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43"/>
  </p:notesMasterIdLst>
  <p:handoutMasterIdLst>
    <p:handoutMasterId r:id="rId44"/>
  </p:handoutMasterIdLst>
  <p:sldIdLst>
    <p:sldId id="256" r:id="rId3"/>
    <p:sldId id="1582" r:id="rId4"/>
    <p:sldId id="1577" r:id="rId5"/>
    <p:sldId id="1578" r:id="rId6"/>
    <p:sldId id="1563" r:id="rId7"/>
    <p:sldId id="1585" r:id="rId8"/>
    <p:sldId id="1588" r:id="rId9"/>
    <p:sldId id="1589" r:id="rId10"/>
    <p:sldId id="1584" r:id="rId11"/>
    <p:sldId id="1591" r:id="rId12"/>
    <p:sldId id="1590" r:id="rId13"/>
    <p:sldId id="1594" r:id="rId14"/>
    <p:sldId id="1566" r:id="rId15"/>
    <p:sldId id="1592" r:id="rId16"/>
    <p:sldId id="1569" r:id="rId17"/>
    <p:sldId id="1580" r:id="rId18"/>
    <p:sldId id="1570" r:id="rId19"/>
    <p:sldId id="1571" r:id="rId20"/>
    <p:sldId id="1572" r:id="rId21"/>
    <p:sldId id="1515" r:id="rId22"/>
    <p:sldId id="1522" r:id="rId23"/>
    <p:sldId id="1516" r:id="rId24"/>
    <p:sldId id="1519" r:id="rId25"/>
    <p:sldId id="1521" r:id="rId26"/>
    <p:sldId id="1527" r:id="rId27"/>
    <p:sldId id="1558" r:id="rId28"/>
    <p:sldId id="1559" r:id="rId29"/>
    <p:sldId id="1593" r:id="rId30"/>
    <p:sldId id="1579" r:id="rId31"/>
    <p:sldId id="1530" r:id="rId32"/>
    <p:sldId id="1531" r:id="rId33"/>
    <p:sldId id="1532" r:id="rId34"/>
    <p:sldId id="1533" r:id="rId35"/>
    <p:sldId id="1534" r:id="rId36"/>
    <p:sldId id="1535" r:id="rId37"/>
    <p:sldId id="1536" r:id="rId38"/>
    <p:sldId id="1537" r:id="rId39"/>
    <p:sldId id="1538" r:id="rId40"/>
    <p:sldId id="1539" r:id="rId41"/>
    <p:sldId id="1540" r:id="rId42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99" autoAdjust="0"/>
    <p:restoredTop sz="93478" autoAdjust="0"/>
  </p:normalViewPr>
  <p:slideViewPr>
    <p:cSldViewPr>
      <p:cViewPr varScale="1">
        <p:scale>
          <a:sx n="103" d="100"/>
          <a:sy n="103" d="100"/>
        </p:scale>
        <p:origin x="-104" y="-3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2/2/15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4A194-A202-CA45-B984-72C5EB03576E}" type="slidenum">
              <a:rPr lang="en-US"/>
              <a:pPr/>
              <a:t>40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72ADB2-8685-4471-92A2-95E131599CC5}" type="slidenum">
              <a:rPr lang="en-US"/>
              <a:pPr/>
              <a:t>22</a:t>
            </a:fld>
            <a:endParaRPr lang="en-US"/>
          </a:p>
        </p:txBody>
      </p:sp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343FC0-741C-5041-8E9F-51C724807624}" type="slidenum">
              <a:rPr lang="en-US"/>
              <a:pPr/>
              <a:t>31</a:t>
            </a:fld>
            <a:endParaRPr 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Now we take our gist (and mask and color image) and find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L2 nearest neighbors in the database of 2.3 million images.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14B19C-6A3E-2E4B-8A60-5E4767B27233}" type="slidenum">
              <a:rPr lang="en-US"/>
              <a:pPr/>
              <a:t>32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8C965-24AB-5C41-8567-59F31DDF821A}" type="slidenum">
              <a:rPr lang="en-US"/>
              <a:pPr/>
              <a:t>35</a:t>
            </a:fld>
            <a:endParaRPr lang="en-US"/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40E532-5DA7-994F-9BF7-C089E859AF15}" type="slidenum">
              <a:rPr lang="en-US"/>
              <a:pPr/>
              <a:t>36</a:t>
            </a:fld>
            <a:endParaRPr lang="en-US"/>
          </a:p>
        </p:txBody>
      </p:sp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609DE-80C3-D64B-9A51-5B189CECCE02}" type="slidenum">
              <a:rPr lang="en-US"/>
              <a:pPr/>
              <a:t>37</a:t>
            </a:fld>
            <a:endParaRPr lang="en-US"/>
          </a:p>
        </p:txBody>
      </p:sp>
      <p:sp>
        <p:nvSpPr>
          <p:cNvPr id="623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3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for the cases where the data</a:t>
            </a:r>
          </a:p>
          <a:p>
            <a:r>
              <a:rPr lang="en-US"/>
              <a:t> needed simply isn't available in the source image (show several such examples)</a:t>
            </a:r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0CB021-7296-3842-8C83-6F67226BF8CB}" type="slidenum">
              <a:rPr lang="en-US"/>
              <a:pPr/>
              <a:t>38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2B14DD-161D-7447-AC41-1D881E6E4003}" type="slidenum">
              <a:rPr lang="en-US"/>
              <a:pPr/>
              <a:t>39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file://localhost/E/%5Cpedro%5Cpart1%5Cimage4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cgm.cs.mcgill.ca/~soss/cs644/projects/perrier/Nearest.html" TargetMode="External"/><Relationship Id="rId3" Type="http://schemas.openxmlformats.org/officeDocument/2006/relationships/hyperlink" Target="http://www.cs.technion.ac.il/~rani/LocBoost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jpeg"/><Relationship Id="rId3" Type="http://schemas.openxmlformats.org/officeDocument/2006/relationships/image" Target="file://localhost/E/%5Cpedro%5Cpart1%5Cimage3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 smtClean="0"/>
              <a:t>ECE 5984: Introduction to </a:t>
            </a:r>
            <a:br>
              <a:rPr lang="en-US" dirty="0" smtClean="0"/>
            </a:br>
            <a:r>
              <a:rPr lang="en-US" dirty="0" smtClean="0"/>
              <a:t>Machine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 smtClean="0"/>
          </a:p>
          <a:p>
            <a:r>
              <a:rPr lang="en-US" sz="2800" dirty="0" smtClean="0"/>
              <a:t>Dhruv Batra </a:t>
            </a:r>
          </a:p>
          <a:p>
            <a:r>
              <a:rPr lang="en-US" sz="2800" dirty="0" smtClean="0"/>
              <a:t>Virginia Tech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Supervised Learning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General Setup, learning from data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Nearest 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Neighbour</a:t>
            </a:r>
            <a:endParaRPr lang="en-US" sz="2000" kern="0" dirty="0" smtClean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algn="l"/>
            <a:r>
              <a:rPr lang="en-US" sz="2000" dirty="0" smtClean="0"/>
              <a:t>Readings</a:t>
            </a:r>
            <a:r>
              <a:rPr lang="en-US" sz="2000" dirty="0"/>
              <a:t>: </a:t>
            </a:r>
            <a:r>
              <a:rPr lang="en-US" sz="2000" dirty="0" smtClean="0"/>
              <a:t>Barber 14 (</a:t>
            </a:r>
            <a:r>
              <a:rPr lang="en-US" sz="2000" dirty="0" err="1" smtClean="0"/>
              <a:t>kNN</a:t>
            </a:r>
            <a:r>
              <a:rPr lang="en-US" sz="2000" dirty="0" smtClean="0"/>
              <a:t>) </a:t>
            </a:r>
            <a:br>
              <a:rPr lang="en-US" sz="2000" dirty="0" smtClean="0"/>
            </a:b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05931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8672" y="6578469"/>
            <a:ext cx="2488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Yaser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Abu-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Mostapha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71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Basic Steps of 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Set </a:t>
            </a:r>
            <a:r>
              <a:rPr lang="en-US" b="1" dirty="0"/>
              <a:t>up</a:t>
            </a:r>
            <a:r>
              <a:rPr lang="en-US" dirty="0"/>
              <a:t> a supervised learning problem </a:t>
            </a:r>
          </a:p>
          <a:p>
            <a:endParaRPr lang="en-US" b="1" dirty="0" smtClean="0"/>
          </a:p>
          <a:p>
            <a:r>
              <a:rPr lang="en-US" b="1" dirty="0" smtClean="0"/>
              <a:t>Data </a:t>
            </a:r>
            <a:r>
              <a:rPr lang="en-US" b="1" dirty="0"/>
              <a:t>collection </a:t>
            </a:r>
            <a:endParaRPr lang="en-US" b="1" dirty="0" smtClean="0"/>
          </a:p>
          <a:p>
            <a:pPr lvl="1"/>
            <a:r>
              <a:rPr lang="en-US" dirty="0" smtClean="0"/>
              <a:t>Start </a:t>
            </a:r>
            <a:r>
              <a:rPr lang="en-US" dirty="0"/>
              <a:t>with training data for which we know the correct outcome provided by a teacher or oracle. </a:t>
            </a:r>
          </a:p>
          <a:p>
            <a:endParaRPr lang="en-US" b="1" dirty="0" smtClean="0"/>
          </a:p>
          <a:p>
            <a:r>
              <a:rPr lang="en-US" b="1" dirty="0" smtClean="0"/>
              <a:t>Representation </a:t>
            </a:r>
          </a:p>
          <a:p>
            <a:pPr lvl="1"/>
            <a:r>
              <a:rPr lang="en-US" dirty="0" smtClean="0"/>
              <a:t>Choose </a:t>
            </a:r>
            <a:r>
              <a:rPr lang="en-US" dirty="0"/>
              <a:t>how to represent the data. </a:t>
            </a:r>
          </a:p>
          <a:p>
            <a:endParaRPr lang="en-US" b="1" dirty="0" smtClean="0"/>
          </a:p>
          <a:p>
            <a:r>
              <a:rPr lang="en-US" b="1" dirty="0" smtClean="0"/>
              <a:t>Modeling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Choose </a:t>
            </a:r>
            <a:r>
              <a:rPr lang="en-US" dirty="0"/>
              <a:t>a hypothesis </a:t>
            </a:r>
            <a:r>
              <a:rPr lang="en-US" dirty="0" smtClean="0"/>
              <a:t>class: H = {g</a:t>
            </a:r>
            <a:r>
              <a:rPr lang="en-US" dirty="0"/>
              <a:t>: 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Y}</a:t>
            </a:r>
          </a:p>
          <a:p>
            <a:endParaRPr lang="en-US" b="1" dirty="0" smtClean="0"/>
          </a:p>
          <a:p>
            <a:r>
              <a:rPr lang="en-US" b="1" dirty="0" smtClean="0"/>
              <a:t>Learning/Estimation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Find </a:t>
            </a:r>
            <a:r>
              <a:rPr lang="en-US" dirty="0"/>
              <a:t>best hypothesis you can in the chosen class. 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Model Selection</a:t>
            </a:r>
          </a:p>
          <a:p>
            <a:pPr lvl="1"/>
            <a:r>
              <a:rPr lang="en-US" dirty="0" smtClean="0"/>
              <a:t>Try different models. Picks the best one. (More on this later)</a:t>
            </a:r>
          </a:p>
          <a:p>
            <a:endParaRPr lang="en-US" dirty="0" smtClean="0"/>
          </a:p>
          <a:p>
            <a:r>
              <a:rPr lang="en-US" dirty="0" smtClean="0"/>
              <a:t>If happy stop</a:t>
            </a:r>
          </a:p>
          <a:p>
            <a:pPr lvl="1"/>
            <a:r>
              <a:rPr lang="en-US" dirty="0" smtClean="0"/>
              <a:t>Else refine one or more of the above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is hard!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assumptions = No learning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2" descr="E:\pedro\part1\image4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57350"/>
            <a:ext cx="6934200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5867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Klingon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Mlingon</a:t>
            </a:r>
            <a:r>
              <a:rPr lang="en-US" dirty="0" smtClean="0"/>
              <a:t>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Data</a:t>
            </a:r>
          </a:p>
          <a:p>
            <a:pPr lvl="1"/>
            <a:r>
              <a:rPr lang="en-US" dirty="0" smtClean="0"/>
              <a:t>Klingon: </a:t>
            </a:r>
            <a:r>
              <a:rPr lang="en-US" dirty="0" err="1" smtClean="0"/>
              <a:t>klix</a:t>
            </a:r>
            <a:r>
              <a:rPr lang="en-US" dirty="0" smtClean="0"/>
              <a:t>, </a:t>
            </a:r>
            <a:r>
              <a:rPr lang="en-US" dirty="0" err="1" smtClean="0"/>
              <a:t>kour</a:t>
            </a:r>
            <a:r>
              <a:rPr lang="en-US" dirty="0" smtClean="0"/>
              <a:t>, </a:t>
            </a:r>
            <a:r>
              <a:rPr lang="en-US" dirty="0" err="1" smtClean="0"/>
              <a:t>koop</a:t>
            </a:r>
            <a:endParaRPr lang="en-US" dirty="0" smtClean="0"/>
          </a:p>
          <a:p>
            <a:pPr lvl="1"/>
            <a:r>
              <a:rPr lang="en-US" dirty="0" err="1" smtClean="0"/>
              <a:t>Mlingon</a:t>
            </a:r>
            <a:r>
              <a:rPr lang="en-US" dirty="0" smtClean="0"/>
              <a:t>: moo, </a:t>
            </a:r>
            <a:r>
              <a:rPr lang="en-US" dirty="0" err="1" smtClean="0"/>
              <a:t>maa</a:t>
            </a:r>
            <a:r>
              <a:rPr lang="en-US" dirty="0" smtClean="0"/>
              <a:t>, </a:t>
            </a:r>
            <a:r>
              <a:rPr lang="en-US" dirty="0" err="1" smtClean="0"/>
              <a:t>mou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Testing Data: </a:t>
            </a:r>
            <a:r>
              <a:rPr lang="en-US" dirty="0" err="1" smtClean="0"/>
              <a:t>kap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Which language?</a:t>
            </a:r>
          </a:p>
          <a:p>
            <a:endParaRPr lang="en-US" dirty="0"/>
          </a:p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9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Loss/Error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measure performance?</a:t>
            </a:r>
          </a:p>
          <a:p>
            <a:endParaRPr lang="en-US" dirty="0"/>
          </a:p>
          <a:p>
            <a:r>
              <a:rPr lang="en-US" dirty="0"/>
              <a:t>Regression: </a:t>
            </a:r>
          </a:p>
          <a:p>
            <a:pPr lvl="1"/>
            <a:r>
              <a:rPr lang="en-US" dirty="0"/>
              <a:t>L</a:t>
            </a:r>
            <a:r>
              <a:rPr lang="en-US" baseline="-25000" dirty="0"/>
              <a:t>2</a:t>
            </a:r>
            <a:r>
              <a:rPr lang="en-US" dirty="0"/>
              <a:t> error</a:t>
            </a:r>
          </a:p>
          <a:p>
            <a:endParaRPr lang="en-US" dirty="0"/>
          </a:p>
          <a:p>
            <a:r>
              <a:rPr lang="en-US" dirty="0" smtClean="0"/>
              <a:t>Classification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#</a:t>
            </a:r>
            <a:r>
              <a:rPr lang="en-US" dirty="0" smtClean="0"/>
              <a:t>misclassifications</a:t>
            </a:r>
            <a:endParaRPr lang="en-US" dirty="0"/>
          </a:p>
          <a:p>
            <a:pPr lvl="1"/>
            <a:r>
              <a:rPr lang="en-US" dirty="0" smtClean="0"/>
              <a:t>Weighted misclassification via a cost matrix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 smtClean="0"/>
              <a:t>For 2-class classification:</a:t>
            </a:r>
          </a:p>
          <a:p>
            <a:pPr lvl="2"/>
            <a:r>
              <a:rPr lang="en-US" dirty="0" smtClean="0"/>
              <a:t>True Positive, False Positive, True Negative, False Negative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For k-class classification:</a:t>
            </a:r>
          </a:p>
          <a:p>
            <a:pPr lvl="2"/>
            <a:r>
              <a:rPr lang="en-US" dirty="0" smtClean="0"/>
              <a:t>Confusion Matrix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</a:t>
            </a:r>
            <a:r>
              <a:rPr lang="en-US" dirty="0" err="1" smtClean="0"/>
              <a:t>vs</a:t>
            </a:r>
            <a:r>
              <a:rPr lang="en-US" dirty="0" smtClean="0"/>
              <a:t>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do we want? </a:t>
            </a:r>
          </a:p>
          <a:p>
            <a:pPr lvl="1"/>
            <a:r>
              <a:rPr lang="en-US" dirty="0" smtClean="0"/>
              <a:t>Good performance (low loss) on training data? </a:t>
            </a:r>
          </a:p>
          <a:p>
            <a:pPr lvl="1"/>
            <a:r>
              <a:rPr lang="en-US" dirty="0" smtClean="0"/>
              <a:t>No, Good performance on </a:t>
            </a:r>
            <a:r>
              <a:rPr lang="en-US" i="1" dirty="0" smtClean="0"/>
              <a:t>unseen</a:t>
            </a:r>
            <a:r>
              <a:rPr lang="en-US" dirty="0" smtClean="0"/>
              <a:t> </a:t>
            </a:r>
            <a:r>
              <a:rPr lang="en-US" i="1" dirty="0" smtClean="0"/>
              <a:t>test data!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Training Data:</a:t>
            </a:r>
          </a:p>
          <a:p>
            <a:pPr lvl="1"/>
            <a:r>
              <a:rPr lang="en-US" dirty="0"/>
              <a:t>{ (x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/>
              <a:t>) }</a:t>
            </a:r>
          </a:p>
          <a:p>
            <a:pPr lvl="1"/>
            <a:r>
              <a:rPr lang="en-US" dirty="0" smtClean="0"/>
              <a:t>Given to us for learning f</a:t>
            </a:r>
          </a:p>
          <a:p>
            <a:endParaRPr lang="en-US" dirty="0"/>
          </a:p>
          <a:p>
            <a:r>
              <a:rPr lang="en-US" dirty="0" smtClean="0"/>
              <a:t>Testing Data </a:t>
            </a:r>
          </a:p>
          <a:p>
            <a:pPr lvl="1"/>
            <a:r>
              <a:rPr lang="en-US" dirty="0"/>
              <a:t>{ </a:t>
            </a:r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r>
              <a:rPr lang="en-US" dirty="0" smtClean="0"/>
              <a:t>, x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dirty="0"/>
              <a:t>…,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M</a:t>
            </a:r>
            <a:r>
              <a:rPr lang="en-US" dirty="0" smtClean="0"/>
              <a:t> </a:t>
            </a:r>
            <a:r>
              <a:rPr lang="en-US" dirty="0"/>
              <a:t>}</a:t>
            </a:r>
          </a:p>
          <a:p>
            <a:pPr lvl="1"/>
            <a:r>
              <a:rPr lang="en-US" dirty="0" smtClean="0"/>
              <a:t>Used to see if we have learnt anything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65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Procedural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Stage:</a:t>
            </a:r>
          </a:p>
          <a:p>
            <a:pPr lvl="1"/>
            <a:r>
              <a:rPr lang="en-US" dirty="0" smtClean="0"/>
              <a:t>Raw Data </a:t>
            </a:r>
            <a:r>
              <a:rPr lang="en-US" dirty="0" smtClean="0">
                <a:sym typeface="Wingdings"/>
              </a:rPr>
              <a:t> x 			           (Feature Extraction)</a:t>
            </a:r>
          </a:p>
          <a:p>
            <a:pPr lvl="1"/>
            <a:r>
              <a:rPr lang="en-US" dirty="0" smtClean="0">
                <a:sym typeface="Wingdings"/>
              </a:rPr>
              <a:t>Training Data { (</a:t>
            </a:r>
            <a:r>
              <a:rPr lang="en-US" dirty="0" err="1" smtClean="0">
                <a:sym typeface="Wingdings"/>
              </a:rPr>
              <a:t>x,y</a:t>
            </a:r>
            <a:r>
              <a:rPr lang="en-US" dirty="0" smtClean="0">
                <a:sym typeface="Wingdings"/>
              </a:rPr>
              <a:t>) }  f 			(Learning)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Testing Stage</a:t>
            </a:r>
          </a:p>
          <a:p>
            <a:pPr lvl="1"/>
            <a:r>
              <a:rPr lang="en-US" dirty="0"/>
              <a:t>Raw Data </a:t>
            </a:r>
            <a:r>
              <a:rPr lang="en-US" dirty="0">
                <a:sym typeface="Wingdings"/>
              </a:rPr>
              <a:t> x 			           (Feature Extraction)</a:t>
            </a:r>
          </a:p>
          <a:p>
            <a:pPr lvl="1"/>
            <a:r>
              <a:rPr lang="en-US" dirty="0" smtClean="0"/>
              <a:t>Test Data x </a:t>
            </a:r>
            <a:r>
              <a:rPr lang="en-US" dirty="0" smtClean="0">
                <a:sym typeface="Wingdings"/>
              </a:rPr>
              <a:t> f(x) 	      (Apply function, Evaluate error)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88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Estimation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Probabilities to rescue:</a:t>
            </a:r>
          </a:p>
          <a:p>
            <a:pPr lvl="1"/>
            <a:r>
              <a:rPr lang="en-US" dirty="0"/>
              <a:t>x</a:t>
            </a:r>
            <a:r>
              <a:rPr lang="en-US" dirty="0" smtClean="0"/>
              <a:t> and y are </a:t>
            </a:r>
            <a:r>
              <a:rPr lang="en-US" i="1" dirty="0" smtClean="0"/>
              <a:t>random</a:t>
            </a:r>
            <a:r>
              <a:rPr lang="en-US" dirty="0" smtClean="0"/>
              <a:t> </a:t>
            </a:r>
            <a:r>
              <a:rPr lang="en-US" i="1" dirty="0" smtClean="0"/>
              <a:t>variables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/>
              <a:t>D = </a:t>
            </a:r>
            <a:r>
              <a:rPr lang="en-US" dirty="0" smtClean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 smtClean="0"/>
              <a:t>) 	~ </a:t>
            </a:r>
            <a:r>
              <a:rPr lang="en-US" dirty="0"/>
              <a:t>P(X,Y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IID</a:t>
            </a:r>
            <a:r>
              <a:rPr lang="en-US" dirty="0"/>
              <a:t>: Independent Identically Distributed</a:t>
            </a:r>
          </a:p>
          <a:p>
            <a:pPr lvl="1"/>
            <a:r>
              <a:rPr lang="en-US" dirty="0" smtClean="0"/>
              <a:t>Both training &amp; testing data sampled IID from P(X,Y)</a:t>
            </a:r>
          </a:p>
          <a:p>
            <a:pPr lvl="1"/>
            <a:r>
              <a:rPr lang="en-US" dirty="0" smtClean="0"/>
              <a:t>Learn on training set</a:t>
            </a:r>
          </a:p>
          <a:p>
            <a:pPr lvl="1"/>
            <a:r>
              <a:rPr lang="en-US" dirty="0" smtClean="0"/>
              <a:t>Have some hope of </a:t>
            </a:r>
            <a:r>
              <a:rPr lang="en-US" i="1" dirty="0" smtClean="0"/>
              <a:t>generalizing</a:t>
            </a:r>
            <a:r>
              <a:rPr lang="en-US" dirty="0" smtClean="0"/>
              <a:t> to test 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7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Capacity</a:t>
            </a:r>
          </a:p>
          <a:p>
            <a:pPr lvl="1"/>
            <a:r>
              <a:rPr lang="en-US" dirty="0" smtClean="0"/>
              <a:t>Measure how large hypothesis class H is.</a:t>
            </a:r>
          </a:p>
          <a:p>
            <a:pPr lvl="1"/>
            <a:r>
              <a:rPr lang="en-US" dirty="0" smtClean="0"/>
              <a:t>Are all functions allowed?</a:t>
            </a:r>
          </a:p>
          <a:p>
            <a:endParaRPr lang="en-US" dirty="0"/>
          </a:p>
          <a:p>
            <a:r>
              <a:rPr lang="en-US" dirty="0" err="1" smtClean="0"/>
              <a:t>Overfitting</a:t>
            </a:r>
            <a:endParaRPr lang="en-US" dirty="0" smtClean="0"/>
          </a:p>
          <a:p>
            <a:pPr lvl="1"/>
            <a:r>
              <a:rPr lang="en-US" dirty="0" smtClean="0"/>
              <a:t>f works well on training data</a:t>
            </a:r>
          </a:p>
          <a:p>
            <a:pPr lvl="1"/>
            <a:r>
              <a:rPr lang="en-US" dirty="0" smtClean="0"/>
              <a:t>Works poorly on test data</a:t>
            </a:r>
          </a:p>
          <a:p>
            <a:endParaRPr lang="en-US" dirty="0"/>
          </a:p>
          <a:p>
            <a:r>
              <a:rPr lang="en-US" dirty="0" smtClean="0"/>
              <a:t>Generalization</a:t>
            </a:r>
          </a:p>
          <a:p>
            <a:pPr lvl="1"/>
            <a:r>
              <a:rPr lang="en-US" dirty="0" smtClean="0"/>
              <a:t>The ability to achieve low error on new test data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8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Guarantees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 years of research in Learning Theory oversimplified:</a:t>
            </a:r>
          </a:p>
          <a:p>
            <a:endParaRPr lang="en-US" dirty="0"/>
          </a:p>
          <a:p>
            <a:r>
              <a:rPr lang="en-US" dirty="0" smtClean="0"/>
              <a:t>If you have:</a:t>
            </a:r>
          </a:p>
          <a:p>
            <a:pPr lvl="1"/>
            <a:r>
              <a:rPr lang="en-US" dirty="0" smtClean="0"/>
              <a:t>Enough training data 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nd H is not too complex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hen </a:t>
            </a:r>
            <a:r>
              <a:rPr lang="en-US" i="1" dirty="0" smtClean="0"/>
              <a:t>probably</a:t>
            </a:r>
            <a:r>
              <a:rPr lang="en-US" dirty="0" smtClean="0"/>
              <a:t> we can generalize to unseen test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61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class room</a:t>
            </a:r>
          </a:p>
          <a:p>
            <a:pPr lvl="1"/>
            <a:r>
              <a:rPr lang="en-US" dirty="0" smtClean="0"/>
              <a:t>GBJ 102</a:t>
            </a:r>
          </a:p>
          <a:p>
            <a:endParaRPr lang="en-US" dirty="0"/>
          </a:p>
          <a:p>
            <a:r>
              <a:rPr lang="en-US" dirty="0" smtClean="0"/>
              <a:t>More space</a:t>
            </a:r>
          </a:p>
          <a:p>
            <a:pPr lvl="1"/>
            <a:r>
              <a:rPr lang="en-US" dirty="0" smtClean="0"/>
              <a:t>Force-adds approved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Scholar </a:t>
            </a:r>
            <a:endParaRPr lang="en-US" dirty="0"/>
          </a:p>
          <a:p>
            <a:pPr lvl="1"/>
            <a:r>
              <a:rPr lang="en-US" dirty="0"/>
              <a:t>Anybody not have access?</a:t>
            </a:r>
          </a:p>
          <a:p>
            <a:pPr lvl="1"/>
            <a:r>
              <a:rPr lang="en-US" dirty="0"/>
              <a:t>Still have problems reading/submitting? Resolve ASAP.</a:t>
            </a:r>
          </a:p>
          <a:p>
            <a:pPr lvl="1"/>
            <a:r>
              <a:rPr lang="en-US" dirty="0"/>
              <a:t>Please post questions on Scholar Forum. </a:t>
            </a:r>
          </a:p>
          <a:p>
            <a:pPr lvl="1"/>
            <a:r>
              <a:rPr lang="en-US" dirty="0"/>
              <a:t>Please check scholar forums. You might not know you have a doubt.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24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Topic: Nearest </a:t>
            </a:r>
            <a:r>
              <a:rPr lang="en-US" dirty="0" err="1" smtClean="0"/>
              <a:t>Neighbours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032000"/>
            <a:ext cx="2921000" cy="2921000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/>
              <a:t>Image Credit: Wikipedia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7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Synonyms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Nearest </a:t>
            </a:r>
            <a:r>
              <a:rPr lang="en-US" dirty="0" err="1" smtClean="0"/>
              <a:t>Neighbours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k</a:t>
            </a:r>
            <a:r>
              <a:rPr lang="en-US" dirty="0" smtClean="0"/>
              <a:t>-Nearest </a:t>
            </a:r>
            <a:r>
              <a:rPr lang="en-US" dirty="0" err="1" smtClean="0"/>
              <a:t>Neighbours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Member of following families:</a:t>
            </a:r>
          </a:p>
          <a:p>
            <a:pPr lvl="1"/>
            <a:r>
              <a:rPr lang="en-US" dirty="0" smtClean="0"/>
              <a:t>Instance-based Learning</a:t>
            </a:r>
          </a:p>
          <a:p>
            <a:pPr lvl="1"/>
            <a:r>
              <a:rPr lang="en-US" dirty="0" smtClean="0"/>
              <a:t>Memory-based Learning</a:t>
            </a:r>
          </a:p>
          <a:p>
            <a:pPr lvl="1"/>
            <a:r>
              <a:rPr lang="en-US" dirty="0" smtClean="0"/>
              <a:t>Exemplar methods</a:t>
            </a:r>
          </a:p>
          <a:p>
            <a:pPr lvl="1"/>
            <a:r>
              <a:rPr lang="en-US" dirty="0" smtClean="0"/>
              <a:t>Non-parametric methods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3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 smtClean="0"/>
              <a:t>Nearest </a:t>
            </a:r>
            <a:r>
              <a:rPr lang="en-US" sz="3200" dirty="0"/>
              <a:t>Neighbor is an example of….</a:t>
            </a:r>
            <a:br>
              <a:rPr lang="en-US" sz="3200" dirty="0"/>
            </a:br>
            <a:r>
              <a:rPr lang="en-US" sz="3200" i="1" dirty="0"/>
              <a:t> </a:t>
            </a:r>
            <a:r>
              <a:rPr lang="en-US" sz="3200" b="1" dirty="0"/>
              <a:t>Instance-based learning</a:t>
            </a:r>
          </a:p>
        </p:txBody>
      </p:sp>
      <p:sp>
        <p:nvSpPr>
          <p:cNvPr id="850953" name="Text Box 9"/>
          <p:cNvSpPr txBox="1">
            <a:spLocks noChangeArrowheads="1"/>
          </p:cNvSpPr>
          <p:nvPr/>
        </p:nvSpPr>
        <p:spPr bwMode="auto">
          <a:xfrm>
            <a:off x="228600" y="1524000"/>
            <a:ext cx="373380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dirty="0" smtClean="0"/>
              <a:t>Has </a:t>
            </a:r>
            <a:r>
              <a:rPr lang="en-US" sz="2400" dirty="0"/>
              <a:t>been around since about 1910.</a:t>
            </a:r>
          </a:p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dirty="0"/>
              <a:t>To make a prediction, search database for similar </a:t>
            </a:r>
            <a:r>
              <a:rPr lang="en-US" sz="2400" dirty="0" err="1"/>
              <a:t>datapoints</a:t>
            </a:r>
            <a:r>
              <a:rPr lang="en-US" sz="2400" dirty="0"/>
              <a:t>, and </a:t>
            </a:r>
            <a:r>
              <a:rPr lang="en-US" sz="2400" dirty="0" smtClean="0"/>
              <a:t>fit </a:t>
            </a:r>
            <a:r>
              <a:rPr lang="en-US" sz="2400" dirty="0"/>
              <a:t>with the local points</a:t>
            </a:r>
            <a:r>
              <a:rPr lang="en-US" sz="2400" dirty="0" smtClean="0"/>
              <a:t>.</a:t>
            </a:r>
          </a:p>
          <a:p>
            <a:pPr>
              <a:spcBef>
                <a:spcPct val="50000"/>
              </a:spcBef>
              <a:buClr>
                <a:schemeClr val="tx1"/>
              </a:buClr>
            </a:pPr>
            <a:endParaRPr lang="en-US" sz="2400" dirty="0" smtClean="0"/>
          </a:p>
          <a:p>
            <a:pPr>
              <a:spcBef>
                <a:spcPct val="50000"/>
              </a:spcBef>
              <a:buClr>
                <a:schemeClr val="tx1"/>
              </a:buClr>
            </a:pPr>
            <a:r>
              <a:rPr lang="en-US" sz="2400" dirty="0" smtClean="0"/>
              <a:t>Assumption: Nearby points behavior similarly </a:t>
            </a:r>
            <a:r>
              <a:rPr lang="en-US" sz="2400" dirty="0" err="1" smtClean="0"/>
              <a:t>wrt</a:t>
            </a:r>
            <a:r>
              <a:rPr lang="en-US" sz="2400" dirty="0" smtClean="0"/>
              <a:t> y</a:t>
            </a:r>
            <a:endParaRPr lang="en-US" sz="2400" dirty="0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4343400" y="1447800"/>
            <a:ext cx="4343400" cy="3352800"/>
          </a:xfrm>
          <a:prstGeom prst="can">
            <a:avLst>
              <a:gd name="adj" fmla="val 25000"/>
            </a:avLst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y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1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x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2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                 y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2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x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3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                 y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3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.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.</a:t>
            </a:r>
          </a:p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x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                y</a:t>
            </a:r>
            <a:r>
              <a:rPr kumimoji="0" lang="en-US" sz="2400" b="0" i="1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pitchFamily="2" charset="2"/>
              </a:rPr>
              <a:t>n</a:t>
            </a:r>
            <a:endParaRPr kumimoji="0" lang="en-US" sz="2400" b="0" i="1" u="none" strike="noStrike" kern="0" cap="none" spc="0" normalizeH="0" baseline="-2500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Line 5"/>
          <p:cNvSpPr>
            <a:spLocks noChangeShapeType="1"/>
          </p:cNvSpPr>
          <p:nvPr/>
        </p:nvSpPr>
        <p:spPr bwMode="auto">
          <a:xfrm>
            <a:off x="6096000" y="4343400"/>
            <a:ext cx="6858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Line 6"/>
          <p:cNvSpPr>
            <a:spLocks noChangeShapeType="1"/>
          </p:cNvSpPr>
          <p:nvPr/>
        </p:nvSpPr>
        <p:spPr bwMode="auto">
          <a:xfrm>
            <a:off x="6096000" y="3200400"/>
            <a:ext cx="762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6096000" y="2819400"/>
            <a:ext cx="762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6096000" y="2438400"/>
            <a:ext cx="7620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8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Instance/Memory-based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metric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i="1" dirty="0" smtClean="0"/>
              <a:t>How </a:t>
            </a:r>
            <a:r>
              <a:rPr lang="en-US" i="1" dirty="0"/>
              <a:t>many nearby neighbors to look at?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i="1" dirty="0" smtClean="0"/>
              <a:t>A </a:t>
            </a:r>
            <a:r>
              <a:rPr lang="en-US" i="1" dirty="0"/>
              <a:t>weighting function (optional)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i="1" dirty="0" smtClean="0"/>
              <a:t>How </a:t>
            </a:r>
            <a:r>
              <a:rPr lang="en-US" i="1" dirty="0"/>
              <a:t>to fit with the local points?</a:t>
            </a:r>
          </a:p>
          <a:p>
            <a:endParaRPr lang="en-US" dirty="0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26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1-Nearest </a:t>
            </a:r>
            <a:r>
              <a:rPr lang="en-US" dirty="0" err="1" smtClean="0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</a:t>
            </a:r>
            <a:r>
              <a:rPr lang="en-US" i="1" dirty="0" smtClean="0"/>
              <a:t>metric</a:t>
            </a:r>
          </a:p>
          <a:p>
            <a:pPr lvl="1"/>
            <a:r>
              <a:rPr lang="en-US" b="1" dirty="0" smtClean="0"/>
              <a:t>Euclidean (and others)</a:t>
            </a:r>
          </a:p>
          <a:p>
            <a:pPr lvl="1"/>
            <a:endParaRPr lang="en-US" dirty="0" smtClean="0"/>
          </a:p>
          <a:p>
            <a:r>
              <a:rPr lang="en-US" i="1" dirty="0" smtClean="0"/>
              <a:t>How </a:t>
            </a:r>
            <a:r>
              <a:rPr lang="en-US" i="1" dirty="0"/>
              <a:t>many nearby neighbors to look at</a:t>
            </a:r>
            <a:r>
              <a:rPr lang="en-US" i="1" dirty="0" smtClean="0"/>
              <a:t>?</a:t>
            </a:r>
          </a:p>
          <a:p>
            <a:pPr lvl="1"/>
            <a:r>
              <a:rPr lang="en-US" b="1" dirty="0" smtClean="0"/>
              <a:t>1</a:t>
            </a:r>
            <a:endParaRPr lang="en-US" b="1" dirty="0"/>
          </a:p>
          <a:p>
            <a:pPr lvl="1"/>
            <a:endParaRPr lang="en-US" dirty="0" smtClean="0"/>
          </a:p>
          <a:p>
            <a:r>
              <a:rPr lang="en-US" i="1" dirty="0" smtClean="0"/>
              <a:t>A </a:t>
            </a:r>
            <a:r>
              <a:rPr lang="en-US" i="1" dirty="0"/>
              <a:t>weighting function (optional</a:t>
            </a:r>
            <a:r>
              <a:rPr lang="en-US" i="1" dirty="0" smtClean="0"/>
              <a:t>)</a:t>
            </a:r>
          </a:p>
          <a:p>
            <a:pPr lvl="1"/>
            <a:r>
              <a:rPr lang="en-US" b="1" dirty="0" smtClean="0"/>
              <a:t>unused</a:t>
            </a:r>
          </a:p>
          <a:p>
            <a:pPr lvl="1"/>
            <a:endParaRPr lang="en-US" dirty="0"/>
          </a:p>
          <a:p>
            <a:r>
              <a:rPr lang="en-US" i="1" dirty="0" smtClean="0"/>
              <a:t>How </a:t>
            </a:r>
            <a:r>
              <a:rPr lang="en-US" i="1" dirty="0"/>
              <a:t>to fit with the local points?</a:t>
            </a:r>
          </a:p>
          <a:p>
            <a:pPr lvl="1"/>
            <a:r>
              <a:rPr lang="en-US" b="1" dirty="0"/>
              <a:t>Just predict the same output as the nearest </a:t>
            </a:r>
            <a:r>
              <a:rPr lang="en-US" b="1" dirty="0" err="1" smtClean="0"/>
              <a:t>neighbour</a:t>
            </a:r>
            <a:r>
              <a:rPr lang="en-US" b="1" dirty="0"/>
              <a:t>.</a:t>
            </a: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58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-Nearest </a:t>
            </a:r>
            <a:r>
              <a:rPr lang="en-US" dirty="0" err="1" smtClean="0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Four things make a memory based learner:</a:t>
            </a:r>
          </a:p>
          <a:p>
            <a:r>
              <a:rPr lang="en-US" i="1" dirty="0"/>
              <a:t>A distance </a:t>
            </a:r>
            <a:r>
              <a:rPr lang="en-US" i="1" dirty="0" smtClean="0"/>
              <a:t>metric</a:t>
            </a:r>
          </a:p>
          <a:p>
            <a:pPr lvl="1"/>
            <a:r>
              <a:rPr lang="en-US" b="1" dirty="0" smtClean="0"/>
              <a:t>Euclidean (and others)</a:t>
            </a:r>
          </a:p>
          <a:p>
            <a:pPr lvl="1"/>
            <a:endParaRPr lang="en-US" dirty="0" smtClean="0"/>
          </a:p>
          <a:p>
            <a:r>
              <a:rPr lang="en-US" i="1" dirty="0" smtClean="0"/>
              <a:t>How </a:t>
            </a:r>
            <a:r>
              <a:rPr lang="en-US" i="1" dirty="0"/>
              <a:t>many nearby neighbors to look at</a:t>
            </a:r>
            <a:r>
              <a:rPr lang="en-US" i="1" dirty="0" smtClean="0"/>
              <a:t>?</a:t>
            </a:r>
          </a:p>
          <a:p>
            <a:pPr lvl="1"/>
            <a:r>
              <a:rPr lang="en-US" b="1" dirty="0"/>
              <a:t>k</a:t>
            </a:r>
          </a:p>
          <a:p>
            <a:pPr lvl="1"/>
            <a:endParaRPr lang="en-US" dirty="0" smtClean="0"/>
          </a:p>
          <a:p>
            <a:r>
              <a:rPr lang="en-US" i="1" dirty="0" smtClean="0"/>
              <a:t>A </a:t>
            </a:r>
            <a:r>
              <a:rPr lang="en-US" i="1" dirty="0"/>
              <a:t>weighting function (optional</a:t>
            </a:r>
            <a:r>
              <a:rPr lang="en-US" i="1" dirty="0" smtClean="0"/>
              <a:t>)</a:t>
            </a:r>
          </a:p>
          <a:p>
            <a:pPr lvl="1"/>
            <a:r>
              <a:rPr lang="en-US" b="1" dirty="0" smtClean="0"/>
              <a:t>unused</a:t>
            </a:r>
          </a:p>
          <a:p>
            <a:pPr lvl="1"/>
            <a:endParaRPr lang="en-US" dirty="0"/>
          </a:p>
          <a:p>
            <a:r>
              <a:rPr lang="en-US" i="1" dirty="0" smtClean="0"/>
              <a:t>How </a:t>
            </a:r>
            <a:r>
              <a:rPr lang="en-US" i="1" dirty="0"/>
              <a:t>to fit with the local points?</a:t>
            </a:r>
          </a:p>
          <a:p>
            <a:pPr lvl="1"/>
            <a:r>
              <a:rPr lang="en-US" b="1" dirty="0"/>
              <a:t>Just predict the </a:t>
            </a:r>
            <a:r>
              <a:rPr lang="en-US" b="1" dirty="0" smtClean="0"/>
              <a:t>average </a:t>
            </a:r>
            <a:r>
              <a:rPr lang="en-US" b="1" dirty="0"/>
              <a:t>output </a:t>
            </a:r>
            <a:r>
              <a:rPr lang="en-US" b="1" dirty="0" smtClean="0"/>
              <a:t>among </a:t>
            </a:r>
            <a:r>
              <a:rPr lang="en-US" b="1" dirty="0"/>
              <a:t>the nearest </a:t>
            </a:r>
            <a:r>
              <a:rPr lang="en-US" b="1" dirty="0" err="1" smtClean="0"/>
              <a:t>neighbours</a:t>
            </a:r>
            <a:r>
              <a:rPr lang="en-US" b="1" dirty="0" smtClean="0"/>
              <a:t>.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>
              <a:defRPr/>
            </a:pPr>
            <a:r>
              <a:rPr lang="en-US" dirty="0" smtClean="0"/>
              <a:t>Slide Credit: Carlos </a:t>
            </a:r>
            <a:r>
              <a:rPr lang="en-US" dirty="0" err="1" smtClean="0"/>
              <a:t>Guestrin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86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vs</a:t>
            </a:r>
            <a:r>
              <a:rPr lang="en-US" dirty="0" smtClean="0"/>
              <a:t> k Nearest </a:t>
            </a:r>
            <a:r>
              <a:rPr lang="en-US" dirty="0" err="1" smtClean="0"/>
              <a:t>Neighbour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1727200"/>
            <a:ext cx="5232400" cy="3390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2391" t="14377" r="28133" b="72978"/>
          <a:stretch/>
        </p:blipFill>
        <p:spPr>
          <a:xfrm>
            <a:off x="5219200" y="2249453"/>
            <a:ext cx="495800" cy="417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2391" t="14377" r="28133" b="72978"/>
          <a:stretch/>
        </p:blipFill>
        <p:spPr>
          <a:xfrm>
            <a:off x="5527808" y="2715352"/>
            <a:ext cx="495800" cy="41754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auto">
          <a:xfrm>
            <a:off x="6019800" y="2743200"/>
            <a:ext cx="381000" cy="4572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410200" y="1676400"/>
            <a:ext cx="457200" cy="4572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2391" t="14377" r="28133" b="72978"/>
          <a:stretch/>
        </p:blipFill>
        <p:spPr>
          <a:xfrm>
            <a:off x="3548690" y="3925853"/>
            <a:ext cx="495800" cy="41754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810000" y="3581400"/>
            <a:ext cx="457200" cy="381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038600" y="3810000"/>
            <a:ext cx="457200" cy="381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8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/>
              <a:t>Image Credit: Ying Wu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2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 smtClean="0"/>
              <a:t>vs</a:t>
            </a:r>
            <a:r>
              <a:rPr lang="en-US" dirty="0" smtClean="0"/>
              <a:t> k Nearest </a:t>
            </a:r>
            <a:r>
              <a:rPr lang="en-US" dirty="0" err="1" smtClean="0"/>
              <a:t>Neighbour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0" y="1778000"/>
            <a:ext cx="5232400" cy="3302000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/>
        </p:nvSpPr>
        <p:spPr bwMode="auto">
          <a:xfrm>
            <a:off x="3200400" y="6400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dirty="0" smtClean="0"/>
              <a:t>Image Credit: Ying Wu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72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Nearest </a:t>
            </a:r>
            <a:r>
              <a:rPr lang="en-US" dirty="0" err="1" smtClean="0"/>
              <a:t>Neighbour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 1</a:t>
            </a:r>
          </a:p>
          <a:p>
            <a:pPr lvl="1"/>
            <a:r>
              <a:rPr lang="en-US" dirty="0">
                <a:hlinkClick r:id="rId2"/>
              </a:rPr>
              <a:t>http://cgm.cs.mcgill.ca/~soss/cs644/projects/perrier/</a:t>
            </a:r>
            <a:r>
              <a:rPr lang="en-US" dirty="0" smtClean="0">
                <a:hlinkClick r:id="rId2"/>
              </a:rPr>
              <a:t>Nearest.html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Demo 2</a:t>
            </a:r>
          </a:p>
          <a:p>
            <a:pPr lvl="1"/>
            <a:r>
              <a:rPr lang="pl-PL" dirty="0">
                <a:hlinkClick r:id="rId3"/>
              </a:rPr>
              <a:t>http://www.cs.technion.ac.il/~rani/LocBoost</a:t>
            </a:r>
            <a:r>
              <a:rPr lang="pl-PL" dirty="0" smtClean="0">
                <a:hlinkClick r:id="rId3"/>
              </a:rPr>
              <a:t>/</a:t>
            </a:r>
            <a:endParaRPr lang="pl-PL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88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Spring 2013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Gender Classification from body proportions</a:t>
            </a:r>
          </a:p>
          <a:p>
            <a:pPr lvl="1"/>
            <a:r>
              <a:rPr lang="en-US" dirty="0" smtClean="0"/>
              <a:t>Igor </a:t>
            </a:r>
            <a:r>
              <a:rPr lang="en-US" dirty="0" err="1" smtClean="0"/>
              <a:t>Janjic</a:t>
            </a:r>
            <a:r>
              <a:rPr lang="en-US" dirty="0" smtClean="0"/>
              <a:t> &amp; Daniel Friedman, Juniors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21635"/>
            <a:ext cx="7620000" cy="466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8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Reading/Material/Pointers</a:t>
            </a:r>
          </a:p>
          <a:p>
            <a:pPr lvl="1"/>
            <a:r>
              <a:rPr lang="en-US" dirty="0" smtClean="0"/>
              <a:t>Slides on Scholar</a:t>
            </a:r>
          </a:p>
          <a:p>
            <a:pPr lvl="1"/>
            <a:r>
              <a:rPr lang="en-US" dirty="0" smtClean="0"/>
              <a:t>Scanned handwritten notes on Scholar</a:t>
            </a:r>
          </a:p>
          <a:p>
            <a:pPr lvl="1"/>
            <a:r>
              <a:rPr lang="en-US" dirty="0" smtClean="0"/>
              <a:t>Readings/Video pointers on Public Website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5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Scene Completion </a:t>
            </a:r>
            <a:r>
              <a:rPr lang="en-US" sz="1500" dirty="0" smtClean="0"/>
              <a:t>[Hayes &amp; </a:t>
            </a:r>
            <a:r>
              <a:rPr lang="en-US" sz="1500" dirty="0" err="1" smtClean="0"/>
              <a:t>Efros</a:t>
            </a:r>
            <a:r>
              <a:rPr lang="en-US" sz="1500" dirty="0" smtClean="0"/>
              <a:t>, SIGGRAPH07]</a:t>
            </a:r>
            <a:endParaRPr lang="en-US" sz="15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8" name="Picture 7" descr="low_res_square_teas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32" y="1092930"/>
            <a:ext cx="7636968" cy="576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08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703" name="Picture 7" descr="1024x758_mon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705" name="Text Box 9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927391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890" name="Picture 2" descr="teaser_inp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892" name="Text Box 4"/>
          <p:cNvSpPr txBox="1">
            <a:spLocks noChangeArrowheads="1"/>
          </p:cNvSpPr>
          <p:nvPr/>
        </p:nvSpPr>
        <p:spPr bwMode="auto">
          <a:xfrm>
            <a:off x="4495800" y="60960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… 200 total</a:t>
            </a:r>
          </a:p>
        </p:txBody>
      </p:sp>
      <p:pic>
        <p:nvPicPr>
          <p:cNvPr id="677893" name="Picture 5" descr="montage_6x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485775"/>
            <a:ext cx="6324600" cy="553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7894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1712003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22" name="Picture 6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676400"/>
            <a:ext cx="50038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20" name="Picture 4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9221" name="Picture 5" descr="IMG_0681_con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92338"/>
            <a:ext cx="3911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23" name="Rectangle 7"/>
          <p:cNvSpPr>
            <a:spLocks noGrp="1" noChangeArrowheads="1"/>
          </p:cNvSpPr>
          <p:nvPr>
            <p:ph type="title"/>
          </p:nvPr>
        </p:nvSpPr>
        <p:spPr>
          <a:xfrm>
            <a:off x="304800" y="150813"/>
            <a:ext cx="8402638" cy="1219200"/>
          </a:xfrm>
          <a:noFill/>
          <a:ln/>
        </p:spPr>
        <p:txBody>
          <a:bodyPr/>
          <a:lstStyle/>
          <a:p>
            <a:r>
              <a:rPr lang="en-US" b="0"/>
              <a:t>Context Matching</a:t>
            </a:r>
          </a:p>
        </p:txBody>
      </p:sp>
      <p:sp>
        <p:nvSpPr>
          <p:cNvPr id="649224" name="Text Box 8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009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5 0.00348 L 0.43195 -0.06689 L 0.55417 -0.05995 L 0.43195 -0.05231 L 0.55417 -0.0449 L 0.43195 -0.03773 L 0.55417 -0.03009 L 0.43195 -0.02291 L 0.55417 -0.01527 L 0.43195 -0.00787 L 0.55417 -0.00069 L 0.43195 0.00718 L 0.55417 0.01413 L 0.43195 0.02176 L 0.55417 0.02917 L 0.43195 0.03635 L 0.55417 0.04422 " pathEditMode="relative" rAng="0" ptsTypes="FFFFFFFFFFFFFFFFF">
                                      <p:cBhvr>
                                        <p:cTn id="6" dur="3000" fill="hold"/>
                                        <p:tgtEl>
                                          <p:spTgt spid="64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4" name="Picture 2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77" name="Picture 5" descr="0007_landscape_00084_132090349_27e120a56c_1_11254121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13704" r="17084" b="7964"/>
          <a:stretch>
            <a:fillRect/>
          </a:stretch>
        </p:blipFill>
        <p:spPr bwMode="auto">
          <a:xfrm>
            <a:off x="444500" y="939800"/>
            <a:ext cx="71374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75" name="Picture 3" descr="IMG_0681_mask_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2975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76" name="Picture 4" descr="teaser_outpu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946150"/>
            <a:ext cx="714375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8678" name="Text Box 6"/>
          <p:cNvSpPr txBox="1">
            <a:spLocks noChangeArrowheads="1"/>
          </p:cNvSpPr>
          <p:nvPr/>
        </p:nvSpPr>
        <p:spPr bwMode="auto">
          <a:xfrm>
            <a:off x="1524000" y="6338888"/>
            <a:ext cx="487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/>
              <a:t>Graph cut + Poisson blending</a:t>
            </a:r>
          </a:p>
        </p:txBody>
      </p:sp>
      <p:sp>
        <p:nvSpPr>
          <p:cNvPr id="668679" name="Text Box 7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9724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4" descr="IMG_15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0038"/>
            <a:ext cx="5384800" cy="625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02" name="Text Box 6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59589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7" name="Picture 3" descr="IMG_1534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1625"/>
            <a:ext cx="5384800" cy="62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4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6820797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594" name="Picture 2" descr="IMG_1534_mask_output_004_0019_unlabelled_world-0107_image_1071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303213"/>
            <a:ext cx="5384800" cy="62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2596" name="Text Box 4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42333939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3" name="Picture 3" descr="IMG_29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2475"/>
            <a:ext cx="7143750" cy="53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885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5994579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 descr="IMG_2913_mask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50888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14271138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</a:t>
            </a:r>
            <a:r>
              <a:rPr lang="en-US" dirty="0"/>
              <a:t>Vision &amp; Machine Learning Reading Group</a:t>
            </a:r>
          </a:p>
          <a:p>
            <a:pPr lvl="1"/>
            <a:r>
              <a:rPr lang="en-US" dirty="0"/>
              <a:t>Meet: Fridays </a:t>
            </a:r>
            <a:r>
              <a:rPr lang="en-US" dirty="0" smtClean="0"/>
              <a:t>5-6pm</a:t>
            </a:r>
            <a:endParaRPr lang="en-US" dirty="0"/>
          </a:p>
          <a:p>
            <a:pPr lvl="1"/>
            <a:r>
              <a:rPr lang="en-US" dirty="0"/>
              <a:t>Reading CV/ML conference </a:t>
            </a:r>
            <a:r>
              <a:rPr lang="en-US" dirty="0" smtClean="0"/>
              <a:t>papers</a:t>
            </a:r>
          </a:p>
          <a:p>
            <a:pPr lvl="1"/>
            <a:r>
              <a:rPr lang="en-US" dirty="0" err="1" smtClean="0"/>
              <a:t>Whittemore</a:t>
            </a:r>
            <a:r>
              <a:rPr lang="en-US" smtClean="0"/>
              <a:t> 654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74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810" name="Picture 2" descr="IMG_2913_mask_output_006_0001_river_00263_257255557_d4668b81ae_101_41825958@N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747713"/>
            <a:ext cx="7143750" cy="53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1811" name="Text Box 3"/>
          <p:cNvSpPr txBox="1">
            <a:spLocks noChangeArrowheads="1"/>
          </p:cNvSpPr>
          <p:nvPr/>
        </p:nvSpPr>
        <p:spPr bwMode="auto">
          <a:xfrm>
            <a:off x="6629400" y="6583363"/>
            <a:ext cx="2501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rgbClr val="0066FF"/>
                </a:solidFill>
              </a:rPr>
              <a:t>Hays and Efros, SIGGRAPH 2007</a:t>
            </a:r>
          </a:p>
        </p:txBody>
      </p:sp>
    </p:spTree>
    <p:extLst>
      <p:ext uri="{BB962C8B-B14F-4D97-AF65-F5344CB8AC3E}">
        <p14:creationId xmlns:p14="http://schemas.microsoft.com/office/powerpoint/2010/main" val="20102628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Supervised/Inductive Learning</a:t>
            </a:r>
          </a:p>
          <a:p>
            <a:pPr lvl="1"/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Goal: Classification, Regression</a:t>
            </a:r>
          </a:p>
          <a:p>
            <a:pPr lvl="1"/>
            <a:r>
              <a:rPr lang="en-US" dirty="0" smtClean="0"/>
              <a:t>Procedural View</a:t>
            </a:r>
          </a:p>
          <a:p>
            <a:pPr lvl="1"/>
            <a:r>
              <a:rPr lang="en-US" dirty="0" smtClean="0"/>
              <a:t>Statistical Estimation View</a:t>
            </a:r>
          </a:p>
          <a:p>
            <a:pPr lvl="1"/>
            <a:r>
              <a:rPr lang="en-US" dirty="0" smtClean="0"/>
              <a:t>Loss functions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Your first classifier: k-Nearest </a:t>
            </a:r>
            <a:r>
              <a:rPr lang="en-US" dirty="0" err="1" smtClean="0"/>
              <a:t>Neighbour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4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  <a:p>
            <a:pPr lvl="1"/>
            <a:r>
              <a:rPr lang="en-US" dirty="0" smtClean="0"/>
              <a:t>Training </a:t>
            </a:r>
            <a:r>
              <a:rPr lang="en-US" dirty="0"/>
              <a:t>data includes desired outputs</a:t>
            </a:r>
          </a:p>
          <a:p>
            <a:endParaRPr lang="en-US" dirty="0" smtClean="0"/>
          </a:p>
          <a:p>
            <a:r>
              <a:rPr lang="en-US" dirty="0" smtClean="0"/>
              <a:t>Unsupervised </a:t>
            </a:r>
            <a:r>
              <a:rPr lang="en-US" dirty="0"/>
              <a:t>learning</a:t>
            </a:r>
          </a:p>
          <a:p>
            <a:pPr lvl="1"/>
            <a:r>
              <a:rPr lang="en-US" dirty="0"/>
              <a:t>Training data does not include desired outputs</a:t>
            </a:r>
          </a:p>
          <a:p>
            <a:endParaRPr lang="en-US" dirty="0" smtClean="0"/>
          </a:p>
          <a:p>
            <a:r>
              <a:rPr lang="en-US" dirty="0" smtClean="0"/>
              <a:t>Weakly or Semi-supervised learning</a:t>
            </a:r>
          </a:p>
          <a:p>
            <a:pPr lvl="1"/>
            <a:r>
              <a:rPr lang="en-US" dirty="0" smtClean="0"/>
              <a:t>Training data includes a few desired outputs</a:t>
            </a:r>
          </a:p>
          <a:p>
            <a:endParaRPr lang="en-US" dirty="0" smtClean="0"/>
          </a:p>
          <a:p>
            <a:r>
              <a:rPr lang="en-US" dirty="0" smtClean="0"/>
              <a:t>Reinforcement </a:t>
            </a:r>
            <a:r>
              <a:rPr lang="en-US" dirty="0"/>
              <a:t>learning</a:t>
            </a:r>
          </a:p>
          <a:p>
            <a:pPr lvl="1"/>
            <a:r>
              <a:rPr lang="en-US" dirty="0"/>
              <a:t>Rewards from sequence of actions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23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/ Inductive </a:t>
            </a:r>
            <a:r>
              <a:rPr lang="en-US" dirty="0"/>
              <a:t>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Given</a:t>
            </a:r>
          </a:p>
          <a:p>
            <a:pPr lvl="1"/>
            <a:r>
              <a:rPr lang="en-US" dirty="0" smtClean="0"/>
              <a:t>examples </a:t>
            </a:r>
            <a:r>
              <a:rPr lang="en-US" dirty="0"/>
              <a:t>of a function </a:t>
            </a:r>
            <a:r>
              <a:rPr lang="en-US" dirty="0" smtClean="0"/>
              <a:t>(</a:t>
            </a:r>
            <a:r>
              <a:rPr lang="en-US" dirty="0"/>
              <a:t>x</a:t>
            </a:r>
            <a:r>
              <a:rPr lang="en-US" dirty="0" smtClean="0"/>
              <a:t>, f(x)</a:t>
            </a:r>
            <a:r>
              <a:rPr lang="en-US" dirty="0"/>
              <a:t>)</a:t>
            </a:r>
          </a:p>
          <a:p>
            <a:endParaRPr lang="en-US" dirty="0" smtClean="0"/>
          </a:p>
          <a:p>
            <a:r>
              <a:rPr lang="en-US" dirty="0" smtClean="0"/>
              <a:t>Predict </a:t>
            </a:r>
            <a:r>
              <a:rPr lang="en-US" dirty="0"/>
              <a:t>function </a:t>
            </a:r>
            <a:r>
              <a:rPr lang="en-US" dirty="0" smtClean="0"/>
              <a:t>f(x) </a:t>
            </a:r>
            <a:r>
              <a:rPr lang="en-US" dirty="0"/>
              <a:t>for new examples </a:t>
            </a:r>
            <a:r>
              <a:rPr lang="en-US" dirty="0" smtClean="0"/>
              <a:t>x</a:t>
            </a:r>
            <a:endParaRPr lang="en-US" dirty="0"/>
          </a:p>
          <a:p>
            <a:pPr lvl="1"/>
            <a:r>
              <a:rPr lang="en-US" dirty="0"/>
              <a:t>Discrete </a:t>
            </a:r>
            <a:r>
              <a:rPr lang="en-US" dirty="0" smtClean="0"/>
              <a:t>f(x)</a:t>
            </a:r>
            <a:r>
              <a:rPr lang="en-US" dirty="0"/>
              <a:t>: Classification</a:t>
            </a:r>
          </a:p>
          <a:p>
            <a:pPr lvl="1"/>
            <a:r>
              <a:rPr lang="en-US" dirty="0"/>
              <a:t>Continuous </a:t>
            </a:r>
            <a:r>
              <a:rPr lang="en-US" dirty="0" smtClean="0"/>
              <a:t>f(x)</a:t>
            </a:r>
            <a:r>
              <a:rPr lang="en-US" dirty="0"/>
              <a:t>: Regression</a:t>
            </a:r>
          </a:p>
          <a:p>
            <a:pPr lvl="1"/>
            <a:r>
              <a:rPr lang="en-US" dirty="0" smtClean="0"/>
              <a:t>f(x) </a:t>
            </a:r>
            <a:r>
              <a:rPr lang="en-US" dirty="0"/>
              <a:t>= Probability</a:t>
            </a:r>
            <a:r>
              <a:rPr lang="en-US" dirty="0" smtClean="0"/>
              <a:t>(x)</a:t>
            </a:r>
            <a:r>
              <a:rPr lang="en-US" dirty="0"/>
              <a:t>: Probability estimation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5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edro\part1\image3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22134" y="6578469"/>
            <a:ext cx="4181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Pedro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Domingos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Tom Mitchel, Tom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Dietterich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414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Input: x   			(images, text, emails…)</a:t>
            </a:r>
          </a:p>
          <a:p>
            <a:endParaRPr lang="en-US" dirty="0"/>
          </a:p>
          <a:p>
            <a:r>
              <a:rPr lang="en-US" dirty="0" smtClean="0"/>
              <a:t>Output: y			(spam or non-spam…)</a:t>
            </a:r>
          </a:p>
          <a:p>
            <a:endParaRPr lang="en-US" dirty="0"/>
          </a:p>
          <a:p>
            <a:r>
              <a:rPr lang="en-US" dirty="0" smtClean="0"/>
              <a:t>(Unknown) Target Function</a:t>
            </a:r>
          </a:p>
          <a:p>
            <a:pPr lvl="1"/>
            <a:r>
              <a:rPr lang="en-US" dirty="0"/>
              <a:t>f: X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Y			(the “true” mapping / reality)</a:t>
            </a:r>
          </a:p>
          <a:p>
            <a:endParaRPr lang="en-US" dirty="0"/>
          </a:p>
          <a:p>
            <a:r>
              <a:rPr lang="en-US" dirty="0" smtClean="0"/>
              <a:t>Data  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,y</a:t>
            </a:r>
            <a:r>
              <a:rPr lang="en-US" baseline="-25000" dirty="0"/>
              <a:t>1</a:t>
            </a:r>
            <a:r>
              <a:rPr lang="en-US" dirty="0"/>
              <a:t>), (x</a:t>
            </a:r>
            <a:r>
              <a:rPr lang="en-US" baseline="-25000" dirty="0"/>
              <a:t>2</a:t>
            </a:r>
            <a:r>
              <a:rPr lang="en-US" dirty="0"/>
              <a:t>,y</a:t>
            </a:r>
            <a:r>
              <a:rPr lang="en-US" baseline="-25000" dirty="0"/>
              <a:t>2</a:t>
            </a:r>
            <a:r>
              <a:rPr lang="en-US" dirty="0"/>
              <a:t>), …, (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 err="1"/>
              <a:t>,y</a:t>
            </a:r>
            <a:r>
              <a:rPr lang="en-US" baseline="-25000" dirty="0" err="1"/>
              <a:t>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Model / Hypothesis Class</a:t>
            </a:r>
          </a:p>
          <a:p>
            <a:pPr lvl="1"/>
            <a:r>
              <a:rPr lang="en-US" dirty="0" smtClean="0"/>
              <a:t>g: </a:t>
            </a:r>
            <a:r>
              <a:rPr lang="en-US" dirty="0"/>
              <a:t>X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Y</a:t>
            </a:r>
          </a:p>
          <a:p>
            <a:pPr lvl="1"/>
            <a:r>
              <a:rPr lang="en-US" dirty="0" smtClean="0"/>
              <a:t>y = g(x) = sign</a:t>
            </a:r>
            <a:r>
              <a:rPr lang="en-US" dirty="0"/>
              <a:t>(</a:t>
            </a:r>
            <a:r>
              <a:rPr lang="en-US" dirty="0" err="1"/>
              <a:t>w</a:t>
            </a:r>
            <a:r>
              <a:rPr lang="en-US" baseline="30000" dirty="0" err="1"/>
              <a:t>T</a:t>
            </a:r>
            <a:r>
              <a:rPr lang="en-US" dirty="0" err="1"/>
              <a:t>x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Learning </a:t>
            </a:r>
            <a:r>
              <a:rPr lang="en-US" dirty="0"/>
              <a:t>= Search in hypothesis space</a:t>
            </a:r>
          </a:p>
          <a:p>
            <a:pPr lvl="1"/>
            <a:r>
              <a:rPr lang="en-US" dirty="0"/>
              <a:t>Find best </a:t>
            </a:r>
            <a:r>
              <a:rPr lang="en-US" dirty="0" smtClean="0"/>
              <a:t>g </a:t>
            </a:r>
            <a:r>
              <a:rPr lang="en-US" dirty="0"/>
              <a:t>in model class. 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74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44754</TotalTime>
  <Words>1303</Words>
  <Application>Microsoft Macintosh PowerPoint</Application>
  <PresentationFormat>On-screen Show (4:3)</PresentationFormat>
  <Paragraphs>338</Paragraphs>
  <Slides>40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pictures</vt:lpstr>
      <vt:lpstr>Blank Presentation</vt:lpstr>
      <vt:lpstr>ECE 5984: Introduction to  Machine Learning</vt:lpstr>
      <vt:lpstr>Administrativia</vt:lpstr>
      <vt:lpstr>Administrativia</vt:lpstr>
      <vt:lpstr>Administrativia</vt:lpstr>
      <vt:lpstr>Plan for today</vt:lpstr>
      <vt:lpstr>Types of Learning</vt:lpstr>
      <vt:lpstr>Supervised / Inductive Learning</vt:lpstr>
      <vt:lpstr>PowerPoint Presentation</vt:lpstr>
      <vt:lpstr>Supervised Learning</vt:lpstr>
      <vt:lpstr>PowerPoint Presentation</vt:lpstr>
      <vt:lpstr>Basic Steps of Supervised Learning</vt:lpstr>
      <vt:lpstr>Learning is hard!</vt:lpstr>
      <vt:lpstr>Klingon vs Mlingon Classification</vt:lpstr>
      <vt:lpstr>Loss/Error Functions</vt:lpstr>
      <vt:lpstr>Training vs Testing</vt:lpstr>
      <vt:lpstr>Procedural View</vt:lpstr>
      <vt:lpstr>Statistical Estimation View</vt:lpstr>
      <vt:lpstr>Concepts</vt:lpstr>
      <vt:lpstr>Guarantees</vt:lpstr>
      <vt:lpstr>New Topic: Nearest Neighbours</vt:lpstr>
      <vt:lpstr>Synonyms</vt:lpstr>
      <vt:lpstr>Nearest Neighbor is an example of….  Instance-based learning</vt:lpstr>
      <vt:lpstr>Instance/Memory-based Learning</vt:lpstr>
      <vt:lpstr>1-Nearest Neighbour</vt:lpstr>
      <vt:lpstr>k-Nearest Neighbour</vt:lpstr>
      <vt:lpstr>1 vs k Nearest Neighbour</vt:lpstr>
      <vt:lpstr>1 vs k Nearest Neighbour</vt:lpstr>
      <vt:lpstr>Nearest Neighbour</vt:lpstr>
      <vt:lpstr>Spring 2013 Projects</vt:lpstr>
      <vt:lpstr>Scene Completion [Hayes &amp; Efros, SIGGRAPH07]</vt:lpstr>
      <vt:lpstr>PowerPoint Presentation</vt:lpstr>
      <vt:lpstr>PowerPoint Presentation</vt:lpstr>
      <vt:lpstr>Context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2275</cp:revision>
  <cp:lastPrinted>2009-01-27T18:32:10Z</cp:lastPrinted>
  <dcterms:created xsi:type="dcterms:W3CDTF">2013-03-06T19:31:42Z</dcterms:created>
  <dcterms:modified xsi:type="dcterms:W3CDTF">2015-02-02T18:55:09Z</dcterms:modified>
  <cp:category/>
</cp:coreProperties>
</file>