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9"/>
  </p:notesMasterIdLst>
  <p:handoutMasterIdLst>
    <p:handoutMasterId r:id="rId40"/>
  </p:handoutMasterIdLst>
  <p:sldIdLst>
    <p:sldId id="256" r:id="rId3"/>
    <p:sldId id="1657" r:id="rId4"/>
    <p:sldId id="1810" r:id="rId5"/>
    <p:sldId id="1819" r:id="rId6"/>
    <p:sldId id="1842" r:id="rId7"/>
    <p:sldId id="1820" r:id="rId8"/>
    <p:sldId id="1821" r:id="rId9"/>
    <p:sldId id="1822" r:id="rId10"/>
    <p:sldId id="1823" r:id="rId11"/>
    <p:sldId id="1824" r:id="rId12"/>
    <p:sldId id="1825" r:id="rId13"/>
    <p:sldId id="1826" r:id="rId14"/>
    <p:sldId id="1827" r:id="rId15"/>
    <p:sldId id="1828" r:id="rId16"/>
    <p:sldId id="1829" r:id="rId17"/>
    <p:sldId id="1830" r:id="rId18"/>
    <p:sldId id="1831" r:id="rId19"/>
    <p:sldId id="1832" r:id="rId20"/>
    <p:sldId id="1833" r:id="rId21"/>
    <p:sldId id="1834" r:id="rId22"/>
    <p:sldId id="1835" r:id="rId23"/>
    <p:sldId id="1836" r:id="rId24"/>
    <p:sldId id="1837" r:id="rId25"/>
    <p:sldId id="1838" r:id="rId26"/>
    <p:sldId id="1839" r:id="rId27"/>
    <p:sldId id="1840" r:id="rId28"/>
    <p:sldId id="1843" r:id="rId29"/>
    <p:sldId id="1844" r:id="rId30"/>
    <p:sldId id="1845" r:id="rId31"/>
    <p:sldId id="1846" r:id="rId32"/>
    <p:sldId id="1847" r:id="rId33"/>
    <p:sldId id="1848" r:id="rId34"/>
    <p:sldId id="1849" r:id="rId35"/>
    <p:sldId id="1850" r:id="rId36"/>
    <p:sldId id="1851" r:id="rId37"/>
    <p:sldId id="1852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7B436-0EB7-42E0-9B90-AA2561654D18}" type="slidenum">
              <a:rPr lang="en-US"/>
              <a:pPr/>
              <a:t>20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72588-858E-494E-837E-AFE43ADCBBDC}" type="slidenum">
              <a:rPr lang="en-US"/>
              <a:pPr/>
              <a:t>21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85707-4AD4-4FA1-8017-F7EED441F186}" type="slidenum">
              <a:rPr lang="en-US"/>
              <a:pPr/>
              <a:t>22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1568D-7890-45B8-B983-713B5CC520F2}" type="slidenum">
              <a:rPr lang="en-US"/>
              <a:pPr/>
              <a:t>23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E138D-65DC-4D78-BC3E-809A44D79E38}" type="slidenum">
              <a:rPr lang="en-US"/>
              <a:pPr/>
              <a:t>24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018C2-56FF-48EE-8FC7-78F36D241867}" type="slidenum">
              <a:rPr lang="en-US"/>
              <a:pPr/>
              <a:t>25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BDBF1-9753-4D98-80AF-9DB31AEE0BB8}" type="slidenum">
              <a:rPr lang="en-US"/>
              <a:pPr/>
              <a:t>26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D9BE4-5168-442B-BA8B-26E5AF901EFC}" type="slidenum">
              <a:rPr lang="en-US"/>
              <a:pPr/>
              <a:t>27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55068-13F1-4E2F-8958-C0038B8AF03D}" type="slidenum">
              <a:rPr lang="en-US"/>
              <a:pPr/>
              <a:t>31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8DD6E-EA06-4375-9E81-7F43F77D4D1F}" type="slidenum">
              <a:rPr lang="en-US"/>
              <a:pPr/>
              <a:t>32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A9AFF-0CCE-4DD3-A410-5DC13B90F5F4}" type="slidenum">
              <a:rPr lang="en-US"/>
              <a:pPr/>
              <a:t>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8A134-5596-4D86-924D-528B83A75006}" type="slidenum">
              <a:rPr lang="en-US"/>
              <a:pPr/>
              <a:t>36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186B3-75FB-4CA8-A0E9-41AAE84E7D02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42ACB-6D3A-41BB-B5B8-C980144C84E1}" type="slidenum">
              <a:rPr lang="en-US"/>
              <a:pPr/>
              <a:t>11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13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9FF08-9848-4C1E-B95F-2B3C79867F4F}" type="slidenum">
              <a:rPr lang="en-US"/>
              <a:pPr/>
              <a:t>14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DD8A-DA9D-4F2E-9213-D98D2108D66B}" type="slidenum">
              <a:rPr lang="en-US"/>
              <a:pPr/>
              <a:t>15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9F8AF-BC8F-4BC6-A473-F5F49148FEC1}" type="slidenum">
              <a:rPr lang="en-US"/>
              <a:pPr/>
              <a:t>18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2BE3D-3BEF-464D-9CDE-47119E85C9DA}" type="slidenum">
              <a:rPr lang="en-US"/>
              <a:pPr/>
              <a:t>19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png"/><Relationship Id="rId5" Type="http://schemas.openxmlformats.org/officeDocument/2006/relationships/image" Target="../media/image8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2.w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0.png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Classification: Na</a:t>
            </a:r>
            <a:r>
              <a:rPr lang="fr-FR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ï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ve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 Bayes</a:t>
            </a:r>
            <a:endParaRPr lang="en-US" sz="24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Readings: Barber 10.1-10.3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Generative: </a:t>
            </a:r>
          </a:p>
          <a:p>
            <a:pPr lvl="1"/>
            <a:r>
              <a:rPr lang="en-US" dirty="0" smtClean="0"/>
              <a:t>Today: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Discriminative:</a:t>
            </a:r>
          </a:p>
          <a:p>
            <a:pPr lvl="1"/>
            <a:r>
              <a:rPr lang="en-US" dirty="0" smtClean="0"/>
              <a:t>Next: Logistic Regression</a:t>
            </a:r>
          </a:p>
          <a:p>
            <a:endParaRPr lang="en-US" dirty="0"/>
          </a:p>
          <a:p>
            <a:r>
              <a:rPr lang="en-US" dirty="0" smtClean="0"/>
              <a:t>NB &amp; LR related to each other.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hard is it to learn the optimal classifier?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Categorical Data 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do we represent these? How many parameters?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Class-Prior, P(Y):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Suppose Y is composed of </a:t>
            </a:r>
            <a:r>
              <a:rPr lang="en-US" sz="1800" i="1" dirty="0"/>
              <a:t>k</a:t>
            </a:r>
            <a:r>
              <a:rPr lang="en-US" sz="1800" dirty="0"/>
              <a:t> classes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Likelihood, P(</a:t>
            </a:r>
            <a:r>
              <a:rPr lang="en-US" b="1" dirty="0"/>
              <a:t>X|</a:t>
            </a:r>
            <a:r>
              <a:rPr lang="en-US" dirty="0"/>
              <a:t>Y):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/>
              <a:t>d</a:t>
            </a:r>
            <a:r>
              <a:rPr lang="en-US" sz="1800" dirty="0"/>
              <a:t> binary features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Complex model </a:t>
            </a:r>
            <a:r>
              <a:rPr lang="en-US" dirty="0">
                <a:solidFill>
                  <a:srgbClr val="FF0000"/>
                </a:solidFill>
                <a:latin typeface="cmsy10" pitchFamily="34" charset="0"/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High variance with limited data!!!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3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to the rescue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69" b="226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Sam </a:t>
            </a:r>
            <a:r>
              <a:rPr lang="en-US" dirty="0" err="1" smtClean="0"/>
              <a:t>Roweis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7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Naïve Bayes assumption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 smtClean="0"/>
              <a:t>d</a:t>
            </a:r>
            <a:r>
              <a:rPr lang="en-US" sz="1800" dirty="0" smtClean="0"/>
              <a:t> </a:t>
            </a:r>
            <a:r>
              <a:rPr lang="en-US" sz="1800" dirty="0"/>
              <a:t>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0574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5908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" y="3962400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234" y="4153092"/>
            <a:ext cx="165100" cy="22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3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Naïve Bayes Classifier</a:t>
            </a:r>
          </a:p>
        </p:txBody>
      </p:sp>
      <p:pic>
        <p:nvPicPr>
          <p:cNvPr id="27136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7178675" cy="123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Given: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Class-Prior P(Y)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d</a:t>
            </a:r>
            <a:r>
              <a:rPr lang="en-US" dirty="0"/>
              <a:t> conditionally independent features </a:t>
            </a:r>
            <a:r>
              <a:rPr lang="en-US" b="1" dirty="0"/>
              <a:t>X</a:t>
            </a:r>
            <a:r>
              <a:rPr lang="en-US" dirty="0"/>
              <a:t> given the class 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each X</a:t>
            </a:r>
            <a:r>
              <a:rPr lang="en-US" baseline="-25000" dirty="0"/>
              <a:t>i</a:t>
            </a:r>
            <a:r>
              <a:rPr lang="en-US" dirty="0"/>
              <a:t>, we have likelihood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Decision rule: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9900"/>
                </a:solidFill>
              </a:rPr>
              <a:t>If assumption holds, NB is optimal classifier!</a:t>
            </a:r>
          </a:p>
        </p:txBody>
      </p:sp>
    </p:spTree>
    <p:extLst>
      <p:ext uri="{BB962C8B-B14F-4D97-AF65-F5344CB8AC3E}">
        <p14:creationId xmlns:p14="http://schemas.microsoft.com/office/powerpoint/2010/main" val="202780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MLE for the parameters of NB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dataset</a:t>
            </a:r>
          </a:p>
          <a:p>
            <a:pPr lvl="1"/>
            <a:r>
              <a:rPr lang="en-US" dirty="0"/>
              <a:t>Count(A=</a:t>
            </a:r>
            <a:r>
              <a:rPr lang="en-US" dirty="0" err="1"/>
              <a:t>a,B</a:t>
            </a:r>
            <a:r>
              <a:rPr lang="en-US" dirty="0"/>
              <a:t>=b) </a:t>
            </a:r>
            <a:r>
              <a:rPr lang="en-US" dirty="0">
                <a:latin typeface="cmsy10" pitchFamily="34" charset="0"/>
              </a:rPr>
              <a:t>#</a:t>
            </a:r>
            <a:r>
              <a:rPr lang="en-US" dirty="0"/>
              <a:t>number of examples where A=a and B=b</a:t>
            </a:r>
          </a:p>
          <a:p>
            <a:endParaRPr lang="en-US" dirty="0"/>
          </a:p>
          <a:p>
            <a:r>
              <a:rPr lang="en-US" dirty="0"/>
              <a:t>MLE for NB, simply:</a:t>
            </a:r>
          </a:p>
          <a:p>
            <a:pPr lvl="1"/>
            <a:r>
              <a:rPr lang="en-US" dirty="0"/>
              <a:t>Class-Prior: P(Y=y) =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Likelihood: P(X</a:t>
            </a:r>
            <a:r>
              <a:rPr lang="en-US" baseline="-25000" dirty="0"/>
              <a:t>i</a:t>
            </a:r>
            <a:r>
              <a:rPr lang="en-US" dirty="0"/>
              <a:t>=x</a:t>
            </a:r>
            <a:r>
              <a:rPr lang="en-US" baseline="-25000" dirty="0"/>
              <a:t>i </a:t>
            </a:r>
            <a:r>
              <a:rPr lang="en-US" dirty="0"/>
              <a:t>| Y=y)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572" b="1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19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 demo</a:t>
            </a:r>
          </a:p>
          <a:p>
            <a:endParaRPr lang="en-US" dirty="0" smtClean="0"/>
          </a:p>
          <a:p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/>
              <a:t>Y = {did-not-watch </a:t>
            </a:r>
            <a:r>
              <a:rPr lang="en-US" dirty="0" err="1"/>
              <a:t>superbowl</a:t>
            </a:r>
            <a:r>
              <a:rPr lang="en-US" dirty="0"/>
              <a:t>, watched </a:t>
            </a:r>
            <a:r>
              <a:rPr lang="en-US" dirty="0" err="1"/>
              <a:t>superbowl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{domestic, international}</a:t>
            </a:r>
            <a:endParaRPr lang="en-U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{&lt;2 years at VT, &gt;=2years}</a:t>
            </a:r>
          </a:p>
          <a:p>
            <a:endParaRPr lang="en-US" dirty="0"/>
          </a:p>
          <a:p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P(Y=1)</a:t>
            </a:r>
          </a:p>
          <a:p>
            <a:pPr lvl="1"/>
            <a:r>
              <a:rPr lang="en-US" dirty="0" smtClean="0"/>
              <a:t>P(X</a:t>
            </a:r>
            <a:r>
              <a:rPr lang="en-US" baseline="-25000" dirty="0" smtClean="0"/>
              <a:t>1</a:t>
            </a:r>
            <a:r>
              <a:rPr lang="en-US" dirty="0" smtClean="0"/>
              <a:t>=0 | Y=0), P(X</a:t>
            </a:r>
            <a:r>
              <a:rPr lang="en-US" baseline="-25000" dirty="0" smtClean="0"/>
              <a:t>2</a:t>
            </a:r>
            <a:r>
              <a:rPr lang="en-US" dirty="0" smtClean="0"/>
              <a:t>=0 | Y=0)</a:t>
            </a:r>
          </a:p>
          <a:p>
            <a:pPr lvl="1"/>
            <a:r>
              <a:rPr lang="en-US" dirty="0" smtClean="0"/>
              <a:t>P(X</a:t>
            </a:r>
            <a:r>
              <a:rPr lang="en-US" baseline="-25000" dirty="0" smtClean="0"/>
              <a:t>1</a:t>
            </a:r>
            <a:r>
              <a:rPr lang="en-US" dirty="0" smtClean="0"/>
              <a:t>=0 | Y=1), P(X</a:t>
            </a:r>
            <a:r>
              <a:rPr lang="en-US" baseline="-25000" dirty="0" smtClean="0"/>
              <a:t>2</a:t>
            </a:r>
            <a:r>
              <a:rPr lang="en-US" dirty="0" smtClean="0"/>
              <a:t>=0 | Y=1)</a:t>
            </a:r>
          </a:p>
          <a:p>
            <a:endParaRPr lang="en-US" dirty="0"/>
          </a:p>
          <a:p>
            <a:r>
              <a:rPr lang="en-US" dirty="0" smtClean="0"/>
              <a:t>Prediction: </a:t>
            </a:r>
            <a:r>
              <a:rPr lang="en-US" dirty="0" err="1" smtClean="0"/>
              <a:t>argmax_y</a:t>
            </a:r>
            <a:r>
              <a:rPr lang="en-US" dirty="0" smtClean="0"/>
              <a:t> P(Y=y)P(x</a:t>
            </a:r>
            <a:r>
              <a:rPr lang="en-US" baseline="-25000" dirty="0" smtClean="0"/>
              <a:t>1</a:t>
            </a:r>
            <a:r>
              <a:rPr lang="en-US" dirty="0" smtClean="0"/>
              <a:t>|Y=y)P(x</a:t>
            </a:r>
            <a:r>
              <a:rPr lang="en-US" baseline="-25000" dirty="0" smtClean="0"/>
              <a:t>2</a:t>
            </a:r>
            <a:r>
              <a:rPr lang="en-US" dirty="0" smtClean="0"/>
              <a:t>|Y=y)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r>
              <a:rPr lang="en-US" sz="4000" dirty="0"/>
              <a:t>Subtleties of NB classifier 1 – Violating the NB assumption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Usually</a:t>
            </a:r>
            <a:r>
              <a:rPr lang="en-US" dirty="0"/>
              <a:t>, features are not conditionally independent: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Probabilities </a:t>
            </a:r>
            <a:r>
              <a:rPr lang="en-US" dirty="0"/>
              <a:t>P(Y|</a:t>
            </a:r>
            <a:r>
              <a:rPr lang="en-US" b="1" dirty="0"/>
              <a:t>X</a:t>
            </a:r>
            <a:r>
              <a:rPr lang="en-US" dirty="0"/>
              <a:t>) often biased towards 0 or 1</a:t>
            </a:r>
          </a:p>
          <a:p>
            <a:endParaRPr lang="en-US" dirty="0" smtClean="0"/>
          </a:p>
          <a:p>
            <a:r>
              <a:rPr lang="en-US" dirty="0" smtClean="0"/>
              <a:t>Nonetheless</a:t>
            </a:r>
            <a:r>
              <a:rPr lang="en-US" dirty="0"/>
              <a:t>, NB is </a:t>
            </a:r>
            <a:r>
              <a:rPr lang="en-US" dirty="0" smtClean="0"/>
              <a:t>a very popular classifier</a:t>
            </a:r>
          </a:p>
          <a:p>
            <a:pPr lvl="1"/>
            <a:r>
              <a:rPr lang="en-US" dirty="0" smtClean="0"/>
              <a:t>NB often performs well, even when assumption is violated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/>
              <a:t>Domingos</a:t>
            </a:r>
            <a:r>
              <a:rPr lang="en-US" dirty="0"/>
              <a:t> &amp; </a:t>
            </a:r>
            <a:r>
              <a:rPr lang="en-US" dirty="0" err="1"/>
              <a:t>Pazzani</a:t>
            </a:r>
            <a:r>
              <a:rPr lang="en-US" dirty="0"/>
              <a:t> ’96] discuss some conditions for good performance</a:t>
            </a:r>
          </a:p>
          <a:p>
            <a:endParaRPr lang="en-US" dirty="0"/>
          </a:p>
        </p:txBody>
      </p:sp>
      <p:pic>
        <p:nvPicPr>
          <p:cNvPr id="2764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14600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022" y="2695815"/>
            <a:ext cx="165100" cy="22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15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r>
              <a:rPr lang="en-US" sz="4000" dirty="0"/>
              <a:t>Subtleties of NB classifier 2 – Insufficient training data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you never see a training instance where X</a:t>
            </a:r>
            <a:r>
              <a:rPr lang="en-US" baseline="-25000" dirty="0"/>
              <a:t>1</a:t>
            </a:r>
            <a:r>
              <a:rPr lang="en-US" dirty="0"/>
              <a:t>=a when Y</a:t>
            </a:r>
            <a:r>
              <a:rPr lang="en-US" dirty="0" smtClean="0"/>
              <a:t>=c?</a:t>
            </a:r>
            <a:endParaRPr lang="en-US" dirty="0"/>
          </a:p>
          <a:p>
            <a:pPr lvl="1"/>
            <a:r>
              <a:rPr lang="en-US" dirty="0"/>
              <a:t>e.g., Y=</a:t>
            </a:r>
            <a:r>
              <a:rPr lang="en-US" dirty="0" smtClean="0"/>
              <a:t>{</a:t>
            </a:r>
            <a:r>
              <a:rPr lang="en-US" dirty="0" err="1" smtClean="0"/>
              <a:t>NonSpamEmail</a:t>
            </a:r>
            <a:r>
              <a:rPr lang="en-US" dirty="0"/>
              <a:t>}, X</a:t>
            </a:r>
            <a:r>
              <a:rPr lang="en-US" baseline="-25000" dirty="0"/>
              <a:t>1</a:t>
            </a:r>
            <a:r>
              <a:rPr lang="en-US" dirty="0"/>
              <a:t>={</a:t>
            </a:r>
            <a:r>
              <a:rPr lang="en-US" dirty="0" smtClean="0"/>
              <a:t>‘Nigeria’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P(X</a:t>
            </a:r>
            <a:r>
              <a:rPr lang="en-US" baseline="-25000" dirty="0"/>
              <a:t>1</a:t>
            </a:r>
            <a:r>
              <a:rPr lang="en-US" dirty="0"/>
              <a:t>=a | Y</a:t>
            </a:r>
            <a:r>
              <a:rPr lang="en-US" dirty="0" smtClean="0"/>
              <a:t>=c) </a:t>
            </a:r>
            <a:r>
              <a:rPr lang="en-US" dirty="0"/>
              <a:t>= 0</a:t>
            </a:r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no matter what the values X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 smtClean="0"/>
              <a:t>X</a:t>
            </a:r>
            <a:r>
              <a:rPr lang="en-US" baseline="-25000" dirty="0" err="1"/>
              <a:t>d</a:t>
            </a:r>
            <a:r>
              <a:rPr lang="en-US" dirty="0" smtClean="0"/>
              <a:t> </a:t>
            </a:r>
            <a:r>
              <a:rPr lang="en-US" dirty="0"/>
              <a:t>take:</a:t>
            </a:r>
          </a:p>
          <a:p>
            <a:pPr lvl="1"/>
            <a:r>
              <a:rPr lang="en-US" dirty="0"/>
              <a:t>P(Y</a:t>
            </a:r>
            <a:r>
              <a:rPr lang="en-US" dirty="0" smtClean="0"/>
              <a:t>=c </a:t>
            </a:r>
            <a:r>
              <a:rPr lang="en-US" dirty="0"/>
              <a:t>| X</a:t>
            </a:r>
            <a:r>
              <a:rPr lang="en-US" baseline="-25000" dirty="0"/>
              <a:t>1</a:t>
            </a:r>
            <a:r>
              <a:rPr lang="en-US" dirty="0"/>
              <a:t>=a,X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 smtClean="0"/>
              <a:t>X</a:t>
            </a:r>
            <a:r>
              <a:rPr lang="en-US" baseline="-25000" dirty="0" err="1"/>
              <a:t>d</a:t>
            </a:r>
            <a:r>
              <a:rPr lang="en-US" dirty="0" smtClean="0"/>
              <a:t>) </a:t>
            </a:r>
            <a:r>
              <a:rPr lang="en-US" dirty="0"/>
              <a:t>= 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now???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 smtClean="0"/>
              <a:t>Due: Friday </a:t>
            </a:r>
            <a:r>
              <a:rPr lang="en-US" strike="sngStrike" dirty="0" smtClean="0"/>
              <a:t>03/06</a:t>
            </a:r>
            <a:r>
              <a:rPr lang="en-US" dirty="0" smtClean="0"/>
              <a:t>, </a:t>
            </a:r>
            <a:r>
              <a:rPr lang="en-US" dirty="0"/>
              <a:t>03</a:t>
            </a:r>
            <a:r>
              <a:rPr lang="en-US" dirty="0" smtClean="0"/>
              <a:t>/15, 11</a:t>
            </a:r>
            <a:r>
              <a:rPr lang="en-US" dirty="0"/>
              <a:t>:55pm</a:t>
            </a:r>
          </a:p>
          <a:p>
            <a:pPr lvl="1"/>
            <a:r>
              <a:rPr lang="en-US" dirty="0" smtClean="0"/>
              <a:t>Implement linear regression, Naïve Bayes, Logistic Regression</a:t>
            </a:r>
          </a:p>
          <a:p>
            <a:endParaRPr lang="en-US" dirty="0"/>
          </a:p>
          <a:p>
            <a:r>
              <a:rPr lang="en-US" dirty="0" smtClean="0"/>
              <a:t>Need a couple of catch-up lectures</a:t>
            </a:r>
          </a:p>
          <a:p>
            <a:pPr lvl="1"/>
            <a:r>
              <a:rPr lang="en-US" dirty="0" smtClean="0"/>
              <a:t>How about 4-6pm?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371600"/>
          </a:xfrm>
        </p:spPr>
        <p:txBody>
          <a:bodyPr/>
          <a:lstStyle/>
          <a:p>
            <a:r>
              <a:rPr lang="en-US" dirty="0" smtClean="0"/>
              <a:t>Recall MAP for Bernoulli-Beta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MAP</a:t>
            </a:r>
            <a:r>
              <a:rPr lang="en-US" dirty="0"/>
              <a:t>: use most likely parameter: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Beta </a:t>
            </a:r>
            <a:r>
              <a:rPr lang="en-US" dirty="0"/>
              <a:t>prior equivalent to extra </a:t>
            </a:r>
            <a:r>
              <a:rPr lang="en-US" dirty="0" smtClean="0"/>
              <a:t>flips</a:t>
            </a:r>
            <a:endParaRPr lang="en-US" dirty="0"/>
          </a:p>
        </p:txBody>
      </p:sp>
      <p:pic>
        <p:nvPicPr>
          <p:cNvPr id="280580" name="Picture 4" descr="beta30-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95600"/>
            <a:ext cx="2286000" cy="1712913"/>
          </a:xfrm>
          <a:prstGeom prst="rect">
            <a:avLst/>
          </a:prstGeom>
          <a:noFill/>
        </p:spPr>
      </p:pic>
      <p:pic>
        <p:nvPicPr>
          <p:cNvPr id="280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16100"/>
            <a:ext cx="8077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5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00" y="3660775"/>
            <a:ext cx="43957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4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r>
              <a:rPr lang="en-US" sz="4000" dirty="0"/>
              <a:t>Bayesian learning for NB parameters – a.k.a. smoothing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638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Prior on parameters</a:t>
            </a:r>
            <a:endParaRPr lang="en-US" sz="2400" dirty="0"/>
          </a:p>
          <a:p>
            <a:pPr lvl="1"/>
            <a:r>
              <a:rPr lang="en-US" sz="2000" dirty="0" err="1" smtClean="0"/>
              <a:t>Dirichlet</a:t>
            </a:r>
            <a:r>
              <a:rPr lang="en-US" sz="2000" dirty="0" smtClean="0"/>
              <a:t> everything!</a:t>
            </a:r>
          </a:p>
          <a:p>
            <a:pPr lvl="1"/>
            <a:endParaRPr lang="en-US" sz="2000" dirty="0"/>
          </a:p>
          <a:p>
            <a:r>
              <a:rPr lang="en-US" sz="2400" dirty="0"/>
              <a:t>MAP estimate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9900"/>
                </a:solidFill>
              </a:rPr>
              <a:t>Now, even if you never observe a feature/class, posterior probability never zero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classification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Classify e-mails</a:t>
            </a:r>
          </a:p>
          <a:p>
            <a:pPr lvl="1"/>
            <a:r>
              <a:rPr lang="en-US"/>
              <a:t>Y = {Spam,NotSpam}</a:t>
            </a:r>
          </a:p>
          <a:p>
            <a:r>
              <a:rPr lang="en-US"/>
              <a:t>Classify news articles</a:t>
            </a:r>
          </a:p>
          <a:p>
            <a:pPr lvl="1"/>
            <a:r>
              <a:rPr lang="en-US"/>
              <a:t>Y = {what is the topic of the article?}</a:t>
            </a:r>
          </a:p>
          <a:p>
            <a:r>
              <a:rPr lang="en-US"/>
              <a:t>Classify webpages</a:t>
            </a:r>
          </a:p>
          <a:p>
            <a:pPr lvl="1"/>
            <a:r>
              <a:rPr lang="en-US"/>
              <a:t>Y = {Student, professor, project, …}</a:t>
            </a:r>
          </a:p>
          <a:p>
            <a:pPr lvl="1"/>
            <a:endParaRPr lang="en-US"/>
          </a:p>
          <a:p>
            <a:r>
              <a:rPr lang="en-US"/>
              <a:t>What about the features </a:t>
            </a:r>
            <a:r>
              <a:rPr lang="en-US" b="1"/>
              <a:t>X</a:t>
            </a:r>
            <a:r>
              <a:rPr lang="en-US"/>
              <a:t>?</a:t>
            </a:r>
          </a:p>
          <a:p>
            <a:pPr lvl="1"/>
            <a:r>
              <a:rPr lang="en-US"/>
              <a:t>The text!</a:t>
            </a:r>
          </a:p>
          <a:p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3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4000" dirty="0"/>
              <a:t>Features </a:t>
            </a:r>
            <a:r>
              <a:rPr lang="en-US" sz="4000" b="1" dirty="0"/>
              <a:t>X </a:t>
            </a:r>
            <a:r>
              <a:rPr lang="en-US" sz="4000" dirty="0"/>
              <a:t>are entire document –  X</a:t>
            </a:r>
            <a:r>
              <a:rPr lang="en-US" sz="4000" baseline="-25000" dirty="0"/>
              <a:t>i</a:t>
            </a:r>
            <a:r>
              <a:rPr lang="en-US" sz="4000" dirty="0"/>
              <a:t> for </a:t>
            </a:r>
            <a:r>
              <a:rPr lang="en-US" sz="4000" dirty="0" err="1"/>
              <a:t>i</a:t>
            </a:r>
            <a:r>
              <a:rPr lang="en-US" sz="4000" baseline="30000" dirty="0" err="1"/>
              <a:t>th</a:t>
            </a:r>
            <a:r>
              <a:rPr lang="en-US" sz="4000" dirty="0"/>
              <a:t> word in article</a:t>
            </a:r>
          </a:p>
        </p:txBody>
      </p:sp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3" cstate="print"/>
          <a:srcRect l="14999" t="17188" r="23125" b="10938"/>
          <a:stretch>
            <a:fillRect/>
          </a:stretch>
        </p:blipFill>
        <p:spPr bwMode="auto">
          <a:xfrm>
            <a:off x="990600" y="1546225"/>
            <a:ext cx="57150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NB for Text classification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5257800"/>
          </a:xfrm>
        </p:spPr>
        <p:txBody>
          <a:bodyPr/>
          <a:lstStyle/>
          <a:p>
            <a:r>
              <a:rPr lang="en-US" sz="2400"/>
              <a:t>P(</a:t>
            </a:r>
            <a:r>
              <a:rPr lang="en-US" sz="2400" b="1"/>
              <a:t>X</a:t>
            </a:r>
            <a:r>
              <a:rPr lang="en-US" sz="2400"/>
              <a:t>|Y) is huge!!!</a:t>
            </a:r>
          </a:p>
          <a:p>
            <a:pPr lvl="1"/>
            <a:r>
              <a:rPr lang="en-US" sz="2000"/>
              <a:t>Article at least 1000 words, </a:t>
            </a:r>
            <a:r>
              <a:rPr lang="en-US" sz="2000" b="1"/>
              <a:t>X</a:t>
            </a:r>
            <a:r>
              <a:rPr lang="en-US" sz="2000"/>
              <a:t>={X</a:t>
            </a:r>
            <a:r>
              <a:rPr lang="en-US" sz="2000" baseline="-25000"/>
              <a:t>1</a:t>
            </a:r>
            <a:r>
              <a:rPr lang="en-US" sz="2000"/>
              <a:t>,…,X</a:t>
            </a:r>
            <a:r>
              <a:rPr lang="en-US" sz="2000" baseline="-25000"/>
              <a:t>1000</a:t>
            </a:r>
            <a:r>
              <a:rPr lang="en-US" sz="2000"/>
              <a:t>}</a:t>
            </a:r>
          </a:p>
          <a:p>
            <a:pPr lvl="1"/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represents i</a:t>
            </a:r>
            <a:r>
              <a:rPr lang="en-US" sz="2000" baseline="30000"/>
              <a:t>th </a:t>
            </a:r>
            <a:r>
              <a:rPr lang="en-US" sz="2000"/>
              <a:t>word in document, i.e., the domain of X</a:t>
            </a:r>
            <a:r>
              <a:rPr lang="en-US" sz="2000" baseline="-25000"/>
              <a:t>i</a:t>
            </a:r>
            <a:r>
              <a:rPr lang="en-US" sz="2000"/>
              <a:t> is entire vocabulary, e.g., Webster Dictionary (or more), 10,000 words, etc.</a:t>
            </a:r>
          </a:p>
          <a:p>
            <a:pPr lvl="1"/>
            <a:endParaRPr lang="en-US" sz="2000"/>
          </a:p>
          <a:p>
            <a:r>
              <a:rPr lang="en-US" sz="2400"/>
              <a:t>NB assumption helps a lot!!!</a:t>
            </a:r>
          </a:p>
          <a:p>
            <a:pPr lvl="1"/>
            <a:r>
              <a:rPr lang="en-US" sz="2000"/>
              <a:t>P(X</a:t>
            </a:r>
            <a:r>
              <a:rPr lang="en-US" sz="2000" baseline="-25000"/>
              <a:t>i</a:t>
            </a:r>
            <a:r>
              <a:rPr lang="en-US" sz="2000"/>
              <a:t>=x</a:t>
            </a:r>
            <a:r>
              <a:rPr lang="en-US" sz="2000" baseline="-25000"/>
              <a:t>i</a:t>
            </a:r>
            <a:r>
              <a:rPr lang="en-US" sz="2000"/>
              <a:t>|Y=y) is just the probability of observing word x</a:t>
            </a:r>
            <a:r>
              <a:rPr lang="en-US" sz="2000" baseline="-25000"/>
              <a:t>i</a:t>
            </a:r>
            <a:r>
              <a:rPr lang="en-US" sz="2000"/>
              <a:t> in a document on topic y</a:t>
            </a:r>
          </a:p>
        </p:txBody>
      </p:sp>
      <p:pic>
        <p:nvPicPr>
          <p:cNvPr id="2857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724400"/>
            <a:ext cx="73183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</a:t>
            </a:r>
            <a:r>
              <a:rPr lang="en-US" dirty="0" smtClean="0"/>
              <a:t>Words </a:t>
            </a:r>
            <a:r>
              <a:rPr lang="en-US" dirty="0"/>
              <a:t>model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Typical additional </a:t>
            </a:r>
            <a:r>
              <a:rPr lang="en-US" sz="2400" dirty="0" smtClean="0"/>
              <a:t>assumption: </a:t>
            </a:r>
            <a:br>
              <a:rPr lang="en-US" sz="2400" dirty="0" smtClean="0"/>
            </a:br>
            <a:r>
              <a:rPr lang="en-US" sz="2400" b="1" dirty="0" smtClean="0"/>
              <a:t>Position </a:t>
            </a:r>
            <a:r>
              <a:rPr lang="en-US" sz="2400" b="1" dirty="0"/>
              <a:t>in document doesn’t matter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</a:t>
            </a:r>
            <a:r>
              <a:rPr lang="en-US" sz="2400" dirty="0"/>
              <a:t>(X</a:t>
            </a:r>
            <a:r>
              <a:rPr lang="en-US" sz="2400" baseline="-25000" dirty="0"/>
              <a:t>i</a:t>
            </a:r>
            <a:r>
              <a:rPr lang="en-US" sz="2400" dirty="0" smtClean="0"/>
              <a:t>=</a:t>
            </a:r>
            <a:r>
              <a:rPr lang="en-US" dirty="0" err="1"/>
              <a:t>a</a:t>
            </a:r>
            <a:r>
              <a:rPr lang="en-US" sz="2400" dirty="0" err="1" smtClean="0"/>
              <a:t>|</a:t>
            </a:r>
            <a:r>
              <a:rPr lang="en-US" sz="2400" dirty="0" err="1"/>
              <a:t>Y</a:t>
            </a:r>
            <a:r>
              <a:rPr lang="en-US" sz="2400" dirty="0"/>
              <a:t>=y) = P(</a:t>
            </a:r>
            <a:r>
              <a:rPr lang="en-US" sz="2400" dirty="0" err="1"/>
              <a:t>X</a:t>
            </a:r>
            <a:r>
              <a:rPr lang="en-US" sz="2400" baseline="-25000" dirty="0" err="1"/>
              <a:t>k</a:t>
            </a:r>
            <a:r>
              <a:rPr lang="en-US" sz="2400" dirty="0" smtClean="0"/>
              <a:t>=</a:t>
            </a:r>
            <a:r>
              <a:rPr lang="en-US" dirty="0" err="1"/>
              <a:t>a</a:t>
            </a:r>
            <a:r>
              <a:rPr lang="en-US" sz="2400" dirty="0" err="1" smtClean="0"/>
              <a:t>|</a:t>
            </a:r>
            <a:r>
              <a:rPr lang="en-US" sz="2400" dirty="0" err="1"/>
              <a:t>Y</a:t>
            </a:r>
            <a:r>
              <a:rPr lang="en-US" sz="2400" dirty="0"/>
              <a:t>=y) 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Bag of words” model – order of words on the page ignored</a:t>
            </a:r>
          </a:p>
          <a:p>
            <a:pPr lvl="1"/>
            <a:r>
              <a:rPr lang="en-US" sz="2000" dirty="0"/>
              <a:t>Sounds really silly, but often works very well!</a:t>
            </a:r>
          </a:p>
          <a:p>
            <a:endParaRPr lang="en-US" dirty="0"/>
          </a:p>
        </p:txBody>
      </p:sp>
      <p:pic>
        <p:nvPicPr>
          <p:cNvPr id="286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7026"/>
            <a:ext cx="330358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997811" y="4624626"/>
            <a:ext cx="6370504" cy="861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When the lecture is over, remember to wake up the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person sitting next to you in the lecture room.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6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Typical additional </a:t>
            </a:r>
            <a:r>
              <a:rPr lang="en-US" sz="2400" dirty="0" smtClean="0"/>
              <a:t>assumption: </a:t>
            </a:r>
            <a:br>
              <a:rPr lang="en-US" sz="2400" dirty="0" smtClean="0"/>
            </a:br>
            <a:r>
              <a:rPr lang="en-US" sz="2400" b="1" dirty="0" smtClean="0"/>
              <a:t>Position </a:t>
            </a:r>
            <a:r>
              <a:rPr lang="en-US" sz="2400" b="1" dirty="0"/>
              <a:t>in document doesn’t matter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</a:t>
            </a:r>
            <a:r>
              <a:rPr lang="en-US" sz="2400" dirty="0"/>
              <a:t>(X</a:t>
            </a:r>
            <a:r>
              <a:rPr lang="en-US" sz="2400" baseline="-25000" dirty="0"/>
              <a:t>i</a:t>
            </a:r>
            <a:r>
              <a:rPr lang="en-US" sz="2400" dirty="0"/>
              <a:t>=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=y) = P(</a:t>
            </a:r>
            <a:r>
              <a:rPr lang="en-US" sz="2400" dirty="0" err="1"/>
              <a:t>X</a:t>
            </a:r>
            <a:r>
              <a:rPr lang="en-US" sz="2400" baseline="-25000" dirty="0" err="1"/>
              <a:t>k</a:t>
            </a:r>
            <a:r>
              <a:rPr lang="en-US" sz="2400" dirty="0"/>
              <a:t>=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=y) </a:t>
            </a:r>
          </a:p>
          <a:p>
            <a:pPr lvl="1"/>
            <a:r>
              <a:rPr lang="en-US" sz="2000" dirty="0"/>
              <a:t>“Bag of words” model – order of words on the page ignored</a:t>
            </a:r>
          </a:p>
          <a:p>
            <a:pPr lvl="1"/>
            <a:r>
              <a:rPr lang="en-US" sz="2000" dirty="0"/>
              <a:t>Sounds really silly, but often works very well!</a:t>
            </a:r>
          </a:p>
          <a:p>
            <a:endParaRPr lang="en-US" dirty="0"/>
          </a:p>
        </p:txBody>
      </p:sp>
      <p:pic>
        <p:nvPicPr>
          <p:cNvPr id="2887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7026"/>
            <a:ext cx="330358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841623" y="4624626"/>
            <a:ext cx="6684467" cy="861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in is lecture lecture next over person remember room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sitting the the the to to up wake when you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990600"/>
          </a:xfrm>
          <a:noFill/>
          <a:ln/>
        </p:spPr>
        <p:txBody>
          <a:bodyPr/>
          <a:lstStyle/>
          <a:p>
            <a:r>
              <a:rPr lang="en-US" dirty="0"/>
              <a:t>Bag of Words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287753" name="Picture 9"/>
          <p:cNvPicPr>
            <a:picLocks noChangeAspect="1" noChangeArrowheads="1"/>
          </p:cNvPicPr>
          <p:nvPr/>
        </p:nvPicPr>
        <p:blipFill>
          <a:blip r:embed="rId3" cstate="print"/>
          <a:srcRect l="2182" t="17397" r="10036" b="2705"/>
          <a:stretch>
            <a:fillRect/>
          </a:stretch>
        </p:blipFill>
        <p:spPr bwMode="auto">
          <a:xfrm>
            <a:off x="133350" y="1676400"/>
            <a:ext cx="46005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6400800" y="1752600"/>
            <a:ext cx="1428750" cy="437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aardvark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about	2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all	2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Africa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apple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anxious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gas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oil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…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Zaire	0</a:t>
            </a: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4800600" y="3048000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533400"/>
            <a:ext cx="3101975" cy="5519738"/>
            <a:chOff x="528" y="336"/>
            <a:chExt cx="1954" cy="3477"/>
          </a:xfrm>
        </p:grpSpPr>
        <p:pic>
          <p:nvPicPr>
            <p:cNvPr id="143378" name="Picture 3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92"/>
              <a:ext cx="1954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>
              <a:off x="576" y="336"/>
              <a:ext cx="1584" cy="498"/>
            </a:xfrm>
            <a:prstGeom prst="rect">
              <a:avLst/>
            </a:prstGeom>
            <a:solidFill>
              <a:srgbClr val="DCF6D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  <a:cs typeface="+mn-cs"/>
                </a:rPr>
                <a:t>Object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29000" y="533400"/>
            <a:ext cx="5334000" cy="6096000"/>
            <a:chOff x="2160" y="336"/>
            <a:chExt cx="3360" cy="384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72" y="1008"/>
              <a:ext cx="2274" cy="3168"/>
              <a:chOff x="3072" y="1008"/>
              <a:chExt cx="2274" cy="3168"/>
            </a:xfrm>
          </p:grpSpPr>
          <p:pic>
            <p:nvPicPr>
              <p:cNvPr id="143367" name="Picture 7" descr="lunch-bagtran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1008"/>
                <a:ext cx="2274" cy="3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8" name="Picture 8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9399" t="22293" r="38898" b="71706"/>
              <a:stretch>
                <a:fillRect/>
              </a:stretch>
            </p:blipFill>
            <p:spPr bwMode="auto">
              <a:xfrm>
                <a:off x="4560" y="307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9" name="Picture 9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7591" t="4288" r="29535" b="88853"/>
              <a:stretch>
                <a:fillRect/>
              </a:stretch>
            </p:blipFill>
            <p:spPr bwMode="auto">
              <a:xfrm>
                <a:off x="4224" y="1632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0" name="Picture 10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3547" t="38583" r="43579" b="54558"/>
              <a:stretch>
                <a:fillRect/>
              </a:stretch>
            </p:blipFill>
            <p:spPr bwMode="auto">
              <a:xfrm>
                <a:off x="3360" y="3120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1" name="Picture 11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38866" t="15433" r="51772" b="79422"/>
              <a:stretch>
                <a:fillRect/>
              </a:stretch>
            </p:blipFill>
            <p:spPr bwMode="auto">
              <a:xfrm>
                <a:off x="4416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2" name="Picture 12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14577" r="31876" b="79422"/>
              <a:stretch>
                <a:fillRect/>
              </a:stretch>
            </p:blipFill>
            <p:spPr bwMode="auto">
              <a:xfrm>
                <a:off x="3840" y="2544"/>
                <a:ext cx="3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3" name="Picture 13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6421" t="32582" r="31876" b="62274"/>
              <a:stretch>
                <a:fillRect/>
              </a:stretch>
            </p:blipFill>
            <p:spPr bwMode="auto">
              <a:xfrm>
                <a:off x="4368" y="360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4" name="Picture 14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27437" r="31876" b="67418"/>
              <a:stretch>
                <a:fillRect/>
              </a:stretch>
            </p:blipFill>
            <p:spPr bwMode="auto">
              <a:xfrm>
                <a:off x="4512" y="206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5" name="Picture 15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9932" t="23151" r="31876" b="71706"/>
              <a:stretch>
                <a:fillRect/>
              </a:stretch>
            </p:blipFill>
            <p:spPr bwMode="auto">
              <a:xfrm>
                <a:off x="4032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6" name="Picture 16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7058" t="24008" r="45920" b="63130"/>
              <a:stretch>
                <a:fillRect/>
              </a:stretch>
            </p:blipFill>
            <p:spPr bwMode="auto">
              <a:xfrm>
                <a:off x="3792" y="1680"/>
                <a:ext cx="28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7" name="Picture 17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0569" t="17148" r="37727" b="76851"/>
              <a:stretch>
                <a:fillRect/>
              </a:stretch>
            </p:blipFill>
            <p:spPr bwMode="auto">
              <a:xfrm>
                <a:off x="3648" y="355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9970" name="Text Box 18"/>
            <p:cNvSpPr txBox="1">
              <a:spLocks noChangeArrowheads="1"/>
            </p:cNvSpPr>
            <p:nvPr/>
          </p:nvSpPr>
          <p:spPr bwMode="auto">
            <a:xfrm>
              <a:off x="2880" y="336"/>
              <a:ext cx="2640" cy="498"/>
            </a:xfrm>
            <a:prstGeom prst="rect">
              <a:avLst/>
            </a:prstGeom>
            <a:solidFill>
              <a:srgbClr val="DFCCAB"/>
            </a:solidFill>
            <a:ln w="28575">
              <a:solidFill>
                <a:srgbClr val="9A7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Bag of ‘words’</a:t>
              </a:r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160" y="576"/>
              <a:ext cx="72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Fei</a:t>
            </a:r>
            <a:r>
              <a:rPr lang="en-US" dirty="0" smtClean="0"/>
              <a:t> Li</a:t>
            </a:r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-228600"/>
            <a:ext cx="8915400" cy="2898775"/>
            <a:chOff x="96" y="2496"/>
            <a:chExt cx="5616" cy="1826"/>
          </a:xfrm>
        </p:grpSpPr>
        <p:sp>
          <p:nvSpPr>
            <p:cNvPr id="512003" name="Rectangle 3"/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62" name="Picture 4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3" name="Picture 5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4" name="Picture 6" descr="viol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" y="5334000"/>
            <a:ext cx="8915400" cy="1447800"/>
            <a:chOff x="96" y="96"/>
            <a:chExt cx="5616" cy="912"/>
          </a:xfrm>
        </p:grpSpPr>
        <p:sp>
          <p:nvSpPr>
            <p:cNvPr id="512008" name="Rectangle 8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44" name="Picture 9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5" name="Picture 10" descr="ermine"/>
            <p:cNvPicPr>
              <a:picLocks noChangeAspect="1" noChangeArrowheads="1"/>
            </p:cNvPicPr>
            <p:nvPr/>
          </p:nvPicPr>
          <p:blipFill>
            <a:blip r:embed="rId5"/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6" name="Picture 11" descr="ermine"/>
            <p:cNvPicPr>
              <a:picLocks noChangeAspect="1" noChangeArrowheads="1"/>
            </p:cNvPicPr>
            <p:nvPr/>
          </p:nvPicPr>
          <p:blipFill>
            <a:blip r:embed="rId5"/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7" name="Picture 12" descr="ermine"/>
            <p:cNvPicPr>
              <a:picLocks noChangeAspect="1" noChangeArrowheads="1"/>
            </p:cNvPicPr>
            <p:nvPr/>
          </p:nvPicPr>
          <p:blipFill>
            <a:blip r:embed="rId5"/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8" name="Picture 13" descr="ermine"/>
            <p:cNvPicPr>
              <a:picLocks noChangeAspect="1" noChangeArrowheads="1"/>
            </p:cNvPicPr>
            <p:nvPr/>
          </p:nvPicPr>
          <p:blipFill>
            <a:blip r:embed="rId5"/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9" name="Picture 14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0" name="Picture 15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1" name="Picture 16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2" name="Picture 17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3" name="Picture 18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4" name="Picture 19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5" name="Picture 20" descr="violin"/>
            <p:cNvPicPr>
              <a:picLocks noChangeAspect="1" noChangeArrowheads="1"/>
            </p:cNvPicPr>
            <p:nvPr/>
          </p:nvPicPr>
          <p:blipFill>
            <a:blip r:embed="rId4"/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6" name="Picture 21" descr="violin"/>
            <p:cNvPicPr>
              <a:picLocks noChangeAspect="1" noChangeArrowheads="1"/>
            </p:cNvPicPr>
            <p:nvPr/>
          </p:nvPicPr>
          <p:blipFill>
            <a:blip r:embed="rId4"/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7" name="Picture 22" descr="violin"/>
            <p:cNvPicPr>
              <a:picLocks noChangeAspect="1" noChangeArrowheads="1"/>
            </p:cNvPicPr>
            <p:nvPr/>
          </p:nvPicPr>
          <p:blipFill>
            <a:blip r:embed="rId4"/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8" name="Picture 23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9" name="Picture 24" descr="violin"/>
            <p:cNvPicPr>
              <a:picLocks noChangeAspect="1" noChangeArrowheads="1"/>
            </p:cNvPicPr>
            <p:nvPr/>
          </p:nvPicPr>
          <p:blipFill>
            <a:blip r:embed="rId4"/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0" name="Picture 25" descr="violin"/>
            <p:cNvPicPr>
              <a:picLocks noChangeAspect="1" noChangeArrowheads="1"/>
            </p:cNvPicPr>
            <p:nvPr/>
          </p:nvPicPr>
          <p:blipFill>
            <a:blip r:embed="rId4"/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2819400"/>
            <a:ext cx="8763000" cy="2209800"/>
            <a:chOff x="144" y="1776"/>
            <a:chExt cx="5520" cy="1392"/>
          </a:xfrm>
        </p:grpSpPr>
        <p:sp>
          <p:nvSpPr>
            <p:cNvPr id="512027" name="Rectangle 27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28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29" name="Rectangle 29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0" name="Rectangle 30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1" name="Rectangle 31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2" name="Rectangle 32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3" name="Rectangle 33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4" name="Rectangle 34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5" name="Rectangle 35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6" name="Rectangle 36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7" name="Rectangle 37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8" name="Rectangle 38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9" name="Line 39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0" name="Line 40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27" name="Picture 41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8" name="Picture 42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9" name="Picture 43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44" name="Line 44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5" name="Line 45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6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7" name="Line 47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34" name="Picture 48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5" name="Picture 49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6" name="Picture 50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7" name="Picture 51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8" name="Picture 52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9" name="Picture 53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0" name="Picture 54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1" name="Picture 55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2" name="Picture 56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Fei</a:t>
            </a:r>
            <a:r>
              <a:rPr lang="en-US" dirty="0" smtClean="0"/>
              <a:t> Li</a:t>
            </a:r>
            <a:endParaRPr lang="en-US" dirty="0"/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Mid-term</a:t>
            </a:r>
          </a:p>
          <a:p>
            <a:pPr lvl="1"/>
            <a:r>
              <a:rPr lang="en-US" dirty="0" smtClean="0"/>
              <a:t>When: March 18, class timing</a:t>
            </a:r>
          </a:p>
          <a:p>
            <a:pPr lvl="1"/>
            <a:r>
              <a:rPr lang="en-US" dirty="0" smtClean="0"/>
              <a:t>Where: In class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</a:t>
            </a:r>
            <a:r>
              <a:rPr lang="en-US" dirty="0"/>
              <a:t>: Pen-and-paper. </a:t>
            </a:r>
            <a:endParaRPr lang="en-US" dirty="0" smtClean="0"/>
          </a:p>
          <a:p>
            <a:pPr lvl="1"/>
            <a:r>
              <a:rPr lang="en-US" dirty="0"/>
              <a:t>Open-book, open-notes, closed-internet. </a:t>
            </a:r>
          </a:p>
          <a:p>
            <a:pPr lvl="2"/>
            <a:r>
              <a:rPr lang="en-US" dirty="0" smtClean="0"/>
              <a:t>No sharing.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What to expect: mix of </a:t>
            </a:r>
          </a:p>
          <a:p>
            <a:pPr lvl="2"/>
            <a:r>
              <a:rPr lang="en-US" dirty="0"/>
              <a:t>Multiple Choice or True/False </a:t>
            </a:r>
            <a:r>
              <a:rPr lang="en-US" dirty="0" smtClean="0"/>
              <a:t>questions</a:t>
            </a:r>
            <a:endParaRPr lang="en-US" dirty="0"/>
          </a:p>
          <a:p>
            <a:pPr lvl="2"/>
            <a:r>
              <a:rPr lang="en-US" dirty="0"/>
              <a:t>“Prove this statement” </a:t>
            </a:r>
            <a:endParaRPr lang="en-US" dirty="0" smtClean="0"/>
          </a:p>
          <a:p>
            <a:pPr lvl="2"/>
            <a:r>
              <a:rPr lang="en-US" dirty="0" smtClean="0"/>
              <a:t>“What would happen for this dataset?”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Material</a:t>
            </a:r>
          </a:p>
          <a:p>
            <a:pPr lvl="2"/>
            <a:r>
              <a:rPr lang="en-US" dirty="0" smtClean="0"/>
              <a:t>Everything from beginning to class to (including) SVMs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rgbClr val="FFCF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648200"/>
            <a:ext cx="4495800" cy="2209800"/>
            <a:chOff x="2784" y="2928"/>
            <a:chExt cx="2832" cy="1392"/>
          </a:xfrm>
        </p:grpSpPr>
        <p:sp>
          <p:nvSpPr>
            <p:cNvPr id="513029" name="Line 5"/>
            <p:cNvSpPr>
              <a:spLocks noChangeShapeType="1"/>
            </p:cNvSpPr>
            <p:nvPr/>
          </p:nvSpPr>
          <p:spPr bwMode="auto">
            <a:xfrm>
              <a:off x="4800" y="2928"/>
              <a:ext cx="0" cy="33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30" name="Line 6"/>
            <p:cNvSpPr>
              <a:spLocks noChangeShapeType="1"/>
            </p:cNvSpPr>
            <p:nvPr/>
          </p:nvSpPr>
          <p:spPr bwMode="auto">
            <a:xfrm flipH="1">
              <a:off x="2784" y="3792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31" name="AutoShape 7"/>
            <p:cNvSpPr>
              <a:spLocks noChangeArrowheads="1"/>
            </p:cNvSpPr>
            <p:nvPr/>
          </p:nvSpPr>
          <p:spPr bwMode="auto">
            <a:xfrm>
              <a:off x="3984" y="3264"/>
              <a:ext cx="1632" cy="1056"/>
            </a:xfrm>
            <a:prstGeom prst="flowChartDecision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9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category</a:t>
              </a:r>
            </a:p>
            <a:p>
              <a:pPr algn="ctr" eaLnBrk="1" hangingPunct="1">
                <a:defRPr/>
              </a:pPr>
              <a:r>
                <a:rPr lang="en-US" sz="29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decision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0"/>
            <a:ext cx="4329113" cy="1447800"/>
            <a:chOff x="240" y="0"/>
            <a:chExt cx="2727" cy="91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481"/>
              <a:ext cx="2727" cy="431"/>
              <a:chOff x="240" y="481"/>
              <a:chExt cx="2727" cy="431"/>
            </a:xfrm>
          </p:grpSpPr>
          <p:sp>
            <p:nvSpPr>
              <p:cNvPr id="513034" name="AutoShape 10"/>
              <p:cNvSpPr>
                <a:spLocks noChangeArrowheads="1"/>
              </p:cNvSpPr>
              <p:nvPr/>
            </p:nvSpPr>
            <p:spPr bwMode="auto">
              <a:xfrm>
                <a:off x="432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3035" name="AutoShape 11"/>
              <p:cNvSpPr>
                <a:spLocks noChangeArrowheads="1"/>
              </p:cNvSpPr>
              <p:nvPr/>
            </p:nvSpPr>
            <p:spPr bwMode="auto">
              <a:xfrm>
                <a:off x="336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3036" name="AutoShape 12"/>
              <p:cNvSpPr>
                <a:spLocks noChangeArrowheads="1"/>
              </p:cNvSpPr>
              <p:nvPr/>
            </p:nvSpPr>
            <p:spPr bwMode="auto">
              <a:xfrm>
                <a:off x="240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3037" name="AutoShape 13"/>
              <p:cNvSpPr>
                <a:spLocks noChangeArrowheads="1"/>
              </p:cNvSpPr>
              <p:nvPr/>
            </p:nvSpPr>
            <p:spPr bwMode="auto">
              <a:xfrm>
                <a:off x="1776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3038" name="AutoShape 14"/>
              <p:cNvSpPr>
                <a:spLocks noChangeArrowheads="1"/>
              </p:cNvSpPr>
              <p:nvPr/>
            </p:nvSpPr>
            <p:spPr bwMode="auto">
              <a:xfrm>
                <a:off x="1680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3039" name="AutoShape 15"/>
              <p:cNvSpPr>
                <a:spLocks noChangeArrowheads="1"/>
              </p:cNvSpPr>
              <p:nvPr/>
            </p:nvSpPr>
            <p:spPr bwMode="auto">
              <a:xfrm>
                <a:off x="1584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pic>
            <p:nvPicPr>
              <p:cNvPr id="146498" name="Picture 16" descr="DaVinci_face_only"/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</a:blip>
              <a:srcRect/>
              <a:stretch>
                <a:fillRect/>
              </a:stretch>
            </p:blipFill>
            <p:spPr bwMode="auto">
              <a:xfrm>
                <a:off x="645" y="481"/>
                <a:ext cx="49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99" name="Picture 17" descr="bicycl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920" y="493"/>
                <a:ext cx="52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3042" name="Text Box 18"/>
            <p:cNvSpPr txBox="1">
              <a:spLocks noChangeArrowheads="1"/>
            </p:cNvSpPr>
            <p:nvPr/>
          </p:nvSpPr>
          <p:spPr bwMode="auto">
            <a:xfrm>
              <a:off x="1050" y="0"/>
              <a:ext cx="11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learning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1524000"/>
            <a:ext cx="3200400" cy="1235075"/>
            <a:chOff x="480" y="960"/>
            <a:chExt cx="2016" cy="778"/>
          </a:xfrm>
        </p:grpSpPr>
        <p:sp>
          <p:nvSpPr>
            <p:cNvPr id="513044" name="AutoShape 20"/>
            <p:cNvSpPr>
              <a:spLocks/>
            </p:cNvSpPr>
            <p:nvPr/>
          </p:nvSpPr>
          <p:spPr bwMode="auto">
            <a:xfrm rot="16200000">
              <a:off x="1296" y="288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45" name="Text Box 21"/>
            <p:cNvSpPr txBox="1">
              <a:spLocks noChangeArrowheads="1"/>
            </p:cNvSpPr>
            <p:nvPr/>
          </p:nvSpPr>
          <p:spPr bwMode="auto">
            <a:xfrm>
              <a:off x="480" y="1296"/>
              <a:ext cx="130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a typeface="+mn-ea"/>
                  <a:cs typeface="+mn-cs"/>
                </a:rPr>
                <a:t>feature detection</a:t>
              </a:r>
            </a:p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a typeface="+mn-ea"/>
                  <a:cs typeface="+mn-cs"/>
                </a:rPr>
                <a:t>&amp; representation</a:t>
              </a:r>
            </a:p>
          </p:txBody>
        </p:sp>
        <p:sp>
          <p:nvSpPr>
            <p:cNvPr id="513046" name="Line 22"/>
            <p:cNvSpPr>
              <a:spLocks noChangeShapeType="1"/>
            </p:cNvSpPr>
            <p:nvPr/>
          </p:nvSpPr>
          <p:spPr bwMode="auto">
            <a:xfrm>
              <a:off x="1392" y="1152"/>
              <a:ext cx="1104" cy="528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flowChartSummingJunction">
              <a:avLst/>
            </a:prstGeom>
            <a:solidFill>
              <a:srgbClr val="FF33CC"/>
            </a:solidFill>
            <a:ln w="9525">
              <a:solidFill>
                <a:srgbClr val="7627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482975" y="1841500"/>
            <a:ext cx="3332163" cy="1808163"/>
            <a:chOff x="2194" y="1160"/>
            <a:chExt cx="2099" cy="1139"/>
          </a:xfrm>
        </p:grpSpPr>
        <p:pic>
          <p:nvPicPr>
            <p:cNvPr id="146484" name="Picture 25"/>
            <p:cNvPicPr>
              <a:picLocks noChangeAspect="1" noChangeArrowheads="1"/>
            </p:cNvPicPr>
            <p:nvPr/>
          </p:nvPicPr>
          <p:blipFill>
            <a:blip r:embed="rId4"/>
            <a:srcRect b="38799"/>
            <a:stretch>
              <a:fillRect/>
            </a:stretch>
          </p:blipFill>
          <p:spPr bwMode="auto">
            <a:xfrm>
              <a:off x="2496" y="1440"/>
              <a:ext cx="148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50" name="Text Box 26"/>
            <p:cNvSpPr txBox="1">
              <a:spLocks noChangeArrowheads="1"/>
            </p:cNvSpPr>
            <p:nvPr/>
          </p:nvSpPr>
          <p:spPr bwMode="auto">
            <a:xfrm>
              <a:off x="2194" y="1160"/>
              <a:ext cx="209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codewords dictionary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324600" y="1295400"/>
            <a:ext cx="1712913" cy="3352800"/>
            <a:chOff x="3984" y="816"/>
            <a:chExt cx="1079" cy="2112"/>
          </a:xfrm>
        </p:grpSpPr>
        <p:sp>
          <p:nvSpPr>
            <p:cNvPr id="513052" name="Line 28"/>
            <p:cNvSpPr>
              <a:spLocks noChangeShapeType="1"/>
            </p:cNvSpPr>
            <p:nvPr/>
          </p:nvSpPr>
          <p:spPr bwMode="auto">
            <a:xfrm>
              <a:off x="4800" y="1968"/>
              <a:ext cx="0" cy="24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984" y="816"/>
              <a:ext cx="1079" cy="2112"/>
              <a:chOff x="3984" y="816"/>
              <a:chExt cx="1079" cy="2112"/>
            </a:xfrm>
          </p:grpSpPr>
          <p:sp>
            <p:nvSpPr>
              <p:cNvPr id="513054" name="Freeform 30"/>
              <p:cNvSpPr>
                <a:spLocks/>
              </p:cNvSpPr>
              <p:nvPr/>
            </p:nvSpPr>
            <p:spPr bwMode="auto">
              <a:xfrm>
                <a:off x="3984" y="816"/>
                <a:ext cx="720" cy="816"/>
              </a:xfrm>
              <a:custGeom>
                <a:avLst/>
                <a:gdLst>
                  <a:gd name="T0" fmla="*/ 720 w 768"/>
                  <a:gd name="T1" fmla="*/ 0 h 864"/>
                  <a:gd name="T2" fmla="*/ 585 w 768"/>
                  <a:gd name="T3" fmla="*/ 635 h 864"/>
                  <a:gd name="T4" fmla="*/ 0 w 768"/>
                  <a:gd name="T5" fmla="*/ 816 h 8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8" h="864">
                    <a:moveTo>
                      <a:pt x="768" y="0"/>
                    </a:moveTo>
                    <a:cubicBezTo>
                      <a:pt x="760" y="264"/>
                      <a:pt x="752" y="528"/>
                      <a:pt x="624" y="672"/>
                    </a:cubicBezTo>
                    <a:cubicBezTo>
                      <a:pt x="496" y="816"/>
                      <a:pt x="248" y="840"/>
                      <a:pt x="0" y="864"/>
                    </a:cubicBezTo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55" name="Line 31"/>
              <p:cNvSpPr>
                <a:spLocks noChangeShapeType="1"/>
              </p:cNvSpPr>
              <p:nvPr/>
            </p:nvSpPr>
            <p:spPr bwMode="auto">
              <a:xfrm flipH="1">
                <a:off x="3984" y="1968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pic>
            <p:nvPicPr>
              <p:cNvPr id="146476" name="Picture 32" descr="lunch-bagtrans"/>
              <p:cNvPicPr>
                <a:picLocks noChangeAspect="1" noChangeArrowheads="1"/>
              </p:cNvPicPr>
              <p:nvPr/>
            </p:nvPicPr>
            <p:blipFill>
              <a:blip r:embed="rId5">
                <a:grayscl/>
              </a:blip>
              <a:srcRect/>
              <a:stretch>
                <a:fillRect/>
              </a:stretch>
            </p:blipFill>
            <p:spPr bwMode="auto">
              <a:xfrm>
                <a:off x="4512" y="2160"/>
                <a:ext cx="551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77" name="Picture 33"/>
              <p:cNvPicPr>
                <a:picLocks noChangeAspect="1" noChangeArrowheads="1"/>
              </p:cNvPicPr>
              <p:nvPr/>
            </p:nvPicPr>
            <p:blipFill>
              <a:blip r:embed="rId4"/>
              <a:srcRect l="28947" r="64471" b="92851"/>
              <a:stretch>
                <a:fillRect/>
              </a:stretch>
            </p:blipFill>
            <p:spPr bwMode="auto">
              <a:xfrm>
                <a:off x="4651" y="2688"/>
                <a:ext cx="96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478" name="Picture 34"/>
              <p:cNvPicPr>
                <a:picLocks noChangeAspect="1" noChangeArrowheads="1"/>
              </p:cNvPicPr>
              <p:nvPr/>
            </p:nvPicPr>
            <p:blipFill>
              <a:blip r:embed="rId4"/>
              <a:srcRect l="22369" t="30862" r="72368" b="62163"/>
              <a:stretch>
                <a:fillRect/>
              </a:stretch>
            </p:blipFill>
            <p:spPr bwMode="auto">
              <a:xfrm>
                <a:off x="4699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479" name="Picture 35"/>
              <p:cNvPicPr>
                <a:picLocks noChangeAspect="1" noChangeArrowheads="1"/>
              </p:cNvPicPr>
              <p:nvPr/>
            </p:nvPicPr>
            <p:blipFill>
              <a:blip r:embed="rId4"/>
              <a:srcRect l="64473" t="39058" r="28947" b="53967"/>
              <a:stretch>
                <a:fillRect/>
              </a:stretch>
            </p:blipFill>
            <p:spPr bwMode="auto">
              <a:xfrm>
                <a:off x="4848" y="259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480" name="Picture 36"/>
              <p:cNvPicPr>
                <a:picLocks noChangeAspect="1" noChangeArrowheads="1"/>
              </p:cNvPicPr>
              <p:nvPr/>
            </p:nvPicPr>
            <p:blipFill>
              <a:blip r:embed="rId4"/>
              <a:srcRect l="57895" t="46207" r="36842" b="46819"/>
              <a:stretch>
                <a:fillRect/>
              </a:stretch>
            </p:blipFill>
            <p:spPr bwMode="auto">
              <a:xfrm>
                <a:off x="4814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481" name="Picture 37"/>
              <p:cNvPicPr>
                <a:picLocks noChangeAspect="1" noChangeArrowheads="1"/>
              </p:cNvPicPr>
              <p:nvPr/>
            </p:nvPicPr>
            <p:blipFill>
              <a:blip r:embed="rId6"/>
              <a:srcRect l="14473" t="54576" r="78947" b="38799"/>
              <a:stretch>
                <a:fillRect/>
              </a:stretch>
            </p:blipFill>
            <p:spPr bwMode="auto">
              <a:xfrm>
                <a:off x="4848" y="2741"/>
                <a:ext cx="9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482" name="Picture 38"/>
              <p:cNvPicPr>
                <a:picLocks noChangeAspect="1" noChangeArrowheads="1"/>
              </p:cNvPicPr>
              <p:nvPr/>
            </p:nvPicPr>
            <p:blipFill>
              <a:blip r:embed="rId4"/>
              <a:srcRect l="64473" t="54401" r="28947" b="38799"/>
              <a:stretch>
                <a:fillRect/>
              </a:stretch>
            </p:blipFill>
            <p:spPr bwMode="auto">
              <a:xfrm>
                <a:off x="4699" y="2544"/>
                <a:ext cx="96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3063" name="AutoShape 39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288" cy="288"/>
              </a:xfrm>
              <a:prstGeom prst="flowChartSummingJunction">
                <a:avLst/>
              </a:prstGeom>
              <a:solidFill>
                <a:srgbClr val="FF33CC"/>
              </a:solidFill>
              <a:ln w="9525">
                <a:solidFill>
                  <a:srgbClr val="7627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81000" y="3124200"/>
            <a:ext cx="3581400" cy="1676400"/>
            <a:chOff x="240" y="1968"/>
            <a:chExt cx="2256" cy="1056"/>
          </a:xfrm>
        </p:grpSpPr>
        <p:sp>
          <p:nvSpPr>
            <p:cNvPr id="513065" name="Line 41"/>
            <p:cNvSpPr>
              <a:spLocks noChangeShapeType="1"/>
            </p:cNvSpPr>
            <p:nvPr/>
          </p:nvSpPr>
          <p:spPr bwMode="auto">
            <a:xfrm>
              <a:off x="240" y="1968"/>
              <a:ext cx="0" cy="24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6452" name="Picture 42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32" y="2304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53" name="Picture 43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624" y="2400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54" name="Picture 44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811" y="2496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55" name="Picture 45"/>
            <p:cNvPicPr>
              <a:picLocks noChangeAspect="1" noChangeArrowheads="1"/>
            </p:cNvPicPr>
            <p:nvPr/>
          </p:nvPicPr>
          <p:blipFill>
            <a:blip r:embed="rId7"/>
            <a:srcRect l="28947" r="64471" b="92851"/>
            <a:stretch>
              <a:fillRect/>
            </a:stretch>
          </p:blipFill>
          <p:spPr bwMode="auto">
            <a:xfrm>
              <a:off x="859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56" name="Picture 46"/>
            <p:cNvPicPr>
              <a:picLocks noChangeAspect="1" noChangeArrowheads="1"/>
            </p:cNvPicPr>
            <p:nvPr/>
          </p:nvPicPr>
          <p:blipFill>
            <a:blip r:embed="rId8"/>
            <a:srcRect l="22369" t="30862" r="72368" b="62163"/>
            <a:stretch>
              <a:fillRect/>
            </a:stretch>
          </p:blipFill>
          <p:spPr bwMode="auto">
            <a:xfrm>
              <a:off x="907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57" name="Picture 47"/>
            <p:cNvPicPr>
              <a:picLocks noChangeAspect="1" noChangeArrowheads="1"/>
            </p:cNvPicPr>
            <p:nvPr/>
          </p:nvPicPr>
          <p:blipFill>
            <a:blip r:embed="rId6"/>
            <a:srcRect l="64473" t="39058" r="28947" b="53967"/>
            <a:stretch>
              <a:fillRect/>
            </a:stretch>
          </p:blipFill>
          <p:spPr bwMode="auto">
            <a:xfrm>
              <a:off x="1003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58" name="Picture 48"/>
            <p:cNvPicPr>
              <a:picLocks noChangeAspect="1" noChangeArrowheads="1"/>
            </p:cNvPicPr>
            <p:nvPr/>
          </p:nvPicPr>
          <p:blipFill>
            <a:blip r:embed="rId4"/>
            <a:srcRect l="57895" t="46207" r="36842" b="46819"/>
            <a:stretch>
              <a:fillRect/>
            </a:stretch>
          </p:blipFill>
          <p:spPr bwMode="auto">
            <a:xfrm>
              <a:off x="1003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59" name="Picture 49"/>
            <p:cNvPicPr>
              <a:picLocks noChangeAspect="1" noChangeArrowheads="1"/>
            </p:cNvPicPr>
            <p:nvPr/>
          </p:nvPicPr>
          <p:blipFill>
            <a:blip r:embed="rId4"/>
            <a:srcRect l="14473" t="54576" r="78947" b="38799"/>
            <a:stretch>
              <a:fillRect/>
            </a:stretch>
          </p:blipFill>
          <p:spPr bwMode="auto">
            <a:xfrm>
              <a:off x="1003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0" name="Picture 50"/>
            <p:cNvPicPr>
              <a:picLocks noChangeAspect="1" noChangeArrowheads="1"/>
            </p:cNvPicPr>
            <p:nvPr/>
          </p:nvPicPr>
          <p:blipFill>
            <a:blip r:embed="rId4"/>
            <a:srcRect l="64473" t="54401" r="28947" b="38799"/>
            <a:stretch>
              <a:fillRect/>
            </a:stretch>
          </p:blipFill>
          <p:spPr bwMode="auto">
            <a:xfrm>
              <a:off x="859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1" name="Picture 51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1675" y="2304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62" name="Picture 52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1867" y="2400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63" name="Picture 53" descr="lunch-bagtrans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2054" y="2496"/>
              <a:ext cx="37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64" name="Picture 54"/>
            <p:cNvPicPr>
              <a:picLocks noChangeAspect="1" noChangeArrowheads="1"/>
            </p:cNvPicPr>
            <p:nvPr/>
          </p:nvPicPr>
          <p:blipFill>
            <a:blip r:embed="rId4"/>
            <a:srcRect l="28947" r="64471" b="92851"/>
            <a:stretch>
              <a:fillRect/>
            </a:stretch>
          </p:blipFill>
          <p:spPr bwMode="auto">
            <a:xfrm>
              <a:off x="2102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5" name="Picture 55"/>
            <p:cNvPicPr>
              <a:picLocks noChangeAspect="1" noChangeArrowheads="1"/>
            </p:cNvPicPr>
            <p:nvPr/>
          </p:nvPicPr>
          <p:blipFill>
            <a:blip r:embed="rId4"/>
            <a:srcRect l="22369" t="30862" r="72368" b="62163"/>
            <a:stretch>
              <a:fillRect/>
            </a:stretch>
          </p:blipFill>
          <p:spPr bwMode="auto">
            <a:xfrm>
              <a:off x="2150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6" name="Picture 56"/>
            <p:cNvPicPr>
              <a:picLocks noChangeAspect="1" noChangeArrowheads="1"/>
            </p:cNvPicPr>
            <p:nvPr/>
          </p:nvPicPr>
          <p:blipFill>
            <a:blip r:embed="rId4"/>
            <a:srcRect l="64473" t="39058" r="28947" b="53967"/>
            <a:stretch>
              <a:fillRect/>
            </a:stretch>
          </p:blipFill>
          <p:spPr bwMode="auto">
            <a:xfrm>
              <a:off x="2246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7" name="Picture 57"/>
            <p:cNvPicPr>
              <a:picLocks noChangeAspect="1" noChangeArrowheads="1"/>
            </p:cNvPicPr>
            <p:nvPr/>
          </p:nvPicPr>
          <p:blipFill>
            <a:blip r:embed="rId4"/>
            <a:srcRect l="57895" t="46207" r="36842" b="46819"/>
            <a:stretch>
              <a:fillRect/>
            </a:stretch>
          </p:blipFill>
          <p:spPr bwMode="auto">
            <a:xfrm>
              <a:off x="2246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8" name="Picture 58"/>
            <p:cNvPicPr>
              <a:picLocks noChangeAspect="1" noChangeArrowheads="1"/>
            </p:cNvPicPr>
            <p:nvPr/>
          </p:nvPicPr>
          <p:blipFill>
            <a:blip r:embed="rId4"/>
            <a:srcRect l="14473" t="54576" r="78947" b="38799"/>
            <a:stretch>
              <a:fillRect/>
            </a:stretch>
          </p:blipFill>
          <p:spPr bwMode="auto">
            <a:xfrm>
              <a:off x="2246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69" name="Picture 59"/>
            <p:cNvPicPr>
              <a:picLocks noChangeAspect="1" noChangeArrowheads="1"/>
            </p:cNvPicPr>
            <p:nvPr/>
          </p:nvPicPr>
          <p:blipFill>
            <a:blip r:embed="rId4"/>
            <a:srcRect l="64473" t="54401" r="28947" b="38799"/>
            <a:stretch>
              <a:fillRect/>
            </a:stretch>
          </p:blipFill>
          <p:spPr bwMode="auto">
            <a:xfrm>
              <a:off x="2102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84" name="Line 60"/>
            <p:cNvSpPr>
              <a:spLocks noChangeShapeType="1"/>
            </p:cNvSpPr>
            <p:nvPr/>
          </p:nvSpPr>
          <p:spPr bwMode="auto">
            <a:xfrm flipH="1">
              <a:off x="240" y="1968"/>
              <a:ext cx="2256" cy="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85" name="Text Box 61"/>
            <p:cNvSpPr txBox="1">
              <a:spLocks noChangeArrowheads="1"/>
            </p:cNvSpPr>
            <p:nvPr/>
          </p:nvSpPr>
          <p:spPr bwMode="auto">
            <a:xfrm>
              <a:off x="240" y="1968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a typeface="+mn-ea"/>
                  <a:cs typeface="+mn-cs"/>
                </a:rPr>
                <a:t>image representation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04800" y="4800600"/>
            <a:ext cx="4114800" cy="1752600"/>
            <a:chOff x="192" y="3024"/>
            <a:chExt cx="2592" cy="1104"/>
          </a:xfrm>
        </p:grpSpPr>
        <p:sp>
          <p:nvSpPr>
            <p:cNvPr id="513087" name="AutoShape 63"/>
            <p:cNvSpPr>
              <a:spLocks/>
            </p:cNvSpPr>
            <p:nvPr/>
          </p:nvSpPr>
          <p:spPr bwMode="auto">
            <a:xfrm rot="16200000">
              <a:off x="1392" y="2352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3088" name="AutoShape 64"/>
            <p:cNvSpPr>
              <a:spLocks noChangeArrowheads="1"/>
            </p:cNvSpPr>
            <p:nvPr/>
          </p:nvSpPr>
          <p:spPr bwMode="auto">
            <a:xfrm>
              <a:off x="192" y="3456"/>
              <a:ext cx="2592" cy="672"/>
            </a:xfrm>
            <a:prstGeom prst="flowChartProcess">
              <a:avLst/>
            </a:prstGeom>
            <a:solidFill>
              <a:srgbClr val="FFE6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category models</a:t>
              </a:r>
            </a:p>
            <a:p>
              <a:pPr algn="ctr"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(and/or) classifiers</a:t>
              </a:r>
            </a:p>
          </p:txBody>
        </p:sp>
        <p:sp>
          <p:nvSpPr>
            <p:cNvPr id="513089" name="Line 65"/>
            <p:cNvSpPr>
              <a:spLocks noChangeShapeType="1"/>
            </p:cNvSpPr>
            <p:nvPr/>
          </p:nvSpPr>
          <p:spPr bwMode="auto">
            <a:xfrm>
              <a:off x="1488" y="3216"/>
              <a:ext cx="0" cy="192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943600" y="0"/>
            <a:ext cx="2652713" cy="1524000"/>
            <a:chOff x="3744" y="0"/>
            <a:chExt cx="1671" cy="960"/>
          </a:xfrm>
        </p:grpSpPr>
        <p:sp>
          <p:nvSpPr>
            <p:cNvPr id="513091" name="Text Box 67"/>
            <p:cNvSpPr txBox="1">
              <a:spLocks noChangeArrowheads="1"/>
            </p:cNvSpPr>
            <p:nvPr/>
          </p:nvSpPr>
          <p:spPr bwMode="auto">
            <a:xfrm>
              <a:off x="3744" y="0"/>
              <a:ext cx="16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recognition</a:t>
              </a: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4128" y="479"/>
              <a:ext cx="1287" cy="481"/>
              <a:chOff x="4128" y="479"/>
              <a:chExt cx="1287" cy="481"/>
            </a:xfrm>
          </p:grpSpPr>
          <p:sp>
            <p:nvSpPr>
              <p:cNvPr id="513093" name="AutoShape 69"/>
              <p:cNvSpPr>
                <a:spLocks noChangeArrowheads="1"/>
              </p:cNvSpPr>
              <p:nvPr/>
            </p:nvSpPr>
            <p:spPr bwMode="auto">
              <a:xfrm>
                <a:off x="4128" y="480"/>
                <a:ext cx="1287" cy="480"/>
              </a:xfrm>
              <a:prstGeom prst="parallelogram">
                <a:avLst>
                  <a:gd name="adj" fmla="val 7990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pic>
            <p:nvPicPr>
              <p:cNvPr id="146447" name="Picture 70" descr="violin"/>
              <p:cNvPicPr>
                <a:picLocks noChangeAspect="1" noChangeArrowheads="1"/>
              </p:cNvPicPr>
              <p:nvPr/>
            </p:nvPicPr>
            <p:blipFill>
              <a:blip r:embed="rId9">
                <a:grayscl/>
              </a:blip>
              <a:srcRect/>
              <a:stretch>
                <a:fillRect/>
              </a:stretch>
            </p:blipFill>
            <p:spPr bwMode="auto">
              <a:xfrm rot="-863181">
                <a:off x="4359" y="479"/>
                <a:ext cx="921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Fei</a:t>
            </a:r>
            <a:r>
              <a:rPr lang="en-US" dirty="0" smtClean="0"/>
              <a:t> Li</a:t>
            </a:r>
            <a:endParaRPr lang="en-US" dirty="0"/>
          </a:p>
        </p:txBody>
      </p:sp>
      <p:sp>
        <p:nvSpPr>
          <p:cNvPr id="7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6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413" y="3581400"/>
            <a:ext cx="71659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we have continuous </a:t>
            </a:r>
            <a:r>
              <a:rPr lang="en-US" i="1"/>
              <a:t>X</a:t>
            </a:r>
            <a:r>
              <a:rPr lang="en-US" i="1" baseline="-25000"/>
              <a:t>i</a:t>
            </a:r>
            <a:r>
              <a:rPr lang="en-US" baseline="-25000"/>
              <a:t> </a:t>
            </a:r>
            <a:r>
              <a:rPr lang="en-US"/>
              <a:t>?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Eg</a:t>
            </a:r>
            <a:r>
              <a:rPr lang="en-US" sz="2000" dirty="0"/>
              <a:t>., character recognition: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 is </a:t>
            </a:r>
            <a:r>
              <a:rPr lang="en-US" sz="2000" dirty="0" err="1"/>
              <a:t>i</a:t>
            </a:r>
            <a:r>
              <a:rPr lang="en-US" sz="2000" baseline="30000" dirty="0" err="1"/>
              <a:t>th</a:t>
            </a:r>
            <a:r>
              <a:rPr lang="en-US" sz="2000" dirty="0"/>
              <a:t> pixel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Gaussian Naïve Bayes (GNB):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Sometimes </a:t>
            </a:r>
            <a:r>
              <a:rPr lang="en-US" sz="1800" dirty="0"/>
              <a:t>assume variance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is independent of Y (i.e.,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1800" baseline="-25000" dirty="0" err="1">
                <a:sym typeface="Symbol" pitchFamily="18" charset="2"/>
              </a:rPr>
              <a:t>i</a:t>
            </a:r>
            <a:r>
              <a:rPr lang="en-US" sz="1800" dirty="0"/>
              <a:t>),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or independent of X</a:t>
            </a:r>
            <a:r>
              <a:rPr lang="en-US" sz="1800" baseline="-25000" dirty="0"/>
              <a:t>i</a:t>
            </a:r>
            <a:r>
              <a:rPr lang="en-US" sz="1800" dirty="0"/>
              <a:t> (i.e.,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1800" baseline="-25000" dirty="0">
                <a:sym typeface="Symbol" pitchFamily="18" charset="2"/>
              </a:rPr>
              <a:t>k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or both (i.e.,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1800" dirty="0"/>
              <a:t>)</a:t>
            </a:r>
          </a:p>
        </p:txBody>
      </p:sp>
      <p:pic>
        <p:nvPicPr>
          <p:cNvPr id="305157" name="Picture 5" descr="w51-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950" y="1516062"/>
            <a:ext cx="8477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8" name="Picture 6" descr="w51-a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57925" y="1520825"/>
            <a:ext cx="828675" cy="1595437"/>
          </a:xfrm>
          <a:ln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1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Estimating Parameters: </a:t>
            </a:r>
            <a:r>
              <a:rPr lang="en-US" sz="3600" i="1" dirty="0" smtClean="0"/>
              <a:t>Y </a:t>
            </a:r>
            <a:r>
              <a:rPr lang="en-US" sz="3600" dirty="0"/>
              <a:t>discrete</a:t>
            </a:r>
            <a:r>
              <a:rPr lang="en-US" sz="3600" i="1" dirty="0"/>
              <a:t>, X</a:t>
            </a:r>
            <a:r>
              <a:rPr lang="en-US" sz="3600" i="1" baseline="-25000" dirty="0"/>
              <a:t>i</a:t>
            </a:r>
            <a:r>
              <a:rPr lang="en-US" sz="3600" dirty="0"/>
              <a:t> continuous</a:t>
            </a:r>
            <a:r>
              <a:rPr lang="en-US" sz="4000" dirty="0"/>
              <a:t> 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Maximum likelihood estimates:</a:t>
            </a:r>
            <a:r>
              <a:rPr lang="en-US" i="1" dirty="0"/>
              <a:t> </a:t>
            </a:r>
          </a:p>
          <a:p>
            <a:pPr>
              <a:buFont typeface="Wingdings" pitchFamily="2" charset="2"/>
              <a:buNone/>
            </a:pPr>
            <a:endParaRPr lang="en-US" i="1" dirty="0"/>
          </a:p>
          <a:p>
            <a:pPr>
              <a:buFont typeface="Wingdings" pitchFamily="2" charset="2"/>
              <a:buNone/>
            </a:pPr>
            <a:endParaRPr lang="en-US" i="1" dirty="0"/>
          </a:p>
          <a:p>
            <a:pPr>
              <a:buFont typeface="Wingdings" pitchFamily="2" charset="2"/>
              <a:buNone/>
            </a:pPr>
            <a:endParaRPr lang="en-US" i="1" dirty="0"/>
          </a:p>
          <a:p>
            <a:pPr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30720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/>
          <a:srcRect r="83354"/>
          <a:stretch/>
        </p:blipFill>
        <p:spPr bwMode="auto">
          <a:xfrm>
            <a:off x="1295400" y="2209800"/>
            <a:ext cx="87520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r="87433"/>
          <a:stretch/>
        </p:blipFill>
        <p:spPr bwMode="auto">
          <a:xfrm>
            <a:off x="1108075" y="4641850"/>
            <a:ext cx="76530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733800" y="4648200"/>
            <a:ext cx="457200" cy="685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5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 about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Optimal decision using Bayes Classifier</a:t>
            </a:r>
          </a:p>
          <a:p>
            <a:endParaRPr lang="en-US" sz="2000" dirty="0" smtClean="0"/>
          </a:p>
          <a:p>
            <a:r>
              <a:rPr lang="en-US" sz="2000" dirty="0" smtClean="0"/>
              <a:t>Naïve </a:t>
            </a:r>
            <a:r>
              <a:rPr lang="en-US" sz="2000" dirty="0"/>
              <a:t>Bayes classifier</a:t>
            </a:r>
          </a:p>
          <a:p>
            <a:pPr lvl="1"/>
            <a:r>
              <a:rPr lang="en-US" sz="1800" dirty="0"/>
              <a:t>What’s the assumption</a:t>
            </a:r>
          </a:p>
          <a:p>
            <a:pPr lvl="1"/>
            <a:r>
              <a:rPr lang="en-US" sz="1800" dirty="0"/>
              <a:t>Why we use it</a:t>
            </a:r>
          </a:p>
          <a:p>
            <a:pPr lvl="1"/>
            <a:r>
              <a:rPr lang="en-US" sz="1800" dirty="0"/>
              <a:t>How do we learn it</a:t>
            </a:r>
          </a:p>
          <a:p>
            <a:pPr lvl="1"/>
            <a:r>
              <a:rPr lang="en-US" sz="1800" dirty="0"/>
              <a:t>Why is Bayesian estimation </a:t>
            </a:r>
            <a:r>
              <a:rPr lang="en-US" sz="1800" dirty="0" smtClean="0"/>
              <a:t>of NB parameters important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Text </a:t>
            </a:r>
            <a:r>
              <a:rPr lang="en-US" sz="2000" dirty="0"/>
              <a:t>classification</a:t>
            </a:r>
          </a:p>
          <a:p>
            <a:pPr lvl="1"/>
            <a:r>
              <a:rPr lang="en-US" sz="1800" dirty="0"/>
              <a:t>Bag of words model</a:t>
            </a:r>
          </a:p>
          <a:p>
            <a:endParaRPr lang="en-US" sz="2000" dirty="0" smtClean="0"/>
          </a:p>
          <a:p>
            <a:r>
              <a:rPr lang="en-US" sz="2000" dirty="0" smtClean="0"/>
              <a:t>Gaussian </a:t>
            </a:r>
            <a:r>
              <a:rPr lang="en-US" sz="2000" dirty="0"/>
              <a:t>NB</a:t>
            </a:r>
          </a:p>
          <a:p>
            <a:pPr lvl="1"/>
            <a:r>
              <a:rPr lang="en-US" sz="1800" dirty="0"/>
              <a:t>Features are still conditionally independent</a:t>
            </a:r>
          </a:p>
          <a:p>
            <a:pPr lvl="1"/>
            <a:r>
              <a:rPr lang="en-US" sz="1800" dirty="0"/>
              <a:t>Each feature has a Gaussian distribution given class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OR</a:t>
            </a:r>
          </a:p>
          <a:p>
            <a:pPr lvl="1"/>
            <a:r>
              <a:rPr lang="en-US" dirty="0" smtClean="0"/>
              <a:t>Learn “discriminant” function h(x)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898"/>
          <a:stretch/>
        </p:blipFill>
        <p:spPr>
          <a:xfrm>
            <a:off x="0" y="1371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4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Think about a 2 class problem {0,1}</a:t>
            </a:r>
          </a:p>
          <a:p>
            <a:pPr lvl="1"/>
            <a:r>
              <a:rPr lang="en-US" dirty="0" smtClean="0"/>
              <a:t>Can we regress to P(Y=1 | X=x)?</a:t>
            </a:r>
          </a:p>
          <a:p>
            <a:endParaRPr lang="en-US" dirty="0"/>
          </a:p>
          <a:p>
            <a:r>
              <a:rPr lang="en-US" dirty="0" smtClean="0"/>
              <a:t>Meet the Logistic or Sigmoid function</a:t>
            </a:r>
          </a:p>
          <a:p>
            <a:pPr lvl="1"/>
            <a:r>
              <a:rPr lang="en-US" dirty="0" smtClean="0"/>
              <a:t>Crunches real numbers down to 0-1</a:t>
            </a:r>
          </a:p>
          <a:p>
            <a:endParaRPr lang="en-US" dirty="0" smtClean="0"/>
          </a:p>
          <a:p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/>
              <a:t>In regression: y ~ N(</a:t>
            </a:r>
            <a:r>
              <a:rPr lang="en-US" dirty="0" err="1"/>
              <a:t>w’x</a:t>
            </a:r>
            <a:r>
              <a:rPr lang="en-US" dirty="0"/>
              <a:t>, λ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Logistic Regression: y ~ Bernoulli(</a:t>
            </a:r>
            <a:r>
              <a:rPr lang="en-US" dirty="0" err="1"/>
              <a:t>σ</a:t>
            </a:r>
            <a:r>
              <a:rPr lang="en-US" dirty="0"/>
              <a:t>(</a:t>
            </a:r>
            <a:r>
              <a:rPr lang="en-US" dirty="0" err="1"/>
              <a:t>w’x</a:t>
            </a:r>
            <a:r>
              <a:rPr lang="en-US" dirty="0"/>
              <a:t>))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sigmoid</a:t>
            </a:r>
          </a:p>
        </p:txBody>
      </p:sp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57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846507" y="3581400"/>
            <a:ext cx="1743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w</a:t>
            </a:r>
            <a:r>
              <a:rPr lang="en-US" sz="2400" baseline="-25000" dirty="0"/>
              <a:t>0</a:t>
            </a:r>
            <a:r>
              <a:rPr lang="en-US" sz="2400" dirty="0"/>
              <a:t>=0, w</a:t>
            </a:r>
            <a:r>
              <a:rPr lang="en-US" sz="2400" baseline="-25000" dirty="0"/>
              <a:t>1</a:t>
            </a:r>
            <a:r>
              <a:rPr lang="en-US" sz="2400" dirty="0" smtClean="0"/>
              <a:t>=1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581400"/>
            <a:ext cx="3429000" cy="3048000"/>
            <a:chOff x="0" y="2256"/>
            <a:chExt cx="2160" cy="1920"/>
          </a:xfrm>
        </p:grpSpPr>
        <p:pic>
          <p:nvPicPr>
            <p:cNvPr id="3215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556"/>
              <a:ext cx="216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1543" name="Text Box 7"/>
            <p:cNvSpPr txBox="1">
              <a:spLocks noChangeArrowheads="1"/>
            </p:cNvSpPr>
            <p:nvPr/>
          </p:nvSpPr>
          <p:spPr bwMode="auto">
            <a:xfrm>
              <a:off x="535" y="2256"/>
              <a:ext cx="10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w</a:t>
              </a:r>
              <a:r>
                <a:rPr lang="en-US" sz="2400" baseline="-25000" dirty="0" smtClean="0"/>
                <a:t>0</a:t>
              </a:r>
              <a:r>
                <a:rPr lang="en-US" sz="2400" dirty="0" smtClean="0"/>
                <a:t>=2</a:t>
              </a:r>
              <a:r>
                <a:rPr lang="en-US" sz="2400" dirty="0"/>
                <a:t>, w</a:t>
              </a:r>
              <a:r>
                <a:rPr lang="en-US" sz="2400" baseline="-25000" dirty="0"/>
                <a:t>1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43600" y="3581400"/>
            <a:ext cx="3429000" cy="3048000"/>
            <a:chOff x="3744" y="2256"/>
            <a:chExt cx="2160" cy="1920"/>
          </a:xfrm>
        </p:grpSpPr>
        <p:pic>
          <p:nvPicPr>
            <p:cNvPr id="32154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2556"/>
              <a:ext cx="216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1546" name="Text Box 10"/>
            <p:cNvSpPr txBox="1">
              <a:spLocks noChangeArrowheads="1"/>
            </p:cNvSpPr>
            <p:nvPr/>
          </p:nvSpPr>
          <p:spPr bwMode="auto">
            <a:xfrm>
              <a:off x="4176" y="2256"/>
              <a:ext cx="1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baseline="-25000" dirty="0"/>
                <a:t>0</a:t>
              </a:r>
              <a:r>
                <a:rPr lang="en-US" sz="2400" dirty="0"/>
                <a:t>=0, w</a:t>
              </a:r>
              <a:r>
                <a:rPr lang="en-US" sz="2400" baseline="-25000" dirty="0"/>
                <a:t>1</a:t>
              </a:r>
              <a:r>
                <a:rPr lang="en-US" sz="2400" dirty="0" smtClean="0"/>
                <a:t>=0.5</a:t>
              </a:r>
              <a:endParaRPr lang="en-US" sz="2400" dirty="0"/>
            </a:p>
          </p:txBody>
        </p:sp>
      </p:grp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00" y="1524000"/>
            <a:ext cx="4927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Topic: </a:t>
            </a:r>
            <a:br>
              <a:rPr lang="en-US" sz="4000" dirty="0" smtClean="0"/>
            </a:br>
            <a:r>
              <a:rPr lang="en-US" sz="4000" dirty="0" smtClean="0"/>
              <a:t>Na</a:t>
            </a:r>
            <a:r>
              <a:rPr lang="fr-FR" sz="4000" dirty="0" err="1" smtClean="0"/>
              <a:t>ï</a:t>
            </a:r>
            <a:r>
              <a:rPr lang="en-US" sz="4000" dirty="0" err="1" smtClean="0"/>
              <a:t>ve</a:t>
            </a:r>
            <a:r>
              <a:rPr lang="en-US" sz="4000" dirty="0" smtClean="0"/>
              <a:t> Bayes </a:t>
            </a:r>
            <a:br>
              <a:rPr lang="en-US" sz="4000" dirty="0" smtClean="0"/>
            </a:br>
            <a:r>
              <a:rPr lang="en-US" sz="4000" dirty="0" smtClean="0"/>
              <a:t>(your first probabilistic classifier)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195488" y="4724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488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1286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528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732" y="4876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88" y="487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4088" y="4953000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9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Approximation/Modeling Error</a:t>
            </a:r>
          </a:p>
          <a:p>
            <a:pPr lvl="1"/>
            <a:r>
              <a:rPr lang="en-US" dirty="0" smtClean="0"/>
              <a:t>You approximated reality with model</a:t>
            </a:r>
          </a:p>
          <a:p>
            <a:pPr lvl="1"/>
            <a:endParaRPr lang="en-US" dirty="0"/>
          </a:p>
          <a:p>
            <a:r>
              <a:rPr lang="en-US" dirty="0" smtClean="0"/>
              <a:t>Estimation Error</a:t>
            </a:r>
          </a:p>
          <a:p>
            <a:pPr lvl="1"/>
            <a:r>
              <a:rPr lang="en-US" dirty="0" smtClean="0"/>
              <a:t>You tried to learn model with finite data</a:t>
            </a:r>
          </a:p>
          <a:p>
            <a:endParaRPr lang="en-US" dirty="0"/>
          </a:p>
          <a:p>
            <a:r>
              <a:rPr lang="en-US" dirty="0" smtClean="0"/>
              <a:t>Optimization Error</a:t>
            </a:r>
          </a:p>
          <a:p>
            <a:pPr lvl="1"/>
            <a:r>
              <a:rPr lang="en-US" dirty="0" smtClean="0"/>
              <a:t>You were lazy and couldn’t/didn’t optimize to completion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Bayes Error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Reality just sucks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psych.hanover.edu</a:t>
            </a:r>
            <a:r>
              <a:rPr lang="en-US" dirty="0"/>
              <a:t>/</a:t>
            </a:r>
            <a:r>
              <a:rPr lang="en-US" dirty="0" err="1"/>
              <a:t>JavaTest</a:t>
            </a:r>
            <a:r>
              <a:rPr lang="en-US" dirty="0"/>
              <a:t>/SDT/</a:t>
            </a:r>
            <a:r>
              <a:rPr lang="en-US" dirty="0" err="1"/>
              <a:t>ROC.html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Learn</a:t>
            </a:r>
            <a:r>
              <a:rPr lang="en-US" dirty="0"/>
              <a:t>: </a:t>
            </a:r>
            <a:r>
              <a:rPr lang="en-US" dirty="0" err="1"/>
              <a:t>h:</a:t>
            </a:r>
            <a:r>
              <a:rPr lang="en-US" b="1" dirty="0" err="1"/>
              <a:t>X</a:t>
            </a:r>
            <a:r>
              <a:rPr lang="en-US" b="1" dirty="0"/>
              <a:t> </a:t>
            </a:r>
            <a:r>
              <a:rPr lang="en-US" b="1" dirty="0">
                <a:latin typeface="MT Extra" pitchFamily="18" charset="2"/>
                <a:sym typeface="MT Extra" pitchFamily="18" charset="2"/>
              </a:rPr>
              <a:t> </a:t>
            </a:r>
            <a:r>
              <a:rPr lang="en-US" dirty="0"/>
              <a:t>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X</a:t>
            </a:r>
            <a:r>
              <a:rPr lang="en-US" dirty="0"/>
              <a:t> – features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 – target classes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Suppose you know P(Y|</a:t>
            </a:r>
            <a:r>
              <a:rPr lang="en-US" b="1" dirty="0"/>
              <a:t>X</a:t>
            </a:r>
            <a:r>
              <a:rPr lang="en-US" dirty="0"/>
              <a:t>) exactly, how should you classify?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Bayes classifier: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classification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229600" cy="5257800"/>
          </a:xfrm>
        </p:spPr>
        <p:txBody>
          <a:bodyPr/>
          <a:lstStyle/>
          <a:p>
            <a:r>
              <a:rPr lang="en-US" b="1" dirty="0"/>
              <a:t>Theorem: </a:t>
            </a:r>
            <a:r>
              <a:rPr lang="en-US" dirty="0"/>
              <a:t>Bayes classifier </a:t>
            </a:r>
            <a:r>
              <a:rPr lang="en-US" dirty="0" err="1"/>
              <a:t>h</a:t>
            </a:r>
            <a:r>
              <a:rPr lang="en-US" baseline="-25000" dirty="0" err="1"/>
              <a:t>Bayes</a:t>
            </a:r>
            <a:r>
              <a:rPr lang="en-US" dirty="0"/>
              <a:t> is optimal!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</a:t>
            </a:r>
          </a:p>
          <a:p>
            <a:pPr lvl="1"/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Proof</a:t>
            </a:r>
            <a:r>
              <a:rPr lang="en-US" dirty="0"/>
              <a:t>:</a:t>
            </a:r>
          </a:p>
        </p:txBody>
      </p:sp>
      <p:pic>
        <p:nvPicPr>
          <p:cNvPr id="2601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362200"/>
            <a:ext cx="678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8367" y="4190583"/>
            <a:ext cx="6587433" cy="457617"/>
          </a:xfrm>
          <a:prstGeom prst="rect">
            <a:avLst/>
          </a:prstGeom>
          <a:noFill/>
          <a:ln/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OR</a:t>
            </a:r>
          </a:p>
          <a:p>
            <a:pPr lvl="1"/>
            <a:r>
              <a:rPr lang="en-US" dirty="0" smtClean="0"/>
              <a:t>Learn “discriminant” function h(x)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898"/>
          <a:stretch/>
        </p:blipFill>
        <p:spPr>
          <a:xfrm>
            <a:off x="0" y="1371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Approach</a:t>
            </a:r>
          </a:p>
          <a:p>
            <a:pPr lvl="1"/>
            <a:r>
              <a:rPr lang="en-US" dirty="0"/>
              <a:t>Assume some functional form for P(X|Y), P(Y)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/>
              <a:t>X</a:t>
            </a:r>
            <a:r>
              <a:rPr lang="en-US" dirty="0" smtClean="0"/>
              <a:t>|</a:t>
            </a:r>
            <a:r>
              <a:rPr lang="en-US" dirty="0"/>
              <a:t>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calculate P(Y| X=x)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Indirect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computation of P(Y|X) through Bayes </a:t>
            </a:r>
            <a:r>
              <a:rPr lang="en-US" dirty="0" smtClean="0">
                <a:sym typeface="Wingdings" pitchFamily="2" charset="2"/>
              </a:rPr>
              <a:t>rule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b="1" dirty="0">
                <a:sym typeface="Wingdings" pitchFamily="2" charset="2"/>
              </a:rPr>
              <a:t>can generate a </a:t>
            </a:r>
            <a:r>
              <a:rPr lang="en-US" b="1" dirty="0" smtClean="0">
                <a:sym typeface="Wingdings" pitchFamily="2" charset="2"/>
              </a:rPr>
              <a:t>sample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P(X) =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>
                <a:sym typeface="Wingdings" pitchFamily="2" charset="2"/>
              </a:rPr>
              <a:t> P(y) P(</a:t>
            </a:r>
            <a:r>
              <a:rPr lang="en-US" dirty="0" err="1">
                <a:sym typeface="Wingdings" pitchFamily="2" charset="2"/>
              </a:rPr>
              <a:t>X|y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OR</a:t>
            </a:r>
          </a:p>
          <a:p>
            <a:pPr lvl="1"/>
            <a:r>
              <a:rPr lang="en-US" dirty="0" smtClean="0"/>
              <a:t>Learn “discriminant” function h(x)</a:t>
            </a:r>
          </a:p>
          <a:p>
            <a:pPr lvl="1"/>
            <a:r>
              <a:rPr lang="en-US" dirty="0" smtClean="0"/>
              <a:t>Direct but </a:t>
            </a:r>
            <a:r>
              <a:rPr lang="en-US" dirty="0"/>
              <a:t>cannot obtain a sample of the data, because P(X) is not available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rror_{true}(h_{Bayes})) \leq error_{true}(h), \ \forall h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387"/>
  <p:tag name="PICTUREFILESIZE" val="226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h_{NB}({\bf x}) &#10;&amp;=&amp; \arg\max_y 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286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09"/>
  <p:tag name="PICTUREFILESIZE" val="164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09"/>
  <p:tag name="PICTUREFILESIZE" val="164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i= x \mid Y=y_k) = \frac{1}{\sigma_{ik} \sqrt{2\pi}} \ \ e^{\frac{-(x-\mu_{ik})^2}{2\sigma_{ik}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96"/>
  <p:tag name="PICTUREFILESIZE" val="251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hat{\mu}_{ik} = \frac{1}{\sum_j \delta(Y^j=y_k)} \sum_j  X_i^j  \delta(Y^j=y_k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62"/>
  <p:tag name="PICTUREFILESIZE" val="246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&#10;\hat{\sigma}^2_{ik} = \frac{1}{\sum_j \delta(Y^j=y_k)-1} \sum_j  (X_i^j - \hat{\mu}_{ik})^2  \delta(Y^j=y_k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71"/>
  <p:tag name="PICTUREFILESIZE" val="30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p(error_h) = \int_x p(error_h|x) p(x) dx $&#10;\end{document}&#10;"/>
  <p:tag name="FILENAME" val="TP_tmp"/>
  <p:tag name="FORMAT" val="png16m"/>
  <p:tag name="RES" val="1200"/>
  <p:tag name="BLEND" val="1"/>
  <p:tag name="TRANSPARENT" val="1"/>
  <p:tag name="TBUG" val="0"/>
  <p:tag name="ALLOWFS" val="0"/>
  <p:tag name="ORIGWIDTH" val="317"/>
  <p:tag name="PICTUREFILESIZE" val="253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^* = h_{NB}({\bf x}) &amp;=&amp; \arg\max_y P(y)P(x_1, \ldots, x_n \mid y) &#10;\\&#10;&amp;=&amp; \arg\max_y P(y) \prod_i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59"/>
  <p:tag name="PICTUREFILESIZE" val="41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\neq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7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theta\mid{\cal D})  = \frac{\theta^{\beta_H + \alpha_H -1}(1-\theta)^{\beta_T + \alpha_T -1}}{B(\beta_H + \alpha_H,\beta_T + \alpha_T)} &#10;\sim Beta(\beta_H + \alpha_H,\beta_T + \alpha_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613"/>
  <p:tag name="PICTUREFILESIZE" val="431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widehat{\theta} = \arg\max_\theta P(\theta\mid {\cal D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6"/>
  <p:tag name="PICTUREFILESIZE" val="12510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46559</TotalTime>
  <Words>1781</Words>
  <Application>Microsoft Macintosh PowerPoint</Application>
  <PresentationFormat>On-screen Show (4:3)</PresentationFormat>
  <Paragraphs>437</Paragraphs>
  <Slides>36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pictures</vt:lpstr>
      <vt:lpstr>Blank Presentation</vt:lpstr>
      <vt:lpstr>ECE 5984: Introduction to  Machine Learning</vt:lpstr>
      <vt:lpstr>Administrativia</vt:lpstr>
      <vt:lpstr>Administrativia</vt:lpstr>
      <vt:lpstr>PowerPoint Presentation</vt:lpstr>
      <vt:lpstr>Error Decomposition</vt:lpstr>
      <vt:lpstr>Classification</vt:lpstr>
      <vt:lpstr>Optimal classification</vt:lpstr>
      <vt:lpstr>Generative vs. Discriminative</vt:lpstr>
      <vt:lpstr>Generative vs. Discriminative</vt:lpstr>
      <vt:lpstr>Generative vs. Discriminative</vt:lpstr>
      <vt:lpstr>How hard is it to learn the optimal classifier?</vt:lpstr>
      <vt:lpstr>Independence to the rescue</vt:lpstr>
      <vt:lpstr>The Naïve Bayes assumption</vt:lpstr>
      <vt:lpstr>The Naïve Bayes Classifier</vt:lpstr>
      <vt:lpstr>MLE for the parameters of NB</vt:lpstr>
      <vt:lpstr>HW1</vt:lpstr>
      <vt:lpstr>Naïve Bayes</vt:lpstr>
      <vt:lpstr>Subtleties of NB classifier 1 – Violating the NB assumption</vt:lpstr>
      <vt:lpstr>Subtleties of NB classifier 2 – Insufficient training data</vt:lpstr>
      <vt:lpstr>Recall MAP for Bernoulli-Beta</vt:lpstr>
      <vt:lpstr>Bayesian learning for NB parameters – a.k.a. smoothing</vt:lpstr>
      <vt:lpstr>Text classification</vt:lpstr>
      <vt:lpstr>Features X are entire document –  Xi for ith word in article</vt:lpstr>
      <vt:lpstr>NB for Text classification</vt:lpstr>
      <vt:lpstr>Bag of Words model</vt:lpstr>
      <vt:lpstr>Bag of Words model</vt:lpstr>
      <vt:lpstr>Bag of Words model</vt:lpstr>
      <vt:lpstr>PowerPoint Presentation</vt:lpstr>
      <vt:lpstr>PowerPoint Presentation</vt:lpstr>
      <vt:lpstr>PowerPoint Presentation</vt:lpstr>
      <vt:lpstr>What if we have continuous Xi ?</vt:lpstr>
      <vt:lpstr>Estimating Parameters: Y discrete, Xi continuous </vt:lpstr>
      <vt:lpstr>What you need to know about NB</vt:lpstr>
      <vt:lpstr>Generative vs. Discriminative</vt:lpstr>
      <vt:lpstr>Today: Logistic Regression</vt:lpstr>
      <vt:lpstr>Understanding the sigmoid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2459</cp:revision>
  <cp:lastPrinted>2009-01-27T18:32:10Z</cp:lastPrinted>
  <dcterms:created xsi:type="dcterms:W3CDTF">2013-03-06T19:31:42Z</dcterms:created>
  <dcterms:modified xsi:type="dcterms:W3CDTF">2015-03-04T17:57:54Z</dcterms:modified>
  <cp:category/>
</cp:coreProperties>
</file>