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45"/>
  </p:notesMasterIdLst>
  <p:handoutMasterIdLst>
    <p:handoutMasterId r:id="rId46"/>
  </p:handoutMasterIdLst>
  <p:sldIdLst>
    <p:sldId id="256" r:id="rId3"/>
    <p:sldId id="1657" r:id="rId4"/>
    <p:sldId id="1810" r:id="rId5"/>
    <p:sldId id="1702" r:id="rId6"/>
    <p:sldId id="1778" r:id="rId7"/>
    <p:sldId id="1814" r:id="rId8"/>
    <p:sldId id="1815" r:id="rId9"/>
    <p:sldId id="1817" r:id="rId10"/>
    <p:sldId id="1818" r:id="rId11"/>
    <p:sldId id="1725" r:id="rId12"/>
    <p:sldId id="1787" r:id="rId13"/>
    <p:sldId id="1788" r:id="rId14"/>
    <p:sldId id="1789" r:id="rId15"/>
    <p:sldId id="1790" r:id="rId16"/>
    <p:sldId id="1791" r:id="rId17"/>
    <p:sldId id="1792" r:id="rId18"/>
    <p:sldId id="1793" r:id="rId19"/>
    <p:sldId id="1794" r:id="rId20"/>
    <p:sldId id="1795" r:id="rId21"/>
    <p:sldId id="1796" r:id="rId22"/>
    <p:sldId id="1797" r:id="rId23"/>
    <p:sldId id="1798" r:id="rId24"/>
    <p:sldId id="1799" r:id="rId25"/>
    <p:sldId id="1800" r:id="rId26"/>
    <p:sldId id="1802" r:id="rId27"/>
    <p:sldId id="1803" r:id="rId28"/>
    <p:sldId id="1804" r:id="rId29"/>
    <p:sldId id="1805" r:id="rId30"/>
    <p:sldId id="1806" r:id="rId31"/>
    <p:sldId id="1807" r:id="rId32"/>
    <p:sldId id="1808" r:id="rId33"/>
    <p:sldId id="1809" r:id="rId34"/>
    <p:sldId id="1819" r:id="rId35"/>
    <p:sldId id="1820" r:id="rId36"/>
    <p:sldId id="1821" r:id="rId37"/>
    <p:sldId id="1822" r:id="rId38"/>
    <p:sldId id="1823" r:id="rId39"/>
    <p:sldId id="1824" r:id="rId40"/>
    <p:sldId id="1825" r:id="rId41"/>
    <p:sldId id="1826" r:id="rId42"/>
    <p:sldId id="1827" r:id="rId43"/>
    <p:sldId id="1828" r:id="rId44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9" autoAdjust="0"/>
    <p:restoredTop sz="93478" autoAdjust="0"/>
  </p:normalViewPr>
  <p:slideViewPr>
    <p:cSldViewPr>
      <p:cViewPr varScale="1">
        <p:scale>
          <a:sx n="113" d="100"/>
          <a:sy n="113" d="100"/>
        </p:scale>
        <p:origin x="-3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3/2/15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D3FB58-11D5-4CDB-9CCF-134835F5A2D6}" type="slidenum">
              <a:rPr lang="en-US"/>
              <a:pPr/>
              <a:t>21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4C7314-1917-47CE-8B25-CEE3431BD6A4}" type="slidenum">
              <a:rPr lang="en-US"/>
              <a:pPr/>
              <a:t>28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2A9AFF-0CCE-4DD3-A410-5DC13B90F5F4}" type="slidenum">
              <a:rPr lang="en-US"/>
              <a:pPr/>
              <a:t>34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5186B3-75FB-4CA8-A0E9-41AAE84E7D02}" type="slidenum">
              <a:rPr lang="en-US"/>
              <a:pPr/>
              <a:t>35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942ACB-6D3A-41BB-B5B8-C980144C84E1}" type="slidenum">
              <a:rPr lang="en-US"/>
              <a:pPr/>
              <a:t>39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9DD76-A61B-400A-AF50-2064873038A5}" type="slidenum">
              <a:rPr lang="en-US"/>
              <a:pPr/>
              <a:t>41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89FF08-9848-4C1E-B95F-2B3C79867F4F}" type="slidenum">
              <a:rPr lang="en-US"/>
              <a:pPr/>
              <a:t>42</a:t>
            </a:fld>
            <a:endParaRPr 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Research at TTI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princeton.edu/~rkatzwer/PolynomialRegression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0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3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3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7.xml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emf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5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 smtClean="0"/>
              <a:t>ECE 5984: Introduction to </a:t>
            </a:r>
            <a:br>
              <a:rPr lang="en-US" dirty="0" smtClean="0"/>
            </a:br>
            <a:r>
              <a:rPr lang="en-US" dirty="0" smtClean="0"/>
              <a:t>Machine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Dhruv Batra </a:t>
            </a:r>
          </a:p>
          <a:p>
            <a:r>
              <a:rPr lang="en-US" sz="2800" dirty="0" smtClean="0"/>
              <a:t>Virginia Tech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(Finish) Model selection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Error </a:t>
            </a: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decomposition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Bias-Variance </a:t>
            </a:r>
            <a:r>
              <a:rPr lang="en-US" sz="20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Tradeoff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Classification: Na</a:t>
            </a:r>
            <a:r>
              <a:rPr lang="fr-FR" sz="2000" kern="0" dirty="0" err="1">
                <a:solidFill>
                  <a:prstClr val="black"/>
                </a:solidFill>
                <a:latin typeface="Arial"/>
                <a:ea typeface="Osaka"/>
                <a:cs typeface="Osaka"/>
              </a:rPr>
              <a:t>ï</a:t>
            </a:r>
            <a:r>
              <a:rPr lang="en-US" sz="2000" kern="0" dirty="0" err="1">
                <a:solidFill>
                  <a:prstClr val="black"/>
                </a:solidFill>
                <a:latin typeface="Arial"/>
                <a:ea typeface="Osaka"/>
                <a:cs typeface="Osaka"/>
              </a:rPr>
              <a:t>ve</a:t>
            </a: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 </a:t>
            </a:r>
            <a:r>
              <a:rPr lang="en-US" sz="20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Bayes</a:t>
            </a:r>
            <a:endParaRPr lang="en-US" sz="2000" kern="0" dirty="0">
              <a:solidFill>
                <a:prstClr val="black"/>
              </a:solidFill>
              <a:latin typeface="Arial"/>
              <a:ea typeface="Osaka"/>
              <a:cs typeface="Osaka"/>
            </a:endParaRPr>
          </a:p>
          <a:p>
            <a:pPr algn="l"/>
            <a:r>
              <a:rPr lang="en-US" sz="2000" dirty="0"/>
              <a:t>Readings: Barber 17.1, </a:t>
            </a:r>
            <a:r>
              <a:rPr lang="en-US" sz="2000" dirty="0" smtClean="0"/>
              <a:t>17.2, 10.1</a:t>
            </a:r>
            <a:r>
              <a:rPr lang="en-US" sz="2000" dirty="0"/>
              <a:t>-10.3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(Finish) Model Selection</a:t>
            </a:r>
          </a:p>
          <a:p>
            <a:pPr lvl="1"/>
            <a:r>
              <a:rPr lang="en-US" dirty="0" err="1" smtClean="0"/>
              <a:t>Overfitting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Underfitting</a:t>
            </a:r>
            <a:endParaRPr lang="en-US" dirty="0"/>
          </a:p>
          <a:p>
            <a:pPr lvl="1"/>
            <a:r>
              <a:rPr lang="en-US" dirty="0" smtClean="0"/>
              <a:t>Bias-Variance trade-off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ka Modeling error </a:t>
            </a:r>
            <a:r>
              <a:rPr lang="en-US" dirty="0" err="1" smtClean="0"/>
              <a:t>vs</a:t>
            </a:r>
            <a:r>
              <a:rPr lang="en-US" dirty="0" smtClean="0"/>
              <a:t> Estimation error tradeoff</a:t>
            </a:r>
          </a:p>
          <a:p>
            <a:endParaRPr lang="en-US" dirty="0"/>
          </a:p>
          <a:p>
            <a:r>
              <a:rPr lang="en-US" dirty="0" smtClean="0"/>
              <a:t>Naïve Bayes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New Topic: Model Selection and Error Decomposition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24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for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Demo</a:t>
            </a:r>
          </a:p>
          <a:p>
            <a:pPr lvl="1"/>
            <a:r>
              <a:rPr lang="pl-PL" dirty="0" smtClean="0">
                <a:hlinkClick r:id="rId2"/>
              </a:rPr>
              <a:t>http</a:t>
            </a:r>
            <a:r>
              <a:rPr lang="pl-PL" dirty="0">
                <a:hlinkClick r:id="rId2"/>
              </a:rPr>
              <a:t>://www.princeton.edu/~rkatzwer/PolynomialRegression</a:t>
            </a:r>
            <a:r>
              <a:rPr lang="pl-PL" dirty="0" smtClean="0">
                <a:hlinkClick r:id="rId2"/>
              </a:rPr>
              <a:t>/</a:t>
            </a:r>
            <a:endParaRPr lang="pl-PL" dirty="0" smtClean="0"/>
          </a:p>
          <a:p>
            <a:pPr lvl="1"/>
            <a:endParaRPr lang="pl-PL" dirty="0" smtClean="0"/>
          </a:p>
          <a:p>
            <a:r>
              <a:rPr lang="pl-PL" dirty="0" smtClean="0"/>
              <a:t>How do we </a:t>
            </a:r>
            <a:r>
              <a:rPr lang="pl-PL" dirty="0" err="1" smtClean="0"/>
              <a:t>pick</a:t>
            </a:r>
            <a:r>
              <a:rPr lang="pl-PL" dirty="0" smtClean="0"/>
              <a:t> the </a:t>
            </a:r>
            <a:r>
              <a:rPr lang="pl-PL" dirty="0" err="1" smtClean="0"/>
              <a:t>hypothesis</a:t>
            </a:r>
            <a:r>
              <a:rPr lang="pl-PL" dirty="0" smtClean="0"/>
              <a:t> </a:t>
            </a:r>
            <a:r>
              <a:rPr lang="pl-PL" dirty="0" err="1" smtClean="0"/>
              <a:t>class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59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pick the right model class?</a:t>
            </a:r>
          </a:p>
          <a:p>
            <a:endParaRPr lang="en-US" dirty="0"/>
          </a:p>
          <a:p>
            <a:r>
              <a:rPr lang="en-US" dirty="0" smtClean="0"/>
              <a:t>Similar questions</a:t>
            </a:r>
          </a:p>
          <a:p>
            <a:pPr lvl="1"/>
            <a:r>
              <a:rPr lang="en-US" dirty="0" smtClean="0"/>
              <a:t>How do I pick magic hyper-parameters?</a:t>
            </a:r>
          </a:p>
          <a:p>
            <a:pPr lvl="1"/>
            <a:r>
              <a:rPr lang="en-US" dirty="0" smtClean="0"/>
              <a:t>How do I do feature selection?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83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Expected </a:t>
            </a:r>
            <a:r>
              <a:rPr lang="en-US" dirty="0" smtClean="0"/>
              <a:t>Loss/Error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Training Loss/Error </a:t>
            </a:r>
          </a:p>
          <a:p>
            <a:r>
              <a:rPr lang="en-US" dirty="0" smtClean="0"/>
              <a:t>Validation Loss/Error</a:t>
            </a:r>
            <a:endParaRPr lang="en-US" dirty="0"/>
          </a:p>
          <a:p>
            <a:r>
              <a:rPr lang="en-US" dirty="0" smtClean="0"/>
              <a:t>Test Loss/Error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Reporting Training Error (instead of Test) is CHEATING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Optimizing parameters on Test Error is CHEATING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26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00"/>
            <a:ext cx="9144000" cy="603077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Greg </a:t>
            </a:r>
            <a:r>
              <a:rPr lang="en-US" dirty="0" err="1" smtClean="0"/>
              <a:t>Shakhnarovich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806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00"/>
            <a:ext cx="9144000" cy="603077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Greg </a:t>
            </a:r>
            <a:r>
              <a:rPr lang="en-US" dirty="0" err="1" smtClean="0"/>
              <a:t>Shakhnarovich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45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729"/>
            <a:ext cx="9144000" cy="6143486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Greg </a:t>
            </a:r>
            <a:r>
              <a:rPr lang="en-US" dirty="0" err="1" smtClean="0"/>
              <a:t>Shakhnarovich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70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8414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Greg </a:t>
            </a:r>
            <a:r>
              <a:rPr lang="en-US" dirty="0" err="1" smtClean="0"/>
              <a:t>Shakhnarovich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0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00"/>
            <a:ext cx="9144000" cy="6128615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Greg </a:t>
            </a:r>
            <a:r>
              <a:rPr lang="en-US" dirty="0" err="1" smtClean="0"/>
              <a:t>Shakhnarovich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778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HW2 </a:t>
            </a:r>
            <a:endParaRPr lang="en-US" dirty="0"/>
          </a:p>
          <a:p>
            <a:pPr lvl="1"/>
            <a:r>
              <a:rPr lang="en-US" dirty="0" smtClean="0"/>
              <a:t>Due: Friday 03/06, </a:t>
            </a:r>
            <a:r>
              <a:rPr lang="en-US" dirty="0"/>
              <a:t>11:55pm</a:t>
            </a:r>
          </a:p>
          <a:p>
            <a:pPr lvl="1"/>
            <a:r>
              <a:rPr lang="en-US" dirty="0" smtClean="0"/>
              <a:t>Implement linear regression, Naïve Bayes, Logistic Regression</a:t>
            </a:r>
          </a:p>
          <a:p>
            <a:endParaRPr lang="en-US" dirty="0"/>
          </a:p>
          <a:p>
            <a:r>
              <a:rPr lang="en-US" dirty="0" smtClean="0"/>
              <a:t>Need a couple of catch-up lectures</a:t>
            </a:r>
          </a:p>
          <a:p>
            <a:pPr lvl="1"/>
            <a:r>
              <a:rPr lang="en-US" dirty="0" smtClean="0"/>
              <a:t>How about 4-6pm?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8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Behavior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0"/>
            <a:ext cx="9144000" cy="480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12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Overfitting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Overfitting:</a:t>
            </a:r>
            <a:r>
              <a:rPr lang="en-US"/>
              <a:t> a learning algorithm overfits the training data if it outputs a solution </a:t>
            </a:r>
            <a:r>
              <a:rPr lang="en-US" b="1"/>
              <a:t>w</a:t>
            </a:r>
            <a:r>
              <a:rPr lang="en-US"/>
              <a:t> when there exists another solution </a:t>
            </a:r>
            <a:r>
              <a:rPr lang="en-US" b="1"/>
              <a:t>w’</a:t>
            </a:r>
            <a:r>
              <a:rPr lang="en-US"/>
              <a:t> such that:</a:t>
            </a:r>
          </a:p>
        </p:txBody>
      </p:sp>
      <p:pic>
        <p:nvPicPr>
          <p:cNvPr id="249862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124200"/>
            <a:ext cx="73469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21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Decomposition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96000" y="1371600"/>
            <a:ext cx="1094648" cy="369332"/>
            <a:chOff x="6096000" y="1371600"/>
            <a:chExt cx="1094648" cy="369332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6096000" y="1502955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00410" y="1371600"/>
              <a:ext cx="8902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Reality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52279" y="1620028"/>
            <a:ext cx="1404445" cy="1006099"/>
            <a:chOff x="4952279" y="1620028"/>
            <a:chExt cx="1404445" cy="1006099"/>
          </a:xfrm>
        </p:grpSpPr>
        <p:cxnSp>
          <p:nvCxnSpPr>
            <p:cNvPr id="29" name="Straight Arrow Connector 28"/>
            <p:cNvCxnSpPr>
              <a:stCxn id="27" idx="7"/>
              <a:endCxn id="15" idx="3"/>
            </p:cNvCxnSpPr>
            <p:nvPr/>
          </p:nvCxnSpPr>
          <p:spPr bwMode="auto">
            <a:xfrm flipV="1">
              <a:off x="5009113" y="1620028"/>
              <a:ext cx="1106974" cy="100609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 rot="19062357">
              <a:off x="4952279" y="2073172"/>
              <a:ext cx="14044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Modeling Error</a:t>
              </a:r>
              <a:endParaRPr lang="en-US" sz="1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4400" y="1813560"/>
            <a:ext cx="5334000" cy="3672840"/>
            <a:chOff x="914400" y="1813560"/>
            <a:chExt cx="5334000" cy="3672840"/>
          </a:xfrm>
        </p:grpSpPr>
        <p:sp>
          <p:nvSpPr>
            <p:cNvPr id="25" name="Oval 24"/>
            <p:cNvSpPr/>
            <p:nvPr/>
          </p:nvSpPr>
          <p:spPr bwMode="auto">
            <a:xfrm>
              <a:off x="914400" y="2438400"/>
              <a:ext cx="5334000" cy="3048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255972">
              <a:off x="3297294" y="2286000"/>
              <a:ext cx="14034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model class</a:t>
              </a:r>
              <a:endParaRPr lang="en-US" sz="1800" dirty="0"/>
            </a:p>
          </p:txBody>
        </p:sp>
        <p:grpSp>
          <p:nvGrpSpPr>
            <p:cNvPr id="23" name="Group 284"/>
            <p:cNvGrpSpPr>
              <a:grpSpLocks noChangeAspect="1"/>
            </p:cNvGrpSpPr>
            <p:nvPr/>
          </p:nvGrpSpPr>
          <p:grpSpPr>
            <a:xfrm>
              <a:off x="1587687" y="1813560"/>
              <a:ext cx="1993713" cy="1463040"/>
              <a:chOff x="4435603" y="1066800"/>
              <a:chExt cx="2742310" cy="2012381"/>
            </a:xfrm>
          </p:grpSpPr>
          <p:pic>
            <p:nvPicPr>
              <p:cNvPr id="24" name="Picture 23" descr="2007_004902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5603" y="1112945"/>
                <a:ext cx="2742310" cy="1966236"/>
              </a:xfrm>
              <a:prstGeom prst="rect">
                <a:avLst/>
              </a:prstGeom>
              <a:scene3d>
                <a:camera prst="orthographicFront">
                  <a:rot lat="954000" lon="18034448" rev="17280000"/>
                </a:camera>
                <a:lightRig rig="threePt" dir="t"/>
              </a:scene3d>
            </p:spPr>
          </p:pic>
          <p:cxnSp>
            <p:nvCxnSpPr>
              <p:cNvPr id="28" name="Straight Connector 27"/>
              <p:cNvCxnSpPr>
                <a:stCxn id="50" idx="5"/>
                <a:endCxn id="42" idx="1"/>
              </p:cNvCxnSpPr>
              <p:nvPr/>
            </p:nvCxnSpPr>
            <p:spPr>
              <a:xfrm>
                <a:off x="5789361" y="1577550"/>
                <a:ext cx="741247" cy="79378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52" idx="5"/>
                <a:endCxn id="41" idx="1"/>
              </p:cNvCxnSpPr>
              <p:nvPr/>
            </p:nvCxnSpPr>
            <p:spPr>
              <a:xfrm>
                <a:off x="4994207" y="1824117"/>
                <a:ext cx="741247" cy="79378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51" idx="5"/>
                <a:endCxn id="37" idx="1"/>
              </p:cNvCxnSpPr>
              <p:nvPr/>
            </p:nvCxnSpPr>
            <p:spPr>
              <a:xfrm>
                <a:off x="5391782" y="1700833"/>
                <a:ext cx="741247" cy="79378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53" idx="5"/>
                <a:endCxn id="45" idx="1"/>
              </p:cNvCxnSpPr>
              <p:nvPr/>
            </p:nvCxnSpPr>
            <p:spPr>
              <a:xfrm>
                <a:off x="4596635" y="1947406"/>
                <a:ext cx="741245" cy="79378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5441836" y="2411842"/>
                <a:ext cx="1192731" cy="36985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>
                <a:off x="6109572" y="2472292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5711995" y="2595567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>
                <a:off x="6507147" y="2349009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5314416" y="2718851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flipH="1">
                <a:off x="5216458" y="2199636"/>
                <a:ext cx="1192731" cy="36985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4994211" y="1974679"/>
                <a:ext cx="1192731" cy="36985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4795420" y="1744369"/>
                <a:ext cx="1192731" cy="36985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>
                <a:off x="4542728" y="1529353"/>
                <a:ext cx="1192731" cy="36985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>
                <a:off x="5652615" y="1447358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>
                <a:off x="5255038" y="1570642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>
                <a:off x="4857461" y="1693924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4459886" y="1817207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>
                <a:off x="5866250" y="1672772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>
                <a:off x="6079881" y="1898184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5468671" y="1796054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>
                <a:off x="5682305" y="2021468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>
                <a:off x="5071095" y="1919338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>
                <a:off x="5284728" y="2144745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>
                <a:off x="4673518" y="2042620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>
                <a:off x="4887151" y="2268030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>
                <a:off x="6293515" y="2123597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>
                <a:off x="5895937" y="2246877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>
                <a:off x="5498359" y="2370162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>
                <a:off x="5100783" y="2493446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cxnSp>
            <p:nvCxnSpPr>
              <p:cNvPr id="66" name="Straight Connector 65"/>
              <p:cNvCxnSpPr>
                <a:stCxn id="76" idx="4"/>
                <a:endCxn id="41" idx="0"/>
              </p:cNvCxnSpPr>
              <p:nvPr/>
            </p:nvCxnSpPr>
            <p:spPr>
              <a:xfrm flipH="1">
                <a:off x="5792101" y="1629598"/>
                <a:ext cx="477679" cy="96596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76" idx="4"/>
                <a:endCxn id="42" idx="0"/>
              </p:cNvCxnSpPr>
              <p:nvPr/>
            </p:nvCxnSpPr>
            <p:spPr>
              <a:xfrm>
                <a:off x="6269780" y="1629598"/>
                <a:ext cx="317473" cy="71941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59" idx="7"/>
                <a:endCxn id="76" idx="4"/>
              </p:cNvCxnSpPr>
              <p:nvPr/>
            </p:nvCxnSpPr>
            <p:spPr>
              <a:xfrm flipV="1">
                <a:off x="5421477" y="1629598"/>
                <a:ext cx="848303" cy="53748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76" idx="4"/>
                <a:endCxn id="62" idx="0"/>
              </p:cNvCxnSpPr>
              <p:nvPr/>
            </p:nvCxnSpPr>
            <p:spPr>
              <a:xfrm>
                <a:off x="6269780" y="1629598"/>
                <a:ext cx="103841" cy="49399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56" idx="0"/>
                <a:endCxn id="74" idx="4"/>
              </p:cNvCxnSpPr>
              <p:nvPr/>
            </p:nvCxnSpPr>
            <p:spPr>
              <a:xfrm flipH="1" flipV="1">
                <a:off x="5394522" y="1219340"/>
                <a:ext cx="154255" cy="57671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52" idx="7"/>
                <a:endCxn id="74" idx="4"/>
              </p:cNvCxnSpPr>
              <p:nvPr/>
            </p:nvCxnSpPr>
            <p:spPr>
              <a:xfrm flipV="1">
                <a:off x="4994210" y="1219340"/>
                <a:ext cx="400312" cy="49692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61" idx="0"/>
                <a:endCxn id="74" idx="4"/>
              </p:cNvCxnSpPr>
              <p:nvPr/>
            </p:nvCxnSpPr>
            <p:spPr>
              <a:xfrm flipV="1">
                <a:off x="4967257" y="1219340"/>
                <a:ext cx="427265" cy="104869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50" idx="1"/>
                <a:endCxn id="74" idx="4"/>
              </p:cNvCxnSpPr>
              <p:nvPr/>
            </p:nvCxnSpPr>
            <p:spPr>
              <a:xfrm flipH="1" flipV="1">
                <a:off x="5394522" y="1219340"/>
                <a:ext cx="281555" cy="25035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73"/>
              <p:cNvSpPr>
                <a:spLocks noChangeAspect="1"/>
              </p:cNvSpPr>
              <p:nvPr/>
            </p:nvSpPr>
            <p:spPr>
              <a:xfrm>
                <a:off x="5314416" y="1066800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 flipH="1" flipV="1">
                <a:off x="5466848" y="1150830"/>
                <a:ext cx="768105" cy="38143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>
                <a:off x="6189674" y="1477058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6248400" y="1752600"/>
            <a:ext cx="2907695" cy="914400"/>
            <a:chOff x="6248400" y="1752600"/>
            <a:chExt cx="2907695" cy="914400"/>
          </a:xfrm>
        </p:grpSpPr>
        <p:sp>
          <p:nvSpPr>
            <p:cNvPr id="19" name="Right Arrow 18"/>
            <p:cNvSpPr/>
            <p:nvPr/>
          </p:nvSpPr>
          <p:spPr bwMode="auto">
            <a:xfrm>
              <a:off x="7562850" y="2133600"/>
              <a:ext cx="285750" cy="142875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19" name="Picture 118" descr="fig1_sol1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935" y="1752600"/>
              <a:ext cx="1280160" cy="914400"/>
            </a:xfrm>
            <a:prstGeom prst="rect">
              <a:avLst/>
            </a:prstGeom>
          </p:spPr>
        </p:pic>
        <p:grpSp>
          <p:nvGrpSpPr>
            <p:cNvPr id="120" name="Group 213"/>
            <p:cNvGrpSpPr>
              <a:grpSpLocks noChangeAspect="1"/>
            </p:cNvGrpSpPr>
            <p:nvPr/>
          </p:nvGrpSpPr>
          <p:grpSpPr>
            <a:xfrm>
              <a:off x="6248400" y="1752600"/>
              <a:ext cx="1268936" cy="914400"/>
              <a:chOff x="166343" y="662259"/>
              <a:chExt cx="1819656" cy="1371600"/>
            </a:xfrm>
          </p:grpSpPr>
          <p:sp>
            <p:nvSpPr>
              <p:cNvPr id="121" name="Frame 120"/>
              <p:cNvSpPr>
                <a:spLocks/>
              </p:cNvSpPr>
              <p:nvPr/>
            </p:nvSpPr>
            <p:spPr>
              <a:xfrm>
                <a:off x="166343" y="662259"/>
                <a:ext cx="1819656" cy="1371600"/>
              </a:xfrm>
              <a:prstGeom prst="frame">
                <a:avLst>
                  <a:gd name="adj1" fmla="val 7500"/>
                </a:avLst>
              </a:prstGeom>
              <a:solidFill>
                <a:schemeClr val="tx1"/>
              </a:solidFill>
              <a:ln w="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22" name="Picture 121" descr="2007_004902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568" y="683107"/>
                <a:ext cx="1773206" cy="1329905"/>
              </a:xfrm>
              <a:prstGeom prst="rect">
                <a:avLst/>
              </a:prstGeom>
            </p:spPr>
          </p:pic>
        </p:grpSp>
      </p:grp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4892040" y="260604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3581400" y="329184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18560" y="2674620"/>
            <a:ext cx="1248523" cy="836782"/>
            <a:chOff x="3718560" y="2674620"/>
            <a:chExt cx="1248523" cy="836782"/>
          </a:xfrm>
        </p:grpSpPr>
        <p:cxnSp>
          <p:nvCxnSpPr>
            <p:cNvPr id="32" name="Straight Arrow Connector 31"/>
            <p:cNvCxnSpPr>
              <a:stCxn id="31" idx="6"/>
              <a:endCxn id="27" idx="2"/>
            </p:cNvCxnSpPr>
            <p:nvPr/>
          </p:nvCxnSpPr>
          <p:spPr bwMode="auto">
            <a:xfrm flipV="1">
              <a:off x="3718560" y="2674620"/>
              <a:ext cx="117348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 rot="19780749">
              <a:off x="3944259" y="2988182"/>
              <a:ext cx="102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Estimation</a:t>
              </a:r>
              <a:br>
                <a:rPr lang="en-US" sz="1400" dirty="0" smtClean="0"/>
              </a:br>
              <a:r>
                <a:rPr lang="en-US" sz="1400" dirty="0" smtClean="0"/>
                <a:t>Error</a:t>
              </a:r>
              <a:endParaRPr lang="en-US" sz="1400" dirty="0"/>
            </a:p>
          </p:txBody>
        </p:sp>
      </p:grp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4739640" y="413004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12169" y="3408913"/>
            <a:ext cx="1247558" cy="867476"/>
            <a:chOff x="3512169" y="3408913"/>
            <a:chExt cx="1247558" cy="867476"/>
          </a:xfrm>
        </p:grpSpPr>
        <p:cxnSp>
          <p:nvCxnSpPr>
            <p:cNvPr id="40" name="Straight Arrow Connector 39"/>
            <p:cNvCxnSpPr>
              <a:stCxn id="31" idx="5"/>
              <a:endCxn id="39" idx="1"/>
            </p:cNvCxnSpPr>
            <p:nvPr/>
          </p:nvCxnSpPr>
          <p:spPr bwMode="auto">
            <a:xfrm>
              <a:off x="3698473" y="3408913"/>
              <a:ext cx="1061254" cy="74121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 rot="2139530">
              <a:off x="3512169" y="3753169"/>
              <a:ext cx="11824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Optimization</a:t>
              </a:r>
              <a:br>
                <a:rPr lang="en-US" sz="1400" dirty="0" smtClean="0"/>
              </a:br>
              <a:r>
                <a:rPr lang="en-US" sz="1400" dirty="0" smtClean="0"/>
                <a:t>Error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61276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Decomposition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96000" y="1371600"/>
            <a:ext cx="1094648" cy="369332"/>
            <a:chOff x="6096000" y="1371600"/>
            <a:chExt cx="1094648" cy="369332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6096000" y="1502955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00410" y="1371600"/>
              <a:ext cx="8902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Reality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Oval 24"/>
          <p:cNvSpPr/>
          <p:nvPr/>
        </p:nvSpPr>
        <p:spPr bwMode="auto">
          <a:xfrm>
            <a:off x="914400" y="2438400"/>
            <a:ext cx="5334000" cy="3048000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48400" y="1752600"/>
            <a:ext cx="2907695" cy="914400"/>
            <a:chOff x="6248400" y="1752600"/>
            <a:chExt cx="2907695" cy="914400"/>
          </a:xfrm>
        </p:grpSpPr>
        <p:sp>
          <p:nvSpPr>
            <p:cNvPr id="19" name="Right Arrow 18"/>
            <p:cNvSpPr/>
            <p:nvPr/>
          </p:nvSpPr>
          <p:spPr bwMode="auto">
            <a:xfrm>
              <a:off x="7562850" y="2133600"/>
              <a:ext cx="285750" cy="142875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19" name="Picture 118" descr="fig1_sol1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935" y="1752600"/>
              <a:ext cx="1280160" cy="914400"/>
            </a:xfrm>
            <a:prstGeom prst="rect">
              <a:avLst/>
            </a:prstGeom>
          </p:spPr>
        </p:pic>
        <p:grpSp>
          <p:nvGrpSpPr>
            <p:cNvPr id="120" name="Group 213"/>
            <p:cNvGrpSpPr>
              <a:grpSpLocks noChangeAspect="1"/>
            </p:cNvGrpSpPr>
            <p:nvPr/>
          </p:nvGrpSpPr>
          <p:grpSpPr>
            <a:xfrm>
              <a:off x="6248400" y="1752600"/>
              <a:ext cx="1268936" cy="914400"/>
              <a:chOff x="166343" y="662259"/>
              <a:chExt cx="1819656" cy="1371600"/>
            </a:xfrm>
          </p:grpSpPr>
          <p:sp>
            <p:nvSpPr>
              <p:cNvPr id="121" name="Frame 120"/>
              <p:cNvSpPr>
                <a:spLocks/>
              </p:cNvSpPr>
              <p:nvPr/>
            </p:nvSpPr>
            <p:spPr>
              <a:xfrm>
                <a:off x="166343" y="662259"/>
                <a:ext cx="1819656" cy="1371600"/>
              </a:xfrm>
              <a:prstGeom prst="frame">
                <a:avLst>
                  <a:gd name="adj1" fmla="val 7500"/>
                </a:avLst>
              </a:prstGeom>
              <a:solidFill>
                <a:schemeClr val="tx1"/>
              </a:solidFill>
              <a:ln w="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22" name="Picture 121" descr="2007_004902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568" y="683107"/>
                <a:ext cx="1773206" cy="1329905"/>
              </a:xfrm>
              <a:prstGeom prst="rect">
                <a:avLst/>
              </a:prstGeom>
            </p:spPr>
          </p:pic>
        </p:grpSp>
      </p:grp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2453640" y="3858157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90800" y="3497580"/>
            <a:ext cx="1085411" cy="671668"/>
            <a:chOff x="2590800" y="3497580"/>
            <a:chExt cx="1085411" cy="671668"/>
          </a:xfrm>
        </p:grpSpPr>
        <p:cxnSp>
          <p:nvCxnSpPr>
            <p:cNvPr id="32" name="Straight Arrow Connector 31"/>
            <p:cNvCxnSpPr>
              <a:stCxn id="31" idx="6"/>
              <a:endCxn id="27" idx="2"/>
            </p:cNvCxnSpPr>
            <p:nvPr/>
          </p:nvCxnSpPr>
          <p:spPr bwMode="auto">
            <a:xfrm flipV="1">
              <a:off x="2590800" y="3497580"/>
              <a:ext cx="762000" cy="42915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 rot="19839628">
              <a:off x="2653387" y="3646028"/>
              <a:ext cx="102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Estimation</a:t>
              </a:r>
              <a:br>
                <a:rPr lang="en-US" sz="1400" dirty="0" smtClean="0"/>
              </a:br>
              <a:r>
                <a:rPr lang="en-US" sz="1400" dirty="0" smtClean="0"/>
                <a:t>Error</a:t>
              </a:r>
              <a:endParaRPr lang="en-US" sz="1400" dirty="0"/>
            </a:p>
          </p:txBody>
        </p:sp>
      </p:grp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2834640" y="4254397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91514" y="3810000"/>
            <a:ext cx="563213" cy="1182460"/>
            <a:chOff x="2200074" y="3914243"/>
            <a:chExt cx="563213" cy="1182460"/>
          </a:xfrm>
        </p:grpSpPr>
        <p:cxnSp>
          <p:nvCxnSpPr>
            <p:cNvPr id="40" name="Straight Arrow Connector 39"/>
            <p:cNvCxnSpPr>
              <a:stCxn id="31" idx="5"/>
              <a:endCxn id="39" idx="1"/>
            </p:cNvCxnSpPr>
            <p:nvPr/>
          </p:nvCxnSpPr>
          <p:spPr bwMode="auto">
            <a:xfrm>
              <a:off x="2479273" y="4079473"/>
              <a:ext cx="284014" cy="29925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 rot="2966218">
              <a:off x="1870454" y="4243863"/>
              <a:ext cx="11824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Optimization</a:t>
              </a:r>
              <a:br>
                <a:rPr lang="en-US" sz="1400" dirty="0" smtClean="0"/>
              </a:br>
              <a:r>
                <a:rPr lang="en-US" sz="1400" dirty="0" smtClean="0"/>
                <a:t>Error</a:t>
              </a:r>
              <a:endParaRPr lang="en-US" sz="1400" dirty="0"/>
            </a:p>
          </p:txBody>
        </p:sp>
      </p:grpSp>
      <p:sp>
        <p:nvSpPr>
          <p:cNvPr id="44" name="Oval 43"/>
          <p:cNvSpPr/>
          <p:nvPr/>
        </p:nvSpPr>
        <p:spPr bwMode="auto">
          <a:xfrm>
            <a:off x="990600" y="3196770"/>
            <a:ext cx="2667000" cy="152763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8200" y="2685308"/>
            <a:ext cx="1993713" cy="1429492"/>
            <a:chOff x="381000" y="947948"/>
            <a:chExt cx="1993713" cy="1429492"/>
          </a:xfrm>
        </p:grpSpPr>
        <p:pic>
          <p:nvPicPr>
            <p:cNvPr id="24" name="Picture 23" descr="2007_00490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947948"/>
              <a:ext cx="1993713" cy="1429492"/>
            </a:xfrm>
            <a:prstGeom prst="rect">
              <a:avLst/>
            </a:prstGeom>
            <a:scene3d>
              <a:camera prst="orthographicFront">
                <a:rot lat="954000" lon="18034448" rev="17280000"/>
              </a:camera>
              <a:lightRig rig="threePt" dir="t"/>
            </a:scene3d>
          </p:spPr>
        </p:pic>
        <p:cxnSp>
          <p:nvCxnSpPr>
            <p:cNvPr id="28" name="Straight Connector 27"/>
            <p:cNvCxnSpPr>
              <a:stCxn id="50" idx="5"/>
              <a:endCxn id="42" idx="1"/>
            </p:cNvCxnSpPr>
            <p:nvPr/>
          </p:nvCxnSpPr>
          <p:spPr>
            <a:xfrm>
              <a:off x="1365209" y="1285725"/>
              <a:ext cx="538901" cy="5770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52" idx="5"/>
              <a:endCxn id="41" idx="1"/>
            </p:cNvCxnSpPr>
            <p:nvPr/>
          </p:nvCxnSpPr>
          <p:spPr>
            <a:xfrm>
              <a:off x="787116" y="1464984"/>
              <a:ext cx="538901" cy="5770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51" idx="5"/>
              <a:endCxn id="37" idx="1"/>
            </p:cNvCxnSpPr>
            <p:nvPr/>
          </p:nvCxnSpPr>
          <p:spPr>
            <a:xfrm>
              <a:off x="1076161" y="1375354"/>
              <a:ext cx="538901" cy="5770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53" idx="5"/>
              <a:endCxn id="45" idx="1"/>
            </p:cNvCxnSpPr>
            <p:nvPr/>
          </p:nvCxnSpPr>
          <p:spPr>
            <a:xfrm>
              <a:off x="498073" y="1554618"/>
              <a:ext cx="538900" cy="5770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1112551" y="1892272"/>
              <a:ext cx="867139" cy="2688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1598008" y="1936220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1308962" y="2025843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1887053" y="1846591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1019914" y="2115473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cxnSp>
          <p:nvCxnSpPr>
            <p:cNvPr id="46" name="Straight Connector 45"/>
            <p:cNvCxnSpPr/>
            <p:nvPr/>
          </p:nvCxnSpPr>
          <p:spPr>
            <a:xfrm flipH="1">
              <a:off x="948697" y="1737994"/>
              <a:ext cx="867139" cy="2688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787119" y="1574446"/>
              <a:ext cx="867139" cy="2688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642594" y="1407006"/>
              <a:ext cx="867139" cy="2688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458882" y="1250685"/>
              <a:ext cx="867139" cy="2688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1265792" y="1191073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976745" y="1280703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687699" y="1370331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398654" y="1459960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1421108" y="1354953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1576422" y="1518832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1132061" y="1444582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1287377" y="1608462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843015" y="1534212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998330" y="1698087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553969" y="1623840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709284" y="1787717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1731738" y="1682712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1442691" y="1772339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1153644" y="1861969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864599" y="1951599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</p:grpSp>
      <p:cxnSp>
        <p:nvCxnSpPr>
          <p:cNvPr id="29" name="Straight Arrow Connector 28"/>
          <p:cNvCxnSpPr>
            <a:stCxn id="27" idx="7"/>
            <a:endCxn id="15" idx="3"/>
          </p:cNvCxnSpPr>
          <p:nvPr/>
        </p:nvCxnSpPr>
        <p:spPr bwMode="auto">
          <a:xfrm flipV="1">
            <a:off x="3469873" y="1620028"/>
            <a:ext cx="2646214" cy="18290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3352800" y="342900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 rot="19476700">
            <a:off x="3970174" y="2664237"/>
            <a:ext cx="140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Modeling Error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 rot="1571769">
            <a:off x="926193" y="4329398"/>
            <a:ext cx="14034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model class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50911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Oval 122"/>
          <p:cNvSpPr/>
          <p:nvPr/>
        </p:nvSpPr>
        <p:spPr bwMode="auto">
          <a:xfrm>
            <a:off x="762000" y="1828800"/>
            <a:ext cx="7162800" cy="43434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Decomposition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96000" y="1371600"/>
            <a:ext cx="1094648" cy="369332"/>
            <a:chOff x="6096000" y="1371600"/>
            <a:chExt cx="1094648" cy="369332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6096000" y="1502955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00410" y="1371600"/>
              <a:ext cx="8902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Reality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02370" y="1397904"/>
            <a:ext cx="1404445" cy="527183"/>
            <a:chOff x="5102370" y="1397904"/>
            <a:chExt cx="1404445" cy="527183"/>
          </a:xfrm>
        </p:grpSpPr>
        <p:cxnSp>
          <p:nvCxnSpPr>
            <p:cNvPr id="29" name="Straight Arrow Connector 28"/>
            <p:cNvCxnSpPr>
              <a:stCxn id="27" idx="7"/>
              <a:endCxn id="15" idx="3"/>
            </p:cNvCxnSpPr>
            <p:nvPr/>
          </p:nvCxnSpPr>
          <p:spPr bwMode="auto">
            <a:xfrm flipV="1">
              <a:off x="5755873" y="1620028"/>
              <a:ext cx="360214" cy="30505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 rot="19262484">
              <a:off x="5102370" y="1397904"/>
              <a:ext cx="14044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Modeling Error</a:t>
              </a:r>
              <a:endParaRPr lang="en-US" sz="1400" dirty="0"/>
            </a:p>
          </p:txBody>
        </p:sp>
      </p:grpSp>
      <p:sp>
        <p:nvSpPr>
          <p:cNvPr id="25" name="Oval 24"/>
          <p:cNvSpPr/>
          <p:nvPr/>
        </p:nvSpPr>
        <p:spPr bwMode="auto">
          <a:xfrm>
            <a:off x="914400" y="2438400"/>
            <a:ext cx="5334000" cy="3048000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 rot="255972">
            <a:off x="3897994" y="1651888"/>
            <a:ext cx="14034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model class</a:t>
            </a:r>
            <a:endParaRPr lang="en-US" sz="1800" dirty="0"/>
          </a:p>
        </p:txBody>
      </p:sp>
      <p:grpSp>
        <p:nvGrpSpPr>
          <p:cNvPr id="7" name="Group 6"/>
          <p:cNvGrpSpPr/>
          <p:nvPr/>
        </p:nvGrpSpPr>
        <p:grpSpPr>
          <a:xfrm>
            <a:off x="6248400" y="1752600"/>
            <a:ext cx="2907695" cy="914400"/>
            <a:chOff x="6248400" y="1752600"/>
            <a:chExt cx="2907695" cy="914400"/>
          </a:xfrm>
        </p:grpSpPr>
        <p:sp>
          <p:nvSpPr>
            <p:cNvPr id="19" name="Right Arrow 18"/>
            <p:cNvSpPr/>
            <p:nvPr/>
          </p:nvSpPr>
          <p:spPr bwMode="auto">
            <a:xfrm>
              <a:off x="7562850" y="2133600"/>
              <a:ext cx="285750" cy="142875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19" name="Picture 118" descr="fig1_sol1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935" y="1752600"/>
              <a:ext cx="1280160" cy="914400"/>
            </a:xfrm>
            <a:prstGeom prst="rect">
              <a:avLst/>
            </a:prstGeom>
          </p:spPr>
        </p:pic>
        <p:grpSp>
          <p:nvGrpSpPr>
            <p:cNvPr id="120" name="Group 213"/>
            <p:cNvGrpSpPr>
              <a:grpSpLocks noChangeAspect="1"/>
            </p:cNvGrpSpPr>
            <p:nvPr/>
          </p:nvGrpSpPr>
          <p:grpSpPr>
            <a:xfrm>
              <a:off x="6248400" y="1752600"/>
              <a:ext cx="1268936" cy="914400"/>
              <a:chOff x="166343" y="662259"/>
              <a:chExt cx="1819656" cy="1371600"/>
            </a:xfrm>
          </p:grpSpPr>
          <p:sp>
            <p:nvSpPr>
              <p:cNvPr id="121" name="Frame 120"/>
              <p:cNvSpPr>
                <a:spLocks/>
              </p:cNvSpPr>
              <p:nvPr/>
            </p:nvSpPr>
            <p:spPr>
              <a:xfrm>
                <a:off x="166343" y="662259"/>
                <a:ext cx="1819656" cy="1371600"/>
              </a:xfrm>
              <a:prstGeom prst="frame">
                <a:avLst>
                  <a:gd name="adj1" fmla="val 7500"/>
                </a:avLst>
              </a:prstGeom>
              <a:solidFill>
                <a:schemeClr val="tx1"/>
              </a:solidFill>
              <a:ln w="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22" name="Picture 121" descr="2007_004902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568" y="683107"/>
                <a:ext cx="1773206" cy="1329905"/>
              </a:xfrm>
              <a:prstGeom prst="rect">
                <a:avLst/>
              </a:prstGeom>
            </p:spPr>
          </p:pic>
        </p:grpSp>
      </p:grp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5638800" y="190500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4191000" y="297180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328160" y="1973580"/>
            <a:ext cx="1310640" cy="1104227"/>
            <a:chOff x="4328160" y="1973580"/>
            <a:chExt cx="1310640" cy="1104227"/>
          </a:xfrm>
        </p:grpSpPr>
        <p:cxnSp>
          <p:nvCxnSpPr>
            <p:cNvPr id="32" name="Straight Arrow Connector 31"/>
            <p:cNvCxnSpPr>
              <a:stCxn id="31" idx="6"/>
              <a:endCxn id="27" idx="2"/>
            </p:cNvCxnSpPr>
            <p:nvPr/>
          </p:nvCxnSpPr>
          <p:spPr bwMode="auto">
            <a:xfrm flipV="1">
              <a:off x="4328160" y="1973580"/>
              <a:ext cx="1310640" cy="1066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 rot="19183580">
              <a:off x="4553859" y="2554587"/>
              <a:ext cx="102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Estimation</a:t>
              </a:r>
              <a:br>
                <a:rPr lang="en-US" sz="1400" dirty="0" smtClean="0"/>
              </a:br>
              <a:r>
                <a:rPr lang="en-US" sz="1400" dirty="0" smtClean="0"/>
                <a:t>Error</a:t>
              </a:r>
              <a:endParaRPr lang="en-US" sz="1400" dirty="0"/>
            </a:p>
          </p:txBody>
        </p:sp>
      </p:grp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5486400" y="426720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058887" y="3088873"/>
            <a:ext cx="1447600" cy="1198414"/>
            <a:chOff x="4058887" y="3088873"/>
            <a:chExt cx="1447600" cy="1198414"/>
          </a:xfrm>
        </p:grpSpPr>
        <p:cxnSp>
          <p:nvCxnSpPr>
            <p:cNvPr id="40" name="Straight Arrow Connector 39"/>
            <p:cNvCxnSpPr>
              <a:stCxn id="31" idx="5"/>
              <a:endCxn id="39" idx="1"/>
            </p:cNvCxnSpPr>
            <p:nvPr/>
          </p:nvCxnSpPr>
          <p:spPr bwMode="auto">
            <a:xfrm>
              <a:off x="4308073" y="3088873"/>
              <a:ext cx="1198414" cy="119841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 rot="2697713">
              <a:off x="4058887" y="3608690"/>
              <a:ext cx="11824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Optimization</a:t>
              </a:r>
              <a:br>
                <a:rPr lang="en-US" sz="1400" dirty="0" smtClean="0"/>
              </a:br>
              <a:r>
                <a:rPr lang="en-US" sz="1400" dirty="0" smtClean="0"/>
                <a:t>Error</a:t>
              </a:r>
              <a:endParaRPr lang="en-US" sz="1400" dirty="0"/>
            </a:p>
          </p:txBody>
        </p:sp>
      </p:grpSp>
      <p:sp>
        <p:nvSpPr>
          <p:cNvPr id="44" name="Oval 43"/>
          <p:cNvSpPr/>
          <p:nvPr/>
        </p:nvSpPr>
        <p:spPr bwMode="auto">
          <a:xfrm>
            <a:off x="990600" y="3196770"/>
            <a:ext cx="2667000" cy="152763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67" name="Picture 66" descr="2007_0049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37508"/>
            <a:ext cx="1993713" cy="1429492"/>
          </a:xfrm>
          <a:prstGeom prst="rect">
            <a:avLst/>
          </a:prstGeom>
          <a:scene3d>
            <a:camera prst="orthographicFront">
              <a:rot lat="954000" lon="18034448" rev="17280000"/>
            </a:camera>
            <a:lightRig rig="threePt" dir="t"/>
          </a:scene3d>
        </p:spPr>
      </p:pic>
      <p:cxnSp>
        <p:nvCxnSpPr>
          <p:cNvPr id="68" name="Straight Connector 67"/>
          <p:cNvCxnSpPr>
            <a:stCxn id="81" idx="5"/>
            <a:endCxn id="75" idx="1"/>
          </p:cNvCxnSpPr>
          <p:nvPr/>
        </p:nvCxnSpPr>
        <p:spPr>
          <a:xfrm>
            <a:off x="2813009" y="1575285"/>
            <a:ext cx="538901" cy="57709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83" idx="5"/>
            <a:endCxn id="74" idx="1"/>
          </p:cNvCxnSpPr>
          <p:nvPr/>
        </p:nvCxnSpPr>
        <p:spPr>
          <a:xfrm>
            <a:off x="2234916" y="1754544"/>
            <a:ext cx="538901" cy="57709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82" idx="5"/>
            <a:endCxn id="73" idx="1"/>
          </p:cNvCxnSpPr>
          <p:nvPr/>
        </p:nvCxnSpPr>
        <p:spPr>
          <a:xfrm>
            <a:off x="2523961" y="1664914"/>
            <a:ext cx="538901" cy="57709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84" idx="5"/>
            <a:endCxn id="76" idx="1"/>
          </p:cNvCxnSpPr>
          <p:nvPr/>
        </p:nvCxnSpPr>
        <p:spPr>
          <a:xfrm>
            <a:off x="1945873" y="1844178"/>
            <a:ext cx="538900" cy="57709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2560351" y="2181832"/>
            <a:ext cx="867139" cy="2688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>
            <a:spLocks noChangeAspect="1"/>
          </p:cNvSpPr>
          <p:nvPr/>
        </p:nvSpPr>
        <p:spPr>
          <a:xfrm>
            <a:off x="3045808" y="2225780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2756762" y="2315403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3334853" y="2136151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76" name="Oval 75"/>
          <p:cNvSpPr>
            <a:spLocks noChangeAspect="1"/>
          </p:cNvSpPr>
          <p:nvPr/>
        </p:nvSpPr>
        <p:spPr>
          <a:xfrm>
            <a:off x="2467714" y="2405033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cxnSp>
        <p:nvCxnSpPr>
          <p:cNvPr id="77" name="Straight Connector 76"/>
          <p:cNvCxnSpPr/>
          <p:nvPr/>
        </p:nvCxnSpPr>
        <p:spPr>
          <a:xfrm flipH="1">
            <a:off x="2396497" y="2027554"/>
            <a:ext cx="867139" cy="2688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2234919" y="1864006"/>
            <a:ext cx="867139" cy="2688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2090394" y="1696566"/>
            <a:ext cx="867139" cy="2688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1906682" y="1540245"/>
            <a:ext cx="867139" cy="2688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>
            <a:spLocks noChangeAspect="1"/>
          </p:cNvSpPr>
          <p:nvPr/>
        </p:nvSpPr>
        <p:spPr>
          <a:xfrm>
            <a:off x="2713592" y="1480633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>
            <a:off x="2424545" y="1570263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83" name="Oval 82"/>
          <p:cNvSpPr>
            <a:spLocks noChangeAspect="1"/>
          </p:cNvSpPr>
          <p:nvPr/>
        </p:nvSpPr>
        <p:spPr>
          <a:xfrm>
            <a:off x="2135499" y="1659891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84" name="Oval 83"/>
          <p:cNvSpPr>
            <a:spLocks noChangeAspect="1"/>
          </p:cNvSpPr>
          <p:nvPr/>
        </p:nvSpPr>
        <p:spPr>
          <a:xfrm>
            <a:off x="1846454" y="1749520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2868908" y="1644513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86" name="Oval 85"/>
          <p:cNvSpPr>
            <a:spLocks noChangeAspect="1"/>
          </p:cNvSpPr>
          <p:nvPr/>
        </p:nvSpPr>
        <p:spPr>
          <a:xfrm>
            <a:off x="3024222" y="1808392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87" name="Oval 86"/>
          <p:cNvSpPr>
            <a:spLocks noChangeAspect="1"/>
          </p:cNvSpPr>
          <p:nvPr/>
        </p:nvSpPr>
        <p:spPr>
          <a:xfrm>
            <a:off x="2579861" y="1734142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2735177" y="1898022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2290815" y="1823772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90" name="Oval 89"/>
          <p:cNvSpPr>
            <a:spLocks noChangeAspect="1"/>
          </p:cNvSpPr>
          <p:nvPr/>
        </p:nvSpPr>
        <p:spPr>
          <a:xfrm>
            <a:off x="2446130" y="1987647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91" name="Oval 90"/>
          <p:cNvSpPr>
            <a:spLocks noChangeAspect="1"/>
          </p:cNvSpPr>
          <p:nvPr/>
        </p:nvSpPr>
        <p:spPr>
          <a:xfrm>
            <a:off x="2001769" y="1913400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92" name="Oval 91"/>
          <p:cNvSpPr>
            <a:spLocks noChangeAspect="1"/>
          </p:cNvSpPr>
          <p:nvPr/>
        </p:nvSpPr>
        <p:spPr>
          <a:xfrm>
            <a:off x="2157084" y="2077277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93" name="Oval 92"/>
          <p:cNvSpPr>
            <a:spLocks noChangeAspect="1"/>
          </p:cNvSpPr>
          <p:nvPr/>
        </p:nvSpPr>
        <p:spPr>
          <a:xfrm>
            <a:off x="3179538" y="1972272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94" name="Oval 93"/>
          <p:cNvSpPr>
            <a:spLocks noChangeAspect="1"/>
          </p:cNvSpPr>
          <p:nvPr/>
        </p:nvSpPr>
        <p:spPr>
          <a:xfrm>
            <a:off x="2890491" y="2061899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2601444" y="2151529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96" name="Oval 95"/>
          <p:cNvSpPr>
            <a:spLocks noChangeAspect="1"/>
          </p:cNvSpPr>
          <p:nvPr/>
        </p:nvSpPr>
        <p:spPr>
          <a:xfrm>
            <a:off x="2312399" y="2241159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cxnSp>
        <p:nvCxnSpPr>
          <p:cNvPr id="97" name="Straight Connector 96"/>
          <p:cNvCxnSpPr>
            <a:stCxn id="107" idx="4"/>
            <a:endCxn id="74" idx="0"/>
          </p:cNvCxnSpPr>
          <p:nvPr/>
        </p:nvCxnSpPr>
        <p:spPr>
          <a:xfrm flipH="1">
            <a:off x="2815001" y="1613125"/>
            <a:ext cx="347282" cy="70227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07" idx="4"/>
            <a:endCxn id="75" idx="0"/>
          </p:cNvCxnSpPr>
          <p:nvPr/>
        </p:nvCxnSpPr>
        <p:spPr>
          <a:xfrm>
            <a:off x="3162283" y="1613125"/>
            <a:ext cx="230809" cy="52302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90" idx="7"/>
            <a:endCxn id="107" idx="4"/>
          </p:cNvCxnSpPr>
          <p:nvPr/>
        </p:nvCxnSpPr>
        <p:spPr>
          <a:xfrm flipV="1">
            <a:off x="2545550" y="1613125"/>
            <a:ext cx="616733" cy="39076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107" idx="4"/>
            <a:endCxn id="93" idx="0"/>
          </p:cNvCxnSpPr>
          <p:nvPr/>
        </p:nvCxnSpPr>
        <p:spPr>
          <a:xfrm>
            <a:off x="3162283" y="1613125"/>
            <a:ext cx="75494" cy="35914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87" idx="0"/>
            <a:endCxn id="105" idx="4"/>
          </p:cNvCxnSpPr>
          <p:nvPr/>
        </p:nvCxnSpPr>
        <p:spPr>
          <a:xfrm flipH="1" flipV="1">
            <a:off x="2525953" y="1314860"/>
            <a:ext cx="112146" cy="41928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83" idx="7"/>
            <a:endCxn id="105" idx="4"/>
          </p:cNvCxnSpPr>
          <p:nvPr/>
        </p:nvCxnSpPr>
        <p:spPr>
          <a:xfrm flipV="1">
            <a:off x="2234918" y="1314860"/>
            <a:ext cx="291035" cy="36127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92" idx="0"/>
            <a:endCxn id="105" idx="4"/>
          </p:cNvCxnSpPr>
          <p:nvPr/>
        </p:nvCxnSpPr>
        <p:spPr>
          <a:xfrm flipV="1">
            <a:off x="2215323" y="1314860"/>
            <a:ext cx="310630" cy="76241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81" idx="1"/>
            <a:endCxn id="105" idx="4"/>
          </p:cNvCxnSpPr>
          <p:nvPr/>
        </p:nvCxnSpPr>
        <p:spPr>
          <a:xfrm flipH="1" flipV="1">
            <a:off x="2525953" y="1314860"/>
            <a:ext cx="204696" cy="18201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>
            <a:spLocks noChangeAspect="1"/>
          </p:cNvSpPr>
          <p:nvPr/>
        </p:nvSpPr>
        <p:spPr>
          <a:xfrm>
            <a:off x="2467714" y="1203960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cxnSp>
        <p:nvCxnSpPr>
          <p:cNvPr id="106" name="Straight Connector 105"/>
          <p:cNvCxnSpPr/>
          <p:nvPr/>
        </p:nvCxnSpPr>
        <p:spPr>
          <a:xfrm flipH="1" flipV="1">
            <a:off x="2578535" y="1265051"/>
            <a:ext cx="558427" cy="27731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>
            <a:spLocks noChangeAspect="1"/>
          </p:cNvSpPr>
          <p:nvPr/>
        </p:nvSpPr>
        <p:spPr>
          <a:xfrm>
            <a:off x="3104044" y="1502226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cxnSp>
        <p:nvCxnSpPr>
          <p:cNvPr id="113" name="Straight Connector 112"/>
          <p:cNvCxnSpPr>
            <a:stCxn id="117" idx="3"/>
          </p:cNvCxnSpPr>
          <p:nvPr/>
        </p:nvCxnSpPr>
        <p:spPr>
          <a:xfrm flipV="1">
            <a:off x="837104" y="1600200"/>
            <a:ext cx="839296" cy="12087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17" idx="3"/>
          </p:cNvCxnSpPr>
          <p:nvPr/>
        </p:nvCxnSpPr>
        <p:spPr>
          <a:xfrm>
            <a:off x="837104" y="1721072"/>
            <a:ext cx="839296" cy="41252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endCxn id="117" idx="3"/>
          </p:cNvCxnSpPr>
          <p:nvPr/>
        </p:nvCxnSpPr>
        <p:spPr>
          <a:xfrm flipH="1">
            <a:off x="837104" y="1295400"/>
            <a:ext cx="839296" cy="42567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17" idx="3"/>
          </p:cNvCxnSpPr>
          <p:nvPr/>
        </p:nvCxnSpPr>
        <p:spPr>
          <a:xfrm>
            <a:off x="837104" y="1721072"/>
            <a:ext cx="839296" cy="18392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Rounded Rectangle 116"/>
          <p:cNvSpPr/>
          <p:nvPr/>
        </p:nvSpPr>
        <p:spPr>
          <a:xfrm>
            <a:off x="562784" y="1583912"/>
            <a:ext cx="274320" cy="2743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136602" y="1976735"/>
            <a:ext cx="1082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Higher-Order</a:t>
            </a:r>
            <a:br>
              <a:rPr lang="en-US" dirty="0" smtClean="0"/>
            </a:br>
            <a:r>
              <a:rPr lang="en-US" dirty="0" smtClean="0"/>
              <a:t>Potentials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611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Approximation/Modeling Error</a:t>
            </a:r>
          </a:p>
          <a:p>
            <a:pPr lvl="1"/>
            <a:r>
              <a:rPr lang="en-US" dirty="0" smtClean="0"/>
              <a:t>You approximated reality with model</a:t>
            </a:r>
          </a:p>
          <a:p>
            <a:pPr lvl="1"/>
            <a:endParaRPr lang="en-US" dirty="0"/>
          </a:p>
          <a:p>
            <a:r>
              <a:rPr lang="en-US" dirty="0" smtClean="0"/>
              <a:t>Estimation Error</a:t>
            </a:r>
          </a:p>
          <a:p>
            <a:pPr lvl="1"/>
            <a:r>
              <a:rPr lang="en-US" dirty="0" smtClean="0"/>
              <a:t>You tried to learn model with finite data</a:t>
            </a:r>
          </a:p>
          <a:p>
            <a:endParaRPr lang="en-US" dirty="0"/>
          </a:p>
          <a:p>
            <a:r>
              <a:rPr lang="en-US" dirty="0" smtClean="0"/>
              <a:t>Optimization Error</a:t>
            </a:r>
          </a:p>
          <a:p>
            <a:pPr lvl="1"/>
            <a:r>
              <a:rPr lang="en-US" dirty="0" smtClean="0"/>
              <a:t>You were lazy and couldn’t/didn’t optimize to completion</a:t>
            </a:r>
          </a:p>
          <a:p>
            <a:endParaRPr lang="en-US" dirty="0"/>
          </a:p>
          <a:p>
            <a:r>
              <a:rPr lang="en-US" dirty="0" smtClean="0"/>
              <a:t>(Next time) Bayes Error</a:t>
            </a:r>
          </a:p>
          <a:p>
            <a:pPr lvl="1"/>
            <a:r>
              <a:rPr lang="en-US" dirty="0" smtClean="0"/>
              <a:t>Reality just sucks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84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Bias-Variance Tradeoff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Bias: </a:t>
            </a:r>
            <a:r>
              <a:rPr lang="en-US" dirty="0"/>
              <a:t>difference between what you expect to learn and truth</a:t>
            </a:r>
          </a:p>
          <a:p>
            <a:pPr lvl="1"/>
            <a:r>
              <a:rPr lang="en-US" dirty="0"/>
              <a:t>Measures how well you expect to represent true solution</a:t>
            </a:r>
          </a:p>
          <a:p>
            <a:pPr lvl="1"/>
            <a:r>
              <a:rPr lang="en-US" dirty="0"/>
              <a:t>Decreases with more complex model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/>
              <a:t>Variance: </a:t>
            </a:r>
            <a:r>
              <a:rPr lang="en-US" dirty="0"/>
              <a:t>difference between what you expect to learn and what you learn from a from a particular dataset </a:t>
            </a:r>
          </a:p>
          <a:p>
            <a:pPr lvl="1"/>
            <a:r>
              <a:rPr lang="en-US" dirty="0"/>
              <a:t>Measures how sensitive learner is to specific dataset</a:t>
            </a:r>
          </a:p>
          <a:p>
            <a:pPr lvl="1"/>
            <a:r>
              <a:rPr lang="en-US" dirty="0" smtClean="0"/>
              <a:t>Increases </a:t>
            </a:r>
            <a:r>
              <a:rPr lang="en-US" dirty="0"/>
              <a:t>with </a:t>
            </a:r>
            <a:r>
              <a:rPr lang="en-US" dirty="0" smtClean="0"/>
              <a:t>more complex </a:t>
            </a:r>
            <a:r>
              <a:rPr lang="en-US" dirty="0"/>
              <a:t>model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394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Bias-Variance Tradeoff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demo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Bias-Variance Tradeoff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839200" cy="5257800"/>
          </a:xfrm>
        </p:spPr>
        <p:txBody>
          <a:bodyPr/>
          <a:lstStyle/>
          <a:p>
            <a:r>
              <a:rPr lang="en-US"/>
              <a:t>Choice of hypothesis class introduces learning bias</a:t>
            </a:r>
          </a:p>
          <a:p>
            <a:pPr lvl="1"/>
            <a:r>
              <a:rPr lang="en-US"/>
              <a:t>More complex class </a:t>
            </a:r>
            <a:r>
              <a:rPr lang="en-US">
                <a:latin typeface="cmsy10" pitchFamily="34" charset="0"/>
              </a:rPr>
              <a:t>→</a:t>
            </a:r>
            <a:r>
              <a:rPr lang="en-US"/>
              <a:t> less bias</a:t>
            </a:r>
          </a:p>
          <a:p>
            <a:pPr lvl="1"/>
            <a:r>
              <a:rPr lang="en-US"/>
              <a:t>More complex class </a:t>
            </a:r>
            <a:r>
              <a:rPr lang="en-US">
                <a:latin typeface="cmsy10" pitchFamily="34" charset="0"/>
              </a:rPr>
              <a:t>→</a:t>
            </a:r>
            <a:r>
              <a:rPr lang="en-US"/>
              <a:t> more variance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8" t="41905" r="70714" b="15237"/>
          <a:stretch>
            <a:fillRect/>
          </a:stretch>
        </p:blipFill>
        <p:spPr bwMode="auto">
          <a:xfrm>
            <a:off x="6248400" y="3048000"/>
            <a:ext cx="2971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 l="2142" t="41905" r="71429" b="16191"/>
          <a:stretch>
            <a:fillRect/>
          </a:stretch>
        </p:blipFill>
        <p:spPr bwMode="auto">
          <a:xfrm>
            <a:off x="0" y="3048000"/>
            <a:ext cx="2819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8" t="43306" r="70714" b="12405"/>
          <a:stretch>
            <a:fillRect/>
          </a:stretch>
        </p:blipFill>
        <p:spPr bwMode="auto">
          <a:xfrm>
            <a:off x="3581400" y="3048000"/>
            <a:ext cx="2971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8042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200"/>
            <a:ext cx="9144000" cy="6188004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Greg </a:t>
            </a:r>
            <a:r>
              <a:rPr lang="en-US" dirty="0" err="1" smtClean="0"/>
              <a:t>Shakhnarovich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273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Mid-term</a:t>
            </a:r>
          </a:p>
          <a:p>
            <a:pPr lvl="1"/>
            <a:r>
              <a:rPr lang="en-US" dirty="0" smtClean="0"/>
              <a:t>When: March 18, class timing</a:t>
            </a:r>
          </a:p>
          <a:p>
            <a:pPr lvl="1"/>
            <a:r>
              <a:rPr lang="en-US" dirty="0" smtClean="0"/>
              <a:t>Where: In class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Format</a:t>
            </a:r>
            <a:r>
              <a:rPr lang="en-US" dirty="0"/>
              <a:t>: Pen-and-paper. </a:t>
            </a:r>
            <a:endParaRPr lang="en-US" dirty="0" smtClean="0"/>
          </a:p>
          <a:p>
            <a:pPr lvl="1"/>
            <a:r>
              <a:rPr lang="en-US" dirty="0"/>
              <a:t>Open-book, open-notes, closed-internet. </a:t>
            </a:r>
          </a:p>
          <a:p>
            <a:pPr lvl="2"/>
            <a:r>
              <a:rPr lang="en-US" dirty="0" smtClean="0"/>
              <a:t>No sharing.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What to expect: mix of </a:t>
            </a:r>
          </a:p>
          <a:p>
            <a:pPr lvl="2"/>
            <a:r>
              <a:rPr lang="en-US" dirty="0"/>
              <a:t>Multiple Choice or True/False </a:t>
            </a:r>
            <a:r>
              <a:rPr lang="en-US" dirty="0" smtClean="0"/>
              <a:t>questions</a:t>
            </a:r>
            <a:endParaRPr lang="en-US" dirty="0"/>
          </a:p>
          <a:p>
            <a:pPr lvl="2"/>
            <a:r>
              <a:rPr lang="en-US" dirty="0"/>
              <a:t>“Prove this statement” </a:t>
            </a:r>
            <a:endParaRPr lang="en-US" dirty="0" smtClean="0"/>
          </a:p>
          <a:p>
            <a:pPr lvl="2"/>
            <a:r>
              <a:rPr lang="en-US" dirty="0" smtClean="0"/>
              <a:t>“What would happen for this dataset?”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Material</a:t>
            </a:r>
          </a:p>
          <a:p>
            <a:pPr lvl="2"/>
            <a:r>
              <a:rPr lang="en-US" dirty="0" smtClean="0"/>
              <a:t>Everything from beginning to class to (including) SVMs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9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 </a:t>
            </a:r>
            <a:r>
              <a:rPr lang="en-US" dirty="0" err="1" smtClean="0"/>
              <a:t>vs</a:t>
            </a:r>
            <a:r>
              <a:rPr lang="en-US" dirty="0" smtClean="0"/>
              <a:t> size of dataset</a:t>
            </a:r>
          </a:p>
          <a:p>
            <a:endParaRPr lang="en-US" dirty="0" smtClean="0"/>
          </a:p>
          <a:p>
            <a:r>
              <a:rPr lang="en-US" dirty="0" smtClean="0"/>
              <a:t>On board</a:t>
            </a:r>
          </a:p>
          <a:p>
            <a:pPr lvl="1"/>
            <a:r>
              <a:rPr lang="en-US" dirty="0" smtClean="0"/>
              <a:t>High-bias curves</a:t>
            </a:r>
          </a:p>
          <a:p>
            <a:pPr lvl="1"/>
            <a:r>
              <a:rPr lang="en-US" dirty="0" smtClean="0"/>
              <a:t>High-variance curves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03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algorithm does work</a:t>
            </a:r>
          </a:p>
          <a:p>
            <a:pPr lvl="1"/>
            <a:r>
              <a:rPr lang="en-US" dirty="0" smtClean="0"/>
              <a:t>High test error</a:t>
            </a:r>
          </a:p>
          <a:p>
            <a:endParaRPr lang="en-US" dirty="0"/>
          </a:p>
          <a:p>
            <a:r>
              <a:rPr lang="en-US" dirty="0" smtClean="0"/>
              <a:t>What should I do?</a:t>
            </a:r>
          </a:p>
          <a:p>
            <a:pPr lvl="1"/>
            <a:r>
              <a:rPr lang="en-US" dirty="0" smtClean="0"/>
              <a:t>More training data</a:t>
            </a:r>
          </a:p>
          <a:p>
            <a:pPr lvl="1"/>
            <a:r>
              <a:rPr lang="en-US" dirty="0" smtClean="0"/>
              <a:t>Smaller set of features</a:t>
            </a:r>
          </a:p>
          <a:p>
            <a:pPr lvl="1"/>
            <a:r>
              <a:rPr lang="en-US" dirty="0" smtClean="0"/>
              <a:t>Larger set of features</a:t>
            </a:r>
          </a:p>
          <a:p>
            <a:pPr lvl="1"/>
            <a:r>
              <a:rPr lang="en-US" dirty="0" smtClean="0"/>
              <a:t>Lower regularization</a:t>
            </a:r>
          </a:p>
          <a:p>
            <a:pPr lvl="1"/>
            <a:r>
              <a:rPr lang="en-US" dirty="0" smtClean="0"/>
              <a:t>Higher regularization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03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need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Generalization Error Decomposition</a:t>
            </a:r>
          </a:p>
          <a:p>
            <a:pPr lvl="1"/>
            <a:r>
              <a:rPr lang="en-US" dirty="0" smtClean="0"/>
              <a:t>Approximation, estimation, optimization, </a:t>
            </a:r>
            <a:r>
              <a:rPr lang="en-US" dirty="0" err="1" smtClean="0"/>
              <a:t>bayes</a:t>
            </a:r>
            <a:r>
              <a:rPr lang="en-US" dirty="0" smtClean="0"/>
              <a:t> error</a:t>
            </a:r>
          </a:p>
          <a:p>
            <a:pPr lvl="1"/>
            <a:r>
              <a:rPr lang="en-US" dirty="0" smtClean="0"/>
              <a:t>For squared losses, bias-variance tradeoff</a:t>
            </a:r>
          </a:p>
          <a:p>
            <a:endParaRPr lang="en-US" dirty="0" smtClean="0"/>
          </a:p>
          <a:p>
            <a:r>
              <a:rPr lang="en-US" dirty="0" smtClean="0"/>
              <a:t>Errors</a:t>
            </a:r>
          </a:p>
          <a:p>
            <a:pPr lvl="1"/>
            <a:r>
              <a:rPr lang="en-US" dirty="0" smtClean="0"/>
              <a:t>Difference between train &amp; test error &amp; expected error</a:t>
            </a:r>
          </a:p>
          <a:p>
            <a:pPr lvl="1"/>
            <a:r>
              <a:rPr lang="en-US" dirty="0" smtClean="0"/>
              <a:t>Cross-validation (and cross-</a:t>
            </a:r>
            <a:r>
              <a:rPr lang="en-US" dirty="0" err="1" smtClean="0"/>
              <a:t>val</a:t>
            </a:r>
            <a:r>
              <a:rPr lang="en-US" dirty="0" smtClean="0"/>
              <a:t> error)</a:t>
            </a:r>
          </a:p>
          <a:p>
            <a:pPr lvl="1"/>
            <a:r>
              <a:rPr lang="en-US" dirty="0" smtClean="0"/>
              <a:t>NEVER EVER learn on test data</a:t>
            </a:r>
          </a:p>
          <a:p>
            <a:endParaRPr lang="en-US" dirty="0" smtClean="0"/>
          </a:p>
          <a:p>
            <a:r>
              <a:rPr lang="en-US" dirty="0" err="1" smtClean="0"/>
              <a:t>Overfitting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Underfitting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98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New Topic: </a:t>
            </a:r>
            <a:br>
              <a:rPr lang="en-US" sz="4000" dirty="0" smtClean="0"/>
            </a:br>
            <a:r>
              <a:rPr lang="en-US" sz="4000" dirty="0" smtClean="0"/>
              <a:t>Na</a:t>
            </a:r>
            <a:r>
              <a:rPr lang="fr-FR" sz="4000" dirty="0" err="1" smtClean="0"/>
              <a:t>ï</a:t>
            </a:r>
            <a:r>
              <a:rPr lang="en-US" sz="4000" dirty="0" err="1" smtClean="0"/>
              <a:t>ve</a:t>
            </a:r>
            <a:r>
              <a:rPr lang="en-US" sz="4000" dirty="0" smtClean="0"/>
              <a:t> Bayes </a:t>
            </a:r>
            <a:br>
              <a:rPr lang="en-US" sz="4000" dirty="0" smtClean="0"/>
            </a:br>
            <a:r>
              <a:rPr lang="en-US" sz="4000" dirty="0" smtClean="0"/>
              <a:t>(your first probabilistic classifier)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195488" y="4724400"/>
            <a:ext cx="19812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5488" y="4876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Classification</a:t>
            </a:r>
            <a:endParaRPr lang="en-US" sz="1800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2128688" y="4953000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5252888" y="4953000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0732" y="4876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2088" y="4876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y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7234088" y="4953000"/>
            <a:ext cx="84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Discrete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97956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Learn</a:t>
            </a:r>
            <a:r>
              <a:rPr lang="en-US" dirty="0"/>
              <a:t>: </a:t>
            </a:r>
            <a:r>
              <a:rPr lang="en-US" dirty="0" err="1"/>
              <a:t>h:</a:t>
            </a:r>
            <a:r>
              <a:rPr lang="en-US" b="1" dirty="0" err="1"/>
              <a:t>X</a:t>
            </a:r>
            <a:r>
              <a:rPr lang="en-US" b="1" dirty="0"/>
              <a:t> </a:t>
            </a:r>
            <a:r>
              <a:rPr lang="en-US" b="1" dirty="0">
                <a:latin typeface="MT Extra" pitchFamily="18" charset="2"/>
                <a:sym typeface="MT Extra" pitchFamily="18" charset="2"/>
              </a:rPr>
              <a:t> </a:t>
            </a:r>
            <a:r>
              <a:rPr lang="en-US" dirty="0"/>
              <a:t>Y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X</a:t>
            </a:r>
            <a:r>
              <a:rPr lang="en-US" dirty="0"/>
              <a:t> – features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Y – target classes</a:t>
            </a:r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dirty="0"/>
              <a:t>Suppose you know P(Y|</a:t>
            </a:r>
            <a:r>
              <a:rPr lang="en-US" b="1" dirty="0"/>
              <a:t>X</a:t>
            </a:r>
            <a:r>
              <a:rPr lang="en-US" dirty="0"/>
              <a:t>) exactly, how should you classify?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Bayes classifier: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Why?</a:t>
            </a: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195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Optimal classification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447800"/>
            <a:ext cx="8229600" cy="5257800"/>
          </a:xfrm>
        </p:spPr>
        <p:txBody>
          <a:bodyPr/>
          <a:lstStyle/>
          <a:p>
            <a:r>
              <a:rPr lang="en-US" b="1" dirty="0"/>
              <a:t>Theorem: </a:t>
            </a:r>
            <a:r>
              <a:rPr lang="en-US" dirty="0"/>
              <a:t>Bayes classifier </a:t>
            </a:r>
            <a:r>
              <a:rPr lang="en-US" dirty="0" err="1"/>
              <a:t>h</a:t>
            </a:r>
            <a:r>
              <a:rPr lang="en-US" baseline="-25000" dirty="0" err="1"/>
              <a:t>Bayes</a:t>
            </a:r>
            <a:r>
              <a:rPr lang="en-US" dirty="0"/>
              <a:t> is optimal!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That </a:t>
            </a:r>
            <a:r>
              <a:rPr lang="en-US" dirty="0"/>
              <a:t>is</a:t>
            </a:r>
          </a:p>
          <a:p>
            <a:pPr lvl="1"/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Proof</a:t>
            </a:r>
            <a:r>
              <a:rPr lang="en-US" dirty="0"/>
              <a:t>:</a:t>
            </a:r>
          </a:p>
        </p:txBody>
      </p:sp>
      <p:pic>
        <p:nvPicPr>
          <p:cNvPr id="260101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362200"/>
            <a:ext cx="67818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18367" y="4190583"/>
            <a:ext cx="6587433" cy="457617"/>
          </a:xfrm>
          <a:prstGeom prst="rect">
            <a:avLst/>
          </a:prstGeom>
          <a:noFill/>
          <a:ln/>
          <a:effectLst/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858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vs. Discriminative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Generative Approach</a:t>
            </a:r>
          </a:p>
          <a:p>
            <a:pPr lvl="1"/>
            <a:r>
              <a:rPr lang="en-US" dirty="0" smtClean="0"/>
              <a:t>Estimate p(</a:t>
            </a:r>
            <a:r>
              <a:rPr lang="en-US" dirty="0" err="1" smtClean="0"/>
              <a:t>x|y</a:t>
            </a:r>
            <a:r>
              <a:rPr lang="en-US" dirty="0" smtClean="0"/>
              <a:t>) and p(y)</a:t>
            </a:r>
          </a:p>
          <a:p>
            <a:pPr lvl="1"/>
            <a:r>
              <a:rPr lang="en-US" dirty="0" smtClean="0"/>
              <a:t>Use Bayes Rule to predict y</a:t>
            </a:r>
          </a:p>
          <a:p>
            <a:endParaRPr lang="en-US" dirty="0"/>
          </a:p>
          <a:p>
            <a:r>
              <a:rPr lang="en-US" dirty="0" smtClean="0"/>
              <a:t>Discriminative Approach</a:t>
            </a:r>
          </a:p>
          <a:p>
            <a:pPr lvl="1"/>
            <a:r>
              <a:rPr lang="en-US" dirty="0" smtClean="0"/>
              <a:t>Estimate p(</a:t>
            </a:r>
            <a:r>
              <a:rPr lang="en-US" dirty="0" err="1" smtClean="0"/>
              <a:t>y|x</a:t>
            </a:r>
            <a:r>
              <a:rPr lang="en-US" dirty="0" smtClean="0"/>
              <a:t>) directly OR</a:t>
            </a:r>
          </a:p>
          <a:p>
            <a:pPr lvl="1"/>
            <a:r>
              <a:rPr lang="en-US" dirty="0" smtClean="0"/>
              <a:t>Learn “discriminant” function h(x)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52898"/>
          <a:stretch/>
        </p:blipFill>
        <p:spPr>
          <a:xfrm>
            <a:off x="0" y="1371600"/>
            <a:ext cx="9144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08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vs. Discriminative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Generative Approach</a:t>
            </a:r>
          </a:p>
          <a:p>
            <a:pPr lvl="1"/>
            <a:r>
              <a:rPr lang="en-US" dirty="0"/>
              <a:t>Assume some functional form for P(X|Y), P(Y)</a:t>
            </a:r>
          </a:p>
          <a:p>
            <a:pPr lvl="1"/>
            <a:r>
              <a:rPr lang="en-US" dirty="0" smtClean="0"/>
              <a:t>Estimate p(</a:t>
            </a:r>
            <a:r>
              <a:rPr lang="en-US" dirty="0"/>
              <a:t>X</a:t>
            </a:r>
            <a:r>
              <a:rPr lang="en-US" dirty="0" smtClean="0"/>
              <a:t>|</a:t>
            </a:r>
            <a:r>
              <a:rPr lang="en-US" dirty="0"/>
              <a:t>Y</a:t>
            </a:r>
            <a:r>
              <a:rPr lang="en-US" dirty="0" smtClean="0"/>
              <a:t>) and p(Y)</a:t>
            </a:r>
          </a:p>
          <a:p>
            <a:pPr lvl="1"/>
            <a:r>
              <a:rPr lang="en-US" dirty="0" smtClean="0"/>
              <a:t>Use Bayes Rule to calculate P(Y| X=x)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Indirect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computation of P(Y|X) through Bayes </a:t>
            </a:r>
            <a:r>
              <a:rPr lang="en-US" dirty="0" smtClean="0">
                <a:sym typeface="Wingdings" pitchFamily="2" charset="2"/>
              </a:rPr>
              <a:t>rule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But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b="1" dirty="0">
                <a:sym typeface="Wingdings" pitchFamily="2" charset="2"/>
              </a:rPr>
              <a:t>can generate a </a:t>
            </a:r>
            <a:r>
              <a:rPr lang="en-US" b="1" dirty="0" smtClean="0">
                <a:sym typeface="Wingdings" pitchFamily="2" charset="2"/>
              </a:rPr>
              <a:t>sample</a:t>
            </a:r>
            <a:r>
              <a:rPr lang="en-US" dirty="0">
                <a:sym typeface="Wingdings" pitchFamily="2" charset="2"/>
              </a:rPr>
              <a:t>,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P(X) = </a:t>
            </a:r>
            <a:r>
              <a:rPr lang="en-US" dirty="0">
                <a:latin typeface="Symbol" pitchFamily="18" charset="2"/>
                <a:sym typeface="Symbol" pitchFamily="18" charset="2"/>
              </a:rPr>
              <a:t></a:t>
            </a:r>
            <a:r>
              <a:rPr lang="en-US" baseline="-25000" dirty="0">
                <a:sym typeface="Symbol" pitchFamily="18" charset="2"/>
              </a:rPr>
              <a:t>y</a:t>
            </a:r>
            <a:r>
              <a:rPr lang="en-US" dirty="0">
                <a:sym typeface="Wingdings" pitchFamily="2" charset="2"/>
              </a:rPr>
              <a:t> P(y) P(</a:t>
            </a:r>
            <a:r>
              <a:rPr lang="en-US" dirty="0" err="1">
                <a:sym typeface="Wingdings" pitchFamily="2" charset="2"/>
              </a:rPr>
              <a:t>X|y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Discriminative Approach</a:t>
            </a:r>
          </a:p>
          <a:p>
            <a:pPr lvl="1"/>
            <a:r>
              <a:rPr lang="en-US" dirty="0" smtClean="0"/>
              <a:t>Estimate p(</a:t>
            </a:r>
            <a:r>
              <a:rPr lang="en-US" dirty="0" err="1" smtClean="0"/>
              <a:t>y|x</a:t>
            </a:r>
            <a:r>
              <a:rPr lang="en-US" dirty="0" smtClean="0"/>
              <a:t>) directly OR</a:t>
            </a:r>
          </a:p>
          <a:p>
            <a:pPr lvl="1"/>
            <a:r>
              <a:rPr lang="en-US" dirty="0" smtClean="0"/>
              <a:t>Learn “discriminant” function h(x)</a:t>
            </a:r>
          </a:p>
          <a:p>
            <a:pPr lvl="1"/>
            <a:r>
              <a:rPr lang="en-US" dirty="0" smtClean="0"/>
              <a:t>Direct but </a:t>
            </a:r>
            <a:r>
              <a:rPr lang="en-US" dirty="0"/>
              <a:t>cannot obtain a sample of the data, because P(X) is not available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0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Generative vs. Discriminative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Generative: </a:t>
            </a:r>
          </a:p>
          <a:p>
            <a:pPr lvl="1"/>
            <a:r>
              <a:rPr lang="en-US" dirty="0" smtClean="0"/>
              <a:t>Today: Na</a:t>
            </a:r>
            <a:r>
              <a:rPr lang="fr-FR" dirty="0" err="1" smtClean="0"/>
              <a:t>ï</a:t>
            </a:r>
            <a:r>
              <a:rPr lang="en-US" dirty="0" err="1" smtClean="0"/>
              <a:t>ve</a:t>
            </a:r>
            <a:r>
              <a:rPr lang="en-US" dirty="0" smtClean="0"/>
              <a:t> Bayes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Discriminative:</a:t>
            </a:r>
          </a:p>
          <a:p>
            <a:pPr lvl="1"/>
            <a:r>
              <a:rPr lang="en-US" dirty="0" smtClean="0"/>
              <a:t>Next: Logistic Regression</a:t>
            </a:r>
          </a:p>
          <a:p>
            <a:endParaRPr lang="en-US" dirty="0"/>
          </a:p>
          <a:p>
            <a:r>
              <a:rPr lang="en-US" dirty="0" smtClean="0"/>
              <a:t>NB &amp; LR related to each other.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0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How hard is it to learn the optimal classifier?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Categorical Data  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How </a:t>
            </a:r>
            <a:r>
              <a:rPr lang="en-US" dirty="0"/>
              <a:t>do we represent these? How many parameters?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Class-Prior, P(Y):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Suppose Y is composed of </a:t>
            </a:r>
            <a:r>
              <a:rPr lang="en-US" sz="1800" i="1" dirty="0"/>
              <a:t>k</a:t>
            </a:r>
            <a:r>
              <a:rPr lang="en-US" sz="1800" dirty="0"/>
              <a:t> classes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Likelihood, P(</a:t>
            </a:r>
            <a:r>
              <a:rPr lang="en-US" b="1" dirty="0"/>
              <a:t>X|</a:t>
            </a:r>
            <a:r>
              <a:rPr lang="en-US" dirty="0"/>
              <a:t>Y):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Suppose </a:t>
            </a:r>
            <a:r>
              <a:rPr lang="en-US" sz="1800" b="1" dirty="0"/>
              <a:t>X</a:t>
            </a:r>
            <a:r>
              <a:rPr lang="en-US" sz="1800" dirty="0"/>
              <a:t> is composed of </a:t>
            </a:r>
            <a:r>
              <a:rPr lang="en-US" sz="1800" i="1" dirty="0"/>
              <a:t>d</a:t>
            </a:r>
            <a:r>
              <a:rPr lang="en-US" sz="1800" dirty="0"/>
              <a:t> binary features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Complex model </a:t>
            </a:r>
            <a:r>
              <a:rPr lang="en-US" dirty="0">
                <a:solidFill>
                  <a:srgbClr val="FF0000"/>
                </a:solidFill>
                <a:latin typeface="cmsy10" pitchFamily="34" charset="0"/>
                <a:sym typeface="Wingdings"/>
              </a:rPr>
              <a:t></a:t>
            </a:r>
            <a:r>
              <a:rPr lang="en-US" dirty="0">
                <a:solidFill>
                  <a:srgbClr val="FF0000"/>
                </a:solidFill>
              </a:rPr>
              <a:t> High variance with limited data!!!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739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Recap of last time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31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Independence to the rescue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2269" b="2269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Sam </a:t>
            </a:r>
            <a:r>
              <a:rPr lang="en-US" dirty="0" err="1" smtClean="0"/>
              <a:t>Roweis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77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Naïve Bayes assumption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Naïve Bayes assumption:</a:t>
            </a:r>
          </a:p>
          <a:p>
            <a:pPr lvl="1"/>
            <a:r>
              <a:rPr lang="en-US" dirty="0"/>
              <a:t>Features are independent given class: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More </a:t>
            </a:r>
            <a:r>
              <a:rPr lang="en-US" dirty="0"/>
              <a:t>generally: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many parameters now?</a:t>
            </a:r>
          </a:p>
          <a:p>
            <a:pPr lvl="2"/>
            <a:r>
              <a:rPr lang="en-US" sz="1800" dirty="0"/>
              <a:t>Suppose </a:t>
            </a:r>
            <a:r>
              <a:rPr lang="en-US" sz="1800" b="1" dirty="0"/>
              <a:t>X</a:t>
            </a:r>
            <a:r>
              <a:rPr lang="en-US" sz="1800" dirty="0"/>
              <a:t> is composed of </a:t>
            </a:r>
            <a:r>
              <a:rPr lang="en-US" sz="1800" i="1" dirty="0" smtClean="0"/>
              <a:t>d</a:t>
            </a:r>
            <a:r>
              <a:rPr lang="en-US" sz="1800" dirty="0" smtClean="0"/>
              <a:t> </a:t>
            </a:r>
            <a:r>
              <a:rPr lang="en-US" sz="1800" dirty="0"/>
              <a:t>binary features</a:t>
            </a:r>
            <a:endParaRPr lang="en-US" dirty="0"/>
          </a:p>
        </p:txBody>
      </p:sp>
      <p:pic>
        <p:nvPicPr>
          <p:cNvPr id="270341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2057400"/>
            <a:ext cx="640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0342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2590800"/>
            <a:ext cx="3438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0343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7750" y="3962400"/>
            <a:ext cx="4743450" cy="7223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9234" y="4153092"/>
            <a:ext cx="165100" cy="2286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235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Naïve Bayes Classifier</a:t>
            </a:r>
          </a:p>
        </p:txBody>
      </p:sp>
      <p:pic>
        <p:nvPicPr>
          <p:cNvPr id="271368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733800"/>
            <a:ext cx="7178675" cy="123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Given: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Class-Prior P(Y)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d</a:t>
            </a:r>
            <a:r>
              <a:rPr lang="en-US" dirty="0"/>
              <a:t> conditionally independent features </a:t>
            </a:r>
            <a:r>
              <a:rPr lang="en-US" b="1" dirty="0"/>
              <a:t>X</a:t>
            </a:r>
            <a:r>
              <a:rPr lang="en-US" dirty="0"/>
              <a:t> given the class 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For each X</a:t>
            </a:r>
            <a:r>
              <a:rPr lang="en-US" baseline="-25000" dirty="0"/>
              <a:t>i</a:t>
            </a:r>
            <a:r>
              <a:rPr lang="en-US" dirty="0"/>
              <a:t>, we have likelihood P(</a:t>
            </a:r>
            <a:r>
              <a:rPr lang="en-US" dirty="0" err="1"/>
              <a:t>X</a:t>
            </a:r>
            <a:r>
              <a:rPr lang="en-US" baseline="-25000" dirty="0" err="1"/>
              <a:t>i</a:t>
            </a:r>
            <a:r>
              <a:rPr lang="en-US" dirty="0" err="1"/>
              <a:t>|Y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Decision rule: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>
              <a:solidFill>
                <a:srgbClr val="0099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9900"/>
                </a:solidFill>
              </a:rPr>
              <a:t>If assumption holds, NB is optimal classifier!</a:t>
            </a:r>
          </a:p>
        </p:txBody>
      </p:sp>
    </p:spTree>
    <p:extLst>
      <p:ext uri="{BB962C8B-B14F-4D97-AF65-F5344CB8AC3E}">
        <p14:creationId xmlns:p14="http://schemas.microsoft.com/office/powerpoint/2010/main" val="2027809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Regression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9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00"/>
            <a:ext cx="9144000" cy="6143486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Greg </a:t>
            </a:r>
            <a:r>
              <a:rPr lang="en-US" dirty="0" err="1" smtClean="0"/>
              <a:t>Shakhnarovich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438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00"/>
            <a:ext cx="9144000" cy="6146405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Greg </a:t>
            </a:r>
            <a:r>
              <a:rPr lang="en-US" dirty="0" err="1" smtClean="0"/>
              <a:t>Shakhnarovich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101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00"/>
            <a:ext cx="9144000" cy="6122659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Greg </a:t>
            </a:r>
            <a:r>
              <a:rPr lang="en-US" dirty="0" err="1" smtClean="0"/>
              <a:t>Shakhnarovich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305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need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</a:p>
          <a:p>
            <a:pPr lvl="1"/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Least Squares Objective</a:t>
            </a:r>
          </a:p>
          <a:p>
            <a:pPr lvl="1"/>
            <a:r>
              <a:rPr lang="en-US" dirty="0" smtClean="0"/>
              <a:t>Connections to Max Likelihood with Gaussian Conditional</a:t>
            </a:r>
          </a:p>
          <a:p>
            <a:pPr lvl="1"/>
            <a:r>
              <a:rPr lang="en-US" dirty="0" smtClean="0"/>
              <a:t>Robust regression with </a:t>
            </a:r>
            <a:r>
              <a:rPr lang="en-US" dirty="0" err="1" smtClean="0"/>
              <a:t>Laplacian</a:t>
            </a:r>
            <a:r>
              <a:rPr lang="en-US" dirty="0" smtClean="0"/>
              <a:t> Likelihood</a:t>
            </a:r>
          </a:p>
          <a:p>
            <a:pPr lvl="1"/>
            <a:r>
              <a:rPr lang="en-US" dirty="0" smtClean="0"/>
              <a:t>Ridge Regression with priors</a:t>
            </a:r>
          </a:p>
          <a:p>
            <a:pPr lvl="1"/>
            <a:r>
              <a:rPr lang="en-US" dirty="0" smtClean="0"/>
              <a:t>Polynomial and General Additive Regression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87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[error_{train}({\bf w}) &lt; error_{train}({\bf w}')] \wedge  [error_{true}({\bf w}') &lt; error_{true}({\bf w})]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44"/>
  <p:tag name="BOXHEIGHT" val="456"/>
  <p:tag name="BOXFONT" val="10"/>
  <p:tag name="BOXWRAP" val="False"/>
  <p:tag name="WORKAROUNDTRANSPARENCYBUG" val="False"/>
  <p:tag name="ALLOWFONTSUBSTITUTION" val="False"/>
  <p:tag name="BITMAPFORMAT" val="pngmono"/>
  <p:tag name="ORIGWIDTH" val="598"/>
  <p:tag name="PICTUREFILESIZE" val="2917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error_{true}(h_{Bayes})) \leq error_{true}(h), \ \forall h({\bf x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44"/>
  <p:tag name="BOXHEIGHT" val="456"/>
  <p:tag name="BOXFONT" val="10"/>
  <p:tag name="BOXWRAP" val="False"/>
  <p:tag name="WORKAROUNDTRANSPARENCYBUG" val="False"/>
  <p:tag name="ALLOWFONTSUBSTITUTION" val="False"/>
  <p:tag name="BITMAPFORMAT" val="pngmono"/>
  <p:tag name="ORIGWIDTH" val="387"/>
  <p:tag name="PICTUREFILESIZE" val="2263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&#10;$p(error_h) = \int_x p(error_h|x) p(x) dx $&#10;\end{document}&#10;"/>
  <p:tag name="FILENAME" val="TP_tmp"/>
  <p:tag name="FORMAT" val="png16m"/>
  <p:tag name="RES" val="1200"/>
  <p:tag name="BLEND" val="1"/>
  <p:tag name="TRANSPARENT" val="1"/>
  <p:tag name="TBUG" val="0"/>
  <p:tag name="ALLOWFS" val="0"/>
  <p:tag name="ORIGWIDTH" val="317"/>
  <p:tag name="PICTUREFILESIZE" val="2538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P(X_1, X_2 | Y) = P(X_1 | X_2, Y) P(X_2 | Y)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363"/>
  <p:tag name="PICTUREFILESIZE" val="179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= P(X_1 | Y) P(X_2 | Y)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195"/>
  <p:tag name="PICTUREFILESIZE" val="1030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P(X_1 ... X_n | Y) = \prod_i P(X_i | Y)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269"/>
  <p:tag name="PICTUREFILESIZE" val="1509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y^* = h_{NB}({\bf x}) &amp;=&amp; \arg\max_y P(y)P(x_1, \ldots, x_n \mid y) &#10;\\&#10;&amp;=&amp; \arg\max_y P(y) \prod_i P(x_i | y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459"/>
  <p:tag name="PICTUREFILESIZE" val="41365"/>
</p:tagLst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46367</TotalTime>
  <Words>1312</Words>
  <Application>Microsoft Macintosh PowerPoint</Application>
  <PresentationFormat>On-screen Show (4:3)</PresentationFormat>
  <Paragraphs>363</Paragraphs>
  <Slides>42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pictures</vt:lpstr>
      <vt:lpstr>Blank Presentation</vt:lpstr>
      <vt:lpstr>ECE 5984: Introduction to  Machine Learning</vt:lpstr>
      <vt:lpstr>Administrativia</vt:lpstr>
      <vt:lpstr>Administrativia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you need to know</vt:lpstr>
      <vt:lpstr>Plan for Today</vt:lpstr>
      <vt:lpstr>PowerPoint Presentation</vt:lpstr>
      <vt:lpstr>Example for Regression</vt:lpstr>
      <vt:lpstr>Model Selection</vt:lpstr>
      <vt:lpstr>Errors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Typical Behavior</vt:lpstr>
      <vt:lpstr>Overfitting</vt:lpstr>
      <vt:lpstr>Error Decomposition</vt:lpstr>
      <vt:lpstr>Error Decomposition</vt:lpstr>
      <vt:lpstr>Error Decomposition</vt:lpstr>
      <vt:lpstr>Error Decomposition</vt:lpstr>
      <vt:lpstr>Bias-Variance Tradeoff</vt:lpstr>
      <vt:lpstr>Bias-Variance Tradeoff</vt:lpstr>
      <vt:lpstr>Bias-Variance Tradeoff</vt:lpstr>
      <vt:lpstr>PowerPoint Presentation</vt:lpstr>
      <vt:lpstr>Learning Curves</vt:lpstr>
      <vt:lpstr>Debugging Machine Learning</vt:lpstr>
      <vt:lpstr>What you need to know</vt:lpstr>
      <vt:lpstr>PowerPoint Presentation</vt:lpstr>
      <vt:lpstr>Classification</vt:lpstr>
      <vt:lpstr>Optimal classification</vt:lpstr>
      <vt:lpstr>Generative vs. Discriminative</vt:lpstr>
      <vt:lpstr>Generative vs. Discriminative</vt:lpstr>
      <vt:lpstr>Generative vs. Discriminative</vt:lpstr>
      <vt:lpstr>How hard is it to learn the optimal classifier?</vt:lpstr>
      <vt:lpstr>Independence to the rescue</vt:lpstr>
      <vt:lpstr>The Naïve Bayes assumption</vt:lpstr>
      <vt:lpstr>The Naïve Bayes Classifier</vt:lpstr>
    </vt:vector>
  </TitlesOfParts>
  <Manager/>
  <Company>Virginia Tech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2446</cp:revision>
  <cp:lastPrinted>2009-01-27T18:32:10Z</cp:lastPrinted>
  <dcterms:created xsi:type="dcterms:W3CDTF">2013-03-06T19:31:42Z</dcterms:created>
  <dcterms:modified xsi:type="dcterms:W3CDTF">2015-03-02T15:02:57Z</dcterms:modified>
  <cp:category/>
</cp:coreProperties>
</file>