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3" r:id="rId2"/>
    <p:sldMasterId id="2147483727" r:id="rId3"/>
  </p:sldMasterIdLst>
  <p:notesMasterIdLst>
    <p:notesMasterId r:id="rId33"/>
  </p:notesMasterIdLst>
  <p:sldIdLst>
    <p:sldId id="257" r:id="rId4"/>
    <p:sldId id="2087" r:id="rId5"/>
    <p:sldId id="2117" r:id="rId6"/>
    <p:sldId id="2091" r:id="rId7"/>
    <p:sldId id="2092" r:id="rId8"/>
    <p:sldId id="2093" r:id="rId9"/>
    <p:sldId id="2094" r:id="rId10"/>
    <p:sldId id="2095" r:id="rId11"/>
    <p:sldId id="2096" r:id="rId12"/>
    <p:sldId id="2097" r:id="rId13"/>
    <p:sldId id="2098" r:id="rId14"/>
    <p:sldId id="2099" r:id="rId15"/>
    <p:sldId id="2100" r:id="rId16"/>
    <p:sldId id="2101" r:id="rId17"/>
    <p:sldId id="2102" r:id="rId18"/>
    <p:sldId id="2103" r:id="rId19"/>
    <p:sldId id="2105" r:id="rId20"/>
    <p:sldId id="2106" r:id="rId21"/>
    <p:sldId id="2107" r:id="rId22"/>
    <p:sldId id="2108" r:id="rId23"/>
    <p:sldId id="2109" r:id="rId24"/>
    <p:sldId id="2110" r:id="rId25"/>
    <p:sldId id="2111" r:id="rId26"/>
    <p:sldId id="2112" r:id="rId27"/>
    <p:sldId id="2113" r:id="rId28"/>
    <p:sldId id="2114" r:id="rId29"/>
    <p:sldId id="2115" r:id="rId30"/>
    <p:sldId id="2116" r:id="rId31"/>
    <p:sldId id="211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97C33"/>
    <a:srgbClr val="282828"/>
    <a:srgbClr val="3C3C3C"/>
    <a:srgbClr val="50505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2" autoAdjust="0"/>
    <p:restoredTop sz="94508" autoAdjust="0"/>
  </p:normalViewPr>
  <p:slideViewPr>
    <p:cSldViewPr snapToGrid="0">
      <p:cViewPr varScale="1">
        <p:scale>
          <a:sx n="160" d="100"/>
          <a:sy n="160" d="100"/>
        </p:scale>
        <p:origin x="46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78530-FA70-466B-A92D-42BAEA139F1D}" type="datetimeFigureOut">
              <a:rPr lang="en-US" smtClean="0"/>
              <a:t>12/5/2016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FF3C-7111-4713-B058-2B84BB396046}" type="slidenum">
              <a:rPr lang="en-US" smtClean="0"/>
              <a:t>‹#›</a:t>
            </a:fld>
            <a:endParaRPr lang="en-US"/>
          </a:p>
        </p:txBody>
      </p:sp>
    </p:spTree>
    <p:extLst>
      <p:ext uri="{BB962C8B-B14F-4D97-AF65-F5344CB8AC3E}">
        <p14:creationId xmlns:p14="http://schemas.microsoft.com/office/powerpoint/2010/main" val="36882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Tie together concepts that were disjoint in class. Identify some major research problems.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A5A642-4487-4EDC-801E-F735E1A07ACF}"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423925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picture here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629A55-8AA2-4BA2-8A0A-0F236295E134}"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14426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Key research questions are evolving from recognizing local patterns to broader scene interpretation.</a:t>
            </a:r>
            <a:r>
              <a:rPr lang="en-US" baseline="0" dirty="0" smtClean="0"/>
              <a:t>  Some problems in vision are well-established – useful systems have existed for ten years or more, such as face detection, object tracking, and 3D reconstruction from multiple images.  These involve feature extraction, local patch matching, and template matching.  In the last ten year, the research focus has been on problems that require advanced signal processing but also models of individual components of the world, such as object category detection, human pose estimation, and recovering 3D scene layout from limited views.   In these problems, we need to think about how to model an object category or the human body or physical surfaces in a scene.  The progress in these problems, which I’ll describe, creates new opportunities to tackle problems that require broad and complex models of the world, going beyond individual objects and surfaces to reason about narratives and intention.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EAA81DF-F42D-4B04-92AB-678FB1175318}" type="slidenum">
              <a:rPr lang="en-US" smtClean="0"/>
              <a:pPr>
                <a:defRPr/>
              </a:pPr>
              <a:t>17</a:t>
            </a:fld>
            <a:endParaRPr lang="en-US"/>
          </a:p>
        </p:txBody>
      </p:sp>
    </p:spTree>
    <p:extLst>
      <p:ext uri="{BB962C8B-B14F-4D97-AF65-F5344CB8AC3E}">
        <p14:creationId xmlns:p14="http://schemas.microsoft.com/office/powerpoint/2010/main" val="18415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42541048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2022802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21628200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966924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819372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4171384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2BA3B8-9D41-44E7-997B-62F0684C1FF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10113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2BA3B8-9D41-44E7-997B-62F0684C1FF0}"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91228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2BA3B8-9D41-44E7-997B-62F0684C1FF0}"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8777784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BA3B8-9D41-44E7-997B-62F0684C1FF0}"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2625598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2BA3B8-9D41-44E7-997B-62F0684C1FF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418637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033034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2BA3B8-9D41-44E7-997B-62F0684C1FF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126451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601845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29037522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56F9DED-C3AA-40F6-ACE9-AC54436C1CBC}" type="slidenum">
              <a:rPr lang="en-US"/>
              <a:pPr>
                <a:defRPr/>
              </a:pPr>
              <a:t>‹#›</a:t>
            </a:fld>
            <a:endParaRPr lang="en-US"/>
          </a:p>
        </p:txBody>
      </p:sp>
    </p:spTree>
    <p:extLst>
      <p:ext uri="{BB962C8B-B14F-4D97-AF65-F5344CB8AC3E}">
        <p14:creationId xmlns:p14="http://schemas.microsoft.com/office/powerpoint/2010/main" val="821537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F507D0-B977-4740-8279-C9CFD49FDA9B}" type="slidenum">
              <a:rPr lang="en-US"/>
              <a:pPr>
                <a:defRPr/>
              </a:pPr>
              <a:t>‹#›</a:t>
            </a:fld>
            <a:endParaRPr lang="en-US"/>
          </a:p>
        </p:txBody>
      </p:sp>
    </p:spTree>
    <p:extLst>
      <p:ext uri="{BB962C8B-B14F-4D97-AF65-F5344CB8AC3E}">
        <p14:creationId xmlns:p14="http://schemas.microsoft.com/office/powerpoint/2010/main" val="4113184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6E678-3A56-4B66-8875-E0ADA909F53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12930331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6E678-3A56-4B66-8875-E0ADA909F53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1189305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F6E678-3A56-4B66-8875-E0ADA909F53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28947712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6E678-3A56-4B66-8875-E0ADA909F534}"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29467884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6E678-3A56-4B66-8875-E0ADA909F534}"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241567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2BA3B8-9D41-44E7-997B-62F0684C1FF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40908714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6E678-3A56-4B66-8875-E0ADA909F534}"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3643793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6E678-3A56-4B66-8875-E0ADA909F534}"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946208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0F6E678-3A56-4B66-8875-E0ADA909F534}"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509697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0F6E678-3A56-4B66-8875-E0ADA909F534}"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124748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6E678-3A56-4B66-8875-E0ADA909F53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379370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6E678-3A56-4B66-8875-E0ADA909F53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246687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2BA3B8-9D41-44E7-997B-62F0684C1FF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2462196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2BA3B8-9D41-44E7-997B-62F0684C1FF0}"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650710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2BA3B8-9D41-44E7-997B-62F0684C1FF0}"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151116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BA3B8-9D41-44E7-997B-62F0684C1FF0}"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1309266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2BA3B8-9D41-44E7-997B-62F0684C1FF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623824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2BA3B8-9D41-44E7-997B-62F0684C1FF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6629431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2BA3B8-9D41-44E7-997B-62F0684C1FF0}" type="datetimeFigureOut">
              <a:rPr lang="en-US" smtClean="0"/>
              <a:t>12/5/2016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B3A7DB-A3B0-4681-AE22-C9A1CC27E7F7}" type="slidenum">
              <a:rPr lang="en-US" smtClean="0"/>
              <a:t>‹#›</a:t>
            </a:fld>
            <a:endParaRPr lang="en-US"/>
          </a:p>
        </p:txBody>
      </p:sp>
    </p:spTree>
    <p:extLst>
      <p:ext uri="{BB962C8B-B14F-4D97-AF65-F5344CB8AC3E}">
        <p14:creationId xmlns:p14="http://schemas.microsoft.com/office/powerpoint/2010/main" val="34287951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2BA3B8-9D41-44E7-997B-62F0684C1FF0}" type="datetimeFigureOut">
              <a:rPr lang="en-US" smtClean="0"/>
              <a:t>12/5/2016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B3A7DB-A3B0-4681-AE22-C9A1CC27E7F7}" type="slidenum">
              <a:rPr lang="en-US" smtClean="0"/>
              <a:t>‹#›</a:t>
            </a:fld>
            <a:endParaRPr lang="en-US"/>
          </a:p>
        </p:txBody>
      </p:sp>
    </p:spTree>
    <p:extLst>
      <p:ext uri="{BB962C8B-B14F-4D97-AF65-F5344CB8AC3E}">
        <p14:creationId xmlns:p14="http://schemas.microsoft.com/office/powerpoint/2010/main" val="21138872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F6E678-3A56-4B66-8875-E0ADA909F534}" type="datetimeFigureOut">
              <a:rPr lang="en-US" smtClean="0"/>
              <a:t>12/5/2016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A20B49-F965-40E1-B287-98EFCF1ACA3C}" type="slidenum">
              <a:rPr lang="en-US" smtClean="0"/>
              <a:t>‹#›</a:t>
            </a:fld>
            <a:endParaRPr lang="en-US"/>
          </a:p>
        </p:txBody>
      </p:sp>
    </p:spTree>
    <p:extLst>
      <p:ext uri="{BB962C8B-B14F-4D97-AF65-F5344CB8AC3E}">
        <p14:creationId xmlns:p14="http://schemas.microsoft.com/office/powerpoint/2010/main" val="361285026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853" y="-6697"/>
            <a:ext cx="8471647" cy="1542183"/>
          </a:xfrm>
        </p:spPr>
        <p:txBody>
          <a:bodyPr>
            <a:noAutofit/>
          </a:bodyPr>
          <a:lstStyle/>
          <a:p>
            <a:r>
              <a:rPr lang="en-US" dirty="0" smtClean="0"/>
              <a:t>Summary and Discussion</a:t>
            </a:r>
            <a:endParaRPr lang="en-US" sz="5400" dirty="0"/>
          </a:p>
        </p:txBody>
      </p:sp>
      <p:sp>
        <p:nvSpPr>
          <p:cNvPr id="3" name="Subtitle 2"/>
          <p:cNvSpPr>
            <a:spLocks noGrp="1"/>
          </p:cNvSpPr>
          <p:nvPr>
            <p:ph type="subTitle" idx="1"/>
          </p:nvPr>
        </p:nvSpPr>
        <p:spPr>
          <a:xfrm>
            <a:off x="673169" y="5478912"/>
            <a:ext cx="8135017" cy="987726"/>
          </a:xfrm>
        </p:spPr>
        <p:txBody>
          <a:bodyPr>
            <a:noAutofit/>
          </a:bodyPr>
          <a:lstStyle/>
          <a:p>
            <a:r>
              <a:rPr lang="en-US" sz="2800" dirty="0"/>
              <a:t>Computer Vision</a:t>
            </a:r>
          </a:p>
          <a:p>
            <a:r>
              <a:rPr lang="en-US" sz="2800" dirty="0"/>
              <a:t>Jia-Bin Huang, Virginia Tech</a:t>
            </a:r>
          </a:p>
        </p:txBody>
      </p:sp>
      <p:sp>
        <p:nvSpPr>
          <p:cNvPr id="18" name="Content Placeholder 17"/>
          <p:cNvSpPr>
            <a:spLocks noGrp="1"/>
          </p:cNvSpPr>
          <p:nvPr/>
        </p:nvSpPr>
        <p:spPr bwMode="auto">
          <a:xfrm>
            <a:off x="457200" y="861219"/>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4" name="Rectangle 3"/>
          <p:cNvSpPr/>
          <p:nvPr/>
        </p:nvSpPr>
        <p:spPr>
          <a:xfrm>
            <a:off x="7272334" y="6581001"/>
            <a:ext cx="1871666" cy="276999"/>
          </a:xfrm>
          <a:prstGeom prst="rect">
            <a:avLst/>
          </a:prstGeom>
        </p:spPr>
        <p:txBody>
          <a:bodyPr wrap="none">
            <a:spAutoFit/>
          </a:bodyPr>
          <a:lstStyle/>
          <a:p>
            <a:r>
              <a:rPr lang="en-US" sz="1200" dirty="0" smtClean="0">
                <a:solidFill>
                  <a:schemeClr val="tx1">
                    <a:lumMod val="50000"/>
                    <a:lumOff val="50000"/>
                  </a:schemeClr>
                </a:solidFill>
              </a:rPr>
              <a:t>Many slides from D. Hoiem</a:t>
            </a:r>
            <a:endParaRPr lang="en-US" sz="1200" dirty="0">
              <a:solidFill>
                <a:schemeClr val="tx1">
                  <a:lumMod val="50000"/>
                  <a:lumOff val="50000"/>
                </a:schemeClr>
              </a:solidFill>
            </a:endParaRPr>
          </a:p>
        </p:txBody>
      </p:sp>
      <p:pic>
        <p:nvPicPr>
          <p:cNvPr id="5" name="Picture 2" descr="Computer 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455" y="1578169"/>
            <a:ext cx="5787089" cy="385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835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Alignment of sets</a:t>
            </a:r>
          </a:p>
        </p:txBody>
      </p:sp>
      <p:sp>
        <p:nvSpPr>
          <p:cNvPr id="3" name="Content Placeholder 2"/>
          <p:cNvSpPr>
            <a:spLocks noGrp="1"/>
          </p:cNvSpPr>
          <p:nvPr>
            <p:ph idx="1"/>
          </p:nvPr>
        </p:nvSpPr>
        <p:spPr>
          <a:xfrm>
            <a:off x="457200" y="990600"/>
            <a:ext cx="8382000" cy="4222750"/>
          </a:xfrm>
        </p:spPr>
        <p:txBody>
          <a:bodyPr>
            <a:normAutofit fontScale="92500" lnSpcReduction="20000"/>
          </a:bodyPr>
          <a:lstStyle/>
          <a:p>
            <a:pPr marL="0">
              <a:buFont typeface="Arial" charset="0"/>
              <a:buNone/>
              <a:defRPr/>
            </a:pPr>
            <a:r>
              <a:rPr lang="en-US" sz="3500" dirty="0" smtClean="0"/>
              <a:t>Find transformation to align matching sets of points</a:t>
            </a:r>
          </a:p>
          <a:p>
            <a:pPr>
              <a:buFont typeface="Arial" charset="0"/>
              <a:buChar char="•"/>
              <a:defRPr/>
            </a:pPr>
            <a:r>
              <a:rPr lang="en-US" dirty="0" smtClean="0"/>
              <a:t> </a:t>
            </a:r>
            <a:r>
              <a:rPr lang="en-US" sz="3000" dirty="0" smtClean="0"/>
              <a:t>Geometric transformation (e.g., affine)</a:t>
            </a:r>
          </a:p>
          <a:p>
            <a:pPr lvl="1">
              <a:buFont typeface="Arial" charset="0"/>
              <a:buChar char="–"/>
              <a:defRPr/>
            </a:pPr>
            <a:r>
              <a:rPr lang="en-US" sz="2600" dirty="0" smtClean="0"/>
              <a:t>Least squares fit (SVD), if all matches can be trusted</a:t>
            </a:r>
          </a:p>
          <a:p>
            <a:pPr lvl="1">
              <a:buFont typeface="Arial" charset="0"/>
              <a:buChar char="–"/>
              <a:defRPr/>
            </a:pPr>
            <a:r>
              <a:rPr lang="en-US" sz="2600" dirty="0" smtClean="0"/>
              <a:t>Hough transform: each potential match votes for a range of parameters</a:t>
            </a:r>
          </a:p>
          <a:p>
            <a:pPr lvl="2">
              <a:buFont typeface="Arial" charset="0"/>
              <a:buChar char="•"/>
              <a:defRPr/>
            </a:pPr>
            <a:r>
              <a:rPr lang="en-US" sz="2200" dirty="0" smtClean="0"/>
              <a:t>Works well if there are very few parameters (3-4)</a:t>
            </a:r>
          </a:p>
          <a:p>
            <a:pPr lvl="1">
              <a:buFont typeface="Arial" charset="0"/>
              <a:buChar char="–"/>
              <a:defRPr/>
            </a:pPr>
            <a:r>
              <a:rPr lang="en-US" sz="2600" dirty="0" smtClean="0"/>
              <a:t>RANSAC: repeatedly sample potential matches, compute parameters, and check for inliers</a:t>
            </a:r>
          </a:p>
          <a:p>
            <a:pPr lvl="2">
              <a:buFont typeface="Arial" charset="0"/>
              <a:buChar char="•"/>
              <a:defRPr/>
            </a:pPr>
            <a:r>
              <a:rPr lang="en-US" sz="2200" dirty="0" smtClean="0"/>
              <a:t>Works well if fraction of inliers is high and few parameters (4-8)</a:t>
            </a:r>
          </a:p>
          <a:p>
            <a:pPr>
              <a:buFont typeface="Arial" charset="0"/>
              <a:buChar char="•"/>
              <a:defRPr/>
            </a:pPr>
            <a:r>
              <a:rPr lang="en-US" sz="3000" dirty="0" smtClean="0"/>
              <a:t>Other cases</a:t>
            </a:r>
          </a:p>
          <a:p>
            <a:pPr lvl="1">
              <a:buFont typeface="Arial" charset="0"/>
              <a:buChar char="–"/>
              <a:defRPr/>
            </a:pPr>
            <a:r>
              <a:rPr lang="en-US" sz="2600" dirty="0" smtClean="0"/>
              <a:t>Thin plate spline for more general distortions</a:t>
            </a:r>
          </a:p>
          <a:p>
            <a:pPr lvl="1">
              <a:buFont typeface="Arial" charset="0"/>
              <a:buChar char="–"/>
              <a:defRPr/>
            </a:pPr>
            <a:r>
              <a:rPr lang="en-US" sz="2600" dirty="0" smtClean="0"/>
              <a:t>One-to-one correspondence (Hungarian algorithm)</a:t>
            </a:r>
          </a:p>
          <a:p>
            <a:pPr lvl="1">
              <a:buFont typeface="Arial" charset="0"/>
              <a:buChar char="–"/>
              <a:defRPr/>
            </a:pPr>
            <a:endParaRPr lang="en-US" sz="3000" dirty="0" smtClean="0"/>
          </a:p>
        </p:txBody>
      </p:sp>
      <p:grpSp>
        <p:nvGrpSpPr>
          <p:cNvPr id="13316" name="Group 106"/>
          <p:cNvGrpSpPr>
            <a:grpSpLocks/>
          </p:cNvGrpSpPr>
          <p:nvPr/>
        </p:nvGrpSpPr>
        <p:grpSpPr bwMode="auto">
          <a:xfrm>
            <a:off x="2819400" y="5257800"/>
            <a:ext cx="2879725" cy="1338263"/>
            <a:chOff x="6096000" y="4951412"/>
            <a:chExt cx="2880169" cy="1338263"/>
          </a:xfrm>
        </p:grpSpPr>
        <p:pic>
          <p:nvPicPr>
            <p:cNvPr id="13317" name="Picture 25" descr="obj14_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9039">
              <a:off x="7709344" y="4951412"/>
              <a:ext cx="12668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42"/>
            <p:cNvSpPr>
              <a:spLocks noChangeArrowheads="1"/>
            </p:cNvSpPr>
            <p:nvPr/>
          </p:nvSpPr>
          <p:spPr bwMode="auto">
            <a:xfrm rot="-6419039">
              <a:off x="8365775" y="5815806"/>
              <a:ext cx="277813" cy="263525"/>
            </a:xfrm>
            <a:prstGeom prst="rect">
              <a:avLst/>
            </a:prstGeom>
            <a:noFill/>
            <a:ln w="254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CH" altLang="en-US">
                <a:solidFill>
                  <a:srgbClr val="FFFF00"/>
                </a:solidFill>
              </a:endParaRPr>
            </a:p>
          </p:txBody>
        </p:sp>
        <p:grpSp>
          <p:nvGrpSpPr>
            <p:cNvPr id="13319" name="Group 107"/>
            <p:cNvGrpSpPr>
              <a:grpSpLocks/>
            </p:cNvGrpSpPr>
            <p:nvPr/>
          </p:nvGrpSpPr>
          <p:grpSpPr bwMode="auto">
            <a:xfrm rot="-1019039">
              <a:off x="7791890" y="4981573"/>
              <a:ext cx="898524" cy="1201736"/>
              <a:chOff x="4980243" y="2404871"/>
              <a:chExt cx="1441195" cy="1919860"/>
            </a:xfrm>
          </p:grpSpPr>
          <p:grpSp>
            <p:nvGrpSpPr>
              <p:cNvPr id="13344" name="Group 35"/>
              <p:cNvGrpSpPr>
                <a:grpSpLocks/>
              </p:cNvGrpSpPr>
              <p:nvPr/>
            </p:nvGrpSpPr>
            <p:grpSpPr bwMode="auto">
              <a:xfrm rot="-5400000">
                <a:off x="6348413" y="3101975"/>
                <a:ext cx="73025" cy="73025"/>
                <a:chOff x="1292" y="2205"/>
                <a:chExt cx="46" cy="46"/>
              </a:xfrm>
            </p:grpSpPr>
            <p:sp>
              <p:nvSpPr>
                <p:cNvPr id="13364" name="Line 36"/>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5" name="Line 37"/>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5" name="Group 101"/>
              <p:cNvGrpSpPr>
                <a:grpSpLocks/>
              </p:cNvGrpSpPr>
              <p:nvPr/>
            </p:nvGrpSpPr>
            <p:grpSpPr bwMode="auto">
              <a:xfrm>
                <a:off x="4980243" y="2404871"/>
                <a:ext cx="1393435" cy="1919860"/>
                <a:chOff x="4980243" y="2404871"/>
                <a:chExt cx="1393435" cy="1919860"/>
              </a:xfrm>
            </p:grpSpPr>
            <p:grpSp>
              <p:nvGrpSpPr>
                <p:cNvPr id="13346" name="Group 26"/>
                <p:cNvGrpSpPr>
                  <a:grpSpLocks/>
                </p:cNvGrpSpPr>
                <p:nvPr/>
              </p:nvGrpSpPr>
              <p:grpSpPr bwMode="auto">
                <a:xfrm rot="-5400000">
                  <a:off x="5124450" y="4000500"/>
                  <a:ext cx="73025" cy="73025"/>
                  <a:chOff x="1292" y="2205"/>
                  <a:chExt cx="46" cy="46"/>
                </a:xfrm>
              </p:grpSpPr>
              <p:sp>
                <p:nvSpPr>
                  <p:cNvPr id="13362" name="Line 2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3" name="Line 2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7" name="Group 29"/>
                <p:cNvGrpSpPr>
                  <a:grpSpLocks/>
                </p:cNvGrpSpPr>
                <p:nvPr/>
              </p:nvGrpSpPr>
              <p:grpSpPr bwMode="auto">
                <a:xfrm rot="-5400000">
                  <a:off x="5411788" y="3713163"/>
                  <a:ext cx="73025" cy="73025"/>
                  <a:chOff x="1292" y="2205"/>
                  <a:chExt cx="46" cy="46"/>
                </a:xfrm>
              </p:grpSpPr>
              <p:sp>
                <p:nvSpPr>
                  <p:cNvPr id="13360" name="Line 3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1" name="Line 3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8" name="Group 32"/>
                <p:cNvGrpSpPr>
                  <a:grpSpLocks/>
                </p:cNvGrpSpPr>
                <p:nvPr/>
              </p:nvGrpSpPr>
              <p:grpSpPr bwMode="auto">
                <a:xfrm rot="-5400000">
                  <a:off x="5986463" y="2849563"/>
                  <a:ext cx="73025" cy="73025"/>
                  <a:chOff x="1292" y="2205"/>
                  <a:chExt cx="46" cy="46"/>
                </a:xfrm>
              </p:grpSpPr>
              <p:sp>
                <p:nvSpPr>
                  <p:cNvPr id="13358" name="Line 3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9" name="Line 3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9" name="Group 38"/>
                <p:cNvGrpSpPr>
                  <a:grpSpLocks/>
                </p:cNvGrpSpPr>
                <p:nvPr/>
              </p:nvGrpSpPr>
              <p:grpSpPr bwMode="auto">
                <a:xfrm rot="-5400000">
                  <a:off x="5087938" y="2957513"/>
                  <a:ext cx="73025" cy="73025"/>
                  <a:chOff x="1292" y="2205"/>
                  <a:chExt cx="46" cy="46"/>
                </a:xfrm>
              </p:grpSpPr>
              <p:sp>
                <p:nvSpPr>
                  <p:cNvPr id="13356" name="Line 39"/>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7" name="Line 40"/>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50" name="Group 43"/>
                <p:cNvGrpSpPr>
                  <a:grpSpLocks/>
                </p:cNvGrpSpPr>
                <p:nvPr/>
              </p:nvGrpSpPr>
              <p:grpSpPr bwMode="auto">
                <a:xfrm rot="-5400000">
                  <a:off x="5916613" y="4005263"/>
                  <a:ext cx="73025" cy="73025"/>
                  <a:chOff x="1292" y="2205"/>
                  <a:chExt cx="46" cy="46"/>
                </a:xfrm>
              </p:grpSpPr>
              <p:sp>
                <p:nvSpPr>
                  <p:cNvPr id="13354" name="Line 4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5" name="Line 4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3351" name="Rectangle 88"/>
                <p:cNvSpPr>
                  <a:spLocks noChangeArrowheads="1"/>
                </p:cNvSpPr>
                <p:nvPr/>
              </p:nvSpPr>
              <p:spPr bwMode="auto">
                <a:xfrm>
                  <a:off x="4980243" y="3973090"/>
                  <a:ext cx="361682" cy="3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1</a:t>
                  </a:r>
                  <a:endParaRPr lang="en-US" altLang="en-US">
                    <a:solidFill>
                      <a:srgbClr val="FFFF00"/>
                    </a:solidFill>
                  </a:endParaRPr>
                </a:p>
              </p:txBody>
            </p:sp>
            <p:sp>
              <p:nvSpPr>
                <p:cNvPr id="13352" name="Rectangle 89"/>
                <p:cNvSpPr>
                  <a:spLocks noChangeArrowheads="1"/>
                </p:cNvSpPr>
                <p:nvPr/>
              </p:nvSpPr>
              <p:spPr bwMode="auto">
                <a:xfrm>
                  <a:off x="6011997" y="4009647"/>
                  <a:ext cx="361681" cy="31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2</a:t>
                  </a:r>
                  <a:endParaRPr lang="en-US" altLang="en-US">
                    <a:solidFill>
                      <a:srgbClr val="FFFF00"/>
                    </a:solidFill>
                  </a:endParaRPr>
                </a:p>
              </p:txBody>
            </p:sp>
            <p:sp>
              <p:nvSpPr>
                <p:cNvPr id="13353" name="Rectangle 90"/>
                <p:cNvSpPr>
                  <a:spLocks noChangeArrowheads="1"/>
                </p:cNvSpPr>
                <p:nvPr/>
              </p:nvSpPr>
              <p:spPr bwMode="auto">
                <a:xfrm>
                  <a:off x="5893049" y="2404871"/>
                  <a:ext cx="361682" cy="31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3</a:t>
                  </a:r>
                  <a:endParaRPr lang="en-US" altLang="en-US">
                    <a:solidFill>
                      <a:srgbClr val="FFFF00"/>
                    </a:solidFill>
                  </a:endParaRPr>
                </a:p>
              </p:txBody>
            </p:sp>
          </p:grpSp>
        </p:grpSp>
        <p:pic>
          <p:nvPicPr>
            <p:cNvPr id="13320" name="Picture 5" descr="obj14_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67313"/>
              <a:ext cx="11430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6"/>
            <p:cNvSpPr>
              <a:spLocks noChangeArrowheads="1"/>
            </p:cNvSpPr>
            <p:nvPr/>
          </p:nvSpPr>
          <p:spPr bwMode="auto">
            <a:xfrm>
              <a:off x="6230938" y="5646738"/>
              <a:ext cx="236537" cy="223837"/>
            </a:xfrm>
            <a:prstGeom prst="rect">
              <a:avLst/>
            </a:prstGeom>
            <a:noFill/>
            <a:ln w="254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CH" altLang="en-US">
                <a:solidFill>
                  <a:srgbClr val="FFFF00"/>
                </a:solidFill>
              </a:endParaRPr>
            </a:p>
          </p:txBody>
        </p:sp>
        <p:grpSp>
          <p:nvGrpSpPr>
            <p:cNvPr id="13322" name="Group 9"/>
            <p:cNvGrpSpPr>
              <a:grpSpLocks/>
            </p:cNvGrpSpPr>
            <p:nvPr/>
          </p:nvGrpSpPr>
          <p:grpSpPr bwMode="auto">
            <a:xfrm>
              <a:off x="6326188" y="5749925"/>
              <a:ext cx="39687" cy="38100"/>
              <a:chOff x="1292" y="2205"/>
              <a:chExt cx="46" cy="46"/>
            </a:xfrm>
          </p:grpSpPr>
          <p:sp>
            <p:nvSpPr>
              <p:cNvPr id="13342"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43"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3" name="Group 10"/>
            <p:cNvGrpSpPr>
              <a:grpSpLocks/>
            </p:cNvGrpSpPr>
            <p:nvPr/>
          </p:nvGrpSpPr>
          <p:grpSpPr bwMode="auto">
            <a:xfrm>
              <a:off x="6345238" y="5327650"/>
              <a:ext cx="39687" cy="38100"/>
              <a:chOff x="1292" y="2205"/>
              <a:chExt cx="46" cy="46"/>
            </a:xfrm>
          </p:grpSpPr>
          <p:sp>
            <p:nvSpPr>
              <p:cNvPr id="13340"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41"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4" name="Group 13"/>
            <p:cNvGrpSpPr>
              <a:grpSpLocks/>
            </p:cNvGrpSpPr>
            <p:nvPr/>
          </p:nvGrpSpPr>
          <p:grpSpPr bwMode="auto">
            <a:xfrm>
              <a:off x="6499225" y="5480050"/>
              <a:ext cx="38100" cy="39688"/>
              <a:chOff x="1292" y="2205"/>
              <a:chExt cx="46" cy="46"/>
            </a:xfrm>
          </p:grpSpPr>
          <p:sp>
            <p:nvSpPr>
              <p:cNvPr id="13338"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9"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5" name="Group 16"/>
            <p:cNvGrpSpPr>
              <a:grpSpLocks/>
            </p:cNvGrpSpPr>
            <p:nvPr/>
          </p:nvGrpSpPr>
          <p:grpSpPr bwMode="auto">
            <a:xfrm>
              <a:off x="6959600" y="5788025"/>
              <a:ext cx="39688" cy="38100"/>
              <a:chOff x="1292" y="2205"/>
              <a:chExt cx="46" cy="46"/>
            </a:xfrm>
          </p:grpSpPr>
          <p:sp>
            <p:nvSpPr>
              <p:cNvPr id="13336"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7"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6" name="Group 19"/>
            <p:cNvGrpSpPr>
              <a:grpSpLocks/>
            </p:cNvGrpSpPr>
            <p:nvPr/>
          </p:nvGrpSpPr>
          <p:grpSpPr bwMode="auto">
            <a:xfrm>
              <a:off x="6824663" y="5980113"/>
              <a:ext cx="39687" cy="39687"/>
              <a:chOff x="1292" y="2205"/>
              <a:chExt cx="46" cy="46"/>
            </a:xfrm>
          </p:grpSpPr>
          <p:sp>
            <p:nvSpPr>
              <p:cNvPr id="13334"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5"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7" name="Group 22"/>
            <p:cNvGrpSpPr>
              <a:grpSpLocks/>
            </p:cNvGrpSpPr>
            <p:nvPr/>
          </p:nvGrpSpPr>
          <p:grpSpPr bwMode="auto">
            <a:xfrm>
              <a:off x="6902450" y="5308600"/>
              <a:ext cx="38100" cy="38100"/>
              <a:chOff x="1292" y="2205"/>
              <a:chExt cx="46" cy="46"/>
            </a:xfrm>
          </p:grpSpPr>
          <p:sp>
            <p:nvSpPr>
              <p:cNvPr id="13332"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3"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3328" name="Rectangle 91"/>
            <p:cNvSpPr>
              <a:spLocks noChangeArrowheads="1"/>
            </p:cNvSpPr>
            <p:nvPr/>
          </p:nvSpPr>
          <p:spPr bwMode="auto">
            <a:xfrm>
              <a:off x="6096000" y="5238750"/>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1</a:t>
              </a:r>
              <a:endParaRPr lang="en-US" altLang="en-US">
                <a:solidFill>
                  <a:srgbClr val="FFFF00"/>
                </a:solidFill>
              </a:endParaRPr>
            </a:p>
          </p:txBody>
        </p:sp>
        <p:sp>
          <p:nvSpPr>
            <p:cNvPr id="13329" name="Rectangle 92"/>
            <p:cNvSpPr>
              <a:spLocks noChangeArrowheads="1"/>
            </p:cNvSpPr>
            <p:nvPr/>
          </p:nvSpPr>
          <p:spPr bwMode="auto">
            <a:xfrm>
              <a:off x="6326188" y="5711825"/>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2</a:t>
              </a:r>
              <a:endParaRPr lang="en-US" altLang="en-US">
                <a:solidFill>
                  <a:srgbClr val="FFFF00"/>
                </a:solidFill>
              </a:endParaRPr>
            </a:p>
          </p:txBody>
        </p:sp>
        <p:sp>
          <p:nvSpPr>
            <p:cNvPr id="13330" name="Rectangle 93"/>
            <p:cNvSpPr>
              <a:spLocks noChangeArrowheads="1"/>
            </p:cNvSpPr>
            <p:nvPr/>
          </p:nvSpPr>
          <p:spPr bwMode="auto">
            <a:xfrm>
              <a:off x="6861175" y="5467350"/>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3</a:t>
              </a:r>
              <a:endParaRPr lang="en-US" altLang="en-US">
                <a:solidFill>
                  <a:srgbClr val="FFFF00"/>
                </a:solidFill>
              </a:endParaRPr>
            </a:p>
          </p:txBody>
        </p:sp>
        <p:sp>
          <p:nvSpPr>
            <p:cNvPr id="13331" name="Line 46"/>
            <p:cNvSpPr>
              <a:spLocks noChangeShapeType="1"/>
            </p:cNvSpPr>
            <p:nvPr/>
          </p:nvSpPr>
          <p:spPr bwMode="auto">
            <a:xfrm>
              <a:off x="6477000" y="5715000"/>
              <a:ext cx="1826068" cy="223836"/>
            </a:xfrm>
            <a:prstGeom prst="line">
              <a:avLst/>
            </a:prstGeom>
            <a:noFill/>
            <a:ln w="25400" cap="sq">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004300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Grouping</a:t>
            </a:r>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pPr>
              <a:buFont typeface="Arial" charset="0"/>
              <a:buChar char="•"/>
              <a:defRPr/>
            </a:pPr>
            <a:r>
              <a:rPr lang="en-US" dirty="0" smtClean="0"/>
              <a:t>Clustering: group items (patches, pixels, lines, etc.) that have similar appearance</a:t>
            </a:r>
          </a:p>
          <a:p>
            <a:pPr lvl="1">
              <a:buFont typeface="Arial" charset="0"/>
              <a:buChar char="–"/>
              <a:defRPr/>
            </a:pPr>
            <a:r>
              <a:rPr lang="en-US" dirty="0" smtClean="0"/>
              <a:t>Uses: discretize continuous values; improve efficiency; summarize data</a:t>
            </a:r>
          </a:p>
          <a:p>
            <a:pPr lvl="1">
              <a:buFont typeface="Arial" charset="0"/>
              <a:buChar char="–"/>
              <a:defRPr/>
            </a:pPr>
            <a:r>
              <a:rPr lang="en-US" dirty="0" smtClean="0"/>
              <a:t>Algorithms: k-means, agglomerative</a:t>
            </a:r>
            <a:endParaRPr lang="en-US" dirty="0"/>
          </a:p>
          <a:p>
            <a:pPr marL="0" indent="0">
              <a:buNone/>
              <a:defRPr/>
            </a:pPr>
            <a:endParaRPr lang="en-US" dirty="0" smtClean="0"/>
          </a:p>
          <a:p>
            <a:pPr>
              <a:buFont typeface="Arial" charset="0"/>
              <a:buChar char="•"/>
              <a:defRPr/>
            </a:pPr>
            <a:r>
              <a:rPr lang="en-US" dirty="0" smtClean="0"/>
              <a:t>Segmentation: group pixels into regions of coherent color, texture, motion, and/or label</a:t>
            </a:r>
          </a:p>
          <a:p>
            <a:pPr lvl="1">
              <a:buFont typeface="Arial" charset="0"/>
              <a:buChar char="–"/>
              <a:defRPr/>
            </a:pPr>
            <a:r>
              <a:rPr lang="en-US" dirty="0" smtClean="0"/>
              <a:t>Mean-shift clustering</a:t>
            </a:r>
          </a:p>
          <a:p>
            <a:pPr lvl="1">
              <a:buFont typeface="Arial" charset="0"/>
              <a:buChar char="–"/>
              <a:defRPr/>
            </a:pPr>
            <a:r>
              <a:rPr lang="en-US" dirty="0" smtClean="0"/>
              <a:t>Watershed</a:t>
            </a:r>
          </a:p>
          <a:p>
            <a:pPr lvl="1">
              <a:buFont typeface="Arial" charset="0"/>
              <a:buChar char="–"/>
              <a:defRPr/>
            </a:pPr>
            <a:r>
              <a:rPr lang="en-US" dirty="0" smtClean="0"/>
              <a:t>Graph-based segmentation: e.g., MRF and graph cuts</a:t>
            </a:r>
          </a:p>
          <a:p>
            <a:pPr>
              <a:buFont typeface="Arial" charset="0"/>
              <a:buChar char="•"/>
              <a:defRPr/>
            </a:pPr>
            <a:endParaRPr lang="en-US" dirty="0" smtClean="0"/>
          </a:p>
          <a:p>
            <a:pPr>
              <a:buFont typeface="Arial" charset="0"/>
              <a:buChar char="•"/>
              <a:defRPr/>
            </a:pPr>
            <a:r>
              <a:rPr lang="en-US" dirty="0" smtClean="0"/>
              <a:t>EM, mixture models: probabilistically group items that are likely to be drawn from the same distribution, while estimating the distributions’ parameters</a:t>
            </a:r>
          </a:p>
        </p:txBody>
      </p:sp>
    </p:spTree>
    <p:extLst>
      <p:ext uri="{BB962C8B-B14F-4D97-AF65-F5344CB8AC3E}">
        <p14:creationId xmlns:p14="http://schemas.microsoft.com/office/powerpoint/2010/main" val="930008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Categorization</a:t>
            </a:r>
          </a:p>
        </p:txBody>
      </p:sp>
      <p:sp>
        <p:nvSpPr>
          <p:cNvPr id="3" name="Content Placeholder 2"/>
          <p:cNvSpPr>
            <a:spLocks noGrp="1"/>
          </p:cNvSpPr>
          <p:nvPr>
            <p:ph idx="1"/>
          </p:nvPr>
        </p:nvSpPr>
        <p:spPr>
          <a:xfrm>
            <a:off x="457200" y="990600"/>
            <a:ext cx="8229600" cy="3429000"/>
          </a:xfrm>
        </p:spPr>
        <p:txBody>
          <a:bodyPr/>
          <a:lstStyle/>
          <a:p>
            <a:pPr marL="0">
              <a:buFont typeface="Arial" charset="0"/>
              <a:buNone/>
              <a:defRPr/>
            </a:pPr>
            <a:r>
              <a:rPr lang="en-US" dirty="0" smtClean="0"/>
              <a:t>Match objects, parts, or scenes that may vary in appearance</a:t>
            </a:r>
          </a:p>
          <a:p>
            <a:pPr>
              <a:buFont typeface="Arial" charset="0"/>
              <a:buChar char="•"/>
              <a:defRPr/>
            </a:pPr>
            <a:r>
              <a:rPr lang="en-US" sz="2800" dirty="0" smtClean="0"/>
              <a:t>Categories are typically defined by human and may be related by function, cost, or other non-visual attributes</a:t>
            </a:r>
          </a:p>
          <a:p>
            <a:pPr>
              <a:buFont typeface="Arial" charset="0"/>
              <a:buChar char="•"/>
              <a:defRPr/>
            </a:pPr>
            <a:r>
              <a:rPr lang="en-US" sz="2800" dirty="0" smtClean="0"/>
              <a:t>Key problem: what are important similarities?</a:t>
            </a:r>
          </a:p>
          <a:p>
            <a:pPr lvl="1">
              <a:buFont typeface="Arial" charset="0"/>
              <a:buChar char="–"/>
              <a:defRPr/>
            </a:pPr>
            <a:r>
              <a:rPr lang="en-US" sz="2400" dirty="0" smtClean="0"/>
              <a:t>Can be learned from training examples</a:t>
            </a:r>
          </a:p>
        </p:txBody>
      </p:sp>
      <p:grpSp>
        <p:nvGrpSpPr>
          <p:cNvPr id="2" name="Group 19"/>
          <p:cNvGrpSpPr>
            <a:grpSpLocks noChangeAspect="1"/>
          </p:cNvGrpSpPr>
          <p:nvPr/>
        </p:nvGrpSpPr>
        <p:grpSpPr bwMode="auto">
          <a:xfrm>
            <a:off x="1447800" y="4562475"/>
            <a:ext cx="6019800" cy="2143125"/>
            <a:chOff x="152400" y="2514600"/>
            <a:chExt cx="8991600" cy="3200400"/>
          </a:xfrm>
        </p:grpSpPr>
        <p:sp>
          <p:nvSpPr>
            <p:cNvPr id="5" name="Rounded Rectangle 4"/>
            <p:cNvSpPr/>
            <p:nvPr/>
          </p:nvSpPr>
          <p:spPr>
            <a:xfrm>
              <a:off x="5791120" y="2514600"/>
              <a:ext cx="1600562" cy="839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Training Labels</a:t>
              </a:r>
            </a:p>
          </p:txBody>
        </p:sp>
        <p:grpSp>
          <p:nvGrpSpPr>
            <p:cNvPr id="15366" name="Group 12"/>
            <p:cNvGrpSpPr>
              <a:grpSpLocks/>
            </p:cNvGrpSpPr>
            <p:nvPr/>
          </p:nvGrpSpPr>
          <p:grpSpPr bwMode="auto">
            <a:xfrm>
              <a:off x="152400" y="2865440"/>
              <a:ext cx="2437596" cy="2849563"/>
              <a:chOff x="228600" y="1417320"/>
              <a:chExt cx="2437596" cy="2849880"/>
            </a:xfrm>
          </p:grpSpPr>
          <p:pic>
            <p:nvPicPr>
              <p:cNvPr id="153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Box 7"/>
              <p:cNvSpPr txBox="1">
                <a:spLocks noChangeArrowheads="1"/>
              </p:cNvSpPr>
              <p:nvPr/>
            </p:nvSpPr>
            <p:spPr bwMode="auto">
              <a:xfrm>
                <a:off x="457200" y="1417320"/>
                <a:ext cx="1828800" cy="78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Training Images</a:t>
                </a:r>
              </a:p>
            </p:txBody>
          </p:sp>
          <p:sp>
            <p:nvSpPr>
              <p:cNvPr id="19" name="Rounded Rectangle 18"/>
              <p:cNvSpPr/>
              <p:nvPr/>
            </p:nvSpPr>
            <p:spPr>
              <a:xfrm>
                <a:off x="228600" y="1448161"/>
                <a:ext cx="2437596" cy="2819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grpSp>
        <p:sp>
          <p:nvSpPr>
            <p:cNvPr id="7" name="Rounded Rectangle 6"/>
            <p:cNvSpPr/>
            <p:nvPr/>
          </p:nvSpPr>
          <p:spPr>
            <a:xfrm>
              <a:off x="5715241" y="3733123"/>
              <a:ext cx="1600562" cy="9150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Classifier Training</a:t>
              </a:r>
            </a:p>
          </p:txBody>
        </p:sp>
        <p:sp>
          <p:nvSpPr>
            <p:cNvPr id="8" name="Rounded Rectangle 7"/>
            <p:cNvSpPr/>
            <p:nvPr/>
          </p:nvSpPr>
          <p:spPr>
            <a:xfrm>
              <a:off x="3277645" y="3733123"/>
              <a:ext cx="1752319" cy="9150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Image Features</a:t>
              </a:r>
            </a:p>
          </p:txBody>
        </p:sp>
        <p:sp>
          <p:nvSpPr>
            <p:cNvPr id="9" name="Right Arrow 8"/>
            <p:cNvSpPr/>
            <p:nvPr/>
          </p:nvSpPr>
          <p:spPr>
            <a:xfrm>
              <a:off x="2665875" y="4038939"/>
              <a:ext cx="533521"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0" name="Right Arrow 9"/>
            <p:cNvSpPr/>
            <p:nvPr/>
          </p:nvSpPr>
          <p:spPr>
            <a:xfrm>
              <a:off x="5105843" y="4038939"/>
              <a:ext cx="533520"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1" name="Right Arrow 10"/>
            <p:cNvSpPr/>
            <p:nvPr/>
          </p:nvSpPr>
          <p:spPr>
            <a:xfrm rot="5400000">
              <a:off x="6439670" y="3390526"/>
              <a:ext cx="227584" cy="30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2" name="Right Arrow 11"/>
            <p:cNvSpPr/>
            <p:nvPr/>
          </p:nvSpPr>
          <p:spPr>
            <a:xfrm>
              <a:off x="7391682" y="4038939"/>
              <a:ext cx="533520"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3" name="Rounded Rectangle 12"/>
            <p:cNvSpPr/>
            <p:nvPr/>
          </p:nvSpPr>
          <p:spPr>
            <a:xfrm>
              <a:off x="8001080" y="3808984"/>
              <a:ext cx="1142920" cy="867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Trained Classifier</a:t>
              </a:r>
            </a:p>
          </p:txBody>
        </p:sp>
      </p:grpSp>
    </p:spTree>
    <p:extLst>
      <p:ext uri="{BB962C8B-B14F-4D97-AF65-F5344CB8AC3E}">
        <p14:creationId xmlns:p14="http://schemas.microsoft.com/office/powerpoint/2010/main" val="4265841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Categorization</a:t>
            </a:r>
          </a:p>
        </p:txBody>
      </p:sp>
      <p:sp>
        <p:nvSpPr>
          <p:cNvPr id="3" name="Content Placeholder 2"/>
          <p:cNvSpPr>
            <a:spLocks noGrp="1"/>
          </p:cNvSpPr>
          <p:nvPr>
            <p:ph idx="1"/>
          </p:nvPr>
        </p:nvSpPr>
        <p:spPr/>
        <p:txBody>
          <a:bodyPr/>
          <a:lstStyle/>
          <a:p>
            <a:pPr marL="0">
              <a:buFont typeface="Arial" charset="0"/>
              <a:buNone/>
              <a:defRPr/>
            </a:pPr>
            <a:r>
              <a:rPr lang="en-US" b="1" dirty="0" smtClean="0"/>
              <a:t>Representation</a:t>
            </a:r>
            <a:r>
              <a:rPr lang="en-US" dirty="0" smtClean="0"/>
              <a:t>: ideally should be compact, comprehensive, direct</a:t>
            </a:r>
            <a:endParaRPr lang="en-US" b="1" i="1" dirty="0" smtClean="0"/>
          </a:p>
          <a:p>
            <a:pPr>
              <a:buFont typeface="Arial" charset="0"/>
              <a:buChar char="•"/>
              <a:defRPr/>
            </a:pPr>
            <a:r>
              <a:rPr lang="en-US" sz="2800" dirty="0" smtClean="0"/>
              <a:t>Histograms of quantized interest points (SIFT, HOG), color, texture</a:t>
            </a:r>
          </a:p>
          <a:p>
            <a:pPr lvl="1">
              <a:buFont typeface="Arial" charset="0"/>
              <a:buChar char="–"/>
              <a:defRPr/>
            </a:pPr>
            <a:r>
              <a:rPr lang="en-US" sz="2400" dirty="0" smtClean="0"/>
              <a:t>Typical for image or region categorization</a:t>
            </a:r>
          </a:p>
          <a:p>
            <a:pPr lvl="1">
              <a:buFont typeface="Arial" charset="0"/>
              <a:buChar char="–"/>
              <a:defRPr/>
            </a:pPr>
            <a:r>
              <a:rPr lang="en-US" sz="2400" dirty="0" smtClean="0"/>
              <a:t>Degree of spatial encoding is controllable by using spatial pyramids</a:t>
            </a:r>
          </a:p>
          <a:p>
            <a:pPr>
              <a:buFont typeface="Arial" charset="0"/>
              <a:buChar char="•"/>
              <a:defRPr/>
            </a:pPr>
            <a:r>
              <a:rPr lang="en-US" sz="2800" dirty="0" smtClean="0"/>
              <a:t>HOG features at specified position</a:t>
            </a:r>
          </a:p>
          <a:p>
            <a:pPr lvl="1">
              <a:buFont typeface="Arial" charset="0"/>
              <a:buChar char="–"/>
              <a:defRPr/>
            </a:pPr>
            <a:r>
              <a:rPr lang="en-US" sz="2400" dirty="0" smtClean="0"/>
              <a:t>Often used for finding parts or objects</a:t>
            </a:r>
          </a:p>
        </p:txBody>
      </p:sp>
    </p:spTree>
    <p:extLst>
      <p:ext uri="{BB962C8B-B14F-4D97-AF65-F5344CB8AC3E}">
        <p14:creationId xmlns:p14="http://schemas.microsoft.com/office/powerpoint/2010/main" val="3228363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Object Categorization</a:t>
            </a:r>
          </a:p>
        </p:txBody>
      </p:sp>
      <p:sp>
        <p:nvSpPr>
          <p:cNvPr id="17411" name="Content Placeholder 2"/>
          <p:cNvSpPr>
            <a:spLocks noGrp="1"/>
          </p:cNvSpPr>
          <p:nvPr>
            <p:ph idx="1"/>
          </p:nvPr>
        </p:nvSpPr>
        <p:spPr>
          <a:xfrm>
            <a:off x="628650" y="1213224"/>
            <a:ext cx="7886700" cy="4963739"/>
          </a:xfrm>
        </p:spPr>
        <p:txBody>
          <a:bodyPr/>
          <a:lstStyle/>
          <a:p>
            <a:pPr>
              <a:buFont typeface="Arial" panose="020B0604020202020204" pitchFamily="34" charset="0"/>
              <a:buNone/>
            </a:pPr>
            <a:r>
              <a:rPr lang="en-US" altLang="en-US" b="1" dirty="0" smtClean="0"/>
              <a:t>Search </a:t>
            </a:r>
            <a:r>
              <a:rPr lang="en-US" altLang="en-US" dirty="0" smtClean="0"/>
              <a:t>by Sliding Window Detector</a:t>
            </a:r>
          </a:p>
          <a:p>
            <a:r>
              <a:rPr lang="en-US" altLang="en-US" dirty="0" smtClean="0"/>
              <a:t>May work well for rigid objects</a:t>
            </a:r>
          </a:p>
          <a:p>
            <a:endParaRPr lang="en-US" altLang="en-US" dirty="0" smtClean="0"/>
          </a:p>
          <a:p>
            <a:endParaRPr lang="en-US" altLang="en-US" dirty="0" smtClean="0"/>
          </a:p>
          <a:p>
            <a:endParaRPr lang="en-US" altLang="en-US" dirty="0" smtClean="0"/>
          </a:p>
          <a:p>
            <a:r>
              <a:rPr lang="en-US" altLang="en-US" dirty="0" smtClean="0"/>
              <a:t>Key </a:t>
            </a:r>
            <a:r>
              <a:rPr lang="en-US" altLang="en-US" dirty="0" smtClean="0"/>
              <a:t>idea: simple alignment for simple deformations</a:t>
            </a:r>
          </a:p>
          <a:p>
            <a:pPr>
              <a:buFont typeface="Arial" panose="020B0604020202020204" pitchFamily="34" charset="0"/>
              <a:buNone/>
            </a:pPr>
            <a:endParaRPr lang="en-US" altLang="en-US" dirty="0" smtClean="0"/>
          </a:p>
        </p:txBody>
      </p:sp>
      <p:grpSp>
        <p:nvGrpSpPr>
          <p:cNvPr id="17412" name="Group 14"/>
          <p:cNvGrpSpPr>
            <a:grpSpLocks/>
          </p:cNvGrpSpPr>
          <p:nvPr/>
        </p:nvGrpSpPr>
        <p:grpSpPr bwMode="auto">
          <a:xfrm>
            <a:off x="685800" y="4876800"/>
            <a:ext cx="2286000" cy="1714500"/>
            <a:chOff x="533400" y="1676400"/>
            <a:chExt cx="2286000" cy="1714500"/>
          </a:xfrm>
        </p:grpSpPr>
        <p:pic>
          <p:nvPicPr>
            <p:cNvPr id="17424" name="Picture 13" descr="p10101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Rectangle 5"/>
            <p:cNvSpPr>
              <a:spLocks noChangeArrowheads="1"/>
            </p:cNvSpPr>
            <p:nvPr/>
          </p:nvSpPr>
          <p:spPr bwMode="auto">
            <a:xfrm>
              <a:off x="533400" y="1676400"/>
              <a:ext cx="251114" cy="660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6" name="Rectangle 6"/>
            <p:cNvSpPr>
              <a:spLocks noChangeArrowheads="1"/>
            </p:cNvSpPr>
            <p:nvPr/>
          </p:nvSpPr>
          <p:spPr bwMode="auto">
            <a:xfrm>
              <a:off x="633845" y="1676400"/>
              <a:ext cx="251114" cy="660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7" name="Rectangle 7"/>
            <p:cNvSpPr>
              <a:spLocks noChangeArrowheads="1"/>
            </p:cNvSpPr>
            <p:nvPr/>
          </p:nvSpPr>
          <p:spPr bwMode="auto">
            <a:xfrm>
              <a:off x="2514600" y="2667000"/>
              <a:ext cx="301336" cy="711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8" name="Line 8"/>
            <p:cNvSpPr>
              <a:spLocks noChangeShapeType="1"/>
            </p:cNvSpPr>
            <p:nvPr/>
          </p:nvSpPr>
          <p:spPr bwMode="auto">
            <a:xfrm>
              <a:off x="1035627" y="2032000"/>
              <a:ext cx="301336" cy="0"/>
            </a:xfrm>
            <a:prstGeom prst="line">
              <a:avLst/>
            </a:prstGeom>
            <a:noFill/>
            <a:ln w="762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74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813" y="4876800"/>
            <a:ext cx="6223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 name="Oval 25"/>
          <p:cNvSpPr/>
          <p:nvPr/>
        </p:nvSpPr>
        <p:spPr>
          <a:xfrm>
            <a:off x="4191000" y="4876800"/>
            <a:ext cx="381000" cy="381000"/>
          </a:xfrm>
          <a:prstGeom prst="ellipse">
            <a:avLst/>
          </a:prstGeom>
          <a:noFill/>
          <a:ln w="57150">
            <a:solidFill>
              <a:srgbClr val="03EF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114800" y="5257800"/>
            <a:ext cx="6096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038600" y="5715000"/>
            <a:ext cx="381000" cy="381000"/>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343400" y="6096000"/>
            <a:ext cx="381000" cy="3810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038600" y="5791200"/>
            <a:ext cx="685800" cy="68580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3200400" y="55626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ight Arrow 31"/>
          <p:cNvSpPr/>
          <p:nvPr/>
        </p:nvSpPr>
        <p:spPr>
          <a:xfrm>
            <a:off x="4953000" y="55626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1" name="TextBox 32"/>
          <p:cNvSpPr txBox="1">
            <a:spLocks noChangeArrowheads="1"/>
          </p:cNvSpPr>
          <p:nvPr/>
        </p:nvSpPr>
        <p:spPr bwMode="auto">
          <a:xfrm>
            <a:off x="5791200" y="5257800"/>
            <a:ext cx="335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Object or Background?</a:t>
            </a:r>
          </a:p>
        </p:txBody>
      </p:sp>
      <p:pic>
        <p:nvPicPr>
          <p:cNvPr id="17422" name="Picture 14" descr="http://www.spectrum.ieee.org/images/apr08/images/cars01b.jpg"/>
          <p:cNvPicPr>
            <a:picLocks noChangeAspect="1" noChangeArrowheads="1"/>
          </p:cNvPicPr>
          <p:nvPr/>
        </p:nvPicPr>
        <p:blipFill>
          <a:blip r:embed="rId4">
            <a:extLst>
              <a:ext uri="{28A0092B-C50C-407E-A947-70E740481C1C}">
                <a14:useLocalDpi xmlns:a14="http://schemas.microsoft.com/office/drawing/2010/main" val="0"/>
              </a:ext>
            </a:extLst>
          </a:blip>
          <a:srcRect b="80409"/>
          <a:stretch>
            <a:fillRect/>
          </a:stretch>
        </p:blipFill>
        <p:spPr bwMode="auto">
          <a:xfrm>
            <a:off x="609600" y="2133600"/>
            <a:ext cx="3810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4" descr="http://www.spectrum.ieee.org/images/apr08/images/cars01b.jpg"/>
          <p:cNvPicPr>
            <a:picLocks noChangeAspect="1" noChangeArrowheads="1"/>
          </p:cNvPicPr>
          <p:nvPr/>
        </p:nvPicPr>
        <p:blipFill>
          <a:blip r:embed="rId4">
            <a:extLst>
              <a:ext uri="{28A0092B-C50C-407E-A947-70E740481C1C}">
                <a14:useLocalDpi xmlns:a14="http://schemas.microsoft.com/office/drawing/2010/main" val="0"/>
              </a:ext>
            </a:extLst>
          </a:blip>
          <a:srcRect t="19591" b="61194"/>
          <a:stretch>
            <a:fillRect/>
          </a:stretch>
        </p:blipFill>
        <p:spPr bwMode="auto">
          <a:xfrm>
            <a:off x="4495800" y="2133600"/>
            <a:ext cx="3810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976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blog.decoppel.com/wp-content/people-danc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38600"/>
            <a:ext cx="71628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US" altLang="en-US" smtClean="0"/>
              <a:t>Object Categorization</a:t>
            </a:r>
          </a:p>
        </p:txBody>
      </p:sp>
      <p:sp>
        <p:nvSpPr>
          <p:cNvPr id="18436" name="Content Placeholder 2"/>
          <p:cNvSpPr>
            <a:spLocks noGrp="1"/>
          </p:cNvSpPr>
          <p:nvPr>
            <p:ph idx="1"/>
          </p:nvPr>
        </p:nvSpPr>
        <p:spPr/>
        <p:txBody>
          <a:bodyPr/>
          <a:lstStyle/>
          <a:p>
            <a:pPr>
              <a:buFont typeface="Arial" panose="020B0604020202020204" pitchFamily="34" charset="0"/>
              <a:buNone/>
            </a:pPr>
            <a:r>
              <a:rPr lang="en-US" altLang="en-US" b="1" smtClean="0"/>
              <a:t>Search </a:t>
            </a:r>
            <a:r>
              <a:rPr lang="en-US" altLang="en-US" smtClean="0"/>
              <a:t>by Parts-based model</a:t>
            </a:r>
          </a:p>
          <a:p>
            <a:r>
              <a:rPr lang="en-US" altLang="en-US" smtClean="0"/>
              <a:t>Key idea: more flexible alignment for articulated objects</a:t>
            </a:r>
          </a:p>
          <a:p>
            <a:r>
              <a:rPr lang="en-US" altLang="en-US" smtClean="0"/>
              <a:t>Defined by models of </a:t>
            </a:r>
            <a:r>
              <a:rPr lang="en-US" altLang="en-US" b="1" smtClean="0"/>
              <a:t>part appearance</a:t>
            </a:r>
            <a:r>
              <a:rPr lang="en-US" altLang="en-US" smtClean="0"/>
              <a:t>, </a:t>
            </a:r>
            <a:r>
              <a:rPr lang="en-US" altLang="en-US" b="1" smtClean="0"/>
              <a:t>geometry</a:t>
            </a:r>
            <a:r>
              <a:rPr lang="en-US" altLang="en-US" smtClean="0"/>
              <a:t> or spatial layout, and </a:t>
            </a:r>
            <a:r>
              <a:rPr lang="en-US" altLang="en-US" b="1" smtClean="0"/>
              <a:t>search</a:t>
            </a:r>
            <a:r>
              <a:rPr lang="en-US" altLang="en-US" smtClean="0"/>
              <a:t> algorithm</a:t>
            </a:r>
          </a:p>
          <a:p>
            <a:endParaRPr lang="en-US" altLang="en-US" smtClean="0"/>
          </a:p>
          <a:p>
            <a:endParaRPr lang="en-US" altLang="en-US" smtClean="0"/>
          </a:p>
          <a:p>
            <a:pPr>
              <a:buFont typeface="Arial" panose="020B0604020202020204" pitchFamily="34" charset="0"/>
              <a:buNone/>
            </a:pPr>
            <a:endParaRPr lang="en-US" altLang="en-US" smtClean="0"/>
          </a:p>
          <a:p>
            <a:pPr>
              <a:buFont typeface="Arial" panose="020B0604020202020204" pitchFamily="34" charset="0"/>
              <a:buNone/>
            </a:pPr>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1866017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scenery15_view2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381000"/>
            <a:ext cx="4191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lang="en-US" altLang="en-US" smtClean="0"/>
              <a:t>Vision as part of an intelligent system</a:t>
            </a:r>
          </a:p>
        </p:txBody>
      </p:sp>
      <p:sp>
        <p:nvSpPr>
          <p:cNvPr id="19460" name="TextBox 10"/>
          <p:cNvSpPr txBox="1">
            <a:spLocks noChangeArrowheads="1"/>
          </p:cNvSpPr>
          <p:nvPr/>
        </p:nvSpPr>
        <p:spPr bwMode="auto">
          <a:xfrm>
            <a:off x="679450" y="1905000"/>
            <a:ext cx="153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3D Scene</a:t>
            </a:r>
          </a:p>
        </p:txBody>
      </p:sp>
      <p:sp>
        <p:nvSpPr>
          <p:cNvPr id="19461" name="TextBox 11"/>
          <p:cNvSpPr txBox="1">
            <a:spLocks noChangeArrowheads="1"/>
          </p:cNvSpPr>
          <p:nvPr/>
        </p:nvSpPr>
        <p:spPr bwMode="auto">
          <a:xfrm>
            <a:off x="673100" y="2759075"/>
            <a:ext cx="1552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Feature</a:t>
            </a:r>
          </a:p>
          <a:p>
            <a:pPr algn="r" eaLnBrk="1" hangingPunct="1"/>
            <a:r>
              <a:rPr lang="en-US" altLang="en-US" sz="2400"/>
              <a:t>Extraction</a:t>
            </a:r>
          </a:p>
        </p:txBody>
      </p:sp>
      <p:sp>
        <p:nvSpPr>
          <p:cNvPr id="19462" name="TextBox 12"/>
          <p:cNvSpPr txBox="1">
            <a:spLocks noChangeArrowheads="1"/>
          </p:cNvSpPr>
          <p:nvPr/>
        </p:nvSpPr>
        <p:spPr bwMode="auto">
          <a:xfrm>
            <a:off x="228600" y="4953000"/>
            <a:ext cx="199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Interpretation</a:t>
            </a:r>
          </a:p>
        </p:txBody>
      </p:sp>
      <p:sp>
        <p:nvSpPr>
          <p:cNvPr id="19463" name="TextBox 13"/>
          <p:cNvSpPr txBox="1">
            <a:spLocks noChangeArrowheads="1"/>
          </p:cNvSpPr>
          <p:nvPr/>
        </p:nvSpPr>
        <p:spPr bwMode="auto">
          <a:xfrm>
            <a:off x="1176338" y="5943600"/>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Action</a:t>
            </a:r>
          </a:p>
        </p:txBody>
      </p:sp>
      <p:sp>
        <p:nvSpPr>
          <p:cNvPr id="17" name="Rounded Rectangle 16"/>
          <p:cNvSpPr/>
          <p:nvPr/>
        </p:nvSpPr>
        <p:spPr>
          <a:xfrm>
            <a:off x="2930525" y="28956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Texture</a:t>
            </a:r>
          </a:p>
        </p:txBody>
      </p:sp>
      <p:sp>
        <p:nvSpPr>
          <p:cNvPr id="18" name="Rounded Rectangle 17"/>
          <p:cNvSpPr/>
          <p:nvPr/>
        </p:nvSpPr>
        <p:spPr>
          <a:xfrm>
            <a:off x="4225925" y="2895600"/>
            <a:ext cx="838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Color</a:t>
            </a:r>
          </a:p>
        </p:txBody>
      </p:sp>
      <p:sp>
        <p:nvSpPr>
          <p:cNvPr id="19" name="Rounded Rectangle 18"/>
          <p:cNvSpPr/>
          <p:nvPr/>
        </p:nvSpPr>
        <p:spPr>
          <a:xfrm>
            <a:off x="5216525" y="2895600"/>
            <a:ext cx="1277938"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Optical Flow</a:t>
            </a:r>
          </a:p>
        </p:txBody>
      </p:sp>
      <p:sp>
        <p:nvSpPr>
          <p:cNvPr id="20" name="Rounded Rectangle 19"/>
          <p:cNvSpPr/>
          <p:nvPr/>
        </p:nvSpPr>
        <p:spPr>
          <a:xfrm>
            <a:off x="6646863" y="2895600"/>
            <a:ext cx="1219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Stereo Disparity</a:t>
            </a:r>
          </a:p>
        </p:txBody>
      </p:sp>
      <p:sp>
        <p:nvSpPr>
          <p:cNvPr id="19468" name="TextBox 21"/>
          <p:cNvSpPr txBox="1">
            <a:spLocks noChangeArrowheads="1"/>
          </p:cNvSpPr>
          <p:nvPr/>
        </p:nvSpPr>
        <p:spPr bwMode="auto">
          <a:xfrm>
            <a:off x="773113" y="3962400"/>
            <a:ext cx="1452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Grouping</a:t>
            </a:r>
          </a:p>
        </p:txBody>
      </p:sp>
      <p:sp>
        <p:nvSpPr>
          <p:cNvPr id="23" name="Rounded Rectangle 22"/>
          <p:cNvSpPr/>
          <p:nvPr/>
        </p:nvSpPr>
        <p:spPr>
          <a:xfrm>
            <a:off x="2870200" y="38862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Surfaces</a:t>
            </a:r>
          </a:p>
        </p:txBody>
      </p:sp>
      <p:sp>
        <p:nvSpPr>
          <p:cNvPr id="24" name="Rounded Rectangle 23"/>
          <p:cNvSpPr/>
          <p:nvPr/>
        </p:nvSpPr>
        <p:spPr>
          <a:xfrm>
            <a:off x="4149725" y="3902075"/>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Bits of objects</a:t>
            </a:r>
          </a:p>
        </p:txBody>
      </p:sp>
      <p:sp>
        <p:nvSpPr>
          <p:cNvPr id="25" name="Rounded Rectangle 24"/>
          <p:cNvSpPr/>
          <p:nvPr/>
        </p:nvSpPr>
        <p:spPr>
          <a:xfrm>
            <a:off x="5445125" y="3902075"/>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Sense of depth</a:t>
            </a:r>
          </a:p>
        </p:txBody>
      </p:sp>
      <p:sp>
        <p:nvSpPr>
          <p:cNvPr id="27" name="Rounded Rectangle 26"/>
          <p:cNvSpPr/>
          <p:nvPr/>
        </p:nvSpPr>
        <p:spPr>
          <a:xfrm>
            <a:off x="2379663" y="4876800"/>
            <a:ext cx="1219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Objects</a:t>
            </a:r>
          </a:p>
        </p:txBody>
      </p:sp>
      <p:sp>
        <p:nvSpPr>
          <p:cNvPr id="28" name="Rounded Rectangle 27"/>
          <p:cNvSpPr/>
          <p:nvPr/>
        </p:nvSpPr>
        <p:spPr>
          <a:xfrm>
            <a:off x="3751263" y="4876800"/>
            <a:ext cx="1295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Agents and goals</a:t>
            </a:r>
          </a:p>
        </p:txBody>
      </p:sp>
      <p:sp>
        <p:nvSpPr>
          <p:cNvPr id="29" name="Rounded Rectangle 28"/>
          <p:cNvSpPr/>
          <p:nvPr/>
        </p:nvSpPr>
        <p:spPr>
          <a:xfrm>
            <a:off x="5199063" y="4876800"/>
            <a:ext cx="1524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Shapes and properties</a:t>
            </a:r>
          </a:p>
        </p:txBody>
      </p:sp>
      <p:sp>
        <p:nvSpPr>
          <p:cNvPr id="30" name="Rounded Rectangle 29"/>
          <p:cNvSpPr/>
          <p:nvPr/>
        </p:nvSpPr>
        <p:spPr>
          <a:xfrm>
            <a:off x="6875463" y="4876800"/>
            <a:ext cx="838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Open paths</a:t>
            </a:r>
          </a:p>
        </p:txBody>
      </p:sp>
      <p:sp>
        <p:nvSpPr>
          <p:cNvPr id="31" name="Rounded Rectangle 30"/>
          <p:cNvSpPr/>
          <p:nvPr/>
        </p:nvSpPr>
        <p:spPr>
          <a:xfrm>
            <a:off x="7866063" y="4876800"/>
            <a:ext cx="914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Words</a:t>
            </a:r>
          </a:p>
        </p:txBody>
      </p:sp>
      <p:sp>
        <p:nvSpPr>
          <p:cNvPr id="32" name="Rounded Rectangle 31"/>
          <p:cNvSpPr/>
          <p:nvPr/>
        </p:nvSpPr>
        <p:spPr>
          <a:xfrm>
            <a:off x="2455863" y="5867400"/>
            <a:ext cx="6248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Walk, touch, contemplate, smile, evade, read on, pick up, … </a:t>
            </a:r>
          </a:p>
        </p:txBody>
      </p:sp>
      <p:sp>
        <p:nvSpPr>
          <p:cNvPr id="36" name="Rounded Rectangle 35"/>
          <p:cNvSpPr/>
          <p:nvPr/>
        </p:nvSpPr>
        <p:spPr>
          <a:xfrm>
            <a:off x="6740525" y="38862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Motion patterns</a:t>
            </a:r>
          </a:p>
        </p:txBody>
      </p:sp>
      <p:cxnSp>
        <p:nvCxnSpPr>
          <p:cNvPr id="38" name="Straight Connector 37"/>
          <p:cNvCxnSpPr/>
          <p:nvPr/>
        </p:nvCxnSpPr>
        <p:spPr>
          <a:xfrm>
            <a:off x="914400" y="25908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4400" y="37338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14400" y="47244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14400" y="57150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40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14" y="304800"/>
            <a:ext cx="2474588" cy="830997"/>
          </a:xfrm>
          <a:prstGeom prst="rect">
            <a:avLst/>
          </a:prstGeom>
          <a:noFill/>
        </p:spPr>
        <p:txBody>
          <a:bodyPr wrap="none" rtlCol="0">
            <a:spAutoFit/>
          </a:bodyPr>
          <a:lstStyle/>
          <a:p>
            <a:r>
              <a:rPr lang="en-US" sz="2400" dirty="0" smtClean="0"/>
              <a:t>Well-Established</a:t>
            </a:r>
          </a:p>
          <a:p>
            <a:r>
              <a:rPr lang="en-US" sz="2400" dirty="0" smtClean="0"/>
              <a:t>(patch matching)</a:t>
            </a:r>
            <a:endParaRPr lang="en-US" sz="2400" dirty="0"/>
          </a:p>
        </p:txBody>
      </p:sp>
      <p:sp>
        <p:nvSpPr>
          <p:cNvPr id="5" name="TextBox 4"/>
          <p:cNvSpPr txBox="1"/>
          <p:nvPr/>
        </p:nvSpPr>
        <p:spPr>
          <a:xfrm>
            <a:off x="3129379" y="304800"/>
            <a:ext cx="3042821" cy="830997"/>
          </a:xfrm>
          <a:prstGeom prst="rect">
            <a:avLst/>
          </a:prstGeom>
          <a:noFill/>
        </p:spPr>
        <p:txBody>
          <a:bodyPr wrap="none" rtlCol="0">
            <a:spAutoFit/>
          </a:bodyPr>
          <a:lstStyle/>
          <a:p>
            <a:pPr algn="ctr"/>
            <a:r>
              <a:rPr lang="en-US" sz="2400" dirty="0" smtClean="0"/>
              <a:t>Major Progress</a:t>
            </a:r>
          </a:p>
          <a:p>
            <a:pPr algn="ctr"/>
            <a:r>
              <a:rPr lang="en-US" sz="2400" dirty="0" smtClean="0"/>
              <a:t>(pattern matching++)</a:t>
            </a:r>
            <a:endParaRPr lang="en-US" sz="2400" dirty="0"/>
          </a:p>
        </p:txBody>
      </p:sp>
      <p:sp>
        <p:nvSpPr>
          <p:cNvPr id="6" name="TextBox 5"/>
          <p:cNvSpPr txBox="1"/>
          <p:nvPr/>
        </p:nvSpPr>
        <p:spPr>
          <a:xfrm>
            <a:off x="6248399" y="304800"/>
            <a:ext cx="2991525" cy="830997"/>
          </a:xfrm>
          <a:prstGeom prst="rect">
            <a:avLst/>
          </a:prstGeom>
          <a:noFill/>
        </p:spPr>
        <p:txBody>
          <a:bodyPr wrap="none" rtlCol="0">
            <a:spAutoFit/>
          </a:bodyPr>
          <a:lstStyle/>
          <a:p>
            <a:pPr algn="ctr"/>
            <a:r>
              <a:rPr lang="en-US" sz="2400" dirty="0" smtClean="0"/>
              <a:t>New Opportunities</a:t>
            </a:r>
          </a:p>
          <a:p>
            <a:pPr algn="ctr"/>
            <a:r>
              <a:rPr lang="en-US" sz="2400" dirty="0" smtClean="0"/>
              <a:t>(interpretation/tasks)</a:t>
            </a:r>
            <a:endParaRPr lang="en-US" sz="2400" dirty="0"/>
          </a:p>
        </p:txBody>
      </p:sp>
      <p:pic>
        <p:nvPicPr>
          <p:cNvPr id="36866" name="Picture 2" descr="http://research.microsoft.com/en-us/um/people/hoppe/proj/mvscpc/mvscpc.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23" y="4992146"/>
            <a:ext cx="2689893" cy="1367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8128" y="6359509"/>
            <a:ext cx="2287806" cy="369332"/>
          </a:xfrm>
          <a:prstGeom prst="rect">
            <a:avLst/>
          </a:prstGeom>
          <a:noFill/>
        </p:spPr>
        <p:txBody>
          <a:bodyPr wrap="none" rtlCol="0">
            <a:spAutoFit/>
          </a:bodyPr>
          <a:lstStyle/>
          <a:p>
            <a:r>
              <a:rPr lang="en-US" dirty="0" smtClean="0"/>
              <a:t>Multi-view Geometry</a:t>
            </a:r>
            <a:endParaRPr lang="en-US" dirty="0"/>
          </a:p>
        </p:txBody>
      </p:sp>
      <p:pic>
        <p:nvPicPr>
          <p:cNvPr id="36868" name="Picture 4" descr="https://developer.apple.com/library/ios/documentation/graphicsimaging/Conceptual/CoreImaging/art/face_detection_2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38" y="1454406"/>
            <a:ext cx="1895597" cy="1263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 y="2673606"/>
            <a:ext cx="3018775" cy="369332"/>
          </a:xfrm>
          <a:prstGeom prst="rect">
            <a:avLst/>
          </a:prstGeom>
          <a:noFill/>
        </p:spPr>
        <p:txBody>
          <a:bodyPr wrap="none" rtlCol="0">
            <a:spAutoFit/>
          </a:bodyPr>
          <a:lstStyle/>
          <a:p>
            <a:r>
              <a:rPr lang="en-US" dirty="0" smtClean="0"/>
              <a:t>Face Detection/Recognition</a:t>
            </a:r>
            <a:endParaRPr lang="en-US" dirty="0"/>
          </a:p>
        </p:txBody>
      </p:sp>
      <p:pic>
        <p:nvPicPr>
          <p:cNvPr id="36870" name="Picture 6" descr="http://2.bp.blogspot.com/-e6gl5HuMnLc/UAG2sdI0Z9I/AAAAAAAAAGQ/Ri-jfXRaSIY/s1600/MM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74" y="3344816"/>
            <a:ext cx="1648984" cy="12388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5822" y="4583668"/>
            <a:ext cx="2467407" cy="369332"/>
          </a:xfrm>
          <a:prstGeom prst="rect">
            <a:avLst/>
          </a:prstGeom>
          <a:noFill/>
        </p:spPr>
        <p:txBody>
          <a:bodyPr wrap="none" rtlCol="0">
            <a:spAutoFit/>
          </a:bodyPr>
          <a:lstStyle/>
          <a:p>
            <a:r>
              <a:rPr lang="en-US" dirty="0" smtClean="0"/>
              <a:t>Object Tracking / Flow</a:t>
            </a:r>
            <a:endParaRPr lang="en-US" dirty="0"/>
          </a:p>
        </p:txBody>
      </p:sp>
      <p:sp>
        <p:nvSpPr>
          <p:cNvPr id="14" name="TextBox 13"/>
          <p:cNvSpPr txBox="1"/>
          <p:nvPr/>
        </p:nvSpPr>
        <p:spPr>
          <a:xfrm>
            <a:off x="3563815" y="2632630"/>
            <a:ext cx="2159566" cy="369332"/>
          </a:xfrm>
          <a:prstGeom prst="rect">
            <a:avLst/>
          </a:prstGeom>
          <a:noFill/>
        </p:spPr>
        <p:txBody>
          <a:bodyPr wrap="none" rtlCol="0">
            <a:spAutoFit/>
          </a:bodyPr>
          <a:lstStyle/>
          <a:p>
            <a:pPr algn="ctr"/>
            <a:r>
              <a:rPr lang="en-US" dirty="0" smtClean="0"/>
              <a:t>Category Detection</a:t>
            </a:r>
            <a:endParaRPr lang="en-US" dirty="0"/>
          </a:p>
        </p:txBody>
      </p:sp>
      <p:sp>
        <p:nvSpPr>
          <p:cNvPr id="15" name="TextBox 14"/>
          <p:cNvSpPr txBox="1"/>
          <p:nvPr/>
        </p:nvSpPr>
        <p:spPr>
          <a:xfrm>
            <a:off x="3881638" y="4546692"/>
            <a:ext cx="1518364" cy="369332"/>
          </a:xfrm>
          <a:prstGeom prst="rect">
            <a:avLst/>
          </a:prstGeom>
          <a:noFill/>
        </p:spPr>
        <p:txBody>
          <a:bodyPr wrap="none" rtlCol="0">
            <a:spAutoFit/>
          </a:bodyPr>
          <a:lstStyle/>
          <a:p>
            <a:pPr algn="ctr"/>
            <a:r>
              <a:rPr lang="en-US" dirty="0" smtClean="0"/>
              <a:t>Human Pose</a:t>
            </a:r>
            <a:endParaRPr lang="en-US" dirty="0"/>
          </a:p>
        </p:txBody>
      </p:sp>
      <p:sp>
        <p:nvSpPr>
          <p:cNvPr id="16" name="TextBox 15"/>
          <p:cNvSpPr txBox="1"/>
          <p:nvPr/>
        </p:nvSpPr>
        <p:spPr>
          <a:xfrm>
            <a:off x="3581400" y="6349144"/>
            <a:ext cx="1954381" cy="369332"/>
          </a:xfrm>
          <a:prstGeom prst="rect">
            <a:avLst/>
          </a:prstGeom>
          <a:noFill/>
        </p:spPr>
        <p:txBody>
          <a:bodyPr wrap="none" rtlCol="0">
            <a:spAutoFit/>
          </a:bodyPr>
          <a:lstStyle/>
          <a:p>
            <a:pPr algn="ctr"/>
            <a:r>
              <a:rPr lang="en-US" dirty="0" smtClean="0"/>
              <a:t>3D Scene Layout</a:t>
            </a:r>
            <a:endParaRPr lang="en-US" dirty="0"/>
          </a:p>
        </p:txBody>
      </p:sp>
      <p:sp>
        <p:nvSpPr>
          <p:cNvPr id="17" name="TextBox 16"/>
          <p:cNvSpPr txBox="1"/>
          <p:nvPr/>
        </p:nvSpPr>
        <p:spPr>
          <a:xfrm>
            <a:off x="6730087" y="6359509"/>
            <a:ext cx="1937390" cy="369332"/>
          </a:xfrm>
          <a:prstGeom prst="rect">
            <a:avLst/>
          </a:prstGeom>
          <a:noFill/>
        </p:spPr>
        <p:txBody>
          <a:bodyPr wrap="none" rtlCol="0">
            <a:spAutoFit/>
          </a:bodyPr>
          <a:lstStyle/>
          <a:p>
            <a:pPr algn="ctr"/>
            <a:r>
              <a:rPr lang="en-US" dirty="0" smtClean="0"/>
              <a:t>Vision for Robots</a:t>
            </a:r>
            <a:endParaRPr lang="en-US" dirty="0"/>
          </a:p>
        </p:txBody>
      </p:sp>
      <p:sp>
        <p:nvSpPr>
          <p:cNvPr id="18" name="TextBox 17"/>
          <p:cNvSpPr txBox="1"/>
          <p:nvPr/>
        </p:nvSpPr>
        <p:spPr>
          <a:xfrm>
            <a:off x="6710919" y="4535024"/>
            <a:ext cx="2031325" cy="369332"/>
          </a:xfrm>
          <a:prstGeom prst="rect">
            <a:avLst/>
          </a:prstGeom>
          <a:noFill/>
        </p:spPr>
        <p:txBody>
          <a:bodyPr wrap="none" rtlCol="0">
            <a:spAutoFit/>
          </a:bodyPr>
          <a:lstStyle/>
          <a:p>
            <a:pPr algn="ctr"/>
            <a:r>
              <a:rPr lang="en-US" dirty="0" smtClean="0"/>
              <a:t>Life-long Learning</a:t>
            </a:r>
            <a:endParaRPr lang="en-US" dirty="0"/>
          </a:p>
        </p:txBody>
      </p:sp>
      <p:sp>
        <p:nvSpPr>
          <p:cNvPr id="19" name="TextBox 18"/>
          <p:cNvSpPr txBox="1"/>
          <p:nvPr/>
        </p:nvSpPr>
        <p:spPr>
          <a:xfrm>
            <a:off x="6324600" y="2718137"/>
            <a:ext cx="2861725" cy="369332"/>
          </a:xfrm>
          <a:prstGeom prst="rect">
            <a:avLst/>
          </a:prstGeom>
          <a:noFill/>
        </p:spPr>
        <p:txBody>
          <a:bodyPr wrap="square" rtlCol="0">
            <a:spAutoFit/>
          </a:bodyPr>
          <a:lstStyle/>
          <a:p>
            <a:pPr algn="ctr"/>
            <a:r>
              <a:rPr lang="en-US" dirty="0" smtClean="0"/>
              <a:t>Entailment/Prediction</a:t>
            </a:r>
            <a:endParaRPr lang="en-US" dirty="0"/>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0488" y="5062982"/>
            <a:ext cx="1633547" cy="134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http://www.dogmine.com/wp-content/uploads/2009/09/dogs-026.jpg"/>
          <p:cNvPicPr>
            <a:picLocks noChangeAspect="1" noChangeArrowheads="1"/>
          </p:cNvPicPr>
          <p:nvPr/>
        </p:nvPicPr>
        <p:blipFill rotWithShape="1">
          <a:blip r:embed="rId7">
            <a:extLst>
              <a:ext uri="{28A0092B-C50C-407E-A947-70E740481C1C}">
                <a14:useLocalDpi xmlns:a14="http://schemas.microsoft.com/office/drawing/2010/main" val="0"/>
              </a:ext>
            </a:extLst>
          </a:blip>
          <a:srcRect l="56178" t="60049" r="7086"/>
          <a:stretch/>
        </p:blipFill>
        <p:spPr bwMode="auto">
          <a:xfrm>
            <a:off x="3806764" y="1380352"/>
            <a:ext cx="1585622" cy="129325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650788" y="1380352"/>
            <a:ext cx="741597" cy="11864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1635" y="3299890"/>
            <a:ext cx="1528335" cy="130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descr="C:\Users\Hoiem\Documents\Presentations\NSF Frontiers - Aug 2011\bat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7232" y="1380352"/>
            <a:ext cx="1634621" cy="1324043"/>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p:cNvPicPr>
            <a:picLocks noChangeAspect="1" noChangeArrowheads="1"/>
          </p:cNvPicPr>
          <p:nvPr/>
        </p:nvPicPr>
        <p:blipFill rotWithShape="1">
          <a:blip r:embed="rId10">
            <a:extLst>
              <a:ext uri="{28A0092B-C50C-407E-A947-70E740481C1C}">
                <a14:useLocalDpi xmlns:a14="http://schemas.microsoft.com/office/drawing/2010/main" val="0"/>
              </a:ext>
            </a:extLst>
          </a:blip>
          <a:srcRect r="20763"/>
          <a:stretch/>
        </p:blipFill>
        <p:spPr bwMode="auto">
          <a:xfrm>
            <a:off x="6786965" y="3242804"/>
            <a:ext cx="1823635" cy="140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11" descr="照片"/>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2477" y="4992146"/>
            <a:ext cx="190500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68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6" y="990600"/>
            <a:ext cx="9057554" cy="914400"/>
          </a:xfrm>
        </p:spPr>
        <p:txBody>
          <a:bodyPr>
            <a:normAutofit fontScale="90000"/>
          </a:bodyPr>
          <a:lstStyle/>
          <a:p>
            <a:r>
              <a:rPr lang="en-US" dirty="0" smtClean="0"/>
              <a:t>Scene Understanding = </a:t>
            </a:r>
            <a:br>
              <a:rPr lang="en-US" dirty="0" smtClean="0"/>
            </a:br>
            <a:r>
              <a:rPr lang="en-US" dirty="0" smtClean="0"/>
              <a:t>		Objects + People + Layout + </a:t>
            </a:r>
            <a:br>
              <a:rPr lang="en-US" dirty="0" smtClean="0"/>
            </a:br>
            <a:r>
              <a:rPr lang="en-US" dirty="0"/>
              <a:t>	</a:t>
            </a:r>
            <a:r>
              <a:rPr lang="en-US" dirty="0" smtClean="0"/>
              <a:t>	Interpretation </a:t>
            </a:r>
            <a:r>
              <a:rPr lang="en-US" i="1" dirty="0" smtClean="0"/>
              <a:t>within Task Context</a:t>
            </a:r>
            <a:endParaRPr lang="en-US" i="1" dirty="0"/>
          </a:p>
        </p:txBody>
      </p:sp>
      <p:pic>
        <p:nvPicPr>
          <p:cNvPr id="4" name="Picture 2" descr="http://vision.cs.uiuc.edu/pascal-sentences/bicycle/2008_0086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97015"/>
            <a:ext cx="629213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863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90494"/>
            <a:ext cx="7886700" cy="5286469"/>
          </a:xfrm>
        </p:spPr>
        <p:txBody>
          <a:bodyPr>
            <a:normAutofit/>
          </a:bodyPr>
          <a:lstStyle/>
          <a:p>
            <a:pPr marL="0" indent="0">
              <a:buNone/>
            </a:pPr>
            <a:r>
              <a:rPr lang="en-US" dirty="0" smtClean="0"/>
              <a:t>What do I see?  </a:t>
            </a:r>
            <a:r>
              <a:rPr lang="en-US" dirty="0" smtClean="0">
                <a:sym typeface="Wingdings" pitchFamily="2" charset="2"/>
              </a:rPr>
              <a:t>  </a:t>
            </a:r>
            <a:r>
              <a:rPr lang="en-US" dirty="0">
                <a:sym typeface="Wingdings" pitchFamily="2" charset="2"/>
              </a:rPr>
              <a:t>Why is this </a:t>
            </a:r>
            <a:r>
              <a:rPr lang="en-US" dirty="0" smtClean="0">
                <a:sym typeface="Wingdings" pitchFamily="2" charset="2"/>
              </a:rPr>
              <a:t>happening?</a:t>
            </a:r>
          </a:p>
          <a:p>
            <a:pPr marL="0" indent="0">
              <a:buNone/>
            </a:pPr>
            <a:r>
              <a:rPr lang="en-US" dirty="0">
                <a:sym typeface="Wingdings" pitchFamily="2" charset="2"/>
              </a:rPr>
              <a:t>	</a:t>
            </a:r>
            <a:r>
              <a:rPr lang="en-US" dirty="0" smtClean="0">
                <a:sym typeface="Wingdings" pitchFamily="2" charset="2"/>
              </a:rPr>
              <a:t>		    What is important?</a:t>
            </a:r>
          </a:p>
          <a:p>
            <a:pPr marL="0" indent="0">
              <a:buNone/>
            </a:pPr>
            <a:r>
              <a:rPr lang="en-US" dirty="0" smtClean="0">
                <a:sym typeface="Wingdings" pitchFamily="2" charset="2"/>
              </a:rPr>
              <a:t>			    What will I see?</a:t>
            </a:r>
          </a:p>
          <a:p>
            <a:pPr marL="0" indent="0">
              <a:buNone/>
            </a:pPr>
            <a:r>
              <a:rPr lang="en-US" dirty="0">
                <a:sym typeface="Wingdings" pitchFamily="2" charset="2"/>
              </a:rPr>
              <a:t>	</a:t>
            </a:r>
            <a:r>
              <a:rPr lang="en-US" dirty="0" smtClean="0">
                <a:sym typeface="Wingdings" pitchFamily="2" charset="2"/>
              </a:rPr>
              <a:t>		</a:t>
            </a:r>
          </a:p>
          <a:p>
            <a:pPr marL="0" indent="0">
              <a:buNone/>
            </a:pPr>
            <a:endParaRPr lang="en-US" dirty="0" smtClean="0">
              <a:sym typeface="Wingdings" pitchFamily="2" charset="2"/>
            </a:endParaRPr>
          </a:p>
          <a:p>
            <a:pPr marL="0" indent="0">
              <a:buNone/>
            </a:pPr>
            <a:endParaRPr lang="en-US" dirty="0" smtClean="0">
              <a:sym typeface="Wingdings" pitchFamily="2" charset="2"/>
            </a:endParaRPr>
          </a:p>
          <a:p>
            <a:pPr marL="0" indent="0">
              <a:buNone/>
            </a:pPr>
            <a:r>
              <a:rPr lang="en-US" dirty="0" smtClean="0">
                <a:sym typeface="Wingdings" pitchFamily="2" charset="2"/>
              </a:rPr>
              <a:t>How can we learn about the world through vision?</a:t>
            </a:r>
          </a:p>
          <a:p>
            <a:pPr marL="0" indent="0">
              <a:buNone/>
            </a:pPr>
            <a:endParaRPr lang="en-US" dirty="0">
              <a:sym typeface="Wingdings" pitchFamily="2" charset="2"/>
            </a:endParaRPr>
          </a:p>
          <a:p>
            <a:pPr marL="0" indent="0">
              <a:buNone/>
            </a:pPr>
            <a:r>
              <a:rPr lang="en-US" dirty="0" smtClean="0">
                <a:sym typeface="Wingdings" pitchFamily="2" charset="2"/>
              </a:rPr>
              <a:t>How do we create/evaluate vision systems that adapt to useful tasks?</a:t>
            </a:r>
          </a:p>
          <a:p>
            <a:pPr marL="3657600" lvl="8" indent="0">
              <a:buNone/>
            </a:pPr>
            <a:endParaRPr lang="en-US" dirty="0"/>
          </a:p>
        </p:txBody>
      </p:sp>
      <p:pic>
        <p:nvPicPr>
          <p:cNvPr id="4" name="Never overload your donkey car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6647" y="1361140"/>
            <a:ext cx="2590800" cy="1942727"/>
          </a:xfrm>
          <a:prstGeom prst="rect">
            <a:avLst/>
          </a:prstGeom>
        </p:spPr>
      </p:pic>
    </p:spTree>
    <p:extLst>
      <p:ext uri="{BB962C8B-B14F-4D97-AF65-F5344CB8AC3E}">
        <p14:creationId xmlns:p14="http://schemas.microsoft.com/office/powerpoint/2010/main" val="35233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stuffs</a:t>
            </a:r>
          </a:p>
        </p:txBody>
      </p:sp>
      <p:sp>
        <p:nvSpPr>
          <p:cNvPr id="3" name="Content Placeholder 2"/>
          <p:cNvSpPr>
            <a:spLocks noGrp="1"/>
          </p:cNvSpPr>
          <p:nvPr>
            <p:ph idx="1"/>
          </p:nvPr>
        </p:nvSpPr>
        <p:spPr>
          <a:xfrm>
            <a:off x="628650" y="1577788"/>
            <a:ext cx="7886700" cy="4948517"/>
          </a:xfrm>
        </p:spPr>
        <p:txBody>
          <a:bodyPr>
            <a:normAutofit/>
          </a:bodyPr>
          <a:lstStyle/>
          <a:p>
            <a:r>
              <a:rPr lang="en-US" dirty="0" smtClean="0"/>
              <a:t>Final project</a:t>
            </a:r>
          </a:p>
          <a:p>
            <a:pPr lvl="1"/>
            <a:r>
              <a:rPr lang="en-US" dirty="0" smtClean="0"/>
              <a:t>Poster (40%)</a:t>
            </a:r>
          </a:p>
          <a:p>
            <a:pPr lvl="2"/>
            <a:r>
              <a:rPr lang="en-US" dirty="0" smtClean="0"/>
              <a:t>Presentation (70%)</a:t>
            </a:r>
          </a:p>
          <a:p>
            <a:pPr lvl="2"/>
            <a:r>
              <a:rPr lang="en-US" dirty="0" smtClean="0"/>
              <a:t>Summary (30%)</a:t>
            </a:r>
            <a:endParaRPr lang="en-US" dirty="0"/>
          </a:p>
          <a:p>
            <a:pPr lvl="1"/>
            <a:r>
              <a:rPr lang="en-US" dirty="0" smtClean="0"/>
              <a:t>Webpage report (50%)</a:t>
            </a:r>
          </a:p>
          <a:p>
            <a:pPr marL="342900" lvl="1" indent="0">
              <a:buNone/>
            </a:pPr>
            <a:endParaRPr lang="en-US" dirty="0" smtClean="0"/>
          </a:p>
          <a:p>
            <a:r>
              <a:rPr lang="en-US" dirty="0" smtClean="0"/>
              <a:t>Final exam</a:t>
            </a:r>
          </a:p>
          <a:p>
            <a:pPr lvl="1"/>
            <a:r>
              <a:rPr lang="en-US" dirty="0" smtClean="0"/>
              <a:t>Module 1 – module 5 </a:t>
            </a:r>
          </a:p>
          <a:p>
            <a:pPr lvl="1"/>
            <a:r>
              <a:rPr lang="en-US" smtClean="0"/>
              <a:t>Simple concept questions </a:t>
            </a:r>
            <a:r>
              <a:rPr lang="en-US"/>
              <a:t>(18 </a:t>
            </a:r>
            <a:r>
              <a:rPr lang="en-US"/>
              <a:t>questions</a:t>
            </a:r>
            <a:r>
              <a:rPr lang="en-US" smtClean="0"/>
              <a:t>)</a:t>
            </a:r>
            <a:endParaRPr lang="en-US" dirty="0" smtClean="0"/>
          </a:p>
          <a:p>
            <a:pPr lvl="1"/>
            <a:r>
              <a:rPr lang="en-US" dirty="0" smtClean="0"/>
              <a:t>One letter size cheat sheet allowed (2 side)</a:t>
            </a:r>
          </a:p>
          <a:p>
            <a:pPr marL="342900" lvl="1" indent="0">
              <a:buNone/>
            </a:pPr>
            <a:endParaRPr lang="en-US" dirty="0" smtClean="0"/>
          </a:p>
          <a:p>
            <a:r>
              <a:rPr lang="en-US" dirty="0" smtClean="0"/>
              <a:t>SPOT evaluation due Dec 8th</a:t>
            </a:r>
          </a:p>
        </p:txBody>
      </p:sp>
    </p:spTree>
    <p:extLst>
      <p:ext uri="{BB962C8B-B14F-4D97-AF65-F5344CB8AC3E}">
        <p14:creationId xmlns:p14="http://schemas.microsoft.com/office/powerpoint/2010/main" val="527263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54929" y="1840379"/>
            <a:ext cx="8305800" cy="4875971"/>
          </a:xfrm>
          <a:prstGeom prst="rect">
            <a:avLst/>
          </a:prstGeom>
        </p:spPr>
      </p:pic>
      <p:sp>
        <p:nvSpPr>
          <p:cNvPr id="2" name="Title 1"/>
          <p:cNvSpPr>
            <a:spLocks noGrp="1"/>
          </p:cNvSpPr>
          <p:nvPr>
            <p:ph type="title"/>
          </p:nvPr>
        </p:nvSpPr>
        <p:spPr/>
        <p:txBody>
          <a:bodyPr/>
          <a:lstStyle/>
          <a:p>
            <a:r>
              <a:rPr lang="en-US" dirty="0" smtClean="0"/>
              <a:t>Important open problems</a:t>
            </a:r>
            <a:endParaRPr lang="en-US" dirty="0"/>
          </a:p>
        </p:txBody>
      </p:sp>
      <p:sp>
        <p:nvSpPr>
          <p:cNvPr id="3" name="Content Placeholder 2"/>
          <p:cNvSpPr>
            <a:spLocks noGrp="1"/>
          </p:cNvSpPr>
          <p:nvPr>
            <p:ph idx="1"/>
          </p:nvPr>
        </p:nvSpPr>
        <p:spPr>
          <a:xfrm>
            <a:off x="628650" y="1257860"/>
            <a:ext cx="7886700" cy="4351338"/>
          </a:xfrm>
        </p:spPr>
        <p:txBody>
          <a:bodyPr>
            <a:normAutofit/>
          </a:bodyPr>
          <a:lstStyle/>
          <a:p>
            <a:r>
              <a:rPr lang="en-US" sz="2800" dirty="0"/>
              <a:t>How can we interpret vision given structured plans of a scene?</a:t>
            </a:r>
          </a:p>
        </p:txBody>
      </p:sp>
    </p:spTree>
    <p:extLst>
      <p:ext uri="{BB962C8B-B14F-4D97-AF65-F5344CB8AC3E}">
        <p14:creationId xmlns:p14="http://schemas.microsoft.com/office/powerpoint/2010/main" val="586007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Important open problems</a:t>
            </a:r>
          </a:p>
        </p:txBody>
      </p:sp>
      <p:sp>
        <p:nvSpPr>
          <p:cNvPr id="27651" name="Content Placeholder 2"/>
          <p:cNvSpPr>
            <a:spLocks noGrp="1"/>
          </p:cNvSpPr>
          <p:nvPr>
            <p:ph idx="1"/>
          </p:nvPr>
        </p:nvSpPr>
        <p:spPr/>
        <p:txBody>
          <a:bodyPr/>
          <a:lstStyle/>
          <a:p>
            <a:r>
              <a:rPr lang="en-US" altLang="en-US" dirty="0" smtClean="0"/>
              <a:t>Algorithms: works pretty well </a:t>
            </a:r>
            <a:r>
              <a:rPr lang="en-US" altLang="en-US" dirty="0" smtClean="0">
                <a:sym typeface="Wingdings" panose="05000000000000000000" pitchFamily="2" charset="2"/>
              </a:rPr>
              <a:t> perfect</a:t>
            </a:r>
            <a:endParaRPr lang="en-US" altLang="en-US" dirty="0" smtClean="0"/>
          </a:p>
          <a:p>
            <a:pPr lvl="1"/>
            <a:r>
              <a:rPr lang="en-US" altLang="en-US" dirty="0" smtClean="0"/>
              <a:t>E.g., stereo: top of wish list from Pixar guy </a:t>
            </a:r>
            <a:r>
              <a:rPr lang="en-US" altLang="en-US" dirty="0" err="1" smtClean="0"/>
              <a:t>Micheal</a:t>
            </a:r>
            <a:r>
              <a:rPr lang="en-US" altLang="en-US" dirty="0" smtClean="0"/>
              <a:t> </a:t>
            </a:r>
            <a:r>
              <a:rPr lang="en-US" altLang="en-US" dirty="0" err="1" smtClean="0"/>
              <a:t>Kass</a:t>
            </a:r>
            <a:endParaRPr lang="en-US" altLang="en-US" dirty="0" smtClean="0"/>
          </a:p>
          <a:p>
            <a:pPr lvl="1"/>
            <a:endParaRPr lang="en-US" altLang="en-US" dirty="0" smtClean="0"/>
          </a:p>
          <a:p>
            <a:pPr lvl="1"/>
            <a:endParaRPr lang="en-US" altLang="en-US" dirty="0" smtClean="0"/>
          </a:p>
        </p:txBody>
      </p:sp>
      <p:sp>
        <p:nvSpPr>
          <p:cNvPr id="4"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sz="2800" dirty="0" smtClean="0"/>
          </a:p>
          <a:p>
            <a:pPr marL="0" indent="0">
              <a:buFont typeface="Arial" charset="0"/>
              <a:buNone/>
              <a:defRPr/>
            </a:pPr>
            <a:r>
              <a:rPr lang="en-US" sz="2800" dirty="0" smtClean="0"/>
              <a:t>Good directions:</a:t>
            </a:r>
          </a:p>
          <a:p>
            <a:pPr>
              <a:defRPr/>
            </a:pPr>
            <a:r>
              <a:rPr lang="en-US" sz="2600" dirty="0" smtClean="0"/>
              <a:t>Incorporate higher level knowledge</a:t>
            </a:r>
          </a:p>
        </p:txBody>
      </p:sp>
    </p:spTree>
    <p:extLst>
      <p:ext uri="{BB962C8B-B14F-4D97-AF65-F5344CB8AC3E}">
        <p14:creationId xmlns:p14="http://schemas.microsoft.com/office/powerpoint/2010/main" val="1332134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Important open problems</a:t>
            </a:r>
          </a:p>
        </p:txBody>
      </p:sp>
      <p:sp>
        <p:nvSpPr>
          <p:cNvPr id="26627" name="Content Placeholder 2"/>
          <p:cNvSpPr>
            <a:spLocks noGrp="1"/>
          </p:cNvSpPr>
          <p:nvPr>
            <p:ph idx="1"/>
          </p:nvPr>
        </p:nvSpPr>
        <p:spPr>
          <a:xfrm>
            <a:off x="628650" y="1272988"/>
            <a:ext cx="7886700" cy="4903975"/>
          </a:xfrm>
        </p:spPr>
        <p:txBody>
          <a:bodyPr/>
          <a:lstStyle/>
          <a:p>
            <a:r>
              <a:rPr lang="en-US" altLang="en-US" dirty="0" smtClean="0"/>
              <a:t>Spatial understanding: what is it doing? Or how do I do it?</a:t>
            </a:r>
          </a:p>
        </p:txBody>
      </p:sp>
      <p:sp>
        <p:nvSpPr>
          <p:cNvPr id="6"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sz="2800" dirty="0" smtClean="0"/>
          </a:p>
          <a:p>
            <a:pPr marL="0" indent="0">
              <a:buFont typeface="Arial" charset="0"/>
              <a:buNone/>
              <a:defRPr/>
            </a:pPr>
            <a:r>
              <a:rPr lang="en-US" sz="2800" dirty="0" smtClean="0"/>
              <a:t>Important </a:t>
            </a:r>
            <a:r>
              <a:rPr lang="en-US" sz="2800" dirty="0"/>
              <a:t>questions</a:t>
            </a:r>
            <a:r>
              <a:rPr lang="en-US" sz="2800" dirty="0" smtClean="0"/>
              <a:t>:</a:t>
            </a:r>
          </a:p>
          <a:p>
            <a:pPr>
              <a:defRPr/>
            </a:pPr>
            <a:r>
              <a:rPr lang="en-US" sz="2600" dirty="0" smtClean="0"/>
              <a:t>What are good representations of space for navigation and interaction?  What kind of details are important?</a:t>
            </a:r>
          </a:p>
          <a:p>
            <a:pPr>
              <a:defRPr/>
            </a:pPr>
            <a:r>
              <a:rPr lang="en-US" sz="2600" dirty="0" smtClean="0"/>
              <a:t>How can we combine single-image cues with multi-view cues?</a:t>
            </a:r>
          </a:p>
          <a:p>
            <a:pPr marL="0" indent="0">
              <a:buFont typeface="Arial" charset="0"/>
              <a:buNone/>
              <a:defRPr/>
            </a:pPr>
            <a:endParaRPr lang="en-US" sz="2600" dirty="0" smtClean="0"/>
          </a:p>
        </p:txBody>
      </p:sp>
      <p:pic>
        <p:nvPicPr>
          <p:cNvPr id="26629" name="Picture 2" descr="http://www.savingadvice.com/images/blog/cluttered-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1997075"/>
            <a:ext cx="37052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616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Important open problems</a:t>
            </a:r>
          </a:p>
        </p:txBody>
      </p:sp>
      <p:sp>
        <p:nvSpPr>
          <p:cNvPr id="3" name="Content Placeholder 2"/>
          <p:cNvSpPr>
            <a:spLocks noGrp="1"/>
          </p:cNvSpPr>
          <p:nvPr>
            <p:ph idx="1"/>
          </p:nvPr>
        </p:nvSpPr>
        <p:spPr>
          <a:xfrm>
            <a:off x="457200" y="990600"/>
            <a:ext cx="8229600" cy="762000"/>
          </a:xfrm>
        </p:spPr>
        <p:txBody>
          <a:bodyPr/>
          <a:lstStyle/>
          <a:p>
            <a:pPr marL="0" indent="0">
              <a:buFont typeface="Arial" charset="0"/>
              <a:buNone/>
              <a:defRPr/>
            </a:pPr>
            <a:r>
              <a:rPr lang="en-US" dirty="0" smtClean="0"/>
              <a:t>Object representation: what is it?</a:t>
            </a:r>
          </a:p>
          <a:p>
            <a:pPr>
              <a:buFont typeface="Arial" charset="0"/>
              <a:buChar char="•"/>
              <a:defRPr/>
            </a:pPr>
            <a:endParaRPr lang="en-US" dirty="0"/>
          </a:p>
        </p:txBody>
      </p:sp>
      <p:sp>
        <p:nvSpPr>
          <p:cNvPr id="12"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dirty="0" smtClean="0"/>
              <a:t>Important </a:t>
            </a:r>
            <a:r>
              <a:rPr lang="en-US" sz="2800" dirty="0"/>
              <a:t>questions</a:t>
            </a:r>
            <a:r>
              <a:rPr lang="en-US" sz="2800" dirty="0" smtClean="0"/>
              <a:t>:</a:t>
            </a:r>
          </a:p>
          <a:p>
            <a:pPr>
              <a:defRPr/>
            </a:pPr>
            <a:r>
              <a:rPr lang="en-US" sz="2600" dirty="0" smtClean="0"/>
              <a:t>How can we pose recognition so that it lets us deal with new objects?</a:t>
            </a:r>
          </a:p>
          <a:p>
            <a:pPr>
              <a:defRPr/>
            </a:pPr>
            <a:r>
              <a:rPr lang="en-US" sz="2600" dirty="0" smtClean="0"/>
              <a:t>What do we want to predict or infer, and to what extent does that rely on categorization?</a:t>
            </a:r>
            <a:endParaRPr lang="en-US" sz="2600" dirty="0"/>
          </a:p>
          <a:p>
            <a:pPr>
              <a:defRPr/>
            </a:pPr>
            <a:r>
              <a:rPr lang="en-US" sz="2600" dirty="0" smtClean="0"/>
              <a:t>How do we transfer knowledge of one type of object to another?</a:t>
            </a:r>
          </a:p>
        </p:txBody>
      </p:sp>
      <p:pic>
        <p:nvPicPr>
          <p:cNvPr id="24581" name="Picture 12" descr="File:Caracal kitten.jpg"/>
          <p:cNvPicPr>
            <a:picLocks noChangeAspect="1" noChangeArrowheads="1"/>
          </p:cNvPicPr>
          <p:nvPr/>
        </p:nvPicPr>
        <p:blipFill>
          <a:blip r:embed="rId2" cstate="print">
            <a:extLst>
              <a:ext uri="{28A0092B-C50C-407E-A947-70E740481C1C}">
                <a14:useLocalDpi xmlns:a14="http://schemas.microsoft.com/office/drawing/2010/main" val="0"/>
              </a:ext>
            </a:extLst>
          </a:blip>
          <a:srcRect t="17827"/>
          <a:stretch>
            <a:fillRect/>
          </a:stretch>
        </p:blipFill>
        <p:spPr bwMode="auto">
          <a:xfrm>
            <a:off x="5791200" y="1841500"/>
            <a:ext cx="14747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http://www.walyou.com/img/automower_garden_gadg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71688"/>
            <a:ext cx="30480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74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Important open problems</a:t>
            </a:r>
          </a:p>
        </p:txBody>
      </p:sp>
      <p:sp>
        <p:nvSpPr>
          <p:cNvPr id="29699" name="Content Placeholder 2"/>
          <p:cNvSpPr>
            <a:spLocks noGrp="1"/>
          </p:cNvSpPr>
          <p:nvPr>
            <p:ph idx="1"/>
          </p:nvPr>
        </p:nvSpPr>
        <p:spPr/>
        <p:txBody>
          <a:bodyPr/>
          <a:lstStyle/>
          <a:p>
            <a:endParaRPr lang="en-US" altLang="en-US" smtClean="0"/>
          </a:p>
          <a:p>
            <a:r>
              <a:rPr lang="en-US" altLang="en-US" smtClean="0"/>
              <a:t>Can we build a “core” vision system that can easily be extended to perform new tasks or even learn on its own?</a:t>
            </a:r>
          </a:p>
          <a:p>
            <a:pPr lvl="1"/>
            <a:r>
              <a:rPr lang="en-US" altLang="en-US" smtClean="0"/>
              <a:t>What kind of representations might allow this?</a:t>
            </a:r>
          </a:p>
          <a:p>
            <a:pPr lvl="1"/>
            <a:r>
              <a:rPr lang="en-US" altLang="en-US" smtClean="0"/>
              <a:t>What should be built in and what should be learned?</a:t>
            </a:r>
          </a:p>
        </p:txBody>
      </p:sp>
    </p:spTree>
    <p:extLst>
      <p:ext uri="{BB962C8B-B14F-4D97-AF65-F5344CB8AC3E}">
        <p14:creationId xmlns:p14="http://schemas.microsoft.com/office/powerpoint/2010/main" val="1967068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open problems</a:t>
            </a:r>
            <a:endParaRPr lang="en-US" dirty="0"/>
          </a:p>
        </p:txBody>
      </p:sp>
      <p:sp>
        <p:nvSpPr>
          <p:cNvPr id="3" name="Content Placeholder 2"/>
          <p:cNvSpPr>
            <a:spLocks noGrp="1"/>
          </p:cNvSpPr>
          <p:nvPr>
            <p:ph idx="1"/>
          </p:nvPr>
        </p:nvSpPr>
        <p:spPr/>
        <p:txBody>
          <a:bodyPr/>
          <a:lstStyle/>
          <a:p>
            <a:r>
              <a:rPr lang="en-US" dirty="0" smtClean="0"/>
              <a:t>Vision for the masses</a:t>
            </a:r>
            <a:endParaRPr lang="en-US" dirty="0"/>
          </a:p>
        </p:txBody>
      </p:sp>
      <p:pic>
        <p:nvPicPr>
          <p:cNvPr id="48130" name="Picture 2" descr="http://www.dnabaser.com/download/Cell-counter/sshot-anim-cell-count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066" y="1752600"/>
            <a:ext cx="4555424" cy="4184434"/>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ak9.picdn.net/shutterstock/videos/5287514/preview/stock-footage-seattle-july-aerial-view-space-needle-downtown-seattle-queen-anne-hill-distant-l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624" y="1817687"/>
            <a:ext cx="3810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5941497"/>
            <a:ext cx="1633781" cy="369332"/>
          </a:xfrm>
          <a:prstGeom prst="rect">
            <a:avLst/>
          </a:prstGeom>
          <a:noFill/>
        </p:spPr>
        <p:txBody>
          <a:bodyPr wrap="none" rtlCol="0">
            <a:spAutoFit/>
          </a:bodyPr>
          <a:lstStyle/>
          <a:p>
            <a:r>
              <a:rPr lang="en-US" dirty="0" smtClean="0"/>
              <a:t>Counting cells</a:t>
            </a:r>
            <a:endParaRPr lang="en-US" dirty="0"/>
          </a:p>
        </p:txBody>
      </p:sp>
      <p:sp>
        <p:nvSpPr>
          <p:cNvPr id="7" name="TextBox 6"/>
          <p:cNvSpPr txBox="1"/>
          <p:nvPr/>
        </p:nvSpPr>
        <p:spPr>
          <a:xfrm>
            <a:off x="4833239" y="4045603"/>
            <a:ext cx="4168770" cy="369332"/>
          </a:xfrm>
          <a:prstGeom prst="rect">
            <a:avLst/>
          </a:prstGeom>
          <a:noFill/>
        </p:spPr>
        <p:txBody>
          <a:bodyPr wrap="none" rtlCol="0">
            <a:spAutoFit/>
          </a:bodyPr>
          <a:lstStyle/>
          <a:p>
            <a:r>
              <a:rPr lang="en-US" dirty="0" smtClean="0"/>
              <a:t>Analyzing social effects of green space</a:t>
            </a:r>
            <a:endParaRPr lang="en-US" dirty="0"/>
          </a:p>
        </p:txBody>
      </p:sp>
      <p:sp>
        <p:nvSpPr>
          <p:cNvPr id="5" name="TextBox 4"/>
          <p:cNvSpPr txBox="1"/>
          <p:nvPr/>
        </p:nvSpPr>
        <p:spPr>
          <a:xfrm>
            <a:off x="5034405" y="4889022"/>
            <a:ext cx="3810000" cy="1569660"/>
          </a:xfrm>
          <a:prstGeom prst="rect">
            <a:avLst/>
          </a:prstGeom>
          <a:noFill/>
        </p:spPr>
        <p:txBody>
          <a:bodyPr wrap="square" rtlCol="0">
            <a:spAutoFit/>
          </a:bodyPr>
          <a:lstStyle/>
          <a:p>
            <a:r>
              <a:rPr lang="en-US" sz="2400" dirty="0" smtClean="0"/>
              <a:t>How to make vision systems that can quickly adapt to these thousands of visual tasks?</a:t>
            </a:r>
            <a:endParaRPr lang="en-US" sz="2400" dirty="0"/>
          </a:p>
        </p:txBody>
      </p:sp>
    </p:spTree>
    <p:extLst>
      <p:ext uri="{BB962C8B-B14F-4D97-AF65-F5344CB8AC3E}">
        <p14:creationId xmlns:p14="http://schemas.microsoft.com/office/powerpoint/2010/main" val="72628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problems</a:t>
            </a:r>
            <a:endParaRPr lang="en-US" dirty="0"/>
          </a:p>
        </p:txBody>
      </p:sp>
      <p:sp>
        <p:nvSpPr>
          <p:cNvPr id="3" name="Content Placeholder 2"/>
          <p:cNvSpPr>
            <a:spLocks noGrp="1"/>
          </p:cNvSpPr>
          <p:nvPr>
            <p:ph idx="1"/>
          </p:nvPr>
        </p:nvSpPr>
        <p:spPr>
          <a:xfrm>
            <a:off x="628650" y="1123576"/>
            <a:ext cx="7886700" cy="5053387"/>
          </a:xfrm>
        </p:spPr>
        <p:txBody>
          <a:bodyPr/>
          <a:lstStyle/>
          <a:p>
            <a:r>
              <a:rPr lang="en-US" dirty="0" smtClean="0"/>
              <a:t>Learning features and intermediate representations that transfer to new tasks</a:t>
            </a:r>
            <a:endParaRPr lang="en-US" dirty="0"/>
          </a:p>
        </p:txBody>
      </p:sp>
      <p:pic>
        <p:nvPicPr>
          <p:cNvPr id="64516" name="Picture 4" descr="This is what the hype is ab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620000" cy="4467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75138" y="6555941"/>
            <a:ext cx="4943533" cy="276999"/>
          </a:xfrm>
          <a:prstGeom prst="rect">
            <a:avLst/>
          </a:prstGeom>
          <a:noFill/>
        </p:spPr>
        <p:txBody>
          <a:bodyPr wrap="none" rtlCol="0">
            <a:spAutoFit/>
          </a:bodyPr>
          <a:lstStyle/>
          <a:p>
            <a:r>
              <a:rPr lang="en-US" sz="1200" dirty="0" smtClean="0"/>
              <a:t>Figure from http://www.datarobot.com/blog/a-primer-on-deep-learning/</a:t>
            </a:r>
          </a:p>
        </p:txBody>
      </p:sp>
    </p:spTree>
    <p:extLst>
      <p:ext uri="{BB962C8B-B14F-4D97-AF65-F5344CB8AC3E}">
        <p14:creationId xmlns:p14="http://schemas.microsoft.com/office/powerpoint/2010/main" val="28589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open problems</a:t>
            </a:r>
            <a:endParaRPr lang="en-US" dirty="0"/>
          </a:p>
        </p:txBody>
      </p:sp>
      <p:sp>
        <p:nvSpPr>
          <p:cNvPr id="3" name="Content Placeholder 2"/>
          <p:cNvSpPr>
            <a:spLocks noGrp="1"/>
          </p:cNvSpPr>
          <p:nvPr>
            <p:ph idx="1"/>
          </p:nvPr>
        </p:nvSpPr>
        <p:spPr>
          <a:xfrm>
            <a:off x="457200" y="1325562"/>
            <a:ext cx="8229600" cy="5380037"/>
          </a:xfrm>
        </p:spPr>
        <p:txBody>
          <a:bodyPr>
            <a:normAutofit/>
          </a:bodyPr>
          <a:lstStyle/>
          <a:p>
            <a:r>
              <a:rPr lang="en-US" dirty="0" smtClean="0"/>
              <a:t>Almost everything is still unsolved!</a:t>
            </a:r>
          </a:p>
          <a:p>
            <a:pPr lvl="1"/>
            <a:r>
              <a:rPr lang="en-US" dirty="0" smtClean="0"/>
              <a:t>Robust 3D shape from multiple images</a:t>
            </a:r>
          </a:p>
          <a:p>
            <a:pPr lvl="1"/>
            <a:r>
              <a:rPr lang="en-US" dirty="0" smtClean="0"/>
              <a:t>Recognize objects (only faces and maybe cars is really solved, thanks to tons of data)</a:t>
            </a:r>
          </a:p>
          <a:p>
            <a:pPr lvl="1"/>
            <a:r>
              <a:rPr lang="en-US" dirty="0" smtClean="0"/>
              <a:t>Caption images/video</a:t>
            </a:r>
          </a:p>
          <a:p>
            <a:pPr lvl="1"/>
            <a:r>
              <a:rPr lang="en-US" dirty="0" smtClean="0"/>
              <a:t>Predict intention</a:t>
            </a:r>
          </a:p>
          <a:p>
            <a:pPr lvl="1"/>
            <a:r>
              <a:rPr lang="en-US" dirty="0" smtClean="0"/>
              <a:t>Object segmentation</a:t>
            </a:r>
          </a:p>
          <a:p>
            <a:pPr lvl="1"/>
            <a:r>
              <a:rPr lang="en-US" dirty="0" smtClean="0"/>
              <a:t>Count objects in an image</a:t>
            </a:r>
          </a:p>
          <a:p>
            <a:pPr lvl="1"/>
            <a:r>
              <a:rPr lang="en-US" dirty="0" smtClean="0"/>
              <a:t>Estimate pose</a:t>
            </a:r>
          </a:p>
          <a:p>
            <a:pPr lvl="1"/>
            <a:r>
              <a:rPr lang="en-US" dirty="0" smtClean="0"/>
              <a:t>Recognize actions</a:t>
            </a:r>
          </a:p>
          <a:p>
            <a:pPr lvl="1"/>
            <a:r>
              <a:rPr lang="en-US" dirty="0" smtClean="0"/>
              <a:t>….</a:t>
            </a:r>
            <a:endParaRPr lang="en-US" dirty="0"/>
          </a:p>
        </p:txBody>
      </p:sp>
    </p:spTree>
    <p:extLst>
      <p:ext uri="{BB962C8B-B14F-4D97-AF65-F5344CB8AC3E}">
        <p14:creationId xmlns:p14="http://schemas.microsoft.com/office/powerpoint/2010/main" val="2866336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If you want to learn more…</a:t>
            </a:r>
          </a:p>
        </p:txBody>
      </p:sp>
      <p:sp>
        <p:nvSpPr>
          <p:cNvPr id="3" name="Content Placeholder 2"/>
          <p:cNvSpPr>
            <a:spLocks noGrp="1"/>
          </p:cNvSpPr>
          <p:nvPr>
            <p:ph idx="1"/>
          </p:nvPr>
        </p:nvSpPr>
        <p:spPr/>
        <p:txBody>
          <a:bodyPr>
            <a:normAutofit/>
          </a:bodyPr>
          <a:lstStyle/>
          <a:p>
            <a:pPr>
              <a:buFont typeface="Arial" charset="0"/>
              <a:buChar char="•"/>
              <a:defRPr/>
            </a:pPr>
            <a:r>
              <a:rPr lang="en-US" dirty="0" smtClean="0"/>
              <a:t>Read </a:t>
            </a:r>
            <a:r>
              <a:rPr lang="en-US" dirty="0" smtClean="0"/>
              <a:t>lots of papers: IJCV, PAMI, CVPR, ICCV, ECCV, NIPS</a:t>
            </a:r>
          </a:p>
          <a:p>
            <a:pPr>
              <a:buFont typeface="Arial" charset="0"/>
              <a:buChar char="•"/>
              <a:defRPr/>
            </a:pPr>
            <a:endParaRPr lang="en-US" dirty="0" smtClean="0"/>
          </a:p>
          <a:p>
            <a:pPr>
              <a:buFont typeface="Arial" charset="0"/>
              <a:buChar char="•"/>
              <a:defRPr/>
            </a:pPr>
            <a:r>
              <a:rPr lang="en-US" dirty="0" smtClean="0"/>
              <a:t>Helpful topics for classes</a:t>
            </a:r>
          </a:p>
          <a:p>
            <a:pPr lvl="1">
              <a:buFont typeface="Arial" charset="0"/>
              <a:buChar char="–"/>
              <a:defRPr/>
            </a:pPr>
            <a:r>
              <a:rPr lang="en-US" dirty="0" smtClean="0"/>
              <a:t>Classes </a:t>
            </a:r>
            <a:r>
              <a:rPr lang="en-US" dirty="0" smtClean="0"/>
              <a:t>in machine </a:t>
            </a:r>
            <a:r>
              <a:rPr lang="en-US" dirty="0" smtClean="0"/>
              <a:t>learning, pattern recognition, deep learning</a:t>
            </a:r>
            <a:endParaRPr lang="en-US" dirty="0" smtClean="0"/>
          </a:p>
          <a:p>
            <a:pPr lvl="1">
              <a:buFont typeface="Arial" charset="0"/>
              <a:buChar char="–"/>
              <a:defRPr/>
            </a:pPr>
            <a:r>
              <a:rPr lang="en-US" dirty="0" smtClean="0"/>
              <a:t>Statistics, graphical models</a:t>
            </a:r>
          </a:p>
          <a:p>
            <a:pPr lvl="1">
              <a:buFont typeface="Arial" charset="0"/>
              <a:buChar char="–"/>
              <a:defRPr/>
            </a:pPr>
            <a:r>
              <a:rPr lang="en-US" dirty="0" smtClean="0"/>
              <a:t>Seminar-style paper-reading classes</a:t>
            </a:r>
          </a:p>
          <a:p>
            <a:pPr>
              <a:buFont typeface="Arial" charset="0"/>
              <a:buChar char="•"/>
              <a:defRPr/>
            </a:pPr>
            <a:endParaRPr lang="en-US" dirty="0" smtClean="0"/>
          </a:p>
          <a:p>
            <a:pPr>
              <a:buFont typeface="Arial" charset="0"/>
              <a:buChar char="•"/>
              <a:defRPr/>
            </a:pPr>
            <a:r>
              <a:rPr lang="en-US" dirty="0" smtClean="0"/>
              <a:t>Just implement stuff, try demos, see what works</a:t>
            </a:r>
          </a:p>
        </p:txBody>
      </p:sp>
    </p:spTree>
    <p:extLst>
      <p:ext uri="{BB962C8B-B14F-4D97-AF65-F5344CB8AC3E}">
        <p14:creationId xmlns:p14="http://schemas.microsoft.com/office/powerpoint/2010/main" val="36236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445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Today’s class	</a:t>
            </a:r>
          </a:p>
        </p:txBody>
      </p:sp>
      <p:sp>
        <p:nvSpPr>
          <p:cNvPr id="6147" name="Content Placeholder 2"/>
          <p:cNvSpPr>
            <a:spLocks noGrp="1"/>
          </p:cNvSpPr>
          <p:nvPr>
            <p:ph idx="1"/>
          </p:nvPr>
        </p:nvSpPr>
        <p:spPr/>
        <p:txBody>
          <a:bodyPr/>
          <a:lstStyle/>
          <a:p>
            <a:r>
              <a:rPr lang="en-US" altLang="en-US" dirty="0" smtClean="0"/>
              <a:t>Review </a:t>
            </a:r>
            <a:r>
              <a:rPr lang="en-US" altLang="en-US" dirty="0" smtClean="0"/>
              <a:t>of important concepts</a:t>
            </a:r>
          </a:p>
          <a:p>
            <a:endParaRPr lang="en-US" altLang="en-US" dirty="0" smtClean="0"/>
          </a:p>
          <a:p>
            <a:endParaRPr lang="en-US" altLang="en-US" dirty="0" smtClean="0"/>
          </a:p>
          <a:p>
            <a:r>
              <a:rPr lang="en-US" altLang="en-US" dirty="0" smtClean="0"/>
              <a:t>Some important open problems</a:t>
            </a:r>
          </a:p>
          <a:p>
            <a:endParaRPr lang="en-US" altLang="en-US" dirty="0" smtClean="0"/>
          </a:p>
          <a:p>
            <a:endParaRPr lang="en-US" altLang="en-US" dirty="0" smtClean="0"/>
          </a:p>
          <a:p>
            <a:r>
              <a:rPr lang="en-US" altLang="en-US" dirty="0" smtClean="0"/>
              <a:t>Feedback and course evaluation</a:t>
            </a:r>
          </a:p>
        </p:txBody>
      </p:sp>
    </p:spTree>
    <p:extLst>
      <p:ext uri="{BB962C8B-B14F-4D97-AF65-F5344CB8AC3E}">
        <p14:creationId xmlns:p14="http://schemas.microsoft.com/office/powerpoint/2010/main" val="671664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Fundamentals of Computer Vision</a:t>
            </a:r>
          </a:p>
        </p:txBody>
      </p:sp>
      <p:sp>
        <p:nvSpPr>
          <p:cNvPr id="4099" name="Content Placeholder 2"/>
          <p:cNvSpPr>
            <a:spLocks noGrp="1"/>
          </p:cNvSpPr>
          <p:nvPr>
            <p:ph idx="1"/>
          </p:nvPr>
        </p:nvSpPr>
        <p:spPr>
          <a:xfrm>
            <a:off x="457200" y="990600"/>
            <a:ext cx="8229600" cy="5867400"/>
          </a:xfrm>
        </p:spPr>
        <p:txBody>
          <a:bodyPr>
            <a:normAutofit lnSpcReduction="10000"/>
          </a:bodyPr>
          <a:lstStyle/>
          <a:p>
            <a:pPr>
              <a:buFont typeface="Arial" charset="0"/>
              <a:buChar char="•"/>
              <a:defRPr/>
            </a:pPr>
            <a:r>
              <a:rPr lang="en-US" dirty="0" smtClean="0"/>
              <a:t>Light</a:t>
            </a:r>
          </a:p>
          <a:p>
            <a:pPr lvl="1">
              <a:buFont typeface="Arial" charset="0"/>
              <a:buChar char="–"/>
              <a:defRPr/>
            </a:pPr>
            <a:r>
              <a:rPr lang="en-US" dirty="0" smtClean="0"/>
              <a:t>What an image records</a:t>
            </a:r>
          </a:p>
          <a:p>
            <a:pPr>
              <a:buFont typeface="Arial" charset="0"/>
              <a:buChar char="•"/>
              <a:defRPr/>
            </a:pPr>
            <a:r>
              <a:rPr lang="en-US" dirty="0" smtClean="0"/>
              <a:t>Geometry</a:t>
            </a:r>
          </a:p>
          <a:p>
            <a:pPr lvl="1">
              <a:buFont typeface="Arial" charset="0"/>
              <a:buChar char="–"/>
              <a:defRPr/>
            </a:pPr>
            <a:r>
              <a:rPr lang="en-US" dirty="0" smtClean="0"/>
              <a:t>How to relate world coordinates and image coordinates</a:t>
            </a:r>
          </a:p>
          <a:p>
            <a:pPr>
              <a:buFont typeface="Arial" charset="0"/>
              <a:buChar char="•"/>
              <a:defRPr/>
            </a:pPr>
            <a:r>
              <a:rPr lang="en-US" dirty="0" smtClean="0"/>
              <a:t>Matching</a:t>
            </a:r>
          </a:p>
          <a:p>
            <a:pPr lvl="1">
              <a:buFont typeface="Arial" charset="0"/>
              <a:buChar char="–"/>
              <a:defRPr/>
            </a:pPr>
            <a:r>
              <a:rPr lang="en-US" dirty="0" smtClean="0"/>
              <a:t>How to measure the similarity of two regions</a:t>
            </a:r>
          </a:p>
          <a:p>
            <a:pPr>
              <a:buFont typeface="Arial" charset="0"/>
              <a:buChar char="•"/>
              <a:defRPr/>
            </a:pPr>
            <a:r>
              <a:rPr lang="en-US" dirty="0" smtClean="0"/>
              <a:t>Alignment</a:t>
            </a:r>
          </a:p>
          <a:p>
            <a:pPr lvl="1">
              <a:buFont typeface="Arial" charset="0"/>
              <a:buChar char="–"/>
              <a:defRPr/>
            </a:pPr>
            <a:r>
              <a:rPr lang="en-US" dirty="0" smtClean="0"/>
              <a:t>How to align points/patches</a:t>
            </a:r>
          </a:p>
          <a:p>
            <a:pPr lvl="1">
              <a:buFont typeface="Arial" charset="0"/>
              <a:buChar char="–"/>
              <a:defRPr/>
            </a:pPr>
            <a:r>
              <a:rPr lang="en-US" dirty="0" smtClean="0"/>
              <a:t>How to recover transformation parameters based on matched points</a:t>
            </a:r>
          </a:p>
          <a:p>
            <a:pPr>
              <a:buFont typeface="Arial" charset="0"/>
              <a:buChar char="•"/>
              <a:defRPr/>
            </a:pPr>
            <a:r>
              <a:rPr lang="en-US" dirty="0" smtClean="0"/>
              <a:t>Grouping</a:t>
            </a:r>
          </a:p>
          <a:p>
            <a:pPr lvl="1">
              <a:buFont typeface="Arial" charset="0"/>
              <a:buChar char="–"/>
              <a:defRPr/>
            </a:pPr>
            <a:r>
              <a:rPr lang="en-US" dirty="0" smtClean="0"/>
              <a:t>What points/regions/lines belong together?</a:t>
            </a:r>
          </a:p>
          <a:p>
            <a:pPr>
              <a:buFont typeface="Arial" charset="0"/>
              <a:buChar char="•"/>
              <a:defRPr/>
            </a:pPr>
            <a:r>
              <a:rPr lang="en-US" dirty="0" smtClean="0"/>
              <a:t>Categorization</a:t>
            </a:r>
          </a:p>
          <a:p>
            <a:pPr lvl="1">
              <a:buFont typeface="Arial" charset="0"/>
              <a:buChar char="–"/>
              <a:defRPr/>
            </a:pPr>
            <a:r>
              <a:rPr lang="en-US" dirty="0" smtClean="0"/>
              <a:t>What similarities are important?</a:t>
            </a:r>
          </a:p>
        </p:txBody>
      </p:sp>
    </p:spTree>
    <p:extLst>
      <p:ext uri="{BB962C8B-B14F-4D97-AF65-F5344CB8AC3E}">
        <p14:creationId xmlns:p14="http://schemas.microsoft.com/office/powerpoint/2010/main" val="146034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Light and Color</a:t>
            </a:r>
          </a:p>
        </p:txBody>
      </p:sp>
      <p:sp>
        <p:nvSpPr>
          <p:cNvPr id="3" name="Content Placeholder 2"/>
          <p:cNvSpPr>
            <a:spLocks noGrp="1"/>
          </p:cNvSpPr>
          <p:nvPr>
            <p:ph idx="1"/>
          </p:nvPr>
        </p:nvSpPr>
        <p:spPr>
          <a:xfrm>
            <a:off x="228600" y="990600"/>
            <a:ext cx="5486400" cy="5713413"/>
          </a:xfrm>
        </p:spPr>
        <p:txBody>
          <a:bodyPr>
            <a:normAutofit fontScale="92500" lnSpcReduction="10000"/>
          </a:bodyPr>
          <a:lstStyle/>
          <a:p>
            <a:pPr>
              <a:buFont typeface="Arial" charset="0"/>
              <a:buChar char="•"/>
              <a:defRPr/>
            </a:pPr>
            <a:endParaRPr lang="en-US" dirty="0" smtClean="0"/>
          </a:p>
          <a:p>
            <a:pPr>
              <a:buFont typeface="Arial" charset="0"/>
              <a:buChar char="•"/>
              <a:defRPr/>
            </a:pPr>
            <a:r>
              <a:rPr lang="en-US" dirty="0" smtClean="0"/>
              <a:t>Shading of diffuse materials depends on albedo and orientation </a:t>
            </a:r>
            <a:r>
              <a:rPr lang="en-US" dirty="0" err="1" smtClean="0"/>
              <a:t>wrt</a:t>
            </a:r>
            <a:r>
              <a:rPr lang="en-US" dirty="0"/>
              <a:t> </a:t>
            </a:r>
            <a:r>
              <a:rPr lang="en-US" dirty="0" smtClean="0"/>
              <a:t>light</a:t>
            </a:r>
          </a:p>
          <a:p>
            <a:pPr lvl="1">
              <a:buFont typeface="Arial" charset="0"/>
              <a:buChar char="–"/>
              <a:defRPr/>
            </a:pPr>
            <a:r>
              <a:rPr lang="en-US" dirty="0" smtClean="0"/>
              <a:t>Gradients are a major cue for changes in orientation (shape)</a:t>
            </a:r>
          </a:p>
          <a:p>
            <a:pPr>
              <a:buFont typeface="Arial" charset="0"/>
              <a:buChar char="•"/>
              <a:defRPr/>
            </a:pPr>
            <a:endParaRPr lang="en-US" dirty="0" smtClean="0"/>
          </a:p>
          <a:p>
            <a:pPr>
              <a:buFont typeface="Arial" charset="0"/>
              <a:buChar char="•"/>
              <a:defRPr/>
            </a:pPr>
            <a:r>
              <a:rPr lang="en-US" dirty="0" smtClean="0"/>
              <a:t>Many materials have a specular component that directly reflects light</a:t>
            </a:r>
          </a:p>
          <a:p>
            <a:pPr>
              <a:buFont typeface="Arial" charset="0"/>
              <a:buChar char="•"/>
              <a:defRPr/>
            </a:pPr>
            <a:endParaRPr lang="en-US" dirty="0" smtClean="0"/>
          </a:p>
          <a:p>
            <a:pPr>
              <a:buFont typeface="Arial" charset="0"/>
              <a:buChar char="•"/>
              <a:defRPr/>
            </a:pPr>
            <a:r>
              <a:rPr lang="en-US" dirty="0" smtClean="0"/>
              <a:t>Reflected color depends on albedo and light color</a:t>
            </a:r>
          </a:p>
          <a:p>
            <a:pPr>
              <a:buFont typeface="Arial" charset="0"/>
              <a:buChar char="•"/>
              <a:defRPr/>
            </a:pPr>
            <a:endParaRPr lang="en-US" dirty="0" smtClean="0"/>
          </a:p>
          <a:p>
            <a:pPr>
              <a:buFont typeface="Arial" charset="0"/>
              <a:buChar char="•"/>
              <a:defRPr/>
            </a:pPr>
            <a:r>
              <a:rPr lang="en-US" dirty="0" smtClean="0"/>
              <a:t>RGB is default color space, but sometimes others (e.g., HSV, L*a*b) are more useful</a:t>
            </a:r>
            <a:endParaRPr lang="en-US" dirty="0"/>
          </a:p>
          <a:p>
            <a:pPr>
              <a:buFont typeface="Arial" charset="0"/>
              <a:buChar char="•"/>
              <a:defRPr/>
            </a:pPr>
            <a:endParaRPr lang="en-US" dirty="0"/>
          </a:p>
        </p:txBody>
      </p:sp>
      <p:pic>
        <p:nvPicPr>
          <p:cNvPr id="81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886200"/>
            <a:ext cx="34290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3"/>
          <p:cNvSpPr txBox="1">
            <a:spLocks noChangeArrowheads="1"/>
          </p:cNvSpPr>
          <p:nvPr/>
        </p:nvSpPr>
        <p:spPr bwMode="auto">
          <a:xfrm>
            <a:off x="7099300" y="6550025"/>
            <a:ext cx="204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Image from Koenderink</a:t>
            </a:r>
          </a:p>
        </p:txBody>
      </p:sp>
      <p:pic>
        <p:nvPicPr>
          <p:cNvPr id="8198" name="Picture 4" descr="http://www.flysunairlines.com/images/stories/eclipse500/eclipse500airpl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429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641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Geometry</a:t>
            </a:r>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b="1" dirty="0">
                <a:latin typeface="Times New Roman" pitchFamily="18" charset="0"/>
                <a:cs typeface="Times New Roman" pitchFamily="18" charset="0"/>
              </a:rPr>
              <a:t>x </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K</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X</a:t>
            </a:r>
            <a:r>
              <a:rPr lang="en-US" dirty="0" smtClean="0"/>
              <a:t>  </a:t>
            </a:r>
          </a:p>
          <a:p>
            <a:pPr lvl="1">
              <a:buFont typeface="Arial" charset="0"/>
              <a:buChar char="–"/>
              <a:defRPr/>
            </a:pPr>
            <a:r>
              <a:rPr lang="en-US" dirty="0" smtClean="0"/>
              <a:t>Maps 3d point </a:t>
            </a:r>
            <a:r>
              <a:rPr lang="en-US" b="1" dirty="0">
                <a:latin typeface="Times New Roman" pitchFamily="18" charset="0"/>
                <a:cs typeface="Times New Roman" pitchFamily="18" charset="0"/>
              </a:rPr>
              <a:t>X </a:t>
            </a:r>
            <a:r>
              <a:rPr lang="en-US" dirty="0"/>
              <a:t>to 2d point </a:t>
            </a:r>
            <a:r>
              <a:rPr lang="en-US" b="1" dirty="0">
                <a:latin typeface="Times New Roman" pitchFamily="18" charset="0"/>
                <a:cs typeface="Times New Roman" pitchFamily="18" charset="0"/>
              </a:rPr>
              <a:t>x</a:t>
            </a:r>
            <a:r>
              <a:rPr lang="en-US" dirty="0"/>
              <a:t> </a:t>
            </a:r>
            <a:endParaRPr lang="en-US" dirty="0" smtClean="0"/>
          </a:p>
          <a:p>
            <a:pPr lvl="1">
              <a:buFont typeface="Arial" charset="0"/>
              <a:buChar char="–"/>
              <a:defRPr/>
            </a:pPr>
            <a:r>
              <a:rPr lang="en-US" dirty="0" smtClean="0"/>
              <a:t>Rotation </a:t>
            </a:r>
            <a:r>
              <a:rPr lang="en-US" b="1" dirty="0">
                <a:latin typeface="Times New Roman" pitchFamily="18" charset="0"/>
                <a:cs typeface="Times New Roman" pitchFamily="18" charset="0"/>
              </a:rPr>
              <a:t>R</a:t>
            </a:r>
            <a:r>
              <a:rPr lang="en-US" dirty="0" smtClean="0"/>
              <a:t> and translation </a:t>
            </a:r>
            <a:r>
              <a:rPr lang="en-US" b="1" dirty="0">
                <a:latin typeface="Times New Roman" pitchFamily="18" charset="0"/>
                <a:cs typeface="Times New Roman" pitchFamily="18" charset="0"/>
              </a:rPr>
              <a:t>t</a:t>
            </a:r>
            <a:r>
              <a:rPr lang="en-US" dirty="0" smtClean="0"/>
              <a:t> map into 3D camera coordinates</a:t>
            </a:r>
          </a:p>
          <a:p>
            <a:pPr lvl="1">
              <a:buFont typeface="Arial" charset="0"/>
              <a:buChar char="–"/>
              <a:defRPr/>
            </a:pPr>
            <a:r>
              <a:rPr lang="en-US" dirty="0" smtClean="0"/>
              <a:t>Intrinsic matrix </a:t>
            </a:r>
            <a:r>
              <a:rPr lang="en-US" b="1" dirty="0">
                <a:latin typeface="Times New Roman" pitchFamily="18" charset="0"/>
                <a:cs typeface="Times New Roman" pitchFamily="18" charset="0"/>
              </a:rPr>
              <a:t>K</a:t>
            </a:r>
            <a:r>
              <a:rPr lang="en-US" dirty="0" smtClean="0"/>
              <a:t> projects from 3D to 2D</a:t>
            </a:r>
            <a:endParaRPr lang="en-US" b="1" dirty="0">
              <a:latin typeface="Times New Roman" pitchFamily="18" charset="0"/>
              <a:cs typeface="Times New Roman" pitchFamily="18" charset="0"/>
            </a:endParaRPr>
          </a:p>
          <a:p>
            <a:pPr>
              <a:buFont typeface="Arial" charset="0"/>
              <a:buChar char="•"/>
              <a:defRPr/>
            </a:pPr>
            <a:endParaRPr lang="en-US" dirty="0"/>
          </a:p>
          <a:p>
            <a:pPr>
              <a:buFont typeface="Arial" charset="0"/>
              <a:buChar char="•"/>
              <a:defRPr/>
            </a:pPr>
            <a:r>
              <a:rPr lang="en-US" dirty="0" smtClean="0"/>
              <a:t>Parallel lines in 3D converge at the </a:t>
            </a:r>
            <a:r>
              <a:rPr lang="en-US" b="1" dirty="0" smtClean="0"/>
              <a:t>vanishing point</a:t>
            </a:r>
            <a:r>
              <a:rPr lang="en-US" dirty="0" smtClean="0"/>
              <a:t> in the image</a:t>
            </a:r>
          </a:p>
          <a:p>
            <a:pPr lvl="1">
              <a:buFont typeface="Arial" charset="0"/>
              <a:buChar char="–"/>
              <a:defRPr/>
            </a:pPr>
            <a:r>
              <a:rPr lang="en-US" dirty="0" smtClean="0"/>
              <a:t>A 3D plane has a vanishing line in the image</a:t>
            </a:r>
          </a:p>
          <a:p>
            <a:pPr>
              <a:buFont typeface="Arial" charset="0"/>
              <a:buChar char="•"/>
              <a:defRPr/>
            </a:pPr>
            <a:endParaRPr lang="en-US" dirty="0" smtClean="0"/>
          </a:p>
          <a:p>
            <a:pPr>
              <a:buFont typeface="Arial" charset="0"/>
              <a:buChar char="•"/>
              <a:defRPr/>
            </a:pPr>
            <a:r>
              <a:rPr lang="en-US" b="1" dirty="0" err="1">
                <a:latin typeface="Times New Roman" pitchFamily="18" charset="0"/>
                <a:cs typeface="Times New Roman" pitchFamily="18" charset="0"/>
              </a:rPr>
              <a:t>x’</a:t>
            </a:r>
            <a:r>
              <a:rPr lang="en-US" b="1" baseline="30000" dirty="0" err="1">
                <a:latin typeface="Times New Roman" pitchFamily="18" charset="0"/>
                <a:cs typeface="Times New Roman" pitchFamily="18" charset="0"/>
              </a:rPr>
              <a:t>T</a:t>
            </a:r>
            <a:r>
              <a:rPr lang="en-US" b="1" baseline="30000" dirty="0">
                <a:latin typeface="Times New Roman" pitchFamily="18" charset="0"/>
                <a:cs typeface="Times New Roman" pitchFamily="18" charset="0"/>
              </a:rPr>
              <a:t> </a:t>
            </a:r>
            <a:r>
              <a:rPr lang="en-US" b="1" dirty="0">
                <a:latin typeface="Times New Roman" pitchFamily="18" charset="0"/>
                <a:cs typeface="Times New Roman" pitchFamily="18" charset="0"/>
              </a:rPr>
              <a:t>F x </a:t>
            </a:r>
            <a:r>
              <a:rPr lang="en-US" dirty="0">
                <a:latin typeface="Times New Roman" pitchFamily="18" charset="0"/>
                <a:cs typeface="Times New Roman" pitchFamily="18" charset="0"/>
              </a:rPr>
              <a:t>= 0 </a:t>
            </a:r>
            <a:endParaRPr lang="en-US" dirty="0" smtClean="0">
              <a:latin typeface="Times New Roman" pitchFamily="18" charset="0"/>
              <a:cs typeface="Times New Roman" pitchFamily="18" charset="0"/>
            </a:endParaRPr>
          </a:p>
          <a:p>
            <a:pPr lvl="1">
              <a:buFont typeface="Arial" charset="0"/>
              <a:buChar char="–"/>
              <a:defRPr/>
            </a:pPr>
            <a:r>
              <a:rPr lang="en-US" dirty="0" smtClean="0"/>
              <a:t>Points in two views that correspond to the same 3D point are related by the fundamental matrix </a:t>
            </a:r>
            <a:r>
              <a:rPr lang="en-US" b="1" dirty="0">
                <a:latin typeface="Times New Roman" pitchFamily="18" charset="0"/>
                <a:cs typeface="Times New Roman" pitchFamily="18" charset="0"/>
              </a:rPr>
              <a:t>F</a:t>
            </a:r>
            <a:endParaRPr lang="en-US" dirty="0" smtClean="0">
              <a:latin typeface="Times New Roman" pitchFamily="18" charset="0"/>
              <a:cs typeface="Times New Roman" pitchFamily="18" charset="0"/>
            </a:endParaRPr>
          </a:p>
          <a:p>
            <a:pPr>
              <a:buFont typeface="Arial" charset="0"/>
              <a:buChar char="•"/>
              <a:defRPr/>
            </a:pPr>
            <a:endParaRPr lang="en-US" dirty="0" smtClean="0"/>
          </a:p>
        </p:txBody>
      </p:sp>
    </p:spTree>
    <p:extLst>
      <p:ext uri="{BB962C8B-B14F-4D97-AF65-F5344CB8AC3E}">
        <p14:creationId xmlns:p14="http://schemas.microsoft.com/office/powerpoint/2010/main" val="544899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Matching</a:t>
            </a:r>
          </a:p>
        </p:txBody>
      </p:sp>
      <p:sp>
        <p:nvSpPr>
          <p:cNvPr id="10243" name="Content Placeholder 2"/>
          <p:cNvSpPr>
            <a:spLocks noGrp="1"/>
          </p:cNvSpPr>
          <p:nvPr>
            <p:ph idx="1"/>
          </p:nvPr>
        </p:nvSpPr>
        <p:spPr/>
        <p:txBody>
          <a:bodyPr/>
          <a:lstStyle/>
          <a:p>
            <a:r>
              <a:rPr lang="en-US" altLang="en-US" smtClean="0"/>
              <a:t>Does this patch match that patch?</a:t>
            </a:r>
          </a:p>
          <a:p>
            <a:pPr lvl="1"/>
            <a:r>
              <a:rPr lang="en-US" altLang="en-US" smtClean="0"/>
              <a:t>In two simultaneous views? (stereo)</a:t>
            </a:r>
          </a:p>
          <a:p>
            <a:pPr lvl="1"/>
            <a:r>
              <a:rPr lang="en-US" altLang="en-US" smtClean="0"/>
              <a:t>In two successive frames? (tracking, flow, SFM)</a:t>
            </a:r>
          </a:p>
          <a:p>
            <a:pPr lvl="1"/>
            <a:r>
              <a:rPr lang="en-US" altLang="en-US" smtClean="0"/>
              <a:t>In two pictures of the same object? (recognition)</a:t>
            </a:r>
          </a:p>
          <a:p>
            <a:pPr lvl="1"/>
            <a:endParaRPr lang="en-US" altLang="en-US" smtClean="0"/>
          </a:p>
          <a:p>
            <a:pPr>
              <a:buFont typeface="Arial" panose="020B0604020202020204" pitchFamily="34" charset="0"/>
              <a:buNone/>
            </a:pPr>
            <a:endParaRPr lang="en-US" altLang="en-US" smtClean="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95800"/>
            <a:ext cx="1066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495800"/>
            <a:ext cx="1135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Right Arrow 5"/>
          <p:cNvSpPr/>
          <p:nvPr/>
        </p:nvSpPr>
        <p:spPr>
          <a:xfrm>
            <a:off x="1828800" y="4953000"/>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7" name="TextBox 6"/>
          <p:cNvSpPr txBox="1">
            <a:spLocks noChangeArrowheads="1"/>
          </p:cNvSpPr>
          <p:nvPr/>
        </p:nvSpPr>
        <p:spPr bwMode="auto">
          <a:xfrm>
            <a:off x="1981200" y="44196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a:t>
            </a:r>
          </a:p>
        </p:txBody>
      </p:sp>
      <p:pic>
        <p:nvPicPr>
          <p:cNvPr id="10248" name="Picture 6"/>
          <p:cNvPicPr>
            <a:picLocks noChangeAspect="1" noChangeArrowheads="1"/>
          </p:cNvPicPr>
          <p:nvPr/>
        </p:nvPicPr>
        <p:blipFill>
          <a:blip r:embed="rId5">
            <a:extLst>
              <a:ext uri="{28A0092B-C50C-407E-A947-70E740481C1C}">
                <a14:useLocalDpi xmlns:a14="http://schemas.microsoft.com/office/drawing/2010/main" val="0"/>
              </a:ext>
            </a:extLst>
          </a:blip>
          <a:srcRect l="29730" r="59959" b="40541"/>
          <a:stretch>
            <a:fillRect/>
          </a:stretch>
        </p:blipFill>
        <p:spPr bwMode="auto">
          <a:xfrm>
            <a:off x="6781800" y="3476625"/>
            <a:ext cx="5334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p:cNvPicPr>
            <a:picLocks noChangeAspect="1" noChangeArrowheads="1"/>
          </p:cNvPicPr>
          <p:nvPr/>
        </p:nvPicPr>
        <p:blipFill>
          <a:blip r:embed="rId5">
            <a:extLst>
              <a:ext uri="{28A0092B-C50C-407E-A947-70E740481C1C}">
                <a14:useLocalDpi xmlns:a14="http://schemas.microsoft.com/office/drawing/2010/main" val="0"/>
              </a:ext>
            </a:extLst>
          </a:blip>
          <a:srcRect l="9459" t="9459" r="79730" b="79730"/>
          <a:stretch>
            <a:fillRect/>
          </a:stretch>
        </p:blipFill>
        <p:spPr bwMode="auto">
          <a:xfrm>
            <a:off x="4572000" y="4543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Right Arrow 9"/>
          <p:cNvSpPr/>
          <p:nvPr/>
        </p:nvSpPr>
        <p:spPr>
          <a:xfrm>
            <a:off x="5943600" y="5000625"/>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1" name="TextBox 10"/>
          <p:cNvSpPr txBox="1">
            <a:spLocks noChangeArrowheads="1"/>
          </p:cNvSpPr>
          <p:nvPr/>
        </p:nvSpPr>
        <p:spPr bwMode="auto">
          <a:xfrm>
            <a:off x="6096000" y="4467225"/>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a:t>
            </a:r>
          </a:p>
        </p:txBody>
      </p:sp>
    </p:spTree>
    <p:extLst>
      <p:ext uri="{BB962C8B-B14F-4D97-AF65-F5344CB8AC3E}">
        <p14:creationId xmlns:p14="http://schemas.microsoft.com/office/powerpoint/2010/main" val="1163997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Matching</a:t>
            </a:r>
          </a:p>
        </p:txBody>
      </p:sp>
      <p:sp>
        <p:nvSpPr>
          <p:cNvPr id="3" name="Content Placeholder 2"/>
          <p:cNvSpPr>
            <a:spLocks noGrp="1"/>
          </p:cNvSpPr>
          <p:nvPr>
            <p:ph idx="1"/>
          </p:nvPr>
        </p:nvSpPr>
        <p:spPr>
          <a:xfrm>
            <a:off x="457200" y="990600"/>
            <a:ext cx="8229600" cy="5867400"/>
          </a:xfrm>
        </p:spPr>
        <p:txBody>
          <a:bodyPr>
            <a:normAutofit fontScale="77500" lnSpcReduction="20000"/>
          </a:bodyPr>
          <a:lstStyle/>
          <a:p>
            <a:pPr marL="0" indent="0">
              <a:buFont typeface="Arial" charset="0"/>
              <a:buNone/>
              <a:defRPr/>
            </a:pPr>
            <a:r>
              <a:rPr lang="en-US" sz="3600" b="1" dirty="0" smtClean="0"/>
              <a:t>Representation</a:t>
            </a:r>
            <a:r>
              <a:rPr lang="en-US" sz="3600" dirty="0" smtClean="0"/>
              <a:t>: be invariant/robust to expected deformations but nothing else</a:t>
            </a:r>
          </a:p>
          <a:p>
            <a:pPr>
              <a:buFont typeface="Arial" charset="0"/>
              <a:buChar char="•"/>
              <a:defRPr/>
            </a:pPr>
            <a:r>
              <a:rPr lang="en-US" sz="3100" dirty="0"/>
              <a:t>A</a:t>
            </a:r>
            <a:r>
              <a:rPr lang="en-US" sz="3100" dirty="0" smtClean="0"/>
              <a:t>ssume that shape does not change</a:t>
            </a:r>
          </a:p>
          <a:p>
            <a:pPr lvl="1">
              <a:buFont typeface="Arial" charset="0"/>
              <a:buChar char="–"/>
              <a:defRPr/>
            </a:pPr>
            <a:r>
              <a:rPr lang="en-US" sz="2700" dirty="0" smtClean="0"/>
              <a:t>Key cue: local differences in shading (e.g., gradients)</a:t>
            </a:r>
          </a:p>
          <a:p>
            <a:pPr>
              <a:buFont typeface="Arial" charset="0"/>
              <a:buChar char="•"/>
              <a:defRPr/>
            </a:pPr>
            <a:r>
              <a:rPr lang="en-US" sz="3100" dirty="0" smtClean="0"/>
              <a:t>Change in viewpoint</a:t>
            </a:r>
          </a:p>
          <a:p>
            <a:pPr lvl="1">
              <a:buFont typeface="Arial" charset="0"/>
              <a:buChar char="–"/>
              <a:defRPr/>
            </a:pPr>
            <a:r>
              <a:rPr lang="en-US" sz="2600" dirty="0" smtClean="0"/>
              <a:t>Rotation invariance: rotate and/or affine warp patch according to dominant orientations</a:t>
            </a:r>
          </a:p>
          <a:p>
            <a:pPr>
              <a:buFont typeface="Arial" charset="0"/>
              <a:buChar char="•"/>
              <a:defRPr/>
            </a:pPr>
            <a:r>
              <a:rPr lang="en-US" sz="3100" dirty="0" smtClean="0"/>
              <a:t>Change in lighting or camera gain</a:t>
            </a:r>
          </a:p>
          <a:p>
            <a:pPr lvl="1">
              <a:buFont typeface="Arial" charset="0"/>
              <a:buChar char="–"/>
              <a:defRPr/>
            </a:pPr>
            <a:r>
              <a:rPr lang="en-US" sz="2600" dirty="0" smtClean="0"/>
              <a:t>Average intensity invariance: oriented gradient-based matching</a:t>
            </a:r>
          </a:p>
          <a:p>
            <a:pPr lvl="1">
              <a:buFont typeface="Arial" charset="0"/>
              <a:buChar char="–"/>
              <a:defRPr/>
            </a:pPr>
            <a:r>
              <a:rPr lang="en-US" sz="2600" dirty="0" smtClean="0"/>
              <a:t>Contrast invariance: normalize gradients by magnitude</a:t>
            </a:r>
          </a:p>
          <a:p>
            <a:pPr>
              <a:buFont typeface="Arial" charset="0"/>
              <a:buChar char="•"/>
              <a:defRPr/>
            </a:pPr>
            <a:r>
              <a:rPr lang="en-US" sz="3100" dirty="0" smtClean="0"/>
              <a:t>Small translations</a:t>
            </a:r>
          </a:p>
          <a:p>
            <a:pPr lvl="1">
              <a:buFont typeface="Arial" charset="0"/>
              <a:buChar char="–"/>
              <a:defRPr/>
            </a:pPr>
            <a:r>
              <a:rPr lang="en-US" sz="2600" dirty="0" smtClean="0"/>
              <a:t>Translation robustness: histograms over small regions</a:t>
            </a:r>
          </a:p>
          <a:p>
            <a:pPr>
              <a:buFont typeface="Arial" charset="0"/>
              <a:buNone/>
              <a:defRPr/>
            </a:pPr>
            <a:endParaRPr lang="en-US" sz="3100" dirty="0" smtClean="0"/>
          </a:p>
          <a:p>
            <a:pPr>
              <a:buFont typeface="Arial" charset="0"/>
              <a:buNone/>
              <a:defRPr/>
            </a:pPr>
            <a:r>
              <a:rPr lang="en-US" dirty="0" smtClean="0"/>
              <a:t>But can one representation do all of this?</a:t>
            </a:r>
          </a:p>
          <a:p>
            <a:pPr>
              <a:buFont typeface="Arial" charset="0"/>
              <a:buChar char="•"/>
              <a:defRPr/>
            </a:pPr>
            <a:r>
              <a:rPr lang="en-US" sz="3100" dirty="0" smtClean="0"/>
              <a:t>SIFT: local normalized histograms of </a:t>
            </a:r>
          </a:p>
          <a:p>
            <a:pPr>
              <a:buFont typeface="Arial" charset="0"/>
              <a:buNone/>
              <a:defRPr/>
            </a:pPr>
            <a:r>
              <a:rPr lang="en-US" sz="3100" dirty="0" smtClean="0"/>
              <a:t>	oriented gradients provides robustness to </a:t>
            </a:r>
          </a:p>
          <a:p>
            <a:pPr>
              <a:buFont typeface="Arial" charset="0"/>
              <a:buNone/>
              <a:defRPr/>
            </a:pPr>
            <a:r>
              <a:rPr lang="en-US" sz="3100" dirty="0" smtClean="0"/>
              <a:t>	in-plane orientation, lighting, contrast, translation</a:t>
            </a:r>
          </a:p>
          <a:p>
            <a:pPr>
              <a:buFont typeface="Arial" charset="0"/>
              <a:buChar char="•"/>
              <a:defRPr/>
            </a:pPr>
            <a:r>
              <a:rPr lang="en-US" sz="3100" dirty="0" smtClean="0"/>
              <a:t>HOG: like SIFT but does not rotate to dominant orientation</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9670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358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Alignment of points</a:t>
            </a:r>
          </a:p>
        </p:txBody>
      </p:sp>
      <p:sp>
        <p:nvSpPr>
          <p:cNvPr id="3" name="Content Placeholder 2"/>
          <p:cNvSpPr>
            <a:spLocks noGrp="1"/>
          </p:cNvSpPr>
          <p:nvPr>
            <p:ph idx="1"/>
          </p:nvPr>
        </p:nvSpPr>
        <p:spPr>
          <a:xfrm>
            <a:off x="457200" y="990600"/>
            <a:ext cx="8229600" cy="5486400"/>
          </a:xfrm>
        </p:spPr>
        <p:txBody>
          <a:bodyPr>
            <a:normAutofit lnSpcReduction="10000"/>
          </a:bodyPr>
          <a:lstStyle/>
          <a:p>
            <a:pPr marL="0">
              <a:buFont typeface="Arial" charset="0"/>
              <a:buNone/>
              <a:defRPr/>
            </a:pPr>
            <a:r>
              <a:rPr lang="en-US" b="1" dirty="0" smtClean="0"/>
              <a:t>Search</a:t>
            </a:r>
            <a:r>
              <a:rPr lang="en-US" dirty="0" smtClean="0"/>
              <a:t>: efficiently align matching patches</a:t>
            </a:r>
          </a:p>
          <a:p>
            <a:pPr>
              <a:buFont typeface="Arial" charset="0"/>
              <a:buChar char="•"/>
              <a:defRPr/>
            </a:pPr>
            <a:r>
              <a:rPr lang="en-US" sz="2800" dirty="0" smtClean="0"/>
              <a:t>Interest points: find repeatable, distinctive points</a:t>
            </a:r>
          </a:p>
          <a:p>
            <a:pPr lvl="1">
              <a:buFont typeface="Arial" charset="0"/>
              <a:buChar char="–"/>
              <a:defRPr/>
            </a:pPr>
            <a:r>
              <a:rPr lang="en-US" sz="2400" dirty="0" smtClean="0"/>
              <a:t>Long-range matching: e.g., wide baseline stereo, panoramas, object instance recognition</a:t>
            </a:r>
          </a:p>
          <a:p>
            <a:pPr lvl="1">
              <a:buFont typeface="Arial" charset="0"/>
              <a:buChar char="–"/>
              <a:defRPr/>
            </a:pPr>
            <a:r>
              <a:rPr lang="en-US" sz="2400" dirty="0" smtClean="0"/>
              <a:t>Harris: points with strong gradients in orthogonal directions (e.g., corners) are precisely repeatable in x-y</a:t>
            </a:r>
          </a:p>
          <a:p>
            <a:pPr lvl="1">
              <a:buFont typeface="Arial" charset="0"/>
              <a:buChar char="–"/>
              <a:defRPr/>
            </a:pPr>
            <a:r>
              <a:rPr lang="en-US" sz="2400" dirty="0" smtClean="0"/>
              <a:t>Difference of Gaussian: points with peak response in </a:t>
            </a:r>
            <a:r>
              <a:rPr lang="en-US" sz="2400" dirty="0" err="1" smtClean="0"/>
              <a:t>Laplacian</a:t>
            </a:r>
            <a:r>
              <a:rPr lang="en-US" sz="2400" dirty="0" smtClean="0"/>
              <a:t> image pyramid are somewhat repeatable in x-y-scale</a:t>
            </a:r>
          </a:p>
          <a:p>
            <a:pPr>
              <a:buFont typeface="Arial" charset="0"/>
              <a:buChar char="•"/>
              <a:defRPr/>
            </a:pPr>
            <a:r>
              <a:rPr lang="en-US" sz="2800" dirty="0" smtClean="0"/>
              <a:t> Local search</a:t>
            </a:r>
          </a:p>
          <a:p>
            <a:pPr lvl="1">
              <a:buFont typeface="Arial" charset="0"/>
              <a:buChar char="–"/>
              <a:defRPr/>
            </a:pPr>
            <a:r>
              <a:rPr lang="en-US" sz="2400" dirty="0" smtClean="0"/>
              <a:t>Short range matching: e.g., tracking, optical flow</a:t>
            </a:r>
          </a:p>
          <a:p>
            <a:pPr lvl="1">
              <a:buFont typeface="Arial" charset="0"/>
              <a:buChar char="–"/>
              <a:defRPr/>
            </a:pPr>
            <a:r>
              <a:rPr lang="en-US" sz="2400" dirty="0" smtClean="0"/>
              <a:t>Gradient descent on patch SSD, often with image pyramid</a:t>
            </a:r>
          </a:p>
          <a:p>
            <a:pPr>
              <a:buFont typeface="Arial" charset="0"/>
              <a:buChar char="•"/>
              <a:defRPr/>
            </a:pPr>
            <a:r>
              <a:rPr lang="en-US" sz="2800" dirty="0" smtClean="0"/>
              <a:t>Windowed search</a:t>
            </a:r>
          </a:p>
          <a:p>
            <a:pPr lvl="1">
              <a:buFont typeface="Arial" charset="0"/>
              <a:buChar char="–"/>
              <a:defRPr/>
            </a:pPr>
            <a:r>
              <a:rPr lang="en-US" sz="2400" dirty="0" smtClean="0"/>
              <a:t>Long-range matching: e.g., recognition, stereo w/ </a:t>
            </a:r>
            <a:r>
              <a:rPr lang="en-US" sz="2400" dirty="0" err="1" smtClean="0"/>
              <a:t>scanline</a:t>
            </a:r>
            <a:endParaRPr lang="en-US" sz="2400" dirty="0"/>
          </a:p>
        </p:txBody>
      </p:sp>
    </p:spTree>
    <p:extLst>
      <p:ext uri="{BB962C8B-B14F-4D97-AF65-F5344CB8AC3E}">
        <p14:creationId xmlns:p14="http://schemas.microsoft.com/office/powerpoint/2010/main" val="104836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25975</TotalTime>
  <Words>1519</Words>
  <Application>Microsoft Office PowerPoint</Application>
  <PresentationFormat>On-screen Show (4:3)</PresentationFormat>
  <Paragraphs>263</Paragraphs>
  <Slides>29</Slides>
  <Notes>3</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Calibri Light</vt:lpstr>
      <vt:lpstr>Times New Roman</vt:lpstr>
      <vt:lpstr>Wingdings</vt:lpstr>
      <vt:lpstr>Office Theme</vt:lpstr>
      <vt:lpstr>1_Office Theme</vt:lpstr>
      <vt:lpstr>2_Office Theme</vt:lpstr>
      <vt:lpstr>Summary and Discussion</vt:lpstr>
      <vt:lpstr>Administrative stuffs</vt:lpstr>
      <vt:lpstr>Today’s class </vt:lpstr>
      <vt:lpstr>Fundamentals of Computer Vision</vt:lpstr>
      <vt:lpstr>Light and Color</vt:lpstr>
      <vt:lpstr>Geometry</vt:lpstr>
      <vt:lpstr>Matching</vt:lpstr>
      <vt:lpstr>Matching</vt:lpstr>
      <vt:lpstr>Alignment of points</vt:lpstr>
      <vt:lpstr>Alignment of sets</vt:lpstr>
      <vt:lpstr>Grouping</vt:lpstr>
      <vt:lpstr>Categorization</vt:lpstr>
      <vt:lpstr>Categorization</vt:lpstr>
      <vt:lpstr>Object Categorization</vt:lpstr>
      <vt:lpstr>Object Categorization</vt:lpstr>
      <vt:lpstr>Vision as part of an intelligent system</vt:lpstr>
      <vt:lpstr>PowerPoint Presentation</vt:lpstr>
      <vt:lpstr>Scene Understanding =    Objects + People + Layout +    Interpretation within Task Context</vt:lpstr>
      <vt:lpstr>PowerPoint Presentation</vt:lpstr>
      <vt:lpstr>Important open problems</vt:lpstr>
      <vt:lpstr>Important open problems</vt:lpstr>
      <vt:lpstr>Important open problems</vt:lpstr>
      <vt:lpstr>Important open problems</vt:lpstr>
      <vt:lpstr>Important open problems</vt:lpstr>
      <vt:lpstr>Important open problems</vt:lpstr>
      <vt:lpstr>Important problems</vt:lpstr>
      <vt:lpstr>Important open problems</vt:lpstr>
      <vt:lpstr>If you want to learn more…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Vision</dc:title>
  <dc:creator>Huang Jia-Bin</dc:creator>
  <cp:lastModifiedBy>Huang Jia-Bin</cp:lastModifiedBy>
  <cp:revision>504</cp:revision>
  <dcterms:created xsi:type="dcterms:W3CDTF">2016-08-21T04:59:05Z</dcterms:created>
  <dcterms:modified xsi:type="dcterms:W3CDTF">2016-12-06T06:44:45Z</dcterms:modified>
</cp:coreProperties>
</file>