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86"/>
  </p:notesMasterIdLst>
  <p:sldIdLst>
    <p:sldId id="257" r:id="rId4"/>
    <p:sldId id="1994" r:id="rId5"/>
    <p:sldId id="1998" r:id="rId6"/>
    <p:sldId id="1999" r:id="rId7"/>
    <p:sldId id="2000" r:id="rId8"/>
    <p:sldId id="2001" r:id="rId9"/>
    <p:sldId id="2002" r:id="rId10"/>
    <p:sldId id="2003" r:id="rId11"/>
    <p:sldId id="2004" r:id="rId12"/>
    <p:sldId id="2005" r:id="rId13"/>
    <p:sldId id="2006" r:id="rId14"/>
    <p:sldId id="2007" r:id="rId15"/>
    <p:sldId id="2008" r:id="rId16"/>
    <p:sldId id="2009" r:id="rId17"/>
    <p:sldId id="2010" r:id="rId18"/>
    <p:sldId id="2011" r:id="rId19"/>
    <p:sldId id="2012" r:id="rId20"/>
    <p:sldId id="2013" r:id="rId21"/>
    <p:sldId id="2014" r:id="rId22"/>
    <p:sldId id="2015" r:id="rId23"/>
    <p:sldId id="2016" r:id="rId24"/>
    <p:sldId id="2017" r:id="rId25"/>
    <p:sldId id="2018" r:id="rId26"/>
    <p:sldId id="2019" r:id="rId27"/>
    <p:sldId id="2020" r:id="rId28"/>
    <p:sldId id="2021" r:id="rId29"/>
    <p:sldId id="2022" r:id="rId30"/>
    <p:sldId id="2023" r:id="rId31"/>
    <p:sldId id="2024" r:id="rId32"/>
    <p:sldId id="2025" r:id="rId33"/>
    <p:sldId id="2026" r:id="rId34"/>
    <p:sldId id="2027" r:id="rId35"/>
    <p:sldId id="2028" r:id="rId36"/>
    <p:sldId id="2029" r:id="rId37"/>
    <p:sldId id="2030" r:id="rId38"/>
    <p:sldId id="2031" r:id="rId39"/>
    <p:sldId id="2032" r:id="rId40"/>
    <p:sldId id="2033" r:id="rId41"/>
    <p:sldId id="2034" r:id="rId42"/>
    <p:sldId id="2035" r:id="rId43"/>
    <p:sldId id="2036" r:id="rId44"/>
    <p:sldId id="2037" r:id="rId45"/>
    <p:sldId id="2038" r:id="rId46"/>
    <p:sldId id="2039" r:id="rId47"/>
    <p:sldId id="2040" r:id="rId48"/>
    <p:sldId id="2041" r:id="rId49"/>
    <p:sldId id="2042" r:id="rId50"/>
    <p:sldId id="2043" r:id="rId51"/>
    <p:sldId id="2044" r:id="rId52"/>
    <p:sldId id="2045" r:id="rId53"/>
    <p:sldId id="2046" r:id="rId54"/>
    <p:sldId id="2047" r:id="rId55"/>
    <p:sldId id="2048" r:id="rId56"/>
    <p:sldId id="2049" r:id="rId57"/>
    <p:sldId id="2050" r:id="rId58"/>
    <p:sldId id="2051" r:id="rId59"/>
    <p:sldId id="2052" r:id="rId60"/>
    <p:sldId id="2053" r:id="rId61"/>
    <p:sldId id="2054" r:id="rId62"/>
    <p:sldId id="2055" r:id="rId63"/>
    <p:sldId id="2056" r:id="rId64"/>
    <p:sldId id="2057" r:id="rId65"/>
    <p:sldId id="2058" r:id="rId66"/>
    <p:sldId id="2059" r:id="rId67"/>
    <p:sldId id="2060" r:id="rId68"/>
    <p:sldId id="2061" r:id="rId69"/>
    <p:sldId id="2062" r:id="rId70"/>
    <p:sldId id="2063" r:id="rId71"/>
    <p:sldId id="2064" r:id="rId72"/>
    <p:sldId id="2065" r:id="rId73"/>
    <p:sldId id="2066" r:id="rId74"/>
    <p:sldId id="2067" r:id="rId75"/>
    <p:sldId id="2068" r:id="rId76"/>
    <p:sldId id="2069" r:id="rId77"/>
    <p:sldId id="2074" r:id="rId78"/>
    <p:sldId id="2075" r:id="rId79"/>
    <p:sldId id="2076" r:id="rId80"/>
    <p:sldId id="2077" r:id="rId81"/>
    <p:sldId id="2078" r:id="rId82"/>
    <p:sldId id="2079" r:id="rId83"/>
    <p:sldId id="2082" r:id="rId84"/>
    <p:sldId id="2080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2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6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EBB1E-BA24-4387-A0DA-940C2F2F6EB5}" type="slidenum">
              <a:rPr lang="en-US" smtClean="0">
                <a:latin typeface="Arial" charset="0"/>
              </a:rPr>
              <a:pPr>
                <a:defRPr/>
              </a:pPr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</a:rPr>
              <a:t>Clearly, image understanding is a 3D problem.</a:t>
            </a:r>
          </a:p>
        </p:txBody>
      </p:sp>
    </p:spTree>
    <p:extLst>
      <p:ext uri="{BB962C8B-B14F-4D97-AF65-F5344CB8AC3E}">
        <p14:creationId xmlns:p14="http://schemas.microsoft.com/office/powerpoint/2010/main" val="336228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19594-DE5F-47DE-B284-32DD06EC974D}" type="slidenum">
              <a:rPr lang="en-US"/>
              <a:pPr/>
              <a:t>44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Alyosha suggests unusual viewpoint here</a:t>
            </a:r>
          </a:p>
        </p:txBody>
      </p:sp>
    </p:spTree>
    <p:extLst>
      <p:ext uri="{BB962C8B-B14F-4D97-AF65-F5344CB8AC3E}">
        <p14:creationId xmlns:p14="http://schemas.microsoft.com/office/powerpoint/2010/main" val="388229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052DC-E85E-4783-AD83-AE6D162E0579}" type="slidenum">
              <a:rPr lang="en-US"/>
              <a:pPr/>
              <a:t>45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into intensity confusion matrix</a:t>
            </a:r>
          </a:p>
        </p:txBody>
      </p:sp>
    </p:spTree>
    <p:extLst>
      <p:ext uri="{BB962C8B-B14F-4D97-AF65-F5344CB8AC3E}">
        <p14:creationId xmlns:p14="http://schemas.microsoft.com/office/powerpoint/2010/main" val="2334105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46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  <p:extLst>
      <p:ext uri="{BB962C8B-B14F-4D97-AF65-F5344CB8AC3E}">
        <p14:creationId xmlns:p14="http://schemas.microsoft.com/office/powerpoint/2010/main" val="346797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5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0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63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"/>
                <a:cs typeface="Helvetica Neue"/>
              </a:rPr>
              <a:t>3D Layout: Detection. 3D Object: transfer. Composition: integer programming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50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7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7FEF-F65C-49E1-8984-E71B2CD60812}" type="slidenum">
              <a:rPr lang="en-US"/>
              <a:pPr/>
              <a:t>32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Recovering 3D geometry from a SINGLE 2D projection is a very hard problem.  In fact, it’s mathematically impossible.   (next)  A single 2D projection could be produced by any of an infinite number of 3D geometrical configurations.  </a:t>
            </a:r>
          </a:p>
        </p:txBody>
      </p:sp>
    </p:spTree>
    <p:extLst>
      <p:ext uri="{BB962C8B-B14F-4D97-AF65-F5344CB8AC3E}">
        <p14:creationId xmlns:p14="http://schemas.microsoft.com/office/powerpoint/2010/main" val="165814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B2D5B-57B0-400F-921B-6CCB2234EE90}" type="slidenum">
              <a:rPr lang="en-US"/>
              <a:pPr/>
              <a:t>33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our world were an abstract world, with pieces of matter floating in mid-air, we would have no chance of getting the 3D geometry from a single image.  Fortunately, our world is a structured place.  Most objects do not float but rest on the ground.  Due to gravity,  scenes tend to consist of a fairly flat ground, objects sticking out of the ground at roughly right angles, and the sky.  Ground tends to be below sky, and materials often correspond to 3D orientations.</a:t>
            </a:r>
          </a:p>
        </p:txBody>
      </p:sp>
    </p:spTree>
    <p:extLst>
      <p:ext uri="{BB962C8B-B14F-4D97-AF65-F5344CB8AC3E}">
        <p14:creationId xmlns:p14="http://schemas.microsoft.com/office/powerpoint/2010/main" val="378365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Regions </a:t>
            </a:r>
            <a:r>
              <a:rPr lang="en-US" dirty="0" smtClean="0">
                <a:sym typeface="Wingdings" pitchFamily="2" charset="2"/>
              </a:rPr>
              <a:t> Surface</a:t>
            </a:r>
            <a:r>
              <a:rPr lang="en-US" baseline="0" dirty="0" smtClean="0">
                <a:sym typeface="Wingdings" pitchFamily="2" charset="2"/>
              </a:rPr>
              <a:t> Orientation Label</a:t>
            </a:r>
          </a:p>
          <a:p>
            <a:r>
              <a:rPr lang="en-US" baseline="0" dirty="0" smtClean="0">
                <a:sym typeface="Wingdings" pitchFamily="2" charset="2"/>
              </a:rPr>
              <a:t>Boundaries  Occlusion Labels</a:t>
            </a:r>
          </a:p>
          <a:p>
            <a:r>
              <a:rPr lang="en-US" baseline="0" dirty="0" smtClean="0">
                <a:sym typeface="Wingdings" pitchFamily="2" charset="2"/>
              </a:rPr>
              <a:t>Similar Images  Viewpoint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1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4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Specify</a:t>
            </a:r>
            <a:r>
              <a:rPr lang="en-US" baseline="0" dirty="0" smtClean="0"/>
              <a:t> how estimates are combined.  Perhaps show result examples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4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48640-7F02-4531-AF5F-E16E8EA2CAED}" type="slidenum">
              <a:rPr lang="en-US"/>
              <a:pPr/>
              <a:t>41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2163A-B281-4C2F-815B-E4F1C9171666}" type="slidenum">
              <a:rPr lang="en-US"/>
              <a:pPr/>
              <a:t>42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1331273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C1613-19BE-4434-85E8-C063631815FE}" type="slidenum">
              <a:rPr lang="en-US"/>
              <a:pPr/>
              <a:t>43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346361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salavon.com/SpecialMoments/Newlyweds.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29.jpeg"/><Relationship Id="rId12" Type="http://schemas.openxmlformats.org/officeDocument/2006/relationships/image" Target="../media/image23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22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2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48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75.jpeg"/><Relationship Id="rId21" Type="http://schemas.openxmlformats.org/officeDocument/2006/relationships/image" Target="../media/image77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2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76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2.jpeg"/><Relationship Id="rId21" Type="http://schemas.openxmlformats.org/officeDocument/2006/relationships/image" Target="../media/image7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jpe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openxmlformats.org/officeDocument/2006/relationships/image" Target="../media/image80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6.jpeg"/><Relationship Id="rId10" Type="http://schemas.openxmlformats.org/officeDocument/2006/relationships/image" Target="../media/image62.jpeg"/><Relationship Id="rId19" Type="http://schemas.openxmlformats.org/officeDocument/2006/relationships/image" Target="../media/image78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wm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erek\Box%20Sync\Media\Videos\cvpr2008_mini.wmv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6.png"/><Relationship Id="rId5" Type="http://schemas.openxmlformats.org/officeDocument/2006/relationships/image" Target="../media/image123.png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2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notesSlide" Target="../notesSlides/notesSlide1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notesSlide" Target="../notesSlides/notesSlide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608.05137.pdf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53" y="-6697"/>
            <a:ext cx="8471647" cy="1542183"/>
          </a:xfrm>
        </p:spPr>
        <p:txBody>
          <a:bodyPr>
            <a:noAutofit/>
          </a:bodyPr>
          <a:lstStyle/>
          <a:p>
            <a:r>
              <a:rPr lang="en-US" sz="5400" dirty="0" smtClean="0"/>
              <a:t>Contexts</a:t>
            </a:r>
            <a:r>
              <a:rPr lang="zh-TW" altLang="en-US" sz="5400" dirty="0" smtClean="0"/>
              <a:t> </a:t>
            </a:r>
            <a:r>
              <a:rPr lang="en-US" altLang="zh-TW" sz="5400" dirty="0" smtClean="0"/>
              <a:t>and 3D Scenes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72334" y="6581001"/>
            <a:ext cx="187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slides from D. Hoiem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8946" name="Picture 2" descr="https://filebox.ece.vt.edu/~jbhuang/teaching/ece5554-4554/fa16/images/single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98" y="1583129"/>
            <a:ext cx="4844356" cy="38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types of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86740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Local pixels</a:t>
            </a:r>
          </a:p>
          <a:p>
            <a:pPr lvl="1"/>
            <a:r>
              <a:rPr lang="en-US" sz="1400" dirty="0" smtClean="0"/>
              <a:t>window, surround, image neighborhood, object boundary/shape, global image statistics</a:t>
            </a:r>
          </a:p>
          <a:p>
            <a:r>
              <a:rPr lang="en-US" sz="1800" b="1" dirty="0" smtClean="0"/>
              <a:t>2D Scene Gist</a:t>
            </a:r>
          </a:p>
          <a:p>
            <a:pPr lvl="1"/>
            <a:r>
              <a:rPr lang="en-US" sz="1400" dirty="0" smtClean="0"/>
              <a:t>global image statistics</a:t>
            </a:r>
          </a:p>
          <a:p>
            <a:r>
              <a:rPr lang="en-US" sz="1800" b="1" dirty="0" smtClean="0"/>
              <a:t>3D Geometric</a:t>
            </a:r>
          </a:p>
          <a:p>
            <a:pPr lvl="1"/>
            <a:r>
              <a:rPr lang="en-US" sz="1400" dirty="0" smtClean="0"/>
              <a:t>3D scene layout, support surface, surface orientations, occlusions, contact points, etc.</a:t>
            </a:r>
          </a:p>
          <a:p>
            <a:r>
              <a:rPr lang="en-US" sz="1800" b="1" dirty="0" smtClean="0"/>
              <a:t>Semantic</a:t>
            </a:r>
          </a:p>
          <a:p>
            <a:pPr lvl="1"/>
            <a:r>
              <a:rPr lang="en-US" sz="1400" dirty="0" smtClean="0"/>
              <a:t>event/activity depicted, scene category, objects present in the scene and their spatial extents, keywords</a:t>
            </a:r>
          </a:p>
          <a:p>
            <a:r>
              <a:rPr lang="en-US" sz="1800" b="1" dirty="0" smtClean="0"/>
              <a:t>Photogrammetric</a:t>
            </a:r>
          </a:p>
          <a:p>
            <a:pPr lvl="1"/>
            <a:r>
              <a:rPr lang="en-US" sz="1400" dirty="0" smtClean="0"/>
              <a:t>camera height orientation, focal length, lens </a:t>
            </a:r>
            <a:r>
              <a:rPr lang="en-US" sz="1400" dirty="0" err="1" smtClean="0"/>
              <a:t>distorition</a:t>
            </a:r>
            <a:r>
              <a:rPr lang="en-US" sz="1400" dirty="0" smtClean="0"/>
              <a:t>, radiometric, response function</a:t>
            </a:r>
          </a:p>
          <a:p>
            <a:r>
              <a:rPr lang="en-US" sz="1800" b="1" dirty="0" smtClean="0"/>
              <a:t>Illumination</a:t>
            </a:r>
          </a:p>
          <a:p>
            <a:pPr lvl="1"/>
            <a:r>
              <a:rPr lang="en-US" sz="1400" dirty="0" smtClean="0"/>
              <a:t>sun direction, sky color, cloud cover, shadow contrast, etc.</a:t>
            </a:r>
          </a:p>
          <a:p>
            <a:r>
              <a:rPr lang="en-US" sz="1800" b="1" dirty="0" smtClean="0"/>
              <a:t>Geographic</a:t>
            </a:r>
          </a:p>
          <a:p>
            <a:pPr lvl="1"/>
            <a:r>
              <a:rPr lang="en-US" sz="1400" dirty="0" smtClean="0"/>
              <a:t>GPS location, terrain type, land use category, elevation, population density, etc.</a:t>
            </a:r>
          </a:p>
          <a:p>
            <a:r>
              <a:rPr lang="en-US" sz="1800" b="1" dirty="0" smtClean="0"/>
              <a:t>Temporal</a:t>
            </a:r>
          </a:p>
          <a:p>
            <a:pPr lvl="1"/>
            <a:r>
              <a:rPr lang="en-US" sz="1400" dirty="0" smtClean="0"/>
              <a:t>nearby frames of video, photos taken at similar times, videos of similar scenes, time of capture</a:t>
            </a:r>
          </a:p>
          <a:p>
            <a:r>
              <a:rPr lang="en-US" sz="1800" b="1" dirty="0" smtClean="0"/>
              <a:t>Cultural</a:t>
            </a:r>
          </a:p>
          <a:p>
            <a:pPr lvl="1"/>
            <a:r>
              <a:rPr lang="en-US" sz="1400" dirty="0" smtClean="0"/>
              <a:t>photographer bias, dataset selection bias, visual </a:t>
            </a:r>
            <a:r>
              <a:rPr lang="en-US" sz="1400" dirty="0" err="1" smtClean="0"/>
              <a:t>cliches</a:t>
            </a:r>
            <a:r>
              <a:rPr lang="en-US" sz="1400" dirty="0" smtClean="0"/>
              <a:t>, etc.</a:t>
            </a:r>
            <a:endParaRPr lang="en-US" sz="14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78123" y="6545596"/>
            <a:ext cx="2965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Divvala et al. CVPR 2009</a:t>
            </a:r>
          </a:p>
        </p:txBody>
      </p:sp>
    </p:spTree>
    <p:extLst>
      <p:ext uri="{BB962C8B-B14F-4D97-AF65-F5344CB8AC3E}">
        <p14:creationId xmlns:p14="http://schemas.microsoft.com/office/powerpoint/2010/main" val="34294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http://salavon.com/SpecialMoments/Newlyweds.shtml</a:t>
            </a:r>
            <a:endParaRPr lang="en-US" dirty="0"/>
          </a:p>
        </p:txBody>
      </p:sp>
      <p:pic>
        <p:nvPicPr>
          <p:cNvPr id="205826" name="Picture 2" descr="http://salavon.com/SpecialMoments/Newlyweds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77844" cy="48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8739" r="54626" b="27064"/>
          <a:stretch/>
        </p:blipFill>
        <p:spPr bwMode="auto">
          <a:xfrm>
            <a:off x="1875905" y="1676400"/>
            <a:ext cx="5003321" cy="31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348" y="4856349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“Mildred and Lisa”: Who is Mildred?  Who is Lisa?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48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078468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Appearance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0117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3882"/>
            <a:ext cx="7886700" cy="46230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89188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7600" y="4867275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2486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62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743200" y="2943225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3762375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500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48350" y="4119563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95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28650" y="1553882"/>
            <a:ext cx="7886700" cy="462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mtClean="0"/>
              <a:t>Context for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8" name="Picture 4" descr="p10101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2" t="23773" b="25648"/>
          <a:stretch/>
        </p:blipFill>
        <p:spPr bwMode="auto">
          <a:xfrm>
            <a:off x="1752600" y="2291542"/>
            <a:ext cx="60354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to 3D conversion for 3D TV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684"/>
            <a:ext cx="6324600" cy="16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9" y="41148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Layout: 2D vs. 3D?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1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Context in Image Space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0" y="4929188"/>
          <a:ext cx="4953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8" name="Bitmap Image" r:id="rId3" imgW="6219048" imgH="1561905" progId="Paint.Picture">
                  <p:embed/>
                </p:oleObj>
              </mc:Choice>
              <mc:Fallback>
                <p:oleObj name="Bitmap Image" r:id="rId3" imgW="6219048" imgH="1561905" progId="Paint.Pictur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29188"/>
                        <a:ext cx="4953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3400" y="2209800"/>
          <a:ext cx="256222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9" name="Bitmap Image" r:id="rId5" imgW="2561905" imgH="2010056" progId="Paint.Picture">
                  <p:embed/>
                </p:oleObj>
              </mc:Choice>
              <mc:Fallback>
                <p:oleObj name="Bitmap Image" r:id="rId5" imgW="2561905" imgH="2010056" progId="Paint.Picture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562225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8" name="Group 58"/>
          <p:cNvGrpSpPr>
            <a:grpSpLocks/>
          </p:cNvGrpSpPr>
          <p:nvPr/>
        </p:nvGrpSpPr>
        <p:grpSpPr bwMode="auto">
          <a:xfrm>
            <a:off x="4572000" y="1371600"/>
            <a:ext cx="3775075" cy="2914650"/>
            <a:chOff x="2854" y="1044"/>
            <a:chExt cx="2018" cy="1581"/>
          </a:xfrm>
        </p:grpSpPr>
        <p:pic>
          <p:nvPicPr>
            <p:cNvPr id="1042" name="Picture 37" descr="resultsDRFQuad_11104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632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38" descr="resultsMRF_11104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" y="1627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87" y="1044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920" name="Photo Editor Photo" r:id="rId9" imgW="2076740" imgH="1181265" progId="MSPhotoEd.3">
                    <p:embed/>
                  </p:oleObj>
                </mc:Choice>
                <mc:Fallback>
                  <p:oleObj name="Photo Editor Photo" r:id="rId9" imgW="2076740" imgH="1181265" progId="MSPhotoEd.3">
                    <p:embed/>
                    <p:pic>
                      <p:nvPicPr>
                        <p:cNvPr id="102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7" y="1044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59" y="1053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921" name="Photo Editor Photo" r:id="rId11" imgW="2076740" imgH="1181265" progId="MSPhotoEd.3">
                    <p:embed/>
                  </p:oleObj>
                </mc:Choice>
                <mc:Fallback>
                  <p:oleObj name="Photo Editor Photo" r:id="rId11" imgW="2076740" imgH="1181265" progId="MSPhotoEd.3">
                    <p:embed/>
                    <p:pic>
                      <p:nvPicPr>
                        <p:cNvPr id="1029" name="Object 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" y="1053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4" name="Group 45"/>
            <p:cNvGrpSpPr>
              <a:grpSpLocks/>
            </p:cNvGrpSpPr>
            <p:nvPr/>
          </p:nvGrpSpPr>
          <p:grpSpPr bwMode="auto">
            <a:xfrm>
              <a:off x="2854" y="2299"/>
              <a:ext cx="962" cy="326"/>
              <a:chOff x="893" y="3223"/>
              <a:chExt cx="1699" cy="608"/>
            </a:xfrm>
          </p:grpSpPr>
          <p:graphicFrame>
            <p:nvGraphicFramePr>
              <p:cNvPr id="1033" name="Object 9"/>
              <p:cNvGraphicFramePr>
                <a:graphicFrameLocks noChangeAspect="1"/>
              </p:cNvGraphicFramePr>
              <p:nvPr/>
            </p:nvGraphicFramePr>
            <p:xfrm>
              <a:off x="14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2" name="Photo Editor Photo" r:id="rId13" imgW="885949" imgH="961905" progId="MSPhotoEd.3">
                      <p:embed/>
                    </p:oleObj>
                  </mc:Choice>
                  <mc:Fallback>
                    <p:oleObj name="Photo Editor Photo" r:id="rId13" imgW="885949" imgH="961905" progId="MSPhotoEd.3">
                      <p:embed/>
                      <p:pic>
                        <p:nvPicPr>
                          <p:cNvPr id="1033" name="Object 9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10"/>
              <p:cNvGraphicFramePr>
                <a:graphicFrameLocks noChangeAspect="1"/>
              </p:cNvGraphicFramePr>
              <p:nvPr/>
            </p:nvGraphicFramePr>
            <p:xfrm>
              <a:off x="893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3" name="Photo Editor Photo" r:id="rId15" imgW="885949" imgH="961905" progId="MSPhotoEd.3">
                      <p:embed/>
                    </p:oleObj>
                  </mc:Choice>
                  <mc:Fallback>
                    <p:oleObj name="Photo Editor Photo" r:id="rId15" imgW="885949" imgH="961905" progId="MSPhotoEd.3">
                      <p:embed/>
                      <p:pic>
                        <p:nvPicPr>
                          <p:cNvPr id="1034" name="Object 10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3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11"/>
              <p:cNvGraphicFramePr>
                <a:graphicFrameLocks noChangeAspect="1"/>
              </p:cNvGraphicFramePr>
              <p:nvPr/>
            </p:nvGraphicFramePr>
            <p:xfrm>
              <a:off x="2034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4" name="Photo Editor Photo" r:id="rId17" imgW="885949" imgH="961905" progId="MSPhotoEd.3">
                      <p:embed/>
                    </p:oleObj>
                  </mc:Choice>
                  <mc:Fallback>
                    <p:oleObj name="Photo Editor Photo" r:id="rId17" imgW="885949" imgH="961905" progId="MSPhotoEd.3">
                      <p:embed/>
                      <p:pic>
                        <p:nvPicPr>
                          <p:cNvPr id="1035" name="Object 11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4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5" name="Group 49"/>
            <p:cNvGrpSpPr>
              <a:grpSpLocks noChangeAspect="1"/>
            </p:cNvGrpSpPr>
            <p:nvPr/>
          </p:nvGrpSpPr>
          <p:grpSpPr bwMode="auto">
            <a:xfrm>
              <a:off x="3910" y="2347"/>
              <a:ext cx="962" cy="270"/>
              <a:chOff x="2666" y="3217"/>
              <a:chExt cx="1697" cy="612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3236" y="3222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5" name="Photo Editor Photo" r:id="rId19" imgW="885949" imgH="961905" progId="MSPhotoEd.3">
                      <p:embed/>
                    </p:oleObj>
                  </mc:Choice>
                  <mc:Fallback>
                    <p:oleObj name="Photo Editor Photo" r:id="rId19" imgW="885949" imgH="961905" progId="MSPhotoEd.3">
                      <p:embed/>
                      <p:pic>
                        <p:nvPicPr>
                          <p:cNvPr id="1030" name="Object 6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" y="3222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3805" y="3217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6" name="Photo Editor Photo" r:id="rId21" imgW="885949" imgH="961905" progId="MSPhotoEd.3">
                      <p:embed/>
                    </p:oleObj>
                  </mc:Choice>
                  <mc:Fallback>
                    <p:oleObj name="Photo Editor Photo" r:id="rId21" imgW="885949" imgH="961905" progId="MSPhotoEd.3">
                      <p:embed/>
                      <p:pic>
                        <p:nvPicPr>
                          <p:cNvPr id="1031" name="Object 7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3217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8"/>
              <p:cNvGraphicFramePr>
                <a:graphicFrameLocks noChangeAspect="1"/>
              </p:cNvGraphicFramePr>
              <p:nvPr/>
            </p:nvGraphicFramePr>
            <p:xfrm>
              <a:off x="26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927" name="Photo Editor Photo" r:id="rId23" imgW="885949" imgH="961905" progId="MSPhotoEd.3">
                      <p:embed/>
                    </p:oleObj>
                  </mc:Choice>
                  <mc:Fallback>
                    <p:oleObj name="Photo Editor Photo" r:id="rId23" imgW="885949" imgH="961905" progId="MSPhotoEd.3">
                      <p:embed/>
                      <p:pic>
                        <p:nvPicPr>
                          <p:cNvPr id="1032" name="Object 8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9" name="Text Box 57"/>
          <p:cNvSpPr txBox="1">
            <a:spLocks noChangeArrowheads="1"/>
          </p:cNvSpPr>
          <p:nvPr/>
        </p:nvSpPr>
        <p:spPr bwMode="auto">
          <a:xfrm>
            <a:off x="4572000" y="4267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[Kumar Hebert 2005]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0" y="4200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[Torralba Murphy Freeman 2004]</a:t>
            </a:r>
          </a:p>
        </p:txBody>
      </p:sp>
      <p:sp>
        <p:nvSpPr>
          <p:cNvPr id="1041" name="Text Box 81"/>
          <p:cNvSpPr txBox="1">
            <a:spLocks noChangeArrowheads="1"/>
          </p:cNvSpPr>
          <p:nvPr/>
        </p:nvSpPr>
        <p:spPr bwMode="auto">
          <a:xfrm>
            <a:off x="4267200" y="61722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[He Zemel Cerreira-Perpiñán 2004]</a:t>
            </a:r>
          </a:p>
        </p:txBody>
      </p:sp>
    </p:spTree>
    <p:extLst>
      <p:ext uri="{BB962C8B-B14F-4D97-AF65-F5344CB8AC3E}">
        <p14:creationId xmlns:p14="http://schemas.microsoft.com/office/powerpoint/2010/main" val="3431644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9554"/>
            <a:ext cx="7886700" cy="5659718"/>
          </a:xfrm>
        </p:spPr>
        <p:txBody>
          <a:bodyPr>
            <a:normAutofit/>
          </a:bodyPr>
          <a:lstStyle/>
          <a:p>
            <a:r>
              <a:rPr lang="en-US" dirty="0" smtClean="0"/>
              <a:t>Final project presentation </a:t>
            </a:r>
          </a:p>
          <a:p>
            <a:pPr lvl="1"/>
            <a:r>
              <a:rPr lang="en-US" dirty="0" smtClean="0"/>
              <a:t>Dec 1</a:t>
            </a:r>
            <a:r>
              <a:rPr lang="en-US" baseline="30000" dirty="0" smtClean="0"/>
              <a:t>st</a:t>
            </a:r>
            <a:r>
              <a:rPr lang="en-US" dirty="0" smtClean="0"/>
              <a:t> 3:30 PM – 4:45 PM</a:t>
            </a:r>
          </a:p>
          <a:p>
            <a:pPr lvl="1"/>
            <a:r>
              <a:rPr lang="en-US" dirty="0" smtClean="0"/>
              <a:t>Goodwin </a:t>
            </a:r>
            <a:r>
              <a:rPr lang="en-US" dirty="0" smtClean="0"/>
              <a:t>Hall Atrium</a:t>
            </a:r>
            <a:endParaRPr lang="en-US" dirty="0" smtClean="0"/>
          </a:p>
          <a:p>
            <a:r>
              <a:rPr lang="en-US" dirty="0" smtClean="0"/>
              <a:t>Grading</a:t>
            </a:r>
          </a:p>
          <a:p>
            <a:pPr lvl="1"/>
            <a:r>
              <a:rPr lang="en-US" dirty="0" smtClean="0"/>
              <a:t>Three instructors; your summary (poster x2)</a:t>
            </a:r>
          </a:p>
          <a:p>
            <a:r>
              <a:rPr lang="en-US" dirty="0" smtClean="0"/>
              <a:t>Please set up your poster before 3:25 PM</a:t>
            </a:r>
          </a:p>
          <a:p>
            <a:pPr lvl="1"/>
            <a:r>
              <a:rPr lang="en-US" dirty="0"/>
              <a:t>Poster boards and </a:t>
            </a:r>
            <a:r>
              <a:rPr lang="en-US" dirty="0" smtClean="0"/>
              <a:t>easels will be available</a:t>
            </a:r>
            <a:endParaRPr lang="en-US" dirty="0"/>
          </a:p>
          <a:p>
            <a:r>
              <a:rPr lang="en-US" altLang="zh-TW" dirty="0" smtClean="0"/>
              <a:t>Session 1: 3:35 PM – 4:10 PM</a:t>
            </a:r>
          </a:p>
          <a:p>
            <a:pPr lvl="1"/>
            <a:r>
              <a:rPr lang="en-US" dirty="0"/>
              <a:t>Group </a:t>
            </a:r>
            <a:r>
              <a:rPr lang="en-US" dirty="0" smtClean="0"/>
              <a:t>A present; group B attend the posters</a:t>
            </a:r>
          </a:p>
          <a:p>
            <a:r>
              <a:rPr lang="en-US" dirty="0" smtClean="0"/>
              <a:t>Session 2: 4:10 PM – 4:45 PM</a:t>
            </a:r>
          </a:p>
          <a:p>
            <a:pPr lvl="1"/>
            <a:r>
              <a:rPr lang="en-US" dirty="0" smtClean="0"/>
              <a:t>Group </a:t>
            </a:r>
            <a:r>
              <a:rPr lang="en-US" altLang="zh-TW" dirty="0" smtClean="0"/>
              <a:t>B</a:t>
            </a:r>
            <a:r>
              <a:rPr lang="zh-TW" altLang="en-US" dirty="0" smtClean="0"/>
              <a:t> </a:t>
            </a:r>
            <a:r>
              <a:rPr lang="en-US" altLang="zh-TW" dirty="0" smtClean="0"/>
              <a:t>present; </a:t>
            </a:r>
            <a:r>
              <a:rPr lang="en-US" altLang="zh-TW" dirty="0"/>
              <a:t>g</a:t>
            </a:r>
            <a:r>
              <a:rPr lang="en-US" dirty="0" smtClean="0"/>
              <a:t>roup A attend the posters</a:t>
            </a:r>
            <a:endParaRPr lang="en-US" dirty="0" smtClean="0"/>
          </a:p>
          <a:p>
            <a:r>
              <a:rPr lang="en-US" dirty="0" smtClean="0"/>
              <a:t>Invite </a:t>
            </a:r>
            <a:r>
              <a:rPr lang="en-US" dirty="0" smtClean="0"/>
              <a:t>your friends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Voting for the Audience Favorite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But object relations are in 3D…</a:t>
            </a:r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4778375" y="4419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4" name="Oval 10"/>
          <p:cNvSpPr>
            <a:spLocks noChangeArrowheads="1"/>
          </p:cNvSpPr>
          <p:nvPr/>
        </p:nvSpPr>
        <p:spPr bwMode="auto">
          <a:xfrm>
            <a:off x="4779963" y="4038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13"/>
          <p:cNvSpPr>
            <a:spLocks noChangeArrowheads="1"/>
          </p:cNvSpPr>
          <p:nvPr/>
        </p:nvSpPr>
        <p:spPr bwMode="auto">
          <a:xfrm>
            <a:off x="19050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1905000" y="3429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52400" y="31242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914400" y="3352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5181600" y="3657600"/>
            <a:ext cx="2743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7870825" y="345122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Not Close</a:t>
            </a:r>
          </a:p>
        </p:txBody>
      </p:sp>
    </p:spTree>
    <p:extLst>
      <p:ext uri="{BB962C8B-B14F-4D97-AF65-F5344CB8AC3E}">
        <p14:creationId xmlns:p14="http://schemas.microsoft.com/office/powerpoint/2010/main" val="270906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  <p:bldP spid="113674" grpId="0" animBg="1"/>
      <p:bldP spid="113681" grpId="0" animBg="1"/>
      <p:bldP spid="1136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</p:spTree>
    <p:extLst>
      <p:ext uri="{BB962C8B-B14F-4D97-AF65-F5344CB8AC3E}">
        <p14:creationId xmlns:p14="http://schemas.microsoft.com/office/powerpoint/2010/main" val="16972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Wide variety of possible representations</a:t>
            </a:r>
            <a:endParaRPr lang="en-US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07" y="1529504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2" y="1325563"/>
            <a:ext cx="4981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44675"/>
            <a:ext cx="83185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</a:t>
            </a:r>
            <a:r>
              <a:rPr lang="en-US" dirty="0" smtClean="0"/>
              <a:t>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navigation</a:t>
            </a:r>
          </a:p>
        </p:txBody>
      </p:sp>
    </p:spTree>
    <p:extLst>
      <p:ext uri="{BB962C8B-B14F-4D97-AF65-F5344CB8AC3E}">
        <p14:creationId xmlns:p14="http://schemas.microsoft.com/office/powerpoint/2010/main" val="41783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Low/Med abstraction</a:t>
            </a: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743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914400" y="60198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10200" y="5410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36715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90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667000" y="5791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533400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0665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5266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85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Med-High </a:t>
            </a:r>
            <a:r>
              <a:rPr lang="en-US" dirty="0"/>
              <a:t>detail, High abstraction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0"/>
            <a:ext cx="3376280" cy="2520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86819"/>
            <a:ext cx="7086600" cy="2688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3602" y="64886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Zou Hoiem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9718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Complete 3D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55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in Recognition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usually are surrounded by a scene that can provide context in the form of nearby objects, surfaces, scene category, geometry, etc.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18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spatial layout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Surface layout</a:t>
            </a:r>
          </a:p>
          <a:p>
            <a:pPr lvl="1"/>
            <a:r>
              <a:rPr lang="en-US" dirty="0" smtClean="0"/>
              <a:t>Application to 3D reconstruction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/>
              <a:t>The room as a box</a:t>
            </a:r>
          </a:p>
          <a:p>
            <a:pPr lvl="1"/>
            <a:r>
              <a:rPr lang="en-US" dirty="0" smtClean="0"/>
              <a:t>Application to object recognition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41098" y="2895600"/>
            <a:ext cx="29718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Layout: describe 3D surfaces with geometric </a:t>
            </a:r>
            <a:r>
              <a:rPr lang="en-US" dirty="0"/>
              <a:t>c</a:t>
            </a:r>
            <a:r>
              <a:rPr lang="en-US" dirty="0" smtClean="0"/>
              <a:t>lasses</a:t>
            </a:r>
            <a:endParaRPr lang="en-US" dirty="0"/>
          </a:p>
        </p:txBody>
      </p:sp>
      <p:pic>
        <p:nvPicPr>
          <p:cNvPr id="295938" name="Picture 2" descr="C:\Users\Hoiem\Desktop\tmp\popup++\scenery15.v1.png"/>
          <p:cNvPicPr>
            <a:picLocks noChangeAspect="1" noChangeArrowheads="1"/>
          </p:cNvPicPr>
          <p:nvPr/>
        </p:nvPicPr>
        <p:blipFill>
          <a:blip r:embed="rId3" cstate="print"/>
          <a:srcRect t="20513"/>
          <a:stretch>
            <a:fillRect/>
          </a:stretch>
        </p:blipFill>
        <p:spPr bwMode="auto">
          <a:xfrm>
            <a:off x="3469698" y="5270227"/>
            <a:ext cx="2590800" cy="1359173"/>
          </a:xfrm>
          <a:prstGeom prst="rect">
            <a:avLst/>
          </a:prstGeom>
          <a:noFill/>
        </p:spPr>
      </p:pic>
      <p:pic>
        <p:nvPicPr>
          <p:cNvPr id="295939" name="Picture 3" descr="C:\Users\Hoiem\Desktop\tmp\popup++\scenery15.v2.png"/>
          <p:cNvPicPr>
            <a:picLocks noChangeAspect="1" noChangeArrowheads="1"/>
          </p:cNvPicPr>
          <p:nvPr/>
        </p:nvPicPr>
        <p:blipFill>
          <a:blip r:embed="rId4" cstate="print"/>
          <a:srcRect l="44308" t="35431" r="37231" b="51515"/>
          <a:stretch>
            <a:fillRect/>
          </a:stretch>
        </p:blipFill>
        <p:spPr bwMode="auto">
          <a:xfrm>
            <a:off x="3850698" y="4038600"/>
            <a:ext cx="1143000" cy="533400"/>
          </a:xfrm>
          <a:prstGeom prst="rect">
            <a:avLst/>
          </a:prstGeom>
          <a:noFill/>
        </p:spPr>
      </p:pic>
      <p:pic>
        <p:nvPicPr>
          <p:cNvPr id="295940" name="Picture 4" descr="C:\Users\Hoiem\Desktop\tmp\popup++\scenery15.v3.png"/>
          <p:cNvPicPr>
            <a:picLocks noChangeAspect="1" noChangeArrowheads="1"/>
          </p:cNvPicPr>
          <p:nvPr/>
        </p:nvPicPr>
        <p:blipFill>
          <a:blip r:embed="rId5" cstate="print"/>
          <a:srcRect l="59077" t="22378" r="10154" b="62704"/>
          <a:stretch>
            <a:fillRect/>
          </a:stretch>
        </p:blipFill>
        <p:spPr bwMode="auto">
          <a:xfrm>
            <a:off x="4231698" y="3657600"/>
            <a:ext cx="1905000" cy="609600"/>
          </a:xfrm>
          <a:prstGeom prst="rect">
            <a:avLst/>
          </a:prstGeom>
          <a:noFill/>
        </p:spPr>
      </p:pic>
      <p:pic>
        <p:nvPicPr>
          <p:cNvPr id="295941" name="Picture 5" descr="C:\Users\Hoiem\Desktop\tmp\popup++\scenery15.v4.png"/>
          <p:cNvPicPr>
            <a:picLocks noChangeAspect="1" noChangeArrowheads="1"/>
          </p:cNvPicPr>
          <p:nvPr/>
        </p:nvPicPr>
        <p:blipFill>
          <a:blip r:embed="rId6" cstate="print"/>
          <a:srcRect t="7459" r="50769" b="57110"/>
          <a:stretch>
            <a:fillRect/>
          </a:stretch>
        </p:blipFill>
        <p:spPr bwMode="auto">
          <a:xfrm>
            <a:off x="3373445" y="2895600"/>
            <a:ext cx="1925053" cy="914400"/>
          </a:xfrm>
          <a:prstGeom prst="rect">
            <a:avLst/>
          </a:prstGeom>
          <a:noFill/>
        </p:spPr>
      </p:pic>
      <p:pic>
        <p:nvPicPr>
          <p:cNvPr id="295942" name="Picture 6" descr="C:\Users\Hoiem\Desktop\tmp\popup++\scenery15.v11.png"/>
          <p:cNvPicPr>
            <a:picLocks noChangeAspect="1" noChangeArrowheads="1"/>
          </p:cNvPicPr>
          <p:nvPr/>
        </p:nvPicPr>
        <p:blipFill>
          <a:blip r:embed="rId7" cstate="print"/>
          <a:srcRect l="29538" t="41026" r="60616" b="32867"/>
          <a:stretch>
            <a:fillRect/>
          </a:stretch>
        </p:blipFill>
        <p:spPr bwMode="auto">
          <a:xfrm>
            <a:off x="3393498" y="3733800"/>
            <a:ext cx="609600" cy="1066800"/>
          </a:xfrm>
          <a:prstGeom prst="rect">
            <a:avLst/>
          </a:prstGeom>
          <a:noFill/>
        </p:spPr>
      </p:pic>
      <p:pic>
        <p:nvPicPr>
          <p:cNvPr id="295943" name="Picture 7" descr="C:\Users\Hoiem\Desktop\tmp\popup++\scenery15.v9.png"/>
          <p:cNvPicPr>
            <a:picLocks noChangeAspect="1" noChangeArrowheads="1"/>
          </p:cNvPicPr>
          <p:nvPr/>
        </p:nvPicPr>
        <p:blipFill>
          <a:blip r:embed="rId8" cstate="print"/>
          <a:srcRect l="43385" t="24242" r="36923" b="60840"/>
          <a:stretch>
            <a:fillRect/>
          </a:stretch>
        </p:blipFill>
        <p:spPr bwMode="auto">
          <a:xfrm>
            <a:off x="4841298" y="4038600"/>
            <a:ext cx="1219200" cy="609600"/>
          </a:xfrm>
          <a:prstGeom prst="rect">
            <a:avLst/>
          </a:prstGeom>
          <a:noFill/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8698" y="1522876"/>
            <a:ext cx="3498850" cy="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7" name="Picture 11" descr="C:\Users\Hoiem\Desktop\tmp\popup++\result\279scenery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62287"/>
            <a:ext cx="2402898" cy="15859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26314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4098" y="1065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698" y="2438400"/>
            <a:ext cx="119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5498" y="496542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63652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6788" y="4626114"/>
            <a:ext cx="2291012" cy="2003286"/>
            <a:chOff x="6817486" y="1044714"/>
            <a:chExt cx="2291012" cy="2003286"/>
          </a:xfrm>
        </p:grpSpPr>
        <p:pic>
          <p:nvPicPr>
            <p:cNvPr id="21" name="Picture 1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363603" y="1905000"/>
              <a:ext cx="671927" cy="11430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817486" y="1044714"/>
              <a:ext cx="2291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Planar</a:t>
              </a:r>
            </a:p>
            <a:p>
              <a:pPr algn="ctr"/>
              <a:r>
                <a:rPr lang="en-US" sz="2000" dirty="0" smtClean="0"/>
                <a:t>(Left/Center/Right)</a:t>
              </a:r>
              <a:endParaRPr lang="en-US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8000" y="1120914"/>
            <a:ext cx="1981200" cy="3352800"/>
            <a:chOff x="6974898" y="3276600"/>
            <a:chExt cx="1981200" cy="3352800"/>
          </a:xfrm>
        </p:grpSpPr>
        <p:pic>
          <p:nvPicPr>
            <p:cNvPr id="23" name="Picture 7" descr="C:\Users\Hoiem\Desktop\tmp\popup++\scenery15.v9.png"/>
            <p:cNvPicPr>
              <a:picLocks noChangeAspect="1" noChangeArrowheads="1"/>
            </p:cNvPicPr>
            <p:nvPr/>
          </p:nvPicPr>
          <p:blipFill>
            <a:blip r:embed="rId8" cstate="print"/>
            <a:srcRect l="43385" t="24242" r="36923" b="60840"/>
            <a:stretch>
              <a:fillRect/>
            </a:stretch>
          </p:blipFill>
          <p:spPr bwMode="auto">
            <a:xfrm>
              <a:off x="7508298" y="4267200"/>
              <a:ext cx="1219200" cy="609600"/>
            </a:xfrm>
            <a:prstGeom prst="rect">
              <a:avLst/>
            </a:prstGeom>
            <a:noFill/>
          </p:spPr>
        </p:pic>
        <p:pic>
          <p:nvPicPr>
            <p:cNvPr id="24" name="Picture 4" descr="C:\Users\Hoiem\Desktop\tmp\popup++\scenery15.v3.png"/>
            <p:cNvPicPr>
              <a:picLocks noChangeAspect="1" noChangeArrowheads="1"/>
            </p:cNvPicPr>
            <p:nvPr/>
          </p:nvPicPr>
          <p:blipFill>
            <a:blip r:embed="rId5" cstate="print"/>
            <a:srcRect l="59077" t="22378" r="10154" b="62704"/>
            <a:stretch>
              <a:fillRect/>
            </a:stretch>
          </p:blipFill>
          <p:spPr bwMode="auto">
            <a:xfrm>
              <a:off x="6974898" y="3962400"/>
              <a:ext cx="1905000" cy="6096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7127298" y="32766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Porous</a:t>
              </a:r>
              <a:endParaRPr lang="en-US" sz="2000" dirty="0"/>
            </a:p>
          </p:txBody>
        </p:sp>
        <p:pic>
          <p:nvPicPr>
            <p:cNvPr id="26" name="Picture 3" descr="C:\Users\Hoiem\Desktop\tmp\popup++\scenery15.v2.png"/>
            <p:cNvPicPr>
              <a:picLocks noChangeAspect="1" noChangeArrowheads="1"/>
            </p:cNvPicPr>
            <p:nvPr/>
          </p:nvPicPr>
          <p:blipFill>
            <a:blip r:embed="rId4" cstate="print"/>
            <a:srcRect l="44308" t="35431" r="37231" b="51515"/>
            <a:stretch>
              <a:fillRect/>
            </a:stretch>
          </p:blipFill>
          <p:spPr bwMode="auto">
            <a:xfrm>
              <a:off x="7736898" y="5867400"/>
              <a:ext cx="1143000" cy="533400"/>
            </a:xfrm>
            <a:prstGeom prst="rect">
              <a:avLst/>
            </a:prstGeom>
            <a:noFill/>
          </p:spPr>
        </p:pic>
        <p:pic>
          <p:nvPicPr>
            <p:cNvPr id="27" name="Picture 6" descr="C:\Users\Hoiem\Desktop\tmp\popup++\scenery15.v11.png"/>
            <p:cNvPicPr>
              <a:picLocks noChangeAspect="1" noChangeArrowheads="1"/>
            </p:cNvPicPr>
            <p:nvPr/>
          </p:nvPicPr>
          <p:blipFill>
            <a:blip r:embed="rId7" cstate="print"/>
            <a:srcRect l="29538" t="41026" r="60616" b="32867"/>
            <a:stretch>
              <a:fillRect/>
            </a:stretch>
          </p:blipFill>
          <p:spPr bwMode="auto">
            <a:xfrm>
              <a:off x="7203498" y="5562600"/>
              <a:ext cx="609600" cy="10668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127298" y="51054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Solid</a:t>
              </a:r>
              <a:endParaRPr lang="en-US" sz="2000" dirty="0"/>
            </a:p>
          </p:txBody>
        </p:sp>
      </p:grpSp>
      <p:sp>
        <p:nvSpPr>
          <p:cNvPr id="29" name="Right Arrow 28"/>
          <p:cNvSpPr/>
          <p:nvPr/>
        </p:nvSpPr>
        <p:spPr>
          <a:xfrm rot="19478894">
            <a:off x="6392672" y="261174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08537">
            <a:off x="6392586" y="4551339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29400" y="5410200"/>
            <a:ext cx="671927" cy="1143000"/>
          </a:xfrm>
          <a:prstGeom prst="rect">
            <a:avLst/>
          </a:prstGeom>
          <a:noFill/>
        </p:spPr>
      </p:pic>
      <p:pic>
        <p:nvPicPr>
          <p:cNvPr id="295951" name="Picture 15" descr="http://cache3.asset-cache.net/xc/50653203.jpg?v=1&amp;c=IWSAsset&amp;k=2&amp;d=E41C9FE5C4AA0A143D806DCB00B6499F78B1329F3E1C71AC5F87CC65A683345BB01E70F2B32699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399" y="5486400"/>
            <a:ext cx="841031" cy="838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18033"/>
      </p:ext>
    </p:extLst>
  </p:cSld>
  <p:clrMapOvr>
    <a:masterClrMapping/>
  </p:clrMapOvr>
  <p:transition advTm="4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pic>
        <p:nvPicPr>
          <p:cNvPr id="313352" name="Picture 8" descr="ground_view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651670" cy="1676400"/>
          </a:xfrm>
          <a:prstGeom prst="rect">
            <a:avLst/>
          </a:prstGeom>
          <a:noFill/>
        </p:spPr>
      </p:pic>
      <p:pic>
        <p:nvPicPr>
          <p:cNvPr id="313353" name="Picture 9" descr="backdrop_view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048000"/>
            <a:ext cx="3048000" cy="1524000"/>
          </a:xfrm>
          <a:prstGeom prst="rect">
            <a:avLst/>
          </a:prstGeom>
          <a:noFill/>
        </p:spPr>
      </p:pic>
      <p:pic>
        <p:nvPicPr>
          <p:cNvPr id="313354" name="Picture 10" descr="scenery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743200"/>
            <a:ext cx="3348031" cy="2209800"/>
          </a:xfrm>
          <a:prstGeom prst="rect">
            <a:avLst/>
          </a:prstGeom>
          <a:noFill/>
        </p:spPr>
      </p:pic>
      <p:pic>
        <p:nvPicPr>
          <p:cNvPr id="313355" name="Picture 11" descr="scenery15_floatin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399" y="5181600"/>
            <a:ext cx="37882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267200" y="3657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227765">
            <a:off x="3946096" y="256643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806939">
            <a:off x="3993530" y="5113512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2057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200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5800" y="46482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826839"/>
      </p:ext>
    </p:extLst>
  </p:cSld>
  <p:clrMapOvr>
    <a:masterClrMapping/>
  </p:clrMapOvr>
  <p:transition advTm="37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World is Structured</a:t>
            </a:r>
          </a:p>
        </p:txBody>
      </p:sp>
      <p:pic>
        <p:nvPicPr>
          <p:cNvPr id="261123" name="Picture 3" descr="smartdust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4059238" cy="3044825"/>
          </a:xfrm>
          <a:prstGeom prst="rect">
            <a:avLst/>
          </a:prstGeom>
          <a:noFill/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Abstract World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95800" y="2286000"/>
            <a:ext cx="4038600" cy="3414713"/>
            <a:chOff x="2832" y="1440"/>
            <a:chExt cx="2544" cy="2151"/>
          </a:xfrm>
        </p:grpSpPr>
        <p:pic>
          <p:nvPicPr>
            <p:cNvPr id="261126" name="Picture 6" descr="Picture0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0"/>
              <a:ext cx="2544" cy="1908"/>
            </a:xfrm>
            <a:prstGeom prst="rect">
              <a:avLst/>
            </a:prstGeom>
            <a:noFill/>
          </p:spPr>
        </p:pic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2832" y="3360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/>
                <a:t>Our World</a:t>
              </a:r>
            </a:p>
          </p:txBody>
        </p:sp>
      </p:grp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762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Image Credit (left): F. Cunin and M.J. Sailor, UCSD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331349"/>
      </p:ext>
    </p:extLst>
  </p:cSld>
  <p:clrMapOvr>
    <a:masterClrMapping/>
  </p:clrMapOvr>
  <p:transition advTm="14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the Structure of the World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1752600"/>
            <a:ext cx="8458200" cy="3810000"/>
            <a:chOff x="476" y="2256"/>
            <a:chExt cx="4804" cy="1824"/>
          </a:xfrm>
        </p:grpSpPr>
        <p:pic>
          <p:nvPicPr>
            <p:cNvPr id="263173" name="Picture 5" descr="buildings0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4" name="Picture 6" descr="city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5" name="Picture 7" descr="dirt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6" name="Picture 8" descr="lawn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7" name="Picture 9" descr="roads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63179" name="Picture 11" descr="scenery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0" name="Picture 12" descr="scenery0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1" name="Picture 13" descr="cliff0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2" name="Picture 14" descr="beach0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3183" name="Picture 15" descr="streets0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4" name="Picture 16" descr="cliff0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5" name="Picture 17" descr="college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6" name="Picture 18" descr="roads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7" name="Picture 19" descr="cliff0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263188" name="Picture 20" descr="college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26318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00" b="0"/>
                <a:t>…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95600" y="1143000"/>
            <a:ext cx="275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Training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2304988"/>
      </p:ext>
    </p:extLst>
  </p:cSld>
  <p:clrMapOvr>
    <a:masterClrMapping/>
  </p:clrMapOvr>
  <p:transition advTm="9079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Infer the most likely interpretation</a:t>
            </a:r>
            <a:endParaRPr lang="en-US" sz="3200" dirty="0"/>
          </a:p>
        </p:txBody>
      </p:sp>
      <p:pic>
        <p:nvPicPr>
          <p:cNvPr id="627716" name="Picture 4" descr="scenery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3124200" cy="2060575"/>
          </a:xfrm>
          <a:prstGeom prst="rect">
            <a:avLst/>
          </a:prstGeom>
          <a:noFill/>
        </p:spPr>
      </p:pic>
      <p:pic>
        <p:nvPicPr>
          <p:cNvPr id="627717" name="Picture 5" descr="scenery15_floa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21188"/>
            <a:ext cx="4341813" cy="1920875"/>
          </a:xfrm>
          <a:prstGeom prst="rect">
            <a:avLst/>
          </a:prstGeom>
          <a:noFill/>
        </p:spPr>
      </p:pic>
      <p:pic>
        <p:nvPicPr>
          <p:cNvPr id="627718" name="Picture 6" descr="scenery15_view2_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4191000" cy="2222500"/>
          </a:xfrm>
          <a:prstGeom prst="rect">
            <a:avLst/>
          </a:prstGeom>
          <a:noFill/>
        </p:spPr>
      </p:pic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544513" y="63373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Unlikely 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5105400" y="63388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Likely </a:t>
            </a:r>
          </a:p>
        </p:txBody>
      </p:sp>
    </p:spTree>
    <p:extLst>
      <p:ext uri="{BB962C8B-B14F-4D97-AF65-F5344CB8AC3E}">
        <p14:creationId xmlns:p14="http://schemas.microsoft.com/office/powerpoint/2010/main" val="673157198"/>
      </p:ext>
    </p:extLst>
  </p:cSld>
  <p:clrMapOvr>
    <a:masterClrMapping/>
  </p:clrMapOvr>
  <p:transition advTm="1326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estimation as recognition</a:t>
            </a:r>
            <a:endParaRPr lang="en-US" dirty="0"/>
          </a:p>
        </p:txBody>
      </p:sp>
      <p:pic>
        <p:nvPicPr>
          <p:cNvPr id="4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075083" cy="1828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905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94503" y="4495800"/>
            <a:ext cx="2368297" cy="1066800"/>
            <a:chOff x="476" y="2256"/>
            <a:chExt cx="4804" cy="1824"/>
          </a:xfrm>
        </p:grpSpPr>
        <p:pic>
          <p:nvPicPr>
            <p:cNvPr id="7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0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18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724400" y="2514600"/>
            <a:ext cx="2514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Surface Geometry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590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Vertical, Planar</a:t>
            </a:r>
            <a:endParaRPr lang="en-US" sz="2400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5600700" y="377190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0042" y="5562600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7409" y="37338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24923" y="2286001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Features</a:t>
            </a:r>
          </a:p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Perspective</a:t>
            </a:r>
          </a:p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419739" y="2209800"/>
            <a:ext cx="1752600" cy="15815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2672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914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88444"/>
      </p:ext>
    </p:extLst>
  </p:cSld>
  <p:clrMapOvr>
    <a:masterClrMapping/>
  </p:clrMapOvr>
  <p:transition advTm="2265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 a variety of image cues</a:t>
            </a:r>
            <a:endParaRPr lang="en-US" dirty="0"/>
          </a:p>
        </p:txBody>
      </p:sp>
      <p:pic>
        <p:nvPicPr>
          <p:cNvPr id="266243" name="Picture 3" descr="building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752600"/>
            <a:ext cx="2725737" cy="4114800"/>
          </a:xfrm>
          <a:prstGeom prst="rect">
            <a:avLst/>
          </a:prstGeom>
          <a:noFill/>
        </p:spPr>
      </p:pic>
      <p:pic>
        <p:nvPicPr>
          <p:cNvPr id="266244" name="Picture 4" descr="road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38250"/>
            <a:ext cx="3124200" cy="2343150"/>
          </a:xfrm>
          <a:prstGeom prst="rect">
            <a:avLst/>
          </a:prstGeom>
          <a:noFill/>
        </p:spPr>
      </p:pic>
      <p:pic>
        <p:nvPicPr>
          <p:cNvPr id="266245" name="Picture 5" descr="T62904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725"/>
            <a:ext cx="3124200" cy="2327275"/>
          </a:xfrm>
          <a:prstGeom prst="rect">
            <a:avLst/>
          </a:prstGeom>
          <a:noFill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742950" y="58816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Vanishing points, lines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953000" y="3617913"/>
            <a:ext cx="315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Color, texture, image location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638800" y="64770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Texture gradient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606687"/>
      </p:ext>
    </p:extLst>
  </p:cSld>
  <p:clrMapOvr>
    <a:masterClrMapping/>
  </p:clrMapOvr>
  <p:transition advTm="7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/>
      <p:bldP spid="2662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939" y="1828800"/>
            <a:ext cx="2057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760171" y="1447800"/>
            <a:ext cx="171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Segmentation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29200" y="1752600"/>
            <a:ext cx="1390124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2324878" y="23435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705739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65136" y="142913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913883" y="14291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718303" y="4648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4532" y="5715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6400800" y="3276600"/>
            <a:ext cx="3810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29200" y="350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54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9914" y="1817132"/>
            <a:ext cx="2075084" cy="13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34441"/>
      </p:ext>
    </p:extLst>
  </p:cSld>
  <p:clrMapOvr>
    <a:masterClrMapping/>
  </p:clrMapOvr>
  <p:transition advTm="5712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2" y="1598644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1618861" y="964391"/>
            <a:ext cx="2266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Multiple Segmentations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" name="Group 29"/>
          <p:cNvGrpSpPr/>
          <p:nvPr/>
        </p:nvGrpSpPr>
        <p:grpSpPr>
          <a:xfrm>
            <a:off x="3828661" y="1466461"/>
            <a:ext cx="1314061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1656183" y="1981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98705" y="2040295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62739" y="20387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120308" y="1198983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029200" y="953869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Confidence-Weighted Predictions</a:t>
            </a:r>
            <a:endParaRPr lang="en-US" b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895600" y="5791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95400" y="6096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5105400" y="2895600"/>
            <a:ext cx="304800" cy="2819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86200" y="4724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41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8722" y="1639078"/>
            <a:ext cx="1676400" cy="110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ight Arrow 53"/>
          <p:cNvSpPr/>
          <p:nvPr/>
        </p:nvSpPr>
        <p:spPr>
          <a:xfrm>
            <a:off x="7144139" y="2037183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296539" y="990600"/>
            <a:ext cx="1943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Final</a:t>
            </a:r>
          </a:p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pic>
        <p:nvPicPr>
          <p:cNvPr id="63" name="Picture 2" descr="C:\Documents and Settings\Derek Hoiem\My Documents\Presentations\CVPR2008\figs\surf\surf_segs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23661" y="2716991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5217" y="4191000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23661" y="1592652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2313" y="4240991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 descr="C:\Documents and Settings\Derek Hoiem\My Documents\Presentations\CVPR2008\figs\surf\surf_confim_seg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2313" y="2761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 descr="C:\Documents and Settings\Derek Hoiem\My Documents\Presentations\CVPR2008\figs\surf\surf_confim_seg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2313" y="1618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 rot="5551696">
            <a:off x="2597631" y="37615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 rot="5551696">
            <a:off x="6128570" y="37793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0522576"/>
      </p:ext>
    </p:extLst>
  </p:cSld>
  <p:clrMapOvr>
    <a:masterClrMapping/>
  </p:clrMapOvr>
  <p:transition advTm="525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0" y="6488113"/>
            <a:ext cx="413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These examples from Antonio Torralba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130675" y="1344902"/>
            <a:ext cx="4572000" cy="3325091"/>
            <a:chOff x="3810000" y="2286000"/>
            <a:chExt cx="2514600" cy="1828800"/>
          </a:xfrm>
        </p:grpSpPr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6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Description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577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6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9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676400"/>
            <a:ext cx="2833687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9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67640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30650"/>
            <a:ext cx="2833688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93065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9" name="Picture 11" descr="streets05_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30650"/>
            <a:ext cx="2833687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905" name="Picture 17" descr="flat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65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293902" name="Text Box 14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37707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di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51288"/>
            <a:ext cx="28336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12" name="Picture 12" descr="dirt02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51288"/>
            <a:ext cx="2833688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435205" name="Picture 5" descr="streets04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6" name="Picture 6" descr="streets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35214" name="Picture 14" descr="streets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676400"/>
            <a:ext cx="283368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49" name="Picture 17" descr="outdoo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8" name="Picture 16" descr="fl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543050"/>
            <a:ext cx="28336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outdoor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951288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7" name="Picture 15" descr="outdoor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60813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4" name="Picture 12" descr="flat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35113"/>
            <a:ext cx="28336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5" name="Picture 13" descr="flat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535113"/>
            <a:ext cx="28336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23898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99" name="Picture 19" descr="cliff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46525"/>
            <a:ext cx="28336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0" name="Picture 20" descr="cliff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2875"/>
            <a:ext cx="28336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1" name="Picture 21" descr="cliff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41763"/>
            <a:ext cx="28336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Failures: Reflections, Rare Viewpoint</a:t>
            </a:r>
          </a:p>
        </p:txBody>
      </p:sp>
      <p:sp>
        <p:nvSpPr>
          <p:cNvPr id="455689" name="Text Box 9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5691" name="Text Box 11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55692" name="Picture 12" descr="buildings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876425"/>
            <a:ext cx="28336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93" name="Picture 13" descr="buildings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68488"/>
            <a:ext cx="2833688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97" name="Picture 17" descr="buildings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868488"/>
            <a:ext cx="2833687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Accuracy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93950"/>
            <a:ext cx="6248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3962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Main Class: </a:t>
            </a:r>
            <a:r>
              <a:rPr lang="en-US" dirty="0" smtClean="0"/>
              <a:t>88%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Subclasses: </a:t>
            </a:r>
            <a:r>
              <a:rPr lang="en-US" dirty="0" smtClean="0"/>
              <a:t>61%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62200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71725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162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4629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4438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6734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76200" y="14954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2209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4581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6934200" y="14859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3276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6129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2568575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1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Popup</a:t>
            </a:r>
            <a:endParaRPr lang="en-US" dirty="0"/>
          </a:p>
        </p:txBody>
      </p:sp>
      <p:pic>
        <p:nvPicPr>
          <p:cNvPr id="5" name="popupFast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32850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522394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learn to predict surface geometry from a single image</a:t>
            </a:r>
          </a:p>
        </p:txBody>
      </p:sp>
      <p:pic>
        <p:nvPicPr>
          <p:cNvPr id="4" name="Picture 14" descr="amtrak_cutfol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276600" cy="24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341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4342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5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8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this?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can you tell?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10" y="4147457"/>
            <a:ext cx="2667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 of indoor scenes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9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0"/>
    </mc:Choice>
    <mc:Fallback xmlns="">
      <p:transition spd="slow" advTm="1887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= assigning labels to pixels?</a:t>
            </a:r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219200" y="990600"/>
            <a:ext cx="6705600" cy="5566172"/>
            <a:chOff x="1219200" y="990600"/>
            <a:chExt cx="6705600" cy="556617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990600"/>
              <a:ext cx="6705600" cy="5566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1224951" y="1656272"/>
              <a:ext cx="1104181" cy="1190445"/>
            </a:xfrm>
            <a:custGeom>
              <a:avLst/>
              <a:gdLst>
                <a:gd name="connsiteX0" fmla="*/ 17253 w 1104181"/>
                <a:gd name="connsiteY0" fmla="*/ 0 h 1190445"/>
                <a:gd name="connsiteX1" fmla="*/ 500332 w 1104181"/>
                <a:gd name="connsiteY1" fmla="*/ 34505 h 1190445"/>
                <a:gd name="connsiteX2" fmla="*/ 465826 w 1104181"/>
                <a:gd name="connsiteY2" fmla="*/ 189781 h 1190445"/>
                <a:gd name="connsiteX3" fmla="*/ 724619 w 1104181"/>
                <a:gd name="connsiteY3" fmla="*/ 258792 h 1190445"/>
                <a:gd name="connsiteX4" fmla="*/ 879894 w 1104181"/>
                <a:gd name="connsiteY4" fmla="*/ 483079 h 1190445"/>
                <a:gd name="connsiteX5" fmla="*/ 1104181 w 1104181"/>
                <a:gd name="connsiteY5" fmla="*/ 1155939 h 1190445"/>
                <a:gd name="connsiteX6" fmla="*/ 948906 w 1104181"/>
                <a:gd name="connsiteY6" fmla="*/ 1052422 h 1190445"/>
                <a:gd name="connsiteX7" fmla="*/ 828136 w 1104181"/>
                <a:gd name="connsiteY7" fmla="*/ 1173192 h 1190445"/>
                <a:gd name="connsiteX8" fmla="*/ 586596 w 1104181"/>
                <a:gd name="connsiteY8" fmla="*/ 1035170 h 1190445"/>
                <a:gd name="connsiteX9" fmla="*/ 258792 w 1104181"/>
                <a:gd name="connsiteY9" fmla="*/ 1190445 h 1190445"/>
                <a:gd name="connsiteX10" fmla="*/ 0 w 1104181"/>
                <a:gd name="connsiteY10" fmla="*/ 1052422 h 1190445"/>
                <a:gd name="connsiteX11" fmla="*/ 17253 w 1104181"/>
                <a:gd name="connsiteY11" fmla="*/ 0 h 11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4181" h="1190445">
                  <a:moveTo>
                    <a:pt x="17253" y="0"/>
                  </a:moveTo>
                  <a:lnTo>
                    <a:pt x="500332" y="34505"/>
                  </a:lnTo>
                  <a:lnTo>
                    <a:pt x="465826" y="189781"/>
                  </a:lnTo>
                  <a:lnTo>
                    <a:pt x="724619" y="258792"/>
                  </a:lnTo>
                  <a:lnTo>
                    <a:pt x="879894" y="483079"/>
                  </a:lnTo>
                  <a:lnTo>
                    <a:pt x="1104181" y="1155939"/>
                  </a:lnTo>
                  <a:lnTo>
                    <a:pt x="948906" y="1052422"/>
                  </a:lnTo>
                  <a:lnTo>
                    <a:pt x="828136" y="1173192"/>
                  </a:lnTo>
                  <a:lnTo>
                    <a:pt x="586596" y="1035170"/>
                  </a:lnTo>
                  <a:lnTo>
                    <a:pt x="258792" y="1190445"/>
                  </a:lnTo>
                  <a:lnTo>
                    <a:pt x="0" y="1052422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951" y="2039040"/>
              <a:ext cx="761747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Lamp</a:t>
              </a: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85072" y="4623758"/>
              <a:ext cx="2570671" cy="1915065"/>
            </a:xfrm>
            <a:custGeom>
              <a:avLst/>
              <a:gdLst>
                <a:gd name="connsiteX0" fmla="*/ 0 w 2570671"/>
                <a:gd name="connsiteY0" fmla="*/ 1915065 h 1915065"/>
                <a:gd name="connsiteX1" fmla="*/ 189781 w 2570671"/>
                <a:gd name="connsiteY1" fmla="*/ 1035170 h 1915065"/>
                <a:gd name="connsiteX2" fmla="*/ 189781 w 2570671"/>
                <a:gd name="connsiteY2" fmla="*/ 690114 h 1915065"/>
                <a:gd name="connsiteX3" fmla="*/ 897147 w 2570671"/>
                <a:gd name="connsiteY3" fmla="*/ 241540 h 1915065"/>
                <a:gd name="connsiteX4" fmla="*/ 914400 w 2570671"/>
                <a:gd name="connsiteY4" fmla="*/ 655608 h 1915065"/>
                <a:gd name="connsiteX5" fmla="*/ 1017917 w 2570671"/>
                <a:gd name="connsiteY5" fmla="*/ 655608 h 1915065"/>
                <a:gd name="connsiteX6" fmla="*/ 1035170 w 2570671"/>
                <a:gd name="connsiteY6" fmla="*/ 172529 h 1915065"/>
                <a:gd name="connsiteX7" fmla="*/ 1690777 w 2570671"/>
                <a:gd name="connsiteY7" fmla="*/ 189782 h 1915065"/>
                <a:gd name="connsiteX8" fmla="*/ 1639019 w 2570671"/>
                <a:gd name="connsiteY8" fmla="*/ 707367 h 1915065"/>
                <a:gd name="connsiteX9" fmla="*/ 1828800 w 2570671"/>
                <a:gd name="connsiteY9" fmla="*/ 707367 h 1915065"/>
                <a:gd name="connsiteX10" fmla="*/ 1828800 w 2570671"/>
                <a:gd name="connsiteY10" fmla="*/ 172529 h 1915065"/>
                <a:gd name="connsiteX11" fmla="*/ 2035834 w 2570671"/>
                <a:gd name="connsiteY11" fmla="*/ 0 h 1915065"/>
                <a:gd name="connsiteX12" fmla="*/ 2053086 w 2570671"/>
                <a:gd name="connsiteY12" fmla="*/ 362310 h 1915065"/>
                <a:gd name="connsiteX13" fmla="*/ 2173856 w 2570671"/>
                <a:gd name="connsiteY13" fmla="*/ 310551 h 1915065"/>
                <a:gd name="connsiteX14" fmla="*/ 2173856 w 2570671"/>
                <a:gd name="connsiteY14" fmla="*/ 17253 h 1915065"/>
                <a:gd name="connsiteX15" fmla="*/ 2484407 w 2570671"/>
                <a:gd name="connsiteY15" fmla="*/ 51759 h 1915065"/>
                <a:gd name="connsiteX16" fmla="*/ 2570671 w 2570671"/>
                <a:gd name="connsiteY16" fmla="*/ 345057 h 1915065"/>
                <a:gd name="connsiteX17" fmla="*/ 2570671 w 2570671"/>
                <a:gd name="connsiteY17" fmla="*/ 1915065 h 1915065"/>
                <a:gd name="connsiteX18" fmla="*/ 0 w 2570671"/>
                <a:gd name="connsiteY18" fmla="*/ 1915065 h 19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0671" h="1915065">
                  <a:moveTo>
                    <a:pt x="0" y="1915065"/>
                  </a:moveTo>
                  <a:lnTo>
                    <a:pt x="189781" y="1035170"/>
                  </a:lnTo>
                  <a:lnTo>
                    <a:pt x="189781" y="690114"/>
                  </a:lnTo>
                  <a:lnTo>
                    <a:pt x="897147" y="241540"/>
                  </a:lnTo>
                  <a:lnTo>
                    <a:pt x="914400" y="655608"/>
                  </a:lnTo>
                  <a:lnTo>
                    <a:pt x="1017917" y="655608"/>
                  </a:lnTo>
                  <a:lnTo>
                    <a:pt x="1035170" y="172529"/>
                  </a:lnTo>
                  <a:lnTo>
                    <a:pt x="1690777" y="189782"/>
                  </a:lnTo>
                  <a:lnTo>
                    <a:pt x="1639019" y="707367"/>
                  </a:lnTo>
                  <a:lnTo>
                    <a:pt x="1828800" y="707367"/>
                  </a:lnTo>
                  <a:lnTo>
                    <a:pt x="1828800" y="172529"/>
                  </a:lnTo>
                  <a:lnTo>
                    <a:pt x="2035834" y="0"/>
                  </a:lnTo>
                  <a:lnTo>
                    <a:pt x="2053086" y="362310"/>
                  </a:lnTo>
                  <a:lnTo>
                    <a:pt x="2173856" y="310551"/>
                  </a:lnTo>
                  <a:lnTo>
                    <a:pt x="2173856" y="17253"/>
                  </a:lnTo>
                  <a:lnTo>
                    <a:pt x="2484407" y="51759"/>
                  </a:lnTo>
                  <a:lnTo>
                    <a:pt x="2570671" y="345057"/>
                  </a:lnTo>
                  <a:lnTo>
                    <a:pt x="2570671" y="1915065"/>
                  </a:lnTo>
                  <a:lnTo>
                    <a:pt x="0" y="191506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211683" y="5538158"/>
              <a:ext cx="672860" cy="1017917"/>
            </a:xfrm>
            <a:custGeom>
              <a:avLst/>
              <a:gdLst>
                <a:gd name="connsiteX0" fmla="*/ 672860 w 672860"/>
                <a:gd name="connsiteY0" fmla="*/ 1017917 h 1017917"/>
                <a:gd name="connsiteX1" fmla="*/ 655608 w 672860"/>
                <a:gd name="connsiteY1" fmla="*/ 17253 h 1017917"/>
                <a:gd name="connsiteX2" fmla="*/ 0 w 672860"/>
                <a:gd name="connsiteY2" fmla="*/ 0 h 1017917"/>
                <a:gd name="connsiteX3" fmla="*/ 17253 w 672860"/>
                <a:gd name="connsiteY3" fmla="*/ 966159 h 1017917"/>
                <a:gd name="connsiteX4" fmla="*/ 276045 w 672860"/>
                <a:gd name="connsiteY4" fmla="*/ 1000665 h 1017917"/>
                <a:gd name="connsiteX5" fmla="*/ 672860 w 672860"/>
                <a:gd name="connsiteY5" fmla="*/ 1017917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60" h="1017917">
                  <a:moveTo>
                    <a:pt x="672860" y="1017917"/>
                  </a:moveTo>
                  <a:lnTo>
                    <a:pt x="655608" y="17253"/>
                  </a:lnTo>
                  <a:lnTo>
                    <a:pt x="0" y="0"/>
                  </a:lnTo>
                  <a:lnTo>
                    <a:pt x="17253" y="966159"/>
                  </a:lnTo>
                  <a:lnTo>
                    <a:pt x="276045" y="1000665"/>
                  </a:lnTo>
                  <a:lnTo>
                    <a:pt x="672860" y="1017917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11879" y="3709358"/>
              <a:ext cx="2467155" cy="1621767"/>
            </a:xfrm>
            <a:custGeom>
              <a:avLst/>
              <a:gdLst>
                <a:gd name="connsiteX0" fmla="*/ 2398144 w 2467155"/>
                <a:gd name="connsiteY0" fmla="*/ 707367 h 1621767"/>
                <a:gd name="connsiteX1" fmla="*/ 2380891 w 2467155"/>
                <a:gd name="connsiteY1" fmla="*/ 379563 h 1621767"/>
                <a:gd name="connsiteX2" fmla="*/ 2467155 w 2467155"/>
                <a:gd name="connsiteY2" fmla="*/ 310551 h 1621767"/>
                <a:gd name="connsiteX3" fmla="*/ 2449902 w 2467155"/>
                <a:gd name="connsiteY3" fmla="*/ 172529 h 1621767"/>
                <a:gd name="connsiteX4" fmla="*/ 1966823 w 2467155"/>
                <a:gd name="connsiteY4" fmla="*/ 189782 h 1621767"/>
                <a:gd name="connsiteX5" fmla="*/ 2053087 w 2467155"/>
                <a:gd name="connsiteY5" fmla="*/ 534838 h 1621767"/>
                <a:gd name="connsiteX6" fmla="*/ 1293963 w 2467155"/>
                <a:gd name="connsiteY6" fmla="*/ 707367 h 1621767"/>
                <a:gd name="connsiteX7" fmla="*/ 1242204 w 2467155"/>
                <a:gd name="connsiteY7" fmla="*/ 69012 h 1621767"/>
                <a:gd name="connsiteX8" fmla="*/ 862642 w 2467155"/>
                <a:gd name="connsiteY8" fmla="*/ 0 h 1621767"/>
                <a:gd name="connsiteX9" fmla="*/ 586596 w 2467155"/>
                <a:gd name="connsiteY9" fmla="*/ 120770 h 1621767"/>
                <a:gd name="connsiteX10" fmla="*/ 86264 w 2467155"/>
                <a:gd name="connsiteY10" fmla="*/ 362310 h 1621767"/>
                <a:gd name="connsiteX11" fmla="*/ 0 w 2467155"/>
                <a:gd name="connsiteY11" fmla="*/ 793631 h 1621767"/>
                <a:gd name="connsiteX12" fmla="*/ 845389 w 2467155"/>
                <a:gd name="connsiteY12" fmla="*/ 897148 h 1621767"/>
                <a:gd name="connsiteX13" fmla="*/ 828136 w 2467155"/>
                <a:gd name="connsiteY13" fmla="*/ 1190446 h 1621767"/>
                <a:gd name="connsiteX14" fmla="*/ 1017917 w 2467155"/>
                <a:gd name="connsiteY14" fmla="*/ 1276710 h 1621767"/>
                <a:gd name="connsiteX15" fmla="*/ 828136 w 2467155"/>
                <a:gd name="connsiteY15" fmla="*/ 1466491 h 1621767"/>
                <a:gd name="connsiteX16" fmla="*/ 828136 w 2467155"/>
                <a:gd name="connsiteY16" fmla="*/ 1621767 h 1621767"/>
                <a:gd name="connsiteX17" fmla="*/ 1207698 w 2467155"/>
                <a:gd name="connsiteY17" fmla="*/ 1621767 h 1621767"/>
                <a:gd name="connsiteX18" fmla="*/ 1362974 w 2467155"/>
                <a:gd name="connsiteY18" fmla="*/ 1518250 h 1621767"/>
                <a:gd name="connsiteX19" fmla="*/ 2053087 w 2467155"/>
                <a:gd name="connsiteY19" fmla="*/ 1121434 h 1621767"/>
                <a:gd name="connsiteX20" fmla="*/ 2035834 w 2467155"/>
                <a:gd name="connsiteY20" fmla="*/ 948906 h 1621767"/>
                <a:gd name="connsiteX21" fmla="*/ 1984076 w 2467155"/>
                <a:gd name="connsiteY21" fmla="*/ 914400 h 1621767"/>
                <a:gd name="connsiteX22" fmla="*/ 2398144 w 2467155"/>
                <a:gd name="connsiteY22" fmla="*/ 707367 h 16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7155" h="1621767">
                  <a:moveTo>
                    <a:pt x="2398144" y="707367"/>
                  </a:moveTo>
                  <a:lnTo>
                    <a:pt x="2380891" y="379563"/>
                  </a:lnTo>
                  <a:lnTo>
                    <a:pt x="2467155" y="310551"/>
                  </a:lnTo>
                  <a:lnTo>
                    <a:pt x="2449902" y="172529"/>
                  </a:lnTo>
                  <a:lnTo>
                    <a:pt x="1966823" y="189782"/>
                  </a:lnTo>
                  <a:lnTo>
                    <a:pt x="2053087" y="534838"/>
                  </a:lnTo>
                  <a:lnTo>
                    <a:pt x="1293963" y="707367"/>
                  </a:lnTo>
                  <a:lnTo>
                    <a:pt x="1242204" y="69012"/>
                  </a:lnTo>
                  <a:lnTo>
                    <a:pt x="862642" y="0"/>
                  </a:lnTo>
                  <a:lnTo>
                    <a:pt x="586596" y="120770"/>
                  </a:lnTo>
                  <a:lnTo>
                    <a:pt x="86264" y="362310"/>
                  </a:lnTo>
                  <a:lnTo>
                    <a:pt x="0" y="793631"/>
                  </a:lnTo>
                  <a:lnTo>
                    <a:pt x="845389" y="897148"/>
                  </a:lnTo>
                  <a:lnTo>
                    <a:pt x="828136" y="1190446"/>
                  </a:lnTo>
                  <a:lnTo>
                    <a:pt x="1017917" y="1276710"/>
                  </a:lnTo>
                  <a:lnTo>
                    <a:pt x="828136" y="1466491"/>
                  </a:lnTo>
                  <a:lnTo>
                    <a:pt x="828136" y="1621767"/>
                  </a:lnTo>
                  <a:lnTo>
                    <a:pt x="1207698" y="1621767"/>
                  </a:lnTo>
                  <a:lnTo>
                    <a:pt x="1362974" y="1518250"/>
                  </a:lnTo>
                  <a:lnTo>
                    <a:pt x="2053087" y="1121434"/>
                  </a:lnTo>
                  <a:lnTo>
                    <a:pt x="2035834" y="948906"/>
                  </a:lnTo>
                  <a:lnTo>
                    <a:pt x="1984076" y="914400"/>
                  </a:lnTo>
                  <a:lnTo>
                    <a:pt x="2398144" y="7073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30460" y="4330460"/>
              <a:ext cx="1380227" cy="1000665"/>
            </a:xfrm>
            <a:custGeom>
              <a:avLst/>
              <a:gdLst>
                <a:gd name="connsiteX0" fmla="*/ 51759 w 1380227"/>
                <a:gd name="connsiteY0" fmla="*/ 931653 h 1000665"/>
                <a:gd name="connsiteX1" fmla="*/ 69012 w 1380227"/>
                <a:gd name="connsiteY1" fmla="*/ 379563 h 1000665"/>
                <a:gd name="connsiteX2" fmla="*/ 69012 w 1380227"/>
                <a:gd name="connsiteY2" fmla="*/ 379563 h 1000665"/>
                <a:gd name="connsiteX3" fmla="*/ 0 w 1380227"/>
                <a:gd name="connsiteY3" fmla="*/ 276046 h 1000665"/>
                <a:gd name="connsiteX4" fmla="*/ 569344 w 1380227"/>
                <a:gd name="connsiteY4" fmla="*/ 0 h 1000665"/>
                <a:gd name="connsiteX5" fmla="*/ 1380227 w 1380227"/>
                <a:gd name="connsiteY5" fmla="*/ 34506 h 1000665"/>
                <a:gd name="connsiteX6" fmla="*/ 1328468 w 1380227"/>
                <a:gd name="connsiteY6" fmla="*/ 155276 h 1000665"/>
                <a:gd name="connsiteX7" fmla="*/ 1328468 w 1380227"/>
                <a:gd name="connsiteY7" fmla="*/ 586597 h 1000665"/>
                <a:gd name="connsiteX8" fmla="*/ 1207698 w 1380227"/>
                <a:gd name="connsiteY8" fmla="*/ 638355 h 1000665"/>
                <a:gd name="connsiteX9" fmla="*/ 1224951 w 1380227"/>
                <a:gd name="connsiteY9" fmla="*/ 258793 h 1000665"/>
                <a:gd name="connsiteX10" fmla="*/ 983412 w 1380227"/>
                <a:gd name="connsiteY10" fmla="*/ 448574 h 1000665"/>
                <a:gd name="connsiteX11" fmla="*/ 983412 w 1380227"/>
                <a:gd name="connsiteY11" fmla="*/ 1000665 h 1000665"/>
                <a:gd name="connsiteX12" fmla="*/ 810883 w 1380227"/>
                <a:gd name="connsiteY12" fmla="*/ 1000665 h 1000665"/>
                <a:gd name="connsiteX13" fmla="*/ 845389 w 1380227"/>
                <a:gd name="connsiteY13" fmla="*/ 465827 h 1000665"/>
                <a:gd name="connsiteX14" fmla="*/ 638355 w 1380227"/>
                <a:gd name="connsiteY14" fmla="*/ 431321 h 1000665"/>
                <a:gd name="connsiteX15" fmla="*/ 638355 w 1380227"/>
                <a:gd name="connsiteY15" fmla="*/ 569344 h 1000665"/>
                <a:gd name="connsiteX16" fmla="*/ 534838 w 1380227"/>
                <a:gd name="connsiteY16" fmla="*/ 569344 h 1000665"/>
                <a:gd name="connsiteX17" fmla="*/ 552091 w 1380227"/>
                <a:gd name="connsiteY17" fmla="*/ 448574 h 1000665"/>
                <a:gd name="connsiteX18" fmla="*/ 172529 w 1380227"/>
                <a:gd name="connsiteY18" fmla="*/ 465827 h 1000665"/>
                <a:gd name="connsiteX19" fmla="*/ 189782 w 1380227"/>
                <a:gd name="connsiteY19" fmla="*/ 948906 h 1000665"/>
                <a:gd name="connsiteX20" fmla="*/ 51759 w 1380227"/>
                <a:gd name="connsiteY20" fmla="*/ 931653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0227" h="1000665">
                  <a:moveTo>
                    <a:pt x="51759" y="931653"/>
                  </a:moveTo>
                  <a:lnTo>
                    <a:pt x="69012" y="379563"/>
                  </a:lnTo>
                  <a:lnTo>
                    <a:pt x="69012" y="379563"/>
                  </a:lnTo>
                  <a:lnTo>
                    <a:pt x="0" y="276046"/>
                  </a:lnTo>
                  <a:lnTo>
                    <a:pt x="569344" y="0"/>
                  </a:lnTo>
                  <a:lnTo>
                    <a:pt x="1380227" y="34506"/>
                  </a:lnTo>
                  <a:lnTo>
                    <a:pt x="1328468" y="155276"/>
                  </a:lnTo>
                  <a:lnTo>
                    <a:pt x="1328468" y="586597"/>
                  </a:lnTo>
                  <a:lnTo>
                    <a:pt x="1207698" y="638355"/>
                  </a:lnTo>
                  <a:lnTo>
                    <a:pt x="1224951" y="258793"/>
                  </a:lnTo>
                  <a:lnTo>
                    <a:pt x="983412" y="448574"/>
                  </a:lnTo>
                  <a:lnTo>
                    <a:pt x="983412" y="1000665"/>
                  </a:lnTo>
                  <a:lnTo>
                    <a:pt x="810883" y="1000665"/>
                  </a:lnTo>
                  <a:lnTo>
                    <a:pt x="845389" y="465827"/>
                  </a:lnTo>
                  <a:lnTo>
                    <a:pt x="638355" y="431321"/>
                  </a:lnTo>
                  <a:lnTo>
                    <a:pt x="638355" y="569344"/>
                  </a:lnTo>
                  <a:lnTo>
                    <a:pt x="534838" y="569344"/>
                  </a:lnTo>
                  <a:lnTo>
                    <a:pt x="552091" y="448574"/>
                  </a:lnTo>
                  <a:lnTo>
                    <a:pt x="172529" y="465827"/>
                  </a:lnTo>
                  <a:lnTo>
                    <a:pt x="189782" y="948906"/>
                  </a:lnTo>
                  <a:lnTo>
                    <a:pt x="51759" y="9316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4951" y="1052423"/>
              <a:ext cx="2863970" cy="3950898"/>
            </a:xfrm>
            <a:custGeom>
              <a:avLst/>
              <a:gdLst>
                <a:gd name="connsiteX0" fmla="*/ 2863970 w 2863970"/>
                <a:gd name="connsiteY0" fmla="*/ 2639683 h 3950898"/>
                <a:gd name="connsiteX1" fmla="*/ 2812211 w 2863970"/>
                <a:gd name="connsiteY1" fmla="*/ 1138686 h 3950898"/>
                <a:gd name="connsiteX2" fmla="*/ 2725947 w 2863970"/>
                <a:gd name="connsiteY2" fmla="*/ 1017917 h 3950898"/>
                <a:gd name="connsiteX3" fmla="*/ 2656936 w 2863970"/>
                <a:gd name="connsiteY3" fmla="*/ 1017917 h 3950898"/>
                <a:gd name="connsiteX4" fmla="*/ 2674189 w 2863970"/>
                <a:gd name="connsiteY4" fmla="*/ 793630 h 3950898"/>
                <a:gd name="connsiteX5" fmla="*/ 0 w 2863970"/>
                <a:gd name="connsiteY5" fmla="*/ 0 h 3950898"/>
                <a:gd name="connsiteX6" fmla="*/ 51758 w 2863970"/>
                <a:gd name="connsiteY6" fmla="*/ 638354 h 3950898"/>
                <a:gd name="connsiteX7" fmla="*/ 569343 w 2863970"/>
                <a:gd name="connsiteY7" fmla="*/ 638354 h 3950898"/>
                <a:gd name="connsiteX8" fmla="*/ 500332 w 2863970"/>
                <a:gd name="connsiteY8" fmla="*/ 793630 h 3950898"/>
                <a:gd name="connsiteX9" fmla="*/ 724619 w 2863970"/>
                <a:gd name="connsiteY9" fmla="*/ 862641 h 3950898"/>
                <a:gd name="connsiteX10" fmla="*/ 1173192 w 2863970"/>
                <a:gd name="connsiteY10" fmla="*/ 1828800 h 3950898"/>
                <a:gd name="connsiteX11" fmla="*/ 966158 w 2863970"/>
                <a:gd name="connsiteY11" fmla="*/ 1708030 h 3950898"/>
                <a:gd name="connsiteX12" fmla="*/ 879894 w 2863970"/>
                <a:gd name="connsiteY12" fmla="*/ 1811547 h 3950898"/>
                <a:gd name="connsiteX13" fmla="*/ 603849 w 2863970"/>
                <a:gd name="connsiteY13" fmla="*/ 1690777 h 3950898"/>
                <a:gd name="connsiteX14" fmla="*/ 293298 w 2863970"/>
                <a:gd name="connsiteY14" fmla="*/ 1811547 h 3950898"/>
                <a:gd name="connsiteX15" fmla="*/ 17253 w 2863970"/>
                <a:gd name="connsiteY15" fmla="*/ 1690777 h 3950898"/>
                <a:gd name="connsiteX16" fmla="*/ 17253 w 2863970"/>
                <a:gd name="connsiteY16" fmla="*/ 3950898 h 3950898"/>
                <a:gd name="connsiteX17" fmla="*/ 310551 w 2863970"/>
                <a:gd name="connsiteY17" fmla="*/ 3864634 h 3950898"/>
                <a:gd name="connsiteX18" fmla="*/ 310551 w 2863970"/>
                <a:gd name="connsiteY18" fmla="*/ 3743864 h 3950898"/>
                <a:gd name="connsiteX19" fmla="*/ 310551 w 2863970"/>
                <a:gd name="connsiteY19" fmla="*/ 3743864 h 3950898"/>
                <a:gd name="connsiteX20" fmla="*/ 207034 w 2863970"/>
                <a:gd name="connsiteY20" fmla="*/ 3674852 h 3950898"/>
                <a:gd name="connsiteX21" fmla="*/ 931653 w 2863970"/>
                <a:gd name="connsiteY21" fmla="*/ 3467819 h 3950898"/>
                <a:gd name="connsiteX22" fmla="*/ 828136 w 2863970"/>
                <a:gd name="connsiteY22" fmla="*/ 3329796 h 3950898"/>
                <a:gd name="connsiteX23" fmla="*/ 879894 w 2863970"/>
                <a:gd name="connsiteY23" fmla="*/ 3157268 h 3950898"/>
                <a:gd name="connsiteX24" fmla="*/ 879894 w 2863970"/>
                <a:gd name="connsiteY24" fmla="*/ 2915728 h 3950898"/>
                <a:gd name="connsiteX25" fmla="*/ 569343 w 2863970"/>
                <a:gd name="connsiteY25" fmla="*/ 2881222 h 3950898"/>
                <a:gd name="connsiteX26" fmla="*/ 810883 w 2863970"/>
                <a:gd name="connsiteY26" fmla="*/ 2294626 h 3950898"/>
                <a:gd name="connsiteX27" fmla="*/ 1190445 w 2863970"/>
                <a:gd name="connsiteY27" fmla="*/ 2294626 h 3950898"/>
                <a:gd name="connsiteX28" fmla="*/ 1414732 w 2863970"/>
                <a:gd name="connsiteY28" fmla="*/ 2881222 h 3950898"/>
                <a:gd name="connsiteX29" fmla="*/ 1880558 w 2863970"/>
                <a:gd name="connsiteY29" fmla="*/ 2656935 h 3950898"/>
                <a:gd name="connsiteX30" fmla="*/ 2398143 w 2863970"/>
                <a:gd name="connsiteY30" fmla="*/ 2725947 h 3950898"/>
                <a:gd name="connsiteX31" fmla="*/ 2501660 w 2863970"/>
                <a:gd name="connsiteY31" fmla="*/ 2674188 h 3950898"/>
                <a:gd name="connsiteX32" fmla="*/ 2691441 w 2863970"/>
                <a:gd name="connsiteY32" fmla="*/ 2656935 h 3950898"/>
                <a:gd name="connsiteX33" fmla="*/ 2863970 w 2863970"/>
                <a:gd name="connsiteY33" fmla="*/ 2639683 h 395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3970" h="3950898">
                  <a:moveTo>
                    <a:pt x="2863970" y="2639683"/>
                  </a:moveTo>
                  <a:lnTo>
                    <a:pt x="2812211" y="1138686"/>
                  </a:lnTo>
                  <a:lnTo>
                    <a:pt x="2725947" y="1017917"/>
                  </a:lnTo>
                  <a:lnTo>
                    <a:pt x="2656936" y="1017917"/>
                  </a:lnTo>
                  <a:lnTo>
                    <a:pt x="2674189" y="793630"/>
                  </a:lnTo>
                  <a:lnTo>
                    <a:pt x="0" y="0"/>
                  </a:lnTo>
                  <a:lnTo>
                    <a:pt x="51758" y="638354"/>
                  </a:lnTo>
                  <a:lnTo>
                    <a:pt x="569343" y="638354"/>
                  </a:lnTo>
                  <a:lnTo>
                    <a:pt x="500332" y="793630"/>
                  </a:lnTo>
                  <a:lnTo>
                    <a:pt x="724619" y="862641"/>
                  </a:lnTo>
                  <a:lnTo>
                    <a:pt x="1173192" y="1828800"/>
                  </a:lnTo>
                  <a:lnTo>
                    <a:pt x="966158" y="1708030"/>
                  </a:lnTo>
                  <a:lnTo>
                    <a:pt x="879894" y="1811547"/>
                  </a:lnTo>
                  <a:lnTo>
                    <a:pt x="603849" y="1690777"/>
                  </a:lnTo>
                  <a:lnTo>
                    <a:pt x="293298" y="1811547"/>
                  </a:lnTo>
                  <a:lnTo>
                    <a:pt x="17253" y="1690777"/>
                  </a:lnTo>
                  <a:lnTo>
                    <a:pt x="17253" y="3950898"/>
                  </a:lnTo>
                  <a:lnTo>
                    <a:pt x="310551" y="3864634"/>
                  </a:lnTo>
                  <a:lnTo>
                    <a:pt x="310551" y="3743864"/>
                  </a:lnTo>
                  <a:lnTo>
                    <a:pt x="310551" y="3743864"/>
                  </a:lnTo>
                  <a:lnTo>
                    <a:pt x="207034" y="3674852"/>
                  </a:lnTo>
                  <a:lnTo>
                    <a:pt x="931653" y="3467819"/>
                  </a:lnTo>
                  <a:lnTo>
                    <a:pt x="828136" y="3329796"/>
                  </a:lnTo>
                  <a:lnTo>
                    <a:pt x="879894" y="3157268"/>
                  </a:lnTo>
                  <a:lnTo>
                    <a:pt x="879894" y="2915728"/>
                  </a:lnTo>
                  <a:lnTo>
                    <a:pt x="569343" y="2881222"/>
                  </a:lnTo>
                  <a:lnTo>
                    <a:pt x="810883" y="2294626"/>
                  </a:lnTo>
                  <a:lnTo>
                    <a:pt x="1190445" y="2294626"/>
                  </a:lnTo>
                  <a:lnTo>
                    <a:pt x="1414732" y="2881222"/>
                  </a:lnTo>
                  <a:lnTo>
                    <a:pt x="1880558" y="2656935"/>
                  </a:lnTo>
                  <a:lnTo>
                    <a:pt x="2398143" y="2725947"/>
                  </a:lnTo>
                  <a:lnTo>
                    <a:pt x="2501660" y="2674188"/>
                  </a:lnTo>
                  <a:lnTo>
                    <a:pt x="2691441" y="2656935"/>
                  </a:lnTo>
                  <a:lnTo>
                    <a:pt x="2863970" y="26396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0671" y="2258542"/>
              <a:ext cx="62491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2998" y="4488304"/>
              <a:ext cx="65915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9456" y="5712290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1683" y="5912937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2491" y="4439092"/>
              <a:ext cx="73616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3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9"/>
    </mc:Choice>
    <mc:Fallback xmlns="">
      <p:transition spd="slow" advTm="5099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" name="Freeform 91"/>
          <p:cNvSpPr/>
          <p:nvPr/>
        </p:nvSpPr>
        <p:spPr>
          <a:xfrm>
            <a:off x="1219200" y="4572000"/>
            <a:ext cx="6727371" cy="2002971"/>
          </a:xfrm>
          <a:custGeom>
            <a:avLst/>
            <a:gdLst>
              <a:gd name="connsiteX0" fmla="*/ 0 w 6727371"/>
              <a:gd name="connsiteY0" fmla="*/ 1001486 h 2002971"/>
              <a:gd name="connsiteX1" fmla="*/ 2764971 w 6727371"/>
              <a:gd name="connsiteY1" fmla="*/ 0 h 2002971"/>
              <a:gd name="connsiteX2" fmla="*/ 6727371 w 6727371"/>
              <a:gd name="connsiteY2" fmla="*/ 174171 h 2002971"/>
              <a:gd name="connsiteX3" fmla="*/ 6683829 w 6727371"/>
              <a:gd name="connsiteY3" fmla="*/ 2002971 h 2002971"/>
              <a:gd name="connsiteX4" fmla="*/ 0 w 6727371"/>
              <a:gd name="connsiteY4" fmla="*/ 1981200 h 2002971"/>
              <a:gd name="connsiteX5" fmla="*/ 0 w 6727371"/>
              <a:gd name="connsiteY5" fmla="*/ 1001486 h 200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71" h="2002971">
                <a:moveTo>
                  <a:pt x="0" y="1001486"/>
                </a:moveTo>
                <a:lnTo>
                  <a:pt x="2764971" y="0"/>
                </a:lnTo>
                <a:lnTo>
                  <a:pt x="6727371" y="174171"/>
                </a:lnTo>
                <a:lnTo>
                  <a:pt x="6683829" y="2002971"/>
                </a:lnTo>
                <a:lnTo>
                  <a:pt x="0" y="1981200"/>
                </a:lnTo>
                <a:lnTo>
                  <a:pt x="0" y="1001486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1175657" y="1001486"/>
            <a:ext cx="2808514" cy="4593771"/>
          </a:xfrm>
          <a:custGeom>
            <a:avLst/>
            <a:gdLst>
              <a:gd name="connsiteX0" fmla="*/ 0 w 2808514"/>
              <a:gd name="connsiteY0" fmla="*/ 0 h 4593771"/>
              <a:gd name="connsiteX1" fmla="*/ 2808514 w 2808514"/>
              <a:gd name="connsiteY1" fmla="*/ 849085 h 4593771"/>
              <a:gd name="connsiteX2" fmla="*/ 2808514 w 2808514"/>
              <a:gd name="connsiteY2" fmla="*/ 3592285 h 4593771"/>
              <a:gd name="connsiteX3" fmla="*/ 21772 w 2808514"/>
              <a:gd name="connsiteY3" fmla="*/ 4593771 h 4593771"/>
              <a:gd name="connsiteX4" fmla="*/ 0 w 2808514"/>
              <a:gd name="connsiteY4" fmla="*/ 0 h 45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514" h="4593771">
                <a:moveTo>
                  <a:pt x="0" y="0"/>
                </a:moveTo>
                <a:lnTo>
                  <a:pt x="2808514" y="849085"/>
                </a:lnTo>
                <a:lnTo>
                  <a:pt x="2808514" y="3592285"/>
                </a:lnTo>
                <a:lnTo>
                  <a:pt x="21772" y="4593771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962400" y="1828800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19200" y="4572000"/>
            <a:ext cx="2743200" cy="977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948023" y="4595004"/>
            <a:ext cx="3976777" cy="129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45079" y="1030486"/>
            <a:ext cx="2717321" cy="798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810340" y="4619317"/>
            <a:ext cx="865177" cy="1050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3810340" y="4247817"/>
            <a:ext cx="1" cy="3931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= interpreting within physical 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48023" y="1676400"/>
            <a:ext cx="3976777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9995" y="1872734"/>
            <a:ext cx="62491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2173857" y="3795623"/>
            <a:ext cx="2501660" cy="1570007"/>
          </a:xfrm>
          <a:custGeom>
            <a:avLst/>
            <a:gdLst>
              <a:gd name="connsiteX0" fmla="*/ 0 w 2570671"/>
              <a:gd name="connsiteY0" fmla="*/ 1397479 h 1570007"/>
              <a:gd name="connsiteX1" fmla="*/ 34505 w 2570671"/>
              <a:gd name="connsiteY1" fmla="*/ 293298 h 1570007"/>
              <a:gd name="connsiteX2" fmla="*/ 1621766 w 2570671"/>
              <a:gd name="connsiteY2" fmla="*/ 0 h 1570007"/>
              <a:gd name="connsiteX3" fmla="*/ 2570671 w 2570671"/>
              <a:gd name="connsiteY3" fmla="*/ 86264 h 1570007"/>
              <a:gd name="connsiteX4" fmla="*/ 2501660 w 2570671"/>
              <a:gd name="connsiteY4" fmla="*/ 948905 h 1570007"/>
              <a:gd name="connsiteX5" fmla="*/ 1276709 w 2570671"/>
              <a:gd name="connsiteY5" fmla="*/ 1570007 h 1570007"/>
              <a:gd name="connsiteX6" fmla="*/ 0 w 2570671"/>
              <a:gd name="connsiteY6" fmla="*/ 1397479 h 1570007"/>
              <a:gd name="connsiteX0" fmla="*/ 0 w 2501660"/>
              <a:gd name="connsiteY0" fmla="*/ 1405112 h 1577640"/>
              <a:gd name="connsiteX1" fmla="*/ 34505 w 2501660"/>
              <a:gd name="connsiteY1" fmla="*/ 300931 h 1577640"/>
              <a:gd name="connsiteX2" fmla="*/ 1621766 w 2501660"/>
              <a:gd name="connsiteY2" fmla="*/ 7633 h 1577640"/>
              <a:gd name="connsiteX3" fmla="*/ 2501660 w 2501660"/>
              <a:gd name="connsiteY3" fmla="*/ 93897 h 1577640"/>
              <a:gd name="connsiteX4" fmla="*/ 2501660 w 2501660"/>
              <a:gd name="connsiteY4" fmla="*/ 956538 h 1577640"/>
              <a:gd name="connsiteX5" fmla="*/ 1276709 w 2501660"/>
              <a:gd name="connsiteY5" fmla="*/ 1577640 h 1577640"/>
              <a:gd name="connsiteX6" fmla="*/ 0 w 2501660"/>
              <a:gd name="connsiteY6" fmla="*/ 1405112 h 1577640"/>
              <a:gd name="connsiteX0" fmla="*/ 0 w 2501660"/>
              <a:gd name="connsiteY0" fmla="*/ 1397479 h 1570007"/>
              <a:gd name="connsiteX1" fmla="*/ 34505 w 2501660"/>
              <a:gd name="connsiteY1" fmla="*/ 293298 h 1570007"/>
              <a:gd name="connsiteX2" fmla="*/ 1621766 w 2501660"/>
              <a:gd name="connsiteY2" fmla="*/ 0 h 1570007"/>
              <a:gd name="connsiteX3" fmla="*/ 2501660 w 2501660"/>
              <a:gd name="connsiteY3" fmla="*/ 86264 h 1570007"/>
              <a:gd name="connsiteX4" fmla="*/ 2501660 w 2501660"/>
              <a:gd name="connsiteY4" fmla="*/ 948905 h 1570007"/>
              <a:gd name="connsiteX5" fmla="*/ 1276709 w 2501660"/>
              <a:gd name="connsiteY5" fmla="*/ 1570007 h 1570007"/>
              <a:gd name="connsiteX6" fmla="*/ 0 w 2501660"/>
              <a:gd name="connsiteY6" fmla="*/ 1397479 h 15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660" h="1570007">
                <a:moveTo>
                  <a:pt x="0" y="1397479"/>
                </a:moveTo>
                <a:lnTo>
                  <a:pt x="34505" y="293298"/>
                </a:lnTo>
                <a:cubicBezTo>
                  <a:pt x="563592" y="195532"/>
                  <a:pt x="1210574" y="34506"/>
                  <a:pt x="1621766" y="0"/>
                </a:cubicBezTo>
                <a:lnTo>
                  <a:pt x="2501660" y="86264"/>
                </a:lnTo>
                <a:lnTo>
                  <a:pt x="2501660" y="948905"/>
                </a:lnTo>
                <a:lnTo>
                  <a:pt x="1276709" y="1570007"/>
                </a:lnTo>
                <a:lnTo>
                  <a:pt x="0" y="13974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32" idx="5"/>
          </p:cNvCxnSpPr>
          <p:nvPr/>
        </p:nvCxnSpPr>
        <p:spPr>
          <a:xfrm flipH="1">
            <a:off x="3450566" y="4841443"/>
            <a:ext cx="8626" cy="524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59192" y="4330461"/>
            <a:ext cx="1216325" cy="525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22812" y="4247817"/>
            <a:ext cx="869957" cy="65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10340" y="3795623"/>
            <a:ext cx="1" cy="470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173857" y="4233119"/>
            <a:ext cx="1661056" cy="49128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219908" y="4280512"/>
            <a:ext cx="1230658" cy="102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59192" y="4383136"/>
            <a:ext cx="0" cy="472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42704" y="4796762"/>
            <a:ext cx="65915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Sofa</a:t>
            </a:r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2173857" y="4724400"/>
            <a:ext cx="1352715" cy="1170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173857" y="4641011"/>
            <a:ext cx="1636483" cy="5301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321447" y="4917057"/>
            <a:ext cx="561614" cy="34349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24" idx="4"/>
          </p:cNvCxnSpPr>
          <p:nvPr/>
        </p:nvCxnSpPr>
        <p:spPr>
          <a:xfrm flipH="1">
            <a:off x="4883061" y="4917057"/>
            <a:ext cx="8276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883061" y="4337126"/>
            <a:ext cx="0" cy="5689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4313208" y="4330460"/>
            <a:ext cx="1397479" cy="1000665"/>
          </a:xfrm>
          <a:custGeom>
            <a:avLst/>
            <a:gdLst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7" fmla="*/ 69012 w 1483744"/>
              <a:gd name="connsiteY7" fmla="*/ 862642 h 1000665"/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0" fmla="*/ 0 w 1380227"/>
              <a:gd name="connsiteY0" fmla="*/ 948906 h 1000665"/>
              <a:gd name="connsiteX1" fmla="*/ 34506 w 1380227"/>
              <a:gd name="connsiteY1" fmla="*/ 276046 h 1000665"/>
              <a:gd name="connsiteX2" fmla="*/ 552091 w 1380227"/>
              <a:gd name="connsiteY2" fmla="*/ 0 h 1000665"/>
              <a:gd name="connsiteX3" fmla="*/ 1380227 w 1380227"/>
              <a:gd name="connsiteY3" fmla="*/ 34506 h 1000665"/>
              <a:gd name="connsiteX4" fmla="*/ 1380227 w 1380227"/>
              <a:gd name="connsiteY4" fmla="*/ 586597 h 1000665"/>
              <a:gd name="connsiteX5" fmla="*/ 897148 w 1380227"/>
              <a:gd name="connsiteY5" fmla="*/ 1000665 h 1000665"/>
              <a:gd name="connsiteX0" fmla="*/ 0 w 1380227"/>
              <a:gd name="connsiteY0" fmla="*/ 948906 h 1031336"/>
              <a:gd name="connsiteX1" fmla="*/ 34506 w 1380227"/>
              <a:gd name="connsiteY1" fmla="*/ 276046 h 1031336"/>
              <a:gd name="connsiteX2" fmla="*/ 552091 w 1380227"/>
              <a:gd name="connsiteY2" fmla="*/ 0 h 1031336"/>
              <a:gd name="connsiteX3" fmla="*/ 1380227 w 1380227"/>
              <a:gd name="connsiteY3" fmla="*/ 34506 h 1031336"/>
              <a:gd name="connsiteX4" fmla="*/ 1380227 w 1380227"/>
              <a:gd name="connsiteY4" fmla="*/ 586597 h 1031336"/>
              <a:gd name="connsiteX5" fmla="*/ 897148 w 1380227"/>
              <a:gd name="connsiteY5" fmla="*/ 1000665 h 1031336"/>
              <a:gd name="connsiteX6" fmla="*/ 862642 w 1380227"/>
              <a:gd name="connsiteY6" fmla="*/ 1000665 h 1031336"/>
              <a:gd name="connsiteX0" fmla="*/ 17252 w 1397479"/>
              <a:gd name="connsiteY0" fmla="*/ 948906 h 1021964"/>
              <a:gd name="connsiteX1" fmla="*/ 51758 w 1397479"/>
              <a:gd name="connsiteY1" fmla="*/ 276046 h 1021964"/>
              <a:gd name="connsiteX2" fmla="*/ 569343 w 1397479"/>
              <a:gd name="connsiteY2" fmla="*/ 0 h 1021964"/>
              <a:gd name="connsiteX3" fmla="*/ 1397479 w 1397479"/>
              <a:gd name="connsiteY3" fmla="*/ 34506 h 1021964"/>
              <a:gd name="connsiteX4" fmla="*/ 1397479 w 1397479"/>
              <a:gd name="connsiteY4" fmla="*/ 586597 h 1021964"/>
              <a:gd name="connsiteX5" fmla="*/ 914400 w 1397479"/>
              <a:gd name="connsiteY5" fmla="*/ 1000665 h 1021964"/>
              <a:gd name="connsiteX6" fmla="*/ 0 w 1397479"/>
              <a:gd name="connsiteY6" fmla="*/ 948906 h 1021964"/>
              <a:gd name="connsiteX0" fmla="*/ 17252 w 1397479"/>
              <a:gd name="connsiteY0" fmla="*/ 948906 h 1000665"/>
              <a:gd name="connsiteX1" fmla="*/ 51758 w 1397479"/>
              <a:gd name="connsiteY1" fmla="*/ 276046 h 1000665"/>
              <a:gd name="connsiteX2" fmla="*/ 569343 w 1397479"/>
              <a:gd name="connsiteY2" fmla="*/ 0 h 1000665"/>
              <a:gd name="connsiteX3" fmla="*/ 1397479 w 1397479"/>
              <a:gd name="connsiteY3" fmla="*/ 34506 h 1000665"/>
              <a:gd name="connsiteX4" fmla="*/ 1397479 w 1397479"/>
              <a:gd name="connsiteY4" fmla="*/ 586597 h 1000665"/>
              <a:gd name="connsiteX5" fmla="*/ 914400 w 1397479"/>
              <a:gd name="connsiteY5" fmla="*/ 1000665 h 1000665"/>
              <a:gd name="connsiteX6" fmla="*/ 0 w 1397479"/>
              <a:gd name="connsiteY6" fmla="*/ 948906 h 100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479" h="1000665">
                <a:moveTo>
                  <a:pt x="17252" y="948906"/>
                </a:moveTo>
                <a:lnTo>
                  <a:pt x="51758" y="276046"/>
                </a:lnTo>
                <a:lnTo>
                  <a:pt x="569343" y="0"/>
                </a:lnTo>
                <a:lnTo>
                  <a:pt x="1397479" y="34506"/>
                </a:lnTo>
                <a:lnTo>
                  <a:pt x="1397479" y="586597"/>
                </a:lnTo>
                <a:lnTo>
                  <a:pt x="914400" y="1000665"/>
                </a:lnTo>
                <a:lnTo>
                  <a:pt x="0" y="948906"/>
                </a:lnTo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49456" y="5712290"/>
            <a:ext cx="710451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>
            <a:off x="4364966" y="4606506"/>
            <a:ext cx="836953" cy="53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3"/>
          </p:cNvCxnSpPr>
          <p:nvPr/>
        </p:nvCxnSpPr>
        <p:spPr>
          <a:xfrm flipV="1">
            <a:off x="5201919" y="4364966"/>
            <a:ext cx="508768" cy="29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01919" y="4641011"/>
            <a:ext cx="0" cy="694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42647" y="4801877"/>
            <a:ext cx="736164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867" y="1767941"/>
            <a:ext cx="4703798" cy="39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space needed for affordance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8367" y="3128685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 stand over here?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05666" y="3752295"/>
            <a:ext cx="325402" cy="357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0868" y="4109665"/>
            <a:ext cx="533400" cy="178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67" y="3429129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good place to sit?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107607" y="4194523"/>
            <a:ext cx="1363851" cy="1518834"/>
          </a:xfrm>
          <a:custGeom>
            <a:avLst/>
            <a:gdLst>
              <a:gd name="connsiteX0" fmla="*/ 0 w 1363851"/>
              <a:gd name="connsiteY0" fmla="*/ 1518834 h 1518834"/>
              <a:gd name="connsiteX1" fmla="*/ 123986 w 1363851"/>
              <a:gd name="connsiteY1" fmla="*/ 1425844 h 1518834"/>
              <a:gd name="connsiteX2" fmla="*/ 170481 w 1363851"/>
              <a:gd name="connsiteY2" fmla="*/ 1410346 h 1518834"/>
              <a:gd name="connsiteX3" fmla="*/ 216976 w 1363851"/>
              <a:gd name="connsiteY3" fmla="*/ 1379349 h 1518834"/>
              <a:gd name="connsiteX4" fmla="*/ 263471 w 1363851"/>
              <a:gd name="connsiteY4" fmla="*/ 1363851 h 1518834"/>
              <a:gd name="connsiteX5" fmla="*/ 356461 w 1363851"/>
              <a:gd name="connsiteY5" fmla="*/ 1301858 h 1518834"/>
              <a:gd name="connsiteX6" fmla="*/ 387458 w 1363851"/>
              <a:gd name="connsiteY6" fmla="*/ 1255363 h 1518834"/>
              <a:gd name="connsiteX7" fmla="*/ 433953 w 1363851"/>
              <a:gd name="connsiteY7" fmla="*/ 1239865 h 1518834"/>
              <a:gd name="connsiteX8" fmla="*/ 526942 w 1363851"/>
              <a:gd name="connsiteY8" fmla="*/ 1177871 h 1518834"/>
              <a:gd name="connsiteX9" fmla="*/ 573437 w 1363851"/>
              <a:gd name="connsiteY9" fmla="*/ 1146875 h 1518834"/>
              <a:gd name="connsiteX10" fmla="*/ 604434 w 1363851"/>
              <a:gd name="connsiteY10" fmla="*/ 1100380 h 1518834"/>
              <a:gd name="connsiteX11" fmla="*/ 697424 w 1363851"/>
              <a:gd name="connsiteY11" fmla="*/ 1022888 h 1518834"/>
              <a:gd name="connsiteX12" fmla="*/ 821410 w 1363851"/>
              <a:gd name="connsiteY12" fmla="*/ 914400 h 1518834"/>
              <a:gd name="connsiteX13" fmla="*/ 867905 w 1363851"/>
              <a:gd name="connsiteY13" fmla="*/ 883404 h 1518834"/>
              <a:gd name="connsiteX14" fmla="*/ 960895 w 1363851"/>
              <a:gd name="connsiteY14" fmla="*/ 836909 h 1518834"/>
              <a:gd name="connsiteX15" fmla="*/ 1053885 w 1363851"/>
              <a:gd name="connsiteY15" fmla="*/ 805912 h 1518834"/>
              <a:gd name="connsiteX16" fmla="*/ 1146875 w 1363851"/>
              <a:gd name="connsiteY16" fmla="*/ 759417 h 1518834"/>
              <a:gd name="connsiteX17" fmla="*/ 1193369 w 1363851"/>
              <a:gd name="connsiteY17" fmla="*/ 728420 h 1518834"/>
              <a:gd name="connsiteX18" fmla="*/ 1224366 w 1363851"/>
              <a:gd name="connsiteY18" fmla="*/ 681926 h 1518834"/>
              <a:gd name="connsiteX19" fmla="*/ 1270861 w 1363851"/>
              <a:gd name="connsiteY19" fmla="*/ 666427 h 1518834"/>
              <a:gd name="connsiteX20" fmla="*/ 1317356 w 1363851"/>
              <a:gd name="connsiteY20" fmla="*/ 619932 h 1518834"/>
              <a:gd name="connsiteX21" fmla="*/ 1348353 w 1363851"/>
              <a:gd name="connsiteY21" fmla="*/ 526943 h 1518834"/>
              <a:gd name="connsiteX22" fmla="*/ 1363851 w 1363851"/>
              <a:gd name="connsiteY22" fmla="*/ 480448 h 1518834"/>
              <a:gd name="connsiteX23" fmla="*/ 1348353 w 1363851"/>
              <a:gd name="connsiteY23" fmla="*/ 402956 h 1518834"/>
              <a:gd name="connsiteX24" fmla="*/ 1332854 w 1363851"/>
              <a:gd name="connsiteY24" fmla="*/ 356461 h 1518834"/>
              <a:gd name="connsiteX25" fmla="*/ 1317356 w 1363851"/>
              <a:gd name="connsiteY25" fmla="*/ 294468 h 1518834"/>
              <a:gd name="connsiteX26" fmla="*/ 1270861 w 1363851"/>
              <a:gd name="connsiteY26" fmla="*/ 201478 h 1518834"/>
              <a:gd name="connsiteX27" fmla="*/ 1146875 w 1363851"/>
              <a:gd name="connsiteY27" fmla="*/ 170481 h 1518834"/>
              <a:gd name="connsiteX28" fmla="*/ 1100380 w 1363851"/>
              <a:gd name="connsiteY28" fmla="*/ 154983 h 1518834"/>
              <a:gd name="connsiteX29" fmla="*/ 929898 w 1363851"/>
              <a:gd name="connsiteY29" fmla="*/ 123987 h 1518834"/>
              <a:gd name="connsiteX30" fmla="*/ 867905 w 1363851"/>
              <a:gd name="connsiteY30" fmla="*/ 108488 h 1518834"/>
              <a:gd name="connsiteX31" fmla="*/ 774915 w 1363851"/>
              <a:gd name="connsiteY31" fmla="*/ 77492 h 1518834"/>
              <a:gd name="connsiteX32" fmla="*/ 743919 w 1363851"/>
              <a:gd name="connsiteY32" fmla="*/ 30997 h 1518834"/>
              <a:gd name="connsiteX33" fmla="*/ 697424 w 1363851"/>
              <a:gd name="connsiteY33" fmla="*/ 0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3851" h="1518834">
                <a:moveTo>
                  <a:pt x="0" y="1518834"/>
                </a:moveTo>
                <a:cubicBezTo>
                  <a:pt x="18999" y="1503635"/>
                  <a:pt x="91095" y="1442290"/>
                  <a:pt x="123986" y="1425844"/>
                </a:cubicBezTo>
                <a:cubicBezTo>
                  <a:pt x="138598" y="1418538"/>
                  <a:pt x="154983" y="1415512"/>
                  <a:pt x="170481" y="1410346"/>
                </a:cubicBezTo>
                <a:cubicBezTo>
                  <a:pt x="185979" y="1400014"/>
                  <a:pt x="200316" y="1387679"/>
                  <a:pt x="216976" y="1379349"/>
                </a:cubicBezTo>
                <a:cubicBezTo>
                  <a:pt x="231588" y="1372043"/>
                  <a:pt x="249190" y="1371785"/>
                  <a:pt x="263471" y="1363851"/>
                </a:cubicBezTo>
                <a:cubicBezTo>
                  <a:pt x="296036" y="1345759"/>
                  <a:pt x="356461" y="1301858"/>
                  <a:pt x="356461" y="1301858"/>
                </a:cubicBezTo>
                <a:cubicBezTo>
                  <a:pt x="366793" y="1286360"/>
                  <a:pt x="372913" y="1266999"/>
                  <a:pt x="387458" y="1255363"/>
                </a:cubicBezTo>
                <a:cubicBezTo>
                  <a:pt x="400215" y="1245158"/>
                  <a:pt x="419672" y="1247799"/>
                  <a:pt x="433953" y="1239865"/>
                </a:cubicBezTo>
                <a:cubicBezTo>
                  <a:pt x="466518" y="1221773"/>
                  <a:pt x="495946" y="1198535"/>
                  <a:pt x="526942" y="1177871"/>
                </a:cubicBezTo>
                <a:lnTo>
                  <a:pt x="573437" y="1146875"/>
                </a:lnTo>
                <a:cubicBezTo>
                  <a:pt x="583769" y="1131377"/>
                  <a:pt x="591263" y="1113551"/>
                  <a:pt x="604434" y="1100380"/>
                </a:cubicBezTo>
                <a:cubicBezTo>
                  <a:pt x="726338" y="978476"/>
                  <a:pt x="570484" y="1175217"/>
                  <a:pt x="697424" y="1022888"/>
                </a:cubicBezTo>
                <a:cubicBezTo>
                  <a:pt x="778144" y="926024"/>
                  <a:pt x="654802" y="1025471"/>
                  <a:pt x="821410" y="914400"/>
                </a:cubicBezTo>
                <a:cubicBezTo>
                  <a:pt x="836908" y="904068"/>
                  <a:pt x="850234" y="889294"/>
                  <a:pt x="867905" y="883404"/>
                </a:cubicBezTo>
                <a:cubicBezTo>
                  <a:pt x="1037483" y="826875"/>
                  <a:pt x="780619" y="917031"/>
                  <a:pt x="960895" y="836909"/>
                </a:cubicBezTo>
                <a:cubicBezTo>
                  <a:pt x="990752" y="823639"/>
                  <a:pt x="1053885" y="805912"/>
                  <a:pt x="1053885" y="805912"/>
                </a:cubicBezTo>
                <a:cubicBezTo>
                  <a:pt x="1187138" y="717075"/>
                  <a:pt x="1018539" y="823586"/>
                  <a:pt x="1146875" y="759417"/>
                </a:cubicBezTo>
                <a:cubicBezTo>
                  <a:pt x="1163535" y="751087"/>
                  <a:pt x="1177871" y="738752"/>
                  <a:pt x="1193369" y="728420"/>
                </a:cubicBezTo>
                <a:cubicBezTo>
                  <a:pt x="1203701" y="712922"/>
                  <a:pt x="1209821" y="693562"/>
                  <a:pt x="1224366" y="681926"/>
                </a:cubicBezTo>
                <a:cubicBezTo>
                  <a:pt x="1237123" y="671721"/>
                  <a:pt x="1257268" y="675489"/>
                  <a:pt x="1270861" y="666427"/>
                </a:cubicBezTo>
                <a:cubicBezTo>
                  <a:pt x="1289098" y="654269"/>
                  <a:pt x="1301858" y="635430"/>
                  <a:pt x="1317356" y="619932"/>
                </a:cubicBezTo>
                <a:lnTo>
                  <a:pt x="1348353" y="526943"/>
                </a:lnTo>
                <a:lnTo>
                  <a:pt x="1363851" y="480448"/>
                </a:lnTo>
                <a:cubicBezTo>
                  <a:pt x="1358685" y="454617"/>
                  <a:pt x="1354742" y="428512"/>
                  <a:pt x="1348353" y="402956"/>
                </a:cubicBezTo>
                <a:cubicBezTo>
                  <a:pt x="1344391" y="387107"/>
                  <a:pt x="1337342" y="372169"/>
                  <a:pt x="1332854" y="356461"/>
                </a:cubicBezTo>
                <a:cubicBezTo>
                  <a:pt x="1327002" y="335980"/>
                  <a:pt x="1323208" y="314949"/>
                  <a:pt x="1317356" y="294468"/>
                </a:cubicBezTo>
                <a:cubicBezTo>
                  <a:pt x="1311243" y="273073"/>
                  <a:pt x="1293503" y="212799"/>
                  <a:pt x="1270861" y="201478"/>
                </a:cubicBezTo>
                <a:cubicBezTo>
                  <a:pt x="1232758" y="182426"/>
                  <a:pt x="1188204" y="180813"/>
                  <a:pt x="1146875" y="170481"/>
                </a:cubicBezTo>
                <a:cubicBezTo>
                  <a:pt x="1131026" y="166519"/>
                  <a:pt x="1116229" y="158945"/>
                  <a:pt x="1100380" y="154983"/>
                </a:cubicBezTo>
                <a:cubicBezTo>
                  <a:pt x="1033884" y="138359"/>
                  <a:pt x="998995" y="137807"/>
                  <a:pt x="929898" y="123987"/>
                </a:cubicBezTo>
                <a:cubicBezTo>
                  <a:pt x="909011" y="119810"/>
                  <a:pt x="888307" y="114609"/>
                  <a:pt x="867905" y="108488"/>
                </a:cubicBezTo>
                <a:cubicBezTo>
                  <a:pt x="836610" y="99099"/>
                  <a:pt x="774915" y="77492"/>
                  <a:pt x="774915" y="77492"/>
                </a:cubicBezTo>
                <a:cubicBezTo>
                  <a:pt x="764583" y="61994"/>
                  <a:pt x="758464" y="42633"/>
                  <a:pt x="743919" y="30997"/>
                </a:cubicBezTo>
                <a:cubicBezTo>
                  <a:pt x="692523" y="-10120"/>
                  <a:pt x="697424" y="39419"/>
                  <a:pt x="697424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53767" y="5704555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Walkable</a:t>
            </a:r>
            <a:r>
              <a:rPr lang="en-US" dirty="0" smtClean="0"/>
              <a:t> path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31068" y="495394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put my cup here?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597668" y="4619435"/>
            <a:ext cx="533400" cy="464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2"/>
    </mc:Choice>
    <mc:Fallback xmlns="">
      <p:transition spd="slow" advTm="5484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needed for recognition</a:t>
            </a:r>
            <a:endParaRPr lang="en-US" dirty="0"/>
          </a:p>
        </p:txBody>
      </p:sp>
      <p:pic>
        <p:nvPicPr>
          <p:cNvPr id="180230" name="Picture 6" descr="http://2.bp.blogspot.com/_aFvWPVwHdXw/S-9XLwrpbKI/AAAAAAAADNM/0lnnZfnpGUw/s400/Kitchen+Table+Woodworking+DIY+Bamboo+Flooring+Walnut+Black+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2993"/>
            <a:ext cx="33306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1.bp.blogspot.com/_aFvWPVwHdXw/S-9YXx5wEuI/AAAAAAAADNk/9_ypkUmKPJ0/s400/Kitchen+Table+Woodworking+DIY+Bamboo+Flooring+Walnut+Black+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2992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053885" y="2309247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75323" y="2044728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99650" y="5003370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63885" y="4826431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4766" y="5715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Apparent shape depends strongly on viewpoint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1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9"/>
    </mc:Choice>
    <mc:Fallback xmlns="">
      <p:transition spd="slow" advTm="43479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Physical space needed for recognition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196021" y="1303753"/>
            <a:ext cx="6550356" cy="4918146"/>
            <a:chOff x="1679244" y="1477818"/>
            <a:chExt cx="4648200" cy="348996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9244" y="1477818"/>
              <a:ext cx="4648200" cy="3489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737548" y="2585562"/>
              <a:ext cx="22860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1564944" y="3878118"/>
              <a:ext cx="53340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1984044" y="3535218"/>
              <a:ext cx="33528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4346244" y="2468418"/>
              <a:ext cx="20574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5336844" y="3535218"/>
              <a:ext cx="990600" cy="533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75408" y="4188808"/>
              <a:ext cx="0" cy="6308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5243756" y="4281113"/>
              <a:ext cx="533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3175408" y="4548608"/>
              <a:ext cx="2334254" cy="2820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2969747" y="3763818"/>
              <a:ext cx="205661" cy="1066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69746" y="3350409"/>
              <a:ext cx="0" cy="4354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Freeform 37"/>
            <p:cNvSpPr/>
            <p:nvPr/>
          </p:nvSpPr>
          <p:spPr bwMode="auto">
            <a:xfrm>
              <a:off x="2994459" y="3328415"/>
              <a:ext cx="2527088" cy="870807"/>
            </a:xfrm>
            <a:custGeom>
              <a:avLst/>
              <a:gdLst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472098"/>
                <a:gd name="connsiteY0" fmla="*/ 32595 h 859809"/>
                <a:gd name="connsiteX1" fmla="*/ 220218 w 2472098"/>
                <a:gd name="connsiteY1" fmla="*/ 859809 h 859809"/>
                <a:gd name="connsiteX2" fmla="*/ 2472098 w 2472098"/>
                <a:gd name="connsiteY2" fmla="*/ 682388 h 859809"/>
                <a:gd name="connsiteX3" fmla="*/ 1352982 w 2472098"/>
                <a:gd name="connsiteY3" fmla="*/ 0 h 859809"/>
                <a:gd name="connsiteX4" fmla="*/ 0 w 2472098"/>
                <a:gd name="connsiteY4" fmla="*/ 32595 h 859809"/>
                <a:gd name="connsiteX0" fmla="*/ 0 w 2472098"/>
                <a:gd name="connsiteY0" fmla="*/ 32595 h 826816"/>
                <a:gd name="connsiteX1" fmla="*/ 231216 w 2472098"/>
                <a:gd name="connsiteY1" fmla="*/ 826816 h 826816"/>
                <a:gd name="connsiteX2" fmla="*/ 2472098 w 2472098"/>
                <a:gd name="connsiteY2" fmla="*/ 682388 h 826816"/>
                <a:gd name="connsiteX3" fmla="*/ 1352982 w 2472098"/>
                <a:gd name="connsiteY3" fmla="*/ 0 h 826816"/>
                <a:gd name="connsiteX4" fmla="*/ 0 w 2472098"/>
                <a:gd name="connsiteY4" fmla="*/ 32595 h 826816"/>
                <a:gd name="connsiteX0" fmla="*/ 0 w 2472098"/>
                <a:gd name="connsiteY0" fmla="*/ 32595 h 837814"/>
                <a:gd name="connsiteX1" fmla="*/ 187224 w 2472098"/>
                <a:gd name="connsiteY1" fmla="*/ 837814 h 837814"/>
                <a:gd name="connsiteX2" fmla="*/ 2472098 w 2472098"/>
                <a:gd name="connsiteY2" fmla="*/ 682388 h 837814"/>
                <a:gd name="connsiteX3" fmla="*/ 1352982 w 2472098"/>
                <a:gd name="connsiteY3" fmla="*/ 0 h 837814"/>
                <a:gd name="connsiteX4" fmla="*/ 0 w 2472098"/>
                <a:gd name="connsiteY4" fmla="*/ 32595 h 837814"/>
                <a:gd name="connsiteX0" fmla="*/ 0 w 2527087"/>
                <a:gd name="connsiteY0" fmla="*/ 43593 h 837814"/>
                <a:gd name="connsiteX1" fmla="*/ 242213 w 2527087"/>
                <a:gd name="connsiteY1" fmla="*/ 837814 h 837814"/>
                <a:gd name="connsiteX2" fmla="*/ 2527087 w 2527087"/>
                <a:gd name="connsiteY2" fmla="*/ 682388 h 837814"/>
                <a:gd name="connsiteX3" fmla="*/ 1407971 w 2527087"/>
                <a:gd name="connsiteY3" fmla="*/ 0 h 837814"/>
                <a:gd name="connsiteX4" fmla="*/ 0 w 2527087"/>
                <a:gd name="connsiteY4" fmla="*/ 43593 h 837814"/>
                <a:gd name="connsiteX0" fmla="*/ 0 w 2527087"/>
                <a:gd name="connsiteY0" fmla="*/ 43593 h 826816"/>
                <a:gd name="connsiteX1" fmla="*/ 187224 w 2527087"/>
                <a:gd name="connsiteY1" fmla="*/ 826816 h 826816"/>
                <a:gd name="connsiteX2" fmla="*/ 2527087 w 2527087"/>
                <a:gd name="connsiteY2" fmla="*/ 682388 h 826816"/>
                <a:gd name="connsiteX3" fmla="*/ 1407971 w 2527087"/>
                <a:gd name="connsiteY3" fmla="*/ 0 h 826816"/>
                <a:gd name="connsiteX4" fmla="*/ 0 w 2527087"/>
                <a:gd name="connsiteY4" fmla="*/ 43593 h 826816"/>
                <a:gd name="connsiteX0" fmla="*/ 0 w 2549083"/>
                <a:gd name="connsiteY0" fmla="*/ 43593 h 826816"/>
                <a:gd name="connsiteX1" fmla="*/ 209220 w 2549083"/>
                <a:gd name="connsiteY1" fmla="*/ 826816 h 826816"/>
                <a:gd name="connsiteX2" fmla="*/ 2549083 w 2549083"/>
                <a:gd name="connsiteY2" fmla="*/ 682388 h 826816"/>
                <a:gd name="connsiteX3" fmla="*/ 1429967 w 2549083"/>
                <a:gd name="connsiteY3" fmla="*/ 0 h 826816"/>
                <a:gd name="connsiteX4" fmla="*/ 0 w 2549083"/>
                <a:gd name="connsiteY4" fmla="*/ 43593 h 826816"/>
                <a:gd name="connsiteX0" fmla="*/ 0 w 2549083"/>
                <a:gd name="connsiteY0" fmla="*/ 43593 h 793823"/>
                <a:gd name="connsiteX1" fmla="*/ 253211 w 2549083"/>
                <a:gd name="connsiteY1" fmla="*/ 793823 h 793823"/>
                <a:gd name="connsiteX2" fmla="*/ 2549083 w 2549083"/>
                <a:gd name="connsiteY2" fmla="*/ 682388 h 793823"/>
                <a:gd name="connsiteX3" fmla="*/ 1429967 w 2549083"/>
                <a:gd name="connsiteY3" fmla="*/ 0 h 793823"/>
                <a:gd name="connsiteX4" fmla="*/ 0 w 2549083"/>
                <a:gd name="connsiteY4" fmla="*/ 43593 h 793823"/>
                <a:gd name="connsiteX0" fmla="*/ 0 w 2527088"/>
                <a:gd name="connsiteY0" fmla="*/ 43593 h 793823"/>
                <a:gd name="connsiteX1" fmla="*/ 231216 w 2527088"/>
                <a:gd name="connsiteY1" fmla="*/ 793823 h 793823"/>
                <a:gd name="connsiteX2" fmla="*/ 2527088 w 2527088"/>
                <a:gd name="connsiteY2" fmla="*/ 682388 h 793823"/>
                <a:gd name="connsiteX3" fmla="*/ 1407972 w 2527088"/>
                <a:gd name="connsiteY3" fmla="*/ 0 h 793823"/>
                <a:gd name="connsiteX4" fmla="*/ 0 w 2527088"/>
                <a:gd name="connsiteY4" fmla="*/ 43593 h 793823"/>
                <a:gd name="connsiteX0" fmla="*/ 0 w 2527088"/>
                <a:gd name="connsiteY0" fmla="*/ 43593 h 870807"/>
                <a:gd name="connsiteX1" fmla="*/ 187225 w 2527088"/>
                <a:gd name="connsiteY1" fmla="*/ 870807 h 870807"/>
                <a:gd name="connsiteX2" fmla="*/ 2527088 w 2527088"/>
                <a:gd name="connsiteY2" fmla="*/ 682388 h 870807"/>
                <a:gd name="connsiteX3" fmla="*/ 1407972 w 2527088"/>
                <a:gd name="connsiteY3" fmla="*/ 0 h 870807"/>
                <a:gd name="connsiteX4" fmla="*/ 0 w 2527088"/>
                <a:gd name="connsiteY4" fmla="*/ 43593 h 87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088" h="870807">
                  <a:moveTo>
                    <a:pt x="0" y="43593"/>
                  </a:moveTo>
                  <a:lnTo>
                    <a:pt x="187225" y="870807"/>
                  </a:lnTo>
                  <a:lnTo>
                    <a:pt x="2527088" y="682388"/>
                  </a:lnTo>
                  <a:lnTo>
                    <a:pt x="1407972" y="0"/>
                  </a:lnTo>
                  <a:lnTo>
                    <a:pt x="0" y="43593"/>
                  </a:lnTo>
                  <a:close/>
                </a:path>
              </a:pathLst>
            </a:custGeom>
            <a:solidFill>
              <a:schemeClr val="accent1">
                <a:alpha val="58000"/>
              </a:schemeClr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1248" name="Straight Connector 181247"/>
          <p:cNvCxnSpPr/>
          <p:nvPr/>
        </p:nvCxnSpPr>
        <p:spPr>
          <a:xfrm flipV="1">
            <a:off x="1196021" y="2514600"/>
            <a:ext cx="1623379" cy="2762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819400" y="2514600"/>
            <a:ext cx="475564" cy="2561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819400" y="2514600"/>
            <a:ext cx="4926978" cy="2420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8" idx="2"/>
          </p:cNvCxnSpPr>
          <p:nvPr/>
        </p:nvCxnSpPr>
        <p:spPr>
          <a:xfrm flipH="1" flipV="1">
            <a:off x="2819400" y="2514600"/>
            <a:ext cx="3791288" cy="235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7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6"/>
    </mc:Choice>
    <mc:Fallback xmlns="">
      <p:transition spd="slow" advTm="2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30" y="1501380"/>
            <a:ext cx="5999375" cy="3984660"/>
          </a:xfrm>
          <a:prstGeom prst="rect">
            <a:avLst/>
          </a:prstGeom>
        </p:spPr>
      </p:pic>
      <p:pic>
        <p:nvPicPr>
          <p:cNvPr id="5" name="Picture 4" descr="budd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2425127"/>
            <a:ext cx="2121157" cy="27166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7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"/>
    </mc:Choice>
    <mc:Fallback xmlns="">
      <p:transition spd="slow" advTm="2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6358E-6 C 0.13611 -0.06335 0.27361 -0.12624 0.39219 -0.1156 C 0.51111 -0.10474 0.64705 0.03399 0.71198 0.06821 " pathEditMode="fixed" rAng="0" ptsTypes="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2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87" y="1524000"/>
            <a:ext cx="59658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dirty="0" smtClean="0"/>
              <a:t>How to represent the physical space?</a:t>
            </a:r>
          </a:p>
          <a:p>
            <a:pPr lvl="1"/>
            <a:r>
              <a:rPr lang="en-US" i="1" dirty="0" smtClean="0"/>
              <a:t>Requires seeing beyond the visible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to estimate the physical space?</a:t>
            </a:r>
          </a:p>
          <a:p>
            <a:pPr lvl="1"/>
            <a:r>
              <a:rPr lang="en-US" dirty="0" smtClean="0"/>
              <a:t>Requires simplified models</a:t>
            </a:r>
          </a:p>
          <a:p>
            <a:pPr lvl="1"/>
            <a:r>
              <a:rPr lang="en-US" dirty="0" smtClean="0"/>
              <a:t>Requires learning from examples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5"/>
    </mc:Choice>
    <mc:Fallback xmlns="">
      <p:transition spd="slow" advTm="144025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63538" y="4960812"/>
            <a:ext cx="0" cy="6199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560083"/>
            <a:ext cx="118028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1634" y="4656011"/>
            <a:ext cx="1191904" cy="304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047584" y="4368838"/>
            <a:ext cx="986726" cy="484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033834" y="5578160"/>
            <a:ext cx="1002224" cy="8963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048324" y="4841988"/>
            <a:ext cx="0" cy="7387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853206" y="4841988"/>
            <a:ext cx="1208868" cy="1188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853206" y="5578160"/>
            <a:ext cx="12088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5500434" y="4696508"/>
            <a:ext cx="863858" cy="4594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14184" y="5149116"/>
            <a:ext cx="761997" cy="609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33634" y="5149116"/>
            <a:ext cx="1066800" cy="67781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33634" y="4841988"/>
            <a:ext cx="1078302" cy="3176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863538" y="2862087"/>
            <a:ext cx="51748" cy="20987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977980" y="2862087"/>
            <a:ext cx="50737" cy="2476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1000" y="4893192"/>
            <a:ext cx="5067686" cy="4453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1000" y="5503519"/>
            <a:ext cx="5220086" cy="720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484392" y="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Forsyth, ICCV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(VPs)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277532" y="4673639"/>
            <a:ext cx="73078" cy="12571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930817"/>
            <a:ext cx="594274" cy="3912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83258" y="4188483"/>
            <a:ext cx="693722" cy="485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55765" y="4188483"/>
            <a:ext cx="349835" cy="1803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415030" y="6141204"/>
            <a:ext cx="621028" cy="564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359750" y="4352559"/>
            <a:ext cx="55279" cy="17886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392478" y="4368838"/>
            <a:ext cx="2022551" cy="3027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277532" y="5930817"/>
            <a:ext cx="2137497" cy="2103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381001" y="4038600"/>
            <a:ext cx="8153399" cy="123217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02956" y="5539551"/>
            <a:ext cx="7979044" cy="782532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4267586" y="2774974"/>
            <a:ext cx="166048" cy="369950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276181" y="2862087"/>
            <a:ext cx="138848" cy="384351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1970" y="3570774"/>
            <a:ext cx="34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Another box consistent with the same vanishing points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7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"/>
    </mc:Choice>
    <mc:Fallback xmlns="">
      <p:transition spd="slow" advTm="669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Cues for Box Layout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39624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Straight edges</a:t>
            </a:r>
          </a:p>
          <a:p>
            <a:pPr lvl="1"/>
            <a:r>
              <a:rPr lang="en-US" sz="2400" dirty="0" smtClean="0"/>
              <a:t>Edges on floor/wall surfaces are usually oriented towards VPs</a:t>
            </a:r>
          </a:p>
          <a:p>
            <a:pPr lvl="1"/>
            <a:r>
              <a:rPr lang="en-US" sz="2400" dirty="0" smtClean="0"/>
              <a:t>Edges on objects might mislead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Appearance of visible surfaces</a:t>
            </a:r>
          </a:p>
          <a:p>
            <a:pPr lvl="1"/>
            <a:r>
              <a:rPr lang="en-US" sz="2400" dirty="0" smtClean="0"/>
              <a:t>Floor, wall, ceiling, object labels should be consistent with box</a:t>
            </a:r>
            <a:endParaRPr lang="en-US" sz="24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8" y="905119"/>
            <a:ext cx="3867767" cy="290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5" y="3840996"/>
            <a:ext cx="3870350" cy="29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8653" y="483157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8315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35330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535330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96"/>
    </mc:Choice>
    <mc:Fallback xmlns="">
      <p:transition spd="slow" advTm="173796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Layout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914400"/>
            <a:ext cx="6096000" cy="59622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edges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3 orthogonal vanishing </a:t>
            </a:r>
            <a:r>
              <a:rPr lang="en-US" dirty="0" smtClean="0"/>
              <a:t>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region classifier to label pixels with visible surfaces</a:t>
            </a:r>
          </a:p>
          <a:p>
            <a:pPr marL="914400" lvl="1" indent="-514350"/>
            <a:r>
              <a:rPr lang="en-US" sz="2400" dirty="0" smtClean="0"/>
              <a:t>Boosted decision trees on region based on color, texture, edges, position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/>
              <a:t>box candidates by sampling pairs of rays from </a:t>
            </a:r>
            <a:r>
              <a:rPr lang="en-US" dirty="0" smtClean="0"/>
              <a:t>VPs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each box based on edges and pixel labels</a:t>
            </a:r>
          </a:p>
          <a:p>
            <a:pPr marL="914400" lvl="1" indent="-514350"/>
            <a:r>
              <a:rPr lang="en-US" sz="2400" dirty="0" smtClean="0"/>
              <a:t>Learn score via structured learning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Jointly refine box layout and pixel labels to get final estimate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" y="862500"/>
            <a:ext cx="2362200" cy="17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000"/>
          <a:stretch/>
        </p:blipFill>
        <p:spPr bwMode="auto">
          <a:xfrm>
            <a:off x="67805" y="3988889"/>
            <a:ext cx="2362200" cy="9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806" y="2895600"/>
            <a:ext cx="2345410" cy="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03" y="5136396"/>
            <a:ext cx="231764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own Arrow 7"/>
          <p:cNvSpPr/>
          <p:nvPr/>
        </p:nvSpPr>
        <p:spPr>
          <a:xfrm>
            <a:off x="1066800" y="2636628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7094" y="36266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074226" y="4906173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4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0"/>
    </mc:Choice>
    <mc:Fallback xmlns="">
      <p:transition spd="slow" advTm="10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17600"/>
            <a:ext cx="7886700" cy="5059363"/>
          </a:xfrm>
        </p:spPr>
        <p:txBody>
          <a:bodyPr/>
          <a:lstStyle/>
          <a:p>
            <a:r>
              <a:rPr lang="en-US" dirty="0" smtClean="0"/>
              <a:t>Dataset: 308 indoor images</a:t>
            </a:r>
          </a:p>
          <a:p>
            <a:pPr lvl="1"/>
            <a:r>
              <a:rPr lang="en-US" dirty="0" smtClean="0"/>
              <a:t>Train with 204 images, test with 104 images</a:t>
            </a:r>
            <a:endParaRPr lang="en-US" dirty="0"/>
          </a:p>
        </p:txBody>
      </p:sp>
      <p:pic>
        <p:nvPicPr>
          <p:cNvPr id="184322" name="Picture 2" descr="C:\Users\Hoiem\AppData\Local\Temp\wz512f\groundtruth\Images\0000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" y="2185593"/>
            <a:ext cx="292315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Hoiem\AppData\Local\Temp\wz6aa7\groundtruth\Images\00000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93473"/>
            <a:ext cx="32786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Hoiem\AppData\Local\Temp\wz87a9\groundtruth\Images\1_furni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" y="4521991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C:\Users\Hoiem\AppData\Local\Temp\wzb3b8\groundtruth\Images\0000000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57" y="2193473"/>
            <a:ext cx="223742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C:\Users\Hoiem\AppData\Local\Temp\wz827b\groundtruth\Images\img_0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31" y="4538033"/>
            <a:ext cx="292315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C:\Users\Hoiem\AppData\Local\Temp\wzd6b2\groundtruth\Images\indoor_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509458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2"/>
    </mc:Choice>
    <mc:Fallback xmlns="">
      <p:transition spd="slow" advTm="51612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6" y="1323975"/>
            <a:ext cx="27813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1362075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8" y="1323973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1" y="4163973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4163972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01" y="4163972"/>
            <a:ext cx="2752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1533090"/>
            <a:ext cx="2743200" cy="18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4" y="1533090"/>
            <a:ext cx="2743200" cy="18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02" y="153166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4168529"/>
            <a:ext cx="2743199" cy="204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39" y="4168529"/>
            <a:ext cx="2726818" cy="20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13" y="4138165"/>
            <a:ext cx="2731576" cy="20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3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276599"/>
          </a:xfrm>
        </p:spPr>
        <p:txBody>
          <a:bodyPr>
            <a:normAutofit/>
          </a:bodyPr>
          <a:lstStyle/>
          <a:p>
            <a:r>
              <a:rPr lang="en-US" dirty="0" smtClean="0"/>
              <a:t>Joint reasoning of surface label / box layout helps</a:t>
            </a:r>
          </a:p>
          <a:p>
            <a:pPr lvl="1"/>
            <a:r>
              <a:rPr lang="en-US" dirty="0" smtClean="0"/>
              <a:t>Pixel error: 26.5% </a:t>
            </a:r>
            <a:r>
              <a:rPr lang="en-US" dirty="0" smtClean="0">
                <a:sym typeface="Wingdings" pitchFamily="2" charset="2"/>
              </a:rPr>
              <a:t> 21.2%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Corner error: 7.4%  6.3%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Similar performance for cluttered and uncluttered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5135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fit a 3D box to the rooms boundaries from one image</a:t>
            </a:r>
          </a:p>
          <a:p>
            <a:pPr lvl="1"/>
            <a:r>
              <a:rPr lang="en-US" dirty="0" smtClean="0"/>
              <a:t>Robust to occluding objects</a:t>
            </a:r>
          </a:p>
          <a:p>
            <a:pPr lvl="1"/>
            <a:r>
              <a:rPr lang="en-US" dirty="0" smtClean="0"/>
              <a:t>Decent accuracy, but still much room for improvement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61691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4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9"/>
    </mc:Choice>
    <mc:Fallback xmlns="">
      <p:transition spd="slow" advTm="25629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Using room layout to improve object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Box layout helps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appearance of objects, because they are often aligned with the room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position and size of objects, due to physical constraints and size consistency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82" y="3713320"/>
            <a:ext cx="4041648" cy="268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590" y="3745977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455230" y="4812777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9437" y="331363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Bed Detection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2061" y="3313637"/>
            <a:ext cx="432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Bed Detection with Scene Geometry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68170" y="6535947"/>
            <a:ext cx="482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Hedau, Hoiem, Forsyth, ECCV 2010, CVPR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06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0"/>
    </mc:Choice>
    <mc:Fallback xmlns="">
      <p:transition spd="slow" advTm="7168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objects in room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304800" y="1371600"/>
            <a:ext cx="4285618" cy="2133600"/>
            <a:chOff x="1612" y="1120"/>
            <a:chExt cx="1396" cy="69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7053" t="10454"/>
            <a:stretch>
              <a:fillRect/>
            </a:stretch>
          </p:blipFill>
          <p:spPr bwMode="auto">
            <a:xfrm>
              <a:off x="1612" y="1120"/>
              <a:ext cx="1393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896" y="1216"/>
              <a:ext cx="112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2514600" y="762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" y="2333624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52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97829"/>
            <a:ext cx="3048000" cy="20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Recover Room Coordinates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3429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Rectify Features to Room Coordinates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643611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Rectified Sliding Windows</a:t>
            </a:r>
            <a:endParaRPr lang="en-US" sz="2000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53000" y="2286000"/>
            <a:ext cx="2387600" cy="1066800"/>
            <a:chOff x="990600" y="2209800"/>
            <a:chExt cx="7162800" cy="3200400"/>
          </a:xfrm>
        </p:grpSpPr>
        <p:pic>
          <p:nvPicPr>
            <p:cNvPr id="321542" name="Picture 6" descr="C:\Users\Hoiem\Documents\Presentations\CMU Distinguished Lecture\varsha\indoor_0268_rect_13 - Copy.png"/>
            <p:cNvPicPr>
              <a:picLocks noChangeAspect="1" noChangeArrowheads="1"/>
            </p:cNvPicPr>
            <p:nvPr/>
          </p:nvPicPr>
          <p:blipFill>
            <a:blip r:embed="rId4" cstate="print"/>
            <a:srcRect l="14134" t="24712" r="14133" b="8863"/>
            <a:stretch>
              <a:fillRect/>
            </a:stretch>
          </p:blipFill>
          <p:spPr bwMode="auto">
            <a:xfrm>
              <a:off x="990600" y="2209800"/>
              <a:ext cx="7162800" cy="3200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276600" y="3962400"/>
              <a:ext cx="1447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467600" y="1281953"/>
            <a:ext cx="1371600" cy="1613647"/>
            <a:chOff x="3276600" y="1219199"/>
            <a:chExt cx="2209800" cy="2599765"/>
          </a:xfrm>
        </p:grpSpPr>
        <p:pic>
          <p:nvPicPr>
            <p:cNvPr id="321541" name="Picture 5" descr="C:\Users\Hoiem\Documents\Presentations\CMU Distinguished Lecture\varsha\indoor_0268_rect_23 - Copy.png"/>
            <p:cNvPicPr>
              <a:picLocks noChangeAspect="1" noChangeArrowheads="1"/>
            </p:cNvPicPr>
            <p:nvPr/>
          </p:nvPicPr>
          <p:blipFill>
            <a:blip r:embed="rId5" cstate="print"/>
            <a:srcRect l="37027" t="4152" r="50000" b="64217"/>
            <a:stretch>
              <a:fillRect/>
            </a:stretch>
          </p:blipFill>
          <p:spPr bwMode="auto">
            <a:xfrm>
              <a:off x="3276600" y="1219199"/>
              <a:ext cx="2209800" cy="259976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4419600" y="2209800"/>
              <a:ext cx="609600" cy="6096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53000" y="914400"/>
            <a:ext cx="2345724" cy="1295400"/>
            <a:chOff x="304800" y="1600200"/>
            <a:chExt cx="5105400" cy="2819400"/>
          </a:xfrm>
        </p:grpSpPr>
        <p:pic>
          <p:nvPicPr>
            <p:cNvPr id="321540" name="Picture 4" descr="C:\Users\Hoiem\Documents\Presentations\CMU Distinguished Lecture\varsha\indoor_0268_rect_12 - Copy.png"/>
            <p:cNvPicPr>
              <a:picLocks noChangeAspect="1" noChangeArrowheads="1"/>
            </p:cNvPicPr>
            <p:nvPr/>
          </p:nvPicPr>
          <p:blipFill>
            <a:blip r:embed="rId6" cstate="print"/>
            <a:srcRect l="18258" t="15107" r="10827" b="26182"/>
            <a:stretch>
              <a:fillRect/>
            </a:stretch>
          </p:blipFill>
          <p:spPr bwMode="auto">
            <a:xfrm>
              <a:off x="304800" y="1600200"/>
              <a:ext cx="5105400" cy="2819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2401110" y="3276600"/>
              <a:ext cx="21336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2000903"/>
      </p:ext>
    </p:extLst>
  </p:cSld>
  <p:clrMapOvr>
    <a:masterClrMapping/>
  </p:clrMapOvr>
  <p:transition advTm="11141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mtClean="0"/>
              <a:t>Now can you tell?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04177"/>
            <a:ext cx="8276291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Reason about 3D room and bed space</a:t>
            </a:r>
            <a:endParaRPr lang="en-US" sz="3600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09600" y="1066800"/>
            <a:ext cx="4267200" cy="51355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Joint Inference with Priors</a:t>
            </a:r>
          </a:p>
          <a:p>
            <a:r>
              <a:rPr lang="en-US" sz="2400" dirty="0" smtClean="0"/>
              <a:t>Beds close to walls</a:t>
            </a:r>
          </a:p>
          <a:p>
            <a:r>
              <a:rPr lang="en-US" sz="2400" dirty="0" smtClean="0"/>
              <a:t>Beds within room</a:t>
            </a:r>
          </a:p>
          <a:p>
            <a:r>
              <a:rPr lang="en-US" sz="2400" dirty="0" smtClean="0"/>
              <a:t>Consistent bed/wall size</a:t>
            </a:r>
          </a:p>
          <a:p>
            <a:r>
              <a:rPr lang="en-US" sz="2400" dirty="0" smtClean="0"/>
              <a:t>Two objects cannot occupy the same space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781800" y="3485760"/>
            <a:ext cx="533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5105400" y="3962400"/>
          <a:ext cx="3627863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8" name="Acrobat Document" r:id="rId3" imgW="4080233" imgH="2751745" progId="AcroExch.Document.7">
                  <p:embed/>
                </p:oleObj>
              </mc:Choice>
              <mc:Fallback>
                <p:oleObj name="Acrobat Document" r:id="rId3" imgW="4080233" imgH="2751745" progId="AcroExch.Document.7">
                  <p:embed/>
                  <p:pic>
                    <p:nvPicPr>
                      <p:cNvPr id="3225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962400"/>
                        <a:ext cx="3627863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105400" y="838200"/>
          <a:ext cx="3738055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9" name="Acrobat Document" r:id="rId5" imgW="4192315" imgH="2812049" progId="AcroExch.Document.7">
                  <p:embed/>
                </p:oleObj>
              </mc:Choice>
              <mc:Fallback>
                <p:oleObj name="Acrobat Document" r:id="rId5" imgW="4192315" imgH="2812049" progId="AcroExch.Document.7">
                  <p:embed/>
                  <p:pic>
                    <p:nvPicPr>
                      <p:cNvPr id="3225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3738055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80710"/>
      </p:ext>
    </p:extLst>
  </p:cSld>
  <p:clrMapOvr>
    <a:masterClrMapping/>
  </p:clrMapOvr>
  <p:transition advTm="36841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Bed Detection from an Image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95400"/>
            <a:ext cx="8993187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4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5"/>
    </mc:Choice>
    <mc:Fallback xmlns="">
      <p:transition spd="slow" advTm="103495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4448"/>
            <a:ext cx="7851013" cy="46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8195" y="648355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9"/>
    </mc:Choice>
    <mc:Fallback xmlns="">
      <p:transition spd="slow" advTm="36709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boxy object detection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718677" cy="48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4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"/>
    </mc:Choice>
    <mc:Fallback xmlns="">
      <p:transition spd="slow" advTm="11331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524000"/>
            <a:ext cx="7477125" cy="495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5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2"/>
    </mc:Choice>
    <mc:Fallback xmlns="">
      <p:transition spd="slow" advTm="14082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imple room box layout helps detect objects by predicting appearance and constraining position</a:t>
            </a:r>
          </a:p>
          <a:p>
            <a:endParaRPr lang="en-US" sz="2800" dirty="0"/>
          </a:p>
          <a:p>
            <a:r>
              <a:rPr lang="en-US" sz="2800" dirty="0" smtClean="0"/>
              <a:t>We can search for objects in 3D space and directly evaluate on 3D localization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038601" cy="23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7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2"/>
    </mc:Choice>
    <mc:Fallback xmlns="">
      <p:transition spd="slow" advTm="43782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cs typeface="Helvetica Neue"/>
              </a:rPr>
              <a:t>Predicting complete models from RGBD</a:t>
            </a:r>
            <a:endParaRPr lang="en-US" dirty="0"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884760"/>
            <a:ext cx="666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idea: create </a:t>
            </a:r>
            <a:r>
              <a:rPr lang="en-US" sz="2000" b="1" dirty="0" smtClean="0"/>
              <a:t>complete</a:t>
            </a:r>
            <a:r>
              <a:rPr lang="en-US" sz="2000" dirty="0" smtClean="0"/>
              <a:t> 3D scene hypothesis that is </a:t>
            </a:r>
            <a:r>
              <a:rPr lang="en-US" sz="2000" b="1" dirty="0" smtClean="0"/>
              <a:t>consistent</a:t>
            </a:r>
            <a:r>
              <a:rPr lang="en-US" sz="2000" dirty="0" smtClean="0"/>
              <a:t> with observed depth and appearance </a:t>
            </a:r>
            <a:endParaRPr lang="en-US" sz="2000" dirty="0"/>
          </a:p>
        </p:txBody>
      </p:sp>
      <p:pic>
        <p:nvPicPr>
          <p:cNvPr id="1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2" b="-3044"/>
          <a:stretch/>
        </p:blipFill>
        <p:spPr bwMode="auto">
          <a:xfrm>
            <a:off x="277652" y="3269998"/>
            <a:ext cx="3781035" cy="29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_an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3828" y="3265515"/>
            <a:ext cx="3715931" cy="2828347"/>
          </a:xfrm>
          <a:prstGeom prst="rect">
            <a:avLst/>
          </a:prstGeom>
        </p:spPr>
      </p:pic>
      <p:pic>
        <p:nvPicPr>
          <p:cNvPr id="13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7" r="49984" b="-3044"/>
          <a:stretch/>
        </p:blipFill>
        <p:spPr bwMode="auto">
          <a:xfrm>
            <a:off x="5002467" y="3274317"/>
            <a:ext cx="3733786" cy="29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3602" y="646137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Hoiem Zou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7934" y="2747863"/>
            <a:ext cx="1805894" cy="3089747"/>
            <a:chOff x="47934" y="2923051"/>
            <a:chExt cx="1805894" cy="3089747"/>
          </a:xfrm>
        </p:grpSpPr>
        <p:sp>
          <p:nvSpPr>
            <p:cNvPr id="9" name="Right Arrow 8"/>
            <p:cNvSpPr/>
            <p:nvPr/>
          </p:nvSpPr>
          <p:spPr>
            <a:xfrm rot="5400000">
              <a:off x="1432299" y="2955180"/>
              <a:ext cx="453658" cy="389400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934" y="3513506"/>
              <a:ext cx="1496124" cy="2499292"/>
              <a:chOff x="129548" y="2183213"/>
              <a:chExt cx="2068518" cy="3455481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1" name="Rectangle 10"/>
              <p:cNvSpPr/>
              <p:nvPr/>
            </p:nvSpPr>
            <p:spPr>
              <a:xfrm>
                <a:off x="129549" y="2586815"/>
                <a:ext cx="2068517" cy="305187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9548" y="2183213"/>
                <a:ext cx="1810813" cy="36169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Object Proposals</a:t>
                </a:r>
                <a:endParaRPr lang="en-US" sz="11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126" y="4404067"/>
                <a:ext cx="1448504" cy="110251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26" y="2699576"/>
                <a:ext cx="1448504" cy="110251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1263010" y="3855961"/>
                <a:ext cx="416447" cy="38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...</a:t>
                </a:r>
                <a:endParaRPr lang="en-US" sz="12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1585948" y="3345872"/>
            <a:ext cx="2878646" cy="2617702"/>
            <a:chOff x="1585948" y="3521060"/>
            <a:chExt cx="2878646" cy="2617702"/>
          </a:xfrm>
        </p:grpSpPr>
        <p:grpSp>
          <p:nvGrpSpPr>
            <p:cNvPr id="16" name="Group 15"/>
            <p:cNvGrpSpPr/>
            <p:nvPr/>
          </p:nvGrpSpPr>
          <p:grpSpPr>
            <a:xfrm>
              <a:off x="1959971" y="3521060"/>
              <a:ext cx="2504623" cy="2617702"/>
              <a:chOff x="3011771" y="1915684"/>
              <a:chExt cx="3462853" cy="3619193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011772" y="2319530"/>
                <a:ext cx="3462852" cy="32153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19503" y="3560297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104" y="2466876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8706" y="2466878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8328" y="4009847"/>
                <a:ext cx="1448503" cy="110251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1322" y="4031237"/>
                <a:ext cx="1448503" cy="110251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011771" y="1915684"/>
                <a:ext cx="2812358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Exemplar Region Retrieval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9268" y="3560298"/>
                <a:ext cx="1762391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33237" y="5102022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99264" y="5112744"/>
                <a:ext cx="1762392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</p:grpSp>
        <p:sp>
          <p:nvSpPr>
            <p:cNvPr id="34" name="Right Arrow 33"/>
            <p:cNvSpPr/>
            <p:nvPr/>
          </p:nvSpPr>
          <p:spPr>
            <a:xfrm>
              <a:off x="1585948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58363" y="1123599"/>
            <a:ext cx="2605474" cy="1815108"/>
            <a:chOff x="3458363" y="1298787"/>
            <a:chExt cx="2605474" cy="1815108"/>
          </a:xfrm>
        </p:grpSpPr>
        <p:grpSp>
          <p:nvGrpSpPr>
            <p:cNvPr id="5" name="Group 4"/>
            <p:cNvGrpSpPr/>
            <p:nvPr/>
          </p:nvGrpSpPr>
          <p:grpSpPr>
            <a:xfrm>
              <a:off x="4309235" y="1298787"/>
              <a:ext cx="1754602" cy="1815108"/>
              <a:chOff x="7435855" y="-242152"/>
              <a:chExt cx="2170823" cy="2245682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7435855" y="120637"/>
                <a:ext cx="2170823" cy="18828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39697" y="-242152"/>
                <a:ext cx="1762089" cy="34270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Layout Proposals</a:t>
                </a:r>
                <a:endParaRPr lang="en-US" sz="1200" dirty="0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76263" y="332150"/>
                <a:ext cx="1906117" cy="1450825"/>
              </a:xfrm>
              <a:prstGeom prst="rect">
                <a:avLst/>
              </a:prstGeom>
            </p:spPr>
          </p:pic>
        </p:grpSp>
        <p:sp>
          <p:nvSpPr>
            <p:cNvPr id="35" name="Right Arrow 34"/>
            <p:cNvSpPr/>
            <p:nvPr/>
          </p:nvSpPr>
          <p:spPr>
            <a:xfrm>
              <a:off x="3458363" y="1984640"/>
              <a:ext cx="78031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503181" y="3341553"/>
            <a:ext cx="1889576" cy="2617538"/>
            <a:chOff x="4503181" y="3516741"/>
            <a:chExt cx="1889576" cy="2617538"/>
          </a:xfrm>
        </p:grpSpPr>
        <p:grpSp>
          <p:nvGrpSpPr>
            <p:cNvPr id="27" name="Group 26"/>
            <p:cNvGrpSpPr/>
            <p:nvPr/>
          </p:nvGrpSpPr>
          <p:grpSpPr>
            <a:xfrm>
              <a:off x="4863844" y="3516741"/>
              <a:ext cx="1528913" cy="2617538"/>
              <a:chOff x="7430816" y="1954028"/>
              <a:chExt cx="2113851" cy="3618966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28" name="Rectangle 27"/>
              <p:cNvSpPr/>
              <p:nvPr/>
            </p:nvSpPr>
            <p:spPr>
              <a:xfrm>
                <a:off x="7430816" y="2355427"/>
                <a:ext cx="2113851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30816" y="1954028"/>
                <a:ext cx="1840351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3D Model Fitting</a:t>
                </a:r>
                <a:endParaRPr 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23972" y="5138271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17352" y="4017415"/>
                <a:ext cx="1452517" cy="110556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4486" y="2518820"/>
                <a:ext cx="1437726" cy="109431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551106" y="3599546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>
              <a:off x="4503181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886" y="1100667"/>
            <a:ext cx="3202448" cy="1476229"/>
            <a:chOff x="336909" y="-307514"/>
            <a:chExt cx="4427655" cy="2041010"/>
          </a:xfr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336909" y="97558"/>
              <a:ext cx="4427655" cy="1635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9239" y="-307514"/>
              <a:ext cx="1436176" cy="361698"/>
            </a:xfrm>
            <a:prstGeom prst="rect">
              <a:avLst/>
            </a:prstGeom>
            <a:solidFill>
              <a:schemeClr val="accent6"/>
            </a:solidFill>
            <a:ln w="25400" cmpd="sng"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RGB-D Input</a:t>
              </a:r>
              <a:endParaRPr lang="en-US" sz="11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3249" y="223098"/>
              <a:ext cx="1825749" cy="138965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7444" y="219658"/>
              <a:ext cx="1762688" cy="139309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6978367" y="3782628"/>
            <a:ext cx="2041305" cy="2207564"/>
            <a:chOff x="6978367" y="3957816"/>
            <a:chExt cx="2041305" cy="2207564"/>
          </a:xfrm>
        </p:grpSpPr>
        <p:grpSp>
          <p:nvGrpSpPr>
            <p:cNvPr id="42" name="Group 41"/>
            <p:cNvGrpSpPr/>
            <p:nvPr/>
          </p:nvGrpSpPr>
          <p:grpSpPr>
            <a:xfrm>
              <a:off x="6978367" y="3957816"/>
              <a:ext cx="2041305" cy="2207564"/>
              <a:chOff x="10278538" y="3529394"/>
              <a:chExt cx="2580866" cy="2791070"/>
            </a:xfrm>
            <a:effectLst>
              <a:outerShdw blurRad="127000" dist="1270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10278538" y="3909150"/>
                <a:ext cx="2580866" cy="241131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280866" y="3529394"/>
                <a:ext cx="2084868" cy="382974"/>
              </a:xfrm>
              <a:prstGeom prst="rect">
                <a:avLst/>
              </a:prstGeom>
              <a:solidFill>
                <a:schemeClr val="tx2"/>
              </a:solidFill>
              <a:ln w="25400" cmpd="sng">
                <a:solidFill>
                  <a:schemeClr val="accent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>
                    <a:solidFill>
                      <a:schemeClr val="bg1"/>
                    </a:solidFill>
                  </a:rPr>
                  <a:t>Annotated Scene</a:t>
                </a: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4"/>
            <a:srcRect l="50070"/>
            <a:stretch/>
          </p:blipFill>
          <p:spPr>
            <a:xfrm>
              <a:off x="7058702" y="4523269"/>
              <a:ext cx="1856224" cy="141482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6194939" y="1104358"/>
            <a:ext cx="2782400" cy="2424382"/>
            <a:chOff x="6194939" y="1279546"/>
            <a:chExt cx="2782400" cy="2424382"/>
          </a:xfrm>
        </p:grpSpPr>
        <p:sp>
          <p:nvSpPr>
            <p:cNvPr id="37" name="Right Arrow 36"/>
            <p:cNvSpPr/>
            <p:nvPr/>
          </p:nvSpPr>
          <p:spPr>
            <a:xfrm>
              <a:off x="6194939" y="1984640"/>
              <a:ext cx="624061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ight Arrow 37"/>
            <p:cNvSpPr/>
            <p:nvPr/>
          </p:nvSpPr>
          <p:spPr>
            <a:xfrm rot="19597236">
              <a:off x="6334376" y="3277807"/>
              <a:ext cx="52588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936034" y="1279546"/>
              <a:ext cx="2041305" cy="2239085"/>
              <a:chOff x="10897012" y="1021489"/>
              <a:chExt cx="2580866" cy="3725050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40" name="Rectangle 39"/>
              <p:cNvSpPr/>
              <p:nvPr/>
            </p:nvSpPr>
            <p:spPr>
              <a:xfrm>
                <a:off x="10897012" y="1528972"/>
                <a:ext cx="2580866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897012" y="1021489"/>
                <a:ext cx="1615733" cy="503934"/>
              </a:xfrm>
              <a:prstGeom prst="rect">
                <a:avLst/>
              </a:prstGeom>
              <a:solidFill>
                <a:srgbClr val="F79646"/>
              </a:solidFill>
              <a:ln w="25400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/>
                  <a:t>Composing</a:t>
                </a:r>
                <a:endParaRPr lang="en-US" sz="1300" dirty="0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5"/>
            <a:srcRect l="50070"/>
            <a:stretch/>
          </p:blipFill>
          <p:spPr>
            <a:xfrm>
              <a:off x="7006588" y="1787504"/>
              <a:ext cx="1901489" cy="1449324"/>
            </a:xfrm>
            <a:prstGeom prst="rect">
              <a:avLst/>
            </a:prstGeom>
          </p:spPr>
        </p:pic>
      </p:grp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Overview of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6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204" y="3112740"/>
            <a:ext cx="4135356" cy="31475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4F81BD"/>
                </a:solidFill>
                <a:latin typeface="Helvetica Neue"/>
                <a:cs typeface="Helvetica Neue"/>
              </a:rPr>
              <a:t>Example result (fully automatic)</a:t>
            </a:r>
            <a:endParaRPr lang="en-US" sz="3200" b="1" dirty="0">
              <a:solidFill>
                <a:srgbClr val="4F81BD"/>
              </a:solidFill>
              <a:latin typeface="Helvetica Neue"/>
              <a:cs typeface="Helvetica Neu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749245"/>
            <a:ext cx="1742483" cy="1326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4" y="3112740"/>
            <a:ext cx="4164096" cy="31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5948473" y="283879"/>
            <a:ext cx="3300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46957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6125292" y="3582606"/>
            <a:ext cx="26228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14940" y="1354742"/>
            <a:ext cx="9132787" cy="2240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057" r="16876"/>
          <a:stretch/>
        </p:blipFill>
        <p:spPr>
          <a:xfrm>
            <a:off x="3033061" y="4480838"/>
            <a:ext cx="6099727" cy="2240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4108"/>
          <a:stretch/>
        </p:blipFill>
        <p:spPr>
          <a:xfrm>
            <a:off x="14941" y="4480838"/>
            <a:ext cx="2931561" cy="2240222"/>
          </a:xfrm>
          <a:prstGeom prst="rect">
            <a:avLst/>
          </a:prstGeom>
        </p:spPr>
      </p:pic>
      <p:pic>
        <p:nvPicPr>
          <p:cNvPr id="205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27325" y="1354742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16112" y="4493196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these blobs?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8"/>
          <p:cNvSpPr>
            <a:spLocks noChangeShapeType="1"/>
          </p:cNvSpPr>
          <p:nvPr/>
        </p:nvSpPr>
        <p:spPr bwMode="auto">
          <a:xfrm flipV="1">
            <a:off x="2667000" y="40386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4038600" y="38100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5334000" y="41148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6065064" y="283879"/>
            <a:ext cx="30677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32016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5994051" y="3582606"/>
            <a:ext cx="2885314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-1" y="1354742"/>
            <a:ext cx="9132787" cy="224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0000" t="552" r="17094" b="-552"/>
          <a:stretch/>
        </p:blipFill>
        <p:spPr>
          <a:xfrm>
            <a:off x="3062941" y="4480838"/>
            <a:ext cx="6069845" cy="2240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4124"/>
          <a:stretch/>
        </p:blipFill>
        <p:spPr>
          <a:xfrm>
            <a:off x="14940" y="4468480"/>
            <a:ext cx="2928473" cy="22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Im2CAD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59" y="987963"/>
            <a:ext cx="6650681" cy="220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5" y="3274050"/>
            <a:ext cx="8268268" cy="3298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01113" y="6572356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Im2CAD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568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03881"/>
          </a:xfrm>
        </p:spPr>
        <p:txBody>
          <a:bodyPr>
            <a:normAutofit/>
          </a:bodyPr>
          <a:lstStyle/>
          <a:p>
            <a:r>
              <a:rPr lang="en-US" dirty="0" smtClean="0"/>
              <a:t>Objects </a:t>
            </a:r>
            <a:r>
              <a:rPr lang="en-US" dirty="0" smtClean="0"/>
              <a:t>should be interpreted in the context of the surrounding scene</a:t>
            </a:r>
          </a:p>
          <a:p>
            <a:pPr lvl="1"/>
            <a:r>
              <a:rPr lang="en-US" dirty="0" smtClean="0"/>
              <a:t>Many types of context to consider</a:t>
            </a:r>
          </a:p>
          <a:p>
            <a:endParaRPr lang="en-US" dirty="0"/>
          </a:p>
          <a:p>
            <a:r>
              <a:rPr lang="en-US" dirty="0" smtClean="0"/>
              <a:t>Spatial layout is an important part of scene interpretation, but many open problems</a:t>
            </a:r>
          </a:p>
          <a:p>
            <a:pPr lvl="1"/>
            <a:r>
              <a:rPr lang="en-US" dirty="0" smtClean="0"/>
              <a:t>How to represent space?</a:t>
            </a:r>
          </a:p>
          <a:p>
            <a:pPr lvl="1"/>
            <a:r>
              <a:rPr lang="en-US" dirty="0" smtClean="0"/>
              <a:t>How to learn and infer spatial models?</a:t>
            </a:r>
          </a:p>
          <a:p>
            <a:pPr lvl="1"/>
            <a:r>
              <a:rPr lang="en-US" dirty="0" smtClean="0"/>
              <a:t>Important to see beyond the visible</a:t>
            </a:r>
          </a:p>
          <a:p>
            <a:endParaRPr lang="en-US" dirty="0" smtClean="0"/>
          </a:p>
          <a:p>
            <a:r>
              <a:rPr lang="en-US" dirty="0" smtClean="0"/>
              <a:t>Consider trade-off of abstraction vs. precision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same pixels! (a car)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114675" y="354330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 rot="16200000">
            <a:off x="4486275" y="3400425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 rot="16200000">
            <a:off x="5772150" y="371475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2971800" y="3276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 rot="16200000">
            <a:off x="323850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 rot="16200000">
            <a:off x="268605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 rot="16200000">
            <a:off x="3867150" y="3581400"/>
            <a:ext cx="762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343400" y="3248025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 rot="16200000">
            <a:off x="4733925" y="3505200"/>
            <a:ext cx="609600" cy="3048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4352925" y="3790950"/>
            <a:ext cx="609600" cy="3238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 rot="16200000">
            <a:off x="4981575" y="3400425"/>
            <a:ext cx="609600" cy="819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5638800" y="35433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 rot="16200000">
            <a:off x="6124575" y="3533775"/>
            <a:ext cx="609600" cy="5524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 rot="16200000">
            <a:off x="20574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16200000">
            <a:off x="31242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 rot="10800000">
            <a:off x="2895600" y="2667000"/>
            <a:ext cx="3810000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5638800" y="33528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2971800" y="4038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5638800" y="4114800"/>
            <a:ext cx="6096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5486400" y="3810000"/>
            <a:ext cx="228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6096000" y="3790950"/>
            <a:ext cx="2286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8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25604</TotalTime>
  <Words>1864</Words>
  <Application>Microsoft Office PowerPoint</Application>
  <PresentationFormat>On-screen Show (4:3)</PresentationFormat>
  <Paragraphs>448</Paragraphs>
  <Slides>82</Slides>
  <Notes>17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5" baseType="lpstr">
      <vt:lpstr>Helvetica Neue</vt:lpstr>
      <vt:lpstr>新細明體</vt:lpstr>
      <vt:lpstr>宋体</vt:lpstr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Bitmap Image</vt:lpstr>
      <vt:lpstr>Photo Editor Photo</vt:lpstr>
      <vt:lpstr>Acrobat Document</vt:lpstr>
      <vt:lpstr>Contexts and 3D Scenes</vt:lpstr>
      <vt:lpstr>Administrative stuffs</vt:lpstr>
      <vt:lpstr>Context in Recognition</vt:lpstr>
      <vt:lpstr>Context provides clues for function</vt:lpstr>
      <vt:lpstr>Context provides clues for function</vt:lpstr>
      <vt:lpstr>Sometimes context is the major component of recognition</vt:lpstr>
      <vt:lpstr>Sometimes context is the major component of recognition</vt:lpstr>
      <vt:lpstr>More Low-Res</vt:lpstr>
      <vt:lpstr>More Low-Res</vt:lpstr>
      <vt:lpstr>There are many types of context</vt:lpstr>
      <vt:lpstr>Cultural context</vt:lpstr>
      <vt:lpstr>Cultural context</vt:lpstr>
      <vt:lpstr>Cultural context</vt:lpstr>
      <vt:lpstr>Spatial layout is especially important</vt:lpstr>
      <vt:lpstr>Spatial layout is especially important</vt:lpstr>
      <vt:lpstr>Spatial layout is especially important</vt:lpstr>
      <vt:lpstr>Spatial layout is especially important</vt:lpstr>
      <vt:lpstr>Spatial Layout: 2D vs. 3D?</vt:lpstr>
      <vt:lpstr>Context in Image Space</vt:lpstr>
      <vt:lpstr>But object relations are in 3D…</vt:lpstr>
      <vt:lpstr>How to represent scene space?</vt:lpstr>
      <vt:lpstr>Wide variety of possible representations</vt:lpstr>
      <vt:lpstr>PowerPoint Presentation</vt:lpstr>
      <vt:lpstr>PowerPoint Presentation</vt:lpstr>
      <vt:lpstr>Key Trade-offs</vt:lpstr>
      <vt:lpstr>Low detail, Low/Med abstraction</vt:lpstr>
      <vt:lpstr>High detail, Low abstraction</vt:lpstr>
      <vt:lpstr>Medium detail, High abstraction</vt:lpstr>
      <vt:lpstr>Med-High detail, High abstraction</vt:lpstr>
      <vt:lpstr>Examples of spatial layout estimation</vt:lpstr>
      <vt:lpstr>Surface Layout: describe 3D surfaces with geometric classes</vt:lpstr>
      <vt:lpstr>The challenge</vt:lpstr>
      <vt:lpstr>Our World is Structured</vt:lpstr>
      <vt:lpstr>Learn the Structure of the World</vt:lpstr>
      <vt:lpstr>Infer the most likely interpretation</vt:lpstr>
      <vt:lpstr>Geometry estimation as recognition</vt:lpstr>
      <vt:lpstr>Use a variety of image cues</vt:lpstr>
      <vt:lpstr>Surface Layout Algorithm</vt:lpstr>
      <vt:lpstr>Surface Layout Algorithm</vt:lpstr>
      <vt:lpstr>Surface Description Result</vt:lpstr>
      <vt:lpstr>Results</vt:lpstr>
      <vt:lpstr>Results</vt:lpstr>
      <vt:lpstr>Results</vt:lpstr>
      <vt:lpstr>Failures: Reflections, Rare Viewpoint</vt:lpstr>
      <vt:lpstr>Average Accuracy</vt:lpstr>
      <vt:lpstr>Automatic Photo Popup</vt:lpstr>
      <vt:lpstr>Automatic Photo Popup</vt:lpstr>
      <vt:lpstr>PowerPoint Presentation</vt:lpstr>
      <vt:lpstr>Mini-conclusions</vt:lpstr>
      <vt:lpstr>Interpretation of indoor scenes</vt:lpstr>
      <vt:lpstr>Vision = assigning labels to pixels?</vt:lpstr>
      <vt:lpstr>Vision = interpreting within physical space</vt:lpstr>
      <vt:lpstr>Physical space needed for affordance </vt:lpstr>
      <vt:lpstr>Physical space needed for recognition</vt:lpstr>
      <vt:lpstr>Physical space needed for recognition</vt:lpstr>
      <vt:lpstr>Physical space needed to predict appearance</vt:lpstr>
      <vt:lpstr>Physical space needed to predict appearance</vt:lpstr>
      <vt:lpstr>Key challenges</vt:lpstr>
      <vt:lpstr>Our Box Layout</vt:lpstr>
      <vt:lpstr>Our Box Layout</vt:lpstr>
      <vt:lpstr>Image Cues for Box Layout</vt:lpstr>
      <vt:lpstr>Box Layout Algorithm</vt:lpstr>
      <vt:lpstr>Evaluation</vt:lpstr>
      <vt:lpstr>Experimental results</vt:lpstr>
      <vt:lpstr>Experimental results</vt:lpstr>
      <vt:lpstr>Experimental results</vt:lpstr>
      <vt:lpstr>Mini-Conclusions</vt:lpstr>
      <vt:lpstr>Using room layout to improve object detection</vt:lpstr>
      <vt:lpstr>Search for objects in room coordinates</vt:lpstr>
      <vt:lpstr>Reason about 3D room and bed space</vt:lpstr>
      <vt:lpstr>3D Bed Detection from an Image</vt:lpstr>
      <vt:lpstr>Generic boxy object detection</vt:lpstr>
      <vt:lpstr>Generic boxy object detection</vt:lpstr>
      <vt:lpstr>Generic boxy object detection</vt:lpstr>
      <vt:lpstr>Mini-Conclusions</vt:lpstr>
      <vt:lpstr>Predicting complete models from RGBD</vt:lpstr>
      <vt:lpstr>Overview of approach</vt:lpstr>
      <vt:lpstr>Example result (fully automatic)</vt:lpstr>
      <vt:lpstr>PowerPoint Presentation</vt:lpstr>
      <vt:lpstr>PowerPoint Presentation</vt:lpstr>
      <vt:lpstr>Im2CAD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497</cp:revision>
  <dcterms:created xsi:type="dcterms:W3CDTF">2016-08-21T04:59:05Z</dcterms:created>
  <dcterms:modified xsi:type="dcterms:W3CDTF">2016-11-29T06:08:50Z</dcterms:modified>
</cp:coreProperties>
</file>