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3" r:id="rId2"/>
    <p:sldMasterId id="2147483727" r:id="rId3"/>
  </p:sldMasterIdLst>
  <p:notesMasterIdLst>
    <p:notesMasterId r:id="rId75"/>
  </p:notesMasterIdLst>
  <p:sldIdLst>
    <p:sldId id="257" r:id="rId4"/>
    <p:sldId id="1919" r:id="rId5"/>
    <p:sldId id="1921" r:id="rId6"/>
    <p:sldId id="1922" r:id="rId7"/>
    <p:sldId id="1923" r:id="rId8"/>
    <p:sldId id="1924" r:id="rId9"/>
    <p:sldId id="1925" r:id="rId10"/>
    <p:sldId id="1926" r:id="rId11"/>
    <p:sldId id="1927" r:id="rId12"/>
    <p:sldId id="1928" r:id="rId13"/>
    <p:sldId id="1929" r:id="rId14"/>
    <p:sldId id="1930" r:id="rId15"/>
    <p:sldId id="1931" r:id="rId16"/>
    <p:sldId id="1932" r:id="rId17"/>
    <p:sldId id="1933" r:id="rId18"/>
    <p:sldId id="1934" r:id="rId19"/>
    <p:sldId id="1935" r:id="rId20"/>
    <p:sldId id="1936" r:id="rId21"/>
    <p:sldId id="1937" r:id="rId22"/>
    <p:sldId id="1938" r:id="rId23"/>
    <p:sldId id="1939" r:id="rId24"/>
    <p:sldId id="1940" r:id="rId25"/>
    <p:sldId id="1941" r:id="rId26"/>
    <p:sldId id="1942" r:id="rId27"/>
    <p:sldId id="1943" r:id="rId28"/>
    <p:sldId id="1944" r:id="rId29"/>
    <p:sldId id="1945" r:id="rId30"/>
    <p:sldId id="1946" r:id="rId31"/>
    <p:sldId id="1947" r:id="rId32"/>
    <p:sldId id="1948" r:id="rId33"/>
    <p:sldId id="1949" r:id="rId34"/>
    <p:sldId id="1950" r:id="rId35"/>
    <p:sldId id="1951" r:id="rId36"/>
    <p:sldId id="1952" r:id="rId37"/>
    <p:sldId id="1953" r:id="rId38"/>
    <p:sldId id="1954" r:id="rId39"/>
    <p:sldId id="1955" r:id="rId40"/>
    <p:sldId id="1956" r:id="rId41"/>
    <p:sldId id="1957" r:id="rId42"/>
    <p:sldId id="1958" r:id="rId43"/>
    <p:sldId id="1959" r:id="rId44"/>
    <p:sldId id="1960" r:id="rId45"/>
    <p:sldId id="1961" r:id="rId46"/>
    <p:sldId id="1962" r:id="rId47"/>
    <p:sldId id="1963" r:id="rId48"/>
    <p:sldId id="1964" r:id="rId49"/>
    <p:sldId id="1965" r:id="rId50"/>
    <p:sldId id="1966" r:id="rId51"/>
    <p:sldId id="1967" r:id="rId52"/>
    <p:sldId id="1968" r:id="rId53"/>
    <p:sldId id="1969" r:id="rId54"/>
    <p:sldId id="1970" r:id="rId55"/>
    <p:sldId id="1971" r:id="rId56"/>
    <p:sldId id="1972" r:id="rId57"/>
    <p:sldId id="1973" r:id="rId58"/>
    <p:sldId id="1974" r:id="rId59"/>
    <p:sldId id="1975" r:id="rId60"/>
    <p:sldId id="1976" r:id="rId61"/>
    <p:sldId id="1977" r:id="rId62"/>
    <p:sldId id="1978" r:id="rId63"/>
    <p:sldId id="1979" r:id="rId64"/>
    <p:sldId id="1980" r:id="rId65"/>
    <p:sldId id="1981" r:id="rId66"/>
    <p:sldId id="1986" r:id="rId67"/>
    <p:sldId id="1989" r:id="rId68"/>
    <p:sldId id="1990" r:id="rId69"/>
    <p:sldId id="1987" r:id="rId70"/>
    <p:sldId id="1988" r:id="rId71"/>
    <p:sldId id="1983" r:id="rId72"/>
    <p:sldId id="1984" r:id="rId73"/>
    <p:sldId id="1985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97C33"/>
    <a:srgbClr val="282828"/>
    <a:srgbClr val="3C3C3C"/>
    <a:srgbClr val="505050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02" autoAdjust="0"/>
    <p:restoredTop sz="94508" autoAdjust="0"/>
  </p:normalViewPr>
  <p:slideViewPr>
    <p:cSldViewPr snapToGrid="0">
      <p:cViewPr varScale="1">
        <p:scale>
          <a:sx n="160" d="100"/>
          <a:sy n="160" d="100"/>
        </p:scale>
        <p:origin x="46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image" Target="../media/image50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50.wmf"/><Relationship Id="rId5" Type="http://schemas.openxmlformats.org/officeDocument/2006/relationships/image" Target="../media/image103.wmf"/><Relationship Id="rId4" Type="http://schemas.openxmlformats.org/officeDocument/2006/relationships/image" Target="../media/image102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3" Type="http://schemas.openxmlformats.org/officeDocument/2006/relationships/image" Target="../media/image105.wmf"/><Relationship Id="rId7" Type="http://schemas.openxmlformats.org/officeDocument/2006/relationships/image" Target="../media/image109.wmf"/><Relationship Id="rId2" Type="http://schemas.openxmlformats.org/officeDocument/2006/relationships/image" Target="../media/image104.wmf"/><Relationship Id="rId1" Type="http://schemas.openxmlformats.org/officeDocument/2006/relationships/image" Target="../media/image50.wmf"/><Relationship Id="rId6" Type="http://schemas.openxmlformats.org/officeDocument/2006/relationships/image" Target="../media/image108.wmf"/><Relationship Id="rId5" Type="http://schemas.openxmlformats.org/officeDocument/2006/relationships/image" Target="../media/image107.wmf"/><Relationship Id="rId10" Type="http://schemas.openxmlformats.org/officeDocument/2006/relationships/image" Target="../media/image112.wmf"/><Relationship Id="rId4" Type="http://schemas.openxmlformats.org/officeDocument/2006/relationships/image" Target="../media/image106.wmf"/><Relationship Id="rId9" Type="http://schemas.openxmlformats.org/officeDocument/2006/relationships/image" Target="../media/image111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wmf"/><Relationship Id="rId1" Type="http://schemas.openxmlformats.org/officeDocument/2006/relationships/image" Target="../media/image50.wmf"/><Relationship Id="rId4" Type="http://schemas.openxmlformats.org/officeDocument/2006/relationships/image" Target="../media/image115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152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wmf"/><Relationship Id="rId2" Type="http://schemas.openxmlformats.org/officeDocument/2006/relationships/image" Target="../media/image50.wmf"/><Relationship Id="rId1" Type="http://schemas.openxmlformats.org/officeDocument/2006/relationships/image" Target="../media/image157.wmf"/><Relationship Id="rId4" Type="http://schemas.openxmlformats.org/officeDocument/2006/relationships/image" Target="../media/image159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wmf"/><Relationship Id="rId2" Type="http://schemas.openxmlformats.org/officeDocument/2006/relationships/image" Target="../media/image50.wmf"/><Relationship Id="rId1" Type="http://schemas.openxmlformats.org/officeDocument/2006/relationships/image" Target="../media/image163.wmf"/><Relationship Id="rId4" Type="http://schemas.openxmlformats.org/officeDocument/2006/relationships/image" Target="../media/image165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65.wmf"/><Relationship Id="rId7" Type="http://schemas.openxmlformats.org/officeDocument/2006/relationships/image" Target="../media/image68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6" Type="http://schemas.openxmlformats.org/officeDocument/2006/relationships/image" Target="../media/image67.wmf"/><Relationship Id="rId5" Type="http://schemas.openxmlformats.org/officeDocument/2006/relationships/image" Target="../media/image50.wmf"/><Relationship Id="rId4" Type="http://schemas.openxmlformats.org/officeDocument/2006/relationships/image" Target="../media/image66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image" Target="../media/image50.wmf"/><Relationship Id="rId7" Type="http://schemas.openxmlformats.org/officeDocument/2006/relationships/image" Target="../media/image75.wmf"/><Relationship Id="rId12" Type="http://schemas.openxmlformats.org/officeDocument/2006/relationships/image" Target="../media/image69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Relationship Id="rId6" Type="http://schemas.openxmlformats.org/officeDocument/2006/relationships/image" Target="../media/image74.wmf"/><Relationship Id="rId11" Type="http://schemas.openxmlformats.org/officeDocument/2006/relationships/image" Target="../media/image68.wmf"/><Relationship Id="rId5" Type="http://schemas.openxmlformats.org/officeDocument/2006/relationships/image" Target="../media/image73.wmf"/><Relationship Id="rId10" Type="http://schemas.openxmlformats.org/officeDocument/2006/relationships/image" Target="../media/image67.wmf"/><Relationship Id="rId4" Type="http://schemas.openxmlformats.org/officeDocument/2006/relationships/image" Target="../media/image72.wmf"/><Relationship Id="rId9" Type="http://schemas.openxmlformats.org/officeDocument/2006/relationships/image" Target="../media/image77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image" Target="../media/image68.wmf"/><Relationship Id="rId7" Type="http://schemas.openxmlformats.org/officeDocument/2006/relationships/image" Target="../media/image74.wmf"/><Relationship Id="rId12" Type="http://schemas.openxmlformats.org/officeDocument/2006/relationships/image" Target="../media/image79.wmf"/><Relationship Id="rId2" Type="http://schemas.openxmlformats.org/officeDocument/2006/relationships/image" Target="../media/image67.wmf"/><Relationship Id="rId1" Type="http://schemas.openxmlformats.org/officeDocument/2006/relationships/image" Target="../media/image50.wmf"/><Relationship Id="rId6" Type="http://schemas.openxmlformats.org/officeDocument/2006/relationships/image" Target="../media/image73.wmf"/><Relationship Id="rId11" Type="http://schemas.openxmlformats.org/officeDocument/2006/relationships/image" Target="../media/image76.wmf"/><Relationship Id="rId5" Type="http://schemas.openxmlformats.org/officeDocument/2006/relationships/image" Target="../media/image72.wmf"/><Relationship Id="rId10" Type="http://schemas.openxmlformats.org/officeDocument/2006/relationships/image" Target="../media/image71.wmf"/><Relationship Id="rId4" Type="http://schemas.openxmlformats.org/officeDocument/2006/relationships/image" Target="../media/image69.wmf"/><Relationship Id="rId9" Type="http://schemas.openxmlformats.org/officeDocument/2006/relationships/image" Target="../media/image70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image" Target="../media/image85.wmf"/><Relationship Id="rId3" Type="http://schemas.openxmlformats.org/officeDocument/2006/relationships/image" Target="../media/image81.wmf"/><Relationship Id="rId7" Type="http://schemas.openxmlformats.org/officeDocument/2006/relationships/image" Target="../media/image68.wmf"/><Relationship Id="rId12" Type="http://schemas.openxmlformats.org/officeDocument/2006/relationships/image" Target="../media/image84.wmf"/><Relationship Id="rId2" Type="http://schemas.openxmlformats.org/officeDocument/2006/relationships/image" Target="../media/image80.wmf"/><Relationship Id="rId1" Type="http://schemas.openxmlformats.org/officeDocument/2006/relationships/image" Target="../media/image50.wmf"/><Relationship Id="rId6" Type="http://schemas.openxmlformats.org/officeDocument/2006/relationships/image" Target="../media/image67.wmf"/><Relationship Id="rId11" Type="http://schemas.openxmlformats.org/officeDocument/2006/relationships/image" Target="../media/image74.wmf"/><Relationship Id="rId5" Type="http://schemas.openxmlformats.org/officeDocument/2006/relationships/image" Target="../media/image83.wmf"/><Relationship Id="rId10" Type="http://schemas.openxmlformats.org/officeDocument/2006/relationships/image" Target="../media/image73.wmf"/><Relationship Id="rId4" Type="http://schemas.openxmlformats.org/officeDocument/2006/relationships/image" Target="../media/image82.wmf"/><Relationship Id="rId9" Type="http://schemas.openxmlformats.org/officeDocument/2006/relationships/image" Target="../media/image7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image" Target="../media/image50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image" Target="../media/image50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94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78530-FA70-466B-A92D-42BAEA139F1D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9FF3C-7111-4713-B058-2B84BB39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Values reflect magnitude and recentness of movements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89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A65DB-9015-4E44-9002-D78A229A1BF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84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57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</a:t>
            </a:r>
            <a:r>
              <a:rPr lang="en-US" baseline="0" dirty="0" smtClean="0"/>
              <a:t> tracks reflect long-term motions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73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</a:t>
            </a:r>
            <a:r>
              <a:rPr lang="en-US" baseline="0" dirty="0" smtClean="0"/>
              <a:t> interest points in time and 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874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</a:t>
            </a:r>
            <a:r>
              <a:rPr lang="en-US" baseline="0" dirty="0" smtClean="0"/>
              <a:t> interest points in time and 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05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A65DB-9015-4E44-9002-D78A229A1BF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66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A65DB-9015-4E44-9002-D78A229A1BF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11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A65DB-9015-4E44-9002-D78A229A1BF8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24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A65DB-9015-4E44-9002-D78A229A1BF8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39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04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80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20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24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72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38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37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89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78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59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71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34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51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45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F9DED-C3AA-40F6-ACE9-AC54436C1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37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07D0-B977-4740-8279-C9CFD49FD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8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33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058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71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88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7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71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93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08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97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8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001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7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19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10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16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2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2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43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9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8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6E678-3A56-4B66-8875-E0ADA909F534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5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cmu.edu/~rahuls/pub/voec2009-rahuls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risa.fr/vista/Papers/2005_ijcv_laptev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risa.fr/vista/Papers/2005_ijcv_laptev.pdf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irisa.fr/vista/Papers/2007_iccv_laptev.pdf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irisa.fr/vista/Papers/2008_cvpr_laptev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vision.stanford.edu/documents/YaoFei-Fei_CVPR2010b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eg"/><Relationship Id="rId18" Type="http://schemas.openxmlformats.org/officeDocument/2006/relationships/oleObject" Target="../embeddings/oleObject3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0.wmf"/><Relationship Id="rId12" Type="http://schemas.openxmlformats.org/officeDocument/2006/relationships/image" Target="../media/image57.png"/><Relationship Id="rId17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.bin"/><Relationship Id="rId20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56.jpeg"/><Relationship Id="rId5" Type="http://schemas.openxmlformats.org/officeDocument/2006/relationships/image" Target="../media/image52.jpeg"/><Relationship Id="rId15" Type="http://schemas.openxmlformats.org/officeDocument/2006/relationships/image" Target="../media/image60.jpeg"/><Relationship Id="rId10" Type="http://schemas.openxmlformats.org/officeDocument/2006/relationships/image" Target="../media/image55.png"/><Relationship Id="rId19" Type="http://schemas.openxmlformats.org/officeDocument/2006/relationships/image" Target="../media/image62.jpeg"/><Relationship Id="rId4" Type="http://schemas.openxmlformats.org/officeDocument/2006/relationships/image" Target="../media/image51.jpeg"/><Relationship Id="rId9" Type="http://schemas.openxmlformats.org/officeDocument/2006/relationships/image" Target="../media/image54.png"/><Relationship Id="rId1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oleObject" Target="../embeddings/oleObject9.bin"/><Relationship Id="rId18" Type="http://schemas.openxmlformats.org/officeDocument/2006/relationships/oleObject" Target="../embeddings/oleObject12.bin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69.wmf"/><Relationship Id="rId7" Type="http://schemas.openxmlformats.org/officeDocument/2006/relationships/oleObject" Target="../embeddings/oleObject6.bin"/><Relationship Id="rId12" Type="http://schemas.openxmlformats.org/officeDocument/2006/relationships/image" Target="../media/image66.wmf"/><Relationship Id="rId17" Type="http://schemas.openxmlformats.org/officeDocument/2006/relationships/image" Target="../media/image6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1.bin"/><Relationship Id="rId20" Type="http://schemas.openxmlformats.org/officeDocument/2006/relationships/oleObject" Target="../embeddings/oleObject13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63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65.wmf"/><Relationship Id="rId19" Type="http://schemas.openxmlformats.org/officeDocument/2006/relationships/image" Target="../media/image68.wmf"/><Relationship Id="rId4" Type="http://schemas.openxmlformats.org/officeDocument/2006/relationships/image" Target="../media/image51.jpe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50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13" Type="http://schemas.openxmlformats.org/officeDocument/2006/relationships/image" Target="../media/image72.wmf"/><Relationship Id="rId18" Type="http://schemas.openxmlformats.org/officeDocument/2006/relationships/oleObject" Target="../embeddings/oleObject21.bin"/><Relationship Id="rId26" Type="http://schemas.openxmlformats.org/officeDocument/2006/relationships/oleObject" Target="../embeddings/oleObject25.bin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76.wmf"/><Relationship Id="rId7" Type="http://schemas.openxmlformats.org/officeDocument/2006/relationships/oleObject" Target="../embeddings/oleObject15.bin"/><Relationship Id="rId12" Type="http://schemas.openxmlformats.org/officeDocument/2006/relationships/oleObject" Target="../embeddings/oleObject18.bin"/><Relationship Id="rId17" Type="http://schemas.openxmlformats.org/officeDocument/2006/relationships/image" Target="../media/image74.wmf"/><Relationship Id="rId25" Type="http://schemas.openxmlformats.org/officeDocument/2006/relationships/image" Target="../media/image6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0.bin"/><Relationship Id="rId20" Type="http://schemas.openxmlformats.org/officeDocument/2006/relationships/oleObject" Target="../embeddings/oleObject22.bin"/><Relationship Id="rId29" Type="http://schemas.openxmlformats.org/officeDocument/2006/relationships/image" Target="../media/image69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70.wmf"/><Relationship Id="rId11" Type="http://schemas.openxmlformats.org/officeDocument/2006/relationships/oleObject" Target="../embeddings/oleObject17.bin"/><Relationship Id="rId24" Type="http://schemas.openxmlformats.org/officeDocument/2006/relationships/oleObject" Target="../embeddings/oleObject24.bin"/><Relationship Id="rId5" Type="http://schemas.openxmlformats.org/officeDocument/2006/relationships/oleObject" Target="../embeddings/oleObject14.bin"/><Relationship Id="rId15" Type="http://schemas.openxmlformats.org/officeDocument/2006/relationships/image" Target="../media/image73.wmf"/><Relationship Id="rId23" Type="http://schemas.openxmlformats.org/officeDocument/2006/relationships/image" Target="../media/image77.wmf"/><Relationship Id="rId28" Type="http://schemas.openxmlformats.org/officeDocument/2006/relationships/oleObject" Target="../embeddings/oleObject26.bin"/><Relationship Id="rId10" Type="http://schemas.openxmlformats.org/officeDocument/2006/relationships/image" Target="../media/image50.wmf"/><Relationship Id="rId19" Type="http://schemas.openxmlformats.org/officeDocument/2006/relationships/image" Target="../media/image75.wmf"/><Relationship Id="rId4" Type="http://schemas.openxmlformats.org/officeDocument/2006/relationships/image" Target="../media/image51.jpeg"/><Relationship Id="rId9" Type="http://schemas.openxmlformats.org/officeDocument/2006/relationships/oleObject" Target="../embeddings/oleObject16.bin"/><Relationship Id="rId14" Type="http://schemas.openxmlformats.org/officeDocument/2006/relationships/oleObject" Target="../embeddings/oleObject19.bin"/><Relationship Id="rId22" Type="http://schemas.openxmlformats.org/officeDocument/2006/relationships/oleObject" Target="../embeddings/oleObject23.bin"/><Relationship Id="rId27" Type="http://schemas.openxmlformats.org/officeDocument/2006/relationships/image" Target="../media/image68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69.wmf"/><Relationship Id="rId18" Type="http://schemas.openxmlformats.org/officeDocument/2006/relationships/oleObject" Target="../embeddings/oleObject34.bin"/><Relationship Id="rId26" Type="http://schemas.openxmlformats.org/officeDocument/2006/relationships/oleObject" Target="../embeddings/oleObject38.bin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78.wmf"/><Relationship Id="rId7" Type="http://schemas.openxmlformats.org/officeDocument/2006/relationships/oleObject" Target="../embeddings/oleObject28.bin"/><Relationship Id="rId12" Type="http://schemas.openxmlformats.org/officeDocument/2006/relationships/oleObject" Target="../embeddings/oleObject31.bin"/><Relationship Id="rId17" Type="http://schemas.openxmlformats.org/officeDocument/2006/relationships/image" Target="../media/image73.wmf"/><Relationship Id="rId25" Type="http://schemas.openxmlformats.org/officeDocument/2006/relationships/image" Target="../media/image71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3.bin"/><Relationship Id="rId20" Type="http://schemas.openxmlformats.org/officeDocument/2006/relationships/oleObject" Target="../embeddings/oleObject35.bin"/><Relationship Id="rId29" Type="http://schemas.openxmlformats.org/officeDocument/2006/relationships/image" Target="../media/image79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50.wmf"/><Relationship Id="rId11" Type="http://schemas.openxmlformats.org/officeDocument/2006/relationships/image" Target="../media/image68.wmf"/><Relationship Id="rId24" Type="http://schemas.openxmlformats.org/officeDocument/2006/relationships/oleObject" Target="../embeddings/oleObject37.bin"/><Relationship Id="rId5" Type="http://schemas.openxmlformats.org/officeDocument/2006/relationships/oleObject" Target="../embeddings/oleObject27.bin"/><Relationship Id="rId15" Type="http://schemas.openxmlformats.org/officeDocument/2006/relationships/image" Target="../media/image72.wmf"/><Relationship Id="rId23" Type="http://schemas.openxmlformats.org/officeDocument/2006/relationships/image" Target="../media/image70.wmf"/><Relationship Id="rId28" Type="http://schemas.openxmlformats.org/officeDocument/2006/relationships/oleObject" Target="../embeddings/oleObject39.bin"/><Relationship Id="rId10" Type="http://schemas.openxmlformats.org/officeDocument/2006/relationships/oleObject" Target="../embeddings/oleObject30.bin"/><Relationship Id="rId19" Type="http://schemas.openxmlformats.org/officeDocument/2006/relationships/image" Target="../media/image74.wmf"/><Relationship Id="rId4" Type="http://schemas.openxmlformats.org/officeDocument/2006/relationships/image" Target="../media/image51.jpeg"/><Relationship Id="rId9" Type="http://schemas.openxmlformats.org/officeDocument/2006/relationships/image" Target="../media/image67.wmf"/><Relationship Id="rId14" Type="http://schemas.openxmlformats.org/officeDocument/2006/relationships/oleObject" Target="../embeddings/oleObject32.bin"/><Relationship Id="rId22" Type="http://schemas.openxmlformats.org/officeDocument/2006/relationships/oleObject" Target="../embeddings/oleObject36.bin"/><Relationship Id="rId27" Type="http://schemas.openxmlformats.org/officeDocument/2006/relationships/image" Target="../media/image76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image" Target="../media/image82.wmf"/><Relationship Id="rId18" Type="http://schemas.openxmlformats.org/officeDocument/2006/relationships/oleObject" Target="../embeddings/oleObject47.bin"/><Relationship Id="rId26" Type="http://schemas.openxmlformats.org/officeDocument/2006/relationships/oleObject" Target="../embeddings/oleObject51.bin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69.wmf"/><Relationship Id="rId7" Type="http://schemas.openxmlformats.org/officeDocument/2006/relationships/oleObject" Target="../embeddings/oleObject41.bin"/><Relationship Id="rId12" Type="http://schemas.openxmlformats.org/officeDocument/2006/relationships/oleObject" Target="../embeddings/oleObject44.bin"/><Relationship Id="rId17" Type="http://schemas.openxmlformats.org/officeDocument/2006/relationships/image" Target="../media/image67.wmf"/><Relationship Id="rId25" Type="http://schemas.openxmlformats.org/officeDocument/2006/relationships/image" Target="../media/image7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6.bin"/><Relationship Id="rId20" Type="http://schemas.openxmlformats.org/officeDocument/2006/relationships/oleObject" Target="../embeddings/oleObject48.bin"/><Relationship Id="rId29" Type="http://schemas.openxmlformats.org/officeDocument/2006/relationships/image" Target="../media/image84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50.wmf"/><Relationship Id="rId11" Type="http://schemas.openxmlformats.org/officeDocument/2006/relationships/image" Target="../media/image81.wmf"/><Relationship Id="rId24" Type="http://schemas.openxmlformats.org/officeDocument/2006/relationships/oleObject" Target="../embeddings/oleObject50.bin"/><Relationship Id="rId5" Type="http://schemas.openxmlformats.org/officeDocument/2006/relationships/oleObject" Target="../embeddings/oleObject40.bin"/><Relationship Id="rId15" Type="http://schemas.openxmlformats.org/officeDocument/2006/relationships/image" Target="../media/image83.wmf"/><Relationship Id="rId23" Type="http://schemas.openxmlformats.org/officeDocument/2006/relationships/image" Target="../media/image72.wmf"/><Relationship Id="rId28" Type="http://schemas.openxmlformats.org/officeDocument/2006/relationships/oleObject" Target="../embeddings/oleObject52.bin"/><Relationship Id="rId10" Type="http://schemas.openxmlformats.org/officeDocument/2006/relationships/oleObject" Target="../embeddings/oleObject43.bin"/><Relationship Id="rId19" Type="http://schemas.openxmlformats.org/officeDocument/2006/relationships/image" Target="../media/image68.wmf"/><Relationship Id="rId31" Type="http://schemas.openxmlformats.org/officeDocument/2006/relationships/image" Target="../media/image85.wmf"/><Relationship Id="rId4" Type="http://schemas.openxmlformats.org/officeDocument/2006/relationships/image" Target="../media/image51.jpeg"/><Relationship Id="rId9" Type="http://schemas.openxmlformats.org/officeDocument/2006/relationships/image" Target="../media/image80.wmf"/><Relationship Id="rId14" Type="http://schemas.openxmlformats.org/officeDocument/2006/relationships/oleObject" Target="../embeddings/oleObject45.bin"/><Relationship Id="rId22" Type="http://schemas.openxmlformats.org/officeDocument/2006/relationships/oleObject" Target="../embeddings/oleObject49.bin"/><Relationship Id="rId27" Type="http://schemas.openxmlformats.org/officeDocument/2006/relationships/image" Target="../media/image74.wmf"/><Relationship Id="rId30" Type="http://schemas.openxmlformats.org/officeDocument/2006/relationships/oleObject" Target="../embeddings/oleObject53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13" Type="http://schemas.openxmlformats.org/officeDocument/2006/relationships/image" Target="../media/image91.png"/><Relationship Id="rId3" Type="http://schemas.openxmlformats.org/officeDocument/2006/relationships/oleObject" Target="../embeddings/oleObject54.bin"/><Relationship Id="rId7" Type="http://schemas.openxmlformats.org/officeDocument/2006/relationships/image" Target="../media/image86.wmf"/><Relationship Id="rId12" Type="http://schemas.openxmlformats.org/officeDocument/2006/relationships/image" Target="../media/image9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56.bin"/><Relationship Id="rId11" Type="http://schemas.openxmlformats.org/officeDocument/2006/relationships/image" Target="../media/image89.png"/><Relationship Id="rId5" Type="http://schemas.openxmlformats.org/officeDocument/2006/relationships/oleObject" Target="../embeddings/oleObject55.bin"/><Relationship Id="rId10" Type="http://schemas.openxmlformats.org/officeDocument/2006/relationships/image" Target="../media/image88.png"/><Relationship Id="rId4" Type="http://schemas.openxmlformats.org/officeDocument/2006/relationships/image" Target="../media/image50.wmf"/><Relationship Id="rId9" Type="http://schemas.openxmlformats.org/officeDocument/2006/relationships/image" Target="../media/image87.png"/><Relationship Id="rId14" Type="http://schemas.openxmlformats.org/officeDocument/2006/relationships/image" Target="../media/image9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oleObject" Target="../embeddings/oleObject58.bin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60.bin"/><Relationship Id="rId5" Type="http://schemas.openxmlformats.org/officeDocument/2006/relationships/oleObject" Target="../embeddings/oleObject59.bin"/><Relationship Id="rId10" Type="http://schemas.openxmlformats.org/officeDocument/2006/relationships/image" Target="../media/image93.wmf"/><Relationship Id="rId4" Type="http://schemas.openxmlformats.org/officeDocument/2006/relationships/image" Target="../media/image50.wmf"/><Relationship Id="rId9" Type="http://schemas.openxmlformats.org/officeDocument/2006/relationships/oleObject" Target="../embeddings/oleObject61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5.bin"/><Relationship Id="rId3" Type="http://schemas.openxmlformats.org/officeDocument/2006/relationships/oleObject" Target="../embeddings/oleObject62.bin"/><Relationship Id="rId7" Type="http://schemas.openxmlformats.org/officeDocument/2006/relationships/oleObject" Target="../embeddings/oleObject6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63.bin"/><Relationship Id="rId10" Type="http://schemas.openxmlformats.org/officeDocument/2006/relationships/image" Target="../media/image88.png"/><Relationship Id="rId4" Type="http://schemas.openxmlformats.org/officeDocument/2006/relationships/image" Target="../media/image94.wmf"/><Relationship Id="rId9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oleObject" Target="../embeddings/oleObject66.bin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68.bin"/><Relationship Id="rId5" Type="http://schemas.openxmlformats.org/officeDocument/2006/relationships/oleObject" Target="../embeddings/oleObject67.bin"/><Relationship Id="rId10" Type="http://schemas.openxmlformats.org/officeDocument/2006/relationships/image" Target="../media/image95.wmf"/><Relationship Id="rId4" Type="http://schemas.openxmlformats.org/officeDocument/2006/relationships/image" Target="../media/image50.wmf"/><Relationship Id="rId9" Type="http://schemas.openxmlformats.org/officeDocument/2006/relationships/oleObject" Target="../embeddings/oleObject69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oleObject" Target="../embeddings/oleObject70.bin"/><Relationship Id="rId7" Type="http://schemas.openxmlformats.org/officeDocument/2006/relationships/image" Target="../media/image9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7.jpeg"/><Relationship Id="rId5" Type="http://schemas.openxmlformats.org/officeDocument/2006/relationships/oleObject" Target="../embeddings/oleObject71.bin"/><Relationship Id="rId10" Type="http://schemas.openxmlformats.org/officeDocument/2006/relationships/image" Target="../media/image96.wmf"/><Relationship Id="rId4" Type="http://schemas.openxmlformats.org/officeDocument/2006/relationships/image" Target="../media/image50.wmf"/><Relationship Id="rId9" Type="http://schemas.openxmlformats.org/officeDocument/2006/relationships/oleObject" Target="../embeddings/oleObject72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6.bin"/><Relationship Id="rId13" Type="http://schemas.openxmlformats.org/officeDocument/2006/relationships/oleObject" Target="../embeddings/oleObject81.bin"/><Relationship Id="rId18" Type="http://schemas.openxmlformats.org/officeDocument/2006/relationships/oleObject" Target="../embeddings/oleObject85.bin"/><Relationship Id="rId26" Type="http://schemas.openxmlformats.org/officeDocument/2006/relationships/oleObject" Target="../embeddings/oleObject92.bin"/><Relationship Id="rId3" Type="http://schemas.openxmlformats.org/officeDocument/2006/relationships/oleObject" Target="../embeddings/oleObject73.bin"/><Relationship Id="rId21" Type="http://schemas.openxmlformats.org/officeDocument/2006/relationships/oleObject" Target="../embeddings/oleObject88.bin"/><Relationship Id="rId7" Type="http://schemas.openxmlformats.org/officeDocument/2006/relationships/image" Target="../media/image100.wmf"/><Relationship Id="rId12" Type="http://schemas.openxmlformats.org/officeDocument/2006/relationships/oleObject" Target="../embeddings/oleObject80.bin"/><Relationship Id="rId17" Type="http://schemas.openxmlformats.org/officeDocument/2006/relationships/image" Target="../media/image101.wmf"/><Relationship Id="rId25" Type="http://schemas.openxmlformats.org/officeDocument/2006/relationships/oleObject" Target="../embeddings/oleObject91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4.bin"/><Relationship Id="rId20" Type="http://schemas.openxmlformats.org/officeDocument/2006/relationships/oleObject" Target="../embeddings/oleObject87.bin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75.bin"/><Relationship Id="rId11" Type="http://schemas.openxmlformats.org/officeDocument/2006/relationships/oleObject" Target="../embeddings/oleObject79.bin"/><Relationship Id="rId24" Type="http://schemas.openxmlformats.org/officeDocument/2006/relationships/oleObject" Target="../embeddings/oleObject90.bin"/><Relationship Id="rId5" Type="http://schemas.openxmlformats.org/officeDocument/2006/relationships/oleObject" Target="../embeddings/oleObject74.bin"/><Relationship Id="rId15" Type="http://schemas.openxmlformats.org/officeDocument/2006/relationships/oleObject" Target="../embeddings/oleObject83.bin"/><Relationship Id="rId23" Type="http://schemas.openxmlformats.org/officeDocument/2006/relationships/oleObject" Target="../embeddings/oleObject89.bin"/><Relationship Id="rId10" Type="http://schemas.openxmlformats.org/officeDocument/2006/relationships/oleObject" Target="../embeddings/oleObject78.bin"/><Relationship Id="rId19" Type="http://schemas.openxmlformats.org/officeDocument/2006/relationships/oleObject" Target="../embeddings/oleObject86.bin"/><Relationship Id="rId4" Type="http://schemas.openxmlformats.org/officeDocument/2006/relationships/image" Target="../media/image50.wmf"/><Relationship Id="rId9" Type="http://schemas.openxmlformats.org/officeDocument/2006/relationships/oleObject" Target="../embeddings/oleObject77.bin"/><Relationship Id="rId14" Type="http://schemas.openxmlformats.org/officeDocument/2006/relationships/oleObject" Target="../embeddings/oleObject82.bin"/><Relationship Id="rId22" Type="http://schemas.openxmlformats.org/officeDocument/2006/relationships/image" Target="../media/image102.wmf"/><Relationship Id="rId27" Type="http://schemas.openxmlformats.org/officeDocument/2006/relationships/image" Target="../media/image103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6.bin"/><Relationship Id="rId13" Type="http://schemas.openxmlformats.org/officeDocument/2006/relationships/image" Target="../media/image107.wmf"/><Relationship Id="rId18" Type="http://schemas.openxmlformats.org/officeDocument/2006/relationships/oleObject" Target="../embeddings/oleObject101.bin"/><Relationship Id="rId3" Type="http://schemas.openxmlformats.org/officeDocument/2006/relationships/oleObject" Target="../embeddings/oleObject93.bin"/><Relationship Id="rId21" Type="http://schemas.openxmlformats.org/officeDocument/2006/relationships/image" Target="../media/image111.wmf"/><Relationship Id="rId7" Type="http://schemas.openxmlformats.org/officeDocument/2006/relationships/image" Target="../media/image104.wmf"/><Relationship Id="rId12" Type="http://schemas.openxmlformats.org/officeDocument/2006/relationships/oleObject" Target="../embeddings/oleObject98.bin"/><Relationship Id="rId17" Type="http://schemas.openxmlformats.org/officeDocument/2006/relationships/image" Target="../media/image10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00.bin"/><Relationship Id="rId20" Type="http://schemas.openxmlformats.org/officeDocument/2006/relationships/oleObject" Target="../embeddings/oleObject102.bin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95.bin"/><Relationship Id="rId11" Type="http://schemas.openxmlformats.org/officeDocument/2006/relationships/image" Target="../media/image106.wmf"/><Relationship Id="rId5" Type="http://schemas.openxmlformats.org/officeDocument/2006/relationships/oleObject" Target="../embeddings/oleObject94.bin"/><Relationship Id="rId15" Type="http://schemas.openxmlformats.org/officeDocument/2006/relationships/image" Target="../media/image108.wmf"/><Relationship Id="rId23" Type="http://schemas.openxmlformats.org/officeDocument/2006/relationships/image" Target="../media/image112.wmf"/><Relationship Id="rId10" Type="http://schemas.openxmlformats.org/officeDocument/2006/relationships/oleObject" Target="../embeddings/oleObject97.bin"/><Relationship Id="rId19" Type="http://schemas.openxmlformats.org/officeDocument/2006/relationships/image" Target="../media/image110.wmf"/><Relationship Id="rId4" Type="http://schemas.openxmlformats.org/officeDocument/2006/relationships/image" Target="../media/image50.wmf"/><Relationship Id="rId9" Type="http://schemas.openxmlformats.org/officeDocument/2006/relationships/image" Target="../media/image105.wmf"/><Relationship Id="rId14" Type="http://schemas.openxmlformats.org/officeDocument/2006/relationships/oleObject" Target="../embeddings/oleObject99.bin"/><Relationship Id="rId22" Type="http://schemas.openxmlformats.org/officeDocument/2006/relationships/oleObject" Target="../embeddings/oleObject103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7.bin"/><Relationship Id="rId3" Type="http://schemas.openxmlformats.org/officeDocument/2006/relationships/oleObject" Target="../embeddings/oleObject104.bin"/><Relationship Id="rId7" Type="http://schemas.openxmlformats.org/officeDocument/2006/relationships/image" Target="../media/image1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06.bin"/><Relationship Id="rId11" Type="http://schemas.openxmlformats.org/officeDocument/2006/relationships/image" Target="../media/image115.wmf"/><Relationship Id="rId5" Type="http://schemas.openxmlformats.org/officeDocument/2006/relationships/oleObject" Target="../embeddings/oleObject105.bin"/><Relationship Id="rId10" Type="http://schemas.openxmlformats.org/officeDocument/2006/relationships/oleObject" Target="../embeddings/oleObject108.bin"/><Relationship Id="rId4" Type="http://schemas.openxmlformats.org/officeDocument/2006/relationships/image" Target="../media/image50.wmf"/><Relationship Id="rId9" Type="http://schemas.openxmlformats.org/officeDocument/2006/relationships/image" Target="../media/image114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17" Type="http://schemas.openxmlformats.org/officeDocument/2006/relationships/image" Target="../media/image131.png"/><Relationship Id="rId2" Type="http://schemas.openxmlformats.org/officeDocument/2006/relationships/image" Target="../media/image116.png"/><Relationship Id="rId16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11" Type="http://schemas.openxmlformats.org/officeDocument/2006/relationships/image" Target="../media/image125.png"/><Relationship Id="rId5" Type="http://schemas.openxmlformats.org/officeDocument/2006/relationships/image" Target="../media/image119.jpeg"/><Relationship Id="rId15" Type="http://schemas.openxmlformats.org/officeDocument/2006/relationships/image" Target="../media/image129.png"/><Relationship Id="rId10" Type="http://schemas.openxmlformats.org/officeDocument/2006/relationships/image" Target="../media/image124.png"/><Relationship Id="rId19" Type="http://schemas.openxmlformats.org/officeDocument/2006/relationships/image" Target="../media/image133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LQm25nW6aZw" TargetMode="External"/><Relationship Id="rId2" Type="http://schemas.openxmlformats.org/officeDocument/2006/relationships/hyperlink" Target="https://www.youtube.com/watch?v=bcgXAQcvxdc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png"/><Relationship Id="rId18" Type="http://schemas.openxmlformats.org/officeDocument/2006/relationships/image" Target="../media/image150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17" Type="http://schemas.openxmlformats.org/officeDocument/2006/relationships/image" Target="../media/image149.png"/><Relationship Id="rId2" Type="http://schemas.openxmlformats.org/officeDocument/2006/relationships/image" Target="../media/image134.png"/><Relationship Id="rId16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image" Target="../media/image137.png"/><Relationship Id="rId15" Type="http://schemas.openxmlformats.org/officeDocument/2006/relationships/image" Target="../media/image147.png"/><Relationship Id="rId10" Type="http://schemas.openxmlformats.org/officeDocument/2006/relationships/image" Target="../media/image142.png"/><Relationship Id="rId19" Type="http://schemas.openxmlformats.org/officeDocument/2006/relationships/image" Target="../media/image151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Relationship Id="rId14" Type="http://schemas.openxmlformats.org/officeDocument/2006/relationships/image" Target="../media/image14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153.png"/><Relationship Id="rId7" Type="http://schemas.openxmlformats.org/officeDocument/2006/relationships/oleObject" Target="../embeddings/oleObject1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52.wmf"/><Relationship Id="rId11" Type="http://schemas.openxmlformats.org/officeDocument/2006/relationships/image" Target="../media/image156.png"/><Relationship Id="rId5" Type="http://schemas.openxmlformats.org/officeDocument/2006/relationships/oleObject" Target="../embeddings/oleObject109.bin"/><Relationship Id="rId10" Type="http://schemas.openxmlformats.org/officeDocument/2006/relationships/image" Target="../media/image155.png"/><Relationship Id="rId4" Type="http://schemas.openxmlformats.org/officeDocument/2006/relationships/image" Target="../media/image154.png"/><Relationship Id="rId9" Type="http://schemas.openxmlformats.org/officeDocument/2006/relationships/oleObject" Target="../embeddings/oleObject111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4.bin"/><Relationship Id="rId13" Type="http://schemas.openxmlformats.org/officeDocument/2006/relationships/image" Target="../media/image162.png"/><Relationship Id="rId18" Type="http://schemas.openxmlformats.org/officeDocument/2006/relationships/image" Target="../media/image159.wmf"/><Relationship Id="rId3" Type="http://schemas.openxmlformats.org/officeDocument/2006/relationships/image" Target="../media/image154.png"/><Relationship Id="rId7" Type="http://schemas.openxmlformats.org/officeDocument/2006/relationships/image" Target="../media/image50.wmf"/><Relationship Id="rId12" Type="http://schemas.openxmlformats.org/officeDocument/2006/relationships/image" Target="../media/image161.png"/><Relationship Id="rId17" Type="http://schemas.openxmlformats.org/officeDocument/2006/relationships/oleObject" Target="../embeddings/oleObject11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6.png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13.bin"/><Relationship Id="rId11" Type="http://schemas.openxmlformats.org/officeDocument/2006/relationships/image" Target="../media/image160.png"/><Relationship Id="rId5" Type="http://schemas.openxmlformats.org/officeDocument/2006/relationships/image" Target="../media/image157.wmf"/><Relationship Id="rId15" Type="http://schemas.openxmlformats.org/officeDocument/2006/relationships/image" Target="../media/image158.wmf"/><Relationship Id="rId10" Type="http://schemas.openxmlformats.org/officeDocument/2006/relationships/image" Target="../media/image153.png"/><Relationship Id="rId4" Type="http://schemas.openxmlformats.org/officeDocument/2006/relationships/oleObject" Target="../embeddings/oleObject112.bin"/><Relationship Id="rId9" Type="http://schemas.openxmlformats.org/officeDocument/2006/relationships/image" Target="../media/image155.png"/><Relationship Id="rId14" Type="http://schemas.openxmlformats.org/officeDocument/2006/relationships/oleObject" Target="../embeddings/oleObject115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oleObject" Target="../embeddings/oleObject121.bin"/><Relationship Id="rId3" Type="http://schemas.openxmlformats.org/officeDocument/2006/relationships/image" Target="../media/image156.png"/><Relationship Id="rId7" Type="http://schemas.openxmlformats.org/officeDocument/2006/relationships/image" Target="../media/image153.png"/><Relationship Id="rId12" Type="http://schemas.openxmlformats.org/officeDocument/2006/relationships/oleObject" Target="../embeddings/oleObject120.bin"/><Relationship Id="rId17" Type="http://schemas.openxmlformats.org/officeDocument/2006/relationships/image" Target="../media/image165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23.bin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55.png"/><Relationship Id="rId11" Type="http://schemas.openxmlformats.org/officeDocument/2006/relationships/oleObject" Target="../embeddings/oleObject119.bin"/><Relationship Id="rId5" Type="http://schemas.openxmlformats.org/officeDocument/2006/relationships/image" Target="../media/image163.wmf"/><Relationship Id="rId15" Type="http://schemas.openxmlformats.org/officeDocument/2006/relationships/image" Target="../media/image164.wmf"/><Relationship Id="rId10" Type="http://schemas.openxmlformats.org/officeDocument/2006/relationships/image" Target="../media/image50.wmf"/><Relationship Id="rId4" Type="http://schemas.openxmlformats.org/officeDocument/2006/relationships/oleObject" Target="../embeddings/oleObject117.bin"/><Relationship Id="rId9" Type="http://schemas.openxmlformats.org/officeDocument/2006/relationships/oleObject" Target="../embeddings/oleObject118.bin"/><Relationship Id="rId14" Type="http://schemas.openxmlformats.org/officeDocument/2006/relationships/oleObject" Target="../embeddings/oleObject122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7" Type="http://schemas.openxmlformats.org/officeDocument/2006/relationships/image" Target="../media/image171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7" Type="http://schemas.openxmlformats.org/officeDocument/2006/relationships/image" Target="../media/image171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13" Type="http://schemas.openxmlformats.org/officeDocument/2006/relationships/image" Target="../media/image179.jpeg"/><Relationship Id="rId18" Type="http://schemas.openxmlformats.org/officeDocument/2006/relationships/image" Target="../media/image182.jpeg"/><Relationship Id="rId3" Type="http://schemas.openxmlformats.org/officeDocument/2006/relationships/image" Target="../media/image172.emf"/><Relationship Id="rId7" Type="http://schemas.openxmlformats.org/officeDocument/2006/relationships/image" Target="../media/image176.png"/><Relationship Id="rId12" Type="http://schemas.openxmlformats.org/officeDocument/2006/relationships/image" Target="../media/image178.png"/><Relationship Id="rId17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1.emf"/><Relationship Id="rId20" Type="http://schemas.openxmlformats.org/officeDocument/2006/relationships/image" Target="../media/image184.jpeg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75.png"/><Relationship Id="rId11" Type="http://schemas.openxmlformats.org/officeDocument/2006/relationships/oleObject" Target="../embeddings/oleObject125.bin"/><Relationship Id="rId5" Type="http://schemas.openxmlformats.org/officeDocument/2006/relationships/image" Target="../media/image174.png"/><Relationship Id="rId15" Type="http://schemas.openxmlformats.org/officeDocument/2006/relationships/image" Target="../media/image59.jpeg"/><Relationship Id="rId10" Type="http://schemas.openxmlformats.org/officeDocument/2006/relationships/image" Target="../media/image50.wmf"/><Relationship Id="rId19" Type="http://schemas.openxmlformats.org/officeDocument/2006/relationships/image" Target="../media/image183.emf"/><Relationship Id="rId4" Type="http://schemas.openxmlformats.org/officeDocument/2006/relationships/image" Target="../media/image173.png"/><Relationship Id="rId9" Type="http://schemas.openxmlformats.org/officeDocument/2006/relationships/oleObject" Target="../embeddings/oleObject124.bin"/><Relationship Id="rId14" Type="http://schemas.openxmlformats.org/officeDocument/2006/relationships/image" Target="../media/image180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2.jpeg"/><Relationship Id="rId7" Type="http://schemas.openxmlformats.org/officeDocument/2006/relationships/image" Target="../media/image186.png"/><Relationship Id="rId12" Type="http://schemas.openxmlformats.org/officeDocument/2006/relationships/image" Target="../media/image191.png"/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emf"/><Relationship Id="rId11" Type="http://schemas.openxmlformats.org/officeDocument/2006/relationships/image" Target="../media/image190.png"/><Relationship Id="rId5" Type="http://schemas.openxmlformats.org/officeDocument/2006/relationships/image" Target="../media/image184.jpeg"/><Relationship Id="rId10" Type="http://schemas.openxmlformats.org/officeDocument/2006/relationships/image" Target="../media/image189.png"/><Relationship Id="rId4" Type="http://schemas.openxmlformats.org/officeDocument/2006/relationships/image" Target="../media/image183.emf"/><Relationship Id="rId9" Type="http://schemas.openxmlformats.org/officeDocument/2006/relationships/image" Target="../media/image18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7" Type="http://schemas.openxmlformats.org/officeDocument/2006/relationships/image" Target="../media/image171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7" Type="http://schemas.openxmlformats.org/officeDocument/2006/relationships/image" Target="../media/image195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image" Target="../media/image137.png"/><Relationship Id="rId4" Type="http://schemas.openxmlformats.org/officeDocument/2006/relationships/image" Target="../media/image19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7" Type="http://schemas.openxmlformats.org/officeDocument/2006/relationships/image" Target="../media/image201.jpe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7" Type="http://schemas.openxmlformats.org/officeDocument/2006/relationships/image" Target="../media/image171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03.jpeg"/><Relationship Id="rId7" Type="http://schemas.openxmlformats.org/officeDocument/2006/relationships/image" Target="../media/image207.jpeg"/><Relationship Id="rId12" Type="http://schemas.openxmlformats.org/officeDocument/2006/relationships/image" Target="../media/image212.png"/><Relationship Id="rId2" Type="http://schemas.openxmlformats.org/officeDocument/2006/relationships/image" Target="../media/image20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jpeg"/><Relationship Id="rId11" Type="http://schemas.openxmlformats.org/officeDocument/2006/relationships/image" Target="../media/image211.png"/><Relationship Id="rId5" Type="http://schemas.openxmlformats.org/officeDocument/2006/relationships/image" Target="../media/image205.png"/><Relationship Id="rId10" Type="http://schemas.openxmlformats.org/officeDocument/2006/relationships/image" Target="../media/image210.png"/><Relationship Id="rId4" Type="http://schemas.openxmlformats.org/officeDocument/2006/relationships/image" Target="../media/image204.png"/><Relationship Id="rId9" Type="http://schemas.openxmlformats.org/officeDocument/2006/relationships/image" Target="../media/image20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7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e.ohio-state.edu/~jwdavis/Publications/pami01.pdf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://www.wisdom.weizmann.ac.il/~vision/VideoAnalysis/Demos/SpaceTimeActions/SpaceTimeActions_iccv05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graphics.cs.cmu.edu/people/efros/research/action/efros-iccv03.pdf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4853" y="-6697"/>
            <a:ext cx="8471647" cy="1542183"/>
          </a:xfrm>
        </p:spPr>
        <p:txBody>
          <a:bodyPr>
            <a:noAutofit/>
          </a:bodyPr>
          <a:lstStyle/>
          <a:p>
            <a:r>
              <a:rPr lang="en-US" sz="5400" dirty="0" smtClean="0"/>
              <a:t>Action Recognition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169" y="5478912"/>
            <a:ext cx="8135017" cy="987726"/>
          </a:xfrm>
        </p:spPr>
        <p:txBody>
          <a:bodyPr>
            <a:noAutofit/>
          </a:bodyPr>
          <a:lstStyle/>
          <a:p>
            <a:r>
              <a:rPr lang="en-US" sz="2800" dirty="0"/>
              <a:t>Computer Vision</a:t>
            </a:r>
          </a:p>
          <a:p>
            <a:r>
              <a:rPr lang="en-US" sz="2800" dirty="0"/>
              <a:t>Jia-Bin Huang, Virginia Tech</a:t>
            </a:r>
          </a:p>
        </p:txBody>
      </p:sp>
      <p:sp>
        <p:nvSpPr>
          <p:cNvPr id="18" name="Content Placeholder 17"/>
          <p:cNvSpPr>
            <a:spLocks noGrp="1"/>
          </p:cNvSpPr>
          <p:nvPr/>
        </p:nvSpPr>
        <p:spPr bwMode="auto">
          <a:xfrm>
            <a:off x="457200" y="861219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272334" y="6581001"/>
            <a:ext cx="1871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Many slides from D. Hoiem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2" descr="http://people.rit.edu/andpph/photofile-misc/strobe-motion-ta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01" y="1672602"/>
            <a:ext cx="7470197" cy="369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83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Motion</a:t>
            </a:r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2600"/>
            <a:ext cx="586641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041765" y="1035237"/>
            <a:ext cx="29025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Tracked Points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689837" y="6509266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Matikainen et al.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73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Motion</a:t>
            </a:r>
            <a:endParaRPr lang="en-US" dirty="0"/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006138" y="850612"/>
            <a:ext cx="51114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Space-Time Interest Points</a:t>
            </a:r>
            <a:endParaRPr lang="en-US" sz="3200" dirty="0"/>
          </a:p>
        </p:txBody>
      </p:sp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62" y="1905000"/>
            <a:ext cx="5410200" cy="445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671062" y="3640718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Corner detectors in space-time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75536" y="6474813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Laptev 2005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0862" y="1752600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Moving corner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902875" y="1890215"/>
            <a:ext cx="1172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Ball hits wall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919857" y="6320924"/>
            <a:ext cx="1132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Balls collide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819400" y="6375955"/>
            <a:ext cx="2411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Balls collide (different scale)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7823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Motion</a:t>
            </a:r>
            <a:endParaRPr lang="en-US" dirty="0"/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006138" y="850612"/>
            <a:ext cx="51114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Space-Time Interest Points</a:t>
            </a:r>
            <a:endParaRPr lang="en-US" sz="3200" dirty="0"/>
          </a:p>
        </p:txBody>
      </p:sp>
      <p:pic>
        <p:nvPicPr>
          <p:cNvPr id="1771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44" y="1905000"/>
            <a:ext cx="873345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675536" y="6474813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Laptev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85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Examples of Action Recognition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Feature-based classification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Recognition using pose and objects</a:t>
            </a:r>
          </a:p>
        </p:txBody>
      </p:sp>
    </p:spTree>
    <p:extLst>
      <p:ext uri="{BB962C8B-B14F-4D97-AF65-F5344CB8AC3E}">
        <p14:creationId xmlns:p14="http://schemas.microsoft.com/office/powerpoint/2010/main" val="324812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Action recognition as classification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447800" y="6407235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Retrieving actions in movies</a:t>
            </a:r>
            <a:r>
              <a:rPr lang="en-US" dirty="0" smtClean="0"/>
              <a:t>, Laptev and Perez, 2007</a:t>
            </a:r>
            <a:endParaRPr lang="en-US" dirty="0"/>
          </a:p>
        </p:txBody>
      </p:sp>
      <p:pic>
        <p:nvPicPr>
          <p:cNvPr id="17819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4" y="1056062"/>
            <a:ext cx="741997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84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image categorization…</a:t>
            </a:r>
            <a:endParaRPr lang="en-US" dirty="0" smtClean="0"/>
          </a:p>
        </p:txBody>
      </p:sp>
      <p:sp>
        <p:nvSpPr>
          <p:cNvPr id="10" name="Rounded Rectangle 9"/>
          <p:cNvSpPr/>
          <p:nvPr/>
        </p:nvSpPr>
        <p:spPr>
          <a:xfrm>
            <a:off x="5684838" y="12954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Training Labels</a:t>
            </a:r>
          </a:p>
        </p:txBody>
      </p:sp>
      <p:grpSp>
        <p:nvGrpSpPr>
          <p:cNvPr id="10244" name="Group 12"/>
          <p:cNvGrpSpPr>
            <a:grpSpLocks/>
          </p:cNvGrpSpPr>
          <p:nvPr/>
        </p:nvGrpSpPr>
        <p:grpSpPr bwMode="auto">
          <a:xfrm>
            <a:off x="76200" y="1874838"/>
            <a:ext cx="2438400" cy="2849562"/>
            <a:chOff x="228600" y="1417320"/>
            <a:chExt cx="2438400" cy="2849880"/>
          </a:xfrm>
        </p:grpSpPr>
        <p:pic>
          <p:nvPicPr>
            <p:cNvPr id="1026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8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400"/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638800" y="2743200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Classifier Training</a:t>
            </a:r>
          </a:p>
        </p:txBody>
      </p:sp>
      <p:sp>
        <p:nvSpPr>
          <p:cNvPr id="10246" name="TextBox 13"/>
          <p:cNvSpPr txBox="1">
            <a:spLocks noChangeArrowheads="1"/>
          </p:cNvSpPr>
          <p:nvPr/>
        </p:nvSpPr>
        <p:spPr bwMode="auto">
          <a:xfrm>
            <a:off x="3632200" y="1295400"/>
            <a:ext cx="147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00400" y="2743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5908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029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5400000">
            <a:off x="6248400" y="2286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5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24475"/>
            <a:ext cx="1428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2743200" y="5410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1336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4" name="TextBox 20"/>
          <p:cNvSpPr txBox="1">
            <a:spLocks noChangeArrowheads="1"/>
          </p:cNvSpPr>
          <p:nvPr/>
        </p:nvSpPr>
        <p:spPr bwMode="auto">
          <a:xfrm>
            <a:off x="3810000" y="4648200"/>
            <a:ext cx="1323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Testing</a:t>
            </a:r>
          </a:p>
        </p:txBody>
      </p:sp>
      <p:sp>
        <p:nvSpPr>
          <p:cNvPr id="10255" name="TextBox 21"/>
          <p:cNvSpPr txBox="1">
            <a:spLocks noChangeArrowheads="1"/>
          </p:cNvSpPr>
          <p:nvPr/>
        </p:nvSpPr>
        <p:spPr bwMode="auto">
          <a:xfrm>
            <a:off x="457200" y="6365875"/>
            <a:ext cx="168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Test Image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7315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2819400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Trained Classifier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181600" y="5410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Trained Classifier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45720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70104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620000" y="5897563"/>
            <a:ext cx="1397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</a:rPr>
              <a:t>Outdoor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588250" y="5364163"/>
            <a:ext cx="1555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Prediction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635875" y="5227638"/>
            <a:ext cx="1447800" cy="1219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54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 spatial pyramids….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47700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rot="16200000" flipH="1">
            <a:off x="2327276" y="3578225"/>
            <a:ext cx="4260850" cy="31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 flipH="1">
            <a:off x="1219200" y="3578225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612775" y="3578225"/>
            <a:ext cx="4262438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 flipH="1">
            <a:off x="1219200" y="4648200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 flipH="1">
            <a:off x="1219200" y="2590800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3889375" y="3578225"/>
            <a:ext cx="4262438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2" name="TextBox 45"/>
          <p:cNvSpPr txBox="1">
            <a:spLocks noChangeArrowheads="1"/>
          </p:cNvSpPr>
          <p:nvPr/>
        </p:nvSpPr>
        <p:spPr bwMode="auto">
          <a:xfrm>
            <a:off x="1219200" y="5943600"/>
            <a:ext cx="6305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Compute histogram in each spatial bin</a:t>
            </a:r>
          </a:p>
        </p:txBody>
      </p:sp>
    </p:spTree>
    <p:extLst>
      <p:ext uri="{BB962C8B-B14F-4D97-AF65-F5344CB8AC3E}">
        <p14:creationId xmlns:p14="http://schemas.microsoft.com/office/powerpoint/2010/main" val="148956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3600"/>
            <a:ext cx="6197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for Classifying 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err="1" smtClean="0"/>
              <a:t>Spatio</a:t>
            </a:r>
            <a:r>
              <a:rPr lang="en-US" sz="2800" dirty="0" smtClean="0"/>
              <a:t>-temporal pyramids </a:t>
            </a:r>
          </a:p>
          <a:p>
            <a:pPr lvl="1"/>
            <a:r>
              <a:rPr lang="en-US" sz="2400" dirty="0" smtClean="0"/>
              <a:t>Image Gradients</a:t>
            </a:r>
          </a:p>
          <a:p>
            <a:pPr lvl="1"/>
            <a:r>
              <a:rPr lang="en-US" sz="2400" dirty="0" smtClean="0"/>
              <a:t>Optical Flow</a:t>
            </a: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8279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for Classifying 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 startAt="2"/>
            </a:pPr>
            <a:r>
              <a:rPr lang="en-US" dirty="0" err="1" smtClean="0"/>
              <a:t>Spatio</a:t>
            </a:r>
            <a:r>
              <a:rPr lang="en-US" dirty="0" smtClean="0"/>
              <a:t>-temporal </a:t>
            </a:r>
            <a:r>
              <a:rPr lang="en-US" dirty="0"/>
              <a:t>interest </a:t>
            </a:r>
            <a:r>
              <a:rPr lang="en-US" dirty="0" smtClean="0"/>
              <a:t>points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64086"/>
            <a:ext cx="2697971" cy="222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0044" y="4086299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Corner detectors in space-time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68644" y="5630788"/>
            <a:ext cx="7255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Descriptors based on Gaussian derivative filters over x, y, time</a:t>
            </a:r>
            <a:endParaRPr lang="en-US" sz="2000" dirty="0"/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71"/>
          <a:stretch/>
        </p:blipFill>
        <p:spPr bwMode="auto">
          <a:xfrm>
            <a:off x="3886200" y="1618260"/>
            <a:ext cx="472497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52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Boosted stubs for pyramids of optical flow, gradient</a:t>
            </a:r>
          </a:p>
          <a:p>
            <a:r>
              <a:rPr lang="en-US" dirty="0" smtClean="0"/>
              <a:t>Nearest neighbor for STIP</a:t>
            </a:r>
            <a:endParaRPr lang="en-US" dirty="0"/>
          </a:p>
        </p:txBody>
      </p: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7167"/>
            <a:ext cx="43688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655" y="3207168"/>
            <a:ext cx="4237456" cy="317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8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section: advanced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Convolutional neural networks in </a:t>
            </a:r>
            <a:r>
              <a:rPr lang="en-US" dirty="0" smtClean="0"/>
              <a:t>vision</a:t>
            </a:r>
          </a:p>
          <a:p>
            <a:endParaRPr lang="en-US" dirty="0" smtClean="0"/>
          </a:p>
          <a:p>
            <a:r>
              <a:rPr lang="en-US" dirty="0" smtClean="0"/>
              <a:t>Action recognition</a:t>
            </a:r>
          </a:p>
          <a:p>
            <a:endParaRPr lang="en-US" dirty="0"/>
          </a:p>
          <a:p>
            <a:r>
              <a:rPr lang="en-US" dirty="0" smtClean="0"/>
              <a:t>3D Scenes and Context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9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the video for an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Detect </a:t>
            </a:r>
            <a:r>
              <a:rPr lang="en-US" dirty="0" err="1" smtClean="0"/>
              <a:t>keyframes</a:t>
            </a:r>
            <a:r>
              <a:rPr lang="en-US" dirty="0" smtClean="0"/>
              <a:t> using a trained HOG detector in each frame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Classify detected </a:t>
            </a:r>
            <a:r>
              <a:rPr lang="en-US" dirty="0" err="1" smtClean="0"/>
              <a:t>keyframes</a:t>
            </a:r>
            <a:r>
              <a:rPr lang="en-US" dirty="0" smtClean="0"/>
              <a:t> as positive (e.g., “drinking”) or negative (“other”)</a:t>
            </a:r>
            <a:endParaRPr lang="en-US" dirty="0"/>
          </a:p>
        </p:txBody>
      </p:sp>
      <p:pic>
        <p:nvPicPr>
          <p:cNvPr id="1822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"/>
          <a:stretch/>
        </p:blipFill>
        <p:spPr bwMode="auto">
          <a:xfrm>
            <a:off x="-3875" y="3378630"/>
            <a:ext cx="4591050" cy="3161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22" y="4190999"/>
            <a:ext cx="453390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859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Accuracy in searching video</a:t>
            </a:r>
            <a:endParaRPr lang="en-US" dirty="0"/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851" y="1155032"/>
            <a:ext cx="6776149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986851" y="4756484"/>
            <a:ext cx="7620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85800" y="415426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Without</a:t>
            </a:r>
            <a:r>
              <a:rPr lang="en-US" dirty="0" smtClean="0"/>
              <a:t> </a:t>
            </a:r>
            <a:r>
              <a:rPr lang="en-US" dirty="0" err="1" smtClean="0"/>
              <a:t>keyframe</a:t>
            </a:r>
            <a:r>
              <a:rPr lang="en-US" dirty="0" smtClean="0"/>
              <a:t> detection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0" y="194510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dirty="0" err="1" smtClean="0"/>
              <a:t>keyframe</a:t>
            </a:r>
            <a:r>
              <a:rPr lang="en-US" dirty="0" smtClean="0"/>
              <a:t> detection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193028" y="2439036"/>
            <a:ext cx="7620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67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6488668"/>
            <a:ext cx="6776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Learning realistic human actions from movies, Laptev et al. 2008</a:t>
            </a:r>
            <a:endParaRPr lang="en-US" dirty="0"/>
          </a:p>
        </p:txBody>
      </p:sp>
      <p:pic>
        <p:nvPicPr>
          <p:cNvPr id="17818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03" y="1041014"/>
            <a:ext cx="3810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10" y="1041014"/>
            <a:ext cx="38290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04" y="3831506"/>
            <a:ext cx="3810000" cy="225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09" y="3798375"/>
            <a:ext cx="385010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36012" y="3317974"/>
            <a:ext cx="194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“Talk on phone”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351078" y="6096000"/>
            <a:ext cx="194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“Get out of car”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0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Space-time interest point detectors</a:t>
            </a:r>
          </a:p>
          <a:p>
            <a:r>
              <a:rPr lang="en-US" dirty="0" smtClean="0"/>
              <a:t>Descriptors</a:t>
            </a:r>
          </a:p>
          <a:p>
            <a:pPr lvl="1"/>
            <a:r>
              <a:rPr lang="en-US" dirty="0" smtClean="0"/>
              <a:t>HOG, HOF </a:t>
            </a:r>
          </a:p>
          <a:p>
            <a:r>
              <a:rPr lang="en-US" dirty="0" smtClean="0"/>
              <a:t>Pyramid histograms (3x3x2)</a:t>
            </a:r>
          </a:p>
          <a:p>
            <a:r>
              <a:rPr lang="en-US" dirty="0" smtClean="0"/>
              <a:t>SVMs with Chi-Squared Kernel</a:t>
            </a:r>
            <a:endParaRPr lang="en-US" dirty="0"/>
          </a:p>
        </p:txBody>
      </p:sp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47" y="4038600"/>
            <a:ext cx="2676832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4419600"/>
            <a:ext cx="46767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8362" y="6031401"/>
            <a:ext cx="1828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Interest Points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57712" y="5708543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Spatio</a:t>
            </a:r>
            <a:r>
              <a:rPr lang="en-US" dirty="0" smtClean="0"/>
              <a:t>-Temporal Binning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47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3400"/>
            <a:ext cx="91249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76" y="914400"/>
            <a:ext cx="8159750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48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Action Recognition using Pose and Objects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42474" y="5858106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Modeling Mutual Context of Object and Human Pose in Human-Object Interaction Activities</a:t>
            </a:r>
            <a:r>
              <a:rPr lang="en-US" dirty="0" smtClean="0"/>
              <a:t>, B. Yao and Li Fei-Fei, 2010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 descr="Kobe_new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1752600"/>
            <a:ext cx="2228850" cy="2971800"/>
          </a:xfrm>
          <a:prstGeom prst="rect">
            <a:avLst/>
          </a:prstGeom>
        </p:spPr>
      </p:pic>
      <p:pic>
        <p:nvPicPr>
          <p:cNvPr id="9" name="Picture 8" descr="robot_was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1752600"/>
            <a:ext cx="1979242" cy="2971800"/>
          </a:xfrm>
          <a:prstGeom prst="rect">
            <a:avLst/>
          </a:prstGeom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1447800"/>
            <a:ext cx="2038350" cy="351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577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 txBox="1">
            <a:spLocks/>
          </p:cNvSpPr>
          <p:nvPr/>
        </p:nvSpPr>
        <p:spPr>
          <a:xfrm>
            <a:off x="1981200" y="304800"/>
            <a:ext cx="54102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Human-Object Interaction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 descr="tennis_player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4858" y="3282696"/>
            <a:ext cx="3524250" cy="22002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794858" y="3270504"/>
            <a:ext cx="3529584" cy="2209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 descr="tennis_player_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858" y="3282696"/>
            <a:ext cx="3529742" cy="2203704"/>
          </a:xfrm>
          <a:prstGeom prst="rect">
            <a:avLst/>
          </a:prstGeom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4242658" y="3803904"/>
            <a:ext cx="7620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Torso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 rot="20527913">
            <a:off x="3258764" y="3678570"/>
            <a:ext cx="112502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Right-arm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 rot="19842151">
            <a:off x="4990748" y="3646485"/>
            <a:ext cx="99347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Left-arm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 rot="18725335">
            <a:off x="3558300" y="4506363"/>
            <a:ext cx="102630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Right-leg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 rot="541478">
            <a:off x="4997247" y="4572942"/>
            <a:ext cx="926986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Left-leg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4547458" y="3346704"/>
            <a:ext cx="685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Head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" y="2133600"/>
            <a:ext cx="35814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Human pose estimation</a:t>
            </a:r>
          </a:p>
        </p:txBody>
      </p:sp>
      <p:sp>
        <p:nvSpPr>
          <p:cNvPr id="18" name="Down Arrow 17"/>
          <p:cNvSpPr/>
          <p:nvPr/>
        </p:nvSpPr>
        <p:spPr>
          <a:xfrm rot="2479865">
            <a:off x="2948407" y="1350912"/>
            <a:ext cx="228600" cy="372610"/>
          </a:xfrm>
          <a:prstGeom prst="downArrow">
            <a:avLst/>
          </a:prstGeom>
          <a:solidFill>
            <a:srgbClr val="8FFF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09600" y="990600"/>
            <a:ext cx="4572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Holistic image based classification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09600" y="1752600"/>
            <a:ext cx="4953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Integrated reasoning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4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 txBox="1">
            <a:spLocks/>
          </p:cNvSpPr>
          <p:nvPr/>
        </p:nvSpPr>
        <p:spPr>
          <a:xfrm>
            <a:off x="1981200" y="304800"/>
            <a:ext cx="54102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Human-Object Interaction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tennis_player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4858" y="3282696"/>
            <a:ext cx="3524250" cy="22002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94858" y="3270504"/>
            <a:ext cx="3529584" cy="2209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tennis_player_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858" y="3276600"/>
            <a:ext cx="3529742" cy="2203704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413858" y="3880104"/>
            <a:ext cx="838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9900"/>
                </a:solidFill>
                <a:latin typeface="Arial" pitchFamily="34" charset="0"/>
                <a:ea typeface="+mj-ea"/>
                <a:cs typeface="Arial" pitchFamily="34" charset="0"/>
              </a:rPr>
              <a:t>Tennis racket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" y="2133600"/>
            <a:ext cx="3352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 Human pose estimation</a:t>
            </a:r>
          </a:p>
        </p:txBody>
      </p:sp>
      <p:sp>
        <p:nvSpPr>
          <p:cNvPr id="19" name="Down Arrow 18"/>
          <p:cNvSpPr/>
          <p:nvPr/>
        </p:nvSpPr>
        <p:spPr>
          <a:xfrm rot="2479865">
            <a:off x="2948407" y="1350912"/>
            <a:ext cx="228600" cy="372610"/>
          </a:xfrm>
          <a:prstGeom prst="downArrow">
            <a:avLst/>
          </a:prstGeom>
          <a:solidFill>
            <a:srgbClr val="8FFF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09600" y="990600"/>
            <a:ext cx="4495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Holistic image based classification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09600" y="1752600"/>
            <a:ext cx="51054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Integrated reasoning</a:t>
            </a:r>
            <a:endParaRPr lang="en-US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914400" y="2514600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Object detection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1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 txBox="1">
            <a:spLocks/>
          </p:cNvSpPr>
          <p:nvPr/>
        </p:nvSpPr>
        <p:spPr>
          <a:xfrm>
            <a:off x="1981200" y="304800"/>
            <a:ext cx="54102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Human-Object Interaction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914400" y="2133600"/>
            <a:ext cx="3733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Human pose estimation</a:t>
            </a:r>
          </a:p>
        </p:txBody>
      </p:sp>
      <p:sp>
        <p:nvSpPr>
          <p:cNvPr id="24" name="Down Arrow 23"/>
          <p:cNvSpPr/>
          <p:nvPr/>
        </p:nvSpPr>
        <p:spPr>
          <a:xfrm rot="2479865">
            <a:off x="2948407" y="1350912"/>
            <a:ext cx="228600" cy="372610"/>
          </a:xfrm>
          <a:prstGeom prst="downArrow">
            <a:avLst/>
          </a:prstGeom>
          <a:solidFill>
            <a:srgbClr val="8FFF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09600" y="990600"/>
            <a:ext cx="4495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Holistic image based classification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09600" y="1752600"/>
            <a:ext cx="50292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Integrated reasoning</a:t>
            </a:r>
            <a:endParaRPr lang="en-US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14400" y="2514600"/>
            <a:ext cx="28194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Object detection</a:t>
            </a:r>
          </a:p>
        </p:txBody>
      </p:sp>
      <p:pic>
        <p:nvPicPr>
          <p:cNvPr id="46" name="Picture 45" descr="tennis_player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4858" y="3282696"/>
            <a:ext cx="3524250" cy="2200275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2794858" y="3270504"/>
            <a:ext cx="3529584" cy="2209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8" name="Picture 47" descr="tennis_player_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858" y="3276600"/>
            <a:ext cx="3529742" cy="2203704"/>
          </a:xfrm>
          <a:prstGeom prst="rect">
            <a:avLst/>
          </a:prstGeom>
        </p:spPr>
      </p:pic>
      <p:sp>
        <p:nvSpPr>
          <p:cNvPr id="49" name="Title 1"/>
          <p:cNvSpPr txBox="1">
            <a:spLocks/>
          </p:cNvSpPr>
          <p:nvPr/>
        </p:nvSpPr>
        <p:spPr>
          <a:xfrm>
            <a:off x="4242658" y="3803904"/>
            <a:ext cx="7620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Torso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 rot="20527913">
            <a:off x="3258764" y="3678570"/>
            <a:ext cx="112502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Right-arm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 rot="19842151">
            <a:off x="4990748" y="3646485"/>
            <a:ext cx="99347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Left-arm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 rot="18725335">
            <a:off x="3558300" y="4506363"/>
            <a:ext cx="102630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Right-leg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 rot="541478">
            <a:off x="4997247" y="4572942"/>
            <a:ext cx="926986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Left-leg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4547458" y="3346704"/>
            <a:ext cx="685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Head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2413858" y="3880104"/>
            <a:ext cx="838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9900"/>
                </a:solidFill>
                <a:latin typeface="Arial" pitchFamily="34" charset="0"/>
                <a:ea typeface="+mj-ea"/>
                <a:cs typeface="Arial" pitchFamily="34" charset="0"/>
              </a:rPr>
              <a:t>Tennis racket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58317" y="5486400"/>
            <a:ext cx="3618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Activity: Tennis Forehand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914400" y="2911098"/>
            <a:ext cx="3614106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Action categorization</a:t>
            </a:r>
          </a:p>
        </p:txBody>
      </p:sp>
    </p:spTree>
    <p:extLst>
      <p:ext uri="{BB962C8B-B14F-4D97-AF65-F5344CB8AC3E}">
        <p14:creationId xmlns:p14="http://schemas.microsoft.com/office/powerpoint/2010/main" val="158575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1952"/>
            <a:ext cx="1981200" cy="326357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2578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1952"/>
            <a:ext cx="1989106" cy="3276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00200" y="5181600"/>
            <a:ext cx="32004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Felzenszwalb &amp; Huttenlocher,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Ren et al,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Ramanan, 2006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Ferrari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Yang &amp; Mori,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Andriluka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Eichner &amp; Ferrari, 2009</a:t>
            </a:r>
          </a:p>
        </p:txBody>
      </p:sp>
      <p:sp>
        <p:nvSpPr>
          <p:cNvPr id="9" name="Rectangle 8"/>
          <p:cNvSpPr/>
          <p:nvPr/>
        </p:nvSpPr>
        <p:spPr>
          <a:xfrm>
            <a:off x="2514600" y="2057400"/>
            <a:ext cx="457200" cy="533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38400" y="2895600"/>
            <a:ext cx="381000" cy="6096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14600" y="4267200"/>
            <a:ext cx="304800" cy="7620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124200" y="2286000"/>
            <a:ext cx="16002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800600" y="2006025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Difficult part appearance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971800" y="3198812"/>
            <a:ext cx="17526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800600" y="3059668"/>
            <a:ext cx="167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Self-occlusion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24400" y="4343400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Image region looks like a body part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895600" y="4648200"/>
            <a:ext cx="18288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>
            <a:spLocks/>
          </p:cNvSpPr>
          <p:nvPr/>
        </p:nvSpPr>
        <p:spPr>
          <a:xfrm>
            <a:off x="762000" y="609600"/>
            <a:ext cx="41910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1905000"/>
            <a:ext cx="1676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Human pose estimation is challenging.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99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6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action?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4108160"/>
            <a:ext cx="7766870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Action: a transition from one state </a:t>
            </a:r>
            <a:r>
              <a:rPr lang="en-US" sz="3200" dirty="0" smtClean="0">
                <a:latin typeface="+mj-lt"/>
              </a:rPr>
              <a:t>to another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Who is the actor?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How is the state of the actor changing?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What (if anything) is being acted on?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How is that thing changing?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What is the purpose of the action (if any)?</a:t>
            </a:r>
            <a:endParaRPr lang="en-US" sz="2400" dirty="0">
              <a:latin typeface="+mj-lt"/>
            </a:endParaRPr>
          </a:p>
        </p:txBody>
      </p:sp>
      <p:pic>
        <p:nvPicPr>
          <p:cNvPr id="169986" name="Picture 2" descr="http://i18.stockmediaserver.com/smsimg30/th170/Ojofoto/111502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158246"/>
            <a:ext cx="1771496" cy="266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88" name="Picture 4" descr="http://t3.gstatic.com/images?q=tbn:ANd9GcSWCcNcTQRFRSowhkayFq1ZzcqVQTCcMYPZAM6s0x8JJTncXfMw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2562225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90" name="Picture 6" descr="http://farm5.static.flickr.com/4091/5431778528_a03e5cda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1194431"/>
            <a:ext cx="197167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78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901952"/>
            <a:ext cx="1989106" cy="3276600"/>
          </a:xfrm>
          <a:prstGeom prst="rect">
            <a:avLst/>
          </a:prstGeom>
        </p:spPr>
      </p:pic>
      <p:sp>
        <p:nvSpPr>
          <p:cNvPr id="21" name="Rectangle 20"/>
          <p:cNvSpPr>
            <a:spLocks/>
          </p:cNvSpPr>
          <p:nvPr/>
        </p:nvSpPr>
        <p:spPr>
          <a:xfrm>
            <a:off x="762000" y="609600"/>
            <a:ext cx="41910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objec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1901952"/>
            <a:ext cx="1981200" cy="326357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2578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46"/>
          <p:cNvGrpSpPr>
            <a:grpSpLocks noChangeAspect="1"/>
          </p:cNvGrpSpPr>
          <p:nvPr/>
        </p:nvGrpSpPr>
        <p:grpSpPr>
          <a:xfrm>
            <a:off x="1828800" y="2057400"/>
            <a:ext cx="1853408" cy="3108960"/>
            <a:chOff x="5515517" y="4482687"/>
            <a:chExt cx="1098057" cy="1841913"/>
          </a:xfrm>
        </p:grpSpPr>
        <p:sp>
          <p:nvSpPr>
            <p:cNvPr id="37" name="Rounded Rectangle 36"/>
            <p:cNvSpPr/>
            <p:nvPr/>
          </p:nvSpPr>
          <p:spPr>
            <a:xfrm>
              <a:off x="5979613" y="4482687"/>
              <a:ext cx="233916" cy="327483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6073180" y="4716603"/>
              <a:ext cx="374266" cy="561399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ounded Rectangle 38"/>
            <p:cNvSpPr/>
            <p:nvPr/>
          </p:nvSpPr>
          <p:spPr>
            <a:xfrm rot="19957910">
              <a:off x="6317459" y="4705250"/>
              <a:ext cx="140024" cy="28271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ounded Rectangle 39"/>
            <p:cNvSpPr/>
            <p:nvPr/>
          </p:nvSpPr>
          <p:spPr>
            <a:xfrm rot="19957910">
              <a:off x="6467427" y="4918832"/>
              <a:ext cx="146147" cy="330502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ounded Rectangle 40"/>
            <p:cNvSpPr/>
            <p:nvPr/>
          </p:nvSpPr>
          <p:spPr>
            <a:xfrm rot="4440663">
              <a:off x="5950313" y="4906613"/>
              <a:ext cx="140024" cy="28271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ounded Rectangle 41"/>
            <p:cNvSpPr/>
            <p:nvPr/>
          </p:nvSpPr>
          <p:spPr>
            <a:xfrm rot="6101825">
              <a:off x="5651245" y="4781886"/>
              <a:ext cx="146147" cy="417604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ounded Rectangle 42"/>
            <p:cNvSpPr/>
            <p:nvPr/>
          </p:nvSpPr>
          <p:spPr>
            <a:xfrm rot="789981">
              <a:off x="6305126" y="5275744"/>
              <a:ext cx="283977" cy="428392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ounded Rectangle 43"/>
            <p:cNvSpPr/>
            <p:nvPr/>
          </p:nvSpPr>
          <p:spPr>
            <a:xfrm rot="1970179">
              <a:off x="5887994" y="5289254"/>
              <a:ext cx="242244" cy="428392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 rot="21249300">
              <a:off x="6290075" y="5668854"/>
              <a:ext cx="211823" cy="595308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5930615" y="5729292"/>
              <a:ext cx="211823" cy="595308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152400" y="1905000"/>
            <a:ext cx="1676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Human pose estimation is challenging.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00200" y="5181600"/>
            <a:ext cx="32004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Felzenszwalb &amp; Huttenlocher,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Ren et al,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Ramanan, 2006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Ferrari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Yang &amp; Mori,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Andriluka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Eichner &amp; Ferrari, 2009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43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>
            <a:spLocks/>
          </p:cNvSpPr>
          <p:nvPr/>
        </p:nvSpPr>
        <p:spPr>
          <a:xfrm>
            <a:off x="762000" y="609600"/>
            <a:ext cx="41910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0952" y="1905000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 rot="20605871">
            <a:off x="2517109" y="2046565"/>
            <a:ext cx="456991" cy="533400"/>
          </a:xfrm>
          <a:prstGeom prst="roundRect">
            <a:avLst/>
          </a:prstGeom>
          <a:noFill/>
          <a:ln w="317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ounded Rectangle 57"/>
          <p:cNvSpPr/>
          <p:nvPr/>
        </p:nvSpPr>
        <p:spPr>
          <a:xfrm rot="20255247">
            <a:off x="2747184" y="2503028"/>
            <a:ext cx="641572" cy="914400"/>
          </a:xfrm>
          <a:prstGeom prst="roundRect">
            <a:avLst/>
          </a:prstGeom>
          <a:noFill/>
          <a:ln w="317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ounded Rectangle 58"/>
          <p:cNvSpPr/>
          <p:nvPr/>
        </p:nvSpPr>
        <p:spPr>
          <a:xfrm rot="19957910">
            <a:off x="3068967" y="2419908"/>
            <a:ext cx="228070" cy="460483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ounded Rectangle 59"/>
          <p:cNvSpPr/>
          <p:nvPr/>
        </p:nvSpPr>
        <p:spPr>
          <a:xfrm rot="3966386">
            <a:off x="2918722" y="2675718"/>
            <a:ext cx="238043" cy="592658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ounded Rectangle 60"/>
          <p:cNvSpPr/>
          <p:nvPr/>
        </p:nvSpPr>
        <p:spPr>
          <a:xfrm rot="21417997">
            <a:off x="2529054" y="2741022"/>
            <a:ext cx="228070" cy="536685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ounded Rectangle 61"/>
          <p:cNvSpPr/>
          <p:nvPr/>
        </p:nvSpPr>
        <p:spPr>
          <a:xfrm rot="10584277">
            <a:off x="2603633" y="3046086"/>
            <a:ext cx="207937" cy="386515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ounded Rectangle 62"/>
          <p:cNvSpPr/>
          <p:nvPr/>
        </p:nvSpPr>
        <p:spPr>
          <a:xfrm rot="789981">
            <a:off x="3122101" y="3357572"/>
            <a:ext cx="388342" cy="697760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ounded Rectangle 63"/>
          <p:cNvSpPr/>
          <p:nvPr/>
        </p:nvSpPr>
        <p:spPr>
          <a:xfrm rot="789981">
            <a:off x="2750299" y="3490953"/>
            <a:ext cx="396225" cy="741242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ounded Rectangle 64"/>
          <p:cNvSpPr/>
          <p:nvPr/>
        </p:nvSpPr>
        <p:spPr>
          <a:xfrm rot="222206">
            <a:off x="3050575" y="3988078"/>
            <a:ext cx="318735" cy="969630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ounded Rectangle 65"/>
          <p:cNvSpPr/>
          <p:nvPr/>
        </p:nvSpPr>
        <p:spPr>
          <a:xfrm rot="18974320">
            <a:off x="2837823" y="4115779"/>
            <a:ext cx="343390" cy="856084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30"/>
          <p:cNvGrpSpPr/>
          <p:nvPr/>
        </p:nvGrpSpPr>
        <p:grpSpPr>
          <a:xfrm>
            <a:off x="1828800" y="2779082"/>
            <a:ext cx="1132030" cy="374904"/>
            <a:chOff x="1977113" y="2779082"/>
            <a:chExt cx="1132030" cy="374904"/>
          </a:xfrm>
        </p:grpSpPr>
        <p:sp>
          <p:nvSpPr>
            <p:cNvPr id="33" name="Rectangle 32"/>
            <p:cNvSpPr/>
            <p:nvPr/>
          </p:nvSpPr>
          <p:spPr>
            <a:xfrm rot="17506315">
              <a:off x="2415764" y="2457923"/>
              <a:ext cx="247522" cy="1030098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/>
            <p:cNvSpPr>
              <a:spLocks noChangeAspect="1"/>
            </p:cNvSpPr>
            <p:nvPr/>
          </p:nvSpPr>
          <p:spPr>
            <a:xfrm rot="17535029">
              <a:off x="2355676" y="2400519"/>
              <a:ext cx="374904" cy="1132030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7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261887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3657600" y="1371600"/>
            <a:ext cx="2133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Script" pitchFamily="34" charset="0"/>
                <a:cs typeface="Arial" pitchFamily="34" charset="0"/>
              </a:rPr>
              <a:t>Facilitate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Script" pitchFamily="34" charset="0"/>
              <a:cs typeface="Arial" pitchFamily="34" charset="0"/>
            </a:endParaRPr>
          </a:p>
        </p:txBody>
      </p:sp>
      <p:sp>
        <p:nvSpPr>
          <p:cNvPr id="26" name="Curved Up Arrow 25"/>
          <p:cNvSpPr/>
          <p:nvPr/>
        </p:nvSpPr>
        <p:spPr>
          <a:xfrm flipH="1">
            <a:off x="3429000" y="1066800"/>
            <a:ext cx="2667000" cy="304800"/>
          </a:xfrm>
          <a:prstGeom prst="curvedUpArrow">
            <a:avLst>
              <a:gd name="adj1" fmla="val 51175"/>
              <a:gd name="adj2" fmla="val 115791"/>
              <a:gd name="adj3" fmla="val 36538"/>
            </a:avLst>
          </a:prstGeom>
          <a:solidFill>
            <a:srgbClr val="FF0000"/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7200" y="2590800"/>
            <a:ext cx="137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Given the object is detected.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3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35" grpId="0"/>
      <p:bldP spid="26" grpId="0" animBg="1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1952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1952"/>
            <a:ext cx="1989106" cy="3276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34000" y="5422910"/>
            <a:ext cx="198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Viola &amp; Jones, 2001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Lampert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Divvala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Vedaldi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2009</a:t>
            </a:r>
          </a:p>
        </p:txBody>
      </p:sp>
      <p:sp>
        <p:nvSpPr>
          <p:cNvPr id="21" name="Rectangle 20"/>
          <p:cNvSpPr>
            <a:spLocks/>
          </p:cNvSpPr>
          <p:nvPr/>
        </p:nvSpPr>
        <p:spPr>
          <a:xfrm>
            <a:off x="5334000" y="609600"/>
            <a:ext cx="28956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7526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220968" y="1889760"/>
            <a:ext cx="152400" cy="152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object-1.png"/>
          <p:cNvPicPr>
            <a:picLocks noChangeAspect="1"/>
          </p:cNvPicPr>
          <p:nvPr/>
        </p:nvPicPr>
        <p:blipFill>
          <a:blip r:embed="rId4" cstate="print"/>
          <a:srcRect l="-49961" t="-49961" r="-49961" b="-49961"/>
          <a:stretch>
            <a:fillRect/>
          </a:stretch>
        </p:blipFill>
        <p:spPr>
          <a:xfrm>
            <a:off x="3352800" y="1752600"/>
            <a:ext cx="731520" cy="73152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3962400" y="1874520"/>
            <a:ext cx="2209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962400" y="2026920"/>
            <a:ext cx="2209800" cy="2286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2356545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Small, low-resolution, partially occluded</a:t>
            </a:r>
          </a:p>
        </p:txBody>
      </p:sp>
      <p:pic>
        <p:nvPicPr>
          <p:cNvPr id="31" name="Picture 30" descr="object - Copy.png"/>
          <p:cNvPicPr>
            <a:picLocks noChangeAspect="1"/>
          </p:cNvPicPr>
          <p:nvPr/>
        </p:nvPicPr>
        <p:blipFill>
          <a:blip r:embed="rId5" cstate="print"/>
          <a:srcRect l="-36327" t="-36327" r="-36327" b="-36327"/>
          <a:stretch>
            <a:fillRect/>
          </a:stretch>
        </p:blipFill>
        <p:spPr>
          <a:xfrm>
            <a:off x="3459480" y="3728145"/>
            <a:ext cx="731520" cy="731520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4114800" y="3931920"/>
            <a:ext cx="2971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114800" y="4160520"/>
            <a:ext cx="2971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667000" y="4337745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Image region similar to detection target</a:t>
            </a:r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91400" y="1828800"/>
            <a:ext cx="152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Object detection is challenging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35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/>
      <p:bldP spid="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5000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sp>
        <p:nvSpPr>
          <p:cNvPr id="21" name="Rectangle 20"/>
          <p:cNvSpPr>
            <a:spLocks/>
          </p:cNvSpPr>
          <p:nvPr/>
        </p:nvSpPr>
        <p:spPr>
          <a:xfrm>
            <a:off x="5334000" y="609600"/>
            <a:ext cx="28956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7526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8"/>
          <p:cNvGrpSpPr>
            <a:grpSpLocks noChangeAspect="1"/>
          </p:cNvGrpSpPr>
          <p:nvPr/>
        </p:nvGrpSpPr>
        <p:grpSpPr>
          <a:xfrm>
            <a:off x="6217920" y="1905000"/>
            <a:ext cx="182880" cy="182880"/>
            <a:chOff x="6327648" y="1645920"/>
            <a:chExt cx="246888" cy="246888"/>
          </a:xfrm>
        </p:grpSpPr>
        <p:sp>
          <p:nvSpPr>
            <p:cNvPr id="17" name="Rectangle 16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7"/>
          <p:cNvGrpSpPr>
            <a:grpSpLocks noChangeAspect="1"/>
          </p:cNvGrpSpPr>
          <p:nvPr/>
        </p:nvGrpSpPr>
        <p:grpSpPr>
          <a:xfrm>
            <a:off x="5532120" y="2103120"/>
            <a:ext cx="182880" cy="182880"/>
            <a:chOff x="6327648" y="1645920"/>
            <a:chExt cx="246888" cy="246888"/>
          </a:xfrm>
        </p:grpSpPr>
        <p:sp>
          <p:nvSpPr>
            <p:cNvPr id="29" name="Rectangle 28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3"/>
          <p:cNvGrpSpPr>
            <a:grpSpLocks noChangeAspect="1"/>
          </p:cNvGrpSpPr>
          <p:nvPr/>
        </p:nvGrpSpPr>
        <p:grpSpPr>
          <a:xfrm>
            <a:off x="6370320" y="2819400"/>
            <a:ext cx="182880" cy="182880"/>
            <a:chOff x="6327648" y="1645920"/>
            <a:chExt cx="246888" cy="246888"/>
          </a:xfrm>
        </p:grpSpPr>
        <p:sp>
          <p:nvSpPr>
            <p:cNvPr id="35" name="Rectangle 34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36"/>
          <p:cNvGrpSpPr>
            <a:grpSpLocks noChangeAspect="1"/>
          </p:cNvGrpSpPr>
          <p:nvPr/>
        </p:nvGrpSpPr>
        <p:grpSpPr>
          <a:xfrm>
            <a:off x="7132320" y="2712720"/>
            <a:ext cx="182880" cy="182880"/>
            <a:chOff x="6327648" y="1645920"/>
            <a:chExt cx="246888" cy="246888"/>
          </a:xfrm>
        </p:grpSpPr>
        <p:sp>
          <p:nvSpPr>
            <p:cNvPr id="38" name="Rectangle 37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40"/>
          <p:cNvGrpSpPr>
            <a:grpSpLocks noChangeAspect="1"/>
          </p:cNvGrpSpPr>
          <p:nvPr/>
        </p:nvGrpSpPr>
        <p:grpSpPr>
          <a:xfrm>
            <a:off x="7132320" y="4008120"/>
            <a:ext cx="182880" cy="182880"/>
            <a:chOff x="6327648" y="1645920"/>
            <a:chExt cx="246888" cy="246888"/>
          </a:xfrm>
        </p:grpSpPr>
        <p:sp>
          <p:nvSpPr>
            <p:cNvPr id="42" name="Rectangle 41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43"/>
          <p:cNvGrpSpPr>
            <a:grpSpLocks noChangeAspect="1"/>
          </p:cNvGrpSpPr>
          <p:nvPr/>
        </p:nvGrpSpPr>
        <p:grpSpPr>
          <a:xfrm>
            <a:off x="6979920" y="3169920"/>
            <a:ext cx="182880" cy="182880"/>
            <a:chOff x="6327648" y="1645920"/>
            <a:chExt cx="246888" cy="246888"/>
          </a:xfrm>
        </p:grpSpPr>
        <p:sp>
          <p:nvSpPr>
            <p:cNvPr id="45" name="Rectangle 44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46"/>
          <p:cNvGrpSpPr>
            <a:grpSpLocks noChangeAspect="1"/>
          </p:cNvGrpSpPr>
          <p:nvPr/>
        </p:nvGrpSpPr>
        <p:grpSpPr>
          <a:xfrm>
            <a:off x="6141720" y="3962400"/>
            <a:ext cx="182880" cy="182880"/>
            <a:chOff x="6327648" y="1645920"/>
            <a:chExt cx="246888" cy="246888"/>
          </a:xfrm>
        </p:grpSpPr>
        <p:sp>
          <p:nvSpPr>
            <p:cNvPr id="48" name="Rectangle 47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49"/>
          <p:cNvGrpSpPr>
            <a:grpSpLocks noChangeAspect="1"/>
          </p:cNvGrpSpPr>
          <p:nvPr/>
        </p:nvGrpSpPr>
        <p:grpSpPr>
          <a:xfrm>
            <a:off x="5379720" y="3429000"/>
            <a:ext cx="182880" cy="182880"/>
            <a:chOff x="6327648" y="1645920"/>
            <a:chExt cx="246888" cy="246888"/>
          </a:xfrm>
        </p:grpSpPr>
        <p:sp>
          <p:nvSpPr>
            <p:cNvPr id="51" name="Rectangle 50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91400" y="1828800"/>
            <a:ext cx="152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Object detection is challenging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334000" y="5422910"/>
            <a:ext cx="198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Viola &amp; Jones, 2001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Lampert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Divvala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Vedaldi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2009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42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5000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grpSp>
        <p:nvGrpSpPr>
          <p:cNvPr id="2" name="Group 41"/>
          <p:cNvGrpSpPr/>
          <p:nvPr/>
        </p:nvGrpSpPr>
        <p:grpSpPr>
          <a:xfrm>
            <a:off x="5622357" y="2074590"/>
            <a:ext cx="1109007" cy="2955468"/>
            <a:chOff x="5774757" y="2074590"/>
            <a:chExt cx="1109007" cy="2955468"/>
          </a:xfrm>
        </p:grpSpPr>
        <p:sp>
          <p:nvSpPr>
            <p:cNvPr id="37" name="Rounded Rectangle 36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ounded Rectangle 40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ounded Rectangle 43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ounded Rectangle 46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ounded Rectangle 52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ounded Rectangle 53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ounded Rectangle 54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ounded Rectangle 55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66"/>
          <p:cNvGrpSpPr>
            <a:grpSpLocks noChangeAspect="1"/>
          </p:cNvGrpSpPr>
          <p:nvPr/>
        </p:nvGrpSpPr>
        <p:grpSpPr>
          <a:xfrm>
            <a:off x="6217920" y="1905000"/>
            <a:ext cx="182880" cy="182880"/>
            <a:chOff x="6327648" y="1645920"/>
            <a:chExt cx="246888" cy="246888"/>
          </a:xfrm>
        </p:grpSpPr>
        <p:sp>
          <p:nvSpPr>
            <p:cNvPr id="68" name="Rectangle 67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Rectangle 68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9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7526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3657600" y="1371600"/>
            <a:ext cx="2133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Script" pitchFamily="34" charset="0"/>
                <a:cs typeface="Arial" pitchFamily="34" charset="0"/>
              </a:rPr>
              <a:t>Facilitate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Script" pitchFamily="34" charset="0"/>
              <a:cs typeface="Arial" pitchFamily="34" charset="0"/>
            </a:endParaRPr>
          </a:p>
        </p:txBody>
      </p:sp>
      <p:sp>
        <p:nvSpPr>
          <p:cNvPr id="26" name="Curved Up Arrow 25"/>
          <p:cNvSpPr/>
          <p:nvPr/>
        </p:nvSpPr>
        <p:spPr>
          <a:xfrm>
            <a:off x="3429000" y="1066800"/>
            <a:ext cx="2667000" cy="304800"/>
          </a:xfrm>
          <a:prstGeom prst="curvedUpArrow">
            <a:avLst>
              <a:gd name="adj1" fmla="val 51175"/>
              <a:gd name="adj2" fmla="val 115791"/>
              <a:gd name="adj3" fmla="val 36538"/>
            </a:avLst>
          </a:prstGeom>
          <a:solidFill>
            <a:srgbClr val="FF0000"/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>
            <a:spLocks/>
          </p:cNvSpPr>
          <p:nvPr/>
        </p:nvSpPr>
        <p:spPr>
          <a:xfrm>
            <a:off x="5334000" y="609600"/>
            <a:ext cx="28956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391400" y="2209800"/>
            <a:ext cx="137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Given the pose is estimated.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7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 rot="17506315">
            <a:off x="2262208" y="2457923"/>
            <a:ext cx="247522" cy="1030098"/>
          </a:xfrm>
          <a:prstGeom prst="rect">
            <a:avLst/>
          </a:prstGeom>
          <a:noFill/>
          <a:ln w="31750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35"/>
          <p:cNvGrpSpPr/>
          <p:nvPr/>
        </p:nvGrpSpPr>
        <p:grpSpPr>
          <a:xfrm>
            <a:off x="2511866" y="2046565"/>
            <a:ext cx="993334" cy="2925298"/>
            <a:chOff x="2665422" y="2046565"/>
            <a:chExt cx="993334" cy="2925298"/>
          </a:xfrm>
        </p:grpSpPr>
        <p:sp>
          <p:nvSpPr>
            <p:cNvPr id="57" name="Rounded Rectangle 56"/>
            <p:cNvSpPr/>
            <p:nvPr/>
          </p:nvSpPr>
          <p:spPr>
            <a:xfrm rot="20605871">
              <a:off x="2665422" y="2046565"/>
              <a:ext cx="456991" cy="5334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ounded Rectangle 57"/>
            <p:cNvSpPr/>
            <p:nvPr/>
          </p:nvSpPr>
          <p:spPr>
            <a:xfrm rot="20255247">
              <a:off x="2895497" y="2503028"/>
              <a:ext cx="641572" cy="9144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ounded Rectangle 58"/>
            <p:cNvSpPr/>
            <p:nvPr/>
          </p:nvSpPr>
          <p:spPr>
            <a:xfrm rot="19957910">
              <a:off x="3217280" y="2419908"/>
              <a:ext cx="228070" cy="46048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ounded Rectangle 59"/>
            <p:cNvSpPr/>
            <p:nvPr/>
          </p:nvSpPr>
          <p:spPr>
            <a:xfrm rot="3966386">
              <a:off x="3067035" y="2675718"/>
              <a:ext cx="238043" cy="592658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ounded Rectangle 60"/>
            <p:cNvSpPr/>
            <p:nvPr/>
          </p:nvSpPr>
          <p:spPr>
            <a:xfrm rot="21417997">
              <a:off x="2677367" y="2741022"/>
              <a:ext cx="228070" cy="53668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ounded Rectangle 61"/>
            <p:cNvSpPr/>
            <p:nvPr/>
          </p:nvSpPr>
          <p:spPr>
            <a:xfrm rot="10584277">
              <a:off x="2751946" y="3046086"/>
              <a:ext cx="207937" cy="38651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ounded Rectangle 62"/>
            <p:cNvSpPr/>
            <p:nvPr/>
          </p:nvSpPr>
          <p:spPr>
            <a:xfrm rot="789981">
              <a:off x="3270414" y="3357572"/>
              <a:ext cx="388342" cy="697760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ounded Rectangle 63"/>
            <p:cNvSpPr/>
            <p:nvPr/>
          </p:nvSpPr>
          <p:spPr>
            <a:xfrm rot="789981">
              <a:off x="2898612" y="3490953"/>
              <a:ext cx="396225" cy="741242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ounded Rectangle 64"/>
            <p:cNvSpPr/>
            <p:nvPr/>
          </p:nvSpPr>
          <p:spPr>
            <a:xfrm rot="222206">
              <a:off x="3198888" y="3988078"/>
              <a:ext cx="318735" cy="969630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Rounded Rectangle 65"/>
            <p:cNvSpPr/>
            <p:nvPr/>
          </p:nvSpPr>
          <p:spPr>
            <a:xfrm rot="18974320">
              <a:off x="2986136" y="4115779"/>
              <a:ext cx="343390" cy="856084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Rectangle 33"/>
          <p:cNvSpPr>
            <a:spLocks noChangeAspect="1"/>
          </p:cNvSpPr>
          <p:nvPr/>
        </p:nvSpPr>
        <p:spPr>
          <a:xfrm rot="17535029">
            <a:off x="2202120" y="2400519"/>
            <a:ext cx="374904" cy="1132030"/>
          </a:xfrm>
          <a:prstGeom prst="rect">
            <a:avLst/>
          </a:prstGeom>
          <a:noFill/>
          <a:ln w="15875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2743200" y="1371600"/>
            <a:ext cx="3810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cs typeface="Arial" pitchFamily="34" charset="0"/>
              </a:rPr>
              <a:t>Mutual Context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Script" pitchFamily="34" charset="0"/>
              <a:cs typeface="Arial" pitchFamily="34" charset="0"/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1" y="1066800"/>
            <a:ext cx="2596113" cy="34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objec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1905000"/>
            <a:ext cx="1981200" cy="3263576"/>
          </a:xfrm>
          <a:prstGeom prst="rect">
            <a:avLst/>
          </a:prstGeom>
        </p:spPr>
      </p:pic>
      <p:grpSp>
        <p:nvGrpSpPr>
          <p:cNvPr id="3" name="Group 41"/>
          <p:cNvGrpSpPr/>
          <p:nvPr/>
        </p:nvGrpSpPr>
        <p:grpSpPr>
          <a:xfrm>
            <a:off x="5622357" y="2074590"/>
            <a:ext cx="1109007" cy="2955468"/>
            <a:chOff x="5774757" y="2074590"/>
            <a:chExt cx="1109007" cy="2955468"/>
          </a:xfrm>
        </p:grpSpPr>
        <p:sp>
          <p:nvSpPr>
            <p:cNvPr id="38" name="Rounded Rectangle 37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ounded Rectangle 51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ounded Rectangle 66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Rounded Rectangle 69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ounded Rectangle 70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66"/>
          <p:cNvGrpSpPr>
            <a:grpSpLocks noChangeAspect="1"/>
          </p:cNvGrpSpPr>
          <p:nvPr/>
        </p:nvGrpSpPr>
        <p:grpSpPr>
          <a:xfrm>
            <a:off x="6217920" y="1905000"/>
            <a:ext cx="182880" cy="182880"/>
            <a:chOff x="6327648" y="1645920"/>
            <a:chExt cx="246888" cy="246888"/>
          </a:xfrm>
        </p:grpSpPr>
        <p:sp>
          <p:nvSpPr>
            <p:cNvPr id="73" name="Rectangle 72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Rectangle 73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41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 156"/>
          <p:cNvSpPr/>
          <p:nvPr/>
        </p:nvSpPr>
        <p:spPr>
          <a:xfrm>
            <a:off x="457200" y="6293822"/>
            <a:ext cx="3505200" cy="3048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457200" y="5855732"/>
            <a:ext cx="3581400" cy="3048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457200" y="3886200"/>
            <a:ext cx="3962400" cy="18288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457200" y="2590800"/>
            <a:ext cx="3352800" cy="11430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457200" y="1024354"/>
            <a:ext cx="3429000" cy="146304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77"/>
          <p:cNvGrpSpPr/>
          <p:nvPr/>
        </p:nvGrpSpPr>
        <p:grpSpPr>
          <a:xfrm>
            <a:off x="5964681" y="2681572"/>
            <a:ext cx="1730619" cy="990010"/>
            <a:chOff x="5638797" y="2793268"/>
            <a:chExt cx="1897608" cy="1085537"/>
          </a:xfrm>
        </p:grpSpPr>
        <p:cxnSp>
          <p:nvCxnSpPr>
            <p:cNvPr id="97" name="Straight Connector 96"/>
            <p:cNvCxnSpPr>
              <a:stCxn id="88" idx="0"/>
              <a:endCxn id="54" idx="3"/>
            </p:cNvCxnSpPr>
            <p:nvPr/>
          </p:nvCxnSpPr>
          <p:spPr>
            <a:xfrm rot="5400000" flipH="1" flipV="1">
              <a:off x="5500114" y="2931952"/>
              <a:ext cx="1016732" cy="739365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85" idx="0"/>
              <a:endCxn id="54" idx="4"/>
            </p:cNvCxnSpPr>
            <p:nvPr/>
          </p:nvCxnSpPr>
          <p:spPr>
            <a:xfrm rot="5400000" flipH="1" flipV="1">
              <a:off x="5972555" y="3275077"/>
              <a:ext cx="963168" cy="10668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84" idx="1"/>
              <a:endCxn id="54" idx="5"/>
            </p:cNvCxnSpPr>
            <p:nvPr/>
          </p:nvCxnSpPr>
          <p:spPr>
            <a:xfrm rot="16200000" flipV="1">
              <a:off x="6543831" y="2886231"/>
              <a:ext cx="1085537" cy="89961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78"/>
          <p:cNvGrpSpPr/>
          <p:nvPr/>
        </p:nvGrpSpPr>
        <p:grpSpPr>
          <a:xfrm>
            <a:off x="5257800" y="3200400"/>
            <a:ext cx="2369965" cy="569854"/>
            <a:chOff x="4800644" y="3383281"/>
            <a:chExt cx="2598645" cy="624840"/>
          </a:xfrm>
        </p:grpSpPr>
        <p:cxnSp>
          <p:nvCxnSpPr>
            <p:cNvPr id="76" name="Straight Connector 75"/>
            <p:cNvCxnSpPr>
              <a:stCxn id="55" idx="5"/>
              <a:endCxn id="88" idx="1"/>
            </p:cNvCxnSpPr>
            <p:nvPr/>
          </p:nvCxnSpPr>
          <p:spPr>
            <a:xfrm rot="16200000" flipH="1">
              <a:off x="4822138" y="3491101"/>
              <a:ext cx="483015" cy="526004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953000" y="3474720"/>
              <a:ext cx="1234440" cy="438912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84" idx="2"/>
              <a:endCxn id="55" idx="6"/>
            </p:cNvCxnSpPr>
            <p:nvPr/>
          </p:nvCxnSpPr>
          <p:spPr>
            <a:xfrm rot="10800000">
              <a:off x="4854208" y="3383281"/>
              <a:ext cx="2545081" cy="62484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Connector 72"/>
          <p:cNvCxnSpPr>
            <a:stCxn id="55" idx="7"/>
          </p:cNvCxnSpPr>
          <p:nvPr/>
        </p:nvCxnSpPr>
        <p:spPr>
          <a:xfrm rot="5400000" flipH="1" flipV="1">
            <a:off x="5665652" y="2177248"/>
            <a:ext cx="535311" cy="1313649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16"/>
          <p:cNvCxnSpPr>
            <a:endCxn id="56" idx="3"/>
          </p:cNvCxnSpPr>
          <p:nvPr/>
        </p:nvCxnSpPr>
        <p:spPr>
          <a:xfrm rot="5400000" flipH="1" flipV="1">
            <a:off x="4915317" y="2093650"/>
            <a:ext cx="1244154" cy="67430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7"/>
          <p:cNvCxnSpPr>
            <a:endCxn id="54" idx="1"/>
          </p:cNvCxnSpPr>
          <p:nvPr/>
        </p:nvCxnSpPr>
        <p:spPr>
          <a:xfrm rot="16200000" flipH="1">
            <a:off x="6049466" y="1856184"/>
            <a:ext cx="643723" cy="535311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Oval 106"/>
          <p:cNvSpPr>
            <a:spLocks noChangeAspect="1"/>
          </p:cNvSpPr>
          <p:nvPr/>
        </p:nvSpPr>
        <p:spPr>
          <a:xfrm>
            <a:off x="5769864" y="1463040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6537960" y="2340864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" name="Picture 103" descr="tennis_player_0_n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5285" y="4267200"/>
            <a:ext cx="4180115" cy="1371600"/>
          </a:xfrm>
          <a:prstGeom prst="rect">
            <a:avLst/>
          </a:prstGeom>
        </p:spPr>
      </p:pic>
      <p:sp>
        <p:nvSpPr>
          <p:cNvPr id="109" name="Rectangle 108"/>
          <p:cNvSpPr/>
          <p:nvPr/>
        </p:nvSpPr>
        <p:spPr>
          <a:xfrm>
            <a:off x="4648200" y="4233672"/>
            <a:ext cx="4267200" cy="14478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6590132" y="239685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825694" y="152400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103"/>
          <p:cNvGrpSpPr/>
          <p:nvPr/>
        </p:nvGrpSpPr>
        <p:grpSpPr>
          <a:xfrm>
            <a:off x="6096000" y="3789518"/>
            <a:ext cx="1621678" cy="375269"/>
            <a:chOff x="6103671" y="3789518"/>
            <a:chExt cx="1690208" cy="375269"/>
          </a:xfrm>
        </p:grpSpPr>
        <p:cxnSp>
          <p:nvCxnSpPr>
            <p:cNvPr id="69" name="Straight Connector 18"/>
            <p:cNvCxnSpPr>
              <a:stCxn id="87" idx="6"/>
              <a:endCxn id="86" idx="2"/>
            </p:cNvCxnSpPr>
            <p:nvPr/>
          </p:nvCxnSpPr>
          <p:spPr>
            <a:xfrm>
              <a:off x="6103671" y="3789518"/>
              <a:ext cx="361371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Freeform 19"/>
            <p:cNvSpPr/>
            <p:nvPr/>
          </p:nvSpPr>
          <p:spPr>
            <a:xfrm>
              <a:off x="6110377" y="3956304"/>
              <a:ext cx="1683502" cy="208483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20"/>
            <p:cNvSpPr/>
            <p:nvPr/>
          </p:nvSpPr>
          <p:spPr>
            <a:xfrm>
              <a:off x="6874816" y="3886810"/>
              <a:ext cx="903427" cy="159018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Mutual Context Model Representation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143000" y="5161002"/>
            <a:ext cx="27432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More than one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for each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Unobserved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during training.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136"/>
          <p:cNvGrpSpPr/>
          <p:nvPr/>
        </p:nvGrpSpPr>
        <p:grpSpPr>
          <a:xfrm>
            <a:off x="457200" y="990600"/>
            <a:ext cx="3276600" cy="1557016"/>
            <a:chOff x="457200" y="1033046"/>
            <a:chExt cx="3276600" cy="1557016"/>
          </a:xfrm>
        </p:grpSpPr>
        <p:sp>
          <p:nvSpPr>
            <p:cNvPr id="110" name="TextBox 109"/>
            <p:cNvSpPr txBox="1"/>
            <p:nvPr/>
          </p:nvSpPr>
          <p:spPr>
            <a:xfrm>
              <a:off x="457200" y="1033046"/>
              <a:ext cx="457200" cy="400110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1" name="Picture 110" descr="image10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76400" y="1143000"/>
              <a:ext cx="685800" cy="914400"/>
            </a:xfrm>
            <a:prstGeom prst="rect">
              <a:avLst/>
            </a:prstGeom>
          </p:spPr>
        </p:pic>
        <p:graphicFrame>
          <p:nvGraphicFramePr>
            <p:cNvPr id="112" name="Object 2"/>
            <p:cNvGraphicFramePr>
              <a:graphicFrameLocks noChangeAspect="1"/>
            </p:cNvGraphicFramePr>
            <p:nvPr/>
          </p:nvGraphicFramePr>
          <p:xfrm>
            <a:off x="3352800" y="1502664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9506" name="Equation" r:id="rId6" imgW="330120" imgH="164880" progId="Equation.DSMT4">
                    <p:embed/>
                  </p:oleObj>
                </mc:Choice>
                <mc:Fallback>
                  <p:oleObj name="Equation" r:id="rId6" imgW="330120" imgH="164880" progId="Equation.DSMT4">
                    <p:embed/>
                    <p:pic>
                      <p:nvPicPr>
                        <p:cNvPr id="112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52800" y="1502664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" name="TextBox 112"/>
            <p:cNvSpPr txBox="1"/>
            <p:nvPr/>
          </p:nvSpPr>
          <p:spPr>
            <a:xfrm>
              <a:off x="1524000" y="2036064"/>
              <a:ext cx="9144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4" name="Picture 113" descr="image14.bmp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14601" y="1143000"/>
              <a:ext cx="607965" cy="914400"/>
            </a:xfrm>
            <a:prstGeom prst="rect">
              <a:avLst/>
            </a:prstGeom>
          </p:spPr>
        </p:pic>
        <p:sp>
          <p:nvSpPr>
            <p:cNvPr id="115" name="TextBox 114"/>
            <p:cNvSpPr txBox="1"/>
            <p:nvPr/>
          </p:nvSpPr>
          <p:spPr>
            <a:xfrm>
              <a:off x="2362200" y="2036064"/>
              <a:ext cx="1066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6" name="Picture 115" descr="image28.bmp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3575" y="1143000"/>
              <a:ext cx="570425" cy="914400"/>
            </a:xfrm>
            <a:prstGeom prst="rect">
              <a:avLst/>
            </a:prstGeom>
          </p:spPr>
        </p:pic>
        <p:sp>
          <p:nvSpPr>
            <p:cNvPr id="117" name="TextBox 116"/>
            <p:cNvSpPr txBox="1"/>
            <p:nvPr/>
          </p:nvSpPr>
          <p:spPr>
            <a:xfrm>
              <a:off x="685800" y="2036064"/>
              <a:ext cx="9906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28" name="Picture 127" descr="image10.bmp"/>
          <p:cNvPicPr>
            <a:picLocks noChangeAspect="1"/>
          </p:cNvPicPr>
          <p:nvPr/>
        </p:nvPicPr>
        <p:blipFill>
          <a:blip r:embed="rId10" cstate="print"/>
          <a:srcRect l="12438"/>
          <a:stretch>
            <a:fillRect/>
          </a:stretch>
        </p:blipFill>
        <p:spPr>
          <a:xfrm>
            <a:off x="914400" y="3965377"/>
            <a:ext cx="600502" cy="914400"/>
          </a:xfrm>
          <a:prstGeom prst="rect">
            <a:avLst/>
          </a:prstGeom>
        </p:spPr>
      </p:pic>
      <p:pic>
        <p:nvPicPr>
          <p:cNvPr id="129" name="Picture 128" descr="image09.bmp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91102" y="3965376"/>
            <a:ext cx="685800" cy="914400"/>
          </a:xfrm>
          <a:prstGeom prst="rect">
            <a:avLst/>
          </a:prstGeom>
        </p:spPr>
      </p:pic>
      <p:sp>
        <p:nvSpPr>
          <p:cNvPr id="130" name="TextBox 129"/>
          <p:cNvSpPr txBox="1"/>
          <p:nvPr/>
        </p:nvSpPr>
        <p:spPr>
          <a:xfrm>
            <a:off x="1066800" y="4876800"/>
            <a:ext cx="1981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 pitchFamily="34" charset="0"/>
                <a:cs typeface="Arial" pitchFamily="34" charset="0"/>
              </a:rPr>
              <a:t>Intra-class variations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953000" y="1368623"/>
            <a:ext cx="914400" cy="35394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Activity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495800" y="2667000"/>
            <a:ext cx="838200" cy="35394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Object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553200" y="1981200"/>
            <a:ext cx="1447800" cy="35394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Human pose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620000" y="3200400"/>
            <a:ext cx="1219200" cy="35394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Body parts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4" name="Picture 133" descr="p-image3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434754" y="3962400"/>
            <a:ext cx="662075" cy="914400"/>
          </a:xfrm>
          <a:prstGeom prst="rect">
            <a:avLst/>
          </a:prstGeom>
        </p:spPr>
      </p:pic>
      <p:pic>
        <p:nvPicPr>
          <p:cNvPr id="135" name="Picture 134" descr="p-image11.png"/>
          <p:cNvPicPr>
            <a:picLocks noChangeAspect="1"/>
          </p:cNvPicPr>
          <p:nvPr/>
        </p:nvPicPr>
        <p:blipFill>
          <a:blip r:embed="rId13" cstate="print"/>
          <a:srcRect r="24883"/>
          <a:stretch>
            <a:fillRect/>
          </a:stretch>
        </p:blipFill>
        <p:spPr>
          <a:xfrm>
            <a:off x="2438400" y="3962400"/>
            <a:ext cx="920154" cy="914400"/>
          </a:xfrm>
          <a:prstGeom prst="rect">
            <a:avLst/>
          </a:prstGeom>
        </p:spPr>
      </p:pic>
      <p:sp>
        <p:nvSpPr>
          <p:cNvPr id="138" name="TextBox 137"/>
          <p:cNvSpPr txBox="1"/>
          <p:nvPr/>
        </p:nvSpPr>
        <p:spPr>
          <a:xfrm>
            <a:off x="838200" y="5844064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location; </a:t>
            </a: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orientation;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scale. 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143"/>
          <p:cNvGrpSpPr/>
          <p:nvPr/>
        </p:nvGrpSpPr>
        <p:grpSpPr>
          <a:xfrm>
            <a:off x="457200" y="2667000"/>
            <a:ext cx="3200400" cy="1148357"/>
            <a:chOff x="457200" y="2667000"/>
            <a:chExt cx="3200400" cy="1148357"/>
          </a:xfrm>
        </p:grpSpPr>
        <p:pic>
          <p:nvPicPr>
            <p:cNvPr id="119" name="Picture 118" descr="croquet_mallet.JPG"/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15440" y="2667000"/>
              <a:ext cx="670560" cy="670560"/>
            </a:xfrm>
            <a:prstGeom prst="rect">
              <a:avLst/>
            </a:prstGeom>
          </p:spPr>
        </p:pic>
        <p:pic>
          <p:nvPicPr>
            <p:cNvPr id="120" name="Picture 119" descr="Volleyball.jpg"/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19396" y="2804159"/>
              <a:ext cx="452404" cy="457200"/>
            </a:xfrm>
            <a:prstGeom prst="rect">
              <a:avLst/>
            </a:prstGeom>
          </p:spPr>
        </p:pic>
        <p:sp>
          <p:nvSpPr>
            <p:cNvPr id="121" name="TextBox 120"/>
            <p:cNvSpPr txBox="1"/>
            <p:nvPr/>
          </p:nvSpPr>
          <p:spPr>
            <a:xfrm>
              <a:off x="1524000" y="3261359"/>
              <a:ext cx="9144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Arial" pitchFamily="34" charset="0"/>
                  <a:cs typeface="Arial" pitchFamily="34" charset="0"/>
                </a:rPr>
                <a:t>Croquet mallet</a:t>
              </a:r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362200" y="3337559"/>
              <a:ext cx="10668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Arial" pitchFamily="34" charset="0"/>
                  <a:cs typeface="Arial" pitchFamily="34" charset="0"/>
                </a:rPr>
                <a:t>Volleyball</a:t>
              </a:r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123" name="Object 3"/>
            <p:cNvGraphicFramePr>
              <a:graphicFrameLocks noChangeAspect="1"/>
            </p:cNvGraphicFramePr>
            <p:nvPr/>
          </p:nvGraphicFramePr>
          <p:xfrm>
            <a:off x="3276600" y="3032759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9507" name="Equation" r:id="rId16" imgW="330120" imgH="164880" progId="Equation.DSMT4">
                    <p:embed/>
                  </p:oleObj>
                </mc:Choice>
                <mc:Fallback>
                  <p:oleObj name="Equation" r:id="rId16" imgW="330120" imgH="164880" progId="Equation.DSMT4">
                    <p:embed/>
                    <p:pic>
                      <p:nvPicPr>
                        <p:cNvPr id="123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6600" y="3032759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24" name="Picture 123" descr="tennis-racket.jpg"/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0601" y="2727959"/>
              <a:ext cx="534657" cy="537865"/>
            </a:xfrm>
            <a:prstGeom prst="rect">
              <a:avLst/>
            </a:prstGeom>
          </p:spPr>
        </p:pic>
        <p:sp>
          <p:nvSpPr>
            <p:cNvPr id="126" name="TextBox 125"/>
            <p:cNvSpPr txBox="1"/>
            <p:nvPr/>
          </p:nvSpPr>
          <p:spPr>
            <a:xfrm>
              <a:off x="838200" y="3261359"/>
              <a:ext cx="7620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Arial" pitchFamily="34" charset="0"/>
                  <a:cs typeface="Arial" pitchFamily="34" charset="0"/>
                </a:rPr>
                <a:t>Tennis racket</a:t>
              </a:r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457200" y="2667000"/>
              <a:ext cx="457200" cy="400110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5" name="TextBox 144"/>
          <p:cNvSpPr txBox="1"/>
          <p:nvPr/>
        </p:nvSpPr>
        <p:spPr>
          <a:xfrm>
            <a:off x="457200" y="3886200"/>
            <a:ext cx="457200" cy="40011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457200" y="5791200"/>
            <a:ext cx="457200" cy="40011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457200" y="6229290"/>
            <a:ext cx="457200" cy="40011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838200" y="6293822"/>
            <a:ext cx="152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 pitchFamily="34" charset="0"/>
                <a:cs typeface="Arial" pitchFamily="34" charset="0"/>
              </a:rPr>
              <a:t>Shape context.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2209800" y="6306979"/>
            <a:ext cx="175400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Belongie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et al, 2002]</a:t>
            </a:r>
          </a:p>
        </p:txBody>
      </p:sp>
      <p:graphicFrame>
        <p:nvGraphicFramePr>
          <p:cNvPr id="63" name="Object 4"/>
          <p:cNvGraphicFramePr>
            <a:graphicFrameLocks noChangeAspect="1"/>
          </p:cNvGraphicFramePr>
          <p:nvPr/>
        </p:nvGraphicFramePr>
        <p:xfrm>
          <a:off x="7007099" y="3747821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08" name="Equation" r:id="rId18" imgW="330120" imgH="164880" progId="Equation.DSMT4">
                  <p:embed/>
                </p:oleObj>
              </mc:Choice>
              <mc:Fallback>
                <p:oleObj name="Equation" r:id="rId18" imgW="330120" imgH="164880" progId="Equation.DSMT4">
                  <p:embed/>
                  <p:pic>
                    <p:nvPicPr>
                      <p:cNvPr id="6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099" y="3747821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156"/>
          <p:cNvGrpSpPr/>
          <p:nvPr/>
        </p:nvGrpSpPr>
        <p:grpSpPr>
          <a:xfrm>
            <a:off x="5756199" y="3608832"/>
            <a:ext cx="416966" cy="347472"/>
            <a:chOff x="5410200" y="3790950"/>
            <a:chExt cx="457200" cy="381000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5425440" y="38061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10200" y="3790950"/>
              <a:ext cx="457200" cy="37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3" name="Picture 152" descr="tennis_player_1_new.jpg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6592" y="4267200"/>
            <a:ext cx="4180117" cy="1371600"/>
          </a:xfrm>
          <a:prstGeom prst="rect">
            <a:avLst/>
          </a:prstGeom>
        </p:spPr>
      </p:pic>
      <p:sp>
        <p:nvSpPr>
          <p:cNvPr id="127" name="Rectangle 126"/>
          <p:cNvSpPr/>
          <p:nvPr/>
        </p:nvSpPr>
        <p:spPr>
          <a:xfrm>
            <a:off x="4648200" y="4251960"/>
            <a:ext cx="4267200" cy="1447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4953000" y="5105400"/>
            <a:ext cx="1752600" cy="35394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Image evidence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 180"/>
          <p:cNvGrpSpPr/>
          <p:nvPr/>
        </p:nvGrpSpPr>
        <p:grpSpPr>
          <a:xfrm>
            <a:off x="5181600" y="3386450"/>
            <a:ext cx="2654688" cy="1278697"/>
            <a:chOff x="4671329" y="3566160"/>
            <a:chExt cx="2910841" cy="1402080"/>
          </a:xfrm>
        </p:grpSpPr>
        <p:cxnSp>
          <p:nvCxnSpPr>
            <p:cNvPr id="79" name="Straight Connector 24"/>
            <p:cNvCxnSpPr>
              <a:stCxn id="96" idx="0"/>
              <a:endCxn id="55" idx="4"/>
            </p:cNvCxnSpPr>
            <p:nvPr/>
          </p:nvCxnSpPr>
          <p:spPr>
            <a:xfrm rot="5400000" flipH="1" flipV="1">
              <a:off x="4168409" y="4069080"/>
              <a:ext cx="10058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94" idx="0"/>
              <a:endCxn id="87" idx="4"/>
            </p:cNvCxnSpPr>
            <p:nvPr/>
          </p:nvCxnSpPr>
          <p:spPr>
            <a:xfrm rot="5400000" flipH="1" flipV="1">
              <a:off x="5136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92" idx="0"/>
              <a:endCxn id="86" idx="4"/>
            </p:cNvCxnSpPr>
            <p:nvPr/>
          </p:nvCxnSpPr>
          <p:spPr>
            <a:xfrm rot="5400000" flipH="1" flipV="1">
              <a:off x="5898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90" idx="0"/>
              <a:endCxn id="84" idx="4"/>
            </p:cNvCxnSpPr>
            <p:nvPr/>
          </p:nvCxnSpPr>
          <p:spPr>
            <a:xfrm rot="5400000" flipH="1" flipV="1">
              <a:off x="7193550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" name="Oval 139"/>
          <p:cNvSpPr>
            <a:spLocks noChangeAspect="1"/>
          </p:cNvSpPr>
          <p:nvPr/>
        </p:nvSpPr>
        <p:spPr>
          <a:xfrm>
            <a:off x="4937760" y="4251960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5705856" y="4608576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>
            <a:spLocks noChangeAspect="1"/>
          </p:cNvSpPr>
          <p:nvPr/>
        </p:nvSpPr>
        <p:spPr>
          <a:xfrm>
            <a:off x="6400800" y="4608576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>
            <a:spLocks noChangeAspect="1"/>
          </p:cNvSpPr>
          <p:nvPr/>
        </p:nvSpPr>
        <p:spPr>
          <a:xfrm>
            <a:off x="7589520" y="4608576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8" name="Object 4"/>
          <p:cNvGraphicFramePr>
            <a:graphicFrameLocks noChangeAspect="1"/>
          </p:cNvGraphicFramePr>
          <p:nvPr/>
        </p:nvGraphicFramePr>
        <p:xfrm>
          <a:off x="7076593" y="4772863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09" name="Equation" r:id="rId20" imgW="330120" imgH="164880" progId="Equation.DSMT4">
                  <p:embed/>
                </p:oleObj>
              </mc:Choice>
              <mc:Fallback>
                <p:oleObj name="Equation" r:id="rId20" imgW="330120" imgH="164880" progId="Equation.DSMT4">
                  <p:embed/>
                  <p:pic>
                    <p:nvPicPr>
                      <p:cNvPr id="5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6593" y="4772863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182"/>
          <p:cNvGrpSpPr/>
          <p:nvPr/>
        </p:nvGrpSpPr>
        <p:grpSpPr>
          <a:xfrm>
            <a:off x="4991759" y="4260569"/>
            <a:ext cx="416966" cy="376780"/>
            <a:chOff x="4571998" y="4524624"/>
            <a:chExt cx="457200" cy="413136"/>
          </a:xfrm>
        </p:grpSpPr>
        <p:sp>
          <p:nvSpPr>
            <p:cNvPr id="95" name="TextBox 94"/>
            <p:cNvSpPr txBox="1"/>
            <p:nvPr/>
          </p:nvSpPr>
          <p:spPr>
            <a:xfrm>
              <a:off x="4571998" y="4524624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4572000" y="457200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83"/>
          <p:cNvGrpSpPr/>
          <p:nvPr/>
        </p:nvGrpSpPr>
        <p:grpSpPr>
          <a:xfrm>
            <a:off x="5756199" y="4651248"/>
            <a:ext cx="416966" cy="347472"/>
            <a:chOff x="5410200" y="5010150"/>
            <a:chExt cx="457200" cy="381000"/>
          </a:xfrm>
        </p:grpSpPr>
        <p:sp>
          <p:nvSpPr>
            <p:cNvPr id="93" name="TextBox 92"/>
            <p:cNvSpPr txBox="1"/>
            <p:nvPr/>
          </p:nvSpPr>
          <p:spPr>
            <a:xfrm>
              <a:off x="5410200" y="501015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5425440" y="50253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84"/>
          <p:cNvGrpSpPr/>
          <p:nvPr/>
        </p:nvGrpSpPr>
        <p:grpSpPr>
          <a:xfrm>
            <a:off x="6451143" y="4651248"/>
            <a:ext cx="416966" cy="347472"/>
            <a:chOff x="6172200" y="4953000"/>
            <a:chExt cx="457200" cy="381000"/>
          </a:xfrm>
        </p:grpSpPr>
        <p:sp>
          <p:nvSpPr>
            <p:cNvPr id="91" name="TextBox 90"/>
            <p:cNvSpPr txBox="1"/>
            <p:nvPr/>
          </p:nvSpPr>
          <p:spPr>
            <a:xfrm>
              <a:off x="6172200" y="4953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187440" y="4968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85"/>
          <p:cNvGrpSpPr/>
          <p:nvPr/>
        </p:nvGrpSpPr>
        <p:grpSpPr>
          <a:xfrm>
            <a:off x="7632549" y="4651248"/>
            <a:ext cx="416966" cy="347472"/>
            <a:chOff x="7467600" y="5029200"/>
            <a:chExt cx="457200" cy="381000"/>
          </a:xfrm>
        </p:grpSpPr>
        <p:sp>
          <p:nvSpPr>
            <p:cNvPr id="89" name="TextBox 88"/>
            <p:cNvSpPr txBox="1"/>
            <p:nvPr/>
          </p:nvSpPr>
          <p:spPr>
            <a:xfrm>
              <a:off x="7467600" y="5029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7482840" y="50444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5" name="Oval 124"/>
          <p:cNvSpPr>
            <a:spLocks noChangeAspect="1"/>
          </p:cNvSpPr>
          <p:nvPr/>
        </p:nvSpPr>
        <p:spPr>
          <a:xfrm>
            <a:off x="4937760" y="2990088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4991761" y="3052877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7589520" y="3566160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6400800" y="3566160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57"/>
          <p:cNvGrpSpPr/>
          <p:nvPr/>
        </p:nvGrpSpPr>
        <p:grpSpPr>
          <a:xfrm>
            <a:off x="6451143" y="3608832"/>
            <a:ext cx="416966" cy="347472"/>
            <a:chOff x="6172200" y="3733800"/>
            <a:chExt cx="457200" cy="381000"/>
          </a:xfrm>
        </p:grpSpPr>
        <p:sp>
          <p:nvSpPr>
            <p:cNvPr id="85" name="TextBox 84"/>
            <p:cNvSpPr txBox="1"/>
            <p:nvPr/>
          </p:nvSpPr>
          <p:spPr>
            <a:xfrm>
              <a:off x="6172200" y="37338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6187440" y="37490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58"/>
          <p:cNvGrpSpPr/>
          <p:nvPr/>
        </p:nvGrpSpPr>
        <p:grpSpPr>
          <a:xfrm>
            <a:off x="7632549" y="3608832"/>
            <a:ext cx="416966" cy="347472"/>
            <a:chOff x="7467600" y="3810000"/>
            <a:chExt cx="457200" cy="381000"/>
          </a:xfrm>
        </p:grpSpPr>
        <p:sp>
          <p:nvSpPr>
            <p:cNvPr id="83" name="TextBox 82"/>
            <p:cNvSpPr txBox="1"/>
            <p:nvPr/>
          </p:nvSpPr>
          <p:spPr>
            <a:xfrm>
              <a:off x="7467600" y="3810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7482840" y="3825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2" name="Oval 131"/>
          <p:cNvSpPr>
            <a:spLocks noChangeAspect="1"/>
          </p:cNvSpPr>
          <p:nvPr/>
        </p:nvSpPr>
        <p:spPr>
          <a:xfrm>
            <a:off x="5705856" y="3566160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200"/>
          <p:cNvGrpSpPr/>
          <p:nvPr/>
        </p:nvGrpSpPr>
        <p:grpSpPr>
          <a:xfrm>
            <a:off x="1088136" y="4035552"/>
            <a:ext cx="393192" cy="724377"/>
            <a:chOff x="1088136" y="3959352"/>
            <a:chExt cx="393192" cy="724377"/>
          </a:xfrm>
        </p:grpSpPr>
        <p:sp>
          <p:nvSpPr>
            <p:cNvPr id="154" name="Rounded Rectangle 153"/>
            <p:cNvSpPr/>
            <p:nvPr/>
          </p:nvSpPr>
          <p:spPr>
            <a:xfrm rot="21096953">
              <a:off x="1088136" y="3959352"/>
              <a:ext cx="137160" cy="164592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ounded Rectangle 154"/>
            <p:cNvSpPr/>
            <p:nvPr/>
          </p:nvSpPr>
          <p:spPr>
            <a:xfrm rot="19236430">
              <a:off x="1207135" y="4000756"/>
              <a:ext cx="214495" cy="274320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ounded Rectangle 157"/>
            <p:cNvSpPr/>
            <p:nvPr/>
          </p:nvSpPr>
          <p:spPr>
            <a:xfrm rot="21298183">
              <a:off x="1108479" y="4062444"/>
              <a:ext cx="91440" cy="18288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ounded Rectangle 158"/>
            <p:cNvSpPr/>
            <p:nvPr/>
          </p:nvSpPr>
          <p:spPr>
            <a:xfrm rot="290976">
              <a:off x="1108423" y="4216529"/>
              <a:ext cx="91440" cy="22860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ounded Rectangle 162"/>
            <p:cNvSpPr/>
            <p:nvPr/>
          </p:nvSpPr>
          <p:spPr>
            <a:xfrm>
              <a:off x="1362456" y="4205261"/>
              <a:ext cx="118872" cy="228600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ounded Rectangle 164"/>
            <p:cNvSpPr/>
            <p:nvPr/>
          </p:nvSpPr>
          <p:spPr>
            <a:xfrm>
              <a:off x="1362456" y="4427697"/>
              <a:ext cx="109728" cy="256032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ounded Rectangle 167"/>
            <p:cNvSpPr/>
            <p:nvPr/>
          </p:nvSpPr>
          <p:spPr>
            <a:xfrm rot="20826390">
              <a:off x="1272318" y="4004463"/>
              <a:ext cx="91440" cy="18288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ounded Rectangle 168"/>
            <p:cNvSpPr/>
            <p:nvPr/>
          </p:nvSpPr>
          <p:spPr>
            <a:xfrm rot="4662136">
              <a:off x="1216599" y="4114800"/>
              <a:ext cx="91440" cy="22860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ounded Rectangle 169"/>
            <p:cNvSpPr/>
            <p:nvPr/>
          </p:nvSpPr>
          <p:spPr>
            <a:xfrm>
              <a:off x="1252728" y="4227644"/>
              <a:ext cx="118872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ounded Rectangle 170"/>
            <p:cNvSpPr/>
            <p:nvPr/>
          </p:nvSpPr>
          <p:spPr>
            <a:xfrm>
              <a:off x="1252728" y="4443984"/>
              <a:ext cx="109728" cy="237744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201"/>
          <p:cNvGrpSpPr/>
          <p:nvPr/>
        </p:nvGrpSpPr>
        <p:grpSpPr>
          <a:xfrm>
            <a:off x="1655064" y="4034445"/>
            <a:ext cx="530352" cy="805779"/>
            <a:chOff x="1655064" y="3958245"/>
            <a:chExt cx="530352" cy="805779"/>
          </a:xfrm>
        </p:grpSpPr>
        <p:sp>
          <p:nvSpPr>
            <p:cNvPr id="172" name="Rounded Rectangle 171"/>
            <p:cNvSpPr/>
            <p:nvPr/>
          </p:nvSpPr>
          <p:spPr>
            <a:xfrm rot="4538760">
              <a:off x="2039112" y="3949101"/>
              <a:ext cx="137160" cy="155448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ounded Rectangle 172"/>
            <p:cNvSpPr/>
            <p:nvPr/>
          </p:nvSpPr>
          <p:spPr>
            <a:xfrm rot="3518307">
              <a:off x="1805869" y="3973741"/>
              <a:ext cx="201168" cy="31089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ounded Rectangle 173"/>
            <p:cNvSpPr/>
            <p:nvPr/>
          </p:nvSpPr>
          <p:spPr>
            <a:xfrm rot="1565005">
              <a:off x="1883664" y="4042256"/>
              <a:ext cx="91440" cy="18288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ounded Rectangle 174"/>
            <p:cNvSpPr/>
            <p:nvPr/>
          </p:nvSpPr>
          <p:spPr>
            <a:xfrm rot="20365900">
              <a:off x="1880451" y="4195039"/>
              <a:ext cx="91440" cy="21031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ounded Rectangle 175"/>
            <p:cNvSpPr/>
            <p:nvPr/>
          </p:nvSpPr>
          <p:spPr>
            <a:xfrm rot="20340745">
              <a:off x="1825332" y="4253494"/>
              <a:ext cx="118872" cy="228600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ounded Rectangle 176"/>
            <p:cNvSpPr/>
            <p:nvPr/>
          </p:nvSpPr>
          <p:spPr>
            <a:xfrm rot="21152408">
              <a:off x="1874520" y="4462328"/>
              <a:ext cx="109728" cy="256032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ounded Rectangle 179"/>
            <p:cNvSpPr/>
            <p:nvPr/>
          </p:nvSpPr>
          <p:spPr>
            <a:xfrm rot="204171">
              <a:off x="1693299" y="4215384"/>
              <a:ext cx="128016" cy="237744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ounded Rectangle 180"/>
            <p:cNvSpPr/>
            <p:nvPr/>
          </p:nvSpPr>
          <p:spPr>
            <a:xfrm rot="1090080">
              <a:off x="1655064" y="4453128"/>
              <a:ext cx="109728" cy="31089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ounded Rectangle 181"/>
            <p:cNvSpPr/>
            <p:nvPr/>
          </p:nvSpPr>
          <p:spPr>
            <a:xfrm rot="18591997">
              <a:off x="1938528" y="4144179"/>
              <a:ext cx="82296" cy="18288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203"/>
          <p:cNvGrpSpPr/>
          <p:nvPr/>
        </p:nvGrpSpPr>
        <p:grpSpPr>
          <a:xfrm>
            <a:off x="3611880" y="3990823"/>
            <a:ext cx="417388" cy="821969"/>
            <a:chOff x="3611880" y="3914623"/>
            <a:chExt cx="417388" cy="821969"/>
          </a:xfrm>
        </p:grpSpPr>
        <p:sp>
          <p:nvSpPr>
            <p:cNvPr id="183" name="Rounded Rectangle 182"/>
            <p:cNvSpPr/>
            <p:nvPr/>
          </p:nvSpPr>
          <p:spPr>
            <a:xfrm rot="20848692">
              <a:off x="3712464" y="3914623"/>
              <a:ext cx="100584" cy="137160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ounded Rectangle 183"/>
            <p:cNvSpPr/>
            <p:nvPr/>
          </p:nvSpPr>
          <p:spPr>
            <a:xfrm>
              <a:off x="3712464" y="4023360"/>
              <a:ext cx="182880" cy="256032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ounded Rectangle 188"/>
            <p:cNvSpPr/>
            <p:nvPr/>
          </p:nvSpPr>
          <p:spPr>
            <a:xfrm rot="19222991">
              <a:off x="3842415" y="4023360"/>
              <a:ext cx="73152" cy="12801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ounded Rectangle 190"/>
            <p:cNvSpPr/>
            <p:nvPr/>
          </p:nvSpPr>
          <p:spPr>
            <a:xfrm rot="1529970">
              <a:off x="3661699" y="4264436"/>
              <a:ext cx="100584" cy="20116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ounded Rectangle 192"/>
            <p:cNvSpPr/>
            <p:nvPr/>
          </p:nvSpPr>
          <p:spPr>
            <a:xfrm rot="18334820">
              <a:off x="3928684" y="4117782"/>
              <a:ext cx="73152" cy="12801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ounded Rectangle 193"/>
            <p:cNvSpPr/>
            <p:nvPr/>
          </p:nvSpPr>
          <p:spPr>
            <a:xfrm rot="734160">
              <a:off x="3694364" y="4044898"/>
              <a:ext cx="73152" cy="12801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ounded Rectangle 194"/>
            <p:cNvSpPr/>
            <p:nvPr/>
          </p:nvSpPr>
          <p:spPr>
            <a:xfrm>
              <a:off x="3772203" y="4279392"/>
              <a:ext cx="100584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ounded Rectangle 195"/>
            <p:cNvSpPr/>
            <p:nvPr/>
          </p:nvSpPr>
          <p:spPr>
            <a:xfrm>
              <a:off x="3611880" y="4435179"/>
              <a:ext cx="82296" cy="20116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ounded Rectangle 196"/>
            <p:cNvSpPr/>
            <p:nvPr/>
          </p:nvSpPr>
          <p:spPr>
            <a:xfrm>
              <a:off x="3785616" y="4507992"/>
              <a:ext cx="82296" cy="228600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202"/>
          <p:cNvGrpSpPr/>
          <p:nvPr/>
        </p:nvGrpSpPr>
        <p:grpSpPr>
          <a:xfrm>
            <a:off x="2553437" y="4047721"/>
            <a:ext cx="784123" cy="751075"/>
            <a:chOff x="2553437" y="3971521"/>
            <a:chExt cx="784123" cy="751075"/>
          </a:xfrm>
        </p:grpSpPr>
        <p:sp>
          <p:nvSpPr>
            <p:cNvPr id="185" name="Rounded Rectangle 184"/>
            <p:cNvSpPr/>
            <p:nvPr/>
          </p:nvSpPr>
          <p:spPr>
            <a:xfrm rot="17878888">
              <a:off x="3051740" y="4012703"/>
              <a:ext cx="91440" cy="23762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ounded Rectangle 185"/>
            <p:cNvSpPr/>
            <p:nvPr/>
          </p:nvSpPr>
          <p:spPr>
            <a:xfrm rot="2901521">
              <a:off x="2612873" y="4236740"/>
              <a:ext cx="91440" cy="21031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ounded Rectangle 186"/>
            <p:cNvSpPr/>
            <p:nvPr/>
          </p:nvSpPr>
          <p:spPr>
            <a:xfrm>
              <a:off x="3191256" y="4267200"/>
              <a:ext cx="137160" cy="24688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ounded Rectangle 187"/>
            <p:cNvSpPr/>
            <p:nvPr/>
          </p:nvSpPr>
          <p:spPr>
            <a:xfrm rot="2855533">
              <a:off x="3108960" y="4088546"/>
              <a:ext cx="128016" cy="329184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ounded Rectangle 189"/>
            <p:cNvSpPr/>
            <p:nvPr/>
          </p:nvSpPr>
          <p:spPr>
            <a:xfrm rot="1317818">
              <a:off x="3138888" y="4180868"/>
              <a:ext cx="91440" cy="26517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ounded Rectangle 191"/>
            <p:cNvSpPr/>
            <p:nvPr/>
          </p:nvSpPr>
          <p:spPr>
            <a:xfrm rot="20544688">
              <a:off x="3045152" y="4336381"/>
              <a:ext cx="109728" cy="386215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ounded Rectangle 197"/>
            <p:cNvSpPr/>
            <p:nvPr/>
          </p:nvSpPr>
          <p:spPr>
            <a:xfrm rot="2498797">
              <a:off x="2743200" y="4133088"/>
              <a:ext cx="91440" cy="16459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ounded Rectangle 198"/>
            <p:cNvSpPr/>
            <p:nvPr/>
          </p:nvSpPr>
          <p:spPr>
            <a:xfrm rot="18986055">
              <a:off x="2796810" y="3971521"/>
              <a:ext cx="137160" cy="164592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ounded Rectangle 199"/>
            <p:cNvSpPr/>
            <p:nvPr/>
          </p:nvSpPr>
          <p:spPr>
            <a:xfrm rot="16200000">
              <a:off x="2955037" y="3941064"/>
              <a:ext cx="256032" cy="374904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0" name="TextBox 159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82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00"/>
                            </p:stCondLst>
                            <p:childTnLst>
                              <p:par>
                                <p:cTn id="2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  <p:bldP spid="156" grpId="0" animBg="1"/>
      <p:bldP spid="156" grpId="1" animBg="1"/>
      <p:bldP spid="152" grpId="0" animBg="1"/>
      <p:bldP spid="152" grpId="1" animBg="1"/>
      <p:bldP spid="151" grpId="0" animBg="1"/>
      <p:bldP spid="151" grpId="1" animBg="1"/>
      <p:bldP spid="150" grpId="0" animBg="1"/>
      <p:bldP spid="150" grpId="1" animBg="1"/>
      <p:bldP spid="107" grpId="0" animBg="1"/>
      <p:bldP spid="107" grpId="1" animBg="1"/>
      <p:bldP spid="131" grpId="0" animBg="1"/>
      <p:bldP spid="131" grpId="1" animBg="1"/>
      <p:bldP spid="54" grpId="0" animBg="1"/>
      <p:bldP spid="56" grpId="0" animBg="1"/>
      <p:bldP spid="108" grpId="0"/>
      <p:bldP spid="130" grpId="0"/>
      <p:bldP spid="100" grpId="0"/>
      <p:bldP spid="101" grpId="0"/>
      <p:bldP spid="102" grpId="0"/>
      <p:bldP spid="105" grpId="0"/>
      <p:bldP spid="138" grpId="0"/>
      <p:bldP spid="145" grpId="0"/>
      <p:bldP spid="146" grpId="0"/>
      <p:bldP spid="147" grpId="0"/>
      <p:bldP spid="148" grpId="0"/>
      <p:bldP spid="149" grpId="0"/>
      <p:bldP spid="127" grpId="0" animBg="1"/>
      <p:bldP spid="106" grpId="0"/>
      <p:bldP spid="140" grpId="0" animBg="1"/>
      <p:bldP spid="141" grpId="0" animBg="1"/>
      <p:bldP spid="142" grpId="0" animBg="1"/>
      <p:bldP spid="143" grpId="0" animBg="1"/>
      <p:bldP spid="125" grpId="0" animBg="1"/>
      <p:bldP spid="125" grpId="1" animBg="1"/>
      <p:bldP spid="55" grpId="0" animBg="1"/>
      <p:bldP spid="136" grpId="0" animBg="1"/>
      <p:bldP spid="136" grpId="1" animBg="1"/>
      <p:bldP spid="133" grpId="0" animBg="1"/>
      <p:bldP spid="133" grpId="1" animBg="1"/>
      <p:bldP spid="132" grpId="0" animBg="1"/>
      <p:bldP spid="132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Straight Connector 71"/>
          <p:cNvCxnSpPr/>
          <p:nvPr/>
        </p:nvCxnSpPr>
        <p:spPr>
          <a:xfrm rot="5400000" flipH="1" flipV="1">
            <a:off x="5665652" y="2177248"/>
            <a:ext cx="535311" cy="1313649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6"/>
          <p:cNvCxnSpPr/>
          <p:nvPr/>
        </p:nvCxnSpPr>
        <p:spPr>
          <a:xfrm rot="5400000" flipH="1" flipV="1">
            <a:off x="4915317" y="2093650"/>
            <a:ext cx="1244154" cy="67430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7"/>
          <p:cNvCxnSpPr/>
          <p:nvPr/>
        </p:nvCxnSpPr>
        <p:spPr>
          <a:xfrm rot="16200000" flipH="1">
            <a:off x="6049466" y="1856184"/>
            <a:ext cx="643723" cy="535311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 descr="tennis_player_0_n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5285" y="4267200"/>
            <a:ext cx="4180115" cy="1371600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4724400" y="4267200"/>
            <a:ext cx="4191000" cy="1447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77"/>
          <p:cNvGrpSpPr/>
          <p:nvPr/>
        </p:nvGrpSpPr>
        <p:grpSpPr>
          <a:xfrm>
            <a:off x="5964681" y="2681572"/>
            <a:ext cx="1730619" cy="990010"/>
            <a:chOff x="5638797" y="2793268"/>
            <a:chExt cx="1897608" cy="1085537"/>
          </a:xfrm>
        </p:grpSpPr>
        <p:cxnSp>
          <p:nvCxnSpPr>
            <p:cNvPr id="97" name="Straight Connector 96"/>
            <p:cNvCxnSpPr>
              <a:stCxn id="88" idx="0"/>
              <a:endCxn id="54" idx="3"/>
            </p:cNvCxnSpPr>
            <p:nvPr/>
          </p:nvCxnSpPr>
          <p:spPr>
            <a:xfrm rot="5400000" flipH="1" flipV="1">
              <a:off x="5500114" y="2931952"/>
              <a:ext cx="1016732" cy="739365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85" idx="0"/>
              <a:endCxn id="54" idx="4"/>
            </p:cNvCxnSpPr>
            <p:nvPr/>
          </p:nvCxnSpPr>
          <p:spPr>
            <a:xfrm rot="5400000" flipH="1" flipV="1">
              <a:off x="5972555" y="3275077"/>
              <a:ext cx="963168" cy="10668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84" idx="1"/>
              <a:endCxn id="54" idx="5"/>
            </p:cNvCxnSpPr>
            <p:nvPr/>
          </p:nvCxnSpPr>
          <p:spPr>
            <a:xfrm rot="16200000" flipV="1">
              <a:off x="6543831" y="2886231"/>
              <a:ext cx="1085537" cy="89961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80"/>
          <p:cNvGrpSpPr/>
          <p:nvPr/>
        </p:nvGrpSpPr>
        <p:grpSpPr>
          <a:xfrm>
            <a:off x="5181600" y="3386450"/>
            <a:ext cx="2654688" cy="1278697"/>
            <a:chOff x="4671329" y="3566160"/>
            <a:chExt cx="2910841" cy="1402080"/>
          </a:xfrm>
        </p:grpSpPr>
        <p:cxnSp>
          <p:nvCxnSpPr>
            <p:cNvPr id="79" name="Straight Connector 24"/>
            <p:cNvCxnSpPr>
              <a:stCxn id="96" idx="0"/>
              <a:endCxn id="55" idx="4"/>
            </p:cNvCxnSpPr>
            <p:nvPr/>
          </p:nvCxnSpPr>
          <p:spPr>
            <a:xfrm rot="5400000" flipH="1" flipV="1">
              <a:off x="4168409" y="4069080"/>
              <a:ext cx="10058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94" idx="0"/>
              <a:endCxn id="87" idx="4"/>
            </p:cNvCxnSpPr>
            <p:nvPr/>
          </p:nvCxnSpPr>
          <p:spPr>
            <a:xfrm rot="5400000" flipH="1" flipV="1">
              <a:off x="5136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92" idx="0"/>
              <a:endCxn id="86" idx="4"/>
            </p:cNvCxnSpPr>
            <p:nvPr/>
          </p:nvCxnSpPr>
          <p:spPr>
            <a:xfrm rot="5400000" flipH="1" flipV="1">
              <a:off x="5898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90" idx="0"/>
              <a:endCxn id="84" idx="4"/>
            </p:cNvCxnSpPr>
            <p:nvPr/>
          </p:nvCxnSpPr>
          <p:spPr>
            <a:xfrm rot="5400000" flipH="1" flipV="1">
              <a:off x="7193550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178"/>
          <p:cNvGrpSpPr/>
          <p:nvPr/>
        </p:nvGrpSpPr>
        <p:grpSpPr>
          <a:xfrm>
            <a:off x="5257800" y="3219664"/>
            <a:ext cx="2312450" cy="569854"/>
            <a:chOff x="4800644" y="3383281"/>
            <a:chExt cx="2598645" cy="624840"/>
          </a:xfrm>
        </p:grpSpPr>
        <p:cxnSp>
          <p:nvCxnSpPr>
            <p:cNvPr id="76" name="Straight Connector 75"/>
            <p:cNvCxnSpPr>
              <a:stCxn id="55" idx="5"/>
              <a:endCxn id="88" idx="1"/>
            </p:cNvCxnSpPr>
            <p:nvPr/>
          </p:nvCxnSpPr>
          <p:spPr>
            <a:xfrm rot="16200000" flipH="1">
              <a:off x="4822138" y="3491101"/>
              <a:ext cx="483015" cy="526004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953000" y="3474720"/>
              <a:ext cx="1234440" cy="438912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84" idx="2"/>
              <a:endCxn id="55" idx="6"/>
            </p:cNvCxnSpPr>
            <p:nvPr/>
          </p:nvCxnSpPr>
          <p:spPr>
            <a:xfrm rot="10800000">
              <a:off x="4854208" y="3383281"/>
              <a:ext cx="2545081" cy="62484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03"/>
          <p:cNvGrpSpPr/>
          <p:nvPr/>
        </p:nvGrpSpPr>
        <p:grpSpPr>
          <a:xfrm>
            <a:off x="6096000" y="3789518"/>
            <a:ext cx="1621678" cy="375269"/>
            <a:chOff x="6103671" y="3789518"/>
            <a:chExt cx="1690208" cy="375269"/>
          </a:xfrm>
        </p:grpSpPr>
        <p:cxnSp>
          <p:nvCxnSpPr>
            <p:cNvPr id="69" name="Straight Connector 18"/>
            <p:cNvCxnSpPr>
              <a:stCxn id="87" idx="6"/>
              <a:endCxn id="86" idx="2"/>
            </p:cNvCxnSpPr>
            <p:nvPr/>
          </p:nvCxnSpPr>
          <p:spPr>
            <a:xfrm>
              <a:off x="6103671" y="3789518"/>
              <a:ext cx="361371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Freeform 19"/>
            <p:cNvSpPr/>
            <p:nvPr/>
          </p:nvSpPr>
          <p:spPr>
            <a:xfrm>
              <a:off x="6110377" y="3956304"/>
              <a:ext cx="1683502" cy="208483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20"/>
            <p:cNvSpPr/>
            <p:nvPr/>
          </p:nvSpPr>
          <p:spPr>
            <a:xfrm>
              <a:off x="6874816" y="3886810"/>
              <a:ext cx="903427" cy="159018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" name="Straight Connector 72"/>
          <p:cNvCxnSpPr/>
          <p:nvPr/>
        </p:nvCxnSpPr>
        <p:spPr>
          <a:xfrm rot="5400000" flipH="1" flipV="1">
            <a:off x="5656069" y="2177248"/>
            <a:ext cx="535311" cy="1313649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16"/>
          <p:cNvCxnSpPr/>
          <p:nvPr/>
        </p:nvCxnSpPr>
        <p:spPr>
          <a:xfrm rot="5400000" flipH="1" flipV="1">
            <a:off x="4905734" y="2093650"/>
            <a:ext cx="1244154" cy="6743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7"/>
          <p:cNvCxnSpPr/>
          <p:nvPr/>
        </p:nvCxnSpPr>
        <p:spPr>
          <a:xfrm rot="16200000" flipH="1">
            <a:off x="6039883" y="1856184"/>
            <a:ext cx="643723" cy="53531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Mutual Context Model Representation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6752" name="Object 16"/>
          <p:cNvGraphicFramePr>
            <a:graphicFrameLocks noChangeAspect="1"/>
          </p:cNvGraphicFramePr>
          <p:nvPr/>
        </p:nvGraphicFramePr>
        <p:xfrm>
          <a:off x="5518150" y="2730500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50" name="Equation" r:id="rId5" imgW="838080" imgH="279360" progId="Equation.DSMT4">
                  <p:embed/>
                </p:oleObj>
              </mc:Choice>
              <mc:Fallback>
                <p:oleObj name="Equation" r:id="rId5" imgW="838080" imgH="279360" progId="Equation.DSMT4">
                  <p:embed/>
                  <p:pic>
                    <p:nvPicPr>
                      <p:cNvPr id="116752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8150" y="2730500"/>
                        <a:ext cx="8382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53" name="Object 17"/>
          <p:cNvGraphicFramePr>
            <a:graphicFrameLocks noChangeAspect="1"/>
          </p:cNvGraphicFramePr>
          <p:nvPr/>
        </p:nvGraphicFramePr>
        <p:xfrm>
          <a:off x="5194300" y="2247900"/>
          <a:ext cx="787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51" name="Equation" r:id="rId7" imgW="787320" imgH="279360" progId="Equation.DSMT4">
                  <p:embed/>
                </p:oleObj>
              </mc:Choice>
              <mc:Fallback>
                <p:oleObj name="Equation" r:id="rId7" imgW="787320" imgH="279360" progId="Equation.DSMT4">
                  <p:embed/>
                  <p:pic>
                    <p:nvPicPr>
                      <p:cNvPr id="116753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4300" y="2247900"/>
                        <a:ext cx="7874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54" name="Object 18"/>
          <p:cNvGraphicFramePr>
            <a:graphicFrameLocks noChangeAspect="1"/>
          </p:cNvGraphicFramePr>
          <p:nvPr/>
        </p:nvGraphicFramePr>
        <p:xfrm>
          <a:off x="5924550" y="1968500"/>
          <a:ext cx="825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52" name="Equation" r:id="rId9" imgW="825480" imgH="279360" progId="Equation.DSMT4">
                  <p:embed/>
                </p:oleObj>
              </mc:Choice>
              <mc:Fallback>
                <p:oleObj name="Equation" r:id="rId9" imgW="825480" imgH="279360" progId="Equation.DSMT4">
                  <p:embed/>
                  <p:pic>
                    <p:nvPicPr>
                      <p:cNvPr id="116754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4550" y="1968500"/>
                        <a:ext cx="8255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" name="Object 113"/>
          <p:cNvGraphicFramePr>
            <a:graphicFrameLocks noChangeAspect="1"/>
          </p:cNvGraphicFramePr>
          <p:nvPr/>
        </p:nvGraphicFramePr>
        <p:xfrm>
          <a:off x="6959600" y="1549400"/>
          <a:ext cx="1308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53" name="Equation" r:id="rId11" imgW="1307880" imgH="533160" progId="Equation.DSMT4">
                  <p:embed/>
                </p:oleObj>
              </mc:Choice>
              <mc:Fallback>
                <p:oleObj name="Equation" r:id="rId11" imgW="1307880" imgH="533160" progId="Equation.DSMT4">
                  <p:embed/>
                  <p:pic>
                    <p:nvPicPr>
                      <p:cNvPr id="114" name="Object 1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9600" y="1549400"/>
                        <a:ext cx="1308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" name="TextBox 114"/>
          <p:cNvSpPr txBox="1"/>
          <p:nvPr/>
        </p:nvSpPr>
        <p:spPr>
          <a:xfrm>
            <a:off x="6248400" y="1219200"/>
            <a:ext cx="25908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Markov Random Field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7924800" y="2219980"/>
            <a:ext cx="990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potential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162800" y="2219980"/>
            <a:ext cx="9144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weight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8" name="Straight Arrow Connector 117"/>
          <p:cNvCxnSpPr/>
          <p:nvPr/>
        </p:nvCxnSpPr>
        <p:spPr>
          <a:xfrm rot="5400000" flipH="1" flipV="1">
            <a:off x="7680960" y="2082820"/>
            <a:ext cx="228600" cy="4572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 rot="16200000" flipV="1">
            <a:off x="7947660" y="2014240"/>
            <a:ext cx="228600" cy="18288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>
            <a:spLocks noChangeAspect="1"/>
          </p:cNvSpPr>
          <p:nvPr/>
        </p:nvSpPr>
        <p:spPr>
          <a:xfrm>
            <a:off x="4991761" y="3052877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3" name="Object 4"/>
          <p:cNvGraphicFramePr>
            <a:graphicFrameLocks noChangeAspect="1"/>
          </p:cNvGraphicFramePr>
          <p:nvPr/>
        </p:nvGraphicFramePr>
        <p:xfrm>
          <a:off x="7007099" y="3747821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54" name="Equation" r:id="rId13" imgW="330120" imgH="164880" progId="Equation.DSMT4">
                  <p:embed/>
                </p:oleObj>
              </mc:Choice>
              <mc:Fallback>
                <p:oleObj name="Equation" r:id="rId13" imgW="330120" imgH="164880" progId="Equation.DSMT4">
                  <p:embed/>
                  <p:pic>
                    <p:nvPicPr>
                      <p:cNvPr id="6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099" y="3747821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156"/>
          <p:cNvGrpSpPr/>
          <p:nvPr/>
        </p:nvGrpSpPr>
        <p:grpSpPr>
          <a:xfrm>
            <a:off x="5756199" y="3608832"/>
            <a:ext cx="416966" cy="347472"/>
            <a:chOff x="5410200" y="3790950"/>
            <a:chExt cx="457200" cy="381000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5425440" y="38061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10200" y="3790950"/>
              <a:ext cx="457200" cy="37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158"/>
          <p:cNvGrpSpPr/>
          <p:nvPr/>
        </p:nvGrpSpPr>
        <p:grpSpPr>
          <a:xfrm>
            <a:off x="7632549" y="3608832"/>
            <a:ext cx="416966" cy="347472"/>
            <a:chOff x="7467600" y="3810000"/>
            <a:chExt cx="457200" cy="381000"/>
          </a:xfrm>
        </p:grpSpPr>
        <p:sp>
          <p:nvSpPr>
            <p:cNvPr id="83" name="TextBox 82"/>
            <p:cNvSpPr txBox="1"/>
            <p:nvPr/>
          </p:nvSpPr>
          <p:spPr>
            <a:xfrm>
              <a:off x="7467600" y="3810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7482840" y="3825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58" name="Object 4"/>
          <p:cNvGraphicFramePr>
            <a:graphicFrameLocks noChangeAspect="1"/>
          </p:cNvGraphicFramePr>
          <p:nvPr/>
        </p:nvGraphicFramePr>
        <p:xfrm>
          <a:off x="7076593" y="4772863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55" name="Equation" r:id="rId15" imgW="330120" imgH="164880" progId="Equation.DSMT4">
                  <p:embed/>
                </p:oleObj>
              </mc:Choice>
              <mc:Fallback>
                <p:oleObj name="Equation" r:id="rId15" imgW="330120" imgH="164880" progId="Equation.DSMT4">
                  <p:embed/>
                  <p:pic>
                    <p:nvPicPr>
                      <p:cNvPr id="5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6593" y="4772863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182"/>
          <p:cNvGrpSpPr/>
          <p:nvPr/>
        </p:nvGrpSpPr>
        <p:grpSpPr>
          <a:xfrm>
            <a:off x="4991759" y="4260569"/>
            <a:ext cx="416966" cy="376780"/>
            <a:chOff x="4571998" y="4524624"/>
            <a:chExt cx="457200" cy="413136"/>
          </a:xfrm>
        </p:grpSpPr>
        <p:sp>
          <p:nvSpPr>
            <p:cNvPr id="95" name="TextBox 94"/>
            <p:cNvSpPr txBox="1"/>
            <p:nvPr/>
          </p:nvSpPr>
          <p:spPr>
            <a:xfrm>
              <a:off x="4571998" y="4524624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4572000" y="457200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4" name="Oval 53"/>
          <p:cNvSpPr>
            <a:spLocks noChangeAspect="1"/>
          </p:cNvSpPr>
          <p:nvPr/>
        </p:nvSpPr>
        <p:spPr>
          <a:xfrm>
            <a:off x="6590132" y="239685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825694" y="152400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157"/>
          <p:cNvGrpSpPr/>
          <p:nvPr/>
        </p:nvGrpSpPr>
        <p:grpSpPr>
          <a:xfrm>
            <a:off x="6451143" y="3608832"/>
            <a:ext cx="416966" cy="347472"/>
            <a:chOff x="6172200" y="3733800"/>
            <a:chExt cx="457200" cy="381000"/>
          </a:xfrm>
        </p:grpSpPr>
        <p:sp>
          <p:nvSpPr>
            <p:cNvPr id="85" name="TextBox 84"/>
            <p:cNvSpPr txBox="1"/>
            <p:nvPr/>
          </p:nvSpPr>
          <p:spPr>
            <a:xfrm>
              <a:off x="6172200" y="37338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6187440" y="37490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83"/>
          <p:cNvGrpSpPr/>
          <p:nvPr/>
        </p:nvGrpSpPr>
        <p:grpSpPr>
          <a:xfrm>
            <a:off x="5756199" y="4651248"/>
            <a:ext cx="416966" cy="347472"/>
            <a:chOff x="5410200" y="5010150"/>
            <a:chExt cx="457200" cy="381000"/>
          </a:xfrm>
        </p:grpSpPr>
        <p:sp>
          <p:nvSpPr>
            <p:cNvPr id="93" name="TextBox 92"/>
            <p:cNvSpPr txBox="1"/>
            <p:nvPr/>
          </p:nvSpPr>
          <p:spPr>
            <a:xfrm>
              <a:off x="5410200" y="501015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5425440" y="50253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84"/>
          <p:cNvGrpSpPr/>
          <p:nvPr/>
        </p:nvGrpSpPr>
        <p:grpSpPr>
          <a:xfrm>
            <a:off x="6451143" y="4651248"/>
            <a:ext cx="416966" cy="347472"/>
            <a:chOff x="6172200" y="4953000"/>
            <a:chExt cx="457200" cy="381000"/>
          </a:xfrm>
        </p:grpSpPr>
        <p:sp>
          <p:nvSpPr>
            <p:cNvPr id="91" name="TextBox 90"/>
            <p:cNvSpPr txBox="1"/>
            <p:nvPr/>
          </p:nvSpPr>
          <p:spPr>
            <a:xfrm>
              <a:off x="6172200" y="4953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187440" y="4968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85"/>
          <p:cNvGrpSpPr/>
          <p:nvPr/>
        </p:nvGrpSpPr>
        <p:grpSpPr>
          <a:xfrm>
            <a:off x="7632549" y="4651248"/>
            <a:ext cx="416966" cy="347472"/>
            <a:chOff x="7467600" y="5029200"/>
            <a:chExt cx="457200" cy="381000"/>
          </a:xfrm>
        </p:grpSpPr>
        <p:sp>
          <p:nvSpPr>
            <p:cNvPr id="89" name="TextBox 88"/>
            <p:cNvSpPr txBox="1"/>
            <p:nvPr/>
          </p:nvSpPr>
          <p:spPr>
            <a:xfrm>
              <a:off x="7467600" y="5029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7482840" y="50444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4" name="Rectangle 103"/>
          <p:cNvSpPr/>
          <p:nvPr/>
        </p:nvSpPr>
        <p:spPr>
          <a:xfrm>
            <a:off x="533400" y="1447800"/>
            <a:ext cx="4191000" cy="6858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5" name="Object 13"/>
          <p:cNvGraphicFramePr>
            <a:graphicFrameLocks noChangeAspect="1"/>
          </p:cNvGraphicFramePr>
          <p:nvPr/>
        </p:nvGraphicFramePr>
        <p:xfrm>
          <a:off x="819150" y="1531938"/>
          <a:ext cx="787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56" name="Equation" r:id="rId16" imgW="787320" imgH="279360" progId="Equation.DSMT4">
                  <p:embed/>
                </p:oleObj>
              </mc:Choice>
              <mc:Fallback>
                <p:oleObj name="Equation" r:id="rId16" imgW="787320" imgH="279360" progId="Equation.DSMT4">
                  <p:embed/>
                  <p:pic>
                    <p:nvPicPr>
                      <p:cNvPr id="105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50" y="1531938"/>
                        <a:ext cx="7874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" name="Object 14"/>
          <p:cNvGraphicFramePr>
            <a:graphicFrameLocks noChangeAspect="1"/>
          </p:cNvGraphicFramePr>
          <p:nvPr/>
        </p:nvGraphicFramePr>
        <p:xfrm>
          <a:off x="1689100" y="1531938"/>
          <a:ext cx="825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57" name="Equation" r:id="rId18" imgW="825480" imgH="279360" progId="Equation.DSMT4">
                  <p:embed/>
                </p:oleObj>
              </mc:Choice>
              <mc:Fallback>
                <p:oleObj name="Equation" r:id="rId18" imgW="825480" imgH="279360" progId="Equation.DSMT4">
                  <p:embed/>
                  <p:pic>
                    <p:nvPicPr>
                      <p:cNvPr id="106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1531938"/>
                        <a:ext cx="8255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" name="Object 15"/>
          <p:cNvGraphicFramePr>
            <a:graphicFrameLocks noChangeAspect="1"/>
          </p:cNvGraphicFramePr>
          <p:nvPr/>
        </p:nvGraphicFramePr>
        <p:xfrm>
          <a:off x="2590800" y="1531938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58" name="Equation" r:id="rId20" imgW="838080" imgH="279360" progId="Equation.DSMT4">
                  <p:embed/>
                </p:oleObj>
              </mc:Choice>
              <mc:Fallback>
                <p:oleObj name="Equation" r:id="rId20" imgW="838080" imgH="279360" progId="Equation.DSMT4">
                  <p:embed/>
                  <p:pic>
                    <p:nvPicPr>
                      <p:cNvPr id="107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531938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" name="TextBox 107"/>
          <p:cNvSpPr txBox="1"/>
          <p:nvPr/>
        </p:nvSpPr>
        <p:spPr>
          <a:xfrm>
            <a:off x="609600" y="1524000"/>
            <a:ext cx="4191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,                ,                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: Frequency of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co-occurrence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between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and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67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6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6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6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6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6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6" grpId="0"/>
      <p:bldP spid="117" grpId="0"/>
      <p:bldP spid="104" grpId="0" animBg="1"/>
      <p:bldP spid="10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 descr="tennis_player_0_n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5285" y="4267200"/>
            <a:ext cx="4180115" cy="1371600"/>
          </a:xfrm>
          <a:prstGeom prst="rect">
            <a:avLst/>
          </a:prstGeom>
        </p:spPr>
      </p:pic>
      <p:sp>
        <p:nvSpPr>
          <p:cNvPr id="106" name="Rectangle 105"/>
          <p:cNvSpPr/>
          <p:nvPr/>
        </p:nvSpPr>
        <p:spPr>
          <a:xfrm>
            <a:off x="4724400" y="4267200"/>
            <a:ext cx="4191000" cy="1447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825694" y="152400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77"/>
          <p:cNvGrpSpPr/>
          <p:nvPr/>
        </p:nvGrpSpPr>
        <p:grpSpPr>
          <a:xfrm>
            <a:off x="5964681" y="2681572"/>
            <a:ext cx="1730619" cy="990010"/>
            <a:chOff x="5638797" y="2793268"/>
            <a:chExt cx="1897608" cy="1085537"/>
          </a:xfrm>
        </p:grpSpPr>
        <p:cxnSp>
          <p:nvCxnSpPr>
            <p:cNvPr id="97" name="Straight Connector 96"/>
            <p:cNvCxnSpPr>
              <a:stCxn id="88" idx="0"/>
              <a:endCxn id="54" idx="3"/>
            </p:cNvCxnSpPr>
            <p:nvPr/>
          </p:nvCxnSpPr>
          <p:spPr>
            <a:xfrm rot="5400000" flipH="1" flipV="1">
              <a:off x="5500114" y="2931952"/>
              <a:ext cx="1016732" cy="739365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85" idx="0"/>
              <a:endCxn id="54" idx="4"/>
            </p:cNvCxnSpPr>
            <p:nvPr/>
          </p:nvCxnSpPr>
          <p:spPr>
            <a:xfrm rot="5400000" flipH="1" flipV="1">
              <a:off x="5972555" y="3275077"/>
              <a:ext cx="963168" cy="106681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84" idx="1"/>
              <a:endCxn id="54" idx="5"/>
            </p:cNvCxnSpPr>
            <p:nvPr/>
          </p:nvCxnSpPr>
          <p:spPr>
            <a:xfrm rot="16200000" flipV="1">
              <a:off x="6543831" y="2886231"/>
              <a:ext cx="1085537" cy="899611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83"/>
          <p:cNvGrpSpPr/>
          <p:nvPr/>
        </p:nvGrpSpPr>
        <p:grpSpPr>
          <a:xfrm>
            <a:off x="5756199" y="4651248"/>
            <a:ext cx="416966" cy="347472"/>
            <a:chOff x="5410200" y="5010150"/>
            <a:chExt cx="457200" cy="381000"/>
          </a:xfrm>
        </p:grpSpPr>
        <p:sp>
          <p:nvSpPr>
            <p:cNvPr id="93" name="TextBox 92"/>
            <p:cNvSpPr txBox="1"/>
            <p:nvPr/>
          </p:nvSpPr>
          <p:spPr>
            <a:xfrm>
              <a:off x="5410200" y="501015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5425440" y="50253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184"/>
          <p:cNvGrpSpPr/>
          <p:nvPr/>
        </p:nvGrpSpPr>
        <p:grpSpPr>
          <a:xfrm>
            <a:off x="6451143" y="4651248"/>
            <a:ext cx="416966" cy="347472"/>
            <a:chOff x="6172200" y="4953000"/>
            <a:chExt cx="457200" cy="381000"/>
          </a:xfrm>
        </p:grpSpPr>
        <p:sp>
          <p:nvSpPr>
            <p:cNvPr id="91" name="TextBox 90"/>
            <p:cNvSpPr txBox="1"/>
            <p:nvPr/>
          </p:nvSpPr>
          <p:spPr>
            <a:xfrm>
              <a:off x="6172200" y="4953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187440" y="4968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185"/>
          <p:cNvGrpSpPr/>
          <p:nvPr/>
        </p:nvGrpSpPr>
        <p:grpSpPr>
          <a:xfrm>
            <a:off x="7632549" y="4651248"/>
            <a:ext cx="416966" cy="347472"/>
            <a:chOff x="7467600" y="5029200"/>
            <a:chExt cx="457200" cy="381000"/>
          </a:xfrm>
        </p:grpSpPr>
        <p:sp>
          <p:nvSpPr>
            <p:cNvPr id="89" name="TextBox 88"/>
            <p:cNvSpPr txBox="1"/>
            <p:nvPr/>
          </p:nvSpPr>
          <p:spPr>
            <a:xfrm>
              <a:off x="7467600" y="5029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7482840" y="50444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180"/>
          <p:cNvGrpSpPr/>
          <p:nvPr/>
        </p:nvGrpSpPr>
        <p:grpSpPr>
          <a:xfrm>
            <a:off x="5181600" y="3386450"/>
            <a:ext cx="2654688" cy="1278697"/>
            <a:chOff x="4671329" y="3566160"/>
            <a:chExt cx="2910841" cy="1402080"/>
          </a:xfrm>
        </p:grpSpPr>
        <p:cxnSp>
          <p:nvCxnSpPr>
            <p:cNvPr id="79" name="Straight Connector 24"/>
            <p:cNvCxnSpPr>
              <a:stCxn id="96" idx="0"/>
              <a:endCxn id="55" idx="4"/>
            </p:cNvCxnSpPr>
            <p:nvPr/>
          </p:nvCxnSpPr>
          <p:spPr>
            <a:xfrm rot="5400000" flipH="1" flipV="1">
              <a:off x="4168409" y="4069080"/>
              <a:ext cx="10058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94" idx="0"/>
              <a:endCxn id="87" idx="4"/>
            </p:cNvCxnSpPr>
            <p:nvPr/>
          </p:nvCxnSpPr>
          <p:spPr>
            <a:xfrm rot="5400000" flipH="1" flipV="1">
              <a:off x="5136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92" idx="0"/>
              <a:endCxn id="86" idx="4"/>
            </p:cNvCxnSpPr>
            <p:nvPr/>
          </p:nvCxnSpPr>
          <p:spPr>
            <a:xfrm rot="5400000" flipH="1" flipV="1">
              <a:off x="5898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90" idx="0"/>
              <a:endCxn id="84" idx="4"/>
            </p:cNvCxnSpPr>
            <p:nvPr/>
          </p:nvCxnSpPr>
          <p:spPr>
            <a:xfrm rot="5400000" flipH="1" flipV="1">
              <a:off x="7193550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78"/>
          <p:cNvGrpSpPr/>
          <p:nvPr/>
        </p:nvGrpSpPr>
        <p:grpSpPr>
          <a:xfrm>
            <a:off x="5257800" y="3219664"/>
            <a:ext cx="2312450" cy="569854"/>
            <a:chOff x="4800644" y="3383281"/>
            <a:chExt cx="2598645" cy="624840"/>
          </a:xfrm>
        </p:grpSpPr>
        <p:cxnSp>
          <p:nvCxnSpPr>
            <p:cNvPr id="76" name="Straight Connector 75"/>
            <p:cNvCxnSpPr>
              <a:stCxn id="55" idx="5"/>
              <a:endCxn id="88" idx="1"/>
            </p:cNvCxnSpPr>
            <p:nvPr/>
          </p:nvCxnSpPr>
          <p:spPr>
            <a:xfrm rot="16200000" flipH="1">
              <a:off x="4822138" y="3491101"/>
              <a:ext cx="483015" cy="526004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953000" y="3474720"/>
              <a:ext cx="1234440" cy="438912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84" idx="2"/>
              <a:endCxn id="55" idx="6"/>
            </p:cNvCxnSpPr>
            <p:nvPr/>
          </p:nvCxnSpPr>
          <p:spPr>
            <a:xfrm rot="10800000">
              <a:off x="4854208" y="3383281"/>
              <a:ext cx="2545081" cy="624840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03"/>
          <p:cNvGrpSpPr/>
          <p:nvPr/>
        </p:nvGrpSpPr>
        <p:grpSpPr>
          <a:xfrm>
            <a:off x="6096000" y="3789518"/>
            <a:ext cx="1621678" cy="375269"/>
            <a:chOff x="6103671" y="3789518"/>
            <a:chExt cx="1690208" cy="375269"/>
          </a:xfrm>
        </p:grpSpPr>
        <p:cxnSp>
          <p:nvCxnSpPr>
            <p:cNvPr id="69" name="Straight Connector 18"/>
            <p:cNvCxnSpPr>
              <a:stCxn id="87" idx="6"/>
              <a:endCxn id="86" idx="2"/>
            </p:cNvCxnSpPr>
            <p:nvPr/>
          </p:nvCxnSpPr>
          <p:spPr>
            <a:xfrm>
              <a:off x="6103671" y="3789518"/>
              <a:ext cx="361371" cy="0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Freeform 19"/>
            <p:cNvSpPr/>
            <p:nvPr/>
          </p:nvSpPr>
          <p:spPr>
            <a:xfrm>
              <a:off x="6110377" y="3956304"/>
              <a:ext cx="1683502" cy="208483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20"/>
            <p:cNvSpPr/>
            <p:nvPr/>
          </p:nvSpPr>
          <p:spPr>
            <a:xfrm>
              <a:off x="6874816" y="3886810"/>
              <a:ext cx="903427" cy="159018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" name="Straight Connector 72"/>
          <p:cNvCxnSpPr>
            <a:stCxn id="55" idx="7"/>
          </p:cNvCxnSpPr>
          <p:nvPr/>
        </p:nvCxnSpPr>
        <p:spPr>
          <a:xfrm rot="5400000" flipH="1" flipV="1">
            <a:off x="5665652" y="2177248"/>
            <a:ext cx="535311" cy="131364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16"/>
          <p:cNvCxnSpPr>
            <a:endCxn id="56" idx="3"/>
          </p:cNvCxnSpPr>
          <p:nvPr/>
        </p:nvCxnSpPr>
        <p:spPr>
          <a:xfrm rot="5400000" flipH="1" flipV="1">
            <a:off x="4915317" y="2093650"/>
            <a:ext cx="1244154" cy="6743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7"/>
          <p:cNvCxnSpPr>
            <a:endCxn id="54" idx="1"/>
          </p:cNvCxnSpPr>
          <p:nvPr/>
        </p:nvCxnSpPr>
        <p:spPr>
          <a:xfrm rot="16200000" flipH="1">
            <a:off x="6049466" y="1856184"/>
            <a:ext cx="643723" cy="53531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Mutual Context Model Representation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7775" name="Object 15"/>
          <p:cNvGraphicFramePr>
            <a:graphicFrameLocks noChangeAspect="1"/>
          </p:cNvGraphicFramePr>
          <p:nvPr/>
        </p:nvGraphicFramePr>
        <p:xfrm>
          <a:off x="5289550" y="3263900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590" name="Equation" r:id="rId5" imgW="838080" imgH="279360" progId="Equation.DSMT4">
                  <p:embed/>
                </p:oleObj>
              </mc:Choice>
              <mc:Fallback>
                <p:oleObj name="Equation" r:id="rId5" imgW="838080" imgH="279360" progId="Equation.DSMT4">
                  <p:embed/>
                  <p:pic>
                    <p:nvPicPr>
                      <p:cNvPr id="117775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9550" y="3263900"/>
                        <a:ext cx="8382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76" name="Object 16"/>
          <p:cNvGraphicFramePr>
            <a:graphicFrameLocks noChangeAspect="1"/>
          </p:cNvGraphicFramePr>
          <p:nvPr/>
        </p:nvGraphicFramePr>
        <p:xfrm>
          <a:off x="6762750" y="3949700"/>
          <a:ext cx="90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591" name="Equation" r:id="rId7" imgW="901440" imgH="279360" progId="Equation.DSMT4">
                  <p:embed/>
                </p:oleObj>
              </mc:Choice>
              <mc:Fallback>
                <p:oleObj name="Equation" r:id="rId7" imgW="901440" imgH="279360" progId="Equation.DSMT4">
                  <p:embed/>
                  <p:pic>
                    <p:nvPicPr>
                      <p:cNvPr id="117776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0" y="3949700"/>
                        <a:ext cx="9017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4"/>
          <p:cNvGraphicFramePr>
            <a:graphicFrameLocks noChangeAspect="1"/>
          </p:cNvGraphicFramePr>
          <p:nvPr/>
        </p:nvGraphicFramePr>
        <p:xfrm>
          <a:off x="7076593" y="4772863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592" name="Equation" r:id="rId9" imgW="330120" imgH="164880" progId="Equation.DSMT4">
                  <p:embed/>
                </p:oleObj>
              </mc:Choice>
              <mc:Fallback>
                <p:oleObj name="Equation" r:id="rId9" imgW="330120" imgH="164880" progId="Equation.DSMT4">
                  <p:embed/>
                  <p:pic>
                    <p:nvPicPr>
                      <p:cNvPr id="5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6593" y="4772863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182"/>
          <p:cNvGrpSpPr/>
          <p:nvPr/>
        </p:nvGrpSpPr>
        <p:grpSpPr>
          <a:xfrm>
            <a:off x="4991759" y="4260569"/>
            <a:ext cx="416966" cy="376780"/>
            <a:chOff x="4571998" y="4524624"/>
            <a:chExt cx="457200" cy="413136"/>
          </a:xfrm>
        </p:grpSpPr>
        <p:sp>
          <p:nvSpPr>
            <p:cNvPr id="95" name="TextBox 94"/>
            <p:cNvSpPr txBox="1"/>
            <p:nvPr/>
          </p:nvSpPr>
          <p:spPr>
            <a:xfrm>
              <a:off x="4571998" y="4524624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4572000" y="457200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63" name="Object 4"/>
          <p:cNvGraphicFramePr>
            <a:graphicFrameLocks noChangeAspect="1"/>
          </p:cNvGraphicFramePr>
          <p:nvPr/>
        </p:nvGraphicFramePr>
        <p:xfrm>
          <a:off x="7007099" y="3747821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593" name="Equation" r:id="rId11" imgW="330120" imgH="164880" progId="Equation.DSMT4">
                  <p:embed/>
                </p:oleObj>
              </mc:Choice>
              <mc:Fallback>
                <p:oleObj name="Equation" r:id="rId11" imgW="330120" imgH="164880" progId="Equation.DSMT4">
                  <p:embed/>
                  <p:pic>
                    <p:nvPicPr>
                      <p:cNvPr id="6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099" y="3747821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56"/>
          <p:cNvGrpSpPr/>
          <p:nvPr/>
        </p:nvGrpSpPr>
        <p:grpSpPr>
          <a:xfrm>
            <a:off x="5756199" y="3608832"/>
            <a:ext cx="416966" cy="347472"/>
            <a:chOff x="5410200" y="3790950"/>
            <a:chExt cx="457200" cy="381000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5425440" y="38061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10200" y="3790950"/>
              <a:ext cx="457200" cy="37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58"/>
          <p:cNvGrpSpPr/>
          <p:nvPr/>
        </p:nvGrpSpPr>
        <p:grpSpPr>
          <a:xfrm>
            <a:off x="7632549" y="3608832"/>
            <a:ext cx="416966" cy="347472"/>
            <a:chOff x="7467600" y="3810000"/>
            <a:chExt cx="457200" cy="381000"/>
          </a:xfrm>
        </p:grpSpPr>
        <p:sp>
          <p:nvSpPr>
            <p:cNvPr id="83" name="TextBox 82"/>
            <p:cNvSpPr txBox="1"/>
            <p:nvPr/>
          </p:nvSpPr>
          <p:spPr>
            <a:xfrm>
              <a:off x="7467600" y="3810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7482840" y="3825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57"/>
          <p:cNvGrpSpPr/>
          <p:nvPr/>
        </p:nvGrpSpPr>
        <p:grpSpPr>
          <a:xfrm>
            <a:off x="6451143" y="3608832"/>
            <a:ext cx="416966" cy="347472"/>
            <a:chOff x="6172200" y="3733800"/>
            <a:chExt cx="457200" cy="381000"/>
          </a:xfrm>
        </p:grpSpPr>
        <p:sp>
          <p:nvSpPr>
            <p:cNvPr id="85" name="TextBox 84"/>
            <p:cNvSpPr txBox="1"/>
            <p:nvPr/>
          </p:nvSpPr>
          <p:spPr>
            <a:xfrm>
              <a:off x="6172200" y="37338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6187440" y="37490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5" name="Oval 54"/>
          <p:cNvSpPr>
            <a:spLocks noChangeAspect="1"/>
          </p:cNvSpPr>
          <p:nvPr/>
        </p:nvSpPr>
        <p:spPr>
          <a:xfrm>
            <a:off x="4991761" y="3052877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6590132" y="239685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33400" y="2286000"/>
            <a:ext cx="4267200" cy="12192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/>
          <p:cNvSpPr txBox="1"/>
          <p:nvPr/>
        </p:nvSpPr>
        <p:spPr>
          <a:xfrm>
            <a:off x="609600" y="2283023"/>
            <a:ext cx="42672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 ,                 ,                  :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Spatial relationship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among object and body parts.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2" name="Object 8"/>
          <p:cNvGraphicFramePr>
            <a:graphicFrameLocks noChangeAspect="1"/>
          </p:cNvGraphicFramePr>
          <p:nvPr/>
        </p:nvGraphicFramePr>
        <p:xfrm>
          <a:off x="812800" y="2308225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594" name="Equation" r:id="rId12" imgW="838080" imgH="279360" progId="Equation.DSMT4">
                  <p:embed/>
                </p:oleObj>
              </mc:Choice>
              <mc:Fallback>
                <p:oleObj name="Equation" r:id="rId12" imgW="838080" imgH="279360" progId="Equation.DSMT4">
                  <p:embed/>
                  <p:pic>
                    <p:nvPicPr>
                      <p:cNvPr id="11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" y="2308225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" name="Object 10"/>
          <p:cNvGraphicFramePr>
            <a:graphicFrameLocks noChangeAspect="1"/>
          </p:cNvGraphicFramePr>
          <p:nvPr/>
        </p:nvGraphicFramePr>
        <p:xfrm>
          <a:off x="2667000" y="2308225"/>
          <a:ext cx="90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595" name="Equation" r:id="rId14" imgW="901440" imgH="279360" progId="Equation.DSMT4">
                  <p:embed/>
                </p:oleObj>
              </mc:Choice>
              <mc:Fallback>
                <p:oleObj name="Equation" r:id="rId14" imgW="901440" imgH="279360" progId="Equation.DSMT4">
                  <p:embed/>
                  <p:pic>
                    <p:nvPicPr>
                      <p:cNvPr id="113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308225"/>
                        <a:ext cx="9017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" name="Object 10"/>
          <p:cNvGraphicFramePr>
            <a:graphicFrameLocks noChangeAspect="1"/>
          </p:cNvGraphicFramePr>
          <p:nvPr/>
        </p:nvGraphicFramePr>
        <p:xfrm>
          <a:off x="1714500" y="2308225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596" name="Equation" r:id="rId16" imgW="876240" imgH="279360" progId="Equation.DSMT4">
                  <p:embed/>
                </p:oleObj>
              </mc:Choice>
              <mc:Fallback>
                <p:oleObj name="Equation" r:id="rId16" imgW="876240" imgH="279360" progId="Equation.DSMT4">
                  <p:embed/>
                  <p:pic>
                    <p:nvPicPr>
                      <p:cNvPr id="12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0" y="2308225"/>
                        <a:ext cx="8763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7" name="Object 9"/>
          <p:cNvGraphicFramePr>
            <a:graphicFrameLocks noChangeAspect="1"/>
          </p:cNvGraphicFramePr>
          <p:nvPr/>
        </p:nvGraphicFramePr>
        <p:xfrm>
          <a:off x="762000" y="2841625"/>
          <a:ext cx="3886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597" name="Equation" r:id="rId18" imgW="3886200" imgH="457200" progId="Equation.DSMT4">
                  <p:embed/>
                </p:oleObj>
              </mc:Choice>
              <mc:Fallback>
                <p:oleObj name="Equation" r:id="rId18" imgW="3886200" imgH="457200" progId="Equation.DSMT4">
                  <p:embed/>
                  <p:pic>
                    <p:nvPicPr>
                      <p:cNvPr id="12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841625"/>
                        <a:ext cx="3886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8" name="Straight Connector 16"/>
          <p:cNvCxnSpPr/>
          <p:nvPr/>
        </p:nvCxnSpPr>
        <p:spPr>
          <a:xfrm>
            <a:off x="990600" y="3227832"/>
            <a:ext cx="9906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6"/>
          <p:cNvCxnSpPr/>
          <p:nvPr/>
        </p:nvCxnSpPr>
        <p:spPr>
          <a:xfrm>
            <a:off x="2286000" y="3227832"/>
            <a:ext cx="9906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6"/>
          <p:cNvCxnSpPr/>
          <p:nvPr/>
        </p:nvCxnSpPr>
        <p:spPr>
          <a:xfrm>
            <a:off x="3505200" y="3227832"/>
            <a:ext cx="8382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990600" y="32004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location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2133600" y="32004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orientation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3581400" y="3197423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size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7786" name="Object 26"/>
          <p:cNvGraphicFramePr>
            <a:graphicFrameLocks noChangeAspect="1"/>
          </p:cNvGraphicFramePr>
          <p:nvPr/>
        </p:nvGraphicFramePr>
        <p:xfrm>
          <a:off x="6337300" y="293370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598" name="Equation" r:id="rId20" imgW="876240" imgH="279360" progId="Equation.DSMT4">
                  <p:embed/>
                </p:oleObj>
              </mc:Choice>
              <mc:Fallback>
                <p:oleObj name="Equation" r:id="rId20" imgW="876240" imgH="279360" progId="Equation.DSMT4">
                  <p:embed/>
                  <p:pic>
                    <p:nvPicPr>
                      <p:cNvPr id="117786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7300" y="2933700"/>
                        <a:ext cx="8763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" name="Object 99"/>
          <p:cNvGraphicFramePr>
            <a:graphicFrameLocks noChangeAspect="1"/>
          </p:cNvGraphicFramePr>
          <p:nvPr/>
        </p:nvGraphicFramePr>
        <p:xfrm>
          <a:off x="6959600" y="1549400"/>
          <a:ext cx="1308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599" name="Equation" r:id="rId22" imgW="1307880" imgH="533160" progId="Equation.DSMT4">
                  <p:embed/>
                </p:oleObj>
              </mc:Choice>
              <mc:Fallback>
                <p:oleObj name="Equation" r:id="rId22" imgW="1307880" imgH="533160" progId="Equation.DSMT4">
                  <p:embed/>
                  <p:pic>
                    <p:nvPicPr>
                      <p:cNvPr id="100" name="Object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9600" y="1549400"/>
                        <a:ext cx="1308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" name="TextBox 108"/>
          <p:cNvSpPr txBox="1"/>
          <p:nvPr/>
        </p:nvSpPr>
        <p:spPr>
          <a:xfrm>
            <a:off x="6248400" y="1219200"/>
            <a:ext cx="25908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Markov Random Field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7924800" y="2219980"/>
            <a:ext cx="990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potential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162800" y="2219980"/>
            <a:ext cx="9144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weight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5" name="Straight Arrow Connector 114"/>
          <p:cNvCxnSpPr/>
          <p:nvPr/>
        </p:nvCxnSpPr>
        <p:spPr>
          <a:xfrm rot="5400000" flipH="1" flipV="1">
            <a:off x="7680960" y="2082820"/>
            <a:ext cx="228600" cy="4572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rot="16200000" flipV="1">
            <a:off x="7947660" y="2014240"/>
            <a:ext cx="228600" cy="18288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8" name="Object 13"/>
          <p:cNvGraphicFramePr>
            <a:graphicFrameLocks noChangeAspect="1"/>
          </p:cNvGraphicFramePr>
          <p:nvPr/>
        </p:nvGraphicFramePr>
        <p:xfrm>
          <a:off x="819150" y="1531938"/>
          <a:ext cx="787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00" name="Equation" r:id="rId24" imgW="787320" imgH="279360" progId="Equation.DSMT4">
                  <p:embed/>
                </p:oleObj>
              </mc:Choice>
              <mc:Fallback>
                <p:oleObj name="Equation" r:id="rId24" imgW="787320" imgH="279360" progId="Equation.DSMT4">
                  <p:embed/>
                  <p:pic>
                    <p:nvPicPr>
                      <p:cNvPr id="118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50" y="1531938"/>
                        <a:ext cx="7874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" name="Object 14"/>
          <p:cNvGraphicFramePr>
            <a:graphicFrameLocks noChangeAspect="1"/>
          </p:cNvGraphicFramePr>
          <p:nvPr/>
        </p:nvGraphicFramePr>
        <p:xfrm>
          <a:off x="1689100" y="1531938"/>
          <a:ext cx="825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01" name="Equation" r:id="rId26" imgW="825480" imgH="279360" progId="Equation.DSMT4">
                  <p:embed/>
                </p:oleObj>
              </mc:Choice>
              <mc:Fallback>
                <p:oleObj name="Equation" r:id="rId26" imgW="825480" imgH="279360" progId="Equation.DSMT4">
                  <p:embed/>
                  <p:pic>
                    <p:nvPicPr>
                      <p:cNvPr id="119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1531938"/>
                        <a:ext cx="8255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" name="Object 15"/>
          <p:cNvGraphicFramePr>
            <a:graphicFrameLocks noChangeAspect="1"/>
          </p:cNvGraphicFramePr>
          <p:nvPr/>
        </p:nvGraphicFramePr>
        <p:xfrm>
          <a:off x="2590800" y="1531938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02" name="Equation" r:id="rId28" imgW="838080" imgH="279360" progId="Equation.DSMT4">
                  <p:embed/>
                </p:oleObj>
              </mc:Choice>
              <mc:Fallback>
                <p:oleObj name="Equation" r:id="rId28" imgW="838080" imgH="279360" progId="Equation.DSMT4">
                  <p:embed/>
                  <p:pic>
                    <p:nvPicPr>
                      <p:cNvPr id="134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531938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" name="TextBox 134"/>
          <p:cNvSpPr txBox="1"/>
          <p:nvPr/>
        </p:nvSpPr>
        <p:spPr>
          <a:xfrm>
            <a:off x="609600" y="1524000"/>
            <a:ext cx="4191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,                ,                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: Frequency of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co-occurrence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between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and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71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7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7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2" grpId="0"/>
      <p:bldP spid="13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 descr="tennis_player_0_n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5285" y="4267200"/>
            <a:ext cx="4180115" cy="1371600"/>
          </a:xfrm>
          <a:prstGeom prst="rect">
            <a:avLst/>
          </a:prstGeom>
        </p:spPr>
      </p:pic>
      <p:sp>
        <p:nvSpPr>
          <p:cNvPr id="106" name="Rectangle 105"/>
          <p:cNvSpPr/>
          <p:nvPr/>
        </p:nvSpPr>
        <p:spPr>
          <a:xfrm>
            <a:off x="4724400" y="4267200"/>
            <a:ext cx="4191000" cy="1447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6590132" y="239685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825694" y="152400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77"/>
          <p:cNvGrpSpPr/>
          <p:nvPr/>
        </p:nvGrpSpPr>
        <p:grpSpPr>
          <a:xfrm>
            <a:off x="5964681" y="2681572"/>
            <a:ext cx="1730619" cy="990010"/>
            <a:chOff x="5638797" y="2793268"/>
            <a:chExt cx="1897608" cy="1085537"/>
          </a:xfrm>
        </p:grpSpPr>
        <p:cxnSp>
          <p:nvCxnSpPr>
            <p:cNvPr id="97" name="Straight Connector 96"/>
            <p:cNvCxnSpPr>
              <a:stCxn id="88" idx="0"/>
              <a:endCxn id="54" idx="3"/>
            </p:cNvCxnSpPr>
            <p:nvPr/>
          </p:nvCxnSpPr>
          <p:spPr>
            <a:xfrm rot="5400000" flipH="1" flipV="1">
              <a:off x="5500114" y="2931952"/>
              <a:ext cx="1016732" cy="739365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85" idx="0"/>
              <a:endCxn id="54" idx="4"/>
            </p:cNvCxnSpPr>
            <p:nvPr/>
          </p:nvCxnSpPr>
          <p:spPr>
            <a:xfrm rot="5400000" flipH="1" flipV="1">
              <a:off x="5972555" y="3275077"/>
              <a:ext cx="963168" cy="106681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84" idx="1"/>
              <a:endCxn id="54" idx="5"/>
            </p:cNvCxnSpPr>
            <p:nvPr/>
          </p:nvCxnSpPr>
          <p:spPr>
            <a:xfrm rot="16200000" flipV="1">
              <a:off x="6543831" y="2886231"/>
              <a:ext cx="1085537" cy="899611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83"/>
          <p:cNvGrpSpPr/>
          <p:nvPr/>
        </p:nvGrpSpPr>
        <p:grpSpPr>
          <a:xfrm>
            <a:off x="5756199" y="4651248"/>
            <a:ext cx="416966" cy="347472"/>
            <a:chOff x="5410200" y="5010150"/>
            <a:chExt cx="457200" cy="381000"/>
          </a:xfrm>
        </p:grpSpPr>
        <p:sp>
          <p:nvSpPr>
            <p:cNvPr id="93" name="TextBox 92"/>
            <p:cNvSpPr txBox="1"/>
            <p:nvPr/>
          </p:nvSpPr>
          <p:spPr>
            <a:xfrm>
              <a:off x="5410200" y="501015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5425440" y="50253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184"/>
          <p:cNvGrpSpPr/>
          <p:nvPr/>
        </p:nvGrpSpPr>
        <p:grpSpPr>
          <a:xfrm>
            <a:off x="6451143" y="4651248"/>
            <a:ext cx="416966" cy="347472"/>
            <a:chOff x="6172200" y="4953000"/>
            <a:chExt cx="457200" cy="381000"/>
          </a:xfrm>
        </p:grpSpPr>
        <p:sp>
          <p:nvSpPr>
            <p:cNvPr id="91" name="TextBox 90"/>
            <p:cNvSpPr txBox="1"/>
            <p:nvPr/>
          </p:nvSpPr>
          <p:spPr>
            <a:xfrm>
              <a:off x="6172200" y="4953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187440" y="4968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185"/>
          <p:cNvGrpSpPr/>
          <p:nvPr/>
        </p:nvGrpSpPr>
        <p:grpSpPr>
          <a:xfrm>
            <a:off x="7632549" y="4651248"/>
            <a:ext cx="416966" cy="347472"/>
            <a:chOff x="7467600" y="5029200"/>
            <a:chExt cx="457200" cy="381000"/>
          </a:xfrm>
        </p:grpSpPr>
        <p:sp>
          <p:nvSpPr>
            <p:cNvPr id="89" name="TextBox 88"/>
            <p:cNvSpPr txBox="1"/>
            <p:nvPr/>
          </p:nvSpPr>
          <p:spPr>
            <a:xfrm>
              <a:off x="7467600" y="5029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7482840" y="50444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180"/>
          <p:cNvGrpSpPr/>
          <p:nvPr/>
        </p:nvGrpSpPr>
        <p:grpSpPr>
          <a:xfrm>
            <a:off x="5181600" y="3386450"/>
            <a:ext cx="2654688" cy="1278697"/>
            <a:chOff x="4671329" y="3566160"/>
            <a:chExt cx="2910841" cy="1402080"/>
          </a:xfrm>
        </p:grpSpPr>
        <p:cxnSp>
          <p:nvCxnSpPr>
            <p:cNvPr id="79" name="Straight Connector 24"/>
            <p:cNvCxnSpPr>
              <a:stCxn id="96" idx="0"/>
              <a:endCxn id="55" idx="4"/>
            </p:cNvCxnSpPr>
            <p:nvPr/>
          </p:nvCxnSpPr>
          <p:spPr>
            <a:xfrm rot="5400000" flipH="1" flipV="1">
              <a:off x="4168409" y="4069080"/>
              <a:ext cx="10058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94" idx="0"/>
              <a:endCxn id="87" idx="4"/>
            </p:cNvCxnSpPr>
            <p:nvPr/>
          </p:nvCxnSpPr>
          <p:spPr>
            <a:xfrm rot="5400000" flipH="1" flipV="1">
              <a:off x="5136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92" idx="0"/>
              <a:endCxn id="86" idx="4"/>
            </p:cNvCxnSpPr>
            <p:nvPr/>
          </p:nvCxnSpPr>
          <p:spPr>
            <a:xfrm rot="5400000" flipH="1" flipV="1">
              <a:off x="5898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90" idx="0"/>
              <a:endCxn id="84" idx="4"/>
            </p:cNvCxnSpPr>
            <p:nvPr/>
          </p:nvCxnSpPr>
          <p:spPr>
            <a:xfrm rot="5400000" flipH="1" flipV="1">
              <a:off x="7193550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78"/>
          <p:cNvGrpSpPr/>
          <p:nvPr/>
        </p:nvGrpSpPr>
        <p:grpSpPr>
          <a:xfrm>
            <a:off x="5257800" y="3219664"/>
            <a:ext cx="2312450" cy="569854"/>
            <a:chOff x="4800644" y="3383281"/>
            <a:chExt cx="2598645" cy="624840"/>
          </a:xfrm>
        </p:grpSpPr>
        <p:cxnSp>
          <p:nvCxnSpPr>
            <p:cNvPr id="76" name="Straight Connector 75"/>
            <p:cNvCxnSpPr>
              <a:stCxn id="55" idx="5"/>
              <a:endCxn id="88" idx="1"/>
            </p:cNvCxnSpPr>
            <p:nvPr/>
          </p:nvCxnSpPr>
          <p:spPr>
            <a:xfrm rot="16200000" flipH="1">
              <a:off x="4822138" y="3491101"/>
              <a:ext cx="483015" cy="526004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953000" y="3474720"/>
              <a:ext cx="1234440" cy="438912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84" idx="2"/>
              <a:endCxn id="55" idx="6"/>
            </p:cNvCxnSpPr>
            <p:nvPr/>
          </p:nvCxnSpPr>
          <p:spPr>
            <a:xfrm rot="10800000">
              <a:off x="4854208" y="3383281"/>
              <a:ext cx="2545081" cy="624840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03"/>
          <p:cNvGrpSpPr/>
          <p:nvPr/>
        </p:nvGrpSpPr>
        <p:grpSpPr>
          <a:xfrm>
            <a:off x="6096000" y="3789518"/>
            <a:ext cx="1621678" cy="375269"/>
            <a:chOff x="6103671" y="3789518"/>
            <a:chExt cx="1690208" cy="375269"/>
          </a:xfrm>
        </p:grpSpPr>
        <p:cxnSp>
          <p:nvCxnSpPr>
            <p:cNvPr id="69" name="Straight Connector 18"/>
            <p:cNvCxnSpPr>
              <a:stCxn id="87" idx="6"/>
              <a:endCxn id="86" idx="2"/>
            </p:cNvCxnSpPr>
            <p:nvPr/>
          </p:nvCxnSpPr>
          <p:spPr>
            <a:xfrm>
              <a:off x="6103671" y="3789518"/>
              <a:ext cx="361371" cy="0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Freeform 19"/>
            <p:cNvSpPr/>
            <p:nvPr/>
          </p:nvSpPr>
          <p:spPr>
            <a:xfrm>
              <a:off x="6110377" y="3956304"/>
              <a:ext cx="1683502" cy="208483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20"/>
            <p:cNvSpPr/>
            <p:nvPr/>
          </p:nvSpPr>
          <p:spPr>
            <a:xfrm>
              <a:off x="6874816" y="3886810"/>
              <a:ext cx="903427" cy="159018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" name="Straight Connector 72"/>
          <p:cNvCxnSpPr>
            <a:stCxn id="55" idx="7"/>
          </p:cNvCxnSpPr>
          <p:nvPr/>
        </p:nvCxnSpPr>
        <p:spPr>
          <a:xfrm rot="5400000" flipH="1" flipV="1">
            <a:off x="5665652" y="2177248"/>
            <a:ext cx="535311" cy="131364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16"/>
          <p:cNvCxnSpPr>
            <a:endCxn id="56" idx="3"/>
          </p:cNvCxnSpPr>
          <p:nvPr/>
        </p:nvCxnSpPr>
        <p:spPr>
          <a:xfrm rot="5400000" flipH="1" flipV="1">
            <a:off x="4915317" y="2093650"/>
            <a:ext cx="1244154" cy="6743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7"/>
          <p:cNvCxnSpPr>
            <a:endCxn id="54" idx="1"/>
          </p:cNvCxnSpPr>
          <p:nvPr/>
        </p:nvCxnSpPr>
        <p:spPr>
          <a:xfrm rot="16200000" flipH="1">
            <a:off x="6049466" y="1856184"/>
            <a:ext cx="643723" cy="53531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Mutual Context Model Representation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781800" y="3179802"/>
            <a:ext cx="1828800" cy="553998"/>
          </a:xfrm>
          <a:prstGeom prst="rect">
            <a:avLst/>
          </a:prstGeom>
          <a:solidFill>
            <a:schemeClr val="accent2">
              <a:lumMod val="40000"/>
              <a:lumOff val="60000"/>
              <a:alpha val="72000"/>
            </a:schemeClr>
          </a:solidFill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Obtained by structure learning</a:t>
            </a:r>
            <a:endParaRPr lang="en-US" sz="15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8" name="Object 4"/>
          <p:cNvGraphicFramePr>
            <a:graphicFrameLocks noChangeAspect="1"/>
          </p:cNvGraphicFramePr>
          <p:nvPr/>
        </p:nvGraphicFramePr>
        <p:xfrm>
          <a:off x="7076593" y="4772863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14" name="Equation" r:id="rId5" imgW="330120" imgH="164880" progId="Equation.DSMT4">
                  <p:embed/>
                </p:oleObj>
              </mc:Choice>
              <mc:Fallback>
                <p:oleObj name="Equation" r:id="rId5" imgW="330120" imgH="164880" progId="Equation.DSMT4">
                  <p:embed/>
                  <p:pic>
                    <p:nvPicPr>
                      <p:cNvPr id="5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6593" y="4772863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182"/>
          <p:cNvGrpSpPr/>
          <p:nvPr/>
        </p:nvGrpSpPr>
        <p:grpSpPr>
          <a:xfrm>
            <a:off x="4991759" y="4260569"/>
            <a:ext cx="416966" cy="376780"/>
            <a:chOff x="4571998" y="4524624"/>
            <a:chExt cx="457200" cy="413136"/>
          </a:xfrm>
        </p:grpSpPr>
        <p:sp>
          <p:nvSpPr>
            <p:cNvPr id="95" name="TextBox 94"/>
            <p:cNvSpPr txBox="1"/>
            <p:nvPr/>
          </p:nvSpPr>
          <p:spPr>
            <a:xfrm>
              <a:off x="4571998" y="4524624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4572000" y="457200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58"/>
          <p:cNvGrpSpPr/>
          <p:nvPr/>
        </p:nvGrpSpPr>
        <p:grpSpPr>
          <a:xfrm>
            <a:off x="7632549" y="3608832"/>
            <a:ext cx="416966" cy="347472"/>
            <a:chOff x="7467600" y="3810000"/>
            <a:chExt cx="457200" cy="381000"/>
          </a:xfrm>
        </p:grpSpPr>
        <p:sp>
          <p:nvSpPr>
            <p:cNvPr id="83" name="TextBox 82"/>
            <p:cNvSpPr txBox="1"/>
            <p:nvPr/>
          </p:nvSpPr>
          <p:spPr>
            <a:xfrm>
              <a:off x="7467600" y="3810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7482840" y="3825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56"/>
          <p:cNvGrpSpPr/>
          <p:nvPr/>
        </p:nvGrpSpPr>
        <p:grpSpPr>
          <a:xfrm>
            <a:off x="5756199" y="3608832"/>
            <a:ext cx="416966" cy="347472"/>
            <a:chOff x="5410200" y="3790950"/>
            <a:chExt cx="457200" cy="381000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5425440" y="38061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10200" y="3790950"/>
              <a:ext cx="457200" cy="37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63" name="Object 4"/>
          <p:cNvGraphicFramePr>
            <a:graphicFrameLocks noChangeAspect="1"/>
          </p:cNvGraphicFramePr>
          <p:nvPr/>
        </p:nvGraphicFramePr>
        <p:xfrm>
          <a:off x="7007099" y="3747821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15" name="Equation" r:id="rId7" imgW="330120" imgH="164880" progId="Equation.DSMT4">
                  <p:embed/>
                </p:oleObj>
              </mc:Choice>
              <mc:Fallback>
                <p:oleObj name="Equation" r:id="rId7" imgW="330120" imgH="164880" progId="Equation.DSMT4">
                  <p:embed/>
                  <p:pic>
                    <p:nvPicPr>
                      <p:cNvPr id="6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099" y="3747821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57"/>
          <p:cNvGrpSpPr/>
          <p:nvPr/>
        </p:nvGrpSpPr>
        <p:grpSpPr>
          <a:xfrm>
            <a:off x="6451143" y="3608832"/>
            <a:ext cx="416966" cy="347472"/>
            <a:chOff x="6172200" y="3733800"/>
            <a:chExt cx="457200" cy="381000"/>
          </a:xfrm>
        </p:grpSpPr>
        <p:sp>
          <p:nvSpPr>
            <p:cNvPr id="85" name="TextBox 84"/>
            <p:cNvSpPr txBox="1"/>
            <p:nvPr/>
          </p:nvSpPr>
          <p:spPr>
            <a:xfrm>
              <a:off x="6172200" y="37338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6187440" y="37490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5" name="Oval 54"/>
          <p:cNvSpPr>
            <a:spLocks noChangeAspect="1"/>
          </p:cNvSpPr>
          <p:nvPr/>
        </p:nvSpPr>
        <p:spPr>
          <a:xfrm>
            <a:off x="4991761" y="3052877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33400" y="3581400"/>
            <a:ext cx="3886200" cy="6858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TextBox 131"/>
          <p:cNvSpPr txBox="1"/>
          <p:nvPr/>
        </p:nvSpPr>
        <p:spPr>
          <a:xfrm>
            <a:off x="609600" y="3637002"/>
            <a:ext cx="38862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Learn structural connectivity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among the body parts and the object.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6" name="Object 13"/>
          <p:cNvGraphicFramePr>
            <a:graphicFrameLocks noChangeAspect="1"/>
          </p:cNvGraphicFramePr>
          <p:nvPr/>
        </p:nvGraphicFramePr>
        <p:xfrm>
          <a:off x="819150" y="1531938"/>
          <a:ext cx="787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16" name="Equation" r:id="rId8" imgW="787320" imgH="279360" progId="Equation.DSMT4">
                  <p:embed/>
                </p:oleObj>
              </mc:Choice>
              <mc:Fallback>
                <p:oleObj name="Equation" r:id="rId8" imgW="787320" imgH="279360" progId="Equation.DSMT4">
                  <p:embed/>
                  <p:pic>
                    <p:nvPicPr>
                      <p:cNvPr id="116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50" y="1531938"/>
                        <a:ext cx="7874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" name="Object 14"/>
          <p:cNvGraphicFramePr>
            <a:graphicFrameLocks noChangeAspect="1"/>
          </p:cNvGraphicFramePr>
          <p:nvPr/>
        </p:nvGraphicFramePr>
        <p:xfrm>
          <a:off x="1689100" y="1531938"/>
          <a:ext cx="825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17" name="Equation" r:id="rId10" imgW="825480" imgH="279360" progId="Equation.DSMT4">
                  <p:embed/>
                </p:oleObj>
              </mc:Choice>
              <mc:Fallback>
                <p:oleObj name="Equation" r:id="rId10" imgW="825480" imgH="279360" progId="Equation.DSMT4">
                  <p:embed/>
                  <p:pic>
                    <p:nvPicPr>
                      <p:cNvPr id="11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1531938"/>
                        <a:ext cx="8255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" name="Object 15"/>
          <p:cNvGraphicFramePr>
            <a:graphicFrameLocks noChangeAspect="1"/>
          </p:cNvGraphicFramePr>
          <p:nvPr/>
        </p:nvGraphicFramePr>
        <p:xfrm>
          <a:off x="2590800" y="1531938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18" name="Equation" r:id="rId12" imgW="838080" imgH="279360" progId="Equation.DSMT4">
                  <p:embed/>
                </p:oleObj>
              </mc:Choice>
              <mc:Fallback>
                <p:oleObj name="Equation" r:id="rId12" imgW="838080" imgH="279360" progId="Equation.DSMT4">
                  <p:embed/>
                  <p:pic>
                    <p:nvPicPr>
                      <p:cNvPr id="118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531938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" name="TextBox 118"/>
          <p:cNvSpPr txBox="1"/>
          <p:nvPr/>
        </p:nvSpPr>
        <p:spPr>
          <a:xfrm>
            <a:off x="609600" y="1524000"/>
            <a:ext cx="4191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,                ,                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: Frequency of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co-occurrence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between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and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09600" y="2283023"/>
            <a:ext cx="42672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 ,                 ,                  :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Spatial relationship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among object and body parts.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1" name="Object 8"/>
          <p:cNvGraphicFramePr>
            <a:graphicFrameLocks noChangeAspect="1"/>
          </p:cNvGraphicFramePr>
          <p:nvPr/>
        </p:nvGraphicFramePr>
        <p:xfrm>
          <a:off x="812800" y="2308225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19" name="Equation" r:id="rId14" imgW="838080" imgH="279360" progId="Equation.DSMT4">
                  <p:embed/>
                </p:oleObj>
              </mc:Choice>
              <mc:Fallback>
                <p:oleObj name="Equation" r:id="rId14" imgW="838080" imgH="279360" progId="Equation.DSMT4">
                  <p:embed/>
                  <p:pic>
                    <p:nvPicPr>
                      <p:cNvPr id="15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" y="2308225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2" name="Object 10"/>
          <p:cNvGraphicFramePr>
            <a:graphicFrameLocks noChangeAspect="1"/>
          </p:cNvGraphicFramePr>
          <p:nvPr/>
        </p:nvGraphicFramePr>
        <p:xfrm>
          <a:off x="2667000" y="2308225"/>
          <a:ext cx="90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20" name="Equation" r:id="rId16" imgW="901440" imgH="279360" progId="Equation.DSMT4">
                  <p:embed/>
                </p:oleObj>
              </mc:Choice>
              <mc:Fallback>
                <p:oleObj name="Equation" r:id="rId16" imgW="901440" imgH="279360" progId="Equation.DSMT4">
                  <p:embed/>
                  <p:pic>
                    <p:nvPicPr>
                      <p:cNvPr id="15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308225"/>
                        <a:ext cx="9017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" name="Object 10"/>
          <p:cNvGraphicFramePr>
            <a:graphicFrameLocks noChangeAspect="1"/>
          </p:cNvGraphicFramePr>
          <p:nvPr/>
        </p:nvGraphicFramePr>
        <p:xfrm>
          <a:off x="1714500" y="2308225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21" name="Equation" r:id="rId18" imgW="876240" imgH="279360" progId="Equation.DSMT4">
                  <p:embed/>
                </p:oleObj>
              </mc:Choice>
              <mc:Fallback>
                <p:oleObj name="Equation" r:id="rId18" imgW="876240" imgH="279360" progId="Equation.DSMT4">
                  <p:embed/>
                  <p:pic>
                    <p:nvPicPr>
                      <p:cNvPr id="153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0" y="2308225"/>
                        <a:ext cx="8763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" name="Object 9"/>
          <p:cNvGraphicFramePr>
            <a:graphicFrameLocks noChangeAspect="1"/>
          </p:cNvGraphicFramePr>
          <p:nvPr/>
        </p:nvGraphicFramePr>
        <p:xfrm>
          <a:off x="762000" y="2841625"/>
          <a:ext cx="3886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22" name="Equation" r:id="rId20" imgW="3886200" imgH="457200" progId="Equation.DSMT4">
                  <p:embed/>
                </p:oleObj>
              </mc:Choice>
              <mc:Fallback>
                <p:oleObj name="Equation" r:id="rId20" imgW="3886200" imgH="457200" progId="Equation.DSMT4">
                  <p:embed/>
                  <p:pic>
                    <p:nvPicPr>
                      <p:cNvPr id="15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841625"/>
                        <a:ext cx="3886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5" name="Straight Connector 16"/>
          <p:cNvCxnSpPr/>
          <p:nvPr/>
        </p:nvCxnSpPr>
        <p:spPr>
          <a:xfrm>
            <a:off x="990600" y="3227832"/>
            <a:ext cx="9906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6"/>
          <p:cNvCxnSpPr/>
          <p:nvPr/>
        </p:nvCxnSpPr>
        <p:spPr>
          <a:xfrm>
            <a:off x="2286000" y="3227832"/>
            <a:ext cx="9906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6"/>
          <p:cNvCxnSpPr/>
          <p:nvPr/>
        </p:nvCxnSpPr>
        <p:spPr>
          <a:xfrm>
            <a:off x="3505200" y="3227832"/>
            <a:ext cx="8382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990600" y="32004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location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2133600" y="32004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orientation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3581400" y="3197423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size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9845" name="Object 37"/>
          <p:cNvGraphicFramePr>
            <a:graphicFrameLocks noChangeAspect="1"/>
          </p:cNvGraphicFramePr>
          <p:nvPr/>
        </p:nvGraphicFramePr>
        <p:xfrm>
          <a:off x="5289550" y="3263900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23" name="Equation" r:id="rId22" imgW="838080" imgH="279360" progId="Equation.DSMT4">
                  <p:embed/>
                </p:oleObj>
              </mc:Choice>
              <mc:Fallback>
                <p:oleObj name="Equation" r:id="rId22" imgW="838080" imgH="279360" progId="Equation.DSMT4">
                  <p:embed/>
                  <p:pic>
                    <p:nvPicPr>
                      <p:cNvPr id="119845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9550" y="3263900"/>
                        <a:ext cx="8382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46" name="Object 38"/>
          <p:cNvGraphicFramePr>
            <a:graphicFrameLocks noChangeAspect="1"/>
          </p:cNvGraphicFramePr>
          <p:nvPr/>
        </p:nvGraphicFramePr>
        <p:xfrm>
          <a:off x="6762750" y="3949700"/>
          <a:ext cx="90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24" name="Equation" r:id="rId24" imgW="901440" imgH="279360" progId="Equation.DSMT4">
                  <p:embed/>
                </p:oleObj>
              </mc:Choice>
              <mc:Fallback>
                <p:oleObj name="Equation" r:id="rId24" imgW="901440" imgH="279360" progId="Equation.DSMT4">
                  <p:embed/>
                  <p:pic>
                    <p:nvPicPr>
                      <p:cNvPr id="119846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0" y="3949700"/>
                        <a:ext cx="9017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47" name="Object 39"/>
          <p:cNvGraphicFramePr>
            <a:graphicFrameLocks noChangeAspect="1"/>
          </p:cNvGraphicFramePr>
          <p:nvPr/>
        </p:nvGraphicFramePr>
        <p:xfrm>
          <a:off x="6337300" y="293370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25" name="Equation" r:id="rId26" imgW="876240" imgH="279360" progId="Equation.DSMT4">
                  <p:embed/>
                </p:oleObj>
              </mc:Choice>
              <mc:Fallback>
                <p:oleObj name="Equation" r:id="rId26" imgW="876240" imgH="279360" progId="Equation.DSMT4">
                  <p:embed/>
                  <p:pic>
                    <p:nvPicPr>
                      <p:cNvPr id="119847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7300" y="2933700"/>
                        <a:ext cx="8763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1" name="Object 160"/>
          <p:cNvGraphicFramePr>
            <a:graphicFrameLocks noChangeAspect="1"/>
          </p:cNvGraphicFramePr>
          <p:nvPr/>
        </p:nvGraphicFramePr>
        <p:xfrm>
          <a:off x="6959600" y="1549400"/>
          <a:ext cx="1308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26" name="Equation" r:id="rId28" imgW="1307880" imgH="533160" progId="Equation.DSMT4">
                  <p:embed/>
                </p:oleObj>
              </mc:Choice>
              <mc:Fallback>
                <p:oleObj name="Equation" r:id="rId28" imgW="1307880" imgH="533160" progId="Equation.DSMT4">
                  <p:embed/>
                  <p:pic>
                    <p:nvPicPr>
                      <p:cNvPr id="161" name="Object 1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9600" y="1549400"/>
                        <a:ext cx="1308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" name="TextBox 161"/>
          <p:cNvSpPr txBox="1"/>
          <p:nvPr/>
        </p:nvSpPr>
        <p:spPr>
          <a:xfrm>
            <a:off x="6248400" y="1219200"/>
            <a:ext cx="25908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Markov Random Field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7924800" y="2219980"/>
            <a:ext cx="990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potential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7162800" y="2219980"/>
            <a:ext cx="9144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weight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5" name="Straight Arrow Connector 164"/>
          <p:cNvCxnSpPr/>
          <p:nvPr/>
        </p:nvCxnSpPr>
        <p:spPr>
          <a:xfrm rot="5400000" flipH="1" flipV="1">
            <a:off x="7680960" y="2082820"/>
            <a:ext cx="228600" cy="4572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/>
          <p:nvPr/>
        </p:nvCxnSpPr>
        <p:spPr>
          <a:xfrm rot="16200000" flipV="1">
            <a:off x="7947660" y="2014240"/>
            <a:ext cx="228600" cy="18288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46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represent actions?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302" y="1066800"/>
            <a:ext cx="5322476" cy="2286000"/>
          </a:xfrm>
        </p:spPr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Categories</a:t>
            </a:r>
          </a:p>
          <a:p>
            <a:pPr marL="457200" lvl="1" indent="0">
              <a:buNone/>
            </a:pPr>
            <a:r>
              <a:rPr lang="en-US" sz="2000" dirty="0" smtClean="0"/>
              <a:t>Walking, hammering, dancing, skiing, sitting down, standing up, jumping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73058" name="Picture 2" descr="http://t1.gstatic.com/images?q=tbn:ANd9GcQoz7GNznz1mpocX9jUCo2zCeGTI9gb4RCtMRx79wdmYMXUoAmtw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3796" y="3886200"/>
            <a:ext cx="184785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3400" y="3286702"/>
            <a:ext cx="1128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n-lt"/>
              </a:rPr>
              <a:t>Poses</a:t>
            </a:r>
            <a:endParaRPr lang="en-US" sz="32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8200" y="4219484"/>
            <a:ext cx="37984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j-lt"/>
              </a:rPr>
              <a:t>Nouns and Predicates</a:t>
            </a:r>
          </a:p>
          <a:p>
            <a:r>
              <a:rPr lang="en-US" sz="2000" dirty="0" smtClean="0">
                <a:latin typeface="+mj-lt"/>
              </a:rPr>
              <a:t>&lt;man, swings, hammer&gt;</a:t>
            </a:r>
          </a:p>
          <a:p>
            <a:r>
              <a:rPr lang="en-US" sz="2000" dirty="0" smtClean="0">
                <a:latin typeface="+mj-lt"/>
              </a:rPr>
              <a:t>&lt;man, hits, nail, w/ hammer&gt;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36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20" descr="tennis_player_0_n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5285" y="4267200"/>
            <a:ext cx="4180115" cy="1371600"/>
          </a:xfrm>
          <a:prstGeom prst="rect">
            <a:avLst/>
          </a:prstGeom>
        </p:spPr>
      </p:pic>
      <p:sp>
        <p:nvSpPr>
          <p:cNvPr id="122" name="Rectangle 121"/>
          <p:cNvSpPr/>
          <p:nvPr/>
        </p:nvSpPr>
        <p:spPr>
          <a:xfrm>
            <a:off x="4724400" y="4267200"/>
            <a:ext cx="4191000" cy="1447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533400" y="4419600"/>
            <a:ext cx="4038600" cy="16764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6590132" y="239685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4991761" y="3052877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825694" y="152400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77"/>
          <p:cNvGrpSpPr/>
          <p:nvPr/>
        </p:nvGrpSpPr>
        <p:grpSpPr>
          <a:xfrm>
            <a:off x="5964681" y="2681572"/>
            <a:ext cx="1730619" cy="990010"/>
            <a:chOff x="5638797" y="2793268"/>
            <a:chExt cx="1897608" cy="1085537"/>
          </a:xfrm>
        </p:grpSpPr>
        <p:cxnSp>
          <p:nvCxnSpPr>
            <p:cNvPr id="97" name="Straight Connector 96"/>
            <p:cNvCxnSpPr>
              <a:stCxn id="88" idx="0"/>
              <a:endCxn id="54" idx="3"/>
            </p:cNvCxnSpPr>
            <p:nvPr/>
          </p:nvCxnSpPr>
          <p:spPr>
            <a:xfrm rot="5400000" flipH="1" flipV="1">
              <a:off x="5500114" y="2931952"/>
              <a:ext cx="1016732" cy="739365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85" idx="0"/>
              <a:endCxn id="54" idx="4"/>
            </p:cNvCxnSpPr>
            <p:nvPr/>
          </p:nvCxnSpPr>
          <p:spPr>
            <a:xfrm rot="5400000" flipH="1" flipV="1">
              <a:off x="5972555" y="3275077"/>
              <a:ext cx="963168" cy="106681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84" idx="1"/>
              <a:endCxn id="54" idx="5"/>
            </p:cNvCxnSpPr>
            <p:nvPr/>
          </p:nvCxnSpPr>
          <p:spPr>
            <a:xfrm rot="16200000" flipV="1">
              <a:off x="6543831" y="2886231"/>
              <a:ext cx="1085537" cy="899611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8" name="Object 4"/>
          <p:cNvGraphicFramePr>
            <a:graphicFrameLocks noChangeAspect="1"/>
          </p:cNvGraphicFramePr>
          <p:nvPr/>
        </p:nvGraphicFramePr>
        <p:xfrm>
          <a:off x="7076593" y="4772863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42" name="Equation" r:id="rId5" imgW="330120" imgH="164880" progId="Equation.DSMT4">
                  <p:embed/>
                </p:oleObj>
              </mc:Choice>
              <mc:Fallback>
                <p:oleObj name="Equation" r:id="rId5" imgW="330120" imgH="164880" progId="Equation.DSMT4">
                  <p:embed/>
                  <p:pic>
                    <p:nvPicPr>
                      <p:cNvPr id="5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6593" y="4772863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82"/>
          <p:cNvGrpSpPr/>
          <p:nvPr/>
        </p:nvGrpSpPr>
        <p:grpSpPr>
          <a:xfrm>
            <a:off x="4991759" y="4260569"/>
            <a:ext cx="416966" cy="376780"/>
            <a:chOff x="4571998" y="4524624"/>
            <a:chExt cx="457200" cy="413136"/>
          </a:xfrm>
        </p:grpSpPr>
        <p:sp>
          <p:nvSpPr>
            <p:cNvPr id="95" name="TextBox 94"/>
            <p:cNvSpPr txBox="1"/>
            <p:nvPr/>
          </p:nvSpPr>
          <p:spPr>
            <a:xfrm>
              <a:off x="4571998" y="4524624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4572000" y="457200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183"/>
          <p:cNvGrpSpPr/>
          <p:nvPr/>
        </p:nvGrpSpPr>
        <p:grpSpPr>
          <a:xfrm>
            <a:off x="5756199" y="4651248"/>
            <a:ext cx="416966" cy="347472"/>
            <a:chOff x="5410200" y="5010150"/>
            <a:chExt cx="457200" cy="381000"/>
          </a:xfrm>
        </p:grpSpPr>
        <p:sp>
          <p:nvSpPr>
            <p:cNvPr id="93" name="TextBox 92"/>
            <p:cNvSpPr txBox="1"/>
            <p:nvPr/>
          </p:nvSpPr>
          <p:spPr>
            <a:xfrm>
              <a:off x="5410200" y="501015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5425440" y="50253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184"/>
          <p:cNvGrpSpPr/>
          <p:nvPr/>
        </p:nvGrpSpPr>
        <p:grpSpPr>
          <a:xfrm>
            <a:off x="6451143" y="4651248"/>
            <a:ext cx="416966" cy="347472"/>
            <a:chOff x="6172200" y="4953000"/>
            <a:chExt cx="457200" cy="381000"/>
          </a:xfrm>
        </p:grpSpPr>
        <p:sp>
          <p:nvSpPr>
            <p:cNvPr id="91" name="TextBox 90"/>
            <p:cNvSpPr txBox="1"/>
            <p:nvPr/>
          </p:nvSpPr>
          <p:spPr>
            <a:xfrm>
              <a:off x="6172200" y="4953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187440" y="4968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185"/>
          <p:cNvGrpSpPr/>
          <p:nvPr/>
        </p:nvGrpSpPr>
        <p:grpSpPr>
          <a:xfrm>
            <a:off x="7632549" y="4651248"/>
            <a:ext cx="416966" cy="347472"/>
            <a:chOff x="7467600" y="5029200"/>
            <a:chExt cx="457200" cy="381000"/>
          </a:xfrm>
        </p:grpSpPr>
        <p:sp>
          <p:nvSpPr>
            <p:cNvPr id="89" name="TextBox 88"/>
            <p:cNvSpPr txBox="1"/>
            <p:nvPr/>
          </p:nvSpPr>
          <p:spPr>
            <a:xfrm>
              <a:off x="7467600" y="5029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7482840" y="50444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63" name="Object 4"/>
          <p:cNvGraphicFramePr>
            <a:graphicFrameLocks noChangeAspect="1"/>
          </p:cNvGraphicFramePr>
          <p:nvPr/>
        </p:nvGraphicFramePr>
        <p:xfrm>
          <a:off x="7007099" y="3747821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43" name="Equation" r:id="rId7" imgW="330120" imgH="164880" progId="Equation.DSMT4">
                  <p:embed/>
                </p:oleObj>
              </mc:Choice>
              <mc:Fallback>
                <p:oleObj name="Equation" r:id="rId7" imgW="330120" imgH="164880" progId="Equation.DSMT4">
                  <p:embed/>
                  <p:pic>
                    <p:nvPicPr>
                      <p:cNvPr id="6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099" y="3747821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156"/>
          <p:cNvGrpSpPr/>
          <p:nvPr/>
        </p:nvGrpSpPr>
        <p:grpSpPr>
          <a:xfrm>
            <a:off x="5756199" y="3608832"/>
            <a:ext cx="416966" cy="347472"/>
            <a:chOff x="5410200" y="3790950"/>
            <a:chExt cx="457200" cy="381000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5425440" y="38061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10200" y="3790950"/>
              <a:ext cx="457200" cy="37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157"/>
          <p:cNvGrpSpPr/>
          <p:nvPr/>
        </p:nvGrpSpPr>
        <p:grpSpPr>
          <a:xfrm>
            <a:off x="6451143" y="3608832"/>
            <a:ext cx="416966" cy="347472"/>
            <a:chOff x="6172200" y="3733800"/>
            <a:chExt cx="457200" cy="381000"/>
          </a:xfrm>
        </p:grpSpPr>
        <p:sp>
          <p:nvSpPr>
            <p:cNvPr id="85" name="TextBox 84"/>
            <p:cNvSpPr txBox="1"/>
            <p:nvPr/>
          </p:nvSpPr>
          <p:spPr>
            <a:xfrm>
              <a:off x="6172200" y="37338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6187440" y="37490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158"/>
          <p:cNvGrpSpPr/>
          <p:nvPr/>
        </p:nvGrpSpPr>
        <p:grpSpPr>
          <a:xfrm>
            <a:off x="7632549" y="3608832"/>
            <a:ext cx="416966" cy="347472"/>
            <a:chOff x="7467600" y="3810000"/>
            <a:chExt cx="457200" cy="381000"/>
          </a:xfrm>
        </p:grpSpPr>
        <p:sp>
          <p:nvSpPr>
            <p:cNvPr id="83" name="TextBox 82"/>
            <p:cNvSpPr txBox="1"/>
            <p:nvPr/>
          </p:nvSpPr>
          <p:spPr>
            <a:xfrm>
              <a:off x="7467600" y="3810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7482840" y="3825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80"/>
          <p:cNvGrpSpPr/>
          <p:nvPr/>
        </p:nvGrpSpPr>
        <p:grpSpPr>
          <a:xfrm>
            <a:off x="5181600" y="3386450"/>
            <a:ext cx="2654688" cy="1278697"/>
            <a:chOff x="4671329" y="3566160"/>
            <a:chExt cx="2910841" cy="1402080"/>
          </a:xfrm>
        </p:grpSpPr>
        <p:cxnSp>
          <p:nvCxnSpPr>
            <p:cNvPr id="79" name="Straight Connector 24"/>
            <p:cNvCxnSpPr>
              <a:stCxn id="96" idx="0"/>
              <a:endCxn id="55" idx="4"/>
            </p:cNvCxnSpPr>
            <p:nvPr/>
          </p:nvCxnSpPr>
          <p:spPr>
            <a:xfrm rot="5400000" flipH="1" flipV="1">
              <a:off x="4168409" y="4069080"/>
              <a:ext cx="100584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94" idx="0"/>
              <a:endCxn id="87" idx="4"/>
            </p:cNvCxnSpPr>
            <p:nvPr/>
          </p:nvCxnSpPr>
          <p:spPr>
            <a:xfrm rot="5400000" flipH="1" flipV="1">
              <a:off x="5136149" y="4579620"/>
              <a:ext cx="77724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92" idx="0"/>
              <a:endCxn id="86" idx="4"/>
            </p:cNvCxnSpPr>
            <p:nvPr/>
          </p:nvCxnSpPr>
          <p:spPr>
            <a:xfrm rot="5400000" flipH="1" flipV="1">
              <a:off x="5898149" y="4579620"/>
              <a:ext cx="77724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90" idx="0"/>
              <a:endCxn id="84" idx="4"/>
            </p:cNvCxnSpPr>
            <p:nvPr/>
          </p:nvCxnSpPr>
          <p:spPr>
            <a:xfrm rot="5400000" flipH="1" flipV="1">
              <a:off x="7193550" y="4579620"/>
              <a:ext cx="77724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78"/>
          <p:cNvGrpSpPr/>
          <p:nvPr/>
        </p:nvGrpSpPr>
        <p:grpSpPr>
          <a:xfrm>
            <a:off x="5257800" y="3219664"/>
            <a:ext cx="2312450" cy="569854"/>
            <a:chOff x="4800644" y="3383281"/>
            <a:chExt cx="2598645" cy="624840"/>
          </a:xfrm>
        </p:grpSpPr>
        <p:cxnSp>
          <p:nvCxnSpPr>
            <p:cNvPr id="76" name="Straight Connector 75"/>
            <p:cNvCxnSpPr>
              <a:stCxn id="55" idx="5"/>
              <a:endCxn id="88" idx="1"/>
            </p:cNvCxnSpPr>
            <p:nvPr/>
          </p:nvCxnSpPr>
          <p:spPr>
            <a:xfrm rot="16200000" flipH="1">
              <a:off x="4822138" y="3491101"/>
              <a:ext cx="483015" cy="526004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953000" y="3474720"/>
              <a:ext cx="1234440" cy="438912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84" idx="2"/>
              <a:endCxn id="55" idx="6"/>
            </p:cNvCxnSpPr>
            <p:nvPr/>
          </p:nvCxnSpPr>
          <p:spPr>
            <a:xfrm rot="10800000">
              <a:off x="4854208" y="3383281"/>
              <a:ext cx="2545081" cy="62484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03"/>
          <p:cNvGrpSpPr/>
          <p:nvPr/>
        </p:nvGrpSpPr>
        <p:grpSpPr>
          <a:xfrm>
            <a:off x="6096000" y="3789518"/>
            <a:ext cx="1621678" cy="375269"/>
            <a:chOff x="6103671" y="3789518"/>
            <a:chExt cx="1690208" cy="375269"/>
          </a:xfrm>
        </p:grpSpPr>
        <p:cxnSp>
          <p:nvCxnSpPr>
            <p:cNvPr id="69" name="Straight Connector 18"/>
            <p:cNvCxnSpPr>
              <a:stCxn id="87" idx="6"/>
              <a:endCxn id="86" idx="2"/>
            </p:cNvCxnSpPr>
            <p:nvPr/>
          </p:nvCxnSpPr>
          <p:spPr>
            <a:xfrm>
              <a:off x="6103671" y="3789518"/>
              <a:ext cx="36137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Freeform 19"/>
            <p:cNvSpPr/>
            <p:nvPr/>
          </p:nvSpPr>
          <p:spPr>
            <a:xfrm>
              <a:off x="6110377" y="3956304"/>
              <a:ext cx="1683502" cy="208483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20"/>
            <p:cNvSpPr/>
            <p:nvPr/>
          </p:nvSpPr>
          <p:spPr>
            <a:xfrm>
              <a:off x="6874816" y="3886810"/>
              <a:ext cx="903427" cy="159018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" name="Straight Connector 72"/>
          <p:cNvCxnSpPr>
            <a:stCxn id="55" idx="7"/>
          </p:cNvCxnSpPr>
          <p:nvPr/>
        </p:nvCxnSpPr>
        <p:spPr>
          <a:xfrm rot="5400000" flipH="1" flipV="1">
            <a:off x="5665652" y="2177248"/>
            <a:ext cx="535311" cy="131364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16"/>
          <p:cNvCxnSpPr>
            <a:endCxn id="56" idx="3"/>
          </p:cNvCxnSpPr>
          <p:nvPr/>
        </p:nvCxnSpPr>
        <p:spPr>
          <a:xfrm rot="5400000" flipH="1" flipV="1">
            <a:off x="4915317" y="2093650"/>
            <a:ext cx="1244154" cy="6743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7"/>
          <p:cNvCxnSpPr>
            <a:endCxn id="54" idx="1"/>
          </p:cNvCxnSpPr>
          <p:nvPr/>
        </p:nvCxnSpPr>
        <p:spPr>
          <a:xfrm rot="16200000" flipH="1">
            <a:off x="6049466" y="1856184"/>
            <a:ext cx="643723" cy="53531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Mutual Context Model Representation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09600" y="4419600"/>
            <a:ext cx="39624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  and                   :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Discriminative part detection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scores.</a:t>
            </a:r>
          </a:p>
        </p:txBody>
      </p:sp>
      <p:graphicFrame>
        <p:nvGraphicFramePr>
          <p:cNvPr id="106" name="Object 10"/>
          <p:cNvGraphicFramePr>
            <a:graphicFrameLocks noChangeAspect="1"/>
          </p:cNvGraphicFramePr>
          <p:nvPr/>
        </p:nvGraphicFramePr>
        <p:xfrm>
          <a:off x="793750" y="444500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44" name="Equation" r:id="rId8" imgW="876240" imgH="279360" progId="Equation.DSMT4">
                  <p:embed/>
                </p:oleObj>
              </mc:Choice>
              <mc:Fallback>
                <p:oleObj name="Equation" r:id="rId8" imgW="876240" imgH="279360" progId="Equation.DSMT4">
                  <p:embed/>
                  <p:pic>
                    <p:nvPicPr>
                      <p:cNvPr id="10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50" y="4445000"/>
                        <a:ext cx="8763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390" name="Object 14"/>
          <p:cNvGraphicFramePr>
            <a:graphicFrameLocks noChangeAspect="1"/>
          </p:cNvGraphicFramePr>
          <p:nvPr/>
        </p:nvGraphicFramePr>
        <p:xfrm>
          <a:off x="2108200" y="4432300"/>
          <a:ext cx="939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45" name="Equation" r:id="rId10" imgW="939600" imgH="304560" progId="Equation.DSMT4">
                  <p:embed/>
                </p:oleObj>
              </mc:Choice>
              <mc:Fallback>
                <p:oleObj name="Equation" r:id="rId10" imgW="939600" imgH="304560" progId="Equation.DSMT4">
                  <p:embed/>
                  <p:pic>
                    <p:nvPicPr>
                      <p:cNvPr id="10139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8200" y="4432300"/>
                        <a:ext cx="939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" name="TextBox 106"/>
          <p:cNvSpPr txBox="1"/>
          <p:nvPr/>
        </p:nvSpPr>
        <p:spPr>
          <a:xfrm>
            <a:off x="2438400" y="5321808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[Andriluka et al, 2009]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990600" y="5010835"/>
            <a:ext cx="28194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Shape context + AdaBoost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609600" y="3637002"/>
            <a:ext cx="3810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Learn structural connectivity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among the body parts and the object.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438400" y="5541264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[Belongie et al, 2002]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[Viola &amp; Jones, 2001]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0847" name="Object 15"/>
          <p:cNvGraphicFramePr>
            <a:graphicFrameLocks noChangeAspect="1"/>
          </p:cNvGraphicFramePr>
          <p:nvPr/>
        </p:nvGraphicFramePr>
        <p:xfrm>
          <a:off x="4749800" y="372110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46" name="Equation" r:id="rId12" imgW="876240" imgH="279360" progId="Equation.DSMT4">
                  <p:embed/>
                </p:oleObj>
              </mc:Choice>
              <mc:Fallback>
                <p:oleObj name="Equation" r:id="rId12" imgW="876240" imgH="279360" progId="Equation.DSMT4">
                  <p:embed/>
                  <p:pic>
                    <p:nvPicPr>
                      <p:cNvPr id="120847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9800" y="3721100"/>
                        <a:ext cx="8763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48" name="Object 16"/>
          <p:cNvGraphicFramePr>
            <a:graphicFrameLocks noChangeAspect="1"/>
          </p:cNvGraphicFramePr>
          <p:nvPr/>
        </p:nvGraphicFramePr>
        <p:xfrm>
          <a:off x="6197600" y="4108450"/>
          <a:ext cx="939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47" name="Equation" r:id="rId14" imgW="939600" imgH="304560" progId="Equation.DSMT4">
                  <p:embed/>
                </p:oleObj>
              </mc:Choice>
              <mc:Fallback>
                <p:oleObj name="Equation" r:id="rId14" imgW="939600" imgH="304560" progId="Equation.DSMT4">
                  <p:embed/>
                  <p:pic>
                    <p:nvPicPr>
                      <p:cNvPr id="120848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7600" y="4108450"/>
                        <a:ext cx="939800" cy="3048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" name="Object 13"/>
          <p:cNvGraphicFramePr>
            <a:graphicFrameLocks noChangeAspect="1"/>
          </p:cNvGraphicFramePr>
          <p:nvPr/>
        </p:nvGraphicFramePr>
        <p:xfrm>
          <a:off x="819150" y="1531938"/>
          <a:ext cx="787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48" name="Equation" r:id="rId16" imgW="787320" imgH="279360" progId="Equation.DSMT4">
                  <p:embed/>
                </p:oleObj>
              </mc:Choice>
              <mc:Fallback>
                <p:oleObj name="Equation" r:id="rId16" imgW="787320" imgH="279360" progId="Equation.DSMT4">
                  <p:embed/>
                  <p:pic>
                    <p:nvPicPr>
                      <p:cNvPr id="117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50" y="1531938"/>
                        <a:ext cx="7874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" name="Object 14"/>
          <p:cNvGraphicFramePr>
            <a:graphicFrameLocks noChangeAspect="1"/>
          </p:cNvGraphicFramePr>
          <p:nvPr/>
        </p:nvGraphicFramePr>
        <p:xfrm>
          <a:off x="1689100" y="1531938"/>
          <a:ext cx="825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49" name="Equation" r:id="rId18" imgW="825480" imgH="279360" progId="Equation.DSMT4">
                  <p:embed/>
                </p:oleObj>
              </mc:Choice>
              <mc:Fallback>
                <p:oleObj name="Equation" r:id="rId18" imgW="825480" imgH="279360" progId="Equation.DSMT4">
                  <p:embed/>
                  <p:pic>
                    <p:nvPicPr>
                      <p:cNvPr id="11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1531938"/>
                        <a:ext cx="8255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" name="Object 15"/>
          <p:cNvGraphicFramePr>
            <a:graphicFrameLocks noChangeAspect="1"/>
          </p:cNvGraphicFramePr>
          <p:nvPr/>
        </p:nvGraphicFramePr>
        <p:xfrm>
          <a:off x="2590800" y="1531938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50" name="Equation" r:id="rId20" imgW="838080" imgH="279360" progId="Equation.DSMT4">
                  <p:embed/>
                </p:oleObj>
              </mc:Choice>
              <mc:Fallback>
                <p:oleObj name="Equation" r:id="rId20" imgW="838080" imgH="279360" progId="Equation.DSMT4">
                  <p:embed/>
                  <p:pic>
                    <p:nvPicPr>
                      <p:cNvPr id="119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531938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" name="TextBox 119"/>
          <p:cNvSpPr txBox="1"/>
          <p:nvPr/>
        </p:nvSpPr>
        <p:spPr>
          <a:xfrm>
            <a:off x="609600" y="1524000"/>
            <a:ext cx="4191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,                ,                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: Frequency of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co-occurrence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between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and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09600" y="2283023"/>
            <a:ext cx="42672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 ,                 ,                  :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Spatial relationship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among object and body parts.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8" name="Object 8"/>
          <p:cNvGraphicFramePr>
            <a:graphicFrameLocks noChangeAspect="1"/>
          </p:cNvGraphicFramePr>
          <p:nvPr/>
        </p:nvGraphicFramePr>
        <p:xfrm>
          <a:off x="812800" y="2308225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51" name="Equation" r:id="rId22" imgW="838080" imgH="279360" progId="Equation.DSMT4">
                  <p:embed/>
                </p:oleObj>
              </mc:Choice>
              <mc:Fallback>
                <p:oleObj name="Equation" r:id="rId22" imgW="838080" imgH="279360" progId="Equation.DSMT4">
                  <p:embed/>
                  <p:pic>
                    <p:nvPicPr>
                      <p:cNvPr id="13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" y="2308225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" name="Object 10"/>
          <p:cNvGraphicFramePr>
            <a:graphicFrameLocks noChangeAspect="1"/>
          </p:cNvGraphicFramePr>
          <p:nvPr/>
        </p:nvGraphicFramePr>
        <p:xfrm>
          <a:off x="2667000" y="2308225"/>
          <a:ext cx="90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52" name="Equation" r:id="rId24" imgW="901440" imgH="279360" progId="Equation.DSMT4">
                  <p:embed/>
                </p:oleObj>
              </mc:Choice>
              <mc:Fallback>
                <p:oleObj name="Equation" r:id="rId24" imgW="901440" imgH="279360" progId="Equation.DSMT4">
                  <p:embed/>
                  <p:pic>
                    <p:nvPicPr>
                      <p:cNvPr id="139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308225"/>
                        <a:ext cx="9017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" name="Object 10"/>
          <p:cNvGraphicFramePr>
            <a:graphicFrameLocks noChangeAspect="1"/>
          </p:cNvGraphicFramePr>
          <p:nvPr/>
        </p:nvGraphicFramePr>
        <p:xfrm>
          <a:off x="1714500" y="2308225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53" name="Equation" r:id="rId26" imgW="876240" imgH="279360" progId="Equation.DSMT4">
                  <p:embed/>
                </p:oleObj>
              </mc:Choice>
              <mc:Fallback>
                <p:oleObj name="Equation" r:id="rId26" imgW="876240" imgH="279360" progId="Equation.DSMT4">
                  <p:embed/>
                  <p:pic>
                    <p:nvPicPr>
                      <p:cNvPr id="14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0" y="2308225"/>
                        <a:ext cx="8763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" name="Object 9"/>
          <p:cNvGraphicFramePr>
            <a:graphicFrameLocks noChangeAspect="1"/>
          </p:cNvGraphicFramePr>
          <p:nvPr/>
        </p:nvGraphicFramePr>
        <p:xfrm>
          <a:off x="762000" y="2841625"/>
          <a:ext cx="3886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54" name="Equation" r:id="rId28" imgW="3886200" imgH="457200" progId="Equation.DSMT4">
                  <p:embed/>
                </p:oleObj>
              </mc:Choice>
              <mc:Fallback>
                <p:oleObj name="Equation" r:id="rId28" imgW="3886200" imgH="457200" progId="Equation.DSMT4">
                  <p:embed/>
                  <p:pic>
                    <p:nvPicPr>
                      <p:cNvPr id="14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841625"/>
                        <a:ext cx="3886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2" name="Straight Connector 16"/>
          <p:cNvCxnSpPr/>
          <p:nvPr/>
        </p:nvCxnSpPr>
        <p:spPr>
          <a:xfrm>
            <a:off x="990600" y="3227832"/>
            <a:ext cx="9906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6"/>
          <p:cNvCxnSpPr/>
          <p:nvPr/>
        </p:nvCxnSpPr>
        <p:spPr>
          <a:xfrm>
            <a:off x="2286000" y="3227832"/>
            <a:ext cx="9906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6"/>
          <p:cNvCxnSpPr/>
          <p:nvPr/>
        </p:nvCxnSpPr>
        <p:spPr>
          <a:xfrm>
            <a:off x="3505200" y="3227832"/>
            <a:ext cx="8382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/>
          <p:cNvSpPr txBox="1"/>
          <p:nvPr/>
        </p:nvSpPr>
        <p:spPr>
          <a:xfrm>
            <a:off x="990600" y="32004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location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2133600" y="32004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orientation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3581400" y="3197423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size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8" name="Object 147"/>
          <p:cNvGraphicFramePr>
            <a:graphicFrameLocks noChangeAspect="1"/>
          </p:cNvGraphicFramePr>
          <p:nvPr/>
        </p:nvGraphicFramePr>
        <p:xfrm>
          <a:off x="6959600" y="1549400"/>
          <a:ext cx="1308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55" name="Equation" r:id="rId30" imgW="1307880" imgH="533160" progId="Equation.DSMT4">
                  <p:embed/>
                </p:oleObj>
              </mc:Choice>
              <mc:Fallback>
                <p:oleObj name="Equation" r:id="rId30" imgW="1307880" imgH="533160" progId="Equation.DSMT4">
                  <p:embed/>
                  <p:pic>
                    <p:nvPicPr>
                      <p:cNvPr id="148" name="Object 1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9600" y="1549400"/>
                        <a:ext cx="1308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" name="TextBox 148"/>
          <p:cNvSpPr txBox="1"/>
          <p:nvPr/>
        </p:nvSpPr>
        <p:spPr>
          <a:xfrm>
            <a:off x="6248400" y="1219200"/>
            <a:ext cx="25908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Markov Random Field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7924800" y="2219980"/>
            <a:ext cx="990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potential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7162800" y="2219980"/>
            <a:ext cx="9144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weight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2" name="Straight Arrow Connector 151"/>
          <p:cNvCxnSpPr/>
          <p:nvPr/>
        </p:nvCxnSpPr>
        <p:spPr>
          <a:xfrm rot="5400000" flipH="1" flipV="1">
            <a:off x="7680960" y="2082820"/>
            <a:ext cx="228600" cy="4572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/>
          <p:nvPr/>
        </p:nvCxnSpPr>
        <p:spPr>
          <a:xfrm rot="16200000" flipV="1">
            <a:off x="7947660" y="2014240"/>
            <a:ext cx="228600" cy="18288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22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0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0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50" name="Straight Connector 49"/>
              <p:cNvCxnSpPr>
                <a:stCxn id="41" idx="0"/>
                <a:endCxn id="7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stCxn id="38" idx="0"/>
                <a:endCxn id="7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>
                <a:stCxn id="37" idx="1"/>
                <a:endCxn id="7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1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626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11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0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Oval 42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16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627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1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4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40" name="Oval 39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5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7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Oval 36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8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32" name="Straight Connector 24"/>
              <p:cNvCxnSpPr>
                <a:stCxn id="49" idx="0"/>
                <a:endCxn id="8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>
                <a:stCxn id="47" idx="0"/>
                <a:endCxn id="40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>
                <a:stCxn id="45" idx="0"/>
                <a:endCxn id="39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stCxn id="43" idx="0"/>
                <a:endCxn id="37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9" name="Straight Connector 28"/>
              <p:cNvCxnSpPr>
                <a:stCxn id="8" idx="5"/>
                <a:endCxn id="41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>
                <a:stCxn id="37" idx="2"/>
                <a:endCxn id="8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Connector 18"/>
            <p:cNvCxnSpPr>
              <a:stCxn id="40" idx="6"/>
              <a:endCxn id="39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6" name="Straight Connector 25"/>
              <p:cNvCxnSpPr>
                <a:stCxn id="8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16"/>
              <p:cNvCxnSpPr>
                <a:endCxn id="9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17"/>
              <p:cNvCxnSpPr>
                <a:endCxn id="7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53604" name="Object 4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28" name="Equation" r:id="rId6" imgW="1371600" imgH="558720" progId="Equation.DSMT4">
                  <p:embed/>
                </p:oleObj>
              </mc:Choice>
              <mc:Fallback>
                <p:oleObj name="Equation" r:id="rId6" imgW="1371600" imgH="558720" progId="Equation.DSMT4">
                  <p:embed/>
                  <p:pic>
                    <p:nvPicPr>
                      <p:cNvPr id="15360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" name="Object 4"/>
          <p:cNvGraphicFramePr>
            <a:graphicFrameLocks noChangeAspect="1"/>
          </p:cNvGraphicFramePr>
          <p:nvPr/>
        </p:nvGraphicFramePr>
        <p:xfrm>
          <a:off x="7391400" y="2055955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29" name="Equation" r:id="rId8" imgW="330120" imgH="164880" progId="Equation.DSMT4">
                  <p:embed/>
                </p:oleObj>
              </mc:Choice>
              <mc:Fallback>
                <p:oleObj name="Equation" r:id="rId8" imgW="330120" imgH="164880" progId="Equation.DSMT4">
                  <p:embed/>
                  <p:pic>
                    <p:nvPicPr>
                      <p:cNvPr id="10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2055955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TextBox 105"/>
          <p:cNvSpPr txBox="1"/>
          <p:nvPr/>
        </p:nvSpPr>
        <p:spPr>
          <a:xfrm>
            <a:off x="5181600" y="2618601"/>
            <a:ext cx="9144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shot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6248400" y="2608405"/>
            <a:ext cx="9906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bowling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Subtitle 2"/>
          <p:cNvSpPr txBox="1">
            <a:spLocks/>
          </p:cNvSpPr>
          <p:nvPr/>
        </p:nvSpPr>
        <p:spPr>
          <a:xfrm>
            <a:off x="4953000" y="990600"/>
            <a:ext cx="9906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Input: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5" name="Line Callout 2 144"/>
          <p:cNvSpPr/>
          <p:nvPr/>
        </p:nvSpPr>
        <p:spPr>
          <a:xfrm>
            <a:off x="3276600" y="1143000"/>
            <a:ext cx="1447800" cy="1600200"/>
          </a:xfrm>
          <a:prstGeom prst="borderCallout2">
            <a:avLst>
              <a:gd name="adj1" fmla="val 29670"/>
              <a:gd name="adj2" fmla="val -69"/>
              <a:gd name="adj3" fmla="val 30260"/>
              <a:gd name="adj4" fmla="val -8531"/>
              <a:gd name="adj5" fmla="val 41596"/>
              <a:gd name="adj6" fmla="val -18233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5334000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5294376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139"/>
          <p:cNvGrpSpPr/>
          <p:nvPr/>
        </p:nvGrpSpPr>
        <p:grpSpPr>
          <a:xfrm>
            <a:off x="5257800" y="1541605"/>
            <a:ext cx="666118" cy="1097280"/>
            <a:chOff x="5715000" y="1236805"/>
            <a:chExt cx="666118" cy="1097280"/>
          </a:xfrm>
        </p:grpSpPr>
        <p:pic>
          <p:nvPicPr>
            <p:cNvPr id="91" name="Picture 90" descr="image15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15000" y="1236805"/>
              <a:ext cx="666118" cy="1097280"/>
            </a:xfrm>
            <a:prstGeom prst="rect">
              <a:avLst/>
            </a:prstGeom>
          </p:spPr>
        </p:pic>
        <p:sp>
          <p:nvSpPr>
            <p:cNvPr id="92" name="Rectangle 91"/>
            <p:cNvSpPr/>
            <p:nvPr/>
          </p:nvSpPr>
          <p:spPr>
            <a:xfrm rot="17506315">
              <a:off x="5863176" y="1421970"/>
              <a:ext cx="82891" cy="344962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31"/>
            <p:cNvGrpSpPr/>
            <p:nvPr/>
          </p:nvGrpSpPr>
          <p:grpSpPr>
            <a:xfrm>
              <a:off x="5946782" y="1284213"/>
              <a:ext cx="332651" cy="979635"/>
              <a:chOff x="2665422" y="2046565"/>
              <a:chExt cx="993334" cy="2925298"/>
            </a:xfrm>
          </p:grpSpPr>
          <p:sp>
            <p:nvSpPr>
              <p:cNvPr id="95" name="Rounded Rectangle 94"/>
              <p:cNvSpPr/>
              <p:nvPr/>
            </p:nvSpPr>
            <p:spPr>
              <a:xfrm rot="20605871">
                <a:off x="2665422" y="2046565"/>
                <a:ext cx="456991" cy="533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ounded Rectangle 18"/>
              <p:cNvSpPr/>
              <p:nvPr/>
            </p:nvSpPr>
            <p:spPr>
              <a:xfrm rot="20255247">
                <a:off x="2895497" y="2503028"/>
                <a:ext cx="641572" cy="914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ounded Rectangle 96"/>
              <p:cNvSpPr/>
              <p:nvPr/>
            </p:nvSpPr>
            <p:spPr>
              <a:xfrm rot="19957910">
                <a:off x="3217280" y="2419908"/>
                <a:ext cx="228070" cy="460483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 rot="3966386">
                <a:off x="3067035" y="2675718"/>
                <a:ext cx="238043" cy="592658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 rot="21417997">
                <a:off x="2677367" y="2741022"/>
                <a:ext cx="228070" cy="53668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ounded Rectangle 99"/>
              <p:cNvSpPr/>
              <p:nvPr/>
            </p:nvSpPr>
            <p:spPr>
              <a:xfrm rot="10584277">
                <a:off x="2751946" y="3046086"/>
                <a:ext cx="207937" cy="38651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ounded Rectangle 100"/>
              <p:cNvSpPr/>
              <p:nvPr/>
            </p:nvSpPr>
            <p:spPr>
              <a:xfrm rot="789981">
                <a:off x="3270414" y="3357572"/>
                <a:ext cx="388342" cy="69776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ounded Rectangle 101"/>
              <p:cNvSpPr/>
              <p:nvPr/>
            </p:nvSpPr>
            <p:spPr>
              <a:xfrm rot="789981">
                <a:off x="2898612" y="3490953"/>
                <a:ext cx="396225" cy="741242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 rot="222206">
                <a:off x="3198888" y="3988078"/>
                <a:ext cx="318735" cy="96963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 rot="18974320">
                <a:off x="2986136" y="4115779"/>
                <a:ext cx="343390" cy="856084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4" name="Rectangle 93"/>
            <p:cNvSpPr>
              <a:spLocks noChangeAspect="1"/>
            </p:cNvSpPr>
            <p:nvPr/>
          </p:nvSpPr>
          <p:spPr>
            <a:xfrm rot="17535029">
              <a:off x="5843053" y="1402747"/>
              <a:ext cx="125549" cy="379098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2" name="Rectangle 141"/>
          <p:cNvSpPr/>
          <p:nvPr/>
        </p:nvSpPr>
        <p:spPr>
          <a:xfrm>
            <a:off x="6391656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6355080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133"/>
          <p:cNvGrpSpPr>
            <a:grpSpLocks noChangeAspect="1"/>
          </p:cNvGrpSpPr>
          <p:nvPr/>
        </p:nvGrpSpPr>
        <p:grpSpPr>
          <a:xfrm>
            <a:off x="6324600" y="1541605"/>
            <a:ext cx="666118" cy="1097280"/>
            <a:chOff x="5486400" y="1905000"/>
            <a:chExt cx="1981200" cy="3263576"/>
          </a:xfrm>
        </p:grpSpPr>
        <p:pic>
          <p:nvPicPr>
            <p:cNvPr id="77" name="Picture 76" descr="object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86400" y="1905000"/>
              <a:ext cx="1981200" cy="3263576"/>
            </a:xfrm>
            <a:prstGeom prst="rect">
              <a:avLst/>
            </a:prstGeom>
          </p:spPr>
        </p:pic>
        <p:sp>
          <p:nvSpPr>
            <p:cNvPr id="78" name="Rounded Rectangle 77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79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80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ounded Rectangle 81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ounded Rectangle 82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ounded Rectangle 83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ounded Rectangle 84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ounded Rectangle 85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ounded Rectangle 86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6404187" y="1938867"/>
              <a:ext cx="112889" cy="112889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>
              <a:spLocks noChangeAspect="1"/>
            </p:cNvSpPr>
            <p:nvPr/>
          </p:nvSpPr>
          <p:spPr>
            <a:xfrm>
              <a:off x="6370320" y="1905000"/>
              <a:ext cx="182880" cy="182880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9" name="Oval 108"/>
          <p:cNvSpPr>
            <a:spLocks noChangeAspect="1"/>
          </p:cNvSpPr>
          <p:nvPr/>
        </p:nvSpPr>
        <p:spPr>
          <a:xfrm>
            <a:off x="2727960" y="1819656"/>
            <a:ext cx="374904" cy="374904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09600" y="4663440"/>
            <a:ext cx="27432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grpSp>
        <p:nvGrpSpPr>
          <p:cNvPr id="54" name="Group 187"/>
          <p:cNvGrpSpPr>
            <a:grpSpLocks noChangeAspect="1"/>
          </p:cNvGrpSpPr>
          <p:nvPr/>
        </p:nvGrpSpPr>
        <p:grpSpPr>
          <a:xfrm>
            <a:off x="3405798" y="1219200"/>
            <a:ext cx="480402" cy="731520"/>
            <a:chOff x="4589971" y="3965377"/>
            <a:chExt cx="600502" cy="914400"/>
          </a:xfrm>
        </p:grpSpPr>
        <p:pic>
          <p:nvPicPr>
            <p:cNvPr id="134" name="Picture 133" descr="image10.bmp"/>
            <p:cNvPicPr>
              <a:picLocks noChangeAspect="1"/>
            </p:cNvPicPr>
            <p:nvPr/>
          </p:nvPicPr>
          <p:blipFill>
            <a:blip r:embed="rId11" cstate="print"/>
            <a:srcRect l="12438"/>
            <a:stretch>
              <a:fillRect/>
            </a:stretch>
          </p:blipFill>
          <p:spPr>
            <a:xfrm>
              <a:off x="4589971" y="3965377"/>
              <a:ext cx="600502" cy="914400"/>
            </a:xfrm>
            <a:prstGeom prst="rect">
              <a:avLst/>
            </a:prstGeom>
          </p:spPr>
        </p:pic>
        <p:grpSp>
          <p:nvGrpSpPr>
            <p:cNvPr id="55" name="Group 139"/>
            <p:cNvGrpSpPr/>
            <p:nvPr/>
          </p:nvGrpSpPr>
          <p:grpSpPr>
            <a:xfrm>
              <a:off x="4763707" y="4035552"/>
              <a:ext cx="393192" cy="724377"/>
              <a:chOff x="1088136" y="3959352"/>
              <a:chExt cx="393192" cy="724377"/>
            </a:xfrm>
          </p:grpSpPr>
          <p:sp>
            <p:nvSpPr>
              <p:cNvPr id="141" name="Rounded Rectangle 140"/>
              <p:cNvSpPr/>
              <p:nvPr/>
            </p:nvSpPr>
            <p:spPr>
              <a:xfrm rot="21096953">
                <a:off x="1088136" y="3959352"/>
                <a:ext cx="137160" cy="164592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ounded Rectangle 142"/>
              <p:cNvSpPr/>
              <p:nvPr/>
            </p:nvSpPr>
            <p:spPr>
              <a:xfrm rot="19236430">
                <a:off x="1207135" y="4000756"/>
                <a:ext cx="214495" cy="274320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ounded Rectangle 143"/>
              <p:cNvSpPr/>
              <p:nvPr/>
            </p:nvSpPr>
            <p:spPr>
              <a:xfrm rot="21298183">
                <a:off x="1108479" y="4062444"/>
                <a:ext cx="91440" cy="182880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ounded Rectangle 146"/>
              <p:cNvSpPr/>
              <p:nvPr/>
            </p:nvSpPr>
            <p:spPr>
              <a:xfrm rot="290976">
                <a:off x="1108423" y="4216529"/>
                <a:ext cx="91440" cy="228600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ounded Rectangle 147"/>
              <p:cNvSpPr/>
              <p:nvPr/>
            </p:nvSpPr>
            <p:spPr>
              <a:xfrm>
                <a:off x="1362456" y="4205261"/>
                <a:ext cx="118872" cy="228600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ounded Rectangle 148"/>
              <p:cNvSpPr/>
              <p:nvPr/>
            </p:nvSpPr>
            <p:spPr>
              <a:xfrm>
                <a:off x="1362456" y="4427697"/>
                <a:ext cx="109728" cy="256032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ounded Rectangle 149"/>
              <p:cNvSpPr/>
              <p:nvPr/>
            </p:nvSpPr>
            <p:spPr>
              <a:xfrm rot="20826390">
                <a:off x="1272318" y="4004463"/>
                <a:ext cx="91440" cy="182880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ounded Rectangle 150"/>
              <p:cNvSpPr/>
              <p:nvPr/>
            </p:nvSpPr>
            <p:spPr>
              <a:xfrm rot="4662136">
                <a:off x="1216599" y="4114800"/>
                <a:ext cx="91440" cy="228600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ounded Rectangle 155"/>
              <p:cNvSpPr/>
              <p:nvPr/>
            </p:nvSpPr>
            <p:spPr>
              <a:xfrm>
                <a:off x="1252728" y="4227644"/>
                <a:ext cx="118872" cy="219456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ounded Rectangle 156"/>
              <p:cNvSpPr/>
              <p:nvPr/>
            </p:nvSpPr>
            <p:spPr>
              <a:xfrm>
                <a:off x="1252728" y="4443984"/>
                <a:ext cx="109728" cy="237744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6" name="Group 188"/>
          <p:cNvGrpSpPr>
            <a:grpSpLocks noChangeAspect="1"/>
          </p:cNvGrpSpPr>
          <p:nvPr/>
        </p:nvGrpSpPr>
        <p:grpSpPr>
          <a:xfrm>
            <a:off x="4023360" y="1219200"/>
            <a:ext cx="548640" cy="731520"/>
            <a:chOff x="5266673" y="3965376"/>
            <a:chExt cx="685800" cy="914400"/>
          </a:xfrm>
        </p:grpSpPr>
        <p:pic>
          <p:nvPicPr>
            <p:cNvPr id="135" name="Picture 134" descr="image09.bmp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66673" y="3965376"/>
              <a:ext cx="685800" cy="914400"/>
            </a:xfrm>
            <a:prstGeom prst="rect">
              <a:avLst/>
            </a:prstGeom>
          </p:spPr>
        </p:pic>
        <p:grpSp>
          <p:nvGrpSpPr>
            <p:cNvPr id="57" name="Group 157"/>
            <p:cNvGrpSpPr/>
            <p:nvPr/>
          </p:nvGrpSpPr>
          <p:grpSpPr>
            <a:xfrm>
              <a:off x="5330635" y="4034445"/>
              <a:ext cx="530352" cy="805779"/>
              <a:chOff x="1655064" y="3958245"/>
              <a:chExt cx="530352" cy="805779"/>
            </a:xfrm>
          </p:grpSpPr>
          <p:sp>
            <p:nvSpPr>
              <p:cNvPr id="159" name="Rounded Rectangle 158"/>
              <p:cNvSpPr/>
              <p:nvPr/>
            </p:nvSpPr>
            <p:spPr>
              <a:xfrm rot="4538760">
                <a:off x="2039112" y="3949101"/>
                <a:ext cx="137160" cy="155448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ounded Rectangle 159"/>
              <p:cNvSpPr/>
              <p:nvPr/>
            </p:nvSpPr>
            <p:spPr>
              <a:xfrm rot="3518307">
                <a:off x="1805869" y="3973741"/>
                <a:ext cx="201168" cy="310896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ounded Rectangle 160"/>
              <p:cNvSpPr/>
              <p:nvPr/>
            </p:nvSpPr>
            <p:spPr>
              <a:xfrm rot="1565005">
                <a:off x="1883664" y="4042256"/>
                <a:ext cx="91440" cy="182880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ounded Rectangle 161"/>
              <p:cNvSpPr/>
              <p:nvPr/>
            </p:nvSpPr>
            <p:spPr>
              <a:xfrm rot="20365900">
                <a:off x="1880451" y="4195039"/>
                <a:ext cx="91440" cy="210312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ounded Rectangle 162"/>
              <p:cNvSpPr/>
              <p:nvPr/>
            </p:nvSpPr>
            <p:spPr>
              <a:xfrm rot="20340745">
                <a:off x="1825332" y="4253494"/>
                <a:ext cx="118872" cy="228600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ounded Rectangle 163"/>
              <p:cNvSpPr/>
              <p:nvPr/>
            </p:nvSpPr>
            <p:spPr>
              <a:xfrm rot="21152408">
                <a:off x="1874520" y="4462328"/>
                <a:ext cx="109728" cy="256032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ounded Rectangle 164"/>
              <p:cNvSpPr/>
              <p:nvPr/>
            </p:nvSpPr>
            <p:spPr>
              <a:xfrm rot="204171">
                <a:off x="1693299" y="4215384"/>
                <a:ext cx="128016" cy="237744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ounded Rectangle 165"/>
              <p:cNvSpPr/>
              <p:nvPr/>
            </p:nvSpPr>
            <p:spPr>
              <a:xfrm rot="1090080">
                <a:off x="1655064" y="4453128"/>
                <a:ext cx="109728" cy="310896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ounded Rectangle 166"/>
              <p:cNvSpPr/>
              <p:nvPr/>
            </p:nvSpPr>
            <p:spPr>
              <a:xfrm rot="18591997">
                <a:off x="1938528" y="4144179"/>
                <a:ext cx="82296" cy="182880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8" name="Group 190"/>
          <p:cNvGrpSpPr>
            <a:grpSpLocks noChangeAspect="1"/>
          </p:cNvGrpSpPr>
          <p:nvPr/>
        </p:nvGrpSpPr>
        <p:grpSpPr>
          <a:xfrm>
            <a:off x="4114800" y="1981200"/>
            <a:ext cx="529660" cy="731520"/>
            <a:chOff x="7110325" y="3962400"/>
            <a:chExt cx="662075" cy="914400"/>
          </a:xfrm>
        </p:grpSpPr>
        <p:pic>
          <p:nvPicPr>
            <p:cNvPr id="136" name="Picture 135" descr="p-image30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10325" y="3962400"/>
              <a:ext cx="662075" cy="914400"/>
            </a:xfrm>
            <a:prstGeom prst="rect">
              <a:avLst/>
            </a:prstGeom>
          </p:spPr>
        </p:pic>
        <p:grpSp>
          <p:nvGrpSpPr>
            <p:cNvPr id="59" name="Group 167"/>
            <p:cNvGrpSpPr/>
            <p:nvPr/>
          </p:nvGrpSpPr>
          <p:grpSpPr>
            <a:xfrm>
              <a:off x="7287451" y="3990823"/>
              <a:ext cx="417388" cy="821969"/>
              <a:chOff x="3611880" y="3914623"/>
              <a:chExt cx="417388" cy="821969"/>
            </a:xfrm>
          </p:grpSpPr>
          <p:sp>
            <p:nvSpPr>
              <p:cNvPr id="169" name="Rounded Rectangle 168"/>
              <p:cNvSpPr/>
              <p:nvPr/>
            </p:nvSpPr>
            <p:spPr>
              <a:xfrm rot="20848692">
                <a:off x="3712464" y="3914623"/>
                <a:ext cx="100584" cy="137160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ounded Rectangle 169"/>
              <p:cNvSpPr/>
              <p:nvPr/>
            </p:nvSpPr>
            <p:spPr>
              <a:xfrm>
                <a:off x="3712464" y="4023360"/>
                <a:ext cx="182880" cy="256032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ounded Rectangle 170"/>
              <p:cNvSpPr/>
              <p:nvPr/>
            </p:nvSpPr>
            <p:spPr>
              <a:xfrm rot="19222991">
                <a:off x="3842415" y="4023360"/>
                <a:ext cx="73152" cy="128016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ounded Rectangle 171"/>
              <p:cNvSpPr/>
              <p:nvPr/>
            </p:nvSpPr>
            <p:spPr>
              <a:xfrm rot="1529970">
                <a:off x="3661699" y="4264436"/>
                <a:ext cx="100584" cy="201168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ounded Rectangle 172"/>
              <p:cNvSpPr/>
              <p:nvPr/>
            </p:nvSpPr>
            <p:spPr>
              <a:xfrm rot="18334820">
                <a:off x="3928684" y="4117782"/>
                <a:ext cx="73152" cy="128016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ounded Rectangle 173"/>
              <p:cNvSpPr/>
              <p:nvPr/>
            </p:nvSpPr>
            <p:spPr>
              <a:xfrm rot="734160">
                <a:off x="3694364" y="4044898"/>
                <a:ext cx="73152" cy="128016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Rounded Rectangle 174"/>
              <p:cNvSpPr/>
              <p:nvPr/>
            </p:nvSpPr>
            <p:spPr>
              <a:xfrm>
                <a:off x="3772203" y="4279392"/>
                <a:ext cx="100584" cy="219456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Rounded Rectangle 175"/>
              <p:cNvSpPr/>
              <p:nvPr/>
            </p:nvSpPr>
            <p:spPr>
              <a:xfrm>
                <a:off x="3611880" y="4435179"/>
                <a:ext cx="82296" cy="201168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Rounded Rectangle 176"/>
              <p:cNvSpPr/>
              <p:nvPr/>
            </p:nvSpPr>
            <p:spPr>
              <a:xfrm>
                <a:off x="3785616" y="4507992"/>
                <a:ext cx="82296" cy="228600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0" name="Group 189"/>
          <p:cNvGrpSpPr>
            <a:grpSpLocks noChangeAspect="1"/>
          </p:cNvGrpSpPr>
          <p:nvPr/>
        </p:nvGrpSpPr>
        <p:grpSpPr>
          <a:xfrm>
            <a:off x="3352800" y="1981200"/>
            <a:ext cx="736124" cy="731520"/>
            <a:chOff x="6113971" y="3962400"/>
            <a:chExt cx="920154" cy="914400"/>
          </a:xfrm>
        </p:grpSpPr>
        <p:pic>
          <p:nvPicPr>
            <p:cNvPr id="138" name="Picture 137" descr="p-image11.png"/>
            <p:cNvPicPr>
              <a:picLocks noChangeAspect="1"/>
            </p:cNvPicPr>
            <p:nvPr/>
          </p:nvPicPr>
          <p:blipFill>
            <a:blip r:embed="rId14" cstate="print"/>
            <a:srcRect r="24883"/>
            <a:stretch>
              <a:fillRect/>
            </a:stretch>
          </p:blipFill>
          <p:spPr>
            <a:xfrm>
              <a:off x="6113971" y="3962400"/>
              <a:ext cx="920154" cy="914400"/>
            </a:xfrm>
            <a:prstGeom prst="rect">
              <a:avLst/>
            </a:prstGeom>
          </p:spPr>
        </p:pic>
        <p:grpSp>
          <p:nvGrpSpPr>
            <p:cNvPr id="61" name="Group 177"/>
            <p:cNvGrpSpPr/>
            <p:nvPr/>
          </p:nvGrpSpPr>
          <p:grpSpPr>
            <a:xfrm>
              <a:off x="6229008" y="4047721"/>
              <a:ext cx="784123" cy="751075"/>
              <a:chOff x="2553437" y="3971521"/>
              <a:chExt cx="784123" cy="751075"/>
            </a:xfrm>
          </p:grpSpPr>
          <p:sp>
            <p:nvSpPr>
              <p:cNvPr id="179" name="Rounded Rectangle 178"/>
              <p:cNvSpPr/>
              <p:nvPr/>
            </p:nvSpPr>
            <p:spPr>
              <a:xfrm rot="17878888">
                <a:off x="3051740" y="4012703"/>
                <a:ext cx="91440" cy="237628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ounded Rectangle 179"/>
              <p:cNvSpPr/>
              <p:nvPr/>
            </p:nvSpPr>
            <p:spPr>
              <a:xfrm rot="2901521">
                <a:off x="2612873" y="4236740"/>
                <a:ext cx="91440" cy="210312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Rounded Rectangle 180"/>
              <p:cNvSpPr/>
              <p:nvPr/>
            </p:nvSpPr>
            <p:spPr>
              <a:xfrm>
                <a:off x="3191256" y="4267200"/>
                <a:ext cx="137160" cy="246888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ounded Rectangle 181"/>
              <p:cNvSpPr/>
              <p:nvPr/>
            </p:nvSpPr>
            <p:spPr>
              <a:xfrm rot="2855533">
                <a:off x="3108960" y="4088546"/>
                <a:ext cx="128016" cy="329184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Rounded Rectangle 182"/>
              <p:cNvSpPr/>
              <p:nvPr/>
            </p:nvSpPr>
            <p:spPr>
              <a:xfrm rot="1317818">
                <a:off x="3138888" y="4180868"/>
                <a:ext cx="91440" cy="265176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Rounded Rectangle 183"/>
              <p:cNvSpPr/>
              <p:nvPr/>
            </p:nvSpPr>
            <p:spPr>
              <a:xfrm rot="20544688">
                <a:off x="3045152" y="4336381"/>
                <a:ext cx="109728" cy="386215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Rounded Rectangle 184"/>
              <p:cNvSpPr/>
              <p:nvPr/>
            </p:nvSpPr>
            <p:spPr>
              <a:xfrm rot="2498797">
                <a:off x="2743200" y="4133088"/>
                <a:ext cx="91440" cy="164592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Rounded Rectangle 185"/>
              <p:cNvSpPr/>
              <p:nvPr/>
            </p:nvSpPr>
            <p:spPr>
              <a:xfrm rot="18986055">
                <a:off x="2796810" y="3971521"/>
                <a:ext cx="137160" cy="164592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Rounded Rectangle 186"/>
              <p:cNvSpPr/>
              <p:nvPr/>
            </p:nvSpPr>
            <p:spPr>
              <a:xfrm rot="16200000">
                <a:off x="2955037" y="3941064"/>
                <a:ext cx="256032" cy="374904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3" name="TextBox 152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12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  <p:bldP spid="109" grpId="0" animBg="1"/>
      <p:bldP spid="13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50" name="Straight Connector 49"/>
              <p:cNvCxnSpPr>
                <a:stCxn id="41" idx="0"/>
                <a:endCxn id="7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stCxn id="38" idx="0"/>
                <a:endCxn id="7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>
                <a:stCxn id="37" idx="1"/>
                <a:endCxn id="7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1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5650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11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0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Oval 42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16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5651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1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4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40" name="Oval 39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5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7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Oval 36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8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32" name="Straight Connector 24"/>
              <p:cNvCxnSpPr>
                <a:stCxn id="49" idx="0"/>
                <a:endCxn id="8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>
                <a:stCxn id="47" idx="0"/>
                <a:endCxn id="40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>
                <a:stCxn id="45" idx="0"/>
                <a:endCxn id="39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stCxn id="43" idx="0"/>
                <a:endCxn id="37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9" name="Straight Connector 28"/>
              <p:cNvCxnSpPr>
                <a:stCxn id="8" idx="5"/>
                <a:endCxn id="41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>
                <a:stCxn id="37" idx="2"/>
                <a:endCxn id="8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Connector 18"/>
            <p:cNvCxnSpPr>
              <a:stCxn id="40" idx="6"/>
              <a:endCxn id="39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6" name="Straight Connector 25"/>
              <p:cNvCxnSpPr>
                <a:stCxn id="8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16"/>
              <p:cNvCxnSpPr>
                <a:endCxn id="9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17"/>
              <p:cNvCxnSpPr>
                <a:endCxn id="7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05" name="Object 4"/>
          <p:cNvGraphicFramePr>
            <a:graphicFrameLocks noChangeAspect="1"/>
          </p:cNvGraphicFramePr>
          <p:nvPr/>
        </p:nvGraphicFramePr>
        <p:xfrm>
          <a:off x="7391400" y="2055955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52" name="Equation" r:id="rId6" imgW="330120" imgH="164880" progId="Equation.DSMT4">
                  <p:embed/>
                </p:oleObj>
              </mc:Choice>
              <mc:Fallback>
                <p:oleObj name="Equation" r:id="rId6" imgW="330120" imgH="164880" progId="Equation.DSMT4">
                  <p:embed/>
                  <p:pic>
                    <p:nvPicPr>
                      <p:cNvPr id="10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2055955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" name="Subtitle 2"/>
          <p:cNvSpPr txBox="1">
            <a:spLocks/>
          </p:cNvSpPr>
          <p:nvPr/>
        </p:nvSpPr>
        <p:spPr>
          <a:xfrm>
            <a:off x="4953000" y="990600"/>
            <a:ext cx="9906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Input: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5334000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5294376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139"/>
          <p:cNvGrpSpPr/>
          <p:nvPr/>
        </p:nvGrpSpPr>
        <p:grpSpPr>
          <a:xfrm>
            <a:off x="5257800" y="1541605"/>
            <a:ext cx="666118" cy="1097280"/>
            <a:chOff x="5715000" y="1236805"/>
            <a:chExt cx="666118" cy="1097280"/>
          </a:xfrm>
        </p:grpSpPr>
        <p:pic>
          <p:nvPicPr>
            <p:cNvPr id="91" name="Picture 90" descr="image15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15000" y="1236805"/>
              <a:ext cx="666118" cy="1097280"/>
            </a:xfrm>
            <a:prstGeom prst="rect">
              <a:avLst/>
            </a:prstGeom>
          </p:spPr>
        </p:pic>
        <p:sp>
          <p:nvSpPr>
            <p:cNvPr id="92" name="Rectangle 91"/>
            <p:cNvSpPr/>
            <p:nvPr/>
          </p:nvSpPr>
          <p:spPr>
            <a:xfrm rot="17506315">
              <a:off x="5863176" y="1421970"/>
              <a:ext cx="82891" cy="344962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31"/>
            <p:cNvGrpSpPr/>
            <p:nvPr/>
          </p:nvGrpSpPr>
          <p:grpSpPr>
            <a:xfrm>
              <a:off x="5946782" y="1284213"/>
              <a:ext cx="332651" cy="979635"/>
              <a:chOff x="2665422" y="2046565"/>
              <a:chExt cx="993334" cy="2925298"/>
            </a:xfrm>
          </p:grpSpPr>
          <p:sp>
            <p:nvSpPr>
              <p:cNvPr id="95" name="Rounded Rectangle 94"/>
              <p:cNvSpPr/>
              <p:nvPr/>
            </p:nvSpPr>
            <p:spPr>
              <a:xfrm rot="20605871">
                <a:off x="2665422" y="2046565"/>
                <a:ext cx="456991" cy="533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ounded Rectangle 18"/>
              <p:cNvSpPr/>
              <p:nvPr/>
            </p:nvSpPr>
            <p:spPr>
              <a:xfrm rot="20255247">
                <a:off x="2895497" y="2503028"/>
                <a:ext cx="641572" cy="914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ounded Rectangle 96"/>
              <p:cNvSpPr/>
              <p:nvPr/>
            </p:nvSpPr>
            <p:spPr>
              <a:xfrm rot="19957910">
                <a:off x="3217280" y="2419908"/>
                <a:ext cx="228070" cy="460483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 rot="3966386">
                <a:off x="3067035" y="2675718"/>
                <a:ext cx="238043" cy="592658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 rot="21417997">
                <a:off x="2677367" y="2741022"/>
                <a:ext cx="228070" cy="53668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ounded Rectangle 99"/>
              <p:cNvSpPr/>
              <p:nvPr/>
            </p:nvSpPr>
            <p:spPr>
              <a:xfrm rot="10584277">
                <a:off x="2751946" y="3046086"/>
                <a:ext cx="207937" cy="38651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ounded Rectangle 100"/>
              <p:cNvSpPr/>
              <p:nvPr/>
            </p:nvSpPr>
            <p:spPr>
              <a:xfrm rot="789981">
                <a:off x="3270414" y="3357572"/>
                <a:ext cx="388342" cy="69776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ounded Rectangle 101"/>
              <p:cNvSpPr/>
              <p:nvPr/>
            </p:nvSpPr>
            <p:spPr>
              <a:xfrm rot="789981">
                <a:off x="2898612" y="3490953"/>
                <a:ext cx="396225" cy="741242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 rot="222206">
                <a:off x="3198888" y="3988078"/>
                <a:ext cx="318735" cy="96963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 rot="18974320">
                <a:off x="2986136" y="4115779"/>
                <a:ext cx="343390" cy="856084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4" name="Rectangle 93"/>
            <p:cNvSpPr>
              <a:spLocks noChangeAspect="1"/>
            </p:cNvSpPr>
            <p:nvPr/>
          </p:nvSpPr>
          <p:spPr>
            <a:xfrm rot="17535029">
              <a:off x="5843053" y="1402747"/>
              <a:ext cx="125549" cy="379098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2" name="Rectangle 141"/>
          <p:cNvSpPr/>
          <p:nvPr/>
        </p:nvSpPr>
        <p:spPr>
          <a:xfrm>
            <a:off x="6391656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6355080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133"/>
          <p:cNvGrpSpPr>
            <a:grpSpLocks noChangeAspect="1"/>
          </p:cNvGrpSpPr>
          <p:nvPr/>
        </p:nvGrpSpPr>
        <p:grpSpPr>
          <a:xfrm>
            <a:off x="6324600" y="1541605"/>
            <a:ext cx="666118" cy="1097280"/>
            <a:chOff x="5486400" y="1905000"/>
            <a:chExt cx="1981200" cy="3263576"/>
          </a:xfrm>
        </p:grpSpPr>
        <p:pic>
          <p:nvPicPr>
            <p:cNvPr id="77" name="Picture 76" descr="object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86400" y="1905000"/>
              <a:ext cx="1981200" cy="3263576"/>
            </a:xfrm>
            <a:prstGeom prst="rect">
              <a:avLst/>
            </a:prstGeom>
          </p:spPr>
        </p:pic>
        <p:sp>
          <p:nvSpPr>
            <p:cNvPr id="78" name="Rounded Rectangle 77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79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80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ounded Rectangle 81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ounded Rectangle 82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ounded Rectangle 83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ounded Rectangle 84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ounded Rectangle 85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ounded Rectangle 86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6404187" y="1938867"/>
              <a:ext cx="112889" cy="112889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>
              <a:spLocks noChangeAspect="1"/>
            </p:cNvSpPr>
            <p:nvPr/>
          </p:nvSpPr>
          <p:spPr>
            <a:xfrm>
              <a:off x="6370320" y="1905000"/>
              <a:ext cx="182880" cy="182880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09600" y="466344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609600" y="5029200"/>
            <a:ext cx="28194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graphicFrame>
        <p:nvGraphicFramePr>
          <p:cNvPr id="225286" name="Object 6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53" name="Equation" r:id="rId9" imgW="1371600" imgH="558720" progId="Equation.DSMT4">
                  <p:embed/>
                </p:oleObj>
              </mc:Choice>
              <mc:Fallback>
                <p:oleObj name="Equation" r:id="rId9" imgW="1371600" imgH="558720" progId="Equation.DSMT4">
                  <p:embed/>
                  <p:pic>
                    <p:nvPicPr>
                      <p:cNvPr id="22528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TextBox 92"/>
          <p:cNvSpPr txBox="1"/>
          <p:nvPr/>
        </p:nvSpPr>
        <p:spPr>
          <a:xfrm>
            <a:off x="5181600" y="2618601"/>
            <a:ext cx="9144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shot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248400" y="2608405"/>
            <a:ext cx="9906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bowling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766987" y="6553200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08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231"/>
          <p:cNvSpPr/>
          <p:nvPr/>
        </p:nvSpPr>
        <p:spPr>
          <a:xfrm>
            <a:off x="1295400" y="12954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6314" name="Object 10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674" name="Equation" r:id="rId3" imgW="1371600" imgH="558720" progId="Equation.DSMT4">
                  <p:embed/>
                </p:oleObj>
              </mc:Choice>
              <mc:Fallback>
                <p:oleObj name="Equation" r:id="rId3" imgW="1371600" imgH="558720" progId="Equation.DSMT4">
                  <p:embed/>
                  <p:pic>
                    <p:nvPicPr>
                      <p:cNvPr id="22631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609600" y="466344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609600" y="502920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09600" y="539496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Potential parameters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609600" y="5760720"/>
            <a:ext cx="2209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Potential weights</a:t>
            </a: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104" name="Oval 103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5" name="Oval 104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6" name="Oval 105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191" name="Straight Connector 190"/>
              <p:cNvCxnSpPr>
                <a:stCxn id="149" idx="0"/>
                <a:endCxn id="104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>
                <a:stCxn id="136" idx="0"/>
                <a:endCxn id="104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>
                <a:stCxn id="135" idx="1"/>
                <a:endCxn id="104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09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6675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109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189" name="TextBox 188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0" name="Oval 189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187" name="TextBox 186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8" name="Oval 187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185" name="TextBox 184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6" name="Oval 185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170" name="TextBox 169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4" name="Oval 183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114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6676" name="Equation" r:id="rId7" imgW="330120" imgH="164880" progId="Equation.DSMT4">
                    <p:embed/>
                  </p:oleObj>
                </mc:Choice>
                <mc:Fallback>
                  <p:oleObj name="Equation" r:id="rId7" imgW="330120" imgH="164880" progId="Equation.DSMT4">
                    <p:embed/>
                    <p:pic>
                      <p:nvPicPr>
                        <p:cNvPr id="114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146" name="Oval 145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136" name="TextBox 135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7" name="Oval 136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134" name="TextBox 133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5" name="Oval 134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130" name="Straight Connector 24"/>
              <p:cNvCxnSpPr>
                <a:stCxn id="190" idx="0"/>
                <a:endCxn id="105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>
                <a:stCxn id="188" idx="0"/>
                <a:endCxn id="146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>
                <a:stCxn id="186" idx="0"/>
                <a:endCxn id="137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>
                <a:stCxn id="184" idx="0"/>
                <a:endCxn id="135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127" name="Straight Connector 126"/>
              <p:cNvCxnSpPr>
                <a:stCxn id="105" idx="5"/>
                <a:endCxn id="149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>
                <a:stCxn id="135" idx="2"/>
                <a:endCxn id="105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0" name="Straight Connector 18"/>
            <p:cNvCxnSpPr>
              <a:stCxn id="146" idx="6"/>
              <a:endCxn id="137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124" name="Straight Connector 123"/>
              <p:cNvCxnSpPr>
                <a:stCxn id="105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6"/>
              <p:cNvCxnSpPr>
                <a:endCxn id="106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7"/>
              <p:cNvCxnSpPr>
                <a:endCxn id="104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95" name="Object 4"/>
          <p:cNvGraphicFramePr>
            <a:graphicFrameLocks noChangeAspect="1"/>
          </p:cNvGraphicFramePr>
          <p:nvPr/>
        </p:nvGraphicFramePr>
        <p:xfrm>
          <a:off x="7391400" y="2055955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677" name="Equation" r:id="rId8" imgW="330120" imgH="164880" progId="Equation.DSMT4">
                  <p:embed/>
                </p:oleObj>
              </mc:Choice>
              <mc:Fallback>
                <p:oleObj name="Equation" r:id="rId8" imgW="330120" imgH="164880" progId="Equation.DSMT4">
                  <p:embed/>
                  <p:pic>
                    <p:nvPicPr>
                      <p:cNvPr id="19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2055955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8" name="Subtitle 2"/>
          <p:cNvSpPr txBox="1">
            <a:spLocks/>
          </p:cNvSpPr>
          <p:nvPr/>
        </p:nvSpPr>
        <p:spPr>
          <a:xfrm>
            <a:off x="4953000" y="990600"/>
            <a:ext cx="9906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Input: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99" name="Rectangle 198"/>
          <p:cNvSpPr/>
          <p:nvPr/>
        </p:nvSpPr>
        <p:spPr>
          <a:xfrm>
            <a:off x="5334000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199"/>
          <p:cNvSpPr/>
          <p:nvPr/>
        </p:nvSpPr>
        <p:spPr>
          <a:xfrm>
            <a:off x="5294376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39"/>
          <p:cNvGrpSpPr/>
          <p:nvPr/>
        </p:nvGrpSpPr>
        <p:grpSpPr>
          <a:xfrm>
            <a:off x="5257800" y="1541605"/>
            <a:ext cx="666118" cy="1097280"/>
            <a:chOff x="5715000" y="1236805"/>
            <a:chExt cx="666118" cy="1097280"/>
          </a:xfrm>
        </p:grpSpPr>
        <p:pic>
          <p:nvPicPr>
            <p:cNvPr id="202" name="Picture 201" descr="image15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15000" y="1236805"/>
              <a:ext cx="666118" cy="1097280"/>
            </a:xfrm>
            <a:prstGeom prst="rect">
              <a:avLst/>
            </a:prstGeom>
          </p:spPr>
        </p:pic>
        <p:sp>
          <p:nvSpPr>
            <p:cNvPr id="203" name="Rectangle 202"/>
            <p:cNvSpPr/>
            <p:nvPr/>
          </p:nvSpPr>
          <p:spPr>
            <a:xfrm rot="17506315">
              <a:off x="5863176" y="1421970"/>
              <a:ext cx="82891" cy="344962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31"/>
            <p:cNvGrpSpPr/>
            <p:nvPr/>
          </p:nvGrpSpPr>
          <p:grpSpPr>
            <a:xfrm>
              <a:off x="5946785" y="1284212"/>
              <a:ext cx="332652" cy="979636"/>
              <a:chOff x="2665422" y="2046565"/>
              <a:chExt cx="993334" cy="2925298"/>
            </a:xfrm>
          </p:grpSpPr>
          <p:sp>
            <p:nvSpPr>
              <p:cNvPr id="206" name="Rounded Rectangle 205"/>
              <p:cNvSpPr/>
              <p:nvPr/>
            </p:nvSpPr>
            <p:spPr>
              <a:xfrm rot="20605871">
                <a:off x="2665422" y="2046565"/>
                <a:ext cx="456991" cy="533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Rounded Rectangle 18"/>
              <p:cNvSpPr/>
              <p:nvPr/>
            </p:nvSpPr>
            <p:spPr>
              <a:xfrm rot="20255247">
                <a:off x="2895497" y="2503028"/>
                <a:ext cx="641572" cy="914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Rounded Rectangle 207"/>
              <p:cNvSpPr/>
              <p:nvPr/>
            </p:nvSpPr>
            <p:spPr>
              <a:xfrm rot="19957910">
                <a:off x="3217280" y="2419908"/>
                <a:ext cx="228070" cy="460483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Rounded Rectangle 208"/>
              <p:cNvSpPr/>
              <p:nvPr/>
            </p:nvSpPr>
            <p:spPr>
              <a:xfrm rot="3966386">
                <a:off x="3067035" y="2675718"/>
                <a:ext cx="238043" cy="592658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Rounded Rectangle 209"/>
              <p:cNvSpPr/>
              <p:nvPr/>
            </p:nvSpPr>
            <p:spPr>
              <a:xfrm rot="21417997">
                <a:off x="2677367" y="2741022"/>
                <a:ext cx="228070" cy="53668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Rounded Rectangle 210"/>
              <p:cNvSpPr/>
              <p:nvPr/>
            </p:nvSpPr>
            <p:spPr>
              <a:xfrm rot="10584277">
                <a:off x="2751946" y="3046086"/>
                <a:ext cx="207937" cy="38651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Rounded Rectangle 211"/>
              <p:cNvSpPr/>
              <p:nvPr/>
            </p:nvSpPr>
            <p:spPr>
              <a:xfrm rot="789981">
                <a:off x="3270414" y="3357572"/>
                <a:ext cx="388342" cy="69776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Rounded Rectangle 212"/>
              <p:cNvSpPr/>
              <p:nvPr/>
            </p:nvSpPr>
            <p:spPr>
              <a:xfrm rot="789981">
                <a:off x="2898612" y="3490953"/>
                <a:ext cx="396225" cy="741242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Rounded Rectangle 213"/>
              <p:cNvSpPr/>
              <p:nvPr/>
            </p:nvSpPr>
            <p:spPr>
              <a:xfrm rot="222206">
                <a:off x="3198888" y="3988078"/>
                <a:ext cx="318735" cy="96963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Rounded Rectangle 214"/>
              <p:cNvSpPr/>
              <p:nvPr/>
            </p:nvSpPr>
            <p:spPr>
              <a:xfrm rot="18974320">
                <a:off x="2986136" y="4115779"/>
                <a:ext cx="343390" cy="856084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5" name="Rectangle 204"/>
            <p:cNvSpPr>
              <a:spLocks noChangeAspect="1"/>
            </p:cNvSpPr>
            <p:nvPr/>
          </p:nvSpPr>
          <p:spPr>
            <a:xfrm rot="17535029">
              <a:off x="5843053" y="1402747"/>
              <a:ext cx="125549" cy="379098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6" name="Rectangle 215"/>
          <p:cNvSpPr/>
          <p:nvPr/>
        </p:nvSpPr>
        <p:spPr>
          <a:xfrm>
            <a:off x="6391656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Rectangle 216"/>
          <p:cNvSpPr/>
          <p:nvPr/>
        </p:nvSpPr>
        <p:spPr>
          <a:xfrm>
            <a:off x="6355080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33"/>
          <p:cNvGrpSpPr>
            <a:grpSpLocks noChangeAspect="1"/>
          </p:cNvGrpSpPr>
          <p:nvPr/>
        </p:nvGrpSpPr>
        <p:grpSpPr>
          <a:xfrm>
            <a:off x="6324600" y="1541605"/>
            <a:ext cx="666118" cy="1097280"/>
            <a:chOff x="5486400" y="1905000"/>
            <a:chExt cx="1981200" cy="3263576"/>
          </a:xfrm>
        </p:grpSpPr>
        <p:pic>
          <p:nvPicPr>
            <p:cNvPr id="219" name="Picture 218" descr="object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86400" y="1905000"/>
              <a:ext cx="1981200" cy="3263576"/>
            </a:xfrm>
            <a:prstGeom prst="rect">
              <a:avLst/>
            </a:prstGeom>
          </p:spPr>
        </p:pic>
        <p:sp>
          <p:nvSpPr>
            <p:cNvPr id="220" name="Rounded Rectangle 219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ounded Rectangle 220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ounded Rectangle 221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ounded Rectangle 222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ounded Rectangle 223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ounded Rectangle 224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ounded Rectangle 225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ounded Rectangle 226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ounded Rectangle 227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ounded Rectangle 228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6404187" y="1938867"/>
              <a:ext cx="112889" cy="112889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>
              <a:spLocks noChangeAspect="1"/>
            </p:cNvSpPr>
            <p:nvPr/>
          </p:nvSpPr>
          <p:spPr>
            <a:xfrm>
              <a:off x="6370320" y="1905000"/>
              <a:ext cx="182880" cy="182880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5181600" y="2618601"/>
            <a:ext cx="9144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shot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248400" y="2608405"/>
            <a:ext cx="9906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bowling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27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Oval 286"/>
          <p:cNvSpPr>
            <a:spLocks noChangeAspect="1"/>
          </p:cNvSpPr>
          <p:nvPr/>
        </p:nvSpPr>
        <p:spPr>
          <a:xfrm>
            <a:off x="2727960" y="1819656"/>
            <a:ext cx="374904" cy="374904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05200" y="5596128"/>
            <a:ext cx="26670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latin typeface="Arial" pitchFamily="34" charset="0"/>
                <a:cs typeface="Arial" pitchFamily="34" charset="0"/>
              </a:rPr>
              <a:t>Parameter estimation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3505200" y="4672584"/>
            <a:ext cx="2133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latin typeface="Arial" pitchFamily="34" charset="0"/>
                <a:cs typeface="Arial" pitchFamily="34" charset="0"/>
              </a:rPr>
              <a:t>Hidden variables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3505200" y="5038344"/>
            <a:ext cx="22860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latin typeface="Arial" pitchFamily="34" charset="0"/>
                <a:cs typeface="Arial" pitchFamily="34" charset="0"/>
              </a:rPr>
              <a:t>Structure learning</a:t>
            </a:r>
          </a:p>
        </p:txBody>
      </p:sp>
      <p:sp>
        <p:nvSpPr>
          <p:cNvPr id="161" name="Left Brace 160"/>
          <p:cNvSpPr/>
          <p:nvPr/>
        </p:nvSpPr>
        <p:spPr>
          <a:xfrm flipH="1">
            <a:off x="3212592" y="5562600"/>
            <a:ext cx="228600" cy="438912"/>
          </a:xfrm>
          <a:prstGeom prst="leftBrace">
            <a:avLst>
              <a:gd name="adj1" fmla="val 30019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2" name="Straight Arrow Connector 161"/>
          <p:cNvCxnSpPr/>
          <p:nvPr/>
        </p:nvCxnSpPr>
        <p:spPr>
          <a:xfrm>
            <a:off x="3200400" y="4864608"/>
            <a:ext cx="304800" cy="148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/>
          <p:nvPr/>
        </p:nvCxnSpPr>
        <p:spPr>
          <a:xfrm>
            <a:off x="3200400" y="5221224"/>
            <a:ext cx="304800" cy="148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Oval 203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246" name="Straight Connector 245"/>
              <p:cNvCxnSpPr>
                <a:stCxn id="237" idx="0"/>
                <a:endCxn id="203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>
                <a:stCxn id="234" idx="0"/>
                <a:endCxn id="203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33" idx="1"/>
                <a:endCxn id="203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07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698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207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244" name="TextBox 243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5" name="Oval 244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242" name="TextBox 241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3" name="Oval 242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240" name="TextBox 239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1" name="Oval 240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238" name="TextBox 237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9" name="Oval 238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212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699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212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236" name="Oval 235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5" name="Oval 234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232" name="TextBox 231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3" name="Oval 232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228" name="Straight Connector 24"/>
              <p:cNvCxnSpPr>
                <a:stCxn id="245" idx="0"/>
                <a:endCxn id="204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>
                <a:stCxn id="243" idx="0"/>
                <a:endCxn id="236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>
                <a:stCxn id="241" idx="0"/>
                <a:endCxn id="235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>
                <a:stCxn id="239" idx="0"/>
                <a:endCxn id="233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25" name="Straight Connector 224"/>
              <p:cNvCxnSpPr>
                <a:stCxn id="204" idx="5"/>
                <a:endCxn id="237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>
                <a:stCxn id="233" idx="2"/>
                <a:endCxn id="204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8" name="Straight Connector 18"/>
            <p:cNvCxnSpPr>
              <a:stCxn id="236" idx="6"/>
              <a:endCxn id="235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22" name="Straight Connector 221"/>
              <p:cNvCxnSpPr>
                <a:stCxn id="204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16"/>
              <p:cNvCxnSpPr>
                <a:endCxn id="205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17"/>
              <p:cNvCxnSpPr>
                <a:endCxn id="203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250" name="Object 4"/>
          <p:cNvGraphicFramePr>
            <a:graphicFrameLocks noChangeAspect="1"/>
          </p:cNvGraphicFramePr>
          <p:nvPr/>
        </p:nvGraphicFramePr>
        <p:xfrm>
          <a:off x="7391400" y="2055955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00" name="Equation" r:id="rId6" imgW="330120" imgH="164880" progId="Equation.DSMT4">
                  <p:embed/>
                </p:oleObj>
              </mc:Choice>
              <mc:Fallback>
                <p:oleObj name="Equation" r:id="rId6" imgW="330120" imgH="164880" progId="Equation.DSMT4">
                  <p:embed/>
                  <p:pic>
                    <p:nvPicPr>
                      <p:cNvPr id="25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2055955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3" name="Subtitle 2"/>
          <p:cNvSpPr txBox="1">
            <a:spLocks/>
          </p:cNvSpPr>
          <p:nvPr/>
        </p:nvSpPr>
        <p:spPr>
          <a:xfrm>
            <a:off x="4953000" y="990600"/>
            <a:ext cx="9906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Input: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54" name="Rectangle 253"/>
          <p:cNvSpPr/>
          <p:nvPr/>
        </p:nvSpPr>
        <p:spPr>
          <a:xfrm>
            <a:off x="5334000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Rectangle 254"/>
          <p:cNvSpPr/>
          <p:nvPr/>
        </p:nvSpPr>
        <p:spPr>
          <a:xfrm>
            <a:off x="5294376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39"/>
          <p:cNvGrpSpPr/>
          <p:nvPr/>
        </p:nvGrpSpPr>
        <p:grpSpPr>
          <a:xfrm>
            <a:off x="5257800" y="1541605"/>
            <a:ext cx="666118" cy="1097280"/>
            <a:chOff x="5715000" y="1236805"/>
            <a:chExt cx="666118" cy="1097280"/>
          </a:xfrm>
        </p:grpSpPr>
        <p:pic>
          <p:nvPicPr>
            <p:cNvPr id="257" name="Picture 256" descr="image15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15000" y="1236805"/>
              <a:ext cx="666118" cy="1097280"/>
            </a:xfrm>
            <a:prstGeom prst="rect">
              <a:avLst/>
            </a:prstGeom>
          </p:spPr>
        </p:pic>
        <p:sp>
          <p:nvSpPr>
            <p:cNvPr id="258" name="Rectangle 257"/>
            <p:cNvSpPr/>
            <p:nvPr/>
          </p:nvSpPr>
          <p:spPr>
            <a:xfrm rot="17506315">
              <a:off x="5863176" y="1421970"/>
              <a:ext cx="82891" cy="344962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31"/>
            <p:cNvGrpSpPr/>
            <p:nvPr/>
          </p:nvGrpSpPr>
          <p:grpSpPr>
            <a:xfrm>
              <a:off x="5946785" y="1284210"/>
              <a:ext cx="332652" cy="979636"/>
              <a:chOff x="2665422" y="2046565"/>
              <a:chExt cx="993334" cy="2925298"/>
            </a:xfrm>
          </p:grpSpPr>
          <p:sp>
            <p:nvSpPr>
              <p:cNvPr id="261" name="Rounded Rectangle 260"/>
              <p:cNvSpPr/>
              <p:nvPr/>
            </p:nvSpPr>
            <p:spPr>
              <a:xfrm rot="20605871">
                <a:off x="2665422" y="2046565"/>
                <a:ext cx="456991" cy="533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Rounded Rectangle 18"/>
              <p:cNvSpPr/>
              <p:nvPr/>
            </p:nvSpPr>
            <p:spPr>
              <a:xfrm rot="20255247">
                <a:off x="2895497" y="2503028"/>
                <a:ext cx="641572" cy="914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ounded Rectangle 262"/>
              <p:cNvSpPr/>
              <p:nvPr/>
            </p:nvSpPr>
            <p:spPr>
              <a:xfrm rot="19957910">
                <a:off x="3217280" y="2419908"/>
                <a:ext cx="228070" cy="460483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ounded Rectangle 263"/>
              <p:cNvSpPr/>
              <p:nvPr/>
            </p:nvSpPr>
            <p:spPr>
              <a:xfrm rot="3966386">
                <a:off x="3067035" y="2675718"/>
                <a:ext cx="238043" cy="592658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ounded Rectangle 264"/>
              <p:cNvSpPr/>
              <p:nvPr/>
            </p:nvSpPr>
            <p:spPr>
              <a:xfrm rot="21417997">
                <a:off x="2677367" y="2741022"/>
                <a:ext cx="228070" cy="53668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Rounded Rectangle 265"/>
              <p:cNvSpPr/>
              <p:nvPr/>
            </p:nvSpPr>
            <p:spPr>
              <a:xfrm rot="10584277">
                <a:off x="2751946" y="3046086"/>
                <a:ext cx="207937" cy="38651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Rounded Rectangle 266"/>
              <p:cNvSpPr/>
              <p:nvPr/>
            </p:nvSpPr>
            <p:spPr>
              <a:xfrm rot="789981">
                <a:off x="3270414" y="3357572"/>
                <a:ext cx="388342" cy="69776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ounded Rectangle 267"/>
              <p:cNvSpPr/>
              <p:nvPr/>
            </p:nvSpPr>
            <p:spPr>
              <a:xfrm rot="789981">
                <a:off x="2898612" y="3490953"/>
                <a:ext cx="396225" cy="741242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ounded Rectangle 268"/>
              <p:cNvSpPr/>
              <p:nvPr/>
            </p:nvSpPr>
            <p:spPr>
              <a:xfrm rot="222206">
                <a:off x="3198888" y="3988078"/>
                <a:ext cx="318735" cy="96963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Rounded Rectangle 269"/>
              <p:cNvSpPr/>
              <p:nvPr/>
            </p:nvSpPr>
            <p:spPr>
              <a:xfrm rot="18974320">
                <a:off x="2986136" y="4115779"/>
                <a:ext cx="343390" cy="856084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0" name="Rectangle 259"/>
            <p:cNvSpPr>
              <a:spLocks noChangeAspect="1"/>
            </p:cNvSpPr>
            <p:nvPr/>
          </p:nvSpPr>
          <p:spPr>
            <a:xfrm rot="17535029">
              <a:off x="5843053" y="1402747"/>
              <a:ext cx="125549" cy="379098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1" name="Rectangle 270"/>
          <p:cNvSpPr/>
          <p:nvPr/>
        </p:nvSpPr>
        <p:spPr>
          <a:xfrm>
            <a:off x="6391656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Rectangle 271"/>
          <p:cNvSpPr/>
          <p:nvPr/>
        </p:nvSpPr>
        <p:spPr>
          <a:xfrm>
            <a:off x="6355080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33"/>
          <p:cNvGrpSpPr>
            <a:grpSpLocks noChangeAspect="1"/>
          </p:cNvGrpSpPr>
          <p:nvPr/>
        </p:nvGrpSpPr>
        <p:grpSpPr>
          <a:xfrm>
            <a:off x="6324600" y="1541605"/>
            <a:ext cx="666118" cy="1097280"/>
            <a:chOff x="5486400" y="1905000"/>
            <a:chExt cx="1981200" cy="3263576"/>
          </a:xfrm>
        </p:grpSpPr>
        <p:pic>
          <p:nvPicPr>
            <p:cNvPr id="274" name="Picture 273" descr="object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86400" y="1905000"/>
              <a:ext cx="1981200" cy="3263576"/>
            </a:xfrm>
            <a:prstGeom prst="rect">
              <a:avLst/>
            </a:prstGeom>
          </p:spPr>
        </p:pic>
        <p:sp>
          <p:nvSpPr>
            <p:cNvPr id="275" name="Rounded Rectangle 274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ounded Rectangle 275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ounded Rectangle 276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ounded Rectangle 277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Rounded Rectangle 278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ounded Rectangle 279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Rounded Rectangle 280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ounded Rectangle 281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ounded Rectangle 282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ounded Rectangle 283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6404187" y="1938867"/>
              <a:ext cx="112889" cy="112889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/>
            <p:cNvSpPr>
              <a:spLocks noChangeAspect="1"/>
            </p:cNvSpPr>
            <p:nvPr/>
          </p:nvSpPr>
          <p:spPr>
            <a:xfrm>
              <a:off x="6370320" y="1905000"/>
              <a:ext cx="182880" cy="182880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1295400" y="12954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3" name="Object 10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01" name="Equation" r:id="rId9" imgW="1371600" imgH="558720" progId="Equation.DSMT4">
                  <p:embed/>
                </p:oleObj>
              </mc:Choice>
              <mc:Fallback>
                <p:oleObj name="Equation" r:id="rId9" imgW="1371600" imgH="558720" progId="Equation.DSMT4">
                  <p:embed/>
                  <p:pic>
                    <p:nvPicPr>
                      <p:cNvPr id="103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" name="TextBox 103"/>
          <p:cNvSpPr txBox="1"/>
          <p:nvPr/>
        </p:nvSpPr>
        <p:spPr>
          <a:xfrm>
            <a:off x="5181600" y="2618601"/>
            <a:ext cx="9144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shot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248400" y="2608405"/>
            <a:ext cx="9906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bowling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609600" y="466344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09600" y="502920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609600" y="539496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parameters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09600" y="5760720"/>
            <a:ext cx="2209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weights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14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Oval 286"/>
          <p:cNvSpPr>
            <a:spLocks noChangeAspect="1"/>
          </p:cNvSpPr>
          <p:nvPr/>
        </p:nvSpPr>
        <p:spPr>
          <a:xfrm>
            <a:off x="2727960" y="1819656"/>
            <a:ext cx="374904" cy="374904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Oval 203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246" name="Straight Connector 245"/>
              <p:cNvCxnSpPr>
                <a:stCxn id="237" idx="0"/>
                <a:endCxn id="203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>
                <a:stCxn id="234" idx="0"/>
                <a:endCxn id="203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33" idx="1"/>
                <a:endCxn id="203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07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718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207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244" name="TextBox 243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5" name="Oval 244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242" name="TextBox 241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3" name="Oval 242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240" name="TextBox 239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1" name="Oval 240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238" name="TextBox 237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9" name="Oval 238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212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719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212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236" name="Oval 235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5" name="Oval 234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232" name="TextBox 231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3" name="Oval 232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228" name="Straight Connector 24"/>
              <p:cNvCxnSpPr>
                <a:stCxn id="245" idx="0"/>
                <a:endCxn id="204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>
                <a:stCxn id="243" idx="0"/>
                <a:endCxn id="236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>
                <a:stCxn id="241" idx="0"/>
                <a:endCxn id="235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>
                <a:stCxn id="239" idx="0"/>
                <a:endCxn id="233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25" name="Straight Connector 224"/>
              <p:cNvCxnSpPr>
                <a:stCxn id="204" idx="5"/>
                <a:endCxn id="237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>
                <a:stCxn id="233" idx="2"/>
                <a:endCxn id="204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8" name="Straight Connector 18"/>
            <p:cNvCxnSpPr>
              <a:stCxn id="236" idx="6"/>
              <a:endCxn id="235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22" name="Straight Connector 221"/>
              <p:cNvCxnSpPr>
                <a:stCxn id="204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16"/>
              <p:cNvCxnSpPr>
                <a:endCxn id="205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17"/>
              <p:cNvCxnSpPr>
                <a:endCxn id="203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3" name="Subtitle 2"/>
          <p:cNvSpPr txBox="1">
            <a:spLocks/>
          </p:cNvSpPr>
          <p:nvPr/>
        </p:nvSpPr>
        <p:spPr>
          <a:xfrm>
            <a:off x="4495800" y="1295400"/>
            <a:ext cx="16002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Approach: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334000" y="1981200"/>
            <a:ext cx="1295400" cy="32316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croquet shot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0" name="Picture 99" descr="image10.bmp"/>
          <p:cNvPicPr>
            <a:picLocks noChangeAspect="1"/>
          </p:cNvPicPr>
          <p:nvPr/>
        </p:nvPicPr>
        <p:blipFill>
          <a:blip r:embed="rId6" cstate="print"/>
          <a:srcRect l="12438"/>
          <a:stretch>
            <a:fillRect/>
          </a:stretch>
        </p:blipFill>
        <p:spPr>
          <a:xfrm>
            <a:off x="4966648" y="4038600"/>
            <a:ext cx="900752" cy="1371600"/>
          </a:xfrm>
          <a:prstGeom prst="rect">
            <a:avLst/>
          </a:prstGeom>
        </p:spPr>
      </p:pic>
      <p:grpSp>
        <p:nvGrpSpPr>
          <p:cNvPr id="16" name="Group 138"/>
          <p:cNvGrpSpPr/>
          <p:nvPr/>
        </p:nvGrpSpPr>
        <p:grpSpPr>
          <a:xfrm>
            <a:off x="4572000" y="4876800"/>
            <a:ext cx="589787" cy="1086565"/>
            <a:chOff x="4207900" y="4296263"/>
            <a:chExt cx="589787" cy="1086565"/>
          </a:xfrm>
        </p:grpSpPr>
        <p:sp>
          <p:nvSpPr>
            <p:cNvPr id="107" name="Rounded Rectangle 106"/>
            <p:cNvSpPr/>
            <p:nvPr/>
          </p:nvSpPr>
          <p:spPr>
            <a:xfrm rot="21096953">
              <a:off x="4207900" y="4296263"/>
              <a:ext cx="205740" cy="246888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ounded Rectangle 108"/>
            <p:cNvSpPr/>
            <p:nvPr/>
          </p:nvSpPr>
          <p:spPr>
            <a:xfrm rot="19236430">
              <a:off x="4386398" y="4358369"/>
              <a:ext cx="321742" cy="411480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ed Rectangle 115"/>
            <p:cNvSpPr/>
            <p:nvPr/>
          </p:nvSpPr>
          <p:spPr>
            <a:xfrm rot="21298183">
              <a:off x="4238414" y="4450901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ounded Rectangle 117"/>
            <p:cNvSpPr/>
            <p:nvPr/>
          </p:nvSpPr>
          <p:spPr>
            <a:xfrm rot="290976">
              <a:off x="4238330" y="4682028"/>
              <a:ext cx="137160" cy="34290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ounded Rectangle 120"/>
            <p:cNvSpPr/>
            <p:nvPr/>
          </p:nvSpPr>
          <p:spPr>
            <a:xfrm>
              <a:off x="4619379" y="4665126"/>
              <a:ext cx="178308" cy="34290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4619379" y="4998780"/>
              <a:ext cx="164592" cy="384048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ounded Rectangle 122"/>
            <p:cNvSpPr/>
            <p:nvPr/>
          </p:nvSpPr>
          <p:spPr>
            <a:xfrm rot="20826390">
              <a:off x="4484172" y="4363929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ounded Rectangle 123"/>
            <p:cNvSpPr/>
            <p:nvPr/>
          </p:nvSpPr>
          <p:spPr>
            <a:xfrm rot="4662136">
              <a:off x="4400594" y="4529435"/>
              <a:ext cx="137160" cy="34290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454787" y="4698701"/>
              <a:ext cx="178308" cy="329184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4454787" y="5023211"/>
              <a:ext cx="164592" cy="356616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1" name="Picture 100" descr="image09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34100" y="4038600"/>
            <a:ext cx="1028700" cy="1371600"/>
          </a:xfrm>
          <a:prstGeom prst="rect">
            <a:avLst/>
          </a:prstGeom>
        </p:spPr>
      </p:pic>
      <p:grpSp>
        <p:nvGrpSpPr>
          <p:cNvPr id="17" name="Group 141"/>
          <p:cNvGrpSpPr>
            <a:grpSpLocks noChangeAspect="1"/>
          </p:cNvGrpSpPr>
          <p:nvPr/>
        </p:nvGrpSpPr>
        <p:grpSpPr>
          <a:xfrm>
            <a:off x="6964680" y="4876800"/>
            <a:ext cx="731520" cy="1111419"/>
            <a:chOff x="7564608" y="4294604"/>
            <a:chExt cx="795528" cy="1208668"/>
          </a:xfrm>
        </p:grpSpPr>
        <p:sp>
          <p:nvSpPr>
            <p:cNvPr id="128" name="Rounded Rectangle 127"/>
            <p:cNvSpPr/>
            <p:nvPr/>
          </p:nvSpPr>
          <p:spPr>
            <a:xfrm rot="4538760">
              <a:off x="8140680" y="4280888"/>
              <a:ext cx="205740" cy="233172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ounded Rectangle 128"/>
            <p:cNvSpPr/>
            <p:nvPr/>
          </p:nvSpPr>
          <p:spPr>
            <a:xfrm rot="3518307">
              <a:off x="7790816" y="4317848"/>
              <a:ext cx="301752" cy="466344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ounded Rectangle 129"/>
            <p:cNvSpPr/>
            <p:nvPr/>
          </p:nvSpPr>
          <p:spPr>
            <a:xfrm rot="1565005">
              <a:off x="7907508" y="4420620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ounded Rectangle 130"/>
            <p:cNvSpPr/>
            <p:nvPr/>
          </p:nvSpPr>
          <p:spPr>
            <a:xfrm rot="20365900">
              <a:off x="7902689" y="4649795"/>
              <a:ext cx="137160" cy="31546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ounded Rectangle 131"/>
            <p:cNvSpPr/>
            <p:nvPr/>
          </p:nvSpPr>
          <p:spPr>
            <a:xfrm rot="20340745">
              <a:off x="7820010" y="4737477"/>
              <a:ext cx="178308" cy="34290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ounded Rectangle 132"/>
            <p:cNvSpPr/>
            <p:nvPr/>
          </p:nvSpPr>
          <p:spPr>
            <a:xfrm rot="21152408">
              <a:off x="7893792" y="5050728"/>
              <a:ext cx="164592" cy="384048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ounded Rectangle 133"/>
            <p:cNvSpPr/>
            <p:nvPr/>
          </p:nvSpPr>
          <p:spPr>
            <a:xfrm rot="204171">
              <a:off x="7621961" y="4680312"/>
              <a:ext cx="192024" cy="356616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ounded Rectangle 134"/>
            <p:cNvSpPr/>
            <p:nvPr/>
          </p:nvSpPr>
          <p:spPr>
            <a:xfrm rot="1090080">
              <a:off x="7564608" y="5036928"/>
              <a:ext cx="164592" cy="466344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ounded Rectangle 135"/>
            <p:cNvSpPr/>
            <p:nvPr/>
          </p:nvSpPr>
          <p:spPr>
            <a:xfrm rot="18591997">
              <a:off x="7989804" y="4573505"/>
              <a:ext cx="123444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4" name="Picture 103" descr="p-image0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62600" y="2286000"/>
            <a:ext cx="993115" cy="1371600"/>
          </a:xfrm>
          <a:prstGeom prst="rect">
            <a:avLst/>
          </a:prstGeom>
        </p:spPr>
      </p:pic>
      <p:grpSp>
        <p:nvGrpSpPr>
          <p:cNvPr id="18" name="Group 126"/>
          <p:cNvGrpSpPr>
            <a:grpSpLocks noChangeAspect="1"/>
          </p:cNvGrpSpPr>
          <p:nvPr/>
        </p:nvGrpSpPr>
        <p:grpSpPr>
          <a:xfrm>
            <a:off x="6477000" y="2133600"/>
            <a:ext cx="469633" cy="1188720"/>
            <a:chOff x="6928306" y="2209800"/>
            <a:chExt cx="438324" cy="1109472"/>
          </a:xfrm>
        </p:grpSpPr>
        <p:sp>
          <p:nvSpPr>
            <p:cNvPr id="140" name="Rounded Rectangle 139"/>
            <p:cNvSpPr/>
            <p:nvPr/>
          </p:nvSpPr>
          <p:spPr>
            <a:xfrm>
              <a:off x="7046590" y="2209800"/>
              <a:ext cx="173736" cy="201168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ounded Rectangle 18"/>
            <p:cNvSpPr/>
            <p:nvPr/>
          </p:nvSpPr>
          <p:spPr>
            <a:xfrm>
              <a:off x="7006624" y="2362200"/>
              <a:ext cx="268566" cy="382773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ounded Rectangle 142"/>
            <p:cNvSpPr/>
            <p:nvPr/>
          </p:nvSpPr>
          <p:spPr>
            <a:xfrm rot="709519">
              <a:off x="7172722" y="2640783"/>
              <a:ext cx="9144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ounded Rectangle 143"/>
            <p:cNvSpPr/>
            <p:nvPr/>
          </p:nvSpPr>
          <p:spPr>
            <a:xfrm rot="21417997">
              <a:off x="6928306" y="2404855"/>
              <a:ext cx="95471" cy="24688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ounded Rectangle 146"/>
            <p:cNvSpPr/>
            <p:nvPr/>
          </p:nvSpPr>
          <p:spPr>
            <a:xfrm>
              <a:off x="6991726" y="2734056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ounded Rectangle 147"/>
            <p:cNvSpPr/>
            <p:nvPr/>
          </p:nvSpPr>
          <p:spPr>
            <a:xfrm rot="21336357">
              <a:off x="7010014" y="2999232"/>
              <a:ext cx="128016" cy="32004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ounded Rectangle 150"/>
            <p:cNvSpPr/>
            <p:nvPr/>
          </p:nvSpPr>
          <p:spPr>
            <a:xfrm rot="230014">
              <a:off x="7211182" y="2395728"/>
              <a:ext cx="95471" cy="24688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ounded Rectangle 151"/>
            <p:cNvSpPr/>
            <p:nvPr/>
          </p:nvSpPr>
          <p:spPr>
            <a:xfrm rot="19678954">
              <a:off x="7027438" y="2633472"/>
              <a:ext cx="9144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ounded Rectangle 153"/>
            <p:cNvSpPr/>
            <p:nvPr/>
          </p:nvSpPr>
          <p:spPr>
            <a:xfrm rot="21133971">
              <a:off x="7183750" y="2724912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ounded Rectangle 154"/>
            <p:cNvSpPr/>
            <p:nvPr/>
          </p:nvSpPr>
          <p:spPr>
            <a:xfrm rot="21047803">
              <a:off x="7238614" y="2990088"/>
              <a:ext cx="128016" cy="32004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44"/>
          <p:cNvGrpSpPr>
            <a:grpSpLocks noChangeAspect="1"/>
          </p:cNvGrpSpPr>
          <p:nvPr/>
        </p:nvGrpSpPr>
        <p:grpSpPr>
          <a:xfrm>
            <a:off x="4648200" y="4800600"/>
            <a:ext cx="469633" cy="1188720"/>
            <a:chOff x="6928306" y="2209800"/>
            <a:chExt cx="438324" cy="1109472"/>
          </a:xfrm>
        </p:grpSpPr>
        <p:sp>
          <p:nvSpPr>
            <p:cNvPr id="146" name="Rounded Rectangle 145"/>
            <p:cNvSpPr/>
            <p:nvPr/>
          </p:nvSpPr>
          <p:spPr>
            <a:xfrm>
              <a:off x="7046590" y="2209800"/>
              <a:ext cx="173736" cy="201168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ounded Rectangle 18"/>
            <p:cNvSpPr/>
            <p:nvPr/>
          </p:nvSpPr>
          <p:spPr>
            <a:xfrm>
              <a:off x="7006624" y="2362200"/>
              <a:ext cx="268566" cy="382773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ounded Rectangle 152"/>
            <p:cNvSpPr/>
            <p:nvPr/>
          </p:nvSpPr>
          <p:spPr>
            <a:xfrm rot="709519">
              <a:off x="7172722" y="2640783"/>
              <a:ext cx="9144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ounded Rectangle 160"/>
            <p:cNvSpPr/>
            <p:nvPr/>
          </p:nvSpPr>
          <p:spPr>
            <a:xfrm rot="21417997">
              <a:off x="6928306" y="2404855"/>
              <a:ext cx="95471" cy="24688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ounded Rectangle 161"/>
            <p:cNvSpPr/>
            <p:nvPr/>
          </p:nvSpPr>
          <p:spPr>
            <a:xfrm>
              <a:off x="6991726" y="2734056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ounded Rectangle 162"/>
            <p:cNvSpPr/>
            <p:nvPr/>
          </p:nvSpPr>
          <p:spPr>
            <a:xfrm rot="21336357">
              <a:off x="7010014" y="2999232"/>
              <a:ext cx="128016" cy="32004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ounded Rectangle 163"/>
            <p:cNvSpPr/>
            <p:nvPr/>
          </p:nvSpPr>
          <p:spPr>
            <a:xfrm rot="230014">
              <a:off x="7211182" y="2395728"/>
              <a:ext cx="95471" cy="24688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ounded Rectangle 164"/>
            <p:cNvSpPr/>
            <p:nvPr/>
          </p:nvSpPr>
          <p:spPr>
            <a:xfrm rot="19678954">
              <a:off x="7027438" y="2633472"/>
              <a:ext cx="9144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ounded Rectangle 165"/>
            <p:cNvSpPr/>
            <p:nvPr/>
          </p:nvSpPr>
          <p:spPr>
            <a:xfrm rot="21133971">
              <a:off x="7183750" y="2724912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ounded Rectangle 166"/>
            <p:cNvSpPr/>
            <p:nvPr/>
          </p:nvSpPr>
          <p:spPr>
            <a:xfrm rot="21047803">
              <a:off x="7238614" y="2990088"/>
              <a:ext cx="128016" cy="32004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67"/>
          <p:cNvGrpSpPr>
            <a:grpSpLocks noChangeAspect="1"/>
          </p:cNvGrpSpPr>
          <p:nvPr/>
        </p:nvGrpSpPr>
        <p:grpSpPr>
          <a:xfrm>
            <a:off x="7029276" y="4800600"/>
            <a:ext cx="469633" cy="1188720"/>
            <a:chOff x="6928306" y="2209800"/>
            <a:chExt cx="438324" cy="1109472"/>
          </a:xfrm>
        </p:grpSpPr>
        <p:sp>
          <p:nvSpPr>
            <p:cNvPr id="169" name="Rounded Rectangle 168"/>
            <p:cNvSpPr/>
            <p:nvPr/>
          </p:nvSpPr>
          <p:spPr>
            <a:xfrm>
              <a:off x="7046590" y="2209800"/>
              <a:ext cx="173736" cy="201168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ounded Rectangle 18"/>
            <p:cNvSpPr/>
            <p:nvPr/>
          </p:nvSpPr>
          <p:spPr>
            <a:xfrm>
              <a:off x="7006624" y="2362200"/>
              <a:ext cx="268566" cy="382773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ounded Rectangle 170"/>
            <p:cNvSpPr/>
            <p:nvPr/>
          </p:nvSpPr>
          <p:spPr>
            <a:xfrm rot="709519">
              <a:off x="7172722" y="2640783"/>
              <a:ext cx="9144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ounded Rectangle 171"/>
            <p:cNvSpPr/>
            <p:nvPr/>
          </p:nvSpPr>
          <p:spPr>
            <a:xfrm rot="21417997">
              <a:off x="6928306" y="2404855"/>
              <a:ext cx="95471" cy="24688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6991726" y="2734056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ounded Rectangle 173"/>
            <p:cNvSpPr/>
            <p:nvPr/>
          </p:nvSpPr>
          <p:spPr>
            <a:xfrm rot="21336357">
              <a:off x="7010014" y="2999232"/>
              <a:ext cx="128016" cy="32004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ounded Rectangle 174"/>
            <p:cNvSpPr/>
            <p:nvPr/>
          </p:nvSpPr>
          <p:spPr>
            <a:xfrm rot="230014">
              <a:off x="7211182" y="2395728"/>
              <a:ext cx="95471" cy="24688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ounded Rectangle 175"/>
            <p:cNvSpPr/>
            <p:nvPr/>
          </p:nvSpPr>
          <p:spPr>
            <a:xfrm rot="19678954">
              <a:off x="7027438" y="2633472"/>
              <a:ext cx="9144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ounded Rectangle 176"/>
            <p:cNvSpPr/>
            <p:nvPr/>
          </p:nvSpPr>
          <p:spPr>
            <a:xfrm rot="21133971">
              <a:off x="7183750" y="2724912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ounded Rectangle 177"/>
            <p:cNvSpPr/>
            <p:nvPr/>
          </p:nvSpPr>
          <p:spPr>
            <a:xfrm rot="21047803">
              <a:off x="7238614" y="2990088"/>
              <a:ext cx="128016" cy="32004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83"/>
          <p:cNvGrpSpPr/>
          <p:nvPr/>
        </p:nvGrpSpPr>
        <p:grpSpPr>
          <a:xfrm>
            <a:off x="7010400" y="4953000"/>
            <a:ext cx="457200" cy="762000"/>
            <a:chOff x="7924800" y="3429000"/>
            <a:chExt cx="457200" cy="762000"/>
          </a:xfrm>
        </p:grpSpPr>
        <p:cxnSp>
          <p:nvCxnSpPr>
            <p:cNvPr id="180" name="Straight Connector 179"/>
            <p:cNvCxnSpPr/>
            <p:nvPr/>
          </p:nvCxnSpPr>
          <p:spPr>
            <a:xfrm rot="5400000">
              <a:off x="7772400" y="3581400"/>
              <a:ext cx="762000" cy="4572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7772400" y="3581400"/>
              <a:ext cx="762000" cy="4572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184"/>
          <p:cNvGrpSpPr/>
          <p:nvPr/>
        </p:nvGrpSpPr>
        <p:grpSpPr>
          <a:xfrm>
            <a:off x="4648200" y="4953000"/>
            <a:ext cx="457200" cy="762000"/>
            <a:chOff x="7924800" y="3429000"/>
            <a:chExt cx="457200" cy="762000"/>
          </a:xfrm>
        </p:grpSpPr>
        <p:cxnSp>
          <p:nvCxnSpPr>
            <p:cNvPr id="186" name="Straight Connector 185"/>
            <p:cNvCxnSpPr/>
            <p:nvPr/>
          </p:nvCxnSpPr>
          <p:spPr>
            <a:xfrm rot="5400000">
              <a:off x="7772400" y="3581400"/>
              <a:ext cx="762000" cy="4572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7772400" y="3581400"/>
              <a:ext cx="762000" cy="4572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38" name="Object 10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20" name="Equation" r:id="rId9" imgW="1371600" imgH="558720" progId="Equation.DSMT4">
                  <p:embed/>
                </p:oleObj>
              </mc:Choice>
              <mc:Fallback>
                <p:oleObj name="Equation" r:id="rId9" imgW="1371600" imgH="558720" progId="Equation.DSMT4">
                  <p:embed/>
                  <p:pic>
                    <p:nvPicPr>
                      <p:cNvPr id="13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2" name="TextBox 181"/>
          <p:cNvSpPr txBox="1"/>
          <p:nvPr/>
        </p:nvSpPr>
        <p:spPr>
          <a:xfrm>
            <a:off x="609600" y="4663440"/>
            <a:ext cx="26670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609600" y="502920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609600" y="539496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parameters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609600" y="5760720"/>
            <a:ext cx="2209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weights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92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Oval 203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246" name="Straight Connector 245"/>
              <p:cNvCxnSpPr>
                <a:stCxn id="237" idx="0"/>
                <a:endCxn id="203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>
                <a:stCxn id="234" idx="0"/>
                <a:endCxn id="203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33" idx="1"/>
                <a:endCxn id="203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07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810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207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244" name="TextBox 243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5" name="Oval 244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242" name="TextBox 241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3" name="Oval 242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240" name="TextBox 239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1" name="Oval 240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238" name="TextBox 237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9" name="Oval 238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212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811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212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236" name="Oval 235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5" name="Oval 234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232" name="TextBox 231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3" name="Oval 232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228" name="Straight Connector 24"/>
              <p:cNvCxnSpPr>
                <a:stCxn id="245" idx="0"/>
                <a:endCxn id="204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>
                <a:stCxn id="243" idx="0"/>
                <a:endCxn id="236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>
                <a:stCxn id="241" idx="0"/>
                <a:endCxn id="235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>
                <a:stCxn id="239" idx="0"/>
                <a:endCxn id="233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25" name="Straight Connector 224"/>
              <p:cNvCxnSpPr>
                <a:stCxn id="204" idx="5"/>
                <a:endCxn id="237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>
                <a:stCxn id="233" idx="2"/>
                <a:endCxn id="204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8" name="Straight Connector 18"/>
            <p:cNvCxnSpPr>
              <a:stCxn id="236" idx="6"/>
              <a:endCxn id="235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22" name="Straight Connector 221"/>
              <p:cNvCxnSpPr>
                <a:stCxn id="204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16"/>
              <p:cNvCxnSpPr>
                <a:endCxn id="205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17"/>
              <p:cNvCxnSpPr>
                <a:endCxn id="203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3" name="Subtitle 2"/>
          <p:cNvSpPr txBox="1">
            <a:spLocks/>
          </p:cNvSpPr>
          <p:nvPr/>
        </p:nvSpPr>
        <p:spPr>
          <a:xfrm>
            <a:off x="4495800" y="1295400"/>
            <a:ext cx="16002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Approach: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3" name="Object 72"/>
          <p:cNvGraphicFramePr>
            <a:graphicFrameLocks noChangeAspect="1"/>
          </p:cNvGraphicFramePr>
          <p:nvPr/>
        </p:nvGraphicFramePr>
        <p:xfrm>
          <a:off x="5473700" y="1739900"/>
          <a:ext cx="28829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812" name="Equation" r:id="rId6" imgW="2882880" imgH="939600" progId="Equation.DSMT4">
                  <p:embed/>
                </p:oleObj>
              </mc:Choice>
              <mc:Fallback>
                <p:oleObj name="Equation" r:id="rId6" imgW="2882880" imgH="939600" progId="Equation.DSMT4">
                  <p:embed/>
                  <p:pic>
                    <p:nvPicPr>
                      <p:cNvPr id="73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3700" y="1739900"/>
                        <a:ext cx="2882900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4" name="Straight Connector 73"/>
          <p:cNvCxnSpPr/>
          <p:nvPr/>
        </p:nvCxnSpPr>
        <p:spPr>
          <a:xfrm>
            <a:off x="6248400" y="2514599"/>
            <a:ext cx="6858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7239000" y="2514599"/>
            <a:ext cx="762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5400000" flipH="1" flipV="1">
            <a:off x="6442994" y="2556793"/>
            <a:ext cx="144212" cy="76201"/>
          </a:xfrm>
          <a:prstGeom prst="line">
            <a:avLst/>
          </a:prstGeom>
          <a:ln w="19050">
            <a:solidFill>
              <a:srgbClr val="00B05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5715000" y="2615625"/>
            <a:ext cx="1371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Joint density of the model</a:t>
            </a:r>
            <a:endParaRPr lang="en-US" sz="16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010400" y="2615625"/>
            <a:ext cx="18288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Gaussian priori of the edge number</a:t>
            </a:r>
            <a:endParaRPr lang="en-US" sz="16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 rot="16200000" flipV="1">
            <a:off x="7438686" y="2561885"/>
            <a:ext cx="134031" cy="76198"/>
          </a:xfrm>
          <a:prstGeom prst="line">
            <a:avLst/>
          </a:prstGeom>
          <a:ln w="19050">
            <a:solidFill>
              <a:srgbClr val="00B05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78"/>
          <p:cNvGrpSpPr>
            <a:grpSpLocks noChangeAspect="1"/>
          </p:cNvGrpSpPr>
          <p:nvPr/>
        </p:nvGrpSpPr>
        <p:grpSpPr>
          <a:xfrm>
            <a:off x="5594261" y="3200400"/>
            <a:ext cx="920647" cy="1097280"/>
            <a:chOff x="5029200" y="1962150"/>
            <a:chExt cx="3276600" cy="3905250"/>
          </a:xfrm>
        </p:grpSpPr>
        <p:sp>
          <p:nvSpPr>
            <p:cNvPr id="81" name="Oval 80"/>
            <p:cNvSpPr>
              <a:spLocks noChangeAspect="1"/>
            </p:cNvSpPr>
            <p:nvPr/>
          </p:nvSpPr>
          <p:spPr>
            <a:xfrm>
              <a:off x="6781800" y="2919222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5029200" y="363855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5943600" y="196215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4" name="Straight Connector 83"/>
            <p:cNvCxnSpPr>
              <a:endCxn id="81" idx="5"/>
            </p:cNvCxnSpPr>
            <p:nvPr/>
          </p:nvCxnSpPr>
          <p:spPr>
            <a:xfrm rot="16200000" flipV="1">
              <a:off x="7001032" y="3324382"/>
              <a:ext cx="1085536" cy="899608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5" name="Object 4"/>
            <p:cNvGraphicFramePr>
              <a:graphicFrameLocks noChangeAspect="1"/>
            </p:cNvGraphicFramePr>
            <p:nvPr/>
          </p:nvGraphicFramePr>
          <p:xfrm>
            <a:off x="7315200" y="56959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813" name="Equation" r:id="rId8" imgW="330120" imgH="164880" progId="Equation.DSMT4">
                    <p:embed/>
                  </p:oleObj>
                </mc:Choice>
                <mc:Fallback>
                  <p:oleObj name="Equation" r:id="rId8" imgW="330120" imgH="164880" progId="Equation.DSMT4">
                    <p:embed/>
                    <p:pic>
                      <p:nvPicPr>
                        <p:cNvPr id="85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56959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5029200" y="501015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5882640" y="546354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Oval 87"/>
            <p:cNvSpPr>
              <a:spLocks noChangeAspect="1"/>
            </p:cNvSpPr>
            <p:nvPr/>
          </p:nvSpPr>
          <p:spPr>
            <a:xfrm>
              <a:off x="6644640" y="540639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7940040" y="548259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90" name="Object 4"/>
            <p:cNvGraphicFramePr>
              <a:graphicFrameLocks noChangeAspect="1"/>
            </p:cNvGraphicFramePr>
            <p:nvPr/>
          </p:nvGraphicFramePr>
          <p:xfrm>
            <a:off x="7315200" y="44767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814" name="Equation" r:id="rId9" imgW="330120" imgH="164880" progId="Equation.DSMT4">
                    <p:embed/>
                  </p:oleObj>
                </mc:Choice>
                <mc:Fallback>
                  <p:oleObj name="Equation" r:id="rId9" imgW="330120" imgH="164880" progId="Equation.DSMT4">
                    <p:embed/>
                    <p:pic>
                      <p:nvPicPr>
                        <p:cNvPr id="9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44767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5882640" y="424434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644640" y="418719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3" name="Oval 92"/>
            <p:cNvSpPr>
              <a:spLocks noChangeAspect="1"/>
            </p:cNvSpPr>
            <p:nvPr/>
          </p:nvSpPr>
          <p:spPr>
            <a:xfrm>
              <a:off x="7940040" y="426339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4" name="Straight Connector 93"/>
            <p:cNvCxnSpPr/>
            <p:nvPr/>
          </p:nvCxnSpPr>
          <p:spPr>
            <a:xfrm rot="5400000" flipH="1" flipV="1">
              <a:off x="4709160" y="4507230"/>
              <a:ext cx="100584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 flipH="1" flipV="1">
              <a:off x="5638800" y="5040630"/>
              <a:ext cx="85344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5400000" flipH="1" flipV="1">
              <a:off x="6400800" y="4964430"/>
              <a:ext cx="85344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rot="5400000" flipH="1" flipV="1">
              <a:off x="7696200" y="5040630"/>
              <a:ext cx="85344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82" idx="5"/>
            </p:cNvCxnSpPr>
            <p:nvPr/>
          </p:nvCxnSpPr>
          <p:spPr>
            <a:xfrm rot="16200000" flipH="1">
              <a:off x="5410988" y="3881154"/>
              <a:ext cx="386820" cy="526004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endCxn id="82" idx="6"/>
            </p:cNvCxnSpPr>
            <p:nvPr/>
          </p:nvCxnSpPr>
          <p:spPr>
            <a:xfrm rot="10800000">
              <a:off x="5394960" y="3821430"/>
              <a:ext cx="2545080" cy="548640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Freeform 99"/>
            <p:cNvSpPr/>
            <p:nvPr/>
          </p:nvSpPr>
          <p:spPr>
            <a:xfrm>
              <a:off x="6160770" y="4581525"/>
              <a:ext cx="1857375" cy="276225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1" name="Straight Connector 100"/>
            <p:cNvCxnSpPr>
              <a:stCxn id="82" idx="7"/>
            </p:cNvCxnSpPr>
            <p:nvPr/>
          </p:nvCxnSpPr>
          <p:spPr>
            <a:xfrm rot="5400000" flipH="1" flipV="1">
              <a:off x="5768116" y="2678430"/>
              <a:ext cx="586964" cy="144040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>
              <a:endCxn id="83" idx="3"/>
            </p:cNvCxnSpPr>
            <p:nvPr/>
          </p:nvCxnSpPr>
          <p:spPr>
            <a:xfrm rot="5400000" flipH="1" flipV="1">
              <a:off x="4945380" y="2586766"/>
              <a:ext cx="1364204" cy="73936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endCxn id="81" idx="1"/>
            </p:cNvCxnSpPr>
            <p:nvPr/>
          </p:nvCxnSpPr>
          <p:spPr>
            <a:xfrm rot="16200000" flipH="1">
              <a:off x="6188964" y="2326386"/>
              <a:ext cx="705836" cy="58696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276"/>
          <p:cNvGrpSpPr/>
          <p:nvPr/>
        </p:nvGrpSpPr>
        <p:grpSpPr>
          <a:xfrm>
            <a:off x="4900921" y="3827510"/>
            <a:ext cx="522079" cy="638155"/>
            <a:chOff x="4900921" y="3827510"/>
            <a:chExt cx="522079" cy="638155"/>
          </a:xfrm>
        </p:grpSpPr>
        <p:cxnSp>
          <p:nvCxnSpPr>
            <p:cNvPr id="109" name="Straight Connector 108"/>
            <p:cNvCxnSpPr/>
            <p:nvPr/>
          </p:nvCxnSpPr>
          <p:spPr>
            <a:xfrm rot="5400000">
              <a:off x="5095168" y="4137833"/>
              <a:ext cx="350865" cy="304799"/>
            </a:xfrm>
            <a:prstGeom prst="line">
              <a:avLst/>
            </a:prstGeom>
            <a:ln w="1905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/>
            <p:cNvSpPr txBox="1"/>
            <p:nvPr/>
          </p:nvSpPr>
          <p:spPr>
            <a:xfrm rot="18661289">
              <a:off x="4795889" y="3932542"/>
              <a:ext cx="610173" cy="400110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Add an edge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8" name="Group 116"/>
          <p:cNvGrpSpPr/>
          <p:nvPr/>
        </p:nvGrpSpPr>
        <p:grpSpPr>
          <a:xfrm>
            <a:off x="4057753" y="4470400"/>
            <a:ext cx="920647" cy="1097280"/>
            <a:chOff x="3518132" y="3525520"/>
            <a:chExt cx="920647" cy="1097280"/>
          </a:xfrm>
        </p:grpSpPr>
        <p:sp>
          <p:nvSpPr>
            <p:cNvPr id="121" name="Oval 120"/>
            <p:cNvSpPr>
              <a:spLocks noChangeAspect="1"/>
            </p:cNvSpPr>
            <p:nvPr/>
          </p:nvSpPr>
          <p:spPr>
            <a:xfrm>
              <a:off x="4010571" y="37944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2" name="Oval 121"/>
            <p:cNvSpPr>
              <a:spLocks noChangeAspect="1"/>
            </p:cNvSpPr>
            <p:nvPr/>
          </p:nvSpPr>
          <p:spPr>
            <a:xfrm>
              <a:off x="3518132" y="399654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" name="Oval 122"/>
            <p:cNvSpPr>
              <a:spLocks noChangeAspect="1"/>
            </p:cNvSpPr>
            <p:nvPr/>
          </p:nvSpPr>
          <p:spPr>
            <a:xfrm>
              <a:off x="3775057" y="352552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4" name="Straight Connector 123"/>
            <p:cNvCxnSpPr>
              <a:endCxn id="121" idx="5"/>
            </p:cNvCxnSpPr>
            <p:nvPr/>
          </p:nvCxnSpPr>
          <p:spPr>
            <a:xfrm rot="16200000" flipV="1">
              <a:off x="4072170" y="3908274"/>
              <a:ext cx="305009" cy="252769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25" name="Object 4"/>
            <p:cNvGraphicFramePr>
              <a:graphicFrameLocks noChangeAspect="1"/>
            </p:cNvGraphicFramePr>
            <p:nvPr/>
          </p:nvGraphicFramePr>
          <p:xfrm>
            <a:off x="4160444" y="4574627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815" name="Equation" r:id="rId10" imgW="330120" imgH="164880" progId="Equation.DSMT4">
                    <p:embed/>
                  </p:oleObj>
                </mc:Choice>
                <mc:Fallback>
                  <p:oleObj name="Equation" r:id="rId10" imgW="330120" imgH="164880" progId="Equation.DSMT4">
                    <p:embed/>
                    <p:pic>
                      <p:nvPicPr>
                        <p:cNvPr id="125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60444" y="4574627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6" name="Oval 125"/>
            <p:cNvSpPr>
              <a:spLocks noChangeAspect="1"/>
            </p:cNvSpPr>
            <p:nvPr/>
          </p:nvSpPr>
          <p:spPr>
            <a:xfrm>
              <a:off x="3518132" y="43819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3757928" y="4509325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8" name="Oval 127"/>
            <p:cNvSpPr>
              <a:spLocks noChangeAspect="1"/>
            </p:cNvSpPr>
            <p:nvPr/>
          </p:nvSpPr>
          <p:spPr>
            <a:xfrm>
              <a:off x="3972032" y="4493267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Oval 128"/>
            <p:cNvSpPr>
              <a:spLocks noChangeAspect="1"/>
            </p:cNvSpPr>
            <p:nvPr/>
          </p:nvSpPr>
          <p:spPr>
            <a:xfrm>
              <a:off x="4336009" y="451467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130" name="Object 4"/>
            <p:cNvGraphicFramePr>
              <a:graphicFrameLocks noChangeAspect="1"/>
            </p:cNvGraphicFramePr>
            <p:nvPr/>
          </p:nvGraphicFramePr>
          <p:xfrm>
            <a:off x="4160444" y="4232061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816" name="Equation" r:id="rId11" imgW="330120" imgH="164880" progId="Equation.DSMT4">
                    <p:embed/>
                  </p:oleObj>
                </mc:Choice>
                <mc:Fallback>
                  <p:oleObj name="Equation" r:id="rId11" imgW="330120" imgH="164880" progId="Equation.DSMT4">
                    <p:embed/>
                    <p:pic>
                      <p:nvPicPr>
                        <p:cNvPr id="13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60444" y="4232061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1" name="Oval 130"/>
            <p:cNvSpPr>
              <a:spLocks noChangeAspect="1"/>
            </p:cNvSpPr>
            <p:nvPr/>
          </p:nvSpPr>
          <p:spPr>
            <a:xfrm>
              <a:off x="3757928" y="416676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2" name="Oval 131"/>
            <p:cNvSpPr>
              <a:spLocks noChangeAspect="1"/>
            </p:cNvSpPr>
            <p:nvPr/>
          </p:nvSpPr>
          <p:spPr>
            <a:xfrm>
              <a:off x="3972032" y="415070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" name="Oval 132"/>
            <p:cNvSpPr>
              <a:spLocks noChangeAspect="1"/>
            </p:cNvSpPr>
            <p:nvPr/>
          </p:nvSpPr>
          <p:spPr>
            <a:xfrm>
              <a:off x="4336009" y="417211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4" name="Straight Connector 133"/>
            <p:cNvCxnSpPr/>
            <p:nvPr/>
          </p:nvCxnSpPr>
          <p:spPr>
            <a:xfrm rot="5400000" flipH="1" flipV="1">
              <a:off x="3428209" y="4240625"/>
              <a:ext cx="28261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rot="5400000" flipH="1" flipV="1">
              <a:off x="3689415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rot="5400000" flipH="1" flipV="1">
              <a:off x="3903519" y="4369087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rot="5400000" flipH="1" flipV="1">
              <a:off x="4267496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>
              <a:stCxn id="122" idx="5"/>
            </p:cNvCxnSpPr>
            <p:nvPr/>
          </p:nvCxnSpPr>
          <p:spPr>
            <a:xfrm rot="16200000" flipH="1">
              <a:off x="3625406" y="4064713"/>
              <a:ext cx="108687" cy="147795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>
              <a:endCxn id="122" idx="6"/>
            </p:cNvCxnSpPr>
            <p:nvPr/>
          </p:nvCxnSpPr>
          <p:spPr>
            <a:xfrm rot="10800000">
              <a:off x="3620902" y="4047932"/>
              <a:ext cx="715107" cy="154154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Freeform 139"/>
            <p:cNvSpPr/>
            <p:nvPr/>
          </p:nvSpPr>
          <p:spPr>
            <a:xfrm>
              <a:off x="3836076" y="4261500"/>
              <a:ext cx="521878" cy="77612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1" name="Straight Connector 140"/>
            <p:cNvCxnSpPr>
              <a:stCxn id="122" idx="7"/>
            </p:cNvCxnSpPr>
            <p:nvPr/>
          </p:nvCxnSpPr>
          <p:spPr>
            <a:xfrm rot="5400000" flipH="1" flipV="1">
              <a:off x="3725750" y="3726777"/>
              <a:ext cx="164923" cy="40471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>
              <a:endCxn id="123" idx="3"/>
            </p:cNvCxnSpPr>
            <p:nvPr/>
          </p:nvCxnSpPr>
          <p:spPr>
            <a:xfrm rot="5400000" flipH="1" flipV="1">
              <a:off x="3494581" y="3701022"/>
              <a:ext cx="383308" cy="20774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>
              <a:endCxn id="121" idx="1"/>
            </p:cNvCxnSpPr>
            <p:nvPr/>
          </p:nvCxnSpPr>
          <p:spPr>
            <a:xfrm rot="16200000" flipH="1">
              <a:off x="3843998" y="3627861"/>
              <a:ext cx="198323" cy="16492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>
              <a:stCxn id="131" idx="0"/>
              <a:endCxn id="121" idx="3"/>
            </p:cNvCxnSpPr>
            <p:nvPr/>
          </p:nvCxnSpPr>
          <p:spPr>
            <a:xfrm rot="5400000" flipH="1" flipV="1">
              <a:off x="3775164" y="3916303"/>
              <a:ext cx="284606" cy="216308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41"/>
          <p:cNvGrpSpPr/>
          <p:nvPr/>
        </p:nvGrpSpPr>
        <p:grpSpPr>
          <a:xfrm>
            <a:off x="5048353" y="4470400"/>
            <a:ext cx="920647" cy="1097280"/>
            <a:chOff x="4591166" y="3525520"/>
            <a:chExt cx="920647" cy="1097280"/>
          </a:xfrm>
        </p:grpSpPr>
        <p:sp>
          <p:nvSpPr>
            <p:cNvPr id="146" name="Oval 145"/>
            <p:cNvSpPr>
              <a:spLocks noChangeAspect="1"/>
            </p:cNvSpPr>
            <p:nvPr/>
          </p:nvSpPr>
          <p:spPr>
            <a:xfrm>
              <a:off x="5083605" y="37944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7" name="Oval 146"/>
            <p:cNvSpPr>
              <a:spLocks noChangeAspect="1"/>
            </p:cNvSpPr>
            <p:nvPr/>
          </p:nvSpPr>
          <p:spPr>
            <a:xfrm>
              <a:off x="4591166" y="399654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8" name="Oval 147"/>
            <p:cNvSpPr>
              <a:spLocks noChangeAspect="1"/>
            </p:cNvSpPr>
            <p:nvPr/>
          </p:nvSpPr>
          <p:spPr>
            <a:xfrm>
              <a:off x="4848091" y="352552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9" name="Straight Connector 148"/>
            <p:cNvCxnSpPr>
              <a:endCxn id="146" idx="5"/>
            </p:cNvCxnSpPr>
            <p:nvPr/>
          </p:nvCxnSpPr>
          <p:spPr>
            <a:xfrm rot="16200000" flipV="1">
              <a:off x="5145204" y="3908274"/>
              <a:ext cx="305009" cy="252769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50" name="Object 4"/>
            <p:cNvGraphicFramePr>
              <a:graphicFrameLocks noChangeAspect="1"/>
            </p:cNvGraphicFramePr>
            <p:nvPr/>
          </p:nvGraphicFramePr>
          <p:xfrm>
            <a:off x="5233478" y="4574627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817" name="Equation" r:id="rId12" imgW="330120" imgH="164880" progId="Equation.DSMT4">
                    <p:embed/>
                  </p:oleObj>
                </mc:Choice>
                <mc:Fallback>
                  <p:oleObj name="Equation" r:id="rId12" imgW="330120" imgH="164880" progId="Equation.DSMT4">
                    <p:embed/>
                    <p:pic>
                      <p:nvPicPr>
                        <p:cNvPr id="15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33478" y="4574627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1" name="Oval 150"/>
            <p:cNvSpPr>
              <a:spLocks noChangeAspect="1"/>
            </p:cNvSpPr>
            <p:nvPr/>
          </p:nvSpPr>
          <p:spPr>
            <a:xfrm>
              <a:off x="4591166" y="43819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2" name="Oval 151"/>
            <p:cNvSpPr>
              <a:spLocks noChangeAspect="1"/>
            </p:cNvSpPr>
            <p:nvPr/>
          </p:nvSpPr>
          <p:spPr>
            <a:xfrm>
              <a:off x="4830962" y="4509325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3" name="Oval 152"/>
            <p:cNvSpPr>
              <a:spLocks noChangeAspect="1"/>
            </p:cNvSpPr>
            <p:nvPr/>
          </p:nvSpPr>
          <p:spPr>
            <a:xfrm>
              <a:off x="5045066" y="4493267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4" name="Oval 153"/>
            <p:cNvSpPr>
              <a:spLocks noChangeAspect="1"/>
            </p:cNvSpPr>
            <p:nvPr/>
          </p:nvSpPr>
          <p:spPr>
            <a:xfrm>
              <a:off x="5409043" y="451467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155" name="Object 4"/>
            <p:cNvGraphicFramePr>
              <a:graphicFrameLocks noChangeAspect="1"/>
            </p:cNvGraphicFramePr>
            <p:nvPr/>
          </p:nvGraphicFramePr>
          <p:xfrm>
            <a:off x="5233478" y="4232061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818" name="Equation" r:id="rId13" imgW="330120" imgH="164880" progId="Equation.DSMT4">
                    <p:embed/>
                  </p:oleObj>
                </mc:Choice>
                <mc:Fallback>
                  <p:oleObj name="Equation" r:id="rId13" imgW="330120" imgH="164880" progId="Equation.DSMT4">
                    <p:embed/>
                    <p:pic>
                      <p:nvPicPr>
                        <p:cNvPr id="155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33478" y="4232061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0" name="Oval 159"/>
            <p:cNvSpPr>
              <a:spLocks noChangeAspect="1"/>
            </p:cNvSpPr>
            <p:nvPr/>
          </p:nvSpPr>
          <p:spPr>
            <a:xfrm>
              <a:off x="4830962" y="416676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1" name="Oval 160"/>
            <p:cNvSpPr>
              <a:spLocks noChangeAspect="1"/>
            </p:cNvSpPr>
            <p:nvPr/>
          </p:nvSpPr>
          <p:spPr>
            <a:xfrm>
              <a:off x="5045066" y="415070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" name="Oval 161"/>
            <p:cNvSpPr>
              <a:spLocks noChangeAspect="1"/>
            </p:cNvSpPr>
            <p:nvPr/>
          </p:nvSpPr>
          <p:spPr>
            <a:xfrm>
              <a:off x="5409043" y="417211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3" name="Straight Connector 162"/>
            <p:cNvCxnSpPr/>
            <p:nvPr/>
          </p:nvCxnSpPr>
          <p:spPr>
            <a:xfrm rot="5400000" flipH="1" flipV="1">
              <a:off x="4501243" y="4240625"/>
              <a:ext cx="28261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 flipH="1" flipV="1">
              <a:off x="4762449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 flipH="1" flipV="1">
              <a:off x="4976553" y="4369087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 flipH="1" flipV="1">
              <a:off x="5340530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>
              <a:stCxn id="147" idx="5"/>
            </p:cNvCxnSpPr>
            <p:nvPr/>
          </p:nvCxnSpPr>
          <p:spPr>
            <a:xfrm rot="16200000" flipH="1">
              <a:off x="4698440" y="4064713"/>
              <a:ext cx="108687" cy="147795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>
              <a:endCxn id="147" idx="6"/>
            </p:cNvCxnSpPr>
            <p:nvPr/>
          </p:nvCxnSpPr>
          <p:spPr>
            <a:xfrm rot="10800000">
              <a:off x="4693936" y="4047932"/>
              <a:ext cx="715107" cy="154154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Freeform 168"/>
            <p:cNvSpPr/>
            <p:nvPr/>
          </p:nvSpPr>
          <p:spPr>
            <a:xfrm>
              <a:off x="4909110" y="4261500"/>
              <a:ext cx="521878" cy="77612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0" name="Straight Connector 169"/>
            <p:cNvCxnSpPr>
              <a:stCxn id="147" idx="7"/>
            </p:cNvCxnSpPr>
            <p:nvPr/>
          </p:nvCxnSpPr>
          <p:spPr>
            <a:xfrm rot="5400000" flipH="1" flipV="1">
              <a:off x="4798784" y="3726777"/>
              <a:ext cx="164923" cy="40471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>
              <a:endCxn id="148" idx="3"/>
            </p:cNvCxnSpPr>
            <p:nvPr/>
          </p:nvCxnSpPr>
          <p:spPr>
            <a:xfrm rot="5400000" flipH="1" flipV="1">
              <a:off x="4567615" y="3701022"/>
              <a:ext cx="383308" cy="20774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>
              <a:endCxn id="146" idx="1"/>
            </p:cNvCxnSpPr>
            <p:nvPr/>
          </p:nvCxnSpPr>
          <p:spPr>
            <a:xfrm rot="16200000" flipH="1">
              <a:off x="4917032" y="3627861"/>
              <a:ext cx="198323" cy="16492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16200000" flipV="1">
              <a:off x="4818117" y="3923753"/>
              <a:ext cx="117819" cy="36618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66"/>
          <p:cNvGrpSpPr/>
          <p:nvPr/>
        </p:nvGrpSpPr>
        <p:grpSpPr>
          <a:xfrm>
            <a:off x="6426200" y="4470400"/>
            <a:ext cx="920647" cy="1097280"/>
            <a:chOff x="6248400" y="3525520"/>
            <a:chExt cx="920647" cy="1097280"/>
          </a:xfrm>
        </p:grpSpPr>
        <p:sp>
          <p:nvSpPr>
            <p:cNvPr id="175" name="Oval 174"/>
            <p:cNvSpPr>
              <a:spLocks noChangeAspect="1"/>
            </p:cNvSpPr>
            <p:nvPr/>
          </p:nvSpPr>
          <p:spPr>
            <a:xfrm>
              <a:off x="6740839" y="37944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6" name="Oval 175"/>
            <p:cNvSpPr>
              <a:spLocks noChangeAspect="1"/>
            </p:cNvSpPr>
            <p:nvPr/>
          </p:nvSpPr>
          <p:spPr>
            <a:xfrm>
              <a:off x="6248400" y="399654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7" name="Oval 176"/>
            <p:cNvSpPr>
              <a:spLocks noChangeAspect="1"/>
            </p:cNvSpPr>
            <p:nvPr/>
          </p:nvSpPr>
          <p:spPr>
            <a:xfrm>
              <a:off x="6505325" y="352552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78" name="Straight Connector 177"/>
            <p:cNvCxnSpPr>
              <a:endCxn id="175" idx="5"/>
            </p:cNvCxnSpPr>
            <p:nvPr/>
          </p:nvCxnSpPr>
          <p:spPr>
            <a:xfrm rot="16200000" flipV="1">
              <a:off x="6802438" y="3908274"/>
              <a:ext cx="305009" cy="252769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79" name="Object 4"/>
            <p:cNvGraphicFramePr>
              <a:graphicFrameLocks noChangeAspect="1"/>
            </p:cNvGraphicFramePr>
            <p:nvPr/>
          </p:nvGraphicFramePr>
          <p:xfrm>
            <a:off x="6890712" y="4574627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819" name="Equation" r:id="rId14" imgW="330120" imgH="164880" progId="Equation.DSMT4">
                    <p:embed/>
                  </p:oleObj>
                </mc:Choice>
                <mc:Fallback>
                  <p:oleObj name="Equation" r:id="rId14" imgW="330120" imgH="164880" progId="Equation.DSMT4">
                    <p:embed/>
                    <p:pic>
                      <p:nvPicPr>
                        <p:cNvPr id="179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90712" y="4574627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0" name="Oval 179"/>
            <p:cNvSpPr>
              <a:spLocks noChangeAspect="1"/>
            </p:cNvSpPr>
            <p:nvPr/>
          </p:nvSpPr>
          <p:spPr>
            <a:xfrm>
              <a:off x="6248400" y="43819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1" name="Oval 180"/>
            <p:cNvSpPr>
              <a:spLocks noChangeAspect="1"/>
            </p:cNvSpPr>
            <p:nvPr/>
          </p:nvSpPr>
          <p:spPr>
            <a:xfrm>
              <a:off x="6488196" y="4509325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2" name="Oval 181"/>
            <p:cNvSpPr>
              <a:spLocks noChangeAspect="1"/>
            </p:cNvSpPr>
            <p:nvPr/>
          </p:nvSpPr>
          <p:spPr>
            <a:xfrm>
              <a:off x="6702300" y="4493267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3" name="Oval 182"/>
            <p:cNvSpPr>
              <a:spLocks noChangeAspect="1"/>
            </p:cNvSpPr>
            <p:nvPr/>
          </p:nvSpPr>
          <p:spPr>
            <a:xfrm>
              <a:off x="7066277" y="451467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184" name="Object 4"/>
            <p:cNvGraphicFramePr>
              <a:graphicFrameLocks noChangeAspect="1"/>
            </p:cNvGraphicFramePr>
            <p:nvPr/>
          </p:nvGraphicFramePr>
          <p:xfrm>
            <a:off x="6890712" y="4232061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820" name="Equation" r:id="rId15" imgW="330120" imgH="164880" progId="Equation.DSMT4">
                    <p:embed/>
                  </p:oleObj>
                </mc:Choice>
                <mc:Fallback>
                  <p:oleObj name="Equation" r:id="rId15" imgW="330120" imgH="164880" progId="Equation.DSMT4">
                    <p:embed/>
                    <p:pic>
                      <p:nvPicPr>
                        <p:cNvPr id="184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90712" y="4232061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5" name="Oval 184"/>
            <p:cNvSpPr>
              <a:spLocks noChangeAspect="1"/>
            </p:cNvSpPr>
            <p:nvPr/>
          </p:nvSpPr>
          <p:spPr>
            <a:xfrm>
              <a:off x="6488196" y="416676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6" name="Oval 185"/>
            <p:cNvSpPr>
              <a:spLocks noChangeAspect="1"/>
            </p:cNvSpPr>
            <p:nvPr/>
          </p:nvSpPr>
          <p:spPr>
            <a:xfrm>
              <a:off x="6702300" y="415070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" name="Oval 186"/>
            <p:cNvSpPr>
              <a:spLocks noChangeAspect="1"/>
            </p:cNvSpPr>
            <p:nvPr/>
          </p:nvSpPr>
          <p:spPr>
            <a:xfrm>
              <a:off x="7066277" y="417211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88" name="Straight Connector 187"/>
            <p:cNvCxnSpPr/>
            <p:nvPr/>
          </p:nvCxnSpPr>
          <p:spPr>
            <a:xfrm rot="5400000" flipH="1" flipV="1">
              <a:off x="6158477" y="4240625"/>
              <a:ext cx="28261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5400000" flipH="1" flipV="1">
              <a:off x="6419683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5400000" flipH="1" flipV="1">
              <a:off x="6633787" y="4369087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rot="5400000" flipH="1" flipV="1">
              <a:off x="6997764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>
              <a:stCxn id="176" idx="5"/>
            </p:cNvCxnSpPr>
            <p:nvPr/>
          </p:nvCxnSpPr>
          <p:spPr>
            <a:xfrm rot="16200000" flipH="1">
              <a:off x="6355674" y="4064713"/>
              <a:ext cx="108687" cy="147795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>
              <a:endCxn id="176" idx="6"/>
            </p:cNvCxnSpPr>
            <p:nvPr/>
          </p:nvCxnSpPr>
          <p:spPr>
            <a:xfrm rot="10800000">
              <a:off x="6351170" y="4047932"/>
              <a:ext cx="715107" cy="154154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Freeform 193"/>
            <p:cNvSpPr/>
            <p:nvPr/>
          </p:nvSpPr>
          <p:spPr>
            <a:xfrm>
              <a:off x="6566344" y="4261500"/>
              <a:ext cx="521878" cy="77612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5" name="Straight Connector 194"/>
            <p:cNvCxnSpPr>
              <a:stCxn id="176" idx="7"/>
            </p:cNvCxnSpPr>
            <p:nvPr/>
          </p:nvCxnSpPr>
          <p:spPr>
            <a:xfrm rot="5400000" flipH="1" flipV="1">
              <a:off x="6456018" y="3726777"/>
              <a:ext cx="164923" cy="40471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>
              <a:endCxn id="177" idx="3"/>
            </p:cNvCxnSpPr>
            <p:nvPr/>
          </p:nvCxnSpPr>
          <p:spPr>
            <a:xfrm rot="5400000" flipH="1" flipV="1">
              <a:off x="6224849" y="3701022"/>
              <a:ext cx="383308" cy="20774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>
              <a:endCxn id="175" idx="1"/>
            </p:cNvCxnSpPr>
            <p:nvPr/>
          </p:nvCxnSpPr>
          <p:spPr>
            <a:xfrm rot="16200000" flipH="1">
              <a:off x="6574266" y="3627861"/>
              <a:ext cx="198323" cy="16492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98" name="Object 197"/>
            <p:cNvGraphicFramePr>
              <a:graphicFrameLocks noChangeAspect="1"/>
            </p:cNvGraphicFramePr>
            <p:nvPr/>
          </p:nvGraphicFramePr>
          <p:xfrm>
            <a:off x="6553200" y="4013200"/>
            <a:ext cx="146050" cy="1572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821" name="Equation" r:id="rId16" imgW="164880" imgH="177480" progId="Equation.DSMT4">
                    <p:embed/>
                  </p:oleObj>
                </mc:Choice>
                <mc:Fallback>
                  <p:oleObj name="Equation" r:id="rId16" imgW="164880" imgH="177480" progId="Equation.DSMT4">
                    <p:embed/>
                    <p:pic>
                      <p:nvPicPr>
                        <p:cNvPr id="198" name="Object 19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53200" y="4013200"/>
                          <a:ext cx="146050" cy="15728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Group 191"/>
          <p:cNvGrpSpPr/>
          <p:nvPr/>
        </p:nvGrpSpPr>
        <p:grpSpPr>
          <a:xfrm>
            <a:off x="7416800" y="4470400"/>
            <a:ext cx="920647" cy="1097280"/>
            <a:chOff x="7327694" y="3525520"/>
            <a:chExt cx="920647" cy="1097280"/>
          </a:xfrm>
        </p:grpSpPr>
        <p:sp>
          <p:nvSpPr>
            <p:cNvPr id="200" name="Oval 199"/>
            <p:cNvSpPr>
              <a:spLocks noChangeAspect="1"/>
            </p:cNvSpPr>
            <p:nvPr/>
          </p:nvSpPr>
          <p:spPr>
            <a:xfrm>
              <a:off x="7820133" y="37944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1" name="Oval 200"/>
            <p:cNvSpPr>
              <a:spLocks noChangeAspect="1"/>
            </p:cNvSpPr>
            <p:nvPr/>
          </p:nvSpPr>
          <p:spPr>
            <a:xfrm>
              <a:off x="7327694" y="399654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2" name="Oval 201"/>
            <p:cNvSpPr>
              <a:spLocks noChangeAspect="1"/>
            </p:cNvSpPr>
            <p:nvPr/>
          </p:nvSpPr>
          <p:spPr>
            <a:xfrm>
              <a:off x="7584619" y="352552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06" name="Straight Connector 205"/>
            <p:cNvCxnSpPr>
              <a:endCxn id="200" idx="5"/>
            </p:cNvCxnSpPr>
            <p:nvPr/>
          </p:nvCxnSpPr>
          <p:spPr>
            <a:xfrm rot="16200000" flipV="1">
              <a:off x="7881732" y="3908274"/>
              <a:ext cx="305009" cy="252769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08" name="Object 4"/>
            <p:cNvGraphicFramePr>
              <a:graphicFrameLocks noChangeAspect="1"/>
            </p:cNvGraphicFramePr>
            <p:nvPr/>
          </p:nvGraphicFramePr>
          <p:xfrm>
            <a:off x="7970006" y="4574627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822" name="Equation" r:id="rId18" imgW="330120" imgH="164880" progId="Equation.DSMT4">
                    <p:embed/>
                  </p:oleObj>
                </mc:Choice>
                <mc:Fallback>
                  <p:oleObj name="Equation" r:id="rId18" imgW="330120" imgH="164880" progId="Equation.DSMT4">
                    <p:embed/>
                    <p:pic>
                      <p:nvPicPr>
                        <p:cNvPr id="208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70006" y="4574627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9" name="Oval 208"/>
            <p:cNvSpPr>
              <a:spLocks noChangeAspect="1"/>
            </p:cNvSpPr>
            <p:nvPr/>
          </p:nvSpPr>
          <p:spPr>
            <a:xfrm>
              <a:off x="7327694" y="43819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0" name="Oval 209"/>
            <p:cNvSpPr>
              <a:spLocks noChangeAspect="1"/>
            </p:cNvSpPr>
            <p:nvPr/>
          </p:nvSpPr>
          <p:spPr>
            <a:xfrm>
              <a:off x="7567490" y="4509325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1" name="Oval 210"/>
            <p:cNvSpPr>
              <a:spLocks noChangeAspect="1"/>
            </p:cNvSpPr>
            <p:nvPr/>
          </p:nvSpPr>
          <p:spPr>
            <a:xfrm>
              <a:off x="7781594" y="4493267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3" name="Oval 212"/>
            <p:cNvSpPr>
              <a:spLocks noChangeAspect="1"/>
            </p:cNvSpPr>
            <p:nvPr/>
          </p:nvSpPr>
          <p:spPr>
            <a:xfrm>
              <a:off x="8145571" y="451467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214" name="Object 4"/>
            <p:cNvGraphicFramePr>
              <a:graphicFrameLocks noChangeAspect="1"/>
            </p:cNvGraphicFramePr>
            <p:nvPr/>
          </p:nvGraphicFramePr>
          <p:xfrm>
            <a:off x="7970006" y="4232061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823" name="Equation" r:id="rId19" imgW="330120" imgH="164880" progId="Equation.DSMT4">
                    <p:embed/>
                  </p:oleObj>
                </mc:Choice>
                <mc:Fallback>
                  <p:oleObj name="Equation" r:id="rId19" imgW="330120" imgH="164880" progId="Equation.DSMT4">
                    <p:embed/>
                    <p:pic>
                      <p:nvPicPr>
                        <p:cNvPr id="214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70006" y="4232061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" name="Oval 214"/>
            <p:cNvSpPr>
              <a:spLocks noChangeAspect="1"/>
            </p:cNvSpPr>
            <p:nvPr/>
          </p:nvSpPr>
          <p:spPr>
            <a:xfrm>
              <a:off x="7567490" y="416676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6" name="Oval 215"/>
            <p:cNvSpPr>
              <a:spLocks noChangeAspect="1"/>
            </p:cNvSpPr>
            <p:nvPr/>
          </p:nvSpPr>
          <p:spPr>
            <a:xfrm>
              <a:off x="7781594" y="415070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7" name="Oval 216"/>
            <p:cNvSpPr>
              <a:spLocks noChangeAspect="1"/>
            </p:cNvSpPr>
            <p:nvPr/>
          </p:nvSpPr>
          <p:spPr>
            <a:xfrm>
              <a:off x="8145571" y="417211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21" name="Straight Connector 220"/>
            <p:cNvCxnSpPr/>
            <p:nvPr/>
          </p:nvCxnSpPr>
          <p:spPr>
            <a:xfrm rot="5400000" flipH="1" flipV="1">
              <a:off x="7237771" y="4240625"/>
              <a:ext cx="28261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 flipH="1" flipV="1">
              <a:off x="7498977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5400000" flipH="1" flipV="1">
              <a:off x="7713081" y="4369087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 flipH="1" flipV="1">
              <a:off x="8077058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>
              <a:stCxn id="201" idx="5"/>
            </p:cNvCxnSpPr>
            <p:nvPr/>
          </p:nvCxnSpPr>
          <p:spPr>
            <a:xfrm rot="16200000" flipH="1">
              <a:off x="7434968" y="4064713"/>
              <a:ext cx="108687" cy="147795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>
              <a:endCxn id="201" idx="6"/>
            </p:cNvCxnSpPr>
            <p:nvPr/>
          </p:nvCxnSpPr>
          <p:spPr>
            <a:xfrm rot="10800000">
              <a:off x="7430464" y="4047932"/>
              <a:ext cx="715107" cy="154154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Freeform 255"/>
            <p:cNvSpPr/>
            <p:nvPr/>
          </p:nvSpPr>
          <p:spPr>
            <a:xfrm>
              <a:off x="7645638" y="4261500"/>
              <a:ext cx="521878" cy="77612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7" name="Straight Connector 256"/>
            <p:cNvCxnSpPr>
              <a:stCxn id="201" idx="7"/>
            </p:cNvCxnSpPr>
            <p:nvPr/>
          </p:nvCxnSpPr>
          <p:spPr>
            <a:xfrm rot="5400000" flipH="1" flipV="1">
              <a:off x="7535312" y="3726777"/>
              <a:ext cx="164923" cy="40471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>
              <a:endCxn id="202" idx="3"/>
            </p:cNvCxnSpPr>
            <p:nvPr/>
          </p:nvCxnSpPr>
          <p:spPr>
            <a:xfrm rot="5400000" flipH="1" flipV="1">
              <a:off x="7304143" y="3701022"/>
              <a:ext cx="383308" cy="20774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>
              <a:endCxn id="200" idx="1"/>
            </p:cNvCxnSpPr>
            <p:nvPr/>
          </p:nvCxnSpPr>
          <p:spPr>
            <a:xfrm rot="16200000" flipH="1">
              <a:off x="7653560" y="3627861"/>
              <a:ext cx="198323" cy="16492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60" name="Object 33"/>
            <p:cNvGraphicFramePr>
              <a:graphicFrameLocks noChangeAspect="1"/>
            </p:cNvGraphicFramePr>
            <p:nvPr/>
          </p:nvGraphicFramePr>
          <p:xfrm>
            <a:off x="7937397" y="3937000"/>
            <a:ext cx="146050" cy="157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824" name="Equation" r:id="rId20" imgW="164880" imgH="177480" progId="Equation.DSMT4">
                    <p:embed/>
                  </p:oleObj>
                </mc:Choice>
                <mc:Fallback>
                  <p:oleObj name="Equation" r:id="rId20" imgW="164880" imgH="177480" progId="Equation.DSMT4">
                    <p:embed/>
                    <p:pic>
                      <p:nvPicPr>
                        <p:cNvPr id="260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37397" y="3937000"/>
                          <a:ext cx="146050" cy="1571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61" name="Object 35"/>
          <p:cNvGraphicFramePr>
            <a:graphicFrameLocks noChangeAspect="1"/>
          </p:cNvGraphicFramePr>
          <p:nvPr/>
        </p:nvGraphicFramePr>
        <p:xfrm>
          <a:off x="5892800" y="4932680"/>
          <a:ext cx="355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825" name="Equation" r:id="rId21" imgW="355320" imgH="177480" progId="Equation.DSMT4">
                  <p:embed/>
                </p:oleObj>
              </mc:Choice>
              <mc:Fallback>
                <p:oleObj name="Equation" r:id="rId21" imgW="355320" imgH="177480" progId="Equation.DSMT4">
                  <p:embed/>
                  <p:pic>
                    <p:nvPicPr>
                      <p:cNvPr id="261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2800" y="4932680"/>
                        <a:ext cx="3556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2" name="Rectangle 261"/>
          <p:cNvSpPr/>
          <p:nvPr/>
        </p:nvSpPr>
        <p:spPr>
          <a:xfrm>
            <a:off x="5054600" y="4470400"/>
            <a:ext cx="914400" cy="1066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3" name="Object 36"/>
          <p:cNvGraphicFramePr>
            <a:graphicFrameLocks noChangeAspect="1"/>
          </p:cNvGraphicFramePr>
          <p:nvPr/>
        </p:nvGraphicFramePr>
        <p:xfrm>
          <a:off x="8255000" y="4856480"/>
          <a:ext cx="355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826" name="Equation" r:id="rId23" imgW="355320" imgH="177480" progId="Equation.DSMT4">
                  <p:embed/>
                </p:oleObj>
              </mc:Choice>
              <mc:Fallback>
                <p:oleObj name="Equation" r:id="rId23" imgW="355320" imgH="177480" progId="Equation.DSMT4">
                  <p:embed/>
                  <p:pic>
                    <p:nvPicPr>
                      <p:cNvPr id="263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000" y="4856480"/>
                        <a:ext cx="3556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" name="Object 37"/>
          <p:cNvGraphicFramePr>
            <a:graphicFrameLocks noChangeAspect="1"/>
          </p:cNvGraphicFramePr>
          <p:nvPr/>
        </p:nvGraphicFramePr>
        <p:xfrm>
          <a:off x="6045200" y="6248400"/>
          <a:ext cx="355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827" name="Equation" r:id="rId24" imgW="355320" imgH="177480" progId="Equation.DSMT4">
                  <p:embed/>
                </p:oleObj>
              </mc:Choice>
              <mc:Fallback>
                <p:oleObj name="Equation" r:id="rId24" imgW="355320" imgH="177480" progId="Equation.DSMT4">
                  <p:embed/>
                  <p:pic>
                    <p:nvPicPr>
                      <p:cNvPr id="264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5200" y="6248400"/>
                        <a:ext cx="3556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5" name="Object 38"/>
          <p:cNvGraphicFramePr>
            <a:graphicFrameLocks noChangeAspect="1"/>
          </p:cNvGraphicFramePr>
          <p:nvPr/>
        </p:nvGraphicFramePr>
        <p:xfrm>
          <a:off x="4775200" y="6248400"/>
          <a:ext cx="355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828" name="Equation" r:id="rId25" imgW="355320" imgH="177480" progId="Equation.DSMT4">
                  <p:embed/>
                </p:oleObj>
              </mc:Choice>
              <mc:Fallback>
                <p:oleObj name="Equation" r:id="rId25" imgW="355320" imgH="177480" progId="Equation.DSMT4">
                  <p:embed/>
                  <p:pic>
                    <p:nvPicPr>
                      <p:cNvPr id="265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5200" y="6248400"/>
                        <a:ext cx="3556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77"/>
          <p:cNvGrpSpPr/>
          <p:nvPr/>
        </p:nvGrpSpPr>
        <p:grpSpPr>
          <a:xfrm>
            <a:off x="6654800" y="3779069"/>
            <a:ext cx="504939" cy="700799"/>
            <a:chOff x="6654800" y="3779069"/>
            <a:chExt cx="504939" cy="700799"/>
          </a:xfrm>
        </p:grpSpPr>
        <p:cxnSp>
          <p:nvCxnSpPr>
            <p:cNvPr id="266" name="Straight Connector 265"/>
            <p:cNvCxnSpPr/>
            <p:nvPr/>
          </p:nvCxnSpPr>
          <p:spPr>
            <a:xfrm rot="16200000" flipH="1">
              <a:off x="6631767" y="4139554"/>
              <a:ext cx="350865" cy="304799"/>
            </a:xfrm>
            <a:prstGeom prst="line">
              <a:avLst/>
            </a:prstGeom>
            <a:ln w="1905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TextBox 266"/>
            <p:cNvSpPr txBox="1"/>
            <p:nvPr/>
          </p:nvSpPr>
          <p:spPr>
            <a:xfrm rot="2938711" flipH="1">
              <a:off x="6609284" y="3929414"/>
              <a:ext cx="700799" cy="400110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Remove an edge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3" name="Group 278"/>
          <p:cNvGrpSpPr/>
          <p:nvPr/>
        </p:nvGrpSpPr>
        <p:grpSpPr>
          <a:xfrm>
            <a:off x="4824721" y="5503910"/>
            <a:ext cx="522079" cy="638155"/>
            <a:chOff x="4824721" y="5503910"/>
            <a:chExt cx="522079" cy="638155"/>
          </a:xfrm>
        </p:grpSpPr>
        <p:cxnSp>
          <p:nvCxnSpPr>
            <p:cNvPr id="268" name="Straight Connector 267"/>
            <p:cNvCxnSpPr/>
            <p:nvPr/>
          </p:nvCxnSpPr>
          <p:spPr>
            <a:xfrm rot="5400000">
              <a:off x="5018968" y="5814233"/>
              <a:ext cx="350865" cy="304799"/>
            </a:xfrm>
            <a:prstGeom prst="line">
              <a:avLst/>
            </a:prstGeom>
            <a:ln w="1905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TextBox 268"/>
            <p:cNvSpPr txBox="1"/>
            <p:nvPr/>
          </p:nvSpPr>
          <p:spPr>
            <a:xfrm rot="18661289">
              <a:off x="4719689" y="5608942"/>
              <a:ext cx="610173" cy="400110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Add an edge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" name="Group 279"/>
          <p:cNvGrpSpPr/>
          <p:nvPr/>
        </p:nvGrpSpPr>
        <p:grpSpPr>
          <a:xfrm>
            <a:off x="5816600" y="5455469"/>
            <a:ext cx="504939" cy="700799"/>
            <a:chOff x="5816600" y="5455469"/>
            <a:chExt cx="504939" cy="700799"/>
          </a:xfrm>
        </p:grpSpPr>
        <p:cxnSp>
          <p:nvCxnSpPr>
            <p:cNvPr id="270" name="Straight Connector 269"/>
            <p:cNvCxnSpPr/>
            <p:nvPr/>
          </p:nvCxnSpPr>
          <p:spPr>
            <a:xfrm rot="16200000" flipH="1">
              <a:off x="5793567" y="5815954"/>
              <a:ext cx="350865" cy="304799"/>
            </a:xfrm>
            <a:prstGeom prst="line">
              <a:avLst/>
            </a:prstGeom>
            <a:ln w="1905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1" name="TextBox 270"/>
            <p:cNvSpPr txBox="1"/>
            <p:nvPr/>
          </p:nvSpPr>
          <p:spPr>
            <a:xfrm rot="2938711" flipH="1">
              <a:off x="5771084" y="5605814"/>
              <a:ext cx="700799" cy="400110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Remove an edge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6" name="TextBox 275"/>
          <p:cNvSpPr txBox="1"/>
          <p:nvPr/>
        </p:nvSpPr>
        <p:spPr>
          <a:xfrm>
            <a:off x="4038600" y="2023646"/>
            <a:ext cx="14478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Hill-climbing</a:t>
            </a:r>
          </a:p>
        </p:txBody>
      </p:sp>
      <p:graphicFrame>
        <p:nvGraphicFramePr>
          <p:cNvPr id="230423" name="Object 23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829" name="Equation" r:id="rId26" imgW="1371600" imgH="558720" progId="Equation.DSMT4">
                  <p:embed/>
                </p:oleObj>
              </mc:Choice>
              <mc:Fallback>
                <p:oleObj name="Equation" r:id="rId26" imgW="1371600" imgH="558720" progId="Equation.DSMT4">
                  <p:embed/>
                  <p:pic>
                    <p:nvPicPr>
                      <p:cNvPr id="230423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2" name="TextBox 271"/>
          <p:cNvSpPr txBox="1"/>
          <p:nvPr/>
        </p:nvSpPr>
        <p:spPr>
          <a:xfrm>
            <a:off x="609600" y="466344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273" name="TextBox 272"/>
          <p:cNvSpPr txBox="1"/>
          <p:nvPr/>
        </p:nvSpPr>
        <p:spPr>
          <a:xfrm>
            <a:off x="609600" y="5029200"/>
            <a:ext cx="28194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sp>
        <p:nvSpPr>
          <p:cNvPr id="274" name="TextBox 273"/>
          <p:cNvSpPr txBox="1"/>
          <p:nvPr/>
        </p:nvSpPr>
        <p:spPr>
          <a:xfrm>
            <a:off x="609600" y="539496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parameters</a:t>
            </a:r>
          </a:p>
        </p:txBody>
      </p:sp>
      <p:sp>
        <p:nvSpPr>
          <p:cNvPr id="275" name="TextBox 274"/>
          <p:cNvSpPr txBox="1"/>
          <p:nvPr/>
        </p:nvSpPr>
        <p:spPr>
          <a:xfrm>
            <a:off x="609600" y="5760720"/>
            <a:ext cx="2209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weights</a:t>
            </a:r>
          </a:p>
        </p:txBody>
      </p:sp>
      <p:sp>
        <p:nvSpPr>
          <p:cNvPr id="249" name="TextBox 248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2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1524000" y="1295400"/>
            <a:ext cx="3048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Oval 203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246" name="Straight Connector 245"/>
              <p:cNvCxnSpPr>
                <a:stCxn id="237" idx="0"/>
                <a:endCxn id="203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>
                <a:stCxn id="234" idx="0"/>
                <a:endCxn id="203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33" idx="1"/>
                <a:endCxn id="203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07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0798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207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244" name="TextBox 243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5" name="Oval 244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242" name="TextBox 241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3" name="Oval 242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240" name="TextBox 239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1" name="Oval 240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238" name="TextBox 237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9" name="Oval 238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212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0799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212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236" name="Oval 235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5" name="Oval 234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232" name="TextBox 231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3" name="Oval 232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228" name="Straight Connector 24"/>
              <p:cNvCxnSpPr>
                <a:stCxn id="245" idx="0"/>
                <a:endCxn id="204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>
                <a:stCxn id="243" idx="0"/>
                <a:endCxn id="236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>
                <a:stCxn id="241" idx="0"/>
                <a:endCxn id="235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>
                <a:stCxn id="239" idx="0"/>
                <a:endCxn id="233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25" name="Straight Connector 224"/>
              <p:cNvCxnSpPr>
                <a:stCxn id="204" idx="5"/>
                <a:endCxn id="237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>
                <a:stCxn id="233" idx="2"/>
                <a:endCxn id="204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8" name="Straight Connector 18"/>
            <p:cNvCxnSpPr>
              <a:stCxn id="236" idx="6"/>
              <a:endCxn id="235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22" name="Straight Connector 221"/>
              <p:cNvCxnSpPr>
                <a:stCxn id="204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16"/>
              <p:cNvCxnSpPr>
                <a:endCxn id="205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17"/>
              <p:cNvCxnSpPr>
                <a:endCxn id="203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3" name="Subtitle 2"/>
          <p:cNvSpPr txBox="1">
            <a:spLocks/>
          </p:cNvSpPr>
          <p:nvPr/>
        </p:nvSpPr>
        <p:spPr>
          <a:xfrm>
            <a:off x="4495800" y="1295400"/>
            <a:ext cx="16002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Approach: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Group 85"/>
          <p:cNvGrpSpPr/>
          <p:nvPr/>
        </p:nvGrpSpPr>
        <p:grpSpPr>
          <a:xfrm>
            <a:off x="1563624" y="1335024"/>
            <a:ext cx="2186194" cy="2051913"/>
            <a:chOff x="4900406" y="2215287"/>
            <a:chExt cx="2186194" cy="2051913"/>
          </a:xfrm>
        </p:grpSpPr>
        <p:cxnSp>
          <p:nvCxnSpPr>
            <p:cNvPr id="74" name="Straight Connector 73"/>
            <p:cNvCxnSpPr/>
            <p:nvPr/>
          </p:nvCxnSpPr>
          <p:spPr>
            <a:xfrm rot="5400000" flipH="1" flipV="1">
              <a:off x="5451760" y="3086322"/>
              <a:ext cx="805252" cy="590900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5820016" y="3352159"/>
              <a:ext cx="762829" cy="101648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V="1">
              <a:off x="6281046" y="3052773"/>
              <a:ext cx="859745" cy="712490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16200000" flipH="1">
              <a:off x="4983529" y="3531938"/>
              <a:ext cx="377438" cy="411271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5021107" y="3518855"/>
              <a:ext cx="977677" cy="347618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10800000">
              <a:off x="5009036" y="3446435"/>
              <a:ext cx="2015704" cy="494873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18"/>
            <p:cNvCxnSpPr/>
            <p:nvPr/>
          </p:nvCxnSpPr>
          <p:spPr>
            <a:xfrm>
              <a:off x="5684962" y="3941308"/>
              <a:ext cx="313822" cy="0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Freeform 19"/>
            <p:cNvSpPr/>
            <p:nvPr/>
          </p:nvSpPr>
          <p:spPr>
            <a:xfrm>
              <a:off x="5624611" y="4086149"/>
              <a:ext cx="1461989" cy="181051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 20"/>
            <p:cNvSpPr/>
            <p:nvPr/>
          </p:nvSpPr>
          <p:spPr>
            <a:xfrm>
              <a:off x="6288466" y="4025799"/>
              <a:ext cx="784555" cy="138095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/>
            <p:nvPr/>
          </p:nvCxnSpPr>
          <p:spPr>
            <a:xfrm rot="5400000" flipH="1" flipV="1">
              <a:off x="5304576" y="2541179"/>
              <a:ext cx="464876" cy="114080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16"/>
            <p:cNvCxnSpPr/>
            <p:nvPr/>
          </p:nvCxnSpPr>
          <p:spPr>
            <a:xfrm rot="5400000" flipH="1" flipV="1">
              <a:off x="4652969" y="2468581"/>
              <a:ext cx="1080450" cy="585576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17"/>
            <p:cNvCxnSpPr/>
            <p:nvPr/>
          </p:nvCxnSpPr>
          <p:spPr>
            <a:xfrm rot="16200000" flipH="1">
              <a:off x="5637888" y="2262360"/>
              <a:ext cx="559022" cy="464876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90"/>
          <p:cNvGrpSpPr/>
          <p:nvPr/>
        </p:nvGrpSpPr>
        <p:grpSpPr>
          <a:xfrm>
            <a:off x="1524000" y="2706624"/>
            <a:ext cx="2305386" cy="1110447"/>
            <a:chOff x="4247814" y="2743200"/>
            <a:chExt cx="2305386" cy="1110447"/>
          </a:xfrm>
        </p:grpSpPr>
        <p:cxnSp>
          <p:nvCxnSpPr>
            <p:cNvPr id="87" name="Straight Connector 24"/>
            <p:cNvCxnSpPr/>
            <p:nvPr/>
          </p:nvCxnSpPr>
          <p:spPr>
            <a:xfrm rot="5400000" flipH="1" flipV="1">
              <a:off x="3849501" y="3141513"/>
              <a:ext cx="796625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 flipH="1" flipV="1">
              <a:off x="4615952" y="3545860"/>
              <a:ext cx="615574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 flipH="1" flipV="1">
              <a:off x="5219456" y="3545860"/>
              <a:ext cx="615574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5400000" flipH="1" flipV="1">
              <a:off x="6245413" y="3545860"/>
              <a:ext cx="615574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29382" name="Object 6"/>
          <p:cNvGraphicFramePr>
            <a:graphicFrameLocks noChangeAspect="1"/>
          </p:cNvGraphicFramePr>
          <p:nvPr/>
        </p:nvGraphicFramePr>
        <p:xfrm>
          <a:off x="6946900" y="2501900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800" name="Equation" r:id="rId6" imgW="838080" imgH="279360" progId="Equation.DSMT4">
                  <p:embed/>
                </p:oleObj>
              </mc:Choice>
              <mc:Fallback>
                <p:oleObj name="Equation" r:id="rId6" imgW="838080" imgH="279360" progId="Equation.DSMT4">
                  <p:embed/>
                  <p:pic>
                    <p:nvPicPr>
                      <p:cNvPr id="22938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6900" y="2501900"/>
                        <a:ext cx="8382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3" name="Object 7"/>
          <p:cNvGraphicFramePr>
            <a:graphicFrameLocks noChangeAspect="1"/>
          </p:cNvGraphicFramePr>
          <p:nvPr/>
        </p:nvGraphicFramePr>
        <p:xfrm>
          <a:off x="4991100" y="2501900"/>
          <a:ext cx="787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801" name="Equation" r:id="rId8" imgW="787320" imgH="279360" progId="Equation.DSMT4">
                  <p:embed/>
                </p:oleObj>
              </mc:Choice>
              <mc:Fallback>
                <p:oleObj name="Equation" r:id="rId8" imgW="787320" imgH="279360" progId="Equation.DSMT4">
                  <p:embed/>
                  <p:pic>
                    <p:nvPicPr>
                      <p:cNvPr id="22938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1100" y="2501900"/>
                        <a:ext cx="7874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4" name="Object 8"/>
          <p:cNvGraphicFramePr>
            <a:graphicFrameLocks noChangeAspect="1"/>
          </p:cNvGraphicFramePr>
          <p:nvPr/>
        </p:nvGraphicFramePr>
        <p:xfrm>
          <a:off x="5956300" y="2501900"/>
          <a:ext cx="825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802" name="Equation" r:id="rId10" imgW="825480" imgH="279360" progId="Equation.DSMT4">
                  <p:embed/>
                </p:oleObj>
              </mc:Choice>
              <mc:Fallback>
                <p:oleObj name="Equation" r:id="rId10" imgW="825480" imgH="279360" progId="Equation.DSMT4">
                  <p:embed/>
                  <p:pic>
                    <p:nvPicPr>
                      <p:cNvPr id="22938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6300" y="2501900"/>
                        <a:ext cx="8255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5" name="Object 9"/>
          <p:cNvGraphicFramePr>
            <a:graphicFrameLocks noChangeAspect="1"/>
          </p:cNvGraphicFramePr>
          <p:nvPr/>
        </p:nvGraphicFramePr>
        <p:xfrm>
          <a:off x="5956300" y="2844800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803" name="Equation" r:id="rId12" imgW="838080" imgH="279360" progId="Equation.DSMT4">
                  <p:embed/>
                </p:oleObj>
              </mc:Choice>
              <mc:Fallback>
                <p:oleObj name="Equation" r:id="rId12" imgW="838080" imgH="279360" progId="Equation.DSMT4">
                  <p:embed/>
                  <p:pic>
                    <p:nvPicPr>
                      <p:cNvPr id="22938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6300" y="2844800"/>
                        <a:ext cx="8382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6" name="Object 10"/>
          <p:cNvGraphicFramePr>
            <a:graphicFrameLocks noChangeAspect="1"/>
          </p:cNvGraphicFramePr>
          <p:nvPr/>
        </p:nvGraphicFramePr>
        <p:xfrm>
          <a:off x="6946900" y="2819400"/>
          <a:ext cx="90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804" name="Equation" r:id="rId14" imgW="901440" imgH="279360" progId="Equation.DSMT4">
                  <p:embed/>
                </p:oleObj>
              </mc:Choice>
              <mc:Fallback>
                <p:oleObj name="Equation" r:id="rId14" imgW="901440" imgH="279360" progId="Equation.DSMT4">
                  <p:embed/>
                  <p:pic>
                    <p:nvPicPr>
                      <p:cNvPr id="22938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6900" y="2819400"/>
                        <a:ext cx="9017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7" name="Object 11"/>
          <p:cNvGraphicFramePr>
            <a:graphicFrameLocks noChangeAspect="1"/>
          </p:cNvGraphicFramePr>
          <p:nvPr/>
        </p:nvGraphicFramePr>
        <p:xfrm>
          <a:off x="4984750" y="284480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805" name="Equation" r:id="rId16" imgW="876240" imgH="279360" progId="Equation.DSMT4">
                  <p:embed/>
                </p:oleObj>
              </mc:Choice>
              <mc:Fallback>
                <p:oleObj name="Equation" r:id="rId16" imgW="876240" imgH="279360" progId="Equation.DSMT4">
                  <p:embed/>
                  <p:pic>
                    <p:nvPicPr>
                      <p:cNvPr id="22938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4750" y="2844800"/>
                        <a:ext cx="8763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8" name="Object 12"/>
          <p:cNvGraphicFramePr>
            <a:graphicFrameLocks noChangeAspect="1"/>
          </p:cNvGraphicFramePr>
          <p:nvPr/>
        </p:nvGraphicFramePr>
        <p:xfrm>
          <a:off x="4991100" y="381000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806" name="Equation" r:id="rId18" imgW="876240" imgH="279360" progId="Equation.DSMT4">
                  <p:embed/>
                </p:oleObj>
              </mc:Choice>
              <mc:Fallback>
                <p:oleObj name="Equation" r:id="rId18" imgW="876240" imgH="279360" progId="Equation.DSMT4">
                  <p:embed/>
                  <p:pic>
                    <p:nvPicPr>
                      <p:cNvPr id="22938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1100" y="3810000"/>
                        <a:ext cx="8763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9" name="Object 13"/>
          <p:cNvGraphicFramePr>
            <a:graphicFrameLocks noChangeAspect="1"/>
          </p:cNvGraphicFramePr>
          <p:nvPr/>
        </p:nvGraphicFramePr>
        <p:xfrm>
          <a:off x="5994400" y="3816350"/>
          <a:ext cx="939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807" name="Equation" r:id="rId20" imgW="939600" imgH="304560" progId="Equation.DSMT4">
                  <p:embed/>
                </p:oleObj>
              </mc:Choice>
              <mc:Fallback>
                <p:oleObj name="Equation" r:id="rId20" imgW="939600" imgH="304560" progId="Equation.DSMT4">
                  <p:embed/>
                  <p:pic>
                    <p:nvPicPr>
                      <p:cNvPr id="229389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4400" y="3816350"/>
                        <a:ext cx="939800" cy="3048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" name="TextBox 100"/>
          <p:cNvSpPr txBox="1"/>
          <p:nvPr/>
        </p:nvSpPr>
        <p:spPr>
          <a:xfrm>
            <a:off x="4724400" y="2057400"/>
            <a:ext cx="26670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900" dirty="0" smtClean="0">
                <a:latin typeface="Arial" pitchFamily="34" charset="0"/>
                <a:cs typeface="Arial" pitchFamily="34" charset="0"/>
              </a:rPr>
              <a:t> Maximum likelihood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4724400" y="3392557"/>
            <a:ext cx="27432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900" dirty="0" smtClean="0">
                <a:latin typeface="Arial" pitchFamily="34" charset="0"/>
                <a:cs typeface="Arial" pitchFamily="34" charset="0"/>
              </a:rPr>
              <a:t> Standard </a:t>
            </a:r>
            <a:r>
              <a:rPr lang="en-US" sz="1900" dirty="0" err="1" smtClean="0">
                <a:latin typeface="Arial" pitchFamily="34" charset="0"/>
                <a:cs typeface="Arial" pitchFamily="34" charset="0"/>
              </a:rPr>
              <a:t>AdaBoost</a:t>
            </a:r>
            <a:endParaRPr lang="en-US" sz="19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52941" name="Object 13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808" name="Equation" r:id="rId22" imgW="1371600" imgH="558720" progId="Equation.DSMT4">
                  <p:embed/>
                </p:oleObj>
              </mc:Choice>
              <mc:Fallback>
                <p:oleObj name="Equation" r:id="rId22" imgW="1371600" imgH="558720" progId="Equation.DSMT4">
                  <p:embed/>
                  <p:pic>
                    <p:nvPicPr>
                      <p:cNvPr id="252941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TextBox 90"/>
          <p:cNvSpPr txBox="1"/>
          <p:nvPr/>
        </p:nvSpPr>
        <p:spPr>
          <a:xfrm>
            <a:off x="609600" y="466344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609600" y="502920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09600" y="539496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Potential parameters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609600" y="5760720"/>
            <a:ext cx="2209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weights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ectangle 271"/>
          <p:cNvSpPr/>
          <p:nvPr/>
        </p:nvSpPr>
        <p:spPr>
          <a:xfrm>
            <a:off x="1295400" y="1295400"/>
            <a:ext cx="3048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Oval 203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246" name="Straight Connector 245"/>
              <p:cNvCxnSpPr>
                <a:stCxn id="237" idx="0"/>
                <a:endCxn id="203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>
                <a:stCxn id="234" idx="0"/>
                <a:endCxn id="203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33" idx="1"/>
                <a:endCxn id="203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07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1798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207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244" name="TextBox 243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5" name="Oval 244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242" name="TextBox 241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3" name="Oval 242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240" name="TextBox 239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1" name="Oval 240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238" name="TextBox 237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9" name="Oval 238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212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1799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212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236" name="Oval 235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5" name="Oval 234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232" name="TextBox 231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3" name="Oval 232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228" name="Straight Connector 24"/>
              <p:cNvCxnSpPr>
                <a:stCxn id="245" idx="0"/>
                <a:endCxn id="204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>
                <a:stCxn id="243" idx="0"/>
                <a:endCxn id="236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>
                <a:stCxn id="241" idx="0"/>
                <a:endCxn id="235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>
                <a:stCxn id="239" idx="0"/>
                <a:endCxn id="233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25" name="Straight Connector 224"/>
              <p:cNvCxnSpPr>
                <a:stCxn id="204" idx="5"/>
                <a:endCxn id="237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>
                <a:stCxn id="233" idx="2"/>
                <a:endCxn id="204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8" name="Straight Connector 18"/>
            <p:cNvCxnSpPr>
              <a:stCxn id="236" idx="6"/>
              <a:endCxn id="235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22" name="Straight Connector 221"/>
              <p:cNvCxnSpPr>
                <a:stCxn id="204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16"/>
              <p:cNvCxnSpPr>
                <a:endCxn id="205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17"/>
              <p:cNvCxnSpPr>
                <a:endCxn id="203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3" name="Subtitle 2"/>
          <p:cNvSpPr txBox="1">
            <a:spLocks/>
          </p:cNvSpPr>
          <p:nvPr/>
        </p:nvSpPr>
        <p:spPr>
          <a:xfrm>
            <a:off x="4495800" y="1295400"/>
            <a:ext cx="16002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Approach: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73" name="TextBox 272"/>
          <p:cNvSpPr txBox="1"/>
          <p:nvPr/>
        </p:nvSpPr>
        <p:spPr>
          <a:xfrm>
            <a:off x="4495800" y="190500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Max-margin learning</a:t>
            </a:r>
          </a:p>
        </p:txBody>
      </p:sp>
      <p:graphicFrame>
        <p:nvGraphicFramePr>
          <p:cNvPr id="274" name="Object 273"/>
          <p:cNvGraphicFramePr>
            <a:graphicFrameLocks noChangeAspect="1"/>
          </p:cNvGraphicFramePr>
          <p:nvPr/>
        </p:nvGraphicFramePr>
        <p:xfrm>
          <a:off x="4832350" y="2413000"/>
          <a:ext cx="24257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800" name="Equation" r:id="rId6" imgW="2425680" imgH="660240" progId="Equation.DSMT4">
                  <p:embed/>
                </p:oleObj>
              </mc:Choice>
              <mc:Fallback>
                <p:oleObj name="Equation" r:id="rId6" imgW="2425680" imgH="660240" progId="Equation.DSMT4">
                  <p:embed/>
                  <p:pic>
                    <p:nvPicPr>
                      <p:cNvPr id="274" name="Object 2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2350" y="2413000"/>
                        <a:ext cx="2425700" cy="66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5" name="TextBox 274"/>
          <p:cNvSpPr txBox="1"/>
          <p:nvPr/>
        </p:nvSpPr>
        <p:spPr>
          <a:xfrm>
            <a:off x="4724400" y="5009852"/>
            <a:ext cx="350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Potential values of the </a:t>
            </a:r>
            <a:r>
              <a:rPr lang="en-US" sz="16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-th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image.</a:t>
            </a:r>
          </a:p>
          <a:p>
            <a:pPr>
              <a:buFont typeface="Arial" pitchFamily="34" charset="0"/>
              <a:buChar char="•"/>
            </a:pP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Potential weights of the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pose.</a:t>
            </a:r>
          </a:p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Activity of the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pose.</a:t>
            </a:r>
          </a:p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ξ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A slack variable for the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image.</a:t>
            </a:r>
          </a:p>
        </p:txBody>
      </p:sp>
      <p:sp>
        <p:nvSpPr>
          <p:cNvPr id="278" name="TextBox 277"/>
          <p:cNvSpPr txBox="1"/>
          <p:nvPr/>
        </p:nvSpPr>
        <p:spPr>
          <a:xfrm>
            <a:off x="5715000" y="4706035"/>
            <a:ext cx="1219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latin typeface="Arial" pitchFamily="34" charset="0"/>
                <a:cs typeface="Arial" pitchFamily="34" charset="0"/>
              </a:rPr>
              <a:t>Notations</a:t>
            </a:r>
            <a:endParaRPr lang="en-US" sz="1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9" name="Rectangle 278"/>
          <p:cNvSpPr/>
          <p:nvPr/>
        </p:nvSpPr>
        <p:spPr>
          <a:xfrm>
            <a:off x="4648200" y="4648200"/>
            <a:ext cx="3581400" cy="14478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1447" name="Object 23"/>
          <p:cNvGraphicFramePr>
            <a:graphicFrameLocks noChangeAspect="1"/>
          </p:cNvGraphicFramePr>
          <p:nvPr/>
        </p:nvGraphicFramePr>
        <p:xfrm>
          <a:off x="4743450" y="3295650"/>
          <a:ext cx="28194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801" name="Equation" r:id="rId8" imgW="2819160" imgH="1079280" progId="Equation.DSMT4">
                  <p:embed/>
                </p:oleObj>
              </mc:Choice>
              <mc:Fallback>
                <p:oleObj name="Equation" r:id="rId8" imgW="2819160" imgH="1079280" progId="Equation.DSMT4">
                  <p:embed/>
                  <p:pic>
                    <p:nvPicPr>
                      <p:cNvPr id="231447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3450" y="3295650"/>
                        <a:ext cx="2819400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1448" name="Object 24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802" name="Equation" r:id="rId10" imgW="1371600" imgH="558720" progId="Equation.DSMT4">
                  <p:embed/>
                </p:oleObj>
              </mc:Choice>
              <mc:Fallback>
                <p:oleObj name="Equation" r:id="rId10" imgW="1371600" imgH="558720" progId="Equation.DSMT4">
                  <p:embed/>
                  <p:pic>
                    <p:nvPicPr>
                      <p:cNvPr id="231448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TextBox 65"/>
          <p:cNvSpPr txBox="1"/>
          <p:nvPr/>
        </p:nvSpPr>
        <p:spPr>
          <a:xfrm>
            <a:off x="609600" y="466344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09600" y="502920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09600" y="539496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parameters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09600" y="5760720"/>
            <a:ext cx="2209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Potential weights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03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del_0_1.bmp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1160" y="1295400"/>
            <a:ext cx="762000" cy="142953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 rot="20249105">
            <a:off x="1859280" y="1610493"/>
            <a:ext cx="100584" cy="235265"/>
          </a:xfrm>
          <a:prstGeom prst="rect">
            <a:avLst/>
          </a:prstGeom>
          <a:solidFill>
            <a:srgbClr val="00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Learning Results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0_image13.bmp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2723" y="1219200"/>
            <a:ext cx="1005840" cy="1645920"/>
          </a:xfrm>
          <a:prstGeom prst="rect">
            <a:avLst/>
          </a:prstGeom>
        </p:spPr>
      </p:pic>
      <p:pic>
        <p:nvPicPr>
          <p:cNvPr id="9" name="Picture 8" descr="0_image28.bmp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5720" y="1219200"/>
            <a:ext cx="1005840" cy="1645920"/>
          </a:xfrm>
          <a:prstGeom prst="rect">
            <a:avLst/>
          </a:prstGeom>
        </p:spPr>
      </p:pic>
      <p:pic>
        <p:nvPicPr>
          <p:cNvPr id="11" name="Picture 10" descr="0_image06.bmp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78880" y="1219200"/>
            <a:ext cx="1005840" cy="1645920"/>
          </a:xfrm>
          <a:prstGeom prst="rect">
            <a:avLst/>
          </a:prstGeom>
        </p:spPr>
      </p:pic>
      <p:pic>
        <p:nvPicPr>
          <p:cNvPr id="12" name="Picture 11" descr="0_image19.bmp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21880" y="1219200"/>
            <a:ext cx="1005840" cy="16459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4800" y="1447800"/>
            <a:ext cx="1143000" cy="87716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Cricket defensive shot</a:t>
            </a:r>
          </a:p>
        </p:txBody>
      </p:sp>
      <p:sp>
        <p:nvSpPr>
          <p:cNvPr id="17" name="Rectangle 16"/>
          <p:cNvSpPr/>
          <p:nvPr/>
        </p:nvSpPr>
        <p:spPr>
          <a:xfrm rot="1133184">
            <a:off x="2164616" y="1798411"/>
            <a:ext cx="180558" cy="418885"/>
          </a:xfrm>
          <a:prstGeom prst="rect">
            <a:avLst/>
          </a:prstGeom>
          <a:solidFill>
            <a:srgbClr val="00FF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855381">
            <a:off x="1923895" y="1588102"/>
            <a:ext cx="100584" cy="235265"/>
          </a:xfrm>
          <a:prstGeom prst="rect">
            <a:avLst/>
          </a:prstGeom>
          <a:solidFill>
            <a:srgbClr val="00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818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1264920"/>
            <a:ext cx="546015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3543" y="2895600"/>
            <a:ext cx="507217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3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00" y="3002547"/>
            <a:ext cx="642380" cy="149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4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54856" y="4876800"/>
            <a:ext cx="76830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5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10200" y="4724400"/>
            <a:ext cx="523559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6" name="Picture 10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279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7" name="Picture 11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709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8" name="Picture 12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093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9" name="Picture 13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523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0" name="Picture 14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279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1" name="Picture 15"/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8709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2" name="Picture 16"/>
          <p:cNvPicPr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3093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3" name="Picture 17"/>
          <p:cNvPicPr>
            <a:picLocks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4523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304800" y="3200400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Cricket bowling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4800" y="4870847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Croquet shot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5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8" grpId="0" animBg="1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the purpose of action recognition?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To describe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sz="2400" dirty="0"/>
              <a:t> </a:t>
            </a:r>
            <a:r>
              <a:rPr lang="en-US" sz="2400" dirty="0">
                <a:hlinkClick r:id="rId2"/>
              </a:rPr>
              <a:t>https://</a:t>
            </a:r>
            <a:r>
              <a:rPr lang="en-US" sz="2400" dirty="0" smtClean="0">
                <a:hlinkClick r:id="rId2"/>
              </a:rPr>
              <a:t>www.youtube.com/watch?v=bcgXAQcvxdc</a:t>
            </a:r>
            <a:endParaRPr lang="en-US" sz="2400" dirty="0" smtClean="0"/>
          </a:p>
          <a:p>
            <a:pPr marL="457200" lvl="1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To predict</a:t>
            </a:r>
          </a:p>
          <a:p>
            <a:pPr marL="0" indent="0">
              <a:buNone/>
            </a:pPr>
            <a:r>
              <a:rPr lang="en-US" sz="2400" dirty="0" smtClean="0"/>
              <a:t>	</a:t>
            </a:r>
            <a:r>
              <a:rPr lang="en-US" sz="2400" dirty="0">
                <a:hlinkClick r:id="rId3"/>
              </a:rPr>
              <a:t>http://www.youtube.com/watch?v=LQm25nW6aZw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8255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Learning Results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4800" y="3200400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Tennis serve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4800" y="4870847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Volleyball smash</a:t>
            </a:r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1280160"/>
            <a:ext cx="1391384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28600" y="1447800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Tennis forehand</a:t>
            </a:r>
          </a:p>
        </p:txBody>
      </p:sp>
      <p:pic>
        <p:nvPicPr>
          <p:cNvPr id="19251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40635" y="2819400"/>
            <a:ext cx="59776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4067" y="3017520"/>
            <a:ext cx="941933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4770120"/>
            <a:ext cx="647700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4663440"/>
            <a:ext cx="579120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0" name="Picture 8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27960" y="12192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1" name="Picture 9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70960" y="12192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5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29092" y="1371600"/>
            <a:ext cx="141930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2" name="Picture 10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9360" y="12192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3" name="Picture 11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52360" y="12192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4" name="Picture 12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279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5" name="Picture 13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709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6" name="Picture 14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093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7" name="Picture 15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523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8" name="Picture 16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4320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9" name="Picture 17"/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8709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30" name="Picture 18"/>
          <p:cNvPicPr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3093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31" name="Picture 19"/>
          <p:cNvPicPr>
            <a:picLocks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46760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24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del_3_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0" y="2438400"/>
            <a:ext cx="1037990" cy="1005840"/>
          </a:xfrm>
          <a:prstGeom prst="rect">
            <a:avLst/>
          </a:prstGeom>
        </p:spPr>
      </p:pic>
      <p:pic>
        <p:nvPicPr>
          <p:cNvPr id="10" name="Picture 9" descr="model_5_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2243372"/>
            <a:ext cx="490298" cy="146304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422650" y="908050"/>
          <a:ext cx="165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814" name="Equation" r:id="rId5" imgW="164880" imgH="228600" progId="Equation.DSMT4">
                  <p:embed/>
                </p:oleObj>
              </mc:Choice>
              <mc:Fallback>
                <p:oleObj name="Equation" r:id="rId5" imgW="164880" imgH="2286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2650" y="908050"/>
                        <a:ext cx="1651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4800600" y="2800350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815" name="Equation" r:id="rId7" imgW="330120" imgH="164880" progId="Equation.DSMT4">
                  <p:embed/>
                </p:oleObj>
              </mc:Choice>
              <mc:Fallback>
                <p:oleObj name="Equation" r:id="rId7" imgW="330120" imgH="164880" progId="Equation.DSMT4">
                  <p:embed/>
                  <p:pic>
                    <p:nvPicPr>
                      <p:cNvPr id="245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2800350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4"/>
          <p:cNvGraphicFramePr>
            <a:graphicFrameLocks noChangeAspect="1"/>
          </p:cNvGraphicFramePr>
          <p:nvPr/>
        </p:nvGraphicFramePr>
        <p:xfrm>
          <a:off x="5410200" y="2800350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816" name="Equation" r:id="rId9" imgW="330120" imgH="164880" progId="Equation.DSMT4">
                  <p:embed/>
                </p:oleObj>
              </mc:Choice>
              <mc:Fallback>
                <p:oleObj name="Equation" r:id="rId9" imgW="330120" imgH="164880" progId="Equation.DSMT4">
                  <p:embed/>
                  <p:pic>
                    <p:nvPicPr>
                      <p:cNvPr id="2458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2800350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Subtitle 2"/>
          <p:cNvSpPr txBox="1">
            <a:spLocks/>
          </p:cNvSpPr>
          <p:nvPr/>
        </p:nvSpPr>
        <p:spPr>
          <a:xfrm>
            <a:off x="228600" y="304800"/>
            <a:ext cx="3276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Inference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model_3_1.bmp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371600" y="2395772"/>
            <a:ext cx="1049000" cy="10972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9200" y="2167172"/>
            <a:ext cx="6705600" cy="1569720"/>
          </a:xfrm>
          <a:prstGeom prst="rect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image34.bmp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33800" y="487680"/>
            <a:ext cx="1737360" cy="11887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2000" y="1752600"/>
            <a:ext cx="2438400" cy="40011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The learned models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66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odel_5_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7600" y="2319572"/>
            <a:ext cx="490298" cy="146304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422650" y="908050"/>
          <a:ext cx="165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846" name="Equation" r:id="rId4" imgW="164880" imgH="228600" progId="Equation.DSMT4">
                  <p:embed/>
                </p:oleObj>
              </mc:Choice>
              <mc:Fallback>
                <p:oleObj name="Equation" r:id="rId4" imgW="164880" imgH="2286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2650" y="908050"/>
                        <a:ext cx="1651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4800600" y="3227622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847" name="Equation" r:id="rId6" imgW="330120" imgH="164880" progId="Equation.DSMT4">
                  <p:embed/>
                </p:oleObj>
              </mc:Choice>
              <mc:Fallback>
                <p:oleObj name="Equation" r:id="rId6" imgW="330120" imgH="164880" progId="Equation.DSMT4">
                  <p:embed/>
                  <p:pic>
                    <p:nvPicPr>
                      <p:cNvPr id="245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3227622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4"/>
          <p:cNvGraphicFramePr>
            <a:graphicFrameLocks noChangeAspect="1"/>
          </p:cNvGraphicFramePr>
          <p:nvPr/>
        </p:nvGraphicFramePr>
        <p:xfrm>
          <a:off x="5410200" y="3227622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848" name="Equation" r:id="rId8" imgW="330120" imgH="164880" progId="Equation.DSMT4">
                  <p:embed/>
                </p:oleObj>
              </mc:Choice>
              <mc:Fallback>
                <p:oleObj name="Equation" r:id="rId8" imgW="330120" imgH="164880" progId="Equation.DSMT4">
                  <p:embed/>
                  <p:pic>
                    <p:nvPicPr>
                      <p:cNvPr id="2458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227622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Subtitle 2"/>
          <p:cNvSpPr txBox="1">
            <a:spLocks/>
          </p:cNvSpPr>
          <p:nvPr/>
        </p:nvSpPr>
        <p:spPr>
          <a:xfrm>
            <a:off x="228600" y="304800"/>
            <a:ext cx="3276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Inference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model_3_1.bmp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71600" y="2395772"/>
            <a:ext cx="1049000" cy="109728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762000" y="1752600"/>
            <a:ext cx="2438400" cy="40011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The learned models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 descr="model_3_2.bmp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95600" y="2438400"/>
            <a:ext cx="1037990" cy="1005840"/>
          </a:xfrm>
          <a:prstGeom prst="rect">
            <a:avLst/>
          </a:prstGeom>
        </p:spPr>
      </p:pic>
      <p:sp>
        <p:nvSpPr>
          <p:cNvPr id="78" name="Rectangle 77"/>
          <p:cNvSpPr/>
          <p:nvPr/>
        </p:nvSpPr>
        <p:spPr>
          <a:xfrm>
            <a:off x="2743200" y="2209800"/>
            <a:ext cx="5257800" cy="16002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/>
          <p:cNvSpPr/>
          <p:nvPr/>
        </p:nvSpPr>
        <p:spPr>
          <a:xfrm rot="9216356">
            <a:off x="2482588" y="2025438"/>
            <a:ext cx="1263185" cy="152186"/>
          </a:xfrm>
          <a:prstGeom prst="rightArrow">
            <a:avLst>
              <a:gd name="adj1" fmla="val 50000"/>
              <a:gd name="adj2" fmla="val 7416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38200" y="1752600"/>
            <a:ext cx="2286000" cy="381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2" name="Picture 31" descr="head.bmp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72286" y="1524000"/>
            <a:ext cx="1704914" cy="1097280"/>
          </a:xfrm>
          <a:prstGeom prst="rect">
            <a:avLst/>
          </a:prstGeom>
        </p:spPr>
      </p:pic>
      <p:pic>
        <p:nvPicPr>
          <p:cNvPr id="33" name="Picture 32" descr="torso.bmp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72286" y="2971800"/>
            <a:ext cx="1704914" cy="1097280"/>
          </a:xfrm>
          <a:prstGeom prst="rect">
            <a:avLst/>
          </a:prstGeom>
        </p:spPr>
      </p:pic>
      <p:pic>
        <p:nvPicPr>
          <p:cNvPr id="34" name="Picture 33" descr="tennis_racket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72286" y="4876800"/>
            <a:ext cx="1704914" cy="1097280"/>
          </a:xfrm>
          <a:prstGeom prst="rect">
            <a:avLst/>
          </a:prstGeom>
        </p:spPr>
      </p:pic>
      <p:grpSp>
        <p:nvGrpSpPr>
          <p:cNvPr id="35" name="Group 129"/>
          <p:cNvGrpSpPr/>
          <p:nvPr/>
        </p:nvGrpSpPr>
        <p:grpSpPr>
          <a:xfrm>
            <a:off x="7010400" y="1600200"/>
            <a:ext cx="624840" cy="838200"/>
            <a:chOff x="6429314" y="1752600"/>
            <a:chExt cx="624840" cy="838200"/>
          </a:xfrm>
        </p:grpSpPr>
        <p:sp>
          <p:nvSpPr>
            <p:cNvPr id="36" name="Rectangle 35"/>
            <p:cNvSpPr/>
            <p:nvPr/>
          </p:nvSpPr>
          <p:spPr>
            <a:xfrm>
              <a:off x="6505514" y="1752600"/>
              <a:ext cx="228600" cy="228600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429314" y="2438400"/>
              <a:ext cx="152400" cy="152400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581714" y="2209800"/>
              <a:ext cx="152400" cy="152400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734114" y="2133600"/>
              <a:ext cx="152400" cy="152400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>
              <a:spLocks noChangeAspect="1"/>
            </p:cNvSpPr>
            <p:nvPr/>
          </p:nvSpPr>
          <p:spPr>
            <a:xfrm>
              <a:off x="6962714" y="1828800"/>
              <a:ext cx="91440" cy="91440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130"/>
          <p:cNvGrpSpPr/>
          <p:nvPr/>
        </p:nvGrpSpPr>
        <p:grpSpPr>
          <a:xfrm>
            <a:off x="6743700" y="3048000"/>
            <a:ext cx="914400" cy="876300"/>
            <a:chOff x="6162614" y="2971800"/>
            <a:chExt cx="914400" cy="876300"/>
          </a:xfrm>
          <a:noFill/>
        </p:grpSpPr>
        <p:sp>
          <p:nvSpPr>
            <p:cNvPr id="42" name="Rectangle 41"/>
            <p:cNvSpPr/>
            <p:nvPr/>
          </p:nvSpPr>
          <p:spPr>
            <a:xfrm rot="3536382">
              <a:off x="6657914" y="35052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 rot="20738278">
              <a:off x="6810314" y="31242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734114" y="29718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 rot="16999395">
              <a:off x="6429314" y="32766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 rot="20983662">
              <a:off x="6581714" y="32004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 rot="2986371">
              <a:off x="6353114" y="29718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 rot="978626">
              <a:off x="6505514" y="30480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 rot="18653509">
              <a:off x="6200714" y="3657600"/>
              <a:ext cx="152400" cy="2286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 rot="18606057">
              <a:off x="6886514" y="3505200"/>
              <a:ext cx="152400" cy="2286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131"/>
          <p:cNvGrpSpPr/>
          <p:nvPr/>
        </p:nvGrpSpPr>
        <p:grpSpPr>
          <a:xfrm>
            <a:off x="6429790" y="4942602"/>
            <a:ext cx="1614101" cy="1059767"/>
            <a:chOff x="5848704" y="5064522"/>
            <a:chExt cx="1614101" cy="1059767"/>
          </a:xfrm>
        </p:grpSpPr>
        <p:sp>
          <p:nvSpPr>
            <p:cNvPr id="53" name="Rectangle 52"/>
            <p:cNvSpPr/>
            <p:nvPr/>
          </p:nvSpPr>
          <p:spPr>
            <a:xfrm rot="20681997">
              <a:off x="5856442" y="5125956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 rot="18164278">
              <a:off x="5902736" y="5270560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 rot="2272693">
              <a:off x="6397448" y="5819489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 rot="223922">
              <a:off x="6149557" y="5263880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 rot="20822612">
              <a:off x="6073357" y="5275976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764861" y="5317102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 rot="684291">
              <a:off x="6987757" y="5274242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 rot="19989655">
              <a:off x="6440299" y="5666036"/>
              <a:ext cx="170387" cy="253092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 rot="21389811">
              <a:off x="6530557" y="5111126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 rot="16200000">
              <a:off x="6436136" y="5203768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 rot="3133340">
              <a:off x="6968863" y="5010490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 rot="5225477">
              <a:off x="7212037" y="5532825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6324600" y="2590800"/>
            <a:ext cx="17526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Head detection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324600" y="4038600"/>
            <a:ext cx="17526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Torso detection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943600" y="5943600"/>
            <a:ext cx="25908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Tennis racket detection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0" name="Object 69"/>
          <p:cNvGraphicFramePr>
            <a:graphicFrameLocks noChangeAspect="1"/>
          </p:cNvGraphicFramePr>
          <p:nvPr/>
        </p:nvGraphicFramePr>
        <p:xfrm>
          <a:off x="7204136" y="4419600"/>
          <a:ext cx="1016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849" name="Equation" r:id="rId14" imgW="101520" imgH="342720" progId="Equation.DSMT4">
                  <p:embed/>
                </p:oleObj>
              </mc:Choice>
              <mc:Fallback>
                <p:oleObj name="Equation" r:id="rId14" imgW="101520" imgH="342720" progId="Equation.DSMT4">
                  <p:embed/>
                  <p:pic>
                    <p:nvPicPr>
                      <p:cNvPr id="70" name="Object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4136" y="4419600"/>
                        <a:ext cx="1016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TextBox 71"/>
          <p:cNvSpPr txBox="1"/>
          <p:nvPr/>
        </p:nvSpPr>
        <p:spPr>
          <a:xfrm>
            <a:off x="0" y="6093023"/>
            <a:ext cx="41910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Layout of the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object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body parts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 rot="5400000" flipH="1" flipV="1">
            <a:off x="1866900" y="5981700"/>
            <a:ext cx="228600" cy="0"/>
          </a:xfrm>
          <a:prstGeom prst="line">
            <a:avLst/>
          </a:prstGeom>
          <a:ln w="19050">
            <a:solidFill>
              <a:schemeClr val="tx1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rot="10800000">
            <a:off x="2362200" y="5876544"/>
            <a:ext cx="381000" cy="219456"/>
          </a:xfrm>
          <a:prstGeom prst="line">
            <a:avLst/>
          </a:prstGeom>
          <a:ln w="19050">
            <a:solidFill>
              <a:schemeClr val="tx1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ounded Rectangle 81"/>
          <p:cNvSpPr/>
          <p:nvPr/>
        </p:nvSpPr>
        <p:spPr>
          <a:xfrm>
            <a:off x="3657599" y="3962401"/>
            <a:ext cx="1905000" cy="1676400"/>
          </a:xfrm>
          <a:prstGeom prst="roundRect">
            <a:avLst>
              <a:gd name="adj" fmla="val 4762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3657600" y="4343400"/>
            <a:ext cx="1828799" cy="64633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Compositional Inference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886198" y="5105400"/>
            <a:ext cx="1600202" cy="307777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[Chen et al, 2007]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1" name="Straight Connector 110"/>
          <p:cNvCxnSpPr/>
          <p:nvPr/>
        </p:nvCxnSpPr>
        <p:spPr>
          <a:xfrm rot="5400000">
            <a:off x="6967728" y="1257300"/>
            <a:ext cx="381000" cy="0"/>
          </a:xfrm>
          <a:prstGeom prst="line">
            <a:avLst/>
          </a:prstGeom>
          <a:ln w="254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5562600" y="1066800"/>
            <a:ext cx="1609344" cy="0"/>
          </a:xfrm>
          <a:prstGeom prst="line">
            <a:avLst/>
          </a:prstGeom>
          <a:ln w="31750">
            <a:solidFill>
              <a:schemeClr val="tx1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rot="10800000">
            <a:off x="5638801" y="4800599"/>
            <a:ext cx="457200" cy="0"/>
          </a:xfrm>
          <a:prstGeom prst="line">
            <a:avLst/>
          </a:prstGeom>
          <a:ln w="254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 rot="10800000">
            <a:off x="2971800" y="4800600"/>
            <a:ext cx="533400" cy="0"/>
          </a:xfrm>
          <a:prstGeom prst="line">
            <a:avLst/>
          </a:prstGeom>
          <a:ln w="254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" name="Picture 183" descr="image34.bmp"/>
          <p:cNvPicPr>
            <a:picLocks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733800" y="487680"/>
            <a:ext cx="1737360" cy="1188720"/>
          </a:xfrm>
          <a:prstGeom prst="rect">
            <a:avLst/>
          </a:prstGeom>
        </p:spPr>
      </p:pic>
      <p:pic>
        <p:nvPicPr>
          <p:cNvPr id="198" name="Picture 197" descr="image34.bmp"/>
          <p:cNvPicPr>
            <a:picLocks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82040" y="4267200"/>
            <a:ext cx="1737360" cy="1188720"/>
          </a:xfrm>
          <a:prstGeom prst="rect">
            <a:avLst/>
          </a:prstGeom>
        </p:spPr>
      </p:pic>
      <p:grpSp>
        <p:nvGrpSpPr>
          <p:cNvPr id="199" name="Group 198"/>
          <p:cNvGrpSpPr/>
          <p:nvPr/>
        </p:nvGrpSpPr>
        <p:grpSpPr>
          <a:xfrm>
            <a:off x="1213028" y="4237792"/>
            <a:ext cx="1309584" cy="1167166"/>
            <a:chOff x="1213028" y="4237792"/>
            <a:chExt cx="1309584" cy="1167166"/>
          </a:xfrm>
        </p:grpSpPr>
        <p:sp>
          <p:nvSpPr>
            <p:cNvPr id="200" name="Rounded Rectangle 199"/>
            <p:cNvSpPr/>
            <p:nvPr/>
          </p:nvSpPr>
          <p:spPr>
            <a:xfrm rot="21096953">
              <a:off x="1916986" y="4338853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ounded Rectangle 200"/>
            <p:cNvSpPr/>
            <p:nvPr/>
          </p:nvSpPr>
          <p:spPr>
            <a:xfrm rot="20543294">
              <a:off x="1947672" y="4491985"/>
              <a:ext cx="256032" cy="34068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ounded Rectangle 201"/>
            <p:cNvSpPr/>
            <p:nvPr/>
          </p:nvSpPr>
          <p:spPr>
            <a:xfrm rot="3895502">
              <a:off x="1817969" y="4483727"/>
              <a:ext cx="101313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ounded Rectangle 202"/>
            <p:cNvSpPr/>
            <p:nvPr/>
          </p:nvSpPr>
          <p:spPr>
            <a:xfrm rot="4633378">
              <a:off x="1618488" y="4517136"/>
              <a:ext cx="101313" cy="25603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ounded Rectangle 203"/>
            <p:cNvSpPr/>
            <p:nvPr/>
          </p:nvSpPr>
          <p:spPr>
            <a:xfrm rot="17367858">
              <a:off x="2130140" y="4425696"/>
              <a:ext cx="101313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ounded Rectangle 204"/>
            <p:cNvSpPr/>
            <p:nvPr/>
          </p:nvSpPr>
          <p:spPr>
            <a:xfrm rot="17830427">
              <a:off x="2358982" y="4514767"/>
              <a:ext cx="101313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ounded Rectangle 205"/>
            <p:cNvSpPr/>
            <p:nvPr/>
          </p:nvSpPr>
          <p:spPr>
            <a:xfrm rot="19619271">
              <a:off x="2086424" y="4810364"/>
              <a:ext cx="109728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ounded Rectangle 206"/>
            <p:cNvSpPr/>
            <p:nvPr/>
          </p:nvSpPr>
          <p:spPr>
            <a:xfrm rot="1052645">
              <a:off x="2066544" y="4815413"/>
              <a:ext cx="137160" cy="27572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ounded Rectangle 207"/>
            <p:cNvSpPr/>
            <p:nvPr/>
          </p:nvSpPr>
          <p:spPr>
            <a:xfrm rot="19754422">
              <a:off x="2185364" y="4931359"/>
              <a:ext cx="109728" cy="29260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ounded Rectangle 208"/>
            <p:cNvSpPr/>
            <p:nvPr/>
          </p:nvSpPr>
          <p:spPr>
            <a:xfrm rot="21076085">
              <a:off x="2081178" y="5081681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 rot="19709669">
              <a:off x="1257815" y="4270564"/>
              <a:ext cx="292967" cy="488750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 rot="19709669">
              <a:off x="1213028" y="4237792"/>
              <a:ext cx="385515" cy="554206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94569" name="Object 9"/>
          <p:cNvGraphicFramePr>
            <a:graphicFrameLocks noChangeAspect="1"/>
          </p:cNvGraphicFramePr>
          <p:nvPr/>
        </p:nvGraphicFramePr>
        <p:xfrm>
          <a:off x="850900" y="5429250"/>
          <a:ext cx="21590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850" name="Equation" r:id="rId17" imgW="2158920" imgH="507960" progId="Equation.DSMT4">
                  <p:embed/>
                </p:oleObj>
              </mc:Choice>
              <mc:Fallback>
                <p:oleObj name="Equation" r:id="rId17" imgW="2158920" imgH="507960" progId="Equation.DSMT4">
                  <p:embed/>
                  <p:pic>
                    <p:nvPicPr>
                      <p:cNvPr id="19456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900" y="5429250"/>
                        <a:ext cx="21590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TextBox 75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26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6" grpId="0"/>
      <p:bldP spid="67" grpId="0"/>
      <p:bldP spid="68" grpId="0"/>
      <p:bldP spid="72" grpId="0"/>
      <p:bldP spid="82" grpId="0" animBg="1"/>
      <p:bldP spid="108" grpId="0"/>
      <p:bldP spid="10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6553200" y="4267200"/>
            <a:ext cx="1737360" cy="1188720"/>
            <a:chOff x="6553200" y="4267200"/>
            <a:chExt cx="1737360" cy="1188720"/>
          </a:xfrm>
        </p:grpSpPr>
        <p:pic>
          <p:nvPicPr>
            <p:cNvPr id="53" name="Picture 52" descr="image34.bmp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53200" y="4267200"/>
              <a:ext cx="1737360" cy="1188720"/>
            </a:xfrm>
            <a:prstGeom prst="rect">
              <a:avLst/>
            </a:prstGeom>
          </p:spPr>
        </p:pic>
        <p:sp>
          <p:nvSpPr>
            <p:cNvPr id="129" name="Rounded Rectangle 128"/>
            <p:cNvSpPr/>
            <p:nvPr/>
          </p:nvSpPr>
          <p:spPr>
            <a:xfrm rot="21096953">
              <a:off x="7365500" y="4338853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ounded Rectangle 129"/>
            <p:cNvSpPr/>
            <p:nvPr/>
          </p:nvSpPr>
          <p:spPr>
            <a:xfrm rot="19123304">
              <a:off x="7386050" y="4472600"/>
              <a:ext cx="290514" cy="375984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ounded Rectangle 130"/>
            <p:cNvSpPr/>
            <p:nvPr/>
          </p:nvSpPr>
          <p:spPr>
            <a:xfrm rot="3895502">
              <a:off x="7197929" y="4528550"/>
              <a:ext cx="101313" cy="23934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ounded Rectangle 131"/>
            <p:cNvSpPr/>
            <p:nvPr/>
          </p:nvSpPr>
          <p:spPr>
            <a:xfrm rot="5400000">
              <a:off x="6936977" y="4555172"/>
              <a:ext cx="101313" cy="293304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ounded Rectangle 132"/>
            <p:cNvSpPr/>
            <p:nvPr/>
          </p:nvSpPr>
          <p:spPr>
            <a:xfrm rot="15929895">
              <a:off x="7652826" y="4404120"/>
              <a:ext cx="101313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ounded Rectangle 133"/>
            <p:cNvSpPr/>
            <p:nvPr/>
          </p:nvSpPr>
          <p:spPr>
            <a:xfrm rot="1137082">
              <a:off x="7736968" y="4480505"/>
              <a:ext cx="101313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ounded Rectangle 134"/>
            <p:cNvSpPr/>
            <p:nvPr/>
          </p:nvSpPr>
          <p:spPr>
            <a:xfrm rot="20240996">
              <a:off x="7622526" y="4776850"/>
              <a:ext cx="131359" cy="25760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ounded Rectangle 135"/>
            <p:cNvSpPr/>
            <p:nvPr/>
          </p:nvSpPr>
          <p:spPr>
            <a:xfrm rot="18278513">
              <a:off x="7627627" y="4712533"/>
              <a:ext cx="137160" cy="27572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ounded Rectangle 136"/>
            <p:cNvSpPr/>
            <p:nvPr/>
          </p:nvSpPr>
          <p:spPr>
            <a:xfrm rot="19023045">
              <a:off x="7728268" y="4888929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ounded Rectangle 137"/>
            <p:cNvSpPr/>
            <p:nvPr/>
          </p:nvSpPr>
          <p:spPr>
            <a:xfrm rot="18402655">
              <a:off x="7799362" y="4870684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 rot="20491859">
              <a:off x="6665863" y="4477467"/>
              <a:ext cx="172227" cy="175976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 rot="20491859">
              <a:off x="6638544" y="4442459"/>
              <a:ext cx="226633" cy="246888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2" name="Picture 51" descr="image34.bmp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2040" y="4267200"/>
            <a:ext cx="1737360" cy="118872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422650" y="908050"/>
          <a:ext cx="165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878" name="Equation" r:id="rId4" imgW="164880" imgH="228600" progId="Equation.DSMT4">
                  <p:embed/>
                </p:oleObj>
              </mc:Choice>
              <mc:Fallback>
                <p:oleObj name="Equation" r:id="rId4" imgW="164880" imgH="2286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2650" y="908050"/>
                        <a:ext cx="1651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Subtitle 2"/>
          <p:cNvSpPr txBox="1">
            <a:spLocks/>
          </p:cNvSpPr>
          <p:nvPr/>
        </p:nvSpPr>
        <p:spPr>
          <a:xfrm>
            <a:off x="228600" y="304800"/>
            <a:ext cx="3276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Inference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model_3_1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71600" y="2395772"/>
            <a:ext cx="1049000" cy="10972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9200" y="2167172"/>
            <a:ext cx="6705600" cy="1569720"/>
          </a:xfrm>
          <a:prstGeom prst="rect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62000" y="1752600"/>
            <a:ext cx="2438400" cy="40011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The learned models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 descr="model_3_2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5600" y="2438400"/>
            <a:ext cx="1037990" cy="1005840"/>
          </a:xfrm>
          <a:prstGeom prst="rect">
            <a:avLst/>
          </a:prstGeom>
        </p:spPr>
      </p:pic>
      <p:sp>
        <p:nvSpPr>
          <p:cNvPr id="54" name="Right Arrow 53"/>
          <p:cNvSpPr/>
          <p:nvPr/>
        </p:nvSpPr>
        <p:spPr>
          <a:xfrm rot="9216356">
            <a:off x="2482588" y="2025438"/>
            <a:ext cx="1263185" cy="152186"/>
          </a:xfrm>
          <a:prstGeom prst="rightArrow">
            <a:avLst>
              <a:gd name="adj1" fmla="val 50000"/>
              <a:gd name="adj2" fmla="val 7416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1213028" y="4237792"/>
            <a:ext cx="1309584" cy="1167166"/>
            <a:chOff x="1213028" y="4237792"/>
            <a:chExt cx="1309584" cy="1167166"/>
          </a:xfrm>
        </p:grpSpPr>
        <p:sp>
          <p:nvSpPr>
            <p:cNvPr id="115" name="Rounded Rectangle 114"/>
            <p:cNvSpPr/>
            <p:nvPr/>
          </p:nvSpPr>
          <p:spPr>
            <a:xfrm rot="21096953">
              <a:off x="1916986" y="4338853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ed Rectangle 115"/>
            <p:cNvSpPr/>
            <p:nvPr/>
          </p:nvSpPr>
          <p:spPr>
            <a:xfrm rot="20543294">
              <a:off x="1947672" y="4491985"/>
              <a:ext cx="256032" cy="34068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ounded Rectangle 116"/>
            <p:cNvSpPr/>
            <p:nvPr/>
          </p:nvSpPr>
          <p:spPr>
            <a:xfrm rot="3895502">
              <a:off x="1817969" y="4483727"/>
              <a:ext cx="101313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ounded Rectangle 117"/>
            <p:cNvSpPr/>
            <p:nvPr/>
          </p:nvSpPr>
          <p:spPr>
            <a:xfrm rot="4633378">
              <a:off x="1618488" y="4517136"/>
              <a:ext cx="101313" cy="25603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ounded Rectangle 118"/>
            <p:cNvSpPr/>
            <p:nvPr/>
          </p:nvSpPr>
          <p:spPr>
            <a:xfrm rot="17367858">
              <a:off x="2130140" y="4425696"/>
              <a:ext cx="101313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ounded Rectangle 119"/>
            <p:cNvSpPr/>
            <p:nvPr/>
          </p:nvSpPr>
          <p:spPr>
            <a:xfrm rot="17830427">
              <a:off x="2358982" y="4514767"/>
              <a:ext cx="101313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ounded Rectangle 120"/>
            <p:cNvSpPr/>
            <p:nvPr/>
          </p:nvSpPr>
          <p:spPr>
            <a:xfrm rot="19619271">
              <a:off x="2086424" y="4810364"/>
              <a:ext cx="109728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ounded Rectangle 121"/>
            <p:cNvSpPr/>
            <p:nvPr/>
          </p:nvSpPr>
          <p:spPr>
            <a:xfrm rot="1052645">
              <a:off x="2066544" y="4815413"/>
              <a:ext cx="137160" cy="27572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ounded Rectangle 122"/>
            <p:cNvSpPr/>
            <p:nvPr/>
          </p:nvSpPr>
          <p:spPr>
            <a:xfrm rot="19754422">
              <a:off x="2185364" y="4931359"/>
              <a:ext cx="109728" cy="29260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ounded Rectangle 123"/>
            <p:cNvSpPr/>
            <p:nvPr/>
          </p:nvSpPr>
          <p:spPr>
            <a:xfrm rot="21076085">
              <a:off x="2081178" y="5081681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 rot="19709669">
              <a:off x="1257815" y="4270564"/>
              <a:ext cx="292967" cy="488750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 rot="19709669">
              <a:off x="1213028" y="4237792"/>
              <a:ext cx="385515" cy="554206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8" name="Picture 147" descr="model_5_2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39000" y="2243372"/>
            <a:ext cx="490298" cy="1463040"/>
          </a:xfrm>
          <a:prstGeom prst="rect">
            <a:avLst/>
          </a:prstGeom>
        </p:spPr>
      </p:pic>
      <p:graphicFrame>
        <p:nvGraphicFramePr>
          <p:cNvPr id="197643" name="Object 11"/>
          <p:cNvGraphicFramePr>
            <a:graphicFrameLocks noChangeAspect="1"/>
          </p:cNvGraphicFramePr>
          <p:nvPr/>
        </p:nvGraphicFramePr>
        <p:xfrm>
          <a:off x="4800600" y="2800350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879" name="Equation" r:id="rId9" imgW="330120" imgH="164880" progId="Equation.DSMT4">
                  <p:embed/>
                </p:oleObj>
              </mc:Choice>
              <mc:Fallback>
                <p:oleObj name="Equation" r:id="rId9" imgW="330120" imgH="164880" progId="Equation.DSMT4">
                  <p:embed/>
                  <p:pic>
                    <p:nvPicPr>
                      <p:cNvPr id="19764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2800350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44" name="Object 12"/>
          <p:cNvGraphicFramePr>
            <a:graphicFrameLocks noChangeAspect="1"/>
          </p:cNvGraphicFramePr>
          <p:nvPr/>
        </p:nvGraphicFramePr>
        <p:xfrm>
          <a:off x="5410200" y="2800350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880" name="Equation" r:id="rId11" imgW="330120" imgH="164880" progId="Equation.DSMT4">
                  <p:embed/>
                </p:oleObj>
              </mc:Choice>
              <mc:Fallback>
                <p:oleObj name="Equation" r:id="rId11" imgW="330120" imgH="164880" progId="Equation.DSMT4">
                  <p:embed/>
                  <p:pic>
                    <p:nvPicPr>
                      <p:cNvPr id="19764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2800350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45" name="Object 13"/>
          <p:cNvGraphicFramePr>
            <a:graphicFrameLocks noChangeAspect="1"/>
          </p:cNvGraphicFramePr>
          <p:nvPr/>
        </p:nvGraphicFramePr>
        <p:xfrm>
          <a:off x="4343400" y="4724400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881" name="Equation" r:id="rId12" imgW="330120" imgH="164880" progId="Equation.DSMT4">
                  <p:embed/>
                </p:oleObj>
              </mc:Choice>
              <mc:Fallback>
                <p:oleObj name="Equation" r:id="rId12" imgW="330120" imgH="164880" progId="Equation.DSMT4">
                  <p:embed/>
                  <p:pic>
                    <p:nvPicPr>
                      <p:cNvPr id="197645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4724400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46" name="Object 14"/>
          <p:cNvGraphicFramePr>
            <a:graphicFrameLocks noChangeAspect="1"/>
          </p:cNvGraphicFramePr>
          <p:nvPr/>
        </p:nvGraphicFramePr>
        <p:xfrm>
          <a:off x="5029200" y="4724400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882" name="Equation" r:id="rId13" imgW="330120" imgH="164880" progId="Equation.DSMT4">
                  <p:embed/>
                </p:oleObj>
              </mc:Choice>
              <mc:Fallback>
                <p:oleObj name="Equation" r:id="rId13" imgW="330120" imgH="164880" progId="Equation.DSMT4">
                  <p:embed/>
                  <p:pic>
                    <p:nvPicPr>
                      <p:cNvPr id="197646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4724400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47" name="Object 15"/>
          <p:cNvGraphicFramePr>
            <a:graphicFrameLocks noChangeAspect="1"/>
          </p:cNvGraphicFramePr>
          <p:nvPr/>
        </p:nvGraphicFramePr>
        <p:xfrm>
          <a:off x="876300" y="5429250"/>
          <a:ext cx="21590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883" name="Equation" r:id="rId14" imgW="2158920" imgH="507960" progId="Equation.DSMT4">
                  <p:embed/>
                </p:oleObj>
              </mc:Choice>
              <mc:Fallback>
                <p:oleObj name="Equation" r:id="rId14" imgW="2158920" imgH="507960" progId="Equation.DSMT4">
                  <p:embed/>
                  <p:pic>
                    <p:nvPicPr>
                      <p:cNvPr id="197647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300" y="5429250"/>
                        <a:ext cx="21590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48" name="Object 16"/>
          <p:cNvGraphicFramePr>
            <a:graphicFrameLocks noChangeAspect="1"/>
          </p:cNvGraphicFramePr>
          <p:nvPr/>
        </p:nvGraphicFramePr>
        <p:xfrm>
          <a:off x="6223000" y="5429250"/>
          <a:ext cx="24257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884" name="Equation" r:id="rId16" imgW="2425680" imgH="507960" progId="Equation.DSMT4">
                  <p:embed/>
                </p:oleObj>
              </mc:Choice>
              <mc:Fallback>
                <p:oleObj name="Equation" r:id="rId16" imgW="2425680" imgH="507960" progId="Equation.DSMT4">
                  <p:embed/>
                  <p:pic>
                    <p:nvPicPr>
                      <p:cNvPr id="197648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0" y="5429250"/>
                        <a:ext cx="24257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1" name="Right Arrow 150"/>
          <p:cNvSpPr/>
          <p:nvPr/>
        </p:nvSpPr>
        <p:spPr>
          <a:xfrm rot="7739784">
            <a:off x="3506954" y="2033143"/>
            <a:ext cx="737079" cy="152186"/>
          </a:xfrm>
          <a:prstGeom prst="rightArrow">
            <a:avLst>
              <a:gd name="adj1" fmla="val 50000"/>
              <a:gd name="adj2" fmla="val 7416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ight Arrow 151"/>
          <p:cNvSpPr/>
          <p:nvPr/>
        </p:nvSpPr>
        <p:spPr>
          <a:xfrm rot="1013691">
            <a:off x="5356753" y="1980303"/>
            <a:ext cx="1589637" cy="152186"/>
          </a:xfrm>
          <a:prstGeom prst="rightArrow">
            <a:avLst>
              <a:gd name="adj1" fmla="val 50000"/>
              <a:gd name="adj2" fmla="val 7416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ight Arrow 152"/>
          <p:cNvSpPr/>
          <p:nvPr/>
        </p:nvSpPr>
        <p:spPr>
          <a:xfrm rot="5400000">
            <a:off x="1726855" y="3835746"/>
            <a:ext cx="508478" cy="152186"/>
          </a:xfrm>
          <a:prstGeom prst="rightArrow">
            <a:avLst>
              <a:gd name="adj1" fmla="val 50000"/>
              <a:gd name="adj2" fmla="val 7416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ight Arrow 153"/>
          <p:cNvSpPr/>
          <p:nvPr/>
        </p:nvSpPr>
        <p:spPr>
          <a:xfrm rot="5400000">
            <a:off x="7175154" y="3873846"/>
            <a:ext cx="584678" cy="152186"/>
          </a:xfrm>
          <a:prstGeom prst="rightArrow">
            <a:avLst>
              <a:gd name="adj1" fmla="val 50000"/>
              <a:gd name="adj2" fmla="val 7416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/>
          <p:cNvSpPr/>
          <p:nvPr/>
        </p:nvSpPr>
        <p:spPr>
          <a:xfrm>
            <a:off x="609600" y="4191000"/>
            <a:ext cx="3048000" cy="1752600"/>
          </a:xfrm>
          <a:prstGeom prst="rect">
            <a:avLst/>
          </a:prstGeom>
          <a:noFill/>
          <a:ln w="25400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TextBox 155"/>
          <p:cNvSpPr txBox="1"/>
          <p:nvPr/>
        </p:nvSpPr>
        <p:spPr>
          <a:xfrm>
            <a:off x="533400" y="3810000"/>
            <a:ext cx="9144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latin typeface="Arial" pitchFamily="34" charset="0"/>
                <a:cs typeface="Arial" pitchFamily="34" charset="0"/>
              </a:rPr>
              <a:t>Output</a:t>
            </a:r>
            <a:endParaRPr lang="en-US" sz="1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5" name="Picture 54" descr="image34.bmp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3800" y="487680"/>
            <a:ext cx="1737360" cy="1188720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58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0" grpId="0"/>
      <p:bldP spid="151" grpId="0" animBg="1"/>
      <p:bldP spid="152" grpId="0" animBg="1"/>
      <p:bldP spid="154" grpId="0" animBg="1"/>
      <p:bldP spid="155" grpId="0" animBg="1"/>
      <p:bldP spid="15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981200" y="457200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Dataset and Experiment Setup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200" y="23622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Object detection;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275486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Pose estimation;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313586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Activity classification.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latin typeface="Arial" pitchFamily="34" charset="0"/>
                <a:cs typeface="Arial" pitchFamily="34" charset="0"/>
              </a:rPr>
              <a:t>Tasks: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37616" y="1066800"/>
            <a:ext cx="8406384" cy="5455623"/>
            <a:chOff x="737616" y="1066800"/>
            <a:chExt cx="8406384" cy="5455623"/>
          </a:xfrm>
        </p:grpSpPr>
        <p:pic>
          <p:nvPicPr>
            <p:cNvPr id="8" name="Picture 7" descr="image1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6" y="1828800"/>
              <a:ext cx="1152144" cy="1645920"/>
            </a:xfrm>
            <a:prstGeom prst="rect">
              <a:avLst/>
            </a:prstGeom>
          </p:spPr>
        </p:pic>
        <p:pic>
          <p:nvPicPr>
            <p:cNvPr id="9" name="Picture 8" descr="image1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8456" y="1828800"/>
              <a:ext cx="1152144" cy="1645920"/>
            </a:xfrm>
            <a:prstGeom prst="rect">
              <a:avLst/>
            </a:prstGeom>
          </p:spPr>
        </p:pic>
        <p:pic>
          <p:nvPicPr>
            <p:cNvPr id="10" name="Picture 9" descr="image17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016" y="4069080"/>
              <a:ext cx="1152144" cy="1645920"/>
            </a:xfrm>
            <a:prstGeom prst="rect">
              <a:avLst/>
            </a:prstGeom>
          </p:spPr>
        </p:pic>
        <p:pic>
          <p:nvPicPr>
            <p:cNvPr id="11" name="Picture 10" descr="image09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6" y="4069080"/>
              <a:ext cx="1152144" cy="1645920"/>
            </a:xfrm>
            <a:prstGeom prst="rect">
              <a:avLst/>
            </a:prstGeom>
          </p:spPr>
        </p:pic>
        <p:pic>
          <p:nvPicPr>
            <p:cNvPr id="12" name="Picture 11" descr="image34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16" y="4069080"/>
              <a:ext cx="1152144" cy="16459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37616" y="6230035"/>
              <a:ext cx="15483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[Gupta et al, 2009]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3816" y="3429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defensive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16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bowling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332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00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616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serve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332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3816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Sport data set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: 6 classes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" name="Picture 21" descr="image02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6" y="1828800"/>
              <a:ext cx="1152144" cy="16459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0016" y="1383268"/>
              <a:ext cx="8253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180 training (supervised with object and part locations) &amp; 120 testing images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13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737616" y="1066800"/>
            <a:ext cx="4062984" cy="5455623"/>
            <a:chOff x="737616" y="1066800"/>
            <a:chExt cx="4062984" cy="5455623"/>
          </a:xfrm>
        </p:grpSpPr>
        <p:pic>
          <p:nvPicPr>
            <p:cNvPr id="34" name="Picture 33" descr="image1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6" y="1828800"/>
              <a:ext cx="1152144" cy="1645920"/>
            </a:xfrm>
            <a:prstGeom prst="rect">
              <a:avLst/>
            </a:prstGeom>
          </p:spPr>
        </p:pic>
        <p:pic>
          <p:nvPicPr>
            <p:cNvPr id="35" name="Picture 34" descr="image1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8456" y="1828800"/>
              <a:ext cx="1152144" cy="1645920"/>
            </a:xfrm>
            <a:prstGeom prst="rect">
              <a:avLst/>
            </a:prstGeom>
          </p:spPr>
        </p:pic>
        <p:pic>
          <p:nvPicPr>
            <p:cNvPr id="36" name="Picture 35" descr="image17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016" y="4069080"/>
              <a:ext cx="1152144" cy="1645920"/>
            </a:xfrm>
            <a:prstGeom prst="rect">
              <a:avLst/>
            </a:prstGeom>
          </p:spPr>
        </p:pic>
        <p:pic>
          <p:nvPicPr>
            <p:cNvPr id="37" name="Picture 36" descr="image09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6" y="4069080"/>
              <a:ext cx="1152144" cy="1645920"/>
            </a:xfrm>
            <a:prstGeom prst="rect">
              <a:avLst/>
            </a:prstGeom>
          </p:spPr>
        </p:pic>
        <p:pic>
          <p:nvPicPr>
            <p:cNvPr id="38" name="Picture 37" descr="image34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16" y="4069080"/>
              <a:ext cx="1152144" cy="1645920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737616" y="6230035"/>
              <a:ext cx="15483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[Gupta et al, 2009]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13816" y="3429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defensive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2616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bowling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6332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900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2616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serve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6332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13816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Sport data set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: 6 classes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7" name="Picture 46" descr="image02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6" y="1828800"/>
              <a:ext cx="1152144" cy="1645920"/>
            </a:xfrm>
            <a:prstGeom prst="rect">
              <a:avLst/>
            </a:prstGeom>
          </p:spPr>
        </p:pic>
      </p:grpSp>
      <p:sp>
        <p:nvSpPr>
          <p:cNvPr id="5" name="Subtitle 2"/>
          <p:cNvSpPr txBox="1">
            <a:spLocks/>
          </p:cNvSpPr>
          <p:nvPr/>
        </p:nvSpPr>
        <p:spPr>
          <a:xfrm>
            <a:off x="1981200" y="457200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Dataset and Experiment Setup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200" y="23622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Object detection;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275486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Pose estimation;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313586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Activity classification.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latin typeface="Arial" pitchFamily="34" charset="0"/>
                <a:cs typeface="Arial" pitchFamily="34" charset="0"/>
              </a:rPr>
              <a:t>Tasks: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 rot="20547472">
            <a:off x="1714051" y="2069338"/>
            <a:ext cx="168281" cy="5554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>
            <a:spLocks/>
          </p:cNvSpPr>
          <p:nvPr/>
        </p:nvSpPr>
        <p:spPr>
          <a:xfrm>
            <a:off x="2918693" y="2057400"/>
            <a:ext cx="91440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1161729">
            <a:off x="4050167" y="2388455"/>
            <a:ext cx="243799" cy="9541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16376253">
            <a:off x="1012854" y="4264687"/>
            <a:ext cx="304400" cy="4863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rot="13729509">
            <a:off x="2687880" y="4530135"/>
            <a:ext cx="262363" cy="3770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657600" y="4038600"/>
            <a:ext cx="228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890016" y="1383268"/>
            <a:ext cx="8253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180 training (supervised with object and part locations) &amp; 120 testing images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54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 descr="obj5_new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8171" y="3874783"/>
            <a:ext cx="2682429" cy="2011680"/>
          </a:xfrm>
          <a:prstGeom prst="rect">
            <a:avLst/>
          </a:prstGeom>
        </p:spPr>
      </p:pic>
      <p:pic>
        <p:nvPicPr>
          <p:cNvPr id="111" name="Picture 110" descr="obj1_new_0.bmp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9151" y="1371600"/>
            <a:ext cx="2680649" cy="2011680"/>
          </a:xfrm>
          <a:prstGeom prst="rect">
            <a:avLst/>
          </a:prstGeom>
        </p:spPr>
      </p:pic>
      <p:pic>
        <p:nvPicPr>
          <p:cNvPr id="112" name="Picture 111" descr="obj1_new_3.bmp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058" t="21500" r="15780" b="21501"/>
          <a:stretch>
            <a:fillRect/>
          </a:stretch>
        </p:blipFill>
        <p:spPr>
          <a:xfrm>
            <a:off x="3886200" y="1773936"/>
            <a:ext cx="1714500" cy="1143000"/>
          </a:xfrm>
          <a:prstGeom prst="rect">
            <a:avLst/>
          </a:prstGeom>
        </p:spPr>
      </p:pic>
      <p:pic>
        <p:nvPicPr>
          <p:cNvPr id="27" name="Picture 26" descr="obj1_new_2.bmp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80" t="36700" r="27187" b="17701"/>
          <a:stretch>
            <a:fillRect/>
          </a:stretch>
        </p:blipFill>
        <p:spPr>
          <a:xfrm>
            <a:off x="3767139" y="2086424"/>
            <a:ext cx="1524000" cy="914400"/>
          </a:xfrm>
          <a:prstGeom prst="rect">
            <a:avLst/>
          </a:prstGeom>
        </p:spPr>
      </p:pic>
      <p:pic>
        <p:nvPicPr>
          <p:cNvPr id="26" name="Picture 25" descr="obj1_new_1.bmp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80" t="44300" r="27187" b="13901"/>
          <a:stretch>
            <a:fillRect/>
          </a:stretch>
        </p:blipFill>
        <p:spPr>
          <a:xfrm>
            <a:off x="3748851" y="2223584"/>
            <a:ext cx="1536192" cy="844906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2438400" y="381000"/>
            <a:ext cx="44958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Object Detection Results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Picture 46" descr="Cricket-Bat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111" r="41111"/>
          <a:stretch>
            <a:fillRect/>
          </a:stretch>
        </p:blipFill>
        <p:spPr>
          <a:xfrm rot="18139558" flipH="1">
            <a:off x="4965831" y="1265739"/>
            <a:ext cx="233617" cy="13140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15627" y="1150688"/>
            <a:ext cx="122822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Cricket bat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Group 8"/>
          <p:cNvGrpSpPr>
            <a:grpSpLocks noChangeAspect="1"/>
          </p:cNvGrpSpPr>
          <p:nvPr/>
        </p:nvGrpSpPr>
        <p:grpSpPr>
          <a:xfrm>
            <a:off x="2265651" y="1524000"/>
            <a:ext cx="786385" cy="914400"/>
            <a:chOff x="5105400" y="1219200"/>
            <a:chExt cx="3276601" cy="3810000"/>
          </a:xfrm>
        </p:grpSpPr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1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81" name="Straight Connector 80"/>
              <p:cNvCxnSpPr>
                <a:endCxn id="28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>
                <a:endCxn id="28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>
                <a:stCxn id="68" idx="1"/>
                <a:endCxn id="28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32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5882" name="Equation" r:id="rId9" imgW="330120" imgH="164880" progId="Equation.DSMT4">
                    <p:embed/>
                  </p:oleObj>
                </mc:Choice>
                <mc:Fallback>
                  <p:oleObj name="Equation" r:id="rId9" imgW="330120" imgH="164880" progId="Equation.DSMT4">
                    <p:embed/>
                    <p:pic>
                      <p:nvPicPr>
                        <p:cNvPr id="32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0" name="Oval 79"/>
            <p:cNvSpPr>
              <a:spLocks noChangeAspect="1"/>
            </p:cNvSpPr>
            <p:nvPr/>
          </p:nvSpPr>
          <p:spPr>
            <a:xfrm>
              <a:off x="5105400" y="426720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5958839" y="466344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6720840" y="466344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8016241" y="466344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37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5883" name="Equation" r:id="rId11" imgW="330120" imgH="164880" progId="Equation.DSMT4">
                    <p:embed/>
                  </p:oleObj>
                </mc:Choice>
                <mc:Fallback>
                  <p:oleObj name="Equation" r:id="rId11" imgW="330120" imgH="164880" progId="Equation.DSMT4">
                    <p:embed/>
                    <p:pic>
                      <p:nvPicPr>
                        <p:cNvPr id="37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5958841" y="352044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6720841" y="352044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8016241" y="352044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1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63" name="Straight Connector 24"/>
              <p:cNvCxnSpPr>
                <a:stCxn id="80" idx="0"/>
                <a:endCxn id="29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>
                <a:stCxn id="78" idx="0"/>
                <a:endCxn id="71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>
                <a:stCxn id="76" idx="0"/>
                <a:endCxn id="70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>
                <a:stCxn id="74" idx="0"/>
                <a:endCxn id="68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60" name="Straight Connector 59"/>
              <p:cNvCxnSpPr>
                <a:stCxn id="29" idx="5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>
                <a:stCxn id="68" idx="2"/>
                <a:endCxn id="29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Straight Connector 18"/>
            <p:cNvCxnSpPr>
              <a:stCxn id="71" idx="6"/>
              <a:endCxn id="70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57" name="Straight Connector 56"/>
              <p:cNvCxnSpPr>
                <a:stCxn id="29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16"/>
              <p:cNvCxnSpPr>
                <a:endCxn id="30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17"/>
              <p:cNvCxnSpPr>
                <a:endCxn id="28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4" name="Group 83"/>
          <p:cNvGrpSpPr>
            <a:grpSpLocks noChangeAspect="1"/>
          </p:cNvGrpSpPr>
          <p:nvPr/>
        </p:nvGrpSpPr>
        <p:grpSpPr>
          <a:xfrm>
            <a:off x="461236" y="1524000"/>
            <a:ext cx="681764" cy="914400"/>
            <a:chOff x="1114676" y="1828800"/>
            <a:chExt cx="2009524" cy="2695238"/>
          </a:xfrm>
        </p:grpSpPr>
        <p:pic>
          <p:nvPicPr>
            <p:cNvPr id="85" name="Picture 84" descr="image38.bmp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14676" y="1828800"/>
              <a:ext cx="2009524" cy="2695238"/>
            </a:xfrm>
            <a:prstGeom prst="rect">
              <a:avLst/>
            </a:prstGeom>
          </p:spPr>
        </p:pic>
        <p:sp>
          <p:nvSpPr>
            <p:cNvPr id="86" name="Rectangle 85"/>
            <p:cNvSpPr/>
            <p:nvPr/>
          </p:nvSpPr>
          <p:spPr>
            <a:xfrm>
              <a:off x="1200278" y="1905000"/>
              <a:ext cx="247522" cy="762000"/>
            </a:xfrm>
            <a:prstGeom prst="rect">
              <a:avLst/>
            </a:prstGeom>
            <a:noFill/>
            <a:ln w="31750" cap="sq">
              <a:solidFill>
                <a:srgbClr val="00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1545336" y="2231136"/>
              <a:ext cx="54864" cy="5486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676400" y="2231136"/>
              <a:ext cx="54864" cy="5486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1828800" y="2231136"/>
              <a:ext cx="54864" cy="5486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/>
          <p:cNvGrpSpPr>
            <a:grpSpLocks noChangeAspect="1"/>
          </p:cNvGrpSpPr>
          <p:nvPr/>
        </p:nvGrpSpPr>
        <p:grpSpPr>
          <a:xfrm>
            <a:off x="1375636" y="1524000"/>
            <a:ext cx="681764" cy="914400"/>
            <a:chOff x="3448552" y="1828800"/>
            <a:chExt cx="2009524" cy="2695238"/>
          </a:xfrm>
        </p:grpSpPr>
        <p:pic>
          <p:nvPicPr>
            <p:cNvPr id="91" name="Picture 90" descr="image38.bmp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48552" y="1828800"/>
              <a:ext cx="2009524" cy="2695238"/>
            </a:xfrm>
            <a:prstGeom prst="rect">
              <a:avLst/>
            </a:prstGeom>
          </p:spPr>
        </p:pic>
        <p:sp>
          <p:nvSpPr>
            <p:cNvPr id="92" name="Rectangle 91"/>
            <p:cNvSpPr/>
            <p:nvPr/>
          </p:nvSpPr>
          <p:spPr>
            <a:xfrm>
              <a:off x="4114800" y="2057400"/>
              <a:ext cx="762000" cy="2286000"/>
            </a:xfrm>
            <a:prstGeom prst="rect">
              <a:avLst/>
            </a:pr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3810000" y="1905000"/>
              <a:ext cx="1295400" cy="2590800"/>
            </a:xfrm>
            <a:prstGeom prst="rect">
              <a:avLst/>
            </a:prstGeom>
            <a:noFill/>
            <a:ln w="25400" cap="sq">
              <a:solidFill>
                <a:srgbClr val="00FF00"/>
              </a:solidFill>
              <a:prstDash val="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615524" y="1905000"/>
              <a:ext cx="1572213" cy="99790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>
                  <a:latin typeface="Arial" pitchFamily="34" charset="0"/>
                  <a:cs typeface="Arial" pitchFamily="34" charset="0"/>
                </a:rPr>
                <a:t>Valid region</a:t>
              </a:r>
              <a:endParaRPr lang="en-US" sz="8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95" name="Picture 94" descr="obj3_new.emf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142" y="3844303"/>
            <a:ext cx="2682429" cy="2011680"/>
          </a:xfrm>
          <a:prstGeom prst="rect">
            <a:avLst/>
          </a:prstGeom>
        </p:spPr>
      </p:pic>
      <p:pic>
        <p:nvPicPr>
          <p:cNvPr id="97" name="Picture 96" descr="croquet_mallet.JP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000" r="10000"/>
          <a:stretch>
            <a:fillRect/>
          </a:stretch>
        </p:blipFill>
        <p:spPr>
          <a:xfrm rot="20522450">
            <a:off x="2251037" y="3889101"/>
            <a:ext cx="802273" cy="1069697"/>
          </a:xfrm>
          <a:prstGeom prst="rect">
            <a:avLst/>
          </a:prstGeom>
        </p:spPr>
      </p:pic>
      <p:pic>
        <p:nvPicPr>
          <p:cNvPr id="98" name="Picture 97" descr="obj4_new.emf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1942" y="3879241"/>
            <a:ext cx="2682429" cy="2011680"/>
          </a:xfrm>
          <a:prstGeom prst="rect">
            <a:avLst/>
          </a:prstGeom>
        </p:spPr>
      </p:pic>
      <p:pic>
        <p:nvPicPr>
          <p:cNvPr id="100" name="Picture 99" descr="tennis-racket.jp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9782711">
            <a:off x="4791979" y="3968179"/>
            <a:ext cx="848112" cy="853201"/>
          </a:xfrm>
          <a:prstGeom prst="rect">
            <a:avLst/>
          </a:prstGeom>
        </p:spPr>
      </p:pic>
      <p:pic>
        <p:nvPicPr>
          <p:cNvPr id="101" name="Picture 100" descr="Volleyball.jpg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56973" y="4175125"/>
            <a:ext cx="457198" cy="462045"/>
          </a:xfrm>
          <a:prstGeom prst="rect">
            <a:avLst/>
          </a:prstGeom>
        </p:spPr>
      </p:pic>
      <p:sp>
        <p:nvSpPr>
          <p:cNvPr id="102" name="TextBox 101"/>
          <p:cNvSpPr txBox="1"/>
          <p:nvPr/>
        </p:nvSpPr>
        <p:spPr>
          <a:xfrm>
            <a:off x="1279971" y="3581651"/>
            <a:ext cx="160492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Croquet mallet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846821" y="3581400"/>
            <a:ext cx="147175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Tennis racket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649808" y="3581400"/>
            <a:ext cx="110716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Volleyball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5" name="Picture 104" descr="obj2_new.emf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928171" y="1371600"/>
            <a:ext cx="2682427" cy="2011680"/>
          </a:xfrm>
          <a:prstGeom prst="rect">
            <a:avLst/>
          </a:prstGeom>
        </p:spPr>
      </p:pic>
      <p:pic>
        <p:nvPicPr>
          <p:cNvPr id="106" name="Picture 105" descr="cricket_ball.jpg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10106" t="10815" r="10106" b="2978"/>
          <a:stretch>
            <a:fillRect/>
          </a:stretch>
        </p:blipFill>
        <p:spPr>
          <a:xfrm>
            <a:off x="7848598" y="1676400"/>
            <a:ext cx="332509" cy="304800"/>
          </a:xfrm>
          <a:prstGeom prst="rect">
            <a:avLst/>
          </a:prstGeom>
        </p:spPr>
      </p:pic>
      <p:sp>
        <p:nvSpPr>
          <p:cNvPr id="107" name="TextBox 106"/>
          <p:cNvSpPr txBox="1"/>
          <p:nvPr/>
        </p:nvSpPr>
        <p:spPr>
          <a:xfrm>
            <a:off x="6661311" y="1143000"/>
            <a:ext cx="12634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Cricket ball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2209800" y="2514600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Our Method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81000" y="2514600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Sliding window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143000" y="2514600"/>
            <a:ext cx="1143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Pedestrian context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28600" y="3043535"/>
            <a:ext cx="1066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latin typeface="Arial" pitchFamily="34" charset="0"/>
                <a:cs typeface="Arial" pitchFamily="34" charset="0"/>
              </a:rPr>
              <a:t>[Andriluka et al, 2009]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143000" y="3043535"/>
            <a:ext cx="121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latin typeface="Arial" pitchFamily="34" charset="0"/>
                <a:cs typeface="Arial" pitchFamily="34" charset="0"/>
              </a:rPr>
              <a:t>[Dalal &amp; Triggs, 2006]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89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3" grpId="0"/>
      <p:bldP spid="104" grpId="0"/>
      <p:bldP spid="107" grpId="0"/>
      <p:bldP spid="108" grpId="0"/>
      <p:bldP spid="109" grpId="0"/>
      <p:bldP spid="110" grpId="0"/>
      <p:bldP spid="72" grpId="0"/>
      <p:bldP spid="7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2438400" y="381000"/>
            <a:ext cx="44958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Object Detection Results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309173" y="5578475"/>
            <a:ext cx="2133600" cy="365125"/>
          </a:xfrm>
        </p:spPr>
        <p:txBody>
          <a:bodyPr/>
          <a:lstStyle/>
          <a:p>
            <a:fld id="{E0BB3CA0-32E3-4CDE-8D18-1C80C234AB4A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99" name="Picture 98" descr="obj5_new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8171" y="3874783"/>
            <a:ext cx="2682429" cy="2011680"/>
          </a:xfrm>
          <a:prstGeom prst="rect">
            <a:avLst/>
          </a:prstGeom>
        </p:spPr>
      </p:pic>
      <p:pic>
        <p:nvPicPr>
          <p:cNvPr id="101" name="Picture 100" descr="Volleyball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56973" y="4175125"/>
            <a:ext cx="457198" cy="462045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6649808" y="3581400"/>
            <a:ext cx="110716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Volleyball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5" name="Picture 104" descr="obj2_new.e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8171" y="1371600"/>
            <a:ext cx="2682427" cy="2011680"/>
          </a:xfrm>
          <a:prstGeom prst="rect">
            <a:avLst/>
          </a:prstGeom>
        </p:spPr>
      </p:pic>
      <p:pic>
        <p:nvPicPr>
          <p:cNvPr id="106" name="Picture 105" descr="cricket_ball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10106" t="10815" r="10106" b="2978"/>
          <a:stretch>
            <a:fillRect/>
          </a:stretch>
        </p:blipFill>
        <p:spPr>
          <a:xfrm>
            <a:off x="7848598" y="1676400"/>
            <a:ext cx="332509" cy="304800"/>
          </a:xfrm>
          <a:prstGeom prst="rect">
            <a:avLst/>
          </a:prstGeom>
        </p:spPr>
      </p:pic>
      <p:sp>
        <p:nvSpPr>
          <p:cNvPr id="107" name="TextBox 106"/>
          <p:cNvSpPr txBox="1"/>
          <p:nvPr/>
        </p:nvSpPr>
        <p:spPr>
          <a:xfrm>
            <a:off x="6661311" y="1143000"/>
            <a:ext cx="12634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Cricket ball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3" name="Picture 112" descr="obj1.emf"/>
          <p:cNvPicPr>
            <a:picLocks noChangeAspect="1"/>
          </p:cNvPicPr>
          <p:nvPr/>
        </p:nvPicPr>
        <p:blipFill>
          <a:blip r:embed="rId6" cstate="print"/>
          <a:srcRect l="29669" t="10095" r="62484" b="82066"/>
          <a:stretch>
            <a:fillRect/>
          </a:stretch>
        </p:blipFill>
        <p:spPr>
          <a:xfrm>
            <a:off x="4724400" y="1115568"/>
            <a:ext cx="304800" cy="228600"/>
          </a:xfrm>
          <a:prstGeom prst="rect">
            <a:avLst/>
          </a:prstGeom>
        </p:spPr>
      </p:pic>
      <p:pic>
        <p:nvPicPr>
          <p:cNvPr id="115" name="Picture 114" descr="obj1.emf"/>
          <p:cNvPicPr>
            <a:picLocks noChangeAspect="1"/>
          </p:cNvPicPr>
          <p:nvPr/>
        </p:nvPicPr>
        <p:blipFill>
          <a:blip r:embed="rId6" cstate="print"/>
          <a:srcRect l="29669" t="18666" r="62484" b="74228"/>
          <a:stretch>
            <a:fillRect/>
          </a:stretch>
        </p:blipFill>
        <p:spPr>
          <a:xfrm>
            <a:off x="3352800" y="1143000"/>
            <a:ext cx="304800" cy="207264"/>
          </a:xfrm>
          <a:prstGeom prst="rect">
            <a:avLst/>
          </a:prstGeom>
        </p:spPr>
      </p:pic>
      <p:pic>
        <p:nvPicPr>
          <p:cNvPr id="117" name="Picture 116" descr="obj1.emf"/>
          <p:cNvPicPr>
            <a:picLocks noChangeAspect="1"/>
          </p:cNvPicPr>
          <p:nvPr/>
        </p:nvPicPr>
        <p:blipFill>
          <a:blip r:embed="rId6" cstate="print"/>
          <a:srcRect l="29669" t="23159" r="62484" b="68527"/>
          <a:stretch>
            <a:fillRect/>
          </a:stretch>
        </p:blipFill>
        <p:spPr>
          <a:xfrm>
            <a:off x="1676400" y="1066800"/>
            <a:ext cx="304800" cy="242455"/>
          </a:xfrm>
          <a:prstGeom prst="rect">
            <a:avLst/>
          </a:prstGeom>
        </p:spPr>
      </p:pic>
      <p:sp>
        <p:nvSpPr>
          <p:cNvPr id="119" name="TextBox 118"/>
          <p:cNvSpPr txBox="1"/>
          <p:nvPr/>
        </p:nvSpPr>
        <p:spPr>
          <a:xfrm>
            <a:off x="1143000" y="1219200"/>
            <a:ext cx="14622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Arial" pitchFamily="34" charset="0"/>
                <a:cs typeface="Arial" pitchFamily="34" charset="0"/>
              </a:rPr>
              <a:t>Sliding window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2514600" y="1219200"/>
            <a:ext cx="17796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Arial" pitchFamily="34" charset="0"/>
                <a:cs typeface="Arial" pitchFamily="34" charset="0"/>
              </a:rPr>
              <a:t>Pedestrian context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4267200" y="1219200"/>
            <a:ext cx="1219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 pitchFamily="34" charset="0"/>
                <a:cs typeface="Arial" pitchFamily="34" charset="0"/>
              </a:rPr>
              <a:t>Our method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 rot="16200000">
            <a:off x="265390" y="2173010"/>
            <a:ext cx="13163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latin typeface="Arial" pitchFamily="34" charset="0"/>
                <a:cs typeface="Arial" pitchFamily="34" charset="0"/>
              </a:rPr>
              <a:t>Small object</a:t>
            </a:r>
            <a:endParaRPr lang="en-US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 rot="16200000">
            <a:off x="-50400" y="4535211"/>
            <a:ext cx="19479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latin typeface="Arial" pitchFamily="34" charset="0"/>
                <a:cs typeface="Arial" pitchFamily="34" charset="0"/>
              </a:rPr>
              <a:t>Background clutter</a:t>
            </a:r>
            <a:endParaRPr lang="en-US" sz="15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842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1600200"/>
            <a:ext cx="114363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95400" y="1600200"/>
            <a:ext cx="118036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2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19400" y="1600200"/>
            <a:ext cx="1143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3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43400" y="3810000"/>
            <a:ext cx="1114026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4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95400" y="3810000"/>
            <a:ext cx="1171944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5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90456" y="3810000"/>
            <a:ext cx="1171944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8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981200" y="457200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Dataset and Experiment Setup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200" y="23622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Object detection;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2754868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Pose estimation;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313586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Activity classification.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latin typeface="Arial" pitchFamily="34" charset="0"/>
                <a:cs typeface="Arial" pitchFamily="34" charset="0"/>
              </a:rPr>
              <a:t>Tasks: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37616" y="1066800"/>
            <a:ext cx="4062984" cy="5455623"/>
            <a:chOff x="737616" y="1066800"/>
            <a:chExt cx="4062984" cy="5455623"/>
          </a:xfrm>
        </p:grpSpPr>
        <p:pic>
          <p:nvPicPr>
            <p:cNvPr id="8" name="Picture 7" descr="image1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6" y="1828800"/>
              <a:ext cx="1152144" cy="1645920"/>
            </a:xfrm>
            <a:prstGeom prst="rect">
              <a:avLst/>
            </a:prstGeom>
          </p:spPr>
        </p:pic>
        <p:pic>
          <p:nvPicPr>
            <p:cNvPr id="9" name="Picture 8" descr="image1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8456" y="1828800"/>
              <a:ext cx="1152144" cy="1645920"/>
            </a:xfrm>
            <a:prstGeom prst="rect">
              <a:avLst/>
            </a:prstGeom>
          </p:spPr>
        </p:pic>
        <p:pic>
          <p:nvPicPr>
            <p:cNvPr id="10" name="Picture 9" descr="image17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016" y="4069080"/>
              <a:ext cx="1152144" cy="1645920"/>
            </a:xfrm>
            <a:prstGeom prst="rect">
              <a:avLst/>
            </a:prstGeom>
          </p:spPr>
        </p:pic>
        <p:pic>
          <p:nvPicPr>
            <p:cNvPr id="11" name="Picture 10" descr="image09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6" y="4069080"/>
              <a:ext cx="1152144" cy="1645920"/>
            </a:xfrm>
            <a:prstGeom prst="rect">
              <a:avLst/>
            </a:prstGeom>
          </p:spPr>
        </p:pic>
        <p:pic>
          <p:nvPicPr>
            <p:cNvPr id="12" name="Picture 11" descr="image34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16" y="4069080"/>
              <a:ext cx="1152144" cy="16459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37616" y="6230035"/>
              <a:ext cx="15483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[Gupta et al, 2009]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3816" y="3429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defensive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16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bowling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332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00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616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serve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332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3816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Sport data set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: 6 classes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" name="Picture 21" descr="image02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6" y="1828800"/>
              <a:ext cx="1152144" cy="16459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0016" y="1383268"/>
              <a:ext cx="365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180 training &amp; 120 testing images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6858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 Results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1132840"/>
          <a:ext cx="8229596" cy="2152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Method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Torso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Upper Leg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Lower Leg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Upper Arm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Lower Arm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Head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Ramanan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2006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Andriluka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et al, 2009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.19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Our full model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.66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.27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.58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33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identify actions?</a:t>
            </a:r>
            <a:endParaRPr lang="en-US" dirty="0"/>
          </a:p>
        </p:txBody>
      </p:sp>
      <p:pic>
        <p:nvPicPr>
          <p:cNvPr id="174082" name="Picture 2" descr="http://people.rit.edu/andpph/photofile-misc/strobe-motion-ta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64" y="1905000"/>
            <a:ext cx="45357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5936" y="138178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</a:rPr>
              <a:t>Motion</a:t>
            </a:r>
            <a:endParaRPr lang="en-US" sz="2800" dirty="0">
              <a:latin typeface="+mn-lt"/>
            </a:endParaRPr>
          </a:p>
        </p:txBody>
      </p:sp>
      <p:pic>
        <p:nvPicPr>
          <p:cNvPr id="174084" name="Picture 4" descr="http://3.bp.blogspot.com/_Is8bkErrqa0/TQVpOyq-BaI/AAAAAAAAAMI/-wFoc1mbX2Q/s1600/cat_punching-130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09" y="1905000"/>
            <a:ext cx="315427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18074" y="1381780"/>
            <a:ext cx="871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</a:rPr>
              <a:t>Pose</a:t>
            </a:r>
            <a:endParaRPr lang="en-US" sz="2800" dirty="0">
              <a:latin typeface="+mn-lt"/>
            </a:endParaRPr>
          </a:p>
        </p:txBody>
      </p:sp>
      <p:pic>
        <p:nvPicPr>
          <p:cNvPr id="174086" name="Picture 6" descr="http://t1.gstatic.com/images?q=tbn:ANd9GcReJSIBr5a_ta0l3l4z9rYGJXhUY0-Hx4AJNMbrj6Iqnn56i5CtG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616" y="4391025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00" y="5218093"/>
            <a:ext cx="1460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latin typeface="+mn-lt"/>
              </a:rPr>
              <a:t>Held Objects</a:t>
            </a:r>
            <a:endParaRPr lang="en-US" sz="2800" dirty="0">
              <a:latin typeface="+mn-lt"/>
            </a:endParaRPr>
          </a:p>
        </p:txBody>
      </p:sp>
      <p:pic>
        <p:nvPicPr>
          <p:cNvPr id="174088" name="Picture 8" descr="http://t0.gstatic.com/images?q=tbn:ANd9GcR_3X88Mv1UR_-oPmZRNouLHPS-jQTtkW4uvaLuuhH5m4X_mBR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705349"/>
            <a:ext cx="2911098" cy="215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448617" y="5334000"/>
            <a:ext cx="1460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Nearby Objects</a:t>
            </a:r>
            <a:endParaRPr lang="en-US" sz="28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51349" y="4391025"/>
            <a:ext cx="1455549" cy="2466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8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6858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 Results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1132840"/>
          <a:ext cx="8229596" cy="2152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Method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Torso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Upper Leg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Lower Leg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Upper Arm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Lower Arm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Head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Ramanan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2006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Andriluka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et al, 2009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.19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Our full model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.66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.27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.58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29000" y="5832157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Andriluka et al, 2009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0" y="5832157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Our estimation result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5832157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Tennis serve model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43800" y="58674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Andriluka et al, 2009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72200" y="5832157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Our estimation result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6800" y="5832157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Volleyball smash model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4572000" y="3200400"/>
            <a:ext cx="1066800" cy="685800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6200000" flipH="1">
            <a:off x="6400800" y="3505200"/>
            <a:ext cx="685800" cy="76200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4267200"/>
            <a:ext cx="141930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1021" y="3962400"/>
            <a:ext cx="131557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3962400"/>
            <a:ext cx="132281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5900" y="4038600"/>
            <a:ext cx="723900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33060" y="3962400"/>
            <a:ext cx="103454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43800" y="3962400"/>
            <a:ext cx="10421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03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6858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 Results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1132840"/>
          <a:ext cx="8229596" cy="2719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Method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Torso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Upper Leg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Lower Leg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Upper Arm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Lower Arm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Head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Ramanan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2006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Andriluka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et al, 2009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.19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Our full model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.66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.27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.58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One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pose per class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.63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.36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.23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57200" y="1591056"/>
            <a:ext cx="8229600" cy="112471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438400" y="57912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Estimation result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4000" y="57912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Estimation result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39000" y="57912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Estimation result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524000" y="3200400"/>
            <a:ext cx="3200400" cy="990600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model.bmp"/>
          <p:cNvPicPr>
            <a:picLocks noChangeAspect="1"/>
          </p:cNvPicPr>
          <p:nvPr/>
        </p:nvPicPr>
        <p:blipFill>
          <a:blip r:embed="rId2" cstate="print"/>
          <a:srcRect l="27778" r="23611"/>
          <a:stretch>
            <a:fillRect/>
          </a:stretch>
        </p:blipFill>
        <p:spPr>
          <a:xfrm>
            <a:off x="807720" y="4191000"/>
            <a:ext cx="640080" cy="1755648"/>
          </a:xfrm>
          <a:prstGeom prst="rect">
            <a:avLst/>
          </a:prstGeom>
        </p:spPr>
      </p:pic>
      <p:pic>
        <p:nvPicPr>
          <p:cNvPr id="26" name="Picture 25" descr="model_5_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4343400"/>
            <a:ext cx="614290" cy="1463040"/>
          </a:xfrm>
          <a:prstGeom prst="rect">
            <a:avLst/>
          </a:prstGeom>
        </p:spPr>
      </p:pic>
      <p:pic>
        <p:nvPicPr>
          <p:cNvPr id="27" name="Picture 26" descr="model_5_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9400" y="4267200"/>
            <a:ext cx="548640" cy="1637137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rot="16200000" flipH="1">
            <a:off x="952500" y="4000500"/>
            <a:ext cx="457200" cy="76200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/>
          <p:cNvGrpSpPr/>
          <p:nvPr/>
        </p:nvGrpSpPr>
        <p:grpSpPr>
          <a:xfrm>
            <a:off x="2532456" y="4306824"/>
            <a:ext cx="972744" cy="1499616"/>
            <a:chOff x="2456256" y="4306824"/>
            <a:chExt cx="972744" cy="1499616"/>
          </a:xfrm>
        </p:grpSpPr>
        <p:pic>
          <p:nvPicPr>
            <p:cNvPr id="10" name="Picture 9" descr="image14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56256" y="4343400"/>
              <a:ext cx="972744" cy="1463040"/>
            </a:xfrm>
            <a:prstGeom prst="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 rot="546621">
              <a:off x="2873184" y="4582861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 rot="867748">
              <a:off x="2813011" y="4746476"/>
              <a:ext cx="240387" cy="34068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 rot="9685934">
              <a:off x="2841095" y="4588537"/>
              <a:ext cx="101313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/>
            <p:cNvSpPr/>
            <p:nvPr/>
          </p:nvSpPr>
          <p:spPr>
            <a:xfrm rot="7594662">
              <a:off x="2711953" y="4403218"/>
              <a:ext cx="101313" cy="25603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 rot="17668061">
              <a:off x="3036155" y="4773168"/>
              <a:ext cx="91440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33"/>
            <p:cNvSpPr/>
            <p:nvPr/>
          </p:nvSpPr>
          <p:spPr>
            <a:xfrm rot="14342898">
              <a:off x="3203958" y="4742713"/>
              <a:ext cx="91440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 rot="20900462">
              <a:off x="2841029" y="5117576"/>
              <a:ext cx="109728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35"/>
            <p:cNvSpPr/>
            <p:nvPr/>
          </p:nvSpPr>
          <p:spPr>
            <a:xfrm rot="1611322">
              <a:off x="2703558" y="5045312"/>
              <a:ext cx="137160" cy="27572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36"/>
            <p:cNvSpPr/>
            <p:nvPr/>
          </p:nvSpPr>
          <p:spPr>
            <a:xfrm rot="531326">
              <a:off x="2841269" y="5339490"/>
              <a:ext cx="109728" cy="29260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37"/>
            <p:cNvSpPr/>
            <p:nvPr/>
          </p:nvSpPr>
          <p:spPr>
            <a:xfrm rot="2449302">
              <a:off x="2530171" y="5229083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 rot="21494495">
              <a:off x="2745437" y="4350085"/>
              <a:ext cx="147927" cy="148020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>
              <a:spLocks/>
            </p:cNvSpPr>
            <p:nvPr/>
          </p:nvSpPr>
          <p:spPr>
            <a:xfrm rot="21494495">
              <a:off x="2706624" y="4306824"/>
              <a:ext cx="228600" cy="228600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524000" y="4343400"/>
            <a:ext cx="858920" cy="1463040"/>
            <a:chOff x="1524000" y="4343400"/>
            <a:chExt cx="858920" cy="1463040"/>
          </a:xfrm>
        </p:grpSpPr>
        <p:pic>
          <p:nvPicPr>
            <p:cNvPr id="9" name="Picture 8" descr="image19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4000" y="4343400"/>
              <a:ext cx="858920" cy="1463040"/>
            </a:xfrm>
            <a:prstGeom prst="rect">
              <a:avLst/>
            </a:prstGeom>
          </p:spPr>
        </p:pic>
        <p:sp>
          <p:nvSpPr>
            <p:cNvPr id="42" name="Rounded Rectangle 41"/>
            <p:cNvSpPr/>
            <p:nvPr/>
          </p:nvSpPr>
          <p:spPr>
            <a:xfrm rot="546621">
              <a:off x="1841733" y="4765029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/>
            <p:cNvSpPr/>
            <p:nvPr/>
          </p:nvSpPr>
          <p:spPr>
            <a:xfrm rot="867748">
              <a:off x="1778279" y="4968694"/>
              <a:ext cx="240387" cy="34068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/>
            <p:cNvSpPr/>
            <p:nvPr/>
          </p:nvSpPr>
          <p:spPr>
            <a:xfrm rot="9685934">
              <a:off x="1737360" y="4754880"/>
              <a:ext cx="101313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44"/>
            <p:cNvSpPr/>
            <p:nvPr/>
          </p:nvSpPr>
          <p:spPr>
            <a:xfrm rot="11659428">
              <a:off x="1737360" y="4560950"/>
              <a:ext cx="101313" cy="25603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45"/>
            <p:cNvSpPr/>
            <p:nvPr/>
          </p:nvSpPr>
          <p:spPr>
            <a:xfrm rot="20483828">
              <a:off x="1969767" y="4935689"/>
              <a:ext cx="91440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46"/>
            <p:cNvSpPr/>
            <p:nvPr/>
          </p:nvSpPr>
          <p:spPr>
            <a:xfrm rot="394376">
              <a:off x="1917632" y="4805091"/>
              <a:ext cx="91440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 rot="21331250">
              <a:off x="1850439" y="5186794"/>
              <a:ext cx="109728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 rot="539373">
              <a:off x="1697099" y="5190624"/>
              <a:ext cx="137160" cy="27572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1848586" y="5346192"/>
              <a:ext cx="109728" cy="29260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ounded Rectangle 50"/>
            <p:cNvSpPr/>
            <p:nvPr/>
          </p:nvSpPr>
          <p:spPr>
            <a:xfrm rot="1184827">
              <a:off x="1613687" y="5413818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 rot="21494495">
              <a:off x="1752754" y="4390115"/>
              <a:ext cx="147927" cy="148020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>
              <a:spLocks/>
            </p:cNvSpPr>
            <p:nvPr/>
          </p:nvSpPr>
          <p:spPr>
            <a:xfrm rot="21494495">
              <a:off x="1713941" y="4346854"/>
              <a:ext cx="228600" cy="228600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7333056" y="4306824"/>
            <a:ext cx="972744" cy="1499616"/>
            <a:chOff x="7409257" y="4306824"/>
            <a:chExt cx="972744" cy="1499616"/>
          </a:xfrm>
        </p:grpSpPr>
        <p:pic>
          <p:nvPicPr>
            <p:cNvPr id="20" name="Picture 19" descr="image14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09257" y="4343400"/>
              <a:ext cx="972744" cy="1463040"/>
            </a:xfrm>
            <a:prstGeom prst="rect">
              <a:avLst/>
            </a:prstGeom>
          </p:spPr>
        </p:pic>
        <p:sp>
          <p:nvSpPr>
            <p:cNvPr id="54" name="Rounded Rectangle 53"/>
            <p:cNvSpPr/>
            <p:nvPr/>
          </p:nvSpPr>
          <p:spPr>
            <a:xfrm rot="546621">
              <a:off x="7824101" y="4582861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ounded Rectangle 54"/>
            <p:cNvSpPr/>
            <p:nvPr/>
          </p:nvSpPr>
          <p:spPr>
            <a:xfrm rot="867748">
              <a:off x="7763928" y="4746476"/>
              <a:ext cx="240387" cy="34068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ounded Rectangle 55"/>
            <p:cNvSpPr/>
            <p:nvPr/>
          </p:nvSpPr>
          <p:spPr>
            <a:xfrm rot="9685934">
              <a:off x="7792012" y="4588537"/>
              <a:ext cx="101313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 rot="7594662">
              <a:off x="7662870" y="4403218"/>
              <a:ext cx="101313" cy="25603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ounded Rectangle 57"/>
            <p:cNvSpPr/>
            <p:nvPr/>
          </p:nvSpPr>
          <p:spPr>
            <a:xfrm rot="17668061">
              <a:off x="7987072" y="4773168"/>
              <a:ext cx="91440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ounded Rectangle 58"/>
            <p:cNvSpPr/>
            <p:nvPr/>
          </p:nvSpPr>
          <p:spPr>
            <a:xfrm rot="14342898">
              <a:off x="8154875" y="4742713"/>
              <a:ext cx="91440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ounded Rectangle 59"/>
            <p:cNvSpPr/>
            <p:nvPr/>
          </p:nvSpPr>
          <p:spPr>
            <a:xfrm rot="20900462">
              <a:off x="7791946" y="5117576"/>
              <a:ext cx="109728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ounded Rectangle 60"/>
            <p:cNvSpPr/>
            <p:nvPr/>
          </p:nvSpPr>
          <p:spPr>
            <a:xfrm rot="1611322">
              <a:off x="7654475" y="5045312"/>
              <a:ext cx="137160" cy="27572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ounded Rectangle 61"/>
            <p:cNvSpPr/>
            <p:nvPr/>
          </p:nvSpPr>
          <p:spPr>
            <a:xfrm rot="531326">
              <a:off x="7792186" y="5339490"/>
              <a:ext cx="109728" cy="29260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ounded Rectangle 62"/>
            <p:cNvSpPr/>
            <p:nvPr/>
          </p:nvSpPr>
          <p:spPr>
            <a:xfrm rot="2449302">
              <a:off x="7481088" y="5229083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 rot="21494495">
              <a:off x="7696354" y="4350085"/>
              <a:ext cx="147927" cy="148020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>
              <a:spLocks/>
            </p:cNvSpPr>
            <p:nvPr/>
          </p:nvSpPr>
          <p:spPr>
            <a:xfrm rot="21494495">
              <a:off x="7657541" y="4306824"/>
              <a:ext cx="228600" cy="228600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465680" y="4343400"/>
            <a:ext cx="858920" cy="1463040"/>
            <a:chOff x="5465680" y="4343400"/>
            <a:chExt cx="858920" cy="1463040"/>
          </a:xfrm>
        </p:grpSpPr>
        <p:pic>
          <p:nvPicPr>
            <p:cNvPr id="18" name="Picture 17" descr="image19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65680" y="4343400"/>
              <a:ext cx="858920" cy="1463040"/>
            </a:xfrm>
            <a:prstGeom prst="rect">
              <a:avLst/>
            </a:prstGeom>
          </p:spPr>
        </p:pic>
        <p:sp>
          <p:nvSpPr>
            <p:cNvPr id="66" name="Rounded Rectangle 65"/>
            <p:cNvSpPr/>
            <p:nvPr/>
          </p:nvSpPr>
          <p:spPr>
            <a:xfrm rot="546621">
              <a:off x="5770627" y="4765029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ounded Rectangle 66"/>
            <p:cNvSpPr/>
            <p:nvPr/>
          </p:nvSpPr>
          <p:spPr>
            <a:xfrm rot="867748">
              <a:off x="5696712" y="4972390"/>
              <a:ext cx="274320" cy="374904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ounded Rectangle 67"/>
            <p:cNvSpPr/>
            <p:nvPr/>
          </p:nvSpPr>
          <p:spPr>
            <a:xfrm rot="9685934">
              <a:off x="5666254" y="4754880"/>
              <a:ext cx="101313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ounded Rectangle 68"/>
            <p:cNvSpPr/>
            <p:nvPr/>
          </p:nvSpPr>
          <p:spPr>
            <a:xfrm rot="11659428">
              <a:off x="5666254" y="4560950"/>
              <a:ext cx="101313" cy="25603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ounded Rectangle 69"/>
            <p:cNvSpPr/>
            <p:nvPr/>
          </p:nvSpPr>
          <p:spPr>
            <a:xfrm rot="19120943">
              <a:off x="5974861" y="4975285"/>
              <a:ext cx="91440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ounded Rectangle 70"/>
            <p:cNvSpPr/>
            <p:nvPr/>
          </p:nvSpPr>
          <p:spPr>
            <a:xfrm rot="7147249">
              <a:off x="6085818" y="5049907"/>
              <a:ext cx="91440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ounded Rectangle 71"/>
            <p:cNvSpPr/>
            <p:nvPr/>
          </p:nvSpPr>
          <p:spPr>
            <a:xfrm rot="449214">
              <a:off x="5790057" y="5341384"/>
              <a:ext cx="142608" cy="447101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ounded Rectangle 72"/>
            <p:cNvSpPr/>
            <p:nvPr/>
          </p:nvSpPr>
          <p:spPr>
            <a:xfrm rot="1135552">
              <a:off x="5587800" y="5343436"/>
              <a:ext cx="155448" cy="370150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ounded Rectangle 73"/>
            <p:cNvSpPr/>
            <p:nvPr/>
          </p:nvSpPr>
          <p:spPr>
            <a:xfrm rot="13603137">
              <a:off x="5867400" y="5562600"/>
              <a:ext cx="109728" cy="29260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ounded Rectangle 74"/>
            <p:cNvSpPr/>
            <p:nvPr/>
          </p:nvSpPr>
          <p:spPr>
            <a:xfrm rot="14664122">
              <a:off x="5703770" y="5453831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 rot="21494495">
              <a:off x="5681648" y="4390115"/>
              <a:ext cx="147927" cy="148020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>
              <a:spLocks/>
            </p:cNvSpPr>
            <p:nvPr/>
          </p:nvSpPr>
          <p:spPr>
            <a:xfrm rot="21494495">
              <a:off x="5642835" y="4346854"/>
              <a:ext cx="228600" cy="228600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95400" y="57912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Estimation result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6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  <p:bldP spid="1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981200" y="457200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Dataset and Experiment Setup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200" y="23622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Object detection;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275486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Pose estimation;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3135868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Activity classification.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latin typeface="Arial" pitchFamily="34" charset="0"/>
                <a:cs typeface="Arial" pitchFamily="34" charset="0"/>
              </a:rPr>
              <a:t>Tasks: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37616" y="1066800"/>
            <a:ext cx="4062984" cy="5455623"/>
            <a:chOff x="737616" y="1066800"/>
            <a:chExt cx="4062984" cy="5455623"/>
          </a:xfrm>
        </p:grpSpPr>
        <p:pic>
          <p:nvPicPr>
            <p:cNvPr id="8" name="Picture 7" descr="image1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6" y="1828800"/>
              <a:ext cx="1152144" cy="1645920"/>
            </a:xfrm>
            <a:prstGeom prst="rect">
              <a:avLst/>
            </a:prstGeom>
          </p:spPr>
        </p:pic>
        <p:pic>
          <p:nvPicPr>
            <p:cNvPr id="9" name="Picture 8" descr="image1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8456" y="1828800"/>
              <a:ext cx="1152144" cy="1645920"/>
            </a:xfrm>
            <a:prstGeom prst="rect">
              <a:avLst/>
            </a:prstGeom>
          </p:spPr>
        </p:pic>
        <p:pic>
          <p:nvPicPr>
            <p:cNvPr id="10" name="Picture 9" descr="image17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016" y="4069080"/>
              <a:ext cx="1152144" cy="1645920"/>
            </a:xfrm>
            <a:prstGeom prst="rect">
              <a:avLst/>
            </a:prstGeom>
          </p:spPr>
        </p:pic>
        <p:pic>
          <p:nvPicPr>
            <p:cNvPr id="11" name="Picture 10" descr="image09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6" y="4069080"/>
              <a:ext cx="1152144" cy="1645920"/>
            </a:xfrm>
            <a:prstGeom prst="rect">
              <a:avLst/>
            </a:prstGeom>
          </p:spPr>
        </p:pic>
        <p:pic>
          <p:nvPicPr>
            <p:cNvPr id="12" name="Picture 11" descr="image34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16" y="4069080"/>
              <a:ext cx="1152144" cy="16459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37616" y="6230035"/>
              <a:ext cx="15483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[Gupta et al, 2009]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3816" y="3429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defensive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16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bowling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332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00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616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serve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332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3816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Sport data set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: 6 classes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" name="Picture 21" descr="image02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6" y="1828800"/>
              <a:ext cx="1152144" cy="16459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0016" y="1383268"/>
              <a:ext cx="365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180 training &amp; 120 testing images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65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6858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Activity Classification Results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27" descr="accuracy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489501"/>
            <a:ext cx="3316711" cy="2514600"/>
          </a:xfrm>
          <a:prstGeom prst="rect">
            <a:avLst/>
          </a:prstGeom>
        </p:spPr>
      </p:pic>
      <p:pic>
        <p:nvPicPr>
          <p:cNvPr id="91" name="Picture 90" descr="image07.bmp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1493520"/>
            <a:ext cx="914400" cy="1097280"/>
          </a:xfrm>
          <a:prstGeom prst="rect">
            <a:avLst/>
          </a:prstGeom>
        </p:spPr>
      </p:pic>
      <p:pic>
        <p:nvPicPr>
          <p:cNvPr id="92" name="Picture 91" descr="image10.bmp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200" y="1493520"/>
            <a:ext cx="914400" cy="1097280"/>
          </a:xfrm>
          <a:prstGeom prst="rect">
            <a:avLst/>
          </a:prstGeom>
        </p:spPr>
      </p:pic>
      <p:pic>
        <p:nvPicPr>
          <p:cNvPr id="93" name="Picture 92" descr="image23.bmp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2800" y="1493520"/>
            <a:ext cx="914400" cy="1097280"/>
          </a:xfrm>
          <a:prstGeom prst="rect">
            <a:avLst/>
          </a:prstGeom>
        </p:spPr>
      </p:pic>
      <p:pic>
        <p:nvPicPr>
          <p:cNvPr id="94" name="Picture 93" descr="image17.bmp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81600" y="2712720"/>
            <a:ext cx="914400" cy="1097280"/>
          </a:xfrm>
          <a:prstGeom prst="rect">
            <a:avLst/>
          </a:prstGeom>
        </p:spPr>
      </p:pic>
      <p:pic>
        <p:nvPicPr>
          <p:cNvPr id="95" name="Picture 94" descr="image26.bmp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72200" y="2712720"/>
            <a:ext cx="914400" cy="1097280"/>
          </a:xfrm>
          <a:prstGeom prst="rect">
            <a:avLst/>
          </a:prstGeom>
        </p:spPr>
      </p:pic>
      <p:pic>
        <p:nvPicPr>
          <p:cNvPr id="96" name="Picture 95" descr="image43.bmp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62800" y="2712720"/>
            <a:ext cx="914400" cy="1097280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4267200" y="1381780"/>
            <a:ext cx="914400" cy="58477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Cricket shot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191000" y="2667000"/>
            <a:ext cx="990600" cy="58477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Tennis forehand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3300" name="Picture 4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90800" y="4343400"/>
            <a:ext cx="128016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1" name="Picture 5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" y="4343400"/>
            <a:ext cx="137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2" name="Picture 6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00800" y="4343400"/>
            <a:ext cx="173736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3" name="Picture 7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95800" y="4343400"/>
            <a:ext cx="146304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2971800" y="3657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2743200" y="3657600"/>
            <a:ext cx="14478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Bag-of-words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SIFT+SVM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33600" y="3657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905000" y="3657600"/>
            <a:ext cx="990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Gupta et al, 2009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95400" y="3657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143000" y="3657600"/>
            <a:ext cx="7620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Our model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46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features – Dense Trajectory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76" y="882911"/>
            <a:ext cx="8300247" cy="24319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57158" y="6338222"/>
            <a:ext cx="43868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Action Recognition by Dense </a:t>
            </a:r>
            <a:r>
              <a:rPr lang="en-US" sz="1400" dirty="0" smtClean="0"/>
              <a:t>Trajectories, CVPR 2011</a:t>
            </a:r>
            <a:endParaRPr lang="en-US" sz="1400" dirty="0"/>
          </a:p>
          <a:p>
            <a:r>
              <a:rPr lang="en-US" sz="1400" dirty="0" smtClean="0"/>
              <a:t>Action </a:t>
            </a:r>
            <a:r>
              <a:rPr lang="en-US" sz="1400" dirty="0"/>
              <a:t>Recognition with Improved </a:t>
            </a:r>
            <a:r>
              <a:rPr lang="en-US" sz="1400" dirty="0" smtClean="0"/>
              <a:t>Trajectories, ICCV 2013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76" y="3186757"/>
            <a:ext cx="3038500" cy="367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874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classification with CNNs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24" y="1325563"/>
            <a:ext cx="8205752" cy="2856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334701"/>
            <a:ext cx="3774827" cy="22473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07224" y="6582040"/>
            <a:ext cx="5136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Large-scale Video Classification with Convolutional Neural </a:t>
            </a:r>
            <a:r>
              <a:rPr lang="en-US" sz="1200" dirty="0" smtClean="0"/>
              <a:t>Networks, CVPR 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108206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classification with CNNs</a:t>
            </a:r>
          </a:p>
        </p:txBody>
      </p:sp>
      <p:pic>
        <p:nvPicPr>
          <p:cNvPr id="4" name="Large-scale Video Classification with Convolutional Neural Networks, CVPR 2014 - YouTub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462" y="1325562"/>
            <a:ext cx="8902648" cy="5003519"/>
          </a:xfrm>
        </p:spPr>
      </p:pic>
      <p:sp>
        <p:nvSpPr>
          <p:cNvPr id="5" name="Rectangle 4"/>
          <p:cNvSpPr/>
          <p:nvPr/>
        </p:nvSpPr>
        <p:spPr>
          <a:xfrm>
            <a:off x="4007224" y="6582040"/>
            <a:ext cx="5136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Large-scale Video Classification with Convolutional Neural </a:t>
            </a:r>
            <a:r>
              <a:rPr lang="en-US" sz="1200" dirty="0" smtClean="0"/>
              <a:t>Networks, CVPR 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4610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Two-stream CNN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653751" y="641541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Two-Stream Convolutional Networks for Action Recognition in </a:t>
            </a:r>
            <a:r>
              <a:rPr lang="en-US" sz="1400" dirty="0" smtClean="0"/>
              <a:t>Videos, NIPS 2014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27" y="1825625"/>
            <a:ext cx="8698545" cy="312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952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Convolutional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310965" y="6523136"/>
            <a:ext cx="60033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Learning Spatiotemporal Features with 3D Convolutional </a:t>
            </a:r>
            <a:r>
              <a:rPr lang="en-US" sz="1400" dirty="0" smtClean="0"/>
              <a:t>Networks, ICCV 2015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426" y="4370759"/>
            <a:ext cx="4361148" cy="21523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9" y="1825625"/>
            <a:ext cx="9006711" cy="13598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740" y="3531631"/>
            <a:ext cx="8768646" cy="58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161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messages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Action recognition is an open problem.  </a:t>
            </a:r>
          </a:p>
          <a:p>
            <a:pPr lvl="1"/>
            <a:r>
              <a:rPr lang="en-US" dirty="0" smtClean="0"/>
              <a:t>How to define actions?</a:t>
            </a:r>
          </a:p>
          <a:p>
            <a:pPr lvl="1"/>
            <a:r>
              <a:rPr lang="en-US" dirty="0" smtClean="0"/>
              <a:t>How to infer them?</a:t>
            </a:r>
          </a:p>
          <a:p>
            <a:pPr lvl="1"/>
            <a:r>
              <a:rPr lang="en-US" dirty="0" smtClean="0"/>
              <a:t>What are good visual cues? </a:t>
            </a:r>
          </a:p>
          <a:p>
            <a:pPr lvl="1"/>
            <a:r>
              <a:rPr lang="en-US" dirty="0" smtClean="0"/>
              <a:t>How do we incorporate higher level reasoning?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12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Motion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14451"/>
            <a:ext cx="7440314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6705600" y="6425121"/>
            <a:ext cx="23102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hlinkClick r:id="rId4"/>
              </a:rPr>
              <a:t>Bobick Davis 2001</a:t>
            </a:r>
            <a:endParaRPr lang="en-US" sz="2000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550161" y="1224741"/>
            <a:ext cx="60163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Optical Flow with Motion History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5790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messages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6188"/>
            <a:ext cx="7886700" cy="5295153"/>
          </a:xfrm>
        </p:spPr>
        <p:txBody>
          <a:bodyPr>
            <a:normAutofit/>
          </a:bodyPr>
          <a:lstStyle/>
          <a:p>
            <a:r>
              <a:rPr lang="en-US" dirty="0"/>
              <a:t>Some work done, but it is just the beginning of exploring the problem.  So far…</a:t>
            </a:r>
          </a:p>
          <a:p>
            <a:pPr lvl="1"/>
            <a:r>
              <a:rPr lang="en-US" dirty="0"/>
              <a:t>Actions are mainly </a:t>
            </a:r>
            <a:r>
              <a:rPr lang="en-US" dirty="0" smtClean="0"/>
              <a:t>categorical </a:t>
            </a:r>
            <a:br>
              <a:rPr lang="en-US" dirty="0" smtClean="0"/>
            </a:br>
            <a:r>
              <a:rPr lang="en-US" dirty="0" smtClean="0"/>
              <a:t>(could be framed in terms of effect or intent)</a:t>
            </a:r>
          </a:p>
          <a:p>
            <a:pPr lvl="1"/>
            <a:r>
              <a:rPr lang="en-US" dirty="0" smtClean="0"/>
              <a:t>Most approaches are classification using simple features (spatial-temporal histograms of gradients or flow, s-t interest points, SIFT in images)</a:t>
            </a:r>
          </a:p>
          <a:p>
            <a:pPr lvl="1"/>
            <a:r>
              <a:rPr lang="en-US" dirty="0" smtClean="0"/>
              <a:t>Just a couple works on how to incorporate pose and objects</a:t>
            </a:r>
          </a:p>
          <a:p>
            <a:pPr lvl="1"/>
            <a:r>
              <a:rPr lang="en-US" dirty="0" smtClean="0"/>
              <a:t>Not much idea of how to reason about long-term activities or to describe video sequences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39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class: 3D Scenes and Context</a:t>
            </a:r>
            <a:endParaRPr lang="en-US" dirty="0"/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1066800"/>
            <a:ext cx="6791325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76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Motion</a:t>
            </a:r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8191500" cy="345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2520142" y="1035622"/>
            <a:ext cx="40645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Space-Time Volumes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221519" y="6500813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Blank et al. 2005</a:t>
            </a:r>
            <a:endParaRPr lang="en-US" dirty="0"/>
          </a:p>
        </p:txBody>
      </p:sp>
      <p:pic>
        <p:nvPicPr>
          <p:cNvPr id="1751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43075"/>
            <a:ext cx="36195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own Arrow 5"/>
          <p:cNvSpPr/>
          <p:nvPr/>
        </p:nvSpPr>
        <p:spPr>
          <a:xfrm>
            <a:off x="1924050" y="2819400"/>
            <a:ext cx="28575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9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Motion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49862"/>
            <a:ext cx="6593293" cy="436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6940413" y="6463167"/>
            <a:ext cx="20489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hlinkClick r:id="rId3"/>
              </a:rPr>
              <a:t>Efros et al. 2003</a:t>
            </a:r>
            <a:endParaRPr lang="en-US" sz="2000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543243" y="1265087"/>
            <a:ext cx="60404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Optical Flow with Split Channels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676400" y="6032766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optical flow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819400" y="6032766"/>
            <a:ext cx="2294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</a:t>
            </a:r>
            <a:r>
              <a:rPr lang="en-US" sz="1400" dirty="0" smtClean="0"/>
              <a:t>plit into </a:t>
            </a:r>
            <a:r>
              <a:rPr lang="en-US" sz="1400" dirty="0" err="1" smtClean="0"/>
              <a:t>pos</a:t>
            </a:r>
            <a:r>
              <a:rPr lang="en-US" sz="1400" dirty="0" smtClean="0"/>
              <a:t>/</a:t>
            </a:r>
            <a:r>
              <a:rPr lang="en-US" sz="1400" dirty="0" err="1" smtClean="0"/>
              <a:t>neg</a:t>
            </a:r>
            <a:r>
              <a:rPr lang="en-US" sz="1400" dirty="0" smtClean="0"/>
              <a:t> channels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633452" y="6027100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blurred </a:t>
            </a:r>
            <a:r>
              <a:rPr lang="en-US" sz="1400" dirty="0" err="1" smtClean="0"/>
              <a:t>pos</a:t>
            </a:r>
            <a:r>
              <a:rPr lang="en-US" sz="1400" dirty="0" smtClean="0"/>
              <a:t>/</a:t>
            </a:r>
            <a:r>
              <a:rPr lang="en-US" sz="1400" dirty="0" err="1" smtClean="0"/>
              <a:t>neg</a:t>
            </a:r>
            <a:r>
              <a:rPr lang="en-US" sz="1400" dirty="0" smtClean="0"/>
              <a:t> flow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2531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25204</TotalTime>
  <Words>2352</Words>
  <Application>Microsoft Office PowerPoint</Application>
  <PresentationFormat>On-screen Show (4:3)</PresentationFormat>
  <Paragraphs>794</Paragraphs>
  <Slides>71</Slides>
  <Notes>10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0" baseType="lpstr">
      <vt:lpstr>Arial</vt:lpstr>
      <vt:lpstr>Calibri</vt:lpstr>
      <vt:lpstr>Calibri Light</vt:lpstr>
      <vt:lpstr>Segoe Script</vt:lpstr>
      <vt:lpstr>Times New Roman</vt:lpstr>
      <vt:lpstr>Office Theme</vt:lpstr>
      <vt:lpstr>1_Office Theme</vt:lpstr>
      <vt:lpstr>2_Office Theme</vt:lpstr>
      <vt:lpstr>Equation</vt:lpstr>
      <vt:lpstr>Action Recognition</vt:lpstr>
      <vt:lpstr>This section: advanced topics</vt:lpstr>
      <vt:lpstr>What is an action?</vt:lpstr>
      <vt:lpstr>How do we represent actions?</vt:lpstr>
      <vt:lpstr>What is the purpose of action recognition?</vt:lpstr>
      <vt:lpstr>How can we identify actions?</vt:lpstr>
      <vt:lpstr>Representing Motion</vt:lpstr>
      <vt:lpstr>Representing Motion</vt:lpstr>
      <vt:lpstr>Representing Motion</vt:lpstr>
      <vt:lpstr>Representing Motion</vt:lpstr>
      <vt:lpstr>Representing Motion</vt:lpstr>
      <vt:lpstr>Representing Motion</vt:lpstr>
      <vt:lpstr>Examples of Action Recognition Systems</vt:lpstr>
      <vt:lpstr>Action recognition as classification</vt:lpstr>
      <vt:lpstr>Remember image categorization…</vt:lpstr>
      <vt:lpstr>Remember spatial pyramids….</vt:lpstr>
      <vt:lpstr>Features for Classifying Actions</vt:lpstr>
      <vt:lpstr>Features for Classifying Actions</vt:lpstr>
      <vt:lpstr>Classification</vt:lpstr>
      <vt:lpstr>Searching the video for an action</vt:lpstr>
      <vt:lpstr>Accuracy in searching video</vt:lpstr>
      <vt:lpstr>PowerPoint Presentation</vt:lpstr>
      <vt:lpstr>Approach</vt:lpstr>
      <vt:lpstr>Results</vt:lpstr>
      <vt:lpstr>Action Recognition using Pose and Objects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Motion features – Dense Trajectory </vt:lpstr>
      <vt:lpstr>Video classification with CNNs</vt:lpstr>
      <vt:lpstr>Video classification with CNNs</vt:lpstr>
      <vt:lpstr>Two-stream CNN</vt:lpstr>
      <vt:lpstr>3D Convolutional Networks</vt:lpstr>
      <vt:lpstr>Take-home messages</vt:lpstr>
      <vt:lpstr>Take-home messages</vt:lpstr>
      <vt:lpstr>Next class: 3D Scenes and Context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</dc:title>
  <dc:creator>Huang Jia-Bin</dc:creator>
  <cp:lastModifiedBy>Huang Jia-Bin</cp:lastModifiedBy>
  <cp:revision>485</cp:revision>
  <dcterms:created xsi:type="dcterms:W3CDTF">2016-08-21T04:59:05Z</dcterms:created>
  <dcterms:modified xsi:type="dcterms:W3CDTF">2016-11-17T04:32:24Z</dcterms:modified>
</cp:coreProperties>
</file>