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313" r:id="rId2"/>
    <p:sldId id="463" r:id="rId3"/>
    <p:sldId id="480" r:id="rId4"/>
    <p:sldId id="481" r:id="rId5"/>
    <p:sldId id="494" r:id="rId6"/>
    <p:sldId id="484" r:id="rId7"/>
    <p:sldId id="488" r:id="rId8"/>
    <p:sldId id="492" r:id="rId9"/>
    <p:sldId id="551" r:id="rId10"/>
    <p:sldId id="491" r:id="rId11"/>
    <p:sldId id="613" r:id="rId12"/>
    <p:sldId id="614" r:id="rId13"/>
    <p:sldId id="617" r:id="rId14"/>
    <p:sldId id="620" r:id="rId15"/>
    <p:sldId id="621" r:id="rId16"/>
    <p:sldId id="619" r:id="rId17"/>
    <p:sldId id="524" r:id="rId18"/>
    <p:sldId id="525" r:id="rId19"/>
    <p:sldId id="496" r:id="rId20"/>
    <p:sldId id="497" r:id="rId21"/>
    <p:sldId id="498" r:id="rId22"/>
    <p:sldId id="499" r:id="rId23"/>
    <p:sldId id="500" r:id="rId24"/>
    <p:sldId id="501" r:id="rId25"/>
    <p:sldId id="594" r:id="rId26"/>
    <p:sldId id="604" r:id="rId27"/>
    <p:sldId id="503" r:id="rId28"/>
    <p:sldId id="595" r:id="rId29"/>
    <p:sldId id="552" r:id="rId30"/>
    <p:sldId id="553" r:id="rId31"/>
    <p:sldId id="526" r:id="rId32"/>
    <p:sldId id="597" r:id="rId33"/>
    <p:sldId id="555" r:id="rId34"/>
    <p:sldId id="585" r:id="rId35"/>
    <p:sldId id="586" r:id="rId36"/>
    <p:sldId id="596" r:id="rId37"/>
    <p:sldId id="587" r:id="rId38"/>
    <p:sldId id="588" r:id="rId39"/>
    <p:sldId id="589" r:id="rId40"/>
    <p:sldId id="590" r:id="rId41"/>
    <p:sldId id="622" r:id="rId42"/>
    <p:sldId id="591" r:id="rId43"/>
    <p:sldId id="592" r:id="rId44"/>
    <p:sldId id="605" r:id="rId45"/>
    <p:sldId id="616" r:id="rId46"/>
    <p:sldId id="634" r:id="rId47"/>
    <p:sldId id="470" r:id="rId48"/>
    <p:sldId id="558" r:id="rId49"/>
    <p:sldId id="559" r:id="rId50"/>
    <p:sldId id="560" r:id="rId51"/>
    <p:sldId id="561" r:id="rId52"/>
    <p:sldId id="568" r:id="rId53"/>
    <p:sldId id="569" r:id="rId54"/>
    <p:sldId id="570" r:id="rId55"/>
    <p:sldId id="571" r:id="rId56"/>
    <p:sldId id="572" r:id="rId57"/>
    <p:sldId id="573" r:id="rId58"/>
    <p:sldId id="530" r:id="rId59"/>
    <p:sldId id="505" r:id="rId60"/>
    <p:sldId id="563" r:id="rId61"/>
    <p:sldId id="564" r:id="rId62"/>
    <p:sldId id="565" r:id="rId63"/>
    <p:sldId id="566" r:id="rId64"/>
    <p:sldId id="506" r:id="rId65"/>
    <p:sldId id="534" r:id="rId66"/>
    <p:sldId id="574" r:id="rId67"/>
    <p:sldId id="532" r:id="rId68"/>
    <p:sldId id="602" r:id="rId69"/>
    <p:sldId id="623" r:id="rId70"/>
    <p:sldId id="624" r:id="rId71"/>
    <p:sldId id="631" r:id="rId72"/>
    <p:sldId id="628" r:id="rId73"/>
    <p:sldId id="629" r:id="rId74"/>
    <p:sldId id="521" r:id="rId75"/>
    <p:sldId id="633" r:id="rId76"/>
    <p:sldId id="581" r:id="rId77"/>
    <p:sldId id="536" r:id="rId78"/>
    <p:sldId id="535" r:id="rId79"/>
    <p:sldId id="567" r:id="rId80"/>
    <p:sldId id="519" r:id="rId81"/>
    <p:sldId id="598" r:id="rId82"/>
    <p:sldId id="578" r:id="rId83"/>
    <p:sldId id="577" r:id="rId84"/>
    <p:sldId id="579" r:id="rId85"/>
    <p:sldId id="475" r:id="rId86"/>
    <p:sldId id="576" r:id="rId87"/>
    <p:sldId id="495" r:id="rId88"/>
    <p:sldId id="608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B0B"/>
    <a:srgbClr val="00FF00"/>
    <a:srgbClr val="E36243"/>
    <a:srgbClr val="0AA676"/>
    <a:srgbClr val="32000C"/>
    <a:srgbClr val="CB6B30"/>
    <a:srgbClr val="FF4A7E"/>
    <a:srgbClr val="23416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82739" autoAdjust="0"/>
  </p:normalViewPr>
  <p:slideViewPr>
    <p:cSldViewPr>
      <p:cViewPr varScale="1">
        <p:scale>
          <a:sx n="131" d="100"/>
          <a:sy n="131" d="100"/>
        </p:scale>
        <p:origin x="145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F5A4DD30-3B45-4066-88A4-BB1CE0937140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D7714B3-73B8-470F-B6CD-433CBAA60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052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E60F9E-3D2A-4E02-9098-647FFC02E3F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7867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3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Two-GPU architecture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00A5DA4-0C04-46B9-9259-303D9D8D9B5C}" type="slidenum">
              <a:rPr lang="en-US" altLang="en-US" smtClean="0">
                <a:latin typeface="Calibri" panose="020F0502020204030204" pitchFamily="34" charset="0"/>
              </a:rPr>
              <a:pPr/>
              <a:t>31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6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Best non-</a:t>
            </a:r>
            <a:r>
              <a:rPr lang="en-US" dirty="0" err="1" smtClean="0"/>
              <a:t>convnet</a:t>
            </a:r>
            <a:r>
              <a:rPr lang="en-US" dirty="0" smtClean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0416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914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5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83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r>
              <a:rPr lang="en-US" baseline="0" dirty="0" smtClean="0"/>
              <a:t> I am going to talk about convolutional neural network for computer vision. I will start with an overview. Talk about what is a CNN. Various ways to visualize and understand CNN. Then, introduce various tricks to train a CNN. In the end, I will talk about a probabilistic interpretation of CNN.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53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Recall</a:t>
            </a:r>
            <a:r>
              <a:rPr lang="en-US" altLang="en-US" baseline="0" dirty="0" smtClean="0"/>
              <a:t> this image classification diagram in the previous lecture. Here we want to classify an image. We collect a dataset of examples with labels, extract some image features, train a classifier so that the prediction errors on the training images are minimized.</a:t>
            </a:r>
            <a:endParaRPr lang="en-US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C7E2D4-B049-4EF6-A864-DF3FCB432F09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09542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At testing</a:t>
            </a:r>
            <a:r>
              <a:rPr lang="en-US" altLang="en-US" baseline="0" dirty="0" smtClean="0"/>
              <a:t> time, when given a new test image, we extract the same image features and use the trained classified for prediction.</a:t>
            </a:r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FC3C9D-016C-4EEC-BF9B-4771B859301A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942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14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Make clear that classic methods, e.g. </a:t>
            </a:r>
            <a:r>
              <a:rPr lang="en-US" altLang="en-US" dirty="0" err="1" smtClean="0"/>
              <a:t>convnets</a:t>
            </a:r>
            <a:r>
              <a:rPr lang="en-US" altLang="en-US" dirty="0" smtClean="0"/>
              <a:t> are purely supervised.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B6EECB7-1C2B-46B9-AD00-AE4DA96861A8}" type="slidenum">
              <a:rPr lang="en-US" altLang="en-US" smtClean="0">
                <a:latin typeface="Calibri" panose="020F0502020204030204" pitchFamily="34" charset="0"/>
              </a:rPr>
              <a:pPr/>
              <a:t>6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4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068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186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64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9A33-7FA7-4239-B156-665DE5557EF6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5A0B-3CCD-4BD4-837A-D41E6B8EB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32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9F7-7770-4284-886C-3987DBD326D3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2C04B-5647-49D6-B8AB-10F41DABE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95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120D5-1B7B-443A-BCC0-CA6FF10C9970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F61A-4251-4F40-95D1-9277F11A5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11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54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FEFB5-940C-492B-8D2F-0FB7D667C541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F58B-3786-4014-87A8-E937A948E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7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8C1A-1817-4E4D-95E9-22A13F209695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4621-6FCF-486C-B6EB-25722E122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56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FFF2-832B-412E-A6E5-695F831E965A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B518-DA5A-4198-B9AE-D79FD64DB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0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BE0C-F7C1-46E8-8134-7E83EEF29E44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8FF0-17CA-422C-9448-105878A988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94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ED29-F1DE-4A20-B0AB-D770B50F778F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28DA-7E9B-4E85-9D7A-580253ABE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1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CC24-510D-4158-B6A4-D92B643335A5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91BF-1D93-46A6-BC14-C0D2291C2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4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3B859-1B71-4B8E-891F-45F041B8E4EF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8E5BB-2E5D-4BB0-9399-9D150EDE4B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2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0F5E-9737-4BFA-A4E0-7F08813C0D2C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4ADEC-D7BE-4A5F-AB78-3DE99F7E1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D8B6E8-8C90-4D6F-99DF-9F6E9BA914DE}" type="datetimeFigureOut">
              <a:rPr lang="en-US" altLang="en-US"/>
              <a:pPr>
                <a:defRPr/>
              </a:pPr>
              <a:t>11/15/2016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FC527DF-0EF7-4469-90AB-90A911848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n.wikipedia.org/wiki/Backpropag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www.cs.princeton.edu/courses/archive/spr08/cos598B/Readings/Fukushima198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hyperlink" Target="http://yann.lecun.com/exdb/publis/pdf/lecun-01a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cvpr15/dpdpm.pdf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4/09/02/what-i-learned-from-competing-against-a-convnet-on-imagene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4.08083.pdf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rbgirshick/fast-rcn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berkeley.edu/~jonlong/long_shelhamer_fcn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123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4659v3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504.03641.pdf" TargetMode="External"/><Relationship Id="rId3" Type="http://schemas.openxmlformats.org/officeDocument/2006/relationships/image" Target="../media/image58.png"/><Relationship Id="rId7" Type="http://schemas.openxmlformats.org/officeDocument/2006/relationships/hyperlink" Target="http://arxiv.org/pdf/1409.4326v1.pdf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503.03832v1.pdf" TargetMode="External"/><Relationship Id="rId11" Type="http://schemas.openxmlformats.org/officeDocument/2006/relationships/hyperlink" Target="http://arxiv.org/pdf/1504.06852.pdf" TargetMode="External"/><Relationship Id="rId5" Type="http://schemas.openxmlformats.org/officeDocument/2006/relationships/image" Target="../media/image60.png"/><Relationship Id="rId10" Type="http://schemas.openxmlformats.org/officeDocument/2006/relationships/image" Target="../media/image61.jpeg"/><Relationship Id="rId4" Type="http://schemas.openxmlformats.org/officeDocument/2006/relationships/image" Target="../media/image59.png"/><Relationship Id="rId9" Type="http://schemas.openxmlformats.org/officeDocument/2006/relationships/hyperlink" Target="http://cs.brown.edu/people/hays/papers/deep_geo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sites.google.com/site/jbhuang0604/publications/cf2" TargetMode="Externa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5928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hyperlink" Target="http://arxiv.org/pdf/1411.5928.pdf" TargetMode="Externa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hyperlink" Target="http://arxiv.org/pdf/1503.00593.pdf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pers.nips.cc/paper/5485-deep-convolutional-neural-network-for-image-deconvolution.pdf" TargetMode="External"/><Relationship Id="rId5" Type="http://schemas.openxmlformats.org/officeDocument/2006/relationships/hyperlink" Target="http://personal.ie.cuhk.edu.hk/~ccloy/files/eccv_2014_deepresolution.pdf" TargetMode="Externa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8.06576.pdf" TargetMode="External"/><Relationship Id="rId7" Type="http://schemas.openxmlformats.org/officeDocument/2006/relationships/hyperlink" Target="http://www.deepart.io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deepimagesent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bots.ox.ac.uk/~vgg/publications/2014/Simonyan14a/simonyan14a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taff.fnwi.uva.nl/th.gevers/pub/GeversPAMI10.pdf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://www.cs.berkeley.edu/~rbg/latent/" TargetMode="External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.ens.fr/sierra/pdfs/cvpr06b.pdf" TargetMode="External"/><Relationship Id="rId11" Type="http://schemas.openxmlformats.org/officeDocument/2006/relationships/image" Target="../media/image10.jpg"/><Relationship Id="rId5" Type="http://schemas.openxmlformats.org/officeDocument/2006/relationships/hyperlink" Target="http://lear.inrialpes.fr/people/triggs/pubs/Dalal-cvpr05.pdf" TargetMode="External"/><Relationship Id="rId10" Type="http://schemas.openxmlformats.org/officeDocument/2006/relationships/image" Target="../media/image9.jpg"/><Relationship Id="rId4" Type="http://schemas.openxmlformats.org/officeDocument/2006/relationships/hyperlink" Target="https://www.cs.ubc.ca/~lowe/papers/ijcv04.pdf" TargetMode="External"/><Relationship Id="rId9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0035.pdf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2.0035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6199v4.pdf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.bin"/><Relationship Id="rId10" Type="http://schemas.openxmlformats.org/officeDocument/2006/relationships/hyperlink" Target="http://arxiv.org/pdf/1412.6572.pdf" TargetMode="External"/><Relationship Id="rId4" Type="http://schemas.openxmlformats.org/officeDocument/2006/relationships/image" Target="../media/image90.png"/><Relationship Id="rId9" Type="http://schemas.openxmlformats.org/officeDocument/2006/relationships/hyperlink" Target="http://karpathy.github.io/2015/03/30/breaking-convnets/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hyperlink" Target="http://karpathy.github.io/2015/03/30/breaking-convnets/" TargetMode="Externa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3.bin"/><Relationship Id="rId4" Type="http://schemas.openxmlformats.org/officeDocument/2006/relationships/hyperlink" Target="http://arxiv.org/pdf/1412.6572.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6572.pdf" TargetMode="External"/><Relationship Id="rId2" Type="http://schemas.openxmlformats.org/officeDocument/2006/relationships/hyperlink" Target="http://karpathy.github.io/2015/03/30/breaking-convnets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5/03/30/breaking-convnets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s.google.com/books?hl=en&amp;lr=&amp;id=VCKqCAAAQBAJ&amp;oi=fnd&amp;pg=PR5&amp;dq=Neural+Networks:+Tricks+of+the+Trade&amp;ots=cBbpUBGkVG&amp;sig=rbBCsTUJEjyZc419s4TZ5X2RM3g#v=onepage&amp;q=Neural%20Networks%3A%20Tricks%20of%20the%20Trade&amp;f=false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mlr.org/papers/volume15/srivastava14a/srivastava14a.pdf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1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1.02876v2.pdf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2.01852.pdf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502.03167v3.pdf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-foundation.org/openaccess/content_cvpr_2014/papers/Oquab_Learning_and_Transferring_2014_CVPR_paper.pdf" TargetMode="External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hubel.med.harvard.edu/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pdf/1403.6382.pdf" TargetMode="External"/><Relationship Id="rId4" Type="http://schemas.openxmlformats.org/officeDocument/2006/relationships/hyperlink" Target="http://arxiv.org/pdf/1310.1531.pdf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1.1792v1.pdf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4.00641.pdf" TargetMode="Externa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4.00641.pdf" TargetMode="External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google.com/p/cuda-convnet2/" TargetMode="External"/><Relationship Id="rId7" Type="http://schemas.openxmlformats.org/officeDocument/2006/relationships/hyperlink" Target="http://www.tensorflow.org/" TargetMode="External"/><Relationship Id="rId2" Type="http://schemas.openxmlformats.org/officeDocument/2006/relationships/hyperlink" Target="http://caffe.berkeleyvis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eplearning.net/software/pylearn2/" TargetMode="External"/><Relationship Id="rId5" Type="http://schemas.openxmlformats.org/officeDocument/2006/relationships/hyperlink" Target="http://www.vlfeat.org/matconvnet/" TargetMode="External"/><Relationship Id="rId4" Type="http://schemas.openxmlformats.org/officeDocument/2006/relationships/hyperlink" Target="http://torch.ch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hristosChristofidis/awesome-deep-learning" TargetMode="External"/><Relationship Id="rId2" Type="http://schemas.openxmlformats.org/officeDocument/2006/relationships/hyperlink" Target="http://deeplearning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231n.stanford.edu/syllabus.html" TargetMode="External"/><Relationship Id="rId4" Type="http://schemas.openxmlformats.org/officeDocument/2006/relationships/hyperlink" Target="https://github.com/kjw0612/awesome-deep-vision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2296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dirty="0" smtClean="0"/>
              <a:t>Convolutional Neural Networks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3383028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73169" y="5478912"/>
            <a:ext cx="8135017" cy="9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Computer Vision</a:t>
            </a:r>
          </a:p>
          <a:p>
            <a:r>
              <a:rPr lang="en-US" smtClean="0"/>
              <a:t>Jia-Bin Huang, Virginia Tech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1440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Multi-layer 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en-US" dirty="0" smtClean="0"/>
                  <a:t>A non-linear classifier</a:t>
                </a:r>
              </a:p>
              <a:p>
                <a:r>
                  <a:rPr lang="en-US" altLang="en-US" b="1" dirty="0" smtClean="0"/>
                  <a:t>Training: </a:t>
                </a:r>
                <a:r>
                  <a:rPr lang="en-US" altLang="en-US" dirty="0" smtClean="0"/>
                  <a:t>find network weights </a:t>
                </a:r>
                <a:r>
                  <a:rPr lang="en-US" altLang="en-US" b="1" dirty="0" smtClean="0"/>
                  <a:t>w </a:t>
                </a:r>
                <a:r>
                  <a:rPr lang="en-US" altLang="en-US" dirty="0" smtClean="0"/>
                  <a:t>to minimize the error between true training 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 smtClean="0"/>
                  <a:t>and estimated 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 smtClean="0"/>
              </a:p>
              <a:p>
                <a:pPr lvl="1"/>
                <a:endParaRPr lang="en-US" altLang="en-US" dirty="0" smtClean="0"/>
              </a:p>
              <a:p>
                <a:pPr lvl="1"/>
                <a:endParaRPr lang="en-US" altLang="en-US" dirty="0"/>
              </a:p>
              <a:p>
                <a:pPr lvl="1"/>
                <a:endParaRPr lang="en-US" altLang="en-US" dirty="0" smtClean="0"/>
              </a:p>
              <a:p>
                <a:r>
                  <a:rPr lang="en-US" altLang="en-US" dirty="0" smtClean="0"/>
                  <a:t>Minimization can be done by gradient descent provided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en-US" i="1" dirty="0" smtClean="0"/>
                  <a:t> </a:t>
                </a:r>
                <a:r>
                  <a:rPr lang="en-US" altLang="en-US" dirty="0" smtClean="0"/>
                  <a:t>is differentiable</a:t>
                </a:r>
              </a:p>
              <a:p>
                <a:r>
                  <a:rPr lang="en-US" altLang="en-US" dirty="0" smtClean="0"/>
                  <a:t>This training method is called </a:t>
                </a:r>
                <a:br>
                  <a:rPr lang="en-US" altLang="en-US" dirty="0" smtClean="0"/>
                </a:br>
                <a:r>
                  <a:rPr lang="en-US" altLang="en-US" b="1" dirty="0" smtClean="0">
                    <a:hlinkClick r:id="rId2"/>
                  </a:rPr>
                  <a:t>back-propagation</a:t>
                </a:r>
                <a:endParaRPr lang="en-US" altLang="en-US" dirty="0" smtClean="0"/>
              </a:p>
            </p:txBody>
          </p:sp>
        </mc:Choice>
        <mc:Fallback xmlns="">
          <p:sp>
            <p:nvSpPr>
              <p:cNvPr id="1843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81" t="-2375" r="-1333" b="-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971800"/>
            <a:ext cx="3606800" cy="9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76800"/>
            <a:ext cx="3489228" cy="17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</a:t>
            </a:r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Also known as CNN</a:t>
            </a:r>
            <a:r>
              <a:rPr lang="en-US" dirty="0"/>
              <a:t>, </a:t>
            </a:r>
            <a:r>
              <a:rPr lang="en-US" dirty="0" err="1" smtClean="0"/>
              <a:t>ConvNet</a:t>
            </a:r>
            <a:r>
              <a:rPr lang="en-US" dirty="0"/>
              <a:t>, </a:t>
            </a:r>
            <a:r>
              <a:rPr lang="en-US" dirty="0" smtClean="0"/>
              <a:t>DCN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CNN </a:t>
            </a:r>
            <a:r>
              <a:rPr lang="en-US" altLang="en-US" dirty="0"/>
              <a:t>= a multi-layer neural network </a:t>
            </a:r>
            <a:r>
              <a:rPr lang="en-US" altLang="en-US" dirty="0" smtClean="0"/>
              <a:t>with</a:t>
            </a:r>
            <a:endParaRPr lang="en-US" dirty="0"/>
          </a:p>
          <a:p>
            <a:pPr marL="400050" lvl="2" indent="0">
              <a:buNone/>
            </a:pPr>
            <a:r>
              <a:rPr lang="en-US" sz="2800" dirty="0" smtClean="0"/>
              <a:t>1. Local connectivity</a:t>
            </a:r>
            <a:endParaRPr lang="en-US" sz="2800" dirty="0"/>
          </a:p>
          <a:p>
            <a:pPr marL="400050" lvl="2" indent="0">
              <a:buNone/>
            </a:pPr>
            <a:r>
              <a:rPr lang="en-US" sz="2800" dirty="0" smtClean="0"/>
              <a:t>2. Weight sharing</a:t>
            </a:r>
            <a:endParaRPr lang="en-US" sz="2800" dirty="0"/>
          </a:p>
          <a:p>
            <a:pPr marL="742950" lvl="2" indent="-342900"/>
            <a:endParaRPr lang="en-US" sz="2800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62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CNN: </a:t>
            </a:r>
            <a:r>
              <a:rPr lang="en-US" dirty="0"/>
              <a:t>Local </a:t>
            </a:r>
            <a:r>
              <a:rPr lang="en-US" dirty="0" smtClean="0"/>
              <a:t>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98564"/>
            <a:ext cx="8229600" cy="21070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# input units (neurons): 7</a:t>
            </a:r>
          </a:p>
          <a:p>
            <a:r>
              <a:rPr lang="en-US" sz="2400" dirty="0" smtClean="0"/>
              <a:t># hidden units: 3</a:t>
            </a:r>
          </a:p>
          <a:p>
            <a:r>
              <a:rPr lang="en-US" sz="2400" dirty="0" smtClean="0"/>
              <a:t>Number of parameters</a:t>
            </a:r>
          </a:p>
          <a:p>
            <a:pPr lvl="1"/>
            <a:r>
              <a:rPr lang="en-US" sz="2000" dirty="0" smtClean="0"/>
              <a:t>Global connectivity: 3 x 7 = 21</a:t>
            </a:r>
          </a:p>
          <a:p>
            <a:pPr lvl="1"/>
            <a:r>
              <a:rPr lang="en-US" sz="2000" dirty="0" smtClean="0"/>
              <a:t>Local connectivity:   3 x 3 = 9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753873" y="3085960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Input </a:t>
            </a:r>
            <a:r>
              <a:rPr lang="en-US" sz="2000" dirty="0"/>
              <a:t>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9171" y="1503244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Hidden layer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410191" y="3130613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4300" y="3117951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78409" y="3117951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12518" y="3117951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52120" y="3117951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86229" y="3117951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20338" y="3117951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0860" y="1518569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12518" y="1518569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86229" y="1518569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147" y="3788292"/>
            <a:ext cx="2834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Global</a:t>
            </a:r>
            <a:r>
              <a:rPr lang="en-US" sz="2400" dirty="0" smtClean="0"/>
              <a:t> connectivity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5443962" y="3136862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78071" y="3124200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12180" y="3124200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46289" y="3124200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185891" y="3124200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20000" y="3124200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054109" y="3124200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74631" y="1524818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746289" y="1524818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620000" y="1524818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96918" y="3785132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Local</a:t>
            </a:r>
            <a:r>
              <a:rPr lang="en-US" sz="2400" dirty="0" smtClean="0"/>
              <a:t> connectivity</a:t>
            </a:r>
            <a:endParaRPr lang="en-US" sz="2400" dirty="0"/>
          </a:p>
        </p:txBody>
      </p:sp>
      <p:cxnSp>
        <p:nvCxnSpPr>
          <p:cNvPr id="29" name="Straight Arrow Connector 28"/>
          <p:cNvCxnSpPr>
            <a:stCxn id="6" idx="0"/>
            <a:endCxn id="13" idx="4"/>
          </p:cNvCxnSpPr>
          <p:nvPr/>
        </p:nvCxnSpPr>
        <p:spPr>
          <a:xfrm flipV="1">
            <a:off x="563147" y="1824481"/>
            <a:ext cx="430669" cy="130613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0"/>
            <a:endCxn id="13" idx="4"/>
          </p:cNvCxnSpPr>
          <p:nvPr/>
        </p:nvCxnSpPr>
        <p:spPr>
          <a:xfrm flipH="1" flipV="1">
            <a:off x="993816" y="1824481"/>
            <a:ext cx="344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0"/>
            <a:endCxn id="13" idx="4"/>
          </p:cNvCxnSpPr>
          <p:nvPr/>
        </p:nvCxnSpPr>
        <p:spPr>
          <a:xfrm flipH="1" flipV="1">
            <a:off x="993816" y="1824481"/>
            <a:ext cx="174536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0"/>
            <a:endCxn id="13" idx="4"/>
          </p:cNvCxnSpPr>
          <p:nvPr/>
        </p:nvCxnSpPr>
        <p:spPr>
          <a:xfrm flipH="1" flipV="1">
            <a:off x="993816" y="1824481"/>
            <a:ext cx="43754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0"/>
            <a:endCxn id="13" idx="4"/>
          </p:cNvCxnSpPr>
          <p:nvPr/>
        </p:nvCxnSpPr>
        <p:spPr>
          <a:xfrm flipH="1" flipV="1">
            <a:off x="993816" y="1824481"/>
            <a:ext cx="871658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4"/>
          </p:cNvCxnSpPr>
          <p:nvPr/>
        </p:nvCxnSpPr>
        <p:spPr>
          <a:xfrm flipH="1" flipV="1">
            <a:off x="993816" y="1824481"/>
            <a:ext cx="131126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7" idx="0"/>
            <a:endCxn id="14" idx="4"/>
          </p:cNvCxnSpPr>
          <p:nvPr/>
        </p:nvCxnSpPr>
        <p:spPr>
          <a:xfrm flipV="1">
            <a:off x="997256" y="1824481"/>
            <a:ext cx="868218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4" idx="4"/>
          </p:cNvCxnSpPr>
          <p:nvPr/>
        </p:nvCxnSpPr>
        <p:spPr>
          <a:xfrm flipV="1">
            <a:off x="1431365" y="1824481"/>
            <a:ext cx="43410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2" idx="0"/>
            <a:endCxn id="14" idx="4"/>
          </p:cNvCxnSpPr>
          <p:nvPr/>
        </p:nvCxnSpPr>
        <p:spPr>
          <a:xfrm flipH="1" flipV="1">
            <a:off x="1865474" y="1824481"/>
            <a:ext cx="130782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0"/>
            <a:endCxn id="14" idx="4"/>
          </p:cNvCxnSpPr>
          <p:nvPr/>
        </p:nvCxnSpPr>
        <p:spPr>
          <a:xfrm flipV="1">
            <a:off x="1865474" y="1824481"/>
            <a:ext cx="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0" idx="0"/>
            <a:endCxn id="14" idx="4"/>
          </p:cNvCxnSpPr>
          <p:nvPr/>
        </p:nvCxnSpPr>
        <p:spPr>
          <a:xfrm flipH="1" flipV="1">
            <a:off x="1865474" y="1824481"/>
            <a:ext cx="439602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1" idx="0"/>
            <a:endCxn id="14" idx="4"/>
          </p:cNvCxnSpPr>
          <p:nvPr/>
        </p:nvCxnSpPr>
        <p:spPr>
          <a:xfrm flipH="1" flipV="1">
            <a:off x="1865474" y="1824481"/>
            <a:ext cx="873711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7" idx="0"/>
            <a:endCxn id="15" idx="4"/>
          </p:cNvCxnSpPr>
          <p:nvPr/>
        </p:nvCxnSpPr>
        <p:spPr>
          <a:xfrm flipV="1">
            <a:off x="997256" y="1824481"/>
            <a:ext cx="174192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8" idx="0"/>
            <a:endCxn id="15" idx="4"/>
          </p:cNvCxnSpPr>
          <p:nvPr/>
        </p:nvCxnSpPr>
        <p:spPr>
          <a:xfrm flipV="1">
            <a:off x="1431365" y="1824481"/>
            <a:ext cx="130782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2" idx="0"/>
            <a:endCxn id="15" idx="4"/>
          </p:cNvCxnSpPr>
          <p:nvPr/>
        </p:nvCxnSpPr>
        <p:spPr>
          <a:xfrm flipH="1" flipV="1">
            <a:off x="2739185" y="1824481"/>
            <a:ext cx="43410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0"/>
            <a:endCxn id="15" idx="4"/>
          </p:cNvCxnSpPr>
          <p:nvPr/>
        </p:nvCxnSpPr>
        <p:spPr>
          <a:xfrm flipV="1">
            <a:off x="1865474" y="1824481"/>
            <a:ext cx="873711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0" idx="0"/>
            <a:endCxn id="15" idx="4"/>
          </p:cNvCxnSpPr>
          <p:nvPr/>
        </p:nvCxnSpPr>
        <p:spPr>
          <a:xfrm flipV="1">
            <a:off x="2305076" y="1824481"/>
            <a:ext cx="43410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1" idx="0"/>
            <a:endCxn id="15" idx="4"/>
          </p:cNvCxnSpPr>
          <p:nvPr/>
        </p:nvCxnSpPr>
        <p:spPr>
          <a:xfrm flipV="1">
            <a:off x="2739185" y="1824481"/>
            <a:ext cx="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6" idx="0"/>
            <a:endCxn id="15" idx="4"/>
          </p:cNvCxnSpPr>
          <p:nvPr/>
        </p:nvCxnSpPr>
        <p:spPr>
          <a:xfrm flipV="1">
            <a:off x="563147" y="1824481"/>
            <a:ext cx="2176038" cy="130613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" idx="0"/>
            <a:endCxn id="14" idx="4"/>
          </p:cNvCxnSpPr>
          <p:nvPr/>
        </p:nvCxnSpPr>
        <p:spPr>
          <a:xfrm flipV="1">
            <a:off x="563147" y="1824481"/>
            <a:ext cx="1302327" cy="130613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12" idx="0"/>
            <a:endCxn id="13" idx="4"/>
          </p:cNvCxnSpPr>
          <p:nvPr/>
        </p:nvCxnSpPr>
        <p:spPr>
          <a:xfrm flipH="1" flipV="1">
            <a:off x="993816" y="1824481"/>
            <a:ext cx="2179478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7" idx="0"/>
            <a:endCxn id="24" idx="4"/>
          </p:cNvCxnSpPr>
          <p:nvPr/>
        </p:nvCxnSpPr>
        <p:spPr>
          <a:xfrm flipV="1">
            <a:off x="5596918" y="1830730"/>
            <a:ext cx="430669" cy="130613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18" idx="0"/>
            <a:endCxn id="24" idx="4"/>
          </p:cNvCxnSpPr>
          <p:nvPr/>
        </p:nvCxnSpPr>
        <p:spPr>
          <a:xfrm flipH="1" flipV="1">
            <a:off x="6027587" y="1830730"/>
            <a:ext cx="344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19" idx="0"/>
            <a:endCxn id="24" idx="4"/>
          </p:cNvCxnSpPr>
          <p:nvPr/>
        </p:nvCxnSpPr>
        <p:spPr>
          <a:xfrm flipH="1" flipV="1">
            <a:off x="6027587" y="1830730"/>
            <a:ext cx="43754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19" idx="0"/>
            <a:endCxn id="25" idx="4"/>
          </p:cNvCxnSpPr>
          <p:nvPr/>
        </p:nvCxnSpPr>
        <p:spPr>
          <a:xfrm flipV="1">
            <a:off x="6465136" y="1830730"/>
            <a:ext cx="43410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20" idx="0"/>
            <a:endCxn id="25" idx="4"/>
          </p:cNvCxnSpPr>
          <p:nvPr/>
        </p:nvCxnSpPr>
        <p:spPr>
          <a:xfrm flipV="1">
            <a:off x="6899245" y="1830730"/>
            <a:ext cx="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21" idx="0"/>
            <a:endCxn id="25" idx="4"/>
          </p:cNvCxnSpPr>
          <p:nvPr/>
        </p:nvCxnSpPr>
        <p:spPr>
          <a:xfrm flipH="1" flipV="1">
            <a:off x="6899245" y="1830730"/>
            <a:ext cx="439602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21" idx="0"/>
            <a:endCxn id="26" idx="4"/>
          </p:cNvCxnSpPr>
          <p:nvPr/>
        </p:nvCxnSpPr>
        <p:spPr>
          <a:xfrm flipV="1">
            <a:off x="7338847" y="1830730"/>
            <a:ext cx="43410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22" idx="0"/>
            <a:endCxn id="26" idx="4"/>
          </p:cNvCxnSpPr>
          <p:nvPr/>
        </p:nvCxnSpPr>
        <p:spPr>
          <a:xfrm flipV="1">
            <a:off x="7772956" y="1830730"/>
            <a:ext cx="0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23" idx="0"/>
            <a:endCxn id="26" idx="4"/>
          </p:cNvCxnSpPr>
          <p:nvPr/>
        </p:nvCxnSpPr>
        <p:spPr>
          <a:xfrm flipH="1" flipV="1">
            <a:off x="7772956" y="1830730"/>
            <a:ext cx="43410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CNN: Weight Sharing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53873" y="3085960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Input </a:t>
            </a:r>
            <a:r>
              <a:rPr lang="en-US" sz="2000" dirty="0"/>
              <a:t>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9171" y="1503244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Hidden layer</a:t>
            </a:r>
            <a:endParaRPr lang="en-US" sz="20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5443962" y="1524818"/>
            <a:ext cx="2916059" cy="1917956"/>
            <a:chOff x="5443962" y="1524818"/>
            <a:chExt cx="2916059" cy="1917956"/>
          </a:xfrm>
        </p:grpSpPr>
        <p:sp>
          <p:nvSpPr>
            <p:cNvPr id="16" name="Oval 15"/>
            <p:cNvSpPr/>
            <p:nvPr/>
          </p:nvSpPr>
          <p:spPr>
            <a:xfrm>
              <a:off x="5443962" y="3136862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87807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1218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74628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18589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62000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05410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874631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46289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620000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Oval 97"/>
          <p:cNvSpPr/>
          <p:nvPr/>
        </p:nvSpPr>
        <p:spPr>
          <a:xfrm>
            <a:off x="398213" y="3128081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832322" y="3115419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1266431" y="3115419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700540" y="3115419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2140142" y="3115419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574251" y="3115419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3008360" y="3115419"/>
            <a:ext cx="305912" cy="30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828882" y="1516037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1700540" y="1516037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2574251" y="1516037"/>
            <a:ext cx="305912" cy="3059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Arrow Connector 107"/>
          <p:cNvCxnSpPr>
            <a:stCxn id="98" idx="0"/>
            <a:endCxn id="105" idx="4"/>
          </p:cNvCxnSpPr>
          <p:nvPr/>
        </p:nvCxnSpPr>
        <p:spPr>
          <a:xfrm flipV="1">
            <a:off x="551169" y="1821949"/>
            <a:ext cx="430669" cy="1306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9" idx="0"/>
            <a:endCxn id="105" idx="4"/>
          </p:cNvCxnSpPr>
          <p:nvPr/>
        </p:nvCxnSpPr>
        <p:spPr>
          <a:xfrm flipH="1" flipV="1">
            <a:off x="981838" y="1821949"/>
            <a:ext cx="344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100" idx="0"/>
            <a:endCxn id="105" idx="4"/>
          </p:cNvCxnSpPr>
          <p:nvPr/>
        </p:nvCxnSpPr>
        <p:spPr>
          <a:xfrm flipH="1" flipV="1">
            <a:off x="981838" y="1821949"/>
            <a:ext cx="43754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00" idx="0"/>
            <a:endCxn id="106" idx="4"/>
          </p:cNvCxnSpPr>
          <p:nvPr/>
        </p:nvCxnSpPr>
        <p:spPr>
          <a:xfrm flipV="1">
            <a:off x="1419387" y="1821949"/>
            <a:ext cx="434109" cy="1293470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101" idx="0"/>
            <a:endCxn id="106" idx="4"/>
          </p:cNvCxnSpPr>
          <p:nvPr/>
        </p:nvCxnSpPr>
        <p:spPr>
          <a:xfrm flipV="1">
            <a:off x="1853496" y="1821949"/>
            <a:ext cx="0" cy="1293470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02" idx="0"/>
            <a:endCxn id="106" idx="4"/>
          </p:cNvCxnSpPr>
          <p:nvPr/>
        </p:nvCxnSpPr>
        <p:spPr>
          <a:xfrm flipH="1" flipV="1">
            <a:off x="1853496" y="1821949"/>
            <a:ext cx="439602" cy="129347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02" idx="0"/>
            <a:endCxn id="107" idx="4"/>
          </p:cNvCxnSpPr>
          <p:nvPr/>
        </p:nvCxnSpPr>
        <p:spPr>
          <a:xfrm flipV="1">
            <a:off x="2293098" y="1821949"/>
            <a:ext cx="434109" cy="129347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03" idx="0"/>
            <a:endCxn id="107" idx="4"/>
          </p:cNvCxnSpPr>
          <p:nvPr/>
        </p:nvCxnSpPr>
        <p:spPr>
          <a:xfrm flipV="1">
            <a:off x="2727207" y="1821949"/>
            <a:ext cx="0" cy="129347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04" idx="0"/>
            <a:endCxn id="107" idx="4"/>
          </p:cNvCxnSpPr>
          <p:nvPr/>
        </p:nvCxnSpPr>
        <p:spPr>
          <a:xfrm flipH="1" flipV="1">
            <a:off x="2727207" y="1821949"/>
            <a:ext cx="434109" cy="129347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ontent Placeholder 2"/>
          <p:cNvSpPr txBox="1">
            <a:spLocks/>
          </p:cNvSpPr>
          <p:nvPr/>
        </p:nvSpPr>
        <p:spPr bwMode="auto">
          <a:xfrm>
            <a:off x="457200" y="4598564"/>
            <a:ext cx="8229600" cy="21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# input units (neurons): 7</a:t>
            </a:r>
          </a:p>
          <a:p>
            <a:r>
              <a:rPr lang="en-US" sz="2400" dirty="0" smtClean="0"/>
              <a:t># hidden units: 3</a:t>
            </a:r>
          </a:p>
          <a:p>
            <a:r>
              <a:rPr lang="en-US" sz="2400" dirty="0" smtClean="0"/>
              <a:t>Number of parameters</a:t>
            </a:r>
          </a:p>
          <a:p>
            <a:pPr lvl="1"/>
            <a:r>
              <a:rPr lang="en-US" sz="2000" dirty="0"/>
              <a:t>Without weight </a:t>
            </a:r>
            <a:r>
              <a:rPr lang="en-US" sz="2000" dirty="0" smtClean="0"/>
              <a:t>sharing: 3 x 3 = 9</a:t>
            </a:r>
          </a:p>
          <a:p>
            <a:pPr lvl="1"/>
            <a:r>
              <a:rPr lang="en-US" sz="2000" dirty="0" smtClean="0"/>
              <a:t>With weight </a:t>
            </a:r>
            <a:r>
              <a:rPr lang="en-US" sz="2000" dirty="0"/>
              <a:t>sharing </a:t>
            </a:r>
            <a:r>
              <a:rPr lang="en-US" sz="2000" dirty="0" smtClean="0"/>
              <a:t>:      3 x 1 = 3</a:t>
            </a:r>
            <a:endParaRPr lang="en-US" sz="2000" dirty="0"/>
          </a:p>
        </p:txBody>
      </p:sp>
      <p:sp>
        <p:nvSpPr>
          <p:cNvPr id="120" name="Rectangle 119"/>
          <p:cNvSpPr/>
          <p:nvPr/>
        </p:nvSpPr>
        <p:spPr>
          <a:xfrm>
            <a:off x="413821" y="2243145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21" name="Rectangle 120"/>
          <p:cNvSpPr/>
          <p:nvPr/>
        </p:nvSpPr>
        <p:spPr>
          <a:xfrm>
            <a:off x="772566" y="256936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22" name="Rectangle 121"/>
          <p:cNvSpPr/>
          <p:nvPr/>
        </p:nvSpPr>
        <p:spPr>
          <a:xfrm>
            <a:off x="1033559" y="2243145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23" name="Rectangle 122"/>
          <p:cNvSpPr/>
          <p:nvPr/>
        </p:nvSpPr>
        <p:spPr>
          <a:xfrm>
            <a:off x="1388905" y="257305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24" name="Rectangle 123"/>
          <p:cNvSpPr/>
          <p:nvPr/>
        </p:nvSpPr>
        <p:spPr>
          <a:xfrm>
            <a:off x="1653760" y="228401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/>
              <a:t>5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001523" y="257305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6</a:t>
            </a:r>
            <a:endParaRPr lang="en-US" baseline="-25000" dirty="0"/>
          </a:p>
        </p:txBody>
      </p:sp>
      <p:sp>
        <p:nvSpPr>
          <p:cNvPr id="126" name="Rectangle 125"/>
          <p:cNvSpPr/>
          <p:nvPr/>
        </p:nvSpPr>
        <p:spPr>
          <a:xfrm>
            <a:off x="2305321" y="228401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7</a:t>
            </a:r>
            <a:endParaRPr lang="en-US" baseline="-25000" dirty="0"/>
          </a:p>
        </p:txBody>
      </p:sp>
      <p:sp>
        <p:nvSpPr>
          <p:cNvPr id="127" name="Rectangle 126"/>
          <p:cNvSpPr/>
          <p:nvPr/>
        </p:nvSpPr>
        <p:spPr>
          <a:xfrm>
            <a:off x="2551920" y="261875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8</a:t>
            </a:r>
            <a:endParaRPr lang="en-US" baseline="-25000" dirty="0"/>
          </a:p>
        </p:txBody>
      </p:sp>
      <p:sp>
        <p:nvSpPr>
          <p:cNvPr id="128" name="Rectangle 127"/>
          <p:cNvSpPr/>
          <p:nvPr/>
        </p:nvSpPr>
        <p:spPr>
          <a:xfrm>
            <a:off x="2884014" y="229407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9</a:t>
            </a:r>
            <a:endParaRPr lang="en-US" baseline="-25000" dirty="0"/>
          </a:p>
        </p:txBody>
      </p:sp>
      <p:sp>
        <p:nvSpPr>
          <p:cNvPr id="129" name="Rectangle 128"/>
          <p:cNvSpPr/>
          <p:nvPr/>
        </p:nvSpPr>
        <p:spPr>
          <a:xfrm>
            <a:off x="220760" y="3789837"/>
            <a:ext cx="3397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Without</a:t>
            </a:r>
            <a:r>
              <a:rPr lang="en-US" sz="2400" dirty="0" smtClean="0"/>
              <a:t> weight sharing</a:t>
            </a:r>
            <a:endParaRPr lang="en-US" sz="2400" dirty="0"/>
          </a:p>
        </p:txBody>
      </p:sp>
      <p:sp>
        <p:nvSpPr>
          <p:cNvPr id="130" name="Rectangle 129"/>
          <p:cNvSpPr/>
          <p:nvPr/>
        </p:nvSpPr>
        <p:spPr>
          <a:xfrm>
            <a:off x="5671293" y="3794928"/>
            <a:ext cx="2919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With</a:t>
            </a:r>
            <a:r>
              <a:rPr lang="en-US" sz="2400" dirty="0" smtClean="0"/>
              <a:t> weight </a:t>
            </a:r>
            <a:r>
              <a:rPr lang="en-US" sz="2400" dirty="0"/>
              <a:t>sharing</a:t>
            </a:r>
          </a:p>
        </p:txBody>
      </p:sp>
      <p:cxnSp>
        <p:nvCxnSpPr>
          <p:cNvPr id="131" name="Straight Arrow Connector 130"/>
          <p:cNvCxnSpPr>
            <a:stCxn id="16" idx="0"/>
            <a:endCxn id="23" idx="4"/>
          </p:cNvCxnSpPr>
          <p:nvPr/>
        </p:nvCxnSpPr>
        <p:spPr>
          <a:xfrm flipV="1">
            <a:off x="5596918" y="1830730"/>
            <a:ext cx="430669" cy="1306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17" idx="0"/>
            <a:endCxn id="23" idx="4"/>
          </p:cNvCxnSpPr>
          <p:nvPr/>
        </p:nvCxnSpPr>
        <p:spPr>
          <a:xfrm flipH="1" flipV="1">
            <a:off x="6027587" y="1830730"/>
            <a:ext cx="344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8" idx="0"/>
            <a:endCxn id="23" idx="4"/>
          </p:cNvCxnSpPr>
          <p:nvPr/>
        </p:nvCxnSpPr>
        <p:spPr>
          <a:xfrm flipH="1" flipV="1">
            <a:off x="6027587" y="1830730"/>
            <a:ext cx="43754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8" idx="0"/>
            <a:endCxn id="24" idx="4"/>
          </p:cNvCxnSpPr>
          <p:nvPr/>
        </p:nvCxnSpPr>
        <p:spPr>
          <a:xfrm flipV="1">
            <a:off x="6465136" y="1830730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9" idx="0"/>
            <a:endCxn id="24" idx="4"/>
          </p:cNvCxnSpPr>
          <p:nvPr/>
        </p:nvCxnSpPr>
        <p:spPr>
          <a:xfrm flipV="1">
            <a:off x="6899245" y="1830730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20" idx="0"/>
            <a:endCxn id="24" idx="4"/>
          </p:cNvCxnSpPr>
          <p:nvPr/>
        </p:nvCxnSpPr>
        <p:spPr>
          <a:xfrm flipH="1" flipV="1">
            <a:off x="6899245" y="1830730"/>
            <a:ext cx="439602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20" idx="0"/>
            <a:endCxn id="25" idx="4"/>
          </p:cNvCxnSpPr>
          <p:nvPr/>
        </p:nvCxnSpPr>
        <p:spPr>
          <a:xfrm flipV="1">
            <a:off x="7338847" y="1830730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21" idx="0"/>
            <a:endCxn id="25" idx="4"/>
          </p:cNvCxnSpPr>
          <p:nvPr/>
        </p:nvCxnSpPr>
        <p:spPr>
          <a:xfrm flipV="1">
            <a:off x="7772956" y="1830730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22" idx="0"/>
            <a:endCxn id="25" idx="4"/>
          </p:cNvCxnSpPr>
          <p:nvPr/>
        </p:nvCxnSpPr>
        <p:spPr>
          <a:xfrm flipH="1" flipV="1">
            <a:off x="7772956" y="1830730"/>
            <a:ext cx="43410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5474273" y="2249879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59" name="Rectangle 158"/>
          <p:cNvSpPr/>
          <p:nvPr/>
        </p:nvSpPr>
        <p:spPr>
          <a:xfrm>
            <a:off x="5833018" y="257610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60" name="Rectangle 159"/>
          <p:cNvSpPr/>
          <p:nvPr/>
        </p:nvSpPr>
        <p:spPr>
          <a:xfrm>
            <a:off x="6094011" y="2249879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64" name="Rectangle 163"/>
          <p:cNvSpPr/>
          <p:nvPr/>
        </p:nvSpPr>
        <p:spPr>
          <a:xfrm>
            <a:off x="7281027" y="229652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65" name="Rectangle 164"/>
          <p:cNvSpPr/>
          <p:nvPr/>
        </p:nvSpPr>
        <p:spPr>
          <a:xfrm>
            <a:off x="7639772" y="2622747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66" name="Rectangle 165"/>
          <p:cNvSpPr/>
          <p:nvPr/>
        </p:nvSpPr>
        <p:spPr>
          <a:xfrm>
            <a:off x="7900765" y="229652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67" name="Rectangle 166"/>
          <p:cNvSpPr/>
          <p:nvPr/>
        </p:nvSpPr>
        <p:spPr>
          <a:xfrm>
            <a:off x="6394431" y="262424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68" name="Rectangle 167"/>
          <p:cNvSpPr/>
          <p:nvPr/>
        </p:nvSpPr>
        <p:spPr>
          <a:xfrm>
            <a:off x="6700025" y="2299943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69" name="Rectangle 168"/>
          <p:cNvSpPr/>
          <p:nvPr/>
        </p:nvSpPr>
        <p:spPr>
          <a:xfrm>
            <a:off x="7026549" y="261718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7567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with multiple input channels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1428" y="3066886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Input </a:t>
            </a:r>
            <a:r>
              <a:rPr lang="en-US" sz="2000" dirty="0"/>
              <a:t>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458798" y="1473648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Hidden layer</a:t>
            </a:r>
            <a:endParaRPr lang="en-US" sz="2000" dirty="0"/>
          </a:p>
        </p:txBody>
      </p:sp>
      <p:sp>
        <p:nvSpPr>
          <p:cNvPr id="129" name="Rectangle 128"/>
          <p:cNvSpPr/>
          <p:nvPr/>
        </p:nvSpPr>
        <p:spPr>
          <a:xfrm>
            <a:off x="153721" y="4164689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Single</a:t>
            </a:r>
            <a:r>
              <a:rPr lang="en-US" sz="2400" dirty="0" smtClean="0"/>
              <a:t> input channel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5185736" y="4164689"/>
            <a:ext cx="3417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Multiple</a:t>
            </a:r>
            <a:r>
              <a:rPr lang="en-US" sz="2400" dirty="0" smtClean="0"/>
              <a:t> input channels</a:t>
            </a:r>
            <a:endParaRPr lang="en-US" sz="24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5302049" y="1518487"/>
            <a:ext cx="3686671" cy="2541036"/>
            <a:chOff x="4673350" y="1524818"/>
            <a:chExt cx="3686671" cy="2541036"/>
          </a:xfrm>
        </p:grpSpPr>
        <p:sp>
          <p:nvSpPr>
            <p:cNvPr id="16" name="Oval 15"/>
            <p:cNvSpPr/>
            <p:nvPr/>
          </p:nvSpPr>
          <p:spPr>
            <a:xfrm>
              <a:off x="5443962" y="3136862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87807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1218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74628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18589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62000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05410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874631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746289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620000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673350" y="3759942"/>
              <a:ext cx="305912" cy="30591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107459" y="3747280"/>
              <a:ext cx="305912" cy="30591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541568" y="3747280"/>
              <a:ext cx="305912" cy="30591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975677" y="3747280"/>
              <a:ext cx="305912" cy="30591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415279" y="3747280"/>
              <a:ext cx="305912" cy="30591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6849388" y="3747280"/>
              <a:ext cx="305912" cy="30591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283497" y="3747280"/>
              <a:ext cx="305912" cy="30591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1" name="Straight Arrow Connector 130"/>
          <p:cNvCxnSpPr>
            <a:stCxn id="16" idx="0"/>
            <a:endCxn id="23" idx="4"/>
          </p:cNvCxnSpPr>
          <p:nvPr/>
        </p:nvCxnSpPr>
        <p:spPr>
          <a:xfrm flipV="1">
            <a:off x="6225617" y="1824399"/>
            <a:ext cx="430669" cy="1306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17" idx="0"/>
            <a:endCxn id="23" idx="4"/>
          </p:cNvCxnSpPr>
          <p:nvPr/>
        </p:nvCxnSpPr>
        <p:spPr>
          <a:xfrm flipH="1" flipV="1">
            <a:off x="6656286" y="1824399"/>
            <a:ext cx="344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8" idx="0"/>
            <a:endCxn id="23" idx="4"/>
          </p:cNvCxnSpPr>
          <p:nvPr/>
        </p:nvCxnSpPr>
        <p:spPr>
          <a:xfrm flipH="1" flipV="1">
            <a:off x="6656286" y="1824399"/>
            <a:ext cx="43754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8" idx="0"/>
            <a:endCxn id="24" idx="4"/>
          </p:cNvCxnSpPr>
          <p:nvPr/>
        </p:nvCxnSpPr>
        <p:spPr>
          <a:xfrm flipV="1">
            <a:off x="7093835" y="1824399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19" idx="0"/>
            <a:endCxn id="24" idx="4"/>
          </p:cNvCxnSpPr>
          <p:nvPr/>
        </p:nvCxnSpPr>
        <p:spPr>
          <a:xfrm flipV="1">
            <a:off x="7527944" y="1824399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20" idx="0"/>
            <a:endCxn id="24" idx="4"/>
          </p:cNvCxnSpPr>
          <p:nvPr/>
        </p:nvCxnSpPr>
        <p:spPr>
          <a:xfrm flipH="1" flipV="1">
            <a:off x="7527944" y="1824399"/>
            <a:ext cx="439602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20" idx="0"/>
            <a:endCxn id="25" idx="4"/>
          </p:cNvCxnSpPr>
          <p:nvPr/>
        </p:nvCxnSpPr>
        <p:spPr>
          <a:xfrm flipV="1">
            <a:off x="7967546" y="1824399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21" idx="0"/>
            <a:endCxn id="25" idx="4"/>
          </p:cNvCxnSpPr>
          <p:nvPr/>
        </p:nvCxnSpPr>
        <p:spPr>
          <a:xfrm flipV="1">
            <a:off x="8401655" y="1824399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22" idx="0"/>
            <a:endCxn id="25" idx="4"/>
          </p:cNvCxnSpPr>
          <p:nvPr/>
        </p:nvCxnSpPr>
        <p:spPr>
          <a:xfrm flipH="1" flipV="1">
            <a:off x="8401655" y="1824399"/>
            <a:ext cx="43410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7" idx="0"/>
            <a:endCxn id="23" idx="4"/>
          </p:cNvCxnSpPr>
          <p:nvPr/>
        </p:nvCxnSpPr>
        <p:spPr>
          <a:xfrm flipV="1">
            <a:off x="5455005" y="1824399"/>
            <a:ext cx="1201281" cy="1929212"/>
          </a:xfrm>
          <a:prstGeom prst="straightConnector1">
            <a:avLst/>
          </a:prstGeom>
          <a:ln w="12700">
            <a:solidFill>
              <a:srgbClr val="E362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148" idx="0"/>
            <a:endCxn id="23" idx="4"/>
          </p:cNvCxnSpPr>
          <p:nvPr/>
        </p:nvCxnSpPr>
        <p:spPr>
          <a:xfrm flipV="1">
            <a:off x="5889114" y="1824399"/>
            <a:ext cx="767172" cy="191655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149" idx="0"/>
            <a:endCxn id="23" idx="4"/>
          </p:cNvCxnSpPr>
          <p:nvPr/>
        </p:nvCxnSpPr>
        <p:spPr>
          <a:xfrm flipV="1">
            <a:off x="6323223" y="1824399"/>
            <a:ext cx="333063" cy="1916550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111101" y="1567846"/>
            <a:ext cx="2916059" cy="1917956"/>
            <a:chOff x="5443962" y="1524818"/>
            <a:chExt cx="2916059" cy="1917956"/>
          </a:xfrm>
        </p:grpSpPr>
        <p:sp>
          <p:nvSpPr>
            <p:cNvPr id="97" name="Oval 96"/>
            <p:cNvSpPr/>
            <p:nvPr/>
          </p:nvSpPr>
          <p:spPr>
            <a:xfrm>
              <a:off x="5443962" y="3136862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87807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31218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674628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718589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62000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05410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874631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6746289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620000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Arrow Connector 78"/>
          <p:cNvCxnSpPr>
            <a:stCxn id="97" idx="0"/>
            <a:endCxn id="144" idx="4"/>
          </p:cNvCxnSpPr>
          <p:nvPr/>
        </p:nvCxnSpPr>
        <p:spPr>
          <a:xfrm flipV="1">
            <a:off x="264057" y="1873758"/>
            <a:ext cx="430669" cy="1306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17" idx="0"/>
            <a:endCxn id="144" idx="4"/>
          </p:cNvCxnSpPr>
          <p:nvPr/>
        </p:nvCxnSpPr>
        <p:spPr>
          <a:xfrm flipH="1" flipV="1">
            <a:off x="694726" y="1873758"/>
            <a:ext cx="344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19" idx="0"/>
            <a:endCxn id="144" idx="4"/>
          </p:cNvCxnSpPr>
          <p:nvPr/>
        </p:nvCxnSpPr>
        <p:spPr>
          <a:xfrm flipH="1" flipV="1">
            <a:off x="694726" y="1873758"/>
            <a:ext cx="43754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19" idx="0"/>
            <a:endCxn id="145" idx="4"/>
          </p:cNvCxnSpPr>
          <p:nvPr/>
        </p:nvCxnSpPr>
        <p:spPr>
          <a:xfrm flipV="1">
            <a:off x="1132275" y="1873758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40" idx="0"/>
            <a:endCxn id="145" idx="4"/>
          </p:cNvCxnSpPr>
          <p:nvPr/>
        </p:nvCxnSpPr>
        <p:spPr>
          <a:xfrm flipV="1">
            <a:off x="1566384" y="1873758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41" idx="0"/>
            <a:endCxn id="145" idx="4"/>
          </p:cNvCxnSpPr>
          <p:nvPr/>
        </p:nvCxnSpPr>
        <p:spPr>
          <a:xfrm flipH="1" flipV="1">
            <a:off x="1566384" y="1873758"/>
            <a:ext cx="439602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41" idx="0"/>
            <a:endCxn id="146" idx="4"/>
          </p:cNvCxnSpPr>
          <p:nvPr/>
        </p:nvCxnSpPr>
        <p:spPr>
          <a:xfrm flipV="1">
            <a:off x="2005986" y="1873758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142" idx="0"/>
            <a:endCxn id="146" idx="4"/>
          </p:cNvCxnSpPr>
          <p:nvPr/>
        </p:nvCxnSpPr>
        <p:spPr>
          <a:xfrm flipV="1">
            <a:off x="2440095" y="1873758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43" idx="0"/>
            <a:endCxn id="146" idx="4"/>
          </p:cNvCxnSpPr>
          <p:nvPr/>
        </p:nvCxnSpPr>
        <p:spPr>
          <a:xfrm flipH="1" flipV="1">
            <a:off x="2440095" y="1873758"/>
            <a:ext cx="43410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1203586" y="4939184"/>
            <a:ext cx="430669" cy="130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H="1" flipV="1">
            <a:off x="1634255" y="4939184"/>
            <a:ext cx="3440" cy="12934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H="1" flipV="1">
            <a:off x="1634255" y="4939184"/>
            <a:ext cx="437549" cy="129347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49" idx="0"/>
            <a:endCxn id="24" idx="4"/>
          </p:cNvCxnSpPr>
          <p:nvPr/>
        </p:nvCxnSpPr>
        <p:spPr>
          <a:xfrm flipV="1">
            <a:off x="6323223" y="1824399"/>
            <a:ext cx="1204721" cy="1916550"/>
          </a:xfrm>
          <a:prstGeom prst="straightConnector1">
            <a:avLst/>
          </a:prstGeom>
          <a:ln w="12700">
            <a:solidFill>
              <a:srgbClr val="E362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150" idx="0"/>
            <a:endCxn id="24" idx="4"/>
          </p:cNvCxnSpPr>
          <p:nvPr/>
        </p:nvCxnSpPr>
        <p:spPr>
          <a:xfrm flipV="1">
            <a:off x="6757332" y="1824399"/>
            <a:ext cx="770612" cy="191655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51" idx="0"/>
            <a:endCxn id="24" idx="4"/>
          </p:cNvCxnSpPr>
          <p:nvPr/>
        </p:nvCxnSpPr>
        <p:spPr>
          <a:xfrm flipV="1">
            <a:off x="7196934" y="1824399"/>
            <a:ext cx="331010" cy="1916550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151" idx="0"/>
            <a:endCxn id="25" idx="4"/>
          </p:cNvCxnSpPr>
          <p:nvPr/>
        </p:nvCxnSpPr>
        <p:spPr>
          <a:xfrm flipV="1">
            <a:off x="7196934" y="1824399"/>
            <a:ext cx="1204721" cy="1916550"/>
          </a:xfrm>
          <a:prstGeom prst="straightConnector1">
            <a:avLst/>
          </a:prstGeom>
          <a:ln w="12700">
            <a:solidFill>
              <a:srgbClr val="E362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52" idx="0"/>
            <a:endCxn id="25" idx="4"/>
          </p:cNvCxnSpPr>
          <p:nvPr/>
        </p:nvCxnSpPr>
        <p:spPr>
          <a:xfrm flipV="1">
            <a:off x="7631043" y="1824399"/>
            <a:ext cx="770612" cy="191655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53" idx="0"/>
            <a:endCxn id="25" idx="4"/>
          </p:cNvCxnSpPr>
          <p:nvPr/>
        </p:nvCxnSpPr>
        <p:spPr>
          <a:xfrm flipV="1">
            <a:off x="8065152" y="1824399"/>
            <a:ext cx="336503" cy="1916550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4234292" y="3719627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Channel 2</a:t>
            </a:r>
            <a:endParaRPr lang="en-US" sz="1600" dirty="0"/>
          </a:p>
        </p:txBody>
      </p:sp>
      <p:sp>
        <p:nvSpPr>
          <p:cNvPr id="181" name="Rectangle 180"/>
          <p:cNvSpPr/>
          <p:nvPr/>
        </p:nvSpPr>
        <p:spPr>
          <a:xfrm>
            <a:off x="5013483" y="308939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Channel 1</a:t>
            </a:r>
            <a:endParaRPr lang="en-US" sz="1600" dirty="0"/>
          </a:p>
        </p:txBody>
      </p:sp>
      <p:sp>
        <p:nvSpPr>
          <p:cNvPr id="182" name="Rectangle 181"/>
          <p:cNvSpPr/>
          <p:nvPr/>
        </p:nvSpPr>
        <p:spPr>
          <a:xfrm>
            <a:off x="718235" y="6262002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Filter weights</a:t>
            </a:r>
            <a:endParaRPr lang="en-US" sz="2000" dirty="0"/>
          </a:p>
        </p:txBody>
      </p:sp>
      <p:cxnSp>
        <p:nvCxnSpPr>
          <p:cNvPr id="183" name="Straight Arrow Connector 182"/>
          <p:cNvCxnSpPr/>
          <p:nvPr/>
        </p:nvCxnSpPr>
        <p:spPr>
          <a:xfrm flipV="1">
            <a:off x="6784320" y="4766693"/>
            <a:ext cx="430669" cy="130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 flipV="1">
            <a:off x="7214989" y="4766693"/>
            <a:ext cx="3440" cy="12934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H="1" flipV="1">
            <a:off x="7214989" y="4766693"/>
            <a:ext cx="437549" cy="129347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6072661" y="4766693"/>
            <a:ext cx="1142772" cy="1495309"/>
          </a:xfrm>
          <a:prstGeom prst="straightConnector1">
            <a:avLst/>
          </a:prstGeom>
          <a:ln w="57150">
            <a:solidFill>
              <a:srgbClr val="E362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6476179" y="4766693"/>
            <a:ext cx="739254" cy="14953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201" idx="0"/>
          </p:cNvCxnSpPr>
          <p:nvPr/>
        </p:nvCxnSpPr>
        <p:spPr>
          <a:xfrm flipV="1">
            <a:off x="6999654" y="4766693"/>
            <a:ext cx="215779" cy="149530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6151505" y="6262002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Filter weights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36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with multiple output maps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0966" y="3064701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Input </a:t>
            </a:r>
            <a:r>
              <a:rPr lang="en-US" sz="2000" dirty="0"/>
              <a:t>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8336" y="1520747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Hidden layer</a:t>
            </a:r>
            <a:endParaRPr lang="en-US" sz="2000" dirty="0"/>
          </a:p>
        </p:txBody>
      </p:sp>
      <p:sp>
        <p:nvSpPr>
          <p:cNvPr id="129" name="Rectangle 128"/>
          <p:cNvSpPr/>
          <p:nvPr/>
        </p:nvSpPr>
        <p:spPr>
          <a:xfrm>
            <a:off x="295322" y="4157100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Single</a:t>
            </a:r>
            <a:r>
              <a:rPr lang="en-US" sz="2400" dirty="0" smtClean="0"/>
              <a:t> output map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5277362" y="4155536"/>
            <a:ext cx="3124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Multiple</a:t>
            </a:r>
            <a:r>
              <a:rPr lang="en-US" sz="2400" dirty="0" smtClean="0"/>
              <a:t> </a:t>
            </a:r>
            <a:r>
              <a:rPr lang="en-US" sz="2400" dirty="0"/>
              <a:t>output </a:t>
            </a:r>
            <a:r>
              <a:rPr lang="en-US" sz="2400" dirty="0" smtClean="0"/>
              <a:t>maps</a:t>
            </a:r>
            <a:endParaRPr lang="en-US" sz="24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111101" y="1567846"/>
            <a:ext cx="2916059" cy="1917956"/>
            <a:chOff x="5443962" y="1524818"/>
            <a:chExt cx="2916059" cy="1917956"/>
          </a:xfrm>
        </p:grpSpPr>
        <p:sp>
          <p:nvSpPr>
            <p:cNvPr id="97" name="Oval 96"/>
            <p:cNvSpPr/>
            <p:nvPr/>
          </p:nvSpPr>
          <p:spPr>
            <a:xfrm>
              <a:off x="5443962" y="3136862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87807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31218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674628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718589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62000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05410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874631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6746289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620000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Arrow Connector 78"/>
          <p:cNvCxnSpPr>
            <a:stCxn id="97" idx="0"/>
            <a:endCxn id="144" idx="4"/>
          </p:cNvCxnSpPr>
          <p:nvPr/>
        </p:nvCxnSpPr>
        <p:spPr>
          <a:xfrm flipV="1">
            <a:off x="264057" y="1873758"/>
            <a:ext cx="430669" cy="1306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17" idx="0"/>
            <a:endCxn id="144" idx="4"/>
          </p:cNvCxnSpPr>
          <p:nvPr/>
        </p:nvCxnSpPr>
        <p:spPr>
          <a:xfrm flipH="1" flipV="1">
            <a:off x="694726" y="1873758"/>
            <a:ext cx="344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19" idx="0"/>
            <a:endCxn id="144" idx="4"/>
          </p:cNvCxnSpPr>
          <p:nvPr/>
        </p:nvCxnSpPr>
        <p:spPr>
          <a:xfrm flipH="1" flipV="1">
            <a:off x="694726" y="1873758"/>
            <a:ext cx="43754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19" idx="0"/>
            <a:endCxn id="145" idx="4"/>
          </p:cNvCxnSpPr>
          <p:nvPr/>
        </p:nvCxnSpPr>
        <p:spPr>
          <a:xfrm flipV="1">
            <a:off x="1132275" y="1873758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40" idx="0"/>
            <a:endCxn id="145" idx="4"/>
          </p:cNvCxnSpPr>
          <p:nvPr/>
        </p:nvCxnSpPr>
        <p:spPr>
          <a:xfrm flipV="1">
            <a:off x="1566384" y="1873758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41" idx="0"/>
            <a:endCxn id="145" idx="4"/>
          </p:cNvCxnSpPr>
          <p:nvPr/>
        </p:nvCxnSpPr>
        <p:spPr>
          <a:xfrm flipH="1" flipV="1">
            <a:off x="1566384" y="1873758"/>
            <a:ext cx="439602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41" idx="0"/>
            <a:endCxn id="146" idx="4"/>
          </p:cNvCxnSpPr>
          <p:nvPr/>
        </p:nvCxnSpPr>
        <p:spPr>
          <a:xfrm flipV="1">
            <a:off x="2005986" y="1873758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142" idx="0"/>
            <a:endCxn id="146" idx="4"/>
          </p:cNvCxnSpPr>
          <p:nvPr/>
        </p:nvCxnSpPr>
        <p:spPr>
          <a:xfrm flipV="1">
            <a:off x="2440095" y="1873758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43" idx="0"/>
            <a:endCxn id="146" idx="4"/>
          </p:cNvCxnSpPr>
          <p:nvPr/>
        </p:nvCxnSpPr>
        <p:spPr>
          <a:xfrm flipH="1" flipV="1">
            <a:off x="2440095" y="1873758"/>
            <a:ext cx="43410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6886973" y="4939184"/>
            <a:ext cx="428227" cy="1252942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7290491" y="4939184"/>
            <a:ext cx="34031" cy="1252942"/>
          </a:xfrm>
          <a:prstGeom prst="straightConnector1">
            <a:avLst/>
          </a:prstGeom>
          <a:ln w="57150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H="1" flipV="1">
            <a:off x="7324522" y="4939184"/>
            <a:ext cx="489445" cy="1252942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5732112" y="6262002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Filter weights</a:t>
            </a:r>
            <a:endParaRPr lang="en-US" sz="20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4888838" y="1580744"/>
            <a:ext cx="3819009" cy="1917956"/>
            <a:chOff x="4541012" y="1524818"/>
            <a:chExt cx="3819009" cy="1917956"/>
          </a:xfrm>
        </p:grpSpPr>
        <p:sp>
          <p:nvSpPr>
            <p:cNvPr id="77" name="Oval 76"/>
            <p:cNvSpPr/>
            <p:nvPr/>
          </p:nvSpPr>
          <p:spPr>
            <a:xfrm>
              <a:off x="5443962" y="3136862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87807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631218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674628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7185891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620000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8054109" y="3124200"/>
              <a:ext cx="305912" cy="305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874631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746289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20000" y="1524818"/>
              <a:ext cx="305912" cy="30591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541012" y="1978322"/>
              <a:ext cx="305912" cy="30591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412670" y="1978322"/>
              <a:ext cx="305912" cy="30591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6286381" y="1978322"/>
              <a:ext cx="305912" cy="30591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8" name="Straight Arrow Connector 97"/>
          <p:cNvCxnSpPr>
            <a:stCxn id="77" idx="0"/>
            <a:endCxn id="94" idx="4"/>
          </p:cNvCxnSpPr>
          <p:nvPr/>
        </p:nvCxnSpPr>
        <p:spPr>
          <a:xfrm flipV="1">
            <a:off x="5944744" y="1886656"/>
            <a:ext cx="430669" cy="1306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88" idx="0"/>
            <a:endCxn id="94" idx="4"/>
          </p:cNvCxnSpPr>
          <p:nvPr/>
        </p:nvCxnSpPr>
        <p:spPr>
          <a:xfrm flipH="1" flipV="1">
            <a:off x="6375413" y="1886656"/>
            <a:ext cx="344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89" idx="0"/>
            <a:endCxn id="94" idx="4"/>
          </p:cNvCxnSpPr>
          <p:nvPr/>
        </p:nvCxnSpPr>
        <p:spPr>
          <a:xfrm flipH="1" flipV="1">
            <a:off x="6375413" y="1886656"/>
            <a:ext cx="43754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89" idx="0"/>
            <a:endCxn id="95" idx="4"/>
          </p:cNvCxnSpPr>
          <p:nvPr/>
        </p:nvCxnSpPr>
        <p:spPr>
          <a:xfrm flipV="1">
            <a:off x="6812962" y="1886656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0" idx="0"/>
            <a:endCxn id="95" idx="4"/>
          </p:cNvCxnSpPr>
          <p:nvPr/>
        </p:nvCxnSpPr>
        <p:spPr>
          <a:xfrm flipV="1">
            <a:off x="7247071" y="1886656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91" idx="0"/>
            <a:endCxn id="95" idx="4"/>
          </p:cNvCxnSpPr>
          <p:nvPr/>
        </p:nvCxnSpPr>
        <p:spPr>
          <a:xfrm flipH="1" flipV="1">
            <a:off x="7247071" y="1886656"/>
            <a:ext cx="439602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1" idx="0"/>
            <a:endCxn id="96" idx="4"/>
          </p:cNvCxnSpPr>
          <p:nvPr/>
        </p:nvCxnSpPr>
        <p:spPr>
          <a:xfrm flipV="1">
            <a:off x="7686673" y="1886656"/>
            <a:ext cx="434109" cy="12934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92" idx="0"/>
            <a:endCxn id="96" idx="4"/>
          </p:cNvCxnSpPr>
          <p:nvPr/>
        </p:nvCxnSpPr>
        <p:spPr>
          <a:xfrm flipV="1">
            <a:off x="8120782" y="1886656"/>
            <a:ext cx="0" cy="129347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93" idx="0"/>
            <a:endCxn id="96" idx="4"/>
          </p:cNvCxnSpPr>
          <p:nvPr/>
        </p:nvCxnSpPr>
        <p:spPr>
          <a:xfrm flipH="1" flipV="1">
            <a:off x="8120782" y="1886656"/>
            <a:ext cx="434109" cy="1293470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77" idx="0"/>
            <a:endCxn id="107" idx="4"/>
          </p:cNvCxnSpPr>
          <p:nvPr/>
        </p:nvCxnSpPr>
        <p:spPr>
          <a:xfrm flipH="1" flipV="1">
            <a:off x="5041794" y="2340160"/>
            <a:ext cx="902950" cy="852628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88" idx="0"/>
            <a:endCxn id="107" idx="4"/>
          </p:cNvCxnSpPr>
          <p:nvPr/>
        </p:nvCxnSpPr>
        <p:spPr>
          <a:xfrm flipH="1" flipV="1">
            <a:off x="5041794" y="2340160"/>
            <a:ext cx="1337059" cy="839966"/>
          </a:xfrm>
          <a:prstGeom prst="straightConnector1">
            <a:avLst/>
          </a:prstGeom>
          <a:ln w="12700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89" idx="0"/>
            <a:endCxn id="107" idx="4"/>
          </p:cNvCxnSpPr>
          <p:nvPr/>
        </p:nvCxnSpPr>
        <p:spPr>
          <a:xfrm flipH="1" flipV="1">
            <a:off x="5041794" y="2340160"/>
            <a:ext cx="1771168" cy="839966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89" idx="0"/>
            <a:endCxn id="108" idx="4"/>
          </p:cNvCxnSpPr>
          <p:nvPr/>
        </p:nvCxnSpPr>
        <p:spPr>
          <a:xfrm flipH="1" flipV="1">
            <a:off x="5913452" y="2340160"/>
            <a:ext cx="899510" cy="83996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90" idx="0"/>
            <a:endCxn id="108" idx="4"/>
          </p:cNvCxnSpPr>
          <p:nvPr/>
        </p:nvCxnSpPr>
        <p:spPr>
          <a:xfrm flipH="1" flipV="1">
            <a:off x="5913452" y="2340160"/>
            <a:ext cx="1333619" cy="839966"/>
          </a:xfrm>
          <a:prstGeom prst="straightConnector1">
            <a:avLst/>
          </a:prstGeom>
          <a:ln w="12700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91" idx="0"/>
            <a:endCxn id="108" idx="4"/>
          </p:cNvCxnSpPr>
          <p:nvPr/>
        </p:nvCxnSpPr>
        <p:spPr>
          <a:xfrm flipH="1" flipV="1">
            <a:off x="5913452" y="2340160"/>
            <a:ext cx="1773221" cy="839966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91" idx="0"/>
            <a:endCxn id="109" idx="4"/>
          </p:cNvCxnSpPr>
          <p:nvPr/>
        </p:nvCxnSpPr>
        <p:spPr>
          <a:xfrm flipH="1" flipV="1">
            <a:off x="6787163" y="2340160"/>
            <a:ext cx="899510" cy="83996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92" idx="0"/>
            <a:endCxn id="109" idx="4"/>
          </p:cNvCxnSpPr>
          <p:nvPr/>
        </p:nvCxnSpPr>
        <p:spPr>
          <a:xfrm flipH="1" flipV="1">
            <a:off x="6787163" y="2340160"/>
            <a:ext cx="1333619" cy="839966"/>
          </a:xfrm>
          <a:prstGeom prst="straightConnector1">
            <a:avLst/>
          </a:prstGeom>
          <a:ln w="12700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93" idx="0"/>
            <a:endCxn id="109" idx="4"/>
          </p:cNvCxnSpPr>
          <p:nvPr/>
        </p:nvCxnSpPr>
        <p:spPr>
          <a:xfrm flipH="1" flipV="1">
            <a:off x="6787163" y="2340160"/>
            <a:ext cx="1767728" cy="839966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419296" y="1549034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Map 1</a:t>
            </a:r>
            <a:endParaRPr lang="en-US" dirty="0"/>
          </a:p>
        </p:txBody>
      </p:sp>
      <p:sp>
        <p:nvSpPr>
          <p:cNvPr id="166" name="Rectangle 165"/>
          <p:cNvSpPr/>
          <p:nvPr/>
        </p:nvSpPr>
        <p:spPr>
          <a:xfrm>
            <a:off x="4109681" y="1989669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Map 2</a:t>
            </a:r>
            <a:endParaRPr lang="en-US" dirty="0"/>
          </a:p>
        </p:txBody>
      </p:sp>
      <p:cxnSp>
        <p:nvCxnSpPr>
          <p:cNvPr id="167" name="Straight Arrow Connector 166"/>
          <p:cNvCxnSpPr/>
          <p:nvPr/>
        </p:nvCxnSpPr>
        <p:spPr>
          <a:xfrm flipV="1">
            <a:off x="5565480" y="4888985"/>
            <a:ext cx="430669" cy="130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H="1" flipV="1">
            <a:off x="5996149" y="4888985"/>
            <a:ext cx="3440" cy="12934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H="1" flipV="1">
            <a:off x="5996149" y="4888985"/>
            <a:ext cx="437549" cy="129347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4674656" y="5565655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Filter 1</a:t>
            </a:r>
            <a:endParaRPr lang="en-US" sz="2000" dirty="0"/>
          </a:p>
        </p:txBody>
      </p:sp>
      <p:sp>
        <p:nvSpPr>
          <p:cNvPr id="175" name="Rectangle 174"/>
          <p:cNvSpPr/>
          <p:nvPr/>
        </p:nvSpPr>
        <p:spPr>
          <a:xfrm>
            <a:off x="7728040" y="5565655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Filter 2</a:t>
            </a:r>
            <a:endParaRPr lang="en-US" sz="2000" dirty="0"/>
          </a:p>
        </p:txBody>
      </p:sp>
      <p:cxnSp>
        <p:nvCxnSpPr>
          <p:cNvPr id="177" name="Straight Arrow Connector 176"/>
          <p:cNvCxnSpPr/>
          <p:nvPr/>
        </p:nvCxnSpPr>
        <p:spPr>
          <a:xfrm flipV="1">
            <a:off x="1203586" y="4939184"/>
            <a:ext cx="430669" cy="13061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H="1" flipV="1">
            <a:off x="1634255" y="4939184"/>
            <a:ext cx="3440" cy="129347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H="1" flipV="1">
            <a:off x="1634255" y="4939184"/>
            <a:ext cx="437549" cy="129347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ectangle 190"/>
          <p:cNvSpPr/>
          <p:nvPr/>
        </p:nvSpPr>
        <p:spPr>
          <a:xfrm>
            <a:off x="718235" y="6262002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Filter weights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49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Local connectivity</a:t>
            </a:r>
          </a:p>
          <a:p>
            <a:r>
              <a:rPr lang="en-US" sz="2800" dirty="0" smtClean="0"/>
              <a:t>Weight sharing</a:t>
            </a:r>
          </a:p>
          <a:p>
            <a:r>
              <a:rPr lang="en-US" sz="2800" dirty="0" smtClean="0"/>
              <a:t>Handling multiple input channels</a:t>
            </a:r>
          </a:p>
          <a:p>
            <a:r>
              <a:rPr lang="en-US" sz="2800" dirty="0" smtClean="0"/>
              <a:t>Handling multiple output maps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2057400" y="3546145"/>
            <a:ext cx="4862911" cy="2544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0311" y="6477000"/>
            <a:ext cx="2244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 credit: </a:t>
            </a:r>
            <a:r>
              <a:rPr lang="en-US" sz="1400" dirty="0"/>
              <a:t>A. </a:t>
            </a:r>
            <a:r>
              <a:rPr lang="en-US" sz="1400" dirty="0" err="1"/>
              <a:t>Karpathy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3521" y="6324600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# output (activation) maps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95400" y="63246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# input channels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57400" y="6248400"/>
            <a:ext cx="457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33800" y="6248400"/>
            <a:ext cx="23622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2"/>
          </p:cNvCxnSpPr>
          <p:nvPr/>
        </p:nvCxnSpPr>
        <p:spPr>
          <a:xfrm>
            <a:off x="1187496" y="4590495"/>
            <a:ext cx="1403304" cy="2863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58796" y="4221163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Local connectivity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22" idx="1"/>
          </p:cNvCxnSpPr>
          <p:nvPr/>
        </p:nvCxnSpPr>
        <p:spPr>
          <a:xfrm flipH="1">
            <a:off x="5105400" y="3347708"/>
            <a:ext cx="1472388" cy="210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77788" y="3163042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Weight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5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Neocognitron</a:t>
            </a:r>
            <a:r>
              <a:rPr lang="en-US" altLang="en-US" dirty="0" smtClean="0"/>
              <a:t> </a:t>
            </a:r>
            <a:r>
              <a:rPr lang="en-US" altLang="en-US" sz="2700" dirty="0" smtClean="0"/>
              <a:t>[</a:t>
            </a:r>
            <a:r>
              <a:rPr lang="en-US" sz="2700" dirty="0" smtClean="0">
                <a:hlinkClick r:id="rId2"/>
              </a:rPr>
              <a:t>Fukushima, </a:t>
            </a:r>
            <a:r>
              <a:rPr lang="en-US" sz="2700" dirty="0">
                <a:hlinkClick r:id="rId2"/>
              </a:rPr>
              <a:t>Biological Cybernetics </a:t>
            </a:r>
            <a:r>
              <a:rPr lang="en-US" sz="2700" dirty="0" smtClean="0">
                <a:hlinkClick r:id="rId2"/>
              </a:rPr>
              <a:t>1980</a:t>
            </a:r>
            <a:r>
              <a:rPr lang="en-US" altLang="en-US" sz="2700" dirty="0" smtClean="0"/>
              <a:t>]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490857" cy="1828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5432"/>
            <a:ext cx="5583567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3235660"/>
            <a:ext cx="3276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Deformation-Resistant Recognition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r>
              <a:rPr lang="en-US" sz="2000" dirty="0" smtClean="0">
                <a:solidFill>
                  <a:srgbClr val="252525"/>
                </a:solidFill>
              </a:rPr>
              <a:t>S-cells: (simple)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extract local features</a:t>
            </a:r>
          </a:p>
          <a:p>
            <a:endParaRPr lang="en-US" sz="2000" dirty="0" smtClean="0">
              <a:solidFill>
                <a:srgbClr val="252525"/>
              </a:solidFill>
            </a:endParaRPr>
          </a:p>
          <a:p>
            <a:r>
              <a:rPr lang="en-US" sz="2000" dirty="0" smtClean="0">
                <a:solidFill>
                  <a:srgbClr val="252525"/>
                </a:solidFill>
              </a:rPr>
              <a:t>C-cells: (complex)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</a:t>
            </a:r>
            <a:r>
              <a:rPr lang="en-US" sz="2000" dirty="0"/>
              <a:t>allow for positional errors</a:t>
            </a:r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 smtClean="0"/>
              <a:t>LeNet</a:t>
            </a:r>
            <a:r>
              <a:rPr lang="en-US" altLang="en-US" dirty="0" smtClean="0"/>
              <a:t> [LeCun et al. 1998]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60198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Gradient-based learning applied to document recognition [</a:t>
            </a:r>
            <a:r>
              <a:rPr lang="en-US" sz="1600" dirty="0">
                <a:latin typeface="+mj-lt"/>
                <a:hlinkClick r:id="rId4"/>
              </a:rPr>
              <a:t>LeCun, </a:t>
            </a:r>
            <a:r>
              <a:rPr lang="en-US" sz="1600" dirty="0" err="1">
                <a:latin typeface="+mj-lt"/>
                <a:hlinkClick r:id="rId4"/>
              </a:rPr>
              <a:t>Bottou</a:t>
            </a:r>
            <a:r>
              <a:rPr lang="en-US" sz="1600" dirty="0">
                <a:latin typeface="+mj-lt"/>
                <a:hlinkClick r:id="rId4"/>
              </a:rPr>
              <a:t>, </a:t>
            </a:r>
            <a:r>
              <a:rPr lang="en-US" sz="1600" dirty="0" err="1">
                <a:latin typeface="+mj-lt"/>
                <a:hlinkClick r:id="rId4"/>
              </a:rPr>
              <a:t>Bengio</a:t>
            </a:r>
            <a:r>
              <a:rPr lang="en-US" sz="1600" dirty="0">
                <a:latin typeface="+mj-lt"/>
                <a:hlinkClick r:id="rId4"/>
              </a:rPr>
              <a:t>, </a:t>
            </a:r>
            <a:r>
              <a:rPr lang="en-US" sz="1600" dirty="0" err="1">
                <a:latin typeface="+mj-lt"/>
                <a:hlinkClick r:id="rId4"/>
              </a:rPr>
              <a:t>Haffner</a:t>
            </a:r>
            <a:r>
              <a:rPr lang="en-US" sz="1600" dirty="0">
                <a:latin typeface="+mj-lt"/>
                <a:hlinkClick r:id="rId4"/>
              </a:rPr>
              <a:t> 1998</a:t>
            </a:r>
            <a:r>
              <a:rPr lang="en-US" sz="1600" dirty="0">
                <a:latin typeface="+mj-lt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32329"/>
            <a:ext cx="8527152" cy="2429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6404" y="6324600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LeNet-1 from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1993</a:t>
            </a:r>
            <a:endParaRPr lang="en-US" dirty="0"/>
          </a:p>
        </p:txBody>
      </p:sp>
      <p:pic>
        <p:nvPicPr>
          <p:cNvPr id="7" name="Convolutional Network Demo from 199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9338" y="3410272"/>
            <a:ext cx="3962400" cy="2911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94163" cy="2728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What is a Convolution?</a:t>
            </a:r>
            <a:endParaRPr lang="en-US" dirty="0">
              <a:latin typeface="+mn-lt"/>
            </a:endParaRP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/>
            <a:r>
              <a:rPr lang="en-US" altLang="en-US" sz="2400" dirty="0" smtClean="0"/>
              <a:t>Weighted moving sum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581400"/>
            <a:ext cx="4113212" cy="2776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09509" y="6310313"/>
            <a:ext cx="238114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Feature Activation </a:t>
            </a:r>
            <a:r>
              <a:rPr lang="en-US" dirty="0">
                <a:latin typeface="+mn-lt"/>
              </a:rPr>
              <a:t>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8000" y="3617913"/>
            <a:ext cx="457200" cy="322262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19600" y="3733800"/>
            <a:ext cx="20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...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Overview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Convolutional </a:t>
            </a:r>
            <a:r>
              <a:rPr lang="en-US" dirty="0"/>
              <a:t>N</a:t>
            </a:r>
            <a:r>
              <a:rPr lang="en-US" dirty="0" smtClean="0"/>
              <a:t>eural Network (CNN)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altLang="en-US" dirty="0"/>
              <a:t>Understanding and Visualizing </a:t>
            </a:r>
            <a:r>
              <a:rPr lang="en-US" dirty="0" smtClean="0"/>
              <a:t>CNN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Training CNN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57600" y="3276600"/>
            <a:ext cx="5313363" cy="3122613"/>
            <a:chOff x="77788" y="1524001"/>
            <a:chExt cx="8969375" cy="5271779"/>
          </a:xfrm>
        </p:grpSpPr>
        <p:pic>
          <p:nvPicPr>
            <p:cNvPr id="24592" name="Picture 16" descr="filter_z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3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4" name="Picture 18" descr="filter_z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7644" y="6334801"/>
              <a:ext cx="868263" cy="46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917127" y="6324080"/>
              <a:ext cx="1932153" cy="46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91430" tIns="45715" rIns="91430" bIns="45715">
              <a:spAutoFit/>
            </a:bodyPr>
            <a:lstStyle/>
            <a:p>
              <a:pPr>
                <a:defRPr/>
              </a:pPr>
              <a:r>
                <a:rPr lang="en-US">
                  <a:latin typeface="+mn-lt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9034" y="4801777"/>
              <a:ext cx="458251" cy="302852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271" y="3617168"/>
              <a:ext cx="458251" cy="321613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4599" name="Rectangle 26"/>
            <p:cNvSpPr>
              <a:spLocks noChangeArrowheads="1"/>
            </p:cNvSpPr>
            <p:nvPr/>
          </p:nvSpPr>
          <p:spPr bwMode="auto">
            <a:xfrm>
              <a:off x="4246475" y="3733801"/>
              <a:ext cx="204788" cy="120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3838575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80601" y="2366700"/>
            <a:ext cx="403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Rectified </a:t>
            </a:r>
            <a:r>
              <a:rPr lang="en-US" sz="2400" dirty="0"/>
              <a:t>L</a:t>
            </a:r>
            <a:r>
              <a:rPr lang="en-US" sz="2400" dirty="0" smtClean="0"/>
              <a:t>inear Unit </a:t>
            </a:r>
            <a:r>
              <a:rPr lang="en-US" sz="2400" dirty="0"/>
              <a:t>(</a:t>
            </a:r>
            <a:r>
              <a:rPr lang="en-US" sz="2400" dirty="0" err="1"/>
              <a:t>ReLU</a:t>
            </a:r>
            <a:r>
              <a:rPr lang="en-US" sz="2400" dirty="0"/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6638" name="Picture 16" descr="nor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24100"/>
            <a:ext cx="3581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505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86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5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05600" y="2458115"/>
            <a:ext cx="2590800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>
              <a:spcBef>
                <a:spcPct val="20000"/>
              </a:spcBef>
              <a:defRPr/>
            </a:pPr>
            <a:r>
              <a:rPr lang="en-US" sz="2800" dirty="0" smtClean="0">
                <a:latin typeface="+mn-lt"/>
              </a:rPr>
              <a:t>Max pooling</a:t>
            </a:r>
            <a:endParaRPr lang="en-US" sz="2800" dirty="0">
              <a:latin typeface="+mn-lt"/>
            </a:endParaRP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00375"/>
            <a:ext cx="1909763" cy="1260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321572" y="4990008"/>
            <a:ext cx="58224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Lucida Grande"/>
              </a:rPr>
              <a:t>Max-pooling: a non-linear down-sampling</a:t>
            </a:r>
            <a:br>
              <a:rPr lang="en-US" sz="2400" dirty="0" smtClean="0">
                <a:solidFill>
                  <a:srgbClr val="000000"/>
                </a:solidFill>
                <a:latin typeface="Lucida Grande"/>
              </a:rPr>
            </a:br>
            <a:r>
              <a:rPr lang="en-US" sz="2400" dirty="0" smtClean="0">
                <a:solidFill>
                  <a:srgbClr val="000000"/>
                </a:solidFill>
                <a:latin typeface="Lucida Grande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Lucida Grande"/>
              </a:rPr>
            </a:br>
            <a:r>
              <a:rPr lang="en-US" sz="2400" dirty="0" smtClean="0">
                <a:solidFill>
                  <a:srgbClr val="000000"/>
                </a:solidFill>
                <a:latin typeface="Lucida Grande"/>
              </a:rPr>
              <a:t>Provide </a:t>
            </a:r>
            <a:r>
              <a:rPr lang="en-US" sz="2400" i="1" dirty="0"/>
              <a:t>translation invariance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3900488" y="3320116"/>
            <a:ext cx="19621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Feature Maps</a:t>
            </a: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6373813" y="3276600"/>
            <a:ext cx="2309812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Feature Maps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After Contrast Normalization</a:t>
            </a:r>
          </a:p>
        </p:txBody>
      </p:sp>
      <p:pic>
        <p:nvPicPr>
          <p:cNvPr id="27664" name="Picture 25" descr="unnor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4616" r="9908" b="17876"/>
          <a:stretch>
            <a:fillRect/>
          </a:stretch>
        </p:blipFill>
        <p:spPr bwMode="auto">
          <a:xfrm>
            <a:off x="3505200" y="1752600"/>
            <a:ext cx="239553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nor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9763" b="17912"/>
          <a:stretch>
            <a:fillRect/>
          </a:stretch>
        </p:blipFill>
        <p:spPr bwMode="auto">
          <a:xfrm>
            <a:off x="6278563" y="1736725"/>
            <a:ext cx="24082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18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Engineered vs. learned features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39875" y="6183313"/>
            <a:ext cx="2095500" cy="27622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32000C"/>
                </a:solidFill>
              </a:rPr>
              <a:t>Image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39875" y="56118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Feature extraction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39875" y="50403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Pooling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39875" y="4473575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Classifier</a:t>
            </a:r>
          </a:p>
        </p:txBody>
      </p:sp>
      <p:sp>
        <p:nvSpPr>
          <p:cNvPr id="9" name="Down Arrow 8"/>
          <p:cNvSpPr/>
          <p:nvPr/>
        </p:nvSpPr>
        <p:spPr bwMode="auto">
          <a:xfrm rot="10800000">
            <a:off x="2373313" y="5889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 bwMode="auto">
          <a:xfrm rot="10800000">
            <a:off x="2373313" y="5360988"/>
            <a:ext cx="428625" cy="223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 bwMode="auto">
          <a:xfrm rot="10800000">
            <a:off x="2373313" y="47847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2373313" y="4238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2087563" y="3786188"/>
            <a:ext cx="10001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>
                <a:latin typeface="Arial" panose="020B0604020202020204" pitchFamily="34" charset="0"/>
              </a:rPr>
              <a:t>Label</a:t>
            </a:r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24600" y="981075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32000C"/>
                  </a:solidFill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56390" y="976313"/>
              <a:ext cx="999770" cy="49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>
                  <a:latin typeface="Arial" panose="020B0604020202020204" pitchFamily="34" charset="0"/>
                </a:rPr>
                <a:t>Label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57200" y="1366837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Convolutional filters are trained in a supervised manner by back-propagating 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8271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dirty="0" smtClean="0"/>
              <a:t>SIFT </a:t>
            </a:r>
            <a:r>
              <a:rPr lang="en-US" dirty="0"/>
              <a:t>Descriptor</a:t>
            </a:r>
            <a:endParaRPr lang="en-US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76200" y="16002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Image 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Pixels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764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1600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+mj-lt"/>
              </a:rPr>
              <a:t>Apply gradient filters</a:t>
            </a:r>
            <a:endParaRPr lang="en-US" sz="2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64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288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(Sum)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764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050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+mj-lt"/>
              </a:rPr>
              <a:t>Normalize </a:t>
            </a:r>
            <a:r>
              <a:rPr lang="en-US" sz="2400" dirty="0">
                <a:latin typeface="+mj-lt"/>
              </a:rPr>
              <a:t>to unit length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5181600"/>
            <a:ext cx="1295400" cy="1371600"/>
            <a:chOff x="6553200" y="4648200"/>
            <a:chExt cx="1295400" cy="1371600"/>
          </a:xfrm>
        </p:grpSpPr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0" y="533400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Feature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Vector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2100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1430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2390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2100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1507" y="13246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latin typeface="+mj-lt"/>
              </a:rPr>
              <a:t>Lowe [IJCV 2004]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707" y="2035476"/>
            <a:ext cx="857340" cy="8651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047" y="2035476"/>
            <a:ext cx="861219" cy="8651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7" y="1722120"/>
            <a:ext cx="1313923" cy="128016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4572000" y="2362200"/>
            <a:ext cx="53340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dirty="0" smtClean="0"/>
              <a:t>SIFT </a:t>
            </a:r>
            <a:r>
              <a:rPr lang="en-US" dirty="0"/>
              <a:t>Descriptor</a:t>
            </a:r>
            <a:endParaRPr lang="en-US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76200" y="16002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Image 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Pixels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22336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764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Apply</a:t>
            </a:r>
            <a:br>
              <a:rPr lang="en-US" sz="2400" dirty="0">
                <a:latin typeface="+mj-lt"/>
              </a:rPr>
            </a:br>
            <a:r>
              <a:rPr lang="en-US" sz="2400" dirty="0" smtClean="0">
                <a:latin typeface="+mj-lt"/>
              </a:rPr>
              <a:t>oriented filters</a:t>
            </a:r>
            <a:endParaRPr lang="en-US" sz="2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64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288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(Sum)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764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050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+mj-lt"/>
              </a:rPr>
              <a:t>Normalize </a:t>
            </a:r>
            <a:r>
              <a:rPr lang="en-US" sz="2400" dirty="0">
                <a:latin typeface="+mj-lt"/>
              </a:rPr>
              <a:t>to unit length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5181600"/>
            <a:ext cx="1295400" cy="1371600"/>
            <a:chOff x="6553200" y="4648200"/>
            <a:chExt cx="1295400" cy="1371600"/>
          </a:xfrm>
        </p:grpSpPr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0" y="533400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Feature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Vector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2100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1430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2390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2100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1507" y="13246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latin typeface="+mj-lt"/>
              </a:rPr>
              <a:t>Lowe [IJCV 2004]</a:t>
            </a:r>
            <a:endParaRPr lang="en-US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85147" y="6555581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slide credit: R. Fergus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39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Spatial Pyramid Matching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-33618" y="1676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SIFT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Features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18982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71382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Filter with </a:t>
            </a:r>
            <a:br>
              <a:rPr lang="en-US" sz="2400">
                <a:latin typeface="+mj-lt"/>
              </a:rPr>
            </a:br>
            <a:r>
              <a:rPr lang="en-US" sz="2400">
                <a:latin typeface="+mj-lt"/>
              </a:rPr>
              <a:t>Visual Words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18982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71382" y="52578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Multi-scale</a:t>
            </a:r>
            <a:br>
              <a:rPr lang="en-US" sz="2400">
                <a:latin typeface="+mj-lt"/>
              </a:rPr>
            </a:br>
            <a:r>
              <a:rPr lang="en-US" sz="2400">
                <a:latin typeface="+mj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(Sum) 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10591800" y="4953000"/>
            <a:ext cx="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718982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871382" y="38100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Max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96200" y="5715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Classifier</a:t>
            </a: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 rot="5400000">
            <a:off x="4252632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1185582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7281582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 rot="5400000">
            <a:off x="4252632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/>
        </p:nvSpPr>
        <p:spPr bwMode="auto">
          <a:xfrm>
            <a:off x="3048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Albertus Extra Bold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052982" y="12192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 err="1">
                <a:latin typeface="+mj-lt"/>
              </a:rPr>
              <a:t>Lazebnik</a:t>
            </a:r>
            <a:r>
              <a:rPr lang="en-US" sz="2000" dirty="0">
                <a:latin typeface="+mj-lt"/>
              </a:rPr>
              <a:t>, </a:t>
            </a:r>
            <a:br>
              <a:rPr lang="en-US" sz="2000" dirty="0">
                <a:latin typeface="+mj-lt"/>
              </a:rPr>
            </a:br>
            <a:r>
              <a:rPr lang="en-US" sz="2000" dirty="0" err="1">
                <a:latin typeface="+mj-lt"/>
              </a:rPr>
              <a:t>Schmid</a:t>
            </a:r>
            <a:r>
              <a:rPr lang="en-US" sz="2000" dirty="0">
                <a:latin typeface="+mj-lt"/>
              </a:rPr>
              <a:t>,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Ponce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[CVPR 2006]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82" y="1752600"/>
            <a:ext cx="2057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23982" y="5410200"/>
            <a:ext cx="3352800" cy="1006475"/>
            <a:chOff x="2209800" y="2895600"/>
            <a:chExt cx="3352800" cy="81990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895600"/>
              <a:ext cx="1009513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895600"/>
              <a:ext cx="1070517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768" y="2895600"/>
              <a:ext cx="1030832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614582" y="3429000"/>
            <a:ext cx="1447800" cy="1295400"/>
            <a:chOff x="6400800" y="4648200"/>
            <a:chExt cx="1447800" cy="1295400"/>
          </a:xfrm>
        </p:grpSpPr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 w="38100"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6400800" y="5181600"/>
              <a:ext cx="762000" cy="762000"/>
            </a:xfrm>
            <a:prstGeom prst="straightConnector1">
              <a:avLst/>
            </a:prstGeom>
            <a:ln w="38100"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 w="38100"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Cube 22"/>
          <p:cNvSpPr>
            <a:spLocks noChangeArrowheads="1"/>
          </p:cNvSpPr>
          <p:nvPr/>
        </p:nvSpPr>
        <p:spPr bwMode="auto">
          <a:xfrm>
            <a:off x="4843182" y="3733800"/>
            <a:ext cx="838200" cy="838200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85147" y="6555581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slide credit: R. Fergus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70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Image Categorization: Training phase</a:t>
            </a:r>
            <a:endParaRPr lang="en-US" altLang="en-US" smtClean="0"/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7172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71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7174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panose="020B0604020202020204" pitchFamily="34" charset="0"/>
              </a:rPr>
              <a:t>Training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 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5" y="3259914"/>
            <a:ext cx="7432824" cy="3124200"/>
          </a:xfrm>
        </p:spPr>
      </p:pic>
      <p:sp>
        <p:nvSpPr>
          <p:cNvPr id="7" name="TextBox 6"/>
          <p:cNvSpPr txBox="1"/>
          <p:nvPr/>
        </p:nvSpPr>
        <p:spPr>
          <a:xfrm>
            <a:off x="145145" y="6400800"/>
            <a:ext cx="885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Deformable Part Models are Convolutional Neural </a:t>
            </a:r>
            <a:r>
              <a:rPr lang="en-US" dirty="0" smtClean="0"/>
              <a:t>Networks [</a:t>
            </a:r>
            <a:r>
              <a:rPr lang="en-US" dirty="0">
                <a:hlinkClick r:id="rId3"/>
              </a:rPr>
              <a:t>Girshick </a:t>
            </a:r>
            <a:r>
              <a:rPr lang="en-US" dirty="0" smtClean="0">
                <a:hlinkClick r:id="rId3"/>
              </a:rPr>
              <a:t>et al. CVPR 15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743" y="899017"/>
            <a:ext cx="3622687" cy="23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AlexNet</a:t>
            </a:r>
            <a:endParaRPr lang="en-US" dirty="0">
              <a:latin typeface="+mn-lt"/>
            </a:endParaRPr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1838"/>
            <a:ext cx="91440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533400" y="1127125"/>
            <a:ext cx="8534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98513" indent="-341313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557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en-US" sz="2400" dirty="0" err="1" smtClean="0">
                <a:latin typeface="+mj-lt"/>
                <a:ea typeface="Adobe Caslon Pro"/>
                <a:cs typeface="Adobe Caslon Pro"/>
              </a:rPr>
              <a:t>Similar</a:t>
            </a:r>
            <a:r>
              <a:rPr lang="fr-FR" altLang="en-US" sz="2400" dirty="0" smtClean="0">
                <a:latin typeface="+mj-lt"/>
                <a:ea typeface="Adobe Caslon Pro"/>
                <a:cs typeface="Adobe Caslon Pro"/>
              </a:rPr>
              <a:t> </a:t>
            </a:r>
            <a:r>
              <a:rPr lang="fr-FR" altLang="en-US" sz="2400" dirty="0" err="1" smtClean="0">
                <a:latin typeface="+mj-lt"/>
                <a:ea typeface="Adobe Caslon Pro"/>
                <a:cs typeface="Adobe Caslon Pro"/>
              </a:rPr>
              <a:t>framework</a:t>
            </a:r>
            <a:r>
              <a:rPr lang="fr-FR" altLang="en-US" sz="2400" dirty="0" smtClean="0">
                <a:latin typeface="+mj-lt"/>
                <a:ea typeface="Adobe Caslon Pro"/>
                <a:cs typeface="Adobe Caslon Pro"/>
              </a:rPr>
              <a:t> </a:t>
            </a:r>
            <a:r>
              <a:rPr lang="fr-FR" altLang="en-US" sz="2400" dirty="0">
                <a:latin typeface="+mj-lt"/>
                <a:ea typeface="Adobe Caslon Pro"/>
                <a:cs typeface="Adobe Caslon Pro"/>
              </a:rPr>
              <a:t>to LeCun’98 but:</a:t>
            </a:r>
            <a:endParaRPr lang="fr-FR" altLang="en-US" sz="1800" dirty="0">
              <a:latin typeface="+mj-lt"/>
              <a:ea typeface="Adobe Caslon Pro"/>
              <a:cs typeface="Adobe Caslon Pro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Bigger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model (7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hidden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layers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, 650,000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units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, </a:t>
            </a:r>
            <a:r>
              <a:rPr lang="pt-BR" altLang="en-US" sz="2000" dirty="0">
                <a:latin typeface="+mj-lt"/>
                <a:ea typeface="Adobe Caslon Pro"/>
                <a:cs typeface="Adobe Caslon Pro"/>
              </a:rPr>
              <a:t>60,000,000 params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More data (10</a:t>
            </a:r>
            <a:r>
              <a:rPr lang="fr-FR" altLang="en-US" sz="2000" baseline="30000" dirty="0">
                <a:latin typeface="+mj-lt"/>
                <a:ea typeface="Adobe Caslon Pro"/>
                <a:cs typeface="Adobe Caslon Pro"/>
              </a:rPr>
              <a:t>6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vs. 10</a:t>
            </a:r>
            <a:r>
              <a:rPr lang="fr-FR" altLang="en-US" sz="2000" baseline="30000" dirty="0">
                <a:latin typeface="+mj-lt"/>
                <a:ea typeface="Adobe Caslon Pro"/>
                <a:cs typeface="Adobe Caslon Pro"/>
              </a:rPr>
              <a:t>3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images)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GPU </a:t>
            </a:r>
            <a:r>
              <a:rPr lang="fr-FR" altLang="en-US" sz="2000" dirty="0" err="1" smtClean="0">
                <a:latin typeface="+mj-lt"/>
                <a:ea typeface="Adobe Caslon Pro"/>
                <a:cs typeface="Adobe Caslon Pro"/>
              </a:rPr>
              <a:t>implementation</a:t>
            </a:r>
            <a:r>
              <a:rPr lang="fr-FR" altLang="en-US" sz="2000" dirty="0" smtClean="0">
                <a:latin typeface="+mj-lt"/>
                <a:ea typeface="Adobe Caslon Pro"/>
                <a:cs typeface="Adobe Caslon Pro"/>
              </a:rPr>
              <a:t> (50x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speedup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over CPU)</a:t>
            </a:r>
          </a:p>
          <a:p>
            <a:pPr lvl="2">
              <a:spcBef>
                <a:spcPct val="0"/>
              </a:spcBef>
            </a:pP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Trained</a:t>
            </a:r>
            <a:r>
              <a:rPr lang="fr-FR" altLang="en-US" dirty="0">
                <a:latin typeface="+mj-lt"/>
                <a:ea typeface="Adobe Caslon Pro"/>
                <a:cs typeface="Adobe Caslon Pro"/>
              </a:rPr>
              <a:t> on </a:t>
            </a: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two</a:t>
            </a:r>
            <a:r>
              <a:rPr lang="fr-FR" altLang="en-US" dirty="0">
                <a:latin typeface="+mj-lt"/>
                <a:ea typeface="Adobe Caslon Pro"/>
                <a:cs typeface="Adobe Caslon Pro"/>
              </a:rPr>
              <a:t> </a:t>
            </a: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GPUs</a:t>
            </a:r>
            <a:r>
              <a:rPr lang="fr-FR" altLang="en-US" dirty="0">
                <a:latin typeface="+mj-lt"/>
                <a:ea typeface="Adobe Caslon Pro"/>
                <a:cs typeface="Adobe Caslon Pro"/>
              </a:rPr>
              <a:t> for a </a:t>
            </a: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week</a:t>
            </a:r>
            <a:endParaRPr lang="fr-FR" altLang="en-US" dirty="0">
              <a:latin typeface="+mj-lt"/>
              <a:ea typeface="Adobe Caslon Pro"/>
              <a:cs typeface="Adobe Caslon Pro"/>
            </a:endParaRP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-152400" y="6059488"/>
            <a:ext cx="922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j-lt"/>
              </a:rPr>
              <a:t>A. </a:t>
            </a:r>
            <a:r>
              <a:rPr lang="en-US" altLang="en-US" sz="1800" dirty="0" err="1">
                <a:latin typeface="+mj-lt"/>
              </a:rPr>
              <a:t>Krizhevsky</a:t>
            </a:r>
            <a:r>
              <a:rPr lang="en-US" altLang="en-US" sz="1800" dirty="0">
                <a:latin typeface="+mj-lt"/>
              </a:rPr>
              <a:t>, I. </a:t>
            </a:r>
            <a:r>
              <a:rPr lang="en-US" altLang="en-US" sz="1800" dirty="0" err="1">
                <a:latin typeface="+mj-lt"/>
              </a:rPr>
              <a:t>Sutskever</a:t>
            </a:r>
            <a:r>
              <a:rPr lang="en-US" altLang="en-US" sz="1800" dirty="0">
                <a:latin typeface="+mj-lt"/>
              </a:rPr>
              <a:t>, and G. Hinton, </a:t>
            </a:r>
            <a:r>
              <a:rPr lang="en-US" altLang="en-US" sz="1800" dirty="0" smtClean="0">
                <a:latin typeface="+mj-lt"/>
              </a:rPr>
              <a:t/>
            </a:r>
            <a:br>
              <a:rPr lang="en-US" altLang="en-US" sz="1800" dirty="0" smtClean="0">
                <a:latin typeface="+mj-lt"/>
              </a:rPr>
            </a:br>
            <a:r>
              <a:rPr lang="en-US" altLang="en-US" sz="1800" dirty="0" err="1" smtClean="0">
                <a:latin typeface="+mj-lt"/>
                <a:hlinkClick r:id="rId4"/>
              </a:rPr>
              <a:t>ImageNet</a:t>
            </a:r>
            <a:r>
              <a:rPr lang="en-US" altLang="en-US" sz="1800" dirty="0" smtClean="0">
                <a:latin typeface="+mj-lt"/>
                <a:hlinkClick r:id="rId4"/>
              </a:rPr>
              <a:t> </a:t>
            </a:r>
            <a:r>
              <a:rPr lang="en-US" altLang="en-US" sz="1800" dirty="0">
                <a:latin typeface="+mj-lt"/>
                <a:hlinkClick r:id="rId4"/>
              </a:rPr>
              <a:t>Classification with Deep Convolutional Neural Networks</a:t>
            </a:r>
            <a:r>
              <a:rPr lang="en-US" altLang="en-US" sz="1800" dirty="0">
                <a:latin typeface="+mj-lt"/>
              </a:rPr>
              <a:t>, NIPS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CNN for Image Classification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362740"/>
            <a:ext cx="2936240" cy="2590800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8600" y="4038600"/>
            <a:ext cx="293624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13716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59210" y="20574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4225" y="1725645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47572"/>
            <a:ext cx="2432550" cy="12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>
            <a:endCxn id="21" idx="1"/>
          </p:cNvCxnSpPr>
          <p:nvPr/>
        </p:nvCxnSpPr>
        <p:spPr>
          <a:xfrm>
            <a:off x="2089273" y="2365814"/>
            <a:ext cx="1415927" cy="1611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3"/>
            <a:endCxn id="21" idx="1"/>
          </p:cNvCxnSpPr>
          <p:nvPr/>
        </p:nvCxnSpPr>
        <p:spPr>
          <a:xfrm>
            <a:off x="3124200" y="2304095"/>
            <a:ext cx="381000" cy="16730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3"/>
            <a:endCxn id="21" idx="1"/>
          </p:cNvCxnSpPr>
          <p:nvPr/>
        </p:nvCxnSpPr>
        <p:spPr>
          <a:xfrm>
            <a:off x="2093590" y="2989895"/>
            <a:ext cx="1411610" cy="9872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8600" y="20574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19" idx="3"/>
            <a:endCxn id="21" idx="1"/>
          </p:cNvCxnSpPr>
          <p:nvPr/>
        </p:nvCxnSpPr>
        <p:spPr>
          <a:xfrm>
            <a:off x="3124200" y="2989895"/>
            <a:ext cx="381000" cy="9872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3"/>
            <a:endCxn id="21" idx="1"/>
          </p:cNvCxnSpPr>
          <p:nvPr/>
        </p:nvCxnSpPr>
        <p:spPr>
          <a:xfrm>
            <a:off x="2629215" y="2658140"/>
            <a:ext cx="875985" cy="1319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299850" y="4084544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04865" y="4438589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>
            <a:endCxn id="21" idx="1"/>
          </p:cNvCxnSpPr>
          <p:nvPr/>
        </p:nvCxnSpPr>
        <p:spPr>
          <a:xfrm flipV="1">
            <a:off x="3164840" y="3977177"/>
            <a:ext cx="340360" cy="9410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7" idx="3"/>
            <a:endCxn id="21" idx="1"/>
          </p:cNvCxnSpPr>
          <p:nvPr/>
        </p:nvCxnSpPr>
        <p:spPr>
          <a:xfrm flipV="1">
            <a:off x="2134230" y="3977177"/>
            <a:ext cx="1370970" cy="17256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69240" y="4770344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>
            <a:stCxn id="42" idx="3"/>
            <a:endCxn id="21" idx="1"/>
          </p:cNvCxnSpPr>
          <p:nvPr/>
        </p:nvCxnSpPr>
        <p:spPr>
          <a:xfrm flipV="1">
            <a:off x="3170301" y="3977177"/>
            <a:ext cx="334899" cy="17345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3" idx="3"/>
            <a:endCxn id="21" idx="1"/>
          </p:cNvCxnSpPr>
          <p:nvPr/>
        </p:nvCxnSpPr>
        <p:spPr>
          <a:xfrm flipV="1">
            <a:off x="2669855" y="3977177"/>
            <a:ext cx="835345" cy="13939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305311" y="4779187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>
            <a:stCxn id="40" idx="3"/>
            <a:endCxn id="21" idx="1"/>
          </p:cNvCxnSpPr>
          <p:nvPr/>
        </p:nvCxnSpPr>
        <p:spPr>
          <a:xfrm flipV="1">
            <a:off x="2134230" y="3977177"/>
            <a:ext cx="1370970" cy="10398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9240" y="4084544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1" name="Rectangle 61460"/>
          <p:cNvSpPr/>
          <p:nvPr/>
        </p:nvSpPr>
        <p:spPr>
          <a:xfrm>
            <a:off x="4083739" y="2917548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2000" dirty="0" err="1" smtClean="0">
                <a:ea typeface="Adobe Caslon Pro"/>
                <a:cs typeface="Adobe Caslon Pro"/>
              </a:rPr>
              <a:t>AlexNet</a:t>
            </a:r>
            <a:endParaRPr lang="en-US" dirty="0"/>
          </a:p>
        </p:txBody>
      </p:sp>
      <p:cxnSp>
        <p:nvCxnSpPr>
          <p:cNvPr id="101" name="Straight Arrow Connector 100"/>
          <p:cNvCxnSpPr>
            <a:stCxn id="21" idx="3"/>
          </p:cNvCxnSpPr>
          <p:nvPr/>
        </p:nvCxnSpPr>
        <p:spPr>
          <a:xfrm flipV="1">
            <a:off x="5937750" y="2242672"/>
            <a:ext cx="540626" cy="17345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8" name="Rectangle 61477"/>
          <p:cNvSpPr/>
          <p:nvPr/>
        </p:nvSpPr>
        <p:spPr>
          <a:xfrm>
            <a:off x="6705600" y="1321838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258075" y="962453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 smtClean="0">
                <a:ea typeface="Adobe Caslon Pro"/>
                <a:cs typeface="Adobe Caslon Pro"/>
              </a:rPr>
              <a:t>Fully connected layer Fc7 </a:t>
            </a:r>
          </a:p>
          <a:p>
            <a:r>
              <a:rPr lang="fr-FR" altLang="en-US" dirty="0" smtClean="0">
                <a:ea typeface="Adobe Caslon Pro"/>
                <a:cs typeface="Adobe Caslon Pro"/>
              </a:rPr>
              <a:t>d = 4096</a:t>
            </a:r>
            <a:endParaRPr lang="en-US" sz="1600" dirty="0"/>
          </a:p>
        </p:txBody>
      </p:sp>
      <p:sp>
        <p:nvSpPr>
          <p:cNvPr id="107" name="Rectangle 106"/>
          <p:cNvSpPr/>
          <p:nvPr/>
        </p:nvSpPr>
        <p:spPr>
          <a:xfrm>
            <a:off x="6898042" y="1321838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59210" y="13716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095290" y="1319597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292206" y="1319597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484051" y="1315219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675896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67741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059586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256502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8453418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648700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791200" y="4918186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4514190" y="5554068"/>
            <a:ext cx="1188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2000" dirty="0" smtClean="0">
                <a:ea typeface="Adobe Caslon Pro"/>
                <a:cs typeface="Adobe Caslon Pro"/>
              </a:rPr>
              <a:t>d = 4096</a:t>
            </a:r>
            <a:endParaRPr lang="en-US" dirty="0"/>
          </a:p>
        </p:txBody>
      </p:sp>
      <p:sp>
        <p:nvSpPr>
          <p:cNvPr id="61498" name="Rectangle 61497"/>
          <p:cNvSpPr/>
          <p:nvPr/>
        </p:nvSpPr>
        <p:spPr>
          <a:xfrm>
            <a:off x="7046088" y="3757140"/>
            <a:ext cx="1210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en-US" dirty="0" err="1" smtClean="0">
                <a:ea typeface="Adobe Caslon Pro"/>
                <a:cs typeface="Adobe Caslon Pro"/>
              </a:rPr>
              <a:t>Averaging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6096001" y="3002328"/>
            <a:ext cx="2577052" cy="1798272"/>
            <a:chOff x="6318753" y="3002328"/>
            <a:chExt cx="2354300" cy="1671802"/>
          </a:xfrm>
        </p:grpSpPr>
        <p:cxnSp>
          <p:nvCxnSpPr>
            <p:cNvPr id="125" name="Straight Arrow Connector 124"/>
            <p:cNvCxnSpPr>
              <a:stCxn id="70" idx="1"/>
            </p:cNvCxnSpPr>
            <p:nvPr/>
          </p:nvCxnSpPr>
          <p:spPr>
            <a:xfrm flipH="1">
              <a:off x="6318753" y="3220077"/>
              <a:ext cx="1471370" cy="145405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69"/>
            <p:cNvSpPr/>
            <p:nvPr/>
          </p:nvSpPr>
          <p:spPr>
            <a:xfrm>
              <a:off x="6875660" y="3002328"/>
              <a:ext cx="1797393" cy="217786"/>
            </a:xfrm>
            <a:custGeom>
              <a:avLst/>
              <a:gdLst>
                <a:gd name="connsiteX0" fmla="*/ 0 w 1916205"/>
                <a:gd name="connsiteY0" fmla="*/ 13447 h 215189"/>
                <a:gd name="connsiteX1" fmla="*/ 974911 w 1916205"/>
                <a:gd name="connsiteY1" fmla="*/ 215153 h 215189"/>
                <a:gd name="connsiteX2" fmla="*/ 1916205 w 1916205"/>
                <a:gd name="connsiteY2" fmla="*/ 0 h 21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6205" h="215189">
                  <a:moveTo>
                    <a:pt x="0" y="13447"/>
                  </a:moveTo>
                  <a:cubicBezTo>
                    <a:pt x="327772" y="115420"/>
                    <a:pt x="655544" y="217394"/>
                    <a:pt x="974911" y="215153"/>
                  </a:cubicBezTo>
                  <a:cubicBezTo>
                    <a:pt x="1294278" y="212912"/>
                    <a:pt x="1605241" y="106456"/>
                    <a:pt x="1916205" y="0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2" name="Straight Arrow Connector 151"/>
          <p:cNvCxnSpPr/>
          <p:nvPr/>
        </p:nvCxnSpPr>
        <p:spPr>
          <a:xfrm>
            <a:off x="5937750" y="5702839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6478376" y="4855086"/>
            <a:ext cx="1159451" cy="17131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Softmax</a:t>
            </a:r>
            <a:r>
              <a:rPr lang="en-US" dirty="0" smtClean="0"/>
              <a:t> Layer</a:t>
            </a:r>
            <a:endParaRPr lang="en-US" dirty="0"/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7637827" y="570080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7859345" y="5133945"/>
            <a:ext cx="1140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“Jia-Bin”</a:t>
            </a:r>
            <a:endParaRPr lang="en-US" sz="2000" dirty="0"/>
          </a:p>
        </p:txBody>
      </p:sp>
      <p:sp>
        <p:nvSpPr>
          <p:cNvPr id="79" name="TextBox 78"/>
          <p:cNvSpPr txBox="1"/>
          <p:nvPr/>
        </p:nvSpPr>
        <p:spPr>
          <a:xfrm>
            <a:off x="3486393" y="4609194"/>
            <a:ext cx="196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Fixed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nput size: 224x224x3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9" grpId="0" animBg="1"/>
      <p:bldP spid="19" grpId="1" animBg="1"/>
      <p:bldP spid="20" grpId="0" animBg="1"/>
      <p:bldP spid="20" grpId="1" animBg="1"/>
      <p:bldP spid="18" grpId="0" animBg="1"/>
      <p:bldP spid="18" grpId="1" animBg="1"/>
      <p:bldP spid="41" grpId="0" animBg="1"/>
      <p:bldP spid="41" grpId="1" animBg="1"/>
      <p:bldP spid="43" grpId="0" animBg="1"/>
      <p:bldP spid="43" grpId="1" animBg="1"/>
      <p:bldP spid="47" grpId="0" animBg="1"/>
      <p:bldP spid="47" grpId="1" animBg="1"/>
      <p:bldP spid="42" grpId="0" animBg="1"/>
      <p:bldP spid="42" grpId="1" animBg="1"/>
      <p:bldP spid="40" grpId="0" animBg="1"/>
      <p:bldP spid="40" grpId="1" animBg="1"/>
      <p:bldP spid="107" grpId="0" animBg="1"/>
      <p:bldP spid="17" grpId="0" animBg="1"/>
      <p:bldP spid="17" grpId="1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4" grpId="0" animBg="1"/>
      <p:bldP spid="132" grpId="0"/>
      <p:bldP spid="61498" grpId="0"/>
      <p:bldP spid="78" grpId="0" animBg="1"/>
      <p:bldP spid="16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609599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err="1" smtClean="0"/>
              <a:t>ImageNet</a:t>
            </a:r>
            <a:r>
              <a:rPr lang="en-US" sz="3000" b="0" dirty="0" smtClean="0"/>
              <a:t> Challenge 2012-2014</a:t>
            </a:r>
            <a:endParaRPr lang="en" sz="3000" b="0" dirty="0"/>
          </a:p>
        </p:txBody>
      </p:sp>
      <p:graphicFrame>
        <p:nvGraphicFramePr>
          <p:cNvPr id="690" name="Shape 690"/>
          <p:cNvGraphicFramePr/>
          <p:nvPr>
            <p:extLst>
              <p:ext uri="{D42A27DB-BD31-4B8C-83A1-F6EECF244321}">
                <p14:modId xmlns:p14="http://schemas.microsoft.com/office/powerpoint/2010/main" val="2345715924"/>
              </p:ext>
            </p:extLst>
          </p:nvPr>
        </p:nvGraphicFramePr>
        <p:xfrm>
          <a:off x="510225" y="990601"/>
          <a:ext cx="8100375" cy="35595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5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0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Team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Year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Place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Error (top-5)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 smtClean="0"/>
                        <a:t>E</a:t>
                      </a:r>
                      <a:r>
                        <a:rPr lang="en" sz="1600" b="1" dirty="0" smtClean="0"/>
                        <a:t>xternal </a:t>
                      </a:r>
                      <a:r>
                        <a:rPr lang="en" sz="1600" b="1" dirty="0"/>
                        <a:t>data</a:t>
                      </a:r>
                    </a:p>
                  </a:txBody>
                  <a:tcPr marL="63500" marR="63500" marT="84667" marB="8466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878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SuperVision</a:t>
                      </a:r>
                      <a:r>
                        <a:rPr lang="en-US" sz="1600" dirty="0" smtClean="0"/>
                        <a:t> –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Toronto</a:t>
                      </a:r>
                    </a:p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 smtClean="0"/>
                        <a:t>(7</a:t>
                      </a:r>
                      <a:r>
                        <a:rPr lang="en-US" sz="1600" baseline="0" dirty="0" smtClean="0"/>
                        <a:t>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-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16.4%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SuperVision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1st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15.3%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ImageNet 22k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12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Clarifai</a:t>
                      </a:r>
                      <a:r>
                        <a:rPr lang="en-US" sz="1600" dirty="0" smtClean="0"/>
                        <a:t> – NYU (7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2013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-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11.7%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no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Clarifai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2013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1st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11.2%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ImageNet 22k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VGG</a:t>
                      </a:r>
                      <a:r>
                        <a:rPr lang="en-US" sz="1600" dirty="0" smtClean="0"/>
                        <a:t> –</a:t>
                      </a:r>
                      <a:r>
                        <a:rPr lang="en-US" sz="1600" baseline="0" dirty="0" smtClean="0"/>
                        <a:t> Oxford </a:t>
                      </a:r>
                      <a:r>
                        <a:rPr lang="en-US" sz="1600" dirty="0" smtClean="0"/>
                        <a:t>(16</a:t>
                      </a:r>
                      <a:r>
                        <a:rPr lang="en-US" sz="1600" baseline="0" dirty="0" smtClean="0"/>
                        <a:t>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2014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2nd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7.32%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GoogLeNet </a:t>
                      </a:r>
                      <a:r>
                        <a:rPr lang="en-US" sz="1600" dirty="0" smtClean="0"/>
                        <a:t>(19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2014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1st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6.67%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 smtClean="0">
                          <a:hlinkClick r:id="rId3"/>
                        </a:rPr>
                        <a:t>Human</a:t>
                      </a:r>
                      <a:r>
                        <a:rPr lang="en-US" sz="1600" baseline="0" dirty="0" smtClean="0">
                          <a:hlinkClick r:id="rId3"/>
                        </a:rPr>
                        <a:t> expert</a:t>
                      </a:r>
                      <a:r>
                        <a:rPr lang="en-US" sz="1600" baseline="0" dirty="0" smtClean="0"/>
                        <a:t>*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 smtClean="0"/>
                        <a:t>5.1%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 smtClean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03992"/>
              </p:ext>
            </p:extLst>
          </p:nvPr>
        </p:nvGraphicFramePr>
        <p:xfrm>
          <a:off x="381000" y="4800600"/>
          <a:ext cx="8382000" cy="1737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51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8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Team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Error (top-5)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DeepImage</a:t>
                      </a:r>
                      <a:r>
                        <a:rPr lang="en-US" dirty="0" smtClean="0"/>
                        <a:t> - Baidu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augmentation + multi GPU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PReLU</a:t>
                      </a:r>
                      <a:r>
                        <a:rPr lang="en-US" dirty="0" smtClean="0"/>
                        <a:t>-nets  -</a:t>
                      </a:r>
                      <a:r>
                        <a:rPr lang="en-US" baseline="0" dirty="0" smtClean="0"/>
                        <a:t> MSRA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Parametric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ReLU</a:t>
                      </a:r>
                      <a:r>
                        <a:rPr lang="en-US" baseline="0" dirty="0" smtClean="0"/>
                        <a:t> + smart initialization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610">
                <a:tc>
                  <a:txBody>
                    <a:bodyPr/>
                    <a:lstStyle/>
                    <a:p>
                      <a:r>
                        <a:rPr lang="en-US" dirty="0" smtClean="0"/>
                        <a:t>BN-Inception ensemble - Google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Reducing internal covariate shift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936071" y="662724"/>
            <a:ext cx="3207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Best non-</a:t>
            </a:r>
            <a:r>
              <a:rPr lang="en-US" sz="1600" dirty="0" err="1"/>
              <a:t>convnet</a:t>
            </a:r>
            <a:r>
              <a:rPr lang="en-US" sz="1600" dirty="0"/>
              <a:t> in 2012: 26.2%</a:t>
            </a:r>
          </a:p>
        </p:txBody>
      </p:sp>
    </p:spTree>
    <p:extLst>
      <p:ext uri="{BB962C8B-B14F-4D97-AF65-F5344CB8AC3E}">
        <p14:creationId xmlns:p14="http://schemas.microsoft.com/office/powerpoint/2010/main" val="25955596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Beyond </a:t>
            </a:r>
            <a:r>
              <a:rPr lang="en-US" altLang="en-US" dirty="0" smtClean="0"/>
              <a:t>classification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Detection</a:t>
            </a:r>
          </a:p>
          <a:p>
            <a:r>
              <a:rPr lang="en-US" altLang="en-US" dirty="0" smtClean="0"/>
              <a:t>Segmentation</a:t>
            </a:r>
          </a:p>
          <a:p>
            <a:r>
              <a:rPr lang="en-US" altLang="en-US" dirty="0"/>
              <a:t>Regression </a:t>
            </a:r>
            <a:endParaRPr lang="en-US" altLang="en-US" dirty="0" smtClean="0"/>
          </a:p>
          <a:p>
            <a:r>
              <a:rPr lang="en-US" altLang="en-US" dirty="0" smtClean="0"/>
              <a:t>Pose estimation </a:t>
            </a:r>
          </a:p>
          <a:p>
            <a:r>
              <a:rPr lang="en-US" altLang="en-US" dirty="0" smtClean="0"/>
              <a:t>Matching patches</a:t>
            </a:r>
          </a:p>
          <a:p>
            <a:r>
              <a:rPr lang="en-US" altLang="en-US" dirty="0" smtClean="0"/>
              <a:t>Synthesis</a:t>
            </a:r>
          </a:p>
          <a:p>
            <a:r>
              <a:rPr lang="en-US" altLang="en-US" dirty="0" smtClean="0"/>
              <a:t>Style transfer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and many more…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36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R-CNN: Regions with CNN features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Trained on </a:t>
            </a:r>
            <a:r>
              <a:rPr lang="en-US" altLang="en-US" dirty="0" err="1" smtClean="0"/>
              <a:t>ImageNet</a:t>
            </a:r>
            <a:r>
              <a:rPr lang="en-US" altLang="en-US" dirty="0" smtClean="0"/>
              <a:t> classification</a:t>
            </a:r>
          </a:p>
          <a:p>
            <a:r>
              <a:rPr lang="en-US" altLang="en-US" dirty="0" err="1" smtClean="0"/>
              <a:t>Finetune</a:t>
            </a:r>
            <a:r>
              <a:rPr lang="en-US" altLang="en-US" dirty="0" smtClean="0"/>
              <a:t> CNN on PASCAL</a:t>
            </a:r>
          </a:p>
          <a:p>
            <a:endParaRPr lang="en-US" altLang="en-US" dirty="0" smtClean="0"/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0" y="2819400"/>
            <a:ext cx="8727417" cy="29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547" y="6424362"/>
            <a:ext cx="4152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RCNN [</a:t>
            </a:r>
            <a:r>
              <a:rPr lang="en-US" sz="2000" dirty="0" smtClean="0">
                <a:hlinkClick r:id="rId3"/>
              </a:rPr>
              <a:t>Girshick et al. CVPR 2014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3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R-CNN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9" y="1447800"/>
            <a:ext cx="8610882" cy="3352800"/>
          </a:xfrm>
        </p:spPr>
      </p:pic>
      <p:sp>
        <p:nvSpPr>
          <p:cNvPr id="5" name="Rectangle 4"/>
          <p:cNvSpPr/>
          <p:nvPr/>
        </p:nvSpPr>
        <p:spPr>
          <a:xfrm>
            <a:off x="2352482" y="6019800"/>
            <a:ext cx="44390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Fast RCNN [</a:t>
            </a:r>
            <a:r>
              <a:rPr lang="en-US" sz="2000" dirty="0" err="1" smtClean="0">
                <a:hlinkClick r:id="rId3"/>
              </a:rPr>
              <a:t>Girshick</a:t>
            </a:r>
            <a:r>
              <a:rPr lang="en-US" sz="2000" dirty="0" smtClean="0">
                <a:hlinkClick r:id="rId3"/>
              </a:rPr>
              <a:t>, R  2015</a:t>
            </a:r>
            <a:r>
              <a:rPr lang="en-US" sz="2000" dirty="0" smtClean="0"/>
              <a:t>]</a:t>
            </a:r>
          </a:p>
          <a:p>
            <a:pPr algn="ctr"/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github.com/rbgirshick/fast-rcnn</a:t>
            </a:r>
            <a:endParaRPr lang="en-US" sz="2000" dirty="0"/>
          </a:p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104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4075358"/>
            <a:ext cx="4191000" cy="2379230"/>
          </a:xfrm>
          <a:prstGeom prst="rect">
            <a:avLst/>
          </a:prstGeom>
        </p:spPr>
      </p:pic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Labeling Pixels: Semantic </a:t>
            </a:r>
            <a:r>
              <a:rPr lang="en-US" altLang="en-US" dirty="0" smtClean="0"/>
              <a:t>Labels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43" y="914400"/>
            <a:ext cx="5991312" cy="3264966"/>
          </a:xfrm>
        </p:spPr>
      </p:pic>
      <p:sp>
        <p:nvSpPr>
          <p:cNvPr id="3" name="Rectangle 2"/>
          <p:cNvSpPr/>
          <p:nvPr/>
        </p:nvSpPr>
        <p:spPr>
          <a:xfrm>
            <a:off x="685800" y="64770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Fully Convolutional Networks for Semantic Segmentation [</a:t>
            </a:r>
            <a:r>
              <a:rPr lang="en-US" sz="1600" dirty="0" smtClean="0">
                <a:hlinkClick r:id="rId4"/>
              </a:rPr>
              <a:t>Long et al. CVPR 2015</a:t>
            </a:r>
            <a:r>
              <a:rPr lang="en-US" sz="1600" dirty="0" smtClean="0"/>
              <a:t>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46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Labeling Pixels: Edge Detection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4" y="990600"/>
            <a:ext cx="71916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7048" y="6235314"/>
            <a:ext cx="782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DeepEdge</a:t>
            </a:r>
            <a:r>
              <a:rPr lang="en-US" sz="1600" dirty="0"/>
              <a:t>: A Multi-Scale Bifurcated Deep Network for Top-Down Contour Detection </a:t>
            </a:r>
            <a:endParaRPr lang="en-US" sz="1600" dirty="0" smtClean="0"/>
          </a:p>
          <a:p>
            <a:pPr algn="ctr"/>
            <a:r>
              <a:rPr lang="en-US" sz="1600" dirty="0" smtClean="0"/>
              <a:t>[</a:t>
            </a:r>
            <a:r>
              <a:rPr lang="en-US" sz="1600" dirty="0">
                <a:hlinkClick r:id="rId3"/>
              </a:rPr>
              <a:t>Bertasius </a:t>
            </a:r>
            <a:r>
              <a:rPr lang="en-US" sz="1600" dirty="0" smtClean="0">
                <a:hlinkClick r:id="rId3"/>
              </a:rPr>
              <a:t>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7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Regression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68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" y="990600"/>
            <a:ext cx="766538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0778" y="6400800"/>
            <a:ext cx="494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DeepPose</a:t>
            </a:r>
            <a:r>
              <a:rPr lang="en-US" dirty="0" smtClean="0"/>
              <a:t> [</a:t>
            </a:r>
            <a:r>
              <a:rPr lang="en-US" dirty="0" err="1" smtClean="0">
                <a:hlinkClick r:id="rId3"/>
              </a:rPr>
              <a:t>Toshev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and </a:t>
            </a:r>
            <a:r>
              <a:rPr lang="en-US" dirty="0" err="1" smtClean="0">
                <a:hlinkClick r:id="rId3"/>
              </a:rPr>
              <a:t>Szegedy</a:t>
            </a:r>
            <a:r>
              <a:rPr lang="en-US" dirty="0" smtClean="0">
                <a:hlinkClick r:id="rId3"/>
              </a:rPr>
              <a:t>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Image Categorization: </a:t>
            </a:r>
            <a:r>
              <a:rPr lang="en-US" altLang="en-US" smtClean="0"/>
              <a:t>Testing phase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92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panose="020B0604020202020204" pitchFamily="34" charset="0"/>
              </a:rPr>
              <a:t>Training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grpSp>
        <p:nvGrpSpPr>
          <p:cNvPr id="9229" name="Group 1"/>
          <p:cNvGrpSpPr>
            <a:grpSpLocks/>
          </p:cNvGrpSpPr>
          <p:nvPr/>
        </p:nvGrpSpPr>
        <p:grpSpPr bwMode="auto">
          <a:xfrm>
            <a:off x="331788" y="4659313"/>
            <a:ext cx="8631237" cy="2178050"/>
            <a:chOff x="331788" y="4659313"/>
            <a:chExt cx="8631237" cy="2178050"/>
          </a:xfrm>
        </p:grpSpPr>
        <p:pic>
          <p:nvPicPr>
            <p:cNvPr id="923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5060950"/>
              <a:ext cx="1779588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2933700" y="54102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Image Features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339975" y="5684838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233" name="TextBox 20"/>
            <p:cNvSpPr txBox="1">
              <a:spLocks noChangeArrowheads="1"/>
            </p:cNvSpPr>
            <p:nvPr/>
          </p:nvSpPr>
          <p:spPr bwMode="auto">
            <a:xfrm>
              <a:off x="3068638" y="4659313"/>
              <a:ext cx="1482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</a:rPr>
                <a:t>Testing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9234" name="TextBox 21"/>
            <p:cNvSpPr txBox="1">
              <a:spLocks noChangeArrowheads="1"/>
            </p:cNvSpPr>
            <p:nvPr/>
          </p:nvSpPr>
          <p:spPr bwMode="auto">
            <a:xfrm>
              <a:off x="331788" y="6375400"/>
              <a:ext cx="1689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Test Image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692650" y="5726113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236" name="TextBox 27"/>
            <p:cNvSpPr txBox="1">
              <a:spLocks noChangeArrowheads="1"/>
            </p:cNvSpPr>
            <p:nvPr/>
          </p:nvSpPr>
          <p:spPr bwMode="auto">
            <a:xfrm>
              <a:off x="7443788" y="5913438"/>
              <a:ext cx="1397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Outdoor</a:t>
              </a:r>
            </a:p>
          </p:txBody>
        </p:sp>
        <p:sp>
          <p:nvSpPr>
            <p:cNvPr id="9237" name="TextBox 28"/>
            <p:cNvSpPr txBox="1">
              <a:spLocks noChangeArrowheads="1"/>
            </p:cNvSpPr>
            <p:nvPr/>
          </p:nvSpPr>
          <p:spPr bwMode="auto">
            <a:xfrm>
              <a:off x="7407275" y="5389563"/>
              <a:ext cx="1555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Prediction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459663" y="5243513"/>
              <a:ext cx="1447800" cy="1219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243513" y="5380038"/>
              <a:ext cx="15621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Trained Classifier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6856413" y="57150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CNN as a Similarity Measure for Matching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64" y="1172445"/>
            <a:ext cx="2625751" cy="2544630"/>
          </a:xfrm>
        </p:spPr>
      </p:pic>
      <p:pic>
        <p:nvPicPr>
          <p:cNvPr id="778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" y="1077544"/>
            <a:ext cx="2039432" cy="275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0" y="933411"/>
            <a:ext cx="2825760" cy="30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46" y="4455565"/>
            <a:ext cx="4388053" cy="17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2820" y="3922814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FaceNet</a:t>
            </a:r>
            <a:r>
              <a:rPr lang="en-US" sz="1600" dirty="0" smtClean="0"/>
              <a:t> [</a:t>
            </a:r>
            <a:r>
              <a:rPr lang="en-US" sz="1600" dirty="0" err="1" smtClean="0">
                <a:hlinkClick r:id="rId6"/>
              </a:rPr>
              <a:t>Schroff</a:t>
            </a:r>
            <a:r>
              <a:rPr lang="en-US" sz="1600" dirty="0" smtClean="0">
                <a:hlinkClick r:id="rId6"/>
              </a:rPr>
              <a:t> et al.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28600" y="3773691"/>
            <a:ext cx="480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Stereo </a:t>
            </a:r>
            <a:r>
              <a:rPr lang="en-US" sz="1600" dirty="0" smtClean="0"/>
              <a:t>matching [</a:t>
            </a:r>
            <a:r>
              <a:rPr lang="en-US" sz="1600" dirty="0" err="1">
                <a:hlinkClick r:id="rId7"/>
              </a:rPr>
              <a:t>Zbontar</a:t>
            </a:r>
            <a:r>
              <a:rPr lang="en-US" sz="1600" dirty="0">
                <a:hlinkClick r:id="rId7"/>
              </a:rPr>
              <a:t> </a:t>
            </a:r>
            <a:r>
              <a:rPr lang="en-US" sz="1600" dirty="0" smtClean="0">
                <a:hlinkClick r:id="rId7"/>
              </a:rPr>
              <a:t>and </a:t>
            </a:r>
            <a:r>
              <a:rPr lang="en-US" sz="1600" dirty="0" err="1" smtClean="0">
                <a:hlinkClick r:id="rId7"/>
              </a:rPr>
              <a:t>LeCun</a:t>
            </a:r>
            <a:r>
              <a:rPr lang="en-US" sz="1600" dirty="0" smtClean="0">
                <a:hlinkClick r:id="rId7"/>
              </a:rPr>
              <a:t> CVPR 2015</a:t>
            </a:r>
            <a:r>
              <a:rPr lang="en-US" sz="1600" dirty="0" smtClean="0"/>
              <a:t>]</a:t>
            </a:r>
          </a:p>
          <a:p>
            <a:pPr algn="ctr"/>
            <a:r>
              <a:rPr lang="en-US" sz="1600" dirty="0" smtClean="0"/>
              <a:t>Compare </a:t>
            </a:r>
            <a:r>
              <a:rPr lang="en-US" sz="1600" dirty="0"/>
              <a:t>patch [</a:t>
            </a:r>
            <a:r>
              <a:rPr lang="en-US" sz="1600" dirty="0" err="1">
                <a:hlinkClick r:id="rId8"/>
              </a:rPr>
              <a:t>Zagoruyko</a:t>
            </a:r>
            <a:r>
              <a:rPr lang="en-US" sz="1600" dirty="0">
                <a:hlinkClick r:id="rId8"/>
              </a:rPr>
              <a:t> and </a:t>
            </a:r>
            <a:r>
              <a:rPr lang="en-US" sz="1600" dirty="0" err="1">
                <a:hlinkClick r:id="rId8"/>
              </a:rPr>
              <a:t>Komodakis</a:t>
            </a:r>
            <a:r>
              <a:rPr lang="en-US" sz="1600" dirty="0">
                <a:hlinkClick r:id="rId8"/>
              </a:rPr>
              <a:t> </a:t>
            </a:r>
            <a:r>
              <a:rPr lang="en-US" sz="1600" dirty="0" smtClean="0">
                <a:hlinkClick r:id="rId8"/>
              </a:rPr>
              <a:t>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265872" y="6233587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Match ground and aerial images </a:t>
            </a:r>
          </a:p>
          <a:p>
            <a:pPr algn="ctr"/>
            <a:r>
              <a:rPr lang="en-US" sz="1600" dirty="0" smtClean="0"/>
              <a:t>[</a:t>
            </a:r>
            <a:r>
              <a:rPr lang="en-US" sz="1600" dirty="0" smtClean="0">
                <a:hlinkClick r:id="rId9"/>
              </a:rPr>
              <a:t>Lin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1" y="4318032"/>
            <a:ext cx="4313145" cy="22371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426020"/>
            <a:ext cx="4214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FlowNet</a:t>
            </a:r>
            <a:r>
              <a:rPr lang="en-US" sz="1600" dirty="0"/>
              <a:t> [</a:t>
            </a:r>
            <a:r>
              <a:rPr lang="en-US" sz="1600" dirty="0" smtClean="0">
                <a:hlinkClick r:id="rId11"/>
              </a:rPr>
              <a:t>Fischer et al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73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 for Online Visual Tracking</a:t>
            </a:r>
            <a:endParaRPr lang="en-US" dirty="0"/>
          </a:p>
        </p:txBody>
      </p:sp>
      <p:pic>
        <p:nvPicPr>
          <p:cNvPr id="4" name="motorRoll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46" t="6636" r="11051" b="13723"/>
          <a:stretch/>
        </p:blipFill>
        <p:spPr>
          <a:xfrm>
            <a:off x="1873249" y="3387166"/>
            <a:ext cx="5397500" cy="3048000"/>
          </a:xfrm>
        </p:spPr>
      </p:pic>
      <p:pic>
        <p:nvPicPr>
          <p:cNvPr id="62466" name="Picture 2" descr="https://sites.google.com/site/jbhuang0604/publications/c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45" y="914956"/>
            <a:ext cx="4301309" cy="24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8348" y="6435166"/>
            <a:ext cx="8067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Hierarchical Convolutional Features for Visual </a:t>
            </a:r>
            <a:r>
              <a:rPr lang="en-US" dirty="0" smtClean="0"/>
              <a:t>Tracking [</a:t>
            </a:r>
            <a:r>
              <a:rPr lang="en-US" dirty="0" smtClean="0">
                <a:hlinkClick r:id="rId6"/>
              </a:rPr>
              <a:t>Ma et al. ICCV 2015</a:t>
            </a:r>
            <a:r>
              <a:rPr lang="en-US" dirty="0" smtClean="0"/>
              <a:t>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Image Generation</a:t>
            </a: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5400"/>
            <a:ext cx="85661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3"/>
              </a:rPr>
              <a:t>Dosovitskiy</a:t>
            </a:r>
            <a:r>
              <a:rPr lang="en-US" sz="1600" dirty="0" smtClean="0">
                <a:hlinkClick r:id="rId3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Chair Morphing</a:t>
            </a:r>
          </a:p>
        </p:txBody>
      </p:sp>
      <p:pic>
        <p:nvPicPr>
          <p:cNvPr id="2" name="Generate_Chairs_mov_morp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219" y="990600"/>
            <a:ext cx="5135562" cy="5135563"/>
          </a:xfrm>
        </p:spPr>
      </p:pic>
      <p:sp>
        <p:nvSpPr>
          <p:cNvPr id="4" name="Rectangle 3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5"/>
              </a:rPr>
              <a:t>Dosovitskiy</a:t>
            </a:r>
            <a:r>
              <a:rPr lang="en-US" sz="1600" dirty="0" smtClean="0">
                <a:hlinkClick r:id="rId5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31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CNN for Image Restoration/Enhancement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76807"/>
            <a:ext cx="4038600" cy="18579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" y="1720850"/>
            <a:ext cx="4934216" cy="1782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477156"/>
            <a:ext cx="8305800" cy="1407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346" y="3697674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Super-resolution </a:t>
            </a:r>
            <a:br>
              <a:rPr lang="en-US" sz="1600" dirty="0" smtClean="0"/>
            </a:br>
            <a:r>
              <a:rPr lang="en-US" sz="1600" dirty="0" smtClean="0"/>
              <a:t>[</a:t>
            </a:r>
            <a:r>
              <a:rPr lang="en-US" sz="1600" dirty="0" smtClean="0">
                <a:hlinkClick r:id="rId5"/>
              </a:rPr>
              <a:t>Dong et al. ECCV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33263" y="3697673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Non-blind deconvolution</a:t>
            </a:r>
            <a:br>
              <a:rPr lang="en-US" sz="1600" dirty="0" smtClean="0"/>
            </a:br>
            <a:r>
              <a:rPr lang="en-US" sz="1600" dirty="0" smtClean="0"/>
              <a:t>[</a:t>
            </a:r>
            <a:r>
              <a:rPr lang="en-US" sz="1600" dirty="0" smtClean="0">
                <a:hlinkClick r:id="rId6"/>
              </a:rPr>
              <a:t>Xu et al. NIPS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19706" y="6019800"/>
            <a:ext cx="270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Non-uniform blur estimation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 smtClean="0">
                <a:hlinkClick r:id="rId7"/>
              </a:rPr>
              <a:t>Sun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01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Find an output image with 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imilar activations of early layers (low-level) of source image </a:t>
            </a:r>
          </a:p>
          <a:p>
            <a:pPr lvl="1"/>
            <a:r>
              <a:rPr lang="en-US" sz="2400" dirty="0" smtClean="0"/>
              <a:t>similar activations of later layers (high-level) of target image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767289" y="6488668"/>
            <a:ext cx="5609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Neural Algorithm of Artistic Style [</a:t>
            </a:r>
            <a:r>
              <a:rPr lang="en-US" dirty="0" err="1">
                <a:hlinkClick r:id="rId3"/>
              </a:rPr>
              <a:t>Gatys</a:t>
            </a:r>
            <a:r>
              <a:rPr lang="en-US" dirty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et al. 2015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5" name="Picture 2" descr="https://dl.boxcloud.com/d/1/hWH2x2AiKlY7c-BuTGcD9UFYyEvikne6Qc7z3gJ66bMRmy4otjMX6WizsKIBoyP_IVLIVsVcyLMXMjWCUsPP_2oJvgpB7b0CVmef2eGVhbTGmRiad_HfHMfcvclpqGd0cL1f3qxmoglV17CVs1MnEj-qyFSgK3o8bNCOqp5FaUMBhpvc1S4JSr1Oonb4r9ckNUh27MeKgezx06VLb9DFxoPVgdYd8lNNzju8D9Li5OmwkGNVlCZ_C2Ojn4n6Q5-SZlyFedNoJVFxxORYSSeNC1n2bKElQFVEfkHeN_a2MYjww9vbPmuNtZbYwkhlkRlMUNxo3tDctUEEd9CNd18khX4AFL8RzywEc5_wXqnYwE78JskSbXXtD1ydNqK9zmLqMhEcHxXhxEjF8KJXzIvWzVjBxpPMKN7KThDaLG_Mkf8mylhlwhzQAdzTZfEtt8wJai7-C3zToz6dHpmSQaa4gQOBOg-Q1OaT7iSuP18LXKNhqkqIbUxbOwfaJ2GpNHSKwpqfKsVz7iHK-guwBMp9SuZx5PxtYrtHeKR7aFM-uyf0cjQecdqnBZD9eI375d2OQXFf09c9_rnmNLQ_HkeJgG1KZGaErjINWYl-wt62S8hyPVPVzcyTmgIujA5-ZWb1P8qnukTfVAVvQl5cD875tjLfeD2NEKtrVBFincQRjh0uUql4haB9JK_9AlfMBpYL8TBr92k12UMj5_8CfxuFapi6Rk9Hke6VrBUDxr5FVWKvCMqbwPjUGzGWN8EHU4GAG3uDMkH7YcyS4liHP6rQza6DBkGYhystUv-8n-ZXbXxq2LJ_n5pX2sojCHDZvBOSrv6ZC-TVH-eHYvAK7mGM_QeZ3Hy00TNgg1rTK881so12GCniF0VJyLb5UQHIzcEZfD4dCP13iJJM3J7L_y544CkCWSx-bNZCeQnhEl2wThvHFgC8BlZAcIczsySRrJTw6MYOQVdi8H2mzuec1GpElc8wIkfjzZHZiBM6htKMY_KP2swb8gZaT944XNEiChtxY7MToqmzmMaLBsrp0SjxRdNNZITkwj9xOpJxNZgYSc-x6P3sIC3WB5eBRl2cdRBLP1In3bDfKpCKzfEOBo4ZZuzOg_XmECW0d9xV01iEcYdtwN8-Iy9J8hwMce_p2G4oqrRtmT31ZT85T6tpTeO58N4WQ5jWFSMUi3_zuSOVnzQ4kAjvIM2XWODoTnUeiaIN4Us./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40" y="2666999"/>
            <a:ext cx="2362200" cy="32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96240" y="5909909"/>
            <a:ext cx="1518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65043" y="5909909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 image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36" y="2666999"/>
            <a:ext cx="2467146" cy="3242206"/>
          </a:xfrm>
          <a:prstGeom prst="rect">
            <a:avLst/>
          </a:prstGeom>
        </p:spPr>
      </p:pic>
      <p:sp>
        <p:nvSpPr>
          <p:cNvPr id="10" name="Plus 9"/>
          <p:cNvSpPr/>
          <p:nvPr/>
        </p:nvSpPr>
        <p:spPr>
          <a:xfrm>
            <a:off x="2702682" y="4021402"/>
            <a:ext cx="533400" cy="533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816276" y="4097601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52" y="2666999"/>
            <a:ext cx="2353842" cy="32422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42823" y="590990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Output (</a:t>
            </a:r>
            <a:r>
              <a:rPr lang="en-US" dirty="0" err="1" smtClean="0">
                <a:hlinkClick r:id="rId7"/>
              </a:rPr>
              <a:t>deepart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3756"/>
          <a:stretch/>
        </p:blipFill>
        <p:spPr>
          <a:xfrm>
            <a:off x="0" y="911962"/>
            <a:ext cx="9077709" cy="5214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8200" y="657826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http://cs.stanford.edu/people/karpathy/deepimagesent/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7781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Understanding and Visualizing CNN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Find images that maximize some class scores</a:t>
            </a:r>
          </a:p>
          <a:p>
            <a:pPr lvl="1"/>
            <a:endParaRPr lang="en-US" altLang="en-US" dirty="0" smtClean="0"/>
          </a:p>
          <a:p>
            <a:r>
              <a:rPr lang="en-US" altLang="en-US" dirty="0"/>
              <a:t>I</a:t>
            </a:r>
            <a:r>
              <a:rPr lang="en-US" altLang="en-US" dirty="0" smtClean="0"/>
              <a:t>ndividual neuron activation</a:t>
            </a:r>
          </a:p>
          <a:p>
            <a:pPr lvl="1"/>
            <a:endParaRPr lang="en-US" altLang="en-US" dirty="0"/>
          </a:p>
          <a:p>
            <a:r>
              <a:rPr lang="en-US" altLang="en-US" dirty="0" smtClean="0"/>
              <a:t>Visualize input pattern using </a:t>
            </a:r>
            <a:r>
              <a:rPr lang="en-US" altLang="en-US" dirty="0" err="1" smtClean="0"/>
              <a:t>deconvnet</a:t>
            </a:r>
            <a:endParaRPr lang="en-US" altLang="en-US" dirty="0" smtClean="0"/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Invert CNN features</a:t>
            </a:r>
          </a:p>
          <a:p>
            <a:pPr lvl="1"/>
            <a:endParaRPr lang="en-US" altLang="en-US" dirty="0" smtClean="0"/>
          </a:p>
          <a:p>
            <a:r>
              <a:rPr lang="en-US" altLang="en-US" dirty="0"/>
              <a:t>Breaking CNNs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Find images that maximize some class </a:t>
            </a:r>
            <a:r>
              <a:rPr lang="en-US" altLang="en-US" sz="3200" dirty="0" smtClean="0"/>
              <a:t>scores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914634" cy="53449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1752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800" y="5554663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person: </a:t>
            </a:r>
            <a:r>
              <a:rPr lang="en-US" altLang="zh-TW" sz="2000">
                <a:latin typeface="Arial" panose="020B0604020202020204" pitchFamily="34" charset="0"/>
              </a:rPr>
              <a:t>HOG </a:t>
            </a:r>
            <a:r>
              <a:rPr lang="en-US" altLang="en-US" sz="2000">
                <a:latin typeface="Arial" panose="020B0604020202020204" pitchFamily="34" charset="0"/>
              </a:rPr>
              <a:t>template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6359611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Deep Inside Convolutional Networks: </a:t>
            </a:r>
            <a:r>
              <a:rPr lang="en-US" sz="1400" dirty="0" err="1">
                <a:latin typeface="+mj-lt"/>
              </a:rPr>
              <a:t>Visualising</a:t>
            </a:r>
            <a:r>
              <a:rPr lang="en-US" sz="1400" dirty="0">
                <a:latin typeface="+mj-lt"/>
              </a:rPr>
              <a:t> Image Classification Models and Saliency Maps 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[</a:t>
            </a:r>
            <a:r>
              <a:rPr lang="en-US" sz="1400" dirty="0" smtClean="0">
                <a:latin typeface="+mj-lt"/>
                <a:hlinkClick r:id="rId4"/>
              </a:rPr>
              <a:t>Simonyan et al. </a:t>
            </a:r>
            <a:r>
              <a:rPr lang="en-US" sz="1400" dirty="0">
                <a:latin typeface="+mj-lt"/>
                <a:hlinkClick r:id="rId4"/>
              </a:rPr>
              <a:t>ICLR Workshop 2014</a:t>
            </a:r>
            <a:r>
              <a:rPr lang="en-US" sz="1400" dirty="0" smtClean="0">
                <a:latin typeface="+mj-lt"/>
              </a:rPr>
              <a:t>] </a:t>
            </a:r>
            <a:endParaRPr lang="en-US" sz="1400" dirty="0">
              <a:latin typeface="+mj-lt"/>
            </a:endParaRPr>
          </a:p>
        </p:txBody>
      </p:sp>
      <p:sp>
        <p:nvSpPr>
          <p:cNvPr id="4" name="Right Arrow 3"/>
          <p:cNvSpPr/>
          <p:nvPr/>
        </p:nvSpPr>
        <p:spPr>
          <a:xfrm rot="3303307">
            <a:off x="5871944" y="1755268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917874">
            <a:off x="7249329" y="1755268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Individual </a:t>
            </a:r>
            <a:r>
              <a:rPr lang="en-US" altLang="en-US" dirty="0" smtClean="0"/>
              <a:t>Neuron Activation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</p:spPr>
      </p:pic>
      <p:sp>
        <p:nvSpPr>
          <p:cNvPr id="2" name="Rectangle 1"/>
          <p:cNvSpPr/>
          <p:nvPr/>
        </p:nvSpPr>
        <p:spPr>
          <a:xfrm>
            <a:off x="2705100" y="6488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RCNN [</a:t>
            </a:r>
            <a:r>
              <a:rPr lang="en-US" dirty="0" smtClean="0">
                <a:hlinkClick r:id="rId3"/>
              </a:rPr>
              <a:t>Girshick et al.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Features are the Keys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38559"/>
            <a:ext cx="6796821" cy="1280160"/>
          </a:xfrm>
        </p:spPr>
      </p:pic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1060450" y="26416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SIFT [</a:t>
            </a:r>
            <a:r>
              <a:rPr lang="en-US" altLang="en-US" sz="1600">
                <a:latin typeface="Arial" panose="020B0604020202020204" pitchFamily="34" charset="0"/>
                <a:hlinkClick r:id="rId4"/>
              </a:rPr>
              <a:t>Loewe IJCV 04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5240338" y="2614613"/>
            <a:ext cx="342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HOG [</a:t>
            </a:r>
            <a:r>
              <a:rPr lang="en-US" altLang="en-US" sz="1600">
                <a:latin typeface="Arial" panose="020B0604020202020204" pitchFamily="34" charset="0"/>
                <a:hlinkClick r:id="rId5"/>
              </a:rPr>
              <a:t>Dalal and Triggs CVPR 05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760413" y="4851400"/>
            <a:ext cx="303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SPM [</a:t>
            </a:r>
            <a:r>
              <a:rPr lang="en-US" altLang="en-US" sz="1600">
                <a:latin typeface="Arial" panose="020B0604020202020204" pitchFamily="34" charset="0"/>
                <a:hlinkClick r:id="rId6"/>
              </a:rPr>
              <a:t>Lazebnik et al. CVPR 06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5258593" y="4851400"/>
            <a:ext cx="338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DPM [</a:t>
            </a:r>
            <a:r>
              <a:rPr lang="en-US" altLang="en-US" sz="1600" dirty="0" err="1">
                <a:latin typeface="Arial" panose="020B0604020202020204" pitchFamily="34" charset="0"/>
                <a:hlinkClick r:id="rId7"/>
              </a:rPr>
              <a:t>Felzenszwalb</a:t>
            </a:r>
            <a:r>
              <a:rPr lang="en-US" altLang="en-US" sz="1600" dirty="0">
                <a:latin typeface="Arial" panose="020B0604020202020204" pitchFamily="34" charset="0"/>
                <a:hlinkClick r:id="rId7"/>
              </a:rPr>
              <a:t> et al. PAMI 10</a:t>
            </a:r>
            <a:r>
              <a:rPr lang="en-US" altLang="en-US" sz="1600" dirty="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1719263" y="6469063"/>
            <a:ext cx="448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Color Descriptor [</a:t>
            </a:r>
            <a:r>
              <a:rPr lang="en-US" altLang="en-US" sz="1600">
                <a:latin typeface="Arial" panose="020B0604020202020204" pitchFamily="34" charset="0"/>
                <a:hlinkClick r:id="rId8"/>
              </a:rPr>
              <a:t>Van De Sande et al. PAMI 10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76" y="2952750"/>
            <a:ext cx="3055172" cy="1947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22644"/>
            <a:ext cx="3311525" cy="16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" y="914400"/>
            <a:ext cx="3801242" cy="172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" y="3006365"/>
            <a:ext cx="328612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5" grpId="0"/>
      <p:bldP spid="11276" grpId="0"/>
      <p:bldP spid="1127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Individual Neuron Activation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914400"/>
            <a:ext cx="7343775" cy="5486400"/>
          </a:xfrm>
        </p:spPr>
      </p:pic>
      <p:sp>
        <p:nvSpPr>
          <p:cNvPr id="5" name="Rectangle 4"/>
          <p:cNvSpPr/>
          <p:nvPr/>
        </p:nvSpPr>
        <p:spPr>
          <a:xfrm>
            <a:off x="2705100" y="6488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RCNN [</a:t>
            </a:r>
            <a:r>
              <a:rPr lang="en-US" dirty="0" smtClean="0">
                <a:hlinkClick r:id="rId3"/>
              </a:rPr>
              <a:t>Girshick et al.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Individual Neuron Activation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</p:spPr>
      </p:pic>
      <p:sp>
        <p:nvSpPr>
          <p:cNvPr id="5" name="Rectangle 4"/>
          <p:cNvSpPr/>
          <p:nvPr/>
        </p:nvSpPr>
        <p:spPr>
          <a:xfrm>
            <a:off x="2705100" y="6488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RCNN [</a:t>
            </a:r>
            <a:r>
              <a:rPr lang="en-US" dirty="0" smtClean="0">
                <a:hlinkClick r:id="rId3"/>
              </a:rPr>
              <a:t>Girshick et al.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9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 activation back </a:t>
            </a:r>
            <a:r>
              <a:rPr lang="en-US" dirty="0"/>
              <a:t>to the input pixel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input pattern originally caused a given activation in the feature maps?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66" y="2063578"/>
            <a:ext cx="420466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447800"/>
            <a:ext cx="3581400" cy="489788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4 and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14400"/>
            <a:ext cx="9015249" cy="55626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Invert CNN </a:t>
            </a:r>
            <a:r>
              <a:rPr lang="en-US" altLang="en-US" dirty="0" smtClean="0"/>
              <a:t>features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Reconstruct an image from CNN features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2" y="1828800"/>
            <a:ext cx="6345836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6390828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Understanding 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deep image representations by inverting 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them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 </a:t>
            </a:r>
            <a:endParaRPr lang="en-US" sz="1400" dirty="0" smtClean="0">
              <a:solidFill>
                <a:srgbClr val="232323"/>
              </a:solidFill>
              <a:latin typeface="Helvetica Neue"/>
            </a:endParaRPr>
          </a:p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[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3"/>
              </a:rPr>
              <a:t>Mahendran </a:t>
            </a:r>
            <a:r>
              <a:rPr lang="en-US" sz="1400" dirty="0">
                <a:solidFill>
                  <a:srgbClr val="232323"/>
                </a:solidFill>
                <a:latin typeface="Helvetica Neue"/>
                <a:hlinkClick r:id="rId3"/>
              </a:rPr>
              <a:t>and </a:t>
            </a:r>
            <a:r>
              <a:rPr lang="en-US" sz="1400" dirty="0" err="1" smtClean="0">
                <a:solidFill>
                  <a:srgbClr val="232323"/>
                </a:solidFill>
                <a:latin typeface="Helvetica Neue"/>
                <a:hlinkClick r:id="rId3"/>
              </a:rPr>
              <a:t>Vedaldi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3"/>
              </a:rPr>
              <a:t> CVPR 2015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93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</a:t>
            </a:r>
            <a:r>
              <a:rPr lang="en-US" dirty="0" smtClean="0"/>
              <a:t>Reconstruction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400"/>
            <a:ext cx="8229600" cy="204742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1892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1479556"/>
            <a:ext cx="446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Reconstruction from different layers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2550" y="3922695"/>
            <a:ext cx="446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Multiple reconstructions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52400" y="6390828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Understanding 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deep image representations by inverting 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them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 </a:t>
            </a:r>
            <a:endParaRPr lang="en-US" sz="1400" dirty="0" smtClean="0">
              <a:solidFill>
                <a:srgbClr val="232323"/>
              </a:solidFill>
              <a:latin typeface="Helvetica Neue"/>
            </a:endParaRPr>
          </a:p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[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4"/>
              </a:rPr>
              <a:t>Mahendran </a:t>
            </a:r>
            <a:r>
              <a:rPr lang="en-US" sz="1400" dirty="0">
                <a:solidFill>
                  <a:srgbClr val="232323"/>
                </a:solidFill>
                <a:latin typeface="Helvetica Neue"/>
                <a:hlinkClick r:id="rId4"/>
              </a:rPr>
              <a:t>and </a:t>
            </a:r>
            <a:r>
              <a:rPr lang="en-US" sz="1400" dirty="0" err="1" smtClean="0">
                <a:solidFill>
                  <a:srgbClr val="232323"/>
                </a:solidFill>
                <a:latin typeface="Helvetica Neue"/>
                <a:hlinkClick r:id="rId4"/>
              </a:rPr>
              <a:t>Vedaldi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4"/>
              </a:rPr>
              <a:t> CVPR 2015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Breaking CNNs</a:t>
            </a:r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Intriguing properties of neural networks [</a:t>
            </a:r>
            <a:r>
              <a:rPr lang="en-US" altLang="en-US" sz="1600" dirty="0" err="1" smtClean="0">
                <a:latin typeface="Arial" panose="020B0604020202020204" pitchFamily="34" charset="0"/>
                <a:hlinkClick r:id="rId3"/>
              </a:rPr>
              <a:t>Szegedy</a:t>
            </a:r>
            <a:r>
              <a:rPr lang="en-US" altLang="en-US" sz="1600" dirty="0" smtClean="0">
                <a:latin typeface="Arial" panose="020B0604020202020204" pitchFamily="34" charset="0"/>
                <a:hlinkClick r:id="rId3"/>
              </a:rPr>
              <a:t> ICLR 2014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1676400"/>
          </a:xfrm>
        </p:spPr>
        <p:txBody>
          <a:bodyPr>
            <a:noAutofit/>
          </a:bodyPr>
          <a:lstStyle/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>
                <a:latin typeface="+mj-lt"/>
              </a:rPr>
              <a:t>Each layer of hierarchy extracts features from output of previous layer</a:t>
            </a:r>
            <a:endParaRPr lang="en-US" dirty="0">
              <a:latin typeface="+mj-lt"/>
            </a:endParaRPr>
          </a:p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+mj-lt"/>
              </a:rPr>
              <a:t>All the way from pixels </a:t>
            </a:r>
            <a:r>
              <a:rPr lang="en-US" dirty="0">
                <a:latin typeface="+mj-lt"/>
                <a:sym typeface="Wingdings" charset="0"/>
              </a:rPr>
              <a:t> classifier</a:t>
            </a:r>
          </a:p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>
                <a:latin typeface="+mj-lt"/>
              </a:rPr>
              <a:t>Layers have the (nearly) same structure</a:t>
            </a:r>
            <a:endParaRPr lang="en-US" dirty="0">
              <a:latin typeface="+mj-lt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Learning a Hierarchy of Feature Extractors 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828800" y="44196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038600" y="44196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248400" y="44196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524000" y="4724400"/>
            <a:ext cx="304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3352800" y="4724400"/>
            <a:ext cx="685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5562600" y="4724400"/>
            <a:ext cx="685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772400" y="47244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299" name="TextBox 19"/>
          <p:cNvSpPr txBox="1">
            <a:spLocks noChangeArrowheads="1"/>
          </p:cNvSpPr>
          <p:nvPr/>
        </p:nvSpPr>
        <p:spPr bwMode="auto">
          <a:xfrm>
            <a:off x="8229600" y="4535488"/>
            <a:ext cx="1069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Simple </a:t>
            </a:r>
            <a:br>
              <a:rPr lang="en-US" altLang="en-US" sz="1800">
                <a:solidFill>
                  <a:srgbClr val="FFFFFF"/>
                </a:solidFill>
                <a:latin typeface="Adobe Caslon Pro"/>
              </a:rPr>
            </a:b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Classifier</a:t>
            </a:r>
          </a:p>
        </p:txBody>
      </p:sp>
      <p:sp>
        <p:nvSpPr>
          <p:cNvPr id="12300" name="TextBox 20"/>
          <p:cNvSpPr txBox="1">
            <a:spLocks noChangeArrowheads="1"/>
          </p:cNvSpPr>
          <p:nvPr/>
        </p:nvSpPr>
        <p:spPr bwMode="auto">
          <a:xfrm>
            <a:off x="307975" y="44196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Image/Video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Pixels</a:t>
            </a:r>
          </a:p>
        </p:txBody>
      </p:sp>
      <p:sp>
        <p:nvSpPr>
          <p:cNvPr id="12301" name="Rectangle 2"/>
          <p:cNvSpPr>
            <a:spLocks noChangeArrowheads="1"/>
          </p:cNvSpPr>
          <p:nvPr/>
        </p:nvSpPr>
        <p:spPr bwMode="auto">
          <a:xfrm>
            <a:off x="203200" y="4397375"/>
            <a:ext cx="14954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000" dirty="0">
                <a:latin typeface="+mj-lt"/>
              </a:rPr>
              <a:t>Image/video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7924800" y="4351338"/>
            <a:ext cx="8386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000" dirty="0">
                <a:latin typeface="+mj-lt"/>
              </a:rPr>
              <a:t>Labels</a:t>
            </a:r>
            <a:endParaRPr lang="en-US" altLang="en-US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4000" dirty="0" smtClean="0"/>
              <a:t>What is going on?</a:t>
            </a:r>
          </a:p>
        </p:txBody>
      </p:sp>
      <p:pic>
        <p:nvPicPr>
          <p:cNvPr id="57347" name="Picture 4" descr="Screen Shot 2015-04-28 at 4.04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Screen Shot 2015-04-28 at 4.06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931863" y="4262438"/>
            <a:ext cx="439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57350" name="Object 9"/>
          <p:cNvGraphicFramePr>
            <a:graphicFrameLocks noChangeAspect="1"/>
          </p:cNvGraphicFramePr>
          <p:nvPr/>
        </p:nvGraphicFramePr>
        <p:xfrm>
          <a:off x="7010400" y="4191000"/>
          <a:ext cx="1803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8" name="Equation" r:id="rId5" imgW="840960" imgH="383760" progId="Equation.3">
                  <p:embed/>
                </p:oleObj>
              </mc:Choice>
              <mc:Fallback>
                <p:oleObj name="Equation" r:id="rId5" imgW="84096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191000"/>
                        <a:ext cx="18034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1" name="Object 10"/>
          <p:cNvGraphicFramePr>
            <a:graphicFrameLocks noChangeAspect="1"/>
          </p:cNvGraphicFramePr>
          <p:nvPr/>
        </p:nvGraphicFramePr>
        <p:xfrm>
          <a:off x="4616450" y="4270375"/>
          <a:ext cx="5111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9" name="Equation" r:id="rId7" imgW="228240" imgH="383760" progId="Equation.3">
                  <p:embed/>
                </p:oleObj>
              </mc:Choice>
              <mc:Fallback>
                <p:oleObj name="Equation" r:id="rId7" imgW="22824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6450" y="4270375"/>
                        <a:ext cx="51117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013744" y="6456419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hlinkClick r:id="rId9"/>
              </a:rPr>
              <a:t>http://karpathy.github.io/2015/03/30/breaking-convnets/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245448" y="6157619"/>
            <a:ext cx="6653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Explaining and Harnessing Adversarial </a:t>
            </a:r>
            <a:r>
              <a:rPr lang="en-US" altLang="en-US" sz="1600" dirty="0" smtClean="0">
                <a:latin typeface="Arial" panose="020B0604020202020204" pitchFamily="34" charset="0"/>
              </a:rPr>
              <a:t>Examples [</a:t>
            </a:r>
            <a:r>
              <a:rPr lang="en-US" sz="1600" dirty="0" smtClean="0">
                <a:hlinkClick r:id="rId10"/>
              </a:rPr>
              <a:t>Goodfellow ICLR 2015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going on?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altLang="en-US" dirty="0" smtClean="0"/>
              <a:t>Recall gradient descent training: modify the weights to reduce classifier error</a:t>
            </a:r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r>
              <a:rPr lang="en-US" altLang="en-US" dirty="0" smtClean="0"/>
              <a:t>Adversarial examples: modify the </a:t>
            </a:r>
            <a:r>
              <a:rPr lang="en-US" altLang="en-US" i="1" dirty="0" smtClean="0"/>
              <a:t>image</a:t>
            </a:r>
            <a:r>
              <a:rPr lang="en-US" altLang="en-US" dirty="0" smtClean="0"/>
              <a:t> to </a:t>
            </a:r>
            <a:r>
              <a:rPr lang="en-US" altLang="en-US" i="1" dirty="0" smtClean="0"/>
              <a:t>increase</a:t>
            </a:r>
            <a:r>
              <a:rPr lang="en-US" altLang="en-US" dirty="0" smtClean="0"/>
              <a:t> classifier error</a:t>
            </a:r>
          </a:p>
          <a:p>
            <a:pPr marL="457200" indent="-457200"/>
            <a:endParaRPr lang="en-US" altLang="en-US" dirty="0" smtClean="0"/>
          </a:p>
        </p:txBody>
      </p:sp>
      <p:sp>
        <p:nvSpPr>
          <p:cNvPr id="58372" name="Rectangle 11"/>
          <p:cNvSpPr>
            <a:spLocks noChangeArrowheads="1"/>
          </p:cNvSpPr>
          <p:nvPr/>
        </p:nvSpPr>
        <p:spPr bwMode="auto">
          <a:xfrm>
            <a:off x="2013744" y="6456419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hlinkClick r:id="rId3"/>
              </a:rPr>
              <a:t>http://karpathy.github.io/2015/03/30/breaking-convnets/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58373" name="Rectangle 13"/>
          <p:cNvSpPr>
            <a:spLocks noChangeArrowheads="1"/>
          </p:cNvSpPr>
          <p:nvPr/>
        </p:nvSpPr>
        <p:spPr bwMode="auto">
          <a:xfrm>
            <a:off x="1245448" y="6157619"/>
            <a:ext cx="6653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Explaining and Harnessing Adversarial </a:t>
            </a:r>
            <a:r>
              <a:rPr lang="en-US" altLang="en-US" sz="1600" dirty="0" smtClean="0">
                <a:latin typeface="Arial" panose="020B0604020202020204" pitchFamily="34" charset="0"/>
              </a:rPr>
              <a:t>Examples [</a:t>
            </a:r>
            <a:r>
              <a:rPr lang="en-US" sz="1600" dirty="0" smtClean="0">
                <a:hlinkClick r:id="rId4"/>
              </a:rPr>
              <a:t>Goodfellow ICLR 2015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graphicFrame>
        <p:nvGraphicFramePr>
          <p:cNvPr id="58374" name="Object 15"/>
          <p:cNvGraphicFramePr>
            <a:graphicFrameLocks noChangeAspect="1"/>
          </p:cNvGraphicFramePr>
          <p:nvPr/>
        </p:nvGraphicFramePr>
        <p:xfrm>
          <a:off x="3581400" y="2136775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2" name="Equation" r:id="rId5" imgW="965200" imgH="393700" progId="Equation.3">
                  <p:embed/>
                </p:oleObj>
              </mc:Choice>
              <mc:Fallback>
                <p:oleObj name="Equation" r:id="rId5" imgW="965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136775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Object 12"/>
          <p:cNvGraphicFramePr>
            <a:graphicFrameLocks noChangeAspect="1"/>
          </p:cNvGraphicFramePr>
          <p:nvPr/>
        </p:nvGraphicFramePr>
        <p:xfrm>
          <a:off x="3683000" y="4575175"/>
          <a:ext cx="1803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3" name="Equation" r:id="rId7" imgW="840960" imgH="383760" progId="Equation.3">
                  <p:embed/>
                </p:oleObj>
              </mc:Choice>
              <mc:Fallback>
                <p:oleObj name="Equation" r:id="rId7" imgW="84096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575175"/>
                        <a:ext cx="18034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2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Fooling a 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  <a:defRPr/>
            </a:pPr>
            <a:r>
              <a:rPr lang="en-US" dirty="0" smtClean="0"/>
              <a:t>Perceptron weight update: add a small multiple of the example to the weight vector:</a:t>
            </a:r>
          </a:p>
          <a:p>
            <a:pPr marL="0" indent="0"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      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w</a:t>
            </a:r>
            <a:r>
              <a:rPr lang="en-US" dirty="0">
                <a:solidFill>
                  <a:srgbClr val="0000FF"/>
                </a:solidFill>
              </a:rPr>
              <a:t> + </a:t>
            </a:r>
            <a:r>
              <a:rPr lang="en-US" dirty="0" smtClean="0">
                <a:solidFill>
                  <a:srgbClr val="0000FF"/>
                </a:solidFill>
              </a:rPr>
              <a:t>α</a:t>
            </a:r>
            <a:r>
              <a:rPr lang="en-US" sz="800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  <a:endParaRPr lang="en-US" b="1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endParaRPr lang="en-US" dirty="0" smtClean="0"/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/>
              <a:t>To fool a linear classifier, add a small multiple of the weight vector to the training example: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		</a:t>
            </a:r>
            <a:r>
              <a:rPr lang="en-US" dirty="0" smtClean="0"/>
              <a:t>        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+ α</a:t>
            </a:r>
            <a:r>
              <a:rPr lang="en-US" sz="800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endParaRPr lang="en-US" b="1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013744" y="6456419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hlinkClick r:id="rId2"/>
              </a:rPr>
              <a:t>http://karpathy.github.io/2015/03/30/breaking-convnets/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245448" y="6157619"/>
            <a:ext cx="6653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Explaining and Harnessing Adversarial </a:t>
            </a:r>
            <a:r>
              <a:rPr lang="en-US" altLang="en-US" sz="1600" dirty="0" smtClean="0">
                <a:latin typeface="Arial" panose="020B0604020202020204" pitchFamily="34" charset="0"/>
              </a:rPr>
              <a:t>Examples [</a:t>
            </a:r>
            <a:r>
              <a:rPr lang="en-US" sz="1600" dirty="0" smtClean="0">
                <a:hlinkClick r:id="rId3"/>
              </a:rPr>
              <a:t>Goodfellow ICLR 2015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Fooling a linear classifier</a:t>
            </a:r>
          </a:p>
        </p:txBody>
      </p:sp>
      <p:pic>
        <p:nvPicPr>
          <p:cNvPr id="60419" name="Picture 5" descr="Screen Shot 2015-04-28 at 4.4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914400"/>
            <a:ext cx="52435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2286000" y="6400800"/>
            <a:ext cx="524557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http://</a:t>
            </a:r>
            <a:r>
              <a:rPr lang="en-US" altLang="en-US" sz="1600" dirty="0">
                <a:latin typeface="Arial" panose="020B0604020202020204" pitchFamily="34" charset="0"/>
                <a:hlinkClick r:id="rId3"/>
              </a:rPr>
              <a:t>karpathy.github.io/2015/03/30/breaking-convnets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/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Breaking CNNs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" y="1676400"/>
            <a:ext cx="9067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3200" dirty="0" smtClean="0"/>
              <a:t>Images that both CNN and Human can recognize</a:t>
            </a: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 smtClean="0"/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72" y="1600200"/>
            <a:ext cx="6190656" cy="469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Encoding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4" y="1600201"/>
            <a:ext cx="778119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90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Indirect Encoding</a:t>
            </a:r>
            <a:endParaRPr lang="en-US" altLang="en-US" dirty="0" smtClean="0"/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 smtClean="0"/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1600200"/>
            <a:ext cx="7712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Training Convolutional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Backpropagation +</a:t>
            </a:r>
            <a:r>
              <a:rPr lang="zh-TW" altLang="en-US" dirty="0" smtClean="0"/>
              <a:t> </a:t>
            </a:r>
            <a:r>
              <a:rPr lang="en-US" dirty="0" smtClean="0"/>
              <a:t>stochastic gradient descent with </a:t>
            </a:r>
            <a:r>
              <a:rPr lang="en-US" dirty="0"/>
              <a:t>momentum </a:t>
            </a:r>
            <a:endParaRPr lang="en-US" dirty="0" smtClean="0"/>
          </a:p>
          <a:p>
            <a:pPr lvl="1"/>
            <a:r>
              <a:rPr lang="en-US" sz="2400" dirty="0" smtClean="0">
                <a:hlinkClick r:id="rId2"/>
              </a:rPr>
              <a:t>Neural </a:t>
            </a:r>
            <a:r>
              <a:rPr lang="en-US" sz="2400" dirty="0">
                <a:hlinkClick r:id="rId2"/>
              </a:rPr>
              <a:t>Networks: Tricks of the Trade</a:t>
            </a:r>
            <a:endParaRPr lang="en-US" sz="2400" dirty="0" smtClean="0"/>
          </a:p>
          <a:p>
            <a:r>
              <a:rPr lang="en-US" dirty="0" smtClean="0"/>
              <a:t>Dropout</a:t>
            </a:r>
          </a:p>
          <a:p>
            <a:r>
              <a:rPr lang="en-US" dirty="0" smtClean="0"/>
              <a:t>Data augmentation</a:t>
            </a:r>
          </a:p>
          <a:p>
            <a:r>
              <a:rPr lang="en-US" altLang="zh-TW" dirty="0" smtClean="0"/>
              <a:t>Batch normalization</a:t>
            </a:r>
            <a:endParaRPr lang="en-US" dirty="0" smtClean="0"/>
          </a:p>
          <a:p>
            <a:r>
              <a:rPr lang="en-US" dirty="0" smtClean="0"/>
              <a:t>Initialization</a:t>
            </a:r>
          </a:p>
          <a:p>
            <a:pPr lvl="1"/>
            <a:r>
              <a:rPr lang="en-US" dirty="0" smtClean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19784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CNN with gradient descent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A CNN as composition of functions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(…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…;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dirty="0" smtClean="0"/>
                  <a:t>Parameters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,…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Empirical loss function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Gradient descent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42" name="Picture 2" descr="https://upload.wikimedia.org/wikipedia/commons/thumb/f/ff/Gradient_descent.svg/350px-Gradient_descen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67000"/>
            <a:ext cx="2362200" cy="253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76194" y="6383246"/>
            <a:ext cx="1544012" cy="369332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Learning rate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V="1">
            <a:off x="4648200" y="5791200"/>
            <a:ext cx="381000" cy="5920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600697" y="6379041"/>
            <a:ext cx="1069524" cy="369332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Gradient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V="1">
            <a:off x="6135459" y="5867400"/>
            <a:ext cx="0" cy="5116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89337" y="6379041"/>
            <a:ext cx="1277309" cy="369332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Old weight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3027992" y="5715000"/>
            <a:ext cx="769602" cy="6640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0990" y="5410188"/>
            <a:ext cx="1381606" cy="369332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New weight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1742596" y="5594854"/>
            <a:ext cx="543404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9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9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Biological neuron and Perceptrons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1" y="1766785"/>
            <a:ext cx="3963755" cy="2560320"/>
          </a:xfrm>
        </p:spPr>
      </p:pic>
      <p:sp>
        <p:nvSpPr>
          <p:cNvPr id="2" name="Rounded Rectangle 1"/>
          <p:cNvSpPr/>
          <p:nvPr/>
        </p:nvSpPr>
        <p:spPr>
          <a:xfrm>
            <a:off x="457200" y="990600"/>
            <a:ext cx="4021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021138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255712" y="4791075"/>
            <a:ext cx="242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039218" y="4791075"/>
            <a:ext cx="350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An artificial neuron (Perceptron)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  - a linear classifier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6495"/>
            <a:ext cx="3738682" cy="264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Illustrative </a:t>
            </a:r>
            <a:r>
              <a:rPr lang="en-US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=−3⇒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=−12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324600" y="6550223"/>
            <a:ext cx="2742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Example credit: Andrej </a:t>
            </a:r>
            <a:r>
              <a:rPr lang="en-US" sz="1400" dirty="0" err="1"/>
              <a:t>Karpathy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4648200"/>
                <a:ext cx="3505200" cy="147764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Partial derivatives</a:t>
                </a:r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=−3,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48200"/>
                <a:ext cx="3505200" cy="1477649"/>
              </a:xfrm>
              <a:prstGeom prst="rect">
                <a:avLst/>
              </a:prstGeom>
              <a:blipFill rotWithShape="0">
                <a:blip r:embed="rId3"/>
                <a:stretch>
                  <a:fillRect l="-3787" t="-4032" r="-51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53000" y="4648199"/>
                <a:ext cx="3505200" cy="1477649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3200" dirty="0" smtClean="0"/>
                  <a:t>Gradient</a:t>
                </a:r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=[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4648199"/>
                <a:ext cx="3505200" cy="1477649"/>
              </a:xfrm>
              <a:prstGeom prst="rect">
                <a:avLst/>
              </a:prstGeom>
              <a:blipFill rotWithShape="0">
                <a:blip r:embed="rId4"/>
                <a:stretch>
                  <a:fillRect l="-3959" t="-3614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6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324600" y="6550223"/>
            <a:ext cx="2742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Example credit: Andrej </a:t>
            </a:r>
            <a:r>
              <a:rPr lang="en-US" sz="1400" dirty="0" err="1"/>
              <a:t>Karpathy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6700" y="1141910"/>
                <a:ext cx="3761900" cy="14160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8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00" y="1141910"/>
                <a:ext cx="3761900" cy="14160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12808" y="1141910"/>
                <a:ext cx="3962400" cy="1415003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𝑞𝑧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808" y="1141910"/>
                <a:ext cx="3962400" cy="14150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19349" y="4191000"/>
                <a:ext cx="4591051" cy="1416093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 smtClean="0"/>
                  <a:t>Goal: compute the gradient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=[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9" y="4191000"/>
                <a:ext cx="4591051" cy="1416093"/>
              </a:xfrm>
              <a:prstGeom prst="rect">
                <a:avLst/>
              </a:prstGeom>
              <a:blipFill rotWithShape="0">
                <a:blip r:embed="rId5"/>
                <a:stretch>
                  <a:fillRect l="-2372" t="-3361"/>
                </a:stretch>
              </a:blipFill>
              <a:ln w="381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9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324600" y="6550223"/>
            <a:ext cx="2742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Example credit: Andrej </a:t>
            </a:r>
            <a:r>
              <a:rPr lang="en-US" sz="1400" dirty="0" err="1"/>
              <a:t>Karpathy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12808" y="1141910"/>
                <a:ext cx="3962400" cy="1415003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𝑞𝑧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808" y="1141910"/>
                <a:ext cx="3962400" cy="14150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6700" y="2895600"/>
                <a:ext cx="2466500" cy="160409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3200" b="1" dirty="0" smtClean="0"/>
                  <a:t>Chain rule:</a:t>
                </a:r>
                <a:endParaRPr lang="en-US" sz="32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00" y="2895600"/>
                <a:ext cx="2466500" cy="1604093"/>
              </a:xfrm>
              <a:prstGeom prst="rect">
                <a:avLst/>
              </a:prstGeom>
              <a:blipFill rotWithShape="0">
                <a:blip r:embed="rId4"/>
                <a:stretch>
                  <a:fillRect l="-5353" t="-3717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410200"/>
            <a:ext cx="3076418" cy="1410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049" y="2895600"/>
            <a:ext cx="6000159" cy="289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6700" y="1141910"/>
                <a:ext cx="3761900" cy="14160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8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00" y="1141910"/>
                <a:ext cx="3761900" cy="141609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2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(recursive chain rule)</a:t>
            </a:r>
          </a:p>
        </p:txBody>
      </p:sp>
      <p:sp>
        <p:nvSpPr>
          <p:cNvPr id="4" name="Oval 3"/>
          <p:cNvSpPr/>
          <p:nvPr/>
        </p:nvSpPr>
        <p:spPr>
          <a:xfrm>
            <a:off x="3886200" y="2300066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4" idx="6"/>
          </p:cNvCxnSpPr>
          <p:nvPr/>
        </p:nvCxnSpPr>
        <p:spPr>
          <a:xfrm>
            <a:off x="4876800" y="2795366"/>
            <a:ext cx="9144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0" idx="6"/>
            <a:endCxn id="4" idx="2"/>
          </p:cNvCxnSpPr>
          <p:nvPr/>
        </p:nvCxnSpPr>
        <p:spPr>
          <a:xfrm>
            <a:off x="2057400" y="1409700"/>
            <a:ext cx="1828800" cy="138566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1" idx="6"/>
            <a:endCxn id="4" idx="2"/>
          </p:cNvCxnSpPr>
          <p:nvPr/>
        </p:nvCxnSpPr>
        <p:spPr>
          <a:xfrm>
            <a:off x="2057400" y="2405856"/>
            <a:ext cx="1828800" cy="38951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219200" y="9906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19200" y="1986756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19200" y="3637359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V="1">
            <a:off x="1562100" y="2897263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V="1">
            <a:off x="1562100" y="313826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V="1">
            <a:off x="1562100" y="3366866"/>
            <a:ext cx="152400" cy="152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stCxn id="22" idx="6"/>
            <a:endCxn id="4" idx="2"/>
          </p:cNvCxnSpPr>
          <p:nvPr/>
        </p:nvCxnSpPr>
        <p:spPr>
          <a:xfrm flipV="1">
            <a:off x="2057400" y="2795366"/>
            <a:ext cx="1828800" cy="12610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051152" y="2193521"/>
                <a:ext cx="4889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152" y="2193521"/>
                <a:ext cx="488916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373492" y="1426271"/>
                <a:ext cx="6955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92" y="1426271"/>
                <a:ext cx="695511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373492" y="2300066"/>
                <a:ext cx="7037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492" y="2300066"/>
                <a:ext cx="703782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400300" y="3334918"/>
                <a:ext cx="7150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3334918"/>
                <a:ext cx="71506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029672" y="2853571"/>
                <a:ext cx="510396" cy="665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672" y="2853571"/>
                <a:ext cx="510396" cy="66569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3484966" y="3531529"/>
                <a:ext cx="3316447" cy="1111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966" y="3531529"/>
                <a:ext cx="3316447" cy="11119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/>
          <p:cNvCxnSpPr>
            <a:endCxn id="20" idx="2"/>
          </p:cNvCxnSpPr>
          <p:nvPr/>
        </p:nvCxnSpPr>
        <p:spPr>
          <a:xfrm>
            <a:off x="789890" y="1032493"/>
            <a:ext cx="429310" cy="37720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20" idx="2"/>
          </p:cNvCxnSpPr>
          <p:nvPr/>
        </p:nvCxnSpPr>
        <p:spPr>
          <a:xfrm>
            <a:off x="762000" y="1388704"/>
            <a:ext cx="457200" cy="209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0" idx="2"/>
          </p:cNvCxnSpPr>
          <p:nvPr/>
        </p:nvCxnSpPr>
        <p:spPr>
          <a:xfrm flipH="1">
            <a:off x="789890" y="1409700"/>
            <a:ext cx="429310" cy="3466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89890" y="2028649"/>
            <a:ext cx="429310" cy="37720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62000" y="2384860"/>
            <a:ext cx="457200" cy="209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789890" y="2405856"/>
            <a:ext cx="429310" cy="3466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89890" y="3737442"/>
            <a:ext cx="429310" cy="37720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62000" y="4093653"/>
            <a:ext cx="457200" cy="209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789890" y="4114649"/>
            <a:ext cx="429310" cy="3466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5775626" y="5287258"/>
            <a:ext cx="2050561" cy="461665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Gate gradient</a:t>
            </a:r>
            <a:endParaRPr lang="en-US" sz="2400" dirty="0"/>
          </a:p>
        </p:txBody>
      </p:sp>
      <p:cxnSp>
        <p:nvCxnSpPr>
          <p:cNvPr id="76" name="Straight Arrow Connector 75"/>
          <p:cNvCxnSpPr>
            <a:stCxn id="75" idx="0"/>
          </p:cNvCxnSpPr>
          <p:nvPr/>
        </p:nvCxnSpPr>
        <p:spPr>
          <a:xfrm flipH="1" flipV="1">
            <a:off x="6096000" y="4643436"/>
            <a:ext cx="704907" cy="64382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271118" y="5296018"/>
            <a:ext cx="2220763" cy="46166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Local gradient</a:t>
            </a:r>
            <a:endParaRPr lang="en-US" sz="2400" dirty="0"/>
          </a:p>
        </p:txBody>
      </p:sp>
      <p:cxnSp>
        <p:nvCxnSpPr>
          <p:cNvPr id="78" name="Straight Arrow Connector 77"/>
          <p:cNvCxnSpPr>
            <a:stCxn id="77" idx="0"/>
          </p:cNvCxnSpPr>
          <p:nvPr/>
        </p:nvCxnSpPr>
        <p:spPr>
          <a:xfrm flipV="1">
            <a:off x="4381500" y="4639056"/>
            <a:ext cx="1028700" cy="6569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295610" y="5939840"/>
            <a:ext cx="3719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The gate receives this during </a:t>
            </a:r>
            <a:r>
              <a:rPr lang="en-US" sz="1600" dirty="0" err="1"/>
              <a:t>backprop</a:t>
            </a:r>
            <a:endParaRPr lang="en-US" sz="1600" dirty="0"/>
          </a:p>
        </p:txBody>
      </p:sp>
      <p:sp>
        <p:nvSpPr>
          <p:cNvPr id="92" name="Rectangle 91"/>
          <p:cNvSpPr/>
          <p:nvPr/>
        </p:nvSpPr>
        <p:spPr>
          <a:xfrm>
            <a:off x="1412999" y="5939840"/>
            <a:ext cx="3663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Can be computed during forward pass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029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Dropout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2936"/>
          </a:xfrm>
        </p:spPr>
        <p:txBody>
          <a:bodyPr/>
          <a:lstStyle/>
          <a:p>
            <a:endParaRPr lang="en-US" altLang="en-US" dirty="0" smtClean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44264"/>
            <a:ext cx="5181600" cy="2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473536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Dropout: A simple way to prevent neural networks from </a:t>
            </a:r>
            <a:r>
              <a:rPr lang="en-US" sz="1600" dirty="0" err="1" smtClean="0"/>
              <a:t>overfitting</a:t>
            </a:r>
            <a:r>
              <a:rPr lang="en-US" sz="1600" dirty="0"/>
              <a:t> [</a:t>
            </a:r>
            <a:r>
              <a:rPr lang="en-US" sz="1600" dirty="0" smtClean="0">
                <a:hlinkClick r:id="rId4"/>
              </a:rPr>
              <a:t>Srivastava JMLR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26609" y="3780491"/>
            <a:ext cx="845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Intuition</a:t>
            </a:r>
            <a:r>
              <a:rPr lang="en-US" sz="2000" dirty="0"/>
              <a:t>: successful </a:t>
            </a:r>
            <a:r>
              <a:rPr lang="en-US" sz="2000" dirty="0" smtClean="0"/>
              <a:t>conspiracies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50 people planning a conspiracy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Strategy A</a:t>
            </a:r>
            <a:r>
              <a:rPr lang="en-US" sz="2000" dirty="0"/>
              <a:t>: plan a big conspiracy involving 50 people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Likely to fail. 50 people need to play their parts correctly.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Strategy B: </a:t>
            </a:r>
            <a:r>
              <a:rPr lang="en-US" sz="2000" dirty="0"/>
              <a:t>plan 10 conspiracies each involving 5 people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Likely to succeed!</a:t>
            </a:r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33400" y="4475457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Dropout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495800" cy="246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990600"/>
            <a:ext cx="3258917" cy="247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71" y="5133281"/>
            <a:ext cx="5589655" cy="138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473536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Dropout: A simple way to prevent neural networks from </a:t>
            </a:r>
            <a:r>
              <a:rPr lang="en-US" sz="1600" dirty="0" err="1" smtClean="0"/>
              <a:t>overfitting</a:t>
            </a:r>
            <a:r>
              <a:rPr lang="en-US" sz="1600" dirty="0"/>
              <a:t> [</a:t>
            </a:r>
            <a:r>
              <a:rPr lang="en-US" sz="1600" dirty="0" smtClean="0">
                <a:hlinkClick r:id="rId5"/>
              </a:rPr>
              <a:t>Srivastava JMLR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4800600" y="3674476"/>
            <a:ext cx="38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Main Idea</a:t>
            </a:r>
            <a:r>
              <a:rPr lang="en-US" sz="2000" dirty="0" smtClean="0"/>
              <a:t>: approximately </a:t>
            </a:r>
            <a:r>
              <a:rPr lang="en-US" sz="2000" dirty="0"/>
              <a:t>combining exponentially many different neural network architectures efficiently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32" y="3717877"/>
            <a:ext cx="4454767" cy="123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</a:t>
            </a:r>
            <a:r>
              <a:rPr lang="en-US" altLang="en-US" dirty="0" smtClean="0"/>
              <a:t>Augmentation (Jittering)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i="1" dirty="0" smtClean="0"/>
              <a:t>virtual</a:t>
            </a:r>
            <a:r>
              <a:rPr lang="en-US" dirty="0" smtClean="0"/>
              <a:t> training samples</a:t>
            </a:r>
          </a:p>
          <a:p>
            <a:pPr lvl="1"/>
            <a:r>
              <a:rPr lang="en-US" dirty="0" smtClean="0"/>
              <a:t>Horizontal flip</a:t>
            </a:r>
          </a:p>
          <a:p>
            <a:pPr lvl="1"/>
            <a:r>
              <a:rPr lang="en-US" dirty="0" smtClean="0"/>
              <a:t>Random crop</a:t>
            </a:r>
          </a:p>
          <a:p>
            <a:pPr lvl="1"/>
            <a:r>
              <a:rPr lang="en-US" dirty="0" smtClean="0"/>
              <a:t>Color casting</a:t>
            </a:r>
          </a:p>
          <a:p>
            <a:pPr lvl="1"/>
            <a:r>
              <a:rPr lang="en-US" dirty="0" smtClean="0"/>
              <a:t>Geometric distortion</a:t>
            </a:r>
            <a:endParaRPr lang="en-US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635663"/>
            <a:ext cx="4800600" cy="51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6200" y="6393325"/>
            <a:ext cx="311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Deep </a:t>
            </a:r>
            <a:r>
              <a:rPr lang="en-US" dirty="0" smtClean="0"/>
              <a:t>Image [</a:t>
            </a:r>
            <a:r>
              <a:rPr lang="en-US" dirty="0" smtClean="0">
                <a:hlinkClick r:id="rId3"/>
              </a:rPr>
              <a:t>Wu et al. 2015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Rectified Linear Unit</a:t>
            </a:r>
            <a:endParaRPr lang="en-US" altLang="en-US" dirty="0" smtClean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655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990600"/>
            <a:ext cx="6391275" cy="27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3534" y="6254126"/>
            <a:ext cx="587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Lucida Grande"/>
              </a:rPr>
              <a:t>Delving Deep into Rectifiers: Surpassing Human-Level Performance on </a:t>
            </a:r>
            <a:endParaRPr lang="en-US" sz="1400" dirty="0" smtClean="0">
              <a:solidFill>
                <a:srgbClr val="000000"/>
              </a:solidFill>
              <a:latin typeface="Lucida Grande"/>
            </a:endParaRPr>
          </a:p>
          <a:p>
            <a:pPr algn="ctr"/>
            <a:r>
              <a:rPr lang="en-US" sz="1400" dirty="0" err="1" smtClean="0">
                <a:solidFill>
                  <a:srgbClr val="000000"/>
                </a:solidFill>
                <a:latin typeface="Lucida Grande"/>
              </a:rPr>
              <a:t>ImageNet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</a:rPr>
              <a:t> Classification [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  <a:hlinkClick r:id="rId3"/>
              </a:rPr>
              <a:t>He et al. 2015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</a:rPr>
              <a:t>]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62" y="3894585"/>
            <a:ext cx="6400800" cy="221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Batch Normalization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4" y="4592595"/>
            <a:ext cx="5784850" cy="1663700"/>
          </a:xfrm>
        </p:spPr>
      </p:pic>
      <p:pic>
        <p:nvPicPr>
          <p:cNvPr id="645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7" y="914400"/>
            <a:ext cx="5203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1023" y="6334780"/>
            <a:ext cx="502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Batch Normalization: Accelerating Deep Network Training </a:t>
            </a:r>
            <a:r>
              <a:rPr lang="en-US" sz="1400" dirty="0" smtClean="0"/>
              <a:t>by </a:t>
            </a:r>
          </a:p>
          <a:p>
            <a:r>
              <a:rPr lang="en-US" sz="1400" dirty="0" smtClean="0"/>
              <a:t>Reducing </a:t>
            </a:r>
            <a:r>
              <a:rPr lang="en-US" sz="1400" dirty="0"/>
              <a:t>Internal Covariate </a:t>
            </a:r>
            <a:r>
              <a:rPr lang="en-US" sz="1400" dirty="0" smtClean="0"/>
              <a:t>Shift [</a:t>
            </a:r>
            <a:r>
              <a:rPr lang="en-US" sz="1400" dirty="0" err="1">
                <a:hlinkClick r:id="rId4"/>
              </a:rPr>
              <a:t>Ioffe</a:t>
            </a:r>
            <a:r>
              <a:rPr lang="en-US" sz="1400" dirty="0">
                <a:hlinkClick r:id="rId4"/>
              </a:rPr>
              <a:t> and </a:t>
            </a:r>
            <a:r>
              <a:rPr lang="en-US" sz="1400" dirty="0" err="1" smtClean="0">
                <a:hlinkClick r:id="rId4"/>
              </a:rPr>
              <a:t>Szegedy</a:t>
            </a:r>
            <a:r>
              <a:rPr lang="en-US" sz="1400" dirty="0" smtClean="0">
                <a:hlinkClick r:id="rId4"/>
              </a:rPr>
              <a:t>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Transfer </a:t>
            </a:r>
            <a:r>
              <a:rPr lang="en-US" alt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Improvement </a:t>
            </a:r>
            <a:r>
              <a:rPr lang="en-US" sz="2800" dirty="0"/>
              <a:t>of learning in a </a:t>
            </a:r>
            <a:r>
              <a:rPr lang="en-US" sz="2800" b="1" dirty="0"/>
              <a:t>new</a:t>
            </a:r>
            <a:r>
              <a:rPr lang="en-US" sz="2800" dirty="0"/>
              <a:t> task through the </a:t>
            </a:r>
            <a:r>
              <a:rPr lang="en-US" sz="2800" i="1" dirty="0">
                <a:solidFill>
                  <a:srgbClr val="FF0000"/>
                </a:solidFill>
              </a:rPr>
              <a:t>transfer of knowledge</a:t>
            </a:r>
            <a:r>
              <a:rPr lang="en-US" sz="2800" i="1" dirty="0"/>
              <a:t> </a:t>
            </a:r>
            <a:r>
              <a:rPr lang="en-US" sz="2800" dirty="0"/>
              <a:t>from a </a:t>
            </a:r>
            <a:r>
              <a:rPr lang="en-US" sz="2800" b="1" dirty="0"/>
              <a:t>related</a:t>
            </a:r>
            <a:r>
              <a:rPr lang="en-US" sz="2800" dirty="0"/>
              <a:t> task </a:t>
            </a:r>
            <a:r>
              <a:rPr lang="en-US" sz="2800" dirty="0" smtClean="0"/>
              <a:t>that </a:t>
            </a:r>
            <a:r>
              <a:rPr lang="en-US" sz="2800" dirty="0"/>
              <a:t>has already been learned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Weight initialization for CNN</a:t>
            </a:r>
            <a:endParaRPr lang="en-US" sz="2800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92" y="2819400"/>
            <a:ext cx="7709813" cy="35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4498" y="6273225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Learning and Transferring Mid-Level Image Representations </a:t>
            </a:r>
            <a:r>
              <a:rPr lang="en-US" sz="1600" dirty="0" smtClean="0">
                <a:latin typeface="+mj-lt"/>
              </a:rPr>
              <a:t>using 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Convolutional </a:t>
            </a:r>
            <a:r>
              <a:rPr lang="en-US" sz="1600" dirty="0">
                <a:latin typeface="+mj-lt"/>
              </a:rPr>
              <a:t>Neural </a:t>
            </a:r>
            <a:r>
              <a:rPr lang="en-US" sz="1600" dirty="0" smtClean="0">
                <a:latin typeface="+mj-lt"/>
              </a:rPr>
              <a:t>Networks [</a:t>
            </a:r>
            <a:r>
              <a:rPr lang="en-US" sz="1600" dirty="0" smtClean="0">
                <a:hlinkClick r:id="rId3"/>
              </a:rPr>
              <a:t>Oquab et al. CVPR 2014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8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Simple</a:t>
            </a:r>
            <a:r>
              <a:rPr lang="en-US" dirty="0"/>
              <a:t>, </a:t>
            </a:r>
            <a:r>
              <a:rPr lang="en-US" dirty="0" smtClean="0"/>
              <a:t>Complex </a:t>
            </a:r>
            <a:r>
              <a:rPr lang="en-US" dirty="0"/>
              <a:t>and </a:t>
            </a:r>
            <a:r>
              <a:rPr lang="en-US" dirty="0" err="1" smtClean="0"/>
              <a:t>Hypercomplex</a:t>
            </a:r>
            <a:r>
              <a:rPr lang="en-US" dirty="0" smtClean="0"/>
              <a:t> </a:t>
            </a:r>
            <a:r>
              <a:rPr lang="en-US" dirty="0"/>
              <a:t>cells 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</p:spPr>
      </p:pic>
      <p:pic>
        <p:nvPicPr>
          <p:cNvPr id="4" name="Hubel &amp; Wiesel's demonstration of simple, complex and hypercomplex cells in the cat's visual corte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6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69" y="914400"/>
            <a:ext cx="4993341" cy="374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47" y="914400"/>
            <a:ext cx="3505200" cy="23379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97014" y="3220075"/>
            <a:ext cx="375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David H. Hubel and </a:t>
            </a:r>
            <a:r>
              <a:rPr lang="en-US" altLang="en-US" dirty="0" err="1"/>
              <a:t>Torsten</a:t>
            </a:r>
            <a:r>
              <a:rPr lang="en-US" altLang="en-US" dirty="0"/>
              <a:t> Wiesel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6460166"/>
            <a:ext cx="403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David Hubel's </a:t>
            </a:r>
            <a:r>
              <a:rPr lang="en-US" dirty="0" smtClean="0">
                <a:solidFill>
                  <a:srgbClr val="660099"/>
                </a:solidFill>
                <a:latin typeface="arial" panose="020B0604020202020204" pitchFamily="34" charset="0"/>
                <a:hlinkClick r:id="rId7"/>
              </a:rPr>
              <a:t>Eye</a:t>
            </a:r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7"/>
              </a:rPr>
              <a:t>, Brain, and Vision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473" y="4771072"/>
            <a:ext cx="4911165" cy="1631216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uggested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hierarchy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 detectors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the visual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cortex, with higher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level features responding to patterns of activation in lower level cells, and propagating activation upwards to still higher level cells.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352800"/>
            <a:ext cx="61007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Convolutional activation features</a:t>
            </a:r>
          </a:p>
        </p:txBody>
      </p:sp>
      <p:sp>
        <p:nvSpPr>
          <p:cNvPr id="7066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706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84225"/>
            <a:ext cx="88042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5099050" y="3068638"/>
            <a:ext cx="3938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[</a:t>
            </a:r>
            <a:r>
              <a:rPr lang="en-US" altLang="en-US" sz="2400">
                <a:latin typeface="Arial" panose="020B0604020202020204" pitchFamily="34" charset="0"/>
                <a:hlinkClick r:id="rId4"/>
              </a:rPr>
              <a:t>Donahue et al. ICML 2013</a:t>
            </a:r>
            <a:r>
              <a:rPr lang="en-US" altLang="en-US" sz="24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4962525" y="4830763"/>
            <a:ext cx="42116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CNN Features off-the-shelf: </a:t>
            </a:r>
            <a:br>
              <a:rPr lang="en-US" altLang="en-US" sz="1800">
                <a:latin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</a:rPr>
              <a:t>an Astounding Baseline for Recognition</a:t>
            </a:r>
            <a:r>
              <a:rPr lang="en-US" altLang="en-US" sz="2400">
                <a:latin typeface="Arial" panose="020B0604020202020204" pitchFamily="34" charset="0"/>
              </a:rPr>
              <a:t/>
            </a:r>
            <a:br>
              <a:rPr lang="en-US" altLang="en-US" sz="2400">
                <a:latin typeface="Arial" panose="020B0604020202020204" pitchFamily="34" charset="0"/>
              </a:rPr>
            </a:br>
            <a:r>
              <a:rPr lang="en-US" altLang="en-US" sz="2400">
                <a:latin typeface="Arial" panose="020B0604020202020204" pitchFamily="34" charset="0"/>
              </a:rPr>
              <a:t>[</a:t>
            </a:r>
            <a:r>
              <a:rPr lang="en-US" altLang="en-US" sz="2400">
                <a:latin typeface="Arial" panose="020B0604020202020204" pitchFamily="34" charset="0"/>
                <a:hlinkClick r:id="rId5"/>
              </a:rPr>
              <a:t>Razavian et al. 2014</a:t>
            </a:r>
            <a:r>
              <a:rPr lang="en-US" altLang="en-US" sz="2400">
                <a:latin typeface="Arial" panose="020B0604020202020204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transferable are features in CNN?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6" y="2146361"/>
            <a:ext cx="3620358" cy="35926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12" y="1142999"/>
            <a:ext cx="5333689" cy="5599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36" y="60960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transferable are features in deep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neural </a:t>
            </a:r>
            <a:r>
              <a:rPr lang="en-US" dirty="0"/>
              <a:t>networks </a:t>
            </a:r>
            <a:r>
              <a:rPr lang="en-US" dirty="0" smtClean="0"/>
              <a:t>[</a:t>
            </a:r>
            <a:r>
              <a:rPr lang="en-US" dirty="0" smtClean="0">
                <a:hlinkClick r:id="rId4"/>
              </a:rPr>
              <a:t>Yosinski NIPS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Rendering Model (DRM)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70" y="1524000"/>
            <a:ext cx="5130700" cy="4267200"/>
          </a:xfrm>
        </p:spPr>
      </p:pic>
      <p:sp>
        <p:nvSpPr>
          <p:cNvPr id="6" name="Rectangle 5"/>
          <p:cNvSpPr/>
          <p:nvPr/>
        </p:nvSpPr>
        <p:spPr>
          <a:xfrm>
            <a:off x="820460" y="6400800"/>
            <a:ext cx="795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Probabilistic Theory of Deep Learning [</a:t>
            </a:r>
            <a:r>
              <a:rPr lang="en-US" dirty="0" smtClean="0">
                <a:hlinkClick r:id="rId3"/>
              </a:rPr>
              <a:t>Patel</a:t>
            </a:r>
            <a:r>
              <a:rPr lang="en-US" dirty="0">
                <a:hlinkClick r:id="rId3"/>
              </a:rPr>
              <a:t>, Nguyen</a:t>
            </a:r>
            <a:r>
              <a:rPr lang="en-US" dirty="0" smtClean="0">
                <a:hlinkClick r:id="rId3"/>
              </a:rPr>
              <a:t>, and </a:t>
            </a:r>
            <a:r>
              <a:rPr lang="en-US" dirty="0" err="1" smtClean="0">
                <a:hlinkClick r:id="rId3"/>
              </a:rPr>
              <a:t>Baraniuk</a:t>
            </a:r>
            <a:r>
              <a:rPr lang="en-US" dirty="0" smtClean="0">
                <a:hlinkClick r:id="rId3"/>
              </a:rPr>
              <a:t> 2015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8600"/>
            <a:ext cx="5105400" cy="19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5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 as a Max-Sum Inference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8" y="990600"/>
            <a:ext cx="8260023" cy="5568633"/>
          </a:xfrm>
        </p:spPr>
      </p:pic>
      <p:sp>
        <p:nvSpPr>
          <p:cNvPr id="4" name="Rectangle 3"/>
          <p:cNvSpPr/>
          <p:nvPr/>
        </p:nvSpPr>
        <p:spPr>
          <a:xfrm>
            <a:off x="820460" y="6400800"/>
            <a:ext cx="795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Probabilistic Theory of Deep Learning [</a:t>
            </a:r>
            <a:r>
              <a:rPr lang="en-US" dirty="0" smtClean="0">
                <a:hlinkClick r:id="rId3"/>
              </a:rPr>
              <a:t>Patel</a:t>
            </a:r>
            <a:r>
              <a:rPr lang="en-US" dirty="0">
                <a:hlinkClick r:id="rId3"/>
              </a:rPr>
              <a:t>, Nguyen</a:t>
            </a:r>
            <a:r>
              <a:rPr lang="en-US" dirty="0" smtClean="0">
                <a:hlinkClick r:id="rId3"/>
              </a:rPr>
              <a:t>, and </a:t>
            </a:r>
            <a:r>
              <a:rPr lang="en-US" dirty="0" err="1" smtClean="0">
                <a:hlinkClick r:id="rId3"/>
              </a:rPr>
              <a:t>Baraniuk</a:t>
            </a:r>
            <a:r>
              <a:rPr lang="en-US" dirty="0" smtClean="0">
                <a:hlinkClick r:id="rId3"/>
              </a:rPr>
              <a:t> 2015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108637" cy="6823890"/>
          </a:xfrm>
        </p:spPr>
      </p:pic>
      <p:sp>
        <p:nvSpPr>
          <p:cNvPr id="6" name="TextBox 5"/>
          <p:cNvSpPr txBox="1"/>
          <p:nvPr/>
        </p:nvSpPr>
        <p:spPr>
          <a:xfrm>
            <a:off x="104602" y="137065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Model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77" y="3630024"/>
            <a:ext cx="200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Inference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67" y="5709158"/>
            <a:ext cx="200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11865" y="699075"/>
            <a:ext cx="355600" cy="2057399"/>
            <a:chOff x="1763894" y="720614"/>
            <a:chExt cx="279037" cy="205762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767069" y="720614"/>
              <a:ext cx="275862" cy="228600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763894" y="2594088"/>
              <a:ext cx="275862" cy="184150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781538" y="873014"/>
              <a:ext cx="0" cy="1793988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930400" y="2952684"/>
            <a:ext cx="355600" cy="2057399"/>
            <a:chOff x="1763894" y="720614"/>
            <a:chExt cx="279037" cy="2057624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767069" y="720614"/>
              <a:ext cx="275862" cy="228600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63894" y="2594088"/>
              <a:ext cx="275862" cy="184150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781538" y="873014"/>
              <a:ext cx="0" cy="1793988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941643" y="5255945"/>
            <a:ext cx="355600" cy="1480057"/>
            <a:chOff x="1763894" y="720614"/>
            <a:chExt cx="279037" cy="2057624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1767069" y="720614"/>
              <a:ext cx="275862" cy="228600"/>
            </a:xfrm>
            <a:prstGeom prst="line">
              <a:avLst/>
            </a:prstGeom>
            <a:ln w="152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63894" y="2594088"/>
              <a:ext cx="275862" cy="184150"/>
            </a:xfrm>
            <a:prstGeom prst="line">
              <a:avLst/>
            </a:prstGeom>
            <a:ln w="152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781538" y="873014"/>
              <a:ext cx="0" cy="1793988"/>
            </a:xfrm>
            <a:prstGeom prst="line">
              <a:avLst/>
            </a:prstGeom>
            <a:ln w="152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7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hlinkClick r:id="rId2"/>
              </a:rPr>
              <a:t>Caffe</a:t>
            </a:r>
            <a:endParaRPr lang="en-US" dirty="0" smtClean="0"/>
          </a:p>
          <a:p>
            <a:pPr>
              <a:defRPr/>
            </a:pPr>
            <a:r>
              <a:rPr lang="en-US" dirty="0">
                <a:hlinkClick r:id="rId3"/>
              </a:rPr>
              <a:t>cuda-convnet2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4"/>
              </a:rPr>
              <a:t>Torch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5"/>
              </a:rPr>
              <a:t>MatConvNet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6"/>
              </a:rPr>
              <a:t>Pylearn2</a:t>
            </a:r>
            <a:endParaRPr lang="en-US" dirty="0" smtClean="0"/>
          </a:p>
          <a:p>
            <a:pPr>
              <a:defRPr/>
            </a:pPr>
            <a:r>
              <a:rPr lang="en-US" dirty="0" err="1" smtClean="0">
                <a:hlinkClick r:id="rId7"/>
              </a:rPr>
              <a:t>TensorFlow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http://deeplearning.net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  <a:p>
            <a:pPr lvl="1"/>
            <a:r>
              <a:rPr lang="en-US" dirty="0" smtClean="0"/>
              <a:t>Hub to many other deep learning resources</a:t>
            </a:r>
            <a:endParaRPr lang="en-US" dirty="0" smtClean="0">
              <a:hlinkClick r:id="rId3"/>
            </a:endParaRPr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github.com/ChristosChristofidis/awesome-deep-learning</a:t>
            </a:r>
            <a:endParaRPr lang="en-US" dirty="0" smtClean="0"/>
          </a:p>
          <a:p>
            <a:pPr lvl="1"/>
            <a:r>
              <a:rPr lang="en-US" dirty="0" smtClean="0"/>
              <a:t>A resource </a:t>
            </a:r>
            <a:r>
              <a:rPr lang="en-US" dirty="0"/>
              <a:t>collection </a:t>
            </a:r>
            <a:r>
              <a:rPr lang="en-US" dirty="0" smtClean="0"/>
              <a:t>deep learning</a:t>
            </a:r>
          </a:p>
          <a:p>
            <a:endParaRPr lang="en-US" dirty="0">
              <a:hlinkClick r:id="rId4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://github.com/kjw0612/awesome-deep-vision</a:t>
            </a:r>
            <a:endParaRPr lang="en-US" dirty="0" smtClean="0"/>
          </a:p>
          <a:p>
            <a:pPr lvl="1"/>
            <a:r>
              <a:rPr lang="en-US" dirty="0"/>
              <a:t>A resource collection deep </a:t>
            </a:r>
            <a:r>
              <a:rPr lang="en-US" dirty="0" smtClean="0"/>
              <a:t>learning for computer vision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cs231n.stanford.edu/syllabus.html</a:t>
            </a:r>
            <a:endParaRPr lang="en-US" dirty="0" smtClean="0"/>
          </a:p>
          <a:p>
            <a:pPr lvl="1"/>
            <a:r>
              <a:rPr lang="en-US" dirty="0" smtClean="0"/>
              <a:t>Nice course on CNN for visual recognition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Things to remember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Overview</a:t>
            </a:r>
          </a:p>
          <a:p>
            <a:pPr lvl="1">
              <a:defRPr/>
            </a:pPr>
            <a:r>
              <a:rPr lang="en-US" dirty="0" smtClean="0"/>
              <a:t>Neuroscience, Perceptron, multi-layer neural networks</a:t>
            </a:r>
          </a:p>
          <a:p>
            <a:pPr>
              <a:defRPr/>
            </a:pPr>
            <a:r>
              <a:rPr lang="en-US" dirty="0" smtClean="0"/>
              <a:t>Convolutional neural network (CNN)</a:t>
            </a:r>
          </a:p>
          <a:p>
            <a:pPr lvl="1">
              <a:defRPr/>
            </a:pPr>
            <a:r>
              <a:rPr lang="en-US" dirty="0" smtClean="0"/>
              <a:t>Convolution, nonlinearity, max pooling</a:t>
            </a:r>
          </a:p>
          <a:p>
            <a:pPr lvl="1">
              <a:defRPr/>
            </a:pPr>
            <a:r>
              <a:rPr lang="en-US" dirty="0" smtClean="0"/>
              <a:t>CNN for classification and beyond</a:t>
            </a:r>
          </a:p>
          <a:p>
            <a:pPr>
              <a:defRPr/>
            </a:pPr>
            <a:r>
              <a:rPr lang="en-US" dirty="0" smtClean="0"/>
              <a:t>Understanding and visualizing CNN</a:t>
            </a:r>
          </a:p>
          <a:p>
            <a:pPr lvl="1">
              <a:defRPr/>
            </a:pPr>
            <a:r>
              <a:rPr lang="en-US" altLang="en-US" dirty="0" smtClean="0"/>
              <a:t>Find </a:t>
            </a:r>
            <a:r>
              <a:rPr lang="en-US" altLang="en-US" dirty="0"/>
              <a:t>images that maximize some class </a:t>
            </a:r>
            <a:r>
              <a:rPr lang="en-US" altLang="en-US" dirty="0" smtClean="0"/>
              <a:t>scores; </a:t>
            </a:r>
            <a:br>
              <a:rPr lang="en-US" altLang="en-US" dirty="0" smtClean="0"/>
            </a:br>
            <a:r>
              <a:rPr lang="en-US" altLang="en-US" dirty="0"/>
              <a:t>visualize </a:t>
            </a:r>
            <a:r>
              <a:rPr lang="en-US" altLang="en-US" dirty="0" smtClean="0"/>
              <a:t>individual </a:t>
            </a:r>
            <a:r>
              <a:rPr lang="en-US" altLang="en-US" dirty="0"/>
              <a:t>neuron </a:t>
            </a:r>
            <a:r>
              <a:rPr lang="en-US" altLang="en-US" dirty="0" smtClean="0"/>
              <a:t>activation, input pattern and images; breaking CNNs</a:t>
            </a:r>
            <a:endParaRPr lang="en-US" dirty="0"/>
          </a:p>
          <a:p>
            <a:pPr>
              <a:defRPr/>
            </a:pPr>
            <a:r>
              <a:rPr lang="en-US" dirty="0" smtClean="0"/>
              <a:t>Training CNN</a:t>
            </a:r>
          </a:p>
          <a:p>
            <a:pPr lvl="1">
              <a:defRPr/>
            </a:pPr>
            <a:r>
              <a:rPr lang="en-US" dirty="0" smtClean="0"/>
              <a:t>Dropout; data augmentation; batch normalization; transfer learning</a:t>
            </a:r>
            <a:endParaRPr lang="en-US" dirty="0"/>
          </a:p>
          <a:p>
            <a:pPr>
              <a:defRPr/>
            </a:pPr>
            <a:r>
              <a:rPr lang="en-US" dirty="0" smtClean="0"/>
              <a:t>Probabilistic interpretation</a:t>
            </a:r>
          </a:p>
          <a:p>
            <a:pPr lvl="1">
              <a:defRPr/>
            </a:pPr>
            <a:r>
              <a:rPr lang="en-US" dirty="0" smtClean="0"/>
              <a:t>Deep rendering model; CNN forward-propagation as max-sum inference; training as an EM algorithm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Deep Learning Sag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41" y="76200"/>
            <a:ext cx="8838518" cy="6629400"/>
          </a:xfrm>
        </p:spPr>
      </p:pic>
    </p:spTree>
    <p:extLst>
      <p:ext uri="{BB962C8B-B14F-4D97-AF65-F5344CB8AC3E}">
        <p14:creationId xmlns:p14="http://schemas.microsoft.com/office/powerpoint/2010/main" val="198837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839200" cy="91440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Hubel/Wiesel </a:t>
            </a:r>
            <a:r>
              <a:rPr lang="en-US" altLang="en-US" sz="2800" dirty="0" smtClean="0"/>
              <a:t>Architecture and Multi-layer </a:t>
            </a:r>
            <a:r>
              <a:rPr lang="en-US" altLang="en-US" sz="2800" dirty="0"/>
              <a:t>Neural Network</a:t>
            </a:r>
            <a:endParaRPr lang="en-US" altLang="en-US" sz="28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</a:rPr>
              <a:t>Hubel and </a:t>
            </a:r>
            <a:r>
              <a:rPr lang="en-US" altLang="en-US" sz="2000" dirty="0" err="1" smtClean="0">
                <a:latin typeface="Arial" panose="020B0604020202020204" pitchFamily="34" charset="0"/>
              </a:rPr>
              <a:t>Weisel’s</a:t>
            </a:r>
            <a:r>
              <a:rPr lang="en-US" altLang="en-US" sz="2000" dirty="0" smtClean="0">
                <a:latin typeface="Arial" panose="020B0604020202020204" pitchFamily="34" charset="0"/>
              </a:rPr>
              <a:t> architecture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903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Multi-layer Neural 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   - A </a:t>
            </a:r>
            <a:r>
              <a:rPr lang="en-US" altLang="en-US" sz="1800" i="1" dirty="0" smtClean="0">
                <a:latin typeface="Arial" panose="020B0604020202020204" pitchFamily="34" charset="0"/>
              </a:rPr>
              <a:t>non-linear</a:t>
            </a:r>
            <a:r>
              <a:rPr lang="en-US" altLang="en-US" sz="1800" dirty="0" smtClean="0">
                <a:latin typeface="Arial" panose="020B0604020202020204" pitchFamily="34" charset="0"/>
              </a:rPr>
              <a:t> classifier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36255"/>
            <a:ext cx="4265825" cy="20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47751</TotalTime>
  <Words>2363</Words>
  <Application>Microsoft Office PowerPoint</Application>
  <PresentationFormat>On-screen Show (4:3)</PresentationFormat>
  <Paragraphs>603</Paragraphs>
  <Slides>88</Slides>
  <Notes>15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2" baseType="lpstr">
      <vt:lpstr>Helvetica Neue</vt:lpstr>
      <vt:lpstr>Lucida Grande</vt:lpstr>
      <vt:lpstr>ＭＳ Ｐゴシック</vt:lpstr>
      <vt:lpstr>ＭＳ Ｐゴシック</vt:lpstr>
      <vt:lpstr>Adobe Caslon Pro</vt:lpstr>
      <vt:lpstr>Arial</vt:lpstr>
      <vt:lpstr>Arial</vt:lpstr>
      <vt:lpstr>Calibri</vt:lpstr>
      <vt:lpstr>Cambria Math</vt:lpstr>
      <vt:lpstr>Myriad Pro</vt:lpstr>
      <vt:lpstr>Times New Roman</vt:lpstr>
      <vt:lpstr>Wingdings</vt:lpstr>
      <vt:lpstr>Office Theme</vt:lpstr>
      <vt:lpstr>Equation</vt:lpstr>
      <vt:lpstr>Convolutional Neural Networks</vt:lpstr>
      <vt:lpstr>Today’s class</vt:lpstr>
      <vt:lpstr>Image Categorization: Training phase</vt:lpstr>
      <vt:lpstr>Image Categorization: Testing phase</vt:lpstr>
      <vt:lpstr>Features are the Keys</vt:lpstr>
      <vt:lpstr>Learning a Hierarchy of Feature Extractors </vt:lpstr>
      <vt:lpstr>Biological neuron and Perceptrons</vt:lpstr>
      <vt:lpstr>Simple, Complex and Hypercomplex cells </vt:lpstr>
      <vt:lpstr>Hubel/Wiesel Architecture and Multi-layer Neural Network</vt:lpstr>
      <vt:lpstr>Multi-layer Neural Network</vt:lpstr>
      <vt:lpstr>Convolutional Neural Networks</vt:lpstr>
      <vt:lpstr>CNN: Local Connectivity</vt:lpstr>
      <vt:lpstr>CNN: Weight Sharing</vt:lpstr>
      <vt:lpstr>CNN with multiple input channels</vt:lpstr>
      <vt:lpstr>CNN with multiple output maps</vt:lpstr>
      <vt:lpstr>Putting them together</vt:lpstr>
      <vt:lpstr>Neocognitron [Fukushima, Biological Cybernetics 1980]</vt:lpstr>
      <vt:lpstr>LeNet [LeCun et al. 1998]</vt:lpstr>
      <vt:lpstr>What is a Convolution?</vt:lpstr>
      <vt:lpstr>Convolutional Neural Networks</vt:lpstr>
      <vt:lpstr>Convolutional Neural Networks</vt:lpstr>
      <vt:lpstr>Convolutional Neural Networks</vt:lpstr>
      <vt:lpstr>Convolutional Neural Networks</vt:lpstr>
      <vt:lpstr>Convolutional Neural Networks</vt:lpstr>
      <vt:lpstr>Convolutional Neural Networks</vt:lpstr>
      <vt:lpstr>Engineered vs. learned features</vt:lpstr>
      <vt:lpstr>SIFT Descriptor</vt:lpstr>
      <vt:lpstr>SIFT Descriptor</vt:lpstr>
      <vt:lpstr>Spatial Pyramid Matching</vt:lpstr>
      <vt:lpstr>Deformable Part Model</vt:lpstr>
      <vt:lpstr>AlexNet</vt:lpstr>
      <vt:lpstr>Using CNN for Image Classification</vt:lpstr>
      <vt:lpstr>PowerPoint Presentation</vt:lpstr>
      <vt:lpstr>Beyond classification</vt:lpstr>
      <vt:lpstr>R-CNN: Regions with CNN features</vt:lpstr>
      <vt:lpstr>Fast R-CNN</vt:lpstr>
      <vt:lpstr>Labeling Pixels: Semantic Labels</vt:lpstr>
      <vt:lpstr>Labeling Pixels: Edge Detection</vt:lpstr>
      <vt:lpstr>CNN for Regression</vt:lpstr>
      <vt:lpstr>CNN as a Similarity Measure for Matching</vt:lpstr>
      <vt:lpstr>CNN for Online Visual Tracking</vt:lpstr>
      <vt:lpstr>CNN for Image Generation</vt:lpstr>
      <vt:lpstr>Chair Morphing</vt:lpstr>
      <vt:lpstr>CNN for Image Restoration/Enhancement</vt:lpstr>
      <vt:lpstr>Style Transfer</vt:lpstr>
      <vt:lpstr>Image Captioning</vt:lpstr>
      <vt:lpstr>Understanding and Visualizing CNN</vt:lpstr>
      <vt:lpstr>Find images that maximize some class scores</vt:lpstr>
      <vt:lpstr>Individual Neuron Activation</vt:lpstr>
      <vt:lpstr>Individual Neuron Activation</vt:lpstr>
      <vt:lpstr>Individual Neuron Activation</vt:lpstr>
      <vt:lpstr>Map activation back to the input pixel space</vt:lpstr>
      <vt:lpstr>Layer 1</vt:lpstr>
      <vt:lpstr>Layer 2</vt:lpstr>
      <vt:lpstr>Layer 3</vt:lpstr>
      <vt:lpstr>Layer 4 and 5</vt:lpstr>
      <vt:lpstr>Invert CNN features</vt:lpstr>
      <vt:lpstr>CNN Reconstruction</vt:lpstr>
      <vt:lpstr>Breaking CNNs</vt:lpstr>
      <vt:lpstr>What is going on?</vt:lpstr>
      <vt:lpstr>What is going on?</vt:lpstr>
      <vt:lpstr>Fooling a linear classifier</vt:lpstr>
      <vt:lpstr>Fooling a linear classifier</vt:lpstr>
      <vt:lpstr>Breaking CNNs</vt:lpstr>
      <vt:lpstr>Images that both CNN and Human can recognize</vt:lpstr>
      <vt:lpstr>Direct Encoding</vt:lpstr>
      <vt:lpstr>Indirect Encoding</vt:lpstr>
      <vt:lpstr>Training Convolutional Neural Networks</vt:lpstr>
      <vt:lpstr>Training CNN with gradient descent</vt:lpstr>
      <vt:lpstr>An Illustrative example</vt:lpstr>
      <vt:lpstr>f(x, y,z)=(x+y)z=qz</vt:lpstr>
      <vt:lpstr>f(x, y,z)=(x+y)z=qz</vt:lpstr>
      <vt:lpstr>Backpropagation (recursive chain rule)</vt:lpstr>
      <vt:lpstr>Dropout</vt:lpstr>
      <vt:lpstr>Dropout</vt:lpstr>
      <vt:lpstr>Data Augmentation (Jittering)</vt:lpstr>
      <vt:lpstr>Parametric Rectified Linear Unit</vt:lpstr>
      <vt:lpstr>Batch Normalization</vt:lpstr>
      <vt:lpstr>Transfer Learning</vt:lpstr>
      <vt:lpstr>Convolutional activation features</vt:lpstr>
      <vt:lpstr>How transferable are features in CNN?</vt:lpstr>
      <vt:lpstr>Deep Rendering Model (DRM)</vt:lpstr>
      <vt:lpstr>CNN as a Max-Sum Inference</vt:lpstr>
      <vt:lpstr>PowerPoint Presentation</vt:lpstr>
      <vt:lpstr>Tools</vt:lpstr>
      <vt:lpstr>Resources</vt:lpstr>
      <vt:lpstr>Things to remember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Huang Jia-Bin</cp:lastModifiedBy>
  <cp:revision>474</cp:revision>
  <dcterms:created xsi:type="dcterms:W3CDTF">2009-12-16T02:55:56Z</dcterms:created>
  <dcterms:modified xsi:type="dcterms:W3CDTF">2016-11-15T16:42:53Z</dcterms:modified>
</cp:coreProperties>
</file>