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7" r:id="rId3"/>
  </p:sldMasterIdLst>
  <p:notesMasterIdLst>
    <p:notesMasterId r:id="rId58"/>
  </p:notesMasterIdLst>
  <p:sldIdLst>
    <p:sldId id="257" r:id="rId4"/>
    <p:sldId id="1126" r:id="rId5"/>
    <p:sldId id="1837" r:id="rId6"/>
    <p:sldId id="1883" r:id="rId7"/>
    <p:sldId id="1885" r:id="rId8"/>
    <p:sldId id="1887" r:id="rId9"/>
    <p:sldId id="1889" r:id="rId10"/>
    <p:sldId id="1890" r:id="rId11"/>
    <p:sldId id="1891" r:id="rId12"/>
    <p:sldId id="1892" r:id="rId13"/>
    <p:sldId id="1841" r:id="rId14"/>
    <p:sldId id="1893" r:id="rId15"/>
    <p:sldId id="1843" r:id="rId16"/>
    <p:sldId id="1842" r:id="rId17"/>
    <p:sldId id="1844" r:id="rId18"/>
    <p:sldId id="1845" r:id="rId19"/>
    <p:sldId id="1846" r:id="rId20"/>
    <p:sldId id="1847" r:id="rId21"/>
    <p:sldId id="1848" r:id="rId22"/>
    <p:sldId id="1849" r:id="rId23"/>
    <p:sldId id="1850" r:id="rId24"/>
    <p:sldId id="1851" r:id="rId25"/>
    <p:sldId id="1852" r:id="rId26"/>
    <p:sldId id="1853" r:id="rId27"/>
    <p:sldId id="1854" r:id="rId28"/>
    <p:sldId id="1855" r:id="rId29"/>
    <p:sldId id="1856" r:id="rId30"/>
    <p:sldId id="1857" r:id="rId31"/>
    <p:sldId id="1858" r:id="rId32"/>
    <p:sldId id="1859" r:id="rId33"/>
    <p:sldId id="1860" r:id="rId34"/>
    <p:sldId id="1861" r:id="rId35"/>
    <p:sldId id="1862" r:id="rId36"/>
    <p:sldId id="1863" r:id="rId37"/>
    <p:sldId id="1864" r:id="rId38"/>
    <p:sldId id="1865" r:id="rId39"/>
    <p:sldId id="1866" r:id="rId40"/>
    <p:sldId id="1867" r:id="rId41"/>
    <p:sldId id="1868" r:id="rId42"/>
    <p:sldId id="1869" r:id="rId43"/>
    <p:sldId id="1870" r:id="rId44"/>
    <p:sldId id="1871" r:id="rId45"/>
    <p:sldId id="1872" r:id="rId46"/>
    <p:sldId id="1873" r:id="rId47"/>
    <p:sldId id="1874" r:id="rId48"/>
    <p:sldId id="1875" r:id="rId49"/>
    <p:sldId id="1876" r:id="rId50"/>
    <p:sldId id="1877" r:id="rId51"/>
    <p:sldId id="1878" r:id="rId52"/>
    <p:sldId id="1879" r:id="rId53"/>
    <p:sldId id="1880" r:id="rId54"/>
    <p:sldId id="1881" r:id="rId55"/>
    <p:sldId id="1894" r:id="rId56"/>
    <p:sldId id="1882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97C33"/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2" autoAdjust="0"/>
    <p:restoredTop sz="94508" autoAdjust="0"/>
  </p:normalViewPr>
  <p:slideViewPr>
    <p:cSldViewPr snapToGrid="0">
      <p:cViewPr varScale="1">
        <p:scale>
          <a:sx n="160" d="100"/>
          <a:sy n="160" d="100"/>
        </p:scale>
        <p:origin x="468" y="-2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4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4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41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4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43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4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45.wmf"/><Relationship Id="rId1" Type="http://schemas.openxmlformats.org/officeDocument/2006/relationships/image" Target="../media/image34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424FC66-3A60-45F4-AEEB-A9A96790639A}" type="slidenum">
              <a:rPr lang="en-US" sz="1100" b="0"/>
              <a:pPr/>
              <a:t>17</a:t>
            </a:fld>
            <a:endParaRPr lang="en-US" sz="1100" b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58669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0D20980-05AC-41D0-8108-BC73D0377A35}" type="slidenum">
              <a:rPr lang="en-US" sz="1100" b="0"/>
              <a:pPr/>
              <a:t>28</a:t>
            </a:fld>
            <a:endParaRPr lang="en-US" sz="1100" b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5249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D5B093-E82C-4EDB-B65A-38EF5DE3B8EF}" type="slidenum">
              <a:rPr lang="en-US" sz="1100" b="0"/>
              <a:pPr/>
              <a:t>29</a:t>
            </a:fld>
            <a:endParaRPr lang="en-US" sz="1100" b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90038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1F7CAD-DC8C-4619-B42F-6B272069AE9F}" type="slidenum">
              <a:rPr lang="en-US" sz="1100" b="0"/>
              <a:pPr/>
              <a:t>30</a:t>
            </a:fld>
            <a:endParaRPr lang="en-US" sz="1100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22796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006793-0266-4B95-9ADA-91EFAA7C4BCE}" type="slidenum">
              <a:rPr lang="en-US" sz="1100" b="0"/>
              <a:pPr/>
              <a:t>31</a:t>
            </a:fld>
            <a:endParaRPr lang="en-US" sz="1100" b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2003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DBACC4F-D0EE-4627-A1F8-966271A599A1}" type="slidenum">
              <a:rPr lang="en-US" sz="1100" b="0"/>
              <a:pPr/>
              <a:t>32</a:t>
            </a:fld>
            <a:endParaRPr lang="en-US" sz="1100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2867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E4F6D3-2B48-48C7-B10E-706ED2FF29AD}" type="slidenum">
              <a:rPr lang="en-US" sz="1100" b="0"/>
              <a:pPr/>
              <a:t>33</a:t>
            </a:fld>
            <a:endParaRPr lang="en-US" sz="1100" b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76409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906C3AF-7A17-471C-AC42-FA03DBB798F4}" type="slidenum">
              <a:rPr lang="en-US" sz="1100" b="0"/>
              <a:pPr/>
              <a:t>34</a:t>
            </a:fld>
            <a:endParaRPr lang="en-US" sz="11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29376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769ED75-B4C9-46FB-B5D3-90C8B1FC3336}" type="slidenum">
              <a:rPr lang="en-US" sz="1100" b="0"/>
              <a:pPr/>
              <a:t>35</a:t>
            </a:fld>
            <a:endParaRPr lang="en-US" sz="1100" b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213744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1C8DC19-E11D-4214-BF5B-3F6EBF9BFEF1}" type="slidenum">
              <a:rPr lang="en-US" sz="1100" b="0"/>
              <a:pPr/>
              <a:t>36</a:t>
            </a:fld>
            <a:endParaRPr lang="en-US" sz="1100" b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259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B5CF39C-5BBB-4942-AF3B-56BCDB92892D}" type="slidenum">
              <a:rPr lang="en-US" sz="1100" b="0"/>
              <a:pPr/>
              <a:t>37</a:t>
            </a:fld>
            <a:endParaRPr lang="en-US" sz="1100" b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0346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23E2194-34B4-4363-A0CA-C96AB080B50E}" type="slidenum">
              <a:rPr lang="en-US" sz="1100" b="0"/>
              <a:pPr/>
              <a:t>19</a:t>
            </a:fld>
            <a:endParaRPr lang="en-US" sz="1100" b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86383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6E7A35B-CAFF-4A51-8B75-E49970F6FC1E}" type="slidenum">
              <a:rPr lang="en-US" sz="1100" b="0"/>
              <a:pPr/>
              <a:t>38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44082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D737422-78CD-453F-8337-055B697D3235}" type="slidenum">
              <a:rPr lang="en-US" sz="1100" b="0"/>
              <a:pPr/>
              <a:t>39</a:t>
            </a:fld>
            <a:endParaRPr lang="en-US" sz="1100" b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0273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1988EAB-BD3F-4E9D-81FA-D69E2358EF33}" type="slidenum">
              <a:rPr lang="en-US" sz="1100" b="0"/>
              <a:pPr/>
              <a:t>42</a:t>
            </a:fld>
            <a:endParaRPr lang="en-US" sz="1100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35510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4532958-D210-45CE-B59B-AB3DCE242371}" type="slidenum">
              <a:rPr lang="en-US" sz="1100" b="0"/>
              <a:pPr/>
              <a:t>43</a:t>
            </a:fld>
            <a:endParaRPr lang="en-US" sz="1100" b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1620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F87F0C1-3F19-4F35-8226-A00693D67481}" type="slidenum">
              <a:rPr lang="en-US" sz="1100" b="0"/>
              <a:pPr/>
              <a:t>44</a:t>
            </a:fld>
            <a:endParaRPr lang="en-US" sz="1100" b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63888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833D126-FB0F-4F52-A468-F949E5D64765}" type="slidenum">
              <a:rPr lang="en-US" sz="1100" b="0"/>
              <a:pPr/>
              <a:t>45</a:t>
            </a:fld>
            <a:endParaRPr lang="en-US" sz="11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5512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B10587-62B7-40F1-AF15-3E44629700DE}" type="slidenum">
              <a:rPr lang="en-US" sz="1100" b="0"/>
              <a:pPr/>
              <a:t>46</a:t>
            </a:fld>
            <a:endParaRPr lang="en-US" sz="1100" b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098005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1C0BE8D-48F9-4794-B383-CD20F4561E7C}" type="slidenum">
              <a:rPr lang="en-US" sz="1100" b="0"/>
              <a:pPr/>
              <a:t>47</a:t>
            </a:fld>
            <a:endParaRPr lang="en-US" sz="1100" b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64836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0E9D424-A1C6-498E-A4D1-5FB33FEB8F6B}" type="slidenum">
              <a:rPr lang="en-US" sz="1100" b="0"/>
              <a:pPr/>
              <a:t>48</a:t>
            </a:fld>
            <a:endParaRPr lang="en-US" sz="1100" b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57795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76D1DA-9639-40A1-B344-275601551F75}" type="slidenum">
              <a:rPr lang="en-US" sz="1100" b="0"/>
              <a:pPr/>
              <a:t>49</a:t>
            </a:fld>
            <a:endParaRPr lang="en-US" sz="1100" b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82380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01E2376-EC0F-4D0A-8B25-31464DCAE8D8}" type="slidenum">
              <a:rPr lang="en-US" sz="1100" b="0"/>
              <a:pPr/>
              <a:t>20</a:t>
            </a:fld>
            <a:endParaRPr lang="en-US" sz="1100" b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79752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EC6AB21-10C9-4E84-AA51-E4C54B289713}" type="slidenum">
              <a:rPr lang="en-US" sz="1100" b="0"/>
              <a:pPr/>
              <a:t>50</a:t>
            </a:fld>
            <a:endParaRPr lang="en-US" sz="1100" b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956732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AD5CB15-6E0B-4292-8DEC-C3426DFA4346}" type="slidenum">
              <a:rPr lang="en-US" sz="1100" b="0"/>
              <a:pPr/>
              <a:t>51</a:t>
            </a:fld>
            <a:endParaRPr lang="en-US" sz="1100" b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537569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298E3AC-C147-4094-A461-71297A1E407B}" type="slidenum">
              <a:rPr lang="en-US" sz="1100" b="0"/>
              <a:pPr/>
              <a:t>52</a:t>
            </a:fld>
            <a:endParaRPr lang="en-US" sz="1100" b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7009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74B91F7-6A19-498C-968C-EC3348F33A73}" type="slidenum">
              <a:rPr lang="en-US" sz="1100" b="0"/>
              <a:pPr/>
              <a:t>21</a:t>
            </a:fld>
            <a:endParaRPr lang="en-US" sz="1100" b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95287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80315BC-EEB2-45C2-80C5-1ECB005D62BD}" type="slidenum">
              <a:rPr lang="en-US" sz="1100" b="0"/>
              <a:pPr/>
              <a:t>22</a:t>
            </a:fld>
            <a:endParaRPr lang="en-US" sz="1100" b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0890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343DC60-5A2B-4896-9EE0-6D0D17CE51EE}" type="slidenum">
              <a:rPr lang="en-US" sz="1100" b="0"/>
              <a:pPr/>
              <a:t>23</a:t>
            </a:fld>
            <a:endParaRPr lang="en-US" sz="1100" b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2120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F26703C-B300-427C-A2BB-2AC177B67036}" type="slidenum">
              <a:rPr lang="en-US" sz="1100" b="0"/>
              <a:pPr/>
              <a:t>24</a:t>
            </a:fld>
            <a:endParaRPr lang="en-US" sz="1100" b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04875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C2251A9-39F4-40DB-8C98-D5498D803409}" type="slidenum">
              <a:rPr lang="en-US" sz="1100" b="0"/>
              <a:pPr/>
              <a:t>26</a:t>
            </a:fld>
            <a:endParaRPr lang="en-US" sz="1100" b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09031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8AE020B-F44F-42E1-AB97-ED1275DBE2D3}" type="slidenum">
              <a:rPr lang="en-US" sz="1100" b="0"/>
              <a:pPr/>
              <a:t>27</a:t>
            </a:fld>
            <a:endParaRPr lang="en-US" sz="1100" b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22884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2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3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7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9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3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5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5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93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8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7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0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E678-3A56-4B66-8875-E0ADA909F534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media" Target="../media/media3.mp4"/><Relationship Id="rId11" Type="http://schemas.openxmlformats.org/officeDocument/2006/relationships/image" Target="../media/image18.png"/><Relationship Id="rId5" Type="http://schemas.openxmlformats.org/officeDocument/2006/relationships/video" Target="NULL" TargetMode="External"/><Relationship Id="rId10" Type="http://schemas.openxmlformats.org/officeDocument/2006/relationships/image" Target="../media/image17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gif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qQIItFAnxg" TargetMode="External"/><Relationship Id="rId7" Type="http://schemas.openxmlformats.org/officeDocument/2006/relationships/hyperlink" Target="http://www.youtube.com/watch?v=-G6Rw5cU-1c" TargetMode="External"/><Relationship Id="rId2" Type="http://schemas.openxmlformats.org/officeDocument/2006/relationships/hyperlink" Target="https://www.youtube.com/watch?v=DiZHQ4peqj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NCtYdUEMotg" TargetMode="External"/><Relationship Id="rId5" Type="http://schemas.openxmlformats.org/officeDocument/2006/relationships/hyperlink" Target="https://www.youtube.com/watch?v=_Ahy0Gh69-M" TargetMode="External"/><Relationship Id="rId4" Type="http://schemas.openxmlformats.org/officeDocument/2006/relationships/hyperlink" Target="http://www.youtube.com/watch?v=i_bZNVmhJ2o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2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3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8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0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0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40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40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5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42.wmf"/><Relationship Id="rId10" Type="http://schemas.openxmlformats.org/officeDocument/2006/relationships/image" Target="../media/image39.wmf"/><Relationship Id="rId4" Type="http://schemas.openxmlformats.org/officeDocument/2006/relationships/oleObject" Target="../embeddings/oleObject27.bin"/><Relationship Id="rId9" Type="http://schemas.openxmlformats.org/officeDocument/2006/relationships/oleObject" Target="../embeddings/oleObject26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43.wmf"/><Relationship Id="rId10" Type="http://schemas.openxmlformats.org/officeDocument/2006/relationships/image" Target="../media/image39.wmf"/><Relationship Id="rId4" Type="http://schemas.openxmlformats.org/officeDocument/2006/relationships/oleObject" Target="../embeddings/oleObject29.bin"/><Relationship Id="rId9" Type="http://schemas.openxmlformats.org/officeDocument/2006/relationships/oleObject" Target="../embeddings/oleObject26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44.wmf"/><Relationship Id="rId10" Type="http://schemas.openxmlformats.org/officeDocument/2006/relationships/image" Target="../media/image39.wmf"/><Relationship Id="rId4" Type="http://schemas.openxmlformats.org/officeDocument/2006/relationships/oleObject" Target="../embeddings/oleObject31.bin"/><Relationship Id="rId9" Type="http://schemas.openxmlformats.org/officeDocument/2006/relationships/oleObject" Target="../embeddings/oleObject26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34.wmf"/><Relationship Id="rId10" Type="http://schemas.openxmlformats.org/officeDocument/2006/relationships/image" Target="../media/image39.wmf"/><Relationship Id="rId4" Type="http://schemas.openxmlformats.org/officeDocument/2006/relationships/oleObject" Target="../embeddings/oleObject33.bin"/><Relationship Id="rId9" Type="http://schemas.openxmlformats.org/officeDocument/2006/relationships/oleObject" Target="../embeddings/oleObject2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5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52.png"/><Relationship Id="rId4" Type="http://schemas.openxmlformats.org/officeDocument/2006/relationships/oleObject" Target="../embeddings/oleObject3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hyperlink" Target="http://www.robots.ox.ac.uk/~ab/abstracts/ijcv98.html" TargetMode="External"/><Relationship Id="rId5" Type="http://schemas.openxmlformats.org/officeDocument/2006/relationships/image" Target="../media/image53.png"/><Relationship Id="rId4" Type="http://schemas.openxmlformats.org/officeDocument/2006/relationships/oleObject" Target="../embeddings/oleObject38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39.bin"/><Relationship Id="rId4" Type="http://schemas.openxmlformats.org/officeDocument/2006/relationships/hyperlink" Target="http://www.robots.ox.ac.uk/~ab/abstracts/ijcv98.html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55.png"/><Relationship Id="rId4" Type="http://schemas.openxmlformats.org/officeDocument/2006/relationships/oleObject" Target="../embeddings/oleObject40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AuTgsiM2-8" TargetMode="External"/><Relationship Id="rId3" Type="http://schemas.openxmlformats.org/officeDocument/2006/relationships/image" Target="../media/image56.png"/><Relationship Id="rId7" Type="http://schemas.openxmlformats.org/officeDocument/2006/relationships/hyperlink" Target="https://www.youtube.com/watch?v=aUkBa1zMKv4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tIjufInUqZM" TargetMode="External"/><Relationship Id="rId5" Type="http://schemas.openxmlformats.org/officeDocument/2006/relationships/hyperlink" Target="http://www.youtube.com/watch?v=wCMk-pHzScE" TargetMode="External"/><Relationship Id="rId4" Type="http://schemas.openxmlformats.org/officeDocument/2006/relationships/image" Target="../media/image57.png"/><Relationship Id="rId9" Type="http://schemas.openxmlformats.org/officeDocument/2006/relationships/hyperlink" Target="http://www.cvlibs.net/publications/Brubaker2013CVPR.pdf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5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60.png"/><Relationship Id="rId4" Type="http://schemas.openxmlformats.org/officeDocument/2006/relationships/oleObject" Target="../embeddings/oleObject41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oleObject" Target="../embeddings/oleObject42.bin"/><Relationship Id="rId9" Type="http://schemas.openxmlformats.org/officeDocument/2006/relationships/hyperlink" Target="http://www.ics.uci.edu/~dramanan/papers/trackingpeople/index.html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tchallenge.net/vot2016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aculty.ucmerced.edu/mhyang/papers/pami15_tracking_benchmark.pdf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rnell.edu/~dph/papers/pict-struct-ijcv.pdf" TargetMode="External"/><Relationship Id="rId2" Type="http://schemas.openxmlformats.org/officeDocument/2006/relationships/hyperlink" Target="http://cs.brown.edu/~pff/papers/lsvm-pami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853" y="-6697"/>
            <a:ext cx="8471647" cy="1542183"/>
          </a:xfrm>
        </p:spPr>
        <p:txBody>
          <a:bodyPr>
            <a:noAutofit/>
          </a:bodyPr>
          <a:lstStyle/>
          <a:p>
            <a:r>
              <a:rPr lang="en-US" sz="5400" dirty="0" smtClean="0"/>
              <a:t>Object Tracking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18" name="Content Placeholder 17"/>
          <p:cNvSpPr>
            <a:spLocks noGrp="1"/>
          </p:cNvSpPr>
          <p:nvPr/>
        </p:nvSpPr>
        <p:spPr bwMode="auto">
          <a:xfrm>
            <a:off x="457200" y="861219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72334" y="6581001"/>
            <a:ext cx="1871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Many slides from D. Hoiem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21540" name="Picture 4" descr="https://filebox.ece.vt.edu/~jbhuang/teaching/ece5554-4554/fa16/images/MO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717" y="1717114"/>
            <a:ext cx="5683918" cy="358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22558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For each l</a:t>
            </a:r>
            <a:r>
              <a:rPr lang="en-US" sz="2400" baseline="-25000" dirty="0">
                <a:latin typeface="+mn-lt"/>
              </a:rPr>
              <a:t>1</a:t>
            </a:r>
            <a:r>
              <a:rPr lang="en-US" sz="2400" dirty="0">
                <a:latin typeface="+mn-lt"/>
              </a:rPr>
              <a:t>, find best l</a:t>
            </a:r>
            <a:r>
              <a:rPr lang="en-US" sz="2400" baseline="-25000" dirty="0">
                <a:latin typeface="+mn-lt"/>
              </a:rPr>
              <a:t>2</a:t>
            </a:r>
            <a:r>
              <a:rPr lang="en-US" sz="2400" dirty="0">
                <a:latin typeface="+mn-lt"/>
              </a:rPr>
              <a:t>: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latin typeface="+mn-lt"/>
            </a:endParaRPr>
          </a:p>
          <a:p>
            <a:pPr marL="2057400" lvl="4" indent="-228600" eaLnBrk="0" hangingPunct="0">
              <a:spcBef>
                <a:spcPct val="20000"/>
              </a:spcBef>
              <a:buFont typeface="Arial" charset="0"/>
              <a:buChar char="»"/>
              <a:defRPr/>
            </a:pPr>
            <a:endParaRPr lang="en-US" sz="24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Remove v</a:t>
            </a:r>
            <a:r>
              <a:rPr lang="en-US" sz="2400" baseline="-25000" dirty="0">
                <a:latin typeface="+mn-lt"/>
              </a:rPr>
              <a:t>2</a:t>
            </a:r>
            <a:r>
              <a:rPr lang="en-US" sz="2400" dirty="0">
                <a:latin typeface="+mn-lt"/>
              </a:rPr>
              <a:t>, and repeat with smaller tree, until only a single part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For </a:t>
            </a:r>
            <a:r>
              <a:rPr lang="en-US" sz="2400" dirty="0" smtClean="0">
                <a:latin typeface="+mn-lt"/>
              </a:rPr>
              <a:t>k </a:t>
            </a:r>
            <a:r>
              <a:rPr lang="en-US" sz="2400" dirty="0">
                <a:latin typeface="+mn-lt"/>
              </a:rPr>
              <a:t>parts, </a:t>
            </a:r>
            <a:r>
              <a:rPr lang="en-US" sz="2400" dirty="0" smtClean="0">
                <a:latin typeface="+mn-lt"/>
              </a:rPr>
              <a:t>n </a:t>
            </a:r>
            <a:r>
              <a:rPr lang="en-US" sz="2400" dirty="0">
                <a:latin typeface="+mn-lt"/>
              </a:rPr>
              <a:t>locations per part, this has complexity of </a:t>
            </a:r>
            <a:r>
              <a:rPr lang="en-US" sz="2400" dirty="0" smtClean="0">
                <a:latin typeface="+mn-lt"/>
              </a:rPr>
              <a:t>O(kn</a:t>
            </a:r>
            <a:r>
              <a:rPr lang="en-US" sz="2400" baseline="30000" dirty="0" smtClean="0">
                <a:latin typeface="+mn-lt"/>
              </a:rPr>
              <a:t>2</a:t>
            </a:r>
            <a:r>
              <a:rPr lang="en-US" sz="2400" dirty="0">
                <a:latin typeface="+mn-lt"/>
              </a:rPr>
              <a:t>), but can be solved in ~</a:t>
            </a:r>
            <a:r>
              <a:rPr lang="en-US" sz="2400" dirty="0" smtClean="0">
                <a:latin typeface="+mn-lt"/>
              </a:rPr>
              <a:t>O(</a:t>
            </a:r>
            <a:r>
              <a:rPr lang="en-US" sz="2400" dirty="0" err="1" smtClean="0">
                <a:latin typeface="+mn-lt"/>
              </a:rPr>
              <a:t>kn</a:t>
            </a:r>
            <a:r>
              <a:rPr lang="en-US" sz="2400" dirty="0" smtClean="0">
                <a:latin typeface="+mn-lt"/>
              </a:rPr>
              <a:t>) </a:t>
            </a:r>
            <a:r>
              <a:rPr lang="en-US" sz="2400" dirty="0">
                <a:latin typeface="+mn-lt"/>
              </a:rPr>
              <a:t>using generalized distance transform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latin typeface="+mn-lt"/>
            </a:endParaRPr>
          </a:p>
        </p:txBody>
      </p:sp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Pictorial Structures Model</a:t>
            </a:r>
            <a:endParaRPr lang="en-US" dirty="0" smtClean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823" y="3574489"/>
            <a:ext cx="57150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78013"/>
            <a:ext cx="4419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35" y="1800225"/>
            <a:ext cx="609561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Content Placeholder 2"/>
          <p:cNvSpPr>
            <a:spLocks noGrp="1"/>
          </p:cNvSpPr>
          <p:nvPr>
            <p:ph idx="1"/>
          </p:nvPr>
        </p:nvSpPr>
        <p:spPr>
          <a:xfrm>
            <a:off x="457200" y="1264678"/>
            <a:ext cx="8229600" cy="617071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Optimization is tricky but can be efficient</a:t>
            </a:r>
          </a:p>
          <a:p>
            <a:pPr>
              <a:buFont typeface="Arial" charset="0"/>
              <a:buNone/>
            </a:pPr>
            <a:endParaRPr lang="en-US" sz="500" dirty="0" smtClean="0"/>
          </a:p>
        </p:txBody>
      </p:sp>
    </p:spTree>
    <p:extLst>
      <p:ext uri="{BB962C8B-B14F-4D97-AF65-F5344CB8AC3E}">
        <p14:creationId xmlns:p14="http://schemas.microsoft.com/office/powerpoint/2010/main" val="376973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Goal: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Locating a moving object/part across video frames</a:t>
            </a:r>
            <a:endParaRPr lang="en-US" dirty="0"/>
          </a:p>
          <a:p>
            <a:pPr marL="0" indent="0">
              <a:buNone/>
            </a:pP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pl-PL" dirty="0" smtClean="0"/>
              <a:t>Examples and Applications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Overview of visual tracking</a:t>
            </a:r>
            <a:endParaRPr lang="pl-PL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Motion models: probabilistic </a:t>
            </a:r>
            <a:r>
              <a:rPr lang="en-US" dirty="0"/>
              <a:t>tracking</a:t>
            </a:r>
          </a:p>
          <a:p>
            <a:pPr lvl="1">
              <a:lnSpc>
                <a:spcPct val="150000"/>
              </a:lnSpc>
            </a:pPr>
            <a:r>
              <a:rPr lang="pl-PL" dirty="0" smtClean="0"/>
              <a:t>Kalman </a:t>
            </a:r>
            <a:r>
              <a:rPr lang="pl-PL" dirty="0" err="1" smtClean="0"/>
              <a:t>Filter</a:t>
            </a:r>
            <a:endParaRPr lang="pl-PL" dirty="0" smtClean="0"/>
          </a:p>
          <a:p>
            <a:pPr lvl="1">
              <a:lnSpc>
                <a:spcPct val="150000"/>
              </a:lnSpc>
            </a:pPr>
            <a:r>
              <a:rPr lang="pl-PL" dirty="0" smtClean="0"/>
              <a:t>Particle Filter</a:t>
            </a:r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</p:txBody>
      </p:sp>
    </p:spTree>
    <p:extLst>
      <p:ext uri="{BB962C8B-B14F-4D97-AF65-F5344CB8AC3E}">
        <p14:creationId xmlns:p14="http://schemas.microsoft.com/office/powerpoint/2010/main" val="70995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examples</a:t>
            </a:r>
            <a:endParaRPr lang="en-US" dirty="0"/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3322" y="1325563"/>
            <a:ext cx="4031890" cy="2255390"/>
          </a:xfrm>
        </p:spPr>
      </p:pic>
      <p:sp>
        <p:nvSpPr>
          <p:cNvPr id="5" name="Rectangle 4"/>
          <p:cNvSpPr/>
          <p:nvPr/>
        </p:nvSpPr>
        <p:spPr>
          <a:xfrm>
            <a:off x="1977679" y="3580953"/>
            <a:ext cx="823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Traffic</a:t>
            </a: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27387" y="1322400"/>
            <a:ext cx="4043291" cy="22617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24075" y="3580953"/>
            <a:ext cx="849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Sports</a:t>
            </a:r>
            <a:endParaRPr lang="en-US" sz="2000" dirty="0"/>
          </a:p>
        </p:txBody>
      </p:sp>
      <p:pic>
        <p:nvPicPr>
          <p:cNvPr id="8" name="videoplayback (2)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6591" end="0.3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3322" y="4004825"/>
            <a:ext cx="4031890" cy="22679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60715" y="6272763"/>
            <a:ext cx="6571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Face</a:t>
            </a:r>
            <a:endParaRPr lang="en-US" sz="2000" dirty="0"/>
          </a:p>
        </p:txBody>
      </p:sp>
      <p:pic>
        <p:nvPicPr>
          <p:cNvPr id="10" name="videoplayback (3)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27385" y="3983913"/>
            <a:ext cx="4043291" cy="22525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94606" y="6272763"/>
            <a:ext cx="7088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Body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171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0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8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Motion capture</a:t>
            </a:r>
          </a:p>
          <a:p>
            <a:r>
              <a:rPr lang="en-US" dirty="0" smtClean="0"/>
              <a:t>Augmented Reality</a:t>
            </a:r>
            <a:endParaRPr lang="en-US" sz="2400" dirty="0"/>
          </a:p>
          <a:p>
            <a:r>
              <a:rPr lang="en-US" dirty="0" smtClean="0"/>
              <a:t>Action Recognition</a:t>
            </a:r>
            <a:endParaRPr lang="en-US" sz="2400" dirty="0"/>
          </a:p>
          <a:p>
            <a:r>
              <a:rPr lang="en-US" dirty="0" smtClean="0"/>
              <a:t>Security, traffic monitoring</a:t>
            </a:r>
          </a:p>
          <a:p>
            <a:r>
              <a:rPr lang="en-US" dirty="0"/>
              <a:t>Video </a:t>
            </a:r>
            <a:r>
              <a:rPr lang="en-US" dirty="0" smtClean="0"/>
              <a:t>Compression</a:t>
            </a:r>
          </a:p>
          <a:p>
            <a:r>
              <a:rPr lang="en-US" dirty="0" smtClean="0"/>
              <a:t>Human-computer interaction</a:t>
            </a:r>
            <a:endParaRPr lang="en-US" dirty="0"/>
          </a:p>
          <a:p>
            <a:r>
              <a:rPr lang="en-US" dirty="0" smtClean="0"/>
              <a:t>Video Summarization</a:t>
            </a:r>
          </a:p>
          <a:p>
            <a:r>
              <a:rPr lang="en-US" dirty="0" smtClean="0"/>
              <a:t>Medical Screening</a:t>
            </a:r>
          </a:p>
        </p:txBody>
      </p:sp>
      <p:pic>
        <p:nvPicPr>
          <p:cNvPr id="319490" name="Picture 2" descr="http://kinectic.net/wordpress/wp-content/uploads/2013/11/avatar_sag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625" y="990600"/>
            <a:ext cx="3142873" cy="176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2" name="Picture 4" descr="https://static.dezeen.com/uploads/2013/08/dezeen_ikea-launch_augmented-reality_2014_ss2_p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625" y="2823121"/>
            <a:ext cx="3142873" cy="176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4" name="Picture 6" descr="http://www.cs.ucf.edu/~liujg/mmi_action/kt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108" y="4840833"/>
            <a:ext cx="2872279" cy="185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filebox.ece.vt.edu/~jbhuang/teaching/ece5554-4554/fa16/images/MOT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3" y="4840833"/>
            <a:ext cx="2581278" cy="193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playback (4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93" end="10551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05647" y="4840833"/>
            <a:ext cx="3441705" cy="193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0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800" dirty="0" smtClean="0"/>
              <a:t>Traffic</a:t>
            </a:r>
            <a:r>
              <a:rPr lang="en-US" sz="2800" dirty="0"/>
              <a:t>: </a:t>
            </a:r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www.youtube.com/watch?v=DiZHQ4peqjg</a:t>
            </a:r>
            <a:endParaRPr lang="en-US" sz="2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 smtClean="0"/>
              <a:t>Soccer</a:t>
            </a:r>
            <a:r>
              <a:rPr lang="en-US" sz="2800" dirty="0"/>
              <a:t>: </a:t>
            </a:r>
            <a:r>
              <a:rPr lang="pl-PL" sz="2800" dirty="0">
                <a:hlinkClick r:id="rId3"/>
              </a:rPr>
              <a:t>http://www.youtube.com/watch?v=ZqQIItFAnxg</a:t>
            </a:r>
            <a:endParaRPr lang="pl-P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/>
              <a:t>Face</a:t>
            </a:r>
            <a:r>
              <a:rPr lang="en-US" sz="2800" dirty="0"/>
              <a:t>: </a:t>
            </a:r>
            <a:r>
              <a:rPr lang="pl-PL" sz="2800" dirty="0">
                <a:hlinkClick r:id="rId4"/>
              </a:rPr>
              <a:t>http://www.youtube.com/watch?v=i_bZNVmhJ2o</a:t>
            </a:r>
            <a:endParaRPr lang="pl-P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pl-PL" sz="3800" dirty="0"/>
              <a:t>Body</a:t>
            </a:r>
            <a:r>
              <a:rPr lang="pl-PL" sz="2800" dirty="0"/>
              <a:t>: </a:t>
            </a:r>
            <a:r>
              <a:rPr lang="pl-PL" sz="2800" dirty="0">
                <a:hlinkClick r:id="rId5"/>
              </a:rPr>
              <a:t>https://www.youtube.com/watch?v=_</a:t>
            </a:r>
            <a:r>
              <a:rPr lang="pl-PL" sz="2800" dirty="0" smtClean="0">
                <a:hlinkClick r:id="rId5"/>
              </a:rPr>
              <a:t>Ahy0Gh69-M</a:t>
            </a:r>
            <a:endParaRPr lang="en-US" sz="2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pl-PL" sz="3800" dirty="0" smtClean="0"/>
              <a:t>Eye</a:t>
            </a:r>
            <a:r>
              <a:rPr lang="pl-PL" sz="2800" dirty="0"/>
              <a:t>: </a:t>
            </a:r>
            <a:r>
              <a:rPr lang="en-US" sz="2800" dirty="0">
                <a:hlinkClick r:id="rId6"/>
              </a:rPr>
              <a:t>http://www.youtube.com/watch?v=NCtYdUEMotg</a:t>
            </a:r>
            <a:endParaRPr lang="en-US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/>
              <a:t>Gaze</a:t>
            </a:r>
            <a:r>
              <a:rPr lang="en-US" sz="2800" dirty="0"/>
              <a:t>: </a:t>
            </a:r>
            <a:r>
              <a:rPr lang="pl-PL" sz="2800" dirty="0">
                <a:hlinkClick r:id="rId7"/>
              </a:rPr>
              <a:t>http://www.youtube.com/watch?v=-G6Rw5cU-</a:t>
            </a:r>
            <a:r>
              <a:rPr lang="pl-PL" sz="2800" dirty="0" smtClean="0">
                <a:hlinkClick r:id="rId7"/>
              </a:rPr>
              <a:t>1c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02967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Things that make visual tracking difficult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4471"/>
            <a:ext cx="8229600" cy="2405529"/>
          </a:xfrm>
        </p:spPr>
        <p:txBody>
          <a:bodyPr>
            <a:normAutofit/>
          </a:bodyPr>
          <a:lstStyle/>
          <a:p>
            <a:r>
              <a:rPr lang="en-US" dirty="0" smtClean="0"/>
              <a:t>Small, few visual features</a:t>
            </a:r>
          </a:p>
          <a:p>
            <a:r>
              <a:rPr lang="en-US" dirty="0" smtClean="0"/>
              <a:t>Erratic movements, moving very quickly</a:t>
            </a:r>
          </a:p>
          <a:p>
            <a:r>
              <a:rPr lang="en-US" dirty="0" smtClean="0"/>
              <a:t>Occlusions, leaving and coming back</a:t>
            </a:r>
          </a:p>
          <a:p>
            <a:r>
              <a:rPr lang="en-US" dirty="0" smtClean="0"/>
              <a:t>Surrounding similar-looking objects</a:t>
            </a:r>
            <a:endParaRPr lang="en-US" dirty="0"/>
          </a:p>
        </p:txBody>
      </p:sp>
      <p:pic>
        <p:nvPicPr>
          <p:cNvPr id="7" name="Picture 6" descr="o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7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for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>
            <a:normAutofit/>
          </a:bodyPr>
          <a:lstStyle/>
          <a:p>
            <a:r>
              <a:rPr lang="en-US" dirty="0" smtClean="0"/>
              <a:t>Tracking by repeated detection</a:t>
            </a:r>
          </a:p>
          <a:p>
            <a:pPr lvl="1"/>
            <a:r>
              <a:rPr lang="en-US" dirty="0"/>
              <a:t>Works well if object is easily detectable (e.g., face or colored glove) and there is only </a:t>
            </a:r>
            <a:r>
              <a:rPr lang="en-US" dirty="0" smtClean="0"/>
              <a:t>one</a:t>
            </a:r>
          </a:p>
          <a:p>
            <a:pPr lvl="1"/>
            <a:r>
              <a:rPr lang="en-US" dirty="0" smtClean="0"/>
              <a:t>Need some way to link up detections</a:t>
            </a:r>
          </a:p>
          <a:p>
            <a:pPr lvl="1"/>
            <a:r>
              <a:rPr lang="en-US" dirty="0" smtClean="0"/>
              <a:t>Best </a:t>
            </a:r>
            <a:r>
              <a:rPr lang="en-US" dirty="0"/>
              <a:t>you can </a:t>
            </a:r>
            <a:r>
              <a:rPr lang="en-US" dirty="0" smtClean="0"/>
              <a:t>do, </a:t>
            </a:r>
            <a:r>
              <a:rPr lang="en-US" dirty="0"/>
              <a:t>if you can’t predict </a:t>
            </a:r>
            <a:r>
              <a:rPr lang="en-US" dirty="0" smtClean="0"/>
              <a:t>motion</a:t>
            </a:r>
          </a:p>
          <a:p>
            <a:pPr lvl="2"/>
            <a:endParaRPr lang="en-US" dirty="0"/>
          </a:p>
        </p:txBody>
      </p:sp>
      <p:pic>
        <p:nvPicPr>
          <p:cNvPr id="5" name="Picture 4" descr="o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9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with dynamics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272988"/>
            <a:ext cx="7965515" cy="485317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smtClean="0"/>
              <a:t>Key idea: Based on a model of expected motion, predict where objects will occur in next frame, before even seeing the image</a:t>
            </a:r>
          </a:p>
          <a:p>
            <a:pPr lvl="1"/>
            <a:r>
              <a:rPr lang="en-US" sz="2400" dirty="0" smtClean="0"/>
              <a:t>Restrict search for the object</a:t>
            </a:r>
          </a:p>
          <a:p>
            <a:pPr lvl="1"/>
            <a:r>
              <a:rPr lang="en-US" sz="2400" dirty="0" smtClean="0"/>
              <a:t>Measurement noise is reduced by trajectory smoothness</a:t>
            </a:r>
          </a:p>
          <a:p>
            <a:pPr lvl="1"/>
            <a:r>
              <a:rPr lang="en-US" sz="2400" dirty="0" smtClean="0"/>
              <a:t>Robustness to missing or weak </a:t>
            </a:r>
            <a:r>
              <a:rPr lang="en-US" sz="2400" dirty="0"/>
              <a:t>observations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</p:txBody>
      </p:sp>
      <p:pic>
        <p:nvPicPr>
          <p:cNvPr id="5" name="Picture 4" descr="fast_c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8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7"/>
            <a:ext cx="8229600" cy="914400"/>
          </a:xfrm>
        </p:spPr>
        <p:txBody>
          <a:bodyPr/>
          <a:lstStyle/>
          <a:p>
            <a:r>
              <a:rPr lang="en-US" dirty="0" smtClean="0"/>
              <a:t>Strategies for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513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Tracking with motion prediction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Predict the object’s state in the next frame</a:t>
            </a:r>
          </a:p>
          <a:p>
            <a:pPr lvl="1">
              <a:lnSpc>
                <a:spcPct val="150000"/>
              </a:lnSpc>
            </a:pPr>
            <a:r>
              <a:rPr lang="en-US" b="1" dirty="0" err="1" smtClean="0">
                <a:solidFill>
                  <a:srgbClr val="FF0000"/>
                </a:solidFill>
              </a:rPr>
              <a:t>Kalman</a:t>
            </a:r>
            <a:r>
              <a:rPr lang="en-US" b="1" dirty="0" smtClean="0">
                <a:solidFill>
                  <a:srgbClr val="FF0000"/>
                </a:solidFill>
              </a:rPr>
              <a:t> filtering</a:t>
            </a:r>
            <a:r>
              <a:rPr lang="en-US" sz="2400" dirty="0" smtClean="0"/>
              <a:t>: next state can be linearly predicted from current state (Gaussian)</a:t>
            </a:r>
          </a:p>
          <a:p>
            <a:pPr lvl="1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Particle filtering</a:t>
            </a:r>
            <a:r>
              <a:rPr lang="en-US" sz="2400" dirty="0" smtClean="0"/>
              <a:t>: sample multiple possible states of the object (non-parametric, good for clutter)</a:t>
            </a:r>
            <a:endParaRPr lang="en-US" sz="2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32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model for tracking</a:t>
            </a:r>
          </a:p>
        </p:txBody>
      </p:sp>
      <p:sp>
        <p:nvSpPr>
          <p:cNvPr id="1879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5181600" cy="5638799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b="1" i="1" dirty="0">
                <a:solidFill>
                  <a:srgbClr val="FF0000"/>
                </a:solidFill>
              </a:rPr>
              <a:t>state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/>
              <a:t>: The actual state of the moving object that we want to estimate</a:t>
            </a: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Calibri" pitchFamily="34" charset="0"/>
              <a:buChar char="–"/>
            </a:pPr>
            <a:r>
              <a:rPr lang="en-US" sz="2400" dirty="0" smtClean="0"/>
              <a:t>State could be any combination of position, pose, viewpoint, velocity, acceleration, etc.</a:t>
            </a:r>
          </a:p>
          <a:p>
            <a:pPr lvl="1">
              <a:buFont typeface="Calibri" pitchFamily="34" charset="0"/>
              <a:buChar char="–"/>
            </a:pPr>
            <a:endParaRPr lang="en-US" sz="2800" dirty="0" smtClean="0"/>
          </a:p>
          <a:p>
            <a:pPr>
              <a:buFontTx/>
              <a:buChar char="•"/>
            </a:pPr>
            <a:r>
              <a:rPr lang="en-US" sz="2800" b="1" i="1" dirty="0">
                <a:solidFill>
                  <a:srgbClr val="FF0000"/>
                </a:solidFill>
              </a:rPr>
              <a:t>observations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dirty="0" smtClean="0"/>
              <a:t>: Our actual measurement or observation of state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/>
              <a:t>. Observation can be very noisy</a:t>
            </a:r>
            <a:endParaRPr lang="en-US" sz="2800" dirty="0" smtClean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sz="2800" dirty="0" smtClean="0"/>
              <a:t>At each time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/>
              <a:t>, the state changes to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/>
              <a:t> and we get a new observation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fast_g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371600"/>
            <a:ext cx="3048000" cy="2032000"/>
          </a:xfrm>
          <a:prstGeom prst="rect">
            <a:avLst/>
          </a:prstGeom>
        </p:spPr>
      </p:pic>
      <p:pic>
        <p:nvPicPr>
          <p:cNvPr id="3" name="Picture 2" descr="fast_o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064000"/>
            <a:ext cx="3048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9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0447"/>
            <a:ext cx="7886700" cy="5402729"/>
          </a:xfrm>
        </p:spPr>
        <p:txBody>
          <a:bodyPr>
            <a:normAutofit/>
          </a:bodyPr>
          <a:lstStyle/>
          <a:p>
            <a:r>
              <a:rPr lang="en-US" dirty="0" smtClean="0"/>
              <a:t>HW 5 </a:t>
            </a:r>
            <a:r>
              <a:rPr lang="en-US" dirty="0"/>
              <a:t>(Scene </a:t>
            </a:r>
            <a:r>
              <a:rPr lang="en-US" dirty="0" smtClean="0"/>
              <a:t>categorization)</a:t>
            </a:r>
          </a:p>
          <a:p>
            <a:pPr lvl="1"/>
            <a:r>
              <a:rPr lang="en-US" dirty="0" smtClean="0"/>
              <a:t>Due 11:59pm </a:t>
            </a:r>
            <a:r>
              <a:rPr lang="en-US" dirty="0"/>
              <a:t>on </a:t>
            </a:r>
            <a:r>
              <a:rPr lang="en-US" dirty="0" smtClean="0"/>
              <a:t>Wed, </a:t>
            </a:r>
            <a:r>
              <a:rPr lang="en-US" dirty="0"/>
              <a:t>November </a:t>
            </a:r>
            <a:r>
              <a:rPr lang="en-US" dirty="0" smtClean="0"/>
              <a:t>16</a:t>
            </a:r>
          </a:p>
          <a:p>
            <a:pPr lvl="1"/>
            <a:endParaRPr lang="en-US" dirty="0"/>
          </a:p>
          <a:p>
            <a:r>
              <a:rPr lang="en-US" dirty="0" smtClean="0"/>
              <a:t>Poll on Piazza – </a:t>
            </a:r>
            <a:br>
              <a:rPr lang="en-US" dirty="0" smtClean="0"/>
            </a:br>
            <a:r>
              <a:rPr lang="en-US" dirty="0" smtClean="0"/>
              <a:t>When should we have the final exam?</a:t>
            </a:r>
          </a:p>
          <a:p>
            <a:pPr lvl="1"/>
            <a:r>
              <a:rPr lang="en-US" dirty="0" smtClean="0"/>
              <a:t>Dec 6</a:t>
            </a:r>
          </a:p>
          <a:p>
            <a:pPr lvl="1"/>
            <a:r>
              <a:rPr lang="en-US" dirty="0" smtClean="0"/>
              <a:t>Dec 13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79" y="4613850"/>
            <a:ext cx="7271591" cy="153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Steps of tracking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990600"/>
          </a:xfrm>
        </p:spPr>
        <p:txBody>
          <a:bodyPr>
            <a:normAutofit/>
          </a:bodyPr>
          <a:lstStyle/>
          <a:p>
            <a:pPr marL="495300" indent="-495300">
              <a:buFontTx/>
              <a:buChar char="•"/>
            </a:pPr>
            <a:r>
              <a:rPr lang="en-US" b="1" dirty="0" smtClean="0"/>
              <a:t>Prediction:</a:t>
            </a:r>
            <a:r>
              <a:rPr lang="en-US" dirty="0" smtClean="0"/>
              <a:t> What is the next state of the object given past measurements? </a:t>
            </a:r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895350" lvl="1" indent="-495300"/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  <a:p>
            <a:pPr marL="895350" lvl="1" indent="-495300"/>
            <a:endParaRPr lang="en-US" dirty="0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135188" y="2057400"/>
          <a:ext cx="4875212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20" name="Equation" r:id="rId4" imgW="1676160" imgH="253800" progId="Equation.3">
                  <p:embed/>
                </p:oleObj>
              </mc:Choice>
              <mc:Fallback>
                <p:oleObj name="Equation" r:id="rId4" imgW="1676160" imgH="253800" progId="Equation.3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2057400"/>
                        <a:ext cx="4875212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60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Steps of tracking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495800"/>
          </a:xfrm>
        </p:spPr>
        <p:txBody>
          <a:bodyPr>
            <a:normAutofit/>
          </a:bodyPr>
          <a:lstStyle/>
          <a:p>
            <a:pPr marL="495300" indent="-495300">
              <a:buFontTx/>
              <a:buChar char="•"/>
            </a:pPr>
            <a:r>
              <a:rPr lang="en-US" b="1" dirty="0" smtClean="0"/>
              <a:t>Prediction:</a:t>
            </a:r>
            <a:r>
              <a:rPr lang="en-US" dirty="0" smtClean="0"/>
              <a:t> What is the next state of the object given past measurements? </a:t>
            </a:r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495300" indent="-495300"/>
            <a:endParaRPr lang="en-US" dirty="0" smtClean="0"/>
          </a:p>
          <a:p>
            <a:pPr marL="495300" indent="-495300">
              <a:buFontTx/>
              <a:buChar char="•"/>
            </a:pPr>
            <a:r>
              <a:rPr lang="en-US" b="1" dirty="0" smtClean="0"/>
              <a:t>Correction: </a:t>
            </a:r>
            <a:r>
              <a:rPr lang="en-US" dirty="0" smtClean="0"/>
              <a:t>Compute an updated estimate of the state from prediction and measurements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95300" indent="-495300">
              <a:buFontTx/>
              <a:buChar char="•"/>
            </a:pPr>
            <a:endParaRPr lang="en-US" dirty="0"/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495300" indent="-495300">
              <a:buFontTx/>
              <a:buChar char="•"/>
            </a:pPr>
            <a:endParaRPr lang="en-US" dirty="0"/>
          </a:p>
          <a:p>
            <a:pPr marL="495300" indent="-495300">
              <a:buFontTx/>
              <a:buChar char="•"/>
            </a:pPr>
            <a:endParaRPr lang="en-US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135188" y="2057400"/>
          <a:ext cx="4875212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50" name="Equation" r:id="rId4" imgW="1676160" imgH="253800" progId="Equation.3">
                  <p:embed/>
                </p:oleObj>
              </mc:Choice>
              <mc:Fallback>
                <p:oleObj name="Equation" r:id="rId4" imgW="1676160" imgH="253800" progId="Equation.3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2057400"/>
                        <a:ext cx="4875212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1524000" y="4038600"/>
          <a:ext cx="61722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51" name="Equation" r:id="rId6" imgW="2120760" imgH="253800" progId="Equation.3">
                  <p:embed/>
                </p:oleObj>
              </mc:Choice>
              <mc:Fallback>
                <p:oleObj name="Equation" r:id="rId6" imgW="2120760" imgH="253800" progId="Equation.3">
                  <p:embed/>
                  <p:pic>
                    <p:nvPicPr>
                      <p:cNvPr id="205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038600"/>
                        <a:ext cx="6172200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248400" y="3962400"/>
            <a:ext cx="1371600" cy="838200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4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Only the immediate past matters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68" name="Equation" r:id="rId4" imgW="1904760" imgH="253800" progId="Equation.3">
                  <p:embed/>
                </p:oleObj>
              </mc:Choice>
              <mc:Fallback>
                <p:oleObj name="Equation" r:id="rId4" imgW="1904760" imgH="253800" progId="Equation.3">
                  <p:embed/>
                  <p:pic>
                    <p:nvPicPr>
                      <p:cNvPr id="40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7247" name="Text Box 15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1887248" name="Rectangle 16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4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7247" grpId="0"/>
      <p:bldP spid="18872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Only the immediate past matters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>
              <a:buFontTx/>
              <a:buChar char="•"/>
            </a:pPr>
            <a:r>
              <a:rPr lang="en-US" smtClean="0"/>
              <a:t>Measurements depend only on the current state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98" name="Equation" r:id="rId4" imgW="1904760" imgH="253800" progId="Equation.3">
                  <p:embed/>
                </p:oleObj>
              </mc:Choice>
              <mc:Fallback>
                <p:oleObj name="Equation" r:id="rId4" imgW="1904760" imgH="253800" progId="Equation.3">
                  <p:embed/>
                  <p:pic>
                    <p:nvPicPr>
                      <p:cNvPr id="51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1828800" y="4008438"/>
          <a:ext cx="5181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99" name="Equation" r:id="rId6" imgW="2336760" imgH="253800" progId="Equation.3">
                  <p:embed/>
                </p:oleObj>
              </mc:Choice>
              <mc:Fallback>
                <p:oleObj name="Equation" r:id="rId6" imgW="2336760" imgH="253800" progId="Equation.3">
                  <p:embed/>
                  <p:pic>
                    <p:nvPicPr>
                      <p:cNvPr id="512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08438"/>
                        <a:ext cx="5181600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6022" name="Text Box 6"/>
          <p:cNvSpPr txBox="1">
            <a:spLocks noChangeArrowheads="1"/>
          </p:cNvSpPr>
          <p:nvPr/>
        </p:nvSpPr>
        <p:spPr bwMode="auto">
          <a:xfrm>
            <a:off x="5105400" y="4648200"/>
            <a:ext cx="2678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observation model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6025" name="Rectangle 9"/>
          <p:cNvSpPr>
            <a:spLocks noChangeArrowheads="1"/>
          </p:cNvSpPr>
          <p:nvPr/>
        </p:nvSpPr>
        <p:spPr bwMode="auto">
          <a:xfrm>
            <a:off x="5791200" y="3962400"/>
            <a:ext cx="1295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8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6022" grpId="0"/>
      <p:bldP spid="20060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Only the immediate past matters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Measurements depend only on the current state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22" name="Equation" r:id="rId4" imgW="1904760" imgH="253800" progId="Equation.3">
                  <p:embed/>
                </p:oleObj>
              </mc:Choice>
              <mc:Fallback>
                <p:oleObj name="Equation" r:id="rId4" imgW="1904760" imgH="253800" progId="Equation.3">
                  <p:embed/>
                  <p:pic>
                    <p:nvPicPr>
                      <p:cNvPr id="614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105400" y="4648200"/>
            <a:ext cx="2678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observation model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2362200" y="5246688"/>
            <a:ext cx="500063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417763" y="5275263"/>
            <a:ext cx="420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 dirty="0"/>
              <a:t>X</a:t>
            </a:r>
            <a:r>
              <a:rPr lang="en-US" sz="1800" b="0" baseline="-25000" dirty="0"/>
              <a:t>1</a:t>
            </a:r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3271838" y="5246688"/>
            <a:ext cx="501650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3327400" y="5275263"/>
            <a:ext cx="420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X</a:t>
            </a:r>
            <a:r>
              <a:rPr lang="en-US" sz="1800" b="0" baseline="-25000"/>
              <a:t>2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2862263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2589213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Oval 16"/>
          <p:cNvSpPr>
            <a:spLocks noChangeArrowheads="1"/>
          </p:cNvSpPr>
          <p:nvPr/>
        </p:nvSpPr>
        <p:spPr bwMode="auto">
          <a:xfrm>
            <a:off x="2362200" y="6157913"/>
            <a:ext cx="500063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2417763" y="6186488"/>
            <a:ext cx="420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baseline="-25000"/>
              <a:t>1</a:t>
            </a:r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500438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3271838" y="6157913"/>
            <a:ext cx="501650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3327400" y="6186488"/>
            <a:ext cx="420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baseline="-25000"/>
              <a:t>2</a:t>
            </a:r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3773488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5697538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7" name="Oval 23"/>
          <p:cNvSpPr>
            <a:spLocks noChangeArrowheads="1"/>
          </p:cNvSpPr>
          <p:nvPr/>
        </p:nvSpPr>
        <p:spPr bwMode="auto">
          <a:xfrm>
            <a:off x="6107113" y="5246688"/>
            <a:ext cx="501650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6162675" y="5275263"/>
            <a:ext cx="379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X</a:t>
            </a:r>
            <a:r>
              <a:rPr lang="en-US" sz="1800" b="0" i="1" baseline="-25000"/>
              <a:t>t</a:t>
            </a:r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6335713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0" name="Oval 26"/>
          <p:cNvSpPr>
            <a:spLocks noChangeArrowheads="1"/>
          </p:cNvSpPr>
          <p:nvPr/>
        </p:nvSpPr>
        <p:spPr bwMode="auto">
          <a:xfrm>
            <a:off x="6107113" y="6157913"/>
            <a:ext cx="501650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1" name="Text Box 27"/>
          <p:cNvSpPr txBox="1">
            <a:spLocks noChangeArrowheads="1"/>
          </p:cNvSpPr>
          <p:nvPr/>
        </p:nvSpPr>
        <p:spPr bwMode="auto">
          <a:xfrm>
            <a:off x="6164263" y="6186488"/>
            <a:ext cx="3794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i="1" baseline="-25000"/>
              <a:t>t</a:t>
            </a:r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4170363" y="511510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/>
              <a:t>…</a:t>
            </a:r>
          </a:p>
        </p:txBody>
      </p:sp>
      <p:sp>
        <p:nvSpPr>
          <p:cNvPr id="6173" name="Line 22"/>
          <p:cNvSpPr>
            <a:spLocks noChangeShapeType="1"/>
          </p:cNvSpPr>
          <p:nvPr/>
        </p:nvSpPr>
        <p:spPr bwMode="auto">
          <a:xfrm>
            <a:off x="4783138" y="5484813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4" name="Oval 23"/>
          <p:cNvSpPr>
            <a:spLocks noChangeArrowheads="1"/>
          </p:cNvSpPr>
          <p:nvPr/>
        </p:nvSpPr>
        <p:spPr bwMode="auto">
          <a:xfrm>
            <a:off x="5192713" y="5257800"/>
            <a:ext cx="501650" cy="500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" name="Text Box 24"/>
          <p:cNvSpPr txBox="1">
            <a:spLocks noChangeArrowheads="1"/>
          </p:cNvSpPr>
          <p:nvPr/>
        </p:nvSpPr>
        <p:spPr bwMode="auto">
          <a:xfrm>
            <a:off x="5164138" y="5286375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X</a:t>
            </a:r>
            <a:r>
              <a:rPr lang="en-US" sz="1800" b="0" i="1" baseline="-25000"/>
              <a:t>t-1</a:t>
            </a:r>
          </a:p>
        </p:txBody>
      </p:sp>
      <p:sp>
        <p:nvSpPr>
          <p:cNvPr id="6176" name="Line 25"/>
          <p:cNvSpPr>
            <a:spLocks noChangeShapeType="1"/>
          </p:cNvSpPr>
          <p:nvPr/>
        </p:nvSpPr>
        <p:spPr bwMode="auto">
          <a:xfrm>
            <a:off x="5421313" y="5757863"/>
            <a:ext cx="0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7" name="Oval 26"/>
          <p:cNvSpPr>
            <a:spLocks noChangeArrowheads="1"/>
          </p:cNvSpPr>
          <p:nvPr/>
        </p:nvSpPr>
        <p:spPr bwMode="auto">
          <a:xfrm>
            <a:off x="5192713" y="6169025"/>
            <a:ext cx="501650" cy="50006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8" name="Text Box 27"/>
          <p:cNvSpPr txBox="1">
            <a:spLocks noChangeArrowheads="1"/>
          </p:cNvSpPr>
          <p:nvPr/>
        </p:nvSpPr>
        <p:spPr bwMode="auto">
          <a:xfrm>
            <a:off x="5164138" y="61976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i="1" baseline="-25000"/>
              <a:t>t-1</a:t>
            </a:r>
          </a:p>
        </p:txBody>
      </p:sp>
      <p:graphicFrame>
        <p:nvGraphicFramePr>
          <p:cNvPr id="35" name="Object 5"/>
          <p:cNvGraphicFramePr>
            <a:graphicFrameLocks noChangeAspect="1"/>
          </p:cNvGraphicFramePr>
          <p:nvPr>
            <p:extLst/>
          </p:nvPr>
        </p:nvGraphicFramePr>
        <p:xfrm>
          <a:off x="1828800" y="4008438"/>
          <a:ext cx="5181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23" name="Equation" r:id="rId6" imgW="2336760" imgH="253800" progId="Equation.3">
                  <p:embed/>
                </p:oleObj>
              </mc:Choice>
              <mc:Fallback>
                <p:oleObj name="Equation" r:id="rId6" imgW="2336760" imgH="253800" progId="Equation.3">
                  <p:embed/>
                  <p:pic>
                    <p:nvPicPr>
                      <p:cNvPr id="3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08438"/>
                        <a:ext cx="5181600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5791200" y="3962400"/>
            <a:ext cx="1295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1447800" y="5266863"/>
            <a:ext cx="500063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1947863" y="5493875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1674813" y="5766925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Oval 16"/>
          <p:cNvSpPr>
            <a:spLocks noChangeArrowheads="1"/>
          </p:cNvSpPr>
          <p:nvPr/>
        </p:nvSpPr>
        <p:spPr bwMode="auto">
          <a:xfrm>
            <a:off x="1447800" y="6178088"/>
            <a:ext cx="500063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1503363" y="6206663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 dirty="0" smtClean="0"/>
              <a:t>Y</a:t>
            </a:r>
            <a:r>
              <a:rPr lang="en-US" sz="1800" b="0" baseline="-25000" dirty="0" smtClean="0"/>
              <a:t>0</a:t>
            </a:r>
            <a:endParaRPr lang="en-US" sz="1800" b="0" baseline="-25000" dirty="0"/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1527176" y="5310519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 dirty="0" smtClean="0"/>
              <a:t>X</a:t>
            </a:r>
            <a:r>
              <a:rPr lang="en-US" sz="1800" b="0" baseline="-25000" dirty="0" smtClean="0"/>
              <a:t>0</a:t>
            </a:r>
            <a:endParaRPr lang="en-US" sz="1800" b="0" baseline="-25000" dirty="0"/>
          </a:p>
        </p:txBody>
      </p:sp>
    </p:spTree>
    <p:extLst>
      <p:ext uri="{BB962C8B-B14F-4D97-AF65-F5344CB8AC3E}">
        <p14:creationId xmlns:p14="http://schemas.microsoft.com/office/powerpoint/2010/main" val="128789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models for</a:t>
            </a:r>
          </a:p>
          <a:p>
            <a:pPr marL="457200" lvl="1" indent="0">
              <a:buNone/>
            </a:pPr>
            <a:r>
              <a:rPr lang="en-US" dirty="0" smtClean="0"/>
              <a:t>Likelihood of next state given current state:</a:t>
            </a:r>
          </a:p>
          <a:p>
            <a:pPr marL="457200" lvl="1" indent="0">
              <a:buNone/>
            </a:pPr>
            <a:r>
              <a:rPr lang="en-US" dirty="0" smtClean="0"/>
              <a:t>Likelihood of observation given the state:</a:t>
            </a:r>
          </a:p>
          <a:p>
            <a:endParaRPr lang="en-US" dirty="0" smtClean="0"/>
          </a:p>
          <a:p>
            <a:r>
              <a:rPr lang="en-US" dirty="0" smtClean="0"/>
              <a:t>We want to recover, for each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t: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947414"/>
              </p:ext>
            </p:extLst>
          </p:nvPr>
        </p:nvGraphicFramePr>
        <p:xfrm>
          <a:off x="6609976" y="2153444"/>
          <a:ext cx="1519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55" name="Equation" r:id="rId3" imgW="698400" imgH="253800" progId="Equation.3">
                  <p:embed/>
                </p:oleObj>
              </mc:Choice>
              <mc:Fallback>
                <p:oleObj name="Equation" r:id="rId3" imgW="698400" imgH="2538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9976" y="2153444"/>
                        <a:ext cx="1519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732455"/>
              </p:ext>
            </p:extLst>
          </p:nvPr>
        </p:nvGraphicFramePr>
        <p:xfrm>
          <a:off x="6589339" y="2686844"/>
          <a:ext cx="1239837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56" name="Equation" r:id="rId5" imgW="558720" imgH="253800" progId="Equation.3">
                  <p:embed/>
                </p:oleObj>
              </mc:Choice>
              <mc:Fallback>
                <p:oleObj name="Equation" r:id="rId5" imgW="558720" imgH="2538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9339" y="2686844"/>
                        <a:ext cx="1239837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981329"/>
              </p:ext>
            </p:extLst>
          </p:nvPr>
        </p:nvGraphicFramePr>
        <p:xfrm>
          <a:off x="5701553" y="3578225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57" name="Equation" r:id="rId7" imgW="952087" imgH="253890" progId="Equation.3">
                  <p:embed/>
                </p:oleObj>
              </mc:Choice>
              <mc:Fallback>
                <p:oleObj name="Equation" r:id="rId7" imgW="952087" imgH="25389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1553" y="3578225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66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tracking</a:t>
            </a:r>
            <a:endParaRPr lang="en-US" dirty="0" smtClean="0"/>
          </a:p>
        </p:txBody>
      </p:sp>
      <p:sp>
        <p:nvSpPr>
          <p:cNvPr id="189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Base case: </a:t>
            </a:r>
          </a:p>
          <a:p>
            <a:pPr lvl="1"/>
            <a:r>
              <a:rPr lang="en-US" dirty="0" smtClean="0"/>
              <a:t>Start with initial prior that predicts state in absence of any evidence: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 smtClean="0"/>
              <a:t>For the first frame</a:t>
            </a:r>
            <a:r>
              <a:rPr lang="en-US" i="1" dirty="0" smtClean="0"/>
              <a:t>, correct </a:t>
            </a:r>
            <a:r>
              <a:rPr lang="en-US" dirty="0" smtClean="0"/>
              <a:t>this given the first measurement: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88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tracking</a:t>
            </a:r>
            <a:endParaRPr lang="en-US" dirty="0" smtClean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Base case: </a:t>
            </a:r>
          </a:p>
          <a:p>
            <a:pPr lvl="1"/>
            <a:r>
              <a:rPr lang="en-US" dirty="0"/>
              <a:t>Start with </a:t>
            </a:r>
            <a:r>
              <a:rPr lang="en-US" dirty="0" smtClean="0"/>
              <a:t>initial </a:t>
            </a:r>
            <a:r>
              <a:rPr lang="en-US" dirty="0"/>
              <a:t>prior that predicts state in absence of any evidence: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the first frame</a:t>
            </a:r>
            <a:r>
              <a:rPr lang="en-US" i="1" dirty="0"/>
              <a:t>, correct </a:t>
            </a:r>
            <a:r>
              <a:rPr lang="en-US" dirty="0"/>
              <a:t>this given the first measurement: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graphicFrame>
        <p:nvGraphicFramePr>
          <p:cNvPr id="7170" name="Object 1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037504481"/>
              </p:ext>
            </p:extLst>
          </p:nvPr>
        </p:nvGraphicFramePr>
        <p:xfrm>
          <a:off x="1259541" y="4062506"/>
          <a:ext cx="68580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65" name="Equation" r:id="rId4" imgW="3340080" imgH="431640" progId="Equation.3">
                  <p:embed/>
                </p:oleObj>
              </mc:Choice>
              <mc:Fallback>
                <p:oleObj name="Equation" r:id="rId4" imgW="3340080" imgH="431640" progId="Equation.3">
                  <p:embed/>
                  <p:pic>
                    <p:nvPicPr>
                      <p:cNvPr id="717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541" y="4062506"/>
                        <a:ext cx="6858000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870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tracking</a:t>
            </a:r>
          </a:p>
        </p:txBody>
      </p:sp>
      <p:sp>
        <p:nvSpPr>
          <p:cNvPr id="1890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231153"/>
            <a:ext cx="7886700" cy="494581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 smtClean="0"/>
              <a:t>Base case: </a:t>
            </a:r>
          </a:p>
          <a:p>
            <a:pPr lvl="1"/>
            <a:r>
              <a:rPr lang="en-US" sz="2000" dirty="0" smtClean="0"/>
              <a:t>Start with initial </a:t>
            </a:r>
            <a:r>
              <a:rPr lang="en-US" sz="2000" dirty="0"/>
              <a:t>prior that predicts state in absence of any evidence: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sz="2000" dirty="0" smtClean="0"/>
              <a:t>For </a:t>
            </a:r>
            <a:r>
              <a:rPr lang="en-US" sz="2000" dirty="0"/>
              <a:t>the first frame</a:t>
            </a:r>
            <a:r>
              <a:rPr lang="en-US" sz="2000" i="1" dirty="0"/>
              <a:t>, correct </a:t>
            </a:r>
            <a:r>
              <a:rPr lang="en-US" sz="2000" dirty="0"/>
              <a:t>this given the first measurement: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>
              <a:buFontTx/>
              <a:buChar char="•"/>
            </a:pPr>
            <a:r>
              <a:rPr lang="en-US" sz="2800" dirty="0" smtClean="0"/>
              <a:t>Given corrected estimate for frame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t-1</a:t>
            </a:r>
            <a:r>
              <a:rPr lang="en-US" sz="2800" dirty="0" smtClean="0"/>
              <a:t>: </a:t>
            </a:r>
          </a:p>
          <a:p>
            <a:pPr lvl="1"/>
            <a:r>
              <a:rPr lang="en-US" sz="2400" dirty="0" smtClean="0"/>
              <a:t>Predict for frame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dirty="0" smtClean="0"/>
              <a:t>Observe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smtClean="0"/>
              <a:t>; Correct for frame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24200" y="3948113"/>
            <a:ext cx="3152775" cy="2833687"/>
            <a:chOff x="3151" y="1932"/>
            <a:chExt cx="2177" cy="1956"/>
          </a:xfrm>
        </p:grpSpPr>
        <p:grpSp>
          <p:nvGrpSpPr>
            <p:cNvPr id="34821" name="Group 5"/>
            <p:cNvGrpSpPr>
              <a:grpSpLocks/>
            </p:cNvGrpSpPr>
            <p:nvPr/>
          </p:nvGrpSpPr>
          <p:grpSpPr bwMode="auto">
            <a:xfrm>
              <a:off x="3589" y="1932"/>
              <a:ext cx="960" cy="1463"/>
              <a:chOff x="3589" y="1932"/>
              <a:chExt cx="960" cy="1463"/>
            </a:xfrm>
          </p:grpSpPr>
          <p:sp>
            <p:nvSpPr>
              <p:cNvPr id="1890310" name="Arc 6"/>
              <p:cNvSpPr>
                <a:spLocks/>
              </p:cNvSpPr>
              <p:nvPr/>
            </p:nvSpPr>
            <p:spPr bwMode="auto">
              <a:xfrm>
                <a:off x="3589" y="2257"/>
                <a:ext cx="656" cy="113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6320 w 21600"/>
                  <a:gd name="T1" fmla="*/ 36866 h 36866"/>
                  <a:gd name="T2" fmla="*/ 21600 w 21600"/>
                  <a:gd name="T3" fmla="*/ 0 h 36866"/>
                  <a:gd name="T4" fmla="*/ 21600 w 21600"/>
                  <a:gd name="T5" fmla="*/ 21600 h 36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6866" fill="none" extrusionOk="0">
                    <a:moveTo>
                      <a:pt x="6319" y="36866"/>
                    </a:moveTo>
                    <a:cubicBezTo>
                      <a:pt x="2272" y="32816"/>
                      <a:pt x="0" y="27325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36866" stroke="0" extrusionOk="0">
                    <a:moveTo>
                      <a:pt x="6319" y="36866"/>
                    </a:moveTo>
                    <a:cubicBezTo>
                      <a:pt x="2272" y="32816"/>
                      <a:pt x="0" y="27325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41338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0311" name="Freeform 7"/>
              <p:cNvSpPr>
                <a:spLocks/>
              </p:cNvSpPr>
              <p:nvPr/>
            </p:nvSpPr>
            <p:spPr bwMode="auto">
              <a:xfrm>
                <a:off x="4233" y="1932"/>
                <a:ext cx="316" cy="6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09"/>
                  </a:cxn>
                  <a:cxn ang="0">
                    <a:pos x="354" y="355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54" h="709">
                    <a:moveTo>
                      <a:pt x="0" y="0"/>
                    </a:moveTo>
                    <a:lnTo>
                      <a:pt x="0" y="709"/>
                    </a:lnTo>
                    <a:lnTo>
                      <a:pt x="354" y="35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90312" name="Rectangle 8"/>
            <p:cNvSpPr>
              <a:spLocks noChangeArrowheads="1"/>
            </p:cNvSpPr>
            <p:nvPr/>
          </p:nvSpPr>
          <p:spPr bwMode="auto">
            <a:xfrm>
              <a:off x="3151" y="2702"/>
              <a:ext cx="934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sx="1000" sy="1000" algn="ctr" rotWithShape="0">
                <a:schemeClr val="tx1">
                  <a:lumMod val="50000"/>
                  <a:lumOff val="50000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latin typeface="New York" charset="0"/>
                </a:rPr>
                <a:t>predict</a:t>
              </a:r>
              <a:endParaRPr lang="en-US" sz="4800" b="0" baseline="30000" dirty="0">
                <a:latin typeface="Helvetica" pitchFamily="34" charset="0"/>
              </a:endParaRPr>
            </a:p>
          </p:txBody>
        </p:sp>
        <p:grpSp>
          <p:nvGrpSpPr>
            <p:cNvPr id="34823" name="Group 9"/>
            <p:cNvGrpSpPr>
              <a:grpSpLocks/>
            </p:cNvGrpSpPr>
            <p:nvPr/>
          </p:nvGrpSpPr>
          <p:grpSpPr bwMode="auto">
            <a:xfrm>
              <a:off x="3927" y="2429"/>
              <a:ext cx="952" cy="1459"/>
              <a:chOff x="3927" y="2429"/>
              <a:chExt cx="952" cy="1459"/>
            </a:xfrm>
          </p:grpSpPr>
          <p:sp>
            <p:nvSpPr>
              <p:cNvPr id="1890314" name="Freeform 10"/>
              <p:cNvSpPr>
                <a:spLocks/>
              </p:cNvSpPr>
              <p:nvPr/>
            </p:nvSpPr>
            <p:spPr bwMode="auto">
              <a:xfrm>
                <a:off x="3927" y="3257"/>
                <a:ext cx="315" cy="631"/>
              </a:xfrm>
              <a:custGeom>
                <a:avLst/>
                <a:gdLst/>
                <a:ahLst/>
                <a:cxnLst>
                  <a:cxn ang="0">
                    <a:pos x="353" y="0"/>
                  </a:cxn>
                  <a:cxn ang="0">
                    <a:pos x="353" y="708"/>
                  </a:cxn>
                  <a:cxn ang="0">
                    <a:pos x="0" y="353"/>
                  </a:cxn>
                  <a:cxn ang="0">
                    <a:pos x="353" y="0"/>
                  </a:cxn>
                  <a:cxn ang="0">
                    <a:pos x="353" y="0"/>
                  </a:cxn>
                </a:cxnLst>
                <a:rect l="0" t="0" r="r" b="b"/>
                <a:pathLst>
                  <a:path w="353" h="708">
                    <a:moveTo>
                      <a:pt x="353" y="0"/>
                    </a:moveTo>
                    <a:lnTo>
                      <a:pt x="353" y="708"/>
                    </a:lnTo>
                    <a:lnTo>
                      <a:pt x="0" y="353"/>
                    </a:lnTo>
                    <a:lnTo>
                      <a:pt x="353" y="0"/>
                    </a:lnTo>
                    <a:lnTo>
                      <a:pt x="353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0315" name="Arc 11"/>
              <p:cNvSpPr>
                <a:spLocks/>
              </p:cNvSpPr>
              <p:nvPr/>
            </p:nvSpPr>
            <p:spPr bwMode="auto">
              <a:xfrm>
                <a:off x="4229" y="2429"/>
                <a:ext cx="650" cy="1135"/>
              </a:xfrm>
              <a:custGeom>
                <a:avLst/>
                <a:gdLst>
                  <a:gd name="G0" fmla="+- 0 0 0"/>
                  <a:gd name="G1" fmla="+- 15277 0 0"/>
                  <a:gd name="G2" fmla="+- 21600 0 0"/>
                  <a:gd name="T0" fmla="*/ 15269 w 21600"/>
                  <a:gd name="T1" fmla="*/ 0 h 36877"/>
                  <a:gd name="T2" fmla="*/ 0 w 21600"/>
                  <a:gd name="T3" fmla="*/ 36877 h 36877"/>
                  <a:gd name="T4" fmla="*/ 0 w 21600"/>
                  <a:gd name="T5" fmla="*/ 15277 h 36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6877" fill="none" extrusionOk="0">
                    <a:moveTo>
                      <a:pt x="15269" y="-1"/>
                    </a:moveTo>
                    <a:cubicBezTo>
                      <a:pt x="19322" y="4050"/>
                      <a:pt x="21600" y="9546"/>
                      <a:pt x="21600" y="15277"/>
                    </a:cubicBezTo>
                    <a:cubicBezTo>
                      <a:pt x="21600" y="27206"/>
                      <a:pt x="11929" y="36876"/>
                      <a:pt x="0" y="36877"/>
                    </a:cubicBezTo>
                  </a:path>
                  <a:path w="21600" h="36877" stroke="0" extrusionOk="0">
                    <a:moveTo>
                      <a:pt x="15269" y="-1"/>
                    </a:moveTo>
                    <a:cubicBezTo>
                      <a:pt x="19322" y="4050"/>
                      <a:pt x="21600" y="9546"/>
                      <a:pt x="21600" y="15277"/>
                    </a:cubicBezTo>
                    <a:cubicBezTo>
                      <a:pt x="21600" y="27206"/>
                      <a:pt x="11929" y="36876"/>
                      <a:pt x="0" y="36877"/>
                    </a:cubicBezTo>
                    <a:lnTo>
                      <a:pt x="0" y="15277"/>
                    </a:lnTo>
                    <a:close/>
                  </a:path>
                </a:pathLst>
              </a:custGeom>
              <a:noFill/>
              <a:ln w="541338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90316" name="Rectangle 12"/>
            <p:cNvSpPr>
              <a:spLocks noChangeArrowheads="1"/>
            </p:cNvSpPr>
            <p:nvPr/>
          </p:nvSpPr>
          <p:spPr bwMode="auto">
            <a:xfrm>
              <a:off x="4378" y="2702"/>
              <a:ext cx="950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sx="1000" sy="1000" algn="ctr" rotWithShape="0">
                <a:schemeClr val="tx1">
                  <a:lumMod val="50000"/>
                  <a:lumOff val="50000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latin typeface="New York" charset="0"/>
                </a:rPr>
                <a:t>correct</a:t>
              </a:r>
              <a:endParaRPr lang="en-US" sz="4800" b="0" baseline="30000" dirty="0">
                <a:latin typeface="Helvetica" pitchFamily="34" charset="0"/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321027"/>
              </p:ext>
            </p:extLst>
          </p:nvPr>
        </p:nvGraphicFramePr>
        <p:xfrm>
          <a:off x="3981450" y="3009114"/>
          <a:ext cx="22955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98" name="Equation" r:id="rId4" imgW="1054080" imgH="253800" progId="Equation.3">
                  <p:embed/>
                </p:oleObj>
              </mc:Choice>
              <mc:Fallback>
                <p:oleObj name="Equation" r:id="rId4" imgW="1054080" imgH="2538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450" y="3009114"/>
                        <a:ext cx="229552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733295"/>
              </p:ext>
            </p:extLst>
          </p:nvPr>
        </p:nvGraphicFramePr>
        <p:xfrm>
          <a:off x="5410200" y="3437804"/>
          <a:ext cx="27114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99" name="Equation" r:id="rId6" imgW="1244520" imgH="253800" progId="Equation.3">
                  <p:embed/>
                </p:oleObj>
              </mc:Choice>
              <mc:Fallback>
                <p:oleObj name="Equation" r:id="rId6" imgW="1244520" imgH="2538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437804"/>
                        <a:ext cx="27114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387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0307" grpId="0" uiExpand="1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92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Prediction involves representing</a:t>
            </a:r>
            <a:br>
              <a:rPr lang="en-US" dirty="0" smtClean="0"/>
            </a:br>
            <a:r>
              <a:rPr lang="en-US" dirty="0" smtClean="0"/>
              <a:t>given </a:t>
            </a:r>
            <a:br>
              <a:rPr lang="en-US" dirty="0" smtClean="0"/>
            </a:br>
            <a:endParaRPr lang="en-US" dirty="0" smtClean="0"/>
          </a:p>
        </p:txBody>
      </p:sp>
      <p:graphicFrame>
        <p:nvGraphicFramePr>
          <p:cNvPr id="922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649003"/>
              </p:ext>
            </p:extLst>
          </p:nvPr>
        </p:nvGraphicFramePr>
        <p:xfrm>
          <a:off x="766576" y="3246437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34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922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576" y="3246437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35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922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4800" y="4038600"/>
            <a:ext cx="88392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438275" y="3987800"/>
            <a:ext cx="3729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>
                <a:solidFill>
                  <a:srgbClr val="FF0000"/>
                </a:solidFill>
              </a:rPr>
              <a:t>Law of total probability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549062"/>
              </p:ext>
            </p:extLst>
          </p:nvPr>
        </p:nvGraphicFramePr>
        <p:xfrm>
          <a:off x="1961356" y="1816894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36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1356" y="1816894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191944"/>
              </p:ext>
            </p:extLst>
          </p:nvPr>
        </p:nvGraphicFramePr>
        <p:xfrm>
          <a:off x="5638801" y="1325563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37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1" y="1325563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843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Explain HW 5 in detail</a:t>
            </a:r>
          </a:p>
          <a:p>
            <a:endParaRPr lang="en-US" dirty="0"/>
          </a:p>
          <a:p>
            <a:r>
              <a:rPr lang="en-US" dirty="0" smtClean="0"/>
              <a:t>Review/finish object detection</a:t>
            </a:r>
          </a:p>
          <a:p>
            <a:endParaRPr lang="en-US" dirty="0"/>
          </a:p>
          <a:p>
            <a:r>
              <a:rPr lang="en-US" dirty="0"/>
              <a:t>Tracking Objects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pl-PL" dirty="0"/>
              <a:t>Examples and </a:t>
            </a:r>
            <a:r>
              <a:rPr lang="pl-PL" dirty="0" smtClean="0"/>
              <a:t>Applications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n-US" dirty="0" smtClean="0"/>
              <a:t>Overview </a:t>
            </a:r>
            <a:r>
              <a:rPr lang="en-US" dirty="0"/>
              <a:t>of probabilistic </a:t>
            </a:r>
            <a:r>
              <a:rPr lang="en-US" dirty="0" smtClean="0"/>
              <a:t>tracking</a:t>
            </a:r>
          </a:p>
          <a:p>
            <a:pPr lvl="1">
              <a:lnSpc>
                <a:spcPct val="150000"/>
              </a:lnSpc>
            </a:pPr>
            <a:r>
              <a:rPr lang="pl-PL" dirty="0" smtClean="0"/>
              <a:t>Kalman Filter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pl-PL" dirty="0" smtClean="0"/>
              <a:t>Particle </a:t>
            </a:r>
            <a:r>
              <a:rPr lang="pl-PL" dirty="0"/>
              <a:t>Filter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03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graphicFrame>
        <p:nvGraphicFramePr>
          <p:cNvPr id="10244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58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102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59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1024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304800" y="5029200"/>
            <a:ext cx="88392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438275" y="4978400"/>
            <a:ext cx="3333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>
                <a:solidFill>
                  <a:srgbClr val="FF0000"/>
                </a:solidFill>
              </a:rPr>
              <a:t>Conditioning on </a:t>
            </a:r>
            <a:r>
              <a:rPr lang="en-US" sz="2800" b="0" i="1">
                <a:solidFill>
                  <a:srgbClr val="FF0000"/>
                </a:solidFill>
              </a:rPr>
              <a:t>X</a:t>
            </a:r>
            <a:r>
              <a:rPr lang="en-US" sz="2800" b="0" i="1" baseline="-25000">
                <a:solidFill>
                  <a:srgbClr val="FF0000"/>
                </a:solidFill>
              </a:rPr>
              <a:t>t</a:t>
            </a:r>
            <a:r>
              <a:rPr lang="en-US" sz="2800" b="0" baseline="-25000">
                <a:solidFill>
                  <a:srgbClr val="FF0000"/>
                </a:solidFill>
              </a:rPr>
              <a:t>–1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28650" y="1325563"/>
            <a:ext cx="7886700" cy="485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dirty="0" smtClean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746677"/>
              </p:ext>
            </p:extLst>
          </p:nvPr>
        </p:nvGraphicFramePr>
        <p:xfrm>
          <a:off x="1961356" y="1816894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60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1356" y="1816894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87371"/>
              </p:ext>
            </p:extLst>
          </p:nvPr>
        </p:nvGraphicFramePr>
        <p:xfrm>
          <a:off x="5638801" y="1325563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61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1" y="1325563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072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graphicFrame>
        <p:nvGraphicFramePr>
          <p:cNvPr id="11268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82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1126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83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1126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04800" y="5867400"/>
            <a:ext cx="8839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81000" y="5791200"/>
            <a:ext cx="4365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>
                <a:solidFill>
                  <a:srgbClr val="FF0000"/>
                </a:solidFill>
              </a:rPr>
              <a:t>Independence assumption</a:t>
            </a:r>
            <a:endParaRPr lang="en-US" sz="2800" b="0" baseline="-25000">
              <a:solidFill>
                <a:srgbClr val="FF000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28650" y="1325563"/>
            <a:ext cx="7886700" cy="485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dirty="0" smtClean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746677"/>
              </p:ext>
            </p:extLst>
          </p:nvPr>
        </p:nvGraphicFramePr>
        <p:xfrm>
          <a:off x="1961356" y="1816894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84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1356" y="1816894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87371"/>
              </p:ext>
            </p:extLst>
          </p:nvPr>
        </p:nvGraphicFramePr>
        <p:xfrm>
          <a:off x="5638801" y="1325563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85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1" y="1325563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08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graphicFrame>
        <p:nvGraphicFramePr>
          <p:cNvPr id="12292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206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1229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207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1229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04800" y="5867400"/>
            <a:ext cx="8839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297" name="AutoShape 6"/>
          <p:cNvSpPr>
            <a:spLocks/>
          </p:cNvSpPr>
          <p:nvPr/>
        </p:nvSpPr>
        <p:spPr bwMode="auto">
          <a:xfrm rot="-5400000">
            <a:off x="1912937" y="4884738"/>
            <a:ext cx="288925" cy="1828800"/>
          </a:xfrm>
          <a:prstGeom prst="leftBrace">
            <a:avLst>
              <a:gd name="adj1" fmla="val 43751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Text Box 7"/>
          <p:cNvSpPr txBox="1">
            <a:spLocks noChangeArrowheads="1"/>
          </p:cNvSpPr>
          <p:nvPr/>
        </p:nvSpPr>
        <p:spPr bwMode="auto">
          <a:xfrm>
            <a:off x="1346200" y="595947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dynamics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2299" name="AutoShape 8"/>
          <p:cNvSpPr>
            <a:spLocks/>
          </p:cNvSpPr>
          <p:nvPr/>
        </p:nvSpPr>
        <p:spPr bwMode="auto">
          <a:xfrm rot="-5400000">
            <a:off x="4541837" y="4237038"/>
            <a:ext cx="288925" cy="3124200"/>
          </a:xfrm>
          <a:prstGeom prst="leftBrace">
            <a:avLst>
              <a:gd name="adj1" fmla="val 74991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Text Box 9"/>
          <p:cNvSpPr txBox="1">
            <a:spLocks noChangeArrowheads="1"/>
          </p:cNvSpPr>
          <p:nvPr/>
        </p:nvSpPr>
        <p:spPr bwMode="auto">
          <a:xfrm>
            <a:off x="3327400" y="5959475"/>
            <a:ext cx="269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corrected estimate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from previous step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28650" y="1325563"/>
            <a:ext cx="7886700" cy="485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746677"/>
              </p:ext>
            </p:extLst>
          </p:nvPr>
        </p:nvGraphicFramePr>
        <p:xfrm>
          <a:off x="1961356" y="1816894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208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1356" y="1816894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87371"/>
              </p:ext>
            </p:extLst>
          </p:nvPr>
        </p:nvGraphicFramePr>
        <p:xfrm>
          <a:off x="5638801" y="1325563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209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1" y="1325563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813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047750"/>
            <a:ext cx="7886700" cy="512921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Correction involves computing</a:t>
            </a:r>
            <a:br>
              <a:rPr lang="en-US" dirty="0" smtClean="0"/>
            </a:br>
            <a:r>
              <a:rPr lang="en-US" dirty="0" smtClean="0"/>
              <a:t>given predicted value </a:t>
            </a:r>
            <a:br>
              <a:rPr lang="en-US" dirty="0" smtClean="0"/>
            </a:br>
            <a:endParaRPr lang="en-US" dirty="0" smtClean="0"/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818980"/>
              </p:ext>
            </p:extLst>
          </p:nvPr>
        </p:nvGraphicFramePr>
        <p:xfrm>
          <a:off x="5534212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16" name="Equation" r:id="rId4" imgW="952200" imgH="253800" progId="Equation.3">
                  <p:embed/>
                </p:oleObj>
              </mc:Choice>
              <mc:Fallback>
                <p:oleObj name="Equation" r:id="rId4" imgW="952200" imgH="253800" progId="Equation.3">
                  <p:embed/>
                  <p:pic>
                    <p:nvPicPr>
                      <p:cNvPr id="133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4212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7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958985364"/>
              </p:ext>
            </p:extLst>
          </p:nvPr>
        </p:nvGraphicFramePr>
        <p:xfrm>
          <a:off x="4086412" y="1547550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17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133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6412" y="1547550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681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>
            <p:extLst/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54" name="Equation" r:id="rId4" imgW="2552400" imgH="1396800" progId="Equation.3">
                  <p:embed/>
                </p:oleObj>
              </mc:Choice>
              <mc:Fallback>
                <p:oleObj name="Equation" r:id="rId4" imgW="2552400" imgH="1396800" progId="Equation.3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7"/>
          <p:cNvGraphicFramePr>
            <a:graphicFrameLocks noChangeAspect="1"/>
          </p:cNvGraphicFramePr>
          <p:nvPr>
            <p:extLst/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55" name="Equation" r:id="rId6" imgW="952200" imgH="253800" progId="Equation.3">
                  <p:embed/>
                </p:oleObj>
              </mc:Choice>
              <mc:Fallback>
                <p:oleObj name="Equation" r:id="rId6" imgW="952200" imgH="253800" progId="Equation.3">
                  <p:embed/>
                  <p:pic>
                    <p:nvPicPr>
                      <p:cNvPr id="1434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304800" y="3902075"/>
            <a:ext cx="88392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349671" y="3959947"/>
            <a:ext cx="2092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 smtClean="0">
                <a:solidFill>
                  <a:srgbClr val="FF0000"/>
                </a:solidFill>
              </a:rPr>
              <a:t>Bayes’ Rule</a:t>
            </a:r>
            <a:endParaRPr lang="en-US" sz="2800" b="0" dirty="0">
              <a:solidFill>
                <a:srgbClr val="FF000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28650" y="1047750"/>
            <a:ext cx="7886700" cy="5129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dirty="0" smtClean="0"/>
          </a:p>
        </p:txBody>
      </p:sp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07531"/>
              </p:ext>
            </p:extLst>
          </p:nvPr>
        </p:nvGraphicFramePr>
        <p:xfrm>
          <a:off x="5534212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56" name="Equation" r:id="rId8" imgW="952200" imgH="253800" progId="Equation.3">
                  <p:embed/>
                </p:oleObj>
              </mc:Choice>
              <mc:Fallback>
                <p:oleObj name="Equation" r:id="rId8" imgW="952200" imgH="253800" progId="Equation.3">
                  <p:embed/>
                  <p:pic>
                    <p:nvPicPr>
                      <p:cNvPr id="133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4212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7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814294267"/>
              </p:ext>
            </p:extLst>
          </p:nvPr>
        </p:nvGraphicFramePr>
        <p:xfrm>
          <a:off x="4086412" y="1547550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57" name="Equation" r:id="rId9" imgW="1041120" imgH="253800" progId="Equation.3">
                  <p:embed/>
                </p:oleObj>
              </mc:Choice>
              <mc:Fallback>
                <p:oleObj name="Equation" r:id="rId9" imgW="1041120" imgH="253800" progId="Equation.3">
                  <p:embed/>
                  <p:pic>
                    <p:nvPicPr>
                      <p:cNvPr id="133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6412" y="1547550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81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78" name="Equation" r:id="rId4" imgW="2552400" imgH="1396800" progId="Equation.3">
                  <p:embed/>
                </p:oleObj>
              </mc:Choice>
              <mc:Fallback>
                <p:oleObj name="Equation" r:id="rId4" imgW="2552400" imgH="13968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4800" y="5121275"/>
            <a:ext cx="88392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69072" y="5211763"/>
            <a:ext cx="78534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>
                <a:solidFill>
                  <a:srgbClr val="FF0000"/>
                </a:solidFill>
              </a:rPr>
              <a:t>Independence assumption </a:t>
            </a:r>
            <a:br>
              <a:rPr lang="en-US" sz="2800" b="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(observation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smtClean="0">
                <a:solidFill>
                  <a:srgbClr val="FF0000"/>
                </a:solidFill>
              </a:rPr>
              <a:t>directly depends </a:t>
            </a:r>
            <a:r>
              <a:rPr lang="en-US" sz="2800" b="0" dirty="0">
                <a:solidFill>
                  <a:srgbClr val="FF0000"/>
                </a:solidFill>
              </a:rPr>
              <a:t>only on state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0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79" name="Equation" r:id="rId6" imgW="952087" imgH="253890" progId="Equation.3">
                  <p:embed/>
                </p:oleObj>
              </mc:Choice>
              <mc:Fallback>
                <p:oleObj name="Equation" r:id="rId6" imgW="952087" imgH="25389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28650" y="1047750"/>
            <a:ext cx="7886700" cy="5129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dirty="0" smtClean="0"/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07531"/>
              </p:ext>
            </p:extLst>
          </p:nvPr>
        </p:nvGraphicFramePr>
        <p:xfrm>
          <a:off x="5534212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80" name="Equation" r:id="rId8" imgW="952200" imgH="253800" progId="Equation.3">
                  <p:embed/>
                </p:oleObj>
              </mc:Choice>
              <mc:Fallback>
                <p:oleObj name="Equation" r:id="rId8" imgW="952200" imgH="253800" progId="Equation.3">
                  <p:embed/>
                  <p:pic>
                    <p:nvPicPr>
                      <p:cNvPr id="133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4212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7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814294267"/>
              </p:ext>
            </p:extLst>
          </p:nvPr>
        </p:nvGraphicFramePr>
        <p:xfrm>
          <a:off x="4086412" y="1547550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81" name="Equation" r:id="rId9" imgW="1041120" imgH="253800" progId="Equation.3">
                  <p:embed/>
                </p:oleObj>
              </mc:Choice>
              <mc:Fallback>
                <p:oleObj name="Equation" r:id="rId9" imgW="1041120" imgH="253800" progId="Equation.3">
                  <p:embed/>
                  <p:pic>
                    <p:nvPicPr>
                      <p:cNvPr id="133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6412" y="1547550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814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02" name="Equation" r:id="rId4" imgW="2552400" imgH="1396800" progId="Equation.3">
                  <p:embed/>
                </p:oleObj>
              </mc:Choice>
              <mc:Fallback>
                <p:oleObj name="Equation" r:id="rId4" imgW="2552400" imgH="13968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2871788" y="6324600"/>
            <a:ext cx="3063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>
                <a:solidFill>
                  <a:srgbClr val="FF0000"/>
                </a:solidFill>
              </a:rPr>
              <a:t>Conditioning on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b="0" i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03" name="Equation" r:id="rId6" imgW="952087" imgH="253890" progId="Equation.3">
                  <p:embed/>
                </p:oleObj>
              </mc:Choice>
              <mc:Fallback>
                <p:oleObj name="Equation" r:id="rId6" imgW="952087" imgH="25389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28650" y="1047750"/>
            <a:ext cx="7886700" cy="5129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dirty="0" smtClean="0"/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07531"/>
              </p:ext>
            </p:extLst>
          </p:nvPr>
        </p:nvGraphicFramePr>
        <p:xfrm>
          <a:off x="5534212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04" name="Equation" r:id="rId8" imgW="952200" imgH="253800" progId="Equation.3">
                  <p:embed/>
                </p:oleObj>
              </mc:Choice>
              <mc:Fallback>
                <p:oleObj name="Equation" r:id="rId8" imgW="952200" imgH="253800" progId="Equation.3">
                  <p:embed/>
                  <p:pic>
                    <p:nvPicPr>
                      <p:cNvPr id="133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4212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814294267"/>
              </p:ext>
            </p:extLst>
          </p:nvPr>
        </p:nvGraphicFramePr>
        <p:xfrm>
          <a:off x="4086412" y="1547550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05" name="Equation" r:id="rId9" imgW="1041120" imgH="253800" progId="Equation.3">
                  <p:embed/>
                </p:oleObj>
              </mc:Choice>
              <mc:Fallback>
                <p:oleObj name="Equation" r:id="rId9" imgW="1041120" imgH="253800" progId="Equation.3">
                  <p:embed/>
                  <p:pic>
                    <p:nvPicPr>
                      <p:cNvPr id="133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6412" y="1547550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687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66675" y="4724400"/>
            <a:ext cx="1762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observation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7399338" y="4724400"/>
            <a:ext cx="1439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predicted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estimate</a:t>
            </a:r>
          </a:p>
        </p:txBody>
      </p:sp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2362200" y="6319838"/>
            <a:ext cx="403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normalization factor</a:t>
            </a:r>
          </a:p>
        </p:txBody>
      </p:sp>
      <p:cxnSp>
        <p:nvCxnSpPr>
          <p:cNvPr id="17419" name="Straight Arrow Connector 15"/>
          <p:cNvCxnSpPr>
            <a:cxnSpLocks noChangeShapeType="1"/>
          </p:cNvCxnSpPr>
          <p:nvPr/>
        </p:nvCxnSpPr>
        <p:spPr bwMode="auto">
          <a:xfrm>
            <a:off x="1447800" y="5181600"/>
            <a:ext cx="762000" cy="1524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7420" name="Straight Arrow Connector 18"/>
          <p:cNvCxnSpPr>
            <a:cxnSpLocks noChangeShapeType="1"/>
            <a:stCxn id="17417" idx="1"/>
          </p:cNvCxnSpPr>
          <p:nvPr/>
        </p:nvCxnSpPr>
        <p:spPr bwMode="auto">
          <a:xfrm rot="10800000" flipV="1">
            <a:off x="6705600" y="5135563"/>
            <a:ext cx="693738" cy="19843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26" name="Equation" r:id="rId4" imgW="952087" imgH="253890" progId="Equation.3">
                  <p:embed/>
                </p:oleObj>
              </mc:Choice>
              <mc:Fallback>
                <p:oleObj name="Equation" r:id="rId4" imgW="952087" imgH="25389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27" name="Equation" r:id="rId6" imgW="2552400" imgH="1396800" progId="Equation.3">
                  <p:embed/>
                </p:oleObj>
              </mc:Choice>
              <mc:Fallback>
                <p:oleObj name="Equation" r:id="rId6" imgW="2552400" imgH="13968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28650" y="1047750"/>
            <a:ext cx="7886700" cy="5129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dirty="0" smtClean="0"/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07531"/>
              </p:ext>
            </p:extLst>
          </p:nvPr>
        </p:nvGraphicFramePr>
        <p:xfrm>
          <a:off x="5534212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28" name="Equation" r:id="rId8" imgW="952200" imgH="253800" progId="Equation.3">
                  <p:embed/>
                </p:oleObj>
              </mc:Choice>
              <mc:Fallback>
                <p:oleObj name="Equation" r:id="rId8" imgW="952200" imgH="253800" progId="Equation.3">
                  <p:embed/>
                  <p:pic>
                    <p:nvPicPr>
                      <p:cNvPr id="133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4212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7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814294267"/>
              </p:ext>
            </p:extLst>
          </p:nvPr>
        </p:nvGraphicFramePr>
        <p:xfrm>
          <a:off x="4086412" y="1547550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29" name="Equation" r:id="rId9" imgW="1041120" imgH="253800" progId="Equation.3">
                  <p:embed/>
                </p:oleObj>
              </mc:Choice>
              <mc:Fallback>
                <p:oleObj name="Equation" r:id="rId9" imgW="1041120" imgH="253800" progId="Equation.3">
                  <p:embed/>
                  <p:pic>
                    <p:nvPicPr>
                      <p:cNvPr id="133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6412" y="1547550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88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Prediction and correction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093694"/>
            <a:ext cx="7886700" cy="50832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b="1" dirty="0" smtClean="0"/>
              <a:t>Prediction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   Correction:</a:t>
            </a:r>
          </a:p>
        </p:txBody>
      </p:sp>
      <p:graphicFrame>
        <p:nvGraphicFramePr>
          <p:cNvPr id="1843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1600200"/>
          <a:ext cx="876300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36" name="Equation" r:id="rId4" imgW="3492360" imgH="279360" progId="Equation.3">
                  <p:embed/>
                </p:oleObj>
              </mc:Choice>
              <mc:Fallback>
                <p:oleObj name="Equation" r:id="rId4" imgW="3492360" imgH="279360" progId="Equation.3">
                  <p:embed/>
                  <p:pic>
                    <p:nvPicPr>
                      <p:cNvPr id="1843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00200"/>
                        <a:ext cx="8763000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5237163"/>
          <a:ext cx="8610600" cy="131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37" name="Equation" r:id="rId6" imgW="3162240" imgH="482400" progId="Equation.3">
                  <p:embed/>
                </p:oleObj>
              </mc:Choice>
              <mc:Fallback>
                <p:oleObj name="Equation" r:id="rId6" imgW="3162240" imgH="482400" progId="Equation.3">
                  <p:embed/>
                  <p:pic>
                    <p:nvPicPr>
                      <p:cNvPr id="1843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237163"/>
                        <a:ext cx="8610600" cy="1316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AutoShape 6"/>
          <p:cNvSpPr>
            <a:spLocks/>
          </p:cNvSpPr>
          <p:nvPr/>
        </p:nvSpPr>
        <p:spPr bwMode="auto">
          <a:xfrm rot="-5400000">
            <a:off x="4305300" y="1562100"/>
            <a:ext cx="304800" cy="1600200"/>
          </a:xfrm>
          <a:prstGeom prst="leftBrace">
            <a:avLst>
              <a:gd name="adj1" fmla="val 4375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708400" y="2514600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dynamics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8440" name="AutoShape 8"/>
          <p:cNvSpPr>
            <a:spLocks/>
          </p:cNvSpPr>
          <p:nvPr/>
        </p:nvSpPr>
        <p:spPr bwMode="auto">
          <a:xfrm rot="-5400000">
            <a:off x="6553200" y="990600"/>
            <a:ext cx="304800" cy="27432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334000" y="2514600"/>
            <a:ext cx="269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corrected estimate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from previous step</a:t>
            </a:r>
          </a:p>
        </p:txBody>
      </p:sp>
      <p:sp>
        <p:nvSpPr>
          <p:cNvPr id="18442" name="AutoShape 10"/>
          <p:cNvSpPr>
            <a:spLocks/>
          </p:cNvSpPr>
          <p:nvPr/>
        </p:nvSpPr>
        <p:spPr bwMode="auto">
          <a:xfrm rot="5400000" flipV="1">
            <a:off x="4457700" y="4305300"/>
            <a:ext cx="381000" cy="15240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797300" y="4038600"/>
            <a:ext cx="1762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observation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8444" name="AutoShape 12"/>
          <p:cNvSpPr>
            <a:spLocks/>
          </p:cNvSpPr>
          <p:nvPr/>
        </p:nvSpPr>
        <p:spPr bwMode="auto">
          <a:xfrm rot="5400000" flipV="1">
            <a:off x="6705600" y="3657600"/>
            <a:ext cx="381000" cy="2819400"/>
          </a:xfrm>
          <a:prstGeom prst="leftBrace">
            <a:avLst>
              <a:gd name="adj1" fmla="val 61667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6180138" y="4054475"/>
            <a:ext cx="1439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predicted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estimate</a:t>
            </a:r>
          </a:p>
        </p:txBody>
      </p:sp>
    </p:spTree>
    <p:extLst>
      <p:ext uri="{BB962C8B-B14F-4D97-AF65-F5344CB8AC3E}">
        <p14:creationId xmlns:p14="http://schemas.microsoft.com/office/powerpoint/2010/main" val="426210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Kalman filter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0446"/>
            <a:ext cx="8001000" cy="476175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Linear dynamics model: state undergoes linear transformation plus Gaussian noise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Observation model: measurement is linearly transformed state plus Gaussian noise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The predicted/corrected state distributions are Gaussian</a:t>
            </a:r>
          </a:p>
          <a:p>
            <a:pPr lvl="1"/>
            <a:r>
              <a:rPr lang="en-US" dirty="0" smtClean="0"/>
              <a:t>You only need to maintain the mean and covariance</a:t>
            </a:r>
          </a:p>
          <a:p>
            <a:pPr lvl="1"/>
            <a:r>
              <a:rPr lang="en-US" dirty="0" smtClean="0"/>
              <a:t>The calculations are easy (all the integrals can be done in closed form)</a:t>
            </a:r>
          </a:p>
          <a:p>
            <a:pPr>
              <a:buFontTx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281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5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5262806"/>
          </a:xfrm>
        </p:spPr>
        <p:txBody>
          <a:bodyPr>
            <a:normAutofit/>
          </a:bodyPr>
          <a:lstStyle/>
          <a:p>
            <a:r>
              <a:rPr lang="en-US" dirty="0"/>
              <a:t>Color histogram and k-nearest neighbor (</a:t>
            </a:r>
            <a:r>
              <a:rPr lang="en-US" dirty="0" err="1"/>
              <a:t>kNN</a:t>
            </a:r>
            <a:r>
              <a:rPr lang="en-US" dirty="0"/>
              <a:t>) </a:t>
            </a:r>
            <a:r>
              <a:rPr lang="en-US" dirty="0" smtClean="0"/>
              <a:t>classifier</a:t>
            </a:r>
          </a:p>
          <a:p>
            <a:endParaRPr lang="en-US" dirty="0" smtClean="0"/>
          </a:p>
          <a:p>
            <a:r>
              <a:rPr lang="en-US" dirty="0"/>
              <a:t>Bag of visual words model and nearest neighbor </a:t>
            </a:r>
            <a:r>
              <a:rPr lang="en-US" dirty="0" smtClean="0"/>
              <a:t>classifier</a:t>
            </a:r>
          </a:p>
          <a:p>
            <a:endParaRPr lang="en-US" dirty="0"/>
          </a:p>
          <a:p>
            <a:r>
              <a:rPr lang="en-US" dirty="0"/>
              <a:t>Bag of visual words model and a discriminative </a:t>
            </a:r>
            <a:r>
              <a:rPr lang="en-US" dirty="0" smtClean="0"/>
              <a:t>classifier</a:t>
            </a:r>
          </a:p>
          <a:p>
            <a:endParaRPr lang="en-US" dirty="0"/>
          </a:p>
          <a:p>
            <a:r>
              <a:rPr lang="en-US" dirty="0"/>
              <a:t>Spatial pyramid model and a discriminative classifier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85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Kalman</a:t>
            </a:r>
            <a:r>
              <a:rPr lang="en-US" dirty="0" smtClean="0"/>
              <a:t> Filter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6705600" y="4876800"/>
            <a:ext cx="609600" cy="609600"/>
          </a:xfrm>
          <a:prstGeom prst="downArrow">
            <a:avLst/>
          </a:prstGeom>
          <a:solidFill>
            <a:srgbClr val="1F497D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flipH="1">
            <a:off x="3886200" y="5562600"/>
            <a:ext cx="1600200" cy="609600"/>
          </a:xfrm>
          <a:prstGeom prst="rightArrow">
            <a:avLst/>
          </a:prstGeom>
          <a:solidFill>
            <a:srgbClr val="1F497D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Next Frame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0" y="6019800"/>
            <a:ext cx="1781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Prediction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0" y="4277380"/>
            <a:ext cx="1840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Correction</a:t>
            </a:r>
            <a:endParaRPr lang="en-US" sz="2800" dirty="0"/>
          </a:p>
        </p:txBody>
      </p:sp>
      <p:sp>
        <p:nvSpPr>
          <p:cNvPr id="15" name="Snip Single Corner Rectangle 14"/>
          <p:cNvSpPr/>
          <p:nvPr/>
        </p:nvSpPr>
        <p:spPr>
          <a:xfrm>
            <a:off x="5791200" y="5638800"/>
            <a:ext cx="2514600" cy="990600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Update Location, Velocity, etc.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371600" y="3352800"/>
            <a:ext cx="212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Observation</a:t>
            </a:r>
            <a:endParaRPr lang="en-US" sz="2800" dirty="0"/>
          </a:p>
        </p:txBody>
      </p:sp>
      <p:sp>
        <p:nvSpPr>
          <p:cNvPr id="3" name="Right Arrow Callout 2"/>
          <p:cNvSpPr/>
          <p:nvPr/>
        </p:nvSpPr>
        <p:spPr>
          <a:xfrm>
            <a:off x="4419600" y="2286000"/>
            <a:ext cx="1219200" cy="24384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203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38600" y="2286000"/>
            <a:ext cx="609600" cy="228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38600" y="4510918"/>
            <a:ext cx="609600" cy="228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slow_o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2286000" cy="1524000"/>
          </a:xfrm>
          <a:prstGeom prst="rect">
            <a:avLst/>
          </a:prstGeom>
        </p:spPr>
      </p:pic>
      <p:pic>
        <p:nvPicPr>
          <p:cNvPr id="21" name="Picture 20" descr="slow_p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343400"/>
            <a:ext cx="2286000" cy="1524000"/>
          </a:xfrm>
          <a:prstGeom prst="rect">
            <a:avLst/>
          </a:prstGeom>
        </p:spPr>
      </p:pic>
      <p:pic>
        <p:nvPicPr>
          <p:cNvPr id="22" name="Picture 21" descr="slow_c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743200"/>
            <a:ext cx="2286000" cy="1524000"/>
          </a:xfrm>
          <a:prstGeom prst="rect">
            <a:avLst/>
          </a:prstGeom>
        </p:spPr>
      </p:pic>
      <p:pic>
        <p:nvPicPr>
          <p:cNvPr id="25" name="Picture 24" descr="slow_g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4800"/>
            <a:ext cx="2286000" cy="1524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853046" y="1838980"/>
            <a:ext cx="2300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Ground Truth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3313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pic>
        <p:nvPicPr>
          <p:cNvPr id="4" name="Picture 3" descr="fast_g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0" y="2590800"/>
            <a:ext cx="3048000" cy="2032000"/>
          </a:xfrm>
          <a:prstGeom prst="rect">
            <a:avLst/>
          </a:prstGeom>
        </p:spPr>
      </p:pic>
      <p:pic>
        <p:nvPicPr>
          <p:cNvPr id="5" name="Picture 4" descr="fast_o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50" y="2590800"/>
            <a:ext cx="3048000" cy="2032000"/>
          </a:xfrm>
          <a:prstGeom prst="rect">
            <a:avLst/>
          </a:prstGeom>
        </p:spPr>
      </p:pic>
      <p:pic>
        <p:nvPicPr>
          <p:cNvPr id="6" name="Picture 5" descr="fast_c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50" y="2590800"/>
            <a:ext cx="3048000" cy="20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0" y="4724400"/>
            <a:ext cx="1840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Correction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4724400"/>
            <a:ext cx="212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Observation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81000" y="4724400"/>
            <a:ext cx="2300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Ground Truth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794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Propagation of Gaussian densities</a:t>
            </a:r>
          </a:p>
        </p:txBody>
      </p:sp>
      <p:graphicFrame>
        <p:nvGraphicFramePr>
          <p:cNvPr id="19458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838200" y="1295400"/>
          <a:ext cx="7772400" cy="524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53" name="Image" r:id="rId4" imgW="10819048" imgH="7301587" progId="Photoshop.Image.10">
                  <p:embed/>
                </p:oleObj>
              </mc:Choice>
              <mc:Fallback>
                <p:oleObj name="Image" r:id="rId4" imgW="10819048" imgH="7301587" progId="Photoshop.Image.10">
                  <p:embed/>
                  <p:pic>
                    <p:nvPicPr>
                      <p:cNvPr id="1945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295400"/>
                        <a:ext cx="7772400" cy="524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65017" y="13067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change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5257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1" y="613993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 and Correction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96106" y="1325563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3497997"/>
            <a:ext cx="5798724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Decent model if there is just one object, but localization is imprecise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724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  <a:endParaRPr lang="en-US" dirty="0" smtClean="0"/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3352800"/>
            <a:ext cx="8686800" cy="259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Represent the state distribution non-parametrically</a:t>
            </a:r>
          </a:p>
          <a:p>
            <a:r>
              <a:rPr lang="en-US" sz="2800" dirty="0" smtClean="0"/>
              <a:t>Prediction: Sample possible values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t-1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/>
              <a:t>for the previous state</a:t>
            </a:r>
          </a:p>
          <a:p>
            <a:r>
              <a:rPr lang="en-US" sz="2800" dirty="0" smtClean="0"/>
              <a:t>Correction: Compute likelihood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/>
              <a:t> based on weighted samples and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21506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71600" y="854075"/>
          <a:ext cx="64008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76" name="Image" r:id="rId4" imgW="9041270" imgH="3314286" progId="Photoshop.Image.10">
                  <p:embed/>
                </p:oleObj>
              </mc:Choice>
              <mc:Fallback>
                <p:oleObj name="Image" r:id="rId4" imgW="9041270" imgH="3314286" progId="Photoshop.Image.10">
                  <p:embed/>
                  <p:pic>
                    <p:nvPicPr>
                      <p:cNvPr id="2150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854075"/>
                        <a:ext cx="64008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336550" y="6096000"/>
            <a:ext cx="835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0" dirty="0"/>
              <a:t>M. </a:t>
            </a:r>
            <a:r>
              <a:rPr lang="en-US" sz="1800" b="0" dirty="0" err="1"/>
              <a:t>Isard</a:t>
            </a:r>
            <a:r>
              <a:rPr lang="en-US" sz="1800" b="0" dirty="0"/>
              <a:t> and A. Blake, </a:t>
            </a:r>
            <a:r>
              <a:rPr lang="en-US" sz="1800" b="0" dirty="0">
                <a:hlinkClick r:id="rId6"/>
              </a:rPr>
              <a:t>CONDENSATION -- conditional density propagation for visual tracking</a:t>
            </a:r>
            <a:r>
              <a:rPr lang="en-US" sz="1800" b="0" dirty="0"/>
              <a:t>, IJCV 29(1):5-28, 1998</a:t>
            </a:r>
          </a:p>
        </p:txBody>
      </p:sp>
    </p:spTree>
    <p:extLst>
      <p:ext uri="{BB962C8B-B14F-4D97-AF65-F5344CB8AC3E}">
        <p14:creationId xmlns:p14="http://schemas.microsoft.com/office/powerpoint/2010/main" val="132186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filtering</a:t>
            </a: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336550" y="6096000"/>
            <a:ext cx="835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0"/>
              <a:t>M. Isard and A. Blake, </a:t>
            </a:r>
            <a:r>
              <a:rPr lang="en-US" sz="1800" b="0">
                <a:hlinkClick r:id="rId4"/>
              </a:rPr>
              <a:t>CONDENSATION -- conditional density propagation for visual tracking</a:t>
            </a:r>
            <a:r>
              <a:rPr lang="en-US" sz="1800" b="0"/>
              <a:t>, IJCV 29(1):5-28, 1998</a:t>
            </a:r>
          </a:p>
        </p:txBody>
      </p:sp>
      <p:graphicFrame>
        <p:nvGraphicFramePr>
          <p:cNvPr id="22530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0" y="1143000"/>
          <a:ext cx="62484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00" name="Image" r:id="rId5" imgW="9168254" imgH="6653968" progId="Photoshop.Image.10">
                  <p:embed/>
                </p:oleObj>
              </mc:Choice>
              <mc:Fallback>
                <p:oleObj name="Image" r:id="rId5" imgW="9168254" imgH="6653968" progId="Photoshop.Image.10">
                  <p:embed/>
                  <p:pic>
                    <p:nvPicPr>
                      <p:cNvPr id="2253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62484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Rectangle 11"/>
          <p:cNvSpPr>
            <a:spLocks noChangeArrowheads="1"/>
          </p:cNvSpPr>
          <p:nvPr/>
        </p:nvSpPr>
        <p:spPr bwMode="auto">
          <a:xfrm>
            <a:off x="6248400" y="1143000"/>
            <a:ext cx="28956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0" dirty="0"/>
              <a:t>Start with weighted samples from previous time step</a:t>
            </a:r>
            <a:br>
              <a:rPr lang="en-US" sz="1800" b="0" dirty="0"/>
            </a:br>
            <a:endParaRPr lang="en-US" sz="800" b="0" dirty="0"/>
          </a:p>
          <a:p>
            <a:r>
              <a:rPr lang="en-US" sz="1800" b="0" dirty="0"/>
              <a:t>Sample and shift according to dynamics model</a:t>
            </a:r>
            <a:br>
              <a:rPr lang="en-US" sz="1800" b="0" dirty="0"/>
            </a:br>
            <a:endParaRPr lang="en-US" sz="800" b="0" dirty="0"/>
          </a:p>
          <a:p>
            <a:r>
              <a:rPr lang="en-US" sz="1800" b="0" dirty="0"/>
              <a:t>Spread due to randomness; this is predicted density </a:t>
            </a:r>
            <a:r>
              <a:rPr lang="en-US" sz="1800" b="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(X</a:t>
            </a:r>
            <a:r>
              <a:rPr lang="en-US" sz="1800" b="0" i="1" baseline="-25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|Y</a:t>
            </a:r>
            <a:r>
              <a:rPr lang="en-US" sz="1800" b="0" i="1" baseline="-25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800" b="0" baseline="-25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1800" b="0" dirty="0">
                <a:latin typeface="Times New Roman" pitchFamily="18" charset="0"/>
                <a:cs typeface="Times New Roman" pitchFamily="18" charset="0"/>
              </a:rPr>
            </a:br>
            <a:endParaRPr lang="en-US" sz="8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0" dirty="0"/>
              <a:t>Weight the samples</a:t>
            </a:r>
          </a:p>
          <a:p>
            <a:r>
              <a:rPr lang="en-US" sz="1800" b="0" dirty="0"/>
              <a:t>according to observation density</a:t>
            </a:r>
            <a:br>
              <a:rPr lang="en-US" sz="1800" b="0" dirty="0"/>
            </a:br>
            <a:endParaRPr lang="en-US" sz="800" b="0" dirty="0"/>
          </a:p>
          <a:p>
            <a:r>
              <a:rPr lang="en-US" sz="1800" b="0" dirty="0"/>
              <a:t>Arrive at corrected density estimate </a:t>
            </a:r>
            <a:r>
              <a:rPr lang="en-US" sz="1800" b="0" i="1" dirty="0"/>
              <a:t>P</a:t>
            </a:r>
            <a:r>
              <a:rPr lang="en-US" sz="1800" b="0" dirty="0"/>
              <a:t>(</a:t>
            </a:r>
            <a:r>
              <a:rPr lang="en-US" sz="1800" b="0" i="1" dirty="0" err="1"/>
              <a:t>X</a:t>
            </a:r>
            <a:r>
              <a:rPr lang="en-US" sz="1800" b="0" i="1" baseline="-25000" dirty="0" err="1"/>
              <a:t>t</a:t>
            </a:r>
            <a:r>
              <a:rPr lang="en-US" sz="1800" b="0" dirty="0" err="1"/>
              <a:t>|</a:t>
            </a:r>
            <a:r>
              <a:rPr lang="en-US" sz="1800" b="0" i="1" dirty="0" err="1"/>
              <a:t>Y</a:t>
            </a:r>
            <a:r>
              <a:rPr lang="en-US" sz="1800" b="0" i="1" baseline="-25000" dirty="0" err="1"/>
              <a:t>t</a:t>
            </a:r>
            <a:r>
              <a:rPr lang="en-US" sz="1800" b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271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Propagation of non-parametric densities</a:t>
            </a:r>
          </a:p>
        </p:txBody>
      </p:sp>
      <p:graphicFrame>
        <p:nvGraphicFramePr>
          <p:cNvPr id="20482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749300" y="1143000"/>
          <a:ext cx="76454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24" name="Image" r:id="rId4" imgW="11301587" imgH="7771429" progId="Photoshop.Image.10">
                  <p:embed/>
                </p:oleObj>
              </mc:Choice>
              <mc:Fallback>
                <p:oleObj name="Image" r:id="rId4" imgW="11301587" imgH="7771429" progId="Photoshop.Image.10">
                  <p:embed/>
                  <p:pic>
                    <p:nvPicPr>
                      <p:cNvPr id="2048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300" y="1143000"/>
                        <a:ext cx="76454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65017" y="13067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change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5257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1" y="613993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 and Correction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9895" y="107179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3497997"/>
            <a:ext cx="5798724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Good if there are multiple, confusable objects (or clutter) in the scene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273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Particle filtering results</a:t>
            </a:r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27432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133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People</a:t>
            </a:r>
            <a:r>
              <a:rPr lang="en-US" sz="2400" dirty="0" smtClean="0"/>
              <a:t>: </a:t>
            </a:r>
            <a:r>
              <a:rPr lang="pl-PL" sz="2400" dirty="0">
                <a:hlinkClick r:id="rId5"/>
              </a:rPr>
              <a:t>http://</a:t>
            </a:r>
            <a:r>
              <a:rPr lang="pl-PL" sz="2400" dirty="0" err="1">
                <a:hlinkClick r:id="rId5"/>
              </a:rPr>
              <a:t>www.youtube.com</a:t>
            </a:r>
            <a:r>
              <a:rPr lang="pl-PL" sz="2400" dirty="0">
                <a:hlinkClick r:id="rId5"/>
              </a:rPr>
              <a:t>/</a:t>
            </a:r>
            <a:r>
              <a:rPr lang="pl-PL" sz="2400" dirty="0" err="1">
                <a:hlinkClick r:id="rId5"/>
              </a:rPr>
              <a:t>watch?v</a:t>
            </a:r>
            <a:r>
              <a:rPr lang="pl-PL" sz="2400" dirty="0">
                <a:hlinkClick r:id="rId5"/>
              </a:rPr>
              <a:t>=</a:t>
            </a:r>
            <a:r>
              <a:rPr lang="pl-PL" sz="2400" dirty="0" err="1">
                <a:hlinkClick r:id="rId5"/>
              </a:rPr>
              <a:t>wCMk-</a:t>
            </a:r>
            <a:r>
              <a:rPr lang="pl-PL" sz="2400" dirty="0" err="1" smtClean="0">
                <a:hlinkClick r:id="rId5"/>
              </a:rPr>
              <a:t>pHzScE</a:t>
            </a:r>
            <a:endParaRPr lang="pl-PL" sz="24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Hand</a:t>
            </a:r>
            <a:r>
              <a:rPr lang="en-US" sz="2400" dirty="0" smtClean="0"/>
              <a:t>: </a:t>
            </a:r>
            <a:r>
              <a:rPr lang="pl-PL" sz="2400" dirty="0">
                <a:hlinkClick r:id="rId6"/>
              </a:rPr>
              <a:t>http://www.youtube.com/watch?v=</a:t>
            </a:r>
            <a:r>
              <a:rPr lang="pl-PL" sz="2400" dirty="0" smtClean="0">
                <a:hlinkClick r:id="rId6"/>
              </a:rPr>
              <a:t>tIjufInUqZM</a:t>
            </a:r>
            <a:endParaRPr lang="pl-PL" sz="2400" dirty="0" smtClean="0"/>
          </a:p>
          <a:p>
            <a:pPr marL="0" indent="0">
              <a:lnSpc>
                <a:spcPct val="150000"/>
              </a:lnSpc>
              <a:buNone/>
            </a:pPr>
            <a:endParaRPr lang="pl-PL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91732" y="6330434"/>
            <a:ext cx="814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</a:t>
            </a:r>
            <a:r>
              <a:rPr lang="en-US" dirty="0"/>
              <a:t>informal explanation: </a:t>
            </a:r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www.youtube.com/watch?v=aUkBa1zMKv4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43027" y="2662535"/>
            <a:ext cx="8039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Localization </a:t>
            </a:r>
            <a:r>
              <a:rPr lang="en-US" dirty="0"/>
              <a:t>(similar model): </a:t>
            </a:r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www.youtube.com/watch?v=rAuTgsiM2-8</a:t>
            </a:r>
            <a:endParaRPr lang="en-US" dirty="0" smtClean="0"/>
          </a:p>
          <a:p>
            <a:r>
              <a:rPr lang="en-US" dirty="0" smtClean="0">
                <a:hlinkClick r:id="rId9"/>
              </a:rPr>
              <a:t>http</a:t>
            </a:r>
            <a:r>
              <a:rPr lang="en-US" dirty="0">
                <a:hlinkClick r:id="rId9"/>
              </a:rPr>
              <a:t>://</a:t>
            </a:r>
            <a:r>
              <a:rPr lang="en-US" dirty="0" smtClean="0">
                <a:hlinkClick r:id="rId9"/>
              </a:rPr>
              <a:t>www.cvlibs.net/publications/Brubaker2013CVPR.pdf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25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Initialization</a:t>
            </a:r>
          </a:p>
          <a:p>
            <a:pPr lvl="1"/>
            <a:r>
              <a:rPr lang="en-US" smtClean="0"/>
              <a:t>Manual</a:t>
            </a:r>
          </a:p>
          <a:p>
            <a:pPr lvl="1"/>
            <a:r>
              <a:rPr lang="en-US" smtClean="0"/>
              <a:t>Background subtraction</a:t>
            </a:r>
          </a:p>
          <a:p>
            <a:pPr lvl="1"/>
            <a:r>
              <a:rPr lang="en-US" smtClean="0"/>
              <a:t>Detection</a:t>
            </a:r>
          </a:p>
        </p:txBody>
      </p:sp>
    </p:spTree>
    <p:extLst>
      <p:ext uri="{BB962C8B-B14F-4D97-AF65-F5344CB8AC3E}">
        <p14:creationId xmlns:p14="http://schemas.microsoft.com/office/powerpoint/2010/main" val="240724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 smtClean="0"/>
              <a:t>Getting observation and dynamics models</a:t>
            </a:r>
          </a:p>
          <a:p>
            <a:pPr lvl="1"/>
            <a:r>
              <a:rPr lang="en-US" dirty="0" smtClean="0"/>
              <a:t>Observation model: match a template or use a trained detector </a:t>
            </a:r>
          </a:p>
          <a:p>
            <a:pPr lvl="1"/>
            <a:r>
              <a:rPr lang="en-US" dirty="0" smtClean="0"/>
              <a:t>Dynamics model: usually specify using domain knowledge</a:t>
            </a:r>
          </a:p>
        </p:txBody>
      </p:sp>
    </p:spTree>
    <p:extLst>
      <p:ext uri="{BB962C8B-B14F-4D97-AF65-F5344CB8AC3E}">
        <p14:creationId xmlns:p14="http://schemas.microsoft.com/office/powerpoint/2010/main" val="16479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 smtClean="0"/>
              <a:t>Obtaining observation and dynamics model</a:t>
            </a:r>
          </a:p>
          <a:p>
            <a:pPr>
              <a:buFontTx/>
              <a:buChar char="•"/>
            </a:pPr>
            <a:r>
              <a:rPr lang="en-US" dirty="0" smtClean="0"/>
              <a:t>Uncertainty of prediction vs. correction</a:t>
            </a:r>
          </a:p>
          <a:p>
            <a:pPr lvl="1"/>
            <a:r>
              <a:rPr lang="en-US" dirty="0" smtClean="0"/>
              <a:t>If the dynamics model is too strong, will end up ignoring the data </a:t>
            </a:r>
          </a:p>
          <a:p>
            <a:pPr lvl="1"/>
            <a:r>
              <a:rPr lang="en-US" dirty="0" smtClean="0"/>
              <a:t>If the observation model is too strong, tracking is reduced to repeated detection</a:t>
            </a:r>
          </a:p>
        </p:txBody>
      </p:sp>
      <p:pic>
        <p:nvPicPr>
          <p:cNvPr id="2" name="Picture 1" descr="fast_cr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622800"/>
            <a:ext cx="2209800" cy="1473200"/>
          </a:xfrm>
          <a:prstGeom prst="rect">
            <a:avLst/>
          </a:prstGeom>
        </p:spPr>
      </p:pic>
      <p:pic>
        <p:nvPicPr>
          <p:cNvPr id="3" name="Picture 2" descr="fast_cr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622800"/>
            <a:ext cx="2209800" cy="1473200"/>
          </a:xfrm>
          <a:prstGeom prst="rect">
            <a:avLst/>
          </a:prstGeom>
        </p:spPr>
      </p:pic>
      <p:pic>
        <p:nvPicPr>
          <p:cNvPr id="4" name="Picture 3" descr="fast_c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622800"/>
            <a:ext cx="2209800" cy="147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6260068"/>
            <a:ext cx="297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 strong dynamics 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6248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 strong observation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3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Statistical template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066800"/>
          </a:xfrm>
        </p:spPr>
        <p:txBody>
          <a:bodyPr/>
          <a:lstStyle/>
          <a:p>
            <a:r>
              <a:rPr lang="en-US" dirty="0" smtClean="0"/>
              <a:t>Object model = log linear model of parts at fixed positions</a:t>
            </a:r>
          </a:p>
        </p:txBody>
      </p:sp>
      <p:pic>
        <p:nvPicPr>
          <p:cNvPr id="2150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876800"/>
            <a:ext cx="6223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43200"/>
            <a:ext cx="5334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143000" y="27432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66800" y="31242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90600" y="35814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95400" y="39624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90600" y="36576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169988" y="48768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93788" y="52578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17588" y="57150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322388" y="60960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17588" y="57912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86000" y="3200400"/>
            <a:ext cx="59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3EF2A"/>
                </a:solidFill>
              </a:rPr>
              <a:t>+3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743200" y="3200400"/>
            <a:ext cx="59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+2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276600" y="3200400"/>
            <a:ext cx="50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92D050"/>
                </a:solidFill>
              </a:rPr>
              <a:t>-2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43313" y="3200400"/>
            <a:ext cx="5064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100513" y="3200400"/>
            <a:ext cx="806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7030A0"/>
                </a:solidFill>
              </a:rPr>
              <a:t>-2.5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848225" y="3200400"/>
            <a:ext cx="1114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= -0.5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286000" y="5410200"/>
            <a:ext cx="59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3EF2A"/>
                </a:solidFill>
              </a:rPr>
              <a:t>+4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743200" y="5410200"/>
            <a:ext cx="59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+1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200400" y="5410200"/>
            <a:ext cx="895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92D050"/>
                </a:solidFill>
              </a:rPr>
              <a:t>+0.5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71925" y="5410200"/>
            <a:ext cx="5953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+3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429125" y="5410200"/>
            <a:ext cx="895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7030A0"/>
                </a:solidFill>
              </a:rPr>
              <a:t>+0.5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76838" y="5410200"/>
            <a:ext cx="1195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= 10.5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827713" y="3200400"/>
            <a:ext cx="995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2"/>
                </a:solidFill>
              </a:rPr>
              <a:t>&gt; 7.5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827713" y="2895600"/>
            <a:ext cx="404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296025" y="5410200"/>
            <a:ext cx="995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2"/>
                </a:solidFill>
              </a:rPr>
              <a:t>&gt; 7.5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6296025" y="5105400"/>
            <a:ext cx="404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686425" y="3810000"/>
            <a:ext cx="179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Non-object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762625" y="5943600"/>
            <a:ext cx="1141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307189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/>
              <a:t>Getting observation and dynamics models</a:t>
            </a:r>
          </a:p>
          <a:p>
            <a:pPr>
              <a:buFontTx/>
              <a:buChar char="•"/>
            </a:pPr>
            <a:r>
              <a:rPr lang="en-US" dirty="0" smtClean="0"/>
              <a:t>Prediction vs. correction</a:t>
            </a:r>
          </a:p>
          <a:p>
            <a:pPr>
              <a:buFontTx/>
              <a:buChar char="•"/>
            </a:pPr>
            <a:r>
              <a:rPr lang="en-US" dirty="0" smtClean="0"/>
              <a:t>Data association</a:t>
            </a:r>
          </a:p>
          <a:p>
            <a:pPr lvl="1"/>
            <a:r>
              <a:rPr lang="en-US" sz="2400" dirty="0" smtClean="0"/>
              <a:t>When tracking multiple objects, need to assign right objects to right tracks (particle filters good for this)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96000" y="4572000"/>
            <a:ext cx="2438400" cy="1828800"/>
            <a:chOff x="3352800" y="2514600"/>
            <a:chExt cx="2438400" cy="1828800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3352800" y="2514600"/>
              <a:ext cx="2438400" cy="1828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7"/>
            <p:cNvSpPr>
              <a:spLocks noChangeArrowheads="1"/>
            </p:cNvSpPr>
            <p:nvPr/>
          </p:nvSpPr>
          <p:spPr bwMode="auto">
            <a:xfrm>
              <a:off x="5029200" y="3124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4343400" y="3276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4191000" y="30480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3962400" y="2895600"/>
              <a:ext cx="914400" cy="914400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7"/>
            <p:cNvSpPr>
              <a:spLocks noChangeArrowheads="1"/>
            </p:cNvSpPr>
            <p:nvPr/>
          </p:nvSpPr>
          <p:spPr bwMode="auto">
            <a:xfrm>
              <a:off x="5257800" y="3276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8"/>
            <p:cNvSpPr>
              <a:spLocks noChangeArrowheads="1"/>
            </p:cNvSpPr>
            <p:nvPr/>
          </p:nvSpPr>
          <p:spPr bwMode="auto">
            <a:xfrm>
              <a:off x="4572000" y="3124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5029200" y="34290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20"/>
            <p:cNvSpPr>
              <a:spLocks noChangeArrowheads="1"/>
            </p:cNvSpPr>
            <p:nvPr/>
          </p:nvSpPr>
          <p:spPr bwMode="auto">
            <a:xfrm>
              <a:off x="4572000" y="34290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1"/>
            <p:cNvSpPr>
              <a:spLocks noChangeArrowheads="1"/>
            </p:cNvSpPr>
            <p:nvPr/>
          </p:nvSpPr>
          <p:spPr bwMode="auto">
            <a:xfrm>
              <a:off x="5181600" y="3733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2"/>
            <p:cNvSpPr>
              <a:spLocks noChangeArrowheads="1"/>
            </p:cNvSpPr>
            <p:nvPr/>
          </p:nvSpPr>
          <p:spPr bwMode="auto">
            <a:xfrm>
              <a:off x="4343400" y="3505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23"/>
            <p:cNvSpPr>
              <a:spLocks noChangeArrowheads="1"/>
            </p:cNvSpPr>
            <p:nvPr/>
          </p:nvSpPr>
          <p:spPr bwMode="auto">
            <a:xfrm>
              <a:off x="4572000" y="39624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24"/>
            <p:cNvSpPr>
              <a:spLocks noChangeArrowheads="1"/>
            </p:cNvSpPr>
            <p:nvPr/>
          </p:nvSpPr>
          <p:spPr bwMode="auto">
            <a:xfrm>
              <a:off x="3886200" y="32004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5"/>
            <p:cNvSpPr>
              <a:spLocks noChangeArrowheads="1"/>
            </p:cNvSpPr>
            <p:nvPr/>
          </p:nvSpPr>
          <p:spPr bwMode="auto">
            <a:xfrm>
              <a:off x="4114800" y="3352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6"/>
            <p:cNvSpPr>
              <a:spLocks noChangeArrowheads="1"/>
            </p:cNvSpPr>
            <p:nvPr/>
          </p:nvSpPr>
          <p:spPr bwMode="auto">
            <a:xfrm>
              <a:off x="4343400" y="4038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7"/>
            <p:cNvSpPr>
              <a:spLocks noChangeArrowheads="1"/>
            </p:cNvSpPr>
            <p:nvPr/>
          </p:nvSpPr>
          <p:spPr bwMode="auto">
            <a:xfrm>
              <a:off x="3886200" y="3733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8"/>
            <p:cNvSpPr>
              <a:spLocks noChangeArrowheads="1"/>
            </p:cNvSpPr>
            <p:nvPr/>
          </p:nvSpPr>
          <p:spPr bwMode="auto">
            <a:xfrm>
              <a:off x="4724400" y="3657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29"/>
            <p:cNvSpPr>
              <a:spLocks noChangeArrowheads="1"/>
            </p:cNvSpPr>
            <p:nvPr/>
          </p:nvSpPr>
          <p:spPr bwMode="auto">
            <a:xfrm>
              <a:off x="5257800" y="2895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0"/>
            <p:cNvSpPr>
              <a:spLocks noChangeArrowheads="1"/>
            </p:cNvSpPr>
            <p:nvPr/>
          </p:nvSpPr>
          <p:spPr bwMode="auto">
            <a:xfrm>
              <a:off x="4724400" y="2743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1"/>
            <p:cNvSpPr>
              <a:spLocks noChangeArrowheads="1"/>
            </p:cNvSpPr>
            <p:nvPr/>
          </p:nvSpPr>
          <p:spPr bwMode="auto">
            <a:xfrm>
              <a:off x="4419600" y="2971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49"/>
            <p:cNvSpPr>
              <a:spLocks noChangeArrowheads="1"/>
            </p:cNvSpPr>
            <p:nvPr/>
          </p:nvSpPr>
          <p:spPr bwMode="auto">
            <a:xfrm>
              <a:off x="5334000" y="3886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" name="Object 1"/>
          <p:cNvGraphicFramePr>
            <a:graphicFrameLocks noGrp="1" noChangeAspect="1"/>
          </p:cNvGraphicFramePr>
          <p:nvPr>
            <p:extLst/>
          </p:nvPr>
        </p:nvGraphicFramePr>
        <p:xfrm>
          <a:off x="1295400" y="4419600"/>
          <a:ext cx="3200400" cy="5206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48" name="Image" r:id="rId4" imgW="4863492" imgH="7911111" progId="Photoshop.Image.10">
                  <p:embed/>
                </p:oleObj>
              </mc:Choice>
              <mc:Fallback>
                <p:oleObj name="Image" r:id="rId4" imgW="4863492" imgH="7911111" progId="Photoshop.Image.10">
                  <p:embed/>
                  <p:pic>
                    <p:nvPicPr>
                      <p:cNvPr id="2" name="Object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419600"/>
                        <a:ext cx="3200400" cy="5206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955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/>
              <a:t>Getting observation and dynamics models</a:t>
            </a:r>
          </a:p>
          <a:p>
            <a:pPr>
              <a:buFontTx/>
              <a:buChar char="•"/>
            </a:pPr>
            <a:r>
              <a:rPr lang="en-US" dirty="0" smtClean="0"/>
              <a:t>Prediction vs. correction</a:t>
            </a:r>
          </a:p>
          <a:p>
            <a:pPr>
              <a:buFontTx/>
              <a:buChar char="•"/>
            </a:pPr>
            <a:r>
              <a:rPr lang="en-US" dirty="0" smtClean="0"/>
              <a:t>Data association</a:t>
            </a:r>
          </a:p>
          <a:p>
            <a:pPr>
              <a:buFontTx/>
              <a:buChar char="•"/>
            </a:pPr>
            <a:r>
              <a:rPr lang="en-US" dirty="0" smtClean="0"/>
              <a:t>Drift</a:t>
            </a:r>
          </a:p>
          <a:p>
            <a:pPr lvl="1"/>
            <a:r>
              <a:rPr lang="en-US" dirty="0" smtClean="0"/>
              <a:t>Errors can accumulate over time</a:t>
            </a:r>
          </a:p>
        </p:txBody>
      </p:sp>
    </p:spTree>
    <p:extLst>
      <p:ext uri="{BB962C8B-B14F-4D97-AF65-F5344CB8AC3E}">
        <p14:creationId xmlns:p14="http://schemas.microsoft.com/office/powerpoint/2010/main" val="319266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Drift</a:t>
            </a:r>
          </a:p>
        </p:txBody>
      </p:sp>
      <p:graphicFrame>
        <p:nvGraphicFramePr>
          <p:cNvPr id="26626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5334000" y="1752600"/>
          <a:ext cx="30099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78" name="Image" r:id="rId4" imgW="3009524" imgH="2209524" progId="Photoshop.Image.10">
                  <p:embed/>
                </p:oleObj>
              </mc:Choice>
              <mc:Fallback>
                <p:oleObj name="Image" r:id="rId4" imgW="3009524" imgH="2209524" progId="Photoshop.Image.10">
                  <p:embed/>
                  <p:pic>
                    <p:nvPicPr>
                      <p:cNvPr id="2662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752600"/>
                        <a:ext cx="30099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40386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7" name="Object 9"/>
          <p:cNvGraphicFramePr>
            <a:graphicFrameLocks noGrp="1" noChangeAspect="1"/>
          </p:cNvGraphicFramePr>
          <p:nvPr>
            <p:ph sz="half" idx="2"/>
          </p:nvPr>
        </p:nvGraphicFramePr>
        <p:xfrm>
          <a:off x="304800" y="4953000"/>
          <a:ext cx="853440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79" name="Image" r:id="rId7" imgW="10298413" imgH="1015515" progId="Photoshop.Image.10">
                  <p:embed/>
                </p:oleObj>
              </mc:Choice>
              <mc:Fallback>
                <p:oleObj name="Image" r:id="rId7" imgW="10298413" imgH="1015515" progId="Photoshop.Image.10">
                  <p:embed/>
                  <p:pic>
                    <p:nvPicPr>
                      <p:cNvPr id="2662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534400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11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 dirty="0"/>
              <a:t>D. </a:t>
            </a:r>
            <a:r>
              <a:rPr lang="en-US" sz="1800" b="0" dirty="0" err="1"/>
              <a:t>Ramanan</a:t>
            </a:r>
            <a:r>
              <a:rPr lang="en-US" sz="1800" b="0" dirty="0"/>
              <a:t>, D. Forsyth, and A. </a:t>
            </a:r>
            <a:r>
              <a:rPr lang="en-US" sz="1800" b="0" dirty="0" err="1"/>
              <a:t>Zisserman</a:t>
            </a:r>
            <a:r>
              <a:rPr lang="en-US" sz="1800" b="0" dirty="0"/>
              <a:t>. </a:t>
            </a:r>
            <a:r>
              <a:rPr lang="en-US" sz="1800" b="0" dirty="0">
                <a:hlinkClick r:id="rId9"/>
              </a:rPr>
              <a:t>Tracking People by Learning their Appearance</a:t>
            </a:r>
            <a:r>
              <a:rPr lang="en-US" sz="1800" b="0" dirty="0"/>
              <a:t>. PAMI 2007.</a:t>
            </a:r>
          </a:p>
        </p:txBody>
      </p:sp>
    </p:spTree>
    <p:extLst>
      <p:ext uri="{BB962C8B-B14F-4D97-AF65-F5344CB8AC3E}">
        <p14:creationId xmlns:p14="http://schemas.microsoft.com/office/powerpoint/2010/main" val="68189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 object tracking</a:t>
            </a:r>
            <a:endParaRPr lang="en-US" dirty="0"/>
          </a:p>
        </p:txBody>
      </p:sp>
      <p:pic>
        <p:nvPicPr>
          <p:cNvPr id="320514" name="Picture 2" descr="VOT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276" y="961602"/>
            <a:ext cx="2375256" cy="351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22322" y="1325563"/>
            <a:ext cx="1545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hlinkClick r:id="rId3"/>
              </a:rPr>
              <a:t>VOT 2016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347" y="4476981"/>
            <a:ext cx="5097950" cy="2152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56" y="1325563"/>
            <a:ext cx="3663572" cy="40759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0505" y="5401518"/>
            <a:ext cx="3550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6"/>
              </a:rPr>
              <a:t>Object tracking benchmark, PAMI15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0516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Tracking objects = detection + prediction</a:t>
            </a:r>
          </a:p>
          <a:p>
            <a:endParaRPr lang="en-US" dirty="0"/>
          </a:p>
          <a:p>
            <a:r>
              <a:rPr lang="en-US" dirty="0" smtClean="0"/>
              <a:t>Probabilistic framework</a:t>
            </a:r>
          </a:p>
          <a:p>
            <a:pPr lvl="1"/>
            <a:r>
              <a:rPr lang="en-US" dirty="0" smtClean="0"/>
              <a:t>Predict next state</a:t>
            </a:r>
          </a:p>
          <a:p>
            <a:pPr lvl="1"/>
            <a:r>
              <a:rPr lang="en-US" dirty="0" smtClean="0"/>
              <a:t>Update current state based on observation</a:t>
            </a:r>
          </a:p>
          <a:p>
            <a:pPr lvl="1"/>
            <a:endParaRPr lang="en-US" dirty="0"/>
          </a:p>
          <a:p>
            <a:r>
              <a:rPr lang="en-US" dirty="0" smtClean="0"/>
              <a:t>Two simple but effective methods</a:t>
            </a:r>
          </a:p>
          <a:p>
            <a:pPr lvl="1"/>
            <a:r>
              <a:rPr lang="en-US" dirty="0" err="1" smtClean="0"/>
              <a:t>Kalman</a:t>
            </a:r>
            <a:r>
              <a:rPr lang="en-US" dirty="0" smtClean="0"/>
              <a:t> filters: Gaussian distribution</a:t>
            </a:r>
          </a:p>
          <a:p>
            <a:pPr lvl="1"/>
            <a:r>
              <a:rPr lang="en-US" dirty="0" smtClean="0"/>
              <a:t>Particle filters: multimodal distribution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56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</a:t>
            </a:r>
            <a:r>
              <a:rPr lang="en-US" dirty="0"/>
              <a:t>S</a:t>
            </a:r>
            <a:r>
              <a:rPr lang="en-US" dirty="0" smtClean="0"/>
              <a:t>tatistical templates</a:t>
            </a:r>
            <a:endParaRPr lang="en-US" dirty="0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20943" y="2209800"/>
            <a:ext cx="1981200" cy="1524000"/>
            <a:chOff x="533400" y="1676400"/>
            <a:chExt cx="2286000" cy="1714500"/>
          </a:xfrm>
        </p:grpSpPr>
        <p:pic>
          <p:nvPicPr>
            <p:cNvPr id="5" name="Picture 13" descr="p101017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67640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33400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33845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14600" y="2667000"/>
              <a:ext cx="301336" cy="711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035627" y="2032000"/>
              <a:ext cx="301336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56503" y="1146037"/>
            <a:ext cx="189738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A. Propose Window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67640" y="3717533"/>
            <a:ext cx="2322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Sliding window: scan image pyramid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63" y="4555733"/>
            <a:ext cx="2197800" cy="14386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" y="5919514"/>
            <a:ext cx="2727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 proposals: edge/region-based, resize to fixed window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2333543" y="1381252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913687" y="1156377"/>
            <a:ext cx="194564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B. Extract Features</a:t>
            </a:r>
            <a:endParaRPr lang="en-US" sz="28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7163" b="12903"/>
          <a:stretch/>
        </p:blipFill>
        <p:spPr bwMode="auto">
          <a:xfrm>
            <a:off x="2855267" y="2172507"/>
            <a:ext cx="2146820" cy="128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542704" y="3383572"/>
            <a:ext cx="232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HOG</a:t>
            </a:r>
            <a:endParaRPr lang="en-US" dirty="0"/>
          </a:p>
        </p:txBody>
      </p:sp>
      <p:pic>
        <p:nvPicPr>
          <p:cNvPr id="5122" name="Picture 2" descr="http://torch.cogbits.com/doc/tutorials_supervised/convne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9"/>
          <a:stretch/>
        </p:blipFill>
        <p:spPr bwMode="auto">
          <a:xfrm>
            <a:off x="2739637" y="5379854"/>
            <a:ext cx="2645060" cy="109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062234" y="6412468"/>
            <a:ext cx="232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CNN features</a:t>
            </a:r>
            <a:endParaRPr lang="en-US" dirty="0"/>
          </a:p>
        </p:txBody>
      </p:sp>
      <p:pic>
        <p:nvPicPr>
          <p:cNvPr id="20" name="Picture 2" descr="http://learning.cis.upenn.edu/cis520_fall2009/uploads/Lectures/viola_jones_first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3683" y="3840772"/>
            <a:ext cx="1798352" cy="101346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663743" y="4861006"/>
            <a:ext cx="291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 randomized features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>
            <a:off x="4881522" y="1396493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84698" y="1143988"/>
            <a:ext cx="1754892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C. Classify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192040" y="2209800"/>
            <a:ext cx="21294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SVM</a:t>
            </a:r>
          </a:p>
          <a:p>
            <a:endParaRPr lang="en-US" sz="2400" dirty="0"/>
          </a:p>
          <a:p>
            <a:r>
              <a:rPr lang="en-US" sz="2400" dirty="0" smtClean="0"/>
              <a:t>Boosted stubs</a:t>
            </a:r>
          </a:p>
          <a:p>
            <a:endParaRPr lang="en-US" sz="2400" dirty="0"/>
          </a:p>
          <a:p>
            <a:r>
              <a:rPr lang="en-US" sz="2400" dirty="0" smtClean="0"/>
              <a:t>Neural network</a:t>
            </a:r>
            <a:endParaRPr lang="en-US" sz="2400" dirty="0"/>
          </a:p>
        </p:txBody>
      </p:sp>
      <p:sp>
        <p:nvSpPr>
          <p:cNvPr id="25" name="Rounded Rectangle 24"/>
          <p:cNvSpPr/>
          <p:nvPr/>
        </p:nvSpPr>
        <p:spPr>
          <a:xfrm>
            <a:off x="7664961" y="1142908"/>
            <a:ext cx="137576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D. Post-process</a:t>
            </a:r>
            <a:endParaRPr lang="en-US" sz="2800" dirty="0"/>
          </a:p>
        </p:txBody>
      </p:sp>
      <p:sp>
        <p:nvSpPr>
          <p:cNvPr id="26" name="Right Arrow 25"/>
          <p:cNvSpPr/>
          <p:nvPr/>
        </p:nvSpPr>
        <p:spPr>
          <a:xfrm>
            <a:off x="7159470" y="1391144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423815" y="2140332"/>
            <a:ext cx="1755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Non-max suppression</a:t>
            </a:r>
          </a:p>
          <a:p>
            <a:endParaRPr lang="en-US" sz="2400" dirty="0"/>
          </a:p>
          <a:p>
            <a:r>
              <a:rPr lang="en-US" sz="2400" dirty="0" smtClean="0"/>
              <a:t>Segment or refine localization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621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Part-based Models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Star-shaped model </a:t>
            </a:r>
          </a:p>
          <a:p>
            <a:pPr marL="914400" lvl="1" indent="-514350"/>
            <a:r>
              <a:rPr lang="en-US" dirty="0" smtClean="0"/>
              <a:t>Example: Deformable Parts Model</a:t>
            </a:r>
          </a:p>
          <a:p>
            <a:pPr marL="1314450" lvl="2" indent="-514350"/>
            <a:r>
              <a:rPr lang="en-US" dirty="0" smtClean="0">
                <a:hlinkClick r:id="rId2"/>
              </a:rPr>
              <a:t>Felzenswalb et al. 2010</a:t>
            </a:r>
            <a:endParaRPr lang="en-US" dirty="0" smtClean="0"/>
          </a:p>
          <a:p>
            <a:pPr marL="914400" lvl="1" indent="-514350"/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Tree-shaped model</a:t>
            </a:r>
          </a:p>
          <a:p>
            <a:pPr marL="914400" lvl="1" indent="-514350"/>
            <a:r>
              <a:rPr lang="en-US" dirty="0" smtClean="0"/>
              <a:t>Example: Pictorial structures</a:t>
            </a:r>
          </a:p>
          <a:p>
            <a:pPr marL="1314450" lvl="2" indent="-514350"/>
            <a:r>
              <a:rPr lang="en-US" dirty="0" err="1" smtClean="0">
                <a:hlinkClick r:id="rId3"/>
              </a:rPr>
              <a:t>Felzenszwalb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Huttenlocher</a:t>
            </a:r>
            <a:r>
              <a:rPr lang="en-US" dirty="0" smtClean="0">
                <a:hlinkClick r:id="rId3"/>
              </a:rPr>
              <a:t> 2005</a:t>
            </a:r>
            <a:endParaRPr lang="en-US" dirty="0" smtClean="0"/>
          </a:p>
          <a:p>
            <a:pPr marL="1314450" lvl="2" indent="-514350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Sequential prediction models</a:t>
            </a:r>
          </a:p>
        </p:txBody>
      </p:sp>
      <p:grpSp>
        <p:nvGrpSpPr>
          <p:cNvPr id="34820" name="Group 3"/>
          <p:cNvGrpSpPr>
            <a:grpSpLocks noChangeAspect="1"/>
          </p:cNvGrpSpPr>
          <p:nvPr/>
        </p:nvGrpSpPr>
        <p:grpSpPr bwMode="auto">
          <a:xfrm>
            <a:off x="6705600" y="1219200"/>
            <a:ext cx="2036763" cy="1828800"/>
            <a:chOff x="2514600" y="2209800"/>
            <a:chExt cx="3905251" cy="3505200"/>
          </a:xfrm>
        </p:grpSpPr>
        <p:sp>
          <p:nvSpPr>
            <p:cNvPr id="5" name="Oval 4"/>
            <p:cNvSpPr/>
            <p:nvPr/>
          </p:nvSpPr>
          <p:spPr>
            <a:xfrm>
              <a:off x="3963469" y="3658129"/>
              <a:ext cx="913153" cy="9888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Root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5582793" y="2818342"/>
              <a:ext cx="837058" cy="7637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5409295" y="4954323"/>
              <a:ext cx="840101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015215" y="2209800"/>
              <a:ext cx="837056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514600" y="2742275"/>
              <a:ext cx="837058" cy="763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742889" y="4954323"/>
              <a:ext cx="837056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cxnSp>
          <p:nvCxnSpPr>
            <p:cNvPr id="11" name="Straight Connector 10"/>
            <p:cNvCxnSpPr>
              <a:stCxn id="5" idx="0"/>
              <a:endCxn id="8" idx="4"/>
            </p:cNvCxnSpPr>
            <p:nvPr/>
          </p:nvCxnSpPr>
          <p:spPr>
            <a:xfrm rot="5400000" flipH="1" flipV="1">
              <a:off x="4082306" y="3308216"/>
              <a:ext cx="687652" cy="121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5" idx="7"/>
              <a:endCxn id="6" idx="3"/>
            </p:cNvCxnSpPr>
            <p:nvPr/>
          </p:nvCxnSpPr>
          <p:spPr>
            <a:xfrm rot="5400000" flipH="1" flipV="1">
              <a:off x="5056270" y="3155904"/>
              <a:ext cx="334698" cy="9618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5" idx="5"/>
              <a:endCxn id="7" idx="1"/>
            </p:cNvCxnSpPr>
            <p:nvPr/>
          </p:nvCxnSpPr>
          <p:spPr>
            <a:xfrm rot="16200000" flipH="1">
              <a:off x="4858463" y="4388232"/>
              <a:ext cx="559858" cy="79139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5" idx="3"/>
              <a:endCxn id="10" idx="7"/>
            </p:cNvCxnSpPr>
            <p:nvPr/>
          </p:nvCxnSpPr>
          <p:spPr>
            <a:xfrm rot="5400000">
              <a:off x="3497866" y="4464327"/>
              <a:ext cx="559858" cy="6392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5" idx="1"/>
              <a:endCxn id="9" idx="5"/>
            </p:cNvCxnSpPr>
            <p:nvPr/>
          </p:nvCxnSpPr>
          <p:spPr>
            <a:xfrm rot="16200000" flipV="1">
              <a:off x="3458270" y="3165049"/>
              <a:ext cx="410765" cy="8674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821" name="Group 32"/>
          <p:cNvGrpSpPr>
            <a:grpSpLocks/>
          </p:cNvGrpSpPr>
          <p:nvPr/>
        </p:nvGrpSpPr>
        <p:grpSpPr bwMode="auto">
          <a:xfrm>
            <a:off x="6553200" y="3733800"/>
            <a:ext cx="2133600" cy="2667000"/>
            <a:chOff x="6172200" y="3352800"/>
            <a:chExt cx="2667000" cy="3276600"/>
          </a:xfrm>
        </p:grpSpPr>
        <p:sp>
          <p:nvSpPr>
            <p:cNvPr id="22" name="Oval 21"/>
            <p:cNvSpPr/>
            <p:nvPr/>
          </p:nvSpPr>
          <p:spPr>
            <a:xfrm>
              <a:off x="7239794" y="3352800"/>
              <a:ext cx="609204" cy="5324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239794" y="4571774"/>
              <a:ext cx="609204" cy="534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229998" y="4571774"/>
              <a:ext cx="609203" cy="534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172200" y="4571774"/>
              <a:ext cx="609204" cy="534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705998" y="6096953"/>
              <a:ext cx="609203" cy="5324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771606" y="6096953"/>
              <a:ext cx="611188" cy="5324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8" name="Straight Connector 27"/>
            <p:cNvCxnSpPr>
              <a:stCxn id="22" idx="4"/>
              <a:endCxn id="23" idx="0"/>
            </p:cNvCxnSpPr>
            <p:nvPr/>
          </p:nvCxnSpPr>
          <p:spPr>
            <a:xfrm rot="5400000">
              <a:off x="7200141" y="4228511"/>
              <a:ext cx="68652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2" idx="4"/>
              <a:endCxn id="25" idx="0"/>
            </p:cNvCxnSpPr>
            <p:nvPr/>
          </p:nvCxnSpPr>
          <p:spPr>
            <a:xfrm rot="5400000">
              <a:off x="6667336" y="3695706"/>
              <a:ext cx="686526" cy="106561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2" idx="4"/>
              <a:endCxn id="24" idx="0"/>
            </p:cNvCxnSpPr>
            <p:nvPr/>
          </p:nvCxnSpPr>
          <p:spPr>
            <a:xfrm rot="16200000" flipH="1">
              <a:off x="7695242" y="3733410"/>
              <a:ext cx="686526" cy="99020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3" idx="4"/>
              <a:endCxn id="26" idx="0"/>
            </p:cNvCxnSpPr>
            <p:nvPr/>
          </p:nvCxnSpPr>
          <p:spPr>
            <a:xfrm rot="5400000">
              <a:off x="6781114" y="5334664"/>
              <a:ext cx="990781" cy="53379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3" idx="4"/>
              <a:endCxn id="27" idx="0"/>
            </p:cNvCxnSpPr>
            <p:nvPr/>
          </p:nvCxnSpPr>
          <p:spPr>
            <a:xfrm rot="16200000" flipH="1">
              <a:off x="7314912" y="5334664"/>
              <a:ext cx="990781" cy="53379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124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45720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48025"/>
            <a:ext cx="505777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Deformable Latent Parts Model (DPM)</a:t>
            </a:r>
          </a:p>
        </p:txBody>
      </p:sp>
      <p:sp>
        <p:nvSpPr>
          <p:cNvPr id="53254" name="TextBox 7"/>
          <p:cNvSpPr txBox="1">
            <a:spLocks noChangeArrowheads="1"/>
          </p:cNvSpPr>
          <p:nvPr/>
        </p:nvSpPr>
        <p:spPr bwMode="auto">
          <a:xfrm>
            <a:off x="914400" y="1828800"/>
            <a:ext cx="127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Detections</a:t>
            </a:r>
          </a:p>
        </p:txBody>
      </p: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0" y="4724400"/>
            <a:ext cx="247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Template Visualization</a:t>
            </a: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-15658" y="6595615"/>
            <a:ext cx="22990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err="1" smtClean="0">
                <a:solidFill>
                  <a:prstClr val="black"/>
                </a:solidFill>
              </a:rPr>
              <a:t>Felzenszwalb</a:t>
            </a:r>
            <a:r>
              <a:rPr lang="en-US" sz="1200" dirty="0" smtClean="0">
                <a:solidFill>
                  <a:prstClr val="black"/>
                </a:solidFill>
              </a:rPr>
              <a:t> et al. 2008, 2010</a:t>
            </a:r>
          </a:p>
        </p:txBody>
      </p:sp>
    </p:spTree>
    <p:extLst>
      <p:ext uri="{BB962C8B-B14F-4D97-AF65-F5344CB8AC3E}">
        <p14:creationId xmlns:p14="http://schemas.microsoft.com/office/powerpoint/2010/main" val="131390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Pictorial Structures Model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43400"/>
            <a:ext cx="6972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28956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stCxn id="65542" idx="0"/>
          </p:cNvCxnSpPr>
          <p:nvPr/>
        </p:nvCxnSpPr>
        <p:spPr>
          <a:xfrm rot="5400000" flipH="1" flipV="1">
            <a:off x="3509169" y="5642769"/>
            <a:ext cx="533400" cy="525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2" name="TextBox 7"/>
          <p:cNvSpPr txBox="1">
            <a:spLocks noChangeArrowheads="1"/>
          </p:cNvSpPr>
          <p:nvPr/>
        </p:nvSpPr>
        <p:spPr bwMode="auto">
          <a:xfrm>
            <a:off x="2286000" y="6172200"/>
            <a:ext cx="245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Appearance likelihood</a:t>
            </a:r>
          </a:p>
        </p:txBody>
      </p:sp>
      <p:sp>
        <p:nvSpPr>
          <p:cNvPr id="65543" name="TextBox 8"/>
          <p:cNvSpPr txBox="1">
            <a:spLocks noChangeArrowheads="1"/>
          </p:cNvSpPr>
          <p:nvPr/>
        </p:nvSpPr>
        <p:spPr bwMode="auto">
          <a:xfrm>
            <a:off x="5105400" y="60960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Geometry likelihood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6400801" y="5791200"/>
            <a:ext cx="7620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12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25123</TotalTime>
  <Words>1421</Words>
  <Application>Microsoft Office PowerPoint</Application>
  <PresentationFormat>On-screen Show (4:3)</PresentationFormat>
  <Paragraphs>379</Paragraphs>
  <Slides>54</Slides>
  <Notes>32</Notes>
  <HiddenSlides>0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New York</vt:lpstr>
      <vt:lpstr>Arial</vt:lpstr>
      <vt:lpstr>Calibri</vt:lpstr>
      <vt:lpstr>Calibri Light</vt:lpstr>
      <vt:lpstr>Helvetica</vt:lpstr>
      <vt:lpstr>Times New Roman</vt:lpstr>
      <vt:lpstr>Wingdings</vt:lpstr>
      <vt:lpstr>Office Theme</vt:lpstr>
      <vt:lpstr>1_Office Theme</vt:lpstr>
      <vt:lpstr>2_Office Theme</vt:lpstr>
      <vt:lpstr>Equation</vt:lpstr>
      <vt:lpstr>Image</vt:lpstr>
      <vt:lpstr>Object Tracking</vt:lpstr>
      <vt:lpstr>Administrative stuffs</vt:lpstr>
      <vt:lpstr>Today’s class</vt:lpstr>
      <vt:lpstr>HW 5 </vt:lpstr>
      <vt:lpstr>Review: Statistical template</vt:lpstr>
      <vt:lpstr>Review: Statistical templates</vt:lpstr>
      <vt:lpstr>Review: Part-based Models</vt:lpstr>
      <vt:lpstr>Deformable Latent Parts Model (DPM)</vt:lpstr>
      <vt:lpstr>Pictorial Structures Model</vt:lpstr>
      <vt:lpstr>Pictorial Structures Model</vt:lpstr>
      <vt:lpstr>Tracking Objects</vt:lpstr>
      <vt:lpstr>Tracking examples</vt:lpstr>
      <vt:lpstr>Further applications</vt:lpstr>
      <vt:lpstr>Tracking Examples</vt:lpstr>
      <vt:lpstr>Things that make visual tracking difficult</vt:lpstr>
      <vt:lpstr>Strategies for tracking</vt:lpstr>
      <vt:lpstr>Tracking with dynamics</vt:lpstr>
      <vt:lpstr>Strategies for tracking</vt:lpstr>
      <vt:lpstr>General model for tracking</vt:lpstr>
      <vt:lpstr>Steps of tracking</vt:lpstr>
      <vt:lpstr>Steps of tracking</vt:lpstr>
      <vt:lpstr>Simplifying assumptions</vt:lpstr>
      <vt:lpstr>Simplifying assumptions</vt:lpstr>
      <vt:lpstr>Simplifying assumptions</vt:lpstr>
      <vt:lpstr>Problem statement</vt:lpstr>
      <vt:lpstr>Probabilistic tracking</vt:lpstr>
      <vt:lpstr>Probabilistic tracking</vt:lpstr>
      <vt:lpstr>Probabilistic tracking</vt:lpstr>
      <vt:lpstr>Prediction</vt:lpstr>
      <vt:lpstr>Prediction</vt:lpstr>
      <vt:lpstr>Prediction</vt:lpstr>
      <vt:lpstr>Prediction</vt:lpstr>
      <vt:lpstr>Correction</vt:lpstr>
      <vt:lpstr>Correction</vt:lpstr>
      <vt:lpstr>Correction</vt:lpstr>
      <vt:lpstr>Correction</vt:lpstr>
      <vt:lpstr>Correction</vt:lpstr>
      <vt:lpstr>Summary: Prediction and correction</vt:lpstr>
      <vt:lpstr>The Kalman filter</vt:lpstr>
      <vt:lpstr>Example: Kalman Filter</vt:lpstr>
      <vt:lpstr>Comparison</vt:lpstr>
      <vt:lpstr>Propagation of Gaussian densities</vt:lpstr>
      <vt:lpstr>Particle filtering</vt:lpstr>
      <vt:lpstr>Particle filtering</vt:lpstr>
      <vt:lpstr>Propagation of non-parametric densities</vt:lpstr>
      <vt:lpstr>Particle filtering results</vt:lpstr>
      <vt:lpstr>Tracking issues</vt:lpstr>
      <vt:lpstr>Tracking issues</vt:lpstr>
      <vt:lpstr>Tracking issues</vt:lpstr>
      <vt:lpstr>Tracking issues</vt:lpstr>
      <vt:lpstr>Tracking issues</vt:lpstr>
      <vt:lpstr>Drift</vt:lpstr>
      <vt:lpstr>State-of-the-art object tracking</vt:lpstr>
      <vt:lpstr>Things to remember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478</cp:revision>
  <dcterms:created xsi:type="dcterms:W3CDTF">2016-08-21T04:59:05Z</dcterms:created>
  <dcterms:modified xsi:type="dcterms:W3CDTF">2016-11-10T04:02:31Z</dcterms:modified>
</cp:coreProperties>
</file>