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3" r:id="rId2"/>
    <p:sldMasterId id="2147483727" r:id="rId3"/>
  </p:sldMasterIdLst>
  <p:notesMasterIdLst>
    <p:notesMasterId r:id="rId89"/>
  </p:notesMasterIdLst>
  <p:sldIdLst>
    <p:sldId id="257" r:id="rId4"/>
    <p:sldId id="1126" r:id="rId5"/>
    <p:sldId id="1744" r:id="rId6"/>
    <p:sldId id="1750" r:id="rId7"/>
    <p:sldId id="1801" r:id="rId8"/>
    <p:sldId id="1802" r:id="rId9"/>
    <p:sldId id="1803" r:id="rId10"/>
    <p:sldId id="1804" r:id="rId11"/>
    <p:sldId id="1805" r:id="rId12"/>
    <p:sldId id="1806" r:id="rId13"/>
    <p:sldId id="1807" r:id="rId14"/>
    <p:sldId id="1808" r:id="rId15"/>
    <p:sldId id="1809" r:id="rId16"/>
    <p:sldId id="1810" r:id="rId17"/>
    <p:sldId id="1811" r:id="rId18"/>
    <p:sldId id="1812" r:id="rId19"/>
    <p:sldId id="1813" r:id="rId20"/>
    <p:sldId id="1814" r:id="rId21"/>
    <p:sldId id="1815" r:id="rId22"/>
    <p:sldId id="1816" r:id="rId23"/>
    <p:sldId id="1817" r:id="rId24"/>
    <p:sldId id="1820" r:id="rId25"/>
    <p:sldId id="1821" r:id="rId26"/>
    <p:sldId id="1822" r:id="rId27"/>
    <p:sldId id="1823" r:id="rId28"/>
    <p:sldId id="1824" r:id="rId29"/>
    <p:sldId id="1825" r:id="rId30"/>
    <p:sldId id="1826" r:id="rId31"/>
    <p:sldId id="1827" r:id="rId32"/>
    <p:sldId id="1828" r:id="rId33"/>
    <p:sldId id="1829" r:id="rId34"/>
    <p:sldId id="1830" r:id="rId35"/>
    <p:sldId id="1831" r:id="rId36"/>
    <p:sldId id="1832" r:id="rId37"/>
    <p:sldId id="1833" r:id="rId38"/>
    <p:sldId id="1835" r:id="rId39"/>
    <p:sldId id="1751" r:id="rId40"/>
    <p:sldId id="1752" r:id="rId41"/>
    <p:sldId id="1753" r:id="rId42"/>
    <p:sldId id="1754" r:id="rId43"/>
    <p:sldId id="1755" r:id="rId44"/>
    <p:sldId id="1756" r:id="rId45"/>
    <p:sldId id="1757" r:id="rId46"/>
    <p:sldId id="1758" r:id="rId47"/>
    <p:sldId id="1759" r:id="rId48"/>
    <p:sldId id="1760" r:id="rId49"/>
    <p:sldId id="1761" r:id="rId50"/>
    <p:sldId id="1762" r:id="rId51"/>
    <p:sldId id="1763" r:id="rId52"/>
    <p:sldId id="1764" r:id="rId53"/>
    <p:sldId id="1765" r:id="rId54"/>
    <p:sldId id="1766" r:id="rId55"/>
    <p:sldId id="1767" r:id="rId56"/>
    <p:sldId id="1768" r:id="rId57"/>
    <p:sldId id="1769" r:id="rId58"/>
    <p:sldId id="1770" r:id="rId59"/>
    <p:sldId id="1771" r:id="rId60"/>
    <p:sldId id="1772" r:id="rId61"/>
    <p:sldId id="1773" r:id="rId62"/>
    <p:sldId id="1774" r:id="rId63"/>
    <p:sldId id="1775" r:id="rId64"/>
    <p:sldId id="1776" r:id="rId65"/>
    <p:sldId id="1777" r:id="rId66"/>
    <p:sldId id="1778" r:id="rId67"/>
    <p:sldId id="1779" r:id="rId68"/>
    <p:sldId id="1780" r:id="rId69"/>
    <p:sldId id="1783" r:id="rId70"/>
    <p:sldId id="1784" r:id="rId71"/>
    <p:sldId id="1785" r:id="rId72"/>
    <p:sldId id="1787" r:id="rId73"/>
    <p:sldId id="1788" r:id="rId74"/>
    <p:sldId id="1789" r:id="rId75"/>
    <p:sldId id="1790" r:id="rId76"/>
    <p:sldId id="1791" r:id="rId77"/>
    <p:sldId id="1792" r:id="rId78"/>
    <p:sldId id="1793" r:id="rId79"/>
    <p:sldId id="1794" r:id="rId80"/>
    <p:sldId id="1795" r:id="rId81"/>
    <p:sldId id="1796" r:id="rId82"/>
    <p:sldId id="1797" r:id="rId83"/>
    <p:sldId id="1798" r:id="rId84"/>
    <p:sldId id="1836" r:id="rId85"/>
    <p:sldId id="1799" r:id="rId86"/>
    <p:sldId id="1800" r:id="rId87"/>
    <p:sldId id="1700" r:id="rId8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97C33"/>
    <a:srgbClr val="282828"/>
    <a:srgbClr val="3C3C3C"/>
    <a:srgbClr val="505050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4508" autoAdjust="0"/>
  </p:normalViewPr>
  <p:slideViewPr>
    <p:cSldViewPr snapToGrid="0">
      <p:cViewPr varScale="1">
        <p:scale>
          <a:sx n="160" d="100"/>
          <a:sy n="160" d="100"/>
        </p:scale>
        <p:origin x="46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presProps" Target="presProp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b="0"/>
            </a:pPr>
            <a:r>
              <a:rPr lang="en-US" sz="2400" b="0" dirty="0" smtClean="0"/>
              <a:t>Improvements in Object Detection</a:t>
            </a:r>
            <a:endParaRPr lang="en-US" sz="2400" b="0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3"/>
          <c:order val="0"/>
          <c:tx>
            <c:v>Dalal-Triggs</c:v>
          </c:tx>
          <c:marker>
            <c:symbol val="circle"/>
            <c:size val="10"/>
          </c:marker>
          <c:cat>
            <c:numRef>
              <c:f>Sheet1!$A$4:$A$11</c:f>
              <c:numCache>
                <c:formatCode>General</c:formatCode>
                <c:ptCount val="8"/>
                <c:pt idx="0">
                  <c:v>2005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cat>
          <c:val>
            <c:numRef>
              <c:f>Sheet1!$E$4:$E$11</c:f>
              <c:numCache>
                <c:formatCode>General</c:formatCode>
                <c:ptCount val="8"/>
                <c:pt idx="0">
                  <c:v>0.108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EF9-48CF-86BA-DE56D4E52A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5918024"/>
        <c:axId val="355919200"/>
      </c:lineChart>
      <c:catAx>
        <c:axId val="355918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355919200"/>
        <c:crosses val="autoZero"/>
        <c:auto val="1"/>
        <c:lblAlgn val="ctr"/>
        <c:lblOffset val="100"/>
        <c:noMultiLvlLbl val="0"/>
      </c:catAx>
      <c:valAx>
        <c:axId val="355919200"/>
        <c:scaling>
          <c:orientation val="minMax"/>
          <c:max val="0.70000000000000007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0"/>
                </a:pPr>
                <a:r>
                  <a:rPr lang="en-US" sz="1600" b="0" dirty="0"/>
                  <a:t>Mean</a:t>
                </a:r>
                <a:r>
                  <a:rPr lang="en-US" sz="1600" b="0" baseline="0" dirty="0"/>
                  <a:t> Average </a:t>
                </a:r>
                <a:r>
                  <a:rPr lang="en-US" sz="1600" b="0" baseline="0" dirty="0" smtClean="0"/>
                  <a:t>Precision (VOC 2007)</a:t>
                </a:r>
                <a:endParaRPr lang="en-US" sz="1600" b="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3559180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b="0"/>
            </a:pPr>
            <a:r>
              <a:rPr lang="en-US" sz="2400" b="0" dirty="0" smtClean="0"/>
              <a:t>Improvements in Object Detection</a:t>
            </a:r>
            <a:endParaRPr lang="en-US" sz="2400" b="0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DT and DPM</c:v>
          </c:tx>
          <c:spPr>
            <a:ln w="38100"/>
          </c:spPr>
          <c:marker>
            <c:symbol val="square"/>
            <c:size val="10"/>
          </c:marker>
          <c:cat>
            <c:numRef>
              <c:f>Sheet1!$A$4:$A$11</c:f>
              <c:numCache>
                <c:formatCode>General</c:formatCode>
                <c:ptCount val="8"/>
                <c:pt idx="0">
                  <c:v>2005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cat>
          <c:val>
            <c:numRef>
              <c:f>Sheet1!$B$4:$B$11</c:f>
              <c:numCache>
                <c:formatCode>General</c:formatCode>
                <c:ptCount val="8"/>
                <c:pt idx="1">
                  <c:v>0.21299999999999999</c:v>
                </c:pt>
                <c:pt idx="2">
                  <c:v>0.28399999999999997</c:v>
                </c:pt>
                <c:pt idx="3">
                  <c:v>0.29099999999999998</c:v>
                </c:pt>
                <c:pt idx="4">
                  <c:v>0.34100000000000003</c:v>
                </c:pt>
                <c:pt idx="5">
                  <c:v>0.35399999999999998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095-45DB-837A-714E3D7E40BC}"/>
            </c:ext>
          </c:extLst>
        </c:ser>
        <c:ser>
          <c:idx val="3"/>
          <c:order val="1"/>
          <c:tx>
            <c:v>Dalal-Triggs</c:v>
          </c:tx>
          <c:marker>
            <c:symbol val="circle"/>
            <c:size val="10"/>
          </c:marker>
          <c:val>
            <c:numRef>
              <c:f>Sheet1!$E$4:$E$11</c:f>
              <c:numCache>
                <c:formatCode>General</c:formatCode>
                <c:ptCount val="8"/>
                <c:pt idx="0">
                  <c:v>0.108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095-45DB-837A-714E3D7E40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1473592"/>
        <c:axId val="291473200"/>
      </c:lineChart>
      <c:catAx>
        <c:axId val="291473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91473200"/>
        <c:crosses val="autoZero"/>
        <c:auto val="1"/>
        <c:lblAlgn val="ctr"/>
        <c:lblOffset val="100"/>
        <c:noMultiLvlLbl val="0"/>
      </c:catAx>
      <c:valAx>
        <c:axId val="291473200"/>
        <c:scaling>
          <c:orientation val="minMax"/>
          <c:max val="0.70000000000000007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0"/>
                </a:pPr>
                <a:r>
                  <a:rPr lang="en-US" sz="1600" b="0" dirty="0"/>
                  <a:t>Mean</a:t>
                </a:r>
                <a:r>
                  <a:rPr lang="en-US" sz="1600" b="0" baseline="0" dirty="0"/>
                  <a:t> Average </a:t>
                </a:r>
                <a:r>
                  <a:rPr lang="en-US" sz="1600" b="0" baseline="0" dirty="0" smtClean="0"/>
                  <a:t>Precision (VOC 2007)</a:t>
                </a:r>
                <a:endParaRPr lang="en-US" sz="1600" b="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914735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b="0"/>
            </a:pPr>
            <a:r>
              <a:rPr lang="en-US" sz="2400" b="0" dirty="0" smtClean="0"/>
              <a:t>Improvements in Object Detection</a:t>
            </a:r>
            <a:endParaRPr lang="en-US" sz="2400" b="0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DT and DPM</c:v>
          </c:tx>
          <c:spPr>
            <a:ln w="38100"/>
          </c:spPr>
          <c:marker>
            <c:symbol val="square"/>
            <c:size val="10"/>
          </c:marker>
          <c:cat>
            <c:numRef>
              <c:f>Sheet1!$A$4:$A$11</c:f>
              <c:numCache>
                <c:formatCode>General</c:formatCode>
                <c:ptCount val="8"/>
                <c:pt idx="0">
                  <c:v>2005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cat>
          <c:val>
            <c:numRef>
              <c:f>Sheet1!$B$4:$B$11</c:f>
              <c:numCache>
                <c:formatCode>General</c:formatCode>
                <c:ptCount val="8"/>
                <c:pt idx="1">
                  <c:v>0.21299999999999999</c:v>
                </c:pt>
                <c:pt idx="2">
                  <c:v>0.28399999999999997</c:v>
                </c:pt>
                <c:pt idx="3">
                  <c:v>0.29099999999999998</c:v>
                </c:pt>
                <c:pt idx="4">
                  <c:v>0.34100000000000003</c:v>
                </c:pt>
                <c:pt idx="5">
                  <c:v>0.35399999999999998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623-4C33-9D48-DE36E121BC70}"/>
            </c:ext>
          </c:extLst>
        </c:ser>
        <c:ser>
          <c:idx val="0"/>
          <c:order val="1"/>
          <c:tx>
            <c:v>regionlets</c:v>
          </c:tx>
          <c:marker>
            <c:symbol val="diamond"/>
            <c:size val="12"/>
          </c:marker>
          <c:val>
            <c:numRef>
              <c:f>Sheet1!$C$4:$C$11</c:f>
              <c:numCache>
                <c:formatCode>General</c:formatCode>
                <c:ptCount val="8"/>
                <c:pt idx="6">
                  <c:v>0.41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623-4C33-9D48-DE36E121BC70}"/>
            </c:ext>
          </c:extLst>
        </c:ser>
        <c:ser>
          <c:idx val="2"/>
          <c:order val="2"/>
          <c:tx>
            <c:v>R-CNN</c:v>
          </c:tx>
          <c:marker>
            <c:symbol val="triangle"/>
            <c:size val="12"/>
          </c:marker>
          <c:val>
            <c:numRef>
              <c:f>Sheet1!$D$4:$D$11</c:f>
              <c:numCache>
                <c:formatCode>General</c:formatCode>
                <c:ptCount val="8"/>
                <c:pt idx="7">
                  <c:v>0.58499999999999996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623-4C33-9D48-DE36E121BC70}"/>
            </c:ext>
          </c:extLst>
        </c:ser>
        <c:ser>
          <c:idx val="3"/>
          <c:order val="3"/>
          <c:tx>
            <c:v>Dalal-Triggs</c:v>
          </c:tx>
          <c:marker>
            <c:symbol val="circle"/>
            <c:size val="10"/>
          </c:marker>
          <c:val>
            <c:numRef>
              <c:f>Sheet1!$E$4:$E$11</c:f>
              <c:numCache>
                <c:formatCode>General</c:formatCode>
                <c:ptCount val="8"/>
                <c:pt idx="0">
                  <c:v>0.108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623-4C33-9D48-DE36E121BC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2408736"/>
        <c:axId val="292413832"/>
      </c:lineChart>
      <c:catAx>
        <c:axId val="292408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92413832"/>
        <c:crosses val="autoZero"/>
        <c:auto val="1"/>
        <c:lblAlgn val="ctr"/>
        <c:lblOffset val="100"/>
        <c:noMultiLvlLbl val="0"/>
      </c:catAx>
      <c:valAx>
        <c:axId val="29241383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0"/>
                </a:pPr>
                <a:r>
                  <a:rPr lang="en-US" sz="1600" b="0" dirty="0"/>
                  <a:t>Mean</a:t>
                </a:r>
                <a:r>
                  <a:rPr lang="en-US" sz="1600" b="0" baseline="0" dirty="0"/>
                  <a:t> Average </a:t>
                </a:r>
                <a:r>
                  <a:rPr lang="en-US" sz="1600" b="0" baseline="0" dirty="0" smtClean="0"/>
                  <a:t>Precision (VOC 2007)</a:t>
                </a:r>
                <a:endParaRPr lang="en-US" sz="1600" b="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924087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57150"/>
          </c:spPr>
          <c:marker>
            <c:spPr>
              <a:ln w="57150"/>
            </c:spPr>
          </c:marker>
          <c:xVal>
            <c:numRef>
              <c:f>Sheet1!$B$3:$B$8</c:f>
              <c:numCache>
                <c:formatCode>General</c:formatCode>
                <c:ptCount val="6"/>
                <c:pt idx="0">
                  <c:v>2005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2012</c:v>
                </c:pt>
              </c:numCache>
            </c:numRef>
          </c:xVal>
          <c:yVal>
            <c:numRef>
              <c:f>Sheet1!$C$3:$C$8</c:f>
              <c:numCache>
                <c:formatCode>General</c:formatCode>
                <c:ptCount val="6"/>
                <c:pt idx="0">
                  <c:v>0.108</c:v>
                </c:pt>
                <c:pt idx="1">
                  <c:v>0.21299999999999999</c:v>
                </c:pt>
                <c:pt idx="2">
                  <c:v>0.28399999999999997</c:v>
                </c:pt>
                <c:pt idx="3">
                  <c:v>0.29099999999999998</c:v>
                </c:pt>
                <c:pt idx="4">
                  <c:v>0.34100000000000003</c:v>
                </c:pt>
                <c:pt idx="5">
                  <c:v>0.35399999999999998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DEB-4C25-8F21-EB66A66AE8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4600960"/>
        <c:axId val="354605664"/>
      </c:scatterChart>
      <c:valAx>
        <c:axId val="354600960"/>
        <c:scaling>
          <c:orientation val="minMax"/>
          <c:max val="2012"/>
          <c:min val="2005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354605664"/>
        <c:crosses val="autoZero"/>
        <c:crossBetween val="midCat"/>
      </c:valAx>
      <c:valAx>
        <c:axId val="3546056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35460096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image" Target="../media/image34.emf"/><Relationship Id="rId4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image" Target="../media/image38.emf"/><Relationship Id="rId4" Type="http://schemas.openxmlformats.org/officeDocument/2006/relationships/image" Target="../media/image4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78530-FA70-466B-A92D-42BAEA139F1D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9FF3C-7111-4713-B058-2B84BB39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BEE082-6C1C-420A-A03D-D2EFDC4CF07B}" type="slidenum">
              <a:rPr lang="en-US"/>
              <a:pPr/>
              <a:t>6</a:t>
            </a:fld>
            <a:endParaRPr lang="en-US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08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438086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What is the root of the tree?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8F4F6B-6945-4570-AAB8-A165209ABD49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70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2C1CFF-4E01-42A2-A79D-DE9C3B39A1BB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46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41328-BFC7-4F5D-92FB-29F861FE66C9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281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67B374-376E-40FE-B6C4-B2AEF48960A5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64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141  97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0B4630-4FCC-4B2E-80BE-D367A5E55B89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141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BD7649-88D7-49CD-9C20-7AFBB6CB2DC2}" type="slidenum">
              <a:rPr lang="en-US"/>
              <a:pPr/>
              <a:t>8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40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EF0B1C-3815-4AB7-BA7B-01EDAE7AF329}" type="slidenum">
              <a:rPr lang="en-US"/>
              <a:pPr/>
              <a:t>11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46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41FE2B-110D-430F-9051-9DD87A0F6336}" type="slidenum">
              <a:rPr lang="en-US"/>
              <a:pPr/>
              <a:t>13</a:t>
            </a:fld>
            <a:endParaRPr lang="en-US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95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7AA44E7-DEDD-44A2-AA0D-DE093F8D122C}" type="slidenum">
              <a:rPr lang="en-US" smtClean="0"/>
              <a:pPr>
                <a:defRPr/>
              </a:pPr>
              <a:t>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1915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Predictable which objects will be missed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AA81DF-F42D-4B04-92AB-678FB117531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22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0E124C-350D-4248-9D24-034DF59F646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21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62D1DE-0981-4A02-9505-C8901A65BEC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5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5E28-E7CB-40C9-B817-D1B210A8945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60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04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80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20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24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72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38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37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89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78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59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71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34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51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45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F9DED-C3AA-40F6-ACE9-AC54436C1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37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07D0-B977-4740-8279-C9CFD49FD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8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33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058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71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88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7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71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93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08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97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8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001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7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19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10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16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2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2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43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9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8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6E678-3A56-4B66-8875-E0ADA909F534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5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class\hog%20demo.mpe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.ubc.ca/~lowe/425/violaJones01.pd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eecs.berkeley.edu/~rbg/papers/r-cnn-cvpr.pdf" TargetMode="External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ornell.edu/~dph/papers/pict-struct-ijcv.pdf" TargetMode="External"/><Relationship Id="rId2" Type="http://schemas.openxmlformats.org/officeDocument/2006/relationships/hyperlink" Target="http://cs.brown.edu/~pff/papers/lsvm-pami.pdf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7.emf"/><Relationship Id="rId4" Type="http://schemas.openxmlformats.org/officeDocument/2006/relationships/image" Target="../media/image34.emf"/><Relationship Id="rId9" Type="http://schemas.openxmlformats.org/officeDocument/2006/relationships/oleObject" Target="../embeddings/oleObject4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41.emf"/><Relationship Id="rId4" Type="http://schemas.openxmlformats.org/officeDocument/2006/relationships/image" Target="../media/image38.emf"/><Relationship Id="rId9" Type="http://schemas.openxmlformats.org/officeDocument/2006/relationships/oleObject" Target="../embeddings/oleObject8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9.bin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ornell.edu/~dph/papers/pict-struct-ijcv.pdf" TargetMode="External"/><Relationship Id="rId2" Type="http://schemas.openxmlformats.org/officeDocument/2006/relationships/hyperlink" Target="http://cs.brown.edu/~pff/papers/lsvm-pami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3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8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79.png"/><Relationship Id="rId5" Type="http://schemas.openxmlformats.org/officeDocument/2006/relationships/tags" Target="../tags/tag6.xml"/><Relationship Id="rId15" Type="http://schemas.openxmlformats.org/officeDocument/2006/relationships/image" Target="../media/image85.png"/><Relationship Id="rId10" Type="http://schemas.openxmlformats.org/officeDocument/2006/relationships/image" Target="../media/image81.png"/><Relationship Id="rId4" Type="http://schemas.openxmlformats.org/officeDocument/2006/relationships/tags" Target="../tags/tag5.xml"/><Relationship Id="rId9" Type="http://schemas.openxmlformats.org/officeDocument/2006/relationships/image" Target="../media/image80.png"/><Relationship Id="rId14" Type="http://schemas.openxmlformats.org/officeDocument/2006/relationships/image" Target="../media/image8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mu.edu/~sross1/publications/Ross-CVPR11.pdf" TargetMode="External"/><Relationship Id="rId2" Type="http://schemas.openxmlformats.org/officeDocument/2006/relationships/hyperlink" Target="http://citeseerx.ist.psu.edu/viewdoc/download?doi=10.1.1.184.3323&amp;rep=rep1&amp;type=pdf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pn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10" Type="http://schemas.openxmlformats.org/officeDocument/2006/relationships/image" Target="../media/image106.jpeg"/><Relationship Id="rId4" Type="http://schemas.openxmlformats.org/officeDocument/2006/relationships/image" Target="../media/image100.png"/><Relationship Id="rId9" Type="http://schemas.openxmlformats.org/officeDocument/2006/relationships/image" Target="../media/image10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emf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3187" y="615322"/>
            <a:ext cx="8471647" cy="1542183"/>
          </a:xfrm>
        </p:spPr>
        <p:txBody>
          <a:bodyPr>
            <a:noAutofit/>
          </a:bodyPr>
          <a:lstStyle/>
          <a:p>
            <a:r>
              <a:rPr lang="en-US" sz="5400" dirty="0" smtClean="0"/>
              <a:t>Object Detection with </a:t>
            </a:r>
            <a:br>
              <a:rPr lang="en-US" sz="5400" dirty="0" smtClean="0"/>
            </a:br>
            <a:r>
              <a:rPr lang="en-US" sz="5400" dirty="0" smtClean="0"/>
              <a:t>Part-based Models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169" y="5478912"/>
            <a:ext cx="8135017" cy="987726"/>
          </a:xfrm>
        </p:spPr>
        <p:txBody>
          <a:bodyPr>
            <a:noAutofit/>
          </a:bodyPr>
          <a:lstStyle/>
          <a:p>
            <a:r>
              <a:rPr lang="en-US" sz="2800" dirty="0"/>
              <a:t>Computer Vision</a:t>
            </a:r>
          </a:p>
          <a:p>
            <a:r>
              <a:rPr lang="en-US" sz="2800" dirty="0"/>
              <a:t>Jia-Bin Huang, Virginia Tech</a:t>
            </a:r>
          </a:p>
        </p:txBody>
      </p:sp>
      <p:sp>
        <p:nvSpPr>
          <p:cNvPr id="18" name="Content Placeholder 17"/>
          <p:cNvSpPr>
            <a:spLocks noGrp="1"/>
          </p:cNvSpPr>
          <p:nvPr/>
        </p:nvSpPr>
        <p:spPr bwMode="auto">
          <a:xfrm>
            <a:off x="457200" y="861219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29936" y="6581001"/>
            <a:ext cx="23629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Many slides from D. Hoiem, J. Hays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4398" y="2381244"/>
            <a:ext cx="3962869" cy="282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r="43736"/>
          <a:stretch/>
        </p:blipFill>
        <p:spPr bwMode="auto">
          <a:xfrm>
            <a:off x="718309" y="2421760"/>
            <a:ext cx="3776089" cy="274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883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AutoShape 4"/>
          <p:cNvSpPr>
            <a:spLocks noChangeArrowheads="1"/>
          </p:cNvSpPr>
          <p:nvPr/>
        </p:nvSpPr>
        <p:spPr bwMode="auto">
          <a:xfrm>
            <a:off x="4800600" y="1219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61"/>
          <a:stretch/>
        </p:blipFill>
        <p:spPr bwMode="auto">
          <a:xfrm>
            <a:off x="3643312" y="1952042"/>
            <a:ext cx="277177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385" y="4533511"/>
            <a:ext cx="455675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3028265"/>
            <a:ext cx="3643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Normalize with respect to surrounding cells</a:t>
            </a:r>
            <a:endParaRPr lang="en-US" dirty="0"/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76200" y="6577013"/>
            <a:ext cx="1735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Slides by Pete Barnum</a:t>
            </a: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</a:rPr>
              <a:t>Navneet Dalal and Bill Triggs, Histograms of Oriented Gradients for Human Detection, CVPR05</a:t>
            </a:r>
          </a:p>
        </p:txBody>
      </p:sp>
    </p:spTree>
    <p:extLst>
      <p:ext uri="{BB962C8B-B14F-4D97-AF65-F5344CB8AC3E}">
        <p14:creationId xmlns:p14="http://schemas.microsoft.com/office/powerpoint/2010/main" val="287834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835" name="AutoShape 3"/>
          <p:cNvSpPr>
            <a:spLocks noChangeArrowheads="1"/>
          </p:cNvSpPr>
          <p:nvPr/>
        </p:nvSpPr>
        <p:spPr bwMode="auto">
          <a:xfrm>
            <a:off x="6248400" y="1219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75" y="1502229"/>
            <a:ext cx="251460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1584325" y="3705225"/>
            <a:ext cx="565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X=</a:t>
            </a:r>
          </a:p>
        </p:txBody>
      </p:sp>
      <p:sp>
        <p:nvSpPr>
          <p:cNvPr id="120844" name="Text Box 12"/>
          <p:cNvSpPr txBox="1">
            <a:spLocks noChangeArrowheads="1"/>
          </p:cNvSpPr>
          <p:nvPr/>
        </p:nvSpPr>
        <p:spPr bwMode="auto">
          <a:xfrm>
            <a:off x="76200" y="6577013"/>
            <a:ext cx="1735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Slides by Pete Barnum</a:t>
            </a:r>
          </a:p>
        </p:txBody>
      </p:sp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</a:rPr>
              <a:t>Navneet Dalal and Bill Triggs, Histograms of Oriented Gradients for Human Detection, CVPR05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19024" y="3520559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features = 15 x 7 x 9 x 4 = 3780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03501" y="4123643"/>
            <a:ext cx="101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cells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761836" y="2895600"/>
            <a:ext cx="184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orientations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867294" y="4162425"/>
            <a:ext cx="2276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normalizations by neighboring cells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0"/>
          </p:cNvCxnSpPr>
          <p:nvPr/>
        </p:nvCxnSpPr>
        <p:spPr>
          <a:xfrm flipV="1">
            <a:off x="6109854" y="3889891"/>
            <a:ext cx="277499" cy="233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992471" y="3327623"/>
            <a:ext cx="368042" cy="2556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7360513" y="3838877"/>
            <a:ext cx="354026" cy="3293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22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7162800" y="1219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33575"/>
            <a:ext cx="7239000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76200" y="6577013"/>
            <a:ext cx="1735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Slides by Pete Barnum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tx2"/>
                </a:solidFill>
              </a:rPr>
              <a:t>Navneet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Dalal</a:t>
            </a:r>
            <a:r>
              <a:rPr lang="en-US" sz="1200" dirty="0">
                <a:solidFill>
                  <a:schemeClr val="tx2"/>
                </a:solidFill>
              </a:rPr>
              <a:t> and Bill </a:t>
            </a:r>
            <a:r>
              <a:rPr lang="en-US" sz="1200" dirty="0" err="1">
                <a:solidFill>
                  <a:schemeClr val="tx2"/>
                </a:solidFill>
              </a:rPr>
              <a:t>Triggs</a:t>
            </a:r>
            <a:r>
              <a:rPr lang="en-US" sz="1200" dirty="0">
                <a:solidFill>
                  <a:schemeClr val="tx2"/>
                </a:solidFill>
              </a:rPr>
              <a:t>, Histograms of Oriented Gradients for Human Detection, CVPR05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25527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9405" y="36576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pos</a:t>
            </a:r>
            <a:r>
              <a:rPr lang="en-US" dirty="0" smtClean="0"/>
              <a:t> 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22405" y="363738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neg</a:t>
            </a:r>
            <a:r>
              <a:rPr lang="en-US" dirty="0" smtClean="0"/>
              <a:t> 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38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884" name="AutoShape 4"/>
          <p:cNvSpPr>
            <a:spLocks noChangeArrowheads="1"/>
          </p:cNvSpPr>
          <p:nvPr/>
        </p:nvSpPr>
        <p:spPr bwMode="auto">
          <a:xfrm>
            <a:off x="7924800" y="1219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28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2667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6" name="Picture 6" descr="latex-image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514600"/>
            <a:ext cx="30607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7" name="Picture 7" descr="latex-image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479800"/>
            <a:ext cx="28575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8" name="Picture 8" descr="latex-image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419600"/>
            <a:ext cx="6858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9" name="Text Box 9"/>
          <p:cNvSpPr txBox="1">
            <a:spLocks noChangeArrowheads="1"/>
          </p:cNvSpPr>
          <p:nvPr/>
        </p:nvSpPr>
        <p:spPr bwMode="auto">
          <a:xfrm>
            <a:off x="6156325" y="4314825"/>
            <a:ext cx="1608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pedestrian</a:t>
            </a:r>
          </a:p>
        </p:txBody>
      </p:sp>
      <p:sp>
        <p:nvSpPr>
          <p:cNvPr id="122890" name="Text Box 10"/>
          <p:cNvSpPr txBox="1">
            <a:spLocks noChangeArrowheads="1"/>
          </p:cNvSpPr>
          <p:nvPr/>
        </p:nvSpPr>
        <p:spPr bwMode="auto">
          <a:xfrm>
            <a:off x="76200" y="6577013"/>
            <a:ext cx="1735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Slides by Pete Barnum</a:t>
            </a:r>
          </a:p>
        </p:txBody>
      </p:sp>
      <p:sp>
        <p:nvSpPr>
          <p:cNvPr id="122891" name="Rectangle 11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tx2"/>
                </a:solidFill>
              </a:rPr>
              <a:t>Navneet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Dalal</a:t>
            </a:r>
            <a:r>
              <a:rPr lang="en-US" sz="1200" dirty="0">
                <a:solidFill>
                  <a:schemeClr val="tx2"/>
                </a:solidFill>
              </a:rPr>
              <a:t> and Bill </a:t>
            </a:r>
            <a:r>
              <a:rPr lang="en-US" sz="1200" dirty="0" err="1">
                <a:solidFill>
                  <a:schemeClr val="tx2"/>
                </a:solidFill>
              </a:rPr>
              <a:t>Triggs</a:t>
            </a:r>
            <a:r>
              <a:rPr lang="en-US" sz="1200" dirty="0">
                <a:solidFill>
                  <a:schemeClr val="tx2"/>
                </a:solidFill>
              </a:rPr>
              <a:t>, Histograms of Oriented Gradients for Human Detection, CVPR05</a:t>
            </a:r>
          </a:p>
        </p:txBody>
      </p:sp>
    </p:spTree>
    <p:extLst>
      <p:ext uri="{BB962C8B-B14F-4D97-AF65-F5344CB8AC3E}">
        <p14:creationId xmlns:p14="http://schemas.microsoft.com/office/powerpoint/2010/main" val="406941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Detection examples</a:t>
            </a:r>
            <a:endParaRPr lang="en-US" dirty="0"/>
          </a:p>
        </p:txBody>
      </p:sp>
      <p:pic>
        <p:nvPicPr>
          <p:cNvPr id="27652" name="hog demo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6338" y="1600200"/>
            <a:ext cx="6789737" cy="452596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759539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65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Something to think about…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Sliding window detectors work </a:t>
            </a:r>
          </a:p>
          <a:p>
            <a:pPr lvl="1"/>
            <a:r>
              <a:rPr lang="en-US" sz="2400" i="1" dirty="0" smtClean="0"/>
              <a:t>very well</a:t>
            </a:r>
            <a:r>
              <a:rPr lang="en-US" sz="2400" dirty="0" smtClean="0"/>
              <a:t> for faces</a:t>
            </a:r>
          </a:p>
          <a:p>
            <a:pPr lvl="1"/>
            <a:r>
              <a:rPr lang="en-US" sz="2400" i="1" dirty="0" smtClean="0"/>
              <a:t>fairly well</a:t>
            </a:r>
            <a:r>
              <a:rPr lang="en-US" sz="2400" dirty="0" smtClean="0"/>
              <a:t> for cars and pedestrians</a:t>
            </a:r>
          </a:p>
          <a:p>
            <a:pPr lvl="1"/>
            <a:r>
              <a:rPr lang="en-US" sz="2400" i="1" dirty="0" smtClean="0"/>
              <a:t>badly</a:t>
            </a:r>
            <a:r>
              <a:rPr lang="en-US" sz="2400" dirty="0" smtClean="0"/>
              <a:t> for cats and dogs</a:t>
            </a:r>
          </a:p>
          <a:p>
            <a:pPr lvl="1"/>
            <a:endParaRPr lang="en-US" dirty="0"/>
          </a:p>
          <a:p>
            <a:pPr marL="342900" lvl="1" indent="0">
              <a:buNone/>
            </a:pPr>
            <a:endParaRPr lang="en-US" sz="2400" dirty="0" smtClean="0"/>
          </a:p>
          <a:p>
            <a:r>
              <a:rPr lang="en-US" sz="2800" dirty="0" smtClean="0"/>
              <a:t>Why are some classes easier than others?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4577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Viola-Jones sliding window detector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en-US" b="1" dirty="0" smtClean="0"/>
          </a:p>
          <a:p>
            <a:pPr>
              <a:buFont typeface="Arial" charset="0"/>
              <a:buNone/>
            </a:pPr>
            <a:r>
              <a:rPr lang="en-US" b="1" dirty="0" smtClean="0"/>
              <a:t>Fast</a:t>
            </a:r>
            <a:r>
              <a:rPr lang="en-US" dirty="0" smtClean="0"/>
              <a:t> detection through two mechanisms</a:t>
            </a:r>
          </a:p>
          <a:p>
            <a:r>
              <a:rPr lang="en-US" dirty="0" smtClean="0"/>
              <a:t>Quickly eliminate unlikely windows</a:t>
            </a:r>
          </a:p>
          <a:p>
            <a:r>
              <a:rPr lang="en-US" dirty="0" smtClean="0"/>
              <a:t>Use features that are fast to compute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2354730" y="6550223"/>
            <a:ext cx="69135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Viola and Jones. </a:t>
            </a:r>
            <a:r>
              <a:rPr lang="en-US" sz="1400" u="sng" dirty="0">
                <a:hlinkClick r:id="rId2"/>
              </a:rPr>
              <a:t>Rapid Object Detection using a Boosted Cascade of Simple Features</a:t>
            </a:r>
            <a:r>
              <a:rPr lang="en-US" sz="1400" dirty="0"/>
              <a:t> (2001). </a:t>
            </a:r>
          </a:p>
        </p:txBody>
      </p:sp>
    </p:spTree>
    <p:extLst>
      <p:ext uri="{BB962C8B-B14F-4D97-AF65-F5344CB8AC3E}">
        <p14:creationId xmlns:p14="http://schemas.microsoft.com/office/powerpoint/2010/main" val="57479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Cascade for Fast Detection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381000" y="1447800"/>
            <a:ext cx="8763000" cy="2732088"/>
            <a:chOff x="381000" y="1447800"/>
            <a:chExt cx="8763000" cy="2732088"/>
          </a:xfrm>
        </p:grpSpPr>
        <p:sp>
          <p:nvSpPr>
            <p:cNvPr id="4" name="Rectangle 3"/>
            <p:cNvSpPr/>
            <p:nvPr/>
          </p:nvSpPr>
          <p:spPr>
            <a:xfrm>
              <a:off x="381000" y="1447800"/>
              <a:ext cx="8382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33400" y="1600200"/>
              <a:ext cx="8382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85800" y="1752600"/>
              <a:ext cx="8382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38200" y="1905000"/>
              <a:ext cx="8382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90600" y="2057400"/>
              <a:ext cx="8382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778" name="TextBox 10"/>
            <p:cNvSpPr txBox="1">
              <a:spLocks noChangeArrowheads="1"/>
            </p:cNvSpPr>
            <p:nvPr/>
          </p:nvSpPr>
          <p:spPr bwMode="auto">
            <a:xfrm>
              <a:off x="762000" y="3352800"/>
              <a:ext cx="11969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Examples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438400" y="1752600"/>
              <a:ext cx="1295400" cy="1066800"/>
            </a:xfrm>
            <a:prstGeom prst="roundRect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Stage 1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H</a:t>
              </a:r>
              <a:r>
                <a:rPr lang="en-US" baseline="-25000" dirty="0">
                  <a:solidFill>
                    <a:schemeClr val="tx1"/>
                  </a:solidFill>
                </a:rPr>
                <a:t>1</a:t>
              </a:r>
              <a:r>
                <a:rPr lang="en-US" dirty="0">
                  <a:solidFill>
                    <a:schemeClr val="tx1"/>
                  </a:solidFill>
                </a:rPr>
                <a:t>(x) &gt; t</a:t>
              </a:r>
              <a:r>
                <a:rPr lang="en-US" baseline="-25000" dirty="0">
                  <a:solidFill>
                    <a:schemeClr val="tx1"/>
                  </a:solidFill>
                </a:rPr>
                <a:t>1</a:t>
              </a:r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3886200" y="2133600"/>
              <a:ext cx="533400" cy="381000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ight Arrow 13"/>
            <p:cNvSpPr/>
            <p:nvPr/>
          </p:nvSpPr>
          <p:spPr>
            <a:xfrm rot="5400000">
              <a:off x="2781300" y="3162300"/>
              <a:ext cx="762000" cy="381000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1905000" y="2057400"/>
              <a:ext cx="381000" cy="457200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783" name="TextBox 15"/>
            <p:cNvSpPr txBox="1">
              <a:spLocks noChangeArrowheads="1"/>
            </p:cNvSpPr>
            <p:nvPr/>
          </p:nvSpPr>
          <p:spPr bwMode="auto">
            <a:xfrm>
              <a:off x="2743200" y="3810000"/>
              <a:ext cx="8382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Reject</a:t>
              </a:r>
            </a:p>
          </p:txBody>
        </p:sp>
        <p:sp>
          <p:nvSpPr>
            <p:cNvPr id="32784" name="TextBox 16"/>
            <p:cNvSpPr txBox="1">
              <a:spLocks noChangeArrowheads="1"/>
            </p:cNvSpPr>
            <p:nvPr/>
          </p:nvSpPr>
          <p:spPr bwMode="auto">
            <a:xfrm>
              <a:off x="3352800" y="3048000"/>
              <a:ext cx="4794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No</a:t>
              </a:r>
            </a:p>
          </p:txBody>
        </p:sp>
        <p:sp>
          <p:nvSpPr>
            <p:cNvPr id="32785" name="TextBox 17"/>
            <p:cNvSpPr txBox="1">
              <a:spLocks noChangeArrowheads="1"/>
            </p:cNvSpPr>
            <p:nvPr/>
          </p:nvSpPr>
          <p:spPr bwMode="auto">
            <a:xfrm>
              <a:off x="3810000" y="1676400"/>
              <a:ext cx="56038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Yes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511675" y="1768475"/>
              <a:ext cx="1279525" cy="1066800"/>
            </a:xfrm>
            <a:prstGeom prst="roundRect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Stage 2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H</a:t>
              </a:r>
              <a:r>
                <a:rPr lang="en-US" baseline="-25000" dirty="0">
                  <a:solidFill>
                    <a:schemeClr val="tx1"/>
                  </a:solidFill>
                </a:rPr>
                <a:t>2</a:t>
              </a:r>
              <a:r>
                <a:rPr lang="en-US" dirty="0">
                  <a:solidFill>
                    <a:schemeClr val="tx1"/>
                  </a:solidFill>
                </a:rPr>
                <a:t>(x) &gt; t</a:t>
              </a:r>
              <a:r>
                <a:rPr lang="en-US" baseline="-25000" dirty="0">
                  <a:solidFill>
                    <a:schemeClr val="tx1"/>
                  </a:solidFill>
                </a:rPr>
                <a:t>2</a:t>
              </a:r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553200" y="1752600"/>
              <a:ext cx="1295400" cy="1066800"/>
            </a:xfrm>
            <a:prstGeom prst="roundRect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Stage N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H</a:t>
              </a:r>
              <a:r>
                <a:rPr lang="en-US" baseline="-25000" dirty="0">
                  <a:solidFill>
                    <a:schemeClr val="tx1"/>
                  </a:solidFill>
                </a:rPr>
                <a:t>N</a:t>
              </a:r>
              <a:r>
                <a:rPr lang="en-US" dirty="0">
                  <a:solidFill>
                    <a:schemeClr val="tx1"/>
                  </a:solidFill>
                </a:rPr>
                <a:t>(x) &gt; </a:t>
              </a:r>
              <a:r>
                <a:rPr lang="en-US" dirty="0" err="1">
                  <a:solidFill>
                    <a:schemeClr val="tx1"/>
                  </a:solidFill>
                </a:rPr>
                <a:t>t</a:t>
              </a:r>
              <a:r>
                <a:rPr lang="en-US" baseline="-25000" dirty="0" err="1">
                  <a:solidFill>
                    <a:schemeClr val="tx1"/>
                  </a:solidFill>
                </a:rPr>
                <a:t>N</a:t>
              </a:r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7924800" y="2133600"/>
              <a:ext cx="533400" cy="381000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789" name="TextBox 21"/>
            <p:cNvSpPr txBox="1">
              <a:spLocks noChangeArrowheads="1"/>
            </p:cNvSpPr>
            <p:nvPr/>
          </p:nvSpPr>
          <p:spPr bwMode="auto">
            <a:xfrm>
              <a:off x="7848600" y="1676400"/>
              <a:ext cx="56038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Yes</a:t>
              </a:r>
            </a:p>
          </p:txBody>
        </p:sp>
        <p:sp>
          <p:nvSpPr>
            <p:cNvPr id="32790" name="TextBox 22"/>
            <p:cNvSpPr txBox="1">
              <a:spLocks noChangeArrowheads="1"/>
            </p:cNvSpPr>
            <p:nvPr/>
          </p:nvSpPr>
          <p:spPr bwMode="auto">
            <a:xfrm>
              <a:off x="5883275" y="1981200"/>
              <a:ext cx="544513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/>
                <a:t>…</a:t>
              </a:r>
            </a:p>
          </p:txBody>
        </p:sp>
        <p:sp>
          <p:nvSpPr>
            <p:cNvPr id="32791" name="TextBox 23"/>
            <p:cNvSpPr txBox="1">
              <a:spLocks noChangeArrowheads="1"/>
            </p:cNvSpPr>
            <p:nvPr/>
          </p:nvSpPr>
          <p:spPr bwMode="auto">
            <a:xfrm>
              <a:off x="8447088" y="2209800"/>
              <a:ext cx="69691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Pass</a:t>
              </a:r>
            </a:p>
          </p:txBody>
        </p:sp>
        <p:sp>
          <p:nvSpPr>
            <p:cNvPr id="25" name="Right Arrow 24"/>
            <p:cNvSpPr/>
            <p:nvPr/>
          </p:nvSpPr>
          <p:spPr>
            <a:xfrm rot="5400000">
              <a:off x="4686300" y="3162300"/>
              <a:ext cx="762000" cy="381000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793" name="TextBox 25"/>
            <p:cNvSpPr txBox="1">
              <a:spLocks noChangeArrowheads="1"/>
            </p:cNvSpPr>
            <p:nvPr/>
          </p:nvSpPr>
          <p:spPr bwMode="auto">
            <a:xfrm>
              <a:off x="4648200" y="3810000"/>
              <a:ext cx="8382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Reject</a:t>
              </a:r>
            </a:p>
          </p:txBody>
        </p:sp>
        <p:sp>
          <p:nvSpPr>
            <p:cNvPr id="32794" name="TextBox 26"/>
            <p:cNvSpPr txBox="1">
              <a:spLocks noChangeArrowheads="1"/>
            </p:cNvSpPr>
            <p:nvPr/>
          </p:nvSpPr>
          <p:spPr bwMode="auto">
            <a:xfrm>
              <a:off x="5257800" y="3048000"/>
              <a:ext cx="4794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No</a:t>
              </a:r>
            </a:p>
          </p:txBody>
        </p:sp>
        <p:sp>
          <p:nvSpPr>
            <p:cNvPr id="28" name="Right Arrow 27"/>
            <p:cNvSpPr/>
            <p:nvPr/>
          </p:nvSpPr>
          <p:spPr>
            <a:xfrm rot="5400000">
              <a:off x="6819900" y="3086100"/>
              <a:ext cx="762000" cy="381000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796" name="TextBox 28"/>
            <p:cNvSpPr txBox="1">
              <a:spLocks noChangeArrowheads="1"/>
            </p:cNvSpPr>
            <p:nvPr/>
          </p:nvSpPr>
          <p:spPr bwMode="auto">
            <a:xfrm>
              <a:off x="6781800" y="3733800"/>
              <a:ext cx="8382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Reject</a:t>
              </a:r>
            </a:p>
          </p:txBody>
        </p:sp>
        <p:sp>
          <p:nvSpPr>
            <p:cNvPr id="32797" name="TextBox 29"/>
            <p:cNvSpPr txBox="1">
              <a:spLocks noChangeArrowheads="1"/>
            </p:cNvSpPr>
            <p:nvPr/>
          </p:nvSpPr>
          <p:spPr bwMode="auto">
            <a:xfrm>
              <a:off x="7391400" y="2971800"/>
              <a:ext cx="4794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No</a:t>
              </a:r>
            </a:p>
          </p:txBody>
        </p:sp>
      </p:grpSp>
      <p:sp>
        <p:nvSpPr>
          <p:cNvPr id="3382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r>
              <a:rPr lang="en-US" sz="2800" dirty="0" smtClean="0"/>
              <a:t>Choose threshold for low false negative rate</a:t>
            </a:r>
          </a:p>
          <a:p>
            <a:pPr>
              <a:defRPr/>
            </a:pPr>
            <a:r>
              <a:rPr lang="en-US" sz="2800" dirty="0" smtClean="0"/>
              <a:t>Fast classifiers early in cascade</a:t>
            </a:r>
          </a:p>
          <a:p>
            <a:pPr>
              <a:defRPr/>
            </a:pPr>
            <a:r>
              <a:rPr lang="en-US" sz="2800" dirty="0" smtClean="0"/>
              <a:t>Slow classifiers later, but most examples don’t get there</a:t>
            </a:r>
          </a:p>
          <a:p>
            <a:pPr lvl="1">
              <a:buFont typeface="Arial" charset="0"/>
              <a:buNone/>
              <a:defRPr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20570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that are fast to compute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Haar</a:t>
            </a:r>
            <a:r>
              <a:rPr lang="en-US" dirty="0" smtClean="0"/>
              <a:t>-like features”</a:t>
            </a:r>
          </a:p>
          <a:p>
            <a:pPr lvl="1"/>
            <a:r>
              <a:rPr lang="en-US" dirty="0" smtClean="0"/>
              <a:t>Differences of sums of intensity</a:t>
            </a:r>
          </a:p>
          <a:p>
            <a:pPr lvl="1"/>
            <a:r>
              <a:rPr lang="en-US" dirty="0" smtClean="0"/>
              <a:t>Thousands, computed at various positions and scales within detection window</a:t>
            </a: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609600" y="4953000"/>
            <a:ext cx="304800" cy="4572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304800" y="4953000"/>
            <a:ext cx="304800" cy="4572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1143000" y="5181600"/>
            <a:ext cx="1295400" cy="2286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1143000" y="4953000"/>
            <a:ext cx="1295400" cy="2286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3886200" y="4800600"/>
            <a:ext cx="457200" cy="3048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0" name="Rectangle 13"/>
          <p:cNvSpPr>
            <a:spLocks noChangeArrowheads="1"/>
          </p:cNvSpPr>
          <p:nvPr/>
        </p:nvSpPr>
        <p:spPr bwMode="auto">
          <a:xfrm>
            <a:off x="3886200" y="5105400"/>
            <a:ext cx="457200" cy="3048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5029200" y="4724400"/>
            <a:ext cx="228600" cy="6858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" name="Rectangle 15"/>
          <p:cNvSpPr>
            <a:spLocks noChangeArrowheads="1"/>
          </p:cNvSpPr>
          <p:nvPr/>
        </p:nvSpPr>
        <p:spPr bwMode="auto">
          <a:xfrm>
            <a:off x="4800600" y="4724400"/>
            <a:ext cx="228600" cy="6858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3" name="Rectangle 16"/>
          <p:cNvSpPr>
            <a:spLocks noChangeArrowheads="1"/>
          </p:cNvSpPr>
          <p:nvPr/>
        </p:nvSpPr>
        <p:spPr bwMode="auto">
          <a:xfrm>
            <a:off x="3886200" y="4495800"/>
            <a:ext cx="457200" cy="3048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4" name="Rectangle 17"/>
          <p:cNvSpPr>
            <a:spLocks noChangeArrowheads="1"/>
          </p:cNvSpPr>
          <p:nvPr/>
        </p:nvSpPr>
        <p:spPr bwMode="auto">
          <a:xfrm>
            <a:off x="4572000" y="4724400"/>
            <a:ext cx="228600" cy="6858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5" name="Rectangle 18"/>
          <p:cNvSpPr>
            <a:spLocks noChangeArrowheads="1"/>
          </p:cNvSpPr>
          <p:nvPr/>
        </p:nvSpPr>
        <p:spPr bwMode="auto">
          <a:xfrm>
            <a:off x="6705600" y="4800600"/>
            <a:ext cx="381000" cy="3048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6" name="Rectangle 19"/>
          <p:cNvSpPr>
            <a:spLocks noChangeArrowheads="1"/>
          </p:cNvSpPr>
          <p:nvPr/>
        </p:nvSpPr>
        <p:spPr bwMode="auto">
          <a:xfrm>
            <a:off x="6705600" y="5105400"/>
            <a:ext cx="381000" cy="3048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7" name="Rectangle 21"/>
          <p:cNvSpPr>
            <a:spLocks noChangeArrowheads="1"/>
          </p:cNvSpPr>
          <p:nvPr/>
        </p:nvSpPr>
        <p:spPr bwMode="auto">
          <a:xfrm>
            <a:off x="7086600" y="4800600"/>
            <a:ext cx="381000" cy="3048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8" name="Rectangle 22"/>
          <p:cNvSpPr>
            <a:spLocks noChangeArrowheads="1"/>
          </p:cNvSpPr>
          <p:nvPr/>
        </p:nvSpPr>
        <p:spPr bwMode="auto">
          <a:xfrm>
            <a:off x="7086600" y="5105400"/>
            <a:ext cx="381000" cy="3048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9" name="Rectangle 23"/>
          <p:cNvSpPr>
            <a:spLocks noChangeArrowheads="1"/>
          </p:cNvSpPr>
          <p:nvPr/>
        </p:nvSpPr>
        <p:spPr bwMode="auto">
          <a:xfrm>
            <a:off x="7924800" y="4876800"/>
            <a:ext cx="228600" cy="5334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0" name="Rectangle 24"/>
          <p:cNvSpPr>
            <a:spLocks noChangeArrowheads="1"/>
          </p:cNvSpPr>
          <p:nvPr/>
        </p:nvSpPr>
        <p:spPr bwMode="auto">
          <a:xfrm>
            <a:off x="7696200" y="4876800"/>
            <a:ext cx="228600" cy="5334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" name="Rectangle 25"/>
          <p:cNvSpPr>
            <a:spLocks noChangeArrowheads="1"/>
          </p:cNvSpPr>
          <p:nvPr/>
        </p:nvSpPr>
        <p:spPr bwMode="auto">
          <a:xfrm>
            <a:off x="7696200" y="4343400"/>
            <a:ext cx="228600" cy="5334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2" name="Rectangle 26"/>
          <p:cNvSpPr>
            <a:spLocks noChangeArrowheads="1"/>
          </p:cNvSpPr>
          <p:nvPr/>
        </p:nvSpPr>
        <p:spPr bwMode="auto">
          <a:xfrm>
            <a:off x="7924800" y="4343400"/>
            <a:ext cx="228600" cy="5334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3" name="Text Box 27"/>
          <p:cNvSpPr txBox="1">
            <a:spLocks noChangeArrowheads="1"/>
          </p:cNvSpPr>
          <p:nvPr/>
        </p:nvSpPr>
        <p:spPr bwMode="auto">
          <a:xfrm>
            <a:off x="0" y="556260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kern="0">
                <a:solidFill>
                  <a:sysClr val="windowText" lastClr="000000"/>
                </a:solidFill>
              </a:rPr>
              <a:t>Two-rectangle features</a:t>
            </a:r>
          </a:p>
        </p:txBody>
      </p:sp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3276600" y="55626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kern="0">
                <a:solidFill>
                  <a:sysClr val="windowText" lastClr="000000"/>
                </a:solidFill>
              </a:rPr>
              <a:t>Three-rectangle features</a:t>
            </a:r>
          </a:p>
        </p:txBody>
      </p:sp>
      <p:sp>
        <p:nvSpPr>
          <p:cNvPr id="45" name="Text Box 29"/>
          <p:cNvSpPr txBox="1">
            <a:spLocks noChangeArrowheads="1"/>
          </p:cNvSpPr>
          <p:nvPr/>
        </p:nvSpPr>
        <p:spPr bwMode="auto">
          <a:xfrm>
            <a:off x="6172200" y="5562600"/>
            <a:ext cx="2667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Etc.</a:t>
            </a:r>
          </a:p>
        </p:txBody>
      </p:sp>
      <p:sp>
        <p:nvSpPr>
          <p:cNvPr id="21529" name="TextBox 45"/>
          <p:cNvSpPr txBox="1">
            <a:spLocks noChangeArrowheads="1"/>
          </p:cNvSpPr>
          <p:nvPr/>
        </p:nvSpPr>
        <p:spPr bwMode="auto">
          <a:xfrm>
            <a:off x="228600" y="4572000"/>
            <a:ext cx="390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-1</a:t>
            </a:r>
          </a:p>
        </p:txBody>
      </p:sp>
      <p:sp>
        <p:nvSpPr>
          <p:cNvPr id="21530" name="TextBox 46"/>
          <p:cNvSpPr txBox="1">
            <a:spLocks noChangeArrowheads="1"/>
          </p:cNvSpPr>
          <p:nvPr/>
        </p:nvSpPr>
        <p:spPr bwMode="auto">
          <a:xfrm>
            <a:off x="533400" y="4572000"/>
            <a:ext cx="447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339146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Integral Images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628650" y="1237129"/>
            <a:ext cx="7886700" cy="493983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ii =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cumsum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cumsum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m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, 1), 2)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895600" y="1828800"/>
            <a:ext cx="2286000" cy="16002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2895600" y="1828800"/>
            <a:ext cx="1066800" cy="838200"/>
          </a:xfrm>
          <a:prstGeom prst="rect">
            <a:avLst/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3886200" y="2590800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038600" y="26670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kern="0">
                <a:solidFill>
                  <a:sysClr val="windowText" lastClr="000000"/>
                </a:solidFill>
              </a:rPr>
              <a:t>x, y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838200" y="3505200"/>
            <a:ext cx="594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ii(</a:t>
            </a:r>
            <a:r>
              <a:rPr lang="en-US" kern="0" dirty="0" err="1">
                <a:solidFill>
                  <a:sysClr val="windowText" lastClr="000000"/>
                </a:solidFill>
              </a:rPr>
              <a:t>x,y</a:t>
            </a:r>
            <a:r>
              <a:rPr lang="en-US" kern="0" dirty="0">
                <a:solidFill>
                  <a:sysClr val="windowText" lastClr="000000"/>
                </a:solidFill>
              </a:rPr>
              <a:t>) = Sum of the values in the grey region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114800"/>
            <a:ext cx="31321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572000" y="5791200"/>
            <a:ext cx="2960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How to compute A+D-B-C?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572000" y="4724400"/>
            <a:ext cx="242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How to compute B-A?</a:t>
            </a:r>
          </a:p>
        </p:txBody>
      </p:sp>
    </p:spTree>
    <p:extLst>
      <p:ext uri="{BB962C8B-B14F-4D97-AF65-F5344CB8AC3E}">
        <p14:creationId xmlns:p14="http://schemas.microsoft.com/office/powerpoint/2010/main" val="242844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stuffs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10447"/>
            <a:ext cx="7886700" cy="5402729"/>
          </a:xfrm>
        </p:spPr>
        <p:txBody>
          <a:bodyPr>
            <a:normAutofit/>
          </a:bodyPr>
          <a:lstStyle/>
          <a:p>
            <a:r>
              <a:rPr lang="en-US" dirty="0" smtClean="0"/>
              <a:t>HW 5 </a:t>
            </a:r>
            <a:r>
              <a:rPr lang="en-US" dirty="0"/>
              <a:t>(Scene </a:t>
            </a:r>
            <a:r>
              <a:rPr lang="en-US" dirty="0" smtClean="0"/>
              <a:t>categorization) is out </a:t>
            </a:r>
          </a:p>
          <a:p>
            <a:pPr lvl="1"/>
            <a:r>
              <a:rPr lang="en-US" dirty="0" smtClean="0"/>
              <a:t>Due 11:59pm </a:t>
            </a:r>
            <a:r>
              <a:rPr lang="en-US" dirty="0"/>
              <a:t>on </a:t>
            </a:r>
            <a:r>
              <a:rPr lang="en-US" dirty="0" smtClean="0"/>
              <a:t>Wed, </a:t>
            </a:r>
            <a:r>
              <a:rPr lang="en-US" dirty="0"/>
              <a:t>November </a:t>
            </a:r>
            <a:r>
              <a:rPr lang="en-US" dirty="0" smtClean="0"/>
              <a:t>16</a:t>
            </a:r>
          </a:p>
          <a:p>
            <a:pPr lvl="1"/>
            <a:endParaRPr lang="en-US" dirty="0"/>
          </a:p>
          <a:p>
            <a:r>
              <a:rPr lang="en-US" dirty="0" smtClean="0"/>
              <a:t>HW 3 </a:t>
            </a:r>
            <a:r>
              <a:rPr lang="en-US" dirty="0" smtClean="0"/>
              <a:t>graded</a:t>
            </a:r>
          </a:p>
          <a:p>
            <a:endParaRPr lang="en-US" dirty="0"/>
          </a:p>
          <a:p>
            <a:r>
              <a:rPr lang="en-US" dirty="0" smtClean="0"/>
              <a:t>HW 4 will be out this week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Final </a:t>
            </a:r>
            <a:r>
              <a:rPr lang="en-US" dirty="0" smtClean="0"/>
              <a:t>project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6503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Feature selection with </a:t>
            </a:r>
            <a:r>
              <a:rPr lang="en-US" sz="3600" dirty="0" err="1" smtClean="0"/>
              <a:t>Adaboost</a:t>
            </a:r>
            <a:endParaRPr lang="en-US" sz="3600" dirty="0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Create </a:t>
            </a:r>
            <a:r>
              <a:rPr lang="en-US" dirty="0" smtClean="0"/>
              <a:t>a large pool of features (180K)</a:t>
            </a:r>
          </a:p>
          <a:p>
            <a:r>
              <a:rPr lang="en-US" dirty="0" smtClean="0"/>
              <a:t>Select features that are discriminative and work well together</a:t>
            </a:r>
          </a:p>
          <a:p>
            <a:pPr lvl="1"/>
            <a:r>
              <a:rPr lang="en-US" dirty="0" smtClean="0"/>
              <a:t>“Weak learner” = feature + threshold + parity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smtClean="0"/>
              <a:t>Choose weak learner that minimizes error on the weighted training set</a:t>
            </a:r>
          </a:p>
          <a:p>
            <a:pPr lvl="1"/>
            <a:r>
              <a:rPr lang="en-US" dirty="0" smtClean="0"/>
              <a:t>Reweight</a:t>
            </a:r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000" y="3556000"/>
            <a:ext cx="387985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709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Adaboost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"/>
            <a:ext cx="44146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05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2 selected features</a:t>
            </a:r>
            <a:endParaRPr lang="en-US" dirty="0"/>
          </a:p>
        </p:txBody>
      </p:sp>
      <p:pic>
        <p:nvPicPr>
          <p:cNvPr id="100354" name="Picture 2" descr="http://learning.cis.upenn.edu/cis520_fall2009/uploads/Lectures/viola_jones_first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05000"/>
            <a:ext cx="6219825" cy="350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386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Viola-Jones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61036"/>
            <a:ext cx="8114926" cy="5540188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800" dirty="0" smtClean="0"/>
              <a:t>38 stages with 1, 10, 25, 50 … features</a:t>
            </a:r>
          </a:p>
          <a:p>
            <a:pPr lvl="1">
              <a:defRPr/>
            </a:pPr>
            <a:r>
              <a:rPr lang="en-US" sz="2400" dirty="0" smtClean="0"/>
              <a:t>6061 total used out of 180K candidates</a:t>
            </a:r>
          </a:p>
          <a:p>
            <a:pPr lvl="1">
              <a:defRPr/>
            </a:pPr>
            <a:r>
              <a:rPr lang="en-US" sz="2400" dirty="0" smtClean="0"/>
              <a:t>10 features evaluated on average</a:t>
            </a:r>
          </a:p>
          <a:p>
            <a:pPr>
              <a:defRPr/>
            </a:pPr>
            <a:r>
              <a:rPr lang="en-US" sz="2800" dirty="0" smtClean="0"/>
              <a:t>Training Examples</a:t>
            </a:r>
          </a:p>
          <a:p>
            <a:pPr lvl="1">
              <a:defRPr/>
            </a:pPr>
            <a:r>
              <a:rPr lang="en-US" sz="2400" dirty="0" smtClean="0"/>
              <a:t>4916 positive examples</a:t>
            </a:r>
          </a:p>
          <a:p>
            <a:pPr lvl="1">
              <a:defRPr/>
            </a:pPr>
            <a:r>
              <a:rPr lang="en-US" sz="2400" dirty="0" smtClean="0"/>
              <a:t>10000 negative examples collected after each stage</a:t>
            </a:r>
          </a:p>
          <a:p>
            <a:pPr>
              <a:defRPr/>
            </a:pPr>
            <a:r>
              <a:rPr lang="en-US" sz="2800" dirty="0" smtClean="0"/>
              <a:t>Scanning</a:t>
            </a:r>
          </a:p>
          <a:p>
            <a:pPr lvl="1">
              <a:defRPr/>
            </a:pPr>
            <a:r>
              <a:rPr lang="en-US" sz="2400" dirty="0" smtClean="0"/>
              <a:t>Scale detector rather than image</a:t>
            </a:r>
          </a:p>
          <a:p>
            <a:pPr lvl="1">
              <a:defRPr/>
            </a:pPr>
            <a:r>
              <a:rPr lang="en-US" sz="2400" dirty="0" smtClean="0"/>
              <a:t>Scale steps = 1.25  (factor between two consecutive scales)</a:t>
            </a:r>
          </a:p>
          <a:p>
            <a:pPr lvl="1">
              <a:defRPr/>
            </a:pPr>
            <a:r>
              <a:rPr lang="en-US" sz="2400" dirty="0"/>
              <a:t>T</a:t>
            </a:r>
            <a:r>
              <a:rPr lang="en-US" sz="2400" dirty="0" smtClean="0"/>
              <a:t>ranslation 1*scale (# pixels between two consecutive windows)</a:t>
            </a:r>
          </a:p>
          <a:p>
            <a:pPr>
              <a:defRPr/>
            </a:pPr>
            <a:r>
              <a:rPr lang="en-US" sz="2800" dirty="0" smtClean="0"/>
              <a:t>Non-max suppression: average coordinates of overlapping boxes</a:t>
            </a:r>
          </a:p>
          <a:p>
            <a:pPr>
              <a:defRPr/>
            </a:pPr>
            <a:r>
              <a:rPr lang="en-US" sz="2800" dirty="0" smtClean="0"/>
              <a:t>Train 3 classifiers and take vote</a:t>
            </a:r>
          </a:p>
          <a:p>
            <a:pPr lvl="1">
              <a:defRPr/>
            </a:pPr>
            <a:endParaRPr lang="en-US" sz="2400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28574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Viola Jones Results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86200"/>
            <a:ext cx="82264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524000"/>
            <a:ext cx="766762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Box 6"/>
          <p:cNvSpPr txBox="1">
            <a:spLocks noChangeArrowheads="1"/>
          </p:cNvSpPr>
          <p:nvPr/>
        </p:nvSpPr>
        <p:spPr bwMode="auto">
          <a:xfrm>
            <a:off x="3124200" y="6248400"/>
            <a:ext cx="2687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MIT + CMU face dataset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90800" y="1066800"/>
            <a:ext cx="285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Speed = 15 FPS (in 2001)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49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R-CNN (Girshick et al. CVPR 2014)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47248"/>
            <a:ext cx="8229600" cy="268371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Replace sliding windows with “selective search” region proposals (</a:t>
            </a:r>
            <a:r>
              <a:rPr lang="en-US" dirty="0" err="1" smtClean="0"/>
              <a:t>Uijilings</a:t>
            </a:r>
            <a:r>
              <a:rPr lang="en-US" dirty="0" smtClean="0"/>
              <a:t> et al. IJCV 2013)</a:t>
            </a:r>
          </a:p>
          <a:p>
            <a:r>
              <a:rPr lang="en-US" dirty="0" smtClean="0"/>
              <a:t>Extract rectangles around regions and resize to 227x227</a:t>
            </a:r>
          </a:p>
          <a:p>
            <a:r>
              <a:rPr lang="en-US" dirty="0" smtClean="0"/>
              <a:t>Extract features with fine-tuned  CNN (that was initialized with network trained on </a:t>
            </a:r>
            <a:r>
              <a:rPr lang="en-US" dirty="0" err="1" smtClean="0"/>
              <a:t>ImageNet</a:t>
            </a:r>
            <a:r>
              <a:rPr lang="en-US" dirty="0" smtClean="0"/>
              <a:t> before training)</a:t>
            </a:r>
          </a:p>
          <a:p>
            <a:r>
              <a:rPr lang="en-US" dirty="0" smtClean="0"/>
              <a:t>Classify last layer of network features with SVM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914400"/>
            <a:ext cx="8763000" cy="25280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79133" y="6550223"/>
            <a:ext cx="4664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https://people.eecs.berkeley.edu/~rbg/papers/r-cnn-cvpr.pdf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6931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8191430" cy="1325563"/>
          </a:xfrm>
        </p:spPr>
        <p:txBody>
          <a:bodyPr/>
          <a:lstStyle/>
          <a:p>
            <a:r>
              <a:rPr lang="en-US" dirty="0" smtClean="0"/>
              <a:t>Sliding window vs. region proposals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451350"/>
            <a:ext cx="4040188" cy="639762"/>
          </a:xfrm>
        </p:spPr>
        <p:txBody>
          <a:bodyPr/>
          <a:lstStyle/>
          <a:p>
            <a:r>
              <a:rPr lang="en-US" dirty="0" smtClean="0"/>
              <a:t>Sliding window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079812"/>
            <a:ext cx="4040188" cy="447338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Comprehensive search over position, scale (sometimes aspect, though expensive)</a:t>
            </a:r>
          </a:p>
          <a:p>
            <a:r>
              <a:rPr lang="en-US" sz="2400" dirty="0" smtClean="0"/>
              <a:t>Typically 100K candidates</a:t>
            </a:r>
          </a:p>
          <a:p>
            <a:r>
              <a:rPr lang="en-US" sz="2400" dirty="0" smtClean="0"/>
              <a:t>Simple</a:t>
            </a:r>
          </a:p>
          <a:p>
            <a:r>
              <a:rPr lang="en-US" sz="2400" dirty="0" smtClean="0"/>
              <a:t>Speed boost through convolution often possible</a:t>
            </a:r>
          </a:p>
          <a:p>
            <a:r>
              <a:rPr lang="en-US" sz="2400" dirty="0" smtClean="0"/>
              <a:t>Repeatable</a:t>
            </a:r>
          </a:p>
          <a:p>
            <a:r>
              <a:rPr lang="en-US" sz="2400" dirty="0" smtClean="0"/>
              <a:t>Even with many candidates, may not be a good fit to object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4" y="1451350"/>
            <a:ext cx="4041775" cy="639762"/>
          </a:xfrm>
        </p:spPr>
        <p:txBody>
          <a:bodyPr/>
          <a:lstStyle/>
          <a:p>
            <a:r>
              <a:rPr lang="en-US" dirty="0" smtClean="0"/>
              <a:t>Region proposals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2079811"/>
            <a:ext cx="4041775" cy="4473389"/>
          </a:xfrm>
        </p:spPr>
        <p:txBody>
          <a:bodyPr>
            <a:noAutofit/>
          </a:bodyPr>
          <a:lstStyle/>
          <a:p>
            <a:r>
              <a:rPr lang="en-US" sz="2400" dirty="0" smtClean="0"/>
              <a:t>Search over regions guided by image contours/patterns with varying aspect/size</a:t>
            </a:r>
          </a:p>
          <a:p>
            <a:r>
              <a:rPr lang="en-US" sz="2400" dirty="0" smtClean="0"/>
              <a:t>Typically 2-10K candidates</a:t>
            </a:r>
          </a:p>
          <a:p>
            <a:r>
              <a:rPr lang="en-US" sz="2400" dirty="0" smtClean="0"/>
              <a:t>Random (not repeatable)</a:t>
            </a:r>
          </a:p>
          <a:p>
            <a:r>
              <a:rPr lang="en-US" sz="2400" dirty="0" smtClean="0"/>
              <a:t>Requires a preprocess (currently 1-5s)</a:t>
            </a:r>
          </a:p>
          <a:p>
            <a:r>
              <a:rPr lang="en-US" sz="2400" dirty="0"/>
              <a:t>Often requires resizing patch to fit fixed </a:t>
            </a:r>
            <a:r>
              <a:rPr lang="en-US" sz="2400" dirty="0" smtClean="0"/>
              <a:t>size</a:t>
            </a:r>
          </a:p>
          <a:p>
            <a:r>
              <a:rPr lang="en-US" sz="2400" dirty="0" smtClean="0"/>
              <a:t>More likely to provide candidates with very good object fit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4476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754" y="6535616"/>
            <a:ext cx="9126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HOG: </a:t>
            </a:r>
            <a:r>
              <a:rPr lang="en-US" sz="1200" dirty="0" err="1" smtClean="0"/>
              <a:t>Dalal-Triggs</a:t>
            </a:r>
            <a:r>
              <a:rPr lang="en-US" sz="1200" dirty="0" smtClean="0"/>
              <a:t> 2005	</a:t>
            </a:r>
            <a:endParaRPr lang="en-US" sz="1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912716" y="540646"/>
            <a:ext cx="6248400" cy="4419600"/>
            <a:chOff x="1328297" y="167574"/>
            <a:chExt cx="6248400" cy="4419600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/>
            </p:nvPr>
          </p:nvGraphicFramePr>
          <p:xfrm>
            <a:off x="1328297" y="167574"/>
            <a:ext cx="6248400" cy="4419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2121072" y="3699616"/>
              <a:ext cx="3314700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HOG Template</a:t>
              </a:r>
              <a:endParaRPr lang="en-US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95841" y="49530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Statistical Template Matching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9597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754" y="6535616"/>
            <a:ext cx="9126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HOG: </a:t>
            </a:r>
            <a:r>
              <a:rPr lang="en-US" sz="1200" dirty="0" err="1" smtClean="0"/>
              <a:t>Dalal-Triggs</a:t>
            </a:r>
            <a:r>
              <a:rPr lang="en-US" sz="1200" dirty="0" smtClean="0"/>
              <a:t> 2005	DPM: Felzenszwalb et al. 2008-2012 	</a:t>
            </a:r>
            <a:endParaRPr lang="en-US" sz="1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912716" y="540646"/>
            <a:ext cx="6248400" cy="4419600"/>
            <a:chOff x="1328297" y="167574"/>
            <a:chExt cx="6248400" cy="4419600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/>
            </p:nvPr>
          </p:nvGraphicFramePr>
          <p:xfrm>
            <a:off x="1328297" y="167574"/>
            <a:ext cx="6248400" cy="4419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3690497" y="2910774"/>
              <a:ext cx="2971800" cy="64633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Deformable Parts Model (v1-v5)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21072" y="3699616"/>
              <a:ext cx="3314700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HOG Template</a:t>
              </a:r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614834" y="5159661"/>
            <a:ext cx="2836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Better Models of Complex Categories</a:t>
            </a:r>
            <a:endParaRPr lang="en-US" sz="2000" dirty="0"/>
          </a:p>
        </p:txBody>
      </p:sp>
      <p:sp>
        <p:nvSpPr>
          <p:cNvPr id="14" name="Right Arrow 13"/>
          <p:cNvSpPr/>
          <p:nvPr/>
        </p:nvSpPr>
        <p:spPr>
          <a:xfrm>
            <a:off x="2632419" y="4945072"/>
            <a:ext cx="2819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7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754" y="6535616"/>
            <a:ext cx="9126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HOG: </a:t>
            </a:r>
            <a:r>
              <a:rPr lang="en-US" sz="1200" dirty="0" err="1" smtClean="0"/>
              <a:t>Dalal-Triggs</a:t>
            </a:r>
            <a:r>
              <a:rPr lang="en-US" sz="1200" dirty="0" smtClean="0"/>
              <a:t> 2005	DPM: Felzenszwalb et al. 2008-2012 	 </a:t>
            </a:r>
            <a:r>
              <a:rPr lang="en-US" sz="1200" dirty="0" err="1" smtClean="0"/>
              <a:t>Regionlets</a:t>
            </a:r>
            <a:r>
              <a:rPr lang="en-US" sz="1200" dirty="0" smtClean="0"/>
              <a:t>: Wang et al. 2013     R-CNN: </a:t>
            </a:r>
            <a:r>
              <a:rPr lang="en-US" sz="1200" dirty="0" err="1" smtClean="0"/>
              <a:t>Girshick</a:t>
            </a:r>
            <a:r>
              <a:rPr lang="en-US" sz="1200" dirty="0" smtClean="0"/>
              <a:t> et al. 2014</a:t>
            </a:r>
            <a:endParaRPr lang="en-US" sz="1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912716" y="540646"/>
            <a:ext cx="6452525" cy="4419600"/>
            <a:chOff x="1328297" y="167574"/>
            <a:chExt cx="6452525" cy="4419600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/>
            </p:nvPr>
          </p:nvGraphicFramePr>
          <p:xfrm>
            <a:off x="1328297" y="167574"/>
            <a:ext cx="6248400" cy="4419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3690497" y="2910774"/>
              <a:ext cx="2971800" cy="64633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Deformable Parts Model (v1-v5)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21072" y="3699616"/>
              <a:ext cx="3314700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HOG Template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57497" y="2264443"/>
              <a:ext cx="1295400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Regionlets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72407" y="841835"/>
              <a:ext cx="1108415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R-CNN</a:t>
              </a:r>
              <a:endParaRPr lang="en-US" dirty="0"/>
            </a:p>
          </p:txBody>
        </p:sp>
      </p:grpSp>
      <p:sp>
        <p:nvSpPr>
          <p:cNvPr id="17" name="Right Arrow 16"/>
          <p:cNvSpPr/>
          <p:nvPr/>
        </p:nvSpPr>
        <p:spPr>
          <a:xfrm>
            <a:off x="5786001" y="4931061"/>
            <a:ext cx="109728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619532" y="5181711"/>
            <a:ext cx="2152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Better Features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52754" y="5159661"/>
            <a:ext cx="5206510" cy="101566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 smtClean="0"/>
              <a:t>Key Advance: Learn effective features </a:t>
            </a:r>
            <a:r>
              <a:rPr lang="en-US" sz="2000" dirty="0"/>
              <a:t>from massive amounts of labeled </a:t>
            </a:r>
            <a:r>
              <a:rPr lang="en-US" sz="2000" dirty="0" smtClean="0"/>
              <a:t>data </a:t>
            </a:r>
            <a:r>
              <a:rPr lang="en-US" sz="2000" i="1" dirty="0" smtClean="0"/>
              <a:t>and</a:t>
            </a:r>
            <a:endParaRPr lang="en-US" sz="2000" i="1" dirty="0"/>
          </a:p>
          <a:p>
            <a:pPr marL="0" indent="0">
              <a:buNone/>
            </a:pPr>
            <a:r>
              <a:rPr lang="en-US" sz="2000" dirty="0"/>
              <a:t>a</a:t>
            </a:r>
            <a:r>
              <a:rPr lang="en-US" sz="2000" dirty="0" smtClean="0"/>
              <a:t>dapt to </a:t>
            </a:r>
            <a:r>
              <a:rPr lang="en-US" sz="2000" dirty="0"/>
              <a:t>new tasks with </a:t>
            </a:r>
            <a:r>
              <a:rPr lang="en-US" sz="2000" dirty="0" smtClean="0"/>
              <a:t>less data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8854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325564"/>
            <a:ext cx="8282269" cy="5326248"/>
          </a:xfrm>
        </p:spPr>
        <p:txBody>
          <a:bodyPr>
            <a:normAutofit/>
          </a:bodyPr>
          <a:lstStyle/>
          <a:p>
            <a:r>
              <a:rPr lang="en-US" b="1" dirty="0"/>
              <a:t>Statistical template matching </a:t>
            </a:r>
          </a:p>
          <a:p>
            <a:pPr lvl="1"/>
            <a:r>
              <a:rPr lang="en-US" dirty="0" err="1"/>
              <a:t>Dalal-Triggs</a:t>
            </a:r>
            <a:r>
              <a:rPr lang="en-US" dirty="0"/>
              <a:t> pedestrian detector (basic concept)</a:t>
            </a:r>
          </a:p>
          <a:p>
            <a:pPr lvl="1"/>
            <a:r>
              <a:rPr lang="en-US" dirty="0"/>
              <a:t>Viola-Jones detector (cascades, integral images)</a:t>
            </a:r>
          </a:p>
          <a:p>
            <a:pPr lvl="1"/>
            <a:r>
              <a:rPr lang="en-US" dirty="0"/>
              <a:t>R-CNN detector (object proposals/CNN)</a:t>
            </a:r>
          </a:p>
          <a:p>
            <a:endParaRPr lang="en-US" dirty="0" smtClean="0"/>
          </a:p>
          <a:p>
            <a:r>
              <a:rPr lang="en-US" b="1" dirty="0" smtClean="0"/>
              <a:t>Deformable parts model</a:t>
            </a:r>
          </a:p>
          <a:p>
            <a:pPr lvl="1"/>
            <a:r>
              <a:rPr lang="en-US" dirty="0" smtClean="0"/>
              <a:t>Star-shaped </a:t>
            </a:r>
            <a:r>
              <a:rPr lang="en-US" dirty="0"/>
              <a:t>model </a:t>
            </a:r>
            <a:br>
              <a:rPr lang="en-US" dirty="0"/>
            </a:br>
            <a:r>
              <a:rPr lang="en-US" dirty="0" smtClean="0"/>
              <a:t>Example</a:t>
            </a:r>
            <a:r>
              <a:rPr lang="en-US" dirty="0"/>
              <a:t>: Deformable Parts </a:t>
            </a:r>
            <a:r>
              <a:rPr lang="en-US" dirty="0" smtClean="0"/>
              <a:t>Model </a:t>
            </a:r>
            <a:r>
              <a:rPr lang="en-US" sz="1800" dirty="0" err="1" smtClean="0">
                <a:hlinkClick r:id="rId2"/>
              </a:rPr>
              <a:t>Felzenswalb</a:t>
            </a:r>
            <a:r>
              <a:rPr lang="en-US" sz="1800" dirty="0" smtClean="0">
                <a:hlinkClick r:id="rId2"/>
              </a:rPr>
              <a:t> </a:t>
            </a:r>
            <a:r>
              <a:rPr lang="en-US" sz="1800" dirty="0">
                <a:hlinkClick r:id="rId2"/>
              </a:rPr>
              <a:t>et al. </a:t>
            </a:r>
            <a:r>
              <a:rPr lang="en-US" sz="1800" dirty="0" smtClean="0">
                <a:hlinkClick r:id="rId2"/>
              </a:rPr>
              <a:t>2010</a:t>
            </a:r>
            <a:endParaRPr lang="en-US" dirty="0" smtClean="0"/>
          </a:p>
          <a:p>
            <a:pPr lvl="1"/>
            <a:r>
              <a:rPr lang="en-US" dirty="0" smtClean="0"/>
              <a:t>Tree-shaped model</a:t>
            </a:r>
            <a:br>
              <a:rPr lang="en-US" dirty="0" smtClean="0"/>
            </a:br>
            <a:r>
              <a:rPr lang="en-US" dirty="0" smtClean="0"/>
              <a:t>Example</a:t>
            </a:r>
            <a:r>
              <a:rPr lang="en-US" dirty="0"/>
              <a:t>: Pictorial </a:t>
            </a:r>
            <a:r>
              <a:rPr lang="en-US" dirty="0" smtClean="0"/>
              <a:t>structures </a:t>
            </a:r>
            <a:r>
              <a:rPr lang="en-US" sz="1800" dirty="0" err="1" smtClean="0">
                <a:hlinkClick r:id="rId3"/>
              </a:rPr>
              <a:t>Felzenszwalb</a:t>
            </a:r>
            <a:r>
              <a:rPr lang="en-US" sz="1800" dirty="0" smtClean="0">
                <a:hlinkClick r:id="rId3"/>
              </a:rPr>
              <a:t> </a:t>
            </a:r>
            <a:r>
              <a:rPr lang="en-US" sz="1800" dirty="0" err="1">
                <a:hlinkClick r:id="rId3"/>
              </a:rPr>
              <a:t>Huttenlocher</a:t>
            </a:r>
            <a:r>
              <a:rPr lang="en-US" sz="1800" dirty="0">
                <a:hlinkClick r:id="rId3"/>
              </a:rPr>
              <a:t> </a:t>
            </a:r>
            <a:r>
              <a:rPr lang="en-US" sz="1800" dirty="0" smtClean="0">
                <a:hlinkClick r:id="rId3"/>
              </a:rPr>
              <a:t>2005</a:t>
            </a:r>
            <a:endParaRPr lang="en-US" dirty="0" smtClean="0"/>
          </a:p>
          <a:p>
            <a:pPr lvl="1"/>
            <a:r>
              <a:rPr lang="en-US" dirty="0" smtClean="0"/>
              <a:t>Sequential </a:t>
            </a:r>
            <a:r>
              <a:rPr lang="en-US" dirty="0"/>
              <a:t>prediction models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3255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Mistakes are often reasonable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533400" y="990600"/>
          <a:ext cx="5624185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46" name="Acrobat Document" r:id="rId3" imgW="3666165" imgH="3674853" progId="AcroExch.Document.11">
                  <p:embed/>
                </p:oleObj>
              </mc:Choice>
              <mc:Fallback>
                <p:oleObj name="Acrobat Document" r:id="rId3" imgW="3666165" imgH="3674853" progId="AcroExch.Document.11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990600"/>
                        <a:ext cx="5624185" cy="563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85800" y="838200"/>
            <a:ext cx="4114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Bicycle: AP = 0.73</a:t>
            </a:r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6248399" y="931982"/>
          <a:ext cx="2481679" cy="1811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47" name="Acrobat Document" r:id="rId5" imgW="4054293" imgH="2958779" progId="AcroExch.Document.11">
                  <p:embed/>
                </p:oleObj>
              </mc:Choice>
              <mc:Fallback>
                <p:oleObj name="Acrobat Document" r:id="rId5" imgW="4054293" imgH="2958779" progId="AcroExch.Document.11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48399" y="931982"/>
                        <a:ext cx="2481679" cy="18112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6324600" y="2819400"/>
          <a:ext cx="2373745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48" name="Acrobat Document" r:id="rId7" imgW="3890330" imgH="3122600" progId="AcroExch.Document.11">
                  <p:embed/>
                </p:oleObj>
              </mc:Choice>
              <mc:Fallback>
                <p:oleObj name="Acrobat Document" r:id="rId7" imgW="3890330" imgH="3122600" progId="AcroExch.Document.11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24600" y="2819400"/>
                        <a:ext cx="2373745" cy="190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248400" y="4876800"/>
          <a:ext cx="2417575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49" name="Acrobat Document" r:id="rId9" imgW="4054293" imgH="2812049" progId="AcroExch.Document.11">
                  <p:embed/>
                </p:oleObj>
              </mc:Choice>
              <mc:Fallback>
                <p:oleObj name="Acrobat Document" r:id="rId9" imgW="4054293" imgH="2812049" progId="AcroExch.Document.11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48400" y="4876800"/>
                        <a:ext cx="2417575" cy="167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12167" y="583194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Confident Mistakes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520934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R-CNN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99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533400" y="1033863"/>
          <a:ext cx="5589109" cy="5603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870" name="Acrobat Document" r:id="rId3" imgW="3666165" imgH="3674853" progId="AcroExch.Document.11">
                  <p:embed/>
                </p:oleObj>
              </mc:Choice>
              <mc:Fallback>
                <p:oleObj name="Acrobat Document" r:id="rId3" imgW="3666165" imgH="3674853" progId="AcroExch.Document.11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1033863"/>
                        <a:ext cx="5589109" cy="56036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85800" y="838200"/>
            <a:ext cx="4114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Horse: AP = 0.69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6172200" y="1323311"/>
          <a:ext cx="2514600" cy="2157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871" name="Acrobat Document" r:id="rId5" imgW="3640225" imgH="3122600" progId="AcroExch.Document.11">
                  <p:embed/>
                </p:oleObj>
              </mc:Choice>
              <mc:Fallback>
                <p:oleObj name="Acrobat Document" r:id="rId5" imgW="3640225" imgH="3122600" progId="AcroExch.Document.11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72200" y="1323311"/>
                        <a:ext cx="2514600" cy="21570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6248400" y="3581400"/>
          <a:ext cx="2404134" cy="1523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872" name="Acrobat Document" r:id="rId7" imgW="4054293" imgH="2570590" progId="AcroExch.Document.11">
                  <p:embed/>
                </p:oleObj>
              </mc:Choice>
              <mc:Fallback>
                <p:oleObj name="Acrobat Document" r:id="rId7" imgW="4054293" imgH="2570590" progId="AcroExch.Document.11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48400" y="3581400"/>
                        <a:ext cx="2404134" cy="1523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6324600" y="5146431"/>
          <a:ext cx="2290813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873" name="Acrobat Document" r:id="rId9" imgW="4054293" imgH="2967324" progId="AcroExch.Document.11">
                  <p:embed/>
                </p:oleObj>
              </mc:Choice>
              <mc:Fallback>
                <p:oleObj name="Acrobat Document" r:id="rId9" imgW="4054293" imgH="2967324" progId="AcroExch.Document.11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24600" y="5146431"/>
                        <a:ext cx="2290813" cy="167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512167" y="930533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Confident Mistakes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Mistakes are often reasonable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20934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R-CNN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Misses are often predictable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0200" y="5217439"/>
            <a:ext cx="5342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Small objects, distinctive parts absent or occluded, unusual views</a:t>
            </a:r>
            <a:endParaRPr lang="en-US" sz="24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113910" y="1712239"/>
          <a:ext cx="9030090" cy="3283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891" name="Acrobat Document" r:id="rId4" imgW="4269892" imgH="1552755" progId="AcroExch.Document.11">
                  <p:embed/>
                </p:oleObj>
              </mc:Choice>
              <mc:Fallback>
                <p:oleObj name="Acrobat Document" r:id="rId4" imgW="4269892" imgH="1552755" progId="AcroExch.Document.11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3910" y="1712239"/>
                        <a:ext cx="9030090" cy="3283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886200" y="1500701"/>
            <a:ext cx="1600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Bicycle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20934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R-CNN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17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smtClean="0"/>
              <a:t>Strengths and Weaknesses of Statistical Template Approach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628650" y="1398494"/>
            <a:ext cx="7886700" cy="5348941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sz="3200" b="1" dirty="0" smtClean="0"/>
              <a:t>Strengths</a:t>
            </a:r>
            <a:endParaRPr lang="en-US" sz="2800" b="1" dirty="0" smtClean="0"/>
          </a:p>
          <a:p>
            <a:r>
              <a:rPr lang="en-US" sz="2800" dirty="0" smtClean="0"/>
              <a:t>Works very well for non-deformable objects: faces, cars, upright pedestrians</a:t>
            </a:r>
          </a:p>
          <a:p>
            <a:r>
              <a:rPr lang="en-US" sz="2800" dirty="0" smtClean="0"/>
              <a:t>Fast detection</a:t>
            </a:r>
          </a:p>
          <a:p>
            <a:pPr>
              <a:buFont typeface="Arial" charset="0"/>
              <a:buNone/>
            </a:pPr>
            <a:endParaRPr lang="en-US" sz="2800" dirty="0" smtClean="0"/>
          </a:p>
          <a:p>
            <a:pPr>
              <a:buFont typeface="Arial" charset="0"/>
              <a:buNone/>
            </a:pPr>
            <a:r>
              <a:rPr lang="en-US" sz="3200" b="1" dirty="0" smtClean="0"/>
              <a:t>Weaknesses</a:t>
            </a:r>
          </a:p>
          <a:p>
            <a:r>
              <a:rPr lang="en-US" sz="2800" dirty="0" smtClean="0"/>
              <a:t>Sliding window has difficulty with deformable objects (proposals works with flexible features works better)</a:t>
            </a:r>
          </a:p>
          <a:p>
            <a:r>
              <a:rPr lang="en-US" sz="2800" dirty="0" smtClean="0"/>
              <a:t>Not robust to occlusion</a:t>
            </a:r>
          </a:p>
          <a:p>
            <a:r>
              <a:rPr lang="en-US" sz="2800" dirty="0" smtClean="0"/>
              <a:t>Requires lots of training data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95520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Tricks of the trade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9788"/>
            <a:ext cx="8405906" cy="560593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Details in feature computation really matter</a:t>
            </a:r>
          </a:p>
          <a:p>
            <a:pPr lvl="1"/>
            <a:r>
              <a:rPr lang="en-US" dirty="0" smtClean="0"/>
              <a:t>E.g., normalization in </a:t>
            </a:r>
            <a:r>
              <a:rPr lang="en-US" dirty="0" err="1" smtClean="0"/>
              <a:t>Dalal-Triggs</a:t>
            </a:r>
            <a:r>
              <a:rPr lang="en-US" dirty="0" smtClean="0"/>
              <a:t> improves detection rate by 27% at fixed false positive rate</a:t>
            </a:r>
          </a:p>
          <a:p>
            <a:r>
              <a:rPr lang="en-US" dirty="0" smtClean="0"/>
              <a:t>Template </a:t>
            </a:r>
            <a:r>
              <a:rPr lang="en-US" dirty="0" smtClean="0"/>
              <a:t>size</a:t>
            </a:r>
          </a:p>
          <a:p>
            <a:pPr lvl="1"/>
            <a:r>
              <a:rPr lang="en-US" dirty="0" smtClean="0"/>
              <a:t>Typical </a:t>
            </a:r>
            <a:r>
              <a:rPr lang="en-US" dirty="0" smtClean="0"/>
              <a:t>choice for sliding window is size of smallest detectable object</a:t>
            </a:r>
          </a:p>
          <a:p>
            <a:pPr lvl="1"/>
            <a:r>
              <a:rPr lang="en-US" dirty="0" smtClean="0"/>
              <a:t>For CNNs, typically based on what </a:t>
            </a:r>
            <a:r>
              <a:rPr lang="en-US" dirty="0" err="1" smtClean="0"/>
              <a:t>pretrained</a:t>
            </a:r>
            <a:r>
              <a:rPr lang="en-US" dirty="0" smtClean="0"/>
              <a:t> features are available</a:t>
            </a:r>
          </a:p>
          <a:p>
            <a:r>
              <a:rPr lang="en-US" dirty="0" smtClean="0"/>
              <a:t>“Jittering” to create synthetic positive examples</a:t>
            </a:r>
          </a:p>
          <a:p>
            <a:pPr lvl="1"/>
            <a:r>
              <a:rPr lang="en-US" dirty="0" smtClean="0"/>
              <a:t>Create slightly rotated, translated, scaled, mirrored versions as extra positive examples</a:t>
            </a:r>
          </a:p>
          <a:p>
            <a:r>
              <a:rPr lang="en-US" dirty="0" smtClean="0"/>
              <a:t>Bootstrapping to get hard negative examples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Randomly sample negative examples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Train detector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Sample negative examples that score &gt; -1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Repeat until all high-scoring negative examples fit in memory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29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Influential Works in Detection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601980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Sung-</a:t>
            </a:r>
            <a:r>
              <a:rPr lang="en-US" sz="2000" dirty="0" err="1" smtClean="0"/>
              <a:t>Poggio</a:t>
            </a:r>
            <a:r>
              <a:rPr lang="en-US" sz="2000" dirty="0" smtClean="0"/>
              <a:t> (1994, 1998) : ~2100 citations</a:t>
            </a:r>
          </a:p>
          <a:p>
            <a:pPr lvl="1"/>
            <a:r>
              <a:rPr lang="en-US" sz="1800" dirty="0" smtClean="0"/>
              <a:t>Basic idea of statistical template detection (I think), bootstrapping to get “face-like” negative examples, multiple whole-face prototypes (in 1994)</a:t>
            </a:r>
          </a:p>
          <a:p>
            <a:r>
              <a:rPr lang="en-US" sz="2000" dirty="0" smtClean="0"/>
              <a:t>Rowley-</a:t>
            </a:r>
            <a:r>
              <a:rPr lang="en-US" sz="2000" dirty="0" err="1" smtClean="0"/>
              <a:t>Baluja</a:t>
            </a:r>
            <a:r>
              <a:rPr lang="en-US" sz="2000" dirty="0" smtClean="0"/>
              <a:t>-Kanade (1996-1998) : ~4200</a:t>
            </a:r>
          </a:p>
          <a:p>
            <a:pPr lvl="1"/>
            <a:r>
              <a:rPr lang="en-US" sz="1800" dirty="0" smtClean="0"/>
              <a:t>“Parts” at fixed position, non-maxima suppression, simple cascade, rotation, pretty good accuracy, fast</a:t>
            </a:r>
          </a:p>
          <a:p>
            <a:r>
              <a:rPr lang="en-US" sz="2000" dirty="0" err="1" smtClean="0"/>
              <a:t>Schneiderman-Kanade</a:t>
            </a:r>
            <a:r>
              <a:rPr lang="en-US" sz="2000" dirty="0" smtClean="0"/>
              <a:t> (1998-2000,2004) : ~2250</a:t>
            </a:r>
          </a:p>
          <a:p>
            <a:pPr lvl="1"/>
            <a:r>
              <a:rPr lang="en-US" sz="1800" dirty="0" smtClean="0"/>
              <a:t>Careful feature/classifier engineering, excellent results, cascade</a:t>
            </a:r>
          </a:p>
          <a:p>
            <a:r>
              <a:rPr lang="en-US" sz="2000" dirty="0" smtClean="0"/>
              <a:t>Viola-Jones (2001, 2004) : ~20,000</a:t>
            </a:r>
          </a:p>
          <a:p>
            <a:pPr lvl="1"/>
            <a:r>
              <a:rPr lang="en-US" sz="1800" dirty="0" err="1" smtClean="0"/>
              <a:t>Haar</a:t>
            </a:r>
            <a:r>
              <a:rPr lang="en-US" sz="1800" dirty="0" smtClean="0"/>
              <a:t>-like features, </a:t>
            </a:r>
            <a:r>
              <a:rPr lang="en-US" sz="1800" dirty="0" err="1" smtClean="0"/>
              <a:t>Adaboost</a:t>
            </a:r>
            <a:r>
              <a:rPr lang="en-US" sz="1800" dirty="0" smtClean="0"/>
              <a:t> as feature selection, hyper-cascade, very fast, easy to implement</a:t>
            </a:r>
          </a:p>
          <a:p>
            <a:r>
              <a:rPr lang="en-US" sz="2000" dirty="0" err="1" smtClean="0"/>
              <a:t>Dalal-Triggs</a:t>
            </a:r>
            <a:r>
              <a:rPr lang="en-US" sz="2000" dirty="0" smtClean="0"/>
              <a:t> (2005) : </a:t>
            </a:r>
            <a:r>
              <a:rPr lang="en-US" sz="2000" dirty="0" smtClean="0">
                <a:sym typeface="Wingdings" pitchFamily="2" charset="2"/>
              </a:rPr>
              <a:t>~11000</a:t>
            </a:r>
            <a:endParaRPr lang="en-US" sz="2000" dirty="0" smtClean="0"/>
          </a:p>
          <a:p>
            <a:pPr lvl="1"/>
            <a:r>
              <a:rPr lang="en-US" sz="1800" dirty="0" smtClean="0"/>
              <a:t>Careful feature engineering, excellent results, HOG feature, online code</a:t>
            </a:r>
          </a:p>
          <a:p>
            <a:r>
              <a:rPr lang="en-US" sz="2000" dirty="0" err="1" smtClean="0"/>
              <a:t>Felzenszwalb-Huttenlocher</a:t>
            </a:r>
            <a:r>
              <a:rPr lang="en-US" sz="2000" dirty="0" smtClean="0"/>
              <a:t> (2000): ~1600</a:t>
            </a:r>
          </a:p>
          <a:p>
            <a:pPr lvl="1"/>
            <a:r>
              <a:rPr lang="en-US" sz="1800" dirty="0" smtClean="0"/>
              <a:t>Efficient way to solve part-based detectors</a:t>
            </a:r>
          </a:p>
          <a:p>
            <a:r>
              <a:rPr lang="en-US" sz="2000" dirty="0" smtClean="0"/>
              <a:t>Felzenszwalb-McAllester-Ramanan (2008,2010)?  ~</a:t>
            </a:r>
            <a:r>
              <a:rPr lang="en-US" sz="2000" dirty="0" smtClean="0">
                <a:sym typeface="Wingdings" pitchFamily="2" charset="2"/>
              </a:rPr>
              <a:t>4000</a:t>
            </a:r>
            <a:r>
              <a:rPr lang="en-US" sz="2000" dirty="0" smtClean="0"/>
              <a:t> </a:t>
            </a:r>
          </a:p>
          <a:p>
            <a:pPr lvl="1"/>
            <a:r>
              <a:rPr lang="en-US" sz="1800" dirty="0" smtClean="0"/>
              <a:t>Excellent template/parts-based blend </a:t>
            </a:r>
          </a:p>
          <a:p>
            <a:r>
              <a:rPr lang="en-US" sz="2000" dirty="0" smtClean="0"/>
              <a:t>Girshick-Donahue-Darrell-Malik (2014</a:t>
            </a:r>
            <a:r>
              <a:rPr lang="en-US" sz="1800" dirty="0" smtClean="0"/>
              <a:t> )  ~300</a:t>
            </a:r>
          </a:p>
          <a:p>
            <a:pPr lvl="1"/>
            <a:r>
              <a:rPr lang="en-US" sz="1800" dirty="0" smtClean="0"/>
              <a:t>Region proposals + fine-tuned CNN features (marks significant advance in accuracy over hog-based methods)</a:t>
            </a:r>
          </a:p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39825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statistical templates</a:t>
            </a:r>
            <a:endParaRPr lang="en-US" dirty="0"/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20943" y="2209800"/>
            <a:ext cx="1981200" cy="1524000"/>
            <a:chOff x="533400" y="1676400"/>
            <a:chExt cx="2286000" cy="1714500"/>
          </a:xfrm>
        </p:grpSpPr>
        <p:pic>
          <p:nvPicPr>
            <p:cNvPr id="5" name="Picture 13" descr="p101017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" y="1676400"/>
              <a:ext cx="228600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533400" y="1676400"/>
              <a:ext cx="251114" cy="66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633845" y="1676400"/>
              <a:ext cx="251114" cy="66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514600" y="2667000"/>
              <a:ext cx="301336" cy="711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1035627" y="2032000"/>
              <a:ext cx="301336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356503" y="1146037"/>
            <a:ext cx="1897380" cy="775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/>
              <a:t>A. Propose </a:t>
            </a:r>
            <a:r>
              <a:rPr lang="en-US" sz="2800" dirty="0" smtClean="0"/>
              <a:t>Window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67640" y="3717533"/>
            <a:ext cx="2322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Sliding window: scan image pyramid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63" y="4555733"/>
            <a:ext cx="2197800" cy="14386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400" y="5919514"/>
            <a:ext cx="2727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Region proposals: edge/region-based, resize to fixed window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>
            <a:off x="2333543" y="1381252"/>
            <a:ext cx="48098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913687" y="1156377"/>
            <a:ext cx="1945640" cy="775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/>
              <a:t>B. Extract </a:t>
            </a:r>
            <a:r>
              <a:rPr lang="en-US" sz="2800" dirty="0" smtClean="0"/>
              <a:t>Features</a:t>
            </a:r>
            <a:endParaRPr lang="en-US" sz="2800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t="7163" b="12903"/>
          <a:stretch/>
        </p:blipFill>
        <p:spPr bwMode="auto">
          <a:xfrm>
            <a:off x="2855267" y="2172507"/>
            <a:ext cx="2146820" cy="128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542704" y="3383572"/>
            <a:ext cx="232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HOG</a:t>
            </a:r>
            <a:endParaRPr lang="en-US" dirty="0"/>
          </a:p>
        </p:txBody>
      </p:sp>
      <p:pic>
        <p:nvPicPr>
          <p:cNvPr id="5122" name="Picture 2" descr="http://torch.cogbits.com/doc/tutorials_supervised/convnet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29"/>
          <a:stretch/>
        </p:blipFill>
        <p:spPr bwMode="auto">
          <a:xfrm>
            <a:off x="2739637" y="5379854"/>
            <a:ext cx="2645060" cy="109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062234" y="6412468"/>
            <a:ext cx="232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CNN features</a:t>
            </a:r>
            <a:endParaRPr lang="en-US" dirty="0"/>
          </a:p>
        </p:txBody>
      </p:sp>
      <p:pic>
        <p:nvPicPr>
          <p:cNvPr id="20" name="Picture 2" descr="http://learning.cis.upenn.edu/cis520_fall2009/uploads/Lectures/viola_jones_first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43683" y="3840772"/>
            <a:ext cx="1798352" cy="1013466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2663743" y="4861006"/>
            <a:ext cx="2914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Fast randomized features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>
            <a:off x="4881522" y="1396493"/>
            <a:ext cx="48098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384698" y="1143988"/>
            <a:ext cx="1754892" cy="775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/>
              <a:t>C. Classify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5192040" y="2209800"/>
            <a:ext cx="212949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SVM</a:t>
            </a:r>
          </a:p>
          <a:p>
            <a:endParaRPr lang="en-US" sz="2400" dirty="0"/>
          </a:p>
          <a:p>
            <a:r>
              <a:rPr lang="en-US" sz="2400" dirty="0" smtClean="0"/>
              <a:t>Boosted stubs</a:t>
            </a:r>
          </a:p>
          <a:p>
            <a:endParaRPr lang="en-US" sz="2400" dirty="0"/>
          </a:p>
          <a:p>
            <a:r>
              <a:rPr lang="en-US" sz="2400" dirty="0" smtClean="0"/>
              <a:t>Neural network</a:t>
            </a:r>
            <a:endParaRPr lang="en-US" sz="2400" dirty="0"/>
          </a:p>
        </p:txBody>
      </p:sp>
      <p:sp>
        <p:nvSpPr>
          <p:cNvPr id="25" name="Rounded Rectangle 24"/>
          <p:cNvSpPr/>
          <p:nvPr/>
        </p:nvSpPr>
        <p:spPr>
          <a:xfrm>
            <a:off x="7664961" y="1142908"/>
            <a:ext cx="1375760" cy="775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/>
              <a:t>D. Post-process</a:t>
            </a:r>
            <a:endParaRPr lang="en-US" sz="2800" dirty="0"/>
          </a:p>
        </p:txBody>
      </p:sp>
      <p:sp>
        <p:nvSpPr>
          <p:cNvPr id="26" name="Right Arrow 25"/>
          <p:cNvSpPr/>
          <p:nvPr/>
        </p:nvSpPr>
        <p:spPr>
          <a:xfrm>
            <a:off x="7159470" y="1391144"/>
            <a:ext cx="48098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423815" y="2140332"/>
            <a:ext cx="1755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Non-max suppression</a:t>
            </a:r>
          </a:p>
          <a:p>
            <a:endParaRPr lang="en-US" sz="2400" dirty="0"/>
          </a:p>
          <a:p>
            <a:r>
              <a:rPr lang="en-US" sz="2400" dirty="0" smtClean="0"/>
              <a:t>Segment or refine localization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9466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471" y="0"/>
            <a:ext cx="8126879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When do statistical templates make sense?</a:t>
            </a:r>
            <a:endParaRPr lang="en-US" sz="3600" dirty="0"/>
          </a:p>
        </p:txBody>
      </p:sp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5867400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981200" y="6172200"/>
            <a:ext cx="5108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Caltech 101 Average Object Images</a:t>
            </a:r>
          </a:p>
        </p:txBody>
      </p:sp>
    </p:spTree>
    <p:extLst>
      <p:ext uri="{BB962C8B-B14F-4D97-AF65-F5344CB8AC3E}">
        <p14:creationId xmlns:p14="http://schemas.microsoft.com/office/powerpoint/2010/main" val="408448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Object models: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Articulated </a:t>
            </a:r>
            <a:r>
              <a:rPr lang="en-US" dirty="0"/>
              <a:t>parts </a:t>
            </a:r>
            <a:r>
              <a:rPr lang="en-US" dirty="0" smtClean="0"/>
              <a:t>model</a:t>
            </a:r>
            <a:endParaRPr lang="en-US" dirty="0" smtClean="0"/>
          </a:p>
        </p:txBody>
      </p:sp>
      <p:sp>
        <p:nvSpPr>
          <p:cNvPr id="23555" name="Content Placeholder 4"/>
          <p:cNvSpPr>
            <a:spLocks noGrp="1"/>
          </p:cNvSpPr>
          <p:nvPr>
            <p:ph idx="1"/>
          </p:nvPr>
        </p:nvSpPr>
        <p:spPr>
          <a:xfrm>
            <a:off x="628650" y="1613647"/>
            <a:ext cx="7886700" cy="4563316"/>
          </a:xfrm>
        </p:spPr>
        <p:txBody>
          <a:bodyPr/>
          <a:lstStyle/>
          <a:p>
            <a:pPr marL="514350" indent="-457200"/>
            <a:r>
              <a:rPr lang="en-US" dirty="0" smtClean="0"/>
              <a:t>Object </a:t>
            </a:r>
            <a:r>
              <a:rPr lang="en-US" dirty="0" smtClean="0"/>
              <a:t>is configuration of parts</a:t>
            </a:r>
          </a:p>
          <a:p>
            <a:pPr marL="514350" indent="-457200"/>
            <a:r>
              <a:rPr lang="en-US" dirty="0" smtClean="0"/>
              <a:t>Each part is detectable</a:t>
            </a:r>
          </a:p>
        </p:txBody>
      </p:sp>
      <p:sp>
        <p:nvSpPr>
          <p:cNvPr id="23556" name="TextBox 9"/>
          <p:cNvSpPr txBox="1">
            <a:spLocks noChangeArrowheads="1"/>
          </p:cNvSpPr>
          <p:nvPr/>
        </p:nvSpPr>
        <p:spPr bwMode="auto">
          <a:xfrm>
            <a:off x="6831013" y="6550025"/>
            <a:ext cx="2312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Images from Felzenszwalb</a:t>
            </a:r>
          </a:p>
        </p:txBody>
      </p: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00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65" y="3188447"/>
            <a:ext cx="313055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08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Deformable objects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868680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3124200" y="5638800"/>
            <a:ext cx="2527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Images from Caltech-256</a:t>
            </a:r>
          </a:p>
        </p:txBody>
      </p:sp>
      <p:sp>
        <p:nvSpPr>
          <p:cNvPr id="24582" name="TextBox 7"/>
          <p:cNvSpPr txBox="1">
            <a:spLocks noChangeArrowheads="1"/>
          </p:cNvSpPr>
          <p:nvPr/>
        </p:nvSpPr>
        <p:spPr bwMode="auto">
          <a:xfrm>
            <a:off x="6477000" y="6550025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400"/>
              <a:t>Slide Credit: Duan Tran  </a:t>
            </a:r>
          </a:p>
        </p:txBody>
      </p:sp>
    </p:spTree>
    <p:extLst>
      <p:ext uri="{BB962C8B-B14F-4D97-AF65-F5344CB8AC3E}">
        <p14:creationId xmlns:p14="http://schemas.microsoft.com/office/powerpoint/2010/main" val="79842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Statistical </a:t>
            </a:r>
            <a:r>
              <a:rPr lang="en-US" dirty="0" smtClean="0"/>
              <a:t>template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066800"/>
          </a:xfrm>
        </p:spPr>
        <p:txBody>
          <a:bodyPr/>
          <a:lstStyle/>
          <a:p>
            <a:r>
              <a:rPr lang="en-US" dirty="0" smtClean="0"/>
              <a:t>Object model = log linear model of parts at fixed positions</a:t>
            </a:r>
          </a:p>
        </p:txBody>
      </p:sp>
      <p:pic>
        <p:nvPicPr>
          <p:cNvPr id="21508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876800"/>
            <a:ext cx="6223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743200"/>
            <a:ext cx="5334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1143000" y="2743200"/>
            <a:ext cx="381000" cy="381000"/>
          </a:xfrm>
          <a:prstGeom prst="ellipse">
            <a:avLst/>
          </a:prstGeom>
          <a:noFill/>
          <a:ln w="57150">
            <a:solidFill>
              <a:srgbClr val="03E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66800" y="3124200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90600" y="3581400"/>
            <a:ext cx="381000" cy="381000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295400" y="3962400"/>
            <a:ext cx="381000" cy="3810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90600" y="3657600"/>
            <a:ext cx="685800" cy="685800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169988" y="4876800"/>
            <a:ext cx="381000" cy="381000"/>
          </a:xfrm>
          <a:prstGeom prst="ellipse">
            <a:avLst/>
          </a:prstGeom>
          <a:noFill/>
          <a:ln w="57150">
            <a:solidFill>
              <a:srgbClr val="03E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093788" y="5257800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017588" y="5715000"/>
            <a:ext cx="381000" cy="381000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322388" y="6096000"/>
            <a:ext cx="381000" cy="3810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017588" y="5791200"/>
            <a:ext cx="685800" cy="685800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286000" y="3200400"/>
            <a:ext cx="595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3EF2A"/>
                </a:solidFill>
              </a:rPr>
              <a:t>+3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743200" y="3200400"/>
            <a:ext cx="595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+2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276600" y="3200400"/>
            <a:ext cx="504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92D050"/>
                </a:solidFill>
              </a:rPr>
              <a:t>-2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43313" y="3200400"/>
            <a:ext cx="50641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-1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100513" y="3200400"/>
            <a:ext cx="806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7030A0"/>
                </a:solidFill>
              </a:rPr>
              <a:t>-2.5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848225" y="3200400"/>
            <a:ext cx="1114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/>
              <a:t>= -0.5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286000" y="5410200"/>
            <a:ext cx="595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3EF2A"/>
                </a:solidFill>
              </a:rPr>
              <a:t>+4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2743200" y="5410200"/>
            <a:ext cx="595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+1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200400" y="5410200"/>
            <a:ext cx="895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92D050"/>
                </a:solidFill>
              </a:rPr>
              <a:t>+0.5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971925" y="5410200"/>
            <a:ext cx="59531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+3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429125" y="5410200"/>
            <a:ext cx="895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7030A0"/>
                </a:solidFill>
              </a:rPr>
              <a:t>+0.5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176838" y="5410200"/>
            <a:ext cx="11953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/>
              <a:t>= 10.5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5827713" y="3200400"/>
            <a:ext cx="9953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tx2"/>
                </a:solidFill>
              </a:rPr>
              <a:t>&gt; 7.5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5827713" y="2895600"/>
            <a:ext cx="404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296025" y="5410200"/>
            <a:ext cx="995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tx2"/>
                </a:solidFill>
              </a:rPr>
              <a:t>&gt; 7.5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6296025" y="5105400"/>
            <a:ext cx="404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686425" y="3810000"/>
            <a:ext cx="1790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/>
              <a:t>Non-object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5762625" y="5943600"/>
            <a:ext cx="1141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/>
              <a:t>Object</a:t>
            </a:r>
          </a:p>
        </p:txBody>
      </p:sp>
    </p:spTree>
    <p:extLst>
      <p:ext uri="{BB962C8B-B14F-4D97-AF65-F5344CB8AC3E}">
        <p14:creationId xmlns:p14="http://schemas.microsoft.com/office/powerpoint/2010/main" val="273802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Deformable objects</a:t>
            </a:r>
          </a:p>
        </p:txBody>
      </p:sp>
      <p:sp>
        <p:nvSpPr>
          <p:cNvPr id="25603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7712075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9"/>
          <p:cNvSpPr txBox="1">
            <a:spLocks noChangeArrowheads="1"/>
          </p:cNvSpPr>
          <p:nvPr/>
        </p:nvSpPr>
        <p:spPr bwMode="auto">
          <a:xfrm>
            <a:off x="2667000" y="6324600"/>
            <a:ext cx="34242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Images from D. Ramanan’s dataset</a:t>
            </a:r>
          </a:p>
          <a:p>
            <a:pPr eaLnBrk="1" hangingPunct="1"/>
            <a:endParaRPr lang="en-US"/>
          </a:p>
        </p:txBody>
      </p:sp>
      <p:sp>
        <p:nvSpPr>
          <p:cNvPr id="25606" name="TextBox 6"/>
          <p:cNvSpPr txBox="1">
            <a:spLocks noChangeArrowheads="1"/>
          </p:cNvSpPr>
          <p:nvPr/>
        </p:nvSpPr>
        <p:spPr bwMode="auto">
          <a:xfrm>
            <a:off x="6477000" y="6550025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400"/>
              <a:t>Slide Credit: Duan Tran  </a:t>
            </a:r>
          </a:p>
        </p:txBody>
      </p:sp>
    </p:spTree>
    <p:extLst>
      <p:ext uri="{BB962C8B-B14F-4D97-AF65-F5344CB8AC3E}">
        <p14:creationId xmlns:p14="http://schemas.microsoft.com/office/powerpoint/2010/main" val="40569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Compositional objects</a:t>
            </a:r>
          </a:p>
        </p:txBody>
      </p:sp>
      <p:pic>
        <p:nvPicPr>
          <p:cNvPr id="26627" name="Picture 4" descr="http://www.curlew.co.uk/chairs/Samsonite%20chairs%20hire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1820863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6" descr="http://www.clownsunlimited.com/images/EventPlanning/EventRentals/TablesAndChairs/Chair-Fold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954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 descr="http://www.foldingchairs-foldingtables.com/Products/Leather_Furniture/Leather_Parsons_Chair_HT41-0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1148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0" descr="http://www.yardenvy.com/images/CategoryDetail/painted_adirondack_chair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91000"/>
            <a:ext cx="2039938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2" descr="http://www.jaspermorrison.com/images/projects/chairs_airchai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19200"/>
            <a:ext cx="30384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26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Parts-based Models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628650" y="1243106"/>
            <a:ext cx="7886700" cy="4933857"/>
          </a:xfrm>
        </p:spPr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dirty="0" smtClean="0"/>
              <a:t>Define object by collection of parts modeled by</a:t>
            </a:r>
          </a:p>
          <a:p>
            <a:pPr marL="914400" lvl="1" indent="-514350">
              <a:buFont typeface="Calibri" pitchFamily="34" charset="0"/>
              <a:buAutoNum type="arabicPeriod"/>
            </a:pPr>
            <a:r>
              <a:rPr lang="en-US" dirty="0" smtClean="0"/>
              <a:t>Appearance</a:t>
            </a:r>
          </a:p>
          <a:p>
            <a:pPr marL="914400" lvl="1" indent="-514350">
              <a:buFont typeface="Calibri" pitchFamily="34" charset="0"/>
              <a:buAutoNum type="arabicPeriod"/>
            </a:pPr>
            <a:r>
              <a:rPr lang="en-US" dirty="0" smtClean="0"/>
              <a:t>Spatial configuration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2724150"/>
            <a:ext cx="2771775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7"/>
          <a:stretch>
            <a:fillRect/>
          </a:stretch>
        </p:blipFill>
        <p:spPr bwMode="auto">
          <a:xfrm>
            <a:off x="4348163" y="4749800"/>
            <a:ext cx="264795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car_fro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38" y="2514600"/>
            <a:ext cx="2320925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First%20Bought%20Car%20Fro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"/>
          <a:stretch>
            <a:fillRect/>
          </a:stretch>
        </p:blipFill>
        <p:spPr bwMode="auto">
          <a:xfrm>
            <a:off x="1524000" y="4676775"/>
            <a:ext cx="2767013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08525" y="3919538"/>
            <a:ext cx="568325" cy="615950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530725" y="6040438"/>
            <a:ext cx="566738" cy="615950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1905000" y="3833813"/>
            <a:ext cx="566738" cy="614362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1746250" y="5891213"/>
            <a:ext cx="568325" cy="614362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857875" y="2674938"/>
            <a:ext cx="568325" cy="615950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775325" y="4702175"/>
            <a:ext cx="568325" cy="614363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3065463" y="2725738"/>
            <a:ext cx="568325" cy="615950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3170238" y="4730750"/>
            <a:ext cx="568325" cy="614363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156325" y="3344863"/>
            <a:ext cx="569913" cy="617537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359525" y="5322888"/>
            <a:ext cx="568325" cy="615950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3433763" y="3411538"/>
            <a:ext cx="569912" cy="615950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3644900" y="5414963"/>
            <a:ext cx="569913" cy="617537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7668" name="Text Box 20"/>
          <p:cNvSpPr txBox="1">
            <a:spLocks noChangeArrowheads="1"/>
          </p:cNvSpPr>
          <p:nvPr/>
        </p:nvSpPr>
        <p:spPr bwMode="auto">
          <a:xfrm>
            <a:off x="7064375" y="6553200"/>
            <a:ext cx="21018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Slide credit: Rob Fergus</a:t>
            </a:r>
          </a:p>
        </p:txBody>
      </p:sp>
    </p:spTree>
    <p:extLst>
      <p:ext uri="{BB962C8B-B14F-4D97-AF65-F5344CB8AC3E}">
        <p14:creationId xmlns:p14="http://schemas.microsoft.com/office/powerpoint/2010/main" val="371285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model spatial relations?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914400"/>
          </a:xfrm>
        </p:spPr>
        <p:txBody>
          <a:bodyPr/>
          <a:lstStyle/>
          <a:p>
            <a:r>
              <a:rPr lang="en-US" smtClean="0"/>
              <a:t>One extreme: fixed template</a:t>
            </a:r>
          </a:p>
        </p:txBody>
      </p:sp>
      <p:sp>
        <p:nvSpPr>
          <p:cNvPr id="28676" name="Oval 10"/>
          <p:cNvSpPr>
            <a:spLocks noChangeArrowheads="1"/>
          </p:cNvSpPr>
          <p:nvPr/>
        </p:nvSpPr>
        <p:spPr bwMode="auto">
          <a:xfrm>
            <a:off x="3276600" y="3910013"/>
            <a:ext cx="566738" cy="614362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8677" name="Oval 14"/>
          <p:cNvSpPr>
            <a:spLocks noChangeArrowheads="1"/>
          </p:cNvSpPr>
          <p:nvPr/>
        </p:nvSpPr>
        <p:spPr bwMode="auto">
          <a:xfrm>
            <a:off x="4437063" y="2801938"/>
            <a:ext cx="568325" cy="615950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8678" name="Oval 18"/>
          <p:cNvSpPr>
            <a:spLocks noChangeArrowheads="1"/>
          </p:cNvSpPr>
          <p:nvPr/>
        </p:nvSpPr>
        <p:spPr bwMode="auto">
          <a:xfrm>
            <a:off x="4805363" y="3487738"/>
            <a:ext cx="569912" cy="615950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2" name="Rectangle 21"/>
          <p:cNvSpPr/>
          <p:nvPr/>
        </p:nvSpPr>
        <p:spPr>
          <a:xfrm>
            <a:off x="2971800" y="2438400"/>
            <a:ext cx="2971800" cy="2514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7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model spatial relations?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914400"/>
          </a:xfrm>
        </p:spPr>
        <p:txBody>
          <a:bodyPr/>
          <a:lstStyle/>
          <a:p>
            <a:r>
              <a:rPr lang="en-US" smtClean="0"/>
              <a:t>Another extreme: bag of words</a:t>
            </a:r>
          </a:p>
        </p:txBody>
      </p:sp>
      <p:sp>
        <p:nvSpPr>
          <p:cNvPr id="29700" name="Oval 8"/>
          <p:cNvSpPr>
            <a:spLocks noChangeArrowheads="1"/>
          </p:cNvSpPr>
          <p:nvPr/>
        </p:nvSpPr>
        <p:spPr bwMode="auto">
          <a:xfrm>
            <a:off x="6781800" y="2819400"/>
            <a:ext cx="568325" cy="615950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9701" name="Oval 10"/>
          <p:cNvSpPr>
            <a:spLocks noChangeArrowheads="1"/>
          </p:cNvSpPr>
          <p:nvPr/>
        </p:nvSpPr>
        <p:spPr bwMode="auto">
          <a:xfrm>
            <a:off x="914400" y="3833813"/>
            <a:ext cx="566738" cy="614362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9702" name="Oval 12"/>
          <p:cNvSpPr>
            <a:spLocks noChangeArrowheads="1"/>
          </p:cNvSpPr>
          <p:nvPr/>
        </p:nvSpPr>
        <p:spPr bwMode="auto">
          <a:xfrm>
            <a:off x="5181600" y="3124200"/>
            <a:ext cx="568325" cy="615950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9703" name="Oval 14"/>
          <p:cNvSpPr>
            <a:spLocks noChangeArrowheads="1"/>
          </p:cNvSpPr>
          <p:nvPr/>
        </p:nvSpPr>
        <p:spPr bwMode="auto">
          <a:xfrm>
            <a:off x="2074863" y="2725738"/>
            <a:ext cx="568325" cy="615950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9704" name="Oval 16"/>
          <p:cNvSpPr>
            <a:spLocks noChangeArrowheads="1"/>
          </p:cNvSpPr>
          <p:nvPr/>
        </p:nvSpPr>
        <p:spPr bwMode="auto">
          <a:xfrm>
            <a:off x="6248400" y="4038600"/>
            <a:ext cx="569913" cy="617538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9705" name="Oval 18"/>
          <p:cNvSpPr>
            <a:spLocks noChangeArrowheads="1"/>
          </p:cNvSpPr>
          <p:nvPr/>
        </p:nvSpPr>
        <p:spPr bwMode="auto">
          <a:xfrm>
            <a:off x="2443163" y="3411538"/>
            <a:ext cx="569912" cy="615950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2" name="Rectangle 21"/>
          <p:cNvSpPr/>
          <p:nvPr/>
        </p:nvSpPr>
        <p:spPr>
          <a:xfrm>
            <a:off x="609600" y="2362200"/>
            <a:ext cx="2971800" cy="2514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953000" y="2438400"/>
            <a:ext cx="2743200" cy="2438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708" name="TextBox 24"/>
          <p:cNvSpPr txBox="1">
            <a:spLocks noChangeArrowheads="1"/>
          </p:cNvSpPr>
          <p:nvPr/>
        </p:nvSpPr>
        <p:spPr bwMode="auto">
          <a:xfrm>
            <a:off x="3862388" y="3124200"/>
            <a:ext cx="6334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00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94357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model spatial relations?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914400"/>
          </a:xfrm>
        </p:spPr>
        <p:txBody>
          <a:bodyPr/>
          <a:lstStyle/>
          <a:p>
            <a:r>
              <a:rPr lang="en-US" smtClean="0"/>
              <a:t>Star-shaped model</a:t>
            </a:r>
          </a:p>
        </p:txBody>
      </p:sp>
      <p:grpSp>
        <p:nvGrpSpPr>
          <p:cNvPr id="30724" name="Group 42"/>
          <p:cNvGrpSpPr>
            <a:grpSpLocks noChangeAspect="1"/>
          </p:cNvGrpSpPr>
          <p:nvPr/>
        </p:nvGrpSpPr>
        <p:grpSpPr bwMode="auto">
          <a:xfrm>
            <a:off x="2514600" y="2209800"/>
            <a:ext cx="4114800" cy="3505200"/>
            <a:chOff x="2514600" y="2209800"/>
            <a:chExt cx="4114800" cy="3505200"/>
          </a:xfrm>
        </p:grpSpPr>
        <p:sp>
          <p:nvSpPr>
            <p:cNvPr id="14" name="Oval 13"/>
            <p:cNvSpPr/>
            <p:nvPr/>
          </p:nvSpPr>
          <p:spPr>
            <a:xfrm>
              <a:off x="3962400" y="3657600"/>
              <a:ext cx="914400" cy="9906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Root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5791200" y="2819400"/>
              <a:ext cx="8382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Part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5410200" y="4953000"/>
              <a:ext cx="8382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Part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4013200" y="2209800"/>
              <a:ext cx="8382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Part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2514600" y="2743200"/>
              <a:ext cx="8382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Part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2743200" y="4953000"/>
              <a:ext cx="8382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Part</a:t>
              </a:r>
            </a:p>
          </p:txBody>
        </p:sp>
        <p:cxnSp>
          <p:nvCxnSpPr>
            <p:cNvPr id="27" name="Straight Connector 26"/>
            <p:cNvCxnSpPr>
              <a:stCxn id="14" idx="0"/>
              <a:endCxn id="20" idx="4"/>
            </p:cNvCxnSpPr>
            <p:nvPr/>
          </p:nvCxnSpPr>
          <p:spPr>
            <a:xfrm rot="5400000" flipH="1" flipV="1">
              <a:off x="4083050" y="3308350"/>
              <a:ext cx="685800" cy="127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4" idx="7"/>
              <a:endCxn id="16" idx="3"/>
            </p:cNvCxnSpPr>
            <p:nvPr/>
          </p:nvCxnSpPr>
          <p:spPr>
            <a:xfrm rot="5400000" flipH="1" flipV="1">
              <a:off x="5162550" y="3051175"/>
              <a:ext cx="331788" cy="11699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14" idx="5"/>
              <a:endCxn id="18" idx="1"/>
            </p:cNvCxnSpPr>
            <p:nvPr/>
          </p:nvCxnSpPr>
          <p:spPr>
            <a:xfrm rot="16200000" flipH="1">
              <a:off x="4857750" y="4389438"/>
              <a:ext cx="560387" cy="7889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4" idx="3"/>
              <a:endCxn id="24" idx="7"/>
            </p:cNvCxnSpPr>
            <p:nvPr/>
          </p:nvCxnSpPr>
          <p:spPr>
            <a:xfrm rot="5400000">
              <a:off x="3497263" y="4465638"/>
              <a:ext cx="560387" cy="6365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14" idx="1"/>
              <a:endCxn id="21" idx="5"/>
            </p:cNvCxnSpPr>
            <p:nvPr/>
          </p:nvCxnSpPr>
          <p:spPr>
            <a:xfrm rot="16200000" flipV="1">
              <a:off x="3459163" y="3165475"/>
              <a:ext cx="407988" cy="8651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6473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model spatial relations?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914400"/>
          </a:xfrm>
        </p:spPr>
        <p:txBody>
          <a:bodyPr/>
          <a:lstStyle/>
          <a:p>
            <a:r>
              <a:rPr lang="en-US" smtClean="0"/>
              <a:t>Star-shaped model</a:t>
            </a:r>
          </a:p>
        </p:txBody>
      </p:sp>
      <p:sp>
        <p:nvSpPr>
          <p:cNvPr id="31748" name="Oval 14"/>
          <p:cNvSpPr>
            <a:spLocks noChangeArrowheads="1"/>
          </p:cNvSpPr>
          <p:nvPr/>
        </p:nvSpPr>
        <p:spPr bwMode="auto">
          <a:xfrm>
            <a:off x="6781800" y="2286000"/>
            <a:ext cx="568325" cy="615950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31749" name="Oval 16"/>
          <p:cNvSpPr>
            <a:spLocks noChangeArrowheads="1"/>
          </p:cNvSpPr>
          <p:nvPr/>
        </p:nvSpPr>
        <p:spPr bwMode="auto">
          <a:xfrm>
            <a:off x="914400" y="3300413"/>
            <a:ext cx="566738" cy="614362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31750" name="Oval 18"/>
          <p:cNvSpPr>
            <a:spLocks noChangeArrowheads="1"/>
          </p:cNvSpPr>
          <p:nvPr/>
        </p:nvSpPr>
        <p:spPr bwMode="auto">
          <a:xfrm>
            <a:off x="5181600" y="2590800"/>
            <a:ext cx="568325" cy="615950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31751" name="Oval 21"/>
          <p:cNvSpPr>
            <a:spLocks noChangeArrowheads="1"/>
          </p:cNvSpPr>
          <p:nvPr/>
        </p:nvSpPr>
        <p:spPr bwMode="auto">
          <a:xfrm>
            <a:off x="2074863" y="2192338"/>
            <a:ext cx="568325" cy="615950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31752" name="Oval 22"/>
          <p:cNvSpPr>
            <a:spLocks noChangeArrowheads="1"/>
          </p:cNvSpPr>
          <p:nvPr/>
        </p:nvSpPr>
        <p:spPr bwMode="auto">
          <a:xfrm>
            <a:off x="6248400" y="3505200"/>
            <a:ext cx="569913" cy="617538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31753" name="Oval 24"/>
          <p:cNvSpPr>
            <a:spLocks noChangeArrowheads="1"/>
          </p:cNvSpPr>
          <p:nvPr/>
        </p:nvSpPr>
        <p:spPr bwMode="auto">
          <a:xfrm>
            <a:off x="2443163" y="2878138"/>
            <a:ext cx="569912" cy="615950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6" name="Rectangle 25"/>
          <p:cNvSpPr/>
          <p:nvPr/>
        </p:nvSpPr>
        <p:spPr>
          <a:xfrm>
            <a:off x="609600" y="1828800"/>
            <a:ext cx="2971800" cy="2514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800600" y="1828800"/>
            <a:ext cx="2971800" cy="2514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756" name="TextBox 29"/>
          <p:cNvSpPr txBox="1">
            <a:spLocks noChangeArrowheads="1"/>
          </p:cNvSpPr>
          <p:nvPr/>
        </p:nvSpPr>
        <p:spPr bwMode="auto">
          <a:xfrm>
            <a:off x="3862388" y="2590800"/>
            <a:ext cx="6334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000"/>
              <a:t>=</a:t>
            </a:r>
          </a:p>
        </p:txBody>
      </p:sp>
      <p:sp>
        <p:nvSpPr>
          <p:cNvPr id="31757" name="TextBox 31"/>
          <p:cNvSpPr txBox="1">
            <a:spLocks noChangeArrowheads="1"/>
          </p:cNvSpPr>
          <p:nvPr/>
        </p:nvSpPr>
        <p:spPr bwMode="auto">
          <a:xfrm>
            <a:off x="1828800" y="2819400"/>
            <a:ext cx="492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/>
              <a:t>X</a:t>
            </a:r>
          </a:p>
        </p:txBody>
      </p:sp>
      <p:cxnSp>
        <p:nvCxnSpPr>
          <p:cNvPr id="36" name="Straight Connector 35"/>
          <p:cNvCxnSpPr/>
          <p:nvPr/>
        </p:nvCxnSpPr>
        <p:spPr>
          <a:xfrm rot="5400000">
            <a:off x="3924300" y="2959100"/>
            <a:ext cx="533400" cy="3048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9" name="TextBox 37"/>
          <p:cNvSpPr txBox="1">
            <a:spLocks noChangeArrowheads="1"/>
          </p:cNvSpPr>
          <p:nvPr/>
        </p:nvSpPr>
        <p:spPr bwMode="auto">
          <a:xfrm>
            <a:off x="6019800" y="2743200"/>
            <a:ext cx="492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/>
              <a:t>X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1143000" y="3124200"/>
            <a:ext cx="914400" cy="533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1905000" y="2667000"/>
            <a:ext cx="609600" cy="3048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>
            <a:off x="2057400" y="3124200"/>
            <a:ext cx="685800" cy="76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6248400" y="2590800"/>
            <a:ext cx="838200" cy="457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410200" y="2895600"/>
            <a:ext cx="838200" cy="1524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16200000" flipV="1">
            <a:off x="6019800" y="3276600"/>
            <a:ext cx="7620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766" name="Group 64"/>
          <p:cNvGrpSpPr>
            <a:grpSpLocks noChangeAspect="1"/>
          </p:cNvGrpSpPr>
          <p:nvPr/>
        </p:nvGrpSpPr>
        <p:grpSpPr bwMode="auto">
          <a:xfrm>
            <a:off x="3352800" y="4724400"/>
            <a:ext cx="2286000" cy="1933575"/>
            <a:chOff x="2895600" y="4343400"/>
            <a:chExt cx="2971800" cy="2514600"/>
          </a:xfrm>
        </p:grpSpPr>
        <p:sp>
          <p:nvSpPr>
            <p:cNvPr id="31780" name="Oval 56"/>
            <p:cNvSpPr>
              <a:spLocks noChangeArrowheads="1"/>
            </p:cNvSpPr>
            <p:nvPr/>
          </p:nvSpPr>
          <p:spPr bwMode="auto">
            <a:xfrm>
              <a:off x="3200401" y="6027420"/>
              <a:ext cx="566738" cy="614363"/>
            </a:xfrm>
            <a:prstGeom prst="ellipse">
              <a:avLst/>
            </a:prstGeom>
            <a:noFill/>
            <a:ln w="7620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1200"/>
            </a:p>
          </p:txBody>
        </p:sp>
        <p:sp>
          <p:nvSpPr>
            <p:cNvPr id="31781" name="Oval 57"/>
            <p:cNvSpPr>
              <a:spLocks noChangeArrowheads="1"/>
            </p:cNvSpPr>
            <p:nvPr/>
          </p:nvSpPr>
          <p:spPr bwMode="auto">
            <a:xfrm>
              <a:off x="4282440" y="4640580"/>
              <a:ext cx="568325" cy="615950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1200"/>
            </a:p>
          </p:txBody>
        </p:sp>
        <p:sp>
          <p:nvSpPr>
            <p:cNvPr id="31782" name="Oval 58"/>
            <p:cNvSpPr>
              <a:spLocks noChangeArrowheads="1"/>
            </p:cNvSpPr>
            <p:nvPr/>
          </p:nvSpPr>
          <p:spPr bwMode="auto">
            <a:xfrm>
              <a:off x="4777740" y="5510529"/>
              <a:ext cx="569913" cy="615950"/>
            </a:xfrm>
            <a:prstGeom prst="ellips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120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895600" y="4343400"/>
              <a:ext cx="2971800" cy="25146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31784" name="TextBox 60"/>
            <p:cNvSpPr txBox="1">
              <a:spLocks noChangeArrowheads="1"/>
            </p:cNvSpPr>
            <p:nvPr/>
          </p:nvSpPr>
          <p:spPr bwMode="auto">
            <a:xfrm>
              <a:off x="4114800" y="5334000"/>
              <a:ext cx="506805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400" b="1"/>
                <a:t>X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 flipV="1">
              <a:off x="3489960" y="5637862"/>
              <a:ext cx="854392" cy="68748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112048" y="5170290"/>
              <a:ext cx="699877" cy="23526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0800000">
              <a:off x="4344352" y="5637862"/>
              <a:ext cx="730567" cy="19200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/>
          <p:cNvSpPr txBox="1"/>
          <p:nvPr/>
        </p:nvSpPr>
        <p:spPr>
          <a:xfrm rot="2327639">
            <a:off x="2743200" y="4108450"/>
            <a:ext cx="6445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dirty="0">
                <a:latin typeface="+mn-lt"/>
                <a:cs typeface="Arial"/>
              </a:rPr>
              <a:t>≈</a:t>
            </a:r>
            <a:endParaRPr lang="en-US" sz="7200" dirty="0">
              <a:latin typeface="+mn-lt"/>
            </a:endParaRPr>
          </a:p>
        </p:txBody>
      </p:sp>
      <p:grpSp>
        <p:nvGrpSpPr>
          <p:cNvPr id="31768" name="Group 69"/>
          <p:cNvGrpSpPr>
            <a:grpSpLocks noChangeAspect="1"/>
          </p:cNvGrpSpPr>
          <p:nvPr/>
        </p:nvGrpSpPr>
        <p:grpSpPr bwMode="auto">
          <a:xfrm>
            <a:off x="6705600" y="4876800"/>
            <a:ext cx="2146300" cy="1828800"/>
            <a:chOff x="2514600" y="2209800"/>
            <a:chExt cx="4114800" cy="3505200"/>
          </a:xfrm>
        </p:grpSpPr>
        <p:sp>
          <p:nvSpPr>
            <p:cNvPr id="71" name="Oval 70"/>
            <p:cNvSpPr/>
            <p:nvPr/>
          </p:nvSpPr>
          <p:spPr>
            <a:xfrm>
              <a:off x="3963302" y="3658129"/>
              <a:ext cx="913047" cy="9888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Root</a:t>
              </a:r>
            </a:p>
          </p:txBody>
        </p:sp>
        <p:sp>
          <p:nvSpPr>
            <p:cNvPr id="72" name="Oval 71"/>
            <p:cNvSpPr/>
            <p:nvPr/>
          </p:nvSpPr>
          <p:spPr>
            <a:xfrm>
              <a:off x="5792441" y="2818342"/>
              <a:ext cx="836959" cy="7637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sp>
          <p:nvSpPr>
            <p:cNvPr id="73" name="Oval 72"/>
            <p:cNvSpPr/>
            <p:nvPr/>
          </p:nvSpPr>
          <p:spPr>
            <a:xfrm>
              <a:off x="5408961" y="4954323"/>
              <a:ext cx="840004" cy="76067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sp>
          <p:nvSpPr>
            <p:cNvPr id="74" name="Oval 73"/>
            <p:cNvSpPr/>
            <p:nvPr/>
          </p:nvSpPr>
          <p:spPr>
            <a:xfrm>
              <a:off x="4015042" y="2209800"/>
              <a:ext cx="836959" cy="76067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sp>
          <p:nvSpPr>
            <p:cNvPr id="75" name="Oval 74"/>
            <p:cNvSpPr/>
            <p:nvPr/>
          </p:nvSpPr>
          <p:spPr>
            <a:xfrm>
              <a:off x="2514600" y="2742275"/>
              <a:ext cx="836961" cy="763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sp>
          <p:nvSpPr>
            <p:cNvPr id="76" name="Oval 75"/>
            <p:cNvSpPr/>
            <p:nvPr/>
          </p:nvSpPr>
          <p:spPr>
            <a:xfrm>
              <a:off x="2742863" y="4954323"/>
              <a:ext cx="840004" cy="76067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cxnSp>
          <p:nvCxnSpPr>
            <p:cNvPr id="77" name="Straight Connector 76"/>
            <p:cNvCxnSpPr>
              <a:stCxn id="71" idx="0"/>
              <a:endCxn id="74" idx="4"/>
            </p:cNvCxnSpPr>
            <p:nvPr/>
          </p:nvCxnSpPr>
          <p:spPr>
            <a:xfrm rot="5400000" flipH="1" flipV="1">
              <a:off x="4082085" y="3308217"/>
              <a:ext cx="687652" cy="1217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71" idx="7"/>
              <a:endCxn id="72" idx="3"/>
            </p:cNvCxnSpPr>
            <p:nvPr/>
          </p:nvCxnSpPr>
          <p:spPr>
            <a:xfrm rot="5400000" flipH="1" flipV="1">
              <a:off x="5160958" y="3050959"/>
              <a:ext cx="334698" cy="11717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stCxn id="71" idx="5"/>
              <a:endCxn id="73" idx="1"/>
            </p:cNvCxnSpPr>
            <p:nvPr/>
          </p:nvCxnSpPr>
          <p:spPr>
            <a:xfrm rot="16200000" flipH="1">
              <a:off x="4858160" y="4388277"/>
              <a:ext cx="559858" cy="79130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71" idx="3"/>
              <a:endCxn id="76" idx="7"/>
            </p:cNvCxnSpPr>
            <p:nvPr/>
          </p:nvCxnSpPr>
          <p:spPr>
            <a:xfrm rot="5400000">
              <a:off x="3497721" y="4464364"/>
              <a:ext cx="559858" cy="6391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71" idx="1"/>
              <a:endCxn id="75" idx="5"/>
            </p:cNvCxnSpPr>
            <p:nvPr/>
          </p:nvCxnSpPr>
          <p:spPr>
            <a:xfrm rot="16200000" flipV="1">
              <a:off x="3458137" y="3165099"/>
              <a:ext cx="410765" cy="86739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326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model spatial relations?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135563"/>
          </a:xfrm>
        </p:spPr>
        <p:txBody>
          <a:bodyPr/>
          <a:lstStyle/>
          <a:p>
            <a:r>
              <a:rPr lang="en-US" smtClean="0"/>
              <a:t>Tree-shaped model</a:t>
            </a:r>
          </a:p>
        </p:txBody>
      </p:sp>
      <p:sp>
        <p:nvSpPr>
          <p:cNvPr id="4" name="Oval 3"/>
          <p:cNvSpPr/>
          <p:nvPr/>
        </p:nvSpPr>
        <p:spPr>
          <a:xfrm>
            <a:off x="2095500" y="1530109"/>
            <a:ext cx="876300" cy="96837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151063" y="2539759"/>
            <a:ext cx="896937" cy="17335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18463432">
            <a:off x="3325019" y="2464353"/>
            <a:ext cx="358775" cy="8874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 rot="14546463">
            <a:off x="1426369" y="2502453"/>
            <a:ext cx="357187" cy="9239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 rot="11024936">
            <a:off x="2041525" y="4349509"/>
            <a:ext cx="349250" cy="1149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 rot="7619321">
            <a:off x="3185319" y="4242353"/>
            <a:ext cx="349250" cy="11128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073900" y="2667000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086600" y="3421063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734300" y="3440113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259513" y="3433763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553200" y="4416425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581900" y="4416425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7" name="Straight Connector 16"/>
          <p:cNvCxnSpPr>
            <a:stCxn id="10" idx="4"/>
            <a:endCxn id="11" idx="0"/>
          </p:cNvCxnSpPr>
          <p:nvPr/>
        </p:nvCxnSpPr>
        <p:spPr>
          <a:xfrm>
            <a:off x="7226300" y="3016250"/>
            <a:ext cx="12700" cy="4048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1" idx="1"/>
            <a:endCxn id="13" idx="7"/>
          </p:cNvCxnSpPr>
          <p:nvPr/>
        </p:nvCxnSpPr>
        <p:spPr>
          <a:xfrm flipH="1">
            <a:off x="6519863" y="3471863"/>
            <a:ext cx="611187" cy="127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1" idx="7"/>
            <a:endCxn id="12" idx="1"/>
          </p:cNvCxnSpPr>
          <p:nvPr/>
        </p:nvCxnSpPr>
        <p:spPr>
          <a:xfrm>
            <a:off x="7346950" y="3471863"/>
            <a:ext cx="431800" cy="19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1" idx="4"/>
            <a:endCxn id="14" idx="0"/>
          </p:cNvCxnSpPr>
          <p:nvPr/>
        </p:nvCxnSpPr>
        <p:spPr>
          <a:xfrm flipH="1">
            <a:off x="6705600" y="3770313"/>
            <a:ext cx="533400" cy="6461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1" idx="4"/>
            <a:endCxn id="15" idx="0"/>
          </p:cNvCxnSpPr>
          <p:nvPr/>
        </p:nvCxnSpPr>
        <p:spPr>
          <a:xfrm>
            <a:off x="7239000" y="3770313"/>
            <a:ext cx="495300" cy="6461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ight Arrow 31"/>
          <p:cNvSpPr/>
          <p:nvPr/>
        </p:nvSpPr>
        <p:spPr>
          <a:xfrm>
            <a:off x="4537075" y="3440113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 rot="12609556">
            <a:off x="709613" y="3227147"/>
            <a:ext cx="357187" cy="9239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rot="11038894">
            <a:off x="3890963" y="2006359"/>
            <a:ext cx="357187" cy="9239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 rot="12087196">
            <a:off x="1792288" y="5532197"/>
            <a:ext cx="349250" cy="1149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 rot="9108230">
            <a:off x="3971925" y="5167072"/>
            <a:ext cx="349250" cy="1149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639050" y="5557838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553200" y="5537200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8408988" y="3817938"/>
            <a:ext cx="304800" cy="3476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0" name="Straight Connector 49"/>
          <p:cNvCxnSpPr>
            <a:stCxn id="47" idx="1"/>
            <a:endCxn id="12" idx="6"/>
          </p:cNvCxnSpPr>
          <p:nvPr/>
        </p:nvCxnSpPr>
        <p:spPr>
          <a:xfrm flipH="1" flipV="1">
            <a:off x="8039100" y="3614738"/>
            <a:ext cx="414338" cy="25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5738813" y="4114800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4" name="Straight Connector 53"/>
          <p:cNvCxnSpPr>
            <a:stCxn id="35" idx="0"/>
            <a:endCxn id="14" idx="4"/>
          </p:cNvCxnSpPr>
          <p:nvPr/>
        </p:nvCxnSpPr>
        <p:spPr>
          <a:xfrm flipV="1">
            <a:off x="6705600" y="4765675"/>
            <a:ext cx="0" cy="7715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34" idx="0"/>
            <a:endCxn id="15" idx="4"/>
          </p:cNvCxnSpPr>
          <p:nvPr/>
        </p:nvCxnSpPr>
        <p:spPr>
          <a:xfrm flipH="1" flipV="1">
            <a:off x="7734300" y="4765675"/>
            <a:ext cx="57150" cy="79216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13" idx="3"/>
            <a:endCxn id="53" idx="7"/>
          </p:cNvCxnSpPr>
          <p:nvPr/>
        </p:nvCxnSpPr>
        <p:spPr>
          <a:xfrm flipH="1">
            <a:off x="5999163" y="3732213"/>
            <a:ext cx="304800" cy="4333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38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model spatial relations?</a:t>
            </a:r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827088" y="3392488"/>
            <a:ext cx="1676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000000"/>
                </a:solidFill>
              </a:rPr>
              <a:t>Fergus et al. ’03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000000"/>
                </a:solidFill>
              </a:rPr>
              <a:t>Fei-Fei et al. ‘03</a:t>
            </a:r>
          </a:p>
        </p:txBody>
      </p:sp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3167063" y="3392488"/>
            <a:ext cx="16764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000000"/>
                </a:solidFill>
              </a:rPr>
              <a:t>Leibe et al. ’04, ‘08</a:t>
            </a:r>
            <a:br>
              <a:rPr lang="en-US" sz="1400" kern="0" dirty="0">
                <a:solidFill>
                  <a:srgbClr val="000000"/>
                </a:solidFill>
              </a:rPr>
            </a:br>
            <a:r>
              <a:rPr lang="en-US" sz="1400" kern="0" dirty="0">
                <a:solidFill>
                  <a:srgbClr val="000000"/>
                </a:solidFill>
              </a:rPr>
              <a:t>Crandall et al. ‘05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000000"/>
                </a:solidFill>
              </a:rPr>
              <a:t>Fergus et al. ’05</a:t>
            </a:r>
          </a:p>
        </p:txBody>
      </p:sp>
      <p:sp>
        <p:nvSpPr>
          <p:cNvPr id="52" name="Text Box 6"/>
          <p:cNvSpPr txBox="1">
            <a:spLocks noChangeArrowheads="1"/>
          </p:cNvSpPr>
          <p:nvPr/>
        </p:nvSpPr>
        <p:spPr bwMode="auto">
          <a:xfrm>
            <a:off x="5472113" y="3392488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rgbClr val="000000"/>
                </a:solidFill>
              </a:rPr>
              <a:t>Crandall et al. ‘05</a:t>
            </a:r>
          </a:p>
        </p:txBody>
      </p:sp>
      <p:sp>
        <p:nvSpPr>
          <p:cNvPr id="53" name="Rectangle 7"/>
          <p:cNvSpPr>
            <a:spLocks noChangeArrowheads="1"/>
          </p:cNvSpPr>
          <p:nvPr/>
        </p:nvSpPr>
        <p:spPr bwMode="auto">
          <a:xfrm>
            <a:off x="7272338" y="3392488"/>
            <a:ext cx="1501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>
                <a:solidFill>
                  <a:srgbClr val="000000"/>
                </a:solidFill>
              </a:rPr>
              <a:t>Felzenszwalb &amp; Huttenlocher ‘05</a:t>
            </a:r>
            <a:endParaRPr lang="en-US" sz="1400" kern="0">
              <a:solidFill>
                <a:srgbClr val="000000"/>
              </a:solidFill>
            </a:endParaRPr>
          </a:p>
        </p:txBody>
      </p:sp>
      <p:sp>
        <p:nvSpPr>
          <p:cNvPr id="54" name="Text Box 8"/>
          <p:cNvSpPr txBox="1">
            <a:spLocks noChangeArrowheads="1"/>
          </p:cNvSpPr>
          <p:nvPr/>
        </p:nvSpPr>
        <p:spPr bwMode="auto">
          <a:xfrm>
            <a:off x="3581400" y="5959475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rgbClr val="000000"/>
                </a:solidFill>
              </a:rPr>
              <a:t>Bouchard &amp; Triggs ‘05</a:t>
            </a:r>
          </a:p>
        </p:txBody>
      </p:sp>
      <p:sp>
        <p:nvSpPr>
          <p:cNvPr id="55" name="Text Box 9"/>
          <p:cNvSpPr txBox="1">
            <a:spLocks noChangeArrowheads="1"/>
          </p:cNvSpPr>
          <p:nvPr/>
        </p:nvSpPr>
        <p:spPr bwMode="auto">
          <a:xfrm>
            <a:off x="6324600" y="5959475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rgbClr val="000000"/>
                </a:solidFill>
              </a:rPr>
              <a:t>Carneiro &amp; Lowe ‘06</a:t>
            </a:r>
          </a:p>
        </p:txBody>
      </p:sp>
      <p:sp>
        <p:nvSpPr>
          <p:cNvPr id="56" name="Text Box 10"/>
          <p:cNvSpPr txBox="1">
            <a:spLocks noChangeArrowheads="1"/>
          </p:cNvSpPr>
          <p:nvPr/>
        </p:nvSpPr>
        <p:spPr bwMode="auto">
          <a:xfrm>
            <a:off x="838200" y="5959475"/>
            <a:ext cx="1981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rgbClr val="000000"/>
                </a:solidFill>
              </a:rPr>
              <a:t>Csurka ’04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rgbClr val="000000"/>
                </a:solidFill>
              </a:rPr>
              <a:t>Vasconcelos ‘00</a:t>
            </a:r>
          </a:p>
        </p:txBody>
      </p:sp>
      <p:grpSp>
        <p:nvGrpSpPr>
          <p:cNvPr id="33802" name="Group 23"/>
          <p:cNvGrpSpPr>
            <a:grpSpLocks/>
          </p:cNvGrpSpPr>
          <p:nvPr/>
        </p:nvGrpSpPr>
        <p:grpSpPr bwMode="auto">
          <a:xfrm>
            <a:off x="533400" y="1546225"/>
            <a:ext cx="8229600" cy="1820863"/>
            <a:chOff x="336" y="741"/>
            <a:chExt cx="5184" cy="1147"/>
          </a:xfrm>
        </p:grpSpPr>
        <p:pic>
          <p:nvPicPr>
            <p:cNvPr id="3381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094"/>
            <a:stretch>
              <a:fillRect/>
            </a:stretch>
          </p:blipFill>
          <p:spPr bwMode="auto">
            <a:xfrm>
              <a:off x="336" y="741"/>
              <a:ext cx="5184" cy="1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Rectangle 11"/>
            <p:cNvSpPr>
              <a:spLocks noChangeArrowheads="1"/>
            </p:cNvSpPr>
            <p:nvPr/>
          </p:nvSpPr>
          <p:spPr bwMode="auto">
            <a:xfrm>
              <a:off x="1429" y="1638"/>
              <a:ext cx="249" cy="227"/>
            </a:xfrm>
            <a:prstGeom prst="rect">
              <a:avLst/>
            </a:prstGeom>
            <a:solidFill>
              <a:srgbClr val="FFFFFF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60" name="Rectangle 12"/>
            <p:cNvSpPr>
              <a:spLocks noChangeArrowheads="1"/>
            </p:cNvSpPr>
            <p:nvPr/>
          </p:nvSpPr>
          <p:spPr bwMode="auto">
            <a:xfrm>
              <a:off x="2880" y="1638"/>
              <a:ext cx="363" cy="227"/>
            </a:xfrm>
            <a:prstGeom prst="rect">
              <a:avLst/>
            </a:prstGeom>
            <a:solidFill>
              <a:srgbClr val="FFFFFF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61" name="Rectangle 13"/>
            <p:cNvSpPr>
              <a:spLocks noChangeArrowheads="1"/>
            </p:cNvSpPr>
            <p:nvPr/>
          </p:nvSpPr>
          <p:spPr bwMode="auto">
            <a:xfrm>
              <a:off x="4490" y="1661"/>
              <a:ext cx="181" cy="227"/>
            </a:xfrm>
            <a:prstGeom prst="rect">
              <a:avLst/>
            </a:prstGeom>
            <a:solidFill>
              <a:srgbClr val="FFFFFF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62" name="Rectangle 14"/>
            <p:cNvSpPr>
              <a:spLocks noChangeArrowheads="1"/>
            </p:cNvSpPr>
            <p:nvPr/>
          </p:nvSpPr>
          <p:spPr bwMode="auto">
            <a:xfrm>
              <a:off x="5193" y="1638"/>
              <a:ext cx="249" cy="227"/>
            </a:xfrm>
            <a:prstGeom prst="rect">
              <a:avLst/>
            </a:prstGeom>
            <a:solidFill>
              <a:srgbClr val="FFFFFF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33803" name="Group 26"/>
          <p:cNvGrpSpPr>
            <a:grpSpLocks/>
          </p:cNvGrpSpPr>
          <p:nvPr/>
        </p:nvGrpSpPr>
        <p:grpSpPr bwMode="auto">
          <a:xfrm>
            <a:off x="646113" y="4267200"/>
            <a:ext cx="8229600" cy="1633538"/>
            <a:chOff x="407" y="2455"/>
            <a:chExt cx="5184" cy="1029"/>
          </a:xfrm>
        </p:grpSpPr>
        <p:pic>
          <p:nvPicPr>
            <p:cNvPr id="33810" name="Picture 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97"/>
            <a:stretch>
              <a:fillRect/>
            </a:stretch>
          </p:blipFill>
          <p:spPr bwMode="auto">
            <a:xfrm>
              <a:off x="407" y="2455"/>
              <a:ext cx="5184" cy="1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Rectangle 15"/>
            <p:cNvSpPr>
              <a:spLocks noChangeArrowheads="1"/>
            </p:cNvSpPr>
            <p:nvPr/>
          </p:nvSpPr>
          <p:spPr bwMode="auto">
            <a:xfrm>
              <a:off x="1531" y="3257"/>
              <a:ext cx="454" cy="227"/>
            </a:xfrm>
            <a:prstGeom prst="rect">
              <a:avLst/>
            </a:prstGeom>
            <a:solidFill>
              <a:srgbClr val="FFFFFF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66" name="Rectangle 16"/>
            <p:cNvSpPr>
              <a:spLocks noChangeArrowheads="1"/>
            </p:cNvSpPr>
            <p:nvPr/>
          </p:nvSpPr>
          <p:spPr bwMode="auto">
            <a:xfrm>
              <a:off x="3096" y="3291"/>
              <a:ext cx="249" cy="182"/>
            </a:xfrm>
            <a:prstGeom prst="rect">
              <a:avLst/>
            </a:prstGeom>
            <a:solidFill>
              <a:srgbClr val="FFFFFF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sp>
        <p:nvSpPr>
          <p:cNvPr id="67" name="Text Box 17"/>
          <p:cNvSpPr txBox="1">
            <a:spLocks noChangeArrowheads="1"/>
          </p:cNvSpPr>
          <p:nvPr/>
        </p:nvSpPr>
        <p:spPr bwMode="auto">
          <a:xfrm>
            <a:off x="5661025" y="6524625"/>
            <a:ext cx="3232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600" kern="0">
                <a:solidFill>
                  <a:srgbClr val="000099"/>
                </a:solidFill>
                <a:latin typeface="Trebuchet MS" pitchFamily="34" charset="0"/>
              </a:rPr>
              <a:t>from [Carneiro </a:t>
            </a:r>
            <a:r>
              <a:rPr kumimoji="1" lang="en-US" sz="1600" kern="0">
                <a:solidFill>
                  <a:srgbClr val="000099"/>
                </a:solidFill>
              </a:rPr>
              <a:t>&amp;</a:t>
            </a:r>
            <a:r>
              <a:rPr kumimoji="1" lang="en-US" sz="1600" kern="0">
                <a:solidFill>
                  <a:srgbClr val="000099"/>
                </a:solidFill>
                <a:latin typeface="Trebuchet MS" pitchFamily="34" charset="0"/>
              </a:rPr>
              <a:t> Lowe, ECCV’06]</a:t>
            </a:r>
          </a:p>
        </p:txBody>
      </p:sp>
      <p:sp>
        <p:nvSpPr>
          <p:cNvPr id="33805" name="Text Box 18"/>
          <p:cNvSpPr txBox="1">
            <a:spLocks noChangeArrowheads="1"/>
          </p:cNvSpPr>
          <p:nvPr/>
        </p:nvSpPr>
        <p:spPr bwMode="auto">
          <a:xfrm>
            <a:off x="395288" y="2416175"/>
            <a:ext cx="792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99"/>
                </a:solidFill>
                <a:latin typeface="Trebuchet MS" pitchFamily="34" charset="0"/>
              </a:rPr>
              <a:t>O(N</a:t>
            </a:r>
            <a:r>
              <a:rPr lang="en-US" sz="2000" baseline="30000">
                <a:solidFill>
                  <a:srgbClr val="000099"/>
                </a:solidFill>
                <a:latin typeface="Trebuchet MS" pitchFamily="34" charset="0"/>
              </a:rPr>
              <a:t>6</a:t>
            </a:r>
            <a:r>
              <a:rPr lang="en-US" sz="2000">
                <a:solidFill>
                  <a:srgbClr val="000099"/>
                </a:solidFill>
                <a:latin typeface="Trebuchet MS" pitchFamily="34" charset="0"/>
              </a:rPr>
              <a:t>)</a:t>
            </a:r>
          </a:p>
        </p:txBody>
      </p:sp>
      <p:sp>
        <p:nvSpPr>
          <p:cNvPr id="33806" name="Text Box 19"/>
          <p:cNvSpPr txBox="1">
            <a:spLocks noChangeArrowheads="1"/>
          </p:cNvSpPr>
          <p:nvPr/>
        </p:nvSpPr>
        <p:spPr bwMode="auto">
          <a:xfrm>
            <a:off x="2951163" y="2416175"/>
            <a:ext cx="792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99"/>
                </a:solidFill>
                <a:latin typeface="Trebuchet MS" pitchFamily="34" charset="0"/>
              </a:rPr>
              <a:t>O(N</a:t>
            </a:r>
            <a:r>
              <a:rPr lang="en-US" sz="2000" baseline="30000">
                <a:solidFill>
                  <a:srgbClr val="000099"/>
                </a:solidFill>
                <a:latin typeface="Trebuchet MS" pitchFamily="34" charset="0"/>
              </a:rPr>
              <a:t>2</a:t>
            </a:r>
            <a:r>
              <a:rPr lang="en-US" sz="2000">
                <a:solidFill>
                  <a:srgbClr val="000099"/>
                </a:solidFill>
                <a:latin typeface="Trebuchet MS" pitchFamily="34" charset="0"/>
              </a:rPr>
              <a:t>)</a:t>
            </a:r>
          </a:p>
        </p:txBody>
      </p:sp>
      <p:sp>
        <p:nvSpPr>
          <p:cNvPr id="33807" name="Text Box 20"/>
          <p:cNvSpPr txBox="1">
            <a:spLocks noChangeArrowheads="1"/>
          </p:cNvSpPr>
          <p:nvPr/>
        </p:nvSpPr>
        <p:spPr bwMode="auto">
          <a:xfrm>
            <a:off x="5138738" y="2416175"/>
            <a:ext cx="792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99"/>
                </a:solidFill>
                <a:latin typeface="Trebuchet MS" pitchFamily="34" charset="0"/>
              </a:rPr>
              <a:t>O(N</a:t>
            </a:r>
            <a:r>
              <a:rPr lang="en-US" sz="2000" baseline="30000">
                <a:solidFill>
                  <a:srgbClr val="000099"/>
                </a:solidFill>
                <a:latin typeface="Trebuchet MS" pitchFamily="34" charset="0"/>
              </a:rPr>
              <a:t>3</a:t>
            </a:r>
            <a:r>
              <a:rPr lang="en-US" sz="2000">
                <a:solidFill>
                  <a:srgbClr val="000099"/>
                </a:solidFill>
                <a:latin typeface="Trebuchet MS" pitchFamily="34" charset="0"/>
              </a:rPr>
              <a:t>)</a:t>
            </a:r>
          </a:p>
        </p:txBody>
      </p:sp>
      <p:sp>
        <p:nvSpPr>
          <p:cNvPr id="33808" name="Text Box 21"/>
          <p:cNvSpPr txBox="1">
            <a:spLocks noChangeArrowheads="1"/>
          </p:cNvSpPr>
          <p:nvPr/>
        </p:nvSpPr>
        <p:spPr bwMode="auto">
          <a:xfrm>
            <a:off x="8186738" y="2416175"/>
            <a:ext cx="792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99"/>
                </a:solidFill>
                <a:latin typeface="Trebuchet MS" pitchFamily="34" charset="0"/>
              </a:rPr>
              <a:t>O(N</a:t>
            </a:r>
            <a:r>
              <a:rPr lang="en-US" sz="2000" baseline="30000">
                <a:solidFill>
                  <a:srgbClr val="000099"/>
                </a:solidFill>
                <a:latin typeface="Trebuchet MS" pitchFamily="34" charset="0"/>
              </a:rPr>
              <a:t>2</a:t>
            </a:r>
            <a:r>
              <a:rPr lang="en-US" sz="2000">
                <a:solidFill>
                  <a:srgbClr val="000099"/>
                </a:solidFill>
                <a:latin typeface="Trebuchet MS" pitchFamily="34" charset="0"/>
              </a:rPr>
              <a:t>)</a:t>
            </a:r>
          </a:p>
        </p:txBody>
      </p:sp>
      <p:sp>
        <p:nvSpPr>
          <p:cNvPr id="33809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762000"/>
          </a:xfrm>
        </p:spPr>
        <p:txBody>
          <a:bodyPr/>
          <a:lstStyle/>
          <a:p>
            <a:r>
              <a:rPr lang="en-US" smtClean="0"/>
              <a:t>Many others...</a:t>
            </a:r>
          </a:p>
        </p:txBody>
      </p:sp>
    </p:spTree>
    <p:extLst>
      <p:ext uri="{BB962C8B-B14F-4D97-AF65-F5344CB8AC3E}">
        <p14:creationId xmlns:p14="http://schemas.microsoft.com/office/powerpoint/2010/main" val="279357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Part-based Models</a:t>
            </a:r>
            <a:endParaRPr lang="en-US" dirty="0" smtClean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Star-shaped </a:t>
            </a:r>
            <a:r>
              <a:rPr lang="en-US" dirty="0" smtClean="0"/>
              <a:t>model </a:t>
            </a:r>
          </a:p>
          <a:p>
            <a:pPr marL="914400" lvl="1" indent="-514350"/>
            <a:r>
              <a:rPr lang="en-US" dirty="0" smtClean="0"/>
              <a:t>Example: Deformable Parts Model</a:t>
            </a:r>
          </a:p>
          <a:p>
            <a:pPr marL="1314450" lvl="2" indent="-514350"/>
            <a:r>
              <a:rPr lang="en-US" dirty="0" smtClean="0">
                <a:hlinkClick r:id="rId2"/>
              </a:rPr>
              <a:t>Felzenswalb et al. 2010</a:t>
            </a:r>
            <a:endParaRPr lang="en-US" dirty="0" smtClean="0"/>
          </a:p>
          <a:p>
            <a:pPr marL="914400" lvl="1" indent="-514350"/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Tree-shaped model</a:t>
            </a:r>
          </a:p>
          <a:p>
            <a:pPr marL="914400" lvl="1" indent="-514350"/>
            <a:r>
              <a:rPr lang="en-US" dirty="0" smtClean="0"/>
              <a:t>Example: Pictorial structures</a:t>
            </a:r>
          </a:p>
          <a:p>
            <a:pPr marL="1314450" lvl="2" indent="-514350"/>
            <a:r>
              <a:rPr lang="en-US" dirty="0" err="1" smtClean="0">
                <a:hlinkClick r:id="rId3"/>
              </a:rPr>
              <a:t>Felzenszwalb</a:t>
            </a:r>
            <a:r>
              <a:rPr lang="en-US" dirty="0" smtClean="0">
                <a:hlinkClick r:id="rId3"/>
              </a:rPr>
              <a:t> </a:t>
            </a:r>
            <a:r>
              <a:rPr lang="en-US" dirty="0" err="1" smtClean="0">
                <a:hlinkClick r:id="rId3"/>
              </a:rPr>
              <a:t>Huttenlocher</a:t>
            </a:r>
            <a:r>
              <a:rPr lang="en-US" dirty="0" smtClean="0">
                <a:hlinkClick r:id="rId3"/>
              </a:rPr>
              <a:t> 2005</a:t>
            </a:r>
            <a:endParaRPr lang="en-US" dirty="0" smtClean="0"/>
          </a:p>
          <a:p>
            <a:pPr marL="1314450" lvl="2" indent="-514350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Sequential prediction models</a:t>
            </a:r>
          </a:p>
        </p:txBody>
      </p:sp>
      <p:grpSp>
        <p:nvGrpSpPr>
          <p:cNvPr id="34820" name="Group 3"/>
          <p:cNvGrpSpPr>
            <a:grpSpLocks noChangeAspect="1"/>
          </p:cNvGrpSpPr>
          <p:nvPr/>
        </p:nvGrpSpPr>
        <p:grpSpPr bwMode="auto">
          <a:xfrm>
            <a:off x="6705600" y="1219200"/>
            <a:ext cx="2036763" cy="1828800"/>
            <a:chOff x="2514600" y="2209800"/>
            <a:chExt cx="3905251" cy="3505200"/>
          </a:xfrm>
        </p:grpSpPr>
        <p:sp>
          <p:nvSpPr>
            <p:cNvPr id="5" name="Oval 4"/>
            <p:cNvSpPr/>
            <p:nvPr/>
          </p:nvSpPr>
          <p:spPr>
            <a:xfrm>
              <a:off x="3963469" y="3658129"/>
              <a:ext cx="913153" cy="9888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Root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5582793" y="2818342"/>
              <a:ext cx="837058" cy="7637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5409295" y="4954323"/>
              <a:ext cx="840101" cy="76067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4015215" y="2209800"/>
              <a:ext cx="837056" cy="76067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514600" y="2742275"/>
              <a:ext cx="837058" cy="763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742889" y="4954323"/>
              <a:ext cx="837056" cy="76067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cxnSp>
          <p:nvCxnSpPr>
            <p:cNvPr id="11" name="Straight Connector 10"/>
            <p:cNvCxnSpPr>
              <a:stCxn id="5" idx="0"/>
              <a:endCxn id="8" idx="4"/>
            </p:cNvCxnSpPr>
            <p:nvPr/>
          </p:nvCxnSpPr>
          <p:spPr>
            <a:xfrm rot="5400000" flipH="1" flipV="1">
              <a:off x="4082306" y="3308216"/>
              <a:ext cx="687652" cy="121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5" idx="7"/>
              <a:endCxn id="6" idx="3"/>
            </p:cNvCxnSpPr>
            <p:nvPr/>
          </p:nvCxnSpPr>
          <p:spPr>
            <a:xfrm rot="5400000" flipH="1" flipV="1">
              <a:off x="5056270" y="3155904"/>
              <a:ext cx="334698" cy="96185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5" idx="5"/>
              <a:endCxn id="7" idx="1"/>
            </p:cNvCxnSpPr>
            <p:nvPr/>
          </p:nvCxnSpPr>
          <p:spPr>
            <a:xfrm rot="16200000" flipH="1">
              <a:off x="4858463" y="4388232"/>
              <a:ext cx="559858" cy="79139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5" idx="3"/>
              <a:endCxn id="10" idx="7"/>
            </p:cNvCxnSpPr>
            <p:nvPr/>
          </p:nvCxnSpPr>
          <p:spPr>
            <a:xfrm rot="5400000">
              <a:off x="3497866" y="4464327"/>
              <a:ext cx="559858" cy="6392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5" idx="1"/>
              <a:endCxn id="9" idx="5"/>
            </p:cNvCxnSpPr>
            <p:nvPr/>
          </p:nvCxnSpPr>
          <p:spPr>
            <a:xfrm rot="16200000" flipV="1">
              <a:off x="3458270" y="3165049"/>
              <a:ext cx="410765" cy="86749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821" name="Group 32"/>
          <p:cNvGrpSpPr>
            <a:grpSpLocks/>
          </p:cNvGrpSpPr>
          <p:nvPr/>
        </p:nvGrpSpPr>
        <p:grpSpPr bwMode="auto">
          <a:xfrm>
            <a:off x="6553200" y="3733800"/>
            <a:ext cx="2133600" cy="2667000"/>
            <a:chOff x="6172200" y="3352800"/>
            <a:chExt cx="2667000" cy="3276600"/>
          </a:xfrm>
        </p:grpSpPr>
        <p:sp>
          <p:nvSpPr>
            <p:cNvPr id="22" name="Oval 21"/>
            <p:cNvSpPr/>
            <p:nvPr/>
          </p:nvSpPr>
          <p:spPr>
            <a:xfrm>
              <a:off x="7239794" y="3352800"/>
              <a:ext cx="609204" cy="5324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7239794" y="4571774"/>
              <a:ext cx="609204" cy="534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8229998" y="4571774"/>
              <a:ext cx="609203" cy="534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172200" y="4571774"/>
              <a:ext cx="609204" cy="534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6705998" y="6096953"/>
              <a:ext cx="609203" cy="5324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7771606" y="6096953"/>
              <a:ext cx="611188" cy="5324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8" name="Straight Connector 27"/>
            <p:cNvCxnSpPr>
              <a:stCxn id="22" idx="4"/>
              <a:endCxn id="23" idx="0"/>
            </p:cNvCxnSpPr>
            <p:nvPr/>
          </p:nvCxnSpPr>
          <p:spPr>
            <a:xfrm rot="5400000">
              <a:off x="7200141" y="4228511"/>
              <a:ext cx="68652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22" idx="4"/>
              <a:endCxn id="25" idx="0"/>
            </p:cNvCxnSpPr>
            <p:nvPr/>
          </p:nvCxnSpPr>
          <p:spPr>
            <a:xfrm rot="5400000">
              <a:off x="6667336" y="3695706"/>
              <a:ext cx="686526" cy="106561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22" idx="4"/>
              <a:endCxn id="24" idx="0"/>
            </p:cNvCxnSpPr>
            <p:nvPr/>
          </p:nvCxnSpPr>
          <p:spPr>
            <a:xfrm rot="16200000" flipH="1">
              <a:off x="7695242" y="3733410"/>
              <a:ext cx="686526" cy="99020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23" idx="4"/>
              <a:endCxn id="26" idx="0"/>
            </p:cNvCxnSpPr>
            <p:nvPr/>
          </p:nvCxnSpPr>
          <p:spPr>
            <a:xfrm rot="5400000">
              <a:off x="6781114" y="5334664"/>
              <a:ext cx="990781" cy="53379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23" idx="4"/>
              <a:endCxn id="27" idx="0"/>
            </p:cNvCxnSpPr>
            <p:nvPr/>
          </p:nvCxnSpPr>
          <p:spPr>
            <a:xfrm rot="16200000" flipH="1">
              <a:off x="7314912" y="5334664"/>
              <a:ext cx="990781" cy="53379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373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55388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Example: </a:t>
            </a:r>
            <a:r>
              <a:rPr lang="en-US" sz="3600" dirty="0" err="1" smtClean="0"/>
              <a:t>Dalal-Triggs</a:t>
            </a:r>
            <a:r>
              <a:rPr lang="en-US" sz="3600" dirty="0" smtClean="0"/>
              <a:t> pedestrian detector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7338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Extract fixed-sized (64x128 pixel) window at each position and scale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Compute HOG (histogram of gradient) features within each window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Score the window with a linear SVM classifier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Perform non-maxima suppression to remove overlapping detections with lower scores</a:t>
            </a:r>
            <a:endParaRPr lang="en-US" dirty="0"/>
          </a:p>
        </p:txBody>
      </p:sp>
      <p:sp>
        <p:nvSpPr>
          <p:cNvPr id="4" name="Rectangle 57"/>
          <p:cNvSpPr>
            <a:spLocks noChangeArrowheads="1"/>
          </p:cNvSpPr>
          <p:nvPr/>
        </p:nvSpPr>
        <p:spPr bwMode="auto">
          <a:xfrm>
            <a:off x="3053977" y="6583362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tx2"/>
                </a:solidFill>
              </a:rPr>
              <a:t>Navneet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Dalal</a:t>
            </a:r>
            <a:r>
              <a:rPr lang="en-US" sz="1200" dirty="0">
                <a:solidFill>
                  <a:schemeClr val="tx2"/>
                </a:solidFill>
              </a:rPr>
              <a:t> and Bill </a:t>
            </a:r>
            <a:r>
              <a:rPr lang="en-US" sz="1200" dirty="0" err="1">
                <a:solidFill>
                  <a:schemeClr val="tx2"/>
                </a:solidFill>
              </a:rPr>
              <a:t>Triggs</a:t>
            </a:r>
            <a:r>
              <a:rPr lang="en-US" sz="1200" dirty="0">
                <a:solidFill>
                  <a:schemeClr val="tx2"/>
                </a:solidFill>
              </a:rPr>
              <a:t>, Histograms of Oriented Gradients for Human Detection, CVPR05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32" y="838200"/>
            <a:ext cx="87915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73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71600"/>
            <a:ext cx="45720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48025"/>
            <a:ext cx="505777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Deformable Latent Parts Model (DPM)</a:t>
            </a:r>
          </a:p>
        </p:txBody>
      </p:sp>
      <p:sp>
        <p:nvSpPr>
          <p:cNvPr id="53254" name="TextBox 7"/>
          <p:cNvSpPr txBox="1">
            <a:spLocks noChangeArrowheads="1"/>
          </p:cNvSpPr>
          <p:nvPr/>
        </p:nvSpPr>
        <p:spPr bwMode="auto">
          <a:xfrm>
            <a:off x="914400" y="1828800"/>
            <a:ext cx="1274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Detections</a:t>
            </a:r>
          </a:p>
        </p:txBody>
      </p:sp>
      <p:sp>
        <p:nvSpPr>
          <p:cNvPr id="53255" name="TextBox 8"/>
          <p:cNvSpPr txBox="1">
            <a:spLocks noChangeArrowheads="1"/>
          </p:cNvSpPr>
          <p:nvPr/>
        </p:nvSpPr>
        <p:spPr bwMode="auto">
          <a:xfrm>
            <a:off x="0" y="4724400"/>
            <a:ext cx="2476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Template Visualization</a:t>
            </a:r>
          </a:p>
        </p:txBody>
      </p:sp>
      <p:sp>
        <p:nvSpPr>
          <p:cNvPr id="53256" name="TextBox 9"/>
          <p:cNvSpPr txBox="1">
            <a:spLocks noChangeArrowheads="1"/>
          </p:cNvSpPr>
          <p:nvPr/>
        </p:nvSpPr>
        <p:spPr bwMode="auto">
          <a:xfrm>
            <a:off x="-15658" y="6595615"/>
            <a:ext cx="22990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 err="1" smtClean="0">
                <a:solidFill>
                  <a:prstClr val="black"/>
                </a:solidFill>
              </a:rPr>
              <a:t>Felzenszwalb</a:t>
            </a:r>
            <a:r>
              <a:rPr lang="en-US" sz="1200" dirty="0" smtClean="0">
                <a:solidFill>
                  <a:prstClr val="black"/>
                </a:solidFill>
              </a:rPr>
              <a:t> et al. 2008, 2010</a:t>
            </a:r>
          </a:p>
        </p:txBody>
      </p:sp>
    </p:spTree>
    <p:extLst>
      <p:ext uri="{BB962C8B-B14F-4D97-AF65-F5344CB8AC3E}">
        <p14:creationId xmlns:p14="http://schemas.microsoft.com/office/powerpoint/2010/main" val="51908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</a:t>
            </a:r>
            <a:r>
              <a:rPr lang="en-US" dirty="0" err="1" smtClean="0"/>
              <a:t>Dalal-Triggs</a:t>
            </a:r>
            <a:r>
              <a:rPr lang="en-US" dirty="0" smtClean="0"/>
              <a:t> detector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96418"/>
            <a:ext cx="899786" cy="172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19"/>
          <a:stretch/>
        </p:blipFill>
        <p:spPr bwMode="auto">
          <a:xfrm>
            <a:off x="4404729" y="1082848"/>
            <a:ext cx="881097" cy="176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221" y="1082848"/>
            <a:ext cx="876307" cy="173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4"/>
          <a:stretch/>
        </p:blipFill>
        <p:spPr bwMode="auto">
          <a:xfrm>
            <a:off x="5613078" y="1055232"/>
            <a:ext cx="933897" cy="179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297006" y="1696032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-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833600" y="1303229"/>
            <a:ext cx="377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.</a:t>
            </a:r>
            <a:endParaRPr lang="en-US" sz="5400" dirty="0"/>
          </a:p>
        </p:txBody>
      </p:sp>
      <p:sp>
        <p:nvSpPr>
          <p:cNvPr id="13" name="TextBox 12"/>
          <p:cNvSpPr txBox="1"/>
          <p:nvPr/>
        </p:nvSpPr>
        <p:spPr>
          <a:xfrm>
            <a:off x="6966984" y="1950857"/>
            <a:ext cx="104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= 0.16</a:t>
            </a:r>
            <a:endParaRPr lang="en-US" sz="24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57200" y="3372778"/>
            <a:ext cx="8229600" cy="318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Extract fixed-sized (64x128 pixel) window at each position and scale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Compute HOG (histogram of gradient) features within each window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Score the window with a linear SVM classifier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Perform non-maxima suppression to remove overlapping detections with lower scores</a:t>
            </a:r>
            <a:endParaRPr lang="en-US" sz="2800" dirty="0"/>
          </a:p>
        </p:txBody>
      </p:sp>
      <p:sp>
        <p:nvSpPr>
          <p:cNvPr id="15" name="Right Arrow 14"/>
          <p:cNvSpPr/>
          <p:nvPr/>
        </p:nvSpPr>
        <p:spPr>
          <a:xfrm>
            <a:off x="2286000" y="182880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26444" y="2815822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Window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771353" y="281582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HOG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210626" y="2823525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SVM weights (</a:t>
            </a:r>
            <a:r>
              <a:rPr lang="en-US" dirty="0" err="1" smtClean="0"/>
              <a:t>pos</a:t>
            </a:r>
            <a:r>
              <a:rPr lang="en-US" dirty="0" smtClean="0"/>
              <a:t>/</a:t>
            </a:r>
            <a:r>
              <a:rPr lang="en-US" dirty="0" err="1" smtClean="0"/>
              <a:t>neg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200299" y="2815822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15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1000" y="1828800"/>
            <a:ext cx="4754100" cy="349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Deformable parts model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25500" y="5221069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Root filter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49500" y="5221069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filters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21765" y="5221069"/>
            <a:ext cx="167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Spatial costs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52400" y="1295400"/>
            <a:ext cx="403860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Root filter models coarse whole-object appearance</a:t>
            </a:r>
          </a:p>
          <a:p>
            <a:endParaRPr lang="en-US" dirty="0" smtClean="0"/>
          </a:p>
          <a:p>
            <a:r>
              <a:rPr lang="en-US" dirty="0" smtClean="0"/>
              <a:t>Part filters model finer-scale appearance of smaller patches</a:t>
            </a:r>
          </a:p>
          <a:p>
            <a:endParaRPr lang="en-US" dirty="0" smtClean="0"/>
          </a:p>
          <a:p>
            <a:r>
              <a:rPr lang="en-US" dirty="0" smtClean="0"/>
              <a:t>For each root window, part positions that maximize appearance score minus spatial cost are found</a:t>
            </a:r>
          </a:p>
          <a:p>
            <a:endParaRPr lang="en-US" dirty="0"/>
          </a:p>
          <a:p>
            <a:r>
              <a:rPr lang="en-US" dirty="0" smtClean="0"/>
              <a:t>Total score is sum of scores of each filter and spatial costs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07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173"/>
          <a:stretch/>
        </p:blipFill>
        <p:spPr>
          <a:xfrm>
            <a:off x="1447800" y="838200"/>
            <a:ext cx="5288156" cy="5938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DPM: computing object score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3923" y="4267200"/>
            <a:ext cx="25452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With generalized distance transform, compute the maximum part score corresponding to each root position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471579" y="3515002"/>
            <a:ext cx="2545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Scores from individual part detectors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95300" y="3820089"/>
            <a:ext cx="1402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Scores from root detector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6082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410031"/>
            <a:ext cx="4808951" cy="64511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DPM: mixture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3429000" cy="51355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Each positive example is modeled by one of M detectors</a:t>
            </a:r>
          </a:p>
          <a:p>
            <a:endParaRPr lang="en-US" sz="2400" dirty="0"/>
          </a:p>
          <a:p>
            <a:r>
              <a:rPr lang="en-US" sz="2400" dirty="0" smtClean="0"/>
              <a:t>In testing, all detectors are applied with non-max suppression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6326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DPM: Training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143000"/>
            <a:ext cx="6862050" cy="512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4018" y="1524000"/>
            <a:ext cx="3195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Solve for latent parameters (root/part positions, mixture component) that maximize score and are consistent with ground truth bounding box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82427" y="3382328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Add negative examples that achieve some minimum score (&gt; 1 – delta)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7000" y="466755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Solve for SVM weights given current latent parameters and negative examples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334000" y="2387458"/>
            <a:ext cx="310019" cy="1625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321990" y="3982492"/>
            <a:ext cx="310019" cy="1625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644019" y="4876800"/>
            <a:ext cx="832980" cy="762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82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0"/>
            <a:ext cx="5506521" cy="66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7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Improvement over time for HOG-based detectors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1333500" y="1371600"/>
          <a:ext cx="66294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74207" y="4519193"/>
            <a:ext cx="3933513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Dalal-Triggs</a:t>
            </a:r>
            <a:r>
              <a:rPr lang="en-US" dirty="0" smtClean="0"/>
              <a:t> (1 component, no parts)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00009" y="3417280"/>
            <a:ext cx="3198311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DPM v1 (1 component, parts)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0" y="1905000"/>
            <a:ext cx="1190003" cy="92333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DPM v2 </a:t>
            </a:r>
          </a:p>
          <a:p>
            <a:r>
              <a:rPr lang="en-US" dirty="0" smtClean="0"/>
              <a:t>(2 comp., context)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91858" y="1341506"/>
            <a:ext cx="2057400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DPM v4 (3 comp., left/right flip)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08916" y="1084302"/>
            <a:ext cx="2980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AP on PASCAL VOC 2007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147152" y="2774124"/>
            <a:ext cx="1005403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DPM v3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98320" y="1535668"/>
            <a:ext cx="1005403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DPM v5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91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Tree-shaped model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Oval 3"/>
          <p:cNvSpPr/>
          <p:nvPr/>
        </p:nvSpPr>
        <p:spPr>
          <a:xfrm>
            <a:off x="2151063" y="2286000"/>
            <a:ext cx="554037" cy="66357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151063" y="3051175"/>
            <a:ext cx="554037" cy="1276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18463432">
            <a:off x="3010694" y="3023394"/>
            <a:ext cx="358775" cy="8874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 rot="14546463">
            <a:off x="1426369" y="2953544"/>
            <a:ext cx="357187" cy="9239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 rot="12155085">
            <a:off x="1755775" y="4360863"/>
            <a:ext cx="349250" cy="1276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 rot="9670252">
            <a:off x="2740025" y="4413250"/>
            <a:ext cx="349250" cy="12747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781800" y="2286000"/>
            <a:ext cx="6096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781800" y="3505200"/>
            <a:ext cx="6096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772400" y="3505200"/>
            <a:ext cx="6096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15000" y="3505200"/>
            <a:ext cx="6096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248400" y="5029200"/>
            <a:ext cx="6096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315200" y="5029200"/>
            <a:ext cx="6096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Connector 15"/>
          <p:cNvCxnSpPr>
            <a:stCxn id="10" idx="4"/>
            <a:endCxn id="11" idx="0"/>
          </p:cNvCxnSpPr>
          <p:nvPr/>
        </p:nvCxnSpPr>
        <p:spPr>
          <a:xfrm rot="5400000">
            <a:off x="6743700" y="3162300"/>
            <a:ext cx="685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4"/>
            <a:endCxn id="13" idx="0"/>
          </p:cNvCxnSpPr>
          <p:nvPr/>
        </p:nvCxnSpPr>
        <p:spPr>
          <a:xfrm rot="5400000">
            <a:off x="6210300" y="2628900"/>
            <a:ext cx="685800" cy="1066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" idx="4"/>
            <a:endCxn id="12" idx="0"/>
          </p:cNvCxnSpPr>
          <p:nvPr/>
        </p:nvCxnSpPr>
        <p:spPr>
          <a:xfrm rot="16200000" flipH="1">
            <a:off x="7239000" y="2667000"/>
            <a:ext cx="6858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1" idx="4"/>
            <a:endCxn id="14" idx="0"/>
          </p:cNvCxnSpPr>
          <p:nvPr/>
        </p:nvCxnSpPr>
        <p:spPr>
          <a:xfrm rot="5400000">
            <a:off x="6324600" y="4267200"/>
            <a:ext cx="990600" cy="533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4"/>
            <a:endCxn id="15" idx="0"/>
          </p:cNvCxnSpPr>
          <p:nvPr/>
        </p:nvCxnSpPr>
        <p:spPr>
          <a:xfrm rot="16200000" flipH="1">
            <a:off x="6858000" y="4267200"/>
            <a:ext cx="990600" cy="533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ight Arrow 20"/>
          <p:cNvSpPr/>
          <p:nvPr/>
        </p:nvSpPr>
        <p:spPr>
          <a:xfrm>
            <a:off x="4343400" y="35052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1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Pictorial Structures Model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18000"/>
            <a:ext cx="51816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14400"/>
            <a:ext cx="36861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14400"/>
            <a:ext cx="28956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TextBox 6"/>
          <p:cNvSpPr txBox="1">
            <a:spLocks noChangeArrowheads="1"/>
          </p:cNvSpPr>
          <p:nvPr/>
        </p:nvSpPr>
        <p:spPr bwMode="auto">
          <a:xfrm>
            <a:off x="1219200" y="4191000"/>
            <a:ext cx="271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Part = oriented rectangle</a:t>
            </a:r>
          </a:p>
        </p:txBody>
      </p:sp>
      <p:sp>
        <p:nvSpPr>
          <p:cNvPr id="64519" name="TextBox 7"/>
          <p:cNvSpPr txBox="1">
            <a:spLocks noChangeArrowheads="1"/>
          </p:cNvSpPr>
          <p:nvPr/>
        </p:nvSpPr>
        <p:spPr bwMode="auto">
          <a:xfrm>
            <a:off x="4038600" y="4191000"/>
            <a:ext cx="4205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Spatial model = relative size/orientation</a:t>
            </a:r>
          </a:p>
        </p:txBody>
      </p:sp>
      <p:sp>
        <p:nvSpPr>
          <p:cNvPr id="64520" name="TextBox 8"/>
          <p:cNvSpPr txBox="1">
            <a:spLocks noChangeArrowheads="1"/>
          </p:cNvSpPr>
          <p:nvPr/>
        </p:nvSpPr>
        <p:spPr bwMode="auto">
          <a:xfrm>
            <a:off x="5164138" y="6488113"/>
            <a:ext cx="3979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Felzenszwalb and Huttenlocher 2005</a:t>
            </a:r>
          </a:p>
        </p:txBody>
      </p:sp>
    </p:spTree>
    <p:extLst>
      <p:ext uri="{BB962C8B-B14F-4D97-AF65-F5344CB8AC3E}">
        <p14:creationId xmlns:p14="http://schemas.microsoft.com/office/powerpoint/2010/main" val="323100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1" name="AutoShape 3"/>
          <p:cNvSpPr>
            <a:spLocks noChangeArrowheads="1"/>
          </p:cNvSpPr>
          <p:nvPr/>
        </p:nvSpPr>
        <p:spPr bwMode="auto">
          <a:xfrm>
            <a:off x="762000" y="1219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95400"/>
            <a:ext cx="2667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4741" name="Group 53"/>
          <p:cNvGraphicFramePr>
            <a:graphicFrameLocks noGrp="1"/>
          </p:cNvGraphicFramePr>
          <p:nvPr/>
        </p:nvGraphicFramePr>
        <p:xfrm>
          <a:off x="3352800" y="1295400"/>
          <a:ext cx="2590800" cy="5105400"/>
        </p:xfrm>
        <a:graphic>
          <a:graphicData uri="http://schemas.openxmlformats.org/drawingml/2006/table">
            <a:tbl>
              <a:tblPr/>
              <a:tblGrid>
                <a:gridCol w="647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4744" name="Text Box 56"/>
          <p:cNvSpPr txBox="1">
            <a:spLocks noChangeArrowheads="1"/>
          </p:cNvSpPr>
          <p:nvPr/>
        </p:nvSpPr>
        <p:spPr bwMode="auto">
          <a:xfrm>
            <a:off x="76200" y="6577013"/>
            <a:ext cx="1735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Slides by Pete Barnum</a:t>
            </a:r>
          </a:p>
        </p:txBody>
      </p:sp>
      <p:sp>
        <p:nvSpPr>
          <p:cNvPr id="114745" name="Rectangle 57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tx2"/>
                </a:solidFill>
              </a:rPr>
              <a:t>Navneet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Dalal</a:t>
            </a:r>
            <a:r>
              <a:rPr lang="en-US" sz="1200" dirty="0">
                <a:solidFill>
                  <a:schemeClr val="tx2"/>
                </a:solidFill>
              </a:rPr>
              <a:t> and Bill </a:t>
            </a:r>
            <a:r>
              <a:rPr lang="en-US" sz="1200" dirty="0" err="1">
                <a:solidFill>
                  <a:schemeClr val="tx2"/>
                </a:solidFill>
              </a:rPr>
              <a:t>Triggs</a:t>
            </a:r>
            <a:r>
              <a:rPr lang="en-US" sz="1200" dirty="0">
                <a:solidFill>
                  <a:schemeClr val="tx2"/>
                </a:solidFill>
              </a:rPr>
              <a:t>, Histograms of Oriented Gradients for Human Detection, CVPR05</a:t>
            </a:r>
          </a:p>
        </p:txBody>
      </p:sp>
    </p:spTree>
    <p:extLst>
      <p:ext uri="{BB962C8B-B14F-4D97-AF65-F5344CB8AC3E}">
        <p14:creationId xmlns:p14="http://schemas.microsoft.com/office/powerpoint/2010/main" val="84559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Pictorial Structures Model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343400"/>
            <a:ext cx="69723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71600"/>
            <a:ext cx="28956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stCxn id="65542" idx="0"/>
          </p:cNvCxnSpPr>
          <p:nvPr/>
        </p:nvCxnSpPr>
        <p:spPr>
          <a:xfrm rot="5400000" flipH="1" flipV="1">
            <a:off x="3509169" y="5642769"/>
            <a:ext cx="533400" cy="5254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2" name="TextBox 7"/>
          <p:cNvSpPr txBox="1">
            <a:spLocks noChangeArrowheads="1"/>
          </p:cNvSpPr>
          <p:nvPr/>
        </p:nvSpPr>
        <p:spPr bwMode="auto">
          <a:xfrm>
            <a:off x="2286000" y="6172200"/>
            <a:ext cx="245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Appearance likelihood</a:t>
            </a:r>
          </a:p>
        </p:txBody>
      </p:sp>
      <p:sp>
        <p:nvSpPr>
          <p:cNvPr id="65543" name="TextBox 8"/>
          <p:cNvSpPr txBox="1">
            <a:spLocks noChangeArrowheads="1"/>
          </p:cNvSpPr>
          <p:nvPr/>
        </p:nvSpPr>
        <p:spPr bwMode="auto">
          <a:xfrm>
            <a:off x="5105400" y="6096000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Geometry likelihood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6400801" y="5791200"/>
            <a:ext cx="762000" cy="3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96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Modeling the Appearance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/>
              <a:t>Any appearance model could be used</a:t>
            </a:r>
          </a:p>
          <a:p>
            <a:pPr lvl="1">
              <a:defRPr/>
            </a:pPr>
            <a:r>
              <a:rPr lang="en-US" sz="2400" dirty="0" smtClean="0"/>
              <a:t>HOG Templates, etc.</a:t>
            </a:r>
          </a:p>
          <a:p>
            <a:pPr lvl="1">
              <a:defRPr/>
            </a:pPr>
            <a:r>
              <a:rPr lang="en-US" sz="2400" dirty="0" smtClean="0"/>
              <a:t>Here: rectangles fit to background subtracted binary map</a:t>
            </a:r>
          </a:p>
          <a:p>
            <a:pPr lvl="1">
              <a:defRPr/>
            </a:pPr>
            <a:endParaRPr lang="en-US" sz="2400" dirty="0"/>
          </a:p>
          <a:p>
            <a:pPr>
              <a:defRPr/>
            </a:pPr>
            <a:r>
              <a:rPr lang="en-US" sz="2800" dirty="0" smtClean="0"/>
              <a:t>Can train appearance models independently (easy, not as good) or jointly (more complicated but better)</a:t>
            </a:r>
          </a:p>
          <a:p>
            <a:pPr marL="0" indent="0">
              <a:buFont typeface="Arial" charset="0"/>
              <a:buNone/>
              <a:defRPr/>
            </a:pPr>
            <a:endParaRPr lang="en-US" sz="2800" dirty="0" smtClean="0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648200"/>
            <a:ext cx="69723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>
            <a:stCxn id="20486" idx="0"/>
          </p:cNvCxnSpPr>
          <p:nvPr/>
        </p:nvCxnSpPr>
        <p:spPr>
          <a:xfrm rot="5400000" flipH="1" flipV="1">
            <a:off x="3356769" y="5947569"/>
            <a:ext cx="533400" cy="5254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TextBox 7"/>
          <p:cNvSpPr txBox="1">
            <a:spLocks noChangeArrowheads="1"/>
          </p:cNvSpPr>
          <p:nvPr/>
        </p:nvSpPr>
        <p:spPr bwMode="auto">
          <a:xfrm>
            <a:off x="2133600" y="6477000"/>
            <a:ext cx="245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Appearance likelihood</a:t>
            </a:r>
          </a:p>
        </p:txBody>
      </p:sp>
      <p:sp>
        <p:nvSpPr>
          <p:cNvPr id="20487" name="TextBox 8"/>
          <p:cNvSpPr txBox="1">
            <a:spLocks noChangeArrowheads="1"/>
          </p:cNvSpPr>
          <p:nvPr/>
        </p:nvSpPr>
        <p:spPr bwMode="auto">
          <a:xfrm>
            <a:off x="4953000" y="6400800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Geometry likelihood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6248401" y="6096000"/>
            <a:ext cx="762000" cy="3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00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Part representation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628650" y="1144307"/>
            <a:ext cx="7886700" cy="4351338"/>
          </a:xfrm>
        </p:spPr>
        <p:txBody>
          <a:bodyPr/>
          <a:lstStyle/>
          <a:p>
            <a:r>
              <a:rPr lang="en-US" dirty="0" smtClean="0"/>
              <a:t>Background subtraction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1622425"/>
            <a:ext cx="6567487" cy="241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114800"/>
            <a:ext cx="3427413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67448">
            <a:off x="3781425" y="4632325"/>
            <a:ext cx="1962150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022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Pictorial structures model</a:t>
            </a: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0"/>
            <a:ext cx="57150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78013"/>
            <a:ext cx="44196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35" y="1800225"/>
            <a:ext cx="609561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13716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 smtClean="0"/>
              <a:t>Optimization is tricky but can be efficient</a:t>
            </a:r>
          </a:p>
          <a:p>
            <a:pPr>
              <a:buFont typeface="Arial" charset="0"/>
              <a:buNone/>
            </a:pPr>
            <a:endParaRPr lang="en-US" sz="500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" y="22558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92500" lnSpcReduction="10000"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For each l</a:t>
            </a:r>
            <a:r>
              <a:rPr lang="en-US" sz="3200" baseline="-25000" dirty="0">
                <a:latin typeface="+mn-lt"/>
              </a:rPr>
              <a:t>1</a:t>
            </a:r>
            <a:r>
              <a:rPr lang="en-US" sz="3200" dirty="0">
                <a:latin typeface="+mn-lt"/>
              </a:rPr>
              <a:t>, find best l</a:t>
            </a:r>
            <a:r>
              <a:rPr lang="en-US" sz="3200" baseline="-25000" dirty="0">
                <a:latin typeface="+mn-lt"/>
              </a:rPr>
              <a:t>2</a:t>
            </a:r>
            <a:r>
              <a:rPr lang="en-US" sz="3200" dirty="0">
                <a:latin typeface="+mn-lt"/>
              </a:rPr>
              <a:t>: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2057400" lvl="4" indent="-228600" eaLnBrk="0" hangingPunct="0">
              <a:spcBef>
                <a:spcPct val="20000"/>
              </a:spcBef>
              <a:buFont typeface="Arial" charset="0"/>
              <a:buChar char="»"/>
              <a:defRPr/>
            </a:pPr>
            <a:endParaRPr lang="en-US" sz="200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Remove v</a:t>
            </a:r>
            <a:r>
              <a:rPr lang="en-US" sz="3200" baseline="-25000" dirty="0">
                <a:latin typeface="+mn-lt"/>
              </a:rPr>
              <a:t>2</a:t>
            </a:r>
            <a:r>
              <a:rPr lang="en-US" sz="3200" dirty="0">
                <a:latin typeface="+mn-lt"/>
              </a:rPr>
              <a:t>, and repeat with smaller tree, until only a single part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000" dirty="0">
                <a:latin typeface="+mn-lt"/>
              </a:rPr>
              <a:t>For </a:t>
            </a:r>
            <a:r>
              <a:rPr lang="en-US" sz="3000" dirty="0" smtClean="0">
                <a:latin typeface="+mn-lt"/>
              </a:rPr>
              <a:t>k </a:t>
            </a:r>
            <a:r>
              <a:rPr lang="en-US" sz="3000" dirty="0">
                <a:latin typeface="+mn-lt"/>
              </a:rPr>
              <a:t>parts, </a:t>
            </a:r>
            <a:r>
              <a:rPr lang="en-US" sz="3000" dirty="0" smtClean="0">
                <a:latin typeface="+mn-lt"/>
              </a:rPr>
              <a:t>n </a:t>
            </a:r>
            <a:r>
              <a:rPr lang="en-US" sz="3000" dirty="0">
                <a:latin typeface="+mn-lt"/>
              </a:rPr>
              <a:t>locations per part, this has complexity of </a:t>
            </a:r>
            <a:r>
              <a:rPr lang="en-US" sz="3000" dirty="0" smtClean="0">
                <a:latin typeface="+mn-lt"/>
              </a:rPr>
              <a:t>O(kn</a:t>
            </a:r>
            <a:r>
              <a:rPr lang="en-US" sz="3000" baseline="30000" dirty="0" smtClean="0">
                <a:latin typeface="+mn-lt"/>
              </a:rPr>
              <a:t>2</a:t>
            </a:r>
            <a:r>
              <a:rPr lang="en-US" sz="3000" dirty="0">
                <a:latin typeface="+mn-lt"/>
              </a:rPr>
              <a:t>), but can be solved in ~</a:t>
            </a:r>
            <a:r>
              <a:rPr lang="en-US" sz="3000" dirty="0" smtClean="0">
                <a:latin typeface="+mn-lt"/>
              </a:rPr>
              <a:t>O(</a:t>
            </a:r>
            <a:r>
              <a:rPr lang="en-US" sz="3000" dirty="0" err="1" smtClean="0">
                <a:latin typeface="+mn-lt"/>
              </a:rPr>
              <a:t>kn</a:t>
            </a:r>
            <a:r>
              <a:rPr lang="en-US" sz="3000" dirty="0" smtClean="0">
                <a:latin typeface="+mn-lt"/>
              </a:rPr>
              <a:t>) </a:t>
            </a:r>
            <a:r>
              <a:rPr lang="en-US" sz="3000" dirty="0">
                <a:latin typeface="+mn-lt"/>
              </a:rPr>
              <a:t>using generalized distance transform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855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2"/>
          <p:cNvSpPr txBox="1">
            <a:spLocks/>
          </p:cNvSpPr>
          <p:nvPr/>
        </p:nvSpPr>
        <p:spPr bwMode="auto">
          <a:xfrm>
            <a:off x="457200" y="990600"/>
            <a:ext cx="82296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3200" dirty="0">
                <a:latin typeface="Calibri" pitchFamily="34" charset="0"/>
              </a:rPr>
              <a:t>For each pixel p, how far away is the nearest pixel q of set </a:t>
            </a:r>
            <a:r>
              <a:rPr lang="en-US" sz="3200" dirty="0" smtClean="0">
                <a:latin typeface="Calibri" pitchFamily="34" charset="0"/>
              </a:rPr>
              <a:t>G</a:t>
            </a:r>
            <a:endParaRPr lang="en-US" sz="3200" dirty="0">
              <a:latin typeface="Calibri" pitchFamily="34" charset="0"/>
            </a:endParaRPr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r>
              <a:rPr lang="en-US" sz="2800" dirty="0">
                <a:latin typeface="Calibri" pitchFamily="34" charset="0"/>
              </a:rPr>
              <a:t> </a:t>
            </a:r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r>
              <a:rPr lang="en-US" sz="2800" dirty="0">
                <a:latin typeface="Calibri" pitchFamily="34" charset="0"/>
              </a:rPr>
              <a:t>G is often the set of edge pixels</a:t>
            </a:r>
          </a:p>
        </p:txBody>
      </p:sp>
      <p:sp>
        <p:nvSpPr>
          <p:cNvPr id="296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Distance Transform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0"/>
            <a:ext cx="4078288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9738" y="4021138"/>
            <a:ext cx="2667000" cy="2514600"/>
          </a:xfrm>
        </p:spPr>
      </p:pic>
      <p:sp>
        <p:nvSpPr>
          <p:cNvPr id="29702" name="TextBox 7"/>
          <p:cNvSpPr txBox="1">
            <a:spLocks noChangeArrowheads="1"/>
          </p:cNvSpPr>
          <p:nvPr/>
        </p:nvSpPr>
        <p:spPr bwMode="auto">
          <a:xfrm>
            <a:off x="3284538" y="3576638"/>
            <a:ext cx="228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G: black pixels</a:t>
            </a:r>
            <a:endParaRPr lang="en-US"/>
          </a:p>
        </p:txBody>
      </p:sp>
      <p:pic>
        <p:nvPicPr>
          <p:cNvPr id="29703" name="Picture 3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338931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001963" y="4038600"/>
            <a:ext cx="511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p</a:t>
            </a:r>
            <a:r>
              <a:rPr lang="en-US" baseline="-25000"/>
              <a:t>1</a:t>
            </a:r>
            <a:endParaRPr lang="en-US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319463" y="4343400"/>
            <a:ext cx="45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q</a:t>
            </a:r>
            <a:r>
              <a:rPr lang="en-US" baseline="-25000"/>
              <a:t>1</a:t>
            </a: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127375" y="4408488"/>
            <a:ext cx="63500" cy="69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616325" y="4746625"/>
            <a:ext cx="63500" cy="69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0" name="Straight Arrow Connector 19"/>
          <p:cNvCxnSpPr>
            <a:stCxn id="16" idx="6"/>
            <a:endCxn id="18" idx="2"/>
          </p:cNvCxnSpPr>
          <p:nvPr/>
        </p:nvCxnSpPr>
        <p:spPr>
          <a:xfrm>
            <a:off x="3190875" y="4443413"/>
            <a:ext cx="425450" cy="3381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362450" y="5264150"/>
            <a:ext cx="511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p</a:t>
            </a:r>
            <a:r>
              <a:rPr lang="en-US" baseline="-25000"/>
              <a:t>2</a:t>
            </a:r>
            <a:endParaRPr lang="en-US"/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641850" y="4572000"/>
            <a:ext cx="45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q</a:t>
            </a:r>
            <a:r>
              <a:rPr lang="en-US" baseline="-25000"/>
              <a:t>2</a:t>
            </a: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535488" y="5292725"/>
            <a:ext cx="63500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745038" y="4941888"/>
            <a:ext cx="63500" cy="69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5" name="Straight Arrow Connector 24"/>
          <p:cNvCxnSpPr>
            <a:stCxn id="23" idx="7"/>
            <a:endCxn id="24" idx="4"/>
          </p:cNvCxnSpPr>
          <p:nvPr/>
        </p:nvCxnSpPr>
        <p:spPr>
          <a:xfrm flipV="1">
            <a:off x="4589463" y="5011738"/>
            <a:ext cx="187325" cy="292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2559050" y="3887788"/>
            <a:ext cx="1198563" cy="11112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122738" y="4918075"/>
            <a:ext cx="889000" cy="8207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3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 animBg="1"/>
      <p:bldP spid="18" grpId="0" animBg="1"/>
      <p:bldP spid="21" grpId="0"/>
      <p:bldP spid="22" grpId="0"/>
      <p:bldP spid="23" grpId="0" animBg="1"/>
      <p:bldP spid="24" grpId="0" animBg="1"/>
      <p:bldP spid="30" grpId="0" animBg="1"/>
      <p:bldP spid="3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Distance Transform - Applications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Set distances – e.g. </a:t>
            </a:r>
            <a:r>
              <a:rPr lang="en-US" dirty="0" err="1" smtClean="0"/>
              <a:t>Hausdorff</a:t>
            </a:r>
            <a:r>
              <a:rPr lang="en-US" dirty="0" smtClean="0"/>
              <a:t> Distance</a:t>
            </a:r>
          </a:p>
          <a:p>
            <a:r>
              <a:rPr lang="en-US" dirty="0" smtClean="0"/>
              <a:t>Image processing – e.g. Blurring</a:t>
            </a:r>
          </a:p>
          <a:p>
            <a:r>
              <a:rPr lang="en-US" dirty="0" smtClean="0"/>
              <a:t>Robotics – Motion Planning</a:t>
            </a:r>
          </a:p>
          <a:p>
            <a:r>
              <a:rPr lang="en-US" dirty="0" smtClean="0"/>
              <a:t>Alignment</a:t>
            </a:r>
          </a:p>
          <a:p>
            <a:pPr lvl="1"/>
            <a:r>
              <a:rPr lang="en-US" dirty="0" smtClean="0"/>
              <a:t>Edge images</a:t>
            </a:r>
          </a:p>
          <a:p>
            <a:pPr lvl="1"/>
            <a:r>
              <a:rPr lang="en-US" dirty="0" smtClean="0"/>
              <a:t>Motion tracks</a:t>
            </a:r>
          </a:p>
          <a:p>
            <a:pPr lvl="1"/>
            <a:r>
              <a:rPr lang="en-US" dirty="0" smtClean="0"/>
              <a:t>Audio warping</a:t>
            </a:r>
          </a:p>
          <a:p>
            <a:r>
              <a:rPr lang="en-US" i="1" dirty="0" smtClean="0"/>
              <a:t>Deformable Part Models </a:t>
            </a:r>
          </a:p>
        </p:txBody>
      </p:sp>
    </p:spTree>
    <p:extLst>
      <p:ext uri="{BB962C8B-B14F-4D97-AF65-F5344CB8AC3E}">
        <p14:creationId xmlns:p14="http://schemas.microsoft.com/office/powerpoint/2010/main" val="285854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Generalized Distance Transform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715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Original form: 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General </a:t>
            </a:r>
            <a:r>
              <a:rPr lang="en-US" dirty="0" smtClean="0"/>
              <a:t>form:</a:t>
            </a:r>
          </a:p>
          <a:p>
            <a:pPr marL="457200" lvl="1" indent="0">
              <a:buFont typeface="Arial" charset="0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/>
              <a:t>For </a:t>
            </a:r>
            <a:r>
              <a:rPr lang="en-US" dirty="0" smtClean="0"/>
              <a:t>many </a:t>
            </a:r>
            <a:r>
              <a:rPr lang="en-US" dirty="0"/>
              <a:t>deformation costs, </a:t>
            </a:r>
            <a:endParaRPr lang="en-US" dirty="0" smtClean="0"/>
          </a:p>
          <a:p>
            <a:pPr marL="457200" lvl="1" indent="0">
              <a:buNone/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r>
              <a:rPr lang="en-US" dirty="0" smtClean="0"/>
              <a:t>	</a:t>
            </a:r>
          </a:p>
        </p:txBody>
      </p:sp>
      <p:pic>
        <p:nvPicPr>
          <p:cNvPr id="34820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643" y="2806409"/>
            <a:ext cx="24193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92350"/>
            <a:ext cx="49958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43000"/>
            <a:ext cx="338931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511" y="3398174"/>
            <a:ext cx="4546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97" y="4046068"/>
            <a:ext cx="25923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224" y="4638563"/>
            <a:ext cx="4668838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197" y="5190624"/>
            <a:ext cx="51974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5016" y="3398174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Quadratic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431328" y="4033924"/>
            <a:ext cx="988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Abs Diff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6871" y="4626418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 Composition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311744" y="540788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Bounded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58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 for person matching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05208-6BDD-4823-BCE9-646C0933C852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706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6224588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74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 for person matching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C55CEC-35BD-4724-BCB3-C1B85632DE39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696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590550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16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Enhanced pictorial structures</a:t>
            </a: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36228"/>
            <a:ext cx="5685132" cy="553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Box 4"/>
          <p:cNvSpPr txBox="1">
            <a:spLocks noChangeArrowheads="1"/>
          </p:cNvSpPr>
          <p:nvPr/>
        </p:nvSpPr>
        <p:spPr bwMode="auto">
          <a:xfrm>
            <a:off x="7715250" y="6488113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BMVC 2009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33474"/>
            <a:ext cx="2743200" cy="51355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Learn spatial prior</a:t>
            </a:r>
          </a:p>
          <a:p>
            <a:endParaRPr lang="en-US" sz="2400" dirty="0"/>
          </a:p>
          <a:p>
            <a:r>
              <a:rPr lang="en-US" sz="2400" dirty="0" smtClean="0"/>
              <a:t>Color models from soft segmentation </a:t>
            </a:r>
            <a:br>
              <a:rPr lang="en-US" sz="2400" dirty="0" smtClean="0"/>
            </a:br>
            <a:r>
              <a:rPr lang="en-US" sz="2400" dirty="0" smtClean="0"/>
              <a:t>(initialized by location priors of each part)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46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Tested with</a:t>
            </a:r>
          </a:p>
          <a:p>
            <a:pPr lvl="1"/>
            <a:r>
              <a:rPr lang="en-US" dirty="0" smtClean="0"/>
              <a:t>RGB</a:t>
            </a:r>
          </a:p>
          <a:p>
            <a:pPr lvl="1"/>
            <a:r>
              <a:rPr lang="en-US" dirty="0" smtClean="0"/>
              <a:t>LAB</a:t>
            </a:r>
          </a:p>
          <a:p>
            <a:pPr lvl="1"/>
            <a:r>
              <a:rPr lang="en-US" dirty="0" smtClean="0"/>
              <a:t>Grayscale</a:t>
            </a:r>
          </a:p>
          <a:p>
            <a:r>
              <a:rPr lang="en-US" dirty="0" smtClean="0"/>
              <a:t>Gamma </a:t>
            </a:r>
            <a:r>
              <a:rPr lang="en-US" dirty="0"/>
              <a:t>Normalization and Compression</a:t>
            </a:r>
          </a:p>
          <a:p>
            <a:pPr lvl="1"/>
            <a:r>
              <a:rPr lang="en-US" dirty="0"/>
              <a:t>Square root</a:t>
            </a:r>
          </a:p>
          <a:p>
            <a:pPr lvl="1"/>
            <a:r>
              <a:rPr lang="en-US" dirty="0"/>
              <a:t>Log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1447800" y="1219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ight Brace 1"/>
          <p:cNvSpPr/>
          <p:nvPr/>
        </p:nvSpPr>
        <p:spPr>
          <a:xfrm>
            <a:off x="2490496" y="3314164"/>
            <a:ext cx="228600" cy="9906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72138" y="3573787"/>
            <a:ext cx="435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Slightly better performance vs. grayscale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35319" y="4989163"/>
            <a:ext cx="5339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Very slightly better performance vs. no adjustment</a:t>
            </a:r>
            <a:endParaRPr lang="en-US" dirty="0"/>
          </a:p>
        </p:txBody>
      </p:sp>
      <p:sp>
        <p:nvSpPr>
          <p:cNvPr id="8" name="Right Brace 7"/>
          <p:cNvSpPr/>
          <p:nvPr/>
        </p:nvSpPr>
        <p:spPr>
          <a:xfrm>
            <a:off x="3183295" y="5010539"/>
            <a:ext cx="228600" cy="31063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5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799" y="1442533"/>
            <a:ext cx="7148401" cy="397293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0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399" y="1395499"/>
            <a:ext cx="7237201" cy="4067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8351" y="6488668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from Ramakrishna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08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Sequential structured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 consider pose estimation as predicting a set of related variables (called structured prediction)</a:t>
            </a:r>
          </a:p>
          <a:p>
            <a:pPr lvl="1"/>
            <a:r>
              <a:rPr lang="en-US" dirty="0" smtClean="0"/>
              <a:t>Some parts easy to find (head), some are hard (wrists)</a:t>
            </a:r>
          </a:p>
          <a:p>
            <a:endParaRPr lang="en-US" dirty="0" smtClean="0"/>
          </a:p>
          <a:p>
            <a:r>
              <a:rPr lang="en-US" dirty="0" smtClean="0"/>
              <a:t>One solution: jointly solve for most likely variables (DPM, pictorial structures)</a:t>
            </a:r>
          </a:p>
          <a:p>
            <a:endParaRPr lang="en-US" dirty="0" smtClean="0"/>
          </a:p>
          <a:p>
            <a:r>
              <a:rPr lang="en-US" dirty="0" smtClean="0"/>
              <a:t>Another solution: iteratively predict each variable based in part on previous predictions</a:t>
            </a:r>
          </a:p>
        </p:txBody>
      </p:sp>
    </p:spTree>
    <p:extLst>
      <p:ext uri="{BB962C8B-B14F-4D97-AF65-F5344CB8AC3E}">
        <p14:creationId xmlns:p14="http://schemas.microsoft.com/office/powerpoint/2010/main" val="156740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Pose machines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56153"/>
            <a:ext cx="2730600" cy="2218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145" y="1143000"/>
            <a:ext cx="5372400" cy="21469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326" y="3962400"/>
            <a:ext cx="5233348" cy="2017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405" y="4157705"/>
            <a:ext cx="2175600" cy="1626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38800" y="6467611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Ramakrishna et al. ECCV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48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99" y="1240566"/>
            <a:ext cx="8080801" cy="437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99" y="1240566"/>
            <a:ext cx="8058601" cy="437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8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99" y="1237799"/>
            <a:ext cx="8058601" cy="438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19" y="2163763"/>
            <a:ext cx="9131431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3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“Auto-context” (</a:t>
            </a:r>
            <a:r>
              <a:rPr lang="en-US" dirty="0" err="1" smtClean="0"/>
              <a:t>Tu</a:t>
            </a:r>
            <a:r>
              <a:rPr lang="en-US" dirty="0" smtClean="0"/>
              <a:t> CVPR 2008): instead of fancy graphical models, create feature from past predictions and </a:t>
            </a:r>
            <a:r>
              <a:rPr lang="en-US" dirty="0" err="1" smtClean="0"/>
              <a:t>repredict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Can view this as an “unrolled belief propagation” (Ross et al. 2011)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001758"/>
            <a:ext cx="79132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hlinkClick r:id="rId2"/>
              </a:rPr>
              <a:t>Tu </a:t>
            </a:r>
            <a:r>
              <a:rPr lang="en-US" dirty="0" err="1" smtClean="0">
                <a:solidFill>
                  <a:prstClr val="black"/>
                </a:solidFill>
                <a:hlinkClick r:id="rId2"/>
              </a:rPr>
              <a:t>Bai</a:t>
            </a:r>
            <a:r>
              <a:rPr lang="en-US" dirty="0" smtClean="0">
                <a:solidFill>
                  <a:prstClr val="black"/>
                </a:solidFill>
                <a:hlinkClick r:id="rId2"/>
              </a:rPr>
              <a:t> 2010: Auto-context</a:t>
            </a:r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  <a:hlinkClick r:id="rId3"/>
              </a:rPr>
              <a:t>Ross Munoz Hebert </a:t>
            </a:r>
            <a:r>
              <a:rPr lang="en-US" dirty="0" err="1" smtClean="0">
                <a:solidFill>
                  <a:prstClr val="black"/>
                </a:solidFill>
                <a:hlinkClick r:id="rId3"/>
              </a:rPr>
              <a:t>Bagnell</a:t>
            </a:r>
            <a:r>
              <a:rPr lang="en-US" dirty="0" smtClean="0">
                <a:solidFill>
                  <a:prstClr val="black"/>
                </a:solidFill>
                <a:hlinkClick r:id="rId3"/>
              </a:rPr>
              <a:t> 2011: Message-Passing Inference Machines</a:t>
            </a:r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6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002" y="2133600"/>
            <a:ext cx="3273579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569" y="485775"/>
            <a:ext cx="2767012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42387" y="99024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Cascaded Classification Model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40666" y="6172199"/>
            <a:ext cx="3467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Heitz</a:t>
            </a:r>
            <a:r>
              <a:rPr lang="en-US" dirty="0"/>
              <a:t> Gould Saxena </a:t>
            </a:r>
            <a:r>
              <a:rPr lang="en-US" dirty="0" err="1"/>
              <a:t>Koller</a:t>
            </a:r>
            <a:r>
              <a:rPr lang="en-US" dirty="0"/>
              <a:t> </a:t>
            </a:r>
            <a:r>
              <a:rPr lang="en-US" dirty="0" smtClean="0"/>
              <a:t>2008</a:t>
            </a:r>
          </a:p>
          <a:p>
            <a:r>
              <a:rPr lang="en-US" dirty="0" smtClean="0"/>
              <a:t>Li Kowdle Saxena Chen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7181" y="3603366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Autocontext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4003" y="5912293"/>
            <a:ext cx="1420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 2008</a:t>
            </a:r>
          </a:p>
          <a:p>
            <a:r>
              <a:rPr lang="en-US" dirty="0" smtClean="0"/>
              <a:t>Tu </a:t>
            </a:r>
            <a:r>
              <a:rPr lang="en-US" dirty="0" err="1" smtClean="0"/>
              <a:t>Bai</a:t>
            </a:r>
            <a:r>
              <a:rPr lang="en-US" dirty="0" smtClean="0"/>
              <a:t> 2010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42" y="3959668"/>
            <a:ext cx="55435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Documents and Settings\Derek Hoiem\My Documents\Presentations\CVPR2008\figs\scenery15_pb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61225" y="2034486"/>
            <a:ext cx="1256608" cy="817862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</p:pic>
      <p:pic>
        <p:nvPicPr>
          <p:cNvPr id="15" name="Picture 4" descr="C:\Documents and Settings\Derek Hoiem\My Documents\Presentations\CVPR2008\figs\scenery15_obj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61225" y="1845440"/>
            <a:ext cx="1256608" cy="817862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</p:pic>
      <p:sp>
        <p:nvSpPr>
          <p:cNvPr id="16" name="Rounded Rectangle 15"/>
          <p:cNvSpPr/>
          <p:nvPr/>
        </p:nvSpPr>
        <p:spPr bwMode="auto">
          <a:xfrm>
            <a:off x="1950037" y="1579711"/>
            <a:ext cx="1462405" cy="11015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cs typeface="Arial" pitchFamily="34" charset="0"/>
              </a:rPr>
              <a:t>Scene Analysis Processes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/>
                </a:solidFill>
                <a:cs typeface="Arial" pitchFamily="34" charset="0"/>
              </a:rPr>
              <a:t>Surface Orientation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/>
                </a:solidFill>
                <a:cs typeface="Arial" pitchFamily="34" charset="0"/>
              </a:rPr>
              <a:t>Object/Viewpoint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/>
                </a:solidFill>
                <a:cs typeface="Arial" pitchFamily="34" charset="0"/>
              </a:rPr>
              <a:t>Occlusion/Depth</a:t>
            </a:r>
          </a:p>
        </p:txBody>
      </p:sp>
      <p:sp>
        <p:nvSpPr>
          <p:cNvPr id="17" name="Up-Down Arrow 16"/>
          <p:cNvSpPr/>
          <p:nvPr/>
        </p:nvSpPr>
        <p:spPr bwMode="auto">
          <a:xfrm rot="16200000" flipH="1">
            <a:off x="3546035" y="1991370"/>
            <a:ext cx="202709" cy="340525"/>
          </a:xfrm>
          <a:prstGeom prst="up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8" name="Down Arrow 17"/>
          <p:cNvSpPr/>
          <p:nvPr/>
        </p:nvSpPr>
        <p:spPr bwMode="auto">
          <a:xfrm rot="16200000">
            <a:off x="1623911" y="1979159"/>
            <a:ext cx="202709" cy="288529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197963" y="2504055"/>
            <a:ext cx="13194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200" dirty="0">
                <a:cs typeface="Arial" charset="0"/>
              </a:rPr>
              <a:t>Input</a:t>
            </a:r>
            <a:r>
              <a:rPr lang="en-US" sz="1200" dirty="0"/>
              <a:t> Image</a:t>
            </a: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3817652" y="2663302"/>
            <a:ext cx="13935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/>
              <a:t>Intrinsic Images</a:t>
            </a:r>
          </a:p>
        </p:txBody>
      </p:sp>
      <p:pic>
        <p:nvPicPr>
          <p:cNvPr id="21" name="Picture 4" descr="C:\Documents and Settings\Derek Hoiem\My Documents\Research\iccv07\figs\all\scenery15_depthStacked.jpg"/>
          <p:cNvPicPr>
            <a:picLocks noChangeAspect="1" noChangeArrowheads="1"/>
          </p:cNvPicPr>
          <p:nvPr/>
        </p:nvPicPr>
        <p:blipFill>
          <a:blip r:embed="rId8" cstate="print"/>
          <a:srcRect r="351" b="50314"/>
          <a:stretch>
            <a:fillRect/>
          </a:stretch>
        </p:blipFill>
        <p:spPr bwMode="auto">
          <a:xfrm>
            <a:off x="3977107" y="1648722"/>
            <a:ext cx="1256608" cy="817536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</p:pic>
      <p:pic>
        <p:nvPicPr>
          <p:cNvPr id="22" name="Picture 3" descr="C:\Documents and Settings\Derek Hoiem\My Documents\Presentations\CVPR2008\figs\scenery15_surf3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88124" y="1376742"/>
            <a:ext cx="1256126" cy="937396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</p:pic>
      <p:pic>
        <p:nvPicPr>
          <p:cNvPr id="23" name="Picture 7" descr="C:\Documents and Settings\Derek Hoiem\My Documents\Research\CVPR2008\figs\coherent\scenery1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6" y="1691972"/>
            <a:ext cx="1325805" cy="862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91616" y="1235327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Closing the Loop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6672" y="2787229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Hoiem Efros Hebert 2008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035" y="-1"/>
            <a:ext cx="5197351" cy="1330494"/>
          </a:xfrm>
        </p:spPr>
        <p:txBody>
          <a:bodyPr>
            <a:noAutofit/>
          </a:bodyPr>
          <a:lstStyle/>
          <a:p>
            <a:r>
              <a:rPr lang="en-US" sz="2800" dirty="0" smtClean="0"/>
              <a:t>Many uses and variations on sequential structured prediction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6038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39" name="AutoShape 3"/>
          <p:cNvSpPr>
            <a:spLocks noChangeArrowheads="1"/>
          </p:cNvSpPr>
          <p:nvPr/>
        </p:nvSpPr>
        <p:spPr bwMode="auto">
          <a:xfrm>
            <a:off x="2438400" y="1219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2571750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429000"/>
            <a:ext cx="7683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09800"/>
            <a:ext cx="11525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4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800600"/>
            <a:ext cx="19097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4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09800"/>
            <a:ext cx="776288" cy="7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4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114800"/>
            <a:ext cx="1160463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46" name="Text Box 10"/>
          <p:cNvSpPr txBox="1">
            <a:spLocks noChangeArrowheads="1"/>
          </p:cNvSpPr>
          <p:nvPr/>
        </p:nvSpPr>
        <p:spPr bwMode="auto">
          <a:xfrm>
            <a:off x="990600" y="38862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/>
              <a:t>uncentered</a:t>
            </a:r>
          </a:p>
        </p:txBody>
      </p:sp>
      <p:sp>
        <p:nvSpPr>
          <p:cNvPr id="116747" name="Text Box 11"/>
          <p:cNvSpPr txBox="1">
            <a:spLocks noChangeArrowheads="1"/>
          </p:cNvSpPr>
          <p:nvPr/>
        </p:nvSpPr>
        <p:spPr bwMode="auto">
          <a:xfrm>
            <a:off x="1066800" y="26670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/>
              <a:t>centered</a:t>
            </a:r>
          </a:p>
        </p:txBody>
      </p:sp>
      <p:sp>
        <p:nvSpPr>
          <p:cNvPr id="116748" name="Text Box 12"/>
          <p:cNvSpPr txBox="1">
            <a:spLocks noChangeArrowheads="1"/>
          </p:cNvSpPr>
          <p:nvPr/>
        </p:nvSpPr>
        <p:spPr bwMode="auto">
          <a:xfrm>
            <a:off x="762000" y="533400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/>
              <a:t>cubic-corrected</a:t>
            </a:r>
          </a:p>
        </p:txBody>
      </p:sp>
      <p:sp>
        <p:nvSpPr>
          <p:cNvPr id="116749" name="Text Box 13"/>
          <p:cNvSpPr txBox="1">
            <a:spLocks noChangeArrowheads="1"/>
          </p:cNvSpPr>
          <p:nvPr/>
        </p:nvSpPr>
        <p:spPr bwMode="auto">
          <a:xfrm>
            <a:off x="6781800" y="30480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/>
              <a:t>diagonal</a:t>
            </a:r>
          </a:p>
        </p:txBody>
      </p:sp>
      <p:sp>
        <p:nvSpPr>
          <p:cNvPr id="116750" name="Text Box 14"/>
          <p:cNvSpPr txBox="1">
            <a:spLocks noChangeArrowheads="1"/>
          </p:cNvSpPr>
          <p:nvPr/>
        </p:nvSpPr>
        <p:spPr bwMode="auto">
          <a:xfrm>
            <a:off x="6934200" y="54102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/>
              <a:t>Sobel</a:t>
            </a:r>
          </a:p>
        </p:txBody>
      </p:sp>
      <p:sp>
        <p:nvSpPr>
          <p:cNvPr id="116753" name="Text Box 17"/>
          <p:cNvSpPr txBox="1">
            <a:spLocks noChangeArrowheads="1"/>
          </p:cNvSpPr>
          <p:nvPr/>
        </p:nvSpPr>
        <p:spPr bwMode="auto">
          <a:xfrm>
            <a:off x="76200" y="6577013"/>
            <a:ext cx="1735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Slides by Pete Barnum</a:t>
            </a:r>
          </a:p>
        </p:txBody>
      </p:sp>
      <p:sp>
        <p:nvSpPr>
          <p:cNvPr id="116754" name="Rectangle 18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</a:rPr>
              <a:t>Navneet Dalal and Bill Triggs, Histograms of Oriented Gradients for Human Detection, CVPR05</a:t>
            </a:r>
          </a:p>
        </p:txBody>
      </p:sp>
      <p:sp>
        <p:nvSpPr>
          <p:cNvPr id="2" name="Oval 1"/>
          <p:cNvSpPr/>
          <p:nvPr/>
        </p:nvSpPr>
        <p:spPr>
          <a:xfrm>
            <a:off x="762000" y="1828800"/>
            <a:ext cx="1752600" cy="14025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000" y="1486678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Outperforms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1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to search for landmarks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to find easy landmarks (body joints) first and use them as context for harder ones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578" y="2318376"/>
            <a:ext cx="6016200" cy="45041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4600" y="6488668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Singh et al. CVPR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92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best (top) to worst (bottom)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88"/>
            <a:ext cx="8458200" cy="571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5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Pose Machine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24" y="2384474"/>
            <a:ext cx="8692751" cy="39655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00603" y="6523136"/>
            <a:ext cx="37433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CVPR 2016 https</a:t>
            </a:r>
            <a:r>
              <a:rPr lang="en-US" sz="1400" dirty="0"/>
              <a:t>://arxiv.org/pdf/1602.00134.pdf</a:t>
            </a:r>
          </a:p>
        </p:txBody>
      </p:sp>
    </p:spTree>
    <p:extLst>
      <p:ext uri="{BB962C8B-B14F-4D97-AF65-F5344CB8AC3E}">
        <p14:creationId xmlns:p14="http://schemas.microsoft.com/office/powerpoint/2010/main" val="33638799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8218624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Graphical models vs. structured prediction</a:t>
            </a:r>
            <a:endParaRPr lang="en-US" sz="36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5135563"/>
          </a:xfrm>
        </p:spPr>
        <p:txBody>
          <a:bodyPr>
            <a:normAutofit/>
          </a:bodyPr>
          <a:lstStyle/>
          <a:p>
            <a:r>
              <a:rPr lang="en-US" dirty="0" smtClean="0"/>
              <a:t>Advantages of sequential prediction</a:t>
            </a:r>
          </a:p>
          <a:p>
            <a:pPr lvl="1"/>
            <a:r>
              <a:rPr lang="en-US" dirty="0" smtClean="0"/>
              <a:t>Simple procedures for training and inference</a:t>
            </a:r>
          </a:p>
          <a:p>
            <a:pPr lvl="1"/>
            <a:r>
              <a:rPr lang="en-US" dirty="0" smtClean="0"/>
              <a:t>Learns how much to rely on each prediction</a:t>
            </a:r>
          </a:p>
          <a:p>
            <a:pPr lvl="1"/>
            <a:r>
              <a:rPr lang="en-US" dirty="0" smtClean="0"/>
              <a:t>Can model very complex relations</a:t>
            </a:r>
          </a:p>
          <a:p>
            <a:endParaRPr lang="en-US" dirty="0"/>
          </a:p>
          <a:p>
            <a:r>
              <a:rPr lang="en-US" dirty="0" smtClean="0"/>
              <a:t>Advantages of BP/</a:t>
            </a:r>
            <a:r>
              <a:rPr lang="en-US" dirty="0" err="1" smtClean="0"/>
              <a:t>graphcut</a:t>
            </a:r>
            <a:r>
              <a:rPr lang="en-US" dirty="0" smtClean="0"/>
              <a:t>/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r>
              <a:rPr lang="en-US" dirty="0" smtClean="0"/>
              <a:t>Elegant</a:t>
            </a:r>
          </a:p>
          <a:p>
            <a:pPr lvl="1"/>
            <a:r>
              <a:rPr lang="en-US" dirty="0" smtClean="0"/>
              <a:t>Relations are explicitly modeled</a:t>
            </a:r>
          </a:p>
          <a:p>
            <a:pPr lvl="1"/>
            <a:r>
              <a:rPr lang="en-US" dirty="0" smtClean="0"/>
              <a:t>Exact inference in some cases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50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914400"/>
          </a:xfrm>
        </p:spPr>
        <p:txBody>
          <a:bodyPr/>
          <a:lstStyle/>
          <a:p>
            <a:r>
              <a:rPr lang="en-US" smtClean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599"/>
            <a:ext cx="5146094" cy="578074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Models can be broken down into part appearance and spatial configuration</a:t>
            </a:r>
          </a:p>
          <a:p>
            <a:pPr lvl="1">
              <a:defRPr/>
            </a:pPr>
            <a:r>
              <a:rPr lang="en-US" dirty="0"/>
              <a:t>Wide variety of models</a:t>
            </a:r>
          </a:p>
          <a:p>
            <a:pPr lvl="1"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Efficient optimization can be tricky but usually </a:t>
            </a:r>
            <a:r>
              <a:rPr lang="en-US" dirty="0" smtClean="0"/>
              <a:t>possible</a:t>
            </a:r>
          </a:p>
          <a:p>
            <a:pPr lvl="1">
              <a:defRPr/>
            </a:pPr>
            <a:r>
              <a:rPr lang="en-US" dirty="0" smtClean="0"/>
              <a:t>Generalized distance transform is a useful trick</a:t>
            </a: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Rather than explicitly modeling contextual relations, can encode through </a:t>
            </a:r>
            <a:r>
              <a:rPr lang="en-US" dirty="0" smtClean="0"/>
              <a:t>features/classifiers</a:t>
            </a:r>
            <a:endParaRPr lang="en-US" dirty="0"/>
          </a:p>
        </p:txBody>
      </p:sp>
      <p:pic>
        <p:nvPicPr>
          <p:cNvPr id="54" name="Content Placeholder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334000" y="563267"/>
            <a:ext cx="3124200" cy="229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111" y="2899979"/>
            <a:ext cx="2629977" cy="197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611" y="4845223"/>
            <a:ext cx="2094978" cy="156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Visual tracking</a:t>
            </a:r>
            <a:endParaRPr lang="en-US" dirty="0"/>
          </a:p>
        </p:txBody>
      </p:sp>
      <p:pic>
        <p:nvPicPr>
          <p:cNvPr id="294914" name="Picture 2" descr="https://filebox.ece.vt.edu/~jbhuang/teaching/ece5554-4554/fa16/images/MO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024" y="2435061"/>
            <a:ext cx="5655951" cy="424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53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450912"/>
            <a:ext cx="5638800" cy="5257800"/>
          </a:xfrm>
        </p:spPr>
        <p:txBody>
          <a:bodyPr>
            <a:normAutofit/>
          </a:bodyPr>
          <a:lstStyle/>
          <a:p>
            <a:r>
              <a:rPr lang="en-US" dirty="0"/>
              <a:t>Histogram of gradient </a:t>
            </a:r>
            <a:r>
              <a:rPr lang="en-US" dirty="0" smtClean="0"/>
              <a:t>orientations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Votes weighted </a:t>
            </a:r>
            <a:r>
              <a:rPr lang="en-US" dirty="0"/>
              <a:t>by </a:t>
            </a:r>
            <a:r>
              <a:rPr lang="en-US" dirty="0" smtClean="0"/>
              <a:t>magnitude</a:t>
            </a:r>
          </a:p>
          <a:p>
            <a:pPr lvl="1"/>
            <a:r>
              <a:rPr lang="en-US" dirty="0" smtClean="0"/>
              <a:t>Bilinear interpolation between cells</a:t>
            </a:r>
            <a:endParaRPr lang="en-US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AutoShape 4"/>
          <p:cNvSpPr>
            <a:spLocks noChangeArrowheads="1"/>
          </p:cNvSpPr>
          <p:nvPr/>
        </p:nvSpPr>
        <p:spPr bwMode="auto">
          <a:xfrm>
            <a:off x="3429000" y="1219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00200"/>
            <a:ext cx="251460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98" y="3497263"/>
            <a:ext cx="1343025" cy="127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9" y="3536445"/>
            <a:ext cx="11525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4327" y="2667000"/>
            <a:ext cx="2619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Orientation: 9 bins (for unsigned angles)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806888" y="2752055"/>
            <a:ext cx="2162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Histograms in 8x8 pixel cells</a:t>
            </a:r>
            <a:endParaRPr lang="en-US" sz="2000" dirty="0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6200" y="6577013"/>
            <a:ext cx="1735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Slides by Pete Barnum</a:t>
            </a:r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</a:rPr>
              <a:t>Navneet Dalal and Bill Triggs, Histograms of Oriented Gradients for Human Detection, CVPR05</a:t>
            </a:r>
          </a:p>
        </p:txBody>
      </p:sp>
    </p:spTree>
    <p:extLst>
      <p:ext uri="{BB962C8B-B14F-4D97-AF65-F5344CB8AC3E}">
        <p14:creationId xmlns:p14="http://schemas.microsoft.com/office/powerpoint/2010/main" val="376522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f(p) = \min_{q\in G} ~d(p,q)$&#10;&#10;\end{document}"/>
  <p:tag name="IGUANATEXSIZE" val="2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O(N^2) \to O(N)$&#10;&#10;\end{document}"/>
  <p:tag name="IGUANATEXSIZE" val="2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f(p) = \min_{q\in [1,N]} ~m(q) + d(p,q)$&#10;&#10;\end{document}"/>
  <p:tag name="IGUANATEXSIZE" val="2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f(p) = \min_{q\in G} ~d(p,q)$&#10;&#10;\end{document}"/>
  <p:tag name="IGUANATEXSIZE" val="2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d(p,q) = \alpha ( p - q )^2 + \beta ( p - q )&#10;\end{align*}&#10;&#10;&#10;&#10;\end{document}"/>
  <p:tag name="IGUANATEXSIZE" val="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d(p,q) = \alpha |p - q|&#10;\end{align*}&#10;&#10;&#10;&#10;\end{document}"/>
  <p:tag name="IGUANATEXSIZE" val="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d(p,q) = \min (d_1(p,q), d_2(p,q))&#10;\end{align*}&#10;&#10;&#10;&#10;\end{document}"/>
  <p:tag name="IGUANATEXSIZE" val="2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d_\tau(p,q) =  \left\{ \begin{array}{lr} d(p,q) &amp;: |p-q|&lt;\tau \\ &#10;                     \infty  &amp;: |p-q| \geq \tau &#10;                     \end{array}&#10;               \right.&#10;\end{align*}&#10;&#10;&#10;&#10;\end{document}"/>
  <p:tag name="IGUANATEXSIZE" val="2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24886</TotalTime>
  <Words>2518</Words>
  <Application>Microsoft Office PowerPoint</Application>
  <PresentationFormat>On-screen Show (4:3)</PresentationFormat>
  <Paragraphs>576</Paragraphs>
  <Slides>85</Slides>
  <Notes>15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6" baseType="lpstr">
      <vt:lpstr>ＭＳ Ｐゴシック</vt:lpstr>
      <vt:lpstr>Arial</vt:lpstr>
      <vt:lpstr>Calibri</vt:lpstr>
      <vt:lpstr>Calibri Light</vt:lpstr>
      <vt:lpstr>Courier New</vt:lpstr>
      <vt:lpstr>Trebuchet MS</vt:lpstr>
      <vt:lpstr>Wingdings</vt:lpstr>
      <vt:lpstr>Office Theme</vt:lpstr>
      <vt:lpstr>1_Office Theme</vt:lpstr>
      <vt:lpstr>2_Office Theme</vt:lpstr>
      <vt:lpstr>Acrobat Document</vt:lpstr>
      <vt:lpstr>Object Detection with  Part-based Models</vt:lpstr>
      <vt:lpstr>Administrative stuffs</vt:lpstr>
      <vt:lpstr>Today’s class</vt:lpstr>
      <vt:lpstr>Review: Statistical template</vt:lpstr>
      <vt:lpstr>Example: Dalal-Triggs pedestrian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Detection examples</vt:lpstr>
      <vt:lpstr>Something to think about…</vt:lpstr>
      <vt:lpstr>Viola-Jones sliding window detector</vt:lpstr>
      <vt:lpstr>Cascade for Fast Detection</vt:lpstr>
      <vt:lpstr>Features that are fast to compute</vt:lpstr>
      <vt:lpstr>Integral Images</vt:lpstr>
      <vt:lpstr>Feature selection with Adaboost</vt:lpstr>
      <vt:lpstr>Adaboost</vt:lpstr>
      <vt:lpstr>Top 2 selected features</vt:lpstr>
      <vt:lpstr>Viola-Jones details</vt:lpstr>
      <vt:lpstr>Viola Jones Results</vt:lpstr>
      <vt:lpstr>R-CNN (Girshick et al. CVPR 2014)</vt:lpstr>
      <vt:lpstr>Sliding window vs. region proposals</vt:lpstr>
      <vt:lpstr>PowerPoint Presentation</vt:lpstr>
      <vt:lpstr>PowerPoint Presentation</vt:lpstr>
      <vt:lpstr>PowerPoint Presentation</vt:lpstr>
      <vt:lpstr>Mistakes are often reasonable</vt:lpstr>
      <vt:lpstr>Mistakes are often reasonable</vt:lpstr>
      <vt:lpstr>Misses are often predictable</vt:lpstr>
      <vt:lpstr>Strengths and Weaknesses of Statistical Template Approach</vt:lpstr>
      <vt:lpstr>Tricks of the trade</vt:lpstr>
      <vt:lpstr>Influential Works in Detection</vt:lpstr>
      <vt:lpstr>Summary: statistical templates</vt:lpstr>
      <vt:lpstr>When do statistical templates make sense?</vt:lpstr>
      <vt:lpstr>Object models:  Articulated parts model</vt:lpstr>
      <vt:lpstr>Deformable objects</vt:lpstr>
      <vt:lpstr>Deformable objects</vt:lpstr>
      <vt:lpstr>Compositional objects</vt:lpstr>
      <vt:lpstr>Parts-based Models</vt:lpstr>
      <vt:lpstr>How to model spatial relations?</vt:lpstr>
      <vt:lpstr>How to model spatial relations?</vt:lpstr>
      <vt:lpstr>How to model spatial relations?</vt:lpstr>
      <vt:lpstr>How to model spatial relations?</vt:lpstr>
      <vt:lpstr>How to model spatial relations?</vt:lpstr>
      <vt:lpstr>How to model spatial relations?</vt:lpstr>
      <vt:lpstr>Part-based Models</vt:lpstr>
      <vt:lpstr>Deformable Latent Parts Model (DPM)</vt:lpstr>
      <vt:lpstr>Review: Dalal-Triggs detector</vt:lpstr>
      <vt:lpstr>Deformable parts model</vt:lpstr>
      <vt:lpstr>DPM: computing object score</vt:lpstr>
      <vt:lpstr>DPM: mixture model</vt:lpstr>
      <vt:lpstr>DPM: Training</vt:lpstr>
      <vt:lpstr>Results</vt:lpstr>
      <vt:lpstr>Improvement over time for HOG-based detectors</vt:lpstr>
      <vt:lpstr>Tree-shaped model</vt:lpstr>
      <vt:lpstr>Pictorial Structures Model</vt:lpstr>
      <vt:lpstr>Pictorial Structures Model</vt:lpstr>
      <vt:lpstr>Modeling the Appearance</vt:lpstr>
      <vt:lpstr>Part representation</vt:lpstr>
      <vt:lpstr>Pictorial structures model</vt:lpstr>
      <vt:lpstr>Distance Transform</vt:lpstr>
      <vt:lpstr>Distance Transform - Applications</vt:lpstr>
      <vt:lpstr>Generalized Distance Transform</vt:lpstr>
      <vt:lpstr>Results for person matching</vt:lpstr>
      <vt:lpstr>Results for person matching</vt:lpstr>
      <vt:lpstr>Enhanced pictorial structures</vt:lpstr>
      <vt:lpstr>PowerPoint Presentation</vt:lpstr>
      <vt:lpstr>PowerPoint Presentation</vt:lpstr>
      <vt:lpstr>Sequential structured prediction</vt:lpstr>
      <vt:lpstr>Pose machines</vt:lpstr>
      <vt:lpstr>PowerPoint Presentation</vt:lpstr>
      <vt:lpstr>PowerPoint Presentation</vt:lpstr>
      <vt:lpstr>PowerPoint Presentation</vt:lpstr>
      <vt:lpstr>Example results</vt:lpstr>
      <vt:lpstr>General principle</vt:lpstr>
      <vt:lpstr>Many uses and variations on sequential structured prediction</vt:lpstr>
      <vt:lpstr>Learning to search for landmarks</vt:lpstr>
      <vt:lpstr>Results: best (top) to worst (bottom)</vt:lpstr>
      <vt:lpstr>Convolutional Pose Machine</vt:lpstr>
      <vt:lpstr>Graphical models vs. structured prediction</vt:lpstr>
      <vt:lpstr>Things to remember</vt:lpstr>
      <vt:lpstr>Next class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</dc:title>
  <dc:creator>Huang Jia-Bin</dc:creator>
  <cp:lastModifiedBy>Huang Jia-Bin</cp:lastModifiedBy>
  <cp:revision>464</cp:revision>
  <dcterms:created xsi:type="dcterms:W3CDTF">2016-08-21T04:59:05Z</dcterms:created>
  <dcterms:modified xsi:type="dcterms:W3CDTF">2016-11-08T05:01:47Z</dcterms:modified>
</cp:coreProperties>
</file>