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3" r:id="rId2"/>
    <p:sldMasterId id="2147483727" r:id="rId3"/>
  </p:sldMasterIdLst>
  <p:notesMasterIdLst>
    <p:notesMasterId r:id="rId110"/>
  </p:notesMasterIdLst>
  <p:sldIdLst>
    <p:sldId id="257" r:id="rId4"/>
    <p:sldId id="1126" r:id="rId5"/>
    <p:sldId id="1640" r:id="rId6"/>
    <p:sldId id="1701" r:id="rId7"/>
    <p:sldId id="1702" r:id="rId8"/>
    <p:sldId id="1635" r:id="rId9"/>
    <p:sldId id="1703" r:id="rId10"/>
    <p:sldId id="1704" r:id="rId11"/>
    <p:sldId id="1705" r:id="rId12"/>
    <p:sldId id="1706" r:id="rId13"/>
    <p:sldId id="1707" r:id="rId14"/>
    <p:sldId id="1708" r:id="rId15"/>
    <p:sldId id="1710" r:id="rId16"/>
    <p:sldId id="1711" r:id="rId17"/>
    <p:sldId id="1712" r:id="rId18"/>
    <p:sldId id="1713" r:id="rId19"/>
    <p:sldId id="1714" r:id="rId20"/>
    <p:sldId id="1715" r:id="rId21"/>
    <p:sldId id="1716" r:id="rId22"/>
    <p:sldId id="1717" r:id="rId23"/>
    <p:sldId id="1718" r:id="rId24"/>
    <p:sldId id="1719" r:id="rId25"/>
    <p:sldId id="1720" r:id="rId26"/>
    <p:sldId id="1721" r:id="rId27"/>
    <p:sldId id="1722" r:id="rId28"/>
    <p:sldId id="1723" r:id="rId29"/>
    <p:sldId id="1743" r:id="rId30"/>
    <p:sldId id="1724" r:id="rId31"/>
    <p:sldId id="1725" r:id="rId32"/>
    <p:sldId id="1726" r:id="rId33"/>
    <p:sldId id="1727" r:id="rId34"/>
    <p:sldId id="1728" r:id="rId35"/>
    <p:sldId id="1729" r:id="rId36"/>
    <p:sldId id="1730" r:id="rId37"/>
    <p:sldId id="1731" r:id="rId38"/>
    <p:sldId id="1732" r:id="rId39"/>
    <p:sldId id="1733" r:id="rId40"/>
    <p:sldId id="1734" r:id="rId41"/>
    <p:sldId id="1735" r:id="rId42"/>
    <p:sldId id="1736" r:id="rId43"/>
    <p:sldId id="1737" r:id="rId44"/>
    <p:sldId id="1738" r:id="rId45"/>
    <p:sldId id="1739" r:id="rId46"/>
    <p:sldId id="1740" r:id="rId47"/>
    <p:sldId id="1741" r:id="rId48"/>
    <p:sldId id="1742" r:id="rId49"/>
    <p:sldId id="1641" r:id="rId50"/>
    <p:sldId id="1642" r:id="rId51"/>
    <p:sldId id="1643" r:id="rId52"/>
    <p:sldId id="1644" r:id="rId53"/>
    <p:sldId id="1645" r:id="rId54"/>
    <p:sldId id="1646" r:id="rId55"/>
    <p:sldId id="1647" r:id="rId56"/>
    <p:sldId id="1648" r:id="rId57"/>
    <p:sldId id="1649" r:id="rId58"/>
    <p:sldId id="1650" r:id="rId59"/>
    <p:sldId id="1651" r:id="rId60"/>
    <p:sldId id="1652" r:id="rId61"/>
    <p:sldId id="1653" r:id="rId62"/>
    <p:sldId id="1654" r:id="rId63"/>
    <p:sldId id="1655" r:id="rId64"/>
    <p:sldId id="1656" r:id="rId65"/>
    <p:sldId id="1657" r:id="rId66"/>
    <p:sldId id="1658" r:id="rId67"/>
    <p:sldId id="1659" r:id="rId68"/>
    <p:sldId id="1660" r:id="rId69"/>
    <p:sldId id="1661" r:id="rId70"/>
    <p:sldId id="1662" r:id="rId71"/>
    <p:sldId id="1663" r:id="rId72"/>
    <p:sldId id="1664" r:id="rId73"/>
    <p:sldId id="1665" r:id="rId74"/>
    <p:sldId id="1666" r:id="rId75"/>
    <p:sldId id="1667" r:id="rId76"/>
    <p:sldId id="1668" r:id="rId77"/>
    <p:sldId id="1669" r:id="rId78"/>
    <p:sldId id="1670" r:id="rId79"/>
    <p:sldId id="1671" r:id="rId80"/>
    <p:sldId id="1672" r:id="rId81"/>
    <p:sldId id="1673" r:id="rId82"/>
    <p:sldId id="1674" r:id="rId83"/>
    <p:sldId id="1675" r:id="rId84"/>
    <p:sldId id="1676" r:id="rId85"/>
    <p:sldId id="1677" r:id="rId86"/>
    <p:sldId id="1678" r:id="rId87"/>
    <p:sldId id="1679" r:id="rId88"/>
    <p:sldId id="1680" r:id="rId89"/>
    <p:sldId id="1681" r:id="rId90"/>
    <p:sldId id="1682" r:id="rId91"/>
    <p:sldId id="1683" r:id="rId92"/>
    <p:sldId id="1684" r:id="rId93"/>
    <p:sldId id="1685" r:id="rId94"/>
    <p:sldId id="1686" r:id="rId95"/>
    <p:sldId id="1687" r:id="rId96"/>
    <p:sldId id="1688" r:id="rId97"/>
    <p:sldId id="1689" r:id="rId98"/>
    <p:sldId id="1690" r:id="rId99"/>
    <p:sldId id="1691" r:id="rId100"/>
    <p:sldId id="1692" r:id="rId101"/>
    <p:sldId id="1693" r:id="rId102"/>
    <p:sldId id="1694" r:id="rId103"/>
    <p:sldId id="1695" r:id="rId104"/>
    <p:sldId id="1696" r:id="rId105"/>
    <p:sldId id="1697" r:id="rId106"/>
    <p:sldId id="1698" r:id="rId107"/>
    <p:sldId id="1699" r:id="rId108"/>
    <p:sldId id="1700" r:id="rId10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97C33"/>
    <a:srgbClr val="282828"/>
    <a:srgbClr val="3C3C3C"/>
    <a:srgbClr val="505050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4508" autoAdjust="0"/>
  </p:normalViewPr>
  <p:slideViewPr>
    <p:cSldViewPr snapToGrid="0">
      <p:cViewPr varScale="1">
        <p:scale>
          <a:sx n="160" d="100"/>
          <a:sy n="160" d="100"/>
        </p:scale>
        <p:origin x="45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viewProps" Target="viewProps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theme" Target="theme/theme1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b="0"/>
            </a:pPr>
            <a:r>
              <a:rPr lang="en-US" sz="2400" b="0" dirty="0" smtClean="0"/>
              <a:t>Improvements in Object Detection</a:t>
            </a:r>
            <a:endParaRPr lang="en-US" sz="2400" b="0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3"/>
          <c:order val="0"/>
          <c:tx>
            <c:v>Dalal-Triggs</c:v>
          </c:tx>
          <c:marker>
            <c:symbol val="circle"/>
            <c:size val="10"/>
          </c:marker>
          <c:cat>
            <c:numRef>
              <c:f>Sheet1!$A$4:$A$11</c:f>
              <c:numCache>
                <c:formatCode>General</c:formatCode>
                <c:ptCount val="8"/>
                <c:pt idx="0">
                  <c:v>2005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cat>
          <c:val>
            <c:numRef>
              <c:f>Sheet1!$E$4:$E$11</c:f>
              <c:numCache>
                <c:formatCode>General</c:formatCode>
                <c:ptCount val="8"/>
                <c:pt idx="0">
                  <c:v>0.108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EF9-48CF-86BA-DE56D4E52A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5918024"/>
        <c:axId val="355919200"/>
      </c:lineChart>
      <c:catAx>
        <c:axId val="355918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355919200"/>
        <c:crosses val="autoZero"/>
        <c:auto val="1"/>
        <c:lblAlgn val="ctr"/>
        <c:lblOffset val="100"/>
        <c:noMultiLvlLbl val="0"/>
      </c:catAx>
      <c:valAx>
        <c:axId val="355919200"/>
        <c:scaling>
          <c:orientation val="minMax"/>
          <c:max val="0.70000000000000007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0"/>
                </a:pPr>
                <a:r>
                  <a:rPr lang="en-US" sz="1600" b="0" dirty="0"/>
                  <a:t>Mean</a:t>
                </a:r>
                <a:r>
                  <a:rPr lang="en-US" sz="1600" b="0" baseline="0" dirty="0"/>
                  <a:t> Average </a:t>
                </a:r>
                <a:r>
                  <a:rPr lang="en-US" sz="1600" b="0" baseline="0" dirty="0" smtClean="0"/>
                  <a:t>Precision (VOC 2007)</a:t>
                </a:r>
                <a:endParaRPr lang="en-US" sz="1600" b="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3559180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b="0"/>
            </a:pPr>
            <a:r>
              <a:rPr lang="en-US" sz="2400" b="0" dirty="0" smtClean="0"/>
              <a:t>Improvements in Object Detection</a:t>
            </a:r>
            <a:endParaRPr lang="en-US" sz="2400" b="0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DT and DPM</c:v>
          </c:tx>
          <c:spPr>
            <a:ln w="38100"/>
          </c:spPr>
          <c:marker>
            <c:symbol val="square"/>
            <c:size val="10"/>
          </c:marker>
          <c:cat>
            <c:numRef>
              <c:f>Sheet1!$A$4:$A$11</c:f>
              <c:numCache>
                <c:formatCode>General</c:formatCode>
                <c:ptCount val="8"/>
                <c:pt idx="0">
                  <c:v>2005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cat>
          <c:val>
            <c:numRef>
              <c:f>Sheet1!$B$4:$B$11</c:f>
              <c:numCache>
                <c:formatCode>General</c:formatCode>
                <c:ptCount val="8"/>
                <c:pt idx="1">
                  <c:v>0.21299999999999999</c:v>
                </c:pt>
                <c:pt idx="2">
                  <c:v>0.28399999999999997</c:v>
                </c:pt>
                <c:pt idx="3">
                  <c:v>0.29099999999999998</c:v>
                </c:pt>
                <c:pt idx="4">
                  <c:v>0.34100000000000003</c:v>
                </c:pt>
                <c:pt idx="5">
                  <c:v>0.35399999999999998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095-45DB-837A-714E3D7E40BC}"/>
            </c:ext>
          </c:extLst>
        </c:ser>
        <c:ser>
          <c:idx val="3"/>
          <c:order val="1"/>
          <c:tx>
            <c:v>Dalal-Triggs</c:v>
          </c:tx>
          <c:marker>
            <c:symbol val="circle"/>
            <c:size val="10"/>
          </c:marker>
          <c:val>
            <c:numRef>
              <c:f>Sheet1!$E$4:$E$11</c:f>
              <c:numCache>
                <c:formatCode>General</c:formatCode>
                <c:ptCount val="8"/>
                <c:pt idx="0">
                  <c:v>0.108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095-45DB-837A-714E3D7E40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1473592"/>
        <c:axId val="291473200"/>
      </c:lineChart>
      <c:catAx>
        <c:axId val="291473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91473200"/>
        <c:crosses val="autoZero"/>
        <c:auto val="1"/>
        <c:lblAlgn val="ctr"/>
        <c:lblOffset val="100"/>
        <c:noMultiLvlLbl val="0"/>
      </c:catAx>
      <c:valAx>
        <c:axId val="291473200"/>
        <c:scaling>
          <c:orientation val="minMax"/>
          <c:max val="0.70000000000000007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0"/>
                </a:pPr>
                <a:r>
                  <a:rPr lang="en-US" sz="1600" b="0" dirty="0"/>
                  <a:t>Mean</a:t>
                </a:r>
                <a:r>
                  <a:rPr lang="en-US" sz="1600" b="0" baseline="0" dirty="0"/>
                  <a:t> Average </a:t>
                </a:r>
                <a:r>
                  <a:rPr lang="en-US" sz="1600" b="0" baseline="0" dirty="0" smtClean="0"/>
                  <a:t>Precision (VOC 2007)</a:t>
                </a:r>
                <a:endParaRPr lang="en-US" sz="1600" b="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914735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b="0"/>
            </a:pPr>
            <a:r>
              <a:rPr lang="en-US" sz="2400" b="0" dirty="0" smtClean="0"/>
              <a:t>Improvements in Object Detection</a:t>
            </a:r>
            <a:endParaRPr lang="en-US" sz="2400" b="0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DT and DPM</c:v>
          </c:tx>
          <c:spPr>
            <a:ln w="38100"/>
          </c:spPr>
          <c:marker>
            <c:symbol val="square"/>
            <c:size val="10"/>
          </c:marker>
          <c:cat>
            <c:numRef>
              <c:f>Sheet1!$A$4:$A$11</c:f>
              <c:numCache>
                <c:formatCode>General</c:formatCode>
                <c:ptCount val="8"/>
                <c:pt idx="0">
                  <c:v>2005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cat>
          <c:val>
            <c:numRef>
              <c:f>Sheet1!$B$4:$B$11</c:f>
              <c:numCache>
                <c:formatCode>General</c:formatCode>
                <c:ptCount val="8"/>
                <c:pt idx="1">
                  <c:v>0.21299999999999999</c:v>
                </c:pt>
                <c:pt idx="2">
                  <c:v>0.28399999999999997</c:v>
                </c:pt>
                <c:pt idx="3">
                  <c:v>0.29099999999999998</c:v>
                </c:pt>
                <c:pt idx="4">
                  <c:v>0.34100000000000003</c:v>
                </c:pt>
                <c:pt idx="5">
                  <c:v>0.35399999999999998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623-4C33-9D48-DE36E121BC70}"/>
            </c:ext>
          </c:extLst>
        </c:ser>
        <c:ser>
          <c:idx val="0"/>
          <c:order val="1"/>
          <c:tx>
            <c:v>regionlets</c:v>
          </c:tx>
          <c:marker>
            <c:symbol val="diamond"/>
            <c:size val="12"/>
          </c:marker>
          <c:val>
            <c:numRef>
              <c:f>Sheet1!$C$4:$C$11</c:f>
              <c:numCache>
                <c:formatCode>General</c:formatCode>
                <c:ptCount val="8"/>
                <c:pt idx="6">
                  <c:v>0.41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623-4C33-9D48-DE36E121BC70}"/>
            </c:ext>
          </c:extLst>
        </c:ser>
        <c:ser>
          <c:idx val="2"/>
          <c:order val="2"/>
          <c:tx>
            <c:v>R-CNN</c:v>
          </c:tx>
          <c:marker>
            <c:symbol val="triangle"/>
            <c:size val="12"/>
          </c:marker>
          <c:val>
            <c:numRef>
              <c:f>Sheet1!$D$4:$D$11</c:f>
              <c:numCache>
                <c:formatCode>General</c:formatCode>
                <c:ptCount val="8"/>
                <c:pt idx="7">
                  <c:v>0.58499999999999996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623-4C33-9D48-DE36E121BC70}"/>
            </c:ext>
          </c:extLst>
        </c:ser>
        <c:ser>
          <c:idx val="3"/>
          <c:order val="3"/>
          <c:tx>
            <c:v>Dalal-Triggs</c:v>
          </c:tx>
          <c:marker>
            <c:symbol val="circle"/>
            <c:size val="10"/>
          </c:marker>
          <c:val>
            <c:numRef>
              <c:f>Sheet1!$E$4:$E$11</c:f>
              <c:numCache>
                <c:formatCode>General</c:formatCode>
                <c:ptCount val="8"/>
                <c:pt idx="0">
                  <c:v>0.108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623-4C33-9D48-DE36E121BC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2408736"/>
        <c:axId val="292413832"/>
      </c:lineChart>
      <c:catAx>
        <c:axId val="292408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92413832"/>
        <c:crosses val="autoZero"/>
        <c:auto val="1"/>
        <c:lblAlgn val="ctr"/>
        <c:lblOffset val="100"/>
        <c:noMultiLvlLbl val="0"/>
      </c:catAx>
      <c:valAx>
        <c:axId val="29241383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0"/>
                </a:pPr>
                <a:r>
                  <a:rPr lang="en-US" sz="1600" b="0" dirty="0"/>
                  <a:t>Mean</a:t>
                </a:r>
                <a:r>
                  <a:rPr lang="en-US" sz="1600" b="0" baseline="0" dirty="0"/>
                  <a:t> Average </a:t>
                </a:r>
                <a:r>
                  <a:rPr lang="en-US" sz="1600" b="0" baseline="0" dirty="0" smtClean="0"/>
                  <a:t>Precision (VOC 2007)</a:t>
                </a:r>
                <a:endParaRPr lang="en-US" sz="1600" b="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924087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image" Target="../media/image52.wmf"/><Relationship Id="rId7" Type="http://schemas.openxmlformats.org/officeDocument/2006/relationships/image" Target="../media/image56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6" Type="http://schemas.openxmlformats.org/officeDocument/2006/relationships/image" Target="../media/image55.wmf"/><Relationship Id="rId5" Type="http://schemas.openxmlformats.org/officeDocument/2006/relationships/image" Target="../media/image54.wmf"/><Relationship Id="rId4" Type="http://schemas.openxmlformats.org/officeDocument/2006/relationships/image" Target="../media/image53.wmf"/><Relationship Id="rId9" Type="http://schemas.openxmlformats.org/officeDocument/2006/relationships/image" Target="../media/image5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2" Type="http://schemas.openxmlformats.org/officeDocument/2006/relationships/image" Target="../media/image140.emf"/><Relationship Id="rId1" Type="http://schemas.openxmlformats.org/officeDocument/2006/relationships/image" Target="../media/image139.emf"/><Relationship Id="rId4" Type="http://schemas.openxmlformats.org/officeDocument/2006/relationships/image" Target="../media/image142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image" Target="../media/image144.emf"/><Relationship Id="rId1" Type="http://schemas.openxmlformats.org/officeDocument/2006/relationships/image" Target="../media/image143.emf"/><Relationship Id="rId4" Type="http://schemas.openxmlformats.org/officeDocument/2006/relationships/image" Target="../media/image14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78530-FA70-466B-A92D-42BAEA139F1D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9FF3C-7111-4713-B058-2B84BB39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F28757-5665-4391-A89D-C3B96C8CD92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3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41FE2B-110D-430F-9051-9DD87A0F6336}" type="slidenum">
              <a:rPr lang="en-US"/>
              <a:pPr/>
              <a:t>78</a:t>
            </a:fld>
            <a:endParaRPr lang="en-US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39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7AA44E7-DEDD-44A2-AA0D-DE093F8D122C}" type="slidenum">
              <a:rPr lang="en-US" smtClean="0"/>
              <a:pPr>
                <a:defRPr/>
              </a:pPr>
              <a:t>82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23756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Predictable which objects will be missed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AA81DF-F42D-4B04-92AB-678FB1175318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38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0602" indent="-2886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4773" indent="-23095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6682" indent="-23095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8591" indent="-23095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0500" indent="-2309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2410" indent="-2309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4319" indent="-2309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6228" indent="-2309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88E3CC9-2052-4BEF-91CD-B22EBC98EA07}" type="slidenum">
              <a:rPr 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103</a:t>
            </a:fld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75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You can only get generalization through assumptions.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159603-E2E1-42B4-82F4-D02AD481727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493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Note: these figures don’t work in 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CBE5DD-9F2B-4ABC-A8C8-5244B51D02D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05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The simpler classifier or regularization could increase bias and lead to more error.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059683-7DA8-4CCC-B736-E213A444BFD2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69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04A53A-FD17-4CDC-90AD-C2059183345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92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C2C8D09-45E1-41B8-B750-D9B9A6AF69F6}" type="slidenum">
              <a:rPr lang="en-US" smtClean="0"/>
              <a:pPr>
                <a:defRPr/>
              </a:pPr>
              <a:t>66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10206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BEE082-6C1C-420A-A03D-D2EFDC4CF07B}" type="slidenum">
              <a:rPr lang="en-US"/>
              <a:pPr/>
              <a:t>71</a:t>
            </a:fld>
            <a:endParaRPr lang="en-US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41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BD7649-88D7-49CD-9C20-7AFBB6CB2DC2}" type="slidenum">
              <a:rPr lang="en-US"/>
              <a:pPr/>
              <a:t>73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51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EF0B1C-3815-4AB7-BA7B-01EDAE7AF329}" type="slidenum">
              <a:rPr lang="en-US"/>
              <a:pPr/>
              <a:t>76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48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04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80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20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24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72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38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37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89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78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59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71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34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51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45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F9DED-C3AA-40F6-ACE9-AC54436C1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37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07D0-B977-4740-8279-C9CFD49FD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8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33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058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71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88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7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71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93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08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97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8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001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7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19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10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16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2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2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43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9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8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6E678-3A56-4B66-8875-E0ADA909F534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5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hyperlink" Target="http://www.flickr.com/groups/977532@N24/pool/" TargetMode="External"/><Relationship Id="rId7" Type="http://schemas.openxmlformats.org/officeDocument/2006/relationships/hyperlink" Target="http://www.oddee.com/item_98248.aspx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54.png"/><Relationship Id="rId4" Type="http://schemas.openxmlformats.org/officeDocument/2006/relationships/image" Target="../media/image7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cs.stanford.edu/people/karpathy/svmjs/demo/demoforest.html" TargetMode="External"/><Relationship Id="rId2" Type="http://schemas.openxmlformats.org/officeDocument/2006/relationships/hyperlink" Target="http://cs.stanford.edu/people/karpathy/svmjs/demo/demonn.html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f.ed.ac.uk/teaching/courses/mlsc/Notes/Lecture4/BiasVariance.pdf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57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4.w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6.wmf"/><Relationship Id="rId20" Type="http://schemas.openxmlformats.org/officeDocument/2006/relationships/image" Target="../media/image58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53.w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50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5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pubs/155552/decisionForests_MSR_TR_2011_114.pdf" TargetMode="External"/><Relationship Id="rId2" Type="http://schemas.openxmlformats.org/officeDocument/2006/relationships/hyperlink" Target="http://www.support-vector.net/icml-tutorial.pdf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6.png"/><Relationship Id="rId7" Type="http://schemas.openxmlformats.org/officeDocument/2006/relationships/image" Target="../media/image9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4.png"/><Relationship Id="rId4" Type="http://schemas.openxmlformats.org/officeDocument/2006/relationships/image" Target="../media/image87.png"/><Relationship Id="rId9" Type="http://schemas.openxmlformats.org/officeDocument/2006/relationships/image" Target="../media/image9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0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class\hog%20demo.mpe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.ubc.ca/~lowe/425/violaJones01.pdf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311.2524.pdf" TargetMode="External"/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e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0.e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142.emf"/><Relationship Id="rId4" Type="http://schemas.openxmlformats.org/officeDocument/2006/relationships/image" Target="../media/image139.emf"/><Relationship Id="rId9" Type="http://schemas.openxmlformats.org/officeDocument/2006/relationships/oleObject" Target="../embeddings/oleObject13.bin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e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4.e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146.emf"/><Relationship Id="rId4" Type="http://schemas.openxmlformats.org/officeDocument/2006/relationships/image" Target="../media/image143.emf"/><Relationship Id="rId9" Type="http://schemas.openxmlformats.org/officeDocument/2006/relationships/oleObject" Target="../embeddings/oleObject17.bin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47.emf"/><Relationship Id="rId4" Type="http://schemas.openxmlformats.org/officeDocument/2006/relationships/oleObject" Target="../embeddings/oleObject1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3187" y="615322"/>
            <a:ext cx="8471647" cy="1542183"/>
          </a:xfrm>
        </p:spPr>
        <p:txBody>
          <a:bodyPr>
            <a:noAutofit/>
          </a:bodyPr>
          <a:lstStyle/>
          <a:p>
            <a:r>
              <a:rPr lang="en-US" sz="5400" dirty="0" smtClean="0"/>
              <a:t>Object Detection with </a:t>
            </a:r>
            <a:br>
              <a:rPr lang="en-US" sz="5400" dirty="0" smtClean="0"/>
            </a:br>
            <a:r>
              <a:rPr lang="en-US" sz="5400" dirty="0" smtClean="0"/>
              <a:t>Statistical Template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169" y="5478912"/>
            <a:ext cx="8135017" cy="987726"/>
          </a:xfrm>
        </p:spPr>
        <p:txBody>
          <a:bodyPr>
            <a:noAutofit/>
          </a:bodyPr>
          <a:lstStyle/>
          <a:p>
            <a:r>
              <a:rPr lang="en-US" sz="2800" dirty="0"/>
              <a:t>Computer Vision</a:t>
            </a:r>
          </a:p>
          <a:p>
            <a:r>
              <a:rPr lang="en-US" sz="2800" dirty="0"/>
              <a:t>Jia-Bin Huang, Virginia Tech</a:t>
            </a:r>
          </a:p>
        </p:txBody>
      </p:sp>
      <p:sp>
        <p:nvSpPr>
          <p:cNvPr id="18" name="Content Placeholder 17"/>
          <p:cNvSpPr>
            <a:spLocks noGrp="1"/>
          </p:cNvSpPr>
          <p:nvPr/>
        </p:nvSpPr>
        <p:spPr bwMode="auto">
          <a:xfrm>
            <a:off x="457200" y="861219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29936" y="6581001"/>
            <a:ext cx="23629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Many slides from D. Hoiem, J. Hays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86722" name="Picture 2" descr="https://filebox.ece.vt.edu/~jbhuang/teaching/ece5554-4554/fa16/images/statistical_templ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960" y="2570433"/>
            <a:ext cx="68961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83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1-nearest neighbor</a:t>
            </a:r>
          </a:p>
        </p:txBody>
      </p:sp>
      <p:grpSp>
        <p:nvGrpSpPr>
          <p:cNvPr id="41987" name="Group 3"/>
          <p:cNvGrpSpPr>
            <a:grpSpLocks/>
          </p:cNvGrpSpPr>
          <p:nvPr/>
        </p:nvGrpSpPr>
        <p:grpSpPr bwMode="auto">
          <a:xfrm>
            <a:off x="2594853" y="2057400"/>
            <a:ext cx="4038600" cy="3417888"/>
            <a:chOff x="4267200" y="2667000"/>
            <a:chExt cx="4038600" cy="3417332"/>
          </a:xfrm>
        </p:grpSpPr>
        <p:sp>
          <p:nvSpPr>
            <p:cNvPr id="41993" name="TextBox 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1994" name="TextBox 5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1995" name="TextBox 6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1996" name="TextBox 7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1997" name="TextBox 8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1998" name="TextBox 9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1999" name="TextBox 10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2000" name="TextBox 11"/>
            <p:cNvSpPr txBox="1">
              <a:spLocks noChangeArrowheads="1"/>
            </p:cNvSpPr>
            <p:nvPr/>
          </p:nvSpPr>
          <p:spPr bwMode="auto">
            <a:xfrm>
              <a:off x="5715000" y="3657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2001" name="TextBox 12"/>
            <p:cNvSpPr txBox="1">
              <a:spLocks noChangeArrowheads="1"/>
            </p:cNvSpPr>
            <p:nvPr/>
          </p:nvSpPr>
          <p:spPr bwMode="auto">
            <a:xfrm>
              <a:off x="6172200" y="3352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2002" name="TextBox 13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2003" name="TextBox 14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2004" name="TextBox 15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2005" name="TextBox 16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2006" name="TextBox 17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2007" name="TextBox 18"/>
            <p:cNvSpPr txBox="1">
              <a:spLocks noChangeArrowheads="1"/>
            </p:cNvSpPr>
            <p:nvPr/>
          </p:nvSpPr>
          <p:spPr bwMode="auto">
            <a:xfrm>
              <a:off x="6019800" y="3962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10" name="TextBox 21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/>
                <a:t>x2</a:t>
              </a:r>
            </a:p>
          </p:txBody>
        </p:sp>
        <p:sp>
          <p:nvSpPr>
            <p:cNvPr id="42011" name="TextBox 22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/>
                <a:t>x1</a:t>
              </a:r>
            </a:p>
          </p:txBody>
        </p:sp>
      </p:grpSp>
      <p:sp>
        <p:nvSpPr>
          <p:cNvPr id="41988" name="TextBox 23"/>
          <p:cNvSpPr txBox="1">
            <a:spLocks noChangeArrowheads="1"/>
          </p:cNvSpPr>
          <p:nvPr/>
        </p:nvSpPr>
        <p:spPr bwMode="auto">
          <a:xfrm>
            <a:off x="3966453" y="3276600"/>
            <a:ext cx="319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+</a:t>
            </a:r>
          </a:p>
        </p:txBody>
      </p:sp>
      <p:sp>
        <p:nvSpPr>
          <p:cNvPr id="41989" name="TextBox 28"/>
          <p:cNvSpPr txBox="1">
            <a:spLocks noChangeArrowheads="1"/>
          </p:cNvSpPr>
          <p:nvPr/>
        </p:nvSpPr>
        <p:spPr bwMode="auto">
          <a:xfrm>
            <a:off x="5095166" y="3733800"/>
            <a:ext cx="319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+</a:t>
            </a:r>
          </a:p>
        </p:txBody>
      </p:sp>
      <p:sp>
        <p:nvSpPr>
          <p:cNvPr id="30" name="Oval 29"/>
          <p:cNvSpPr/>
          <p:nvPr/>
        </p:nvSpPr>
        <p:spPr>
          <a:xfrm>
            <a:off x="3966453" y="3048000"/>
            <a:ext cx="381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880853" y="3657600"/>
            <a:ext cx="533400" cy="6096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0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smtClean="0"/>
              <a:t>Strengths and Weaknesses of Statistical Template Approach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628650" y="1398494"/>
            <a:ext cx="7886700" cy="5348941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None/>
            </a:pPr>
            <a:endParaRPr lang="en-US" sz="2800" dirty="0" smtClean="0"/>
          </a:p>
          <a:p>
            <a:pPr>
              <a:buFont typeface="Arial" charset="0"/>
              <a:buNone/>
            </a:pPr>
            <a:r>
              <a:rPr lang="en-US" sz="3200" b="1" dirty="0" smtClean="0"/>
              <a:t>Strengths</a:t>
            </a:r>
            <a:endParaRPr lang="en-US" sz="2800" b="1" dirty="0" smtClean="0"/>
          </a:p>
          <a:p>
            <a:r>
              <a:rPr lang="en-US" sz="2800" dirty="0" smtClean="0"/>
              <a:t>Works very well for non-deformable objects: faces, cars, upright pedestrians</a:t>
            </a:r>
          </a:p>
          <a:p>
            <a:r>
              <a:rPr lang="en-US" sz="2800" dirty="0" smtClean="0"/>
              <a:t>Fast detection</a:t>
            </a:r>
          </a:p>
          <a:p>
            <a:pPr>
              <a:buFont typeface="Arial" charset="0"/>
              <a:buNone/>
            </a:pPr>
            <a:endParaRPr lang="en-US" sz="2800" dirty="0" smtClean="0"/>
          </a:p>
          <a:p>
            <a:pPr>
              <a:buFont typeface="Arial" charset="0"/>
              <a:buNone/>
            </a:pPr>
            <a:r>
              <a:rPr lang="en-US" sz="3200" b="1" dirty="0" smtClean="0"/>
              <a:t>Weaknesses</a:t>
            </a:r>
          </a:p>
          <a:p>
            <a:r>
              <a:rPr lang="en-US" sz="2800" dirty="0" smtClean="0"/>
              <a:t>Sliding window has difficulty with deformable objects (proposals works with flexible features works better)</a:t>
            </a:r>
          </a:p>
          <a:p>
            <a:r>
              <a:rPr lang="en-US" sz="2800" dirty="0" smtClean="0"/>
              <a:t>Not robust to occlusion</a:t>
            </a:r>
          </a:p>
          <a:p>
            <a:r>
              <a:rPr lang="en-US" sz="2800" dirty="0" smtClean="0"/>
              <a:t>Requires lots of training data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86257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Tricks of the trade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9788"/>
            <a:ext cx="8405906" cy="560593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Details in feature computation really matter</a:t>
            </a:r>
          </a:p>
          <a:p>
            <a:pPr lvl="1"/>
            <a:r>
              <a:rPr lang="en-US" dirty="0" smtClean="0"/>
              <a:t>E.g., normalization in </a:t>
            </a:r>
            <a:r>
              <a:rPr lang="en-US" dirty="0" err="1" smtClean="0"/>
              <a:t>Dalal-Triggs</a:t>
            </a:r>
            <a:r>
              <a:rPr lang="en-US" dirty="0" smtClean="0"/>
              <a:t> improves detection rate by 27% at fixed false positive rate</a:t>
            </a:r>
          </a:p>
          <a:p>
            <a:r>
              <a:rPr lang="en-US" dirty="0" smtClean="0"/>
              <a:t>Template size</a:t>
            </a:r>
          </a:p>
          <a:p>
            <a:pPr lvl="1"/>
            <a:r>
              <a:rPr lang="en-US" dirty="0" smtClean="0"/>
              <a:t>Typical choice for sliding window is size of smallest detectable object</a:t>
            </a:r>
          </a:p>
          <a:p>
            <a:pPr lvl="1"/>
            <a:r>
              <a:rPr lang="en-US" dirty="0" smtClean="0"/>
              <a:t>For CNNs, typically based on what </a:t>
            </a:r>
            <a:r>
              <a:rPr lang="en-US" dirty="0" err="1" smtClean="0"/>
              <a:t>pretrained</a:t>
            </a:r>
            <a:r>
              <a:rPr lang="en-US" dirty="0" smtClean="0"/>
              <a:t> features are available</a:t>
            </a:r>
          </a:p>
          <a:p>
            <a:r>
              <a:rPr lang="en-US" dirty="0" smtClean="0"/>
              <a:t>“Jittering” to create synthetic positive examples</a:t>
            </a:r>
          </a:p>
          <a:p>
            <a:pPr lvl="1"/>
            <a:r>
              <a:rPr lang="en-US" dirty="0" smtClean="0"/>
              <a:t>Create slightly rotated, translated, scaled, mirrored versions as extra positive examples</a:t>
            </a:r>
          </a:p>
          <a:p>
            <a:r>
              <a:rPr lang="en-US" dirty="0" smtClean="0"/>
              <a:t>Bootstrapping to get hard negative examples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Randomly sample negative examples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Train detector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Sample negative examples that score &gt; -1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Repeat until all high-scoring negative examples fit in memory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Influential Works in Detection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601980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Sung-</a:t>
            </a:r>
            <a:r>
              <a:rPr lang="en-US" sz="2000" dirty="0" err="1" smtClean="0"/>
              <a:t>Poggio</a:t>
            </a:r>
            <a:r>
              <a:rPr lang="en-US" sz="2000" dirty="0" smtClean="0"/>
              <a:t> (1994, 1998) : ~2100 citations</a:t>
            </a:r>
          </a:p>
          <a:p>
            <a:pPr lvl="1"/>
            <a:r>
              <a:rPr lang="en-US" sz="1800" dirty="0" smtClean="0"/>
              <a:t>Basic idea of statistical template detection (I think), bootstrapping to get “face-like” negative examples, multiple whole-face prototypes (in 1994)</a:t>
            </a:r>
          </a:p>
          <a:p>
            <a:r>
              <a:rPr lang="en-US" sz="2000" dirty="0" smtClean="0"/>
              <a:t>Rowley-</a:t>
            </a:r>
            <a:r>
              <a:rPr lang="en-US" sz="2000" dirty="0" err="1" smtClean="0"/>
              <a:t>Baluja</a:t>
            </a:r>
            <a:r>
              <a:rPr lang="en-US" sz="2000" dirty="0" smtClean="0"/>
              <a:t>-Kanade (1996-1998) : ~4200</a:t>
            </a:r>
          </a:p>
          <a:p>
            <a:pPr lvl="1"/>
            <a:r>
              <a:rPr lang="en-US" sz="1800" dirty="0" smtClean="0"/>
              <a:t>“Parts” at fixed position, non-maxima suppression, simple cascade, rotation, pretty good accuracy, fast</a:t>
            </a:r>
          </a:p>
          <a:p>
            <a:r>
              <a:rPr lang="en-US" sz="2000" dirty="0" err="1" smtClean="0"/>
              <a:t>Schneiderman-Kanade</a:t>
            </a:r>
            <a:r>
              <a:rPr lang="en-US" sz="2000" dirty="0" smtClean="0"/>
              <a:t> (1998-2000,2004) : ~2250</a:t>
            </a:r>
          </a:p>
          <a:p>
            <a:pPr lvl="1"/>
            <a:r>
              <a:rPr lang="en-US" sz="1800" dirty="0" smtClean="0"/>
              <a:t>Careful feature/classifier engineering, excellent results, cascade</a:t>
            </a:r>
          </a:p>
          <a:p>
            <a:r>
              <a:rPr lang="en-US" sz="2000" dirty="0" smtClean="0"/>
              <a:t>Viola-Jones (2001, 2004) : ~20,000</a:t>
            </a:r>
          </a:p>
          <a:p>
            <a:pPr lvl="1"/>
            <a:r>
              <a:rPr lang="en-US" sz="1800" dirty="0" err="1" smtClean="0"/>
              <a:t>Haar</a:t>
            </a:r>
            <a:r>
              <a:rPr lang="en-US" sz="1800" dirty="0" smtClean="0"/>
              <a:t>-like features, </a:t>
            </a:r>
            <a:r>
              <a:rPr lang="en-US" sz="1800" dirty="0" err="1" smtClean="0"/>
              <a:t>Adaboost</a:t>
            </a:r>
            <a:r>
              <a:rPr lang="en-US" sz="1800" dirty="0" smtClean="0"/>
              <a:t> as feature selection, hyper-cascade, very fast, easy to implement</a:t>
            </a:r>
          </a:p>
          <a:p>
            <a:r>
              <a:rPr lang="en-US" sz="2000" dirty="0" err="1" smtClean="0"/>
              <a:t>Dalal-Triggs</a:t>
            </a:r>
            <a:r>
              <a:rPr lang="en-US" sz="2000" dirty="0" smtClean="0"/>
              <a:t> (2005) : </a:t>
            </a:r>
            <a:r>
              <a:rPr lang="en-US" sz="2000" dirty="0" smtClean="0">
                <a:sym typeface="Wingdings" pitchFamily="2" charset="2"/>
              </a:rPr>
              <a:t>~11000</a:t>
            </a:r>
            <a:endParaRPr lang="en-US" sz="2000" dirty="0" smtClean="0"/>
          </a:p>
          <a:p>
            <a:pPr lvl="1"/>
            <a:r>
              <a:rPr lang="en-US" sz="1800" dirty="0" smtClean="0"/>
              <a:t>Careful feature engineering, excellent results, HOG feature, online code</a:t>
            </a:r>
          </a:p>
          <a:p>
            <a:r>
              <a:rPr lang="en-US" sz="2000" dirty="0" err="1" smtClean="0"/>
              <a:t>Felzenszwalb-Huttenlocher</a:t>
            </a:r>
            <a:r>
              <a:rPr lang="en-US" sz="2000" dirty="0" smtClean="0"/>
              <a:t> (2000): ~1600</a:t>
            </a:r>
          </a:p>
          <a:p>
            <a:pPr lvl="1"/>
            <a:r>
              <a:rPr lang="en-US" sz="1800" dirty="0" smtClean="0"/>
              <a:t>Efficient way to solve part-based detectors</a:t>
            </a:r>
          </a:p>
          <a:p>
            <a:r>
              <a:rPr lang="en-US" sz="2000" dirty="0" smtClean="0"/>
              <a:t>Felzenszwalb-McAllester-Ramanan (2008,2010)?  ~</a:t>
            </a:r>
            <a:r>
              <a:rPr lang="en-US" sz="2000" dirty="0" smtClean="0">
                <a:sym typeface="Wingdings" pitchFamily="2" charset="2"/>
              </a:rPr>
              <a:t>4000</a:t>
            </a:r>
            <a:r>
              <a:rPr lang="en-US" sz="2000" dirty="0" smtClean="0"/>
              <a:t> </a:t>
            </a:r>
          </a:p>
          <a:p>
            <a:pPr lvl="1"/>
            <a:r>
              <a:rPr lang="en-US" sz="1800" dirty="0" smtClean="0"/>
              <a:t>Excellent template/parts-based blend </a:t>
            </a:r>
          </a:p>
          <a:p>
            <a:r>
              <a:rPr lang="en-US" sz="2000" dirty="0" smtClean="0"/>
              <a:t>Girshick-Donahue-Darrell-Malik (2014</a:t>
            </a:r>
            <a:r>
              <a:rPr lang="en-US" sz="1800" dirty="0" smtClean="0"/>
              <a:t> )  ~300</a:t>
            </a:r>
          </a:p>
          <a:p>
            <a:pPr lvl="1"/>
            <a:r>
              <a:rPr lang="en-US" sz="1800" dirty="0" smtClean="0"/>
              <a:t>Region proposals + fine-tuned CNN features (marks significant advance in accuracy over hog-based methods)</a:t>
            </a:r>
          </a:p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13637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Fails in commercial face detection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Things iPhoto thinks are faces</a:t>
            </a:r>
            <a:endParaRPr lang="en-US" dirty="0" smtClean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00200"/>
            <a:ext cx="3505200" cy="2264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www.oddee.com/_media/imgs/articles2/a98248_facial-recog_5-kne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886733"/>
            <a:ext cx="42862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oddee.com/_media/imgs/articles2/a98248_facial-recog_6-picas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038600"/>
            <a:ext cx="4286250" cy="24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486526"/>
            <a:ext cx="4275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http://</a:t>
            </a:r>
            <a:r>
              <a:rPr lang="en-US" dirty="0" smtClean="0">
                <a:hlinkClick r:id="rId7"/>
              </a:rPr>
              <a:t>www.oddee.com/item_98248.aspx</a:t>
            </a:r>
            <a:endParaRPr lang="en-US" dirty="0"/>
          </a:p>
        </p:txBody>
      </p:sp>
      <p:pic>
        <p:nvPicPr>
          <p:cNvPr id="4102" name="Picture 6" descr="http://www.oddee.com/_media/imgs/articles2/a98248_facial-recog_12-pumpki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64119"/>
            <a:ext cx="3352800" cy="254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1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statistical templates</a:t>
            </a:r>
            <a:endParaRPr lang="en-US" dirty="0"/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20943" y="2209800"/>
            <a:ext cx="1981200" cy="1524000"/>
            <a:chOff x="533400" y="1676400"/>
            <a:chExt cx="2286000" cy="1714500"/>
          </a:xfrm>
        </p:grpSpPr>
        <p:pic>
          <p:nvPicPr>
            <p:cNvPr id="5" name="Picture 13" descr="p101017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1676400"/>
              <a:ext cx="228600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533400" y="1676400"/>
              <a:ext cx="251114" cy="66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633845" y="1676400"/>
              <a:ext cx="251114" cy="66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514600" y="2667000"/>
              <a:ext cx="301336" cy="711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1035627" y="2032000"/>
              <a:ext cx="301336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356503" y="1146037"/>
            <a:ext cx="1897380" cy="775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/>
              <a:t>Propose Window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67640" y="3717533"/>
            <a:ext cx="2322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Sliding window: scan image pyramid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63" y="4555733"/>
            <a:ext cx="2197800" cy="14386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400" y="5919514"/>
            <a:ext cx="2727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Region proposals: edge/region-based, resize to fixed window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>
            <a:off x="2333543" y="1381252"/>
            <a:ext cx="48098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913687" y="1156377"/>
            <a:ext cx="1945640" cy="775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/>
              <a:t>Extract Features</a:t>
            </a:r>
            <a:endParaRPr lang="en-US" sz="2800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t="7163" b="12903"/>
          <a:stretch/>
        </p:blipFill>
        <p:spPr bwMode="auto">
          <a:xfrm>
            <a:off x="2855267" y="2172507"/>
            <a:ext cx="2146820" cy="128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542704" y="3383572"/>
            <a:ext cx="232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HOG</a:t>
            </a:r>
            <a:endParaRPr lang="en-US" dirty="0"/>
          </a:p>
        </p:txBody>
      </p:sp>
      <p:pic>
        <p:nvPicPr>
          <p:cNvPr id="5122" name="Picture 2" descr="http://torch.cogbits.com/doc/tutorials_supervised/convnet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29"/>
          <a:stretch/>
        </p:blipFill>
        <p:spPr bwMode="auto">
          <a:xfrm>
            <a:off x="2739637" y="5379854"/>
            <a:ext cx="2645060" cy="109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062234" y="6412468"/>
            <a:ext cx="232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CNN features</a:t>
            </a:r>
            <a:endParaRPr lang="en-US" dirty="0"/>
          </a:p>
        </p:txBody>
      </p:sp>
      <p:pic>
        <p:nvPicPr>
          <p:cNvPr id="20" name="Picture 2" descr="http://learning.cis.upenn.edu/cis520_fall2009/uploads/Lectures/viola_jones_first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43683" y="3840772"/>
            <a:ext cx="1798352" cy="1013466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2663743" y="4861006"/>
            <a:ext cx="2914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Fast randomized features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>
            <a:off x="4993947" y="1391592"/>
            <a:ext cx="48098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581607" y="1143988"/>
            <a:ext cx="1350360" cy="775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/>
              <a:t>Classify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5562600" y="2097314"/>
            <a:ext cx="17363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SVM</a:t>
            </a:r>
          </a:p>
          <a:p>
            <a:endParaRPr lang="en-US" dirty="0"/>
          </a:p>
          <a:p>
            <a:r>
              <a:rPr lang="en-US" dirty="0" smtClean="0"/>
              <a:t>Boosted stubs</a:t>
            </a:r>
          </a:p>
          <a:p>
            <a:endParaRPr lang="en-US" dirty="0"/>
          </a:p>
          <a:p>
            <a:r>
              <a:rPr lang="en-US" dirty="0" smtClean="0"/>
              <a:t>Neural network</a:t>
            </a:r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7613607" y="1139231"/>
            <a:ext cx="1375760" cy="775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/>
              <a:t>Post-process</a:t>
            </a:r>
            <a:endParaRPr lang="en-US" sz="2800" dirty="0"/>
          </a:p>
        </p:txBody>
      </p:sp>
      <p:sp>
        <p:nvSpPr>
          <p:cNvPr id="26" name="Right Arrow 25"/>
          <p:cNvSpPr/>
          <p:nvPr/>
        </p:nvSpPr>
        <p:spPr>
          <a:xfrm>
            <a:off x="7038647" y="1374446"/>
            <a:ext cx="48098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617256" y="2172507"/>
            <a:ext cx="1755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Non-max suppression</a:t>
            </a:r>
          </a:p>
          <a:p>
            <a:endParaRPr lang="en-US" dirty="0"/>
          </a:p>
          <a:p>
            <a:r>
              <a:rPr lang="en-US" dirty="0" smtClean="0"/>
              <a:t>Segment or refine localization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42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Things to remember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990600"/>
            <a:ext cx="5791200" cy="58674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Sliding window for search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Features based on differences of intensity (gradient, wavelet, etc.)</a:t>
            </a:r>
          </a:p>
          <a:p>
            <a:pPr lvl="1">
              <a:defRPr/>
            </a:pPr>
            <a:r>
              <a:rPr lang="en-US" dirty="0" smtClean="0"/>
              <a:t>Excellent results require careful feature design</a:t>
            </a:r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Boosting for feature selection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Integral images, cascade for speed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Bootstrapping to deal with many, many negative examples</a:t>
            </a:r>
          </a:p>
          <a:p>
            <a:pPr>
              <a:defRPr/>
            </a:pPr>
            <a:endParaRPr lang="en-US" dirty="0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6477000" y="1143000"/>
            <a:ext cx="1981200" cy="1524000"/>
            <a:chOff x="533400" y="1676400"/>
            <a:chExt cx="2286000" cy="1714500"/>
          </a:xfrm>
        </p:grpSpPr>
        <p:pic>
          <p:nvPicPr>
            <p:cNvPr id="42016" name="Picture 13" descr="p101017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1676400"/>
              <a:ext cx="228600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17" name="Rectangle 5"/>
            <p:cNvSpPr>
              <a:spLocks noChangeArrowheads="1"/>
            </p:cNvSpPr>
            <p:nvPr/>
          </p:nvSpPr>
          <p:spPr bwMode="auto">
            <a:xfrm>
              <a:off x="533400" y="1676400"/>
              <a:ext cx="251114" cy="66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8" name="Rectangle 6"/>
            <p:cNvSpPr>
              <a:spLocks noChangeArrowheads="1"/>
            </p:cNvSpPr>
            <p:nvPr/>
          </p:nvSpPr>
          <p:spPr bwMode="auto">
            <a:xfrm>
              <a:off x="633845" y="1676400"/>
              <a:ext cx="251114" cy="66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9" name="Rectangle 7"/>
            <p:cNvSpPr>
              <a:spLocks noChangeArrowheads="1"/>
            </p:cNvSpPr>
            <p:nvPr/>
          </p:nvSpPr>
          <p:spPr bwMode="auto">
            <a:xfrm>
              <a:off x="2514600" y="2667000"/>
              <a:ext cx="301336" cy="711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0" name="Line 8"/>
            <p:cNvSpPr>
              <a:spLocks noChangeShapeType="1"/>
            </p:cNvSpPr>
            <p:nvPr/>
          </p:nvSpPr>
          <p:spPr bwMode="auto">
            <a:xfrm>
              <a:off x="1035627" y="2032000"/>
              <a:ext cx="301336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 noChangeAspect="1"/>
          </p:cNvGrpSpPr>
          <p:nvPr/>
        </p:nvGrpSpPr>
        <p:grpSpPr bwMode="auto">
          <a:xfrm>
            <a:off x="5924550" y="5003800"/>
            <a:ext cx="3219450" cy="1016000"/>
            <a:chOff x="381000" y="1447800"/>
            <a:chExt cx="8979120" cy="2834363"/>
          </a:xfrm>
        </p:grpSpPr>
        <p:sp>
          <p:nvSpPr>
            <p:cNvPr id="17" name="Rectangle 16"/>
            <p:cNvSpPr/>
            <p:nvPr/>
          </p:nvSpPr>
          <p:spPr>
            <a:xfrm>
              <a:off x="381000" y="1447800"/>
              <a:ext cx="836813" cy="7617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1538" y="1598376"/>
              <a:ext cx="841239" cy="7617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6504" y="1753381"/>
              <a:ext cx="836810" cy="7617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37042" y="1903957"/>
              <a:ext cx="841239" cy="7617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92005" y="2058960"/>
              <a:ext cx="836813" cy="7617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/>
            </a:p>
          </p:txBody>
        </p:sp>
        <p:sp>
          <p:nvSpPr>
            <p:cNvPr id="41996" name="TextBox 10"/>
            <p:cNvSpPr txBox="1">
              <a:spLocks noChangeArrowheads="1"/>
            </p:cNvSpPr>
            <p:nvPr/>
          </p:nvSpPr>
          <p:spPr bwMode="auto">
            <a:xfrm>
              <a:off x="761999" y="3352801"/>
              <a:ext cx="1297561" cy="472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/>
                <a:t>Examples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439823" y="1753381"/>
              <a:ext cx="1292852" cy="1067313"/>
            </a:xfrm>
            <a:prstGeom prst="roundRect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>
                  <a:solidFill>
                    <a:schemeClr val="tx1"/>
                  </a:solidFill>
                </a:rPr>
                <a:t>Stage 1</a:t>
              </a:r>
            </a:p>
            <a:p>
              <a:pPr algn="ctr">
                <a:defRPr/>
              </a:pPr>
              <a:r>
                <a:rPr lang="en-US" sz="500" dirty="0">
                  <a:solidFill>
                    <a:schemeClr val="tx1"/>
                  </a:solidFill>
                </a:rPr>
                <a:t>H</a:t>
              </a:r>
              <a:r>
                <a:rPr lang="en-US" sz="500" baseline="-25000" dirty="0">
                  <a:solidFill>
                    <a:schemeClr val="tx1"/>
                  </a:solidFill>
                </a:rPr>
                <a:t>1</a:t>
              </a:r>
              <a:r>
                <a:rPr lang="en-US" sz="500" dirty="0">
                  <a:solidFill>
                    <a:schemeClr val="tx1"/>
                  </a:solidFill>
                </a:rPr>
                <a:t>(x) &gt; t</a:t>
              </a:r>
              <a:r>
                <a:rPr lang="en-US" sz="500" baseline="-25000" dirty="0">
                  <a:solidFill>
                    <a:schemeClr val="tx1"/>
                  </a:solidFill>
                </a:rPr>
                <a:t>1</a:t>
              </a:r>
              <a:r>
                <a:rPr lang="en-US" sz="5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3887639" y="2134249"/>
              <a:ext cx="531309" cy="380868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/>
            </a:p>
          </p:txBody>
        </p:sp>
        <p:sp>
          <p:nvSpPr>
            <p:cNvPr id="25" name="Right Arrow 24"/>
            <p:cNvSpPr/>
            <p:nvPr/>
          </p:nvSpPr>
          <p:spPr>
            <a:xfrm rot="5400000">
              <a:off x="2780652" y="3161751"/>
              <a:ext cx="761735" cy="380771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/>
            </a:p>
          </p:txBody>
        </p:sp>
        <p:sp>
          <p:nvSpPr>
            <p:cNvPr id="26" name="Right Arrow 25"/>
            <p:cNvSpPr/>
            <p:nvPr/>
          </p:nvSpPr>
          <p:spPr>
            <a:xfrm>
              <a:off x="1904085" y="2058960"/>
              <a:ext cx="380771" cy="456157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/>
            </a:p>
          </p:txBody>
        </p:sp>
        <p:sp>
          <p:nvSpPr>
            <p:cNvPr id="42001" name="TextBox 15"/>
            <p:cNvSpPr txBox="1">
              <a:spLocks noChangeArrowheads="1"/>
            </p:cNvSpPr>
            <p:nvPr/>
          </p:nvSpPr>
          <p:spPr bwMode="auto">
            <a:xfrm>
              <a:off x="2743199" y="3809998"/>
              <a:ext cx="1020343" cy="472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/>
                <a:t>Reject</a:t>
              </a:r>
            </a:p>
          </p:txBody>
        </p:sp>
        <p:sp>
          <p:nvSpPr>
            <p:cNvPr id="42002" name="TextBox 16"/>
            <p:cNvSpPr txBox="1">
              <a:spLocks noChangeArrowheads="1"/>
            </p:cNvSpPr>
            <p:nvPr/>
          </p:nvSpPr>
          <p:spPr bwMode="auto">
            <a:xfrm>
              <a:off x="3352801" y="3048000"/>
              <a:ext cx="743126" cy="472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/>
                <a:t>No</a:t>
              </a:r>
            </a:p>
          </p:txBody>
        </p:sp>
        <p:sp>
          <p:nvSpPr>
            <p:cNvPr id="42003" name="TextBox 17"/>
            <p:cNvSpPr txBox="1">
              <a:spLocks noChangeArrowheads="1"/>
            </p:cNvSpPr>
            <p:nvPr/>
          </p:nvSpPr>
          <p:spPr bwMode="auto">
            <a:xfrm>
              <a:off x="3810001" y="1676400"/>
              <a:ext cx="823608" cy="472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/>
                <a:t>Yes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4511928" y="1766666"/>
              <a:ext cx="1279567" cy="1067316"/>
            </a:xfrm>
            <a:prstGeom prst="roundRect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>
                  <a:solidFill>
                    <a:schemeClr val="tx1"/>
                  </a:solidFill>
                </a:rPr>
                <a:t>Stage 2</a:t>
              </a:r>
            </a:p>
            <a:p>
              <a:pPr algn="ctr">
                <a:defRPr/>
              </a:pPr>
              <a:r>
                <a:rPr lang="en-US" sz="500" dirty="0">
                  <a:solidFill>
                    <a:schemeClr val="tx1"/>
                  </a:solidFill>
                </a:rPr>
                <a:t>H</a:t>
              </a:r>
              <a:r>
                <a:rPr lang="en-US" sz="500" baseline="-25000" dirty="0">
                  <a:solidFill>
                    <a:schemeClr val="tx1"/>
                  </a:solidFill>
                </a:rPr>
                <a:t>2</a:t>
              </a:r>
              <a:r>
                <a:rPr lang="en-US" sz="500" dirty="0">
                  <a:solidFill>
                    <a:schemeClr val="tx1"/>
                  </a:solidFill>
                </a:rPr>
                <a:t>(x) &gt; t</a:t>
              </a:r>
              <a:r>
                <a:rPr lang="en-US" sz="500" baseline="-25000" dirty="0">
                  <a:solidFill>
                    <a:schemeClr val="tx1"/>
                  </a:solidFill>
                </a:rPr>
                <a:t>2</a:t>
              </a:r>
              <a:r>
                <a:rPr lang="en-US" sz="5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6553038" y="1753381"/>
              <a:ext cx="1297281" cy="1067313"/>
            </a:xfrm>
            <a:prstGeom prst="roundRect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>
                  <a:solidFill>
                    <a:schemeClr val="tx1"/>
                  </a:solidFill>
                </a:rPr>
                <a:t>Stage N</a:t>
              </a:r>
            </a:p>
            <a:p>
              <a:pPr algn="ctr">
                <a:defRPr/>
              </a:pPr>
              <a:r>
                <a:rPr lang="en-US" sz="500" dirty="0">
                  <a:solidFill>
                    <a:schemeClr val="tx1"/>
                  </a:solidFill>
                </a:rPr>
                <a:t>H</a:t>
              </a:r>
              <a:r>
                <a:rPr lang="en-US" sz="500" baseline="-25000" dirty="0">
                  <a:solidFill>
                    <a:schemeClr val="tx1"/>
                  </a:solidFill>
                </a:rPr>
                <a:t>N</a:t>
              </a:r>
              <a:r>
                <a:rPr lang="en-US" sz="500" dirty="0">
                  <a:solidFill>
                    <a:schemeClr val="tx1"/>
                  </a:solidFill>
                </a:rPr>
                <a:t>(x) &gt; </a:t>
              </a:r>
              <a:r>
                <a:rPr lang="en-US" sz="500" dirty="0" err="1">
                  <a:solidFill>
                    <a:schemeClr val="tx1"/>
                  </a:solidFill>
                </a:rPr>
                <a:t>t</a:t>
              </a:r>
              <a:r>
                <a:rPr lang="en-US" sz="500" baseline="-25000" dirty="0" err="1">
                  <a:solidFill>
                    <a:schemeClr val="tx1"/>
                  </a:solidFill>
                </a:rPr>
                <a:t>N</a:t>
              </a:r>
              <a:r>
                <a:rPr lang="en-US" sz="5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2" name="Right Arrow 31"/>
            <p:cNvSpPr/>
            <p:nvPr/>
          </p:nvSpPr>
          <p:spPr>
            <a:xfrm>
              <a:off x="7925586" y="2134249"/>
              <a:ext cx="531309" cy="380868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/>
            </a:p>
          </p:txBody>
        </p:sp>
        <p:sp>
          <p:nvSpPr>
            <p:cNvPr id="42007" name="TextBox 21"/>
            <p:cNvSpPr txBox="1">
              <a:spLocks noChangeArrowheads="1"/>
            </p:cNvSpPr>
            <p:nvPr/>
          </p:nvSpPr>
          <p:spPr bwMode="auto">
            <a:xfrm>
              <a:off x="7848600" y="1676400"/>
              <a:ext cx="823608" cy="472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/>
                <a:t>Yes</a:t>
              </a:r>
            </a:p>
          </p:txBody>
        </p:sp>
        <p:sp>
          <p:nvSpPr>
            <p:cNvPr id="42008" name="TextBox 22"/>
            <p:cNvSpPr txBox="1">
              <a:spLocks noChangeArrowheads="1"/>
            </p:cNvSpPr>
            <p:nvPr/>
          </p:nvSpPr>
          <p:spPr bwMode="auto">
            <a:xfrm>
              <a:off x="5883275" y="1981201"/>
              <a:ext cx="801249" cy="600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/>
                <a:t>…</a:t>
              </a:r>
            </a:p>
          </p:txBody>
        </p:sp>
        <p:sp>
          <p:nvSpPr>
            <p:cNvPr id="42009" name="TextBox 23"/>
            <p:cNvSpPr txBox="1">
              <a:spLocks noChangeArrowheads="1"/>
            </p:cNvSpPr>
            <p:nvPr/>
          </p:nvSpPr>
          <p:spPr bwMode="auto">
            <a:xfrm>
              <a:off x="8447087" y="2209801"/>
              <a:ext cx="913033" cy="472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/>
                <a:t>Pass</a:t>
              </a:r>
            </a:p>
          </p:txBody>
        </p:sp>
        <p:sp>
          <p:nvSpPr>
            <p:cNvPr id="36" name="Right Arrow 35"/>
            <p:cNvSpPr/>
            <p:nvPr/>
          </p:nvSpPr>
          <p:spPr>
            <a:xfrm rot="5400000">
              <a:off x="4684509" y="3161751"/>
              <a:ext cx="761735" cy="380771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/>
            </a:p>
          </p:txBody>
        </p:sp>
        <p:sp>
          <p:nvSpPr>
            <p:cNvPr id="42011" name="TextBox 25"/>
            <p:cNvSpPr txBox="1">
              <a:spLocks noChangeArrowheads="1"/>
            </p:cNvSpPr>
            <p:nvPr/>
          </p:nvSpPr>
          <p:spPr bwMode="auto">
            <a:xfrm>
              <a:off x="4648200" y="3809998"/>
              <a:ext cx="1020343" cy="472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/>
                <a:t>Reject</a:t>
              </a:r>
            </a:p>
          </p:txBody>
        </p:sp>
        <p:sp>
          <p:nvSpPr>
            <p:cNvPr id="42012" name="TextBox 26"/>
            <p:cNvSpPr txBox="1">
              <a:spLocks noChangeArrowheads="1"/>
            </p:cNvSpPr>
            <p:nvPr/>
          </p:nvSpPr>
          <p:spPr bwMode="auto">
            <a:xfrm>
              <a:off x="5257799" y="3048000"/>
              <a:ext cx="743126" cy="472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/>
                <a:t>No</a:t>
              </a:r>
            </a:p>
          </p:txBody>
        </p:sp>
        <p:sp>
          <p:nvSpPr>
            <p:cNvPr id="39" name="Right Arrow 38"/>
            <p:cNvSpPr/>
            <p:nvPr/>
          </p:nvSpPr>
          <p:spPr>
            <a:xfrm rot="5400000">
              <a:off x="6818599" y="3086464"/>
              <a:ext cx="761735" cy="380771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/>
            </a:p>
          </p:txBody>
        </p:sp>
        <p:sp>
          <p:nvSpPr>
            <p:cNvPr id="42014" name="TextBox 28"/>
            <p:cNvSpPr txBox="1">
              <a:spLocks noChangeArrowheads="1"/>
            </p:cNvSpPr>
            <p:nvPr/>
          </p:nvSpPr>
          <p:spPr bwMode="auto">
            <a:xfrm>
              <a:off x="6781801" y="3733800"/>
              <a:ext cx="1020343" cy="472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/>
                <a:t>Reject</a:t>
              </a:r>
            </a:p>
          </p:txBody>
        </p:sp>
        <p:sp>
          <p:nvSpPr>
            <p:cNvPr id="42015" name="TextBox 29"/>
            <p:cNvSpPr txBox="1">
              <a:spLocks noChangeArrowheads="1"/>
            </p:cNvSpPr>
            <p:nvPr/>
          </p:nvSpPr>
          <p:spPr bwMode="auto">
            <a:xfrm>
              <a:off x="7391400" y="2971799"/>
              <a:ext cx="743126" cy="472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/>
                <a:t>No</a:t>
              </a:r>
            </a:p>
          </p:txBody>
        </p:sp>
      </p:grp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061" y="3124200"/>
            <a:ext cx="747077" cy="148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40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Part-based models and pose estimation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667000"/>
            <a:ext cx="5057775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653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3-nearest neighbor</a:t>
            </a:r>
          </a:p>
        </p:txBody>
      </p:sp>
      <p:grpSp>
        <p:nvGrpSpPr>
          <p:cNvPr id="43011" name="Group 3"/>
          <p:cNvGrpSpPr>
            <a:grpSpLocks/>
          </p:cNvGrpSpPr>
          <p:nvPr/>
        </p:nvGrpSpPr>
        <p:grpSpPr bwMode="auto">
          <a:xfrm>
            <a:off x="2608729" y="2057400"/>
            <a:ext cx="4038600" cy="3417888"/>
            <a:chOff x="4267200" y="2667000"/>
            <a:chExt cx="4038600" cy="3417332"/>
          </a:xfrm>
        </p:grpSpPr>
        <p:sp>
          <p:nvSpPr>
            <p:cNvPr id="43017" name="TextBox 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3018" name="TextBox 5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3019" name="TextBox 6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3020" name="TextBox 7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3021" name="TextBox 8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3022" name="TextBox 9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3023" name="TextBox 10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3024" name="TextBox 11"/>
            <p:cNvSpPr txBox="1">
              <a:spLocks noChangeArrowheads="1"/>
            </p:cNvSpPr>
            <p:nvPr/>
          </p:nvSpPr>
          <p:spPr bwMode="auto">
            <a:xfrm>
              <a:off x="5715000" y="3657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3025" name="TextBox 12"/>
            <p:cNvSpPr txBox="1">
              <a:spLocks noChangeArrowheads="1"/>
            </p:cNvSpPr>
            <p:nvPr/>
          </p:nvSpPr>
          <p:spPr bwMode="auto">
            <a:xfrm>
              <a:off x="6172200" y="3352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3026" name="TextBox 13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3027" name="TextBox 14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3028" name="TextBox 15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3029" name="TextBox 16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3030" name="TextBox 17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3031" name="TextBox 18"/>
            <p:cNvSpPr txBox="1">
              <a:spLocks noChangeArrowheads="1"/>
            </p:cNvSpPr>
            <p:nvPr/>
          </p:nvSpPr>
          <p:spPr bwMode="auto">
            <a:xfrm>
              <a:off x="6019800" y="3962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034" name="TextBox 21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/>
                <a:t>x2</a:t>
              </a:r>
            </a:p>
          </p:txBody>
        </p:sp>
        <p:sp>
          <p:nvSpPr>
            <p:cNvPr id="43035" name="TextBox 22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/>
                <a:t>x1</a:t>
              </a:r>
            </a:p>
          </p:txBody>
        </p:sp>
      </p:grpSp>
      <p:sp>
        <p:nvSpPr>
          <p:cNvPr id="43012" name="TextBox 23"/>
          <p:cNvSpPr txBox="1">
            <a:spLocks noChangeArrowheads="1"/>
          </p:cNvSpPr>
          <p:nvPr/>
        </p:nvSpPr>
        <p:spPr bwMode="auto">
          <a:xfrm>
            <a:off x="3980329" y="3276600"/>
            <a:ext cx="319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+</a:t>
            </a:r>
          </a:p>
        </p:txBody>
      </p:sp>
      <p:sp>
        <p:nvSpPr>
          <p:cNvPr id="43013" name="TextBox 28"/>
          <p:cNvSpPr txBox="1">
            <a:spLocks noChangeArrowheads="1"/>
          </p:cNvSpPr>
          <p:nvPr/>
        </p:nvSpPr>
        <p:spPr bwMode="auto">
          <a:xfrm>
            <a:off x="5109042" y="3733800"/>
            <a:ext cx="319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+</a:t>
            </a:r>
          </a:p>
        </p:txBody>
      </p:sp>
      <p:sp>
        <p:nvSpPr>
          <p:cNvPr id="30" name="Oval 29"/>
          <p:cNvSpPr/>
          <p:nvPr/>
        </p:nvSpPr>
        <p:spPr>
          <a:xfrm>
            <a:off x="3599329" y="3048000"/>
            <a:ext cx="10668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361329" y="3581400"/>
            <a:ext cx="1447800" cy="685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7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5-nearest neighbor</a:t>
            </a:r>
          </a:p>
        </p:txBody>
      </p:sp>
      <p:grpSp>
        <p:nvGrpSpPr>
          <p:cNvPr id="44035" name="Group 3"/>
          <p:cNvGrpSpPr>
            <a:grpSpLocks/>
          </p:cNvGrpSpPr>
          <p:nvPr/>
        </p:nvGrpSpPr>
        <p:grpSpPr bwMode="auto">
          <a:xfrm>
            <a:off x="2590800" y="2068512"/>
            <a:ext cx="4038600" cy="3417888"/>
            <a:chOff x="4267200" y="2667000"/>
            <a:chExt cx="4038600" cy="3417332"/>
          </a:xfrm>
        </p:grpSpPr>
        <p:sp>
          <p:nvSpPr>
            <p:cNvPr id="44042" name="TextBox 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4043" name="TextBox 5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4044" name="TextBox 6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4045" name="TextBox 7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4046" name="TextBox 8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4047" name="TextBox 9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4048" name="TextBox 10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4049" name="TextBox 11"/>
            <p:cNvSpPr txBox="1">
              <a:spLocks noChangeArrowheads="1"/>
            </p:cNvSpPr>
            <p:nvPr/>
          </p:nvSpPr>
          <p:spPr bwMode="auto">
            <a:xfrm>
              <a:off x="5715000" y="3657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4050" name="TextBox 12"/>
            <p:cNvSpPr txBox="1">
              <a:spLocks noChangeArrowheads="1"/>
            </p:cNvSpPr>
            <p:nvPr/>
          </p:nvSpPr>
          <p:spPr bwMode="auto">
            <a:xfrm>
              <a:off x="6172200" y="3352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4051" name="TextBox 13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4052" name="TextBox 14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4053" name="TextBox 15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4054" name="TextBox 16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4055" name="TextBox 17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4056" name="TextBox 18"/>
            <p:cNvSpPr txBox="1">
              <a:spLocks noChangeArrowheads="1"/>
            </p:cNvSpPr>
            <p:nvPr/>
          </p:nvSpPr>
          <p:spPr bwMode="auto">
            <a:xfrm>
              <a:off x="6019800" y="3962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9" name="TextBox 21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/>
                <a:t>x2</a:t>
              </a:r>
            </a:p>
          </p:txBody>
        </p:sp>
        <p:sp>
          <p:nvSpPr>
            <p:cNvPr id="44060" name="TextBox 22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/>
                <a:t>x1</a:t>
              </a:r>
            </a:p>
          </p:txBody>
        </p:sp>
      </p:grpSp>
      <p:sp>
        <p:nvSpPr>
          <p:cNvPr id="44036" name="TextBox 23"/>
          <p:cNvSpPr txBox="1">
            <a:spLocks noChangeArrowheads="1"/>
          </p:cNvSpPr>
          <p:nvPr/>
        </p:nvSpPr>
        <p:spPr bwMode="auto">
          <a:xfrm>
            <a:off x="3962400" y="3287712"/>
            <a:ext cx="319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+</a:t>
            </a:r>
          </a:p>
        </p:txBody>
      </p:sp>
      <p:sp>
        <p:nvSpPr>
          <p:cNvPr id="44037" name="TextBox 28"/>
          <p:cNvSpPr txBox="1">
            <a:spLocks noChangeArrowheads="1"/>
          </p:cNvSpPr>
          <p:nvPr/>
        </p:nvSpPr>
        <p:spPr bwMode="auto">
          <a:xfrm>
            <a:off x="5091113" y="3744912"/>
            <a:ext cx="319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+</a:t>
            </a:r>
          </a:p>
        </p:txBody>
      </p:sp>
      <p:sp>
        <p:nvSpPr>
          <p:cNvPr id="30" name="Oval 29"/>
          <p:cNvSpPr/>
          <p:nvPr/>
        </p:nvSpPr>
        <p:spPr>
          <a:xfrm rot="2565105">
            <a:off x="3429000" y="2906712"/>
            <a:ext cx="1447800" cy="1143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191000" y="3363912"/>
            <a:ext cx="22098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4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Using K-NN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Simple, a good one to try first</a:t>
            </a:r>
          </a:p>
          <a:p>
            <a:endParaRPr lang="en-US" dirty="0" smtClean="0"/>
          </a:p>
          <a:p>
            <a:r>
              <a:rPr lang="en-US" dirty="0" smtClean="0"/>
              <a:t>Higher </a:t>
            </a:r>
            <a:r>
              <a:rPr lang="en-US" dirty="0"/>
              <a:t>K gives smoother functions</a:t>
            </a:r>
          </a:p>
          <a:p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/>
              <a:t>training time (unless you want to learn a distance function)</a:t>
            </a:r>
          </a:p>
          <a:p>
            <a:endParaRPr lang="en-US" dirty="0" smtClean="0"/>
          </a:p>
          <a:p>
            <a:r>
              <a:rPr lang="en-US" dirty="0" smtClean="0"/>
              <a:t>With infinite examples, 1-NN provably has error that is at most twice Bayes optimal error</a:t>
            </a:r>
          </a:p>
        </p:txBody>
      </p:sp>
    </p:spTree>
    <p:extLst>
      <p:ext uri="{BB962C8B-B14F-4D97-AF65-F5344CB8AC3E}">
        <p14:creationId xmlns:p14="http://schemas.microsoft.com/office/powerpoint/2010/main" val="28982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Discriminative classifiers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Learn a simple function of the input features that confidently predicts the true labels on the training set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Training Goals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Accurate classification of training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Correct classifications are confident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Classification function is simple</a:t>
            </a:r>
          </a:p>
          <a:p>
            <a:endParaRPr lang="en-US" sz="28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276600" y="3103167"/>
                <a:ext cx="187801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𝑦</m:t>
                      </m:r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r>
                        <a:rPr lang="en-US" sz="3200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3103167"/>
                <a:ext cx="1878015" cy="5847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553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Classifiers: Logistic Regression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628650" y="1447799"/>
            <a:ext cx="7886700" cy="4729164"/>
          </a:xfrm>
        </p:spPr>
        <p:txBody>
          <a:bodyPr/>
          <a:lstStyle/>
          <a:p>
            <a:r>
              <a:rPr lang="en-US" sz="2400" dirty="0" smtClean="0"/>
              <a:t>Objective</a:t>
            </a:r>
          </a:p>
          <a:p>
            <a:r>
              <a:rPr lang="en-US" sz="2400" dirty="0" smtClean="0"/>
              <a:t>Parameterization</a:t>
            </a:r>
          </a:p>
          <a:p>
            <a:r>
              <a:rPr lang="en-US" sz="2400" dirty="0" smtClean="0"/>
              <a:t>Regularization</a:t>
            </a:r>
          </a:p>
          <a:p>
            <a:r>
              <a:rPr lang="en-US" sz="2400" dirty="0" smtClean="0"/>
              <a:t>Training</a:t>
            </a:r>
          </a:p>
          <a:p>
            <a:r>
              <a:rPr lang="en-US" sz="2400" dirty="0" smtClean="0"/>
              <a:t>Inference</a:t>
            </a:r>
          </a:p>
        </p:txBody>
      </p:sp>
      <p:grpSp>
        <p:nvGrpSpPr>
          <p:cNvPr id="48132" name="Group 14"/>
          <p:cNvGrpSpPr>
            <a:grpSpLocks/>
          </p:cNvGrpSpPr>
          <p:nvPr/>
        </p:nvGrpSpPr>
        <p:grpSpPr bwMode="auto">
          <a:xfrm>
            <a:off x="5127610" y="976846"/>
            <a:ext cx="3481409" cy="2946334"/>
            <a:chOff x="4267200" y="2667000"/>
            <a:chExt cx="4038600" cy="3417332"/>
          </a:xfrm>
        </p:grpSpPr>
        <p:sp>
          <p:nvSpPr>
            <p:cNvPr id="48134" name="TextBox 15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8135" name="TextBox 16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8136" name="TextBox 17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8137" name="TextBox 18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8138" name="TextBox 19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8139" name="TextBox 20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8140" name="TextBox 21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8141" name="TextBox 22"/>
            <p:cNvSpPr txBox="1">
              <a:spLocks noChangeArrowheads="1"/>
            </p:cNvSpPr>
            <p:nvPr/>
          </p:nvSpPr>
          <p:spPr bwMode="auto">
            <a:xfrm>
              <a:off x="5715000" y="368046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8142" name="TextBox 24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8143" name="TextBox 25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8144" name="TextBox 26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8145" name="TextBox 27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8146" name="TextBox 28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149" name="TextBox 32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/>
                <a:t>x2</a:t>
              </a:r>
            </a:p>
          </p:txBody>
        </p:sp>
        <p:sp>
          <p:nvSpPr>
            <p:cNvPr id="48150" name="TextBox 33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/>
                <a:t>x1</a:t>
              </a:r>
            </a:p>
          </p:txBody>
        </p:sp>
      </p:grpSp>
      <p:cxnSp>
        <p:nvCxnSpPr>
          <p:cNvPr id="22" name="Straight Connector 21"/>
          <p:cNvCxnSpPr/>
          <p:nvPr/>
        </p:nvCxnSpPr>
        <p:spPr>
          <a:xfrm>
            <a:off x="4912938" y="1753970"/>
            <a:ext cx="411480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60829" y="5872694"/>
            <a:ext cx="84223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</a:t>
            </a:r>
            <a:r>
              <a:rPr lang="en-US" sz="2800" b="1" dirty="0" smtClean="0"/>
              <a:t>objective function </a:t>
            </a:r>
            <a:r>
              <a:rPr lang="en-US" sz="2800" dirty="0" smtClean="0"/>
              <a:t>of most discriminative classifiers includes a </a:t>
            </a:r>
            <a:r>
              <a:rPr lang="en-US" sz="2800" b="1" dirty="0" smtClean="0"/>
              <a:t>loss term </a:t>
            </a:r>
            <a:r>
              <a:rPr lang="en-US" sz="2800" dirty="0" smtClean="0"/>
              <a:t>and a </a:t>
            </a:r>
            <a:r>
              <a:rPr lang="en-US" sz="2800" b="1" dirty="0" smtClean="0"/>
              <a:t>regularization term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grpSp>
        <p:nvGrpSpPr>
          <p:cNvPr id="3" name="Group 2"/>
          <p:cNvGrpSpPr/>
          <p:nvPr/>
        </p:nvGrpSpPr>
        <p:grpSpPr>
          <a:xfrm>
            <a:off x="674508" y="3791663"/>
            <a:ext cx="3876102" cy="1580392"/>
            <a:chOff x="505118" y="3493865"/>
            <a:chExt cx="4232275" cy="1725613"/>
          </a:xfrm>
        </p:grpSpPr>
        <p:pic>
          <p:nvPicPr>
            <p:cNvPr id="24" name="Picture 2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118" y="3493865"/>
              <a:ext cx="39624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843" y="4800378"/>
              <a:ext cx="401955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1842" name="Picture 2" descr="https://upload.wikimedia.org/wikipedia/commons/thumb/8/88/Logistic-curve.svg/320px-Logistic-curve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616" y="3987925"/>
            <a:ext cx="2732940" cy="181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28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Using Logistic Regression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Quick, simple classifier (good one to try first)</a:t>
            </a:r>
          </a:p>
          <a:p>
            <a:endParaRPr lang="en-US" dirty="0" smtClean="0"/>
          </a:p>
          <a:p>
            <a:r>
              <a:rPr lang="en-US" dirty="0" smtClean="0"/>
              <a:t>Use L2 or L1 regularization</a:t>
            </a:r>
          </a:p>
          <a:p>
            <a:pPr lvl="1"/>
            <a:r>
              <a:rPr lang="en-US" dirty="0" smtClean="0"/>
              <a:t>L1 does feature selection and is robust to irrelevant features but slower to train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3568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48" y="4008502"/>
            <a:ext cx="7978588" cy="1527120"/>
          </a:xfrm>
          <a:prstGeom prst="rect">
            <a:avLst/>
          </a:prstGeom>
        </p:spPr>
      </p:pic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Classifiers: Linear SVM</a:t>
            </a:r>
          </a:p>
        </p:txBody>
      </p:sp>
      <p:grpSp>
        <p:nvGrpSpPr>
          <p:cNvPr id="52228" name="Group 14"/>
          <p:cNvGrpSpPr>
            <a:grpSpLocks/>
          </p:cNvGrpSpPr>
          <p:nvPr/>
        </p:nvGrpSpPr>
        <p:grpSpPr bwMode="auto">
          <a:xfrm>
            <a:off x="4495800" y="1447800"/>
            <a:ext cx="4038600" cy="3417888"/>
            <a:chOff x="4267200" y="2667000"/>
            <a:chExt cx="4038600" cy="3417332"/>
          </a:xfrm>
        </p:grpSpPr>
        <p:sp>
          <p:nvSpPr>
            <p:cNvPr id="52236" name="TextBox 15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2237" name="TextBox 16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2238" name="TextBox 17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2239" name="TextBox 18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2240" name="TextBox 19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2241" name="TextBox 20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2242" name="TextBox 21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2243" name="TextBox 22"/>
            <p:cNvSpPr txBox="1">
              <a:spLocks noChangeArrowheads="1"/>
            </p:cNvSpPr>
            <p:nvPr/>
          </p:nvSpPr>
          <p:spPr bwMode="auto">
            <a:xfrm>
              <a:off x="5715000" y="368046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2244" name="TextBox 23"/>
            <p:cNvSpPr txBox="1">
              <a:spLocks noChangeArrowheads="1"/>
            </p:cNvSpPr>
            <p:nvPr/>
          </p:nvSpPr>
          <p:spPr bwMode="auto">
            <a:xfrm>
              <a:off x="6172200" y="3352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2245" name="TextBox 24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2246" name="TextBox 25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2247" name="TextBox 26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2248" name="TextBox 27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2249" name="TextBox 28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252" name="TextBox 32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dirty="0"/>
                <a:t>x2</a:t>
              </a:r>
            </a:p>
          </p:txBody>
        </p:sp>
        <p:sp>
          <p:nvSpPr>
            <p:cNvPr id="52253" name="TextBox 33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/>
                <a:t>x1</a:t>
              </a:r>
            </a:p>
          </p:txBody>
        </p:sp>
      </p:grpSp>
      <p:cxnSp>
        <p:nvCxnSpPr>
          <p:cNvPr id="35" name="Straight Connector 34"/>
          <p:cNvCxnSpPr/>
          <p:nvPr/>
        </p:nvCxnSpPr>
        <p:spPr>
          <a:xfrm>
            <a:off x="4724400" y="2362200"/>
            <a:ext cx="4038600" cy="152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876800" y="2217738"/>
            <a:ext cx="4038600" cy="1524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789488" y="2579688"/>
            <a:ext cx="4038600" cy="1524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5997575" y="2533650"/>
            <a:ext cx="2286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356475" y="3048000"/>
            <a:ext cx="2286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835775" y="3276600"/>
            <a:ext cx="2286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4" name="Straight Arrow Connector 43"/>
          <p:cNvCxnSpPr/>
          <p:nvPr/>
        </p:nvCxnSpPr>
        <p:spPr>
          <a:xfrm rot="10800000" flipV="1">
            <a:off x="6629400" y="1962150"/>
            <a:ext cx="533400" cy="3048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4383096" y="2023111"/>
                <a:ext cx="4902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3096" y="2023111"/>
                <a:ext cx="49026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616" y="5627414"/>
            <a:ext cx="252412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5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Classifiers: Kernelized SVM</a:t>
            </a:r>
          </a:p>
        </p:txBody>
      </p:sp>
      <p:grpSp>
        <p:nvGrpSpPr>
          <p:cNvPr id="53251" name="Group 38"/>
          <p:cNvGrpSpPr>
            <a:grpSpLocks/>
          </p:cNvGrpSpPr>
          <p:nvPr/>
        </p:nvGrpSpPr>
        <p:grpSpPr bwMode="auto">
          <a:xfrm>
            <a:off x="4806576" y="1076133"/>
            <a:ext cx="3505200" cy="750888"/>
            <a:chOff x="4800600" y="1905000"/>
            <a:chExt cx="3505200" cy="750332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4800600" y="2285718"/>
              <a:ext cx="3505200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266" name="TextBox 6"/>
            <p:cNvSpPr txBox="1">
              <a:spLocks noChangeArrowheads="1"/>
            </p:cNvSpPr>
            <p:nvPr/>
          </p:nvSpPr>
          <p:spPr bwMode="auto">
            <a:xfrm>
              <a:off x="7764294" y="1905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3267" name="TextBox 7"/>
            <p:cNvSpPr txBox="1">
              <a:spLocks noChangeArrowheads="1"/>
            </p:cNvSpPr>
            <p:nvPr/>
          </p:nvSpPr>
          <p:spPr bwMode="auto">
            <a:xfrm>
              <a:off x="5638800" y="1905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3268" name="TextBox 8"/>
            <p:cNvSpPr txBox="1">
              <a:spLocks noChangeArrowheads="1"/>
            </p:cNvSpPr>
            <p:nvPr/>
          </p:nvSpPr>
          <p:spPr bwMode="auto">
            <a:xfrm>
              <a:off x="7535694" y="1905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3269" name="TextBox 9"/>
            <p:cNvSpPr txBox="1">
              <a:spLocks noChangeArrowheads="1"/>
            </p:cNvSpPr>
            <p:nvPr/>
          </p:nvSpPr>
          <p:spPr bwMode="auto">
            <a:xfrm>
              <a:off x="5257800" y="1905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3270" name="TextBox 10"/>
            <p:cNvSpPr txBox="1">
              <a:spLocks noChangeArrowheads="1"/>
            </p:cNvSpPr>
            <p:nvPr/>
          </p:nvSpPr>
          <p:spPr bwMode="auto">
            <a:xfrm>
              <a:off x="6781800" y="19050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3271" name="TextBox 11"/>
            <p:cNvSpPr txBox="1">
              <a:spLocks noChangeArrowheads="1"/>
            </p:cNvSpPr>
            <p:nvPr/>
          </p:nvSpPr>
          <p:spPr bwMode="auto">
            <a:xfrm>
              <a:off x="6248400" y="19050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3272" name="TextBox 12"/>
            <p:cNvSpPr txBox="1">
              <a:spLocks noChangeArrowheads="1"/>
            </p:cNvSpPr>
            <p:nvPr/>
          </p:nvSpPr>
          <p:spPr bwMode="auto">
            <a:xfrm>
              <a:off x="6553200" y="19050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3273" name="TextBox 13"/>
            <p:cNvSpPr txBox="1">
              <a:spLocks noChangeArrowheads="1"/>
            </p:cNvSpPr>
            <p:nvPr/>
          </p:nvSpPr>
          <p:spPr bwMode="auto">
            <a:xfrm>
              <a:off x="5029200" y="2286000"/>
              <a:ext cx="3000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/>
                <a:t>x</a:t>
              </a: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4349376" y="1914333"/>
            <a:ext cx="4343400" cy="3417888"/>
            <a:chOff x="4343400" y="2743200"/>
            <a:chExt cx="4343400" cy="3417332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4876800" y="5790704"/>
              <a:ext cx="3505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254" name="TextBox 15"/>
            <p:cNvSpPr txBox="1">
              <a:spLocks noChangeArrowheads="1"/>
            </p:cNvSpPr>
            <p:nvPr/>
          </p:nvSpPr>
          <p:spPr bwMode="auto">
            <a:xfrm>
              <a:off x="7840494" y="2743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3255" name="TextBox 16"/>
            <p:cNvSpPr txBox="1">
              <a:spLocks noChangeArrowheads="1"/>
            </p:cNvSpPr>
            <p:nvPr/>
          </p:nvSpPr>
          <p:spPr bwMode="auto">
            <a:xfrm>
              <a:off x="5715000" y="544449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3256" name="TextBox 17"/>
            <p:cNvSpPr txBox="1">
              <a:spLocks noChangeArrowheads="1"/>
            </p:cNvSpPr>
            <p:nvPr/>
          </p:nvSpPr>
          <p:spPr bwMode="auto">
            <a:xfrm>
              <a:off x="76200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3257" name="TextBox 18"/>
            <p:cNvSpPr txBox="1">
              <a:spLocks noChangeArrowheads="1"/>
            </p:cNvSpPr>
            <p:nvPr/>
          </p:nvSpPr>
          <p:spPr bwMode="auto">
            <a:xfrm>
              <a:off x="5334000" y="5498068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3258" name="TextBox 19"/>
            <p:cNvSpPr txBox="1">
              <a:spLocks noChangeArrowheads="1"/>
            </p:cNvSpPr>
            <p:nvPr/>
          </p:nvSpPr>
          <p:spPr bwMode="auto">
            <a:xfrm>
              <a:off x="6934200" y="46101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3259" name="TextBox 20"/>
            <p:cNvSpPr txBox="1">
              <a:spLocks noChangeArrowheads="1"/>
            </p:cNvSpPr>
            <p:nvPr/>
          </p:nvSpPr>
          <p:spPr bwMode="auto">
            <a:xfrm>
              <a:off x="6324600" y="5200888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3260" name="TextBox 21"/>
            <p:cNvSpPr txBox="1">
              <a:spLocks noChangeArrowheads="1"/>
            </p:cNvSpPr>
            <p:nvPr/>
          </p:nvSpPr>
          <p:spPr bwMode="auto">
            <a:xfrm>
              <a:off x="6629400" y="494919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3261" name="TextBox 22"/>
            <p:cNvSpPr txBox="1">
              <a:spLocks noChangeArrowheads="1"/>
            </p:cNvSpPr>
            <p:nvPr/>
          </p:nvSpPr>
          <p:spPr bwMode="auto">
            <a:xfrm>
              <a:off x="5105400" y="5791200"/>
              <a:ext cx="3000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/>
                <a:t>x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5400000" flipH="1" flipV="1">
              <a:off x="3582405" y="4494721"/>
              <a:ext cx="2590379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263" name="TextBox 25"/>
            <p:cNvSpPr txBox="1">
              <a:spLocks noChangeArrowheads="1"/>
            </p:cNvSpPr>
            <p:nvPr/>
          </p:nvSpPr>
          <p:spPr bwMode="auto">
            <a:xfrm>
              <a:off x="4343400" y="5181600"/>
              <a:ext cx="38504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/>
                <a:t>x</a:t>
              </a:r>
              <a:r>
                <a:rPr lang="en-US" baseline="30000"/>
                <a:t>2</a:t>
              </a:r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 rot="10800000" flipV="1">
              <a:off x="5715000" y="3200326"/>
              <a:ext cx="2971800" cy="27427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82" y="4343099"/>
            <a:ext cx="2985583" cy="1156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82" y="5290870"/>
            <a:ext cx="7859394" cy="12705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9129" y="1461921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/>
              <a:t>Kernel trick: </a:t>
            </a:r>
          </a:p>
          <a:p>
            <a:r>
              <a:rPr lang="en-US" dirty="0" smtClean="0"/>
              <a:t>- implicitly </a:t>
            </a:r>
            <a:r>
              <a:rPr lang="en-US" dirty="0"/>
              <a:t>mapping their inputs into high-dimensional feature spaces</a:t>
            </a:r>
          </a:p>
        </p:txBody>
      </p:sp>
    </p:spTree>
    <p:extLst>
      <p:ext uri="{BB962C8B-B14F-4D97-AF65-F5344CB8AC3E}">
        <p14:creationId xmlns:p14="http://schemas.microsoft.com/office/powerpoint/2010/main" val="18302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Using SVMs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534417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/>
              <a:t>Good general purpose classifier</a:t>
            </a:r>
          </a:p>
          <a:p>
            <a:pPr lvl="1">
              <a:defRPr/>
            </a:pPr>
            <a:r>
              <a:rPr lang="en-US" sz="2400" dirty="0" smtClean="0"/>
              <a:t>Generalization depends on margin, so works well with many weak features</a:t>
            </a:r>
          </a:p>
          <a:p>
            <a:pPr lvl="1">
              <a:defRPr/>
            </a:pPr>
            <a:r>
              <a:rPr lang="en-US" sz="2400" dirty="0" smtClean="0"/>
              <a:t>No feature selection</a:t>
            </a:r>
          </a:p>
          <a:p>
            <a:pPr lvl="1">
              <a:defRPr/>
            </a:pPr>
            <a:r>
              <a:rPr lang="en-US" sz="2400" dirty="0" smtClean="0"/>
              <a:t>Usually requires some parameter tuning</a:t>
            </a:r>
          </a:p>
          <a:p>
            <a:pPr lvl="1">
              <a:defRPr/>
            </a:pPr>
            <a:endParaRPr lang="en-US" sz="2400" dirty="0" smtClean="0"/>
          </a:p>
          <a:p>
            <a:pPr>
              <a:defRPr/>
            </a:pPr>
            <a:r>
              <a:rPr lang="en-US" sz="2800" dirty="0" smtClean="0"/>
              <a:t>Choosing kernel</a:t>
            </a:r>
          </a:p>
          <a:p>
            <a:pPr lvl="1">
              <a:defRPr/>
            </a:pPr>
            <a:r>
              <a:rPr lang="en-US" sz="2400" dirty="0" smtClean="0"/>
              <a:t>Linear: fast training/testing – start here</a:t>
            </a:r>
          </a:p>
          <a:p>
            <a:pPr lvl="1">
              <a:defRPr/>
            </a:pPr>
            <a:r>
              <a:rPr lang="en-US" sz="2400" dirty="0" smtClean="0"/>
              <a:t>RBF: related to neural networks, nearest neighbor</a:t>
            </a:r>
          </a:p>
          <a:p>
            <a:pPr lvl="1">
              <a:defRPr/>
            </a:pPr>
            <a:r>
              <a:rPr lang="en-US" sz="2400" dirty="0" smtClean="0"/>
              <a:t>Chi-squared, histogram intersection: good for histograms (but slower, esp. chi-squared)</a:t>
            </a:r>
          </a:p>
          <a:p>
            <a:pPr lvl="1">
              <a:defRPr/>
            </a:pPr>
            <a:r>
              <a:rPr lang="en-US" sz="2400" dirty="0" smtClean="0"/>
              <a:t>Can learn a kernel function</a:t>
            </a:r>
          </a:p>
          <a:p>
            <a:pPr lvl="1">
              <a:defRPr/>
            </a:pPr>
            <a:endParaRPr lang="en-US" sz="2400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1625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stuffs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79976"/>
          </a:xfrm>
        </p:spPr>
        <p:txBody>
          <a:bodyPr>
            <a:normAutofit/>
          </a:bodyPr>
          <a:lstStyle/>
          <a:p>
            <a:r>
              <a:rPr lang="en-US" dirty="0" smtClean="0"/>
              <a:t>HW </a:t>
            </a:r>
            <a:r>
              <a:rPr lang="en-US" dirty="0" smtClean="0"/>
              <a:t>5 is out </a:t>
            </a:r>
            <a:endParaRPr lang="en-US" dirty="0" smtClean="0"/>
          </a:p>
          <a:p>
            <a:pPr lvl="1"/>
            <a:r>
              <a:rPr lang="en-US" dirty="0" smtClean="0"/>
              <a:t>Due 11:59pm </a:t>
            </a:r>
            <a:r>
              <a:rPr lang="en-US" dirty="0"/>
              <a:t>on </a:t>
            </a:r>
            <a:r>
              <a:rPr lang="en-US" dirty="0" smtClean="0"/>
              <a:t>Wed, </a:t>
            </a:r>
            <a:r>
              <a:rPr lang="en-US" dirty="0"/>
              <a:t>November </a:t>
            </a:r>
            <a:r>
              <a:rPr lang="en-US" dirty="0" smtClean="0"/>
              <a:t>16</a:t>
            </a:r>
            <a:endParaRPr lang="en-US" dirty="0"/>
          </a:p>
          <a:p>
            <a:pPr lvl="1"/>
            <a:r>
              <a:rPr lang="en-US" dirty="0" smtClean="0"/>
              <a:t>Scene categorization</a:t>
            </a:r>
          </a:p>
          <a:p>
            <a:pPr lvl="1"/>
            <a:r>
              <a:rPr lang="en-US" dirty="0" smtClean="0"/>
              <a:t>Please s</a:t>
            </a:r>
            <a:r>
              <a:rPr lang="en-US" dirty="0" smtClean="0"/>
              <a:t>tart early</a:t>
            </a:r>
          </a:p>
          <a:p>
            <a:pPr lvl="1"/>
            <a:endParaRPr lang="en-US" dirty="0"/>
          </a:p>
          <a:p>
            <a:r>
              <a:rPr lang="en-US" dirty="0" smtClean="0"/>
              <a:t>Final project proposal</a:t>
            </a:r>
          </a:p>
          <a:p>
            <a:pPr lvl="1"/>
            <a:r>
              <a:rPr lang="en-US" dirty="0" smtClean="0"/>
              <a:t>Feedback via email</a:t>
            </a:r>
            <a:r>
              <a:rPr lang="en-US" dirty="0"/>
              <a:t>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6503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Classifiers: Decision Trees</a:t>
            </a:r>
          </a:p>
        </p:txBody>
      </p:sp>
      <p:grpSp>
        <p:nvGrpSpPr>
          <p:cNvPr id="55299" name="Group 28"/>
          <p:cNvGrpSpPr>
            <a:grpSpLocks/>
          </p:cNvGrpSpPr>
          <p:nvPr/>
        </p:nvGrpSpPr>
        <p:grpSpPr bwMode="auto">
          <a:xfrm>
            <a:off x="2061453" y="2013558"/>
            <a:ext cx="4038600" cy="3417888"/>
            <a:chOff x="4267200" y="2667000"/>
            <a:chExt cx="4038600" cy="3417332"/>
          </a:xfrm>
        </p:grpSpPr>
        <p:sp>
          <p:nvSpPr>
            <p:cNvPr id="55304" name="TextBox 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5305" name="TextBox 5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5306" name="TextBox 6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5307" name="TextBox 7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5308" name="TextBox 8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5309" name="TextBox 9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5310" name="TextBox 10"/>
            <p:cNvSpPr txBox="1">
              <a:spLocks noChangeArrowheads="1"/>
            </p:cNvSpPr>
            <p:nvPr/>
          </p:nvSpPr>
          <p:spPr bwMode="auto">
            <a:xfrm>
              <a:off x="6316494" y="3048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5311" name="TextBox 11"/>
            <p:cNvSpPr txBox="1">
              <a:spLocks noChangeArrowheads="1"/>
            </p:cNvSpPr>
            <p:nvPr/>
          </p:nvSpPr>
          <p:spPr bwMode="auto">
            <a:xfrm>
              <a:off x="5715000" y="3657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5312" name="TextBox 12"/>
            <p:cNvSpPr txBox="1">
              <a:spLocks noChangeArrowheads="1"/>
            </p:cNvSpPr>
            <p:nvPr/>
          </p:nvSpPr>
          <p:spPr bwMode="auto">
            <a:xfrm>
              <a:off x="6172200" y="3352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5313" name="TextBox 13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5314" name="TextBox 14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5315" name="TextBox 15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5316" name="TextBox 16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5317" name="TextBox 17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55318" name="TextBox 18"/>
            <p:cNvSpPr txBox="1">
              <a:spLocks noChangeArrowheads="1"/>
            </p:cNvSpPr>
            <p:nvPr/>
          </p:nvSpPr>
          <p:spPr bwMode="auto">
            <a:xfrm>
              <a:off x="6019800" y="3962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21" name="TextBox 25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/>
                <a:t>x2</a:t>
              </a:r>
            </a:p>
          </p:txBody>
        </p:sp>
        <p:sp>
          <p:nvSpPr>
            <p:cNvPr id="55322" name="TextBox 26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/>
                <a:t>x1</a:t>
              </a:r>
            </a:p>
          </p:txBody>
        </p:sp>
      </p:grpSp>
      <p:cxnSp>
        <p:nvCxnSpPr>
          <p:cNvPr id="25" name="Straight Connector 24"/>
          <p:cNvCxnSpPr/>
          <p:nvPr/>
        </p:nvCxnSpPr>
        <p:spPr>
          <a:xfrm>
            <a:off x="2671053" y="3385158"/>
            <a:ext cx="3429000" cy="1588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3966454" y="4147158"/>
            <a:ext cx="1524000" cy="3175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3129047" y="2622364"/>
            <a:ext cx="1524000" cy="1588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3432260" y="2622364"/>
            <a:ext cx="1524000" cy="1587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665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Ensemble Methods: Boosting</a:t>
            </a:r>
          </a:p>
        </p:txBody>
      </p:sp>
      <p:pic>
        <p:nvPicPr>
          <p:cNvPr id="5632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90800"/>
            <a:ext cx="792480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Box 4"/>
          <p:cNvSpPr txBox="1">
            <a:spLocks noChangeArrowheads="1"/>
          </p:cNvSpPr>
          <p:nvPr/>
        </p:nvSpPr>
        <p:spPr bwMode="auto">
          <a:xfrm>
            <a:off x="228600" y="6400800"/>
            <a:ext cx="2454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/>
              <a:t>figure from Friedman et al. 2000</a:t>
            </a:r>
          </a:p>
        </p:txBody>
      </p:sp>
    </p:spTree>
    <p:extLst>
      <p:ext uri="{BB962C8B-B14F-4D97-AF65-F5344CB8AC3E}">
        <p14:creationId xmlns:p14="http://schemas.microsoft.com/office/powerpoint/2010/main" val="304474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Boosted Decision Trees </a:t>
            </a:r>
          </a:p>
        </p:txBody>
      </p:sp>
      <p:sp>
        <p:nvSpPr>
          <p:cNvPr id="222" name="Text Box 2"/>
          <p:cNvSpPr txBox="1">
            <a:spLocks noChangeArrowheads="1"/>
          </p:cNvSpPr>
          <p:nvPr/>
        </p:nvSpPr>
        <p:spPr bwMode="auto">
          <a:xfrm>
            <a:off x="4343400" y="3048000"/>
            <a:ext cx="685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kern="0">
                <a:solidFill>
                  <a:sysClr val="windowText" lastClr="000000"/>
                </a:solidFill>
                <a:latin typeface="Arial" charset="0"/>
              </a:rPr>
              <a:t>…</a:t>
            </a:r>
          </a:p>
        </p:txBody>
      </p:sp>
      <p:sp>
        <p:nvSpPr>
          <p:cNvPr id="223" name="AutoShape 3"/>
          <p:cNvSpPr>
            <a:spLocks noChangeArrowheads="1"/>
          </p:cNvSpPr>
          <p:nvPr/>
        </p:nvSpPr>
        <p:spPr bwMode="auto">
          <a:xfrm>
            <a:off x="6629400" y="1676400"/>
            <a:ext cx="1219200" cy="762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>
                <a:solidFill>
                  <a:srgbClr val="FF0000"/>
                </a:solidFill>
                <a:latin typeface="Arial" charset="0"/>
              </a:rPr>
              <a:t>Gray?</a:t>
            </a:r>
          </a:p>
        </p:txBody>
      </p:sp>
      <p:sp>
        <p:nvSpPr>
          <p:cNvPr id="224" name="AutoShape 4"/>
          <p:cNvSpPr>
            <a:spLocks noChangeArrowheads="1"/>
          </p:cNvSpPr>
          <p:nvPr/>
        </p:nvSpPr>
        <p:spPr bwMode="auto">
          <a:xfrm>
            <a:off x="5791200" y="2819400"/>
            <a:ext cx="1219200" cy="762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>
                <a:solidFill>
                  <a:sysClr val="windowText" lastClr="000000"/>
                </a:solidFill>
                <a:latin typeface="Arial" charset="0"/>
              </a:rPr>
              <a:t>High in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>
                <a:solidFill>
                  <a:sysClr val="windowText" lastClr="000000"/>
                </a:solidFill>
                <a:latin typeface="Arial" charset="0"/>
              </a:rPr>
              <a:t>Image?</a:t>
            </a:r>
          </a:p>
        </p:txBody>
      </p:sp>
      <p:sp>
        <p:nvSpPr>
          <p:cNvPr id="225" name="AutoShape 5"/>
          <p:cNvSpPr>
            <a:spLocks noChangeArrowheads="1"/>
          </p:cNvSpPr>
          <p:nvPr/>
        </p:nvSpPr>
        <p:spPr bwMode="auto">
          <a:xfrm>
            <a:off x="7391400" y="2819400"/>
            <a:ext cx="1219200" cy="762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>
                <a:solidFill>
                  <a:srgbClr val="FF0000"/>
                </a:solidFill>
                <a:latin typeface="Arial" charset="0"/>
              </a:rPr>
              <a:t>Many Long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>
                <a:solidFill>
                  <a:srgbClr val="FF0000"/>
                </a:solidFill>
                <a:latin typeface="Arial" charset="0"/>
              </a:rPr>
              <a:t>Lines?</a:t>
            </a:r>
          </a:p>
        </p:txBody>
      </p:sp>
      <p:cxnSp>
        <p:nvCxnSpPr>
          <p:cNvPr id="57351" name="AutoShape 6"/>
          <p:cNvCxnSpPr>
            <a:cxnSpLocks noChangeShapeType="1"/>
            <a:stCxn id="223" idx="2"/>
            <a:endCxn id="224" idx="0"/>
          </p:cNvCxnSpPr>
          <p:nvPr/>
        </p:nvCxnSpPr>
        <p:spPr bwMode="auto">
          <a:xfrm flipH="1">
            <a:off x="6400800" y="2457450"/>
            <a:ext cx="838200" cy="3429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52" name="AutoShape 7"/>
          <p:cNvCxnSpPr>
            <a:cxnSpLocks noChangeShapeType="1"/>
            <a:stCxn id="223" idx="2"/>
            <a:endCxn id="225" idx="0"/>
          </p:cNvCxnSpPr>
          <p:nvPr/>
        </p:nvCxnSpPr>
        <p:spPr bwMode="auto">
          <a:xfrm>
            <a:off x="7239000" y="2457450"/>
            <a:ext cx="762000" cy="3429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53" name="AutoShape 8"/>
          <p:cNvCxnSpPr>
            <a:cxnSpLocks noChangeShapeType="1"/>
            <a:stCxn id="224" idx="2"/>
          </p:cNvCxnSpPr>
          <p:nvPr/>
        </p:nvCxnSpPr>
        <p:spPr bwMode="auto">
          <a:xfrm flipH="1">
            <a:off x="6118225" y="3600450"/>
            <a:ext cx="282575" cy="373063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9" name="Text Box 9"/>
          <p:cNvSpPr txBox="1">
            <a:spLocks noChangeArrowheads="1"/>
          </p:cNvSpPr>
          <p:nvPr/>
        </p:nvSpPr>
        <p:spPr bwMode="auto">
          <a:xfrm>
            <a:off x="6956425" y="4789488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rgbClr val="FF0000"/>
                </a:solidFill>
                <a:latin typeface="Arial" charset="0"/>
              </a:rPr>
              <a:t>Yes</a:t>
            </a:r>
          </a:p>
        </p:txBody>
      </p:sp>
      <p:sp>
        <p:nvSpPr>
          <p:cNvPr id="230" name="Text Box 10"/>
          <p:cNvSpPr txBox="1">
            <a:spLocks noChangeArrowheads="1"/>
          </p:cNvSpPr>
          <p:nvPr/>
        </p:nvSpPr>
        <p:spPr bwMode="auto">
          <a:xfrm>
            <a:off x="7696200" y="240665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rgbClr val="FF0000"/>
                </a:solidFill>
                <a:latin typeface="Arial" charset="0"/>
              </a:rPr>
              <a:t>No</a:t>
            </a:r>
          </a:p>
        </p:txBody>
      </p:sp>
      <p:sp>
        <p:nvSpPr>
          <p:cNvPr id="231" name="Text Box 11"/>
          <p:cNvSpPr txBox="1">
            <a:spLocks noChangeArrowheads="1"/>
          </p:cNvSpPr>
          <p:nvPr/>
        </p:nvSpPr>
        <p:spPr bwMode="auto">
          <a:xfrm>
            <a:off x="8229600" y="35814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ysClr val="windowText" lastClr="000000"/>
                </a:solidFill>
                <a:latin typeface="Arial" charset="0"/>
              </a:rPr>
              <a:t>No</a:t>
            </a:r>
          </a:p>
        </p:txBody>
      </p:sp>
      <p:sp>
        <p:nvSpPr>
          <p:cNvPr id="232" name="Text Box 12"/>
          <p:cNvSpPr txBox="1">
            <a:spLocks noChangeArrowheads="1"/>
          </p:cNvSpPr>
          <p:nvPr/>
        </p:nvSpPr>
        <p:spPr bwMode="auto">
          <a:xfrm>
            <a:off x="6705600" y="35814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ysClr val="windowText" lastClr="000000"/>
                </a:solidFill>
                <a:latin typeface="Arial" charset="0"/>
              </a:rPr>
              <a:t>No</a:t>
            </a:r>
          </a:p>
        </p:txBody>
      </p:sp>
      <p:sp>
        <p:nvSpPr>
          <p:cNvPr id="233" name="Text Box 13"/>
          <p:cNvSpPr txBox="1">
            <a:spLocks noChangeArrowheads="1"/>
          </p:cNvSpPr>
          <p:nvPr/>
        </p:nvSpPr>
        <p:spPr bwMode="auto">
          <a:xfrm>
            <a:off x="7848600" y="4800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ysClr val="windowText" lastClr="000000"/>
                </a:solidFill>
                <a:latin typeface="Arial" charset="0"/>
              </a:rPr>
              <a:t>No</a:t>
            </a:r>
          </a:p>
        </p:txBody>
      </p:sp>
      <p:sp>
        <p:nvSpPr>
          <p:cNvPr id="234" name="Text Box 14"/>
          <p:cNvSpPr txBox="1">
            <a:spLocks noChangeArrowheads="1"/>
          </p:cNvSpPr>
          <p:nvPr/>
        </p:nvSpPr>
        <p:spPr bwMode="auto">
          <a:xfrm>
            <a:off x="5562600" y="35814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ysClr val="windowText" lastClr="000000"/>
                </a:solidFill>
                <a:latin typeface="Arial" charset="0"/>
              </a:rPr>
              <a:t>Yes</a:t>
            </a:r>
          </a:p>
        </p:txBody>
      </p:sp>
      <p:sp>
        <p:nvSpPr>
          <p:cNvPr id="235" name="Text Box 15"/>
          <p:cNvSpPr txBox="1">
            <a:spLocks noChangeArrowheads="1"/>
          </p:cNvSpPr>
          <p:nvPr/>
        </p:nvSpPr>
        <p:spPr bwMode="auto">
          <a:xfrm>
            <a:off x="7315200" y="35814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rgbClr val="FF0000"/>
                </a:solidFill>
                <a:latin typeface="Arial" charset="0"/>
              </a:rPr>
              <a:t>Yes</a:t>
            </a:r>
          </a:p>
        </p:txBody>
      </p:sp>
      <p:sp>
        <p:nvSpPr>
          <p:cNvPr id="236" name="Text Box 16"/>
          <p:cNvSpPr txBox="1">
            <a:spLocks noChangeArrowheads="1"/>
          </p:cNvSpPr>
          <p:nvPr/>
        </p:nvSpPr>
        <p:spPr bwMode="auto">
          <a:xfrm>
            <a:off x="6248400" y="240665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ysClr val="windowText" lastClr="000000"/>
                </a:solidFill>
                <a:latin typeface="Arial" charset="0"/>
              </a:rPr>
              <a:t>Yes</a:t>
            </a:r>
          </a:p>
        </p:txBody>
      </p:sp>
      <p:cxnSp>
        <p:nvCxnSpPr>
          <p:cNvPr id="57362" name="AutoShape 17"/>
          <p:cNvCxnSpPr>
            <a:cxnSpLocks noChangeShapeType="1"/>
            <a:stCxn id="224" idx="2"/>
          </p:cNvCxnSpPr>
          <p:nvPr/>
        </p:nvCxnSpPr>
        <p:spPr bwMode="auto">
          <a:xfrm>
            <a:off x="6400800" y="3600450"/>
            <a:ext cx="228600" cy="373063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63" name="AutoShape 18"/>
          <p:cNvCxnSpPr>
            <a:cxnSpLocks noChangeShapeType="1"/>
            <a:stCxn id="225" idx="2"/>
            <a:endCxn id="242" idx="0"/>
          </p:cNvCxnSpPr>
          <p:nvPr/>
        </p:nvCxnSpPr>
        <p:spPr bwMode="auto">
          <a:xfrm flipH="1">
            <a:off x="7696200" y="3600450"/>
            <a:ext cx="304800" cy="4191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64" name="AutoShape 19"/>
          <p:cNvCxnSpPr>
            <a:cxnSpLocks noChangeShapeType="1"/>
            <a:stCxn id="225" idx="2"/>
          </p:cNvCxnSpPr>
          <p:nvPr/>
        </p:nvCxnSpPr>
        <p:spPr bwMode="auto">
          <a:xfrm>
            <a:off x="8001000" y="3600450"/>
            <a:ext cx="685800" cy="51435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65" name="AutoShape 20"/>
          <p:cNvCxnSpPr>
            <a:cxnSpLocks noChangeShapeType="1"/>
            <a:stCxn id="242" idx="2"/>
          </p:cNvCxnSpPr>
          <p:nvPr/>
        </p:nvCxnSpPr>
        <p:spPr bwMode="auto">
          <a:xfrm flipH="1">
            <a:off x="7367588" y="4819650"/>
            <a:ext cx="328612" cy="27463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66" name="AutoShape 21"/>
          <p:cNvCxnSpPr>
            <a:cxnSpLocks noChangeShapeType="1"/>
            <a:stCxn id="242" idx="2"/>
          </p:cNvCxnSpPr>
          <p:nvPr/>
        </p:nvCxnSpPr>
        <p:spPr bwMode="auto">
          <a:xfrm>
            <a:off x="7696200" y="4819650"/>
            <a:ext cx="315913" cy="28575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2" name="AutoShape 22"/>
          <p:cNvSpPr>
            <a:spLocks noChangeArrowheads="1"/>
          </p:cNvSpPr>
          <p:nvPr/>
        </p:nvSpPr>
        <p:spPr bwMode="auto">
          <a:xfrm>
            <a:off x="7086600" y="4038600"/>
            <a:ext cx="1219200" cy="762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>
                <a:solidFill>
                  <a:srgbClr val="FF0000"/>
                </a:solidFill>
                <a:latin typeface="Arial" charset="0"/>
              </a:rPr>
              <a:t>Very High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>
                <a:solidFill>
                  <a:srgbClr val="FF0000"/>
                </a:solidFill>
                <a:latin typeface="Arial" charset="0"/>
              </a:rPr>
              <a:t>Vanishing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>
                <a:solidFill>
                  <a:srgbClr val="FF0000"/>
                </a:solidFill>
                <a:latin typeface="Arial" charset="0"/>
              </a:rPr>
              <a:t>Point?</a:t>
            </a:r>
          </a:p>
        </p:txBody>
      </p:sp>
      <p:sp>
        <p:nvSpPr>
          <p:cNvPr id="243" name="AutoShape 23"/>
          <p:cNvSpPr>
            <a:spLocks noChangeArrowheads="1"/>
          </p:cNvSpPr>
          <p:nvPr/>
        </p:nvSpPr>
        <p:spPr bwMode="auto">
          <a:xfrm>
            <a:off x="1752600" y="1676400"/>
            <a:ext cx="1219200" cy="762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>
                <a:solidFill>
                  <a:srgbClr val="FF0000"/>
                </a:solidFill>
                <a:latin typeface="Arial" charset="0"/>
              </a:rPr>
              <a:t>High in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>
                <a:solidFill>
                  <a:srgbClr val="FF0000"/>
                </a:solidFill>
                <a:latin typeface="Arial" charset="0"/>
              </a:rPr>
              <a:t>Image?</a:t>
            </a:r>
          </a:p>
        </p:txBody>
      </p:sp>
      <p:sp>
        <p:nvSpPr>
          <p:cNvPr id="244" name="AutoShape 24"/>
          <p:cNvSpPr>
            <a:spLocks noChangeArrowheads="1"/>
          </p:cNvSpPr>
          <p:nvPr/>
        </p:nvSpPr>
        <p:spPr bwMode="auto">
          <a:xfrm>
            <a:off x="914400" y="2819400"/>
            <a:ext cx="1219200" cy="762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>
                <a:solidFill>
                  <a:srgbClr val="FF0000"/>
                </a:solidFill>
                <a:latin typeface="Arial" charset="0"/>
              </a:rPr>
              <a:t>Smooth?</a:t>
            </a:r>
          </a:p>
        </p:txBody>
      </p:sp>
      <p:sp>
        <p:nvSpPr>
          <p:cNvPr id="245" name="AutoShape 25"/>
          <p:cNvSpPr>
            <a:spLocks noChangeArrowheads="1"/>
          </p:cNvSpPr>
          <p:nvPr/>
        </p:nvSpPr>
        <p:spPr bwMode="auto">
          <a:xfrm>
            <a:off x="2514600" y="2819400"/>
            <a:ext cx="1219200" cy="762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>
                <a:solidFill>
                  <a:sysClr val="windowText" lastClr="000000"/>
                </a:solidFill>
                <a:latin typeface="Arial" charset="0"/>
              </a:rPr>
              <a:t>Green?</a:t>
            </a:r>
          </a:p>
        </p:txBody>
      </p:sp>
      <p:sp>
        <p:nvSpPr>
          <p:cNvPr id="246" name="AutoShape 26"/>
          <p:cNvSpPr>
            <a:spLocks noChangeArrowheads="1"/>
          </p:cNvSpPr>
          <p:nvPr/>
        </p:nvSpPr>
        <p:spPr bwMode="auto">
          <a:xfrm>
            <a:off x="381000" y="3962400"/>
            <a:ext cx="1219200" cy="762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>
                <a:solidFill>
                  <a:sysClr val="windowText" lastClr="000000"/>
                </a:solidFill>
                <a:latin typeface="Arial" charset="0"/>
              </a:rPr>
              <a:t>Blue?</a:t>
            </a:r>
          </a:p>
        </p:txBody>
      </p:sp>
      <p:cxnSp>
        <p:nvCxnSpPr>
          <p:cNvPr id="57372" name="AutoShape 27"/>
          <p:cNvCxnSpPr>
            <a:cxnSpLocks noChangeShapeType="1"/>
            <a:stCxn id="243" idx="2"/>
            <a:endCxn id="244" idx="0"/>
          </p:cNvCxnSpPr>
          <p:nvPr/>
        </p:nvCxnSpPr>
        <p:spPr bwMode="auto">
          <a:xfrm flipH="1">
            <a:off x="1524000" y="2457450"/>
            <a:ext cx="838200" cy="3429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73" name="AutoShape 28"/>
          <p:cNvCxnSpPr>
            <a:cxnSpLocks noChangeShapeType="1"/>
            <a:stCxn id="243" idx="2"/>
            <a:endCxn id="245" idx="0"/>
          </p:cNvCxnSpPr>
          <p:nvPr/>
        </p:nvCxnSpPr>
        <p:spPr bwMode="auto">
          <a:xfrm>
            <a:off x="2362200" y="2457450"/>
            <a:ext cx="762000" cy="3429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74" name="AutoShape 29"/>
          <p:cNvCxnSpPr>
            <a:cxnSpLocks noChangeShapeType="1"/>
            <a:stCxn id="244" idx="2"/>
            <a:endCxn id="246" idx="0"/>
          </p:cNvCxnSpPr>
          <p:nvPr/>
        </p:nvCxnSpPr>
        <p:spPr bwMode="auto">
          <a:xfrm flipH="1">
            <a:off x="990600" y="3600450"/>
            <a:ext cx="533400" cy="3429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0" name="Text Box 30"/>
          <p:cNvSpPr txBox="1">
            <a:spLocks noChangeArrowheads="1"/>
          </p:cNvSpPr>
          <p:nvPr/>
        </p:nvSpPr>
        <p:spPr bwMode="auto">
          <a:xfrm>
            <a:off x="76200" y="47244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ysClr val="windowText" lastClr="000000"/>
                </a:solidFill>
                <a:latin typeface="Arial" charset="0"/>
              </a:rPr>
              <a:t>Yes</a:t>
            </a:r>
          </a:p>
        </p:txBody>
      </p:sp>
      <p:sp>
        <p:nvSpPr>
          <p:cNvPr id="251" name="Text Box 31"/>
          <p:cNvSpPr txBox="1">
            <a:spLocks noChangeArrowheads="1"/>
          </p:cNvSpPr>
          <p:nvPr/>
        </p:nvSpPr>
        <p:spPr bwMode="auto">
          <a:xfrm>
            <a:off x="2819400" y="240665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ysClr val="windowText" lastClr="000000"/>
                </a:solidFill>
                <a:latin typeface="Arial" charset="0"/>
              </a:rPr>
              <a:t>No</a:t>
            </a:r>
          </a:p>
        </p:txBody>
      </p:sp>
      <p:sp>
        <p:nvSpPr>
          <p:cNvPr id="252" name="Text Box 32"/>
          <p:cNvSpPr txBox="1">
            <a:spLocks noChangeArrowheads="1"/>
          </p:cNvSpPr>
          <p:nvPr/>
        </p:nvSpPr>
        <p:spPr bwMode="auto">
          <a:xfrm>
            <a:off x="3200400" y="35814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ysClr val="windowText" lastClr="000000"/>
                </a:solidFill>
                <a:latin typeface="Arial" charset="0"/>
              </a:rPr>
              <a:t>No</a:t>
            </a:r>
          </a:p>
        </p:txBody>
      </p:sp>
      <p:sp>
        <p:nvSpPr>
          <p:cNvPr id="253" name="Text Box 33"/>
          <p:cNvSpPr txBox="1">
            <a:spLocks noChangeArrowheads="1"/>
          </p:cNvSpPr>
          <p:nvPr/>
        </p:nvSpPr>
        <p:spPr bwMode="auto">
          <a:xfrm>
            <a:off x="1828800" y="3657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rgbClr val="FF0000"/>
                </a:solidFill>
                <a:latin typeface="Arial" charset="0"/>
              </a:rPr>
              <a:t>No</a:t>
            </a:r>
          </a:p>
        </p:txBody>
      </p:sp>
      <p:sp>
        <p:nvSpPr>
          <p:cNvPr id="254" name="Text Box 34"/>
          <p:cNvSpPr txBox="1">
            <a:spLocks noChangeArrowheads="1"/>
          </p:cNvSpPr>
          <p:nvPr/>
        </p:nvSpPr>
        <p:spPr bwMode="auto">
          <a:xfrm>
            <a:off x="1219200" y="47244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ysClr val="windowText" lastClr="000000"/>
                </a:solidFill>
                <a:latin typeface="Arial" charset="0"/>
              </a:rPr>
              <a:t>No</a:t>
            </a:r>
          </a:p>
        </p:txBody>
      </p:sp>
      <p:sp>
        <p:nvSpPr>
          <p:cNvPr id="255" name="Text Box 35"/>
          <p:cNvSpPr txBox="1">
            <a:spLocks noChangeArrowheads="1"/>
          </p:cNvSpPr>
          <p:nvPr/>
        </p:nvSpPr>
        <p:spPr bwMode="auto">
          <a:xfrm>
            <a:off x="685800" y="35814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ysClr val="windowText" lastClr="000000"/>
                </a:solidFill>
                <a:latin typeface="Arial" charset="0"/>
              </a:rPr>
              <a:t>Yes</a:t>
            </a:r>
          </a:p>
        </p:txBody>
      </p:sp>
      <p:sp>
        <p:nvSpPr>
          <p:cNvPr id="256" name="Text Box 36"/>
          <p:cNvSpPr txBox="1">
            <a:spLocks noChangeArrowheads="1"/>
          </p:cNvSpPr>
          <p:nvPr/>
        </p:nvSpPr>
        <p:spPr bwMode="auto">
          <a:xfrm>
            <a:off x="2438400" y="35814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ysClr val="windowText" lastClr="000000"/>
                </a:solidFill>
                <a:latin typeface="Arial" charset="0"/>
              </a:rPr>
              <a:t>Yes</a:t>
            </a:r>
          </a:p>
        </p:txBody>
      </p:sp>
      <p:sp>
        <p:nvSpPr>
          <p:cNvPr id="257" name="Text Box 37"/>
          <p:cNvSpPr txBox="1">
            <a:spLocks noChangeArrowheads="1"/>
          </p:cNvSpPr>
          <p:nvPr/>
        </p:nvSpPr>
        <p:spPr bwMode="auto">
          <a:xfrm>
            <a:off x="1371600" y="240665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rgbClr val="FF0000"/>
                </a:solidFill>
                <a:latin typeface="Arial" charset="0"/>
              </a:rPr>
              <a:t>Yes</a:t>
            </a:r>
          </a:p>
        </p:txBody>
      </p:sp>
      <p:grpSp>
        <p:nvGrpSpPr>
          <p:cNvPr id="57383" name="Group 38"/>
          <p:cNvGrpSpPr>
            <a:grpSpLocks/>
          </p:cNvGrpSpPr>
          <p:nvPr/>
        </p:nvGrpSpPr>
        <p:grpSpPr bwMode="auto">
          <a:xfrm>
            <a:off x="2654300" y="3970338"/>
            <a:ext cx="328613" cy="762000"/>
            <a:chOff x="1672" y="2933"/>
            <a:chExt cx="207" cy="480"/>
          </a:xfrm>
        </p:grpSpPr>
        <p:grpSp>
          <p:nvGrpSpPr>
            <p:cNvPr id="57451" name="Group 39"/>
            <p:cNvGrpSpPr>
              <a:grpSpLocks/>
            </p:cNvGrpSpPr>
            <p:nvPr/>
          </p:nvGrpSpPr>
          <p:grpSpPr bwMode="auto">
            <a:xfrm>
              <a:off x="1703" y="3018"/>
              <a:ext cx="191" cy="336"/>
              <a:chOff x="2017" y="2928"/>
              <a:chExt cx="143" cy="336"/>
            </a:xfrm>
          </p:grpSpPr>
          <p:sp>
            <p:nvSpPr>
              <p:cNvPr id="261" name="Rectangle 40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48" cy="48"/>
              </a:xfrm>
              <a:prstGeom prst="rect">
                <a:avLst/>
              </a:prstGeom>
              <a:solidFill>
                <a:srgbClr val="5D7CD5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262" name="Rectangle 41"/>
              <p:cNvSpPr>
                <a:spLocks noChangeArrowheads="1"/>
              </p:cNvSpPr>
              <p:nvPr/>
            </p:nvSpPr>
            <p:spPr bwMode="auto">
              <a:xfrm>
                <a:off x="2064" y="3168"/>
                <a:ext cx="48" cy="96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263" name="Rectangle 42"/>
              <p:cNvSpPr>
                <a:spLocks noChangeArrowheads="1"/>
              </p:cNvSpPr>
              <p:nvPr/>
            </p:nvSpPr>
            <p:spPr bwMode="auto">
              <a:xfrm>
                <a:off x="2017" y="2928"/>
                <a:ext cx="48" cy="336"/>
              </a:xfrm>
              <a:prstGeom prst="rect">
                <a:avLst/>
              </a:prstGeom>
              <a:solidFill>
                <a:srgbClr val="20B43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</p:grpSp>
        <p:sp>
          <p:nvSpPr>
            <p:cNvPr id="260" name="AutoShape 43"/>
            <p:cNvSpPr>
              <a:spLocks noChangeArrowheads="1"/>
            </p:cNvSpPr>
            <p:nvPr/>
          </p:nvSpPr>
          <p:spPr bwMode="auto">
            <a:xfrm>
              <a:off x="1672" y="2933"/>
              <a:ext cx="192" cy="480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57384" name="Group 44"/>
          <p:cNvGrpSpPr>
            <a:grpSpLocks/>
          </p:cNvGrpSpPr>
          <p:nvPr/>
        </p:nvGrpSpPr>
        <p:grpSpPr bwMode="auto">
          <a:xfrm>
            <a:off x="3200400" y="3984625"/>
            <a:ext cx="304800" cy="762000"/>
            <a:chOff x="2016" y="2942"/>
            <a:chExt cx="192" cy="480"/>
          </a:xfrm>
        </p:grpSpPr>
        <p:grpSp>
          <p:nvGrpSpPr>
            <p:cNvPr id="57446" name="Group 45"/>
            <p:cNvGrpSpPr>
              <a:grpSpLocks/>
            </p:cNvGrpSpPr>
            <p:nvPr/>
          </p:nvGrpSpPr>
          <p:grpSpPr bwMode="auto">
            <a:xfrm>
              <a:off x="2032" y="3114"/>
              <a:ext cx="191" cy="240"/>
              <a:chOff x="2305" y="3024"/>
              <a:chExt cx="143" cy="240"/>
            </a:xfrm>
          </p:grpSpPr>
          <p:sp>
            <p:nvSpPr>
              <p:cNvPr id="267" name="Rectangle 46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48" cy="48"/>
              </a:xfrm>
              <a:prstGeom prst="rect">
                <a:avLst/>
              </a:prstGeom>
              <a:solidFill>
                <a:srgbClr val="5D7CD5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268" name="Rectangle 47"/>
              <p:cNvSpPr>
                <a:spLocks noChangeArrowheads="1"/>
              </p:cNvSpPr>
              <p:nvPr/>
            </p:nvSpPr>
            <p:spPr bwMode="auto">
              <a:xfrm>
                <a:off x="2352" y="3024"/>
                <a:ext cx="48" cy="240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269" name="Rectangle 48"/>
              <p:cNvSpPr>
                <a:spLocks noChangeArrowheads="1"/>
              </p:cNvSpPr>
              <p:nvPr/>
            </p:nvSpPr>
            <p:spPr bwMode="auto">
              <a:xfrm>
                <a:off x="2305" y="3024"/>
                <a:ext cx="47" cy="240"/>
              </a:xfrm>
              <a:prstGeom prst="rect">
                <a:avLst/>
              </a:prstGeom>
              <a:solidFill>
                <a:srgbClr val="20B43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</p:grpSp>
        <p:sp>
          <p:nvSpPr>
            <p:cNvPr id="266" name="AutoShape 49"/>
            <p:cNvSpPr>
              <a:spLocks noChangeArrowheads="1"/>
            </p:cNvSpPr>
            <p:nvPr/>
          </p:nvSpPr>
          <p:spPr bwMode="auto">
            <a:xfrm>
              <a:off x="2016" y="2942"/>
              <a:ext cx="192" cy="480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57385" name="Group 50"/>
          <p:cNvGrpSpPr>
            <a:grpSpLocks/>
          </p:cNvGrpSpPr>
          <p:nvPr/>
        </p:nvGrpSpPr>
        <p:grpSpPr bwMode="auto">
          <a:xfrm>
            <a:off x="1905000" y="3973513"/>
            <a:ext cx="304800" cy="762000"/>
            <a:chOff x="1200" y="2935"/>
            <a:chExt cx="192" cy="480"/>
          </a:xfrm>
        </p:grpSpPr>
        <p:grpSp>
          <p:nvGrpSpPr>
            <p:cNvPr id="57441" name="Group 51"/>
            <p:cNvGrpSpPr>
              <a:grpSpLocks/>
            </p:cNvGrpSpPr>
            <p:nvPr/>
          </p:nvGrpSpPr>
          <p:grpSpPr bwMode="auto">
            <a:xfrm>
              <a:off x="1208" y="3072"/>
              <a:ext cx="191" cy="288"/>
              <a:chOff x="1249" y="3024"/>
              <a:chExt cx="143" cy="288"/>
            </a:xfrm>
          </p:grpSpPr>
          <p:sp>
            <p:nvSpPr>
              <p:cNvPr id="273" name="Rectangle 52"/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48" cy="192"/>
              </a:xfrm>
              <a:prstGeom prst="rect">
                <a:avLst/>
              </a:prstGeom>
              <a:solidFill>
                <a:srgbClr val="5D7CD5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274" name="Rectangle 53"/>
              <p:cNvSpPr>
                <a:spLocks noChangeArrowheads="1"/>
              </p:cNvSpPr>
              <p:nvPr/>
            </p:nvSpPr>
            <p:spPr bwMode="auto">
              <a:xfrm>
                <a:off x="1296" y="3024"/>
                <a:ext cx="48" cy="28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275" name="Rectangle 54"/>
              <p:cNvSpPr>
                <a:spLocks noChangeArrowheads="1"/>
              </p:cNvSpPr>
              <p:nvPr/>
            </p:nvSpPr>
            <p:spPr bwMode="auto">
              <a:xfrm>
                <a:off x="1249" y="3264"/>
                <a:ext cx="47" cy="48"/>
              </a:xfrm>
              <a:prstGeom prst="rect">
                <a:avLst/>
              </a:prstGeom>
              <a:solidFill>
                <a:srgbClr val="20B43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</p:grpSp>
        <p:sp>
          <p:nvSpPr>
            <p:cNvPr id="272" name="AutoShape 55"/>
            <p:cNvSpPr>
              <a:spLocks noChangeArrowheads="1"/>
            </p:cNvSpPr>
            <p:nvPr/>
          </p:nvSpPr>
          <p:spPr bwMode="auto">
            <a:xfrm>
              <a:off x="1200" y="2935"/>
              <a:ext cx="192" cy="480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57386" name="Group 56"/>
          <p:cNvGrpSpPr>
            <a:grpSpLocks/>
          </p:cNvGrpSpPr>
          <p:nvPr/>
        </p:nvGrpSpPr>
        <p:grpSpPr bwMode="auto">
          <a:xfrm>
            <a:off x="1219200" y="5038725"/>
            <a:ext cx="304800" cy="762000"/>
            <a:chOff x="768" y="3606"/>
            <a:chExt cx="192" cy="480"/>
          </a:xfrm>
        </p:grpSpPr>
        <p:grpSp>
          <p:nvGrpSpPr>
            <p:cNvPr id="57436" name="Group 57"/>
            <p:cNvGrpSpPr>
              <a:grpSpLocks/>
            </p:cNvGrpSpPr>
            <p:nvPr/>
          </p:nvGrpSpPr>
          <p:grpSpPr bwMode="auto">
            <a:xfrm>
              <a:off x="773" y="3792"/>
              <a:ext cx="191" cy="240"/>
              <a:chOff x="721" y="3744"/>
              <a:chExt cx="143" cy="240"/>
            </a:xfrm>
          </p:grpSpPr>
          <p:sp>
            <p:nvSpPr>
              <p:cNvPr id="279" name="Rectangle 58"/>
              <p:cNvSpPr>
                <a:spLocks noChangeArrowheads="1"/>
              </p:cNvSpPr>
              <p:nvPr/>
            </p:nvSpPr>
            <p:spPr bwMode="auto">
              <a:xfrm>
                <a:off x="816" y="3744"/>
                <a:ext cx="48" cy="240"/>
              </a:xfrm>
              <a:prstGeom prst="rect">
                <a:avLst/>
              </a:prstGeom>
              <a:solidFill>
                <a:srgbClr val="5D7CD5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280" name="Rectangle 59"/>
              <p:cNvSpPr>
                <a:spLocks noChangeArrowheads="1"/>
              </p:cNvSpPr>
              <p:nvPr/>
            </p:nvSpPr>
            <p:spPr bwMode="auto">
              <a:xfrm>
                <a:off x="768" y="3792"/>
                <a:ext cx="48" cy="192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281" name="Rectangle 60"/>
              <p:cNvSpPr>
                <a:spLocks noChangeArrowheads="1"/>
              </p:cNvSpPr>
              <p:nvPr/>
            </p:nvSpPr>
            <p:spPr bwMode="auto">
              <a:xfrm>
                <a:off x="721" y="3936"/>
                <a:ext cx="47" cy="48"/>
              </a:xfrm>
              <a:prstGeom prst="rect">
                <a:avLst/>
              </a:prstGeom>
              <a:solidFill>
                <a:srgbClr val="20B43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</p:grpSp>
        <p:sp>
          <p:nvSpPr>
            <p:cNvPr id="278" name="AutoShape 61"/>
            <p:cNvSpPr>
              <a:spLocks noChangeArrowheads="1"/>
            </p:cNvSpPr>
            <p:nvPr/>
          </p:nvSpPr>
          <p:spPr bwMode="auto">
            <a:xfrm>
              <a:off x="768" y="3606"/>
              <a:ext cx="192" cy="480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57387" name="Group 62"/>
          <p:cNvGrpSpPr>
            <a:grpSpLocks/>
          </p:cNvGrpSpPr>
          <p:nvPr/>
        </p:nvGrpSpPr>
        <p:grpSpPr bwMode="auto">
          <a:xfrm>
            <a:off x="381000" y="5029200"/>
            <a:ext cx="325438" cy="762000"/>
            <a:chOff x="240" y="3600"/>
            <a:chExt cx="205" cy="480"/>
          </a:xfrm>
        </p:grpSpPr>
        <p:grpSp>
          <p:nvGrpSpPr>
            <p:cNvPr id="57431" name="Group 63"/>
            <p:cNvGrpSpPr>
              <a:grpSpLocks/>
            </p:cNvGrpSpPr>
            <p:nvPr/>
          </p:nvGrpSpPr>
          <p:grpSpPr bwMode="auto">
            <a:xfrm>
              <a:off x="242" y="3744"/>
              <a:ext cx="191" cy="288"/>
              <a:chOff x="289" y="3696"/>
              <a:chExt cx="143" cy="288"/>
            </a:xfrm>
          </p:grpSpPr>
          <p:sp>
            <p:nvSpPr>
              <p:cNvPr id="285" name="Rectangle 64"/>
              <p:cNvSpPr>
                <a:spLocks noChangeArrowheads="1"/>
              </p:cNvSpPr>
              <p:nvPr/>
            </p:nvSpPr>
            <p:spPr bwMode="auto">
              <a:xfrm>
                <a:off x="384" y="3696"/>
                <a:ext cx="48" cy="288"/>
              </a:xfrm>
              <a:prstGeom prst="rect">
                <a:avLst/>
              </a:prstGeom>
              <a:solidFill>
                <a:srgbClr val="5D7CD5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286" name="Rectangle 65"/>
              <p:cNvSpPr>
                <a:spLocks noChangeArrowheads="1"/>
              </p:cNvSpPr>
              <p:nvPr/>
            </p:nvSpPr>
            <p:spPr bwMode="auto">
              <a:xfrm>
                <a:off x="336" y="3888"/>
                <a:ext cx="48" cy="96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287" name="Rectangle 66"/>
              <p:cNvSpPr>
                <a:spLocks noChangeArrowheads="1"/>
              </p:cNvSpPr>
              <p:nvPr/>
            </p:nvSpPr>
            <p:spPr bwMode="auto">
              <a:xfrm>
                <a:off x="289" y="3936"/>
                <a:ext cx="47" cy="48"/>
              </a:xfrm>
              <a:prstGeom prst="rect">
                <a:avLst/>
              </a:prstGeom>
              <a:solidFill>
                <a:srgbClr val="20B43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</p:grpSp>
        <p:sp>
          <p:nvSpPr>
            <p:cNvPr id="284" name="AutoShape 67"/>
            <p:cNvSpPr>
              <a:spLocks noChangeArrowheads="1"/>
            </p:cNvSpPr>
            <p:nvPr/>
          </p:nvSpPr>
          <p:spPr bwMode="auto">
            <a:xfrm>
              <a:off x="253" y="3600"/>
              <a:ext cx="192" cy="480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cxnSp>
        <p:nvCxnSpPr>
          <p:cNvPr id="57388" name="AutoShape 68"/>
          <p:cNvCxnSpPr>
            <a:cxnSpLocks noChangeShapeType="1"/>
            <a:stCxn id="244" idx="2"/>
            <a:endCxn id="272" idx="0"/>
          </p:cNvCxnSpPr>
          <p:nvPr/>
        </p:nvCxnSpPr>
        <p:spPr bwMode="auto">
          <a:xfrm>
            <a:off x="1524000" y="3600450"/>
            <a:ext cx="533400" cy="373063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89" name="AutoShape 69"/>
          <p:cNvCxnSpPr>
            <a:cxnSpLocks noChangeShapeType="1"/>
            <a:stCxn id="245" idx="2"/>
            <a:endCxn id="260" idx="0"/>
          </p:cNvCxnSpPr>
          <p:nvPr/>
        </p:nvCxnSpPr>
        <p:spPr bwMode="auto">
          <a:xfrm flipH="1">
            <a:off x="2806700" y="3600450"/>
            <a:ext cx="317500" cy="369888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90" name="AutoShape 70"/>
          <p:cNvCxnSpPr>
            <a:cxnSpLocks noChangeShapeType="1"/>
            <a:stCxn id="245" idx="2"/>
            <a:endCxn id="266" idx="0"/>
          </p:cNvCxnSpPr>
          <p:nvPr/>
        </p:nvCxnSpPr>
        <p:spPr bwMode="auto">
          <a:xfrm>
            <a:off x="3124200" y="3600450"/>
            <a:ext cx="228600" cy="384175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91" name="AutoShape 71"/>
          <p:cNvCxnSpPr>
            <a:cxnSpLocks noChangeShapeType="1"/>
            <a:stCxn id="246" idx="2"/>
            <a:endCxn id="284" idx="0"/>
          </p:cNvCxnSpPr>
          <p:nvPr/>
        </p:nvCxnSpPr>
        <p:spPr bwMode="auto">
          <a:xfrm flipH="1">
            <a:off x="554038" y="4743450"/>
            <a:ext cx="436562" cy="28575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92" name="AutoShape 72"/>
          <p:cNvCxnSpPr>
            <a:cxnSpLocks noChangeShapeType="1"/>
            <a:stCxn id="246" idx="2"/>
            <a:endCxn id="278" idx="0"/>
          </p:cNvCxnSpPr>
          <p:nvPr/>
        </p:nvCxnSpPr>
        <p:spPr bwMode="auto">
          <a:xfrm>
            <a:off x="990600" y="4743450"/>
            <a:ext cx="381000" cy="295275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3" name="Oval 73"/>
          <p:cNvSpPr>
            <a:spLocks noChangeArrowheads="1"/>
          </p:cNvSpPr>
          <p:nvPr/>
        </p:nvSpPr>
        <p:spPr bwMode="auto">
          <a:xfrm>
            <a:off x="1828800" y="4038600"/>
            <a:ext cx="457200" cy="762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grpSp>
        <p:nvGrpSpPr>
          <p:cNvPr id="57394" name="Group 74"/>
          <p:cNvGrpSpPr>
            <a:grpSpLocks/>
          </p:cNvGrpSpPr>
          <p:nvPr/>
        </p:nvGrpSpPr>
        <p:grpSpPr bwMode="auto">
          <a:xfrm>
            <a:off x="7859713" y="5105400"/>
            <a:ext cx="317500" cy="762000"/>
            <a:chOff x="4951" y="3216"/>
            <a:chExt cx="200" cy="480"/>
          </a:xfrm>
        </p:grpSpPr>
        <p:sp>
          <p:nvSpPr>
            <p:cNvPr id="295" name="Rectangle 75"/>
            <p:cNvSpPr>
              <a:spLocks noChangeArrowheads="1"/>
            </p:cNvSpPr>
            <p:nvPr/>
          </p:nvSpPr>
          <p:spPr bwMode="auto">
            <a:xfrm>
              <a:off x="5087" y="3589"/>
              <a:ext cx="64" cy="48"/>
            </a:xfrm>
            <a:prstGeom prst="rect">
              <a:avLst/>
            </a:prstGeom>
            <a:solidFill>
              <a:srgbClr val="5D7CD5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296" name="Rectangle 76"/>
            <p:cNvSpPr>
              <a:spLocks noChangeArrowheads="1"/>
            </p:cNvSpPr>
            <p:nvPr/>
          </p:nvSpPr>
          <p:spPr bwMode="auto">
            <a:xfrm>
              <a:off x="5030" y="3456"/>
              <a:ext cx="58" cy="18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297" name="Rectangle 77"/>
            <p:cNvSpPr>
              <a:spLocks noChangeArrowheads="1"/>
            </p:cNvSpPr>
            <p:nvPr/>
          </p:nvSpPr>
          <p:spPr bwMode="auto">
            <a:xfrm>
              <a:off x="4961" y="3360"/>
              <a:ext cx="63" cy="282"/>
            </a:xfrm>
            <a:prstGeom prst="rect">
              <a:avLst/>
            </a:prstGeom>
            <a:solidFill>
              <a:srgbClr val="20B43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298" name="AutoShape 78"/>
            <p:cNvSpPr>
              <a:spLocks noChangeArrowheads="1"/>
            </p:cNvSpPr>
            <p:nvPr/>
          </p:nvSpPr>
          <p:spPr bwMode="auto">
            <a:xfrm>
              <a:off x="4951" y="3216"/>
              <a:ext cx="192" cy="480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57395" name="Group 79"/>
          <p:cNvGrpSpPr>
            <a:grpSpLocks/>
          </p:cNvGrpSpPr>
          <p:nvPr/>
        </p:nvGrpSpPr>
        <p:grpSpPr bwMode="auto">
          <a:xfrm>
            <a:off x="8534400" y="4114800"/>
            <a:ext cx="304800" cy="762000"/>
            <a:chOff x="5376" y="2592"/>
            <a:chExt cx="192" cy="480"/>
          </a:xfrm>
        </p:grpSpPr>
        <p:sp>
          <p:nvSpPr>
            <p:cNvPr id="300" name="Rectangle 80"/>
            <p:cNvSpPr>
              <a:spLocks noChangeArrowheads="1"/>
            </p:cNvSpPr>
            <p:nvPr/>
          </p:nvSpPr>
          <p:spPr bwMode="auto">
            <a:xfrm>
              <a:off x="5495" y="2784"/>
              <a:ext cx="63" cy="220"/>
            </a:xfrm>
            <a:prstGeom prst="rect">
              <a:avLst/>
            </a:prstGeom>
            <a:solidFill>
              <a:srgbClr val="5D7CD5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301" name="Rectangle 81"/>
            <p:cNvSpPr>
              <a:spLocks noChangeArrowheads="1"/>
            </p:cNvSpPr>
            <p:nvPr/>
          </p:nvSpPr>
          <p:spPr bwMode="auto">
            <a:xfrm>
              <a:off x="5438" y="2832"/>
              <a:ext cx="63" cy="17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302" name="Rectangle 82"/>
            <p:cNvSpPr>
              <a:spLocks noChangeArrowheads="1"/>
            </p:cNvSpPr>
            <p:nvPr/>
          </p:nvSpPr>
          <p:spPr bwMode="auto">
            <a:xfrm>
              <a:off x="5376" y="2784"/>
              <a:ext cx="63" cy="220"/>
            </a:xfrm>
            <a:prstGeom prst="rect">
              <a:avLst/>
            </a:prstGeom>
            <a:solidFill>
              <a:srgbClr val="20B43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303" name="AutoShape 83"/>
            <p:cNvSpPr>
              <a:spLocks noChangeArrowheads="1"/>
            </p:cNvSpPr>
            <p:nvPr/>
          </p:nvSpPr>
          <p:spPr bwMode="auto">
            <a:xfrm>
              <a:off x="5376" y="2592"/>
              <a:ext cx="192" cy="480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57396" name="Group 84"/>
          <p:cNvGrpSpPr>
            <a:grpSpLocks/>
          </p:cNvGrpSpPr>
          <p:nvPr/>
        </p:nvGrpSpPr>
        <p:grpSpPr bwMode="auto">
          <a:xfrm>
            <a:off x="6477000" y="3973513"/>
            <a:ext cx="304800" cy="762000"/>
            <a:chOff x="4080" y="2503"/>
            <a:chExt cx="192" cy="480"/>
          </a:xfrm>
        </p:grpSpPr>
        <p:sp>
          <p:nvSpPr>
            <p:cNvPr id="305" name="Rectangle 85"/>
            <p:cNvSpPr>
              <a:spLocks noChangeArrowheads="1"/>
            </p:cNvSpPr>
            <p:nvPr/>
          </p:nvSpPr>
          <p:spPr bwMode="auto">
            <a:xfrm>
              <a:off x="4087" y="2688"/>
              <a:ext cx="58" cy="240"/>
            </a:xfrm>
            <a:prstGeom prst="rect">
              <a:avLst/>
            </a:prstGeom>
            <a:solidFill>
              <a:srgbClr val="20B43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306" name="Rectangle 86"/>
            <p:cNvSpPr>
              <a:spLocks noChangeArrowheads="1"/>
            </p:cNvSpPr>
            <p:nvPr/>
          </p:nvSpPr>
          <p:spPr bwMode="auto">
            <a:xfrm>
              <a:off x="4198" y="2784"/>
              <a:ext cx="53" cy="144"/>
            </a:xfrm>
            <a:prstGeom prst="rect">
              <a:avLst/>
            </a:prstGeom>
            <a:solidFill>
              <a:srgbClr val="5D7CD5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307" name="Rectangle 87"/>
            <p:cNvSpPr>
              <a:spLocks noChangeArrowheads="1"/>
            </p:cNvSpPr>
            <p:nvPr/>
          </p:nvSpPr>
          <p:spPr bwMode="auto">
            <a:xfrm>
              <a:off x="4142" y="2736"/>
              <a:ext cx="55" cy="19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308" name="AutoShape 88"/>
            <p:cNvSpPr>
              <a:spLocks noChangeArrowheads="1"/>
            </p:cNvSpPr>
            <p:nvPr/>
          </p:nvSpPr>
          <p:spPr bwMode="auto">
            <a:xfrm>
              <a:off x="4080" y="2503"/>
              <a:ext cx="192" cy="480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57397" name="Group 89"/>
          <p:cNvGrpSpPr>
            <a:grpSpLocks/>
          </p:cNvGrpSpPr>
          <p:nvPr/>
        </p:nvGrpSpPr>
        <p:grpSpPr bwMode="auto">
          <a:xfrm>
            <a:off x="5965825" y="3973513"/>
            <a:ext cx="304800" cy="762000"/>
            <a:chOff x="3758" y="2503"/>
            <a:chExt cx="192" cy="480"/>
          </a:xfrm>
        </p:grpSpPr>
        <p:sp>
          <p:nvSpPr>
            <p:cNvPr id="310" name="Rectangle 90"/>
            <p:cNvSpPr>
              <a:spLocks noChangeArrowheads="1"/>
            </p:cNvSpPr>
            <p:nvPr/>
          </p:nvSpPr>
          <p:spPr bwMode="auto">
            <a:xfrm>
              <a:off x="3824" y="2736"/>
              <a:ext cx="64" cy="19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311" name="Rectangle 91"/>
            <p:cNvSpPr>
              <a:spLocks noChangeArrowheads="1"/>
            </p:cNvSpPr>
            <p:nvPr/>
          </p:nvSpPr>
          <p:spPr bwMode="auto">
            <a:xfrm>
              <a:off x="3884" y="2640"/>
              <a:ext cx="52" cy="289"/>
            </a:xfrm>
            <a:prstGeom prst="rect">
              <a:avLst/>
            </a:prstGeom>
            <a:solidFill>
              <a:srgbClr val="5D7CD5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312" name="Rectangle 92"/>
            <p:cNvSpPr>
              <a:spLocks noChangeArrowheads="1"/>
            </p:cNvSpPr>
            <p:nvPr/>
          </p:nvSpPr>
          <p:spPr bwMode="auto">
            <a:xfrm>
              <a:off x="3758" y="2881"/>
              <a:ext cx="62" cy="48"/>
            </a:xfrm>
            <a:prstGeom prst="rect">
              <a:avLst/>
            </a:prstGeom>
            <a:solidFill>
              <a:srgbClr val="20B43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313" name="AutoShape 93"/>
            <p:cNvSpPr>
              <a:spLocks noChangeArrowheads="1"/>
            </p:cNvSpPr>
            <p:nvPr/>
          </p:nvSpPr>
          <p:spPr bwMode="auto">
            <a:xfrm>
              <a:off x="3758" y="2503"/>
              <a:ext cx="192" cy="480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57398" name="Group 94"/>
          <p:cNvGrpSpPr>
            <a:grpSpLocks/>
          </p:cNvGrpSpPr>
          <p:nvPr/>
        </p:nvGrpSpPr>
        <p:grpSpPr bwMode="auto">
          <a:xfrm>
            <a:off x="7194550" y="5094288"/>
            <a:ext cx="325438" cy="762000"/>
            <a:chOff x="4532" y="3209"/>
            <a:chExt cx="205" cy="480"/>
          </a:xfrm>
        </p:grpSpPr>
        <p:sp>
          <p:nvSpPr>
            <p:cNvPr id="315" name="Rectangle 95"/>
            <p:cNvSpPr>
              <a:spLocks noChangeArrowheads="1"/>
            </p:cNvSpPr>
            <p:nvPr/>
          </p:nvSpPr>
          <p:spPr bwMode="auto">
            <a:xfrm>
              <a:off x="4651" y="3552"/>
              <a:ext cx="56" cy="89"/>
            </a:xfrm>
            <a:prstGeom prst="rect">
              <a:avLst/>
            </a:prstGeom>
            <a:solidFill>
              <a:srgbClr val="5D7CD5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316" name="Rectangle 96"/>
            <p:cNvSpPr>
              <a:spLocks noChangeArrowheads="1"/>
            </p:cNvSpPr>
            <p:nvPr/>
          </p:nvSpPr>
          <p:spPr bwMode="auto">
            <a:xfrm>
              <a:off x="4594" y="3312"/>
              <a:ext cx="62" cy="32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317" name="Rectangle 97"/>
            <p:cNvSpPr>
              <a:spLocks noChangeArrowheads="1"/>
            </p:cNvSpPr>
            <p:nvPr/>
          </p:nvSpPr>
          <p:spPr bwMode="auto">
            <a:xfrm>
              <a:off x="4532" y="3593"/>
              <a:ext cx="62" cy="48"/>
            </a:xfrm>
            <a:prstGeom prst="rect">
              <a:avLst/>
            </a:prstGeom>
            <a:solidFill>
              <a:srgbClr val="20B43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318" name="AutoShape 98"/>
            <p:cNvSpPr>
              <a:spLocks noChangeArrowheads="1"/>
            </p:cNvSpPr>
            <p:nvPr/>
          </p:nvSpPr>
          <p:spPr bwMode="auto">
            <a:xfrm>
              <a:off x="4545" y="3209"/>
              <a:ext cx="192" cy="480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sp>
        <p:nvSpPr>
          <p:cNvPr id="319" name="Oval 99"/>
          <p:cNvSpPr>
            <a:spLocks noChangeArrowheads="1"/>
          </p:cNvSpPr>
          <p:nvPr/>
        </p:nvSpPr>
        <p:spPr bwMode="auto">
          <a:xfrm>
            <a:off x="7097713" y="5181600"/>
            <a:ext cx="457200" cy="762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320" name="Rectangle 101"/>
          <p:cNvSpPr>
            <a:spLocks noChangeArrowheads="1"/>
          </p:cNvSpPr>
          <p:nvPr/>
        </p:nvSpPr>
        <p:spPr bwMode="auto">
          <a:xfrm>
            <a:off x="4695825" y="5486400"/>
            <a:ext cx="180975" cy="219075"/>
          </a:xfrm>
          <a:prstGeom prst="rect">
            <a:avLst/>
          </a:prstGeom>
          <a:solidFill>
            <a:srgbClr val="5D7CD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321" name="Rectangle 102"/>
          <p:cNvSpPr>
            <a:spLocks noChangeArrowheads="1"/>
          </p:cNvSpPr>
          <p:nvPr/>
        </p:nvSpPr>
        <p:spPr bwMode="auto">
          <a:xfrm>
            <a:off x="4521200" y="4724400"/>
            <a:ext cx="173038" cy="9810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322" name="Rectangle 103"/>
          <p:cNvSpPr>
            <a:spLocks noChangeArrowheads="1"/>
          </p:cNvSpPr>
          <p:nvPr/>
        </p:nvSpPr>
        <p:spPr bwMode="auto">
          <a:xfrm>
            <a:off x="4352925" y="5576888"/>
            <a:ext cx="173038" cy="128587"/>
          </a:xfrm>
          <a:prstGeom prst="rect">
            <a:avLst/>
          </a:prstGeom>
          <a:solidFill>
            <a:srgbClr val="20B43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323" name="AutoShape 104"/>
          <p:cNvSpPr>
            <a:spLocks noChangeArrowheads="1"/>
          </p:cNvSpPr>
          <p:nvPr/>
        </p:nvSpPr>
        <p:spPr bwMode="auto">
          <a:xfrm>
            <a:off x="4351338" y="4724400"/>
            <a:ext cx="525462" cy="1143000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cxnSp>
        <p:nvCxnSpPr>
          <p:cNvPr id="57404" name="AutoShape 105"/>
          <p:cNvCxnSpPr>
            <a:cxnSpLocks noChangeShapeType="1"/>
            <a:stCxn id="293" idx="4"/>
            <a:endCxn id="323" idx="1"/>
          </p:cNvCxnSpPr>
          <p:nvPr/>
        </p:nvCxnSpPr>
        <p:spPr bwMode="auto">
          <a:xfrm>
            <a:off x="2057400" y="4819650"/>
            <a:ext cx="2293938" cy="47625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405" name="AutoShape 106"/>
          <p:cNvCxnSpPr>
            <a:cxnSpLocks noChangeShapeType="1"/>
            <a:stCxn id="319" idx="2"/>
            <a:endCxn id="323" idx="3"/>
          </p:cNvCxnSpPr>
          <p:nvPr/>
        </p:nvCxnSpPr>
        <p:spPr bwMode="auto">
          <a:xfrm flipH="1" flipV="1">
            <a:off x="4876800" y="5295900"/>
            <a:ext cx="2201863" cy="2667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406" name="AutoShape 107"/>
          <p:cNvCxnSpPr>
            <a:cxnSpLocks noChangeShapeType="1"/>
            <a:stCxn id="222" idx="2"/>
            <a:endCxn id="323" idx="0"/>
          </p:cNvCxnSpPr>
          <p:nvPr/>
        </p:nvCxnSpPr>
        <p:spPr bwMode="auto">
          <a:xfrm flipH="1">
            <a:off x="4614863" y="3627438"/>
            <a:ext cx="71437" cy="1096962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" name="Text Box 108"/>
          <p:cNvSpPr txBox="1">
            <a:spLocks noChangeArrowheads="1"/>
          </p:cNvSpPr>
          <p:nvPr/>
        </p:nvSpPr>
        <p:spPr bwMode="auto">
          <a:xfrm>
            <a:off x="152400" y="5826125"/>
            <a:ext cx="2362200" cy="346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kern="0">
                <a:solidFill>
                  <a:srgbClr val="20B43C"/>
                </a:solidFill>
                <a:latin typeface="Arial" charset="0"/>
              </a:rPr>
              <a:t>Ground  </a:t>
            </a:r>
            <a:r>
              <a:rPr lang="en-US" sz="1600" kern="0">
                <a:solidFill>
                  <a:srgbClr val="FF0000"/>
                </a:solidFill>
                <a:latin typeface="Arial" charset="0"/>
              </a:rPr>
              <a:t>Vertical  </a:t>
            </a:r>
            <a:r>
              <a:rPr lang="en-US" sz="1600" kern="0">
                <a:solidFill>
                  <a:srgbClr val="5D7CD5"/>
                </a:solidFill>
                <a:latin typeface="Arial" charset="0"/>
              </a:rPr>
              <a:t>Sky</a:t>
            </a:r>
          </a:p>
        </p:txBody>
      </p:sp>
      <p:pic>
        <p:nvPicPr>
          <p:cNvPr id="57408" name="Picture 1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71600"/>
            <a:ext cx="10302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9" name="Text Box 110"/>
          <p:cNvSpPr txBox="1">
            <a:spLocks noChangeArrowheads="1"/>
          </p:cNvSpPr>
          <p:nvPr/>
        </p:nvSpPr>
        <p:spPr bwMode="auto">
          <a:xfrm>
            <a:off x="7010400" y="6521450"/>
            <a:ext cx="213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kern="0">
                <a:solidFill>
                  <a:sysClr val="windowText" lastClr="000000"/>
                </a:solidFill>
                <a:latin typeface="Arial" charset="0"/>
              </a:rPr>
              <a:t>[Collins et al. 2002]</a:t>
            </a:r>
          </a:p>
        </p:txBody>
      </p:sp>
      <p:sp>
        <p:nvSpPr>
          <p:cNvPr id="330" name="Text Box 111"/>
          <p:cNvSpPr txBox="1">
            <a:spLocks noChangeArrowheads="1"/>
          </p:cNvSpPr>
          <p:nvPr/>
        </p:nvSpPr>
        <p:spPr bwMode="auto">
          <a:xfrm>
            <a:off x="3124200" y="57150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kern="0">
                <a:solidFill>
                  <a:sysClr val="windowText" lastClr="000000"/>
                </a:solidFill>
                <a:latin typeface="Arial" charset="0"/>
              </a:rPr>
              <a:t>P(</a:t>
            </a:r>
            <a:r>
              <a:rPr lang="en-US" i="1" kern="0">
                <a:solidFill>
                  <a:sysClr val="windowText" lastClr="000000"/>
                </a:solidFill>
                <a:latin typeface="Arial" charset="0"/>
              </a:rPr>
              <a:t>label </a:t>
            </a:r>
            <a:r>
              <a:rPr lang="en-US" kern="0">
                <a:solidFill>
                  <a:sysClr val="windowText" lastClr="000000"/>
                </a:solidFill>
                <a:latin typeface="Arial" charset="0"/>
              </a:rPr>
              <a:t>| </a:t>
            </a:r>
            <a:r>
              <a:rPr lang="en-US" i="1" kern="0">
                <a:solidFill>
                  <a:sysClr val="windowText" lastClr="000000"/>
                </a:solidFill>
                <a:latin typeface="Arial" charset="0"/>
              </a:rPr>
              <a:t>good segment</a:t>
            </a:r>
            <a:r>
              <a:rPr lang="en-US" kern="0">
                <a:solidFill>
                  <a:sysClr val="windowText" lastClr="000000"/>
                </a:solidFill>
                <a:latin typeface="Arial" charset="0"/>
              </a:rPr>
              <a:t>, </a:t>
            </a:r>
            <a:r>
              <a:rPr lang="en-US" i="1" kern="0">
                <a:solidFill>
                  <a:sysClr val="windowText" lastClr="000000"/>
                </a:solidFill>
                <a:latin typeface="Arial" charset="0"/>
              </a:rPr>
              <a:t>data</a:t>
            </a:r>
            <a:r>
              <a:rPr lang="en-US" kern="0">
                <a:solidFill>
                  <a:sysClr val="windowText" lastClr="000000"/>
                </a:solidFill>
                <a:latin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6148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Using Boosted Decision Trees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Flexible: can deal with both continuous and categorical variables</a:t>
            </a:r>
          </a:p>
          <a:p>
            <a:r>
              <a:rPr lang="en-US" smtClean="0"/>
              <a:t>How to control bias/variance trade-off</a:t>
            </a:r>
          </a:p>
          <a:p>
            <a:pPr lvl="1"/>
            <a:r>
              <a:rPr lang="en-US" smtClean="0"/>
              <a:t>Size of trees</a:t>
            </a:r>
          </a:p>
          <a:p>
            <a:pPr lvl="1"/>
            <a:r>
              <a:rPr lang="en-US" smtClean="0"/>
              <a:t>Number of trees</a:t>
            </a:r>
          </a:p>
          <a:p>
            <a:r>
              <a:rPr lang="en-US" smtClean="0"/>
              <a:t>Boosting trees often works best with a small number of well-designed features</a:t>
            </a:r>
          </a:p>
          <a:p>
            <a:r>
              <a:rPr lang="en-US" smtClean="0"/>
              <a:t>Boosting “stubs” can give a fast classifier</a:t>
            </a:r>
          </a:p>
          <a:p>
            <a:pPr lvl="1">
              <a:buFont typeface="Arial" pitchFamily="34" charset="0"/>
              <a:buNone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5196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Generative classifiers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724587"/>
          </a:xfrm>
        </p:spPr>
        <p:txBody>
          <a:bodyPr>
            <a:normAutofit/>
          </a:bodyPr>
          <a:lstStyle/>
          <a:p>
            <a:r>
              <a:rPr lang="en-US" dirty="0" smtClean="0"/>
              <a:t>Model the joint probability of the features and the labels</a:t>
            </a:r>
          </a:p>
          <a:p>
            <a:pPr lvl="1"/>
            <a:r>
              <a:rPr lang="en-US" dirty="0" smtClean="0"/>
              <a:t>Allows direct control of independence assumptions</a:t>
            </a:r>
          </a:p>
          <a:p>
            <a:pPr lvl="1"/>
            <a:r>
              <a:rPr lang="en-US" dirty="0" smtClean="0"/>
              <a:t>Can incorporate priors</a:t>
            </a:r>
          </a:p>
          <a:p>
            <a:pPr lvl="1"/>
            <a:r>
              <a:rPr lang="en-US" dirty="0" smtClean="0"/>
              <a:t>Often simple to train (depending on the model)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Examples</a:t>
            </a:r>
          </a:p>
          <a:p>
            <a:pPr lvl="1"/>
            <a:r>
              <a:rPr lang="en-US" dirty="0" smtClean="0"/>
              <a:t>Naïve Bayes</a:t>
            </a:r>
          </a:p>
          <a:p>
            <a:pPr lvl="1"/>
            <a:r>
              <a:rPr lang="en-US" dirty="0" smtClean="0"/>
              <a:t>Mixture of Gaussians for each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5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Naïve Bayes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628650" y="1565835"/>
            <a:ext cx="7886700" cy="4611128"/>
          </a:xfrm>
        </p:spPr>
        <p:txBody>
          <a:bodyPr/>
          <a:lstStyle/>
          <a:p>
            <a:r>
              <a:rPr lang="en-US" sz="2400" dirty="0" smtClean="0"/>
              <a:t>Objective</a:t>
            </a:r>
          </a:p>
          <a:p>
            <a:r>
              <a:rPr lang="en-US" sz="2400" dirty="0" smtClean="0"/>
              <a:t>Parameterization</a:t>
            </a:r>
          </a:p>
          <a:p>
            <a:r>
              <a:rPr lang="en-US" sz="2400" dirty="0" smtClean="0"/>
              <a:t>Regularization</a:t>
            </a:r>
          </a:p>
          <a:p>
            <a:r>
              <a:rPr lang="en-US" sz="2400" dirty="0" smtClean="0"/>
              <a:t>Training</a:t>
            </a:r>
          </a:p>
          <a:p>
            <a:r>
              <a:rPr lang="en-US" sz="2400" dirty="0" smtClean="0"/>
              <a:t>Inference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Conditional independence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Inference</a:t>
            </a:r>
            <a:endParaRPr lang="en-US" sz="2400" dirty="0" smtClean="0"/>
          </a:p>
        </p:txBody>
      </p:sp>
      <p:sp>
        <p:nvSpPr>
          <p:cNvPr id="4" name="Oval 3"/>
          <p:cNvSpPr/>
          <p:nvPr/>
        </p:nvSpPr>
        <p:spPr>
          <a:xfrm>
            <a:off x="5105400" y="3581400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x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5943600" y="3581400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x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6858000" y="3581400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x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6019800" y="2209800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y</a:t>
            </a:r>
            <a:endParaRPr lang="en-US" baseline="-25000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8" idx="4"/>
          </p:cNvCxnSpPr>
          <p:nvPr/>
        </p:nvCxnSpPr>
        <p:spPr>
          <a:xfrm rot="5400000">
            <a:off x="5467350" y="2762250"/>
            <a:ext cx="838200" cy="8001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4"/>
          </p:cNvCxnSpPr>
          <p:nvPr/>
        </p:nvCxnSpPr>
        <p:spPr>
          <a:xfrm rot="5400000">
            <a:off x="5886450" y="3105150"/>
            <a:ext cx="762000" cy="381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4"/>
          </p:cNvCxnSpPr>
          <p:nvPr/>
        </p:nvCxnSpPr>
        <p:spPr>
          <a:xfrm rot="16200000" flipH="1">
            <a:off x="6305550" y="2724150"/>
            <a:ext cx="762000" cy="8001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15" y="4756150"/>
            <a:ext cx="5857875" cy="504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15" y="5800069"/>
            <a:ext cx="4834591" cy="101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0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Using Naïve Bayes 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Simple thing to try for categorical data</a:t>
            </a:r>
          </a:p>
          <a:p>
            <a:endParaRPr lang="en-US" smtClean="0"/>
          </a:p>
          <a:p>
            <a:r>
              <a:rPr lang="en-US" smtClean="0"/>
              <a:t>Very fast to train/test</a:t>
            </a:r>
          </a:p>
          <a:p>
            <a:endParaRPr lang="en-US" smtClean="0"/>
          </a:p>
          <a:p>
            <a:pPr>
              <a:buFont typeface="Arial" pitchFamily="34" charset="0"/>
              <a:buNone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1910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Web-based 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SVM</a:t>
            </a:r>
            <a:endParaRPr lang="en-US" dirty="0" smtClean="0">
              <a:hlinkClick r:id="rId2"/>
            </a:endParaRPr>
          </a:p>
          <a:p>
            <a:endParaRPr lang="en-US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Neural Network</a:t>
            </a:r>
            <a:endParaRPr lang="en-US" dirty="0">
              <a:hlinkClick r:id="rId2"/>
            </a:endParaRPr>
          </a:p>
          <a:p>
            <a:endParaRPr lang="en-US" dirty="0"/>
          </a:p>
          <a:p>
            <a:r>
              <a:rPr lang="en-US" dirty="0" smtClean="0">
                <a:hlinkClick r:id="rId3"/>
              </a:rPr>
              <a:t>Random Forest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92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Many classifiers to choose from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SVM</a:t>
            </a:r>
          </a:p>
          <a:p>
            <a:r>
              <a:rPr lang="en-US" sz="2800" dirty="0" smtClean="0"/>
              <a:t>Neural networks</a:t>
            </a:r>
          </a:p>
          <a:p>
            <a:r>
              <a:rPr lang="en-US" sz="2800" dirty="0" smtClean="0"/>
              <a:t>Naïve Bayes</a:t>
            </a:r>
          </a:p>
          <a:p>
            <a:r>
              <a:rPr lang="en-US" sz="2800" dirty="0" smtClean="0"/>
              <a:t>Bayesian network</a:t>
            </a:r>
          </a:p>
          <a:p>
            <a:r>
              <a:rPr lang="en-US" sz="2800" dirty="0" smtClean="0"/>
              <a:t>Logistic regression</a:t>
            </a:r>
          </a:p>
          <a:p>
            <a:r>
              <a:rPr lang="en-US" sz="2800" dirty="0" smtClean="0"/>
              <a:t>Randomized Forests</a:t>
            </a:r>
          </a:p>
          <a:p>
            <a:r>
              <a:rPr lang="en-US" sz="2800" dirty="0" smtClean="0"/>
              <a:t>Boosted Decision Trees</a:t>
            </a:r>
          </a:p>
          <a:p>
            <a:r>
              <a:rPr lang="en-US" sz="2800" dirty="0" smtClean="0"/>
              <a:t>K-nearest neighbor</a:t>
            </a:r>
          </a:p>
          <a:p>
            <a:r>
              <a:rPr lang="en-US" sz="2800" dirty="0" smtClean="0"/>
              <a:t>RBMs</a:t>
            </a:r>
          </a:p>
          <a:p>
            <a:r>
              <a:rPr lang="en-US" sz="2800" dirty="0" smtClean="0"/>
              <a:t>Deep networks</a:t>
            </a:r>
          </a:p>
          <a:p>
            <a:r>
              <a:rPr lang="en-US" sz="2800" dirty="0" smtClean="0"/>
              <a:t>Etc.</a:t>
            </a:r>
          </a:p>
          <a:p>
            <a:pPr>
              <a:buFont typeface="Arial" pitchFamily="34" charset="0"/>
              <a:buNone/>
            </a:pPr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724400" y="1676400"/>
            <a:ext cx="3821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/>
              <a:t>Which is the best one?</a:t>
            </a:r>
          </a:p>
        </p:txBody>
      </p:sp>
    </p:spTree>
    <p:extLst>
      <p:ext uri="{BB962C8B-B14F-4D97-AF65-F5344CB8AC3E}">
        <p14:creationId xmlns:p14="http://schemas.microsoft.com/office/powerpoint/2010/main" val="42541827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 Free Lunch Theorem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53435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13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Today’s </a:t>
            </a:r>
            <a:r>
              <a:rPr lang="en-US" dirty="0" smtClean="0"/>
              <a:t>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Review/finish supervised learning</a:t>
            </a:r>
          </a:p>
          <a:p>
            <a:endParaRPr lang="en-US" dirty="0" smtClean="0"/>
          </a:p>
          <a:p>
            <a:r>
              <a:rPr lang="en-US" dirty="0" smtClean="0"/>
              <a:t>Overview </a:t>
            </a:r>
            <a:r>
              <a:rPr lang="en-US" dirty="0"/>
              <a:t>of object category detection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Statistical template matching </a:t>
            </a:r>
          </a:p>
          <a:p>
            <a:pPr lvl="1"/>
            <a:r>
              <a:rPr lang="en-US" dirty="0" err="1" smtClean="0"/>
              <a:t>Dalal-Triggs</a:t>
            </a:r>
            <a:r>
              <a:rPr lang="en-US" dirty="0" smtClean="0"/>
              <a:t> pedestrian detector (basic concept)</a:t>
            </a:r>
          </a:p>
          <a:p>
            <a:pPr lvl="1"/>
            <a:r>
              <a:rPr lang="en-US" dirty="0" smtClean="0"/>
              <a:t>Viola-Jones detector (cascades, integral images)</a:t>
            </a:r>
          </a:p>
          <a:p>
            <a:pPr lvl="1"/>
            <a:r>
              <a:rPr lang="en-US" dirty="0" smtClean="0"/>
              <a:t>R-CNN detector (object proposals/CNN)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67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Generalization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It’s not enough to do well on the training set: we want to also make good predictions for new examples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47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Bias-Variance Trade-off</a:t>
            </a:r>
          </a:p>
        </p:txBody>
      </p:sp>
      <p:sp>
        <p:nvSpPr>
          <p:cNvPr id="31747" name="TextBox 17"/>
          <p:cNvSpPr txBox="1">
            <a:spLocks noChangeArrowheads="1"/>
          </p:cNvSpPr>
          <p:nvPr/>
        </p:nvSpPr>
        <p:spPr bwMode="auto">
          <a:xfrm>
            <a:off x="1600200" y="1600200"/>
            <a:ext cx="510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/>
              <a:t>E(MSE) = noise</a:t>
            </a:r>
            <a:r>
              <a:rPr lang="en-US" sz="2400" baseline="30000"/>
              <a:t>2  </a:t>
            </a:r>
            <a:r>
              <a:rPr lang="en-US" sz="2400"/>
              <a:t>+ bias</a:t>
            </a:r>
            <a:r>
              <a:rPr lang="en-US" sz="2400" baseline="30000"/>
              <a:t>2</a:t>
            </a:r>
            <a:r>
              <a:rPr lang="en-US" sz="2400"/>
              <a:t> + variance</a:t>
            </a:r>
          </a:p>
        </p:txBody>
      </p:sp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304800" y="3733800"/>
            <a:ext cx="8534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See the following for </a:t>
            </a:r>
            <a:r>
              <a:rPr lang="en-US" dirty="0" smtClean="0"/>
              <a:t>explanation </a:t>
            </a:r>
            <a:r>
              <a:rPr lang="en-US" dirty="0"/>
              <a:t>of bias-variance (also Bishop’s “Neural Networks” book</a:t>
            </a:r>
            <a:r>
              <a:rPr lang="en-US" dirty="0" smtClean="0"/>
              <a:t>):</a:t>
            </a:r>
          </a:p>
          <a:p>
            <a:pPr eaLnBrk="1" hangingPunct="1"/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://www.inf.ed.ac.uk/teaching/courses/mlsc/Notes/Lecture4/BiasVariance.pdf</a:t>
            </a:r>
            <a:endParaRPr lang="en-US" dirty="0"/>
          </a:p>
        </p:txBody>
      </p:sp>
      <p:sp>
        <p:nvSpPr>
          <p:cNvPr id="31749" name="TextBox 5"/>
          <p:cNvSpPr txBox="1">
            <a:spLocks noChangeArrowheads="1"/>
          </p:cNvSpPr>
          <p:nvPr/>
        </p:nvSpPr>
        <p:spPr bwMode="auto">
          <a:xfrm>
            <a:off x="1981200" y="2590800"/>
            <a:ext cx="1828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/>
              <a:t>Unavoidable error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895600" y="2057400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1" name="TextBox 8"/>
          <p:cNvSpPr txBox="1">
            <a:spLocks noChangeArrowheads="1"/>
          </p:cNvSpPr>
          <p:nvPr/>
        </p:nvSpPr>
        <p:spPr bwMode="auto">
          <a:xfrm>
            <a:off x="4267200" y="2590800"/>
            <a:ext cx="1828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/>
              <a:t>Error due to incorrect assumptions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4610100" y="2062163"/>
            <a:ext cx="571500" cy="528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3" name="TextBox 11"/>
          <p:cNvSpPr txBox="1">
            <a:spLocks noChangeArrowheads="1"/>
          </p:cNvSpPr>
          <p:nvPr/>
        </p:nvSpPr>
        <p:spPr bwMode="auto">
          <a:xfrm>
            <a:off x="6172200" y="2362200"/>
            <a:ext cx="2667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dirty="0"/>
              <a:t>Error due to variance </a:t>
            </a:r>
            <a:r>
              <a:rPr lang="en-US" dirty="0" smtClean="0"/>
              <a:t>parameter estimates from training </a:t>
            </a:r>
            <a:r>
              <a:rPr lang="en-US" dirty="0"/>
              <a:t>samples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019800" y="2057400"/>
            <a:ext cx="5715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39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Bias and Variance</a:t>
            </a:r>
          </a:p>
        </p:txBody>
      </p:sp>
      <p:sp>
        <p:nvSpPr>
          <p:cNvPr id="10" name="Freeform 9"/>
          <p:cNvSpPr/>
          <p:nvPr/>
        </p:nvSpPr>
        <p:spPr>
          <a:xfrm>
            <a:off x="1941513" y="3957638"/>
            <a:ext cx="4359275" cy="1827212"/>
          </a:xfrm>
          <a:custGeom>
            <a:avLst/>
            <a:gdLst>
              <a:gd name="connsiteX0" fmla="*/ 0 w 4359058"/>
              <a:gd name="connsiteY0" fmla="*/ 0 h 1826490"/>
              <a:gd name="connsiteX1" fmla="*/ 413359 w 4359058"/>
              <a:gd name="connsiteY1" fmla="*/ 12526 h 1826490"/>
              <a:gd name="connsiteX2" fmla="*/ 450937 w 4359058"/>
              <a:gd name="connsiteY2" fmla="*/ 25052 h 1826490"/>
              <a:gd name="connsiteX3" fmla="*/ 488515 w 4359058"/>
              <a:gd name="connsiteY3" fmla="*/ 50104 h 1826490"/>
              <a:gd name="connsiteX4" fmla="*/ 551145 w 4359058"/>
              <a:gd name="connsiteY4" fmla="*/ 62630 h 1826490"/>
              <a:gd name="connsiteX5" fmla="*/ 601250 w 4359058"/>
              <a:gd name="connsiteY5" fmla="*/ 75156 h 1826490"/>
              <a:gd name="connsiteX6" fmla="*/ 676406 w 4359058"/>
              <a:gd name="connsiteY6" fmla="*/ 100208 h 1826490"/>
              <a:gd name="connsiteX7" fmla="*/ 713984 w 4359058"/>
              <a:gd name="connsiteY7" fmla="*/ 137786 h 1826490"/>
              <a:gd name="connsiteX8" fmla="*/ 764088 w 4359058"/>
              <a:gd name="connsiteY8" fmla="*/ 150312 h 1826490"/>
              <a:gd name="connsiteX9" fmla="*/ 876822 w 4359058"/>
              <a:gd name="connsiteY9" fmla="*/ 187890 h 1826490"/>
              <a:gd name="connsiteX10" fmla="*/ 914400 w 4359058"/>
              <a:gd name="connsiteY10" fmla="*/ 200416 h 1826490"/>
              <a:gd name="connsiteX11" fmla="*/ 977030 w 4359058"/>
              <a:gd name="connsiteY11" fmla="*/ 212942 h 1826490"/>
              <a:gd name="connsiteX12" fmla="*/ 1052187 w 4359058"/>
              <a:gd name="connsiteY12" fmla="*/ 237994 h 1826490"/>
              <a:gd name="connsiteX13" fmla="*/ 1089765 w 4359058"/>
              <a:gd name="connsiteY13" fmla="*/ 250520 h 1826490"/>
              <a:gd name="connsiteX14" fmla="*/ 1127343 w 4359058"/>
              <a:gd name="connsiteY14" fmla="*/ 288098 h 1826490"/>
              <a:gd name="connsiteX15" fmla="*/ 1164921 w 4359058"/>
              <a:gd name="connsiteY15" fmla="*/ 300624 h 1826490"/>
              <a:gd name="connsiteX16" fmla="*/ 1202499 w 4359058"/>
              <a:gd name="connsiteY16" fmla="*/ 325676 h 1826490"/>
              <a:gd name="connsiteX17" fmla="*/ 1215025 w 4359058"/>
              <a:gd name="connsiteY17" fmla="*/ 363254 h 1826490"/>
              <a:gd name="connsiteX18" fmla="*/ 1240077 w 4359058"/>
              <a:gd name="connsiteY18" fmla="*/ 388307 h 1826490"/>
              <a:gd name="connsiteX19" fmla="*/ 1277655 w 4359058"/>
              <a:gd name="connsiteY19" fmla="*/ 413359 h 1826490"/>
              <a:gd name="connsiteX20" fmla="*/ 1390389 w 4359058"/>
              <a:gd name="connsiteY20" fmla="*/ 438411 h 1826490"/>
              <a:gd name="connsiteX21" fmla="*/ 1465545 w 4359058"/>
              <a:gd name="connsiteY21" fmla="*/ 463463 h 1826490"/>
              <a:gd name="connsiteX22" fmla="*/ 1503124 w 4359058"/>
              <a:gd name="connsiteY22" fmla="*/ 475989 h 1826490"/>
              <a:gd name="connsiteX23" fmla="*/ 1590806 w 4359058"/>
              <a:gd name="connsiteY23" fmla="*/ 576197 h 1826490"/>
              <a:gd name="connsiteX24" fmla="*/ 1665962 w 4359058"/>
              <a:gd name="connsiteY24" fmla="*/ 663879 h 1826490"/>
              <a:gd name="connsiteX25" fmla="*/ 1703540 w 4359058"/>
              <a:gd name="connsiteY25" fmla="*/ 739035 h 1826490"/>
              <a:gd name="connsiteX26" fmla="*/ 1816274 w 4359058"/>
              <a:gd name="connsiteY26" fmla="*/ 801665 h 1826490"/>
              <a:gd name="connsiteX27" fmla="*/ 1891430 w 4359058"/>
              <a:gd name="connsiteY27" fmla="*/ 839243 h 1826490"/>
              <a:gd name="connsiteX28" fmla="*/ 1916482 w 4359058"/>
              <a:gd name="connsiteY28" fmla="*/ 864296 h 1826490"/>
              <a:gd name="connsiteX29" fmla="*/ 1954061 w 4359058"/>
              <a:gd name="connsiteY29" fmla="*/ 889348 h 1826490"/>
              <a:gd name="connsiteX30" fmla="*/ 1979113 w 4359058"/>
              <a:gd name="connsiteY30" fmla="*/ 926926 h 1826490"/>
              <a:gd name="connsiteX31" fmla="*/ 2016691 w 4359058"/>
              <a:gd name="connsiteY31" fmla="*/ 964504 h 1826490"/>
              <a:gd name="connsiteX32" fmla="*/ 2041743 w 4359058"/>
              <a:gd name="connsiteY32" fmla="*/ 1002082 h 1826490"/>
              <a:gd name="connsiteX33" fmla="*/ 2079321 w 4359058"/>
              <a:gd name="connsiteY33" fmla="*/ 1027134 h 1826490"/>
              <a:gd name="connsiteX34" fmla="*/ 2141951 w 4359058"/>
              <a:gd name="connsiteY34" fmla="*/ 1089764 h 1826490"/>
              <a:gd name="connsiteX35" fmla="*/ 2204581 w 4359058"/>
              <a:gd name="connsiteY35" fmla="*/ 1202498 h 1826490"/>
              <a:gd name="connsiteX36" fmla="*/ 2229633 w 4359058"/>
              <a:gd name="connsiteY36" fmla="*/ 1240076 h 1826490"/>
              <a:gd name="connsiteX37" fmla="*/ 2329841 w 4359058"/>
              <a:gd name="connsiteY37" fmla="*/ 1327759 h 1826490"/>
              <a:gd name="connsiteX38" fmla="*/ 2404998 w 4359058"/>
              <a:gd name="connsiteY38" fmla="*/ 1352811 h 1826490"/>
              <a:gd name="connsiteX39" fmla="*/ 2442576 w 4359058"/>
              <a:gd name="connsiteY39" fmla="*/ 1365337 h 1826490"/>
              <a:gd name="connsiteX40" fmla="*/ 2467628 w 4359058"/>
              <a:gd name="connsiteY40" fmla="*/ 1402915 h 1826490"/>
              <a:gd name="connsiteX41" fmla="*/ 2592888 w 4359058"/>
              <a:gd name="connsiteY41" fmla="*/ 1440493 h 1826490"/>
              <a:gd name="connsiteX42" fmla="*/ 2668044 w 4359058"/>
              <a:gd name="connsiteY42" fmla="*/ 1465545 h 1826490"/>
              <a:gd name="connsiteX43" fmla="*/ 2743200 w 4359058"/>
              <a:gd name="connsiteY43" fmla="*/ 1503123 h 1826490"/>
              <a:gd name="connsiteX44" fmla="*/ 2931091 w 4359058"/>
              <a:gd name="connsiteY44" fmla="*/ 1515649 h 1826490"/>
              <a:gd name="connsiteX45" fmla="*/ 3118981 w 4359058"/>
              <a:gd name="connsiteY45" fmla="*/ 1553227 h 1826490"/>
              <a:gd name="connsiteX46" fmla="*/ 3206663 w 4359058"/>
              <a:gd name="connsiteY46" fmla="*/ 1615857 h 1826490"/>
              <a:gd name="connsiteX47" fmla="*/ 3306871 w 4359058"/>
              <a:gd name="connsiteY47" fmla="*/ 1640909 h 1826490"/>
              <a:gd name="connsiteX48" fmla="*/ 3369502 w 4359058"/>
              <a:gd name="connsiteY48" fmla="*/ 1665961 h 1826490"/>
              <a:gd name="connsiteX49" fmla="*/ 3933173 w 4359058"/>
              <a:gd name="connsiteY49" fmla="*/ 1691013 h 1826490"/>
              <a:gd name="connsiteX50" fmla="*/ 4008329 w 4359058"/>
              <a:gd name="connsiteY50" fmla="*/ 1653435 h 1826490"/>
              <a:gd name="connsiteX51" fmla="*/ 4083485 w 4359058"/>
              <a:gd name="connsiteY51" fmla="*/ 1628383 h 1826490"/>
              <a:gd name="connsiteX52" fmla="*/ 4121063 w 4359058"/>
              <a:gd name="connsiteY52" fmla="*/ 1603331 h 1826490"/>
              <a:gd name="connsiteX53" fmla="*/ 4196219 w 4359058"/>
              <a:gd name="connsiteY53" fmla="*/ 1578279 h 1826490"/>
              <a:gd name="connsiteX54" fmla="*/ 4271376 w 4359058"/>
              <a:gd name="connsiteY54" fmla="*/ 1540701 h 1826490"/>
              <a:gd name="connsiteX55" fmla="*/ 4308954 w 4359058"/>
              <a:gd name="connsiteY55" fmla="*/ 1515649 h 1826490"/>
              <a:gd name="connsiteX56" fmla="*/ 4359058 w 4359058"/>
              <a:gd name="connsiteY56" fmla="*/ 1465545 h 182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359058" h="1826490">
                <a:moveTo>
                  <a:pt x="0" y="0"/>
                </a:moveTo>
                <a:cubicBezTo>
                  <a:pt x="137786" y="4175"/>
                  <a:pt x="275722" y="4879"/>
                  <a:pt x="413359" y="12526"/>
                </a:cubicBezTo>
                <a:cubicBezTo>
                  <a:pt x="426542" y="13258"/>
                  <a:pt x="439127" y="19147"/>
                  <a:pt x="450937" y="25052"/>
                </a:cubicBezTo>
                <a:cubicBezTo>
                  <a:pt x="464402" y="31785"/>
                  <a:pt x="474419" y="44818"/>
                  <a:pt x="488515" y="50104"/>
                </a:cubicBezTo>
                <a:cubicBezTo>
                  <a:pt x="508450" y="57579"/>
                  <a:pt x="530362" y="58012"/>
                  <a:pt x="551145" y="62630"/>
                </a:cubicBezTo>
                <a:cubicBezTo>
                  <a:pt x="567951" y="66365"/>
                  <a:pt x="584760" y="70209"/>
                  <a:pt x="601250" y="75156"/>
                </a:cubicBezTo>
                <a:cubicBezTo>
                  <a:pt x="626543" y="82744"/>
                  <a:pt x="676406" y="100208"/>
                  <a:pt x="676406" y="100208"/>
                </a:cubicBezTo>
                <a:cubicBezTo>
                  <a:pt x="688932" y="112734"/>
                  <a:pt x="698604" y="128997"/>
                  <a:pt x="713984" y="137786"/>
                </a:cubicBezTo>
                <a:cubicBezTo>
                  <a:pt x="728931" y="146327"/>
                  <a:pt x="747599" y="145365"/>
                  <a:pt x="764088" y="150312"/>
                </a:cubicBezTo>
                <a:lnTo>
                  <a:pt x="876822" y="187890"/>
                </a:lnTo>
                <a:cubicBezTo>
                  <a:pt x="889348" y="192065"/>
                  <a:pt x="901453" y="197827"/>
                  <a:pt x="914400" y="200416"/>
                </a:cubicBezTo>
                <a:cubicBezTo>
                  <a:pt x="935277" y="204591"/>
                  <a:pt x="956490" y="207340"/>
                  <a:pt x="977030" y="212942"/>
                </a:cubicBezTo>
                <a:cubicBezTo>
                  <a:pt x="1002507" y="219890"/>
                  <a:pt x="1027135" y="229643"/>
                  <a:pt x="1052187" y="237994"/>
                </a:cubicBezTo>
                <a:lnTo>
                  <a:pt x="1089765" y="250520"/>
                </a:lnTo>
                <a:cubicBezTo>
                  <a:pt x="1102291" y="263046"/>
                  <a:pt x="1112604" y="278272"/>
                  <a:pt x="1127343" y="288098"/>
                </a:cubicBezTo>
                <a:cubicBezTo>
                  <a:pt x="1138329" y="295422"/>
                  <a:pt x="1153111" y="294719"/>
                  <a:pt x="1164921" y="300624"/>
                </a:cubicBezTo>
                <a:cubicBezTo>
                  <a:pt x="1178386" y="307357"/>
                  <a:pt x="1189973" y="317325"/>
                  <a:pt x="1202499" y="325676"/>
                </a:cubicBezTo>
                <a:cubicBezTo>
                  <a:pt x="1206674" y="338202"/>
                  <a:pt x="1208232" y="351932"/>
                  <a:pt x="1215025" y="363254"/>
                </a:cubicBezTo>
                <a:cubicBezTo>
                  <a:pt x="1221101" y="373381"/>
                  <a:pt x="1230855" y="380929"/>
                  <a:pt x="1240077" y="388307"/>
                </a:cubicBezTo>
                <a:cubicBezTo>
                  <a:pt x="1251832" y="397712"/>
                  <a:pt x="1264190" y="406626"/>
                  <a:pt x="1277655" y="413359"/>
                </a:cubicBezTo>
                <a:cubicBezTo>
                  <a:pt x="1313493" y="431278"/>
                  <a:pt x="1351902" y="428789"/>
                  <a:pt x="1390389" y="438411"/>
                </a:cubicBezTo>
                <a:cubicBezTo>
                  <a:pt x="1416008" y="444816"/>
                  <a:pt x="1440493" y="455112"/>
                  <a:pt x="1465545" y="463463"/>
                </a:cubicBezTo>
                <a:lnTo>
                  <a:pt x="1503124" y="475989"/>
                </a:lnTo>
                <a:cubicBezTo>
                  <a:pt x="1609595" y="546970"/>
                  <a:pt x="1444669" y="430060"/>
                  <a:pt x="1590806" y="576197"/>
                </a:cubicBezTo>
                <a:cubicBezTo>
                  <a:pt x="1643146" y="628537"/>
                  <a:pt x="1617755" y="599603"/>
                  <a:pt x="1665962" y="663879"/>
                </a:cubicBezTo>
                <a:cubicBezTo>
                  <a:pt x="1674897" y="690684"/>
                  <a:pt x="1680686" y="719038"/>
                  <a:pt x="1703540" y="739035"/>
                </a:cubicBezTo>
                <a:cubicBezTo>
                  <a:pt x="1808859" y="831189"/>
                  <a:pt x="1741723" y="764389"/>
                  <a:pt x="1816274" y="801665"/>
                </a:cubicBezTo>
                <a:cubicBezTo>
                  <a:pt x="1913402" y="850229"/>
                  <a:pt x="1796977" y="807759"/>
                  <a:pt x="1891430" y="839243"/>
                </a:cubicBezTo>
                <a:cubicBezTo>
                  <a:pt x="1899781" y="847594"/>
                  <a:pt x="1907260" y="856918"/>
                  <a:pt x="1916482" y="864296"/>
                </a:cubicBezTo>
                <a:cubicBezTo>
                  <a:pt x="1928238" y="873701"/>
                  <a:pt x="1943416" y="878703"/>
                  <a:pt x="1954061" y="889348"/>
                </a:cubicBezTo>
                <a:cubicBezTo>
                  <a:pt x="1964706" y="899993"/>
                  <a:pt x="1969475" y="915361"/>
                  <a:pt x="1979113" y="926926"/>
                </a:cubicBezTo>
                <a:cubicBezTo>
                  <a:pt x="1990454" y="940535"/>
                  <a:pt x="2005350" y="950895"/>
                  <a:pt x="2016691" y="964504"/>
                </a:cubicBezTo>
                <a:cubicBezTo>
                  <a:pt x="2026329" y="976069"/>
                  <a:pt x="2031098" y="991437"/>
                  <a:pt x="2041743" y="1002082"/>
                </a:cubicBezTo>
                <a:cubicBezTo>
                  <a:pt x="2052388" y="1012727"/>
                  <a:pt x="2067991" y="1017221"/>
                  <a:pt x="2079321" y="1027134"/>
                </a:cubicBezTo>
                <a:cubicBezTo>
                  <a:pt x="2101540" y="1046576"/>
                  <a:pt x="2121074" y="1068887"/>
                  <a:pt x="2141951" y="1089764"/>
                </a:cubicBezTo>
                <a:cubicBezTo>
                  <a:pt x="2163998" y="1155906"/>
                  <a:pt x="2147153" y="1116356"/>
                  <a:pt x="2204581" y="1202498"/>
                </a:cubicBezTo>
                <a:lnTo>
                  <a:pt x="2229633" y="1240076"/>
                </a:lnTo>
                <a:cubicBezTo>
                  <a:pt x="2258860" y="1283916"/>
                  <a:pt x="2267212" y="1306883"/>
                  <a:pt x="2329841" y="1327759"/>
                </a:cubicBezTo>
                <a:lnTo>
                  <a:pt x="2404998" y="1352811"/>
                </a:lnTo>
                <a:lnTo>
                  <a:pt x="2442576" y="1365337"/>
                </a:lnTo>
                <a:cubicBezTo>
                  <a:pt x="2450927" y="1377863"/>
                  <a:pt x="2454862" y="1394936"/>
                  <a:pt x="2467628" y="1402915"/>
                </a:cubicBezTo>
                <a:cubicBezTo>
                  <a:pt x="2494881" y="1419948"/>
                  <a:pt x="2559041" y="1430339"/>
                  <a:pt x="2592888" y="1440493"/>
                </a:cubicBezTo>
                <a:cubicBezTo>
                  <a:pt x="2618181" y="1448081"/>
                  <a:pt x="2646072" y="1450897"/>
                  <a:pt x="2668044" y="1465545"/>
                </a:cubicBezTo>
                <a:cubicBezTo>
                  <a:pt x="2692956" y="1482153"/>
                  <a:pt x="2712084" y="1499666"/>
                  <a:pt x="2743200" y="1503123"/>
                </a:cubicBezTo>
                <a:cubicBezTo>
                  <a:pt x="2805585" y="1510055"/>
                  <a:pt x="2868461" y="1511474"/>
                  <a:pt x="2931091" y="1515649"/>
                </a:cubicBezTo>
                <a:cubicBezTo>
                  <a:pt x="3042116" y="1552657"/>
                  <a:pt x="2980001" y="1537785"/>
                  <a:pt x="3118981" y="1553227"/>
                </a:cubicBezTo>
                <a:cubicBezTo>
                  <a:pt x="3291986" y="1639730"/>
                  <a:pt x="3054318" y="1514294"/>
                  <a:pt x="3206663" y="1615857"/>
                </a:cubicBezTo>
                <a:cubicBezTo>
                  <a:pt x="3224698" y="1627881"/>
                  <a:pt x="3295373" y="1637460"/>
                  <a:pt x="3306871" y="1640909"/>
                </a:cubicBezTo>
                <a:cubicBezTo>
                  <a:pt x="3328408" y="1647370"/>
                  <a:pt x="3348625" y="1657610"/>
                  <a:pt x="3369502" y="1665961"/>
                </a:cubicBezTo>
                <a:cubicBezTo>
                  <a:pt x="3530031" y="1826490"/>
                  <a:pt x="3400114" y="1714704"/>
                  <a:pt x="3933173" y="1691013"/>
                </a:cubicBezTo>
                <a:cubicBezTo>
                  <a:pt x="3971242" y="1689321"/>
                  <a:pt x="3975489" y="1668030"/>
                  <a:pt x="4008329" y="1653435"/>
                </a:cubicBezTo>
                <a:cubicBezTo>
                  <a:pt x="4032460" y="1642710"/>
                  <a:pt x="4061513" y="1643031"/>
                  <a:pt x="4083485" y="1628383"/>
                </a:cubicBezTo>
                <a:cubicBezTo>
                  <a:pt x="4096011" y="1620032"/>
                  <a:pt x="4107306" y="1609445"/>
                  <a:pt x="4121063" y="1603331"/>
                </a:cubicBezTo>
                <a:cubicBezTo>
                  <a:pt x="4145194" y="1592606"/>
                  <a:pt x="4174247" y="1592927"/>
                  <a:pt x="4196219" y="1578279"/>
                </a:cubicBezTo>
                <a:cubicBezTo>
                  <a:pt x="4303921" y="1506480"/>
                  <a:pt x="4167650" y="1592564"/>
                  <a:pt x="4271376" y="1540701"/>
                </a:cubicBezTo>
                <a:cubicBezTo>
                  <a:pt x="4284841" y="1533968"/>
                  <a:pt x="4296428" y="1524000"/>
                  <a:pt x="4308954" y="1515649"/>
                </a:cubicBezTo>
                <a:cubicBezTo>
                  <a:pt x="4339185" y="1470303"/>
                  <a:pt x="4320541" y="1484804"/>
                  <a:pt x="4359058" y="1465545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954213" y="2379663"/>
            <a:ext cx="4359275" cy="1257300"/>
          </a:xfrm>
          <a:custGeom>
            <a:avLst/>
            <a:gdLst>
              <a:gd name="connsiteX0" fmla="*/ 0 w 4359058"/>
              <a:gd name="connsiteY0" fmla="*/ 989556 h 1257062"/>
              <a:gd name="connsiteX1" fmla="*/ 100208 w 4359058"/>
              <a:gd name="connsiteY1" fmla="*/ 1039660 h 1257062"/>
              <a:gd name="connsiteX2" fmla="*/ 137787 w 4359058"/>
              <a:gd name="connsiteY2" fmla="*/ 1052187 h 1257062"/>
              <a:gd name="connsiteX3" fmla="*/ 338203 w 4359058"/>
              <a:gd name="connsiteY3" fmla="*/ 1077239 h 1257062"/>
              <a:gd name="connsiteX4" fmla="*/ 413359 w 4359058"/>
              <a:gd name="connsiteY4" fmla="*/ 1102291 h 1257062"/>
              <a:gd name="connsiteX5" fmla="*/ 450937 w 4359058"/>
              <a:gd name="connsiteY5" fmla="*/ 1114817 h 1257062"/>
              <a:gd name="connsiteX6" fmla="*/ 526093 w 4359058"/>
              <a:gd name="connsiteY6" fmla="*/ 1164921 h 1257062"/>
              <a:gd name="connsiteX7" fmla="*/ 739036 w 4359058"/>
              <a:gd name="connsiteY7" fmla="*/ 1215025 h 1257062"/>
              <a:gd name="connsiteX8" fmla="*/ 776614 w 4359058"/>
              <a:gd name="connsiteY8" fmla="*/ 1227551 h 1257062"/>
              <a:gd name="connsiteX9" fmla="*/ 876822 w 4359058"/>
              <a:gd name="connsiteY9" fmla="*/ 1252603 h 1257062"/>
              <a:gd name="connsiteX10" fmla="*/ 1252603 w 4359058"/>
              <a:gd name="connsiteY10" fmla="*/ 1240077 h 1257062"/>
              <a:gd name="connsiteX11" fmla="*/ 1327759 w 4359058"/>
              <a:gd name="connsiteY11" fmla="*/ 1177447 h 1257062"/>
              <a:gd name="connsiteX12" fmla="*/ 1402915 w 4359058"/>
              <a:gd name="connsiteY12" fmla="*/ 1152395 h 1257062"/>
              <a:gd name="connsiteX13" fmla="*/ 1453019 w 4359058"/>
              <a:gd name="connsiteY13" fmla="*/ 1139869 h 1257062"/>
              <a:gd name="connsiteX14" fmla="*/ 1565754 w 4359058"/>
              <a:gd name="connsiteY14" fmla="*/ 1127343 h 1257062"/>
              <a:gd name="connsiteX15" fmla="*/ 1653436 w 4359058"/>
              <a:gd name="connsiteY15" fmla="*/ 1114817 h 1257062"/>
              <a:gd name="connsiteX16" fmla="*/ 1766170 w 4359058"/>
              <a:gd name="connsiteY16" fmla="*/ 1077239 h 1257062"/>
              <a:gd name="connsiteX17" fmla="*/ 1803748 w 4359058"/>
              <a:gd name="connsiteY17" fmla="*/ 1064713 h 1257062"/>
              <a:gd name="connsiteX18" fmla="*/ 1891430 w 4359058"/>
              <a:gd name="connsiteY18" fmla="*/ 1052187 h 1257062"/>
              <a:gd name="connsiteX19" fmla="*/ 1916482 w 4359058"/>
              <a:gd name="connsiteY19" fmla="*/ 1027134 h 1257062"/>
              <a:gd name="connsiteX20" fmla="*/ 1979113 w 4359058"/>
              <a:gd name="connsiteY20" fmla="*/ 1014608 h 1257062"/>
              <a:gd name="connsiteX21" fmla="*/ 2091847 w 4359058"/>
              <a:gd name="connsiteY21" fmla="*/ 989556 h 1257062"/>
              <a:gd name="connsiteX22" fmla="*/ 2167003 w 4359058"/>
              <a:gd name="connsiteY22" fmla="*/ 939452 h 1257062"/>
              <a:gd name="connsiteX23" fmla="*/ 2204581 w 4359058"/>
              <a:gd name="connsiteY23" fmla="*/ 914400 h 1257062"/>
              <a:gd name="connsiteX24" fmla="*/ 2279737 w 4359058"/>
              <a:gd name="connsiteY24" fmla="*/ 889348 h 1257062"/>
              <a:gd name="connsiteX25" fmla="*/ 2317315 w 4359058"/>
              <a:gd name="connsiteY25" fmla="*/ 876822 h 1257062"/>
              <a:gd name="connsiteX26" fmla="*/ 2354893 w 4359058"/>
              <a:gd name="connsiteY26" fmla="*/ 851770 h 1257062"/>
              <a:gd name="connsiteX27" fmla="*/ 2480154 w 4359058"/>
              <a:gd name="connsiteY27" fmla="*/ 814192 h 1257062"/>
              <a:gd name="connsiteX28" fmla="*/ 2592888 w 4359058"/>
              <a:gd name="connsiteY28" fmla="*/ 789140 h 1257062"/>
              <a:gd name="connsiteX29" fmla="*/ 2668044 w 4359058"/>
              <a:gd name="connsiteY29" fmla="*/ 751562 h 1257062"/>
              <a:gd name="connsiteX30" fmla="*/ 2718148 w 4359058"/>
              <a:gd name="connsiteY30" fmla="*/ 739036 h 1257062"/>
              <a:gd name="connsiteX31" fmla="*/ 2768252 w 4359058"/>
              <a:gd name="connsiteY31" fmla="*/ 713984 h 1257062"/>
              <a:gd name="connsiteX32" fmla="*/ 2918565 w 4359058"/>
              <a:gd name="connsiteY32" fmla="*/ 688932 h 1257062"/>
              <a:gd name="connsiteX33" fmla="*/ 3043825 w 4359058"/>
              <a:gd name="connsiteY33" fmla="*/ 663880 h 1257062"/>
              <a:gd name="connsiteX34" fmla="*/ 3093929 w 4359058"/>
              <a:gd name="connsiteY34" fmla="*/ 651354 h 1257062"/>
              <a:gd name="connsiteX35" fmla="*/ 3169085 w 4359058"/>
              <a:gd name="connsiteY35" fmla="*/ 626302 h 1257062"/>
              <a:gd name="connsiteX36" fmla="*/ 3206663 w 4359058"/>
              <a:gd name="connsiteY36" fmla="*/ 613776 h 1257062"/>
              <a:gd name="connsiteX37" fmla="*/ 3256767 w 4359058"/>
              <a:gd name="connsiteY37" fmla="*/ 601250 h 1257062"/>
              <a:gd name="connsiteX38" fmla="*/ 3331924 w 4359058"/>
              <a:gd name="connsiteY38" fmla="*/ 576197 h 1257062"/>
              <a:gd name="connsiteX39" fmla="*/ 3369502 w 4359058"/>
              <a:gd name="connsiteY39" fmla="*/ 563671 h 1257062"/>
              <a:gd name="connsiteX40" fmla="*/ 3432132 w 4359058"/>
              <a:gd name="connsiteY40" fmla="*/ 551145 h 1257062"/>
              <a:gd name="connsiteX41" fmla="*/ 3507288 w 4359058"/>
              <a:gd name="connsiteY41" fmla="*/ 526093 h 1257062"/>
              <a:gd name="connsiteX42" fmla="*/ 3594970 w 4359058"/>
              <a:gd name="connsiteY42" fmla="*/ 501041 h 1257062"/>
              <a:gd name="connsiteX43" fmla="*/ 3645074 w 4359058"/>
              <a:gd name="connsiteY43" fmla="*/ 475989 h 1257062"/>
              <a:gd name="connsiteX44" fmla="*/ 3682652 w 4359058"/>
              <a:gd name="connsiteY44" fmla="*/ 463463 h 1257062"/>
              <a:gd name="connsiteX45" fmla="*/ 3770335 w 4359058"/>
              <a:gd name="connsiteY45" fmla="*/ 413359 h 1257062"/>
              <a:gd name="connsiteX46" fmla="*/ 3807913 w 4359058"/>
              <a:gd name="connsiteY46" fmla="*/ 400833 h 1257062"/>
              <a:gd name="connsiteX47" fmla="*/ 3983277 w 4359058"/>
              <a:gd name="connsiteY47" fmla="*/ 300625 h 1257062"/>
              <a:gd name="connsiteX48" fmla="*/ 4020855 w 4359058"/>
              <a:gd name="connsiteY48" fmla="*/ 275573 h 1257062"/>
              <a:gd name="connsiteX49" fmla="*/ 4058433 w 4359058"/>
              <a:gd name="connsiteY49" fmla="*/ 250521 h 1257062"/>
              <a:gd name="connsiteX50" fmla="*/ 4096011 w 4359058"/>
              <a:gd name="connsiteY50" fmla="*/ 237995 h 1257062"/>
              <a:gd name="connsiteX51" fmla="*/ 4133589 w 4359058"/>
              <a:gd name="connsiteY51" fmla="*/ 212943 h 1257062"/>
              <a:gd name="connsiteX52" fmla="*/ 4208745 w 4359058"/>
              <a:gd name="connsiteY52" fmla="*/ 187891 h 1257062"/>
              <a:gd name="connsiteX53" fmla="*/ 4233798 w 4359058"/>
              <a:gd name="connsiteY53" fmla="*/ 162839 h 1257062"/>
              <a:gd name="connsiteX54" fmla="*/ 4283902 w 4359058"/>
              <a:gd name="connsiteY54" fmla="*/ 87682 h 1257062"/>
              <a:gd name="connsiteX55" fmla="*/ 4321480 w 4359058"/>
              <a:gd name="connsiteY55" fmla="*/ 62630 h 1257062"/>
              <a:gd name="connsiteX56" fmla="*/ 4359058 w 4359058"/>
              <a:gd name="connsiteY56" fmla="*/ 0 h 125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359058" h="1257062">
                <a:moveTo>
                  <a:pt x="0" y="989556"/>
                </a:moveTo>
                <a:cubicBezTo>
                  <a:pt x="162987" y="1016720"/>
                  <a:pt x="17808" y="973740"/>
                  <a:pt x="100208" y="1039660"/>
                </a:cubicBezTo>
                <a:cubicBezTo>
                  <a:pt x="110519" y="1047908"/>
                  <a:pt x="124977" y="1048984"/>
                  <a:pt x="137787" y="1052187"/>
                </a:cubicBezTo>
                <a:cubicBezTo>
                  <a:pt x="211740" y="1070676"/>
                  <a:pt x="252648" y="1069461"/>
                  <a:pt x="338203" y="1077239"/>
                </a:cubicBezTo>
                <a:lnTo>
                  <a:pt x="413359" y="1102291"/>
                </a:lnTo>
                <a:cubicBezTo>
                  <a:pt x="425885" y="1106466"/>
                  <a:pt x="439951" y="1107493"/>
                  <a:pt x="450937" y="1114817"/>
                </a:cubicBezTo>
                <a:lnTo>
                  <a:pt x="526093" y="1164921"/>
                </a:lnTo>
                <a:cubicBezTo>
                  <a:pt x="587520" y="1257062"/>
                  <a:pt x="529631" y="1191758"/>
                  <a:pt x="739036" y="1215025"/>
                </a:cubicBezTo>
                <a:cubicBezTo>
                  <a:pt x="752159" y="1216483"/>
                  <a:pt x="763805" y="1224349"/>
                  <a:pt x="776614" y="1227551"/>
                </a:cubicBezTo>
                <a:lnTo>
                  <a:pt x="876822" y="1252603"/>
                </a:lnTo>
                <a:cubicBezTo>
                  <a:pt x="1002082" y="1248428"/>
                  <a:pt x="1127788" y="1251424"/>
                  <a:pt x="1252603" y="1240077"/>
                </a:cubicBezTo>
                <a:cubicBezTo>
                  <a:pt x="1279292" y="1237651"/>
                  <a:pt x="1309692" y="1187484"/>
                  <a:pt x="1327759" y="1177447"/>
                </a:cubicBezTo>
                <a:cubicBezTo>
                  <a:pt x="1350843" y="1164623"/>
                  <a:pt x="1377296" y="1158800"/>
                  <a:pt x="1402915" y="1152395"/>
                </a:cubicBezTo>
                <a:cubicBezTo>
                  <a:pt x="1419616" y="1148220"/>
                  <a:pt x="1436004" y="1142487"/>
                  <a:pt x="1453019" y="1139869"/>
                </a:cubicBezTo>
                <a:cubicBezTo>
                  <a:pt x="1490389" y="1134120"/>
                  <a:pt x="1528236" y="1132033"/>
                  <a:pt x="1565754" y="1127343"/>
                </a:cubicBezTo>
                <a:cubicBezTo>
                  <a:pt x="1595050" y="1123681"/>
                  <a:pt x="1624209" y="1118992"/>
                  <a:pt x="1653436" y="1114817"/>
                </a:cubicBezTo>
                <a:lnTo>
                  <a:pt x="1766170" y="1077239"/>
                </a:lnTo>
                <a:cubicBezTo>
                  <a:pt x="1778696" y="1073064"/>
                  <a:pt x="1790677" y="1066580"/>
                  <a:pt x="1803748" y="1064713"/>
                </a:cubicBezTo>
                <a:lnTo>
                  <a:pt x="1891430" y="1052187"/>
                </a:lnTo>
                <a:cubicBezTo>
                  <a:pt x="1899781" y="1043836"/>
                  <a:pt x="1905627" y="1031786"/>
                  <a:pt x="1916482" y="1027134"/>
                </a:cubicBezTo>
                <a:cubicBezTo>
                  <a:pt x="1936051" y="1018747"/>
                  <a:pt x="1958166" y="1018417"/>
                  <a:pt x="1979113" y="1014608"/>
                </a:cubicBezTo>
                <a:cubicBezTo>
                  <a:pt x="2000332" y="1010750"/>
                  <a:pt x="2064986" y="1004479"/>
                  <a:pt x="2091847" y="989556"/>
                </a:cubicBezTo>
                <a:cubicBezTo>
                  <a:pt x="2118167" y="974934"/>
                  <a:pt x="2141951" y="956153"/>
                  <a:pt x="2167003" y="939452"/>
                </a:cubicBezTo>
                <a:cubicBezTo>
                  <a:pt x="2179529" y="931101"/>
                  <a:pt x="2190299" y="919161"/>
                  <a:pt x="2204581" y="914400"/>
                </a:cubicBezTo>
                <a:lnTo>
                  <a:pt x="2279737" y="889348"/>
                </a:lnTo>
                <a:cubicBezTo>
                  <a:pt x="2292263" y="885173"/>
                  <a:pt x="2306329" y="884146"/>
                  <a:pt x="2317315" y="876822"/>
                </a:cubicBezTo>
                <a:cubicBezTo>
                  <a:pt x="2329841" y="868471"/>
                  <a:pt x="2341136" y="857884"/>
                  <a:pt x="2354893" y="851770"/>
                </a:cubicBezTo>
                <a:cubicBezTo>
                  <a:pt x="2386117" y="837893"/>
                  <a:pt x="2443719" y="822289"/>
                  <a:pt x="2480154" y="814192"/>
                </a:cubicBezTo>
                <a:cubicBezTo>
                  <a:pt x="2538271" y="801277"/>
                  <a:pt x="2539429" y="804414"/>
                  <a:pt x="2592888" y="789140"/>
                </a:cubicBezTo>
                <a:cubicBezTo>
                  <a:pt x="2698450" y="758979"/>
                  <a:pt x="2558250" y="798617"/>
                  <a:pt x="2668044" y="751562"/>
                </a:cubicBezTo>
                <a:cubicBezTo>
                  <a:pt x="2683867" y="744781"/>
                  <a:pt x="2702029" y="745081"/>
                  <a:pt x="2718148" y="739036"/>
                </a:cubicBezTo>
                <a:cubicBezTo>
                  <a:pt x="2735632" y="732480"/>
                  <a:pt x="2750768" y="720540"/>
                  <a:pt x="2768252" y="713984"/>
                </a:cubicBezTo>
                <a:cubicBezTo>
                  <a:pt x="2813354" y="697071"/>
                  <a:pt x="2874914" y="696207"/>
                  <a:pt x="2918565" y="688932"/>
                </a:cubicBezTo>
                <a:cubicBezTo>
                  <a:pt x="2960566" y="681932"/>
                  <a:pt x="3002516" y="674207"/>
                  <a:pt x="3043825" y="663880"/>
                </a:cubicBezTo>
                <a:cubicBezTo>
                  <a:pt x="3060526" y="659705"/>
                  <a:pt x="3077440" y="656301"/>
                  <a:pt x="3093929" y="651354"/>
                </a:cubicBezTo>
                <a:cubicBezTo>
                  <a:pt x="3119222" y="643766"/>
                  <a:pt x="3144033" y="634653"/>
                  <a:pt x="3169085" y="626302"/>
                </a:cubicBezTo>
                <a:cubicBezTo>
                  <a:pt x="3181611" y="622127"/>
                  <a:pt x="3193854" y="616978"/>
                  <a:pt x="3206663" y="613776"/>
                </a:cubicBezTo>
                <a:cubicBezTo>
                  <a:pt x="3223364" y="609601"/>
                  <a:pt x="3240278" y="606197"/>
                  <a:pt x="3256767" y="601250"/>
                </a:cubicBezTo>
                <a:cubicBezTo>
                  <a:pt x="3282061" y="593662"/>
                  <a:pt x="3306872" y="584548"/>
                  <a:pt x="3331924" y="576197"/>
                </a:cubicBezTo>
                <a:cubicBezTo>
                  <a:pt x="3344450" y="572022"/>
                  <a:pt x="3356555" y="566260"/>
                  <a:pt x="3369502" y="563671"/>
                </a:cubicBezTo>
                <a:cubicBezTo>
                  <a:pt x="3390379" y="559496"/>
                  <a:pt x="3411592" y="556747"/>
                  <a:pt x="3432132" y="551145"/>
                </a:cubicBezTo>
                <a:cubicBezTo>
                  <a:pt x="3457609" y="544197"/>
                  <a:pt x="3481669" y="532498"/>
                  <a:pt x="3507288" y="526093"/>
                </a:cubicBezTo>
                <a:cubicBezTo>
                  <a:pt x="3532713" y="519737"/>
                  <a:pt x="3569812" y="511823"/>
                  <a:pt x="3594970" y="501041"/>
                </a:cubicBezTo>
                <a:cubicBezTo>
                  <a:pt x="3612133" y="493685"/>
                  <a:pt x="3627911" y="483345"/>
                  <a:pt x="3645074" y="475989"/>
                </a:cubicBezTo>
                <a:cubicBezTo>
                  <a:pt x="3657210" y="470788"/>
                  <a:pt x="3670842" y="469368"/>
                  <a:pt x="3682652" y="463463"/>
                </a:cubicBezTo>
                <a:cubicBezTo>
                  <a:pt x="3808449" y="400564"/>
                  <a:pt x="3616612" y="479239"/>
                  <a:pt x="3770335" y="413359"/>
                </a:cubicBezTo>
                <a:cubicBezTo>
                  <a:pt x="3782471" y="408158"/>
                  <a:pt x="3795893" y="406297"/>
                  <a:pt x="3807913" y="400833"/>
                </a:cubicBezTo>
                <a:cubicBezTo>
                  <a:pt x="3907807" y="355427"/>
                  <a:pt x="3899013" y="356801"/>
                  <a:pt x="3983277" y="300625"/>
                </a:cubicBezTo>
                <a:lnTo>
                  <a:pt x="4020855" y="275573"/>
                </a:lnTo>
                <a:cubicBezTo>
                  <a:pt x="4033381" y="267222"/>
                  <a:pt x="4044151" y="255282"/>
                  <a:pt x="4058433" y="250521"/>
                </a:cubicBezTo>
                <a:cubicBezTo>
                  <a:pt x="4070959" y="246346"/>
                  <a:pt x="4084201" y="243900"/>
                  <a:pt x="4096011" y="237995"/>
                </a:cubicBezTo>
                <a:cubicBezTo>
                  <a:pt x="4109476" y="231262"/>
                  <a:pt x="4119832" y="219057"/>
                  <a:pt x="4133589" y="212943"/>
                </a:cubicBezTo>
                <a:cubicBezTo>
                  <a:pt x="4157720" y="202218"/>
                  <a:pt x="4208745" y="187891"/>
                  <a:pt x="4208745" y="187891"/>
                </a:cubicBezTo>
                <a:cubicBezTo>
                  <a:pt x="4217096" y="179540"/>
                  <a:pt x="4226712" y="172287"/>
                  <a:pt x="4233798" y="162839"/>
                </a:cubicBezTo>
                <a:cubicBezTo>
                  <a:pt x="4251863" y="138752"/>
                  <a:pt x="4258850" y="104383"/>
                  <a:pt x="4283902" y="87682"/>
                </a:cubicBezTo>
                <a:lnTo>
                  <a:pt x="4321480" y="62630"/>
                </a:lnTo>
                <a:cubicBezTo>
                  <a:pt x="4351711" y="17284"/>
                  <a:pt x="4339799" y="38517"/>
                  <a:pt x="4359058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886200" y="4495800"/>
            <a:ext cx="280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accent1"/>
                </a:solidFill>
              </a:rPr>
              <a:t>Many training examples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029200" y="3048000"/>
            <a:ext cx="2659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Few training examples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43100" y="3810000"/>
            <a:ext cx="47625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943100" y="1905000"/>
            <a:ext cx="57531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2777" name="Group 12"/>
          <p:cNvGrpSpPr>
            <a:grpSpLocks/>
          </p:cNvGrpSpPr>
          <p:nvPr/>
        </p:nvGrpSpPr>
        <p:grpSpPr bwMode="auto">
          <a:xfrm>
            <a:off x="1535113" y="2668588"/>
            <a:ext cx="5329237" cy="3629025"/>
            <a:chOff x="1535703" y="2667794"/>
            <a:chExt cx="5328227" cy="3630493"/>
          </a:xfrm>
        </p:grpSpPr>
        <p:cxnSp>
          <p:nvCxnSpPr>
            <p:cNvPr id="5" name="Straight Arrow Connector 4"/>
            <p:cNvCxnSpPr/>
            <p:nvPr/>
          </p:nvCxnSpPr>
          <p:spPr>
            <a:xfrm rot="5400000" flipH="1" flipV="1">
              <a:off x="304674" y="4267053"/>
              <a:ext cx="3200106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1905520" y="5867900"/>
              <a:ext cx="441876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81" name="TextBox 7"/>
            <p:cNvSpPr txBox="1">
              <a:spLocks noChangeArrowheads="1"/>
            </p:cNvSpPr>
            <p:nvPr/>
          </p:nvSpPr>
          <p:spPr bwMode="auto">
            <a:xfrm>
              <a:off x="3550796" y="5867400"/>
              <a:ext cx="13260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/>
                <a:t>Complexity</a:t>
              </a:r>
            </a:p>
          </p:txBody>
        </p:sp>
        <p:sp>
          <p:nvSpPr>
            <p:cNvPr id="32782" name="TextBox 8"/>
            <p:cNvSpPr txBox="1">
              <a:spLocks noChangeArrowheads="1"/>
            </p:cNvSpPr>
            <p:nvPr/>
          </p:nvSpPr>
          <p:spPr bwMode="auto">
            <a:xfrm>
              <a:off x="5791200" y="5867400"/>
              <a:ext cx="107273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100"/>
                <a:t>Low Bias</a:t>
              </a:r>
            </a:p>
            <a:p>
              <a:pPr eaLnBrk="1" hangingPunct="1"/>
              <a:r>
                <a:rPr lang="en-US" sz="1100"/>
                <a:t>High Variance</a:t>
              </a:r>
            </a:p>
          </p:txBody>
        </p:sp>
        <p:sp>
          <p:nvSpPr>
            <p:cNvPr id="32783" name="TextBox 9"/>
            <p:cNvSpPr txBox="1">
              <a:spLocks noChangeArrowheads="1"/>
            </p:cNvSpPr>
            <p:nvPr/>
          </p:nvSpPr>
          <p:spPr bwMode="auto">
            <a:xfrm>
              <a:off x="1676400" y="5867400"/>
              <a:ext cx="104067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100"/>
                <a:t>High Bias</a:t>
              </a:r>
            </a:p>
            <a:p>
              <a:pPr eaLnBrk="1" hangingPunct="1"/>
              <a:r>
                <a:rPr lang="en-US" sz="1100"/>
                <a:t>Low Variance</a:t>
              </a:r>
            </a:p>
          </p:txBody>
        </p:sp>
        <p:sp>
          <p:nvSpPr>
            <p:cNvPr id="32784" name="TextBox 10"/>
            <p:cNvSpPr txBox="1">
              <a:spLocks noChangeArrowheads="1"/>
            </p:cNvSpPr>
            <p:nvPr/>
          </p:nvSpPr>
          <p:spPr bwMode="auto">
            <a:xfrm rot="-5400000">
              <a:off x="1127593" y="4141670"/>
              <a:ext cx="1185483" cy="369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/>
                <a:t>Test Error</a:t>
              </a:r>
            </a:p>
          </p:txBody>
        </p:sp>
      </p:grpSp>
      <p:sp>
        <p:nvSpPr>
          <p:cNvPr id="32778" name="TextBox 17"/>
          <p:cNvSpPr txBox="1">
            <a:spLocks noChangeArrowheads="1"/>
          </p:cNvSpPr>
          <p:nvPr/>
        </p:nvSpPr>
        <p:spPr bwMode="auto">
          <a:xfrm>
            <a:off x="1981200" y="1066800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/>
              <a:t>Error = noise</a:t>
            </a:r>
            <a:r>
              <a:rPr lang="en-US" sz="2400" baseline="30000"/>
              <a:t>2</a:t>
            </a:r>
            <a:r>
              <a:rPr lang="en-US" sz="2400"/>
              <a:t> + bias</a:t>
            </a:r>
            <a:r>
              <a:rPr lang="en-US" sz="2400" baseline="30000"/>
              <a:t>2</a:t>
            </a:r>
            <a:r>
              <a:rPr lang="en-US" sz="2400"/>
              <a:t> + variance</a:t>
            </a:r>
          </a:p>
        </p:txBody>
      </p:sp>
    </p:spTree>
    <p:extLst>
      <p:ext uri="{BB962C8B-B14F-4D97-AF65-F5344CB8AC3E}">
        <p14:creationId xmlns:p14="http://schemas.microsoft.com/office/powerpoint/2010/main" val="116911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Choosing the trade-off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628650" y="1348875"/>
            <a:ext cx="7886700" cy="4828088"/>
          </a:xfrm>
        </p:spPr>
        <p:txBody>
          <a:bodyPr/>
          <a:lstStyle/>
          <a:p>
            <a:r>
              <a:rPr lang="en-US" dirty="0" smtClean="0"/>
              <a:t>Need validation set</a:t>
            </a:r>
          </a:p>
          <a:p>
            <a:r>
              <a:rPr lang="en-US" dirty="0" smtClean="0"/>
              <a:t>Validation set is separate from the test set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410200" y="5410200"/>
            <a:ext cx="168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accent1"/>
                </a:solidFill>
              </a:rPr>
              <a:t>Training error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486400" y="3505200"/>
            <a:ext cx="124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Test error</a:t>
            </a:r>
          </a:p>
        </p:txBody>
      </p:sp>
      <p:sp>
        <p:nvSpPr>
          <p:cNvPr id="18" name="Freeform 17"/>
          <p:cNvSpPr/>
          <p:nvPr/>
        </p:nvSpPr>
        <p:spPr>
          <a:xfrm>
            <a:off x="1816100" y="4791075"/>
            <a:ext cx="4284663" cy="1155700"/>
          </a:xfrm>
          <a:custGeom>
            <a:avLst/>
            <a:gdLst>
              <a:gd name="connsiteX0" fmla="*/ 0 w 4283901"/>
              <a:gd name="connsiteY0" fmla="*/ 0 h 1156249"/>
              <a:gd name="connsiteX1" fmla="*/ 313151 w 4283901"/>
              <a:gd name="connsiteY1" fmla="*/ 162839 h 1156249"/>
              <a:gd name="connsiteX2" fmla="*/ 375781 w 4283901"/>
              <a:gd name="connsiteY2" fmla="*/ 200417 h 1156249"/>
              <a:gd name="connsiteX3" fmla="*/ 413359 w 4283901"/>
              <a:gd name="connsiteY3" fmla="*/ 212943 h 1156249"/>
              <a:gd name="connsiteX4" fmla="*/ 488515 w 4283901"/>
              <a:gd name="connsiteY4" fmla="*/ 263047 h 1156249"/>
              <a:gd name="connsiteX5" fmla="*/ 563671 w 4283901"/>
              <a:gd name="connsiteY5" fmla="*/ 300625 h 1156249"/>
              <a:gd name="connsiteX6" fmla="*/ 601249 w 4283901"/>
              <a:gd name="connsiteY6" fmla="*/ 325677 h 1156249"/>
              <a:gd name="connsiteX7" fmla="*/ 701458 w 4283901"/>
              <a:gd name="connsiteY7" fmla="*/ 363255 h 1156249"/>
              <a:gd name="connsiteX8" fmla="*/ 751562 w 4283901"/>
              <a:gd name="connsiteY8" fmla="*/ 375781 h 1156249"/>
              <a:gd name="connsiteX9" fmla="*/ 789140 w 4283901"/>
              <a:gd name="connsiteY9" fmla="*/ 388307 h 1156249"/>
              <a:gd name="connsiteX10" fmla="*/ 1027134 w 4283901"/>
              <a:gd name="connsiteY10" fmla="*/ 413359 h 1156249"/>
              <a:gd name="connsiteX11" fmla="*/ 1114816 w 4283901"/>
              <a:gd name="connsiteY11" fmla="*/ 450937 h 1156249"/>
              <a:gd name="connsiteX12" fmla="*/ 1189973 w 4283901"/>
              <a:gd name="connsiteY12" fmla="*/ 501042 h 1156249"/>
              <a:gd name="connsiteX13" fmla="*/ 1227551 w 4283901"/>
              <a:gd name="connsiteY13" fmla="*/ 526094 h 1156249"/>
              <a:gd name="connsiteX14" fmla="*/ 1265129 w 4283901"/>
              <a:gd name="connsiteY14" fmla="*/ 538620 h 1156249"/>
              <a:gd name="connsiteX15" fmla="*/ 1302707 w 4283901"/>
              <a:gd name="connsiteY15" fmla="*/ 563672 h 1156249"/>
              <a:gd name="connsiteX16" fmla="*/ 1427967 w 4283901"/>
              <a:gd name="connsiteY16" fmla="*/ 601250 h 1156249"/>
              <a:gd name="connsiteX17" fmla="*/ 1515649 w 4283901"/>
              <a:gd name="connsiteY17" fmla="*/ 613776 h 1156249"/>
              <a:gd name="connsiteX18" fmla="*/ 1590805 w 4283901"/>
              <a:gd name="connsiteY18" fmla="*/ 626302 h 1156249"/>
              <a:gd name="connsiteX19" fmla="*/ 1703540 w 4283901"/>
              <a:gd name="connsiteY19" fmla="*/ 651354 h 1156249"/>
              <a:gd name="connsiteX20" fmla="*/ 1816274 w 4283901"/>
              <a:gd name="connsiteY20" fmla="*/ 688932 h 1156249"/>
              <a:gd name="connsiteX21" fmla="*/ 1903956 w 4283901"/>
              <a:gd name="connsiteY21" fmla="*/ 713984 h 1156249"/>
              <a:gd name="connsiteX22" fmla="*/ 1929008 w 4283901"/>
              <a:gd name="connsiteY22" fmla="*/ 751562 h 1156249"/>
              <a:gd name="connsiteX23" fmla="*/ 2016690 w 4283901"/>
              <a:gd name="connsiteY23" fmla="*/ 789140 h 1156249"/>
              <a:gd name="connsiteX24" fmla="*/ 2066794 w 4283901"/>
              <a:gd name="connsiteY24" fmla="*/ 801666 h 1156249"/>
              <a:gd name="connsiteX25" fmla="*/ 2104373 w 4283901"/>
              <a:gd name="connsiteY25" fmla="*/ 814192 h 1156249"/>
              <a:gd name="connsiteX26" fmla="*/ 2229633 w 4283901"/>
              <a:gd name="connsiteY26" fmla="*/ 826718 h 1156249"/>
              <a:gd name="connsiteX27" fmla="*/ 2342367 w 4283901"/>
              <a:gd name="connsiteY27" fmla="*/ 839244 h 1156249"/>
              <a:gd name="connsiteX28" fmla="*/ 2430049 w 4283901"/>
              <a:gd name="connsiteY28" fmla="*/ 864296 h 1156249"/>
              <a:gd name="connsiteX29" fmla="*/ 2505205 w 4283901"/>
              <a:gd name="connsiteY29" fmla="*/ 889348 h 1156249"/>
              <a:gd name="connsiteX30" fmla="*/ 2580362 w 4283901"/>
              <a:gd name="connsiteY30" fmla="*/ 914400 h 1156249"/>
              <a:gd name="connsiteX31" fmla="*/ 2617940 w 4283901"/>
              <a:gd name="connsiteY31" fmla="*/ 926927 h 1156249"/>
              <a:gd name="connsiteX32" fmla="*/ 2668044 w 4283901"/>
              <a:gd name="connsiteY32" fmla="*/ 939453 h 1156249"/>
              <a:gd name="connsiteX33" fmla="*/ 2743200 w 4283901"/>
              <a:gd name="connsiteY33" fmla="*/ 964505 h 1156249"/>
              <a:gd name="connsiteX34" fmla="*/ 2793304 w 4283901"/>
              <a:gd name="connsiteY34" fmla="*/ 977031 h 1156249"/>
              <a:gd name="connsiteX35" fmla="*/ 2830882 w 4283901"/>
              <a:gd name="connsiteY35" fmla="*/ 1002083 h 1156249"/>
              <a:gd name="connsiteX36" fmla="*/ 2956142 w 4283901"/>
              <a:gd name="connsiteY36" fmla="*/ 1039661 h 1156249"/>
              <a:gd name="connsiteX37" fmla="*/ 3031299 w 4283901"/>
              <a:gd name="connsiteY37" fmla="*/ 1052187 h 1156249"/>
              <a:gd name="connsiteX38" fmla="*/ 3219189 w 4283901"/>
              <a:gd name="connsiteY38" fmla="*/ 1114817 h 1156249"/>
              <a:gd name="connsiteX39" fmla="*/ 3306871 w 4283901"/>
              <a:gd name="connsiteY39" fmla="*/ 1139869 h 1156249"/>
              <a:gd name="connsiteX40" fmla="*/ 3382027 w 4283901"/>
              <a:gd name="connsiteY40" fmla="*/ 1152395 h 1156249"/>
              <a:gd name="connsiteX41" fmla="*/ 4283901 w 4283901"/>
              <a:gd name="connsiteY41" fmla="*/ 1152395 h 115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283901" h="1156249">
                <a:moveTo>
                  <a:pt x="0" y="0"/>
                </a:moveTo>
                <a:cubicBezTo>
                  <a:pt x="135194" y="45068"/>
                  <a:pt x="39042" y="10556"/>
                  <a:pt x="313151" y="162839"/>
                </a:cubicBezTo>
                <a:cubicBezTo>
                  <a:pt x="334433" y="174663"/>
                  <a:pt x="354005" y="189529"/>
                  <a:pt x="375781" y="200417"/>
                </a:cubicBezTo>
                <a:cubicBezTo>
                  <a:pt x="387591" y="206322"/>
                  <a:pt x="401817" y="206531"/>
                  <a:pt x="413359" y="212943"/>
                </a:cubicBezTo>
                <a:cubicBezTo>
                  <a:pt x="439679" y="227565"/>
                  <a:pt x="461585" y="249582"/>
                  <a:pt x="488515" y="263047"/>
                </a:cubicBezTo>
                <a:cubicBezTo>
                  <a:pt x="513567" y="275573"/>
                  <a:pt x="539187" y="287023"/>
                  <a:pt x="563671" y="300625"/>
                </a:cubicBezTo>
                <a:cubicBezTo>
                  <a:pt x="576831" y="307936"/>
                  <a:pt x="587784" y="318944"/>
                  <a:pt x="601249" y="325677"/>
                </a:cubicBezTo>
                <a:cubicBezTo>
                  <a:pt x="618901" y="334503"/>
                  <a:pt x="676160" y="356027"/>
                  <a:pt x="701458" y="363255"/>
                </a:cubicBezTo>
                <a:cubicBezTo>
                  <a:pt x="718011" y="367984"/>
                  <a:pt x="735009" y="371052"/>
                  <a:pt x="751562" y="375781"/>
                </a:cubicBezTo>
                <a:cubicBezTo>
                  <a:pt x="764258" y="379408"/>
                  <a:pt x="776193" y="385718"/>
                  <a:pt x="789140" y="388307"/>
                </a:cubicBezTo>
                <a:cubicBezTo>
                  <a:pt x="859270" y="402333"/>
                  <a:pt x="962050" y="407935"/>
                  <a:pt x="1027134" y="413359"/>
                </a:cubicBezTo>
                <a:cubicBezTo>
                  <a:pt x="1066009" y="426317"/>
                  <a:pt x="1076120" y="427720"/>
                  <a:pt x="1114816" y="450937"/>
                </a:cubicBezTo>
                <a:cubicBezTo>
                  <a:pt x="1140634" y="466428"/>
                  <a:pt x="1164921" y="484340"/>
                  <a:pt x="1189973" y="501042"/>
                </a:cubicBezTo>
                <a:cubicBezTo>
                  <a:pt x="1202499" y="509393"/>
                  <a:pt x="1213269" y="521333"/>
                  <a:pt x="1227551" y="526094"/>
                </a:cubicBezTo>
                <a:cubicBezTo>
                  <a:pt x="1240077" y="530269"/>
                  <a:pt x="1253319" y="532715"/>
                  <a:pt x="1265129" y="538620"/>
                </a:cubicBezTo>
                <a:cubicBezTo>
                  <a:pt x="1278594" y="545353"/>
                  <a:pt x="1288950" y="557558"/>
                  <a:pt x="1302707" y="563672"/>
                </a:cubicBezTo>
                <a:cubicBezTo>
                  <a:pt x="1325333" y="573728"/>
                  <a:pt x="1397137" y="595644"/>
                  <a:pt x="1427967" y="601250"/>
                </a:cubicBezTo>
                <a:cubicBezTo>
                  <a:pt x="1457015" y="606531"/>
                  <a:pt x="1486468" y="609287"/>
                  <a:pt x="1515649" y="613776"/>
                </a:cubicBezTo>
                <a:cubicBezTo>
                  <a:pt x="1540751" y="617638"/>
                  <a:pt x="1565817" y="621759"/>
                  <a:pt x="1590805" y="626302"/>
                </a:cubicBezTo>
                <a:cubicBezTo>
                  <a:pt x="1618726" y="631378"/>
                  <a:pt x="1674498" y="642418"/>
                  <a:pt x="1703540" y="651354"/>
                </a:cubicBezTo>
                <a:cubicBezTo>
                  <a:pt x="1741399" y="663003"/>
                  <a:pt x="1777846" y="679325"/>
                  <a:pt x="1816274" y="688932"/>
                </a:cubicBezTo>
                <a:cubicBezTo>
                  <a:pt x="1879187" y="704660"/>
                  <a:pt x="1850046" y="696014"/>
                  <a:pt x="1903956" y="713984"/>
                </a:cubicBezTo>
                <a:cubicBezTo>
                  <a:pt x="1912307" y="726510"/>
                  <a:pt x="1917443" y="741924"/>
                  <a:pt x="1929008" y="751562"/>
                </a:cubicBezTo>
                <a:cubicBezTo>
                  <a:pt x="1946435" y="766085"/>
                  <a:pt x="1992854" y="782330"/>
                  <a:pt x="2016690" y="789140"/>
                </a:cubicBezTo>
                <a:cubicBezTo>
                  <a:pt x="2033243" y="793869"/>
                  <a:pt x="2050241" y="796937"/>
                  <a:pt x="2066794" y="801666"/>
                </a:cubicBezTo>
                <a:cubicBezTo>
                  <a:pt x="2079490" y="805293"/>
                  <a:pt x="2091323" y="812184"/>
                  <a:pt x="2104373" y="814192"/>
                </a:cubicBezTo>
                <a:cubicBezTo>
                  <a:pt x="2145847" y="820573"/>
                  <a:pt x="2187902" y="822325"/>
                  <a:pt x="2229633" y="826718"/>
                </a:cubicBezTo>
                <a:lnTo>
                  <a:pt x="2342367" y="839244"/>
                </a:lnTo>
                <a:cubicBezTo>
                  <a:pt x="2468655" y="881340"/>
                  <a:pt x="2272766" y="817111"/>
                  <a:pt x="2430049" y="864296"/>
                </a:cubicBezTo>
                <a:cubicBezTo>
                  <a:pt x="2455342" y="871884"/>
                  <a:pt x="2480153" y="880997"/>
                  <a:pt x="2505205" y="889348"/>
                </a:cubicBezTo>
                <a:lnTo>
                  <a:pt x="2580362" y="914400"/>
                </a:lnTo>
                <a:cubicBezTo>
                  <a:pt x="2592888" y="918576"/>
                  <a:pt x="2605131" y="923725"/>
                  <a:pt x="2617940" y="926927"/>
                </a:cubicBezTo>
                <a:cubicBezTo>
                  <a:pt x="2634641" y="931102"/>
                  <a:pt x="2651555" y="934506"/>
                  <a:pt x="2668044" y="939453"/>
                </a:cubicBezTo>
                <a:cubicBezTo>
                  <a:pt x="2693337" y="947041"/>
                  <a:pt x="2717581" y="958100"/>
                  <a:pt x="2743200" y="964505"/>
                </a:cubicBezTo>
                <a:lnTo>
                  <a:pt x="2793304" y="977031"/>
                </a:lnTo>
                <a:cubicBezTo>
                  <a:pt x="2805830" y="985382"/>
                  <a:pt x="2817125" y="995969"/>
                  <a:pt x="2830882" y="1002083"/>
                </a:cubicBezTo>
                <a:cubicBezTo>
                  <a:pt x="2857026" y="1013702"/>
                  <a:pt x="2923019" y="1033036"/>
                  <a:pt x="2956142" y="1039661"/>
                </a:cubicBezTo>
                <a:cubicBezTo>
                  <a:pt x="2981047" y="1044642"/>
                  <a:pt x="3006247" y="1048012"/>
                  <a:pt x="3031299" y="1052187"/>
                </a:cubicBezTo>
                <a:lnTo>
                  <a:pt x="3219189" y="1114817"/>
                </a:lnTo>
                <a:cubicBezTo>
                  <a:pt x="3255004" y="1126755"/>
                  <a:pt x="3267550" y="1132005"/>
                  <a:pt x="3306871" y="1139869"/>
                </a:cubicBezTo>
                <a:cubicBezTo>
                  <a:pt x="3331775" y="1144850"/>
                  <a:pt x="3356632" y="1152069"/>
                  <a:pt x="3382027" y="1152395"/>
                </a:cubicBezTo>
                <a:cubicBezTo>
                  <a:pt x="3682627" y="1156249"/>
                  <a:pt x="3983276" y="1152395"/>
                  <a:pt x="4283901" y="1152395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1828800" y="2987675"/>
            <a:ext cx="4422775" cy="1252538"/>
          </a:xfrm>
          <a:custGeom>
            <a:avLst/>
            <a:gdLst>
              <a:gd name="connsiteX0" fmla="*/ 0 w 4423249"/>
              <a:gd name="connsiteY0" fmla="*/ 0 h 1252602"/>
              <a:gd name="connsiteX1" fmla="*/ 62630 w 4423249"/>
              <a:gd name="connsiteY1" fmla="*/ 12526 h 1252602"/>
              <a:gd name="connsiteX2" fmla="*/ 162838 w 4423249"/>
              <a:gd name="connsiteY2" fmla="*/ 25052 h 1252602"/>
              <a:gd name="connsiteX3" fmla="*/ 237995 w 4423249"/>
              <a:gd name="connsiteY3" fmla="*/ 50104 h 1252602"/>
              <a:gd name="connsiteX4" fmla="*/ 275573 w 4423249"/>
              <a:gd name="connsiteY4" fmla="*/ 75156 h 1252602"/>
              <a:gd name="connsiteX5" fmla="*/ 313151 w 4423249"/>
              <a:gd name="connsiteY5" fmla="*/ 87682 h 1252602"/>
              <a:gd name="connsiteX6" fmla="*/ 713984 w 4423249"/>
              <a:gd name="connsiteY6" fmla="*/ 100208 h 1252602"/>
              <a:gd name="connsiteX7" fmla="*/ 789140 w 4423249"/>
              <a:gd name="connsiteY7" fmla="*/ 125260 h 1252602"/>
              <a:gd name="connsiteX8" fmla="*/ 926926 w 4423249"/>
              <a:gd name="connsiteY8" fmla="*/ 150312 h 1252602"/>
              <a:gd name="connsiteX9" fmla="*/ 989556 w 4423249"/>
              <a:gd name="connsiteY9" fmla="*/ 187890 h 1252602"/>
              <a:gd name="connsiteX10" fmla="*/ 1027134 w 4423249"/>
              <a:gd name="connsiteY10" fmla="*/ 200416 h 1252602"/>
              <a:gd name="connsiteX11" fmla="*/ 1102290 w 4423249"/>
              <a:gd name="connsiteY11" fmla="*/ 237994 h 1252602"/>
              <a:gd name="connsiteX12" fmla="*/ 1277655 w 4423249"/>
              <a:gd name="connsiteY12" fmla="*/ 250520 h 1252602"/>
              <a:gd name="connsiteX13" fmla="*/ 1352811 w 4423249"/>
              <a:gd name="connsiteY13" fmla="*/ 275572 h 1252602"/>
              <a:gd name="connsiteX14" fmla="*/ 1427967 w 4423249"/>
              <a:gd name="connsiteY14" fmla="*/ 350728 h 1252602"/>
              <a:gd name="connsiteX15" fmla="*/ 1503123 w 4423249"/>
              <a:gd name="connsiteY15" fmla="*/ 413358 h 1252602"/>
              <a:gd name="connsiteX16" fmla="*/ 1678488 w 4423249"/>
              <a:gd name="connsiteY16" fmla="*/ 450937 h 1252602"/>
              <a:gd name="connsiteX17" fmla="*/ 1778696 w 4423249"/>
              <a:gd name="connsiteY17" fmla="*/ 463463 h 1252602"/>
              <a:gd name="connsiteX18" fmla="*/ 1954060 w 4423249"/>
              <a:gd name="connsiteY18" fmla="*/ 488515 h 1252602"/>
              <a:gd name="connsiteX19" fmla="*/ 2029216 w 4423249"/>
              <a:gd name="connsiteY19" fmla="*/ 526093 h 1252602"/>
              <a:gd name="connsiteX20" fmla="*/ 2054268 w 4423249"/>
              <a:gd name="connsiteY20" fmla="*/ 563671 h 1252602"/>
              <a:gd name="connsiteX21" fmla="*/ 2091847 w 4423249"/>
              <a:gd name="connsiteY21" fmla="*/ 588723 h 1252602"/>
              <a:gd name="connsiteX22" fmla="*/ 2141951 w 4423249"/>
              <a:gd name="connsiteY22" fmla="*/ 626301 h 1252602"/>
              <a:gd name="connsiteX23" fmla="*/ 2179529 w 4423249"/>
              <a:gd name="connsiteY23" fmla="*/ 651353 h 1252602"/>
              <a:gd name="connsiteX24" fmla="*/ 2217107 w 4423249"/>
              <a:gd name="connsiteY24" fmla="*/ 688931 h 1252602"/>
              <a:gd name="connsiteX25" fmla="*/ 2292263 w 4423249"/>
              <a:gd name="connsiteY25" fmla="*/ 713983 h 1252602"/>
              <a:gd name="connsiteX26" fmla="*/ 2329841 w 4423249"/>
              <a:gd name="connsiteY26" fmla="*/ 739035 h 1252602"/>
              <a:gd name="connsiteX27" fmla="*/ 2505205 w 4423249"/>
              <a:gd name="connsiteY27" fmla="*/ 764087 h 1252602"/>
              <a:gd name="connsiteX28" fmla="*/ 2605414 w 4423249"/>
              <a:gd name="connsiteY28" fmla="*/ 814191 h 1252602"/>
              <a:gd name="connsiteX29" fmla="*/ 2655518 w 4423249"/>
              <a:gd name="connsiteY29" fmla="*/ 826717 h 1252602"/>
              <a:gd name="connsiteX30" fmla="*/ 2730674 w 4423249"/>
              <a:gd name="connsiteY30" fmla="*/ 851769 h 1252602"/>
              <a:gd name="connsiteX31" fmla="*/ 2793304 w 4423249"/>
              <a:gd name="connsiteY31" fmla="*/ 864295 h 1252602"/>
              <a:gd name="connsiteX32" fmla="*/ 2830882 w 4423249"/>
              <a:gd name="connsiteY32" fmla="*/ 889347 h 1252602"/>
              <a:gd name="connsiteX33" fmla="*/ 2880986 w 4423249"/>
              <a:gd name="connsiteY33" fmla="*/ 901874 h 1252602"/>
              <a:gd name="connsiteX34" fmla="*/ 2918564 w 4423249"/>
              <a:gd name="connsiteY34" fmla="*/ 914400 h 1252602"/>
              <a:gd name="connsiteX35" fmla="*/ 3006247 w 4423249"/>
              <a:gd name="connsiteY35" fmla="*/ 939452 h 1252602"/>
              <a:gd name="connsiteX36" fmla="*/ 3118981 w 4423249"/>
              <a:gd name="connsiteY36" fmla="*/ 989556 h 1252602"/>
              <a:gd name="connsiteX37" fmla="*/ 3156559 w 4423249"/>
              <a:gd name="connsiteY37" fmla="*/ 1002082 h 1252602"/>
              <a:gd name="connsiteX38" fmla="*/ 3194137 w 4423249"/>
              <a:gd name="connsiteY38" fmla="*/ 1014608 h 1252602"/>
              <a:gd name="connsiteX39" fmla="*/ 3231715 w 4423249"/>
              <a:gd name="connsiteY39" fmla="*/ 1039660 h 1252602"/>
              <a:gd name="connsiteX40" fmla="*/ 3306871 w 4423249"/>
              <a:gd name="connsiteY40" fmla="*/ 1064712 h 1252602"/>
              <a:gd name="connsiteX41" fmla="*/ 3294345 w 4423249"/>
              <a:gd name="connsiteY41" fmla="*/ 1027134 h 1252602"/>
              <a:gd name="connsiteX42" fmla="*/ 3344449 w 4423249"/>
              <a:gd name="connsiteY42" fmla="*/ 1039660 h 1252602"/>
              <a:gd name="connsiteX43" fmla="*/ 3419605 w 4423249"/>
              <a:gd name="connsiteY43" fmla="*/ 1052186 h 1252602"/>
              <a:gd name="connsiteX44" fmla="*/ 3544866 w 4423249"/>
              <a:gd name="connsiteY44" fmla="*/ 1152394 h 1252602"/>
              <a:gd name="connsiteX45" fmla="*/ 3582444 w 4423249"/>
              <a:gd name="connsiteY45" fmla="*/ 1177446 h 1252602"/>
              <a:gd name="connsiteX46" fmla="*/ 3695178 w 4423249"/>
              <a:gd name="connsiteY46" fmla="*/ 1215024 h 1252602"/>
              <a:gd name="connsiteX47" fmla="*/ 3732756 w 4423249"/>
              <a:gd name="connsiteY47" fmla="*/ 1227550 h 1252602"/>
              <a:gd name="connsiteX48" fmla="*/ 3770334 w 4423249"/>
              <a:gd name="connsiteY48" fmla="*/ 1252602 h 1252602"/>
              <a:gd name="connsiteX49" fmla="*/ 4058433 w 4423249"/>
              <a:gd name="connsiteY49" fmla="*/ 1240076 h 1252602"/>
              <a:gd name="connsiteX50" fmla="*/ 4096011 w 4423249"/>
              <a:gd name="connsiteY50" fmla="*/ 1215024 h 1252602"/>
              <a:gd name="connsiteX51" fmla="*/ 4171167 w 4423249"/>
              <a:gd name="connsiteY51" fmla="*/ 1189972 h 1252602"/>
              <a:gd name="connsiteX52" fmla="*/ 4271375 w 4423249"/>
              <a:gd name="connsiteY52" fmla="*/ 1152394 h 1252602"/>
              <a:gd name="connsiteX53" fmla="*/ 4296427 w 4423249"/>
              <a:gd name="connsiteY53" fmla="*/ 1114816 h 1252602"/>
              <a:gd name="connsiteX54" fmla="*/ 4334005 w 4423249"/>
              <a:gd name="connsiteY54" fmla="*/ 1089764 h 1252602"/>
              <a:gd name="connsiteX55" fmla="*/ 4396636 w 4423249"/>
              <a:gd name="connsiteY55" fmla="*/ 1039660 h 1252602"/>
              <a:gd name="connsiteX56" fmla="*/ 4421688 w 4423249"/>
              <a:gd name="connsiteY56" fmla="*/ 1002082 h 125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423249" h="1252602">
                <a:moveTo>
                  <a:pt x="0" y="0"/>
                </a:moveTo>
                <a:cubicBezTo>
                  <a:pt x="20877" y="4175"/>
                  <a:pt x="41587" y="9289"/>
                  <a:pt x="62630" y="12526"/>
                </a:cubicBezTo>
                <a:cubicBezTo>
                  <a:pt x="95901" y="17645"/>
                  <a:pt x="129923" y="17999"/>
                  <a:pt x="162838" y="25052"/>
                </a:cubicBezTo>
                <a:cubicBezTo>
                  <a:pt x="188659" y="30585"/>
                  <a:pt x="237995" y="50104"/>
                  <a:pt x="237995" y="50104"/>
                </a:cubicBezTo>
                <a:cubicBezTo>
                  <a:pt x="250521" y="58455"/>
                  <a:pt x="262108" y="68423"/>
                  <a:pt x="275573" y="75156"/>
                </a:cubicBezTo>
                <a:cubicBezTo>
                  <a:pt x="287383" y="81061"/>
                  <a:pt x="299969" y="86929"/>
                  <a:pt x="313151" y="87682"/>
                </a:cubicBezTo>
                <a:cubicBezTo>
                  <a:pt x="446610" y="95308"/>
                  <a:pt x="580373" y="96033"/>
                  <a:pt x="713984" y="100208"/>
                </a:cubicBezTo>
                <a:cubicBezTo>
                  <a:pt x="739036" y="108559"/>
                  <a:pt x="763092" y="120919"/>
                  <a:pt x="789140" y="125260"/>
                </a:cubicBezTo>
                <a:cubicBezTo>
                  <a:pt x="885296" y="141286"/>
                  <a:pt x="839392" y="132805"/>
                  <a:pt x="926926" y="150312"/>
                </a:cubicBezTo>
                <a:cubicBezTo>
                  <a:pt x="947803" y="162838"/>
                  <a:pt x="967780" y="177002"/>
                  <a:pt x="989556" y="187890"/>
                </a:cubicBezTo>
                <a:cubicBezTo>
                  <a:pt x="1001366" y="193795"/>
                  <a:pt x="1015324" y="194511"/>
                  <a:pt x="1027134" y="200416"/>
                </a:cubicBezTo>
                <a:cubicBezTo>
                  <a:pt x="1063512" y="218605"/>
                  <a:pt x="1061118" y="233150"/>
                  <a:pt x="1102290" y="237994"/>
                </a:cubicBezTo>
                <a:cubicBezTo>
                  <a:pt x="1160493" y="244841"/>
                  <a:pt x="1219200" y="246345"/>
                  <a:pt x="1277655" y="250520"/>
                </a:cubicBezTo>
                <a:cubicBezTo>
                  <a:pt x="1302707" y="258871"/>
                  <a:pt x="1334138" y="256899"/>
                  <a:pt x="1352811" y="275572"/>
                </a:cubicBezTo>
                <a:lnTo>
                  <a:pt x="1427967" y="350728"/>
                </a:lnTo>
                <a:cubicBezTo>
                  <a:pt x="1446875" y="369636"/>
                  <a:pt x="1475719" y="403393"/>
                  <a:pt x="1503123" y="413358"/>
                </a:cubicBezTo>
                <a:cubicBezTo>
                  <a:pt x="1547750" y="429586"/>
                  <a:pt x="1628544" y="443802"/>
                  <a:pt x="1678488" y="450937"/>
                </a:cubicBezTo>
                <a:cubicBezTo>
                  <a:pt x="1711812" y="455698"/>
                  <a:pt x="1745342" y="458915"/>
                  <a:pt x="1778696" y="463463"/>
                </a:cubicBezTo>
                <a:lnTo>
                  <a:pt x="1954060" y="488515"/>
                </a:lnTo>
                <a:cubicBezTo>
                  <a:pt x="1984623" y="498703"/>
                  <a:pt x="2004934" y="501811"/>
                  <a:pt x="2029216" y="526093"/>
                </a:cubicBezTo>
                <a:cubicBezTo>
                  <a:pt x="2039861" y="536738"/>
                  <a:pt x="2043623" y="553026"/>
                  <a:pt x="2054268" y="563671"/>
                </a:cubicBezTo>
                <a:cubicBezTo>
                  <a:pt x="2064913" y="574316"/>
                  <a:pt x="2079596" y="579973"/>
                  <a:pt x="2091847" y="588723"/>
                </a:cubicBezTo>
                <a:cubicBezTo>
                  <a:pt x="2108835" y="600857"/>
                  <a:pt x="2124963" y="614167"/>
                  <a:pt x="2141951" y="626301"/>
                </a:cubicBezTo>
                <a:cubicBezTo>
                  <a:pt x="2154201" y="635051"/>
                  <a:pt x="2167964" y="641715"/>
                  <a:pt x="2179529" y="651353"/>
                </a:cubicBezTo>
                <a:cubicBezTo>
                  <a:pt x="2193138" y="662694"/>
                  <a:pt x="2201622" y="680328"/>
                  <a:pt x="2217107" y="688931"/>
                </a:cubicBezTo>
                <a:cubicBezTo>
                  <a:pt x="2240191" y="701755"/>
                  <a:pt x="2270291" y="699335"/>
                  <a:pt x="2292263" y="713983"/>
                </a:cubicBezTo>
                <a:cubicBezTo>
                  <a:pt x="2304789" y="722334"/>
                  <a:pt x="2316376" y="732302"/>
                  <a:pt x="2329841" y="739035"/>
                </a:cubicBezTo>
                <a:cubicBezTo>
                  <a:pt x="2378036" y="763133"/>
                  <a:pt x="2470002" y="760887"/>
                  <a:pt x="2505205" y="764087"/>
                </a:cubicBezTo>
                <a:cubicBezTo>
                  <a:pt x="2538608" y="780788"/>
                  <a:pt x="2569183" y="805133"/>
                  <a:pt x="2605414" y="814191"/>
                </a:cubicBezTo>
                <a:cubicBezTo>
                  <a:pt x="2622115" y="818366"/>
                  <a:pt x="2639029" y="821770"/>
                  <a:pt x="2655518" y="826717"/>
                </a:cubicBezTo>
                <a:cubicBezTo>
                  <a:pt x="2680811" y="834305"/>
                  <a:pt x="2704780" y="846590"/>
                  <a:pt x="2730674" y="851769"/>
                </a:cubicBezTo>
                <a:lnTo>
                  <a:pt x="2793304" y="864295"/>
                </a:lnTo>
                <a:cubicBezTo>
                  <a:pt x="2805830" y="872646"/>
                  <a:pt x="2817045" y="883417"/>
                  <a:pt x="2830882" y="889347"/>
                </a:cubicBezTo>
                <a:cubicBezTo>
                  <a:pt x="2846705" y="896129"/>
                  <a:pt x="2864433" y="897144"/>
                  <a:pt x="2880986" y="901874"/>
                </a:cubicBezTo>
                <a:cubicBezTo>
                  <a:pt x="2893682" y="905501"/>
                  <a:pt x="2905868" y="910773"/>
                  <a:pt x="2918564" y="914400"/>
                </a:cubicBezTo>
                <a:cubicBezTo>
                  <a:pt x="3028672" y="945859"/>
                  <a:pt x="2916139" y="909417"/>
                  <a:pt x="3006247" y="939452"/>
                </a:cubicBezTo>
                <a:cubicBezTo>
                  <a:pt x="3065797" y="979152"/>
                  <a:pt x="3029543" y="959743"/>
                  <a:pt x="3118981" y="989556"/>
                </a:cubicBezTo>
                <a:lnTo>
                  <a:pt x="3156559" y="1002082"/>
                </a:lnTo>
                <a:cubicBezTo>
                  <a:pt x="3169085" y="1006257"/>
                  <a:pt x="3183151" y="1007284"/>
                  <a:pt x="3194137" y="1014608"/>
                </a:cubicBezTo>
                <a:cubicBezTo>
                  <a:pt x="3206663" y="1022959"/>
                  <a:pt x="3217958" y="1033546"/>
                  <a:pt x="3231715" y="1039660"/>
                </a:cubicBezTo>
                <a:cubicBezTo>
                  <a:pt x="3255846" y="1050385"/>
                  <a:pt x="3306871" y="1064712"/>
                  <a:pt x="3306871" y="1064712"/>
                </a:cubicBezTo>
                <a:cubicBezTo>
                  <a:pt x="3302696" y="1052186"/>
                  <a:pt x="3283359" y="1034458"/>
                  <a:pt x="3294345" y="1027134"/>
                </a:cubicBezTo>
                <a:cubicBezTo>
                  <a:pt x="3308669" y="1017585"/>
                  <a:pt x="3327568" y="1036284"/>
                  <a:pt x="3344449" y="1039660"/>
                </a:cubicBezTo>
                <a:cubicBezTo>
                  <a:pt x="3369353" y="1044641"/>
                  <a:pt x="3394553" y="1048011"/>
                  <a:pt x="3419605" y="1052186"/>
                </a:cubicBezTo>
                <a:cubicBezTo>
                  <a:pt x="3491000" y="1123580"/>
                  <a:pt x="3450057" y="1089188"/>
                  <a:pt x="3544866" y="1152394"/>
                </a:cubicBezTo>
                <a:cubicBezTo>
                  <a:pt x="3557392" y="1160745"/>
                  <a:pt x="3568162" y="1172685"/>
                  <a:pt x="3582444" y="1177446"/>
                </a:cubicBezTo>
                <a:lnTo>
                  <a:pt x="3695178" y="1215024"/>
                </a:lnTo>
                <a:cubicBezTo>
                  <a:pt x="3707704" y="1219199"/>
                  <a:pt x="3721770" y="1220226"/>
                  <a:pt x="3732756" y="1227550"/>
                </a:cubicBezTo>
                <a:lnTo>
                  <a:pt x="3770334" y="1252602"/>
                </a:lnTo>
                <a:cubicBezTo>
                  <a:pt x="3866367" y="1248427"/>
                  <a:pt x="3962943" y="1251094"/>
                  <a:pt x="4058433" y="1240076"/>
                </a:cubicBezTo>
                <a:cubicBezTo>
                  <a:pt x="4073388" y="1238350"/>
                  <a:pt x="4082254" y="1221138"/>
                  <a:pt x="4096011" y="1215024"/>
                </a:cubicBezTo>
                <a:cubicBezTo>
                  <a:pt x="4120142" y="1204299"/>
                  <a:pt x="4149195" y="1204620"/>
                  <a:pt x="4171167" y="1189972"/>
                </a:cubicBezTo>
                <a:cubicBezTo>
                  <a:pt x="4226459" y="1153110"/>
                  <a:pt x="4193983" y="1167872"/>
                  <a:pt x="4271375" y="1152394"/>
                </a:cubicBezTo>
                <a:cubicBezTo>
                  <a:pt x="4279726" y="1139868"/>
                  <a:pt x="4285782" y="1125461"/>
                  <a:pt x="4296427" y="1114816"/>
                </a:cubicBezTo>
                <a:cubicBezTo>
                  <a:pt x="4307072" y="1104171"/>
                  <a:pt x="4322249" y="1099168"/>
                  <a:pt x="4334005" y="1089764"/>
                </a:cubicBezTo>
                <a:cubicBezTo>
                  <a:pt x="4423249" y="1018370"/>
                  <a:pt x="4280976" y="1116767"/>
                  <a:pt x="4396636" y="1039660"/>
                </a:cubicBezTo>
                <a:lnTo>
                  <a:pt x="4421688" y="1002082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52600" y="4038600"/>
            <a:ext cx="57531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76400" y="2514600"/>
            <a:ext cx="53340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3802" name="Group 12"/>
          <p:cNvGrpSpPr>
            <a:grpSpLocks/>
          </p:cNvGrpSpPr>
          <p:nvPr/>
        </p:nvGrpSpPr>
        <p:grpSpPr bwMode="auto">
          <a:xfrm>
            <a:off x="1420813" y="2771775"/>
            <a:ext cx="5329237" cy="3629025"/>
            <a:chOff x="1535668" y="2667794"/>
            <a:chExt cx="5328262" cy="3630493"/>
          </a:xfrm>
        </p:grpSpPr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304640" y="4267054"/>
              <a:ext cx="3200107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905487" y="5867901"/>
              <a:ext cx="441879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05" name="TextBox 7"/>
            <p:cNvSpPr txBox="1">
              <a:spLocks noChangeArrowheads="1"/>
            </p:cNvSpPr>
            <p:nvPr/>
          </p:nvSpPr>
          <p:spPr bwMode="auto">
            <a:xfrm>
              <a:off x="3550796" y="5867400"/>
              <a:ext cx="13260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/>
                <a:t>Complexity</a:t>
              </a:r>
            </a:p>
          </p:txBody>
        </p:sp>
        <p:sp>
          <p:nvSpPr>
            <p:cNvPr id="33806" name="TextBox 8"/>
            <p:cNvSpPr txBox="1">
              <a:spLocks noChangeArrowheads="1"/>
            </p:cNvSpPr>
            <p:nvPr/>
          </p:nvSpPr>
          <p:spPr bwMode="auto">
            <a:xfrm>
              <a:off x="5791200" y="5867400"/>
              <a:ext cx="107273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100"/>
                <a:t>Low Bias</a:t>
              </a:r>
            </a:p>
            <a:p>
              <a:pPr eaLnBrk="1" hangingPunct="1"/>
              <a:r>
                <a:rPr lang="en-US" sz="1100"/>
                <a:t>High Variance</a:t>
              </a:r>
            </a:p>
          </p:txBody>
        </p:sp>
        <p:sp>
          <p:nvSpPr>
            <p:cNvPr id="33807" name="TextBox 9"/>
            <p:cNvSpPr txBox="1">
              <a:spLocks noChangeArrowheads="1"/>
            </p:cNvSpPr>
            <p:nvPr/>
          </p:nvSpPr>
          <p:spPr bwMode="auto">
            <a:xfrm>
              <a:off x="1676400" y="5867400"/>
              <a:ext cx="104067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100"/>
                <a:t>High Bias</a:t>
              </a:r>
            </a:p>
            <a:p>
              <a:pPr eaLnBrk="1" hangingPunct="1"/>
              <a:r>
                <a:rPr lang="en-US" sz="1100"/>
                <a:t>Low Variance</a:t>
              </a:r>
            </a:p>
          </p:txBody>
        </p:sp>
        <p:sp>
          <p:nvSpPr>
            <p:cNvPr id="33808" name="TextBox 10"/>
            <p:cNvSpPr txBox="1">
              <a:spLocks noChangeArrowheads="1"/>
            </p:cNvSpPr>
            <p:nvPr/>
          </p:nvSpPr>
          <p:spPr bwMode="auto">
            <a:xfrm rot="-5400000">
              <a:off x="1371520" y="4141636"/>
              <a:ext cx="6976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/>
                <a:t>Error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905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Effect of Training Size</a:t>
            </a:r>
          </a:p>
        </p:txBody>
      </p:sp>
      <p:sp>
        <p:nvSpPr>
          <p:cNvPr id="10" name="Freeform 9"/>
          <p:cNvSpPr/>
          <p:nvPr/>
        </p:nvSpPr>
        <p:spPr>
          <a:xfrm>
            <a:off x="1928813" y="3644900"/>
            <a:ext cx="4384675" cy="1349375"/>
          </a:xfrm>
          <a:custGeom>
            <a:avLst/>
            <a:gdLst>
              <a:gd name="connsiteX0" fmla="*/ 0 w 4384110"/>
              <a:gd name="connsiteY0" fmla="*/ 0 h 1349049"/>
              <a:gd name="connsiteX1" fmla="*/ 25052 w 4384110"/>
              <a:gd name="connsiteY1" fmla="*/ 112734 h 1349049"/>
              <a:gd name="connsiteX2" fmla="*/ 75156 w 4384110"/>
              <a:gd name="connsiteY2" fmla="*/ 187890 h 1349049"/>
              <a:gd name="connsiteX3" fmla="*/ 112734 w 4384110"/>
              <a:gd name="connsiteY3" fmla="*/ 212942 h 1349049"/>
              <a:gd name="connsiteX4" fmla="*/ 137787 w 4384110"/>
              <a:gd name="connsiteY4" fmla="*/ 237994 h 1349049"/>
              <a:gd name="connsiteX5" fmla="*/ 212943 w 4384110"/>
              <a:gd name="connsiteY5" fmla="*/ 263047 h 1349049"/>
              <a:gd name="connsiteX6" fmla="*/ 250521 w 4384110"/>
              <a:gd name="connsiteY6" fmla="*/ 275573 h 1349049"/>
              <a:gd name="connsiteX7" fmla="*/ 275573 w 4384110"/>
              <a:gd name="connsiteY7" fmla="*/ 313151 h 1349049"/>
              <a:gd name="connsiteX8" fmla="*/ 313151 w 4384110"/>
              <a:gd name="connsiteY8" fmla="*/ 325677 h 1349049"/>
              <a:gd name="connsiteX9" fmla="*/ 350729 w 4384110"/>
              <a:gd name="connsiteY9" fmla="*/ 350729 h 1349049"/>
              <a:gd name="connsiteX10" fmla="*/ 425885 w 4384110"/>
              <a:gd name="connsiteY10" fmla="*/ 375781 h 1349049"/>
              <a:gd name="connsiteX11" fmla="*/ 463463 w 4384110"/>
              <a:gd name="connsiteY11" fmla="*/ 388307 h 1349049"/>
              <a:gd name="connsiteX12" fmla="*/ 513567 w 4384110"/>
              <a:gd name="connsiteY12" fmla="*/ 400833 h 1349049"/>
              <a:gd name="connsiteX13" fmla="*/ 563671 w 4384110"/>
              <a:gd name="connsiteY13" fmla="*/ 425885 h 1349049"/>
              <a:gd name="connsiteX14" fmla="*/ 651354 w 4384110"/>
              <a:gd name="connsiteY14" fmla="*/ 450937 h 1349049"/>
              <a:gd name="connsiteX15" fmla="*/ 688932 w 4384110"/>
              <a:gd name="connsiteY15" fmla="*/ 475989 h 1349049"/>
              <a:gd name="connsiteX16" fmla="*/ 776614 w 4384110"/>
              <a:gd name="connsiteY16" fmla="*/ 501041 h 1349049"/>
              <a:gd name="connsiteX17" fmla="*/ 814192 w 4384110"/>
              <a:gd name="connsiteY17" fmla="*/ 526093 h 1349049"/>
              <a:gd name="connsiteX18" fmla="*/ 939452 w 4384110"/>
              <a:gd name="connsiteY18" fmla="*/ 563671 h 1349049"/>
              <a:gd name="connsiteX19" fmla="*/ 977030 w 4384110"/>
              <a:gd name="connsiteY19" fmla="*/ 588723 h 1349049"/>
              <a:gd name="connsiteX20" fmla="*/ 1064713 w 4384110"/>
              <a:gd name="connsiteY20" fmla="*/ 613775 h 1349049"/>
              <a:gd name="connsiteX21" fmla="*/ 1139869 w 4384110"/>
              <a:gd name="connsiteY21" fmla="*/ 638827 h 1349049"/>
              <a:gd name="connsiteX22" fmla="*/ 1177447 w 4384110"/>
              <a:gd name="connsiteY22" fmla="*/ 651353 h 1349049"/>
              <a:gd name="connsiteX23" fmla="*/ 1215025 w 4384110"/>
              <a:gd name="connsiteY23" fmla="*/ 676405 h 1349049"/>
              <a:gd name="connsiteX24" fmla="*/ 1277655 w 4384110"/>
              <a:gd name="connsiteY24" fmla="*/ 688931 h 1349049"/>
              <a:gd name="connsiteX25" fmla="*/ 1315233 w 4384110"/>
              <a:gd name="connsiteY25" fmla="*/ 713984 h 1349049"/>
              <a:gd name="connsiteX26" fmla="*/ 1402915 w 4384110"/>
              <a:gd name="connsiteY26" fmla="*/ 739036 h 1349049"/>
              <a:gd name="connsiteX27" fmla="*/ 1478071 w 4384110"/>
              <a:gd name="connsiteY27" fmla="*/ 789140 h 1349049"/>
              <a:gd name="connsiteX28" fmla="*/ 1515650 w 4384110"/>
              <a:gd name="connsiteY28" fmla="*/ 814192 h 1349049"/>
              <a:gd name="connsiteX29" fmla="*/ 1665962 w 4384110"/>
              <a:gd name="connsiteY29" fmla="*/ 864296 h 1349049"/>
              <a:gd name="connsiteX30" fmla="*/ 1703540 w 4384110"/>
              <a:gd name="connsiteY30" fmla="*/ 876822 h 1349049"/>
              <a:gd name="connsiteX31" fmla="*/ 1741118 w 4384110"/>
              <a:gd name="connsiteY31" fmla="*/ 889348 h 1349049"/>
              <a:gd name="connsiteX32" fmla="*/ 1853852 w 4384110"/>
              <a:gd name="connsiteY32" fmla="*/ 951978 h 1349049"/>
              <a:gd name="connsiteX33" fmla="*/ 1891430 w 4384110"/>
              <a:gd name="connsiteY33" fmla="*/ 977030 h 1349049"/>
              <a:gd name="connsiteX34" fmla="*/ 1929008 w 4384110"/>
              <a:gd name="connsiteY34" fmla="*/ 1014608 h 1349049"/>
              <a:gd name="connsiteX35" fmla="*/ 2004165 w 4384110"/>
              <a:gd name="connsiteY35" fmla="*/ 1039660 h 1349049"/>
              <a:gd name="connsiteX36" fmla="*/ 2041743 w 4384110"/>
              <a:gd name="connsiteY36" fmla="*/ 1052186 h 1349049"/>
              <a:gd name="connsiteX37" fmla="*/ 2718148 w 4384110"/>
              <a:gd name="connsiteY37" fmla="*/ 1077238 h 1349049"/>
              <a:gd name="connsiteX38" fmla="*/ 2956143 w 4384110"/>
              <a:gd name="connsiteY38" fmla="*/ 1102290 h 1349049"/>
              <a:gd name="connsiteX39" fmla="*/ 3018773 w 4384110"/>
              <a:gd name="connsiteY39" fmla="*/ 1114816 h 1349049"/>
              <a:gd name="connsiteX40" fmla="*/ 3081403 w 4384110"/>
              <a:gd name="connsiteY40" fmla="*/ 1152394 h 1349049"/>
              <a:gd name="connsiteX41" fmla="*/ 3331924 w 4384110"/>
              <a:gd name="connsiteY41" fmla="*/ 1189973 h 1349049"/>
              <a:gd name="connsiteX42" fmla="*/ 3457184 w 4384110"/>
              <a:gd name="connsiteY42" fmla="*/ 1215025 h 1349049"/>
              <a:gd name="connsiteX43" fmla="*/ 3507288 w 4384110"/>
              <a:gd name="connsiteY43" fmla="*/ 1227551 h 1349049"/>
              <a:gd name="connsiteX44" fmla="*/ 3620022 w 4384110"/>
              <a:gd name="connsiteY44" fmla="*/ 1240077 h 1349049"/>
              <a:gd name="connsiteX45" fmla="*/ 3657600 w 4384110"/>
              <a:gd name="connsiteY45" fmla="*/ 1252603 h 1349049"/>
              <a:gd name="connsiteX46" fmla="*/ 4296428 w 4384110"/>
              <a:gd name="connsiteY46" fmla="*/ 1277655 h 1349049"/>
              <a:gd name="connsiteX47" fmla="*/ 4384110 w 4384110"/>
              <a:gd name="connsiteY47" fmla="*/ 1315233 h 134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384110" h="1349049">
                <a:moveTo>
                  <a:pt x="0" y="0"/>
                </a:moveTo>
                <a:cubicBezTo>
                  <a:pt x="3399" y="20392"/>
                  <a:pt x="10368" y="86303"/>
                  <a:pt x="25052" y="112734"/>
                </a:cubicBezTo>
                <a:cubicBezTo>
                  <a:pt x="39674" y="139054"/>
                  <a:pt x="50104" y="171189"/>
                  <a:pt x="75156" y="187890"/>
                </a:cubicBezTo>
                <a:cubicBezTo>
                  <a:pt x="87682" y="196241"/>
                  <a:pt x="100978" y="203538"/>
                  <a:pt x="112734" y="212942"/>
                </a:cubicBezTo>
                <a:cubicBezTo>
                  <a:pt x="121956" y="220319"/>
                  <a:pt x="127224" y="232712"/>
                  <a:pt x="137787" y="237994"/>
                </a:cubicBezTo>
                <a:cubicBezTo>
                  <a:pt x="161406" y="249804"/>
                  <a:pt x="187891" y="254696"/>
                  <a:pt x="212943" y="263047"/>
                </a:cubicBezTo>
                <a:lnTo>
                  <a:pt x="250521" y="275573"/>
                </a:lnTo>
                <a:cubicBezTo>
                  <a:pt x="258872" y="288099"/>
                  <a:pt x="263818" y="303747"/>
                  <a:pt x="275573" y="313151"/>
                </a:cubicBezTo>
                <a:cubicBezTo>
                  <a:pt x="285883" y="321399"/>
                  <a:pt x="301341" y="319772"/>
                  <a:pt x="313151" y="325677"/>
                </a:cubicBezTo>
                <a:cubicBezTo>
                  <a:pt x="326616" y="332410"/>
                  <a:pt x="336972" y="344615"/>
                  <a:pt x="350729" y="350729"/>
                </a:cubicBezTo>
                <a:cubicBezTo>
                  <a:pt x="374860" y="361454"/>
                  <a:pt x="400833" y="367430"/>
                  <a:pt x="425885" y="375781"/>
                </a:cubicBezTo>
                <a:cubicBezTo>
                  <a:pt x="438411" y="379956"/>
                  <a:pt x="450654" y="385105"/>
                  <a:pt x="463463" y="388307"/>
                </a:cubicBezTo>
                <a:cubicBezTo>
                  <a:pt x="480164" y="392482"/>
                  <a:pt x="497448" y="394788"/>
                  <a:pt x="513567" y="400833"/>
                </a:cubicBezTo>
                <a:cubicBezTo>
                  <a:pt x="531051" y="407389"/>
                  <a:pt x="546508" y="418530"/>
                  <a:pt x="563671" y="425885"/>
                </a:cubicBezTo>
                <a:cubicBezTo>
                  <a:pt x="588827" y="436666"/>
                  <a:pt x="625931" y="444581"/>
                  <a:pt x="651354" y="450937"/>
                </a:cubicBezTo>
                <a:cubicBezTo>
                  <a:pt x="663880" y="459288"/>
                  <a:pt x="675467" y="469256"/>
                  <a:pt x="688932" y="475989"/>
                </a:cubicBezTo>
                <a:cubicBezTo>
                  <a:pt x="706902" y="484974"/>
                  <a:pt x="760561" y="497028"/>
                  <a:pt x="776614" y="501041"/>
                </a:cubicBezTo>
                <a:cubicBezTo>
                  <a:pt x="789140" y="509392"/>
                  <a:pt x="800355" y="520163"/>
                  <a:pt x="814192" y="526093"/>
                </a:cubicBezTo>
                <a:cubicBezTo>
                  <a:pt x="863207" y="547099"/>
                  <a:pt x="888932" y="529991"/>
                  <a:pt x="939452" y="563671"/>
                </a:cubicBezTo>
                <a:cubicBezTo>
                  <a:pt x="951978" y="572022"/>
                  <a:pt x="963565" y="581990"/>
                  <a:pt x="977030" y="588723"/>
                </a:cubicBezTo>
                <a:cubicBezTo>
                  <a:pt x="998079" y="599248"/>
                  <a:pt x="1044645" y="607755"/>
                  <a:pt x="1064713" y="613775"/>
                </a:cubicBezTo>
                <a:cubicBezTo>
                  <a:pt x="1090006" y="621363"/>
                  <a:pt x="1114817" y="630476"/>
                  <a:pt x="1139869" y="638827"/>
                </a:cubicBezTo>
                <a:cubicBezTo>
                  <a:pt x="1152395" y="643002"/>
                  <a:pt x="1166461" y="644029"/>
                  <a:pt x="1177447" y="651353"/>
                </a:cubicBezTo>
                <a:cubicBezTo>
                  <a:pt x="1189973" y="659704"/>
                  <a:pt x="1200929" y="671119"/>
                  <a:pt x="1215025" y="676405"/>
                </a:cubicBezTo>
                <a:cubicBezTo>
                  <a:pt x="1234960" y="683880"/>
                  <a:pt x="1256778" y="684756"/>
                  <a:pt x="1277655" y="688931"/>
                </a:cubicBezTo>
                <a:cubicBezTo>
                  <a:pt x="1290181" y="697282"/>
                  <a:pt x="1301396" y="708054"/>
                  <a:pt x="1315233" y="713984"/>
                </a:cubicBezTo>
                <a:cubicBezTo>
                  <a:pt x="1343613" y="726147"/>
                  <a:pt x="1375491" y="723800"/>
                  <a:pt x="1402915" y="739036"/>
                </a:cubicBezTo>
                <a:cubicBezTo>
                  <a:pt x="1429235" y="753658"/>
                  <a:pt x="1453019" y="772439"/>
                  <a:pt x="1478071" y="789140"/>
                </a:cubicBezTo>
                <a:cubicBezTo>
                  <a:pt x="1490597" y="797491"/>
                  <a:pt x="1501368" y="809431"/>
                  <a:pt x="1515650" y="814192"/>
                </a:cubicBezTo>
                <a:lnTo>
                  <a:pt x="1665962" y="864296"/>
                </a:lnTo>
                <a:lnTo>
                  <a:pt x="1703540" y="876822"/>
                </a:lnTo>
                <a:cubicBezTo>
                  <a:pt x="1716066" y="880997"/>
                  <a:pt x="1730132" y="882024"/>
                  <a:pt x="1741118" y="889348"/>
                </a:cubicBezTo>
                <a:cubicBezTo>
                  <a:pt x="1825817" y="945814"/>
                  <a:pt x="1720920" y="878127"/>
                  <a:pt x="1853852" y="951978"/>
                </a:cubicBezTo>
                <a:cubicBezTo>
                  <a:pt x="1867012" y="959289"/>
                  <a:pt x="1879865" y="967392"/>
                  <a:pt x="1891430" y="977030"/>
                </a:cubicBezTo>
                <a:cubicBezTo>
                  <a:pt x="1905039" y="988371"/>
                  <a:pt x="1913523" y="1006005"/>
                  <a:pt x="1929008" y="1014608"/>
                </a:cubicBezTo>
                <a:cubicBezTo>
                  <a:pt x="1952092" y="1027433"/>
                  <a:pt x="1979113" y="1031309"/>
                  <a:pt x="2004165" y="1039660"/>
                </a:cubicBezTo>
                <a:cubicBezTo>
                  <a:pt x="2016691" y="1043835"/>
                  <a:pt x="2028545" y="1051809"/>
                  <a:pt x="2041743" y="1052186"/>
                </a:cubicBezTo>
                <a:cubicBezTo>
                  <a:pt x="2559563" y="1066981"/>
                  <a:pt x="2334159" y="1057028"/>
                  <a:pt x="2718148" y="1077238"/>
                </a:cubicBezTo>
                <a:cubicBezTo>
                  <a:pt x="2825020" y="1112862"/>
                  <a:pt x="2713179" y="1079151"/>
                  <a:pt x="2956143" y="1102290"/>
                </a:cubicBezTo>
                <a:cubicBezTo>
                  <a:pt x="2977337" y="1104308"/>
                  <a:pt x="2997896" y="1110641"/>
                  <a:pt x="3018773" y="1114816"/>
                </a:cubicBezTo>
                <a:cubicBezTo>
                  <a:pt x="3039650" y="1127342"/>
                  <a:pt x="3059239" y="1142319"/>
                  <a:pt x="3081403" y="1152394"/>
                </a:cubicBezTo>
                <a:cubicBezTo>
                  <a:pt x="3170790" y="1193025"/>
                  <a:pt x="3222018" y="1182123"/>
                  <a:pt x="3331924" y="1189973"/>
                </a:cubicBezTo>
                <a:cubicBezTo>
                  <a:pt x="3373677" y="1198324"/>
                  <a:pt x="3415875" y="1204698"/>
                  <a:pt x="3457184" y="1215025"/>
                </a:cubicBezTo>
                <a:cubicBezTo>
                  <a:pt x="3473885" y="1219200"/>
                  <a:pt x="3490273" y="1224933"/>
                  <a:pt x="3507288" y="1227551"/>
                </a:cubicBezTo>
                <a:cubicBezTo>
                  <a:pt x="3544658" y="1233300"/>
                  <a:pt x="3582444" y="1235902"/>
                  <a:pt x="3620022" y="1240077"/>
                </a:cubicBezTo>
                <a:cubicBezTo>
                  <a:pt x="3632548" y="1244252"/>
                  <a:pt x="3644417" y="1251871"/>
                  <a:pt x="3657600" y="1252603"/>
                </a:cubicBezTo>
                <a:cubicBezTo>
                  <a:pt x="3870378" y="1264424"/>
                  <a:pt x="4296428" y="1277655"/>
                  <a:pt x="4296428" y="1277655"/>
                </a:cubicBezTo>
                <a:cubicBezTo>
                  <a:pt x="4376497" y="1331034"/>
                  <a:pt x="4350294" y="1349049"/>
                  <a:pt x="4384110" y="1315233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916113" y="5308600"/>
            <a:ext cx="4371975" cy="541338"/>
          </a:xfrm>
          <a:custGeom>
            <a:avLst/>
            <a:gdLst>
              <a:gd name="connsiteX0" fmla="*/ 0 w 4371584"/>
              <a:gd name="connsiteY0" fmla="*/ 541208 h 541208"/>
              <a:gd name="connsiteX1" fmla="*/ 450937 w 4371584"/>
              <a:gd name="connsiteY1" fmla="*/ 528682 h 541208"/>
              <a:gd name="connsiteX2" fmla="*/ 563671 w 4371584"/>
              <a:gd name="connsiteY2" fmla="*/ 491104 h 541208"/>
              <a:gd name="connsiteX3" fmla="*/ 626302 w 4371584"/>
              <a:gd name="connsiteY3" fmla="*/ 478578 h 541208"/>
              <a:gd name="connsiteX4" fmla="*/ 776614 w 4371584"/>
              <a:gd name="connsiteY4" fmla="*/ 453526 h 541208"/>
              <a:gd name="connsiteX5" fmla="*/ 851770 w 4371584"/>
              <a:gd name="connsiteY5" fmla="*/ 415948 h 541208"/>
              <a:gd name="connsiteX6" fmla="*/ 889348 w 4371584"/>
              <a:gd name="connsiteY6" fmla="*/ 403421 h 541208"/>
              <a:gd name="connsiteX7" fmla="*/ 914400 w 4371584"/>
              <a:gd name="connsiteY7" fmla="*/ 365843 h 541208"/>
              <a:gd name="connsiteX8" fmla="*/ 951978 w 4371584"/>
              <a:gd name="connsiteY8" fmla="*/ 353317 h 541208"/>
              <a:gd name="connsiteX9" fmla="*/ 1052186 w 4371584"/>
              <a:gd name="connsiteY9" fmla="*/ 328265 h 541208"/>
              <a:gd name="connsiteX10" fmla="*/ 1177447 w 4371584"/>
              <a:gd name="connsiteY10" fmla="*/ 303213 h 541208"/>
              <a:gd name="connsiteX11" fmla="*/ 1778696 w 4371584"/>
              <a:gd name="connsiteY11" fmla="*/ 278161 h 541208"/>
              <a:gd name="connsiteX12" fmla="*/ 2167003 w 4371584"/>
              <a:gd name="connsiteY12" fmla="*/ 253109 h 541208"/>
              <a:gd name="connsiteX13" fmla="*/ 2217107 w 4371584"/>
              <a:gd name="connsiteY13" fmla="*/ 240583 h 541208"/>
              <a:gd name="connsiteX14" fmla="*/ 2342367 w 4371584"/>
              <a:gd name="connsiteY14" fmla="*/ 215531 h 541208"/>
              <a:gd name="connsiteX15" fmla="*/ 2392471 w 4371584"/>
              <a:gd name="connsiteY15" fmla="*/ 203005 h 541208"/>
              <a:gd name="connsiteX16" fmla="*/ 2592888 w 4371584"/>
              <a:gd name="connsiteY16" fmla="*/ 190479 h 541208"/>
              <a:gd name="connsiteX17" fmla="*/ 2680570 w 4371584"/>
              <a:gd name="connsiteY17" fmla="*/ 165427 h 541208"/>
              <a:gd name="connsiteX18" fmla="*/ 2743200 w 4371584"/>
              <a:gd name="connsiteY18" fmla="*/ 152901 h 541208"/>
              <a:gd name="connsiteX19" fmla="*/ 2793304 w 4371584"/>
              <a:gd name="connsiteY19" fmla="*/ 140375 h 541208"/>
              <a:gd name="connsiteX20" fmla="*/ 3068877 w 4371584"/>
              <a:gd name="connsiteY20" fmla="*/ 127849 h 541208"/>
              <a:gd name="connsiteX21" fmla="*/ 3519814 w 4371584"/>
              <a:gd name="connsiteY21" fmla="*/ 102797 h 541208"/>
              <a:gd name="connsiteX22" fmla="*/ 3807913 w 4371584"/>
              <a:gd name="connsiteY22" fmla="*/ 90271 h 541208"/>
              <a:gd name="connsiteX23" fmla="*/ 3945699 w 4371584"/>
              <a:gd name="connsiteY23" fmla="*/ 52693 h 541208"/>
              <a:gd name="connsiteX24" fmla="*/ 3983277 w 4371584"/>
              <a:gd name="connsiteY24" fmla="*/ 40167 h 541208"/>
              <a:gd name="connsiteX25" fmla="*/ 4221271 w 4371584"/>
              <a:gd name="connsiteY25" fmla="*/ 27641 h 541208"/>
              <a:gd name="connsiteX26" fmla="*/ 4271376 w 4371584"/>
              <a:gd name="connsiteY26" fmla="*/ 15115 h 541208"/>
              <a:gd name="connsiteX27" fmla="*/ 4308954 w 4371584"/>
              <a:gd name="connsiteY27" fmla="*/ 2589 h 541208"/>
              <a:gd name="connsiteX28" fmla="*/ 4371584 w 4371584"/>
              <a:gd name="connsiteY28" fmla="*/ 2589 h 54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371584" h="541208">
                <a:moveTo>
                  <a:pt x="0" y="541208"/>
                </a:moveTo>
                <a:cubicBezTo>
                  <a:pt x="150312" y="537033"/>
                  <a:pt x="300949" y="539395"/>
                  <a:pt x="450937" y="528682"/>
                </a:cubicBezTo>
                <a:cubicBezTo>
                  <a:pt x="489909" y="525898"/>
                  <a:pt x="525396" y="498759"/>
                  <a:pt x="563671" y="491104"/>
                </a:cubicBezTo>
                <a:cubicBezTo>
                  <a:pt x="584548" y="486929"/>
                  <a:pt x="605301" y="482078"/>
                  <a:pt x="626302" y="478578"/>
                </a:cubicBezTo>
                <a:cubicBezTo>
                  <a:pt x="689933" y="467973"/>
                  <a:pt x="717575" y="468286"/>
                  <a:pt x="776614" y="453526"/>
                </a:cubicBezTo>
                <a:cubicBezTo>
                  <a:pt x="839580" y="437784"/>
                  <a:pt x="790543" y="446562"/>
                  <a:pt x="851770" y="415948"/>
                </a:cubicBezTo>
                <a:cubicBezTo>
                  <a:pt x="863580" y="410043"/>
                  <a:pt x="876822" y="407597"/>
                  <a:pt x="889348" y="403421"/>
                </a:cubicBezTo>
                <a:cubicBezTo>
                  <a:pt x="897699" y="390895"/>
                  <a:pt x="902645" y="375247"/>
                  <a:pt x="914400" y="365843"/>
                </a:cubicBezTo>
                <a:cubicBezTo>
                  <a:pt x="924710" y="357595"/>
                  <a:pt x="939240" y="356791"/>
                  <a:pt x="951978" y="353317"/>
                </a:cubicBezTo>
                <a:cubicBezTo>
                  <a:pt x="985195" y="344258"/>
                  <a:pt x="1018424" y="335017"/>
                  <a:pt x="1052186" y="328265"/>
                </a:cubicBezTo>
                <a:lnTo>
                  <a:pt x="1177447" y="303213"/>
                </a:lnTo>
                <a:cubicBezTo>
                  <a:pt x="1416179" y="255467"/>
                  <a:pt x="1218781" y="291182"/>
                  <a:pt x="1778696" y="278161"/>
                </a:cubicBezTo>
                <a:cubicBezTo>
                  <a:pt x="1931317" y="227287"/>
                  <a:pt x="1767086" y="278104"/>
                  <a:pt x="2167003" y="253109"/>
                </a:cubicBezTo>
                <a:cubicBezTo>
                  <a:pt x="2184185" y="252035"/>
                  <a:pt x="2200274" y="244190"/>
                  <a:pt x="2217107" y="240583"/>
                </a:cubicBezTo>
                <a:cubicBezTo>
                  <a:pt x="2258742" y="231661"/>
                  <a:pt x="2301058" y="225858"/>
                  <a:pt x="2342367" y="215531"/>
                </a:cubicBezTo>
                <a:cubicBezTo>
                  <a:pt x="2359068" y="211356"/>
                  <a:pt x="2375341" y="204718"/>
                  <a:pt x="2392471" y="203005"/>
                </a:cubicBezTo>
                <a:cubicBezTo>
                  <a:pt x="2459075" y="196345"/>
                  <a:pt x="2526082" y="194654"/>
                  <a:pt x="2592888" y="190479"/>
                </a:cubicBezTo>
                <a:cubicBezTo>
                  <a:pt x="2634735" y="176530"/>
                  <a:pt x="2633385" y="175913"/>
                  <a:pt x="2680570" y="165427"/>
                </a:cubicBezTo>
                <a:cubicBezTo>
                  <a:pt x="2701353" y="160809"/>
                  <a:pt x="2722417" y="157519"/>
                  <a:pt x="2743200" y="152901"/>
                </a:cubicBezTo>
                <a:cubicBezTo>
                  <a:pt x="2760005" y="149166"/>
                  <a:pt x="2776139" y="141695"/>
                  <a:pt x="2793304" y="140375"/>
                </a:cubicBezTo>
                <a:cubicBezTo>
                  <a:pt x="2884986" y="133323"/>
                  <a:pt x="2977019" y="132024"/>
                  <a:pt x="3068877" y="127849"/>
                </a:cubicBezTo>
                <a:cubicBezTo>
                  <a:pt x="3237973" y="71484"/>
                  <a:pt x="3085502" y="118308"/>
                  <a:pt x="3519814" y="102797"/>
                </a:cubicBezTo>
                <a:lnTo>
                  <a:pt x="3807913" y="90271"/>
                </a:lnTo>
                <a:cubicBezTo>
                  <a:pt x="3896437" y="72566"/>
                  <a:pt x="3850345" y="84478"/>
                  <a:pt x="3945699" y="52693"/>
                </a:cubicBezTo>
                <a:cubicBezTo>
                  <a:pt x="3958225" y="48518"/>
                  <a:pt x="3970092" y="40861"/>
                  <a:pt x="3983277" y="40167"/>
                </a:cubicBezTo>
                <a:lnTo>
                  <a:pt x="4221271" y="27641"/>
                </a:lnTo>
                <a:cubicBezTo>
                  <a:pt x="4237973" y="23466"/>
                  <a:pt x="4254823" y="19844"/>
                  <a:pt x="4271376" y="15115"/>
                </a:cubicBezTo>
                <a:cubicBezTo>
                  <a:pt x="4284072" y="11488"/>
                  <a:pt x="4295852" y="4227"/>
                  <a:pt x="4308954" y="2589"/>
                </a:cubicBezTo>
                <a:cubicBezTo>
                  <a:pt x="4329669" y="0"/>
                  <a:pt x="4350707" y="2589"/>
                  <a:pt x="4371584" y="2589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257800" y="4354513"/>
            <a:ext cx="915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Testing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105400" y="5497513"/>
            <a:ext cx="1082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accent1"/>
                </a:solidFill>
              </a:rPr>
              <a:t>Training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17700" y="5257800"/>
            <a:ext cx="6235700" cy="63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4824" name="Group 3"/>
          <p:cNvGrpSpPr>
            <a:grpSpLocks/>
          </p:cNvGrpSpPr>
          <p:nvPr/>
        </p:nvGrpSpPr>
        <p:grpSpPr bwMode="auto">
          <a:xfrm>
            <a:off x="1535113" y="2668588"/>
            <a:ext cx="4789487" cy="3568700"/>
            <a:chOff x="1535668" y="2667794"/>
            <a:chExt cx="4788932" cy="3568938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1905512" y="5866819"/>
              <a:ext cx="4419088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30" name="TextBox 6"/>
            <p:cNvSpPr txBox="1">
              <a:spLocks noChangeArrowheads="1"/>
            </p:cNvSpPr>
            <p:nvPr/>
          </p:nvSpPr>
          <p:spPr bwMode="auto">
            <a:xfrm>
              <a:off x="2743200" y="5867400"/>
              <a:ext cx="32240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/>
                <a:t>Number of Training Examples</a:t>
              </a:r>
            </a:p>
          </p:txBody>
        </p:sp>
        <p:sp>
          <p:nvSpPr>
            <p:cNvPr id="34831" name="TextBox 9"/>
            <p:cNvSpPr txBox="1">
              <a:spLocks noChangeArrowheads="1"/>
            </p:cNvSpPr>
            <p:nvPr/>
          </p:nvSpPr>
          <p:spPr bwMode="auto">
            <a:xfrm rot="-5400000">
              <a:off x="1371520" y="4141636"/>
              <a:ext cx="6976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/>
                <a:t>Error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rot="5400000" flipH="1" flipV="1">
              <a:off x="304413" y="4267307"/>
              <a:ext cx="3200613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1919288" y="3009900"/>
            <a:ext cx="62357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rot="5400000" flipH="1" flipV="1">
            <a:off x="2020094" y="4990306"/>
            <a:ext cx="1295400" cy="1588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743200" y="4800600"/>
            <a:ext cx="2249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Generalization Error</a:t>
            </a:r>
          </a:p>
        </p:txBody>
      </p:sp>
      <p:sp>
        <p:nvSpPr>
          <p:cNvPr id="34828" name="TextBox 15"/>
          <p:cNvSpPr txBox="1">
            <a:spLocks noChangeArrowheads="1"/>
          </p:cNvSpPr>
          <p:nvPr/>
        </p:nvSpPr>
        <p:spPr bwMode="auto">
          <a:xfrm>
            <a:off x="3429000" y="1447800"/>
            <a:ext cx="171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Fixed classifier</a:t>
            </a:r>
          </a:p>
        </p:txBody>
      </p:sp>
    </p:spTree>
    <p:extLst>
      <p:ext uri="{BB962C8B-B14F-4D97-AF65-F5344CB8AC3E}">
        <p14:creationId xmlns:p14="http://schemas.microsoft.com/office/powerpoint/2010/main" val="34708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 animBg="1"/>
      <p:bldP spid="17" grpId="0" animBg="1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measure complexity?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628650" y="1571812"/>
            <a:ext cx="7886700" cy="4605151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/>
              <a:t>VC dimension</a:t>
            </a:r>
          </a:p>
          <a:p>
            <a:pPr lvl="1">
              <a:buFont typeface="Arial" charset="0"/>
              <a:buChar char="–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Other ways: number of parameters, etc.</a:t>
            </a:r>
          </a:p>
        </p:txBody>
      </p:sp>
      <p:pic>
        <p:nvPicPr>
          <p:cNvPr id="35844" name="Picture 2" descr="\sqrt{h(\log(2N/h)+1)-\log(\eta/4)\over N}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50019"/>
            <a:ext cx="25431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5"/>
          <p:cNvSpPr txBox="1">
            <a:spLocks noChangeArrowheads="1"/>
          </p:cNvSpPr>
          <p:nvPr/>
        </p:nvSpPr>
        <p:spPr bwMode="auto">
          <a:xfrm>
            <a:off x="2819400" y="3626219"/>
            <a:ext cx="1824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Training error + </a:t>
            </a:r>
          </a:p>
        </p:txBody>
      </p:sp>
      <p:sp>
        <p:nvSpPr>
          <p:cNvPr id="35846" name="TextBox 6"/>
          <p:cNvSpPr txBox="1">
            <a:spLocks noChangeArrowheads="1"/>
          </p:cNvSpPr>
          <p:nvPr/>
        </p:nvSpPr>
        <p:spPr bwMode="auto">
          <a:xfrm>
            <a:off x="4038600" y="2864219"/>
            <a:ext cx="3890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Upper bound on generalization error</a:t>
            </a:r>
          </a:p>
        </p:txBody>
      </p:sp>
      <p:sp>
        <p:nvSpPr>
          <p:cNvPr id="35847" name="TextBox 7"/>
          <p:cNvSpPr txBox="1">
            <a:spLocks noChangeArrowheads="1"/>
          </p:cNvSpPr>
          <p:nvPr/>
        </p:nvSpPr>
        <p:spPr bwMode="auto">
          <a:xfrm>
            <a:off x="4953000" y="4159619"/>
            <a:ext cx="27400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/>
              <a:t>N: size of training set</a:t>
            </a:r>
          </a:p>
          <a:p>
            <a:pPr eaLnBrk="1" hangingPunct="1"/>
            <a:r>
              <a:rPr lang="en-US" sz="1400"/>
              <a:t>h: VC dimension</a:t>
            </a:r>
          </a:p>
          <a:p>
            <a:pPr eaLnBrk="1" hangingPunct="1"/>
            <a:r>
              <a:rPr lang="en-US" sz="1400">
                <a:sym typeface="Symbol" pitchFamily="18" charset="2"/>
              </a:rPr>
              <a:t>: 1-probability that bound holds</a:t>
            </a:r>
            <a:endParaRPr lang="en-US" sz="140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28650" y="2125237"/>
            <a:ext cx="2971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What is the VC dimension of a linear classifier for N-dimensional features?  For a nearest neighbor classifier?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16426" y="3621735"/>
            <a:ext cx="1556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error &lt;=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18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reduce variance?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Choose a simpler classifier</a:t>
            </a:r>
          </a:p>
          <a:p>
            <a:endParaRPr lang="en-US" dirty="0" smtClean="0"/>
          </a:p>
          <a:p>
            <a:r>
              <a:rPr lang="en-US" dirty="0" smtClean="0"/>
              <a:t>Regularize the parameters</a:t>
            </a:r>
          </a:p>
          <a:p>
            <a:endParaRPr lang="en-US" dirty="0" smtClean="0"/>
          </a:p>
          <a:p>
            <a:r>
              <a:rPr lang="en-US" dirty="0" smtClean="0"/>
              <a:t>Use fewer features</a:t>
            </a:r>
          </a:p>
          <a:p>
            <a:endParaRPr lang="en-US" dirty="0" smtClean="0"/>
          </a:p>
          <a:p>
            <a:r>
              <a:rPr lang="en-US" dirty="0" smtClean="0"/>
              <a:t>Get more training data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65667" y="6126163"/>
            <a:ext cx="8323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dirty="0"/>
              <a:t>Which of these could actually lead to greater error?</a:t>
            </a:r>
          </a:p>
        </p:txBody>
      </p:sp>
    </p:spTree>
    <p:extLst>
      <p:ext uri="{BB962C8B-B14F-4D97-AF65-F5344CB8AC3E}">
        <p14:creationId xmlns:p14="http://schemas.microsoft.com/office/powerpoint/2010/main" val="256506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Reducing Risk of Error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Margins</a:t>
            </a:r>
          </a:p>
        </p:txBody>
      </p:sp>
      <p:grpSp>
        <p:nvGrpSpPr>
          <p:cNvPr id="37892" name="Group 14"/>
          <p:cNvGrpSpPr>
            <a:grpSpLocks/>
          </p:cNvGrpSpPr>
          <p:nvPr/>
        </p:nvGrpSpPr>
        <p:grpSpPr bwMode="auto">
          <a:xfrm>
            <a:off x="2819400" y="2362200"/>
            <a:ext cx="4038600" cy="3417888"/>
            <a:chOff x="4267200" y="2667000"/>
            <a:chExt cx="4038600" cy="3417332"/>
          </a:xfrm>
        </p:grpSpPr>
        <p:sp>
          <p:nvSpPr>
            <p:cNvPr id="37896" name="TextBox 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37897" name="TextBox 5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37898" name="TextBox 6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37899" name="TextBox 7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37900" name="TextBox 8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37901" name="TextBox 9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37902" name="TextBox 10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37903" name="TextBox 11"/>
            <p:cNvSpPr txBox="1">
              <a:spLocks noChangeArrowheads="1"/>
            </p:cNvSpPr>
            <p:nvPr/>
          </p:nvSpPr>
          <p:spPr bwMode="auto">
            <a:xfrm>
              <a:off x="5715000" y="368046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37904" name="TextBox 12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37905" name="TextBox 13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37906" name="TextBox 14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37907" name="TextBox 15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37908" name="TextBox 16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911" name="TextBox 19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/>
                <a:t>x2</a:t>
              </a:r>
            </a:p>
          </p:txBody>
        </p:sp>
        <p:sp>
          <p:nvSpPr>
            <p:cNvPr id="37912" name="TextBox 20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/>
                <a:t>x1</a:t>
              </a:r>
            </a:p>
          </p:txBody>
        </p:sp>
      </p:grpSp>
      <p:cxnSp>
        <p:nvCxnSpPr>
          <p:cNvPr id="22" name="Straight Connector 21"/>
          <p:cNvCxnSpPr/>
          <p:nvPr/>
        </p:nvCxnSpPr>
        <p:spPr>
          <a:xfrm>
            <a:off x="3048000" y="3276600"/>
            <a:ext cx="4038600" cy="152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200400" y="3132138"/>
            <a:ext cx="4038600" cy="1524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113088" y="3494088"/>
            <a:ext cx="4038600" cy="1524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145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perfect classification algorithm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Objective function: encodes the right loss for the problem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Parameterization: makes assumptions that fit the problem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Regularization: right level of regularization for amount of training data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Training algorithm: can find parameters that maximize objective on training set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Inference algorithm: can solve for objective function in evaluation</a:t>
            </a:r>
          </a:p>
        </p:txBody>
      </p:sp>
    </p:spTree>
    <p:extLst>
      <p:ext uri="{BB962C8B-B14F-4D97-AF65-F5344CB8AC3E}">
        <p14:creationId xmlns:p14="http://schemas.microsoft.com/office/powerpoint/2010/main" val="75040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</a:t>
            </a:r>
          </a:p>
        </p:txBody>
      </p:sp>
      <p:sp>
        <p:nvSpPr>
          <p:cNvPr id="2060" name="TextBox 3"/>
          <p:cNvSpPr txBox="1">
            <a:spLocks noChangeArrowheads="1"/>
          </p:cNvSpPr>
          <p:nvPr/>
        </p:nvSpPr>
        <p:spPr bwMode="auto">
          <a:xfrm>
            <a:off x="0" y="1603375"/>
            <a:ext cx="1371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Naïve Bayes</a:t>
            </a:r>
          </a:p>
        </p:txBody>
      </p:sp>
      <p:sp>
        <p:nvSpPr>
          <p:cNvPr id="2061" name="TextBox 4"/>
          <p:cNvSpPr txBox="1">
            <a:spLocks noChangeArrowheads="1"/>
          </p:cNvSpPr>
          <p:nvPr/>
        </p:nvSpPr>
        <p:spPr bwMode="auto">
          <a:xfrm>
            <a:off x="-31750" y="2613025"/>
            <a:ext cx="1784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Logistic Regression</a:t>
            </a:r>
          </a:p>
        </p:txBody>
      </p:sp>
      <p:sp>
        <p:nvSpPr>
          <p:cNvPr id="2062" name="TextBox 5"/>
          <p:cNvSpPr txBox="1">
            <a:spLocks noChangeArrowheads="1"/>
          </p:cNvSpPr>
          <p:nvPr/>
        </p:nvSpPr>
        <p:spPr bwMode="auto">
          <a:xfrm>
            <a:off x="0" y="3581400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Linear SVM</a:t>
            </a:r>
          </a:p>
        </p:txBody>
      </p:sp>
      <p:sp>
        <p:nvSpPr>
          <p:cNvPr id="2063" name="TextBox 7"/>
          <p:cNvSpPr txBox="1">
            <a:spLocks noChangeArrowheads="1"/>
          </p:cNvSpPr>
          <p:nvPr/>
        </p:nvSpPr>
        <p:spPr bwMode="auto">
          <a:xfrm>
            <a:off x="0" y="5449888"/>
            <a:ext cx="1447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Nearest Neighbor</a:t>
            </a:r>
          </a:p>
        </p:txBody>
      </p:sp>
      <p:sp>
        <p:nvSpPr>
          <p:cNvPr id="2064" name="TextBox 11"/>
          <p:cNvSpPr txBox="1">
            <a:spLocks noChangeArrowheads="1"/>
          </p:cNvSpPr>
          <p:nvPr/>
        </p:nvSpPr>
        <p:spPr bwMode="auto">
          <a:xfrm>
            <a:off x="0" y="4535488"/>
            <a:ext cx="152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Kernelized SVM</a:t>
            </a:r>
          </a:p>
        </p:txBody>
      </p:sp>
      <p:sp>
        <p:nvSpPr>
          <p:cNvPr id="2065" name="TextBox 13"/>
          <p:cNvSpPr txBox="1">
            <a:spLocks noChangeArrowheads="1"/>
          </p:cNvSpPr>
          <p:nvPr/>
        </p:nvSpPr>
        <p:spPr bwMode="auto">
          <a:xfrm>
            <a:off x="1828800" y="954088"/>
            <a:ext cx="2438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b="1"/>
              <a:t>Learning Objective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679575" y="1563688"/>
          <a:ext cx="2339975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36" name="Equation" r:id="rId3" imgW="2108160" imgH="609480" progId="Equation.3">
                  <p:embed/>
                </p:oleObj>
              </mc:Choice>
              <mc:Fallback>
                <p:oleObj name="Equation" r:id="rId3" imgW="2108160" imgH="609480" progId="Equation.3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9575" y="1563688"/>
                        <a:ext cx="2339975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6" name="TextBox 15"/>
          <p:cNvSpPr txBox="1">
            <a:spLocks noChangeArrowheads="1"/>
          </p:cNvSpPr>
          <p:nvPr/>
        </p:nvSpPr>
        <p:spPr bwMode="auto">
          <a:xfrm>
            <a:off x="4724400" y="1030288"/>
            <a:ext cx="182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b="1"/>
              <a:t>Training</a:t>
            </a: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4343400" y="1563688"/>
          <a:ext cx="202565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37" name="Equation" r:id="rId5" imgW="1815840" imgH="660240" progId="Equation.3">
                  <p:embed/>
                </p:oleObj>
              </mc:Choice>
              <mc:Fallback>
                <p:oleObj name="Equation" r:id="rId5" imgW="1815840" imgH="660240" progId="Equation.3">
                  <p:embed/>
                  <p:pic>
                    <p:nvPicPr>
                      <p:cNvPr id="20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1563688"/>
                        <a:ext cx="2025650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7" name="TextBox 17"/>
          <p:cNvSpPr txBox="1">
            <a:spLocks noChangeArrowheads="1"/>
          </p:cNvSpPr>
          <p:nvPr/>
        </p:nvSpPr>
        <p:spPr bwMode="auto">
          <a:xfrm>
            <a:off x="6934200" y="10414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b="1"/>
              <a:t>Inference</a:t>
            </a:r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7183438" y="1454150"/>
          <a:ext cx="1503362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38" name="Equation" r:id="rId7" imgW="2019240" imgH="1206360" progId="Equation.3">
                  <p:embed/>
                </p:oleObj>
              </mc:Choice>
              <mc:Fallback>
                <p:oleObj name="Equation" r:id="rId7" imgW="2019240" imgH="1206360" progId="Equation.3">
                  <p:embed/>
                  <p:pic>
                    <p:nvPicPr>
                      <p:cNvPr id="20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3438" y="1454150"/>
                        <a:ext cx="1503362" cy="89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1682750" y="2582863"/>
          <a:ext cx="2693988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39" name="Equation" r:id="rId9" imgW="2425680" imgH="596880" progId="Equation.3">
                  <p:embed/>
                </p:oleObj>
              </mc:Choice>
              <mc:Fallback>
                <p:oleObj name="Equation" r:id="rId9" imgW="2425680" imgH="596880" progId="Equation.3">
                  <p:embed/>
                  <p:pic>
                    <p:nvPicPr>
                      <p:cNvPr id="205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2750" y="2582863"/>
                        <a:ext cx="2693988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8" name="TextBox 21"/>
          <p:cNvSpPr txBox="1">
            <a:spLocks noChangeArrowheads="1"/>
          </p:cNvSpPr>
          <p:nvPr/>
        </p:nvSpPr>
        <p:spPr bwMode="auto">
          <a:xfrm>
            <a:off x="4876800" y="2765425"/>
            <a:ext cx="1447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dirty="0"/>
              <a:t>Gradient ascent</a:t>
            </a:r>
          </a:p>
        </p:txBody>
      </p:sp>
      <p:graphicFrame>
        <p:nvGraphicFramePr>
          <p:cNvPr id="2054" name="Object 6"/>
          <p:cNvGraphicFramePr>
            <a:graphicFrameLocks noChangeAspect="1"/>
          </p:cNvGraphicFramePr>
          <p:nvPr>
            <p:extLst/>
          </p:nvPr>
        </p:nvGraphicFramePr>
        <p:xfrm>
          <a:off x="7256463" y="2765425"/>
          <a:ext cx="779462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40" name="Equation" r:id="rId11" imgW="558720" imgH="203040" progId="Equation.3">
                  <p:embed/>
                </p:oleObj>
              </mc:Choice>
              <mc:Fallback>
                <p:oleObj name="Equation" r:id="rId11" imgW="558720" imgH="203040" progId="Equation.3">
                  <p:embed/>
                  <p:pic>
                    <p:nvPicPr>
                      <p:cNvPr id="205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6463" y="2765425"/>
                        <a:ext cx="779462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>
            <p:extLst/>
          </p:nvPr>
        </p:nvGraphicFramePr>
        <p:xfrm>
          <a:off x="7218363" y="3733800"/>
          <a:ext cx="839787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41" name="Equation" r:id="rId13" imgW="558720" imgH="203040" progId="Equation.3">
                  <p:embed/>
                </p:oleObj>
              </mc:Choice>
              <mc:Fallback>
                <p:oleObj name="Equation" r:id="rId13" imgW="558720" imgH="203040" progId="Equation.3">
                  <p:embed/>
                  <p:pic>
                    <p:nvPicPr>
                      <p:cNvPr id="205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8363" y="3733800"/>
                        <a:ext cx="839787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9" name="TextBox 24"/>
          <p:cNvSpPr txBox="1">
            <a:spLocks noChangeArrowheads="1"/>
          </p:cNvSpPr>
          <p:nvPr/>
        </p:nvSpPr>
        <p:spPr bwMode="auto">
          <a:xfrm>
            <a:off x="4714335" y="3571335"/>
            <a:ext cx="2133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dirty="0" smtClean="0"/>
              <a:t>Quadratic programming or </a:t>
            </a:r>
            <a:r>
              <a:rPr lang="en-US" sz="1400" dirty="0" err="1" smtClean="0"/>
              <a:t>subgradient</a:t>
            </a:r>
            <a:r>
              <a:rPr lang="en-US" sz="1400" dirty="0" smtClean="0"/>
              <a:t> opt.</a:t>
            </a:r>
            <a:endParaRPr lang="en-US" sz="1400" dirty="0"/>
          </a:p>
        </p:txBody>
      </p:sp>
      <p:graphicFrame>
        <p:nvGraphicFramePr>
          <p:cNvPr id="2056" name="Object 8"/>
          <p:cNvGraphicFramePr>
            <a:graphicFrameLocks noChangeAspect="1"/>
          </p:cNvGraphicFramePr>
          <p:nvPr>
            <p:extLst/>
          </p:nvPr>
        </p:nvGraphicFramePr>
        <p:xfrm>
          <a:off x="1671638" y="3429000"/>
          <a:ext cx="2441575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42" name="Equation" r:id="rId15" imgW="2197080" imgH="672840" progId="Equation.3">
                  <p:embed/>
                </p:oleObj>
              </mc:Choice>
              <mc:Fallback>
                <p:oleObj name="Equation" r:id="rId15" imgW="2197080" imgH="672840" progId="Equation.3">
                  <p:embed/>
                  <p:pic>
                    <p:nvPicPr>
                      <p:cNvPr id="205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1638" y="3429000"/>
                        <a:ext cx="2441575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Straight Connector 27"/>
          <p:cNvCxnSpPr/>
          <p:nvPr/>
        </p:nvCxnSpPr>
        <p:spPr>
          <a:xfrm>
            <a:off x="0" y="2362200"/>
            <a:ext cx="91440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0" y="3316288"/>
            <a:ext cx="91440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0" y="4303713"/>
            <a:ext cx="91440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0" y="1371600"/>
            <a:ext cx="91440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0" y="5334000"/>
            <a:ext cx="91440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0" y="6324600"/>
            <a:ext cx="91440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6" name="TextBox 34"/>
          <p:cNvSpPr txBox="1">
            <a:spLocks noChangeArrowheads="1"/>
          </p:cNvSpPr>
          <p:nvPr/>
        </p:nvSpPr>
        <p:spPr bwMode="auto">
          <a:xfrm>
            <a:off x="4876800" y="4572000"/>
            <a:ext cx="167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/>
              <a:t>Quadratic programming</a:t>
            </a:r>
          </a:p>
        </p:txBody>
      </p:sp>
      <p:sp>
        <p:nvSpPr>
          <p:cNvPr id="2077" name="TextBox 35"/>
          <p:cNvSpPr txBox="1">
            <a:spLocks noChangeArrowheads="1"/>
          </p:cNvSpPr>
          <p:nvPr/>
        </p:nvSpPr>
        <p:spPr bwMode="auto">
          <a:xfrm>
            <a:off x="2003425" y="4648200"/>
            <a:ext cx="1806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/>
              <a:t>complicated to write</a:t>
            </a:r>
          </a:p>
        </p:txBody>
      </p:sp>
      <p:sp>
        <p:nvSpPr>
          <p:cNvPr id="2078" name="TextBox 36"/>
          <p:cNvSpPr txBox="1">
            <a:spLocks noChangeArrowheads="1"/>
          </p:cNvSpPr>
          <p:nvPr/>
        </p:nvSpPr>
        <p:spPr bwMode="auto">
          <a:xfrm>
            <a:off x="1524000" y="5711825"/>
            <a:ext cx="2976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/>
              <a:t>most similar features </a:t>
            </a:r>
            <a:r>
              <a:rPr lang="en-US" sz="1400">
                <a:sym typeface="Wingdings" pitchFamily="2" charset="2"/>
              </a:rPr>
              <a:t> same label</a:t>
            </a:r>
            <a:endParaRPr lang="en-US" sz="1400"/>
          </a:p>
        </p:txBody>
      </p:sp>
      <p:sp>
        <p:nvSpPr>
          <p:cNvPr id="2079" name="TextBox 37"/>
          <p:cNvSpPr txBox="1">
            <a:spLocks noChangeArrowheads="1"/>
          </p:cNvSpPr>
          <p:nvPr/>
        </p:nvSpPr>
        <p:spPr bwMode="auto">
          <a:xfrm>
            <a:off x="4860925" y="5711825"/>
            <a:ext cx="1158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/>
              <a:t>Record data</a:t>
            </a:r>
          </a:p>
        </p:txBody>
      </p:sp>
      <p:graphicFrame>
        <p:nvGraphicFramePr>
          <p:cNvPr id="2057" name="Object 9"/>
          <p:cNvGraphicFramePr>
            <a:graphicFrameLocks noChangeAspect="1"/>
          </p:cNvGraphicFramePr>
          <p:nvPr/>
        </p:nvGraphicFramePr>
        <p:xfrm>
          <a:off x="6934200" y="4648200"/>
          <a:ext cx="185578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43" name="Equation" r:id="rId17" imgW="1193760" imgH="342720" progId="Equation.3">
                  <p:embed/>
                </p:oleObj>
              </mc:Choice>
              <mc:Fallback>
                <p:oleObj name="Equation" r:id="rId17" imgW="1193760" imgH="342720" progId="Equation.3">
                  <p:embed/>
                  <p:pic>
                    <p:nvPicPr>
                      <p:cNvPr id="205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4648200"/>
                        <a:ext cx="185578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8" name="Object 10"/>
          <p:cNvGraphicFramePr>
            <a:graphicFrameLocks noChangeAspect="1"/>
          </p:cNvGraphicFramePr>
          <p:nvPr/>
        </p:nvGraphicFramePr>
        <p:xfrm>
          <a:off x="6540500" y="5461000"/>
          <a:ext cx="2527300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44" name="Equation" r:id="rId19" imgW="1625400" imgH="533160" progId="Equation.3">
                  <p:embed/>
                </p:oleObj>
              </mc:Choice>
              <mc:Fallback>
                <p:oleObj name="Equation" r:id="rId19" imgW="1625400" imgH="533160" progId="Equation.3">
                  <p:embed/>
                  <p:pic>
                    <p:nvPicPr>
                      <p:cNvPr id="205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0500" y="5461000"/>
                        <a:ext cx="2527300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0" name="TextBox 33"/>
          <p:cNvSpPr txBox="1">
            <a:spLocks noChangeArrowheads="1"/>
          </p:cNvSpPr>
          <p:nvPr/>
        </p:nvSpPr>
        <p:spPr bwMode="auto">
          <a:xfrm>
            <a:off x="7315200" y="533400"/>
            <a:ext cx="14811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/>
              <a:t>assuming x in {0 1}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rot="5400000">
            <a:off x="8458200" y="1219200"/>
            <a:ext cx="6858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7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Categorization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84838" y="12954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Training Labels</a:t>
            </a:r>
          </a:p>
        </p:txBody>
      </p:sp>
      <p:grpSp>
        <p:nvGrpSpPr>
          <p:cNvPr id="9220" name="Group 12"/>
          <p:cNvGrpSpPr>
            <a:grpSpLocks/>
          </p:cNvGrpSpPr>
          <p:nvPr/>
        </p:nvGrpSpPr>
        <p:grpSpPr bwMode="auto">
          <a:xfrm>
            <a:off x="76200" y="1874838"/>
            <a:ext cx="2438400" cy="2849562"/>
            <a:chOff x="228600" y="1417320"/>
            <a:chExt cx="2438400" cy="2849880"/>
          </a:xfrm>
        </p:grpSpPr>
        <p:pic>
          <p:nvPicPr>
            <p:cNvPr id="922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2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3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400"/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638800" y="2743200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Classifier Training</a:t>
            </a:r>
          </a:p>
        </p:txBody>
      </p:sp>
      <p:sp>
        <p:nvSpPr>
          <p:cNvPr id="9222" name="TextBox 13"/>
          <p:cNvSpPr txBox="1">
            <a:spLocks noChangeArrowheads="1"/>
          </p:cNvSpPr>
          <p:nvPr/>
        </p:nvSpPr>
        <p:spPr bwMode="auto">
          <a:xfrm>
            <a:off x="3632200" y="1295400"/>
            <a:ext cx="147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/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00400" y="2743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5908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029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5400000">
            <a:off x="6248400" y="2286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7315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2819400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Trained Classifier</a:t>
            </a:r>
          </a:p>
        </p:txBody>
      </p:sp>
    </p:spTree>
    <p:extLst>
      <p:ext uri="{BB962C8B-B14F-4D97-AF65-F5344CB8AC3E}">
        <p14:creationId xmlns:p14="http://schemas.microsoft.com/office/powerpoint/2010/main" val="211217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18" grpId="0" animBg="1"/>
      <p:bldP spid="23" grpId="0" animBg="1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Characteristics of vision learning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Lots of continuous features</a:t>
            </a:r>
          </a:p>
          <a:p>
            <a:pPr lvl="1"/>
            <a:r>
              <a:rPr lang="en-US" dirty="0" smtClean="0"/>
              <a:t>E.g., HOG template may have 1000 features</a:t>
            </a:r>
          </a:p>
          <a:p>
            <a:pPr lvl="1"/>
            <a:r>
              <a:rPr lang="en-US" dirty="0" smtClean="0"/>
              <a:t>Spatial pyramid may have ~15,000 features</a:t>
            </a:r>
          </a:p>
          <a:p>
            <a:endParaRPr lang="en-US" dirty="0" smtClean="0"/>
          </a:p>
          <a:p>
            <a:r>
              <a:rPr lang="en-US" dirty="0" smtClean="0"/>
              <a:t>Imbalanced classes</a:t>
            </a:r>
          </a:p>
          <a:p>
            <a:pPr lvl="1"/>
            <a:r>
              <a:rPr lang="en-US" dirty="0" smtClean="0"/>
              <a:t>often limited positive examples, practically infinite negative examples</a:t>
            </a:r>
          </a:p>
          <a:p>
            <a:endParaRPr lang="en-US" dirty="0"/>
          </a:p>
          <a:p>
            <a:r>
              <a:rPr lang="en-US" dirty="0" smtClean="0"/>
              <a:t>Difficult prediction tasks </a:t>
            </a:r>
          </a:p>
        </p:txBody>
      </p:sp>
    </p:spTree>
    <p:extLst>
      <p:ext uri="{BB962C8B-B14F-4D97-AF65-F5344CB8AC3E}">
        <p14:creationId xmlns:p14="http://schemas.microsoft.com/office/powerpoint/2010/main" val="176817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When a massive training set is available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08257"/>
          </a:xfrm>
        </p:spPr>
        <p:txBody>
          <a:bodyPr>
            <a:normAutofit/>
          </a:bodyPr>
          <a:lstStyle/>
          <a:p>
            <a:r>
              <a:rPr lang="en-US" dirty="0" smtClean="0"/>
              <a:t>Relatively new phenomenon</a:t>
            </a:r>
          </a:p>
          <a:p>
            <a:pPr lvl="1"/>
            <a:r>
              <a:rPr lang="en-US" dirty="0" smtClean="0"/>
              <a:t>MNIST (handwritten letters) in 1990s, </a:t>
            </a:r>
            <a:r>
              <a:rPr lang="en-US" dirty="0" err="1" smtClean="0"/>
              <a:t>LabelMe</a:t>
            </a:r>
            <a:r>
              <a:rPr lang="en-US" dirty="0" smtClean="0"/>
              <a:t> in 2000s, </a:t>
            </a:r>
            <a:r>
              <a:rPr lang="en-US" dirty="0" err="1" smtClean="0"/>
              <a:t>ImageNet</a:t>
            </a:r>
            <a:r>
              <a:rPr lang="en-US" dirty="0" smtClean="0"/>
              <a:t> (object images) in 2009, … </a:t>
            </a:r>
          </a:p>
          <a:p>
            <a:endParaRPr lang="en-US" dirty="0" smtClean="0"/>
          </a:p>
          <a:p>
            <a:r>
              <a:rPr lang="en-US" dirty="0" smtClean="0"/>
              <a:t>Want classifiers with low bias (high variance ok) and reasonably efficient training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Very complex classifiers with simple features are often effective</a:t>
            </a:r>
          </a:p>
          <a:p>
            <a:pPr lvl="1"/>
            <a:r>
              <a:rPr lang="en-US" dirty="0" smtClean="0"/>
              <a:t>Random forests</a:t>
            </a:r>
          </a:p>
          <a:p>
            <a:pPr lvl="1"/>
            <a:r>
              <a:rPr lang="en-US" dirty="0" smtClean="0"/>
              <a:t>Deep convolutional networks</a:t>
            </a: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21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93113" y="18708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training setup with moderate sized datasets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493357" y="1073974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Training Labels</a:t>
            </a:r>
          </a:p>
        </p:txBody>
      </p:sp>
      <p:grpSp>
        <p:nvGrpSpPr>
          <p:cNvPr id="9220" name="Group 12"/>
          <p:cNvGrpSpPr>
            <a:grpSpLocks/>
          </p:cNvGrpSpPr>
          <p:nvPr/>
        </p:nvGrpSpPr>
        <p:grpSpPr bwMode="auto">
          <a:xfrm>
            <a:off x="264513" y="1827897"/>
            <a:ext cx="2438400" cy="2849562"/>
            <a:chOff x="228600" y="1417320"/>
            <a:chExt cx="2438400" cy="2849880"/>
          </a:xfrm>
        </p:grpSpPr>
        <p:pic>
          <p:nvPicPr>
            <p:cNvPr id="922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2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3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400"/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3408314" y="2560765"/>
            <a:ext cx="3461188" cy="12049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Tune CNN features and</a:t>
            </a:r>
          </a:p>
          <a:p>
            <a:pPr algn="ctr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Neural Network classifier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2779113" y="3001059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5400000">
            <a:off x="6064857" y="2064885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6939951" y="3001059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543800" y="2758301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Trained Classifier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331057" y="5334000"/>
            <a:ext cx="3810000" cy="1143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Dataset similar to task with millions of labeled examples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 rot="16200000">
            <a:off x="3744165" y="4376067"/>
            <a:ext cx="1285352" cy="384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492851" y="4132021"/>
            <a:ext cx="14247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/>
              <a:t>Initialize </a:t>
            </a:r>
            <a:r>
              <a:rPr lang="en-US" dirty="0"/>
              <a:t>CNN </a:t>
            </a:r>
            <a:r>
              <a:rPr lang="en-US" dirty="0" smtClean="0"/>
              <a:t>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88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2212"/>
            <a:ext cx="8229600" cy="5590988"/>
          </a:xfrm>
        </p:spPr>
        <p:txBody>
          <a:bodyPr>
            <a:noAutofit/>
          </a:bodyPr>
          <a:lstStyle/>
          <a:p>
            <a:r>
              <a:rPr lang="en-US" sz="2000" dirty="0" smtClean="0"/>
              <a:t>Preparing features for linear classifiers</a:t>
            </a:r>
          </a:p>
          <a:p>
            <a:pPr lvl="1"/>
            <a:r>
              <a:rPr lang="en-US" sz="1600" dirty="0" smtClean="0"/>
              <a:t>Often helps to make zero-mean, unit-</a:t>
            </a:r>
            <a:r>
              <a:rPr lang="en-US" sz="1600" dirty="0" err="1" smtClean="0"/>
              <a:t>dev</a:t>
            </a:r>
            <a:endParaRPr lang="en-US" sz="1600" dirty="0" smtClean="0"/>
          </a:p>
          <a:p>
            <a:pPr lvl="1"/>
            <a:r>
              <a:rPr lang="en-US" sz="1600" dirty="0" smtClean="0"/>
              <a:t>For non-ordinal features, convert to a set of binary features</a:t>
            </a:r>
          </a:p>
          <a:p>
            <a:endParaRPr lang="en-US" sz="1200" dirty="0" smtClean="0"/>
          </a:p>
          <a:p>
            <a:r>
              <a:rPr lang="en-US" sz="2000" dirty="0" smtClean="0"/>
              <a:t>Selecting classifier meta-parameters (e.g., regularization weight)</a:t>
            </a:r>
          </a:p>
          <a:p>
            <a:pPr lvl="1"/>
            <a:r>
              <a:rPr lang="en-US" sz="1600" dirty="0" smtClean="0"/>
              <a:t>Cross-validation: split data into subsets; train on all but one subset, test on remaining; repeat holding out each subset</a:t>
            </a:r>
          </a:p>
          <a:p>
            <a:pPr lvl="2"/>
            <a:r>
              <a:rPr lang="en-US" sz="1400" dirty="0" smtClean="0"/>
              <a:t>Leave-one-out, 5-fold, etc.</a:t>
            </a:r>
            <a:endParaRPr lang="en-US" sz="1400" dirty="0"/>
          </a:p>
          <a:p>
            <a:endParaRPr lang="en-US" sz="1200" dirty="0" smtClean="0"/>
          </a:p>
          <a:p>
            <a:r>
              <a:rPr lang="en-US" sz="2000" dirty="0" smtClean="0"/>
              <a:t>Most popular classifiers in vision</a:t>
            </a:r>
          </a:p>
          <a:p>
            <a:pPr lvl="1"/>
            <a:r>
              <a:rPr lang="en-US" sz="1600" i="1" dirty="0" smtClean="0"/>
              <a:t>SVM</a:t>
            </a:r>
            <a:r>
              <a:rPr lang="en-US" sz="1600" dirty="0" smtClean="0"/>
              <a:t>: linear for when fast training/classification is needed; performs well with lots of weak features</a:t>
            </a:r>
          </a:p>
          <a:p>
            <a:pPr lvl="1"/>
            <a:r>
              <a:rPr lang="en-US" sz="1600" i="1" dirty="0" smtClean="0"/>
              <a:t>Logistic Regression</a:t>
            </a:r>
            <a:r>
              <a:rPr lang="en-US" sz="1600" dirty="0" smtClean="0"/>
              <a:t>: outputs a probability; easy to train and apply</a:t>
            </a:r>
          </a:p>
          <a:p>
            <a:pPr lvl="1"/>
            <a:r>
              <a:rPr lang="en-US" sz="1600" i="1" dirty="0" smtClean="0"/>
              <a:t>Nearest neighbor</a:t>
            </a:r>
            <a:r>
              <a:rPr lang="en-US" sz="1600" dirty="0" smtClean="0"/>
              <a:t>: hard to beat if there is tons of data (e.g., character recognition)</a:t>
            </a:r>
          </a:p>
          <a:p>
            <a:pPr lvl="1"/>
            <a:r>
              <a:rPr lang="en-US" sz="1600" i="1" dirty="0" smtClean="0"/>
              <a:t>Boosted stumps or decision trees</a:t>
            </a:r>
            <a:r>
              <a:rPr lang="en-US" sz="1600" dirty="0" smtClean="0"/>
              <a:t>: applies to flexible features, incorporates feature selection, powerful classifiers</a:t>
            </a:r>
          </a:p>
          <a:p>
            <a:pPr lvl="1"/>
            <a:r>
              <a:rPr lang="en-US" sz="1600" i="1" dirty="0" smtClean="0"/>
              <a:t>Random forests</a:t>
            </a:r>
            <a:r>
              <a:rPr lang="en-US" sz="1600" dirty="0" smtClean="0"/>
              <a:t>: outputs probability; good for simple features, tons of data</a:t>
            </a:r>
          </a:p>
          <a:p>
            <a:pPr lvl="1"/>
            <a:r>
              <a:rPr lang="en-US" sz="1600" i="1" dirty="0" smtClean="0"/>
              <a:t>Deep networks / CNNs</a:t>
            </a:r>
            <a:r>
              <a:rPr lang="en-US" sz="1600" dirty="0" smtClean="0"/>
              <a:t>: flexible output; learns features; adapt existing network (which is trained with tons of data) or train new with tons of data</a:t>
            </a:r>
          </a:p>
          <a:p>
            <a:endParaRPr lang="en-US" sz="1200" dirty="0"/>
          </a:p>
          <a:p>
            <a:r>
              <a:rPr lang="en-US" sz="2000" dirty="0" smtClean="0"/>
              <a:t>Always try at least two types of classifiers</a:t>
            </a:r>
          </a:p>
        </p:txBody>
      </p:sp>
    </p:spTree>
    <p:extLst>
      <p:ext uri="{BB962C8B-B14F-4D97-AF65-F5344CB8AC3E}">
        <p14:creationId xmlns:p14="http://schemas.microsoft.com/office/powerpoint/2010/main" val="401954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decisions about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227637"/>
          </a:xfrm>
        </p:spPr>
        <p:txBody>
          <a:bodyPr>
            <a:normAutofit/>
          </a:bodyPr>
          <a:lstStyle/>
          <a:p>
            <a:r>
              <a:rPr lang="en-US" dirty="0" smtClean="0"/>
              <a:t>3 important design decisions:</a:t>
            </a:r>
          </a:p>
          <a:p>
            <a:pPr marL="457200" lvl="1" indent="0">
              <a:buNone/>
            </a:pPr>
            <a:r>
              <a:rPr lang="en-US" dirty="0" smtClean="0"/>
              <a:t>1) What data do I use?</a:t>
            </a:r>
          </a:p>
          <a:p>
            <a:pPr marL="457200" lvl="1" indent="0">
              <a:buNone/>
            </a:pPr>
            <a:r>
              <a:rPr lang="en-US" dirty="0" smtClean="0"/>
              <a:t>2) How do I represent my data (what feature)?</a:t>
            </a:r>
          </a:p>
          <a:p>
            <a:pPr marL="457200" lvl="1" indent="0">
              <a:buNone/>
            </a:pPr>
            <a:r>
              <a:rPr lang="en-US" dirty="0" smtClean="0"/>
              <a:t>3) What classifier / </a:t>
            </a:r>
            <a:r>
              <a:rPr lang="en-US" dirty="0" err="1" smtClean="0"/>
              <a:t>regressor</a:t>
            </a:r>
            <a:r>
              <a:rPr lang="en-US" dirty="0" smtClean="0"/>
              <a:t> / machine learning tool do I use?</a:t>
            </a:r>
          </a:p>
          <a:p>
            <a:r>
              <a:rPr lang="en-US" dirty="0" smtClean="0"/>
              <a:t>These are in decreasing order of importance</a:t>
            </a:r>
          </a:p>
          <a:p>
            <a:r>
              <a:rPr lang="en-US" dirty="0" smtClean="0"/>
              <a:t>Deep learning addresses 2 and 3 simultaneously (and blurs the boundary between them). </a:t>
            </a:r>
          </a:p>
          <a:p>
            <a:r>
              <a:rPr lang="en-US" dirty="0" smtClean="0"/>
              <a:t>You can take the representation from deep learning and use it with any classifier.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75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en-US" sz="2800" dirty="0" smtClean="0"/>
              <a:t>No free lunch: machine learning algorithms are tools</a:t>
            </a:r>
            <a:endParaRPr lang="en-US" sz="2800" dirty="0"/>
          </a:p>
          <a:p>
            <a:pPr marL="0" indent="0">
              <a:buNone/>
              <a:defRPr/>
            </a:pPr>
            <a:endParaRPr lang="en-US" sz="2800" dirty="0" smtClean="0"/>
          </a:p>
          <a:p>
            <a:pPr>
              <a:defRPr/>
            </a:pPr>
            <a:r>
              <a:rPr lang="en-US" sz="2800" dirty="0" smtClean="0"/>
              <a:t>Try simple classifiers first</a:t>
            </a:r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r>
              <a:rPr lang="en-US" sz="2800" dirty="0" smtClean="0"/>
              <a:t>Better to have smart features and simple classifiers than simple features and smart classifiers</a:t>
            </a:r>
          </a:p>
          <a:p>
            <a:pPr lvl="1">
              <a:defRPr/>
            </a:pPr>
            <a:r>
              <a:rPr lang="en-US" sz="2400" dirty="0" smtClean="0"/>
              <a:t>Though with enough data, smart features can be learned</a:t>
            </a:r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r>
              <a:rPr lang="en-US" sz="2800" dirty="0" smtClean="0"/>
              <a:t>Use increasingly powerful classifiers with more training data (bias-variance tradeoff)</a:t>
            </a:r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9506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 Machine Learning References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General</a:t>
            </a:r>
          </a:p>
          <a:p>
            <a:pPr lvl="1"/>
            <a:r>
              <a:rPr lang="en-US" sz="2400" dirty="0" smtClean="0"/>
              <a:t>Tom Mitchell, </a:t>
            </a:r>
            <a:r>
              <a:rPr lang="en-US" sz="2400" i="1" dirty="0" smtClean="0"/>
              <a:t>Machine Learning</a:t>
            </a:r>
            <a:r>
              <a:rPr lang="en-US" sz="2400" dirty="0" smtClean="0"/>
              <a:t>, McGraw Hill, 1997</a:t>
            </a:r>
          </a:p>
          <a:p>
            <a:pPr lvl="1"/>
            <a:r>
              <a:rPr lang="en-US" sz="2400" dirty="0" smtClean="0"/>
              <a:t>Christopher Bishop, </a:t>
            </a:r>
            <a:r>
              <a:rPr lang="en-US" sz="2400" i="1" dirty="0" smtClean="0"/>
              <a:t>Neural Networks for Pattern Recognition</a:t>
            </a:r>
            <a:r>
              <a:rPr lang="en-US" sz="2400" dirty="0" smtClean="0"/>
              <a:t>, Oxford University Press, 1995</a:t>
            </a:r>
          </a:p>
          <a:p>
            <a:endParaRPr lang="en-US" sz="2800" dirty="0" smtClean="0"/>
          </a:p>
          <a:p>
            <a:r>
              <a:rPr lang="en-US" sz="2800" dirty="0" err="1" smtClean="0"/>
              <a:t>Adaboost</a:t>
            </a:r>
            <a:endParaRPr lang="en-US" sz="2800" dirty="0" smtClean="0"/>
          </a:p>
          <a:p>
            <a:pPr lvl="1"/>
            <a:r>
              <a:rPr lang="en-US" sz="2400" dirty="0" smtClean="0"/>
              <a:t>Friedman, Hastie, and </a:t>
            </a:r>
            <a:r>
              <a:rPr lang="en-US" sz="2400" dirty="0" err="1" smtClean="0"/>
              <a:t>Tibshirani</a:t>
            </a:r>
            <a:r>
              <a:rPr lang="en-US" sz="2400" dirty="0" smtClean="0"/>
              <a:t>, “Additive logistic regression: a statistical view of boosting”, Annals of Statistics, 2000 </a:t>
            </a:r>
          </a:p>
          <a:p>
            <a:endParaRPr lang="en-US" sz="2800" dirty="0" smtClean="0"/>
          </a:p>
          <a:p>
            <a:r>
              <a:rPr lang="en-US" sz="2800" dirty="0" smtClean="0"/>
              <a:t>SVMs</a:t>
            </a:r>
          </a:p>
          <a:p>
            <a:pPr lvl="1"/>
            <a:r>
              <a:rPr lang="en-US" sz="2400" dirty="0" smtClean="0">
                <a:hlinkClick r:id="rId2"/>
              </a:rPr>
              <a:t>http://www.support-vector.net/icml-tutorial.pdf</a:t>
            </a:r>
            <a:endParaRPr lang="en-US" sz="2400" dirty="0" smtClean="0"/>
          </a:p>
          <a:p>
            <a:endParaRPr lang="en-US" dirty="0" smtClean="0"/>
          </a:p>
          <a:p>
            <a:r>
              <a:rPr lang="en-US" dirty="0" smtClean="0"/>
              <a:t>Random forests</a:t>
            </a:r>
          </a:p>
          <a:p>
            <a:pPr lvl="1"/>
            <a:r>
              <a:rPr lang="en-US" sz="2600" dirty="0">
                <a:hlinkClick r:id="rId3"/>
              </a:rPr>
              <a:t>http://</a:t>
            </a:r>
            <a:r>
              <a:rPr lang="en-US" sz="2600" dirty="0" smtClean="0">
                <a:hlinkClick r:id="rId3"/>
              </a:rPr>
              <a:t>research.microsoft.com/pubs/155552/decisionForests_MSR_TR_2011_114.pdf</a:t>
            </a:r>
            <a:endParaRPr lang="en-US" sz="2600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84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 descr="http://www.dogmine.com/wp-content/uploads/2009/09/dogs-0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6"/>
          <a:stretch/>
        </p:blipFill>
        <p:spPr bwMode="auto">
          <a:xfrm>
            <a:off x="685800" y="2829863"/>
            <a:ext cx="4702363" cy="379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Category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95294"/>
            <a:ext cx="7886700" cy="498166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Focus on object search: “Where is it?”</a:t>
            </a:r>
          </a:p>
          <a:p>
            <a:r>
              <a:rPr lang="en-US" sz="2800" dirty="0" smtClean="0"/>
              <a:t>Build templates that quickly differentiate object patch from background patch</a:t>
            </a:r>
          </a:p>
        </p:txBody>
      </p:sp>
      <p:sp>
        <p:nvSpPr>
          <p:cNvPr id="5" name="Right Arrow 4"/>
          <p:cNvSpPr/>
          <p:nvPr/>
        </p:nvSpPr>
        <p:spPr>
          <a:xfrm>
            <a:off x="6549448" y="4514543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88391" y="5569803"/>
            <a:ext cx="2029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Object</a:t>
            </a:r>
            <a:r>
              <a:rPr lang="en-US" sz="2400" dirty="0" smtClean="0"/>
              <a:t> or </a:t>
            </a:r>
          </a:p>
          <a:p>
            <a:r>
              <a:rPr lang="en-US" sz="2400" b="1" dirty="0" smtClean="0"/>
              <a:t>Non-Object?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685800" y="2863808"/>
            <a:ext cx="948266" cy="812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56733" y="3134741"/>
            <a:ext cx="948266" cy="812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13968" y="5708608"/>
            <a:ext cx="948266" cy="812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2137883">
            <a:off x="2459137" y="4305678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…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3" name="Picture 11" descr="C:\Users\Hoiem\AppData\Local\Temp\wz212c\model_dog_indep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9" t="54197" r="62379" b="9649"/>
          <a:stretch/>
        </p:blipFill>
        <p:spPr bwMode="auto">
          <a:xfrm>
            <a:off x="7044435" y="3819702"/>
            <a:ext cx="1588747" cy="172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217848" y="354889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Dog Model</a:t>
            </a:r>
            <a:endParaRPr lang="en-US" dirty="0"/>
          </a:p>
        </p:txBody>
      </p:sp>
      <p:pic>
        <p:nvPicPr>
          <p:cNvPr id="16" name="Picture 2" descr="http://www.dogmine.com/wp-content/uploads/2009/09/dogs-026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6" t="16733" r="14812" b="62130"/>
          <a:stretch/>
        </p:blipFill>
        <p:spPr bwMode="auto">
          <a:xfrm>
            <a:off x="5586733" y="2667000"/>
            <a:ext cx="77724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dogmine.com/wp-content/uploads/2009/09/dogs-026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5" r="83126" b="72873"/>
          <a:stretch/>
        </p:blipFill>
        <p:spPr bwMode="auto">
          <a:xfrm>
            <a:off x="5586733" y="3720714"/>
            <a:ext cx="77724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dogmine.com/wp-content/uploads/2009/09/dogs-0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0" t="43517" r="36547" b="38542"/>
          <a:stretch/>
        </p:blipFill>
        <p:spPr bwMode="auto">
          <a:xfrm>
            <a:off x="5668201" y="4858909"/>
            <a:ext cx="599366" cy="68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dogmine.com/wp-content/uploads/2009/09/dogs-026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72" r="85558" b="8214"/>
          <a:stretch/>
        </p:blipFill>
        <p:spPr bwMode="auto">
          <a:xfrm>
            <a:off x="5566484" y="5782735"/>
            <a:ext cx="77724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www.dogmine.com/wp-content/uploads/2009/09/dogs-026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0" t="43517" r="36547" b="38542"/>
          <a:stretch/>
        </p:blipFill>
        <p:spPr bwMode="auto">
          <a:xfrm>
            <a:off x="5566484" y="4794208"/>
            <a:ext cx="77724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58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26"/>
    </mc:Choice>
    <mc:Fallback xmlns="">
      <p:transition spd="slow" advTm="54726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Challenges in modeling the object class</a:t>
            </a:r>
            <a:endParaRPr lang="en-US" dirty="0"/>
          </a:p>
        </p:txBody>
      </p:sp>
      <p:pic>
        <p:nvPicPr>
          <p:cNvPr id="4" name="Picture 3" descr="koala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175" y="1339850"/>
            <a:ext cx="16033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koala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5150" y="1573213"/>
            <a:ext cx="2127250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4025" y="3168650"/>
            <a:ext cx="1831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>
                <a:solidFill>
                  <a:srgbClr val="000000"/>
                </a:solidFill>
                <a:cs typeface="Arial" charset="0"/>
              </a:rPr>
              <a:t>Illumination</a:t>
            </a:r>
          </a:p>
        </p:txBody>
      </p:sp>
      <p:pic>
        <p:nvPicPr>
          <p:cNvPr id="7" name="Picture 6" descr="koala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4963" y="1339850"/>
            <a:ext cx="13620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575050" y="3168650"/>
            <a:ext cx="1831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>
                <a:solidFill>
                  <a:srgbClr val="000000"/>
                </a:solidFill>
                <a:cs typeface="Arial" charset="0"/>
              </a:rPr>
              <a:t>Object pose</a:t>
            </a:r>
          </a:p>
        </p:txBody>
      </p:sp>
      <p:pic>
        <p:nvPicPr>
          <p:cNvPr id="9" name="Picture 8" descr="koala11"/>
          <p:cNvPicPr>
            <a:picLocks noChangeAspect="1" noChangeArrowheads="1"/>
          </p:cNvPicPr>
          <p:nvPr/>
        </p:nvPicPr>
        <p:blipFill>
          <a:blip r:embed="rId5"/>
          <a:srcRect r="17667"/>
          <a:stretch>
            <a:fillRect/>
          </a:stretch>
        </p:blipFill>
        <p:spPr bwMode="auto">
          <a:xfrm>
            <a:off x="6038850" y="3824288"/>
            <a:ext cx="14636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686550" y="3214688"/>
            <a:ext cx="20574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200">
                <a:solidFill>
                  <a:srgbClr val="000000"/>
                </a:solidFill>
                <a:cs typeface="Arial" charset="0"/>
              </a:rPr>
              <a:t>Clutter</a:t>
            </a:r>
          </a:p>
        </p:txBody>
      </p: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3011488" y="3900488"/>
            <a:ext cx="2690812" cy="2408237"/>
            <a:chOff x="2005" y="2990"/>
            <a:chExt cx="1695" cy="1517"/>
          </a:xfrm>
        </p:grpSpPr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2005" y="4027"/>
              <a:ext cx="1695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200" dirty="0">
                  <a:solidFill>
                    <a:srgbClr val="000000"/>
                  </a:solidFill>
                  <a:cs typeface="Arial" charset="0"/>
                </a:rPr>
                <a:t>Intra-class appearance</a:t>
              </a:r>
            </a:p>
          </p:txBody>
        </p:sp>
        <p:pic>
          <p:nvPicPr>
            <p:cNvPr id="13" name="Picture 13" descr="albinokoala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320" y="2990"/>
              <a:ext cx="1074" cy="1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084263" y="5565775"/>
            <a:ext cx="1831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 dirty="0">
                <a:solidFill>
                  <a:srgbClr val="000000"/>
                </a:solidFill>
                <a:cs typeface="Arial" charset="0"/>
              </a:rPr>
              <a:t>Occlusions</a:t>
            </a:r>
          </a:p>
        </p:txBody>
      </p:sp>
      <p:pic>
        <p:nvPicPr>
          <p:cNvPr id="15" name="Picture 15" descr="koala_occlusions"/>
          <p:cNvPicPr>
            <a:picLocks noChangeAspect="1" noChangeArrowheads="1"/>
          </p:cNvPicPr>
          <p:nvPr/>
        </p:nvPicPr>
        <p:blipFill>
          <a:blip r:embed="rId7">
            <a:lum bright="6000"/>
          </a:blip>
          <a:srcRect b="19913"/>
          <a:stretch>
            <a:fillRect/>
          </a:stretch>
        </p:blipFill>
        <p:spPr bwMode="auto">
          <a:xfrm>
            <a:off x="1241425" y="3900488"/>
            <a:ext cx="1401763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6" descr="koalas_lgbg"/>
          <p:cNvPicPr>
            <a:picLocks noChangeAspect="1" noChangeArrowheads="1"/>
          </p:cNvPicPr>
          <p:nvPr/>
        </p:nvPicPr>
        <p:blipFill>
          <a:blip r:embed="rId8"/>
          <a:srcRect r="40761"/>
          <a:stretch>
            <a:fillRect/>
          </a:stretch>
        </p:blipFill>
        <p:spPr bwMode="auto">
          <a:xfrm>
            <a:off x="6921500" y="1339850"/>
            <a:ext cx="1625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007100" y="5607050"/>
            <a:ext cx="32543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>
                <a:solidFill>
                  <a:srgbClr val="000000"/>
                </a:solidFill>
                <a:cs typeface="Arial" charset="0"/>
              </a:rPr>
              <a:t>Viewpoint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03397" y="6519446"/>
            <a:ext cx="3140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Slide from K. Grauman, B. </a:t>
            </a:r>
            <a:r>
              <a:rPr lang="en-US" sz="1600" dirty="0" err="1" smtClean="0"/>
              <a:t>Leibe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788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156"/>
            <a:ext cx="8229600" cy="9144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Challenges in modeling the non-object class</a:t>
            </a:r>
            <a:endParaRPr lang="en-US" sz="3600" dirty="0"/>
          </a:p>
        </p:txBody>
      </p:sp>
      <p:pic>
        <p:nvPicPr>
          <p:cNvPr id="6" name="Picture 12" descr="C:\Users\Hoiem\Documents\Presentations\NSF Frontiers - Aug 2011\fp_display\dog_005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11518" r="9890" b="14243"/>
          <a:stretch/>
        </p:blipFill>
        <p:spPr bwMode="auto">
          <a:xfrm>
            <a:off x="3880174" y="2705400"/>
            <a:ext cx="2296349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4" name="Picture 4" descr="C:\Users\Hoiem\Documents\Presentations\NSF Frontiers - Aug 2011\fp_display\dog_fp_00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078" y="2760133"/>
            <a:ext cx="2494031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86408" y="2037408"/>
            <a:ext cx="1483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Bad Localization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41614" y="2113802"/>
            <a:ext cx="2057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Confused with Similar Object</a:t>
            </a:r>
            <a:endParaRPr lang="en-US" dirty="0"/>
          </a:p>
        </p:txBody>
      </p:sp>
      <p:pic>
        <p:nvPicPr>
          <p:cNvPr id="220165" name="Picture 5" descr="C:\Users\Hoiem\Documents\Presentations\NSF Frontiers - Aug 2011\fp_display\dog_fp_00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488" y="5272862"/>
            <a:ext cx="831359" cy="130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70288" y="4620118"/>
            <a:ext cx="2421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Confused with Dissimilar Objects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760678" y="490353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Misc. Background</a:t>
            </a:r>
            <a:endParaRPr lang="en-US" dirty="0"/>
          </a:p>
        </p:txBody>
      </p:sp>
      <p:pic>
        <p:nvPicPr>
          <p:cNvPr id="220166" name="Picture 6" descr="C:\Users\Hoiem\Documents\Presentations\NSF Frontiers - Aug 2011\fp_display\dog_fp_0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052" y="5383740"/>
            <a:ext cx="613253" cy="96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7" name="Picture 7" descr="C:\Users\Hoiem\Documents\Presentations\NSF Frontiers - Aug 2011\fp_display\dog_fp_003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55" y="5405437"/>
            <a:ext cx="961316" cy="96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8" name="Picture 8" descr="C:\Users\Hoiem\Documents\Presentations\NSF Frontiers - Aug 2011\fp_display\dog_fp_00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648" y="5383740"/>
            <a:ext cx="1462455" cy="98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Hoiem\Documents\Presentations\NSF Frontiers - Aug 2011\fp_display\dog_tp_001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3093" y="2356640"/>
            <a:ext cx="1830959" cy="180686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Hoiem\Documents\Presentations\NSF Frontiers - Aug 2011\fp_display\dog_tp_001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57" y="4358462"/>
            <a:ext cx="1161641" cy="182880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96632" y="1424748"/>
            <a:ext cx="1483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True Detections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596817" y="2037408"/>
            <a:ext cx="2283357" cy="45418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12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22"/>
    </mc:Choice>
    <mc:Fallback xmlns="">
      <p:transition spd="slow" advTm="3452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Categorization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84838" y="12954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Training Labels</a:t>
            </a:r>
          </a:p>
        </p:txBody>
      </p:sp>
      <p:grpSp>
        <p:nvGrpSpPr>
          <p:cNvPr id="10244" name="Group 12"/>
          <p:cNvGrpSpPr>
            <a:grpSpLocks/>
          </p:cNvGrpSpPr>
          <p:nvPr/>
        </p:nvGrpSpPr>
        <p:grpSpPr bwMode="auto">
          <a:xfrm>
            <a:off x="76200" y="1874838"/>
            <a:ext cx="2438400" cy="2849562"/>
            <a:chOff x="228600" y="1417320"/>
            <a:chExt cx="2438400" cy="2849880"/>
          </a:xfrm>
        </p:grpSpPr>
        <p:pic>
          <p:nvPicPr>
            <p:cNvPr id="1026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8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400"/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638800" y="2743200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Classifier Training</a:t>
            </a:r>
          </a:p>
        </p:txBody>
      </p:sp>
      <p:sp>
        <p:nvSpPr>
          <p:cNvPr id="10246" name="TextBox 13"/>
          <p:cNvSpPr txBox="1">
            <a:spLocks noChangeArrowheads="1"/>
          </p:cNvSpPr>
          <p:nvPr/>
        </p:nvSpPr>
        <p:spPr bwMode="auto">
          <a:xfrm>
            <a:off x="3632200" y="1295400"/>
            <a:ext cx="147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/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00400" y="2743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5908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029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5400000">
            <a:off x="6248400" y="2286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5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24475"/>
            <a:ext cx="1428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2743200" y="5410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1336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4" name="TextBox 20"/>
          <p:cNvSpPr txBox="1">
            <a:spLocks noChangeArrowheads="1"/>
          </p:cNvSpPr>
          <p:nvPr/>
        </p:nvSpPr>
        <p:spPr bwMode="auto">
          <a:xfrm>
            <a:off x="3810000" y="4648200"/>
            <a:ext cx="1323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/>
              <a:t>Testing</a:t>
            </a:r>
          </a:p>
        </p:txBody>
      </p:sp>
      <p:sp>
        <p:nvSpPr>
          <p:cNvPr id="10255" name="TextBox 21"/>
          <p:cNvSpPr txBox="1">
            <a:spLocks noChangeArrowheads="1"/>
          </p:cNvSpPr>
          <p:nvPr/>
        </p:nvSpPr>
        <p:spPr bwMode="auto">
          <a:xfrm>
            <a:off x="457200" y="6365875"/>
            <a:ext cx="168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/>
              <a:t>Test Image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7315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2819400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Trained Classifier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181600" y="5410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Trained Classifier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45720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70104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620000" y="5897563"/>
            <a:ext cx="1397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</a:rPr>
              <a:t>Outdoor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588250" y="5364163"/>
            <a:ext cx="1555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/>
              <a:t>Prediction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635875" y="5227638"/>
            <a:ext cx="1447800" cy="1219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51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5" grpId="0" animBg="1"/>
      <p:bldP spid="26" grpId="0" animBg="1"/>
      <p:bldP spid="27" grpId="0" animBg="1"/>
      <p:bldP spid="28" grpId="0"/>
      <p:bldP spid="29" grpId="0"/>
      <p:bldP spid="3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General Process of Object Recognition</a:t>
            </a:r>
            <a:endParaRPr lang="de-CH" dirty="0" smtClean="0"/>
          </a:p>
        </p:txBody>
      </p:sp>
      <p:sp>
        <p:nvSpPr>
          <p:cNvPr id="108" name="Rounded Rectangle 107"/>
          <p:cNvSpPr/>
          <p:nvPr/>
        </p:nvSpPr>
        <p:spPr>
          <a:xfrm>
            <a:off x="2362200" y="16764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Specify Object Model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2362200" y="2865438"/>
            <a:ext cx="3657600" cy="639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Generate Hypotheses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2362200" y="40386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Score Hypotheses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2362200" y="52578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Resolve Detections</a:t>
            </a:r>
          </a:p>
        </p:txBody>
      </p:sp>
      <p:sp>
        <p:nvSpPr>
          <p:cNvPr id="112" name="Down Arrow 111"/>
          <p:cNvSpPr/>
          <p:nvPr/>
        </p:nvSpPr>
        <p:spPr>
          <a:xfrm>
            <a:off x="3962400" y="24685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Down Arrow 113"/>
          <p:cNvSpPr/>
          <p:nvPr/>
        </p:nvSpPr>
        <p:spPr>
          <a:xfrm>
            <a:off x="3962400" y="36115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5" name="Down Arrow 114"/>
          <p:cNvSpPr/>
          <p:nvPr/>
        </p:nvSpPr>
        <p:spPr>
          <a:xfrm>
            <a:off x="3962400" y="479901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96000" y="16764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are the object parameters?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141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Specifying an object model</a:t>
            </a:r>
          </a:p>
        </p:txBody>
      </p:sp>
      <p:sp>
        <p:nvSpPr>
          <p:cNvPr id="34819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Statistical Template in Bounding Box</a:t>
            </a:r>
          </a:p>
          <a:p>
            <a:pPr marL="914400" lvl="1" indent="-514350"/>
            <a:r>
              <a:rPr lang="en-US" dirty="0" smtClean="0"/>
              <a:t>Object is some (</a:t>
            </a:r>
            <a:r>
              <a:rPr lang="en-US" dirty="0" err="1" smtClean="0"/>
              <a:t>x,y,w,h</a:t>
            </a:r>
            <a:r>
              <a:rPr lang="en-US" dirty="0" smtClean="0"/>
              <a:t>) in image</a:t>
            </a:r>
          </a:p>
          <a:p>
            <a:pPr marL="914400" lvl="1" indent="-514350"/>
            <a:r>
              <a:rPr lang="en-US" dirty="0" smtClean="0"/>
              <a:t>Features defined </a:t>
            </a:r>
            <a:r>
              <a:rPr lang="en-US" dirty="0" err="1" smtClean="0"/>
              <a:t>wrt</a:t>
            </a:r>
            <a:r>
              <a:rPr lang="en-US" dirty="0" smtClean="0"/>
              <a:t> bounding box coordinates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470" y="3509963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7870" y="3433763"/>
            <a:ext cx="37846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Box 7"/>
          <p:cNvSpPr txBox="1">
            <a:spLocks noChangeArrowheads="1"/>
          </p:cNvSpPr>
          <p:nvPr/>
        </p:nvSpPr>
        <p:spPr bwMode="auto">
          <a:xfrm>
            <a:off x="2191870" y="5872163"/>
            <a:ext cx="82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Image</a:t>
            </a:r>
          </a:p>
        </p:txBody>
      </p:sp>
      <p:sp>
        <p:nvSpPr>
          <p:cNvPr id="34823" name="TextBox 8"/>
          <p:cNvSpPr txBox="1">
            <a:spLocks noChangeArrowheads="1"/>
          </p:cNvSpPr>
          <p:nvPr/>
        </p:nvSpPr>
        <p:spPr bwMode="auto">
          <a:xfrm>
            <a:off x="5316070" y="5872163"/>
            <a:ext cx="2476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Template Visualization</a:t>
            </a:r>
          </a:p>
        </p:txBody>
      </p:sp>
      <p:sp>
        <p:nvSpPr>
          <p:cNvPr id="34824" name="TextBox 9"/>
          <p:cNvSpPr txBox="1">
            <a:spLocks noChangeArrowheads="1"/>
          </p:cNvSpPr>
          <p:nvPr/>
        </p:nvSpPr>
        <p:spPr bwMode="auto">
          <a:xfrm>
            <a:off x="6831013" y="6550025"/>
            <a:ext cx="23129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Images from Felzenszwalb</a:t>
            </a:r>
          </a:p>
        </p:txBody>
      </p:sp>
    </p:spTree>
    <p:extLst>
      <p:ext uri="{BB962C8B-B14F-4D97-AF65-F5344CB8AC3E}">
        <p14:creationId xmlns:p14="http://schemas.microsoft.com/office/powerpoint/2010/main" val="325405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Specifying an object model</a:t>
            </a:r>
          </a:p>
        </p:txBody>
      </p:sp>
      <p:sp>
        <p:nvSpPr>
          <p:cNvPr id="35843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smtClean="0"/>
              <a:t>2.	Articulated parts model</a:t>
            </a:r>
          </a:p>
          <a:p>
            <a:pPr marL="914400" lvl="1" indent="-514350"/>
            <a:r>
              <a:rPr lang="en-US" smtClean="0"/>
              <a:t>Object is configuration of parts</a:t>
            </a:r>
          </a:p>
          <a:p>
            <a:pPr marL="914400" lvl="1" indent="-514350"/>
            <a:r>
              <a:rPr lang="en-US" smtClean="0"/>
              <a:t>Each part is detectable</a:t>
            </a:r>
          </a:p>
        </p:txBody>
      </p:sp>
      <p:sp>
        <p:nvSpPr>
          <p:cNvPr id="35844" name="TextBox 9"/>
          <p:cNvSpPr txBox="1">
            <a:spLocks noChangeArrowheads="1"/>
          </p:cNvSpPr>
          <p:nvPr/>
        </p:nvSpPr>
        <p:spPr bwMode="auto">
          <a:xfrm>
            <a:off x="6831013" y="6550025"/>
            <a:ext cx="23129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Images from Felzenszwalb</a:t>
            </a:r>
          </a:p>
        </p:txBody>
      </p:sp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04800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200400"/>
            <a:ext cx="3130550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424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371600"/>
            <a:ext cx="457200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248025"/>
            <a:ext cx="5057775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Specifying an object model</a:t>
            </a:r>
          </a:p>
        </p:txBody>
      </p:sp>
      <p:sp>
        <p:nvSpPr>
          <p:cNvPr id="36869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609600"/>
          </a:xfrm>
        </p:spPr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smtClean="0"/>
              <a:t>3.	Hybrid template/parts model</a:t>
            </a:r>
          </a:p>
        </p:txBody>
      </p:sp>
      <p:sp>
        <p:nvSpPr>
          <p:cNvPr id="36870" name="TextBox 7"/>
          <p:cNvSpPr txBox="1">
            <a:spLocks noChangeArrowheads="1"/>
          </p:cNvSpPr>
          <p:nvPr/>
        </p:nvSpPr>
        <p:spPr bwMode="auto">
          <a:xfrm>
            <a:off x="914400" y="1828800"/>
            <a:ext cx="1274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Detections</a:t>
            </a:r>
          </a:p>
        </p:txBody>
      </p:sp>
      <p:sp>
        <p:nvSpPr>
          <p:cNvPr id="36871" name="TextBox 8"/>
          <p:cNvSpPr txBox="1">
            <a:spLocks noChangeArrowheads="1"/>
          </p:cNvSpPr>
          <p:nvPr/>
        </p:nvSpPr>
        <p:spPr bwMode="auto">
          <a:xfrm>
            <a:off x="0" y="4724400"/>
            <a:ext cx="2476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Template Visualization</a:t>
            </a:r>
          </a:p>
        </p:txBody>
      </p:sp>
      <p:sp>
        <p:nvSpPr>
          <p:cNvPr id="36872" name="TextBox 9"/>
          <p:cNvSpPr txBox="1">
            <a:spLocks noChangeArrowheads="1"/>
          </p:cNvSpPr>
          <p:nvPr/>
        </p:nvSpPr>
        <p:spPr bwMode="auto">
          <a:xfrm>
            <a:off x="7134225" y="6581775"/>
            <a:ext cx="18716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Felzenszwalb et al. 2008</a:t>
            </a:r>
          </a:p>
        </p:txBody>
      </p:sp>
    </p:spTree>
    <p:extLst>
      <p:ext uri="{BB962C8B-B14F-4D97-AF65-F5344CB8AC3E}">
        <p14:creationId xmlns:p14="http://schemas.microsoft.com/office/powerpoint/2010/main" val="285405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Specifying an object model</a:t>
            </a:r>
          </a:p>
        </p:txBody>
      </p:sp>
      <p:sp>
        <p:nvSpPr>
          <p:cNvPr id="37891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pPr marL="514350" indent="-514350">
              <a:buFont typeface="Arial" charset="0"/>
              <a:buAutoNum type="arabicPeriod" startAt="4"/>
            </a:pPr>
            <a:r>
              <a:rPr lang="en-US" smtClean="0"/>
              <a:t>3D-ish model</a:t>
            </a:r>
          </a:p>
          <a:p>
            <a:pPr marL="514350" indent="-514350"/>
            <a:r>
              <a:rPr lang="en-US" smtClean="0"/>
              <a:t>Object is collection of 3D planar patches under affine transformation</a:t>
            </a: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95600"/>
            <a:ext cx="519271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8888" y="2819400"/>
            <a:ext cx="4075112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>
          <a:xfrm>
            <a:off x="4724400" y="45720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2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General Process of Object Recognition</a:t>
            </a:r>
            <a:endParaRPr lang="de-CH" smtClean="0"/>
          </a:p>
        </p:txBody>
      </p:sp>
      <p:sp>
        <p:nvSpPr>
          <p:cNvPr id="108" name="Rounded Rectangle 107"/>
          <p:cNvSpPr/>
          <p:nvPr/>
        </p:nvSpPr>
        <p:spPr>
          <a:xfrm>
            <a:off x="2362200" y="16764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Specify Object Model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2362200" y="2865438"/>
            <a:ext cx="3657600" cy="639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Generate Hypotheses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2362200" y="40386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Score Hypotheses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2362200" y="52578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/>
              <a:t>Resolve Detections</a:t>
            </a:r>
            <a:endParaRPr lang="en-US" sz="2800" dirty="0"/>
          </a:p>
        </p:txBody>
      </p:sp>
      <p:sp>
        <p:nvSpPr>
          <p:cNvPr id="112" name="Down Arrow 111"/>
          <p:cNvSpPr/>
          <p:nvPr/>
        </p:nvSpPr>
        <p:spPr>
          <a:xfrm>
            <a:off x="3962400" y="24685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Down Arrow 113"/>
          <p:cNvSpPr/>
          <p:nvPr/>
        </p:nvSpPr>
        <p:spPr>
          <a:xfrm>
            <a:off x="3962400" y="36115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5" name="Down Arrow 114"/>
          <p:cNvSpPr/>
          <p:nvPr/>
        </p:nvSpPr>
        <p:spPr>
          <a:xfrm>
            <a:off x="3962400" y="479901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96000" y="28956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Propose an alignment of the model to the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388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Generating hypotheses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628650" y="1518024"/>
            <a:ext cx="7886700" cy="4658939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Sliding window</a:t>
            </a:r>
          </a:p>
          <a:p>
            <a:pPr marL="914400" lvl="1" indent="-514350"/>
            <a:r>
              <a:rPr lang="en-US" dirty="0" smtClean="0"/>
              <a:t>Test patch at each location and scale</a:t>
            </a:r>
          </a:p>
        </p:txBody>
      </p:sp>
      <p:pic>
        <p:nvPicPr>
          <p:cNvPr id="39940" name="Picture 13" descr="p1010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90800"/>
            <a:ext cx="4419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52600" y="2590800"/>
            <a:ext cx="250825" cy="660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0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023 C 0.23525 -0.00556 0.46962 -0.01112 0.4684 0.00463 C 0.46719 0.0206 -0.00347 0.07106 -0.0066 0.0956 C -0.00955 0.12037 0.44965 0.13287 0.45 0.15254 C 0.45035 0.17222 -0.00469 0.19421 -0.00469 0.21388 C -0.00469 0.23356 0.45 0.25115 0.45 0.27083 C 0.45 0.29051 -0.00191 0.31944 -0.00469 0.33217 C -0.00729 0.3449 0.43143 0.33865 0.43351 0.34814 C 0.43559 0.35763 0.00521 0.37916 0.00816 0.38912 C 0.01129 0.39907 0.2316 0.40301 0.45191 0.4074 " pathEditMode="relative" rAng="0" ptsTypes="aa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0" y="19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Generating hypotheses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628650" y="1476188"/>
            <a:ext cx="7886700" cy="4700775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smtClean="0"/>
              <a:t>Sliding window</a:t>
            </a:r>
          </a:p>
          <a:p>
            <a:pPr marL="914400" lvl="1" indent="-514350"/>
            <a:r>
              <a:rPr lang="en-US" smtClean="0"/>
              <a:t>Test patch at each location and scale</a:t>
            </a:r>
          </a:p>
          <a:p>
            <a:pPr marL="914400" lvl="1" indent="-514350"/>
            <a:endParaRPr lang="en-US" smtClean="0"/>
          </a:p>
        </p:txBody>
      </p:sp>
      <p:pic>
        <p:nvPicPr>
          <p:cNvPr id="40964" name="Picture 13" descr="p1010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79688"/>
            <a:ext cx="3048000" cy="231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52600" y="2590800"/>
            <a:ext cx="250825" cy="660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9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0.00162 C 0.15504 -0.0051 0.31129 -0.00811 0.31007 0.00092 C 0.30938 0.01041 -0.00416 0.04051 -0.00625 0.05486 C -0.00798 0.06967 0.29792 0.07731 0.29809 0.08912 C 0.29827 0.10069 -0.00503 0.11365 -0.00503 0.12546 C -0.00503 0.13703 0.29809 0.14745 0.29809 0.15902 C 0.29809 0.17083 -0.00312 0.18819 -0.00503 0.1956 C -0.00677 0.20324 0.28559 0.1993 0.28698 0.20532 C 0.28854 0.21088 0.00156 0.22384 0.00365 0.22963 C 0.00573 0.23541 0.15243 0.23773 0.29931 0.24074 " pathEditMode="relative" rAng="0" ptsTypes="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00" y="1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Generating hypotheses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smtClean="0"/>
              <a:t>2.	Voting from patches/keypoints</a:t>
            </a:r>
          </a:p>
          <a:p>
            <a:pPr marL="914400" lvl="1" indent="-514350">
              <a:buFont typeface="Arial" charset="0"/>
              <a:buNone/>
            </a:pPr>
            <a:endParaRPr lang="en-US" smtClean="0"/>
          </a:p>
        </p:txBody>
      </p:sp>
      <p:pic>
        <p:nvPicPr>
          <p:cNvPr id="41988" name="Picture 3" descr="t1f3l165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124200"/>
            <a:ext cx="1800225" cy="1350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1" name="Text Box 4"/>
          <p:cNvSpPr txBox="1">
            <a:spLocks noChangeArrowheads="1"/>
          </p:cNvSpPr>
          <p:nvPr/>
        </p:nvSpPr>
        <p:spPr bwMode="auto">
          <a:xfrm>
            <a:off x="1076325" y="2614613"/>
            <a:ext cx="1536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Interest Points</a:t>
            </a:r>
            <a:endParaRPr lang="en-GB" dirty="0">
              <a:latin typeface="+mj-lt"/>
            </a:endParaRPr>
          </a:p>
        </p:txBody>
      </p:sp>
      <p:pic>
        <p:nvPicPr>
          <p:cNvPr id="41990" name="Picture 5" descr="result-t1f3l16528-intp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124200"/>
            <a:ext cx="1800225" cy="1350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991" name="Line 7"/>
          <p:cNvSpPr>
            <a:spLocks noChangeShapeType="1"/>
          </p:cNvSpPr>
          <p:nvPr/>
        </p:nvSpPr>
        <p:spPr bwMode="auto">
          <a:xfrm>
            <a:off x="2790825" y="3816350"/>
            <a:ext cx="457200" cy="0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6" name="Text Box 9"/>
          <p:cNvSpPr txBox="1">
            <a:spLocks noChangeArrowheads="1"/>
          </p:cNvSpPr>
          <p:nvPr/>
        </p:nvSpPr>
        <p:spPr bwMode="auto">
          <a:xfrm>
            <a:off x="3048000" y="2438400"/>
            <a:ext cx="2079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latin typeface="+mj-lt"/>
              </a:rPr>
              <a:t>Matched Codebook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Entries</a:t>
            </a:r>
            <a:endParaRPr lang="en-GB" dirty="0">
              <a:latin typeface="+mj-lt"/>
            </a:endParaRPr>
          </a:p>
        </p:txBody>
      </p:sp>
      <p:pic>
        <p:nvPicPr>
          <p:cNvPr id="41993" name="Picture 10" descr="result-t1f3l16528-patch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7550" y="3124200"/>
            <a:ext cx="1800225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4" name="Line 12"/>
          <p:cNvSpPr>
            <a:spLocks noChangeShapeType="1"/>
          </p:cNvSpPr>
          <p:nvPr/>
        </p:nvSpPr>
        <p:spPr bwMode="auto">
          <a:xfrm>
            <a:off x="5076825" y="381635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1" name="Text Box 14"/>
          <p:cNvSpPr txBox="1">
            <a:spLocks noChangeArrowheads="1"/>
          </p:cNvSpPr>
          <p:nvPr/>
        </p:nvSpPr>
        <p:spPr bwMode="auto">
          <a:xfrm>
            <a:off x="5715000" y="2438400"/>
            <a:ext cx="13827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latin typeface="+mj-lt"/>
              </a:rPr>
              <a:t>Probabilistic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Voting</a:t>
            </a:r>
            <a:endParaRPr lang="en-GB" dirty="0">
              <a:latin typeface="+mj-lt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562600" y="3124200"/>
            <a:ext cx="1800225" cy="1350963"/>
            <a:chOff x="3810" y="1026"/>
            <a:chExt cx="1134" cy="851"/>
          </a:xfrm>
        </p:grpSpPr>
        <p:pic>
          <p:nvPicPr>
            <p:cNvPr id="42062" name="Picture 16" descr="t1f3l16528-gray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10" y="1026"/>
              <a:ext cx="1134" cy="85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2063" name="Line 17"/>
            <p:cNvSpPr>
              <a:spLocks noChangeShapeType="1"/>
            </p:cNvSpPr>
            <p:nvPr/>
          </p:nvSpPr>
          <p:spPr bwMode="auto">
            <a:xfrm flipH="1">
              <a:off x="4214" y="1160"/>
              <a:ext cx="27" cy="13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64" name="Line 18"/>
            <p:cNvSpPr>
              <a:spLocks noChangeShapeType="1"/>
            </p:cNvSpPr>
            <p:nvPr/>
          </p:nvSpPr>
          <p:spPr bwMode="auto">
            <a:xfrm flipV="1">
              <a:off x="4173" y="1298"/>
              <a:ext cx="91" cy="19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65" name="Oval 19"/>
            <p:cNvSpPr>
              <a:spLocks noChangeArrowheads="1"/>
            </p:cNvSpPr>
            <p:nvPr/>
          </p:nvSpPr>
          <p:spPr bwMode="auto">
            <a:xfrm>
              <a:off x="4189" y="1288"/>
              <a:ext cx="45" cy="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2066" name="Oval 20"/>
            <p:cNvSpPr>
              <a:spLocks noChangeArrowheads="1"/>
            </p:cNvSpPr>
            <p:nvPr/>
          </p:nvSpPr>
          <p:spPr bwMode="auto">
            <a:xfrm>
              <a:off x="4744" y="1261"/>
              <a:ext cx="45" cy="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2067" name="Oval 21"/>
            <p:cNvSpPr>
              <a:spLocks noChangeArrowheads="1"/>
            </p:cNvSpPr>
            <p:nvPr/>
          </p:nvSpPr>
          <p:spPr bwMode="auto">
            <a:xfrm>
              <a:off x="3919" y="1298"/>
              <a:ext cx="34" cy="3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2068" name="Oval 22"/>
            <p:cNvSpPr>
              <a:spLocks noChangeArrowheads="1"/>
            </p:cNvSpPr>
            <p:nvPr/>
          </p:nvSpPr>
          <p:spPr bwMode="auto">
            <a:xfrm>
              <a:off x="4245" y="1272"/>
              <a:ext cx="45" cy="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2069" name="Oval 23"/>
            <p:cNvSpPr>
              <a:spLocks noChangeArrowheads="1"/>
            </p:cNvSpPr>
            <p:nvPr/>
          </p:nvSpPr>
          <p:spPr bwMode="auto">
            <a:xfrm>
              <a:off x="4694" y="1276"/>
              <a:ext cx="45" cy="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2070" name="Oval 24"/>
            <p:cNvSpPr>
              <a:spLocks noChangeArrowheads="1"/>
            </p:cNvSpPr>
            <p:nvPr/>
          </p:nvSpPr>
          <p:spPr bwMode="auto">
            <a:xfrm>
              <a:off x="4717" y="1309"/>
              <a:ext cx="45" cy="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2071" name="Line 25"/>
            <p:cNvSpPr>
              <a:spLocks noChangeShapeType="1"/>
            </p:cNvSpPr>
            <p:nvPr/>
          </p:nvSpPr>
          <p:spPr bwMode="auto">
            <a:xfrm flipV="1">
              <a:off x="4748" y="1298"/>
              <a:ext cx="15" cy="1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2" name="Line 26"/>
            <p:cNvSpPr>
              <a:spLocks noChangeShapeType="1"/>
            </p:cNvSpPr>
            <p:nvPr/>
          </p:nvSpPr>
          <p:spPr bwMode="auto">
            <a:xfrm flipV="1">
              <a:off x="4672" y="1298"/>
              <a:ext cx="45" cy="19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3" name="Line 27"/>
            <p:cNvSpPr>
              <a:spLocks noChangeShapeType="1"/>
            </p:cNvSpPr>
            <p:nvPr/>
          </p:nvSpPr>
          <p:spPr bwMode="auto">
            <a:xfrm flipH="1" flipV="1">
              <a:off x="3946" y="1321"/>
              <a:ext cx="231" cy="1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4" name="Line 28"/>
            <p:cNvSpPr>
              <a:spLocks noChangeShapeType="1"/>
            </p:cNvSpPr>
            <p:nvPr/>
          </p:nvSpPr>
          <p:spPr bwMode="auto">
            <a:xfrm flipH="1" flipV="1">
              <a:off x="4558" y="1321"/>
              <a:ext cx="114" cy="18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5" name="Oval 29"/>
            <p:cNvSpPr>
              <a:spLocks noChangeArrowheads="1"/>
            </p:cNvSpPr>
            <p:nvPr/>
          </p:nvSpPr>
          <p:spPr bwMode="auto">
            <a:xfrm>
              <a:off x="4537" y="1300"/>
              <a:ext cx="23" cy="23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2076" name="Oval 30"/>
            <p:cNvSpPr>
              <a:spLocks noChangeArrowheads="1"/>
            </p:cNvSpPr>
            <p:nvPr/>
          </p:nvSpPr>
          <p:spPr bwMode="auto">
            <a:xfrm>
              <a:off x="4894" y="1348"/>
              <a:ext cx="23" cy="23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2077" name="Line 31"/>
            <p:cNvSpPr>
              <a:spLocks noChangeShapeType="1"/>
            </p:cNvSpPr>
            <p:nvPr/>
          </p:nvSpPr>
          <p:spPr bwMode="auto">
            <a:xfrm flipV="1">
              <a:off x="4744" y="1366"/>
              <a:ext cx="155" cy="7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8" name="Line 32"/>
            <p:cNvSpPr>
              <a:spLocks noChangeShapeType="1"/>
            </p:cNvSpPr>
            <p:nvPr/>
          </p:nvSpPr>
          <p:spPr bwMode="auto">
            <a:xfrm>
              <a:off x="4241" y="1152"/>
              <a:ext cx="159" cy="16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9" name="Oval 33"/>
            <p:cNvSpPr>
              <a:spLocks noChangeArrowheads="1"/>
            </p:cNvSpPr>
            <p:nvPr/>
          </p:nvSpPr>
          <p:spPr bwMode="auto">
            <a:xfrm>
              <a:off x="4010" y="1241"/>
              <a:ext cx="34" cy="3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2080" name="Oval 34"/>
            <p:cNvSpPr>
              <a:spLocks noChangeArrowheads="1"/>
            </p:cNvSpPr>
            <p:nvPr/>
          </p:nvSpPr>
          <p:spPr bwMode="auto">
            <a:xfrm>
              <a:off x="4397" y="1321"/>
              <a:ext cx="23" cy="23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2081" name="Line 35"/>
            <p:cNvSpPr>
              <a:spLocks noChangeShapeType="1"/>
            </p:cNvSpPr>
            <p:nvPr/>
          </p:nvSpPr>
          <p:spPr bwMode="auto">
            <a:xfrm flipH="1">
              <a:off x="4037" y="1152"/>
              <a:ext cx="204" cy="10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2082" name="Picture 36" descr="images58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67" y="1086"/>
              <a:ext cx="150" cy="1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2083" name="Picture 37" descr="images17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71" y="1384"/>
              <a:ext cx="218" cy="2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2084" name="Picture 38" descr="images25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698" y="1138"/>
              <a:ext cx="68" cy="6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2085" name="Picture 39" descr="images69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604" y="1442"/>
              <a:ext cx="127" cy="12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2086" name="Picture 40" descr="images19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694" y="1391"/>
              <a:ext cx="114" cy="11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2087" name="Line 41"/>
            <p:cNvSpPr>
              <a:spLocks noChangeShapeType="1"/>
            </p:cNvSpPr>
            <p:nvPr/>
          </p:nvSpPr>
          <p:spPr bwMode="auto">
            <a:xfrm>
              <a:off x="4725" y="1174"/>
              <a:ext cx="15" cy="1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1997" name="Picture 42" descr="t1f3l165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124200"/>
            <a:ext cx="1800225" cy="1350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998" name="Line 44"/>
          <p:cNvSpPr>
            <a:spLocks noChangeShapeType="1"/>
          </p:cNvSpPr>
          <p:nvPr/>
        </p:nvSpPr>
        <p:spPr bwMode="auto">
          <a:xfrm>
            <a:off x="7439025" y="3810000"/>
            <a:ext cx="3810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" name="Text Box 46"/>
          <p:cNvSpPr txBox="1">
            <a:spLocks noChangeArrowheads="1"/>
          </p:cNvSpPr>
          <p:nvPr/>
        </p:nvSpPr>
        <p:spPr bwMode="auto">
          <a:xfrm>
            <a:off x="6781800" y="5359400"/>
            <a:ext cx="1706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latin typeface="+mj-lt"/>
              </a:rPr>
              <a:t>3D Voting Space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(continuous)</a:t>
            </a:r>
            <a:endParaRPr lang="en-GB" dirty="0">
              <a:latin typeface="+mj-lt"/>
            </a:endParaRPr>
          </a:p>
        </p:txBody>
      </p: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6943725" y="4465638"/>
            <a:ext cx="1693863" cy="1093787"/>
            <a:chOff x="4680" y="1871"/>
            <a:chExt cx="1067" cy="689"/>
          </a:xfrm>
        </p:grpSpPr>
        <p:sp>
          <p:nvSpPr>
            <p:cNvPr id="42002" name="Rectangle 48"/>
            <p:cNvSpPr>
              <a:spLocks noChangeAspect="1" noChangeArrowheads="1"/>
            </p:cNvSpPr>
            <p:nvPr/>
          </p:nvSpPr>
          <p:spPr bwMode="auto">
            <a:xfrm>
              <a:off x="4717" y="1933"/>
              <a:ext cx="885" cy="545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scene3d>
              <a:camera prst="legacyObliqueTopRight"/>
              <a:lightRig rig="legacyFlat3" dir="b"/>
            </a:scene3d>
            <a:sp3d extrusionH="430200" prstMaterial="legacyWirefram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lIns="90000" tIns="46800" rIns="90000" bIns="46800" anchor="ctr">
              <a:spAutoFit/>
              <a:flatTx/>
            </a:bodyPr>
            <a:lstStyle/>
            <a:p>
              <a:endParaRPr lang="de-CH"/>
            </a:p>
          </p:txBody>
        </p:sp>
        <p:grpSp>
          <p:nvGrpSpPr>
            <p:cNvPr id="4" name="Group 49"/>
            <p:cNvGrpSpPr>
              <a:grpSpLocks/>
            </p:cNvGrpSpPr>
            <p:nvPr/>
          </p:nvGrpSpPr>
          <p:grpSpPr bwMode="auto">
            <a:xfrm>
              <a:off x="4680" y="1871"/>
              <a:ext cx="1067" cy="689"/>
              <a:chOff x="4680" y="1871"/>
              <a:chExt cx="1067" cy="689"/>
            </a:xfrm>
          </p:grpSpPr>
          <p:sp>
            <p:nvSpPr>
              <p:cNvPr id="42059" name="Text Box 50"/>
              <p:cNvSpPr txBox="1">
                <a:spLocks noChangeArrowheads="1"/>
              </p:cNvSpPr>
              <p:nvPr/>
            </p:nvSpPr>
            <p:spPr bwMode="auto">
              <a:xfrm>
                <a:off x="5583" y="2368"/>
                <a:ext cx="164" cy="192"/>
              </a:xfrm>
              <a:prstGeom prst="rect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algn="ctr"/>
                <a:r>
                  <a:rPr lang="en-US" sz="1400" i="1">
                    <a:solidFill>
                      <a:schemeClr val="bg2"/>
                    </a:solidFill>
                    <a:latin typeface="Times New Roman" pitchFamily="18" charset="0"/>
                    <a:cs typeface="Times New Roman" pitchFamily="18" charset="0"/>
                  </a:rPr>
                  <a:t>x</a:t>
                </a:r>
              </a:p>
            </p:txBody>
          </p:sp>
          <p:sp>
            <p:nvSpPr>
              <p:cNvPr id="42060" name="Text Box 51"/>
              <p:cNvSpPr txBox="1">
                <a:spLocks noChangeArrowheads="1"/>
              </p:cNvSpPr>
              <p:nvPr/>
            </p:nvSpPr>
            <p:spPr bwMode="auto">
              <a:xfrm>
                <a:off x="4680" y="1871"/>
                <a:ext cx="164" cy="192"/>
              </a:xfrm>
              <a:prstGeom prst="rect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algn="ctr"/>
                <a:r>
                  <a:rPr lang="en-US" sz="1400" i="1">
                    <a:solidFill>
                      <a:schemeClr val="bg2"/>
                    </a:solidFill>
                    <a:latin typeface="Times New Roman" pitchFamily="18" charset="0"/>
                    <a:cs typeface="Times New Roman" pitchFamily="18" charset="0"/>
                  </a:rPr>
                  <a:t>y</a:t>
                </a:r>
              </a:p>
            </p:txBody>
          </p:sp>
          <p:sp>
            <p:nvSpPr>
              <p:cNvPr id="42061" name="Text Box 52"/>
              <p:cNvSpPr txBox="1">
                <a:spLocks noChangeArrowheads="1"/>
              </p:cNvSpPr>
              <p:nvPr/>
            </p:nvSpPr>
            <p:spPr bwMode="auto">
              <a:xfrm>
                <a:off x="4694" y="2273"/>
                <a:ext cx="158" cy="192"/>
              </a:xfrm>
              <a:prstGeom prst="rect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algn="ctr"/>
                <a:r>
                  <a:rPr lang="en-US" sz="1400" i="1">
                    <a:solidFill>
                      <a:schemeClr val="bg2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</a:p>
            </p:txBody>
          </p:sp>
        </p:grpSp>
        <p:grpSp>
          <p:nvGrpSpPr>
            <p:cNvPr id="5" name="Group 53"/>
            <p:cNvGrpSpPr>
              <a:grpSpLocks/>
            </p:cNvGrpSpPr>
            <p:nvPr/>
          </p:nvGrpSpPr>
          <p:grpSpPr bwMode="auto">
            <a:xfrm>
              <a:off x="4779" y="2047"/>
              <a:ext cx="873" cy="398"/>
              <a:chOff x="4779" y="2047"/>
              <a:chExt cx="873" cy="398"/>
            </a:xfrm>
          </p:grpSpPr>
          <p:grpSp>
            <p:nvGrpSpPr>
              <p:cNvPr id="6" name="Group 54"/>
              <p:cNvGrpSpPr>
                <a:grpSpLocks/>
              </p:cNvGrpSpPr>
              <p:nvPr/>
            </p:nvGrpSpPr>
            <p:grpSpPr bwMode="auto">
              <a:xfrm>
                <a:off x="4779" y="2047"/>
                <a:ext cx="873" cy="398"/>
                <a:chOff x="4779" y="2047"/>
                <a:chExt cx="873" cy="398"/>
              </a:xfrm>
            </p:grpSpPr>
            <p:grpSp>
              <p:nvGrpSpPr>
                <p:cNvPr id="7" name="Group 55"/>
                <p:cNvGrpSpPr>
                  <a:grpSpLocks/>
                </p:cNvGrpSpPr>
                <p:nvPr/>
              </p:nvGrpSpPr>
              <p:grpSpPr bwMode="auto">
                <a:xfrm>
                  <a:off x="5102" y="2204"/>
                  <a:ext cx="545" cy="50"/>
                  <a:chOff x="5102" y="2204"/>
                  <a:chExt cx="545" cy="50"/>
                </a:xfrm>
              </p:grpSpPr>
              <p:sp>
                <p:nvSpPr>
                  <p:cNvPr id="42056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5102" y="2204"/>
                    <a:ext cx="38" cy="36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CH"/>
                  </a:p>
                </p:txBody>
              </p:sp>
              <p:sp>
                <p:nvSpPr>
                  <p:cNvPr id="42057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5125" y="2208"/>
                    <a:ext cx="38" cy="3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CH"/>
                  </a:p>
                </p:txBody>
              </p:sp>
              <p:sp>
                <p:nvSpPr>
                  <p:cNvPr id="42058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5609" y="2219"/>
                    <a:ext cx="38" cy="3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CH"/>
                  </a:p>
                </p:txBody>
              </p:sp>
            </p:grpSp>
            <p:sp>
              <p:nvSpPr>
                <p:cNvPr id="42013" name="Oval 59"/>
                <p:cNvSpPr>
                  <a:spLocks noChangeArrowheads="1"/>
                </p:cNvSpPr>
                <p:nvPr/>
              </p:nvSpPr>
              <p:spPr bwMode="auto">
                <a:xfrm>
                  <a:off x="4964" y="2153"/>
                  <a:ext cx="38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14" name="Oval 60"/>
                <p:cNvSpPr>
                  <a:spLocks noChangeArrowheads="1"/>
                </p:cNvSpPr>
                <p:nvPr/>
              </p:nvSpPr>
              <p:spPr bwMode="auto">
                <a:xfrm>
                  <a:off x="5609" y="2218"/>
                  <a:ext cx="38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15" name="Oval 61"/>
                <p:cNvSpPr>
                  <a:spLocks noChangeArrowheads="1"/>
                </p:cNvSpPr>
                <p:nvPr/>
              </p:nvSpPr>
              <p:spPr bwMode="auto">
                <a:xfrm>
                  <a:off x="4941" y="2150"/>
                  <a:ext cx="38" cy="3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16" name="Oval 62"/>
                <p:cNvSpPr>
                  <a:spLocks noChangeArrowheads="1"/>
                </p:cNvSpPr>
                <p:nvPr/>
              </p:nvSpPr>
              <p:spPr bwMode="auto">
                <a:xfrm>
                  <a:off x="4887" y="2100"/>
                  <a:ext cx="38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17" name="Oval 63"/>
                <p:cNvSpPr>
                  <a:spLocks noChangeArrowheads="1"/>
                </p:cNvSpPr>
                <p:nvPr/>
              </p:nvSpPr>
              <p:spPr bwMode="auto">
                <a:xfrm>
                  <a:off x="4906" y="2189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18" name="Oval 64"/>
                <p:cNvSpPr>
                  <a:spLocks noChangeArrowheads="1"/>
                </p:cNvSpPr>
                <p:nvPr/>
              </p:nvSpPr>
              <p:spPr bwMode="auto">
                <a:xfrm>
                  <a:off x="4925" y="2100"/>
                  <a:ext cx="48" cy="4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19" name="Oval 65"/>
                <p:cNvSpPr>
                  <a:spLocks noChangeArrowheads="1"/>
                </p:cNvSpPr>
                <p:nvPr/>
              </p:nvSpPr>
              <p:spPr bwMode="auto">
                <a:xfrm>
                  <a:off x="4983" y="2189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20" name="Oval 66"/>
                <p:cNvSpPr>
                  <a:spLocks noChangeArrowheads="1"/>
                </p:cNvSpPr>
                <p:nvPr/>
              </p:nvSpPr>
              <p:spPr bwMode="auto">
                <a:xfrm>
                  <a:off x="4944" y="2118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21" name="Oval 67"/>
                <p:cNvSpPr>
                  <a:spLocks noChangeAspect="1" noChangeArrowheads="1"/>
                </p:cNvSpPr>
                <p:nvPr/>
              </p:nvSpPr>
              <p:spPr bwMode="auto">
                <a:xfrm>
                  <a:off x="4868" y="2153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22" name="Oval 68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136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23" name="Oval 69"/>
                <p:cNvSpPr>
                  <a:spLocks noChangeAspect="1" noChangeArrowheads="1"/>
                </p:cNvSpPr>
                <p:nvPr/>
              </p:nvSpPr>
              <p:spPr bwMode="auto">
                <a:xfrm>
                  <a:off x="5363" y="2231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24" name="Oval 70"/>
                <p:cNvSpPr>
                  <a:spLocks noChangeAspect="1" noChangeArrowheads="1"/>
                </p:cNvSpPr>
                <p:nvPr/>
              </p:nvSpPr>
              <p:spPr bwMode="auto">
                <a:xfrm>
                  <a:off x="5623" y="2243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25" name="Oval 71"/>
                <p:cNvSpPr>
                  <a:spLocks noChangeAspect="1" noChangeArrowheads="1"/>
                </p:cNvSpPr>
                <p:nvPr/>
              </p:nvSpPr>
              <p:spPr bwMode="auto">
                <a:xfrm>
                  <a:off x="5497" y="2125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26" name="Oval 72"/>
                <p:cNvSpPr>
                  <a:spLocks noChangeArrowheads="1"/>
                </p:cNvSpPr>
                <p:nvPr/>
              </p:nvSpPr>
              <p:spPr bwMode="auto">
                <a:xfrm>
                  <a:off x="4944" y="2189"/>
                  <a:ext cx="39" cy="3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27" name="Oval 73"/>
                <p:cNvSpPr>
                  <a:spLocks noChangeAspect="1" noChangeArrowheads="1"/>
                </p:cNvSpPr>
                <p:nvPr/>
              </p:nvSpPr>
              <p:spPr bwMode="auto">
                <a:xfrm>
                  <a:off x="4779" y="2083"/>
                  <a:ext cx="28" cy="2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28" name="Oval 74"/>
                <p:cNvSpPr>
                  <a:spLocks noChangeAspect="1" noChangeArrowheads="1"/>
                </p:cNvSpPr>
                <p:nvPr/>
              </p:nvSpPr>
              <p:spPr bwMode="auto">
                <a:xfrm>
                  <a:off x="4894" y="2225"/>
                  <a:ext cx="28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29" name="Oval 75"/>
                <p:cNvSpPr>
                  <a:spLocks noChangeAspect="1" noChangeArrowheads="1"/>
                </p:cNvSpPr>
                <p:nvPr/>
              </p:nvSpPr>
              <p:spPr bwMode="auto">
                <a:xfrm>
                  <a:off x="5010" y="2296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30" name="Oval 76"/>
                <p:cNvSpPr>
                  <a:spLocks noChangeAspect="1" noChangeArrowheads="1"/>
                </p:cNvSpPr>
                <p:nvPr/>
              </p:nvSpPr>
              <p:spPr bwMode="auto">
                <a:xfrm>
                  <a:off x="5585" y="2207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31" name="Oval 77"/>
                <p:cNvSpPr>
                  <a:spLocks noChangeAspect="1" noChangeArrowheads="1"/>
                </p:cNvSpPr>
                <p:nvPr/>
              </p:nvSpPr>
              <p:spPr bwMode="auto">
                <a:xfrm>
                  <a:off x="5144" y="2048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32" name="Oval 78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171"/>
                  <a:ext cx="39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33" name="Oval 79"/>
                <p:cNvSpPr>
                  <a:spLocks noChangeArrowheads="1"/>
                </p:cNvSpPr>
                <p:nvPr/>
              </p:nvSpPr>
              <p:spPr bwMode="auto">
                <a:xfrm>
                  <a:off x="5002" y="2100"/>
                  <a:ext cx="44" cy="40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34" name="Oval 80"/>
                <p:cNvSpPr>
                  <a:spLocks noChangeArrowheads="1"/>
                </p:cNvSpPr>
                <p:nvPr/>
              </p:nvSpPr>
              <p:spPr bwMode="auto">
                <a:xfrm>
                  <a:off x="5535" y="2284"/>
                  <a:ext cx="44" cy="40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35" name="Oval 81"/>
                <p:cNvSpPr>
                  <a:spLocks noChangeArrowheads="1"/>
                </p:cNvSpPr>
                <p:nvPr/>
              </p:nvSpPr>
              <p:spPr bwMode="auto">
                <a:xfrm>
                  <a:off x="5604" y="2172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36" name="Oval 82"/>
                <p:cNvSpPr>
                  <a:spLocks noChangeAspect="1" noChangeArrowheads="1"/>
                </p:cNvSpPr>
                <p:nvPr/>
              </p:nvSpPr>
              <p:spPr bwMode="auto">
                <a:xfrm>
                  <a:off x="4779" y="2278"/>
                  <a:ext cx="28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37" name="Oval 83"/>
                <p:cNvSpPr>
                  <a:spLocks noChangeAspect="1" noChangeArrowheads="1"/>
                </p:cNvSpPr>
                <p:nvPr/>
              </p:nvSpPr>
              <p:spPr bwMode="auto">
                <a:xfrm>
                  <a:off x="4868" y="2047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38" name="Oval 84"/>
                <p:cNvSpPr>
                  <a:spLocks noChangeAspect="1" noChangeArrowheads="1"/>
                </p:cNvSpPr>
                <p:nvPr/>
              </p:nvSpPr>
              <p:spPr bwMode="auto">
                <a:xfrm>
                  <a:off x="5221" y="2420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39" name="Oval 85"/>
                <p:cNvSpPr>
                  <a:spLocks noChangeArrowheads="1"/>
                </p:cNvSpPr>
                <p:nvPr/>
              </p:nvSpPr>
              <p:spPr bwMode="auto">
                <a:xfrm>
                  <a:off x="5480" y="2204"/>
                  <a:ext cx="38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40" name="Oval 86"/>
                <p:cNvSpPr>
                  <a:spLocks noChangeArrowheads="1"/>
                </p:cNvSpPr>
                <p:nvPr/>
              </p:nvSpPr>
              <p:spPr bwMode="auto">
                <a:xfrm>
                  <a:off x="5457" y="2201"/>
                  <a:ext cx="38" cy="3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41" name="Oval 87"/>
                <p:cNvSpPr>
                  <a:spLocks noChangeArrowheads="1"/>
                </p:cNvSpPr>
                <p:nvPr/>
              </p:nvSpPr>
              <p:spPr bwMode="auto">
                <a:xfrm>
                  <a:off x="5403" y="2151"/>
                  <a:ext cx="38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42" name="Oval 88"/>
                <p:cNvSpPr>
                  <a:spLocks noChangeArrowheads="1"/>
                </p:cNvSpPr>
                <p:nvPr/>
              </p:nvSpPr>
              <p:spPr bwMode="auto">
                <a:xfrm>
                  <a:off x="5422" y="2240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43" name="Oval 89"/>
                <p:cNvSpPr>
                  <a:spLocks noChangeArrowheads="1"/>
                </p:cNvSpPr>
                <p:nvPr/>
              </p:nvSpPr>
              <p:spPr bwMode="auto">
                <a:xfrm>
                  <a:off x="5441" y="2151"/>
                  <a:ext cx="48" cy="4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44" name="Oval 90"/>
                <p:cNvSpPr>
                  <a:spLocks noChangeArrowheads="1"/>
                </p:cNvSpPr>
                <p:nvPr/>
              </p:nvSpPr>
              <p:spPr bwMode="auto">
                <a:xfrm>
                  <a:off x="5499" y="2240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45" name="Oval 91"/>
                <p:cNvSpPr>
                  <a:spLocks noChangeArrowheads="1"/>
                </p:cNvSpPr>
                <p:nvPr/>
              </p:nvSpPr>
              <p:spPr bwMode="auto">
                <a:xfrm>
                  <a:off x="5460" y="2169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46" name="Oval 92"/>
                <p:cNvSpPr>
                  <a:spLocks noChangeAspect="1" noChangeArrowheads="1"/>
                </p:cNvSpPr>
                <p:nvPr/>
              </p:nvSpPr>
              <p:spPr bwMode="auto">
                <a:xfrm>
                  <a:off x="5384" y="2204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47" name="Oval 93"/>
                <p:cNvSpPr>
                  <a:spLocks noChangeAspect="1" noChangeArrowheads="1"/>
                </p:cNvSpPr>
                <p:nvPr/>
              </p:nvSpPr>
              <p:spPr bwMode="auto">
                <a:xfrm>
                  <a:off x="5518" y="2187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48" name="Oval 94"/>
                <p:cNvSpPr>
                  <a:spLocks noChangeArrowheads="1"/>
                </p:cNvSpPr>
                <p:nvPr/>
              </p:nvSpPr>
              <p:spPr bwMode="auto">
                <a:xfrm>
                  <a:off x="5460" y="2240"/>
                  <a:ext cx="39" cy="3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49" name="Oval 95"/>
                <p:cNvSpPr>
                  <a:spLocks noChangeAspect="1" noChangeArrowheads="1"/>
                </p:cNvSpPr>
                <p:nvPr/>
              </p:nvSpPr>
              <p:spPr bwMode="auto">
                <a:xfrm>
                  <a:off x="5518" y="2222"/>
                  <a:ext cx="39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50" name="Oval 96"/>
                <p:cNvSpPr>
                  <a:spLocks noChangeArrowheads="1"/>
                </p:cNvSpPr>
                <p:nvPr/>
              </p:nvSpPr>
              <p:spPr bwMode="auto">
                <a:xfrm>
                  <a:off x="5518" y="2151"/>
                  <a:ext cx="44" cy="40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51" name="Oval 97"/>
                <p:cNvSpPr>
                  <a:spLocks noChangeAspect="1" noChangeArrowheads="1"/>
                </p:cNvSpPr>
                <p:nvPr/>
              </p:nvSpPr>
              <p:spPr bwMode="auto">
                <a:xfrm>
                  <a:off x="5281" y="2095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52" name="Oval 98"/>
                <p:cNvSpPr>
                  <a:spLocks noChangeAspect="1" noChangeArrowheads="1"/>
                </p:cNvSpPr>
                <p:nvPr/>
              </p:nvSpPr>
              <p:spPr bwMode="auto">
                <a:xfrm>
                  <a:off x="5304" y="2299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53" name="Oval 99"/>
                <p:cNvSpPr>
                  <a:spLocks noChangeAspect="1" noChangeArrowheads="1"/>
                </p:cNvSpPr>
                <p:nvPr/>
              </p:nvSpPr>
              <p:spPr bwMode="auto">
                <a:xfrm>
                  <a:off x="5621" y="2050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54" name="Oval 100"/>
                <p:cNvSpPr>
                  <a:spLocks noChangeArrowheads="1"/>
                </p:cNvSpPr>
                <p:nvPr/>
              </p:nvSpPr>
              <p:spPr bwMode="auto">
                <a:xfrm>
                  <a:off x="5236" y="2073"/>
                  <a:ext cx="44" cy="40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55" name="Oval 101"/>
                <p:cNvSpPr>
                  <a:spLocks noChangeArrowheads="1"/>
                </p:cNvSpPr>
                <p:nvPr/>
              </p:nvSpPr>
              <p:spPr bwMode="auto">
                <a:xfrm>
                  <a:off x="5304" y="2345"/>
                  <a:ext cx="44" cy="40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</p:grpSp>
          <p:grpSp>
            <p:nvGrpSpPr>
              <p:cNvPr id="8" name="Group 102"/>
              <p:cNvGrpSpPr>
                <a:grpSpLocks/>
              </p:cNvGrpSpPr>
              <p:nvPr/>
            </p:nvGrpSpPr>
            <p:grpSpPr bwMode="auto">
              <a:xfrm>
                <a:off x="4905" y="2092"/>
                <a:ext cx="159" cy="321"/>
                <a:chOff x="4905" y="2092"/>
                <a:chExt cx="159" cy="321"/>
              </a:xfrm>
            </p:grpSpPr>
            <p:sp>
              <p:nvSpPr>
                <p:cNvPr id="42010" name="Line 103"/>
                <p:cNvSpPr>
                  <a:spLocks noChangeAspect="1" noChangeShapeType="1"/>
                </p:cNvSpPr>
                <p:nvPr/>
              </p:nvSpPr>
              <p:spPr bwMode="auto">
                <a:xfrm>
                  <a:off x="4986" y="2251"/>
                  <a:ext cx="0" cy="162"/>
                </a:xfrm>
                <a:prstGeom prst="line">
                  <a:avLst/>
                </a:prstGeom>
                <a:noFill/>
                <a:ln w="6350" cap="rnd">
                  <a:solidFill>
                    <a:schemeClr val="tx1"/>
                  </a:solidFill>
                  <a:prstDash val="sysDot"/>
                  <a:round/>
                  <a:headEnd type="none" w="sm" len="sm"/>
                  <a:tailEnd type="none" w="sm" len="sm"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2011" name="Oval 104"/>
                <p:cNvSpPr>
                  <a:spLocks noChangeArrowheads="1"/>
                </p:cNvSpPr>
                <p:nvPr/>
              </p:nvSpPr>
              <p:spPr bwMode="auto">
                <a:xfrm>
                  <a:off x="4905" y="2092"/>
                  <a:ext cx="159" cy="159"/>
                </a:xfrm>
                <a:prstGeom prst="ellipse">
                  <a:avLst/>
                </a:prstGeom>
                <a:noFill/>
                <a:ln w="25400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de-CH"/>
                </a:p>
              </p:txBody>
            </p:sp>
          </p:grpSp>
          <p:grpSp>
            <p:nvGrpSpPr>
              <p:cNvPr id="9" name="Group 105"/>
              <p:cNvGrpSpPr>
                <a:grpSpLocks/>
              </p:cNvGrpSpPr>
              <p:nvPr/>
            </p:nvGrpSpPr>
            <p:grpSpPr bwMode="auto">
              <a:xfrm>
                <a:off x="5424" y="2156"/>
                <a:ext cx="136" cy="284"/>
                <a:chOff x="5424" y="2156"/>
                <a:chExt cx="136" cy="284"/>
              </a:xfrm>
            </p:grpSpPr>
            <p:sp>
              <p:nvSpPr>
                <p:cNvPr id="42008" name="Line 106"/>
                <p:cNvSpPr>
                  <a:spLocks noChangeAspect="1" noChangeShapeType="1"/>
                </p:cNvSpPr>
                <p:nvPr/>
              </p:nvSpPr>
              <p:spPr bwMode="auto">
                <a:xfrm>
                  <a:off x="5492" y="2296"/>
                  <a:ext cx="0" cy="144"/>
                </a:xfrm>
                <a:prstGeom prst="line">
                  <a:avLst/>
                </a:prstGeom>
                <a:noFill/>
                <a:ln w="6350" cap="rnd">
                  <a:solidFill>
                    <a:schemeClr val="tx1"/>
                  </a:solidFill>
                  <a:prstDash val="sysDot"/>
                  <a:round/>
                  <a:headEnd type="none" w="sm" len="sm"/>
                  <a:tailEnd type="none" w="sm" len="sm"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2009" name="Oval 107"/>
                <p:cNvSpPr>
                  <a:spLocks noChangeArrowheads="1"/>
                </p:cNvSpPr>
                <p:nvPr/>
              </p:nvSpPr>
              <p:spPr bwMode="auto">
                <a:xfrm>
                  <a:off x="5424" y="2156"/>
                  <a:ext cx="136" cy="136"/>
                </a:xfrm>
                <a:prstGeom prst="ellipse">
                  <a:avLst/>
                </a:prstGeom>
                <a:noFill/>
                <a:ln w="25400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de-CH"/>
                </a:p>
              </p:txBody>
            </p:sp>
          </p:grpSp>
        </p:grpSp>
      </p:grpSp>
      <p:sp>
        <p:nvSpPr>
          <p:cNvPr id="42001" name="TextBox 102"/>
          <p:cNvSpPr txBox="1">
            <a:spLocks noChangeArrowheads="1"/>
          </p:cNvSpPr>
          <p:nvPr/>
        </p:nvSpPr>
        <p:spPr bwMode="auto">
          <a:xfrm>
            <a:off x="6356350" y="6488113"/>
            <a:ext cx="2787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ISM model by Leibe et al.</a:t>
            </a:r>
          </a:p>
        </p:txBody>
      </p:sp>
    </p:spTree>
    <p:extLst>
      <p:ext uri="{BB962C8B-B14F-4D97-AF65-F5344CB8AC3E}">
        <p14:creationId xmlns:p14="http://schemas.microsoft.com/office/powerpoint/2010/main" val="144289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Generating hypotheses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3.	  Region-based proposal 	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9800"/>
            <a:ext cx="29718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4572000"/>
            <a:ext cx="29718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286000"/>
            <a:ext cx="29718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43400"/>
            <a:ext cx="29718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6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4343400"/>
            <a:ext cx="29718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7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400" y="2286000"/>
            <a:ext cx="36528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920314" y="6488668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Endres Hoiem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31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1482"/>
            <a:ext cx="7886700" cy="6472517"/>
          </a:xfrm>
        </p:spPr>
        <p:txBody>
          <a:bodyPr/>
          <a:lstStyle/>
          <a:p>
            <a:r>
              <a:rPr lang="en-US" b="1" dirty="0" smtClean="0"/>
              <a:t>Image features</a:t>
            </a:r>
            <a:r>
              <a:rPr lang="en-US" dirty="0" smtClean="0"/>
              <a:t>: map images to feature space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/>
              <a:t>Classifiers</a:t>
            </a:r>
            <a:r>
              <a:rPr lang="en-US" dirty="0" smtClean="0"/>
              <a:t>: map feature space to label space</a:t>
            </a:r>
            <a:endParaRPr lang="en-US" dirty="0"/>
          </a:p>
        </p:txBody>
      </p:sp>
      <p:grpSp>
        <p:nvGrpSpPr>
          <p:cNvPr id="74" name="Group 73"/>
          <p:cNvGrpSpPr/>
          <p:nvPr/>
        </p:nvGrpSpPr>
        <p:grpSpPr>
          <a:xfrm>
            <a:off x="859939" y="2087542"/>
            <a:ext cx="2178787" cy="1399504"/>
            <a:chOff x="1106923" y="2432424"/>
            <a:chExt cx="2502865" cy="1607670"/>
          </a:xfrm>
        </p:grpSpPr>
        <p:grpSp>
          <p:nvGrpSpPr>
            <p:cNvPr id="4" name="Group 3"/>
            <p:cNvGrpSpPr/>
            <p:nvPr/>
          </p:nvGrpSpPr>
          <p:grpSpPr>
            <a:xfrm>
              <a:off x="1106923" y="2462631"/>
              <a:ext cx="2502865" cy="1577463"/>
              <a:chOff x="1138288" y="1144443"/>
              <a:chExt cx="6373401" cy="424037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67662" y="4318015"/>
                <a:ext cx="914400" cy="1066800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87000" y="4318015"/>
                <a:ext cx="914400" cy="106680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62162" y="4314805"/>
                <a:ext cx="914400" cy="106680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97036" y="4314805"/>
                <a:ext cx="914400" cy="106680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75707" y="4314805"/>
                <a:ext cx="914400" cy="106680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38288" y="4318014"/>
                <a:ext cx="914399" cy="106680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48324" y="4315910"/>
                <a:ext cx="914400" cy="1066800"/>
              </a:xfrm>
              <a:prstGeom prst="rect">
                <a:avLst/>
              </a:prstGeom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1144205" y="3255312"/>
                <a:ext cx="6365874" cy="1073058"/>
                <a:chOff x="1144205" y="3255312"/>
                <a:chExt cx="6365874" cy="1073058"/>
              </a:xfrm>
            </p:grpSpPr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869642" y="3261570"/>
                  <a:ext cx="914400" cy="1066800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958553" y="3259465"/>
                  <a:ext cx="914400" cy="1066800"/>
                </a:xfrm>
                <a:prstGeom prst="rect">
                  <a:avLst/>
                </a:prstGeom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053837" y="3259465"/>
                  <a:ext cx="914400" cy="1066800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44205" y="3259991"/>
                  <a:ext cx="914400" cy="1066800"/>
                </a:xfrm>
                <a:prstGeom prst="rect">
                  <a:avLst/>
                </a:prstGeom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781624" y="3258360"/>
                  <a:ext cx="914400" cy="1066800"/>
                </a:xfrm>
                <a:prstGeom prst="rect">
                  <a:avLst/>
                </a:prstGeom>
              </p:spPr>
            </p:pic>
            <p:pic>
              <p:nvPicPr>
                <p:cNvPr id="34" name="Picture 33"/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692917" y="3255312"/>
                  <a:ext cx="914400" cy="1069848"/>
                </a:xfrm>
                <a:prstGeom prst="rect">
                  <a:avLst/>
                </a:prstGeom>
              </p:spPr>
            </p:pic>
            <p:pic>
              <p:nvPicPr>
                <p:cNvPr id="35" name="Picture 34"/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595679" y="3258360"/>
                  <a:ext cx="914400" cy="1069848"/>
                </a:xfrm>
                <a:prstGeom prst="rect">
                  <a:avLst/>
                </a:prstGeom>
              </p:spPr>
            </p:pic>
          </p:grpSp>
          <p:grpSp>
            <p:nvGrpSpPr>
              <p:cNvPr id="13" name="Group 12"/>
              <p:cNvGrpSpPr/>
              <p:nvPr/>
            </p:nvGrpSpPr>
            <p:grpSpPr>
              <a:xfrm>
                <a:off x="1144363" y="2194770"/>
                <a:ext cx="6367326" cy="1090727"/>
                <a:chOff x="1144363" y="2194770"/>
                <a:chExt cx="6367326" cy="1090727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869642" y="2194770"/>
                  <a:ext cx="914400" cy="1066800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956874" y="2197454"/>
                  <a:ext cx="914400" cy="1066800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144363" y="2197454"/>
                  <a:ext cx="914400" cy="1066800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047442" y="2200915"/>
                  <a:ext cx="914400" cy="1066800"/>
                </a:xfrm>
                <a:prstGeom prst="rect">
                  <a:avLst/>
                </a:prstGeom>
              </p:spPr>
            </p:pic>
            <p:pic>
              <p:nvPicPr>
                <p:cNvPr id="26" name="Picture 25"/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776711" y="2210471"/>
                  <a:ext cx="914400" cy="1069848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687000" y="2210471"/>
                  <a:ext cx="914400" cy="1069848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597289" y="2215649"/>
                  <a:ext cx="914400" cy="1069848"/>
                </a:xfrm>
                <a:prstGeom prst="rect">
                  <a:avLst/>
                </a:prstGeom>
              </p:spPr>
            </p:pic>
          </p:grpSp>
          <p:grpSp>
            <p:nvGrpSpPr>
              <p:cNvPr id="14" name="Group 13"/>
              <p:cNvGrpSpPr/>
              <p:nvPr/>
            </p:nvGrpSpPr>
            <p:grpSpPr>
              <a:xfrm>
                <a:off x="1144205" y="1144443"/>
                <a:ext cx="6367223" cy="1072569"/>
                <a:chOff x="1144205" y="1134918"/>
                <a:chExt cx="6367223" cy="1072569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959178" y="1137579"/>
                  <a:ext cx="914399" cy="1066800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144205" y="1135723"/>
                  <a:ext cx="914399" cy="1066800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048943" y="1134918"/>
                  <a:ext cx="914400" cy="1066800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866422" y="1137640"/>
                  <a:ext cx="914399" cy="1069847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773400" y="1136132"/>
                  <a:ext cx="914399" cy="1069848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686999" y="1135915"/>
                  <a:ext cx="914399" cy="1069848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597029" y="1135039"/>
                  <a:ext cx="914399" cy="1070723"/>
                </a:xfrm>
                <a:prstGeom prst="rect">
                  <a:avLst/>
                </a:prstGeom>
              </p:spPr>
            </p:pic>
          </p:grpSp>
        </p:grpSp>
        <p:sp>
          <p:nvSpPr>
            <p:cNvPr id="37" name="Rectangle 36"/>
            <p:cNvSpPr/>
            <p:nvPr/>
          </p:nvSpPr>
          <p:spPr>
            <a:xfrm>
              <a:off x="1106923" y="2432424"/>
              <a:ext cx="2502865" cy="1606854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872438" y="589035"/>
            <a:ext cx="2164106" cy="1379711"/>
            <a:chOff x="1052282" y="776940"/>
            <a:chExt cx="2393585" cy="1526013"/>
          </a:xfrm>
        </p:grpSpPr>
        <p:pic>
          <p:nvPicPr>
            <p:cNvPr id="36" name="Picture 2" descr="https://filebox.ece.vt.edu/~jbhuang/teaching/ece5554-4554/fa16/images/face_recognition.jpg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282" y="806962"/>
              <a:ext cx="2393585" cy="1495991"/>
            </a:xfrm>
            <a:prstGeom prst="rect">
              <a:avLst/>
            </a:prstGeom>
            <a:noFill/>
            <a:ln w="762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Rectangle 72"/>
            <p:cNvSpPr/>
            <p:nvPr/>
          </p:nvSpPr>
          <p:spPr>
            <a:xfrm>
              <a:off x="1052282" y="776940"/>
              <a:ext cx="2393585" cy="1526013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Right Arrow 75"/>
          <p:cNvSpPr/>
          <p:nvPr/>
        </p:nvSpPr>
        <p:spPr>
          <a:xfrm>
            <a:off x="3790354" y="1838748"/>
            <a:ext cx="1053037" cy="42532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14"/>
          <p:cNvGrpSpPr>
            <a:grpSpLocks/>
          </p:cNvGrpSpPr>
          <p:nvPr/>
        </p:nvGrpSpPr>
        <p:grpSpPr bwMode="auto">
          <a:xfrm>
            <a:off x="4760482" y="914226"/>
            <a:ext cx="3098577" cy="2622342"/>
            <a:chOff x="4267200" y="2667000"/>
            <a:chExt cx="4038600" cy="3417332"/>
          </a:xfrm>
        </p:grpSpPr>
        <p:sp>
          <p:nvSpPr>
            <p:cNvPr id="78" name="TextBox 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79" name="TextBox 5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80" name="TextBox 6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81" name="TextBox 7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82" name="TextBox 8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83" name="TextBox 9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84" name="TextBox 10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85" name="TextBox 11"/>
            <p:cNvSpPr txBox="1">
              <a:spLocks noChangeArrowheads="1"/>
            </p:cNvSpPr>
            <p:nvPr/>
          </p:nvSpPr>
          <p:spPr bwMode="auto">
            <a:xfrm>
              <a:off x="5715000" y="368046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86" name="TextBox 12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</a:p>
          </p:txBody>
        </p:sp>
        <p:sp>
          <p:nvSpPr>
            <p:cNvPr id="87" name="TextBox 13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88" name="TextBox 14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89" name="TextBox 15"/>
            <p:cNvSpPr txBox="1">
              <a:spLocks noChangeArrowheads="1"/>
            </p:cNvSpPr>
            <p:nvPr/>
          </p:nvSpPr>
          <p:spPr bwMode="auto">
            <a:xfrm>
              <a:off x="5452445" y="5088073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90" name="TextBox 16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 smtClean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19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/>
                <a:t>x2</a:t>
              </a:r>
            </a:p>
          </p:txBody>
        </p:sp>
        <p:sp>
          <p:nvSpPr>
            <p:cNvPr id="94" name="TextBox 20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dirty="0"/>
                <a:t>x1</a:t>
              </a:r>
            </a:p>
          </p:txBody>
        </p:sp>
        <p:sp>
          <p:nvSpPr>
            <p:cNvPr id="98" name="TextBox 7"/>
            <p:cNvSpPr txBox="1">
              <a:spLocks noChangeArrowheads="1"/>
            </p:cNvSpPr>
            <p:nvPr/>
          </p:nvSpPr>
          <p:spPr bwMode="auto">
            <a:xfrm>
              <a:off x="7809510" y="4463534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99" name="TextBox 7"/>
            <p:cNvSpPr txBox="1">
              <a:spLocks noChangeArrowheads="1"/>
            </p:cNvSpPr>
            <p:nvPr/>
          </p:nvSpPr>
          <p:spPr bwMode="auto">
            <a:xfrm>
              <a:off x="7583152" y="3113823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00" name="TextBox 7"/>
            <p:cNvSpPr txBox="1">
              <a:spLocks noChangeArrowheads="1"/>
            </p:cNvSpPr>
            <p:nvPr/>
          </p:nvSpPr>
          <p:spPr bwMode="auto">
            <a:xfrm>
              <a:off x="6828005" y="3234334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01" name="TextBox 7"/>
            <p:cNvSpPr txBox="1">
              <a:spLocks noChangeArrowheads="1"/>
            </p:cNvSpPr>
            <p:nvPr/>
          </p:nvSpPr>
          <p:spPr bwMode="auto">
            <a:xfrm>
              <a:off x="5967329" y="2695936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02" name="TextBox 14"/>
            <p:cNvSpPr txBox="1">
              <a:spLocks noChangeArrowheads="1"/>
            </p:cNvSpPr>
            <p:nvPr/>
          </p:nvSpPr>
          <p:spPr bwMode="auto">
            <a:xfrm>
              <a:off x="6288162" y="4860079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03" name="TextBox 14"/>
            <p:cNvSpPr txBox="1">
              <a:spLocks noChangeArrowheads="1"/>
            </p:cNvSpPr>
            <p:nvPr/>
          </p:nvSpPr>
          <p:spPr bwMode="auto">
            <a:xfrm>
              <a:off x="6598958" y="5084533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04" name="TextBox 14"/>
            <p:cNvSpPr txBox="1">
              <a:spLocks noChangeArrowheads="1"/>
            </p:cNvSpPr>
            <p:nvPr/>
          </p:nvSpPr>
          <p:spPr bwMode="auto">
            <a:xfrm>
              <a:off x="6417261" y="5201111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05" name="TextBox 14"/>
            <p:cNvSpPr txBox="1">
              <a:spLocks noChangeArrowheads="1"/>
            </p:cNvSpPr>
            <p:nvPr/>
          </p:nvSpPr>
          <p:spPr bwMode="auto">
            <a:xfrm>
              <a:off x="6091949" y="5133237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06" name="TextBox 14"/>
            <p:cNvSpPr txBox="1">
              <a:spLocks noChangeArrowheads="1"/>
            </p:cNvSpPr>
            <p:nvPr/>
          </p:nvSpPr>
          <p:spPr bwMode="auto">
            <a:xfrm>
              <a:off x="4860712" y="3886442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07" name="TextBox 14"/>
            <p:cNvSpPr txBox="1">
              <a:spLocks noChangeArrowheads="1"/>
            </p:cNvSpPr>
            <p:nvPr/>
          </p:nvSpPr>
          <p:spPr bwMode="auto">
            <a:xfrm>
              <a:off x="7370540" y="5240935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08" name="TextBox 14"/>
            <p:cNvSpPr txBox="1">
              <a:spLocks noChangeArrowheads="1"/>
            </p:cNvSpPr>
            <p:nvPr/>
          </p:nvSpPr>
          <p:spPr bwMode="auto">
            <a:xfrm>
              <a:off x="5676972" y="4593015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68" name="Group 14"/>
          <p:cNvGrpSpPr>
            <a:grpSpLocks/>
          </p:cNvGrpSpPr>
          <p:nvPr/>
        </p:nvGrpSpPr>
        <p:grpSpPr bwMode="auto">
          <a:xfrm>
            <a:off x="628650" y="4215697"/>
            <a:ext cx="3098577" cy="2622342"/>
            <a:chOff x="4267200" y="2667000"/>
            <a:chExt cx="4038600" cy="3417332"/>
          </a:xfrm>
        </p:grpSpPr>
        <p:sp>
          <p:nvSpPr>
            <p:cNvPr id="169" name="TextBox 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70" name="TextBox 5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71" name="TextBox 6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72" name="TextBox 7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73" name="TextBox 8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74" name="TextBox 9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75" name="TextBox 10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76" name="TextBox 11"/>
            <p:cNvSpPr txBox="1">
              <a:spLocks noChangeArrowheads="1"/>
            </p:cNvSpPr>
            <p:nvPr/>
          </p:nvSpPr>
          <p:spPr bwMode="auto">
            <a:xfrm>
              <a:off x="5715000" y="368046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77" name="TextBox 12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</a:p>
          </p:txBody>
        </p:sp>
        <p:sp>
          <p:nvSpPr>
            <p:cNvPr id="178" name="TextBox 13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79" name="TextBox 14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80" name="TextBox 15"/>
            <p:cNvSpPr txBox="1">
              <a:spLocks noChangeArrowheads="1"/>
            </p:cNvSpPr>
            <p:nvPr/>
          </p:nvSpPr>
          <p:spPr bwMode="auto">
            <a:xfrm>
              <a:off x="5452445" y="5088073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81" name="TextBox 16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 smtClean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  <p:cxnSp>
          <p:nvCxnSpPr>
            <p:cNvPr id="182" name="Straight Arrow Connector 181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TextBox 19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/>
                <a:t>x2</a:t>
              </a:r>
            </a:p>
          </p:txBody>
        </p:sp>
        <p:sp>
          <p:nvSpPr>
            <p:cNvPr id="185" name="TextBox 20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dirty="0"/>
                <a:t>x1</a:t>
              </a:r>
            </a:p>
          </p:txBody>
        </p:sp>
        <p:sp>
          <p:nvSpPr>
            <p:cNvPr id="186" name="TextBox 7"/>
            <p:cNvSpPr txBox="1">
              <a:spLocks noChangeArrowheads="1"/>
            </p:cNvSpPr>
            <p:nvPr/>
          </p:nvSpPr>
          <p:spPr bwMode="auto">
            <a:xfrm>
              <a:off x="7809510" y="4463534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87" name="TextBox 7"/>
            <p:cNvSpPr txBox="1">
              <a:spLocks noChangeArrowheads="1"/>
            </p:cNvSpPr>
            <p:nvPr/>
          </p:nvSpPr>
          <p:spPr bwMode="auto">
            <a:xfrm>
              <a:off x="7583152" y="3113823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88" name="TextBox 7"/>
            <p:cNvSpPr txBox="1">
              <a:spLocks noChangeArrowheads="1"/>
            </p:cNvSpPr>
            <p:nvPr/>
          </p:nvSpPr>
          <p:spPr bwMode="auto">
            <a:xfrm>
              <a:off x="6828005" y="3234334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89" name="TextBox 7"/>
            <p:cNvSpPr txBox="1">
              <a:spLocks noChangeArrowheads="1"/>
            </p:cNvSpPr>
            <p:nvPr/>
          </p:nvSpPr>
          <p:spPr bwMode="auto">
            <a:xfrm>
              <a:off x="5967329" y="2695936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90" name="TextBox 14"/>
            <p:cNvSpPr txBox="1">
              <a:spLocks noChangeArrowheads="1"/>
            </p:cNvSpPr>
            <p:nvPr/>
          </p:nvSpPr>
          <p:spPr bwMode="auto">
            <a:xfrm>
              <a:off x="6288162" y="4860079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91" name="TextBox 14"/>
            <p:cNvSpPr txBox="1">
              <a:spLocks noChangeArrowheads="1"/>
            </p:cNvSpPr>
            <p:nvPr/>
          </p:nvSpPr>
          <p:spPr bwMode="auto">
            <a:xfrm>
              <a:off x="6598958" y="5084533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92" name="TextBox 14"/>
            <p:cNvSpPr txBox="1">
              <a:spLocks noChangeArrowheads="1"/>
            </p:cNvSpPr>
            <p:nvPr/>
          </p:nvSpPr>
          <p:spPr bwMode="auto">
            <a:xfrm>
              <a:off x="6417261" y="5201111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93" name="TextBox 14"/>
            <p:cNvSpPr txBox="1">
              <a:spLocks noChangeArrowheads="1"/>
            </p:cNvSpPr>
            <p:nvPr/>
          </p:nvSpPr>
          <p:spPr bwMode="auto">
            <a:xfrm>
              <a:off x="6091949" y="5133237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94" name="TextBox 14"/>
            <p:cNvSpPr txBox="1">
              <a:spLocks noChangeArrowheads="1"/>
            </p:cNvSpPr>
            <p:nvPr/>
          </p:nvSpPr>
          <p:spPr bwMode="auto">
            <a:xfrm>
              <a:off x="4860712" y="3886442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95" name="TextBox 14"/>
            <p:cNvSpPr txBox="1">
              <a:spLocks noChangeArrowheads="1"/>
            </p:cNvSpPr>
            <p:nvPr/>
          </p:nvSpPr>
          <p:spPr bwMode="auto">
            <a:xfrm>
              <a:off x="7370540" y="5240935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96" name="TextBox 14"/>
            <p:cNvSpPr txBox="1">
              <a:spLocks noChangeArrowheads="1"/>
            </p:cNvSpPr>
            <p:nvPr/>
          </p:nvSpPr>
          <p:spPr bwMode="auto">
            <a:xfrm>
              <a:off x="5676972" y="4593015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97" name="Group 14"/>
          <p:cNvGrpSpPr>
            <a:grpSpLocks/>
          </p:cNvGrpSpPr>
          <p:nvPr/>
        </p:nvGrpSpPr>
        <p:grpSpPr bwMode="auto">
          <a:xfrm>
            <a:off x="4728021" y="4210098"/>
            <a:ext cx="3098577" cy="2622342"/>
            <a:chOff x="4267200" y="2667000"/>
            <a:chExt cx="4038600" cy="3417332"/>
          </a:xfrm>
        </p:grpSpPr>
        <p:sp>
          <p:nvSpPr>
            <p:cNvPr id="198" name="TextBox 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99" name="TextBox 5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00" name="TextBox 6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01" name="TextBox 7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02" name="TextBox 8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03" name="TextBox 9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04" name="TextBox 10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05" name="TextBox 11"/>
            <p:cNvSpPr txBox="1">
              <a:spLocks noChangeArrowheads="1"/>
            </p:cNvSpPr>
            <p:nvPr/>
          </p:nvSpPr>
          <p:spPr bwMode="auto">
            <a:xfrm>
              <a:off x="5715000" y="368046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06" name="TextBox 12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</a:p>
          </p:txBody>
        </p:sp>
        <p:sp>
          <p:nvSpPr>
            <p:cNvPr id="207" name="TextBox 13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208" name="TextBox 14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209" name="TextBox 15"/>
            <p:cNvSpPr txBox="1">
              <a:spLocks noChangeArrowheads="1"/>
            </p:cNvSpPr>
            <p:nvPr/>
          </p:nvSpPr>
          <p:spPr bwMode="auto">
            <a:xfrm>
              <a:off x="5452445" y="5088073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210" name="TextBox 16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 smtClean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  <p:cxnSp>
          <p:nvCxnSpPr>
            <p:cNvPr id="211" name="Straight Arrow Connector 210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Arrow Connector 211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TextBox 19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/>
                <a:t>x2</a:t>
              </a:r>
            </a:p>
          </p:txBody>
        </p:sp>
        <p:sp>
          <p:nvSpPr>
            <p:cNvPr id="214" name="TextBox 20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dirty="0"/>
                <a:t>x1</a:t>
              </a:r>
            </a:p>
          </p:txBody>
        </p:sp>
        <p:sp>
          <p:nvSpPr>
            <p:cNvPr id="215" name="TextBox 7"/>
            <p:cNvSpPr txBox="1">
              <a:spLocks noChangeArrowheads="1"/>
            </p:cNvSpPr>
            <p:nvPr/>
          </p:nvSpPr>
          <p:spPr bwMode="auto">
            <a:xfrm>
              <a:off x="7809510" y="4463534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16" name="TextBox 7"/>
            <p:cNvSpPr txBox="1">
              <a:spLocks noChangeArrowheads="1"/>
            </p:cNvSpPr>
            <p:nvPr/>
          </p:nvSpPr>
          <p:spPr bwMode="auto">
            <a:xfrm>
              <a:off x="7583152" y="3113823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17" name="TextBox 7"/>
            <p:cNvSpPr txBox="1">
              <a:spLocks noChangeArrowheads="1"/>
            </p:cNvSpPr>
            <p:nvPr/>
          </p:nvSpPr>
          <p:spPr bwMode="auto">
            <a:xfrm>
              <a:off x="6828005" y="3234334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18" name="TextBox 7"/>
            <p:cNvSpPr txBox="1">
              <a:spLocks noChangeArrowheads="1"/>
            </p:cNvSpPr>
            <p:nvPr/>
          </p:nvSpPr>
          <p:spPr bwMode="auto">
            <a:xfrm>
              <a:off x="5967329" y="2695936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19" name="TextBox 14"/>
            <p:cNvSpPr txBox="1">
              <a:spLocks noChangeArrowheads="1"/>
            </p:cNvSpPr>
            <p:nvPr/>
          </p:nvSpPr>
          <p:spPr bwMode="auto">
            <a:xfrm>
              <a:off x="6288162" y="4860079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220" name="TextBox 14"/>
            <p:cNvSpPr txBox="1">
              <a:spLocks noChangeArrowheads="1"/>
            </p:cNvSpPr>
            <p:nvPr/>
          </p:nvSpPr>
          <p:spPr bwMode="auto">
            <a:xfrm>
              <a:off x="6598958" y="5084533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221" name="TextBox 14"/>
            <p:cNvSpPr txBox="1">
              <a:spLocks noChangeArrowheads="1"/>
            </p:cNvSpPr>
            <p:nvPr/>
          </p:nvSpPr>
          <p:spPr bwMode="auto">
            <a:xfrm>
              <a:off x="6417261" y="5201111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222" name="TextBox 14"/>
            <p:cNvSpPr txBox="1">
              <a:spLocks noChangeArrowheads="1"/>
            </p:cNvSpPr>
            <p:nvPr/>
          </p:nvSpPr>
          <p:spPr bwMode="auto">
            <a:xfrm>
              <a:off x="6091949" y="5133237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223" name="TextBox 14"/>
            <p:cNvSpPr txBox="1">
              <a:spLocks noChangeArrowheads="1"/>
            </p:cNvSpPr>
            <p:nvPr/>
          </p:nvSpPr>
          <p:spPr bwMode="auto">
            <a:xfrm>
              <a:off x="4860712" y="3886442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224" name="TextBox 14"/>
            <p:cNvSpPr txBox="1">
              <a:spLocks noChangeArrowheads="1"/>
            </p:cNvSpPr>
            <p:nvPr/>
          </p:nvSpPr>
          <p:spPr bwMode="auto">
            <a:xfrm>
              <a:off x="7370540" y="5240935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225" name="TextBox 14"/>
            <p:cNvSpPr txBox="1">
              <a:spLocks noChangeArrowheads="1"/>
            </p:cNvSpPr>
            <p:nvPr/>
          </p:nvSpPr>
          <p:spPr bwMode="auto">
            <a:xfrm>
              <a:off x="5676972" y="4593015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70C0"/>
                  </a:solidFill>
                </a:rPr>
                <a:t>o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226" name="Right Arrow 225"/>
          <p:cNvSpPr/>
          <p:nvPr/>
        </p:nvSpPr>
        <p:spPr>
          <a:xfrm>
            <a:off x="3762335" y="5122441"/>
            <a:ext cx="1053037" cy="42532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9" name="Straight Connector 228"/>
          <p:cNvCxnSpPr/>
          <p:nvPr/>
        </p:nvCxnSpPr>
        <p:spPr>
          <a:xfrm>
            <a:off x="4150938" y="4502464"/>
            <a:ext cx="4754316" cy="215826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Freeform 235"/>
          <p:cNvSpPr/>
          <p:nvPr/>
        </p:nvSpPr>
        <p:spPr>
          <a:xfrm>
            <a:off x="5242324" y="4038639"/>
            <a:ext cx="2689412" cy="2121647"/>
          </a:xfrm>
          <a:custGeom>
            <a:avLst/>
            <a:gdLst>
              <a:gd name="connsiteX0" fmla="*/ 0 w 2701364"/>
              <a:gd name="connsiteY0" fmla="*/ 0 h 2121647"/>
              <a:gd name="connsiteX1" fmla="*/ 11952 w 2701364"/>
              <a:gd name="connsiteY1" fmla="*/ 908423 h 2121647"/>
              <a:gd name="connsiteX2" fmla="*/ 2701364 w 2701364"/>
              <a:gd name="connsiteY2" fmla="*/ 2121647 h 2121647"/>
              <a:gd name="connsiteX3" fmla="*/ 2671482 w 2701364"/>
              <a:gd name="connsiteY3" fmla="*/ 209176 h 2121647"/>
              <a:gd name="connsiteX4" fmla="*/ 47811 w 2701364"/>
              <a:gd name="connsiteY4" fmla="*/ 23905 h 2121647"/>
              <a:gd name="connsiteX0" fmla="*/ 0 w 2701364"/>
              <a:gd name="connsiteY0" fmla="*/ 0 h 2121647"/>
              <a:gd name="connsiteX1" fmla="*/ 11952 w 2701364"/>
              <a:gd name="connsiteY1" fmla="*/ 908423 h 2121647"/>
              <a:gd name="connsiteX2" fmla="*/ 2701364 w 2701364"/>
              <a:gd name="connsiteY2" fmla="*/ 2121647 h 2121647"/>
              <a:gd name="connsiteX3" fmla="*/ 2671482 w 2701364"/>
              <a:gd name="connsiteY3" fmla="*/ 29882 h 2121647"/>
              <a:gd name="connsiteX4" fmla="*/ 47811 w 2701364"/>
              <a:gd name="connsiteY4" fmla="*/ 23905 h 2121647"/>
              <a:gd name="connsiteX0" fmla="*/ 17931 w 2689412"/>
              <a:gd name="connsiteY0" fmla="*/ 0 h 2121647"/>
              <a:gd name="connsiteX1" fmla="*/ 0 w 2689412"/>
              <a:gd name="connsiteY1" fmla="*/ 908423 h 2121647"/>
              <a:gd name="connsiteX2" fmla="*/ 2689412 w 2689412"/>
              <a:gd name="connsiteY2" fmla="*/ 2121647 h 2121647"/>
              <a:gd name="connsiteX3" fmla="*/ 2659530 w 2689412"/>
              <a:gd name="connsiteY3" fmla="*/ 29882 h 2121647"/>
              <a:gd name="connsiteX4" fmla="*/ 35859 w 2689412"/>
              <a:gd name="connsiteY4" fmla="*/ 23905 h 2121647"/>
              <a:gd name="connsiteX0" fmla="*/ 17931 w 2689412"/>
              <a:gd name="connsiteY0" fmla="*/ 0 h 2121647"/>
              <a:gd name="connsiteX1" fmla="*/ 0 w 2689412"/>
              <a:gd name="connsiteY1" fmla="*/ 908423 h 2121647"/>
              <a:gd name="connsiteX2" fmla="*/ 2689412 w 2689412"/>
              <a:gd name="connsiteY2" fmla="*/ 2121647 h 2121647"/>
              <a:gd name="connsiteX3" fmla="*/ 2659530 w 2689412"/>
              <a:gd name="connsiteY3" fmla="*/ 29882 h 2121647"/>
              <a:gd name="connsiteX4" fmla="*/ 113553 w 2689412"/>
              <a:gd name="connsiteY4" fmla="*/ 5975 h 2121647"/>
              <a:gd name="connsiteX0" fmla="*/ 17931 w 2689412"/>
              <a:gd name="connsiteY0" fmla="*/ 0 h 2121647"/>
              <a:gd name="connsiteX1" fmla="*/ 0 w 2689412"/>
              <a:gd name="connsiteY1" fmla="*/ 908423 h 2121647"/>
              <a:gd name="connsiteX2" fmla="*/ 2689412 w 2689412"/>
              <a:gd name="connsiteY2" fmla="*/ 2121647 h 2121647"/>
              <a:gd name="connsiteX3" fmla="*/ 2659530 w 2689412"/>
              <a:gd name="connsiteY3" fmla="*/ 29882 h 2121647"/>
              <a:gd name="connsiteX4" fmla="*/ 17929 w 2689412"/>
              <a:gd name="connsiteY4" fmla="*/ 5975 h 212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9412" h="2121647">
                <a:moveTo>
                  <a:pt x="17931" y="0"/>
                </a:moveTo>
                <a:lnTo>
                  <a:pt x="0" y="908423"/>
                </a:lnTo>
                <a:lnTo>
                  <a:pt x="2689412" y="2121647"/>
                </a:lnTo>
                <a:lnTo>
                  <a:pt x="2659530" y="29882"/>
                </a:lnTo>
                <a:lnTo>
                  <a:pt x="17929" y="5975"/>
                </a:lnTo>
              </a:path>
            </a:pathLst>
          </a:cu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Freeform 237"/>
          <p:cNvSpPr/>
          <p:nvPr/>
        </p:nvSpPr>
        <p:spPr>
          <a:xfrm rot="10800000">
            <a:off x="5242951" y="5059597"/>
            <a:ext cx="2671482" cy="1436946"/>
          </a:xfrm>
          <a:custGeom>
            <a:avLst/>
            <a:gdLst>
              <a:gd name="connsiteX0" fmla="*/ 0 w 2701364"/>
              <a:gd name="connsiteY0" fmla="*/ 0 h 2121647"/>
              <a:gd name="connsiteX1" fmla="*/ 11952 w 2701364"/>
              <a:gd name="connsiteY1" fmla="*/ 908423 h 2121647"/>
              <a:gd name="connsiteX2" fmla="*/ 2701364 w 2701364"/>
              <a:gd name="connsiteY2" fmla="*/ 2121647 h 2121647"/>
              <a:gd name="connsiteX3" fmla="*/ 2671482 w 2701364"/>
              <a:gd name="connsiteY3" fmla="*/ 209176 h 2121647"/>
              <a:gd name="connsiteX4" fmla="*/ 47811 w 2701364"/>
              <a:gd name="connsiteY4" fmla="*/ 23905 h 2121647"/>
              <a:gd name="connsiteX0" fmla="*/ 0 w 2701364"/>
              <a:gd name="connsiteY0" fmla="*/ 0 h 2121647"/>
              <a:gd name="connsiteX1" fmla="*/ 11952 w 2701364"/>
              <a:gd name="connsiteY1" fmla="*/ 908423 h 2121647"/>
              <a:gd name="connsiteX2" fmla="*/ 2701364 w 2701364"/>
              <a:gd name="connsiteY2" fmla="*/ 2121647 h 2121647"/>
              <a:gd name="connsiteX3" fmla="*/ 2671482 w 2701364"/>
              <a:gd name="connsiteY3" fmla="*/ 29882 h 2121647"/>
              <a:gd name="connsiteX4" fmla="*/ 47811 w 2701364"/>
              <a:gd name="connsiteY4" fmla="*/ 23905 h 2121647"/>
              <a:gd name="connsiteX0" fmla="*/ 0 w 2701364"/>
              <a:gd name="connsiteY0" fmla="*/ 0 h 2121647"/>
              <a:gd name="connsiteX1" fmla="*/ 35858 w 2701364"/>
              <a:gd name="connsiteY1" fmla="*/ 422386 h 2121647"/>
              <a:gd name="connsiteX2" fmla="*/ 2701364 w 2701364"/>
              <a:gd name="connsiteY2" fmla="*/ 2121647 h 2121647"/>
              <a:gd name="connsiteX3" fmla="*/ 2671482 w 2701364"/>
              <a:gd name="connsiteY3" fmla="*/ 29882 h 2121647"/>
              <a:gd name="connsiteX4" fmla="*/ 47811 w 2701364"/>
              <a:gd name="connsiteY4" fmla="*/ 23905 h 2121647"/>
              <a:gd name="connsiteX0" fmla="*/ 0 w 2707340"/>
              <a:gd name="connsiteY0" fmla="*/ 0 h 2607684"/>
              <a:gd name="connsiteX1" fmla="*/ 35858 w 2707340"/>
              <a:gd name="connsiteY1" fmla="*/ 422386 h 2607684"/>
              <a:gd name="connsiteX2" fmla="*/ 2707340 w 2707340"/>
              <a:gd name="connsiteY2" fmla="*/ 2607684 h 2607684"/>
              <a:gd name="connsiteX3" fmla="*/ 2671482 w 2707340"/>
              <a:gd name="connsiteY3" fmla="*/ 29882 h 2607684"/>
              <a:gd name="connsiteX4" fmla="*/ 47811 w 2707340"/>
              <a:gd name="connsiteY4" fmla="*/ 23905 h 2607684"/>
              <a:gd name="connsiteX0" fmla="*/ 0 w 2707340"/>
              <a:gd name="connsiteY0" fmla="*/ 0 h 2607684"/>
              <a:gd name="connsiteX1" fmla="*/ 35858 w 2707340"/>
              <a:gd name="connsiteY1" fmla="*/ 422386 h 2607684"/>
              <a:gd name="connsiteX2" fmla="*/ 2707340 w 2707340"/>
              <a:gd name="connsiteY2" fmla="*/ 2607684 h 2607684"/>
              <a:gd name="connsiteX3" fmla="*/ 2695388 w 2707340"/>
              <a:gd name="connsiteY3" fmla="*/ 73086 h 2607684"/>
              <a:gd name="connsiteX4" fmla="*/ 47811 w 2707340"/>
              <a:gd name="connsiteY4" fmla="*/ 23905 h 2607684"/>
              <a:gd name="connsiteX0" fmla="*/ 5977 w 2671482"/>
              <a:gd name="connsiteY0" fmla="*/ 0 h 2596884"/>
              <a:gd name="connsiteX1" fmla="*/ 0 w 2671482"/>
              <a:gd name="connsiteY1" fmla="*/ 411586 h 2596884"/>
              <a:gd name="connsiteX2" fmla="*/ 2671482 w 2671482"/>
              <a:gd name="connsiteY2" fmla="*/ 2596884 h 2596884"/>
              <a:gd name="connsiteX3" fmla="*/ 2659530 w 2671482"/>
              <a:gd name="connsiteY3" fmla="*/ 62286 h 2596884"/>
              <a:gd name="connsiteX4" fmla="*/ 11953 w 2671482"/>
              <a:gd name="connsiteY4" fmla="*/ 13105 h 2596884"/>
              <a:gd name="connsiteX0" fmla="*/ 5977 w 2671482"/>
              <a:gd name="connsiteY0" fmla="*/ 0 h 2596884"/>
              <a:gd name="connsiteX1" fmla="*/ 0 w 2671482"/>
              <a:gd name="connsiteY1" fmla="*/ 411586 h 2596884"/>
              <a:gd name="connsiteX2" fmla="*/ 2671482 w 2671482"/>
              <a:gd name="connsiteY2" fmla="*/ 2596884 h 2596884"/>
              <a:gd name="connsiteX3" fmla="*/ 2659530 w 2671482"/>
              <a:gd name="connsiteY3" fmla="*/ 62286 h 2596884"/>
              <a:gd name="connsiteX4" fmla="*/ 0 w 2671482"/>
              <a:gd name="connsiteY4" fmla="*/ 67108 h 2596884"/>
              <a:gd name="connsiteX0" fmla="*/ 5977 w 2671482"/>
              <a:gd name="connsiteY0" fmla="*/ 0 h 2596884"/>
              <a:gd name="connsiteX1" fmla="*/ 0 w 2671482"/>
              <a:gd name="connsiteY1" fmla="*/ 411586 h 2596884"/>
              <a:gd name="connsiteX2" fmla="*/ 2671482 w 2671482"/>
              <a:gd name="connsiteY2" fmla="*/ 2596884 h 2596884"/>
              <a:gd name="connsiteX3" fmla="*/ 2659530 w 2671482"/>
              <a:gd name="connsiteY3" fmla="*/ 62286 h 2596884"/>
              <a:gd name="connsiteX4" fmla="*/ 0 w 2671482"/>
              <a:gd name="connsiteY4" fmla="*/ 34706 h 2596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1482" h="2596884">
                <a:moveTo>
                  <a:pt x="5977" y="0"/>
                </a:moveTo>
                <a:cubicBezTo>
                  <a:pt x="3985" y="137195"/>
                  <a:pt x="1992" y="274391"/>
                  <a:pt x="0" y="411586"/>
                </a:cubicBezTo>
                <a:lnTo>
                  <a:pt x="2671482" y="2596884"/>
                </a:lnTo>
                <a:lnTo>
                  <a:pt x="2659530" y="62286"/>
                </a:lnTo>
                <a:lnTo>
                  <a:pt x="0" y="34706"/>
                </a:lnTo>
              </a:path>
            </a:pathLst>
          </a:custGeom>
          <a:solidFill>
            <a:srgbClr val="00206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2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226" grpId="0" animBg="1"/>
      <p:bldP spid="236" grpId="0" animBg="1"/>
      <p:bldP spid="23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General Process of Object Recognition</a:t>
            </a:r>
            <a:endParaRPr lang="de-CH" smtClean="0"/>
          </a:p>
        </p:txBody>
      </p:sp>
      <p:sp>
        <p:nvSpPr>
          <p:cNvPr id="108" name="Rounded Rectangle 107"/>
          <p:cNvSpPr/>
          <p:nvPr/>
        </p:nvSpPr>
        <p:spPr>
          <a:xfrm>
            <a:off x="1066800" y="16002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Specify Object Model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1066800" y="2789238"/>
            <a:ext cx="3657600" cy="639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Generate Hypotheses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1066800" y="39624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Score Hypotheses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066800" y="51816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Resolve Detections</a:t>
            </a:r>
          </a:p>
        </p:txBody>
      </p:sp>
      <p:sp>
        <p:nvSpPr>
          <p:cNvPr id="112" name="Down Arrow 111"/>
          <p:cNvSpPr/>
          <p:nvPr/>
        </p:nvSpPr>
        <p:spPr>
          <a:xfrm>
            <a:off x="2667000" y="23923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Down Arrow 113"/>
          <p:cNvSpPr/>
          <p:nvPr/>
        </p:nvSpPr>
        <p:spPr>
          <a:xfrm>
            <a:off x="2667000" y="35353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5" name="Down Arrow 114"/>
          <p:cNvSpPr/>
          <p:nvPr/>
        </p:nvSpPr>
        <p:spPr>
          <a:xfrm>
            <a:off x="2667000" y="472281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042" name="TextBox 9"/>
          <p:cNvSpPr txBox="1">
            <a:spLocks noChangeArrowheads="1"/>
          </p:cNvSpPr>
          <p:nvPr/>
        </p:nvSpPr>
        <p:spPr bwMode="auto">
          <a:xfrm>
            <a:off x="4800600" y="3581400"/>
            <a:ext cx="3581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 smtClean="0"/>
              <a:t>Mainly-gradient based  or CNN features, usually based on summary representation,  many classifiers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015104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General Process of Object Recognition</a:t>
            </a:r>
            <a:endParaRPr lang="de-CH" smtClean="0"/>
          </a:p>
        </p:txBody>
      </p:sp>
      <p:sp>
        <p:nvSpPr>
          <p:cNvPr id="108" name="Rounded Rectangle 107"/>
          <p:cNvSpPr/>
          <p:nvPr/>
        </p:nvSpPr>
        <p:spPr>
          <a:xfrm>
            <a:off x="1066800" y="16002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Specify Object Model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1066800" y="2789238"/>
            <a:ext cx="3657600" cy="639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Generate Hypotheses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1066800" y="39624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Score Hypotheses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066800" y="51816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/>
              <a:t>Resolve Detections</a:t>
            </a:r>
            <a:endParaRPr lang="en-US" sz="2800" dirty="0"/>
          </a:p>
        </p:txBody>
      </p:sp>
      <p:sp>
        <p:nvSpPr>
          <p:cNvPr id="112" name="Down Arrow 111"/>
          <p:cNvSpPr/>
          <p:nvPr/>
        </p:nvSpPr>
        <p:spPr>
          <a:xfrm>
            <a:off x="2667000" y="23923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Down Arrow 113"/>
          <p:cNvSpPr/>
          <p:nvPr/>
        </p:nvSpPr>
        <p:spPr>
          <a:xfrm>
            <a:off x="2667000" y="35353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5" name="Down Arrow 114"/>
          <p:cNvSpPr/>
          <p:nvPr/>
        </p:nvSpPr>
        <p:spPr>
          <a:xfrm>
            <a:off x="2667000" y="472281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4876800" y="5181600"/>
            <a:ext cx="3581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 smtClean="0"/>
              <a:t>Rescore each proposed object based on whole set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21228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Resolving detection scores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914400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smtClean="0"/>
              <a:t>Non-max suppression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362200"/>
            <a:ext cx="3581400" cy="3962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19200" y="3124200"/>
            <a:ext cx="1524000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47800" y="3352800"/>
            <a:ext cx="1524000" cy="13716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063" name="TextBox 6"/>
          <p:cNvSpPr txBox="1">
            <a:spLocks noChangeArrowheads="1"/>
          </p:cNvSpPr>
          <p:nvPr/>
        </p:nvSpPr>
        <p:spPr bwMode="auto">
          <a:xfrm>
            <a:off x="1524000" y="47244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Score = 0.1</a:t>
            </a:r>
          </a:p>
        </p:txBody>
      </p:sp>
      <p:sp>
        <p:nvSpPr>
          <p:cNvPr id="45064" name="TextBox 8"/>
          <p:cNvSpPr txBox="1">
            <a:spLocks noChangeArrowheads="1"/>
          </p:cNvSpPr>
          <p:nvPr/>
        </p:nvSpPr>
        <p:spPr bwMode="auto">
          <a:xfrm>
            <a:off x="1295400" y="27432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Score = 0.8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76800" y="2362200"/>
            <a:ext cx="3581400" cy="3962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638800" y="3124200"/>
            <a:ext cx="1524000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067" name="TextBox 14"/>
          <p:cNvSpPr txBox="1">
            <a:spLocks noChangeArrowheads="1"/>
          </p:cNvSpPr>
          <p:nvPr/>
        </p:nvSpPr>
        <p:spPr bwMode="auto">
          <a:xfrm>
            <a:off x="5715000" y="27432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Score = 0.8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4267200" y="41910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6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Resolving detection scores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smtClean="0"/>
              <a:t>2.	Context/reasoning</a:t>
            </a:r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0"/>
            <a:ext cx="51054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 descr="p1010172_bx"/>
          <p:cNvPicPr>
            <a:picLocks noChangeAspect="1" noChangeArrowheads="1"/>
          </p:cNvPicPr>
          <p:nvPr/>
        </p:nvPicPr>
        <p:blipFill>
          <a:blip r:embed="rId3" cstate="print"/>
          <a:srcRect l="13000" t="10655" r="13000" b="14761"/>
          <a:stretch>
            <a:fillRect/>
          </a:stretch>
        </p:blipFill>
        <p:spPr bwMode="auto">
          <a:xfrm>
            <a:off x="5486400" y="1082675"/>
            <a:ext cx="320040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5626100" y="3606532"/>
            <a:ext cx="2832100" cy="3280043"/>
            <a:chOff x="2687" y="825"/>
            <a:chExt cx="3048" cy="3531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2687" y="825"/>
              <a:ext cx="3048" cy="3531"/>
              <a:chOff x="2679" y="672"/>
              <a:chExt cx="3048" cy="3531"/>
            </a:xfrm>
          </p:grpSpPr>
          <p:pic>
            <p:nvPicPr>
              <p:cNvPr id="46092" name="Picture 13" descr="p1010172_ov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6000" t="2664" r="19000" b="1443"/>
              <a:stretch>
                <a:fillRect/>
              </a:stretch>
            </p:blipFill>
            <p:spPr bwMode="auto">
              <a:xfrm>
                <a:off x="2694" y="672"/>
                <a:ext cx="3033" cy="3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6093" name="Text Box 14"/>
              <p:cNvSpPr txBox="1">
                <a:spLocks noChangeArrowheads="1"/>
              </p:cNvSpPr>
              <p:nvPr/>
            </p:nvSpPr>
            <p:spPr bwMode="auto">
              <a:xfrm>
                <a:off x="3962" y="3936"/>
                <a:ext cx="624" cy="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800"/>
                  <a:t>meters</a:t>
                </a:r>
              </a:p>
            </p:txBody>
          </p:sp>
          <p:sp>
            <p:nvSpPr>
              <p:cNvPr id="46094" name="Text Box 15"/>
              <p:cNvSpPr txBox="1">
                <a:spLocks noChangeArrowheads="1"/>
              </p:cNvSpPr>
              <p:nvPr/>
            </p:nvSpPr>
            <p:spPr bwMode="auto">
              <a:xfrm rot="-5400000">
                <a:off x="2501" y="2127"/>
                <a:ext cx="624" cy="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800"/>
                  <a:t>meters</a:t>
                </a:r>
              </a:p>
            </p:txBody>
          </p:sp>
        </p:grpSp>
        <p:sp>
          <p:nvSpPr>
            <p:cNvPr id="46088" name="Oval 16"/>
            <p:cNvSpPr>
              <a:spLocks noChangeAspect="1" noChangeArrowheads="1"/>
            </p:cNvSpPr>
            <p:nvPr/>
          </p:nvSpPr>
          <p:spPr bwMode="auto">
            <a:xfrm>
              <a:off x="4565" y="2709"/>
              <a:ext cx="40" cy="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/>
            </a:p>
          </p:txBody>
        </p:sp>
        <p:sp>
          <p:nvSpPr>
            <p:cNvPr id="46089" name="Oval 17"/>
            <p:cNvSpPr>
              <a:spLocks noChangeArrowheads="1"/>
            </p:cNvSpPr>
            <p:nvPr/>
          </p:nvSpPr>
          <p:spPr bwMode="auto">
            <a:xfrm>
              <a:off x="3908" y="2008"/>
              <a:ext cx="35" cy="3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/>
            </a:p>
          </p:txBody>
        </p:sp>
        <p:sp>
          <p:nvSpPr>
            <p:cNvPr id="46090" name="Oval 18"/>
            <p:cNvSpPr>
              <a:spLocks noChangeAspect="1" noChangeArrowheads="1"/>
            </p:cNvSpPr>
            <p:nvPr/>
          </p:nvSpPr>
          <p:spPr bwMode="auto">
            <a:xfrm>
              <a:off x="4628" y="2709"/>
              <a:ext cx="40" cy="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/>
            </a:p>
          </p:txBody>
        </p:sp>
        <p:sp>
          <p:nvSpPr>
            <p:cNvPr id="46091" name="Oval 19"/>
            <p:cNvSpPr>
              <a:spLocks noChangeAspect="1" noChangeArrowheads="1"/>
            </p:cNvSpPr>
            <p:nvPr/>
          </p:nvSpPr>
          <p:spPr bwMode="auto">
            <a:xfrm>
              <a:off x="3606" y="2323"/>
              <a:ext cx="40" cy="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0" y="6488668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Hoiem et al. 2006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64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14400"/>
          </a:xfrm>
        </p:spPr>
        <p:txBody>
          <a:bodyPr>
            <a:noAutofit/>
          </a:bodyPr>
          <a:lstStyle/>
          <a:p>
            <a:r>
              <a:rPr lang="en-US" sz="3600" smtClean="0"/>
              <a:t>Object category detection in computer vision</a:t>
            </a:r>
          </a:p>
        </p:txBody>
      </p:sp>
      <p:pic>
        <p:nvPicPr>
          <p:cNvPr id="32771" name="Picture 4" descr="p1010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24000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685800" y="838200"/>
            <a:ext cx="7900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Goal: detect all pedestrians, cars, monkeys, etc in image</a:t>
            </a:r>
          </a:p>
        </p:txBody>
      </p:sp>
    </p:spTree>
    <p:extLst>
      <p:ext uri="{BB962C8B-B14F-4D97-AF65-F5344CB8AC3E}">
        <p14:creationId xmlns:p14="http://schemas.microsoft.com/office/powerpoint/2010/main" val="33160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Steps of Category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4648200" cy="54864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Align</a:t>
            </a:r>
          </a:p>
          <a:p>
            <a:pPr marL="914400" lvl="1" indent="-514350"/>
            <a:r>
              <a:rPr lang="en-US" dirty="0" smtClean="0"/>
              <a:t>E.g., choose position, scale orientation</a:t>
            </a:r>
          </a:p>
          <a:p>
            <a:pPr marL="914400" lvl="1" indent="-514350"/>
            <a:r>
              <a:rPr lang="en-US" dirty="0" smtClean="0"/>
              <a:t>How to make this tractable</a:t>
            </a:r>
            <a:r>
              <a:rPr lang="en-US" dirty="0" smtClean="0"/>
              <a:t>?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Compare</a:t>
            </a:r>
          </a:p>
          <a:p>
            <a:pPr marL="914400" lvl="1" indent="-514350"/>
            <a:r>
              <a:rPr lang="en-US" dirty="0" smtClean="0"/>
              <a:t>Compute similarity to an example object or to a summary representation</a:t>
            </a:r>
          </a:p>
          <a:p>
            <a:pPr marL="914400" lvl="1" indent="-514350"/>
            <a:r>
              <a:rPr lang="en-US" dirty="0" smtClean="0"/>
              <a:t>Which differences in appearance are important?</a:t>
            </a:r>
            <a:endParaRPr lang="en-US" dirty="0"/>
          </a:p>
        </p:txBody>
      </p:sp>
      <p:pic>
        <p:nvPicPr>
          <p:cNvPr id="4" name="Picture 4" descr="p1010172"/>
          <p:cNvPicPr>
            <a:picLocks noChangeAspect="1" noChangeArrowheads="1"/>
          </p:cNvPicPr>
          <p:nvPr/>
        </p:nvPicPr>
        <p:blipFill>
          <a:blip r:embed="rId2" cstate="print"/>
          <a:srcRect l="40000" t="26667" b="16667"/>
          <a:stretch>
            <a:fillRect/>
          </a:stretch>
        </p:blipFill>
        <p:spPr bwMode="auto">
          <a:xfrm>
            <a:off x="5562600" y="1066800"/>
            <a:ext cx="3227294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504922" y="2191139"/>
            <a:ext cx="228600" cy="53340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4034" name="Picture 2" descr="http://www.cse.lehigh.edu/~spletzer/duc_s07/left_pedestrian.png"/>
          <p:cNvPicPr>
            <a:picLocks noChangeAspect="1" noChangeArrowheads="1"/>
          </p:cNvPicPr>
          <p:nvPr/>
        </p:nvPicPr>
        <p:blipFill>
          <a:blip r:embed="rId3" cstate="print"/>
          <a:srcRect l="37500" t="33333" r="49861" b="23333"/>
          <a:stretch>
            <a:fillRect/>
          </a:stretch>
        </p:blipFill>
        <p:spPr bwMode="auto">
          <a:xfrm>
            <a:off x="7220339" y="4155234"/>
            <a:ext cx="533400" cy="1371600"/>
          </a:xfrm>
          <a:prstGeom prst="rect">
            <a:avLst/>
          </a:prstGeom>
          <a:noFill/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6876661" y="1295400"/>
            <a:ext cx="228600" cy="53340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962400"/>
            <a:ext cx="622300" cy="16462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5" cstate="print"/>
          <a:srcRect r="-14286"/>
          <a:stretch>
            <a:fillRect/>
          </a:stretch>
        </p:blipFill>
        <p:spPr bwMode="auto">
          <a:xfrm>
            <a:off x="5867400" y="3963956"/>
            <a:ext cx="609600" cy="1644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4800600" y="55626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Aligned </a:t>
            </a:r>
          </a:p>
          <a:p>
            <a:pPr algn="ctr"/>
            <a:r>
              <a:rPr lang="en-US" dirty="0" smtClean="0"/>
              <a:t>Possible Objects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63139" y="550118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Exemplar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924800" y="5505061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20" name="Left-Right Arrow 19"/>
          <p:cNvSpPr/>
          <p:nvPr/>
        </p:nvSpPr>
        <p:spPr>
          <a:xfrm>
            <a:off x="6553200" y="4724400"/>
            <a:ext cx="533400" cy="2286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200" y="4114800"/>
            <a:ext cx="737206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427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58200" cy="914400"/>
          </a:xfrm>
          <a:noFill/>
        </p:spPr>
        <p:txBody>
          <a:bodyPr>
            <a:normAutofit fontScale="90000"/>
          </a:bodyPr>
          <a:lstStyle/>
          <a:p>
            <a:r>
              <a:rPr lang="en-US" dirty="0" smtClean="0"/>
              <a:t>Sliding window: a simple alignment solution</a:t>
            </a:r>
          </a:p>
        </p:txBody>
      </p:sp>
      <p:grpSp>
        <p:nvGrpSpPr>
          <p:cNvPr id="6147" name="Group 7"/>
          <p:cNvGrpSpPr>
            <a:grpSpLocks/>
          </p:cNvGrpSpPr>
          <p:nvPr/>
        </p:nvGrpSpPr>
        <p:grpSpPr bwMode="auto">
          <a:xfrm>
            <a:off x="228600" y="1219200"/>
            <a:ext cx="4419600" cy="3352800"/>
            <a:chOff x="1219200" y="1524000"/>
            <a:chExt cx="6705600" cy="5029200"/>
          </a:xfrm>
        </p:grpSpPr>
        <p:pic>
          <p:nvPicPr>
            <p:cNvPr id="6156" name="Picture 13" descr="p101017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9200" y="1524000"/>
              <a:ext cx="6705600" cy="502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7" name="Rectangle 5"/>
            <p:cNvSpPr>
              <a:spLocks noChangeArrowheads="1"/>
            </p:cNvSpPr>
            <p:nvPr/>
          </p:nvSpPr>
          <p:spPr bwMode="auto">
            <a:xfrm>
              <a:off x="1219200" y="1524000"/>
              <a:ext cx="381000" cy="990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8" name="Rectangle 6"/>
            <p:cNvSpPr>
              <a:spLocks noChangeArrowheads="1"/>
            </p:cNvSpPr>
            <p:nvPr/>
          </p:nvSpPr>
          <p:spPr bwMode="auto">
            <a:xfrm>
              <a:off x="1371600" y="1524000"/>
              <a:ext cx="381000" cy="990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9" name="Rectangle 7"/>
            <p:cNvSpPr>
              <a:spLocks noChangeArrowheads="1"/>
            </p:cNvSpPr>
            <p:nvPr/>
          </p:nvSpPr>
          <p:spPr bwMode="auto">
            <a:xfrm>
              <a:off x="7439025" y="5481638"/>
              <a:ext cx="457200" cy="1066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0" name="Line 8"/>
            <p:cNvSpPr>
              <a:spLocks noChangeShapeType="1"/>
            </p:cNvSpPr>
            <p:nvPr/>
          </p:nvSpPr>
          <p:spPr bwMode="auto">
            <a:xfrm>
              <a:off x="1981200" y="2057400"/>
              <a:ext cx="457200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105400" y="4724400"/>
            <a:ext cx="2286000" cy="1714500"/>
            <a:chOff x="533400" y="1676400"/>
            <a:chExt cx="2286000" cy="1714500"/>
          </a:xfrm>
        </p:grpSpPr>
        <p:pic>
          <p:nvPicPr>
            <p:cNvPr id="6151" name="Picture 13" descr="p101017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0" y="1676400"/>
              <a:ext cx="228600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2" name="Rectangle 5"/>
            <p:cNvSpPr>
              <a:spLocks noChangeArrowheads="1"/>
            </p:cNvSpPr>
            <p:nvPr/>
          </p:nvSpPr>
          <p:spPr bwMode="auto">
            <a:xfrm>
              <a:off x="533400" y="1676400"/>
              <a:ext cx="251114" cy="66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" name="Rectangle 6"/>
            <p:cNvSpPr>
              <a:spLocks noChangeArrowheads="1"/>
            </p:cNvSpPr>
            <p:nvPr/>
          </p:nvSpPr>
          <p:spPr bwMode="auto">
            <a:xfrm>
              <a:off x="633845" y="1676400"/>
              <a:ext cx="251114" cy="66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4" name="Rectangle 7"/>
            <p:cNvSpPr>
              <a:spLocks noChangeArrowheads="1"/>
            </p:cNvSpPr>
            <p:nvPr/>
          </p:nvSpPr>
          <p:spPr bwMode="auto">
            <a:xfrm>
              <a:off x="2514600" y="2667000"/>
              <a:ext cx="301336" cy="711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5" name="Line 8"/>
            <p:cNvSpPr>
              <a:spLocks noChangeShapeType="1"/>
            </p:cNvSpPr>
            <p:nvPr/>
          </p:nvSpPr>
          <p:spPr bwMode="auto">
            <a:xfrm>
              <a:off x="1035627" y="2032000"/>
              <a:ext cx="301336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 rot="2788679">
            <a:off x="4629150" y="4400550"/>
            <a:ext cx="646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 rot="2788679">
            <a:off x="7372350" y="6229350"/>
            <a:ext cx="646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9212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Each window is separately classified</a:t>
            </a:r>
          </a:p>
        </p:txBody>
      </p:sp>
      <p:pic>
        <p:nvPicPr>
          <p:cNvPr id="7171" name="Picture 4" descr="scrambl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600"/>
            <a:ext cx="7848600" cy="531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961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Statistical Template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Object model = sum of scores of features at fixed positions</a:t>
            </a:r>
          </a:p>
        </p:txBody>
      </p:sp>
      <p:pic>
        <p:nvPicPr>
          <p:cNvPr id="8196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4876800"/>
            <a:ext cx="622300" cy="16462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8197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743200"/>
            <a:ext cx="533400" cy="1644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1143000" y="2743200"/>
            <a:ext cx="381000" cy="381000"/>
          </a:xfrm>
          <a:prstGeom prst="ellipse">
            <a:avLst/>
          </a:prstGeom>
          <a:noFill/>
          <a:ln w="57150">
            <a:solidFill>
              <a:srgbClr val="03E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66800" y="3124200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90600" y="3581400"/>
            <a:ext cx="381000" cy="381000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295400" y="3962400"/>
            <a:ext cx="381000" cy="3810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90600" y="3657600"/>
            <a:ext cx="685800" cy="685800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169988" y="4876800"/>
            <a:ext cx="381000" cy="381000"/>
          </a:xfrm>
          <a:prstGeom prst="ellipse">
            <a:avLst/>
          </a:prstGeom>
          <a:noFill/>
          <a:ln w="57150">
            <a:solidFill>
              <a:srgbClr val="03E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093788" y="5257800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017588" y="5715000"/>
            <a:ext cx="381000" cy="381000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322388" y="6096000"/>
            <a:ext cx="381000" cy="3810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017588" y="5791200"/>
            <a:ext cx="685800" cy="685800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286000" y="3200400"/>
            <a:ext cx="595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3EF2A"/>
                </a:solidFill>
              </a:rPr>
              <a:t>+3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743200" y="3200400"/>
            <a:ext cx="595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+2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276600" y="3200400"/>
            <a:ext cx="504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92D050"/>
                </a:solidFill>
              </a:rPr>
              <a:t>-2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43313" y="3200400"/>
            <a:ext cx="50641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-1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100513" y="3200400"/>
            <a:ext cx="806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-2.5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848225" y="3200400"/>
            <a:ext cx="1114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= -0.5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286000" y="5410200"/>
            <a:ext cx="595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3EF2A"/>
                </a:solidFill>
              </a:rPr>
              <a:t>+4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2743200" y="5410200"/>
            <a:ext cx="595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+1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200400" y="5410200"/>
            <a:ext cx="895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92D050"/>
                </a:solidFill>
              </a:rPr>
              <a:t>+0.5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971925" y="5410200"/>
            <a:ext cx="59531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+3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429125" y="5410200"/>
            <a:ext cx="895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+0.5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176838" y="5410200"/>
            <a:ext cx="11953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= 10.5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5827713" y="3200400"/>
            <a:ext cx="995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tx2"/>
                </a:solidFill>
              </a:rPr>
              <a:t>&gt; 7.5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5827713" y="2895600"/>
            <a:ext cx="4048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296025" y="5410200"/>
            <a:ext cx="995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tx2"/>
                </a:solidFill>
              </a:rPr>
              <a:t>&gt; 7.5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6296025" y="5105400"/>
            <a:ext cx="4048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686425" y="3810000"/>
            <a:ext cx="1790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Non-object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5762625" y="5943600"/>
            <a:ext cx="11414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Object</a:t>
            </a:r>
          </a:p>
        </p:txBody>
      </p:sp>
    </p:spTree>
    <p:extLst>
      <p:ext uri="{BB962C8B-B14F-4D97-AF65-F5344CB8AC3E}">
        <p14:creationId xmlns:p14="http://schemas.microsoft.com/office/powerpoint/2010/main" val="153368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Design challenges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541589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How to efficiently search for likely objects</a:t>
            </a:r>
          </a:p>
          <a:p>
            <a:pPr lvl="1"/>
            <a:r>
              <a:rPr lang="en-US" sz="2400" dirty="0" smtClean="0"/>
              <a:t>Even simple models require searching hundreds of thousands of positions and scales</a:t>
            </a:r>
          </a:p>
          <a:p>
            <a:r>
              <a:rPr lang="en-US" sz="2800" dirty="0" smtClean="0"/>
              <a:t>Feature design and scoring</a:t>
            </a:r>
          </a:p>
          <a:p>
            <a:pPr lvl="1"/>
            <a:r>
              <a:rPr lang="en-US" sz="2400" dirty="0" smtClean="0"/>
              <a:t>How should appearance be modeled?  What features correspond to the object?</a:t>
            </a:r>
          </a:p>
          <a:p>
            <a:r>
              <a:rPr lang="en-US" sz="2800" dirty="0" smtClean="0"/>
              <a:t>How to deal with different viewpoints?</a:t>
            </a:r>
          </a:p>
          <a:p>
            <a:pPr lvl="1"/>
            <a:r>
              <a:rPr lang="en-US" sz="2400" dirty="0" smtClean="0"/>
              <a:t>Often train different models for a few different viewpoints</a:t>
            </a:r>
          </a:p>
          <a:p>
            <a:r>
              <a:rPr lang="en-US" sz="2800" dirty="0" smtClean="0"/>
              <a:t>Implementation details</a:t>
            </a:r>
          </a:p>
          <a:p>
            <a:pPr lvl="1"/>
            <a:r>
              <a:rPr lang="en-US" sz="2400" dirty="0" smtClean="0"/>
              <a:t>Window size</a:t>
            </a:r>
          </a:p>
          <a:p>
            <a:pPr lvl="1"/>
            <a:r>
              <a:rPr lang="en-US" sz="2400" dirty="0" smtClean="0"/>
              <a:t>Aspect ratio</a:t>
            </a:r>
          </a:p>
          <a:p>
            <a:pPr lvl="1"/>
            <a:r>
              <a:rPr lang="en-US" sz="2400" dirty="0" smtClean="0"/>
              <a:t>Translation/scale step size</a:t>
            </a:r>
          </a:p>
          <a:p>
            <a:pPr lvl="1"/>
            <a:r>
              <a:rPr lang="en-US" sz="2400" dirty="0" smtClean="0"/>
              <a:t>Non-maxima suppression</a:t>
            </a: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77602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types of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>
            <a:normAutofit/>
          </a:bodyPr>
          <a:lstStyle/>
          <a:p>
            <a:r>
              <a:rPr lang="en-US" b="1" dirty="0" smtClean="0"/>
              <a:t>Exemplar-based</a:t>
            </a:r>
            <a:r>
              <a:rPr lang="en-US" dirty="0" smtClean="0"/>
              <a:t>: transfer category labels from examples with most similar features</a:t>
            </a:r>
          </a:p>
          <a:p>
            <a:pPr lvl="1"/>
            <a:r>
              <a:rPr lang="en-US" sz="2000" dirty="0" smtClean="0"/>
              <a:t>What similarity function? What parameters? </a:t>
            </a:r>
          </a:p>
          <a:p>
            <a:r>
              <a:rPr lang="en-US" b="1" dirty="0" smtClean="0"/>
              <a:t>Linear classifier</a:t>
            </a:r>
            <a:r>
              <a:rPr lang="en-US" dirty="0" smtClean="0"/>
              <a:t>: confidence in positive label is a weighted sum of features</a:t>
            </a:r>
          </a:p>
          <a:p>
            <a:pPr lvl="1"/>
            <a:r>
              <a:rPr lang="en-US" sz="2000" dirty="0" smtClean="0"/>
              <a:t>What are the weights?</a:t>
            </a:r>
          </a:p>
          <a:p>
            <a:r>
              <a:rPr lang="en-US" b="1" dirty="0" smtClean="0"/>
              <a:t>Non-linear classifier</a:t>
            </a:r>
            <a:r>
              <a:rPr lang="en-US" dirty="0" smtClean="0"/>
              <a:t>: predictions based on more complex function of features</a:t>
            </a:r>
          </a:p>
          <a:p>
            <a:pPr lvl="1"/>
            <a:r>
              <a:rPr lang="en-US" sz="2000" dirty="0" smtClean="0"/>
              <a:t>What form does the classifier take? Parameters?</a:t>
            </a:r>
          </a:p>
          <a:p>
            <a:r>
              <a:rPr lang="en-US" b="1" dirty="0" smtClean="0"/>
              <a:t>Generative classifier</a:t>
            </a:r>
            <a:r>
              <a:rPr lang="en-US" dirty="0" smtClean="0"/>
              <a:t>: assign to the label that best explains the features (makes features most likely)</a:t>
            </a:r>
          </a:p>
          <a:p>
            <a:pPr lvl="1"/>
            <a:r>
              <a:rPr lang="en-US" sz="2000" dirty="0" smtClean="0"/>
              <a:t>What is the probability function and its parameters?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90500" y="6150114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Note: You can always fully design the classifier by hand, but usually this is too difficult.  Typical solution: learn from training examples.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3481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55388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Example: </a:t>
            </a:r>
            <a:r>
              <a:rPr lang="en-US" sz="3600" dirty="0" err="1" smtClean="0"/>
              <a:t>Dalal-Triggs</a:t>
            </a:r>
            <a:r>
              <a:rPr lang="en-US" sz="3600" dirty="0" smtClean="0"/>
              <a:t> pedestrian detector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7338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Extract fixed-sized (64x128 pixel) window at each position and scale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Compute HOG (histogram of gradient) features within each window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Score the window with a linear SVM classifier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Perform non-maxima suppression to remove overlapping detections with lower scores</a:t>
            </a:r>
            <a:endParaRPr lang="en-US" dirty="0"/>
          </a:p>
        </p:txBody>
      </p:sp>
      <p:sp>
        <p:nvSpPr>
          <p:cNvPr id="4" name="Rectangle 57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tx2"/>
                </a:solidFill>
              </a:rPr>
              <a:t>Navneet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Dalal</a:t>
            </a:r>
            <a:r>
              <a:rPr lang="en-US" sz="1200" dirty="0">
                <a:solidFill>
                  <a:schemeClr val="tx2"/>
                </a:solidFill>
              </a:rPr>
              <a:t> and Bill </a:t>
            </a:r>
            <a:r>
              <a:rPr lang="en-US" sz="1200" dirty="0" err="1">
                <a:solidFill>
                  <a:schemeClr val="tx2"/>
                </a:solidFill>
              </a:rPr>
              <a:t>Triggs</a:t>
            </a:r>
            <a:r>
              <a:rPr lang="en-US" sz="1200" dirty="0">
                <a:solidFill>
                  <a:schemeClr val="tx2"/>
                </a:solidFill>
              </a:rPr>
              <a:t>, Histograms of Oriented Gradients for Human Detection, CVPR05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32" y="838200"/>
            <a:ext cx="87915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22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1" name="AutoShape 3"/>
          <p:cNvSpPr>
            <a:spLocks noChangeArrowheads="1"/>
          </p:cNvSpPr>
          <p:nvPr/>
        </p:nvSpPr>
        <p:spPr bwMode="auto">
          <a:xfrm>
            <a:off x="7620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95400"/>
            <a:ext cx="2667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4741" name="Group 53"/>
          <p:cNvGraphicFramePr>
            <a:graphicFrameLocks noGrp="1"/>
          </p:cNvGraphicFramePr>
          <p:nvPr/>
        </p:nvGraphicFramePr>
        <p:xfrm>
          <a:off x="3352800" y="1295400"/>
          <a:ext cx="2590800" cy="5105400"/>
        </p:xfrm>
        <a:graphic>
          <a:graphicData uri="http://schemas.openxmlformats.org/drawingml/2006/table">
            <a:tbl>
              <a:tblPr/>
              <a:tblGrid>
                <a:gridCol w="647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4744" name="Text Box 56"/>
          <p:cNvSpPr txBox="1">
            <a:spLocks noChangeArrowheads="1"/>
          </p:cNvSpPr>
          <p:nvPr/>
        </p:nvSpPr>
        <p:spPr bwMode="auto">
          <a:xfrm>
            <a:off x="76200" y="6577013"/>
            <a:ext cx="1735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Slides by Pete Barnum</a:t>
            </a:r>
          </a:p>
        </p:txBody>
      </p:sp>
      <p:sp>
        <p:nvSpPr>
          <p:cNvPr id="114745" name="Rectangle 57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tx2"/>
                </a:solidFill>
              </a:rPr>
              <a:t>Navneet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Dalal</a:t>
            </a:r>
            <a:r>
              <a:rPr lang="en-US" sz="1200" dirty="0">
                <a:solidFill>
                  <a:schemeClr val="tx2"/>
                </a:solidFill>
              </a:rPr>
              <a:t> and Bill </a:t>
            </a:r>
            <a:r>
              <a:rPr lang="en-US" sz="1200" dirty="0" err="1">
                <a:solidFill>
                  <a:schemeClr val="tx2"/>
                </a:solidFill>
              </a:rPr>
              <a:t>Triggs</a:t>
            </a:r>
            <a:r>
              <a:rPr lang="en-US" sz="1200" dirty="0">
                <a:solidFill>
                  <a:schemeClr val="tx2"/>
                </a:solidFill>
              </a:rPr>
              <a:t>, Histograms of Oriented Gradients for Human Detection, CVPR05</a:t>
            </a:r>
          </a:p>
        </p:txBody>
      </p:sp>
    </p:spTree>
    <p:extLst>
      <p:ext uri="{BB962C8B-B14F-4D97-AF65-F5344CB8AC3E}">
        <p14:creationId xmlns:p14="http://schemas.microsoft.com/office/powerpoint/2010/main" val="157362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Tested with</a:t>
            </a:r>
          </a:p>
          <a:p>
            <a:pPr lvl="1"/>
            <a:r>
              <a:rPr lang="en-US" dirty="0" smtClean="0"/>
              <a:t>RGB</a:t>
            </a:r>
          </a:p>
          <a:p>
            <a:pPr lvl="1"/>
            <a:r>
              <a:rPr lang="en-US" dirty="0" smtClean="0"/>
              <a:t>LAB</a:t>
            </a:r>
          </a:p>
          <a:p>
            <a:pPr lvl="1"/>
            <a:r>
              <a:rPr lang="en-US" dirty="0" smtClean="0"/>
              <a:t>Grayscale</a:t>
            </a:r>
          </a:p>
          <a:p>
            <a:r>
              <a:rPr lang="en-US" dirty="0" smtClean="0"/>
              <a:t>Gamma </a:t>
            </a:r>
            <a:r>
              <a:rPr lang="en-US" dirty="0"/>
              <a:t>Normalization and Compression</a:t>
            </a:r>
          </a:p>
          <a:p>
            <a:pPr lvl="1"/>
            <a:r>
              <a:rPr lang="en-US" dirty="0"/>
              <a:t>Square root</a:t>
            </a:r>
          </a:p>
          <a:p>
            <a:pPr lvl="1"/>
            <a:r>
              <a:rPr lang="en-US" dirty="0"/>
              <a:t>Log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14478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ight Brace 1"/>
          <p:cNvSpPr/>
          <p:nvPr/>
        </p:nvSpPr>
        <p:spPr>
          <a:xfrm>
            <a:off x="2490496" y="3314164"/>
            <a:ext cx="228600" cy="9906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72138" y="3573787"/>
            <a:ext cx="435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Slightly better performance vs. grayscale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35319" y="4989163"/>
            <a:ext cx="5339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Very slightly better performance vs. no adjustment</a:t>
            </a:r>
            <a:endParaRPr lang="en-US" dirty="0"/>
          </a:p>
        </p:txBody>
      </p:sp>
      <p:sp>
        <p:nvSpPr>
          <p:cNvPr id="8" name="Right Brace 7"/>
          <p:cNvSpPr/>
          <p:nvPr/>
        </p:nvSpPr>
        <p:spPr>
          <a:xfrm>
            <a:off x="3183295" y="5010539"/>
            <a:ext cx="228600" cy="31063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8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39" name="AutoShape 3"/>
          <p:cNvSpPr>
            <a:spLocks noChangeArrowheads="1"/>
          </p:cNvSpPr>
          <p:nvPr/>
        </p:nvSpPr>
        <p:spPr bwMode="auto">
          <a:xfrm>
            <a:off x="24384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2571750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429000"/>
            <a:ext cx="7683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09800"/>
            <a:ext cx="11525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800600"/>
            <a:ext cx="19097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4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09800"/>
            <a:ext cx="776288" cy="7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4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114800"/>
            <a:ext cx="1160463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46" name="Text Box 10"/>
          <p:cNvSpPr txBox="1">
            <a:spLocks noChangeArrowheads="1"/>
          </p:cNvSpPr>
          <p:nvPr/>
        </p:nvSpPr>
        <p:spPr bwMode="auto">
          <a:xfrm>
            <a:off x="990600" y="38862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/>
              <a:t>uncentered</a:t>
            </a:r>
          </a:p>
        </p:txBody>
      </p:sp>
      <p:sp>
        <p:nvSpPr>
          <p:cNvPr id="116747" name="Text Box 11"/>
          <p:cNvSpPr txBox="1">
            <a:spLocks noChangeArrowheads="1"/>
          </p:cNvSpPr>
          <p:nvPr/>
        </p:nvSpPr>
        <p:spPr bwMode="auto">
          <a:xfrm>
            <a:off x="1066800" y="26670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/>
              <a:t>centered</a:t>
            </a:r>
          </a:p>
        </p:txBody>
      </p:sp>
      <p:sp>
        <p:nvSpPr>
          <p:cNvPr id="116748" name="Text Box 12"/>
          <p:cNvSpPr txBox="1">
            <a:spLocks noChangeArrowheads="1"/>
          </p:cNvSpPr>
          <p:nvPr/>
        </p:nvSpPr>
        <p:spPr bwMode="auto">
          <a:xfrm>
            <a:off x="762000" y="53340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/>
              <a:t>cubic-corrected</a:t>
            </a:r>
          </a:p>
        </p:txBody>
      </p:sp>
      <p:sp>
        <p:nvSpPr>
          <p:cNvPr id="116749" name="Text Box 13"/>
          <p:cNvSpPr txBox="1">
            <a:spLocks noChangeArrowheads="1"/>
          </p:cNvSpPr>
          <p:nvPr/>
        </p:nvSpPr>
        <p:spPr bwMode="auto">
          <a:xfrm>
            <a:off x="6781800" y="30480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/>
              <a:t>diagonal</a:t>
            </a:r>
          </a:p>
        </p:txBody>
      </p:sp>
      <p:sp>
        <p:nvSpPr>
          <p:cNvPr id="116750" name="Text Box 14"/>
          <p:cNvSpPr txBox="1">
            <a:spLocks noChangeArrowheads="1"/>
          </p:cNvSpPr>
          <p:nvPr/>
        </p:nvSpPr>
        <p:spPr bwMode="auto">
          <a:xfrm>
            <a:off x="6934200" y="54102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/>
              <a:t>Sobel</a:t>
            </a:r>
          </a:p>
        </p:txBody>
      </p:sp>
      <p:sp>
        <p:nvSpPr>
          <p:cNvPr id="116753" name="Text Box 17"/>
          <p:cNvSpPr txBox="1">
            <a:spLocks noChangeArrowheads="1"/>
          </p:cNvSpPr>
          <p:nvPr/>
        </p:nvSpPr>
        <p:spPr bwMode="auto">
          <a:xfrm>
            <a:off x="76200" y="6577013"/>
            <a:ext cx="1735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Slides by Pete Barnum</a:t>
            </a:r>
          </a:p>
        </p:txBody>
      </p:sp>
      <p:sp>
        <p:nvSpPr>
          <p:cNvPr id="116754" name="Rectangle 18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</a:rPr>
              <a:t>Navneet Dalal and Bill Triggs, Histograms of Oriented Gradients for Human Detection, CVPR05</a:t>
            </a:r>
          </a:p>
        </p:txBody>
      </p:sp>
      <p:sp>
        <p:nvSpPr>
          <p:cNvPr id="2" name="Oval 1"/>
          <p:cNvSpPr/>
          <p:nvPr/>
        </p:nvSpPr>
        <p:spPr>
          <a:xfrm>
            <a:off x="762000" y="1828800"/>
            <a:ext cx="1752600" cy="14025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0" y="1486678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Outperforms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25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450912"/>
            <a:ext cx="5638800" cy="5257800"/>
          </a:xfrm>
        </p:spPr>
        <p:txBody>
          <a:bodyPr>
            <a:normAutofit/>
          </a:bodyPr>
          <a:lstStyle/>
          <a:p>
            <a:r>
              <a:rPr lang="en-US" dirty="0"/>
              <a:t>Histogram of gradient </a:t>
            </a:r>
            <a:r>
              <a:rPr lang="en-US" dirty="0" smtClean="0"/>
              <a:t>orientations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Votes weighted </a:t>
            </a:r>
            <a:r>
              <a:rPr lang="en-US" dirty="0"/>
              <a:t>by </a:t>
            </a:r>
            <a:r>
              <a:rPr lang="en-US" dirty="0" smtClean="0"/>
              <a:t>magnitude</a:t>
            </a:r>
          </a:p>
          <a:p>
            <a:pPr lvl="1"/>
            <a:r>
              <a:rPr lang="en-US" dirty="0" smtClean="0"/>
              <a:t>Bilinear interpolation between cells</a:t>
            </a:r>
            <a:endParaRPr lang="en-US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AutoShape 4"/>
          <p:cNvSpPr>
            <a:spLocks noChangeArrowheads="1"/>
          </p:cNvSpPr>
          <p:nvPr/>
        </p:nvSpPr>
        <p:spPr bwMode="auto">
          <a:xfrm>
            <a:off x="34290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00200"/>
            <a:ext cx="251460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98" y="3497263"/>
            <a:ext cx="1343025" cy="127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9" y="3536445"/>
            <a:ext cx="11525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4327" y="2667000"/>
            <a:ext cx="2619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Orientation: 9 bins (for unsigned angles)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806888" y="2752055"/>
            <a:ext cx="2162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Histograms in 8x8 pixel cells</a:t>
            </a:r>
            <a:endParaRPr lang="en-US" sz="2000" dirty="0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6200" y="6577013"/>
            <a:ext cx="1735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Slides by Pete Barnum</a:t>
            </a:r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</a:rPr>
              <a:t>Navneet Dalal and Bill Triggs, Histograms of Oriented Gradients for Human Detection, CVPR05</a:t>
            </a:r>
          </a:p>
        </p:txBody>
      </p:sp>
    </p:spTree>
    <p:extLst>
      <p:ext uri="{BB962C8B-B14F-4D97-AF65-F5344CB8AC3E}">
        <p14:creationId xmlns:p14="http://schemas.microsoft.com/office/powerpoint/2010/main" val="364753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AutoShape 4"/>
          <p:cNvSpPr>
            <a:spLocks noChangeArrowheads="1"/>
          </p:cNvSpPr>
          <p:nvPr/>
        </p:nvSpPr>
        <p:spPr bwMode="auto">
          <a:xfrm>
            <a:off x="48006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61"/>
          <a:stretch/>
        </p:blipFill>
        <p:spPr bwMode="auto">
          <a:xfrm>
            <a:off x="3643312" y="1952042"/>
            <a:ext cx="277177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385" y="4533511"/>
            <a:ext cx="455675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3028265"/>
            <a:ext cx="3643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Normalize with respect to surrounding cells</a:t>
            </a:r>
            <a:endParaRPr lang="en-US" dirty="0"/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76200" y="6577013"/>
            <a:ext cx="1735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Slides by Pete Barnum</a:t>
            </a: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</a:rPr>
              <a:t>Navneet Dalal and Bill Triggs, Histograms of Oriented Gradients for Human Detection, CVPR05</a:t>
            </a:r>
          </a:p>
        </p:txBody>
      </p:sp>
    </p:spTree>
    <p:extLst>
      <p:ext uri="{BB962C8B-B14F-4D97-AF65-F5344CB8AC3E}">
        <p14:creationId xmlns:p14="http://schemas.microsoft.com/office/powerpoint/2010/main" val="411434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835" name="AutoShape 3"/>
          <p:cNvSpPr>
            <a:spLocks noChangeArrowheads="1"/>
          </p:cNvSpPr>
          <p:nvPr/>
        </p:nvSpPr>
        <p:spPr bwMode="auto">
          <a:xfrm>
            <a:off x="62484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75" y="1502229"/>
            <a:ext cx="251460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1584325" y="3705225"/>
            <a:ext cx="565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X=</a:t>
            </a:r>
          </a:p>
        </p:txBody>
      </p:sp>
      <p:sp>
        <p:nvSpPr>
          <p:cNvPr id="120844" name="Text Box 12"/>
          <p:cNvSpPr txBox="1">
            <a:spLocks noChangeArrowheads="1"/>
          </p:cNvSpPr>
          <p:nvPr/>
        </p:nvSpPr>
        <p:spPr bwMode="auto">
          <a:xfrm>
            <a:off x="76200" y="6577013"/>
            <a:ext cx="1735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Slides by Pete Barnum</a:t>
            </a:r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</a:rPr>
              <a:t>Navneet Dalal and Bill Triggs, Histograms of Oriented Gradients for Human Detection, CVPR05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19024" y="3520559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features = 15 x 7 x 9 x 4 = 3780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03501" y="4123643"/>
            <a:ext cx="101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cells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761836" y="2895600"/>
            <a:ext cx="184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orientations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67294" y="4162425"/>
            <a:ext cx="2276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normalizations by neighboring cells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0"/>
          </p:cNvCxnSpPr>
          <p:nvPr/>
        </p:nvCxnSpPr>
        <p:spPr>
          <a:xfrm flipV="1">
            <a:off x="6109854" y="3889891"/>
            <a:ext cx="277499" cy="233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992471" y="3327623"/>
            <a:ext cx="368042" cy="2556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7360513" y="3838877"/>
            <a:ext cx="354026" cy="3293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39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71628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33575"/>
            <a:ext cx="7239000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76200" y="6577013"/>
            <a:ext cx="1735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Slides by Pete Barnum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tx2"/>
                </a:solidFill>
              </a:rPr>
              <a:t>Navneet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Dalal</a:t>
            </a:r>
            <a:r>
              <a:rPr lang="en-US" sz="1200" dirty="0">
                <a:solidFill>
                  <a:schemeClr val="tx2"/>
                </a:solidFill>
              </a:rPr>
              <a:t> and Bill </a:t>
            </a:r>
            <a:r>
              <a:rPr lang="en-US" sz="1200" dirty="0" err="1">
                <a:solidFill>
                  <a:schemeClr val="tx2"/>
                </a:solidFill>
              </a:rPr>
              <a:t>Triggs</a:t>
            </a:r>
            <a:r>
              <a:rPr lang="en-US" sz="1200" dirty="0">
                <a:solidFill>
                  <a:schemeClr val="tx2"/>
                </a:solidFill>
              </a:rPr>
              <a:t>, Histograms of Oriented Gradients for Human Detection, CVPR05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25527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9405" y="36576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pos</a:t>
            </a:r>
            <a:r>
              <a:rPr lang="en-US" dirty="0" smtClean="0"/>
              <a:t> 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22405" y="363738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neg</a:t>
            </a:r>
            <a:r>
              <a:rPr lang="en-US" dirty="0" smtClean="0"/>
              <a:t> 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77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884" name="AutoShape 4"/>
          <p:cNvSpPr>
            <a:spLocks noChangeArrowheads="1"/>
          </p:cNvSpPr>
          <p:nvPr/>
        </p:nvSpPr>
        <p:spPr bwMode="auto">
          <a:xfrm>
            <a:off x="79248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28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2667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6" name="Picture 6" descr="latex-image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514600"/>
            <a:ext cx="30607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7" name="Picture 7" descr="latex-image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479800"/>
            <a:ext cx="28575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8" name="Picture 8" descr="latex-image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419600"/>
            <a:ext cx="6858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9" name="Text Box 9"/>
          <p:cNvSpPr txBox="1">
            <a:spLocks noChangeArrowheads="1"/>
          </p:cNvSpPr>
          <p:nvPr/>
        </p:nvSpPr>
        <p:spPr bwMode="auto">
          <a:xfrm>
            <a:off x="6156325" y="4314825"/>
            <a:ext cx="1608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pedestrian</a:t>
            </a:r>
          </a:p>
        </p:txBody>
      </p:sp>
      <p:sp>
        <p:nvSpPr>
          <p:cNvPr id="122890" name="Text Box 10"/>
          <p:cNvSpPr txBox="1">
            <a:spLocks noChangeArrowheads="1"/>
          </p:cNvSpPr>
          <p:nvPr/>
        </p:nvSpPr>
        <p:spPr bwMode="auto">
          <a:xfrm>
            <a:off x="76200" y="6577013"/>
            <a:ext cx="1735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Slides by Pete Barnum</a:t>
            </a:r>
          </a:p>
        </p:txBody>
      </p:sp>
      <p:sp>
        <p:nvSpPr>
          <p:cNvPr id="122891" name="Rectangle 11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tx2"/>
                </a:solidFill>
              </a:rPr>
              <a:t>Navneet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Dalal</a:t>
            </a:r>
            <a:r>
              <a:rPr lang="en-US" sz="1200" dirty="0">
                <a:solidFill>
                  <a:schemeClr val="tx2"/>
                </a:solidFill>
              </a:rPr>
              <a:t> and Bill </a:t>
            </a:r>
            <a:r>
              <a:rPr lang="en-US" sz="1200" dirty="0" err="1">
                <a:solidFill>
                  <a:schemeClr val="tx2"/>
                </a:solidFill>
              </a:rPr>
              <a:t>Triggs</a:t>
            </a:r>
            <a:r>
              <a:rPr lang="en-US" sz="1200" dirty="0">
                <a:solidFill>
                  <a:schemeClr val="tx2"/>
                </a:solidFill>
              </a:rPr>
              <a:t>, Histograms of Oriented Gradients for Human Detection, CVPR05</a:t>
            </a:r>
          </a:p>
        </p:txBody>
      </p:sp>
    </p:spTree>
    <p:extLst>
      <p:ext uri="{BB962C8B-B14F-4D97-AF65-F5344CB8AC3E}">
        <p14:creationId xmlns:p14="http://schemas.microsoft.com/office/powerpoint/2010/main" val="419032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Detection examples</a:t>
            </a:r>
            <a:endParaRPr lang="en-US" dirty="0"/>
          </a:p>
        </p:txBody>
      </p:sp>
      <p:pic>
        <p:nvPicPr>
          <p:cNvPr id="27652" name="hog demo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6338" y="1600200"/>
            <a:ext cx="6789737" cy="452596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12522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65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Exemplar-based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Transfer the label(s) of the most similar training examples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39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Something to think about…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Sliding </a:t>
            </a:r>
            <a:r>
              <a:rPr lang="en-US" sz="2800" dirty="0" smtClean="0"/>
              <a:t>window detectors work </a:t>
            </a:r>
          </a:p>
          <a:p>
            <a:pPr lvl="1"/>
            <a:r>
              <a:rPr lang="en-US" sz="2400" i="1" dirty="0" smtClean="0"/>
              <a:t>very well</a:t>
            </a:r>
            <a:r>
              <a:rPr lang="en-US" sz="2400" dirty="0" smtClean="0"/>
              <a:t> for faces</a:t>
            </a:r>
          </a:p>
          <a:p>
            <a:pPr lvl="1"/>
            <a:r>
              <a:rPr lang="en-US" sz="2400" i="1" dirty="0" smtClean="0"/>
              <a:t>fairly well</a:t>
            </a:r>
            <a:r>
              <a:rPr lang="en-US" sz="2400" dirty="0" smtClean="0"/>
              <a:t> for cars and pedestrians</a:t>
            </a:r>
          </a:p>
          <a:p>
            <a:pPr lvl="1"/>
            <a:r>
              <a:rPr lang="en-US" sz="2400" i="1" dirty="0" smtClean="0"/>
              <a:t>badly</a:t>
            </a:r>
            <a:r>
              <a:rPr lang="en-US" sz="2400" dirty="0" smtClean="0"/>
              <a:t> for cats and </a:t>
            </a:r>
            <a:r>
              <a:rPr lang="en-US" sz="2400" dirty="0" smtClean="0"/>
              <a:t>dogs</a:t>
            </a:r>
          </a:p>
          <a:p>
            <a:pPr lvl="1"/>
            <a:endParaRPr lang="en-US" dirty="0"/>
          </a:p>
          <a:p>
            <a:pPr marL="342900" lvl="1" indent="0">
              <a:buNone/>
            </a:pPr>
            <a:endParaRPr lang="en-US" sz="2400" dirty="0" smtClean="0"/>
          </a:p>
          <a:p>
            <a:r>
              <a:rPr lang="en-US" sz="2800" dirty="0" smtClean="0"/>
              <a:t>Why are some classes easier than others?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7640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Viola-Jones sliding window detector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en-US" b="1" dirty="0" smtClean="0"/>
          </a:p>
          <a:p>
            <a:pPr>
              <a:buFont typeface="Arial" charset="0"/>
              <a:buNone/>
            </a:pPr>
            <a:r>
              <a:rPr lang="en-US" b="1" dirty="0" smtClean="0"/>
              <a:t>Fast</a:t>
            </a:r>
            <a:r>
              <a:rPr lang="en-US" dirty="0" smtClean="0"/>
              <a:t> detection through two mechanisms</a:t>
            </a:r>
          </a:p>
          <a:p>
            <a:r>
              <a:rPr lang="en-US" dirty="0" smtClean="0"/>
              <a:t>Quickly eliminate unlikely windows</a:t>
            </a:r>
          </a:p>
          <a:p>
            <a:r>
              <a:rPr lang="en-US" dirty="0" smtClean="0"/>
              <a:t>Use features that are fast to compute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0" y="6488113"/>
            <a:ext cx="87995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Viola and Jones. </a:t>
            </a:r>
            <a:r>
              <a:rPr lang="en-US" sz="1600" u="sng" dirty="0">
                <a:hlinkClick r:id="rId2"/>
              </a:rPr>
              <a:t>Rapid Object Detection using a Boosted Cascade of Simple Features</a:t>
            </a:r>
            <a:r>
              <a:rPr lang="en-US" sz="1600" dirty="0"/>
              <a:t> (2001). </a:t>
            </a:r>
          </a:p>
        </p:txBody>
      </p:sp>
    </p:spTree>
    <p:extLst>
      <p:ext uri="{BB962C8B-B14F-4D97-AF65-F5344CB8AC3E}">
        <p14:creationId xmlns:p14="http://schemas.microsoft.com/office/powerpoint/2010/main" val="118798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Cascade for Fast Detection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381000" y="1447800"/>
            <a:ext cx="8763000" cy="2732088"/>
            <a:chOff x="381000" y="1447800"/>
            <a:chExt cx="8763000" cy="2732088"/>
          </a:xfrm>
        </p:grpSpPr>
        <p:sp>
          <p:nvSpPr>
            <p:cNvPr id="4" name="Rectangle 3"/>
            <p:cNvSpPr/>
            <p:nvPr/>
          </p:nvSpPr>
          <p:spPr>
            <a:xfrm>
              <a:off x="381000" y="1447800"/>
              <a:ext cx="8382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33400" y="1600200"/>
              <a:ext cx="8382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85800" y="1752600"/>
              <a:ext cx="8382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38200" y="1905000"/>
              <a:ext cx="8382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90600" y="2057400"/>
              <a:ext cx="8382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778" name="TextBox 10"/>
            <p:cNvSpPr txBox="1">
              <a:spLocks noChangeArrowheads="1"/>
            </p:cNvSpPr>
            <p:nvPr/>
          </p:nvSpPr>
          <p:spPr bwMode="auto">
            <a:xfrm>
              <a:off x="762000" y="3352800"/>
              <a:ext cx="11969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Examples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438400" y="1752600"/>
              <a:ext cx="1295400" cy="1066800"/>
            </a:xfrm>
            <a:prstGeom prst="roundRect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Stage 1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H</a:t>
              </a:r>
              <a:r>
                <a:rPr lang="en-US" baseline="-25000" dirty="0">
                  <a:solidFill>
                    <a:schemeClr val="tx1"/>
                  </a:solidFill>
                </a:rPr>
                <a:t>1</a:t>
              </a:r>
              <a:r>
                <a:rPr lang="en-US" dirty="0">
                  <a:solidFill>
                    <a:schemeClr val="tx1"/>
                  </a:solidFill>
                </a:rPr>
                <a:t>(x) &gt; t</a:t>
              </a:r>
              <a:r>
                <a:rPr lang="en-US" baseline="-25000" dirty="0">
                  <a:solidFill>
                    <a:schemeClr val="tx1"/>
                  </a:solidFill>
                </a:rPr>
                <a:t>1</a:t>
              </a:r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3886200" y="2133600"/>
              <a:ext cx="533400" cy="381000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ight Arrow 13"/>
            <p:cNvSpPr/>
            <p:nvPr/>
          </p:nvSpPr>
          <p:spPr>
            <a:xfrm rot="5400000">
              <a:off x="2781300" y="3162300"/>
              <a:ext cx="762000" cy="381000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1905000" y="2057400"/>
              <a:ext cx="381000" cy="457200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783" name="TextBox 15"/>
            <p:cNvSpPr txBox="1">
              <a:spLocks noChangeArrowheads="1"/>
            </p:cNvSpPr>
            <p:nvPr/>
          </p:nvSpPr>
          <p:spPr bwMode="auto">
            <a:xfrm>
              <a:off x="2743200" y="3810000"/>
              <a:ext cx="8382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Reject</a:t>
              </a:r>
            </a:p>
          </p:txBody>
        </p:sp>
        <p:sp>
          <p:nvSpPr>
            <p:cNvPr id="32784" name="TextBox 16"/>
            <p:cNvSpPr txBox="1">
              <a:spLocks noChangeArrowheads="1"/>
            </p:cNvSpPr>
            <p:nvPr/>
          </p:nvSpPr>
          <p:spPr bwMode="auto">
            <a:xfrm>
              <a:off x="3352800" y="3048000"/>
              <a:ext cx="4794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No</a:t>
              </a:r>
            </a:p>
          </p:txBody>
        </p:sp>
        <p:sp>
          <p:nvSpPr>
            <p:cNvPr id="32785" name="TextBox 17"/>
            <p:cNvSpPr txBox="1">
              <a:spLocks noChangeArrowheads="1"/>
            </p:cNvSpPr>
            <p:nvPr/>
          </p:nvSpPr>
          <p:spPr bwMode="auto">
            <a:xfrm>
              <a:off x="3810000" y="1676400"/>
              <a:ext cx="56038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Yes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511675" y="1768475"/>
              <a:ext cx="1279525" cy="1066800"/>
            </a:xfrm>
            <a:prstGeom prst="roundRect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Stage 2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H</a:t>
              </a:r>
              <a:r>
                <a:rPr lang="en-US" baseline="-25000" dirty="0">
                  <a:solidFill>
                    <a:schemeClr val="tx1"/>
                  </a:solidFill>
                </a:rPr>
                <a:t>2</a:t>
              </a:r>
              <a:r>
                <a:rPr lang="en-US" dirty="0">
                  <a:solidFill>
                    <a:schemeClr val="tx1"/>
                  </a:solidFill>
                </a:rPr>
                <a:t>(x) &gt; t</a:t>
              </a:r>
              <a:r>
                <a:rPr lang="en-US" baseline="-25000" dirty="0">
                  <a:solidFill>
                    <a:schemeClr val="tx1"/>
                  </a:solidFill>
                </a:rPr>
                <a:t>2</a:t>
              </a:r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553200" y="1752600"/>
              <a:ext cx="1295400" cy="1066800"/>
            </a:xfrm>
            <a:prstGeom prst="roundRect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Stage N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H</a:t>
              </a:r>
              <a:r>
                <a:rPr lang="en-US" baseline="-25000" dirty="0">
                  <a:solidFill>
                    <a:schemeClr val="tx1"/>
                  </a:solidFill>
                </a:rPr>
                <a:t>N</a:t>
              </a:r>
              <a:r>
                <a:rPr lang="en-US" dirty="0">
                  <a:solidFill>
                    <a:schemeClr val="tx1"/>
                  </a:solidFill>
                </a:rPr>
                <a:t>(x) &gt; </a:t>
              </a:r>
              <a:r>
                <a:rPr lang="en-US" dirty="0" err="1">
                  <a:solidFill>
                    <a:schemeClr val="tx1"/>
                  </a:solidFill>
                </a:rPr>
                <a:t>t</a:t>
              </a:r>
              <a:r>
                <a:rPr lang="en-US" baseline="-25000" dirty="0" err="1">
                  <a:solidFill>
                    <a:schemeClr val="tx1"/>
                  </a:solidFill>
                </a:rPr>
                <a:t>N</a:t>
              </a:r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7924800" y="2133600"/>
              <a:ext cx="533400" cy="381000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789" name="TextBox 21"/>
            <p:cNvSpPr txBox="1">
              <a:spLocks noChangeArrowheads="1"/>
            </p:cNvSpPr>
            <p:nvPr/>
          </p:nvSpPr>
          <p:spPr bwMode="auto">
            <a:xfrm>
              <a:off x="7848600" y="1676400"/>
              <a:ext cx="56038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Yes</a:t>
              </a:r>
            </a:p>
          </p:txBody>
        </p:sp>
        <p:sp>
          <p:nvSpPr>
            <p:cNvPr id="32790" name="TextBox 22"/>
            <p:cNvSpPr txBox="1">
              <a:spLocks noChangeArrowheads="1"/>
            </p:cNvSpPr>
            <p:nvPr/>
          </p:nvSpPr>
          <p:spPr bwMode="auto">
            <a:xfrm>
              <a:off x="5883275" y="1981200"/>
              <a:ext cx="544513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/>
                <a:t>…</a:t>
              </a:r>
            </a:p>
          </p:txBody>
        </p:sp>
        <p:sp>
          <p:nvSpPr>
            <p:cNvPr id="32791" name="TextBox 23"/>
            <p:cNvSpPr txBox="1">
              <a:spLocks noChangeArrowheads="1"/>
            </p:cNvSpPr>
            <p:nvPr/>
          </p:nvSpPr>
          <p:spPr bwMode="auto">
            <a:xfrm>
              <a:off x="8447088" y="2209800"/>
              <a:ext cx="69691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Pass</a:t>
              </a:r>
            </a:p>
          </p:txBody>
        </p:sp>
        <p:sp>
          <p:nvSpPr>
            <p:cNvPr id="25" name="Right Arrow 24"/>
            <p:cNvSpPr/>
            <p:nvPr/>
          </p:nvSpPr>
          <p:spPr>
            <a:xfrm rot="5400000">
              <a:off x="4686300" y="3162300"/>
              <a:ext cx="762000" cy="381000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793" name="TextBox 25"/>
            <p:cNvSpPr txBox="1">
              <a:spLocks noChangeArrowheads="1"/>
            </p:cNvSpPr>
            <p:nvPr/>
          </p:nvSpPr>
          <p:spPr bwMode="auto">
            <a:xfrm>
              <a:off x="4648200" y="3810000"/>
              <a:ext cx="8382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Reject</a:t>
              </a:r>
            </a:p>
          </p:txBody>
        </p:sp>
        <p:sp>
          <p:nvSpPr>
            <p:cNvPr id="32794" name="TextBox 26"/>
            <p:cNvSpPr txBox="1">
              <a:spLocks noChangeArrowheads="1"/>
            </p:cNvSpPr>
            <p:nvPr/>
          </p:nvSpPr>
          <p:spPr bwMode="auto">
            <a:xfrm>
              <a:off x="5257800" y="3048000"/>
              <a:ext cx="4794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No</a:t>
              </a:r>
            </a:p>
          </p:txBody>
        </p:sp>
        <p:sp>
          <p:nvSpPr>
            <p:cNvPr id="28" name="Right Arrow 27"/>
            <p:cNvSpPr/>
            <p:nvPr/>
          </p:nvSpPr>
          <p:spPr>
            <a:xfrm rot="5400000">
              <a:off x="6819900" y="3086100"/>
              <a:ext cx="762000" cy="381000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796" name="TextBox 28"/>
            <p:cNvSpPr txBox="1">
              <a:spLocks noChangeArrowheads="1"/>
            </p:cNvSpPr>
            <p:nvPr/>
          </p:nvSpPr>
          <p:spPr bwMode="auto">
            <a:xfrm>
              <a:off x="6781800" y="3733800"/>
              <a:ext cx="8382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Reject</a:t>
              </a:r>
            </a:p>
          </p:txBody>
        </p:sp>
        <p:sp>
          <p:nvSpPr>
            <p:cNvPr id="32797" name="TextBox 29"/>
            <p:cNvSpPr txBox="1">
              <a:spLocks noChangeArrowheads="1"/>
            </p:cNvSpPr>
            <p:nvPr/>
          </p:nvSpPr>
          <p:spPr bwMode="auto">
            <a:xfrm>
              <a:off x="7391400" y="2971800"/>
              <a:ext cx="4794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No</a:t>
              </a:r>
            </a:p>
          </p:txBody>
        </p:sp>
      </p:grpSp>
      <p:sp>
        <p:nvSpPr>
          <p:cNvPr id="3382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r>
              <a:rPr lang="en-US" sz="2800" dirty="0" smtClean="0"/>
              <a:t>Choose threshold for low false negative rate</a:t>
            </a:r>
          </a:p>
          <a:p>
            <a:pPr>
              <a:defRPr/>
            </a:pPr>
            <a:r>
              <a:rPr lang="en-US" sz="2800" dirty="0" smtClean="0"/>
              <a:t>Fast classifiers early in cascade</a:t>
            </a:r>
          </a:p>
          <a:p>
            <a:pPr>
              <a:defRPr/>
            </a:pPr>
            <a:r>
              <a:rPr lang="en-US" sz="2800" dirty="0" smtClean="0"/>
              <a:t>Slow classifiers later, but most examples don’t get there</a:t>
            </a:r>
          </a:p>
          <a:p>
            <a:pPr lvl="1">
              <a:buFont typeface="Arial" charset="0"/>
              <a:buNone/>
              <a:defRPr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38295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that are fast to compute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Haar</a:t>
            </a:r>
            <a:r>
              <a:rPr lang="en-US" dirty="0" smtClean="0"/>
              <a:t>-like features”</a:t>
            </a:r>
          </a:p>
          <a:p>
            <a:pPr lvl="1"/>
            <a:r>
              <a:rPr lang="en-US" dirty="0" smtClean="0"/>
              <a:t>Differences of sums of intensity</a:t>
            </a:r>
          </a:p>
          <a:p>
            <a:pPr lvl="1"/>
            <a:r>
              <a:rPr lang="en-US" dirty="0" smtClean="0"/>
              <a:t>Thousands, computed at various positions and scales within detection window</a:t>
            </a: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609600" y="4953000"/>
            <a:ext cx="304800" cy="4572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304800" y="4953000"/>
            <a:ext cx="304800" cy="4572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1143000" y="5181600"/>
            <a:ext cx="1295400" cy="2286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1143000" y="4953000"/>
            <a:ext cx="1295400" cy="2286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3886200" y="4800600"/>
            <a:ext cx="457200" cy="3048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0" name="Rectangle 13"/>
          <p:cNvSpPr>
            <a:spLocks noChangeArrowheads="1"/>
          </p:cNvSpPr>
          <p:nvPr/>
        </p:nvSpPr>
        <p:spPr bwMode="auto">
          <a:xfrm>
            <a:off x="3886200" y="5105400"/>
            <a:ext cx="457200" cy="3048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5029200" y="4724400"/>
            <a:ext cx="228600" cy="6858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" name="Rectangle 15"/>
          <p:cNvSpPr>
            <a:spLocks noChangeArrowheads="1"/>
          </p:cNvSpPr>
          <p:nvPr/>
        </p:nvSpPr>
        <p:spPr bwMode="auto">
          <a:xfrm>
            <a:off x="4800600" y="4724400"/>
            <a:ext cx="228600" cy="6858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3" name="Rectangle 16"/>
          <p:cNvSpPr>
            <a:spLocks noChangeArrowheads="1"/>
          </p:cNvSpPr>
          <p:nvPr/>
        </p:nvSpPr>
        <p:spPr bwMode="auto">
          <a:xfrm>
            <a:off x="3886200" y="4495800"/>
            <a:ext cx="457200" cy="3048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4" name="Rectangle 17"/>
          <p:cNvSpPr>
            <a:spLocks noChangeArrowheads="1"/>
          </p:cNvSpPr>
          <p:nvPr/>
        </p:nvSpPr>
        <p:spPr bwMode="auto">
          <a:xfrm>
            <a:off x="4572000" y="4724400"/>
            <a:ext cx="228600" cy="6858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5" name="Rectangle 18"/>
          <p:cNvSpPr>
            <a:spLocks noChangeArrowheads="1"/>
          </p:cNvSpPr>
          <p:nvPr/>
        </p:nvSpPr>
        <p:spPr bwMode="auto">
          <a:xfrm>
            <a:off x="6705600" y="4800600"/>
            <a:ext cx="381000" cy="3048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6" name="Rectangle 19"/>
          <p:cNvSpPr>
            <a:spLocks noChangeArrowheads="1"/>
          </p:cNvSpPr>
          <p:nvPr/>
        </p:nvSpPr>
        <p:spPr bwMode="auto">
          <a:xfrm>
            <a:off x="6705600" y="5105400"/>
            <a:ext cx="381000" cy="3048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7" name="Rectangle 21"/>
          <p:cNvSpPr>
            <a:spLocks noChangeArrowheads="1"/>
          </p:cNvSpPr>
          <p:nvPr/>
        </p:nvSpPr>
        <p:spPr bwMode="auto">
          <a:xfrm>
            <a:off x="7086600" y="4800600"/>
            <a:ext cx="381000" cy="3048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8" name="Rectangle 22"/>
          <p:cNvSpPr>
            <a:spLocks noChangeArrowheads="1"/>
          </p:cNvSpPr>
          <p:nvPr/>
        </p:nvSpPr>
        <p:spPr bwMode="auto">
          <a:xfrm>
            <a:off x="7086600" y="5105400"/>
            <a:ext cx="381000" cy="3048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9" name="Rectangle 23"/>
          <p:cNvSpPr>
            <a:spLocks noChangeArrowheads="1"/>
          </p:cNvSpPr>
          <p:nvPr/>
        </p:nvSpPr>
        <p:spPr bwMode="auto">
          <a:xfrm>
            <a:off x="7924800" y="4876800"/>
            <a:ext cx="228600" cy="5334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0" name="Rectangle 24"/>
          <p:cNvSpPr>
            <a:spLocks noChangeArrowheads="1"/>
          </p:cNvSpPr>
          <p:nvPr/>
        </p:nvSpPr>
        <p:spPr bwMode="auto">
          <a:xfrm>
            <a:off x="7696200" y="4876800"/>
            <a:ext cx="228600" cy="5334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" name="Rectangle 25"/>
          <p:cNvSpPr>
            <a:spLocks noChangeArrowheads="1"/>
          </p:cNvSpPr>
          <p:nvPr/>
        </p:nvSpPr>
        <p:spPr bwMode="auto">
          <a:xfrm>
            <a:off x="7696200" y="4343400"/>
            <a:ext cx="228600" cy="5334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2" name="Rectangle 26"/>
          <p:cNvSpPr>
            <a:spLocks noChangeArrowheads="1"/>
          </p:cNvSpPr>
          <p:nvPr/>
        </p:nvSpPr>
        <p:spPr bwMode="auto">
          <a:xfrm>
            <a:off x="7924800" y="4343400"/>
            <a:ext cx="228600" cy="5334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auto">
          <a:xfrm>
            <a:off x="0" y="55626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kern="0">
                <a:solidFill>
                  <a:sysClr val="windowText" lastClr="000000"/>
                </a:solidFill>
              </a:rPr>
              <a:t>Two-rectangle features</a:t>
            </a:r>
          </a:p>
        </p:txBody>
      </p:sp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3276600" y="55626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kern="0">
                <a:solidFill>
                  <a:sysClr val="windowText" lastClr="000000"/>
                </a:solidFill>
              </a:rPr>
              <a:t>Three-rectangle features</a:t>
            </a:r>
          </a:p>
        </p:txBody>
      </p:sp>
      <p:sp>
        <p:nvSpPr>
          <p:cNvPr id="45" name="Text Box 29"/>
          <p:cNvSpPr txBox="1">
            <a:spLocks noChangeArrowheads="1"/>
          </p:cNvSpPr>
          <p:nvPr/>
        </p:nvSpPr>
        <p:spPr bwMode="auto">
          <a:xfrm>
            <a:off x="6172200" y="5562600"/>
            <a:ext cx="2667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Etc.</a:t>
            </a:r>
          </a:p>
        </p:txBody>
      </p:sp>
      <p:sp>
        <p:nvSpPr>
          <p:cNvPr id="21529" name="TextBox 45"/>
          <p:cNvSpPr txBox="1">
            <a:spLocks noChangeArrowheads="1"/>
          </p:cNvSpPr>
          <p:nvPr/>
        </p:nvSpPr>
        <p:spPr bwMode="auto">
          <a:xfrm>
            <a:off x="228600" y="4572000"/>
            <a:ext cx="390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-1</a:t>
            </a:r>
          </a:p>
        </p:txBody>
      </p:sp>
      <p:sp>
        <p:nvSpPr>
          <p:cNvPr id="21530" name="TextBox 46"/>
          <p:cNvSpPr txBox="1">
            <a:spLocks noChangeArrowheads="1"/>
          </p:cNvSpPr>
          <p:nvPr/>
        </p:nvSpPr>
        <p:spPr bwMode="auto">
          <a:xfrm>
            <a:off x="533400" y="4572000"/>
            <a:ext cx="447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428253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Integral Images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628650" y="1237129"/>
            <a:ext cx="7886700" cy="493983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ii =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cumsum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cumsum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m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, 1), 2)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895600" y="1828800"/>
            <a:ext cx="2286000" cy="16002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2895600" y="1828800"/>
            <a:ext cx="1066800" cy="838200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3886200" y="2590800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038600" y="26670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kern="0">
                <a:solidFill>
                  <a:sysClr val="windowText" lastClr="000000"/>
                </a:solidFill>
              </a:rPr>
              <a:t>x, y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838200" y="3505200"/>
            <a:ext cx="594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ii(</a:t>
            </a:r>
            <a:r>
              <a:rPr lang="en-US" kern="0" dirty="0" err="1">
                <a:solidFill>
                  <a:sysClr val="windowText" lastClr="000000"/>
                </a:solidFill>
              </a:rPr>
              <a:t>x,y</a:t>
            </a:r>
            <a:r>
              <a:rPr lang="en-US" kern="0" dirty="0">
                <a:solidFill>
                  <a:sysClr val="windowText" lastClr="000000"/>
                </a:solidFill>
              </a:rPr>
              <a:t>) = Sum of the values in the grey region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114800"/>
            <a:ext cx="31321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572000" y="5791200"/>
            <a:ext cx="2960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to compute A+D-B-C?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572000" y="4724400"/>
            <a:ext cx="242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to compute B-A?</a:t>
            </a:r>
          </a:p>
        </p:txBody>
      </p:sp>
    </p:spTree>
    <p:extLst>
      <p:ext uri="{BB962C8B-B14F-4D97-AF65-F5344CB8AC3E}">
        <p14:creationId xmlns:p14="http://schemas.microsoft.com/office/powerpoint/2010/main" val="160795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Feature selection with </a:t>
            </a:r>
            <a:r>
              <a:rPr lang="en-US" sz="3600" dirty="0" err="1" smtClean="0"/>
              <a:t>Adaboost</a:t>
            </a:r>
            <a:endParaRPr lang="en-US" sz="3600" dirty="0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Create a large pool of features (180K)</a:t>
            </a:r>
          </a:p>
          <a:p>
            <a:r>
              <a:rPr lang="en-US" dirty="0" smtClean="0"/>
              <a:t>Select features that are discriminative and work well together</a:t>
            </a:r>
          </a:p>
          <a:p>
            <a:pPr lvl="1"/>
            <a:r>
              <a:rPr lang="en-US" dirty="0" smtClean="0"/>
              <a:t>“Weak learner” = feature + threshold + parity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smtClean="0"/>
              <a:t>Choose weak learner that minimizes error on the weighted training set</a:t>
            </a:r>
          </a:p>
          <a:p>
            <a:pPr lvl="1"/>
            <a:r>
              <a:rPr lang="en-US" dirty="0" smtClean="0"/>
              <a:t>Reweight</a:t>
            </a:r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0577" y="4048965"/>
            <a:ext cx="387985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985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Adaboost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"/>
            <a:ext cx="44146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2040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Adaboost: Immune to Overfitting?</a:t>
            </a:r>
          </a:p>
        </p:txBody>
      </p:sp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2" cstate="print"/>
          <a:srcRect l="51350" b="45474"/>
          <a:stretch>
            <a:fillRect/>
          </a:stretch>
        </p:blipFill>
        <p:spPr bwMode="auto">
          <a:xfrm>
            <a:off x="2895600" y="1905000"/>
            <a:ext cx="4267200" cy="383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1524000" y="2819400"/>
            <a:ext cx="115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Test error</a:t>
            </a:r>
          </a:p>
        </p:txBody>
      </p:sp>
      <p:sp>
        <p:nvSpPr>
          <p:cNvPr id="27653" name="TextBox 6"/>
          <p:cNvSpPr txBox="1">
            <a:spLocks noChangeArrowheads="1"/>
          </p:cNvSpPr>
          <p:nvPr/>
        </p:nvSpPr>
        <p:spPr bwMode="auto">
          <a:xfrm>
            <a:off x="1447800" y="3886200"/>
            <a:ext cx="1252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Train error</a:t>
            </a:r>
          </a:p>
        </p:txBody>
      </p:sp>
    </p:spTree>
    <p:extLst>
      <p:ext uri="{BB962C8B-B14F-4D97-AF65-F5344CB8AC3E}">
        <p14:creationId xmlns:p14="http://schemas.microsoft.com/office/powerpoint/2010/main" val="1589634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Adaboost: Margin Maximizer</a:t>
            </a:r>
          </a:p>
        </p:txBody>
      </p:sp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2" cstate="print"/>
          <a:srcRect l="51350"/>
          <a:stretch>
            <a:fillRect/>
          </a:stretch>
        </p:blipFill>
        <p:spPr bwMode="auto">
          <a:xfrm>
            <a:off x="3048000" y="1371600"/>
            <a:ext cx="31242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1981200" y="5105400"/>
            <a:ext cx="890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margin</a:t>
            </a:r>
          </a:p>
        </p:txBody>
      </p:sp>
      <p:sp>
        <p:nvSpPr>
          <p:cNvPr id="29701" name="TextBox 5"/>
          <p:cNvSpPr txBox="1">
            <a:spLocks noChangeArrowheads="1"/>
          </p:cNvSpPr>
          <p:nvPr/>
        </p:nvSpPr>
        <p:spPr bwMode="auto">
          <a:xfrm>
            <a:off x="1905000" y="2057400"/>
            <a:ext cx="115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Test error</a:t>
            </a:r>
          </a:p>
        </p:txBody>
      </p:sp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1828800" y="2743200"/>
            <a:ext cx="1252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Train error</a:t>
            </a:r>
          </a:p>
        </p:txBody>
      </p:sp>
    </p:spTree>
    <p:extLst>
      <p:ext uri="{BB962C8B-B14F-4D97-AF65-F5344CB8AC3E}">
        <p14:creationId xmlns:p14="http://schemas.microsoft.com/office/powerpoint/2010/main" val="3449646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2 selected features</a:t>
            </a:r>
            <a:endParaRPr lang="en-US" dirty="0"/>
          </a:p>
        </p:txBody>
      </p:sp>
      <p:pic>
        <p:nvPicPr>
          <p:cNvPr id="100354" name="Picture 2" descr="http://learning.cis.upenn.edu/cis520_fall2009/uploads/Lectures/viola_jones_first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05000"/>
            <a:ext cx="6219825" cy="350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589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K-nearest neighbor classifier</a:t>
            </a:r>
          </a:p>
        </p:txBody>
      </p:sp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2594853" y="2045829"/>
            <a:ext cx="4038600" cy="3417888"/>
            <a:chOff x="4267200" y="2667000"/>
            <a:chExt cx="4038600" cy="3417332"/>
          </a:xfrm>
        </p:grpSpPr>
        <p:sp>
          <p:nvSpPr>
            <p:cNvPr id="40967" name="TextBox 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0968" name="TextBox 5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0969" name="TextBox 6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0970" name="TextBox 7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0971" name="TextBox 8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0972" name="TextBox 9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0973" name="TextBox 10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0974" name="TextBox 11"/>
            <p:cNvSpPr txBox="1">
              <a:spLocks noChangeArrowheads="1"/>
            </p:cNvSpPr>
            <p:nvPr/>
          </p:nvSpPr>
          <p:spPr bwMode="auto">
            <a:xfrm>
              <a:off x="5715000" y="3657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0975" name="TextBox 12"/>
            <p:cNvSpPr txBox="1">
              <a:spLocks noChangeArrowheads="1"/>
            </p:cNvSpPr>
            <p:nvPr/>
          </p:nvSpPr>
          <p:spPr bwMode="auto">
            <a:xfrm>
              <a:off x="6172200" y="3352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0976" name="TextBox 13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0977" name="TextBox 14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0978" name="TextBox 15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0979" name="TextBox 16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0980" name="TextBox 17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40981" name="TextBox 18"/>
            <p:cNvSpPr txBox="1">
              <a:spLocks noChangeArrowheads="1"/>
            </p:cNvSpPr>
            <p:nvPr/>
          </p:nvSpPr>
          <p:spPr bwMode="auto">
            <a:xfrm>
              <a:off x="6019800" y="3962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984" name="TextBox 21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/>
                <a:t>x2</a:t>
              </a:r>
            </a:p>
          </p:txBody>
        </p:sp>
        <p:sp>
          <p:nvSpPr>
            <p:cNvPr id="40985" name="TextBox 22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/>
                <a:t>x1</a:t>
              </a:r>
            </a:p>
          </p:txBody>
        </p:sp>
      </p:grp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966453" y="3265029"/>
            <a:ext cx="319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+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095166" y="3722229"/>
            <a:ext cx="319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3190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Viola-Jones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61036"/>
            <a:ext cx="7886700" cy="5540188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800" dirty="0" smtClean="0"/>
              <a:t>38 stages with 1, 10, 25, 50 … features</a:t>
            </a:r>
          </a:p>
          <a:p>
            <a:pPr lvl="1">
              <a:defRPr/>
            </a:pPr>
            <a:r>
              <a:rPr lang="en-US" sz="2400" dirty="0" smtClean="0"/>
              <a:t>6061 total used out of 180K candidates</a:t>
            </a:r>
          </a:p>
          <a:p>
            <a:pPr lvl="1">
              <a:defRPr/>
            </a:pPr>
            <a:r>
              <a:rPr lang="en-US" sz="2400" dirty="0" smtClean="0"/>
              <a:t>10 features evaluated on average</a:t>
            </a:r>
          </a:p>
          <a:p>
            <a:pPr>
              <a:defRPr/>
            </a:pPr>
            <a:r>
              <a:rPr lang="en-US" sz="2800" dirty="0" smtClean="0"/>
              <a:t>Training Examples</a:t>
            </a:r>
          </a:p>
          <a:p>
            <a:pPr lvl="1">
              <a:defRPr/>
            </a:pPr>
            <a:r>
              <a:rPr lang="en-US" sz="2400" dirty="0" smtClean="0"/>
              <a:t>4916 positive examples</a:t>
            </a:r>
          </a:p>
          <a:p>
            <a:pPr lvl="1">
              <a:defRPr/>
            </a:pPr>
            <a:r>
              <a:rPr lang="en-US" sz="2400" dirty="0" smtClean="0"/>
              <a:t>10000 negative examples collected after each stage</a:t>
            </a:r>
          </a:p>
          <a:p>
            <a:pPr>
              <a:defRPr/>
            </a:pPr>
            <a:r>
              <a:rPr lang="en-US" sz="2800" dirty="0" smtClean="0"/>
              <a:t>Scanning</a:t>
            </a:r>
          </a:p>
          <a:p>
            <a:pPr lvl="1">
              <a:defRPr/>
            </a:pPr>
            <a:r>
              <a:rPr lang="en-US" sz="2400" dirty="0" smtClean="0"/>
              <a:t>Scale detector rather than image</a:t>
            </a:r>
          </a:p>
          <a:p>
            <a:pPr lvl="1">
              <a:defRPr/>
            </a:pPr>
            <a:r>
              <a:rPr lang="en-US" sz="2400" dirty="0" smtClean="0"/>
              <a:t>Scale steps = 1.25  (factor between two consecutive scales)</a:t>
            </a:r>
          </a:p>
          <a:p>
            <a:pPr lvl="1">
              <a:defRPr/>
            </a:pPr>
            <a:r>
              <a:rPr lang="en-US" sz="2400" dirty="0"/>
              <a:t>T</a:t>
            </a:r>
            <a:r>
              <a:rPr lang="en-US" sz="2400" dirty="0" smtClean="0"/>
              <a:t>ranslation 1*scale (# pixels between two consecutive windows)</a:t>
            </a:r>
          </a:p>
          <a:p>
            <a:pPr>
              <a:defRPr/>
            </a:pPr>
            <a:r>
              <a:rPr lang="en-US" sz="2800" dirty="0" smtClean="0"/>
              <a:t>Non-max suppression: average coordinates of overlapping boxes</a:t>
            </a:r>
          </a:p>
          <a:p>
            <a:pPr>
              <a:defRPr/>
            </a:pPr>
            <a:r>
              <a:rPr lang="en-US" sz="2800" dirty="0" smtClean="0"/>
              <a:t>Train 3 classifiers and take vote</a:t>
            </a:r>
          </a:p>
          <a:p>
            <a:pPr lvl="1">
              <a:defRPr/>
            </a:pPr>
            <a:endParaRPr lang="en-US" sz="2400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08045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Viola Jones Results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86200"/>
            <a:ext cx="82264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524000"/>
            <a:ext cx="766762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Box 6"/>
          <p:cNvSpPr txBox="1">
            <a:spLocks noChangeArrowheads="1"/>
          </p:cNvSpPr>
          <p:nvPr/>
        </p:nvSpPr>
        <p:spPr bwMode="auto">
          <a:xfrm>
            <a:off x="3124200" y="6248400"/>
            <a:ext cx="2687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MIT + CMU face dataset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90800" y="1066800"/>
            <a:ext cx="285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Speed = 15 FPS (in 2001)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87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R-CNN (Girshick et al. CVPR 2014)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47248"/>
            <a:ext cx="8229600" cy="268371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Replace sliding windows with “selective search” region proposals (</a:t>
            </a:r>
            <a:r>
              <a:rPr lang="en-US" dirty="0" err="1" smtClean="0"/>
              <a:t>Uijilings</a:t>
            </a:r>
            <a:r>
              <a:rPr lang="en-US" dirty="0" smtClean="0"/>
              <a:t> et al. IJCV 2013)</a:t>
            </a:r>
          </a:p>
          <a:p>
            <a:r>
              <a:rPr lang="en-US" dirty="0" smtClean="0"/>
              <a:t>Extract rectangles around regions and resize to 227x227</a:t>
            </a:r>
          </a:p>
          <a:p>
            <a:r>
              <a:rPr lang="en-US" dirty="0" smtClean="0"/>
              <a:t>Extract features with fine-tuned  CNN (that was initialized with network trained on </a:t>
            </a:r>
            <a:r>
              <a:rPr lang="en-US" dirty="0" err="1" smtClean="0"/>
              <a:t>ImageNet</a:t>
            </a:r>
            <a:r>
              <a:rPr lang="en-US" dirty="0" smtClean="0"/>
              <a:t> before training)</a:t>
            </a:r>
          </a:p>
          <a:p>
            <a:r>
              <a:rPr lang="en-US" dirty="0" smtClean="0"/>
              <a:t>Classify last layer of network features with SVM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914400"/>
            <a:ext cx="8763000" cy="25280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900" y="6346826"/>
            <a:ext cx="353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arxiv.org/pdf/1311.2524.pdf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95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8191430" cy="1325563"/>
          </a:xfrm>
        </p:spPr>
        <p:txBody>
          <a:bodyPr/>
          <a:lstStyle/>
          <a:p>
            <a:r>
              <a:rPr lang="en-US" dirty="0" smtClean="0"/>
              <a:t>Sliding window vs. region proposals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451350"/>
            <a:ext cx="4040188" cy="639762"/>
          </a:xfrm>
        </p:spPr>
        <p:txBody>
          <a:bodyPr/>
          <a:lstStyle/>
          <a:p>
            <a:r>
              <a:rPr lang="en-US" dirty="0" smtClean="0"/>
              <a:t>Sliding window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079812"/>
            <a:ext cx="4040188" cy="447338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Comprehensive search over position, scale (sometimes aspect, though expensive)</a:t>
            </a:r>
          </a:p>
          <a:p>
            <a:r>
              <a:rPr lang="en-US" sz="2400" dirty="0" smtClean="0"/>
              <a:t>Typically 100K candidates</a:t>
            </a:r>
          </a:p>
          <a:p>
            <a:r>
              <a:rPr lang="en-US" sz="2400" dirty="0" smtClean="0"/>
              <a:t>Simple</a:t>
            </a:r>
          </a:p>
          <a:p>
            <a:r>
              <a:rPr lang="en-US" sz="2400" dirty="0" smtClean="0"/>
              <a:t>Speed boost through convolution often possible</a:t>
            </a:r>
          </a:p>
          <a:p>
            <a:r>
              <a:rPr lang="en-US" sz="2400" dirty="0" smtClean="0"/>
              <a:t>Repeatable</a:t>
            </a:r>
          </a:p>
          <a:p>
            <a:r>
              <a:rPr lang="en-US" sz="2400" dirty="0" smtClean="0"/>
              <a:t>Even with many candidates, may not be a good fit to object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4" y="1451350"/>
            <a:ext cx="4041775" cy="639762"/>
          </a:xfrm>
        </p:spPr>
        <p:txBody>
          <a:bodyPr/>
          <a:lstStyle/>
          <a:p>
            <a:r>
              <a:rPr lang="en-US" dirty="0" smtClean="0"/>
              <a:t>Region proposals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2079811"/>
            <a:ext cx="4041775" cy="4473389"/>
          </a:xfrm>
        </p:spPr>
        <p:txBody>
          <a:bodyPr>
            <a:noAutofit/>
          </a:bodyPr>
          <a:lstStyle/>
          <a:p>
            <a:r>
              <a:rPr lang="en-US" sz="2400" dirty="0" smtClean="0"/>
              <a:t>Search over regions guided by image contours/patterns with varying aspect/size</a:t>
            </a:r>
          </a:p>
          <a:p>
            <a:r>
              <a:rPr lang="en-US" sz="2400" dirty="0" smtClean="0"/>
              <a:t>Typically 2-10K candidates</a:t>
            </a:r>
          </a:p>
          <a:p>
            <a:r>
              <a:rPr lang="en-US" sz="2400" dirty="0" smtClean="0"/>
              <a:t>Random (not repeatable)</a:t>
            </a:r>
          </a:p>
          <a:p>
            <a:r>
              <a:rPr lang="en-US" sz="2400" dirty="0" smtClean="0"/>
              <a:t>Requires a preprocess (currently 1-5s)</a:t>
            </a:r>
          </a:p>
          <a:p>
            <a:r>
              <a:rPr lang="en-US" sz="2400" dirty="0"/>
              <a:t>Often requires resizing patch to fit fixed </a:t>
            </a:r>
            <a:r>
              <a:rPr lang="en-US" sz="2400" dirty="0" smtClean="0"/>
              <a:t>size</a:t>
            </a:r>
          </a:p>
          <a:p>
            <a:r>
              <a:rPr lang="en-US" sz="2400" dirty="0" smtClean="0"/>
              <a:t>More likely to provide candidates with very good object fit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790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754" y="6535616"/>
            <a:ext cx="9126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HOG: </a:t>
            </a:r>
            <a:r>
              <a:rPr lang="en-US" sz="1200" dirty="0" err="1" smtClean="0"/>
              <a:t>Dalal-Triggs</a:t>
            </a:r>
            <a:r>
              <a:rPr lang="en-US" sz="1200" dirty="0" smtClean="0"/>
              <a:t> 2005	</a:t>
            </a:r>
            <a:endParaRPr lang="en-US" sz="1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912716" y="540646"/>
            <a:ext cx="6248400" cy="4419600"/>
            <a:chOff x="1328297" y="167574"/>
            <a:chExt cx="6248400" cy="4419600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/>
            </p:nvPr>
          </p:nvGraphicFramePr>
          <p:xfrm>
            <a:off x="1328297" y="167574"/>
            <a:ext cx="6248400" cy="4419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2121072" y="3699616"/>
              <a:ext cx="3314700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HOG Template</a:t>
              </a:r>
              <a:endParaRPr lang="en-US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95841" y="49530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Statistical Template Matching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7251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754" y="6535616"/>
            <a:ext cx="9126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HOG: </a:t>
            </a:r>
            <a:r>
              <a:rPr lang="en-US" sz="1200" dirty="0" err="1" smtClean="0"/>
              <a:t>Dalal-Triggs</a:t>
            </a:r>
            <a:r>
              <a:rPr lang="en-US" sz="1200" dirty="0" smtClean="0"/>
              <a:t> 2005	DPM: Felzenszwalb et al. 2008-2012 	</a:t>
            </a:r>
            <a:endParaRPr lang="en-US" sz="1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912716" y="540646"/>
            <a:ext cx="6248400" cy="4419600"/>
            <a:chOff x="1328297" y="167574"/>
            <a:chExt cx="6248400" cy="4419600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/>
            </p:nvPr>
          </p:nvGraphicFramePr>
          <p:xfrm>
            <a:off x="1328297" y="167574"/>
            <a:ext cx="6248400" cy="4419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3690497" y="2910774"/>
              <a:ext cx="2971800" cy="64633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Deformable Parts Model (v1-v5)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21072" y="3699616"/>
              <a:ext cx="3314700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HOG Template</a:t>
              </a:r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614834" y="5159661"/>
            <a:ext cx="2836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Better Models of Complex Categories</a:t>
            </a:r>
            <a:endParaRPr lang="en-US" sz="2000" dirty="0"/>
          </a:p>
        </p:txBody>
      </p:sp>
      <p:sp>
        <p:nvSpPr>
          <p:cNvPr id="14" name="Right Arrow 13"/>
          <p:cNvSpPr/>
          <p:nvPr/>
        </p:nvSpPr>
        <p:spPr>
          <a:xfrm>
            <a:off x="2632419" y="4945072"/>
            <a:ext cx="2819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9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754" y="6535616"/>
            <a:ext cx="9126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HOG: </a:t>
            </a:r>
            <a:r>
              <a:rPr lang="en-US" sz="1200" dirty="0" err="1" smtClean="0"/>
              <a:t>Dalal-Triggs</a:t>
            </a:r>
            <a:r>
              <a:rPr lang="en-US" sz="1200" dirty="0" smtClean="0"/>
              <a:t> 2005	DPM: Felzenszwalb et al. 2008-2012 	 </a:t>
            </a:r>
            <a:r>
              <a:rPr lang="en-US" sz="1200" dirty="0" err="1" smtClean="0"/>
              <a:t>Regionlets</a:t>
            </a:r>
            <a:r>
              <a:rPr lang="en-US" sz="1200" dirty="0" smtClean="0"/>
              <a:t>: Wang et al. 2013     R-CNN: </a:t>
            </a:r>
            <a:r>
              <a:rPr lang="en-US" sz="1200" dirty="0" err="1" smtClean="0"/>
              <a:t>Girshick</a:t>
            </a:r>
            <a:r>
              <a:rPr lang="en-US" sz="1200" dirty="0" smtClean="0"/>
              <a:t> et al. 2014</a:t>
            </a:r>
            <a:endParaRPr lang="en-US" sz="1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912716" y="540646"/>
            <a:ext cx="6452525" cy="4419600"/>
            <a:chOff x="1328297" y="167574"/>
            <a:chExt cx="6452525" cy="4419600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/>
            </p:nvPr>
          </p:nvGraphicFramePr>
          <p:xfrm>
            <a:off x="1328297" y="167574"/>
            <a:ext cx="6248400" cy="4419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3690497" y="2910774"/>
              <a:ext cx="2971800" cy="64633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Deformable Parts Model (v1-v5)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21072" y="3699616"/>
              <a:ext cx="3314700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HOG Template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57497" y="2264443"/>
              <a:ext cx="1295400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Regionlets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72407" y="841835"/>
              <a:ext cx="1108415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R-CNN</a:t>
              </a:r>
              <a:endParaRPr lang="en-US" dirty="0"/>
            </a:p>
          </p:txBody>
        </p:sp>
      </p:grpSp>
      <p:sp>
        <p:nvSpPr>
          <p:cNvPr id="17" name="Right Arrow 16"/>
          <p:cNvSpPr/>
          <p:nvPr/>
        </p:nvSpPr>
        <p:spPr>
          <a:xfrm>
            <a:off x="5786001" y="4931061"/>
            <a:ext cx="109728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619532" y="5181711"/>
            <a:ext cx="2152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Better Features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52754" y="5159661"/>
            <a:ext cx="5206510" cy="101566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 smtClean="0"/>
              <a:t>Key Advance: Learn effective features </a:t>
            </a:r>
            <a:r>
              <a:rPr lang="en-US" sz="2000" dirty="0"/>
              <a:t>from massive amounts of labeled </a:t>
            </a:r>
            <a:r>
              <a:rPr lang="en-US" sz="2000" dirty="0" smtClean="0"/>
              <a:t>data </a:t>
            </a:r>
            <a:r>
              <a:rPr lang="en-US" sz="2000" i="1" dirty="0" smtClean="0"/>
              <a:t>and</a:t>
            </a:r>
            <a:endParaRPr lang="en-US" sz="2000" i="1" dirty="0"/>
          </a:p>
          <a:p>
            <a:pPr marL="0" indent="0">
              <a:buNone/>
            </a:pPr>
            <a:r>
              <a:rPr lang="en-US" sz="2000" dirty="0"/>
              <a:t>a</a:t>
            </a:r>
            <a:r>
              <a:rPr lang="en-US" sz="2000" dirty="0" smtClean="0"/>
              <a:t>dapt to </a:t>
            </a:r>
            <a:r>
              <a:rPr lang="en-US" sz="2000" dirty="0"/>
              <a:t>new tasks with </a:t>
            </a:r>
            <a:r>
              <a:rPr lang="en-US" sz="2000" dirty="0" smtClean="0"/>
              <a:t>less data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5757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Mistakes are often reasonable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533400" y="990600"/>
          <a:ext cx="5624185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58" name="Acrobat Document" r:id="rId3" imgW="3666165" imgH="3674853" progId="AcroExch.Document.11">
                  <p:embed/>
                </p:oleObj>
              </mc:Choice>
              <mc:Fallback>
                <p:oleObj name="Acrobat Document" r:id="rId3" imgW="3666165" imgH="3674853" progId="AcroExch.Document.11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990600"/>
                        <a:ext cx="5624185" cy="563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85800" y="838200"/>
            <a:ext cx="4114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Bicycle: AP = 0.73</a:t>
            </a: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6248399" y="931982"/>
          <a:ext cx="2481679" cy="1811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59" name="Acrobat Document" r:id="rId5" imgW="4054293" imgH="2958779" progId="AcroExch.Document.11">
                  <p:embed/>
                </p:oleObj>
              </mc:Choice>
              <mc:Fallback>
                <p:oleObj name="Acrobat Document" r:id="rId5" imgW="4054293" imgH="2958779" progId="AcroExch.Document.11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48399" y="931982"/>
                        <a:ext cx="2481679" cy="18112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6324600" y="2819400"/>
          <a:ext cx="2373745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60" name="Acrobat Document" r:id="rId7" imgW="3890330" imgH="3122600" progId="AcroExch.Document.11">
                  <p:embed/>
                </p:oleObj>
              </mc:Choice>
              <mc:Fallback>
                <p:oleObj name="Acrobat Document" r:id="rId7" imgW="3890330" imgH="3122600" progId="AcroExch.Document.11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24600" y="2819400"/>
                        <a:ext cx="2373745" cy="190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248400" y="4876800"/>
          <a:ext cx="2417575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61" name="Acrobat Document" r:id="rId9" imgW="4054293" imgH="2812049" progId="AcroExch.Document.11">
                  <p:embed/>
                </p:oleObj>
              </mc:Choice>
              <mc:Fallback>
                <p:oleObj name="Acrobat Document" r:id="rId9" imgW="4054293" imgH="2812049" progId="AcroExch.Document.11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48400" y="4876800"/>
                        <a:ext cx="2417575" cy="167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12167" y="583194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Confident Mistakes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520934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R-CNN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46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533400" y="1033863"/>
          <a:ext cx="5589109" cy="5603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82" name="Acrobat Document" r:id="rId3" imgW="3666165" imgH="3674853" progId="AcroExch.Document.11">
                  <p:embed/>
                </p:oleObj>
              </mc:Choice>
              <mc:Fallback>
                <p:oleObj name="Acrobat Document" r:id="rId3" imgW="3666165" imgH="3674853" progId="AcroExch.Document.11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1033863"/>
                        <a:ext cx="5589109" cy="56036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85800" y="838200"/>
            <a:ext cx="4114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Horse: AP = 0.69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6172200" y="1323311"/>
          <a:ext cx="2514600" cy="2157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83" name="Acrobat Document" r:id="rId5" imgW="3640225" imgH="3122600" progId="AcroExch.Document.11">
                  <p:embed/>
                </p:oleObj>
              </mc:Choice>
              <mc:Fallback>
                <p:oleObj name="Acrobat Document" r:id="rId5" imgW="3640225" imgH="3122600" progId="AcroExch.Document.11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72200" y="1323311"/>
                        <a:ext cx="2514600" cy="21570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6248400" y="3581400"/>
          <a:ext cx="2404134" cy="1523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84" name="Acrobat Document" r:id="rId7" imgW="4054293" imgH="2570590" progId="AcroExch.Document.11">
                  <p:embed/>
                </p:oleObj>
              </mc:Choice>
              <mc:Fallback>
                <p:oleObj name="Acrobat Document" r:id="rId7" imgW="4054293" imgH="2570590" progId="AcroExch.Document.11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48400" y="3581400"/>
                        <a:ext cx="2404134" cy="1523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6324600" y="5146431"/>
          <a:ext cx="2290813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85" name="Acrobat Document" r:id="rId9" imgW="4054293" imgH="2967324" progId="AcroExch.Document.11">
                  <p:embed/>
                </p:oleObj>
              </mc:Choice>
              <mc:Fallback>
                <p:oleObj name="Acrobat Document" r:id="rId9" imgW="4054293" imgH="2967324" progId="AcroExch.Document.11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24600" y="5146431"/>
                        <a:ext cx="2290813" cy="167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512167" y="930533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Confident Mistakes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Mistakes are often reasonable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20934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R-CNN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22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Misses are often predictable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0200" y="5217439"/>
            <a:ext cx="5342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Small objects, distinctive parts absent or occluded, unusual views</a:t>
            </a:r>
            <a:endParaRPr lang="en-US" sz="24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113910" y="1712239"/>
          <a:ext cx="9030090" cy="3283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797" name="Acrobat Document" r:id="rId4" imgW="4269892" imgH="1552755" progId="AcroExch.Document.11">
                  <p:embed/>
                </p:oleObj>
              </mc:Choice>
              <mc:Fallback>
                <p:oleObj name="Acrobat Document" r:id="rId4" imgW="4269892" imgH="1552755" progId="AcroExch.Document.11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3910" y="1712239"/>
                        <a:ext cx="9030090" cy="3283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886200" y="1500701"/>
            <a:ext cx="1600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Bicycle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20934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R-CNN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47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24758</TotalTime>
  <Words>3742</Words>
  <Application>Microsoft Office PowerPoint</Application>
  <PresentationFormat>On-screen Show (4:3)</PresentationFormat>
  <Paragraphs>1076</Paragraphs>
  <Slides>106</Slides>
  <Notes>13</Notes>
  <HiddenSlides>4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106</vt:i4>
      </vt:variant>
    </vt:vector>
  </HeadingPairs>
  <TitlesOfParts>
    <vt:vector size="120" baseType="lpstr">
      <vt:lpstr>ＭＳ Ｐゴシック</vt:lpstr>
      <vt:lpstr>Arial</vt:lpstr>
      <vt:lpstr>Calibri</vt:lpstr>
      <vt:lpstr>Calibri Light</vt:lpstr>
      <vt:lpstr>Cambria Math</vt:lpstr>
      <vt:lpstr>Courier New</vt:lpstr>
      <vt:lpstr>Symbol</vt:lpstr>
      <vt:lpstr>Times New Roman</vt:lpstr>
      <vt:lpstr>Wingdings</vt:lpstr>
      <vt:lpstr>Office Theme</vt:lpstr>
      <vt:lpstr>1_Office Theme</vt:lpstr>
      <vt:lpstr>2_Office Theme</vt:lpstr>
      <vt:lpstr>Acrobat Document</vt:lpstr>
      <vt:lpstr>Equation</vt:lpstr>
      <vt:lpstr>Object Detection with  Statistical Template</vt:lpstr>
      <vt:lpstr>Administrative stuffs</vt:lpstr>
      <vt:lpstr>Today’s class</vt:lpstr>
      <vt:lpstr>Image Categorization</vt:lpstr>
      <vt:lpstr>Image Categorization</vt:lpstr>
      <vt:lpstr>PowerPoint Presentation</vt:lpstr>
      <vt:lpstr>Different types of classification</vt:lpstr>
      <vt:lpstr>Exemplar-based Models</vt:lpstr>
      <vt:lpstr>K-nearest neighbor classifier</vt:lpstr>
      <vt:lpstr>1-nearest neighbor</vt:lpstr>
      <vt:lpstr>3-nearest neighbor</vt:lpstr>
      <vt:lpstr>5-nearest neighbor</vt:lpstr>
      <vt:lpstr>Using K-NN</vt:lpstr>
      <vt:lpstr>Discriminative classifiers</vt:lpstr>
      <vt:lpstr>Classifiers: Logistic Regression</vt:lpstr>
      <vt:lpstr>Using Logistic Regression</vt:lpstr>
      <vt:lpstr>Classifiers: Linear SVM</vt:lpstr>
      <vt:lpstr>Classifiers: Kernelized SVM</vt:lpstr>
      <vt:lpstr>Using SVMs</vt:lpstr>
      <vt:lpstr>Classifiers: Decision Trees</vt:lpstr>
      <vt:lpstr>Ensemble Methods: Boosting</vt:lpstr>
      <vt:lpstr>Boosted Decision Trees </vt:lpstr>
      <vt:lpstr>Using Boosted Decision Trees</vt:lpstr>
      <vt:lpstr>Generative classifiers</vt:lpstr>
      <vt:lpstr>Naïve Bayes</vt:lpstr>
      <vt:lpstr>Using Naïve Bayes </vt:lpstr>
      <vt:lpstr>Web-based demo</vt:lpstr>
      <vt:lpstr>Many classifiers to choose from</vt:lpstr>
      <vt:lpstr>No Free Lunch Theorem</vt:lpstr>
      <vt:lpstr>Generalization Theory</vt:lpstr>
      <vt:lpstr>Bias-Variance Trade-off</vt:lpstr>
      <vt:lpstr>Bias and Variance</vt:lpstr>
      <vt:lpstr>Choosing the trade-off</vt:lpstr>
      <vt:lpstr>Effect of Training Size</vt:lpstr>
      <vt:lpstr>How to measure complexity?</vt:lpstr>
      <vt:lpstr>How to reduce variance?</vt:lpstr>
      <vt:lpstr>Reducing Risk of Error</vt:lpstr>
      <vt:lpstr>The perfect classification algorithm</vt:lpstr>
      <vt:lpstr>Comparison</vt:lpstr>
      <vt:lpstr>Characteristics of vision learning problems</vt:lpstr>
      <vt:lpstr>When a massive training set is available</vt:lpstr>
      <vt:lpstr>New training setup with moderate sized datasets</vt:lpstr>
      <vt:lpstr>Practical tips</vt:lpstr>
      <vt:lpstr>Making decisions about data</vt:lpstr>
      <vt:lpstr>Things to remember</vt:lpstr>
      <vt:lpstr>Some Machine Learning References</vt:lpstr>
      <vt:lpstr>Object Category Detection</vt:lpstr>
      <vt:lpstr>Challenges in modeling the object class</vt:lpstr>
      <vt:lpstr>Challenges in modeling the non-object class</vt:lpstr>
      <vt:lpstr>General Process of Object Recognition</vt:lpstr>
      <vt:lpstr>Specifying an object model</vt:lpstr>
      <vt:lpstr>Specifying an object model</vt:lpstr>
      <vt:lpstr>Specifying an object model</vt:lpstr>
      <vt:lpstr>Specifying an object model</vt:lpstr>
      <vt:lpstr>General Process of Object Recognition</vt:lpstr>
      <vt:lpstr>Generating hypotheses</vt:lpstr>
      <vt:lpstr>Generating hypotheses</vt:lpstr>
      <vt:lpstr>Generating hypotheses</vt:lpstr>
      <vt:lpstr>Generating hypotheses</vt:lpstr>
      <vt:lpstr>General Process of Object Recognition</vt:lpstr>
      <vt:lpstr>General Process of Object Recognition</vt:lpstr>
      <vt:lpstr>Resolving detection scores</vt:lpstr>
      <vt:lpstr>Resolving detection scores</vt:lpstr>
      <vt:lpstr>Object category detection in computer vision</vt:lpstr>
      <vt:lpstr>Basic Steps of Category Detection</vt:lpstr>
      <vt:lpstr>Sliding window: a simple alignment solution</vt:lpstr>
      <vt:lpstr>Each window is separately classified</vt:lpstr>
      <vt:lpstr>Statistical Template</vt:lpstr>
      <vt:lpstr>Design challenges</vt:lpstr>
      <vt:lpstr>Example: Dalal-Triggs pedestrian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Detection examples</vt:lpstr>
      <vt:lpstr>Something to think about…</vt:lpstr>
      <vt:lpstr>Viola-Jones sliding window detector</vt:lpstr>
      <vt:lpstr>Cascade for Fast Detection</vt:lpstr>
      <vt:lpstr>Features that are fast to compute</vt:lpstr>
      <vt:lpstr>Integral Images</vt:lpstr>
      <vt:lpstr>Feature selection with Adaboost</vt:lpstr>
      <vt:lpstr>Adaboost</vt:lpstr>
      <vt:lpstr>Adaboost: Immune to Overfitting?</vt:lpstr>
      <vt:lpstr>Adaboost: Margin Maximizer</vt:lpstr>
      <vt:lpstr>Top 2 selected features</vt:lpstr>
      <vt:lpstr>Viola-Jones details</vt:lpstr>
      <vt:lpstr>Viola Jones Results</vt:lpstr>
      <vt:lpstr>R-CNN (Girshick et al. CVPR 2014)</vt:lpstr>
      <vt:lpstr>Sliding window vs. region proposals</vt:lpstr>
      <vt:lpstr>PowerPoint Presentation</vt:lpstr>
      <vt:lpstr>PowerPoint Presentation</vt:lpstr>
      <vt:lpstr>PowerPoint Presentation</vt:lpstr>
      <vt:lpstr>Mistakes are often reasonable</vt:lpstr>
      <vt:lpstr>Mistakes are often reasonable</vt:lpstr>
      <vt:lpstr>Misses are often predictable</vt:lpstr>
      <vt:lpstr>Strengths and Weaknesses of Statistical Template Approach</vt:lpstr>
      <vt:lpstr>Tricks of the trade</vt:lpstr>
      <vt:lpstr>Influential Works in Detection</vt:lpstr>
      <vt:lpstr>Fails in commercial face detection</vt:lpstr>
      <vt:lpstr>Summary: statistical templates</vt:lpstr>
      <vt:lpstr>Things to remember</vt:lpstr>
      <vt:lpstr>Next class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</dc:title>
  <dc:creator>Huang Jia-Bin</dc:creator>
  <cp:lastModifiedBy>Huang Jia-Bin</cp:lastModifiedBy>
  <cp:revision>455</cp:revision>
  <dcterms:created xsi:type="dcterms:W3CDTF">2016-08-21T04:59:05Z</dcterms:created>
  <dcterms:modified xsi:type="dcterms:W3CDTF">2016-11-03T05:07:29Z</dcterms:modified>
</cp:coreProperties>
</file>