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3" r:id="rId2"/>
    <p:sldMasterId id="2147483727" r:id="rId3"/>
  </p:sldMasterIdLst>
  <p:notesMasterIdLst>
    <p:notesMasterId r:id="rId71"/>
  </p:notesMasterIdLst>
  <p:sldIdLst>
    <p:sldId id="257" r:id="rId4"/>
    <p:sldId id="1126" r:id="rId5"/>
    <p:sldId id="1630" r:id="rId6"/>
    <p:sldId id="1631" r:id="rId7"/>
    <p:sldId id="1632" r:id="rId8"/>
    <p:sldId id="1633" r:id="rId9"/>
    <p:sldId id="1634" r:id="rId10"/>
    <p:sldId id="1614" r:id="rId11"/>
    <p:sldId id="1619" r:id="rId12"/>
    <p:sldId id="1628" r:id="rId13"/>
    <p:sldId id="1629" r:id="rId14"/>
    <p:sldId id="1616" r:id="rId15"/>
    <p:sldId id="1618" r:id="rId16"/>
    <p:sldId id="1606" r:id="rId17"/>
    <p:sldId id="1607" r:id="rId18"/>
    <p:sldId id="1608" r:id="rId19"/>
    <p:sldId id="1609" r:id="rId20"/>
    <p:sldId id="1620" r:id="rId21"/>
    <p:sldId id="1610" r:id="rId22"/>
    <p:sldId id="1611" r:id="rId23"/>
    <p:sldId id="1612" r:id="rId24"/>
    <p:sldId id="1613" r:id="rId25"/>
    <p:sldId id="1624" r:id="rId26"/>
    <p:sldId id="1625" r:id="rId27"/>
    <p:sldId id="1626" r:id="rId28"/>
    <p:sldId id="1559" r:id="rId29"/>
    <p:sldId id="1560" r:id="rId30"/>
    <p:sldId id="1561" r:id="rId31"/>
    <p:sldId id="1562" r:id="rId32"/>
    <p:sldId id="1563" r:id="rId33"/>
    <p:sldId id="1564" r:id="rId34"/>
    <p:sldId id="1565" r:id="rId35"/>
    <p:sldId id="1566" r:id="rId36"/>
    <p:sldId id="1567" r:id="rId37"/>
    <p:sldId id="1568" r:id="rId38"/>
    <p:sldId id="1569" r:id="rId39"/>
    <p:sldId id="1570" r:id="rId40"/>
    <p:sldId id="1571" r:id="rId41"/>
    <p:sldId id="1572" r:id="rId42"/>
    <p:sldId id="1573" r:id="rId43"/>
    <p:sldId id="1574" r:id="rId44"/>
    <p:sldId id="1575" r:id="rId45"/>
    <p:sldId id="1576" r:id="rId46"/>
    <p:sldId id="1577" r:id="rId47"/>
    <p:sldId id="1578" r:id="rId48"/>
    <p:sldId id="1579" r:id="rId49"/>
    <p:sldId id="1580" r:id="rId50"/>
    <p:sldId id="1581" r:id="rId51"/>
    <p:sldId id="1583" r:id="rId52"/>
    <p:sldId id="1584" r:id="rId53"/>
    <p:sldId id="1585" r:id="rId54"/>
    <p:sldId id="1586" r:id="rId55"/>
    <p:sldId id="1587" r:id="rId56"/>
    <p:sldId id="1588" r:id="rId57"/>
    <p:sldId id="1589" r:id="rId58"/>
    <p:sldId id="1590" r:id="rId59"/>
    <p:sldId id="1591" r:id="rId60"/>
    <p:sldId id="1592" r:id="rId61"/>
    <p:sldId id="1593" r:id="rId62"/>
    <p:sldId id="1596" r:id="rId63"/>
    <p:sldId id="1597" r:id="rId64"/>
    <p:sldId id="1598" r:id="rId65"/>
    <p:sldId id="1599" r:id="rId66"/>
    <p:sldId id="1600" r:id="rId67"/>
    <p:sldId id="1627" r:id="rId68"/>
    <p:sldId id="1601" r:id="rId69"/>
    <p:sldId id="160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C33"/>
    <a:srgbClr val="282828"/>
    <a:srgbClr val="3C3C3C"/>
    <a:srgbClr val="50505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508" autoAdjust="0"/>
  </p:normalViewPr>
  <p:slideViewPr>
    <p:cSldViewPr snapToGrid="0">
      <p:cViewPr varScale="1">
        <p:scale>
          <a:sx n="160" d="100"/>
          <a:sy n="160" d="100"/>
        </p:scale>
        <p:origin x="46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78530-FA70-466B-A92D-42BAEA139F1D}" type="datetimeFigureOut">
              <a:rPr lang="en-US" smtClean="0"/>
              <a:t>11/1/2016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FF3C-7111-4713-B058-2B84BB396046}" type="slidenum">
              <a:rPr lang="en-US" smtClean="0"/>
              <a:t>‹#›</a:t>
            </a:fld>
            <a:endParaRPr lang="en-US"/>
          </a:p>
        </p:txBody>
      </p:sp>
    </p:spTree>
    <p:extLst>
      <p:ext uri="{BB962C8B-B14F-4D97-AF65-F5344CB8AC3E}">
        <p14:creationId xmlns:p14="http://schemas.microsoft.com/office/powerpoint/2010/main" val="36882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Category is a group of items – a set.  To categorize is to place into a set.</a:t>
            </a:r>
          </a:p>
          <a:p>
            <a:endParaRPr lang="en-US" dirty="0" smtClean="0"/>
          </a:p>
          <a:p>
            <a:r>
              <a:rPr lang="en-US" dirty="0" smtClean="0"/>
              <a:t>We want to define a sense of similarity, of belonging for our images.  We may want to organize them or tag them or predict other things about them.  We may want to categorize by event, by objects, by layout.  </a:t>
            </a:r>
          </a:p>
          <a:p>
            <a:endParaRPr lang="en-US" dirty="0" smtClean="0"/>
          </a:p>
          <a:p>
            <a:r>
              <a:rPr lang="en-US" dirty="0" smtClean="0"/>
              <a:t>Animal is a coati</a:t>
            </a:r>
          </a:p>
        </p:txBody>
      </p:sp>
      <p:sp>
        <p:nvSpPr>
          <p:cNvPr id="4" name="Slide Number Placeholder 3"/>
          <p:cNvSpPr>
            <a:spLocks noGrp="1"/>
          </p:cNvSpPr>
          <p:nvPr>
            <p:ph type="sldNum" sz="quarter" idx="5"/>
          </p:nvPr>
        </p:nvSpPr>
        <p:spPr/>
        <p:txBody>
          <a:bodyPr/>
          <a:lstStyle/>
          <a:p>
            <a:pPr>
              <a:defRPr/>
            </a:pPr>
            <a:fld id="{9F3631B6-2CD6-4476-B838-B7D141435834}" type="slidenum">
              <a:rPr lang="en-US" smtClean="0"/>
              <a:pPr>
                <a:defRPr/>
              </a:pPr>
              <a:t>3</a:t>
            </a:fld>
            <a:endParaRPr lang="en-US"/>
          </a:p>
        </p:txBody>
      </p:sp>
    </p:spTree>
    <p:extLst>
      <p:ext uri="{BB962C8B-B14F-4D97-AF65-F5344CB8AC3E}">
        <p14:creationId xmlns:p14="http://schemas.microsoft.com/office/powerpoint/2010/main" val="337135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CA05FD7-3D8C-42F3-A898-C5F17515EB32}" type="slidenum">
              <a:rPr lang="en-US" smtClean="0">
                <a:cs typeface="Arial" charset="0"/>
              </a:rPr>
              <a:pPr eaLnBrk="1" fontAlgn="base" hangingPunct="1">
                <a:spcBef>
                  <a:spcPct val="0"/>
                </a:spcBef>
                <a:spcAft>
                  <a:spcPct val="0"/>
                </a:spcAft>
              </a:pPr>
              <a:t>18</a:t>
            </a:fld>
            <a:endParaRPr lang="en-US" smtClean="0">
              <a:cs typeface="Arial"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64562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A0447F-F27B-4FD3-B002-FA3BFB5ED576}" type="slidenum">
              <a:rPr lang="en-US" altLang="en-US">
                <a:solidFill>
                  <a:srgbClr val="000000"/>
                </a:solidFill>
                <a:latin typeface="Calibri" panose="020F0502020204030204" pitchFamily="34" charset="0"/>
              </a:rPr>
              <a:pPr eaLnBrk="1" hangingPunct="1"/>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339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E2F2B4-4ED5-455A-89E4-CB3B53C53153}" type="slidenum">
              <a:rPr lang="en-US" altLang="en-US">
                <a:solidFill>
                  <a:srgbClr val="000000"/>
                </a:solidFill>
                <a:latin typeface="Calibri" panose="020F0502020204030204" pitchFamily="34" charset="0"/>
              </a:rPr>
              <a:pPr eaLnBrk="1" hangingPunct="1"/>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532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F28757-5665-4391-A89D-C3B96C8CD922}" type="slidenum">
              <a:rPr lang="en-US" smtClean="0"/>
              <a:pPr>
                <a:defRPr/>
              </a:pPr>
              <a:t>39</a:t>
            </a:fld>
            <a:endParaRPr lang="en-US"/>
          </a:p>
        </p:txBody>
      </p:sp>
    </p:spTree>
    <p:extLst>
      <p:ext uri="{BB962C8B-B14F-4D97-AF65-F5344CB8AC3E}">
        <p14:creationId xmlns:p14="http://schemas.microsoft.com/office/powerpoint/2010/main" val="297295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only get generalization through assumptions.</a:t>
            </a:r>
          </a:p>
        </p:txBody>
      </p:sp>
      <p:sp>
        <p:nvSpPr>
          <p:cNvPr id="4" name="Slide Number Placeholder 3"/>
          <p:cNvSpPr>
            <a:spLocks noGrp="1"/>
          </p:cNvSpPr>
          <p:nvPr>
            <p:ph type="sldNum" sz="quarter" idx="5"/>
          </p:nvPr>
        </p:nvSpPr>
        <p:spPr/>
        <p:txBody>
          <a:bodyPr/>
          <a:lstStyle/>
          <a:p>
            <a:pPr>
              <a:defRPr/>
            </a:pPr>
            <a:fld id="{B1159603-E2E1-42B4-82F4-D02AD481727C}" type="slidenum">
              <a:rPr lang="en-US" smtClean="0"/>
              <a:pPr>
                <a:defRPr/>
              </a:pPr>
              <a:t>50</a:t>
            </a:fld>
            <a:endParaRPr lang="en-US"/>
          </a:p>
        </p:txBody>
      </p:sp>
    </p:spTree>
    <p:extLst>
      <p:ext uri="{BB962C8B-B14F-4D97-AF65-F5344CB8AC3E}">
        <p14:creationId xmlns:p14="http://schemas.microsoft.com/office/powerpoint/2010/main" val="160751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these figures don’t work in pdf</a:t>
            </a:r>
          </a:p>
        </p:txBody>
      </p:sp>
      <p:sp>
        <p:nvSpPr>
          <p:cNvPr id="4" name="Slide Number Placeholder 3"/>
          <p:cNvSpPr>
            <a:spLocks noGrp="1"/>
          </p:cNvSpPr>
          <p:nvPr>
            <p:ph type="sldNum" sz="quarter" idx="5"/>
          </p:nvPr>
        </p:nvSpPr>
        <p:spPr/>
        <p:txBody>
          <a:bodyPr/>
          <a:lstStyle/>
          <a:p>
            <a:pPr>
              <a:defRPr/>
            </a:pPr>
            <a:fld id="{44CBE5DD-9F2B-4ABC-A8C8-5244B51D02D3}" type="slidenum">
              <a:rPr lang="en-US" smtClean="0"/>
              <a:pPr>
                <a:defRPr/>
              </a:pPr>
              <a:t>53</a:t>
            </a:fld>
            <a:endParaRPr lang="en-US"/>
          </a:p>
        </p:txBody>
      </p:sp>
    </p:spTree>
    <p:extLst>
      <p:ext uri="{BB962C8B-B14F-4D97-AF65-F5344CB8AC3E}">
        <p14:creationId xmlns:p14="http://schemas.microsoft.com/office/powerpoint/2010/main" val="2012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simpler classifier or regularization could increase bias and lead to more error.</a:t>
            </a:r>
          </a:p>
        </p:txBody>
      </p:sp>
      <p:sp>
        <p:nvSpPr>
          <p:cNvPr id="4" name="Slide Number Placeholder 3"/>
          <p:cNvSpPr>
            <a:spLocks noGrp="1"/>
          </p:cNvSpPr>
          <p:nvPr>
            <p:ph type="sldNum" sz="quarter" idx="5"/>
          </p:nvPr>
        </p:nvSpPr>
        <p:spPr/>
        <p:txBody>
          <a:bodyPr/>
          <a:lstStyle/>
          <a:p>
            <a:pPr>
              <a:defRPr/>
            </a:pPr>
            <a:fld id="{37059683-7DA8-4CCC-B736-E213A444BFD2}" type="slidenum">
              <a:rPr lang="en-US" smtClean="0"/>
              <a:pPr>
                <a:defRPr/>
              </a:pPr>
              <a:t>57</a:t>
            </a:fld>
            <a:endParaRPr lang="en-US"/>
          </a:p>
        </p:txBody>
      </p:sp>
    </p:spTree>
    <p:extLst>
      <p:ext uri="{BB962C8B-B14F-4D97-AF65-F5344CB8AC3E}">
        <p14:creationId xmlns:p14="http://schemas.microsoft.com/office/powerpoint/2010/main" val="155854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04A53A-FD17-4CDC-90AD-C20591833457}" type="slidenum">
              <a:rPr lang="en-US" smtClean="0"/>
              <a:pPr>
                <a:defRPr/>
              </a:pPr>
              <a:t>58</a:t>
            </a:fld>
            <a:endParaRPr lang="en-US"/>
          </a:p>
        </p:txBody>
      </p:sp>
    </p:spTree>
    <p:extLst>
      <p:ext uri="{BB962C8B-B14F-4D97-AF65-F5344CB8AC3E}">
        <p14:creationId xmlns:p14="http://schemas.microsoft.com/office/powerpoint/2010/main" val="16420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254104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2022802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2162820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966924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81937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4171384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10113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BA3B8-9D41-44E7-997B-62F0684C1FF0}"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91228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BA3B8-9D41-44E7-997B-62F0684C1FF0}"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8777784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BA3B8-9D41-44E7-997B-62F0684C1FF0}"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2625598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18637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033034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12645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0184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2903752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56F9DED-C3AA-40F6-ACE9-AC54436C1CBC}" type="slidenum">
              <a:rPr lang="en-US"/>
              <a:pPr>
                <a:defRPr/>
              </a:pPr>
              <a:t>‹#›</a:t>
            </a:fld>
            <a:endParaRPr lang="en-US"/>
          </a:p>
        </p:txBody>
      </p:sp>
    </p:spTree>
    <p:extLst>
      <p:ext uri="{BB962C8B-B14F-4D97-AF65-F5344CB8AC3E}">
        <p14:creationId xmlns:p14="http://schemas.microsoft.com/office/powerpoint/2010/main" val="821537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F507D0-B977-4740-8279-C9CFD49FDA9B}" type="slidenum">
              <a:rPr lang="en-US"/>
              <a:pPr>
                <a:defRPr/>
              </a:pPr>
              <a:t>‹#›</a:t>
            </a:fld>
            <a:endParaRPr lang="en-US"/>
          </a:p>
        </p:txBody>
      </p:sp>
    </p:spTree>
    <p:extLst>
      <p:ext uri="{BB962C8B-B14F-4D97-AF65-F5344CB8AC3E}">
        <p14:creationId xmlns:p14="http://schemas.microsoft.com/office/powerpoint/2010/main" val="4113184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2930331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189305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F6E678-3A56-4B66-8875-E0ADA909F53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8947712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6E678-3A56-4B66-8875-E0ADA909F53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9467884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6E678-3A56-4B66-8875-E0ADA909F534}"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41567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2BA3B8-9D41-44E7-997B-62F0684C1FF0}"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40908714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6E678-3A56-4B66-8875-E0ADA909F534}"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3643793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E678-3A56-4B66-8875-E0ADA909F534}"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946208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F6E678-3A56-4B66-8875-E0ADA909F53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509697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F6E678-3A56-4B66-8875-E0ADA909F53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12474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379370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6E678-3A56-4B66-8875-E0ADA909F53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20B49-F965-40E1-B287-98EFCF1ACA3C}" type="slidenum">
              <a:rPr lang="en-US" smtClean="0"/>
              <a:t>‹#›</a:t>
            </a:fld>
            <a:endParaRPr lang="en-US"/>
          </a:p>
        </p:txBody>
      </p:sp>
    </p:spTree>
    <p:extLst>
      <p:ext uri="{BB962C8B-B14F-4D97-AF65-F5344CB8AC3E}">
        <p14:creationId xmlns:p14="http://schemas.microsoft.com/office/powerpoint/2010/main" val="246687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2462196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BA3B8-9D41-44E7-997B-62F0684C1FF0}"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50710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BA3B8-9D41-44E7-997B-62F0684C1FF0}"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151116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BA3B8-9D41-44E7-997B-62F0684C1FF0}"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1130926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3623824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2BA3B8-9D41-44E7-997B-62F0684C1FF0}"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3A7DB-A3B0-4681-AE22-C9A1CC27E7F7}" type="slidenum">
              <a:rPr lang="en-US" smtClean="0"/>
              <a:t>‹#›</a:t>
            </a:fld>
            <a:endParaRPr lang="en-US"/>
          </a:p>
        </p:txBody>
      </p:sp>
    </p:spTree>
    <p:extLst>
      <p:ext uri="{BB962C8B-B14F-4D97-AF65-F5344CB8AC3E}">
        <p14:creationId xmlns:p14="http://schemas.microsoft.com/office/powerpoint/2010/main" val="662943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2BA3B8-9D41-44E7-997B-62F0684C1FF0}" type="datetimeFigureOut">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3A7DB-A3B0-4681-AE22-C9A1CC27E7F7}" type="slidenum">
              <a:rPr lang="en-US" smtClean="0"/>
              <a:t>‹#›</a:t>
            </a:fld>
            <a:endParaRPr lang="en-US"/>
          </a:p>
        </p:txBody>
      </p:sp>
    </p:spTree>
    <p:extLst>
      <p:ext uri="{BB962C8B-B14F-4D97-AF65-F5344CB8AC3E}">
        <p14:creationId xmlns:p14="http://schemas.microsoft.com/office/powerpoint/2010/main" val="34287951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2BA3B8-9D41-44E7-997B-62F0684C1FF0}" type="datetimeFigureOut">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3A7DB-A3B0-4681-AE22-C9A1CC27E7F7}" type="slidenum">
              <a:rPr lang="en-US" smtClean="0"/>
              <a:t>‹#›</a:t>
            </a:fld>
            <a:endParaRPr lang="en-US"/>
          </a:p>
        </p:txBody>
      </p:sp>
    </p:spTree>
    <p:extLst>
      <p:ext uri="{BB962C8B-B14F-4D97-AF65-F5344CB8AC3E}">
        <p14:creationId xmlns:p14="http://schemas.microsoft.com/office/powerpoint/2010/main" val="21138872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F6E678-3A56-4B66-8875-E0ADA909F534}" type="datetimeFigureOut">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A20B49-F965-40E1-B287-98EFCF1ACA3C}" type="slidenum">
              <a:rPr lang="en-US" smtClean="0"/>
              <a:t>‹#›</a:t>
            </a:fld>
            <a:endParaRPr lang="en-US"/>
          </a:p>
        </p:txBody>
      </p:sp>
    </p:spTree>
    <p:extLst>
      <p:ext uri="{BB962C8B-B14F-4D97-AF65-F5344CB8AC3E}">
        <p14:creationId xmlns:p14="http://schemas.microsoft.com/office/powerpoint/2010/main" val="361285026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x.org/course/learning-data-introductory-machine-caltechx-cs1156x" TargetMode="External"/><Relationship Id="rId2" Type="http://schemas.openxmlformats.org/officeDocument/2006/relationships/hyperlink" Target="https://www.coursera.org/learn/machine-learn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inf.ed.ac.uk/teaching/courses/mlsc/Notes/Lecture4/BiasVariance.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6.bin"/><Relationship Id="rId1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4.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33.wmf"/><Relationship Id="rId19" Type="http://schemas.openxmlformats.org/officeDocument/2006/relationships/oleObject" Target="../embeddings/oleObject9.bin"/><Relationship Id="rId4" Type="http://schemas.openxmlformats.org/officeDocument/2006/relationships/image" Target="../media/image30.wmf"/><Relationship Id="rId9" Type="http://schemas.openxmlformats.org/officeDocument/2006/relationships/oleObject" Target="../embeddings/oleObject4.bin"/><Relationship Id="rId14" Type="http://schemas.openxmlformats.org/officeDocument/2006/relationships/image" Target="../media/image3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research.microsoft.com/pubs/155552/decisionForests_MSR_TR_2011_114.pdf" TargetMode="External"/><Relationship Id="rId2" Type="http://schemas.openxmlformats.org/officeDocument/2006/relationships/hyperlink" Target="http://www.support-vector.net/icml-tutori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187" y="615323"/>
            <a:ext cx="8471647" cy="669618"/>
          </a:xfrm>
        </p:spPr>
        <p:txBody>
          <a:bodyPr>
            <a:noAutofit/>
          </a:bodyPr>
          <a:lstStyle/>
          <a:p>
            <a:r>
              <a:rPr lang="en-US" altLang="en-US" sz="4800" dirty="0" smtClean="0"/>
              <a:t>Machine Learning Crash Course</a:t>
            </a:r>
            <a:endParaRPr lang="en-US" sz="4800" dirty="0"/>
          </a:p>
        </p:txBody>
      </p:sp>
      <p:sp>
        <p:nvSpPr>
          <p:cNvPr id="3" name="Subtitle 2"/>
          <p:cNvSpPr>
            <a:spLocks noGrp="1"/>
          </p:cNvSpPr>
          <p:nvPr>
            <p:ph type="subTitle" idx="1"/>
          </p:nvPr>
        </p:nvSpPr>
        <p:spPr>
          <a:xfrm>
            <a:off x="673169" y="5478912"/>
            <a:ext cx="8135017" cy="987726"/>
          </a:xfrm>
        </p:spPr>
        <p:txBody>
          <a:bodyPr>
            <a:noAutofit/>
          </a:bodyPr>
          <a:lstStyle/>
          <a:p>
            <a:r>
              <a:rPr lang="en-US" sz="2800" dirty="0"/>
              <a:t>Computer Vision</a:t>
            </a:r>
          </a:p>
          <a:p>
            <a:r>
              <a:rPr lang="en-US" sz="2800" dirty="0"/>
              <a:t>Jia-Bin Huang, Virginia Tech</a:t>
            </a:r>
          </a:p>
        </p:txBody>
      </p:sp>
      <p:sp>
        <p:nvSpPr>
          <p:cNvPr id="18" name="Content Placeholder 17"/>
          <p:cNvSpPr>
            <a:spLocks noGrp="1"/>
          </p:cNvSpPr>
          <p:nvPr/>
        </p:nvSpPr>
        <p:spPr bwMode="auto">
          <a:xfrm>
            <a:off x="457200" y="861219"/>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6" name="Picture 2" descr="C:\Users\hays\Desktop\143 Computer Vision\slides\07\cmu_machine_learning_dept_members_protest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760" y="1364493"/>
            <a:ext cx="6177833" cy="41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29936" y="6581001"/>
            <a:ext cx="2362955" cy="276999"/>
          </a:xfrm>
          <a:prstGeom prst="rect">
            <a:avLst/>
          </a:prstGeom>
        </p:spPr>
        <p:txBody>
          <a:bodyPr wrap="none">
            <a:spAutoFit/>
          </a:bodyPr>
          <a:lstStyle/>
          <a:p>
            <a:r>
              <a:rPr lang="en-US" sz="1200" dirty="0" smtClean="0">
                <a:solidFill>
                  <a:schemeClr val="tx1">
                    <a:lumMod val="50000"/>
                    <a:lumOff val="50000"/>
                  </a:schemeClr>
                </a:solidFill>
              </a:rPr>
              <a:t>Many slides from D. Hoiem, J. Hays</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1883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6988"/>
            <a:ext cx="7886700" cy="6143812"/>
          </a:xfrm>
        </p:spPr>
        <p:txBody>
          <a:bodyPr>
            <a:normAutofit/>
          </a:bodyPr>
          <a:lstStyle/>
          <a:p>
            <a:r>
              <a:rPr lang="en-US" sz="3200" dirty="0" smtClean="0"/>
              <a:t>“</a:t>
            </a:r>
            <a:r>
              <a:rPr lang="en-US" sz="3200" dirty="0"/>
              <a:t>If you were a current computer science student what area would you start studying heavily</a:t>
            </a:r>
            <a:r>
              <a:rPr lang="en-US" sz="3200" dirty="0" smtClean="0"/>
              <a:t>?”</a:t>
            </a:r>
          </a:p>
          <a:p>
            <a:pPr lvl="1"/>
            <a:r>
              <a:rPr lang="en-US" sz="2800" dirty="0" smtClean="0"/>
              <a:t>Answer: Machine Learning. </a:t>
            </a:r>
          </a:p>
          <a:p>
            <a:pPr lvl="1"/>
            <a:r>
              <a:rPr lang="en-US" sz="2800" dirty="0" smtClean="0"/>
              <a:t>“</a:t>
            </a:r>
            <a:r>
              <a:rPr lang="en-US" sz="2800" dirty="0"/>
              <a:t>The ultimate is computers that </a:t>
            </a:r>
            <a:r>
              <a:rPr lang="en-US" sz="2800" dirty="0" smtClean="0"/>
              <a:t>learn”</a:t>
            </a:r>
          </a:p>
          <a:p>
            <a:pPr lvl="1"/>
            <a:r>
              <a:rPr lang="en-US" sz="2800" dirty="0"/>
              <a:t>Bill Gates, </a:t>
            </a:r>
            <a:r>
              <a:rPr lang="en-US" sz="2800" dirty="0" err="1"/>
              <a:t>Reddit</a:t>
            </a:r>
            <a:r>
              <a:rPr lang="en-US" sz="2800" dirty="0"/>
              <a:t> AMA</a:t>
            </a:r>
          </a:p>
          <a:p>
            <a:endParaRPr lang="en-US" sz="3200" dirty="0"/>
          </a:p>
          <a:p>
            <a:r>
              <a:rPr lang="en-US" sz="3200" dirty="0"/>
              <a:t>“Machine learning is the next Internet” </a:t>
            </a:r>
          </a:p>
          <a:p>
            <a:pPr lvl="1"/>
            <a:r>
              <a:rPr lang="en-US" sz="2800" dirty="0" smtClean="0"/>
              <a:t>Tony </a:t>
            </a:r>
            <a:r>
              <a:rPr lang="en-US" sz="2800" dirty="0"/>
              <a:t>Tether, Director, </a:t>
            </a:r>
            <a:r>
              <a:rPr lang="en-US" sz="2800" dirty="0" smtClean="0"/>
              <a:t>DARPA</a:t>
            </a:r>
            <a:endParaRPr lang="en-US" sz="2800" dirty="0"/>
          </a:p>
          <a:p>
            <a:endParaRPr lang="en-US" sz="3200" dirty="0" smtClean="0"/>
          </a:p>
          <a:p>
            <a:r>
              <a:rPr lang="en-US" sz="3200" dirty="0"/>
              <a:t>“Machine learning is today’s discontinuity” </a:t>
            </a:r>
          </a:p>
          <a:p>
            <a:pPr lvl="1"/>
            <a:r>
              <a:rPr lang="en-US" sz="2800" dirty="0" smtClean="0"/>
              <a:t>Jerry </a:t>
            </a:r>
            <a:r>
              <a:rPr lang="en-US" sz="2800" dirty="0"/>
              <a:t>Yang, CEO, </a:t>
            </a:r>
            <a:r>
              <a:rPr lang="en-US" sz="2800" dirty="0" smtClean="0"/>
              <a:t>Yahoo</a:t>
            </a:r>
            <a:endParaRPr lang="en-US" sz="2800" dirty="0"/>
          </a:p>
          <a:p>
            <a:pPr marL="0" indent="0">
              <a:buNone/>
            </a:pPr>
            <a:endParaRPr lang="en-US" sz="3200" dirty="0"/>
          </a:p>
        </p:txBody>
      </p:sp>
      <p:sp>
        <p:nvSpPr>
          <p:cNvPr id="4" name="Footer Placeholder 3"/>
          <p:cNvSpPr>
            <a:spLocks noGrp="1"/>
          </p:cNvSpPr>
          <p:nvPr>
            <p:ph type="ftr" sz="quarter" idx="11"/>
          </p:nvPr>
        </p:nvSpPr>
        <p:spPr/>
        <p:txBody>
          <a:bodyPr/>
          <a:lstStyle/>
          <a:p>
            <a:pPr>
              <a:defRPr/>
            </a:pPr>
            <a:r>
              <a:rPr lang="en-US" dirty="0" smtClean="0"/>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p:sp>
        <p:nvSpPr>
          <p:cNvPr id="6" name="Slide Number Placeholder 4"/>
          <p:cNvSpPr txBox="1">
            <a:spLocks/>
          </p:cNvSpPr>
          <p:nvPr/>
        </p:nvSpPr>
        <p:spPr bwMode="auto">
          <a:xfrm>
            <a:off x="1752600" y="64008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mtClean="0">
                <a:solidFill>
                  <a:schemeClr val="bg1">
                    <a:lumMod val="65000"/>
                  </a:schemeClr>
                </a:solidFill>
              </a:rPr>
              <a:t>Slide Credit: Pedro </a:t>
            </a:r>
            <a:r>
              <a:rPr lang="en-US" err="1" smtClean="0">
                <a:solidFill>
                  <a:schemeClr val="bg1">
                    <a:lumMod val="65000"/>
                  </a:schemeClr>
                </a:solidFill>
              </a:rPr>
              <a:t>Domingos</a:t>
            </a:r>
            <a:r>
              <a:rPr lang="en-US" smtClean="0">
                <a:solidFill>
                  <a:schemeClr val="bg1">
                    <a:lumMod val="65000"/>
                  </a:schemeClr>
                </a:solidFill>
              </a:rPr>
              <a:t>, Tom Mitchel, Tom </a:t>
            </a:r>
            <a:r>
              <a:rPr lang="en-US" err="1" smtClean="0">
                <a:solidFill>
                  <a:schemeClr val="bg1">
                    <a:lumMod val="65000"/>
                  </a:schemeClr>
                </a:solidFill>
              </a:rPr>
              <a:t>Dietterich</a:t>
            </a:r>
            <a:endParaRPr lang="en-US">
              <a:solidFill>
                <a:schemeClr val="bg1">
                  <a:lumMod val="65000"/>
                </a:schemeClr>
              </a:solidFill>
            </a:endParaRPr>
          </a:p>
        </p:txBody>
      </p:sp>
    </p:spTree>
    <p:extLst>
      <p:ext uri="{BB962C8B-B14F-4D97-AF65-F5344CB8AC3E}">
        <p14:creationId xmlns:p14="http://schemas.microsoft.com/office/powerpoint/2010/main" val="2953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2400" y="6019800"/>
            <a:ext cx="2895600" cy="457200"/>
          </a:xfrm>
        </p:spPr>
        <p:txBody>
          <a:bodyPr/>
          <a:lstStyle/>
          <a:p>
            <a:pPr>
              <a:defRPr/>
            </a:pPr>
            <a:r>
              <a:rPr lang="en-US" dirty="0" smtClean="0"/>
              <a:t>(C) Dhruv Batra </a:t>
            </a:r>
            <a:endParaRPr lang="en-US" dirty="0"/>
          </a:p>
        </p:txBody>
      </p:sp>
      <p:sp>
        <p:nvSpPr>
          <p:cNvPr id="5" name="Slide Number Placeholder 4"/>
          <p:cNvSpPr>
            <a:spLocks noGrp="1"/>
          </p:cNvSpPr>
          <p:nvPr>
            <p:ph type="sldNum" sz="quarter" idx="12"/>
          </p:nvPr>
        </p:nvSpPr>
        <p:spPr>
          <a:xfrm>
            <a:off x="7086600" y="6019800"/>
            <a:ext cx="1905000" cy="457200"/>
          </a:xfrm>
        </p:spPr>
        <p:txBody>
          <a:bodyPr/>
          <a:lstStyle/>
          <a:p>
            <a:pPr>
              <a:defRPr/>
            </a:pPr>
            <a:fld id="{7134A590-6033-DE48-865B-A0558AEFCBD1}" type="slidenum">
              <a:rPr lang="en-US" smtClean="0"/>
              <a:pPr>
                <a:defRPr/>
              </a:pPr>
              <a:t>11</a:t>
            </a:fld>
            <a:endParaRPr lang="en-US"/>
          </a:p>
        </p:txBody>
      </p:sp>
      <p:pic>
        <p:nvPicPr>
          <p:cNvPr id="10" name="Picture 9" descr="Screen Shot 2015-01-21 at 10.33.4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1" y="609600"/>
            <a:ext cx="4968416" cy="3429000"/>
          </a:xfrm>
          <a:prstGeom prst="rect">
            <a:avLst/>
          </a:prstGeom>
        </p:spPr>
      </p:pic>
      <p:pic>
        <p:nvPicPr>
          <p:cNvPr id="9" name="Picture 8"/>
          <p:cNvPicPr>
            <a:picLocks noChangeAspect="1"/>
          </p:cNvPicPr>
          <p:nvPr/>
        </p:nvPicPr>
        <p:blipFill>
          <a:blip r:embed="rId3"/>
          <a:stretch>
            <a:fillRect/>
          </a:stretch>
        </p:blipFill>
        <p:spPr>
          <a:xfrm>
            <a:off x="5015438" y="609600"/>
            <a:ext cx="4128562" cy="3429000"/>
          </a:xfrm>
          <a:prstGeom prst="rect">
            <a:avLst/>
          </a:prstGeom>
        </p:spPr>
      </p:pic>
      <p:pic>
        <p:nvPicPr>
          <p:cNvPr id="6" name="Picture 5" descr="Screen Shot 2015-01-21 at 10.28.14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396" y="2895600"/>
            <a:ext cx="6032604" cy="3505200"/>
          </a:xfrm>
          <a:prstGeom prst="rect">
            <a:avLst/>
          </a:prstGeom>
        </p:spPr>
      </p:pic>
      <p:pic>
        <p:nvPicPr>
          <p:cNvPr id="7" name="Picture 6" descr="Screen Shot 2015-01-21 at 10.29.4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219200"/>
            <a:ext cx="8255000" cy="3898900"/>
          </a:xfrm>
          <a:prstGeom prst="rect">
            <a:avLst/>
          </a:prstGeom>
        </p:spPr>
      </p:pic>
      <p:pic>
        <p:nvPicPr>
          <p:cNvPr id="8" name="Picture 7" descr="Screen Shot 2015-01-21 at 10.30.14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22" y="3162300"/>
            <a:ext cx="4243078" cy="3314700"/>
          </a:xfrm>
          <a:prstGeom prst="rect">
            <a:avLst/>
          </a:prstGeom>
        </p:spPr>
      </p:pic>
    </p:spTree>
    <p:extLst>
      <p:ext uri="{BB962C8B-B14F-4D97-AF65-F5344CB8AC3E}">
        <p14:creationId xmlns:p14="http://schemas.microsoft.com/office/powerpoint/2010/main" val="24423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51529"/>
            <a:ext cx="7886700" cy="4025434"/>
          </a:xfrm>
        </p:spPr>
        <p:txBody>
          <a:bodyPr>
            <a:normAutofit/>
          </a:bodyPr>
          <a:lstStyle/>
          <a:p>
            <a:pPr marL="0" indent="0">
              <a:buNone/>
            </a:pPr>
            <a:r>
              <a:rPr lang="en-US" sz="5400" b="1" dirty="0" smtClean="0"/>
              <a:t>Machine Learning:</a:t>
            </a:r>
            <a:endParaRPr lang="en-US" sz="3600" dirty="0">
              <a:solidFill>
                <a:schemeClr val="tx1">
                  <a:lumMod val="50000"/>
                  <a:lumOff val="50000"/>
                </a:schemeClr>
              </a:solidFill>
            </a:endParaRPr>
          </a:p>
          <a:p>
            <a:pPr marL="0" indent="0">
              <a:buNone/>
            </a:pPr>
            <a:r>
              <a:rPr lang="en-US" altLang="en-US" sz="3600" dirty="0"/>
              <a:t>Making predictions or decisions from Data</a:t>
            </a:r>
            <a:endParaRPr lang="en-US" sz="3600" dirty="0"/>
          </a:p>
        </p:txBody>
      </p:sp>
    </p:spTree>
    <p:extLst>
      <p:ext uri="{BB962C8B-B14F-4D97-AF65-F5344CB8AC3E}">
        <p14:creationId xmlns:p14="http://schemas.microsoft.com/office/powerpoint/2010/main" val="375418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28649" y="1325562"/>
            <a:ext cx="8031257" cy="5278437"/>
          </a:xfrm>
        </p:spPr>
        <p:txBody>
          <a:bodyPr>
            <a:noAutofit/>
          </a:bodyPr>
          <a:lstStyle/>
          <a:p>
            <a:r>
              <a:rPr lang="en-US" dirty="0" smtClean="0"/>
              <a:t>Disclaimer:</a:t>
            </a:r>
          </a:p>
          <a:p>
            <a:pPr lvl="1"/>
            <a:r>
              <a:rPr lang="en-US" sz="2000" dirty="0" smtClean="0"/>
              <a:t>This </a:t>
            </a:r>
            <a:r>
              <a:rPr lang="en-US" sz="2000" dirty="0" smtClean="0"/>
              <a:t>overview will not cover </a:t>
            </a:r>
            <a:r>
              <a:rPr lang="en-US" altLang="en-US" sz="2000" dirty="0" smtClean="0"/>
              <a:t>statistical underpinnings of learning methods. We’ve looking at ML </a:t>
            </a:r>
            <a:r>
              <a:rPr lang="en-US" altLang="en-US" sz="2000" dirty="0"/>
              <a:t>as a tool. </a:t>
            </a:r>
          </a:p>
          <a:p>
            <a:r>
              <a:rPr lang="en-US" dirty="0" smtClean="0"/>
              <a:t>ML </a:t>
            </a:r>
            <a:r>
              <a:rPr lang="en-US" dirty="0" smtClean="0"/>
              <a:t>related courses at Virginia </a:t>
            </a:r>
            <a:r>
              <a:rPr lang="en-US" dirty="0" smtClean="0"/>
              <a:t>Tech</a:t>
            </a:r>
          </a:p>
          <a:p>
            <a:pPr lvl="1"/>
            <a:r>
              <a:rPr lang="it-IT" sz="2000" dirty="0" smtClean="0"/>
              <a:t>ECE </a:t>
            </a:r>
            <a:r>
              <a:rPr lang="it-IT" sz="2000" dirty="0"/>
              <a:t>5424 / </a:t>
            </a:r>
            <a:r>
              <a:rPr lang="it-IT" sz="2000" dirty="0" smtClean="0"/>
              <a:t>4424 - CS </a:t>
            </a:r>
            <a:r>
              <a:rPr lang="it-IT" sz="2000" dirty="0"/>
              <a:t>5824 / </a:t>
            </a:r>
            <a:r>
              <a:rPr lang="it-IT" sz="2000" dirty="0" smtClean="0"/>
              <a:t>4824 Introduction to Machine Learning</a:t>
            </a:r>
          </a:p>
          <a:p>
            <a:pPr lvl="1"/>
            <a:r>
              <a:rPr lang="en-US" sz="2000" dirty="0"/>
              <a:t>CS </a:t>
            </a:r>
            <a:r>
              <a:rPr lang="en-US" sz="2000" dirty="0" smtClean="0"/>
              <a:t>4804 Introduction to </a:t>
            </a:r>
            <a:r>
              <a:rPr lang="en-US" sz="2000" dirty="0"/>
              <a:t>Artificial </a:t>
            </a:r>
            <a:r>
              <a:rPr lang="en-US" sz="2000" dirty="0" smtClean="0"/>
              <a:t>Intelligence</a:t>
            </a:r>
          </a:p>
          <a:p>
            <a:pPr lvl="1"/>
            <a:r>
              <a:rPr lang="en-US" sz="2000" dirty="0" smtClean="0"/>
              <a:t>ECE 6504 Neural Networks and Deep </a:t>
            </a:r>
            <a:r>
              <a:rPr lang="en-US" sz="2000" dirty="0" smtClean="0"/>
              <a:t>Learning</a:t>
            </a:r>
            <a:endParaRPr lang="en-US" dirty="0"/>
          </a:p>
          <a:p>
            <a:r>
              <a:rPr lang="en-US" dirty="0" smtClean="0"/>
              <a:t>External courses</a:t>
            </a:r>
          </a:p>
          <a:p>
            <a:pPr lvl="1"/>
            <a:r>
              <a:rPr lang="en-US" sz="2000" dirty="0" smtClean="0"/>
              <a:t>Machine Learning by Andrew </a:t>
            </a:r>
            <a:r>
              <a:rPr lang="en-US" sz="2000" dirty="0"/>
              <a:t>Ng </a:t>
            </a:r>
            <a:br>
              <a:rPr lang="en-US" sz="2000" dirty="0"/>
            </a:br>
            <a:r>
              <a:rPr lang="en-US" sz="2000" dirty="0">
                <a:hlinkClick r:id="rId2"/>
              </a:rPr>
              <a:t>https://</a:t>
            </a:r>
            <a:r>
              <a:rPr lang="en-US" sz="2000" dirty="0" smtClean="0">
                <a:hlinkClick r:id="rId2"/>
              </a:rPr>
              <a:t>www.coursera.org/learn/machine-learning</a:t>
            </a:r>
            <a:endParaRPr lang="en-US" sz="2000" dirty="0" smtClean="0"/>
          </a:p>
          <a:p>
            <a:pPr lvl="1"/>
            <a:r>
              <a:rPr lang="en-US" sz="2000" dirty="0" smtClean="0"/>
              <a:t>Learning from Data </a:t>
            </a:r>
            <a:r>
              <a:rPr lang="en-US" sz="2000" dirty="0"/>
              <a:t>by </a:t>
            </a:r>
            <a:r>
              <a:rPr lang="en-US" sz="2000" dirty="0" err="1"/>
              <a:t>Yaser</a:t>
            </a:r>
            <a:r>
              <a:rPr lang="en-US" sz="2000" dirty="0"/>
              <a:t> S. Abu-Mostafa</a:t>
            </a:r>
            <a:br>
              <a:rPr lang="en-US" sz="2000" dirty="0"/>
            </a:br>
            <a:r>
              <a:rPr lang="en-US" sz="2000" dirty="0">
                <a:hlinkClick r:id="rId3"/>
              </a:rPr>
              <a:t>https://</a:t>
            </a:r>
            <a:r>
              <a:rPr lang="en-US" sz="2000" dirty="0" smtClean="0">
                <a:hlinkClick r:id="rId3"/>
              </a:rPr>
              <a:t>www.edx.org/course/learning-data-introductory-machine-caltechx-cs1156x</a:t>
            </a:r>
            <a:endParaRPr lang="en-US" sz="2000" dirty="0" smtClean="0"/>
          </a:p>
        </p:txBody>
      </p:sp>
    </p:spTree>
    <p:extLst>
      <p:ext uri="{BB962C8B-B14F-4D97-AF65-F5344CB8AC3E}">
        <p14:creationId xmlns:p14="http://schemas.microsoft.com/office/powerpoint/2010/main" val="85156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Impact of Machine Learning</a:t>
            </a:r>
          </a:p>
        </p:txBody>
      </p:sp>
      <p:sp>
        <p:nvSpPr>
          <p:cNvPr id="13315" name="Content Placeholder 2"/>
          <p:cNvSpPr>
            <a:spLocks noGrp="1"/>
          </p:cNvSpPr>
          <p:nvPr>
            <p:ph idx="1"/>
          </p:nvPr>
        </p:nvSpPr>
        <p:spPr/>
        <p:txBody>
          <a:bodyPr/>
          <a:lstStyle/>
          <a:p>
            <a:pPr eaLnBrk="1" hangingPunct="1"/>
            <a:r>
              <a:rPr lang="en-US" altLang="en-US" dirty="0" smtClean="0"/>
              <a:t>Machine Learning is arguably the greatest export from computing to other scientific fields.</a:t>
            </a:r>
          </a:p>
          <a:p>
            <a:pPr eaLnBrk="1" hangingPunct="1"/>
            <a:endParaRPr lang="en-US" altLang="en-US" dirty="0" smtClean="0"/>
          </a:p>
          <a:p>
            <a:pPr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7354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884238"/>
          </a:xfrm>
        </p:spPr>
        <p:txBody>
          <a:bodyPr/>
          <a:lstStyle/>
          <a:p>
            <a:pPr eaLnBrk="1" hangingPunct="1"/>
            <a:r>
              <a:rPr lang="en-US" altLang="en-US" smtClean="0"/>
              <a:t>Machine Learning Applications</a:t>
            </a:r>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2" descr="C:\Users\hays\Desktop\143 Computer Vision\slides\07\ML_tas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700"/>
            <a:ext cx="9144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7216775" y="6550025"/>
            <a:ext cx="1927225" cy="3079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400" dirty="0">
                <a:solidFill>
                  <a:prstClr val="white">
                    <a:lumMod val="65000"/>
                  </a:prstClr>
                </a:solidFill>
                <a:latin typeface="Arial" charset="0"/>
                <a:cs typeface="Arial" panose="020B0604020202020204" pitchFamily="34" charset="0"/>
              </a:rPr>
              <a:t>Slide:  Isabelle </a:t>
            </a:r>
            <a:r>
              <a:rPr lang="en-US" sz="1400" dirty="0" err="1">
                <a:solidFill>
                  <a:prstClr val="white">
                    <a:lumMod val="65000"/>
                  </a:prstClr>
                </a:solidFill>
                <a:latin typeface="Arial" charset="0"/>
                <a:cs typeface="Arial" panose="020B0604020202020204" pitchFamily="34" charset="0"/>
              </a:rPr>
              <a:t>Guyon</a:t>
            </a:r>
            <a:endParaRPr lang="en-US" sz="1400" dirty="0">
              <a:solidFill>
                <a:prstClr val="white">
                  <a:lumMod val="65000"/>
                </a:prstClr>
              </a:solidFill>
              <a:latin typeface="Arial" charset="0"/>
              <a:cs typeface="Arial" panose="020B0604020202020204" pitchFamily="34" charset="0"/>
            </a:endParaRPr>
          </a:p>
        </p:txBody>
      </p:sp>
    </p:spTree>
    <p:extLst>
      <p:ext uri="{BB962C8B-B14F-4D97-AF65-F5344CB8AC3E}">
        <p14:creationId xmlns:p14="http://schemas.microsoft.com/office/powerpoint/2010/main" val="318711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smtClean="0"/>
          </a:p>
        </p:txBody>
      </p:sp>
      <p:sp>
        <p:nvSpPr>
          <p:cNvPr id="26627" name="Content Placeholder 2"/>
          <p:cNvSpPr>
            <a:spLocks noGrp="1"/>
          </p:cNvSpPr>
          <p:nvPr>
            <p:ph idx="1"/>
          </p:nvPr>
        </p:nvSpPr>
        <p:spPr/>
        <p:txBody>
          <a:bodyPr/>
          <a:lstStyle/>
          <a:p>
            <a:pPr eaLnBrk="1" hangingPunct="1"/>
            <a:endParaRPr lang="en-US" altLang="en-US" smtClean="0"/>
          </a:p>
        </p:txBody>
      </p:sp>
      <p:pic>
        <p:nvPicPr>
          <p:cNvPr id="26628"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5257800" y="46482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822608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ays\Desktop\143 Computer Vision\slides\07\639px-GaussianScatterPCA.png"/>
          <p:cNvPicPr>
            <a:picLocks noChangeAspect="1" noChangeArrowheads="1"/>
          </p:cNvPicPr>
          <p:nvPr/>
        </p:nvPicPr>
        <p:blipFill>
          <a:blip r:embed="rId2">
            <a:extLst>
              <a:ext uri="{28A0092B-C50C-407E-A947-70E740481C1C}">
                <a14:useLocalDpi xmlns:a14="http://schemas.microsoft.com/office/drawing/2010/main" val="0"/>
              </a:ext>
            </a:extLst>
          </a:blip>
          <a:srcRect l="8012" t="5688" r="7857" b="6126"/>
          <a:stretch>
            <a:fillRect/>
          </a:stretch>
        </p:blipFill>
        <p:spPr bwMode="auto">
          <a:xfrm>
            <a:off x="4808538" y="1600200"/>
            <a:ext cx="4259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pPr eaLnBrk="1" hangingPunct="1"/>
            <a:r>
              <a:rPr lang="en-US" altLang="en-US" smtClean="0"/>
              <a:t>Dimensionality Reduction</a:t>
            </a:r>
          </a:p>
        </p:txBody>
      </p:sp>
      <p:sp>
        <p:nvSpPr>
          <p:cNvPr id="27652" name="Content Placeholder 2"/>
          <p:cNvSpPr>
            <a:spLocks noGrp="1"/>
          </p:cNvSpPr>
          <p:nvPr>
            <p:ph idx="1"/>
          </p:nvPr>
        </p:nvSpPr>
        <p:spPr>
          <a:xfrm>
            <a:off x="152400" y="1600200"/>
            <a:ext cx="4876800" cy="4525963"/>
          </a:xfrm>
        </p:spPr>
        <p:txBody>
          <a:bodyPr/>
          <a:lstStyle/>
          <a:p>
            <a:pPr eaLnBrk="1" hangingPunct="1"/>
            <a:r>
              <a:rPr lang="en-US" altLang="en-US" b="1" dirty="0" smtClean="0"/>
              <a:t>PCA</a:t>
            </a:r>
            <a:r>
              <a:rPr lang="en-US" altLang="en-US" dirty="0" smtClean="0"/>
              <a:t>, ICA, LLE, </a:t>
            </a:r>
            <a:r>
              <a:rPr lang="en-US" altLang="en-US" dirty="0" err="1" smtClean="0"/>
              <a:t>Isomap</a:t>
            </a:r>
            <a:endParaRPr lang="en-US" altLang="en-US" dirty="0" smtClean="0"/>
          </a:p>
          <a:p>
            <a:pPr eaLnBrk="1" hangingPunct="1"/>
            <a:endParaRPr lang="en-US" altLang="en-US" dirty="0" smtClean="0"/>
          </a:p>
          <a:p>
            <a:pPr eaLnBrk="1" hangingPunct="1"/>
            <a:r>
              <a:rPr lang="en-US" altLang="en-US" sz="1800" dirty="0" smtClean="0"/>
              <a:t>PCA is the most important technique to know.  It takes advantage of correlations in data dimensions to produce the best possible lower dimensional representation based on linear projections (minimizes reconstruction error).</a:t>
            </a:r>
            <a:br>
              <a:rPr lang="en-US" altLang="en-US" sz="1800" dirty="0" smtClean="0"/>
            </a:br>
            <a:endParaRPr lang="en-US" altLang="en-US" sz="1800" dirty="0" smtClean="0"/>
          </a:p>
          <a:p>
            <a:pPr eaLnBrk="1" hangingPunct="1"/>
            <a:r>
              <a:rPr lang="en-US" altLang="en-US" sz="1800" dirty="0" smtClean="0"/>
              <a:t>PCA should be used for dimensionality reduction, not for discovering patterns or making predictions. Don't try to assign semantic meaning to the bases.</a:t>
            </a:r>
          </a:p>
        </p:txBody>
      </p:sp>
    </p:spTree>
    <p:extLst>
      <p:ext uri="{BB962C8B-B14F-4D97-AF65-F5344CB8AC3E}">
        <p14:creationId xmlns:p14="http://schemas.microsoft.com/office/powerpoint/2010/main" val="2029709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Eigenfaces example</a:t>
            </a:r>
          </a:p>
        </p:txBody>
      </p:sp>
      <p:sp>
        <p:nvSpPr>
          <p:cNvPr id="25603" name="Rectangle 3"/>
          <p:cNvSpPr>
            <a:spLocks noGrp="1" noChangeArrowheads="1"/>
          </p:cNvSpPr>
          <p:nvPr>
            <p:ph type="body" idx="1"/>
          </p:nvPr>
        </p:nvSpPr>
        <p:spPr/>
        <p:txBody>
          <a:bodyPr/>
          <a:lstStyle/>
          <a:p>
            <a:endParaRPr lang="en-US" smtClean="0"/>
          </a:p>
        </p:txBody>
      </p:sp>
      <p:sp>
        <p:nvSpPr>
          <p:cNvPr id="25604" name="Rectangle 6"/>
          <p:cNvSpPr>
            <a:spLocks noChangeArrowheads="1"/>
          </p:cNvSpPr>
          <p:nvPr/>
        </p:nvSpPr>
        <p:spPr bwMode="auto">
          <a:xfrm>
            <a:off x="3810000" y="1138238"/>
            <a:ext cx="495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Top eigenvectors: u</a:t>
            </a:r>
            <a:r>
              <a:rPr lang="en-US" baseline="-25000"/>
              <a:t>1</a:t>
            </a:r>
            <a:r>
              <a:rPr lang="en-US"/>
              <a:t>,…u</a:t>
            </a:r>
            <a:r>
              <a:rPr lang="en-US" baseline="-25000"/>
              <a:t>k</a:t>
            </a:r>
          </a:p>
        </p:txBody>
      </p:sp>
      <p:sp>
        <p:nvSpPr>
          <p:cNvPr id="25605" name="Rectangle 7"/>
          <p:cNvSpPr>
            <a:spLocks noChangeArrowheads="1"/>
          </p:cNvSpPr>
          <p:nvPr/>
        </p:nvSpPr>
        <p:spPr bwMode="auto">
          <a:xfrm>
            <a:off x="1603375" y="243840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Mean: μ</a:t>
            </a:r>
          </a:p>
        </p:txBody>
      </p:sp>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7180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752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37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ltLang="en-US" smtClean="0"/>
          </a:p>
        </p:txBody>
      </p:sp>
      <p:sp>
        <p:nvSpPr>
          <p:cNvPr id="28675" name="Content Placeholder 2"/>
          <p:cNvSpPr>
            <a:spLocks noGrp="1"/>
          </p:cNvSpPr>
          <p:nvPr>
            <p:ph idx="1"/>
          </p:nvPr>
        </p:nvSpPr>
        <p:spPr/>
        <p:txBody>
          <a:bodyPr/>
          <a:lstStyle/>
          <a:p>
            <a:pPr eaLnBrk="1" hangingPunct="1"/>
            <a:endParaRPr lang="en-US" altLang="en-US" smtClean="0"/>
          </a:p>
        </p:txBody>
      </p:sp>
      <p:pic>
        <p:nvPicPr>
          <p:cNvPr id="2867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5257800" y="26670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23739649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stuffs</a:t>
            </a:r>
            <a:endParaRPr lang="en-US" dirty="0"/>
          </a:p>
        </p:txBody>
      </p:sp>
      <p:sp>
        <p:nvSpPr>
          <p:cNvPr id="3" name="Content Placeholder 2"/>
          <p:cNvSpPr>
            <a:spLocks noGrp="1"/>
          </p:cNvSpPr>
          <p:nvPr>
            <p:ph idx="1"/>
          </p:nvPr>
        </p:nvSpPr>
        <p:spPr>
          <a:xfrm>
            <a:off x="628650" y="1825624"/>
            <a:ext cx="7886700" cy="4879976"/>
          </a:xfrm>
        </p:spPr>
        <p:txBody>
          <a:bodyPr>
            <a:normAutofit/>
          </a:bodyPr>
          <a:lstStyle/>
          <a:p>
            <a:r>
              <a:rPr lang="en-US" dirty="0" smtClean="0"/>
              <a:t>HW 4 </a:t>
            </a:r>
          </a:p>
          <a:p>
            <a:pPr lvl="1"/>
            <a:r>
              <a:rPr lang="en-US" dirty="0" smtClean="0"/>
              <a:t>Due 11:59pm </a:t>
            </a:r>
            <a:r>
              <a:rPr lang="en-US" dirty="0"/>
              <a:t>on </a:t>
            </a:r>
            <a:r>
              <a:rPr lang="en-US" dirty="0" smtClean="0"/>
              <a:t>Wed, </a:t>
            </a:r>
            <a:r>
              <a:rPr lang="en-US" dirty="0"/>
              <a:t>November </a:t>
            </a:r>
            <a:r>
              <a:rPr lang="en-US" dirty="0" smtClean="0"/>
              <a:t>2</a:t>
            </a:r>
            <a:r>
              <a:rPr lang="en-US" baseline="30000" dirty="0" smtClean="0"/>
              <a:t>nd</a:t>
            </a:r>
            <a:endParaRPr lang="en-US" dirty="0" smtClean="0"/>
          </a:p>
          <a:p>
            <a:pPr marL="342900" lvl="1" indent="0">
              <a:buNone/>
            </a:pPr>
            <a:endParaRPr lang="en-US" dirty="0" smtClean="0"/>
          </a:p>
        </p:txBody>
      </p:sp>
    </p:spTree>
    <p:extLst>
      <p:ext uri="{BB962C8B-B14F-4D97-AF65-F5344CB8AC3E}">
        <p14:creationId xmlns:p14="http://schemas.microsoft.com/office/powerpoint/2010/main" val="396503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Clustering</a:t>
            </a:r>
            <a:endParaRPr lang="en-US" altLang="en-US" dirty="0" smtClean="0"/>
          </a:p>
        </p:txBody>
      </p:sp>
      <p:sp>
        <p:nvSpPr>
          <p:cNvPr id="3" name="Content Placeholder 2"/>
          <p:cNvSpPr>
            <a:spLocks noGrp="1"/>
          </p:cNvSpPr>
          <p:nvPr>
            <p:ph idx="1"/>
          </p:nvPr>
        </p:nvSpPr>
        <p:spPr/>
        <p:txBody>
          <a:bodyPr/>
          <a:lstStyle/>
          <a:p>
            <a:r>
              <a:rPr lang="en-US" altLang="en-US" dirty="0" smtClean="0"/>
              <a:t>Clustering: </a:t>
            </a:r>
          </a:p>
          <a:p>
            <a:pPr lvl="1"/>
            <a:r>
              <a:rPr lang="en-US" altLang="en-US" dirty="0" smtClean="0"/>
              <a:t>group together similar points and represent them with a single token</a:t>
            </a:r>
          </a:p>
          <a:p>
            <a:pPr>
              <a:buFont typeface="Arial" panose="020B0604020202020204" pitchFamily="34" charset="0"/>
              <a:buNone/>
            </a:pPr>
            <a:endParaRPr lang="en-US" altLang="en-US" dirty="0" smtClean="0"/>
          </a:p>
          <a:p>
            <a:r>
              <a:rPr lang="en-US" altLang="en-US" sz="3200" dirty="0" smtClean="0"/>
              <a:t>Key Challenges:</a:t>
            </a:r>
          </a:p>
          <a:p>
            <a:pPr lvl="1"/>
            <a:r>
              <a:rPr lang="en-US" altLang="en-US" dirty="0" smtClean="0"/>
              <a:t>What makes two points/images/patches similar?</a:t>
            </a:r>
          </a:p>
          <a:p>
            <a:pPr lvl="1"/>
            <a:r>
              <a:rPr lang="en-US" altLang="en-US" dirty="0" smtClean="0"/>
              <a:t>How do we compute an overall grouping from pairwise similarities? </a:t>
            </a:r>
          </a:p>
        </p:txBody>
      </p:sp>
      <p:sp>
        <p:nvSpPr>
          <p:cNvPr id="38916" name="TextBox 5"/>
          <p:cNvSpPr txBox="1">
            <a:spLocks noChangeArrowheads="1"/>
          </p:cNvSpPr>
          <p:nvPr/>
        </p:nvSpPr>
        <p:spPr bwMode="auto">
          <a:xfrm>
            <a:off x="7481298" y="6571141"/>
            <a:ext cx="1728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161906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Why do we cluster?</a:t>
            </a:r>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pPr>
              <a:buFont typeface="Arial" charset="0"/>
              <a:buChar char="•"/>
              <a:defRPr/>
            </a:pPr>
            <a:endParaRPr lang="en-US" dirty="0" smtClean="0"/>
          </a:p>
          <a:p>
            <a:pPr>
              <a:buFont typeface="Arial" charset="0"/>
              <a:buChar char="•"/>
              <a:defRPr/>
            </a:pPr>
            <a:r>
              <a:rPr lang="en-US" b="1" dirty="0" smtClean="0"/>
              <a:t>Summarizing data</a:t>
            </a:r>
          </a:p>
          <a:p>
            <a:pPr lvl="1">
              <a:buFont typeface="Arial" charset="0"/>
              <a:buChar char="–"/>
              <a:defRPr/>
            </a:pPr>
            <a:r>
              <a:rPr lang="en-US" dirty="0" smtClean="0"/>
              <a:t>Look at large amounts of data</a:t>
            </a:r>
          </a:p>
          <a:p>
            <a:pPr lvl="1">
              <a:buFont typeface="Arial" charset="0"/>
              <a:buChar char="–"/>
              <a:defRPr/>
            </a:pPr>
            <a:r>
              <a:rPr lang="en-US" dirty="0" smtClean="0"/>
              <a:t>Patch-based compression or </a:t>
            </a:r>
            <a:r>
              <a:rPr lang="en-US" dirty="0" err="1" smtClean="0"/>
              <a:t>denoising</a:t>
            </a:r>
            <a:endParaRPr lang="en-US" dirty="0" smtClean="0"/>
          </a:p>
          <a:p>
            <a:pPr lvl="1">
              <a:buFont typeface="Arial" charset="0"/>
              <a:buChar char="–"/>
              <a:defRPr/>
            </a:pPr>
            <a:r>
              <a:rPr lang="en-US" dirty="0" smtClean="0"/>
              <a:t>Represent a large continuous vector with the cluster number</a:t>
            </a:r>
          </a:p>
          <a:p>
            <a:pPr>
              <a:buFont typeface="Arial" charset="0"/>
              <a:buNone/>
              <a:defRPr/>
            </a:pPr>
            <a:endParaRPr lang="en-US" dirty="0" smtClean="0"/>
          </a:p>
          <a:p>
            <a:pPr>
              <a:buFont typeface="Arial" charset="0"/>
              <a:buChar char="•"/>
              <a:defRPr/>
            </a:pPr>
            <a:r>
              <a:rPr lang="en-US" b="1" dirty="0" smtClean="0"/>
              <a:t>Counting</a:t>
            </a:r>
          </a:p>
          <a:p>
            <a:pPr lvl="1">
              <a:buFont typeface="Arial" charset="0"/>
              <a:buChar char="–"/>
              <a:defRPr/>
            </a:pPr>
            <a:r>
              <a:rPr lang="en-US" dirty="0" smtClean="0"/>
              <a:t>Histograms of texture, color, SIFT vectors</a:t>
            </a:r>
          </a:p>
          <a:p>
            <a:pPr>
              <a:buFont typeface="Arial" charset="0"/>
              <a:buChar char="•"/>
              <a:defRPr/>
            </a:pPr>
            <a:endParaRPr lang="en-US" dirty="0" smtClean="0"/>
          </a:p>
          <a:p>
            <a:pPr>
              <a:buFont typeface="Arial" charset="0"/>
              <a:buChar char="•"/>
              <a:defRPr/>
            </a:pPr>
            <a:r>
              <a:rPr lang="en-US" b="1" dirty="0" smtClean="0"/>
              <a:t>Segmentation</a:t>
            </a:r>
          </a:p>
          <a:p>
            <a:pPr lvl="1">
              <a:buFont typeface="Arial" charset="0"/>
              <a:buChar char="–"/>
              <a:defRPr/>
            </a:pPr>
            <a:r>
              <a:rPr lang="en-US" dirty="0" smtClean="0"/>
              <a:t>Separate the image into different regions</a:t>
            </a:r>
          </a:p>
          <a:p>
            <a:pPr>
              <a:buFont typeface="Arial" charset="0"/>
              <a:buChar char="•"/>
              <a:defRPr/>
            </a:pPr>
            <a:endParaRPr lang="en-US" dirty="0" smtClean="0"/>
          </a:p>
          <a:p>
            <a:pPr>
              <a:buFont typeface="Arial" charset="0"/>
              <a:buChar char="•"/>
              <a:defRPr/>
            </a:pPr>
            <a:r>
              <a:rPr lang="en-US" b="1" dirty="0" smtClean="0"/>
              <a:t>Prediction</a:t>
            </a:r>
          </a:p>
          <a:p>
            <a:pPr lvl="1">
              <a:buFont typeface="Arial" charset="0"/>
              <a:buChar char="–"/>
              <a:defRPr/>
            </a:pPr>
            <a:r>
              <a:rPr lang="en-US" dirty="0" smtClean="0"/>
              <a:t>Images in the same cluster may have the same labels</a:t>
            </a:r>
            <a:endParaRPr lang="en-US" dirty="0"/>
          </a:p>
        </p:txBody>
      </p:sp>
      <p:sp>
        <p:nvSpPr>
          <p:cNvPr id="5" name="TextBox 5"/>
          <p:cNvSpPr txBox="1">
            <a:spLocks noChangeArrowheads="1"/>
          </p:cNvSpPr>
          <p:nvPr/>
        </p:nvSpPr>
        <p:spPr bwMode="auto">
          <a:xfrm>
            <a:off x="7481298" y="6571141"/>
            <a:ext cx="1728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1738341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How do we cluster?</a:t>
            </a:r>
          </a:p>
        </p:txBody>
      </p:sp>
      <p:sp>
        <p:nvSpPr>
          <p:cNvPr id="3" name="Content Placeholder 2"/>
          <p:cNvSpPr>
            <a:spLocks noGrp="1"/>
          </p:cNvSpPr>
          <p:nvPr>
            <p:ph idx="1"/>
          </p:nvPr>
        </p:nvSpPr>
        <p:spPr>
          <a:xfrm>
            <a:off x="628650" y="1325563"/>
            <a:ext cx="7886700" cy="5362108"/>
          </a:xfrm>
        </p:spPr>
        <p:txBody>
          <a:bodyPr>
            <a:normAutofit/>
          </a:bodyPr>
          <a:lstStyle/>
          <a:p>
            <a:pPr>
              <a:buFont typeface="Arial" charset="0"/>
              <a:buChar char="•"/>
              <a:defRPr/>
            </a:pPr>
            <a:r>
              <a:rPr lang="en-US" sz="3200" b="1" dirty="0" smtClean="0"/>
              <a:t>K-means</a:t>
            </a:r>
          </a:p>
          <a:p>
            <a:pPr lvl="1">
              <a:buFont typeface="Arial" charset="0"/>
              <a:buChar char="–"/>
              <a:defRPr/>
            </a:pPr>
            <a:r>
              <a:rPr lang="en-US" sz="2800" dirty="0" smtClean="0"/>
              <a:t>Iteratively re-assign points to the nearest cluster center</a:t>
            </a:r>
          </a:p>
          <a:p>
            <a:pPr>
              <a:buFont typeface="Arial" charset="0"/>
              <a:buChar char="•"/>
              <a:defRPr/>
            </a:pPr>
            <a:r>
              <a:rPr lang="en-US" sz="3200" b="1" dirty="0" smtClean="0"/>
              <a:t>Agglomerative clustering</a:t>
            </a:r>
          </a:p>
          <a:p>
            <a:pPr lvl="1">
              <a:buFont typeface="Arial" charset="0"/>
              <a:buChar char="–"/>
              <a:defRPr/>
            </a:pPr>
            <a:r>
              <a:rPr lang="en-US" sz="2800" dirty="0" smtClean="0"/>
              <a:t>Start with each point as its own cluster and iteratively merge the closest clusters</a:t>
            </a:r>
          </a:p>
          <a:p>
            <a:pPr>
              <a:buFont typeface="Arial" charset="0"/>
              <a:buChar char="•"/>
              <a:defRPr/>
            </a:pPr>
            <a:r>
              <a:rPr lang="en-US" sz="3200" b="1" dirty="0" smtClean="0"/>
              <a:t>Mean-shift clustering</a:t>
            </a:r>
          </a:p>
          <a:p>
            <a:pPr lvl="1">
              <a:buFont typeface="Arial" charset="0"/>
              <a:buChar char="–"/>
              <a:defRPr/>
            </a:pPr>
            <a:r>
              <a:rPr lang="en-US" sz="2800" dirty="0" smtClean="0"/>
              <a:t>Estimate modes of </a:t>
            </a:r>
            <a:r>
              <a:rPr lang="en-US" sz="2800" dirty="0" err="1" smtClean="0"/>
              <a:t>pdf</a:t>
            </a:r>
            <a:endParaRPr lang="en-US" sz="2800" dirty="0" smtClean="0"/>
          </a:p>
          <a:p>
            <a:pPr>
              <a:buFont typeface="Arial" charset="0"/>
              <a:buChar char="•"/>
              <a:defRPr/>
            </a:pPr>
            <a:r>
              <a:rPr lang="en-US" sz="3200" b="1" dirty="0" smtClean="0"/>
              <a:t>Spectral clustering</a:t>
            </a:r>
          </a:p>
          <a:p>
            <a:pPr lvl="1">
              <a:buFont typeface="Arial" charset="0"/>
              <a:buChar char="–"/>
              <a:defRPr/>
            </a:pPr>
            <a:r>
              <a:rPr lang="en-US" sz="2800" dirty="0" smtClean="0"/>
              <a:t>Split the nodes in a graph based on assigned links with similarity weights</a:t>
            </a:r>
            <a:endParaRPr lang="en-US" sz="2800" dirty="0"/>
          </a:p>
        </p:txBody>
      </p:sp>
      <p:sp>
        <p:nvSpPr>
          <p:cNvPr id="4" name="TextBox 5"/>
          <p:cNvSpPr txBox="1">
            <a:spLocks noChangeArrowheads="1"/>
          </p:cNvSpPr>
          <p:nvPr/>
        </p:nvSpPr>
        <p:spPr bwMode="auto">
          <a:xfrm>
            <a:off x="7481298" y="6571141"/>
            <a:ext cx="1728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212080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en-US" altLang="en-US" smtClean="0"/>
          </a:p>
        </p:txBody>
      </p:sp>
      <p:sp>
        <p:nvSpPr>
          <p:cNvPr id="56323" name="Content Placeholder 2"/>
          <p:cNvSpPr>
            <a:spLocks noGrp="1"/>
          </p:cNvSpPr>
          <p:nvPr>
            <p:ph idx="1"/>
          </p:nvPr>
        </p:nvSpPr>
        <p:spPr/>
        <p:txBody>
          <a:bodyPr/>
          <a:lstStyle/>
          <a:p>
            <a:pPr eaLnBrk="1" hangingPunct="1"/>
            <a:endParaRPr lang="en-US" altLang="en-US" smtClean="0"/>
          </a:p>
        </p:txBody>
      </p:sp>
      <p:pic>
        <p:nvPicPr>
          <p:cNvPr id="56324"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1295400" y="26670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3550443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The machine learning framework</a:t>
            </a:r>
          </a:p>
        </p:txBody>
      </p:sp>
      <p:sp>
        <p:nvSpPr>
          <p:cNvPr id="52227" name="Content Placeholder 2"/>
          <p:cNvSpPr>
            <a:spLocks noGrp="1"/>
          </p:cNvSpPr>
          <p:nvPr>
            <p:ph idx="1"/>
          </p:nvPr>
        </p:nvSpPr>
        <p:spPr>
          <a:xfrm>
            <a:off x="457200" y="1981200"/>
            <a:ext cx="8229600" cy="4144963"/>
          </a:xfrm>
        </p:spPr>
        <p:txBody>
          <a:bodyPr/>
          <a:lstStyle/>
          <a:p>
            <a:r>
              <a:rPr lang="en-US" altLang="en-US" sz="2400" dirty="0" smtClean="0"/>
              <a:t>Apply a prediction function to a feature representation of the image to get the desired output:</a:t>
            </a:r>
            <a:br>
              <a:rPr lang="en-US" altLang="en-US" sz="2400" dirty="0" smtClean="0"/>
            </a:br>
            <a:endParaRPr lang="en-US" altLang="en-US" sz="2400" dirty="0" smtClean="0"/>
          </a:p>
          <a:p>
            <a:pPr>
              <a:buFontTx/>
              <a:buNone/>
            </a:pPr>
            <a:r>
              <a:rPr lang="en-US" altLang="en-US" sz="2400" dirty="0" smtClean="0">
                <a:solidFill>
                  <a:srgbClr val="0000FF"/>
                </a:solidFill>
              </a:rPr>
              <a:t>			</a:t>
            </a:r>
            <a:r>
              <a:rPr lang="en-US" altLang="en-US" sz="6000" dirty="0" smtClean="0">
                <a:solidFill>
                  <a:srgbClr val="0000FF"/>
                </a:solidFill>
              </a:rPr>
              <a:t>f(    ) = “apple”</a:t>
            </a:r>
          </a:p>
          <a:p>
            <a:pPr>
              <a:buFontTx/>
              <a:buNone/>
            </a:pPr>
            <a:r>
              <a:rPr lang="en-US" altLang="en-US" sz="6000" dirty="0" smtClean="0">
                <a:solidFill>
                  <a:srgbClr val="0000FF"/>
                </a:solidFill>
              </a:rPr>
              <a:t>			f(    ) = “tomato”</a:t>
            </a:r>
          </a:p>
          <a:p>
            <a:pPr>
              <a:buFontTx/>
              <a:buNone/>
            </a:pPr>
            <a:r>
              <a:rPr lang="en-US" altLang="en-US" sz="6000" dirty="0" smtClean="0">
                <a:solidFill>
                  <a:srgbClr val="0000FF"/>
                </a:solidFill>
              </a:rPr>
              <a:t>			f(    ) = “cow”</a:t>
            </a:r>
          </a:p>
          <a:p>
            <a:pPr>
              <a:buFontTx/>
              <a:buNone/>
            </a:pPr>
            <a:endParaRPr lang="en-US" altLang="en-US" dirty="0" smtClean="0"/>
          </a:p>
          <a:p>
            <a:pPr>
              <a:buFontTx/>
              <a:buNone/>
            </a:pPr>
            <a:endParaRPr lang="en-US" altLang="en-US" dirty="0" smtClean="0"/>
          </a:p>
          <a:p>
            <a:pPr>
              <a:buFontTx/>
              <a:buNone/>
            </a:pPr>
            <a:endParaRPr lang="en-US" altLang="en-US" dirty="0" smtClean="0"/>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811" y="3122705"/>
            <a:ext cx="76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811" y="4077072"/>
            <a:ext cx="774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811" y="5031440"/>
            <a:ext cx="774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15200" y="6581775"/>
            <a:ext cx="1812925" cy="276225"/>
          </a:xfrm>
          <a:prstGeom prst="rect">
            <a:avLst/>
          </a:prstGeom>
          <a:noFill/>
        </p:spPr>
        <p:txBody>
          <a:bodyPr wrap="none">
            <a:spAutoFit/>
          </a:bodyPr>
          <a:lstStyle/>
          <a:p>
            <a:pPr eaLnBrk="1" hangingPunct="1">
              <a:defRPr/>
            </a:pPr>
            <a:r>
              <a:rPr lang="en-US" sz="1200" dirty="0">
                <a:solidFill>
                  <a:srgbClr val="FFFFFF">
                    <a:lumMod val="65000"/>
                  </a:srgbClr>
                </a:solidFill>
                <a:latin typeface="Arial" charset="0"/>
                <a:cs typeface="Arial" panose="020B0604020202020204" pitchFamily="34" charset="0"/>
              </a:rPr>
              <a:t>Slide credit: L. </a:t>
            </a:r>
            <a:r>
              <a:rPr lang="en-US" sz="1200" dirty="0" err="1">
                <a:solidFill>
                  <a:srgbClr val="FFFFFF">
                    <a:lumMod val="65000"/>
                  </a:srgbClr>
                </a:solidFill>
                <a:latin typeface="Arial" charset="0"/>
                <a:cs typeface="Arial" panose="020B0604020202020204" pitchFamily="34" charset="0"/>
              </a:rPr>
              <a:t>Lazebnik</a:t>
            </a:r>
            <a:endParaRPr lang="en-US" sz="1200" dirty="0">
              <a:solidFill>
                <a:srgbClr val="FFFFFF">
                  <a:lumMod val="65000"/>
                </a:srgbClr>
              </a:solidFill>
              <a:latin typeface="Arial" charset="0"/>
              <a:cs typeface="Arial" panose="020B0604020202020204" pitchFamily="34" charset="0"/>
            </a:endParaRPr>
          </a:p>
        </p:txBody>
      </p:sp>
    </p:spTree>
    <p:extLst>
      <p:ext uri="{BB962C8B-B14F-4D97-AF65-F5344CB8AC3E}">
        <p14:creationId xmlns:p14="http://schemas.microsoft.com/office/powerpoint/2010/main" val="416231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The machine learning framework</a:t>
            </a:r>
          </a:p>
        </p:txBody>
      </p:sp>
      <p:sp>
        <p:nvSpPr>
          <p:cNvPr id="3" name="Content Placeholder 2"/>
          <p:cNvSpPr>
            <a:spLocks noGrp="1"/>
          </p:cNvSpPr>
          <p:nvPr>
            <p:ph idx="1"/>
          </p:nvPr>
        </p:nvSpPr>
        <p:spPr>
          <a:xfrm>
            <a:off x="304800" y="1600200"/>
            <a:ext cx="8610600" cy="4981575"/>
          </a:xfrm>
        </p:spPr>
        <p:txBody>
          <a:bodyPr>
            <a:normAutofit lnSpcReduction="10000"/>
          </a:bodyPr>
          <a:lstStyle/>
          <a:p>
            <a:pPr algn="ctr">
              <a:buFontTx/>
              <a:buNone/>
            </a:pPr>
            <a:r>
              <a:rPr lang="en-US" altLang="en-US" sz="6000" dirty="0" smtClean="0">
                <a:solidFill>
                  <a:srgbClr val="0000FF"/>
                </a:solidFill>
              </a:rPr>
              <a:t>y = f(</a:t>
            </a:r>
            <a:r>
              <a:rPr lang="en-US" altLang="en-US" sz="6000" b="1" dirty="0" smtClean="0">
                <a:solidFill>
                  <a:srgbClr val="0000FF"/>
                </a:solidFill>
              </a:rPr>
              <a:t>x</a:t>
            </a:r>
            <a:r>
              <a:rPr lang="en-US" altLang="en-US" sz="6000" dirty="0" smtClean="0">
                <a:solidFill>
                  <a:srgbClr val="0000FF"/>
                </a:solidFill>
              </a:rPr>
              <a:t>)</a:t>
            </a:r>
          </a:p>
          <a:p>
            <a:pPr>
              <a:buFontTx/>
              <a:buNone/>
            </a:pPr>
            <a:endParaRPr lang="en-US" altLang="en-US" dirty="0" smtClean="0"/>
          </a:p>
          <a:p>
            <a:pPr>
              <a:buFontTx/>
              <a:buNone/>
            </a:pPr>
            <a:endParaRPr lang="en-US" altLang="en-US" dirty="0" smtClean="0"/>
          </a:p>
          <a:p>
            <a:pPr>
              <a:buFontTx/>
              <a:buNone/>
            </a:pPr>
            <a:r>
              <a:rPr lang="en-US" altLang="en-US" dirty="0" smtClean="0"/>
              <a:t/>
            </a:r>
            <a:br>
              <a:rPr lang="en-US" altLang="en-US" dirty="0" smtClean="0"/>
            </a:br>
            <a:endParaRPr lang="en-US" altLang="en-US" dirty="0" smtClean="0"/>
          </a:p>
          <a:p>
            <a:r>
              <a:rPr lang="en-US" altLang="en-US" sz="2400" b="1" dirty="0" smtClean="0"/>
              <a:t>Training: </a:t>
            </a:r>
            <a:r>
              <a:rPr lang="en-US" altLang="en-US" sz="2400" dirty="0" smtClean="0"/>
              <a:t>given a </a:t>
            </a:r>
            <a:r>
              <a:rPr lang="en-US" altLang="en-US" sz="2400" i="1" dirty="0" smtClean="0"/>
              <a:t>training set </a:t>
            </a:r>
            <a:r>
              <a:rPr lang="en-US" altLang="en-US" sz="2400" dirty="0" smtClean="0"/>
              <a:t>of labeled examples</a:t>
            </a:r>
            <a:r>
              <a:rPr lang="en-US" altLang="en-US" sz="2400" i="1" dirty="0" smtClean="0"/>
              <a:t> </a:t>
            </a:r>
            <a:r>
              <a:rPr lang="en-US" altLang="en-US" sz="2400" dirty="0" smtClean="0">
                <a:solidFill>
                  <a:srgbClr val="0000FF"/>
                </a:solidFill>
              </a:rPr>
              <a:t>{(</a:t>
            </a:r>
            <a:r>
              <a:rPr lang="en-US" altLang="en-US" sz="2400" b="1" dirty="0" smtClean="0">
                <a:solidFill>
                  <a:srgbClr val="0000FF"/>
                </a:solidFill>
              </a:rPr>
              <a:t>x</a:t>
            </a:r>
            <a:r>
              <a:rPr lang="en-US" altLang="en-US" sz="2400" baseline="-25000" dirty="0" smtClean="0">
                <a:solidFill>
                  <a:srgbClr val="0000FF"/>
                </a:solidFill>
              </a:rPr>
              <a:t>1</a:t>
            </a:r>
            <a:r>
              <a:rPr lang="en-US" altLang="en-US" sz="2400" dirty="0" smtClean="0">
                <a:solidFill>
                  <a:srgbClr val="0000FF"/>
                </a:solidFill>
              </a:rPr>
              <a:t>,y</a:t>
            </a:r>
            <a:r>
              <a:rPr lang="en-US" altLang="en-US" sz="2400" baseline="-25000" dirty="0" smtClean="0">
                <a:solidFill>
                  <a:srgbClr val="0000FF"/>
                </a:solidFill>
              </a:rPr>
              <a:t>1</a:t>
            </a:r>
            <a:r>
              <a:rPr lang="en-US" altLang="en-US" sz="2400" dirty="0" smtClean="0">
                <a:solidFill>
                  <a:srgbClr val="0000FF"/>
                </a:solidFill>
              </a:rPr>
              <a:t>), …, (</a:t>
            </a:r>
            <a:r>
              <a:rPr lang="en-US" altLang="en-US" sz="2400" b="1" dirty="0" err="1" smtClean="0">
                <a:solidFill>
                  <a:srgbClr val="0000FF"/>
                </a:solidFill>
              </a:rPr>
              <a:t>x</a:t>
            </a:r>
            <a:r>
              <a:rPr lang="en-US" altLang="en-US" sz="2400" baseline="-25000" dirty="0" err="1" smtClean="0">
                <a:solidFill>
                  <a:srgbClr val="0000FF"/>
                </a:solidFill>
              </a:rPr>
              <a:t>N</a:t>
            </a:r>
            <a:r>
              <a:rPr lang="en-US" altLang="en-US" sz="2400" dirty="0" err="1" smtClean="0">
                <a:solidFill>
                  <a:srgbClr val="0000FF"/>
                </a:solidFill>
              </a:rPr>
              <a:t>,y</a:t>
            </a:r>
            <a:r>
              <a:rPr lang="en-US" altLang="en-US" sz="2400" baseline="-25000" dirty="0" err="1" smtClean="0">
                <a:solidFill>
                  <a:srgbClr val="0000FF"/>
                </a:solidFill>
              </a:rPr>
              <a:t>N</a:t>
            </a:r>
            <a:r>
              <a:rPr lang="en-US" altLang="en-US" sz="2400" dirty="0" smtClean="0">
                <a:solidFill>
                  <a:srgbClr val="0000FF"/>
                </a:solidFill>
              </a:rPr>
              <a:t>)}</a:t>
            </a:r>
            <a:r>
              <a:rPr lang="en-US" altLang="en-US" sz="2400" dirty="0" smtClean="0"/>
              <a:t>, estimate the prediction function </a:t>
            </a:r>
            <a:r>
              <a:rPr lang="en-US" altLang="en-US" sz="2400" dirty="0" smtClean="0">
                <a:solidFill>
                  <a:srgbClr val="0000FF"/>
                </a:solidFill>
              </a:rPr>
              <a:t>f </a:t>
            </a:r>
            <a:r>
              <a:rPr lang="en-US" altLang="en-US" sz="2400" dirty="0" smtClean="0"/>
              <a:t>by minimizing the prediction error on the training set</a:t>
            </a:r>
          </a:p>
          <a:p>
            <a:endParaRPr lang="en-US" altLang="en-US" sz="2400" dirty="0" smtClean="0"/>
          </a:p>
          <a:p>
            <a:r>
              <a:rPr lang="en-US" altLang="en-US" sz="2400" b="1" dirty="0" smtClean="0"/>
              <a:t>Testing:</a:t>
            </a:r>
            <a:r>
              <a:rPr lang="en-US" altLang="en-US" sz="2400" dirty="0" smtClean="0"/>
              <a:t> apply </a:t>
            </a:r>
            <a:r>
              <a:rPr lang="en-US" altLang="en-US" sz="2400" dirty="0" smtClean="0">
                <a:solidFill>
                  <a:srgbClr val="0000FF"/>
                </a:solidFill>
              </a:rPr>
              <a:t>f</a:t>
            </a:r>
            <a:r>
              <a:rPr lang="en-US" altLang="en-US" sz="2400" dirty="0" smtClean="0"/>
              <a:t> to a never before seen </a:t>
            </a:r>
            <a:r>
              <a:rPr lang="en-US" altLang="en-US" sz="2400" i="1" dirty="0" smtClean="0"/>
              <a:t>test example</a:t>
            </a:r>
            <a:r>
              <a:rPr lang="en-US" altLang="en-US" sz="2400" dirty="0" smtClean="0"/>
              <a:t> </a:t>
            </a:r>
            <a:r>
              <a:rPr lang="en-US" altLang="en-US" sz="2400" b="1" dirty="0" smtClean="0">
                <a:solidFill>
                  <a:srgbClr val="0000FF"/>
                </a:solidFill>
              </a:rPr>
              <a:t>x</a:t>
            </a:r>
            <a:r>
              <a:rPr lang="en-US" altLang="en-US" sz="2400" dirty="0" smtClean="0"/>
              <a:t> and output the predicted value </a:t>
            </a:r>
            <a:r>
              <a:rPr lang="en-US" altLang="en-US" sz="2400" dirty="0" smtClean="0">
                <a:solidFill>
                  <a:srgbClr val="0000FF"/>
                </a:solidFill>
              </a:rPr>
              <a:t>y = f(</a:t>
            </a:r>
            <a:r>
              <a:rPr lang="en-US" altLang="en-US" sz="2400" b="1" dirty="0" smtClean="0">
                <a:solidFill>
                  <a:srgbClr val="0000FF"/>
                </a:solidFill>
              </a:rPr>
              <a:t>x</a:t>
            </a:r>
            <a:r>
              <a:rPr lang="en-US" altLang="en-US" sz="2400" dirty="0" smtClean="0">
                <a:solidFill>
                  <a:srgbClr val="0000FF"/>
                </a:solidFill>
              </a:rPr>
              <a:t>)</a:t>
            </a:r>
          </a:p>
        </p:txBody>
      </p:sp>
      <p:cxnSp>
        <p:nvCxnSpPr>
          <p:cNvPr id="5" name="Straight Arrow Connector 4"/>
          <p:cNvCxnSpPr/>
          <p:nvPr/>
        </p:nvCxnSpPr>
        <p:spPr>
          <a:xfrm rot="5400000" flipH="1" flipV="1">
            <a:off x="3240088" y="2933700"/>
            <a:ext cx="68421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381501" y="2933700"/>
            <a:ext cx="6858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334000" y="2590800"/>
            <a:ext cx="9144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255" name="TextBox 8"/>
          <p:cNvSpPr txBox="1">
            <a:spLocks noChangeArrowheads="1"/>
          </p:cNvSpPr>
          <p:nvPr/>
        </p:nvSpPr>
        <p:spPr bwMode="auto">
          <a:xfrm>
            <a:off x="3213100" y="327660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smtClean="0">
                <a:solidFill>
                  <a:srgbClr val="000000"/>
                </a:solidFill>
                <a:cs typeface="Arial" panose="020B0604020202020204" pitchFamily="34" charset="0"/>
              </a:rPr>
              <a:t>output</a:t>
            </a:r>
          </a:p>
        </p:txBody>
      </p:sp>
      <p:sp>
        <p:nvSpPr>
          <p:cNvPr id="53256" name="TextBox 9"/>
          <p:cNvSpPr txBox="1">
            <a:spLocks noChangeArrowheads="1"/>
          </p:cNvSpPr>
          <p:nvPr/>
        </p:nvSpPr>
        <p:spPr bwMode="auto">
          <a:xfrm>
            <a:off x="3822700" y="3276600"/>
            <a:ext cx="189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smtClean="0">
                <a:solidFill>
                  <a:srgbClr val="000000"/>
                </a:solidFill>
                <a:cs typeface="Arial" panose="020B0604020202020204" pitchFamily="34" charset="0"/>
              </a:rPr>
              <a:t>prediction function</a:t>
            </a:r>
          </a:p>
        </p:txBody>
      </p:sp>
      <p:sp>
        <p:nvSpPr>
          <p:cNvPr id="53257" name="TextBox 10"/>
          <p:cNvSpPr txBox="1">
            <a:spLocks noChangeArrowheads="1"/>
          </p:cNvSpPr>
          <p:nvPr/>
        </p:nvSpPr>
        <p:spPr bwMode="auto">
          <a:xfrm>
            <a:off x="5499100" y="327660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smtClean="0">
                <a:solidFill>
                  <a:srgbClr val="000000"/>
                </a:solidFill>
                <a:cs typeface="Arial" panose="020B0604020202020204" pitchFamily="34" charset="0"/>
              </a:rPr>
              <a:t>Image feature</a:t>
            </a:r>
          </a:p>
        </p:txBody>
      </p:sp>
      <p:sp>
        <p:nvSpPr>
          <p:cNvPr id="12" name="TextBox 11"/>
          <p:cNvSpPr txBox="1"/>
          <p:nvPr/>
        </p:nvSpPr>
        <p:spPr>
          <a:xfrm>
            <a:off x="7315200" y="6581775"/>
            <a:ext cx="1812925" cy="276225"/>
          </a:xfrm>
          <a:prstGeom prst="rect">
            <a:avLst/>
          </a:prstGeom>
          <a:noFill/>
        </p:spPr>
        <p:txBody>
          <a:bodyPr wrap="none">
            <a:spAutoFit/>
          </a:bodyPr>
          <a:lstStyle/>
          <a:p>
            <a:pPr eaLnBrk="1" hangingPunct="1">
              <a:defRPr/>
            </a:pPr>
            <a:r>
              <a:rPr lang="en-US" sz="1200" dirty="0">
                <a:solidFill>
                  <a:srgbClr val="FFFFFF">
                    <a:lumMod val="65000"/>
                  </a:srgbClr>
                </a:solidFill>
                <a:latin typeface="Arial" charset="0"/>
                <a:cs typeface="Arial" panose="020B0604020202020204" pitchFamily="34" charset="0"/>
              </a:rPr>
              <a:t>Slide credit: L. </a:t>
            </a:r>
            <a:r>
              <a:rPr lang="en-US" sz="1200" dirty="0" err="1">
                <a:solidFill>
                  <a:srgbClr val="FFFFFF">
                    <a:lumMod val="65000"/>
                  </a:srgbClr>
                </a:solidFill>
                <a:latin typeface="Arial" charset="0"/>
                <a:cs typeface="Arial" panose="020B0604020202020204" pitchFamily="34" charset="0"/>
              </a:rPr>
              <a:t>Lazebnik</a:t>
            </a:r>
            <a:endParaRPr lang="en-US" sz="1200" dirty="0">
              <a:solidFill>
                <a:srgbClr val="FFFFFF">
                  <a:lumMod val="65000"/>
                </a:srgbClr>
              </a:solidFill>
              <a:latin typeface="Arial" charset="0"/>
              <a:cs typeface="Arial" panose="020B0604020202020204" pitchFamily="34" charset="0"/>
            </a:endParaRPr>
          </a:p>
        </p:txBody>
      </p:sp>
    </p:spTree>
    <p:extLst>
      <p:ext uri="{BB962C8B-B14F-4D97-AF65-F5344CB8AC3E}">
        <p14:creationId xmlns:p14="http://schemas.microsoft.com/office/powerpoint/2010/main" val="3263925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Classifier</a:t>
            </a:r>
          </a:p>
        </p:txBody>
      </p:sp>
      <p:sp>
        <p:nvSpPr>
          <p:cNvPr id="27651" name="Content Placeholder 2"/>
          <p:cNvSpPr>
            <a:spLocks noGrp="1"/>
          </p:cNvSpPr>
          <p:nvPr>
            <p:ph idx="1"/>
          </p:nvPr>
        </p:nvSpPr>
        <p:spPr/>
        <p:txBody>
          <a:bodyPr/>
          <a:lstStyle/>
          <a:p>
            <a:pPr>
              <a:buFont typeface="Arial" pitchFamily="34" charset="0"/>
              <a:buNone/>
            </a:pPr>
            <a:r>
              <a:rPr lang="en-US" dirty="0"/>
              <a:t>	</a:t>
            </a:r>
            <a:r>
              <a:rPr lang="en-US" dirty="0" smtClean="0"/>
              <a:t>A classifier maps from the feature space to a label</a:t>
            </a:r>
          </a:p>
        </p:txBody>
      </p:sp>
      <p:grpSp>
        <p:nvGrpSpPr>
          <p:cNvPr id="27652" name="Group 14"/>
          <p:cNvGrpSpPr>
            <a:grpSpLocks/>
          </p:cNvGrpSpPr>
          <p:nvPr/>
        </p:nvGrpSpPr>
        <p:grpSpPr bwMode="auto">
          <a:xfrm>
            <a:off x="2133600" y="3200400"/>
            <a:ext cx="4038600" cy="3417888"/>
            <a:chOff x="4267200" y="2667000"/>
            <a:chExt cx="4038600" cy="3417332"/>
          </a:xfrm>
        </p:grpSpPr>
        <p:sp>
          <p:nvSpPr>
            <p:cNvPr id="2765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5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2766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2766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2767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3" name="Straight Connector 22"/>
          <p:cNvCxnSpPr/>
          <p:nvPr/>
        </p:nvCxnSpPr>
        <p:spPr>
          <a:xfrm>
            <a:off x="2133600" y="4038600"/>
            <a:ext cx="5943600" cy="2133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17425660">
            <a:off x="5618163" y="4838700"/>
            <a:ext cx="639762" cy="3444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rot="6546465">
            <a:off x="5356225" y="5564188"/>
            <a:ext cx="638175" cy="3460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80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classification</a:t>
            </a:r>
            <a:endParaRPr lang="en-US" dirty="0"/>
          </a:p>
        </p:txBody>
      </p:sp>
      <p:sp>
        <p:nvSpPr>
          <p:cNvPr id="3" name="Content Placeholder 2"/>
          <p:cNvSpPr>
            <a:spLocks noGrp="1"/>
          </p:cNvSpPr>
          <p:nvPr>
            <p:ph idx="1"/>
          </p:nvPr>
        </p:nvSpPr>
        <p:spPr>
          <a:xfrm>
            <a:off x="628650" y="1325563"/>
            <a:ext cx="7886700" cy="4851400"/>
          </a:xfrm>
        </p:spPr>
        <p:txBody>
          <a:bodyPr>
            <a:normAutofit/>
          </a:bodyPr>
          <a:lstStyle/>
          <a:p>
            <a:r>
              <a:rPr lang="en-US" b="1" dirty="0" smtClean="0"/>
              <a:t>Exemplar-based</a:t>
            </a:r>
            <a:r>
              <a:rPr lang="en-US" dirty="0" smtClean="0"/>
              <a:t>: transfer category labels from examples with most similar features</a:t>
            </a:r>
          </a:p>
          <a:p>
            <a:pPr lvl="1"/>
            <a:r>
              <a:rPr lang="en-US" sz="2000" dirty="0" smtClean="0"/>
              <a:t>What similarity function? What parameters? </a:t>
            </a:r>
          </a:p>
          <a:p>
            <a:r>
              <a:rPr lang="en-US" b="1" dirty="0" smtClean="0"/>
              <a:t>Linear classifier</a:t>
            </a:r>
            <a:r>
              <a:rPr lang="en-US" dirty="0" smtClean="0"/>
              <a:t>: confidence in positive label is a weighted sum of features</a:t>
            </a:r>
          </a:p>
          <a:p>
            <a:pPr lvl="1"/>
            <a:r>
              <a:rPr lang="en-US" sz="2000" dirty="0" smtClean="0"/>
              <a:t>What are the weights?</a:t>
            </a:r>
          </a:p>
          <a:p>
            <a:r>
              <a:rPr lang="en-US" b="1" dirty="0" smtClean="0"/>
              <a:t>Non-linear classifier</a:t>
            </a:r>
            <a:r>
              <a:rPr lang="en-US" dirty="0" smtClean="0"/>
              <a:t>: predictions based on more complex function of features</a:t>
            </a:r>
          </a:p>
          <a:p>
            <a:pPr lvl="1"/>
            <a:r>
              <a:rPr lang="en-US" sz="2000" dirty="0" smtClean="0"/>
              <a:t>What form does the classifier take? Parameters?</a:t>
            </a:r>
          </a:p>
          <a:p>
            <a:r>
              <a:rPr lang="en-US" b="1" dirty="0" smtClean="0"/>
              <a:t>Generative classifier</a:t>
            </a:r>
            <a:r>
              <a:rPr lang="en-US" dirty="0" smtClean="0"/>
              <a:t>: assign to the label that best explains the features (makes features most likely)</a:t>
            </a:r>
          </a:p>
          <a:p>
            <a:pPr lvl="1"/>
            <a:r>
              <a:rPr lang="en-US" sz="2000" dirty="0" smtClean="0"/>
              <a:t>What is the probability function and its parameters?</a:t>
            </a:r>
            <a:endParaRPr lang="en-US" sz="2000" dirty="0"/>
          </a:p>
        </p:txBody>
      </p:sp>
      <p:sp>
        <p:nvSpPr>
          <p:cNvPr id="4" name="TextBox 3"/>
          <p:cNvSpPr txBox="1"/>
          <p:nvPr/>
        </p:nvSpPr>
        <p:spPr>
          <a:xfrm>
            <a:off x="190500" y="6150114"/>
            <a:ext cx="8763000" cy="707886"/>
          </a:xfrm>
          <a:prstGeom prst="rect">
            <a:avLst/>
          </a:prstGeom>
          <a:noFill/>
        </p:spPr>
        <p:txBody>
          <a:bodyPr wrap="square" rtlCol="0">
            <a:spAutoFit/>
          </a:bodyPr>
          <a:lstStyle/>
          <a:p>
            <a:r>
              <a:rPr lang="en-US" sz="2000" dirty="0" smtClean="0"/>
              <a:t>Note: You can always fully design the classifier by hand, but usually this is too difficult.  Typical solution: learn from training examples. </a:t>
            </a:r>
            <a:endParaRPr lang="en-US" sz="2000" dirty="0"/>
          </a:p>
        </p:txBody>
      </p:sp>
    </p:spTree>
    <p:extLst>
      <p:ext uri="{BB962C8B-B14F-4D97-AF65-F5344CB8AC3E}">
        <p14:creationId xmlns:p14="http://schemas.microsoft.com/office/powerpoint/2010/main" val="28935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One way to think about it…</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dirty="0" smtClean="0"/>
              <a:t>Training labels dictate that two examples are the same or different, in some sense</a:t>
            </a:r>
          </a:p>
          <a:p>
            <a:pPr>
              <a:buFont typeface="Arial" charset="0"/>
              <a:buChar char="•"/>
              <a:defRPr/>
            </a:pPr>
            <a:endParaRPr lang="en-US" dirty="0" smtClean="0"/>
          </a:p>
          <a:p>
            <a:pPr>
              <a:buFont typeface="Arial" charset="0"/>
              <a:buChar char="•"/>
              <a:defRPr/>
            </a:pPr>
            <a:r>
              <a:rPr lang="en-US" dirty="0" smtClean="0"/>
              <a:t>Features and distance measures define visual similarity</a:t>
            </a:r>
          </a:p>
          <a:p>
            <a:pPr>
              <a:buFont typeface="Arial" charset="0"/>
              <a:buChar char="•"/>
              <a:defRPr/>
            </a:pPr>
            <a:endParaRPr lang="en-US" dirty="0" smtClean="0"/>
          </a:p>
          <a:p>
            <a:pPr>
              <a:buFont typeface="Arial" charset="0"/>
              <a:buChar char="•"/>
              <a:defRPr/>
            </a:pPr>
            <a:r>
              <a:rPr lang="en-US" dirty="0" smtClean="0"/>
              <a:t>Goal of training is to learn feature weights or distance measures so that visual similarity predicts label similarity</a:t>
            </a:r>
          </a:p>
          <a:p>
            <a:pPr>
              <a:buFont typeface="Arial" charset="0"/>
              <a:buChar char="•"/>
              <a:defRPr/>
            </a:pPr>
            <a:endParaRPr lang="en-US" i="1" dirty="0" smtClean="0"/>
          </a:p>
          <a:p>
            <a:pPr>
              <a:buFont typeface="Arial" charset="0"/>
              <a:buChar char="•"/>
              <a:defRPr/>
            </a:pPr>
            <a:r>
              <a:rPr lang="en-US" i="1" dirty="0" smtClean="0"/>
              <a:t>We want the simplest function that is confidently correct</a:t>
            </a:r>
            <a:endParaRPr lang="en-US" i="1" dirty="0"/>
          </a:p>
        </p:txBody>
      </p:sp>
    </p:spTree>
    <p:extLst>
      <p:ext uri="{BB962C8B-B14F-4D97-AF65-F5344CB8AC3E}">
        <p14:creationId xmlns:p14="http://schemas.microsoft.com/office/powerpoint/2010/main" val="1728433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Exemplar-based Models</a:t>
            </a:r>
            <a:endParaRPr lang="en-US" dirty="0"/>
          </a:p>
        </p:txBody>
      </p:sp>
      <p:sp>
        <p:nvSpPr>
          <p:cNvPr id="3" name="Content Placeholder 2"/>
          <p:cNvSpPr>
            <a:spLocks noGrp="1"/>
          </p:cNvSpPr>
          <p:nvPr>
            <p:ph idx="1"/>
          </p:nvPr>
        </p:nvSpPr>
        <p:spPr/>
        <p:txBody>
          <a:bodyPr/>
          <a:lstStyle/>
          <a:p>
            <a:endParaRPr lang="en-US" dirty="0" smtClean="0"/>
          </a:p>
          <a:p>
            <a:r>
              <a:rPr lang="en-US" dirty="0" smtClean="0"/>
              <a:t>Transfer the label(s) of the most similar training examples</a:t>
            </a:r>
            <a:endParaRPr lang="en-US" dirty="0"/>
          </a:p>
        </p:txBody>
      </p:sp>
    </p:spTree>
    <p:extLst>
      <p:ext uri="{BB962C8B-B14F-4D97-AF65-F5344CB8AC3E}">
        <p14:creationId xmlns:p14="http://schemas.microsoft.com/office/powerpoint/2010/main" val="267065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9200"/>
            <a:ext cx="7886700" cy="4957763"/>
          </a:xfrm>
        </p:spPr>
        <p:txBody>
          <a:bodyPr/>
          <a:lstStyle/>
          <a:p>
            <a:r>
              <a:rPr lang="en-US" dirty="0" smtClean="0"/>
              <a:t>What is a category?</a:t>
            </a:r>
          </a:p>
          <a:p>
            <a:endParaRPr lang="en-US" dirty="0" smtClean="0"/>
          </a:p>
          <a:p>
            <a:r>
              <a:rPr lang="en-US" dirty="0" smtClean="0"/>
              <a:t>Why would we want to put an image in one?</a:t>
            </a:r>
          </a:p>
          <a:p>
            <a:endParaRPr lang="en-US" dirty="0" smtClean="0"/>
          </a:p>
          <a:p>
            <a:r>
              <a:rPr lang="en-US" dirty="0" smtClean="0"/>
              <a:t>Many different ways to categorize</a:t>
            </a:r>
          </a:p>
        </p:txBody>
      </p:sp>
      <p:sp>
        <p:nvSpPr>
          <p:cNvPr id="8" name="TextBox 7"/>
          <p:cNvSpPr txBox="1">
            <a:spLocks noChangeArrowheads="1"/>
          </p:cNvSpPr>
          <p:nvPr/>
        </p:nvSpPr>
        <p:spPr bwMode="auto">
          <a:xfrm>
            <a:off x="1160004" y="2665506"/>
            <a:ext cx="4991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t>To predict, describe, interact.  To organize.</a:t>
            </a:r>
          </a:p>
        </p:txBody>
      </p:sp>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l="27200" t="27600" r="34399" b="25467"/>
          <a:stretch>
            <a:fillRect/>
          </a:stretch>
        </p:blipFill>
        <p:spPr bwMode="auto">
          <a:xfrm>
            <a:off x="6151563" y="4191000"/>
            <a:ext cx="2992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http://static.howstuffworks.com/gif/how-to-choose-kitchen-appliance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565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 descr="http://images.travelpod.com/tw_slides/ta00/9d8/b10/some-sort-of-strange-looking-animal-san-vicen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905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338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K-nearest neighbor classifier</a:t>
            </a:r>
          </a:p>
        </p:txBody>
      </p:sp>
      <p:grpSp>
        <p:nvGrpSpPr>
          <p:cNvPr id="40963" name="Group 3"/>
          <p:cNvGrpSpPr>
            <a:grpSpLocks/>
          </p:cNvGrpSpPr>
          <p:nvPr/>
        </p:nvGrpSpPr>
        <p:grpSpPr bwMode="auto">
          <a:xfrm>
            <a:off x="2594853" y="2045829"/>
            <a:ext cx="4038600" cy="3417888"/>
            <a:chOff x="4267200" y="2667000"/>
            <a:chExt cx="4038600" cy="3417332"/>
          </a:xfrm>
        </p:grpSpPr>
        <p:sp>
          <p:nvSpPr>
            <p:cNvPr id="4096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6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097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7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098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8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098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24" name="TextBox 23"/>
          <p:cNvSpPr txBox="1">
            <a:spLocks noChangeArrowheads="1"/>
          </p:cNvSpPr>
          <p:nvPr/>
        </p:nvSpPr>
        <p:spPr bwMode="auto">
          <a:xfrm>
            <a:off x="3966453" y="326502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29" name="TextBox 28"/>
          <p:cNvSpPr txBox="1">
            <a:spLocks noChangeArrowheads="1"/>
          </p:cNvSpPr>
          <p:nvPr/>
        </p:nvSpPr>
        <p:spPr bwMode="auto">
          <a:xfrm>
            <a:off x="5095166" y="3722229"/>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Tree>
    <p:extLst>
      <p:ext uri="{BB962C8B-B14F-4D97-AF65-F5344CB8AC3E}">
        <p14:creationId xmlns:p14="http://schemas.microsoft.com/office/powerpoint/2010/main" val="1640872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1-nearest neighbor</a:t>
            </a:r>
          </a:p>
        </p:txBody>
      </p:sp>
      <p:grpSp>
        <p:nvGrpSpPr>
          <p:cNvPr id="41987" name="Group 3"/>
          <p:cNvGrpSpPr>
            <a:grpSpLocks/>
          </p:cNvGrpSpPr>
          <p:nvPr/>
        </p:nvGrpSpPr>
        <p:grpSpPr bwMode="auto">
          <a:xfrm>
            <a:off x="2594853" y="2057400"/>
            <a:ext cx="4038600" cy="3417888"/>
            <a:chOff x="4267200" y="2667000"/>
            <a:chExt cx="4038600" cy="3417332"/>
          </a:xfrm>
        </p:grpSpPr>
        <p:sp>
          <p:nvSpPr>
            <p:cNvPr id="41993"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4"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5"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6"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7"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8"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1999"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0"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2001"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2"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3"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4"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5"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6"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2007"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2011"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1988" name="TextBox 23"/>
          <p:cNvSpPr txBox="1">
            <a:spLocks noChangeArrowheads="1"/>
          </p:cNvSpPr>
          <p:nvPr/>
        </p:nvSpPr>
        <p:spPr bwMode="auto">
          <a:xfrm>
            <a:off x="3966453"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1989" name="TextBox 28"/>
          <p:cNvSpPr txBox="1">
            <a:spLocks noChangeArrowheads="1"/>
          </p:cNvSpPr>
          <p:nvPr/>
        </p:nvSpPr>
        <p:spPr bwMode="auto">
          <a:xfrm>
            <a:off x="5095166"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966453" y="304800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880853" y="3657600"/>
            <a:ext cx="5334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17352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3-nearest neighbor</a:t>
            </a:r>
          </a:p>
        </p:txBody>
      </p:sp>
      <p:grpSp>
        <p:nvGrpSpPr>
          <p:cNvPr id="43011" name="Group 3"/>
          <p:cNvGrpSpPr>
            <a:grpSpLocks/>
          </p:cNvGrpSpPr>
          <p:nvPr/>
        </p:nvGrpSpPr>
        <p:grpSpPr bwMode="auto">
          <a:xfrm>
            <a:off x="2608729" y="2057400"/>
            <a:ext cx="4038600" cy="3417888"/>
            <a:chOff x="4267200" y="2667000"/>
            <a:chExt cx="4038600" cy="3417332"/>
          </a:xfrm>
        </p:grpSpPr>
        <p:sp>
          <p:nvSpPr>
            <p:cNvPr id="43017"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8"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19"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0"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1"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2"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3"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4"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3025"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6"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7"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8"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29"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0"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3031"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4"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3035"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3012" name="TextBox 23"/>
          <p:cNvSpPr txBox="1">
            <a:spLocks noChangeArrowheads="1"/>
          </p:cNvSpPr>
          <p:nvPr/>
        </p:nvSpPr>
        <p:spPr bwMode="auto">
          <a:xfrm>
            <a:off x="3980329" y="327660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3013" name="TextBox 28"/>
          <p:cNvSpPr txBox="1">
            <a:spLocks noChangeArrowheads="1"/>
          </p:cNvSpPr>
          <p:nvPr/>
        </p:nvSpPr>
        <p:spPr bwMode="auto">
          <a:xfrm>
            <a:off x="5109042" y="373380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a:off x="3599329" y="3048000"/>
            <a:ext cx="1066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361329" y="3581400"/>
            <a:ext cx="1447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2880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5-nearest neighbor</a:t>
            </a:r>
          </a:p>
        </p:txBody>
      </p:sp>
      <p:grpSp>
        <p:nvGrpSpPr>
          <p:cNvPr id="44035" name="Group 3"/>
          <p:cNvGrpSpPr>
            <a:grpSpLocks/>
          </p:cNvGrpSpPr>
          <p:nvPr/>
        </p:nvGrpSpPr>
        <p:grpSpPr bwMode="auto">
          <a:xfrm>
            <a:off x="2590800" y="2068512"/>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62400" y="3287712"/>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91113" y="3744912"/>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429000" y="2906712"/>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91000" y="3363912"/>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6457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K-nearest neighbor</a:t>
            </a:r>
          </a:p>
        </p:txBody>
      </p:sp>
      <p:grpSp>
        <p:nvGrpSpPr>
          <p:cNvPr id="44035" name="Group 3"/>
          <p:cNvGrpSpPr>
            <a:grpSpLocks/>
          </p:cNvGrpSpPr>
          <p:nvPr/>
        </p:nvGrpSpPr>
        <p:grpSpPr bwMode="auto">
          <a:xfrm>
            <a:off x="2552700" y="1045480"/>
            <a:ext cx="4038600" cy="3417888"/>
            <a:chOff x="4267200" y="2667000"/>
            <a:chExt cx="4038600" cy="3417332"/>
          </a:xfrm>
        </p:grpSpPr>
        <p:sp>
          <p:nvSpPr>
            <p:cNvPr id="44042"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3"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4"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5"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6"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7"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8"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49"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4050"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1"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2"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3"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4"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5"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4056"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0" name="Straight Arrow Connector 19"/>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21"/>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4060" name="TextBox 22"/>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sp>
        <p:nvSpPr>
          <p:cNvPr id="44036" name="TextBox 23"/>
          <p:cNvSpPr txBox="1">
            <a:spLocks noChangeArrowheads="1"/>
          </p:cNvSpPr>
          <p:nvPr/>
        </p:nvSpPr>
        <p:spPr bwMode="auto">
          <a:xfrm>
            <a:off x="3924300" y="2264680"/>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44037" name="TextBox 28"/>
          <p:cNvSpPr txBox="1">
            <a:spLocks noChangeArrowheads="1"/>
          </p:cNvSpPr>
          <p:nvPr/>
        </p:nvSpPr>
        <p:spPr bwMode="auto">
          <a:xfrm>
            <a:off x="5053013" y="272188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a:t>
            </a:r>
          </a:p>
        </p:txBody>
      </p:sp>
      <p:sp>
        <p:nvSpPr>
          <p:cNvPr id="30" name="Oval 29"/>
          <p:cNvSpPr/>
          <p:nvPr/>
        </p:nvSpPr>
        <p:spPr>
          <a:xfrm rot="2565105">
            <a:off x="3390900" y="1883680"/>
            <a:ext cx="14478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152900" y="2340880"/>
            <a:ext cx="22098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517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Using K-NN</a:t>
            </a:r>
          </a:p>
        </p:txBody>
      </p:sp>
      <p:sp>
        <p:nvSpPr>
          <p:cNvPr id="45059" name="Content Placeholder 2"/>
          <p:cNvSpPr>
            <a:spLocks noGrp="1"/>
          </p:cNvSpPr>
          <p:nvPr>
            <p:ph idx="1"/>
          </p:nvPr>
        </p:nvSpPr>
        <p:spPr/>
        <p:txBody>
          <a:bodyPr>
            <a:normAutofit/>
          </a:bodyPr>
          <a:lstStyle/>
          <a:p>
            <a:r>
              <a:rPr lang="en-US" dirty="0" smtClean="0"/>
              <a:t>Simple, a good one to try first</a:t>
            </a:r>
          </a:p>
          <a:p>
            <a:endParaRPr lang="en-US" dirty="0" smtClean="0"/>
          </a:p>
          <a:p>
            <a:r>
              <a:rPr lang="en-US" dirty="0" smtClean="0"/>
              <a:t>Higher </a:t>
            </a:r>
            <a:r>
              <a:rPr lang="en-US" dirty="0"/>
              <a:t>K gives smoother functions</a:t>
            </a:r>
          </a:p>
          <a:p>
            <a:endParaRPr lang="en-US" dirty="0" smtClean="0"/>
          </a:p>
          <a:p>
            <a:r>
              <a:rPr lang="en-US" dirty="0" smtClean="0"/>
              <a:t>No </a:t>
            </a:r>
            <a:r>
              <a:rPr lang="en-US" dirty="0"/>
              <a:t>training time (unless you want to learn a distance function)</a:t>
            </a:r>
          </a:p>
          <a:p>
            <a:endParaRPr lang="en-US" dirty="0" smtClean="0"/>
          </a:p>
          <a:p>
            <a:r>
              <a:rPr lang="en-US" dirty="0" smtClean="0"/>
              <a:t>With infinite examples, 1-NN provably has error that is at most twice Bayes optimal error</a:t>
            </a:r>
          </a:p>
        </p:txBody>
      </p:sp>
    </p:spTree>
    <p:extLst>
      <p:ext uri="{BB962C8B-B14F-4D97-AF65-F5344CB8AC3E}">
        <p14:creationId xmlns:p14="http://schemas.microsoft.com/office/powerpoint/2010/main" val="1022779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classifiers</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endParaRPr lang="en-US" sz="2800" dirty="0" smtClean="0"/>
          </a:p>
          <a:p>
            <a:pPr marL="0" indent="0">
              <a:buNone/>
            </a:pPr>
            <a:r>
              <a:rPr lang="en-US" sz="2800" dirty="0" smtClean="0"/>
              <a:t>Learn a simple function of the input features that confidently predicts the true labels on the training set</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smtClean="0"/>
              <a:t>Training Goals</a:t>
            </a:r>
            <a:endParaRPr lang="en-US" sz="2800" dirty="0"/>
          </a:p>
          <a:p>
            <a:pPr marL="514350" indent="-514350">
              <a:buFont typeface="+mj-lt"/>
              <a:buAutoNum type="arabicPeriod"/>
            </a:pPr>
            <a:r>
              <a:rPr lang="en-US" sz="2800" dirty="0" smtClean="0"/>
              <a:t>Accurate classification of training data</a:t>
            </a:r>
          </a:p>
          <a:p>
            <a:pPr marL="514350" indent="-514350">
              <a:buFont typeface="+mj-lt"/>
              <a:buAutoNum type="arabicPeriod"/>
            </a:pPr>
            <a:r>
              <a:rPr lang="en-US" sz="2800" dirty="0" smtClean="0"/>
              <a:t>Correct classifications are confident</a:t>
            </a:r>
          </a:p>
          <a:p>
            <a:pPr marL="514350" indent="-514350">
              <a:buFont typeface="+mj-lt"/>
              <a:buAutoNum type="arabicPeriod"/>
            </a:pPr>
            <a:r>
              <a:rPr lang="en-US" sz="2800" dirty="0" smtClean="0"/>
              <a:t>Classification function is simple</a:t>
            </a:r>
          </a:p>
          <a:p>
            <a:endParaRPr lang="en-US" sz="2800" dirty="0" smtClean="0"/>
          </a:p>
        </p:txBody>
      </p:sp>
      <mc:AlternateContent xmlns:mc="http://schemas.openxmlformats.org/markup-compatibility/2006" xmlns:a14="http://schemas.microsoft.com/office/drawing/2010/main">
        <mc:Choice Requires="a14">
          <p:sp>
            <p:nvSpPr>
              <p:cNvPr id="4" name="TextBox 3"/>
              <p:cNvSpPr txBox="1"/>
              <p:nvPr/>
            </p:nvSpPr>
            <p:spPr>
              <a:xfrm>
                <a:off x="3276600" y="3103167"/>
                <a:ext cx="187801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𝑓</m:t>
                      </m:r>
                      <m:d>
                        <m:dPr>
                          <m:ctrlPr>
                            <a:rPr lang="en-US" sz="3200" b="0" i="1" smtClean="0">
                              <a:latin typeface="Cambria Math" panose="02040503050406030204" pitchFamily="18" charset="0"/>
                            </a:rPr>
                          </m:ctrlPr>
                        </m:dPr>
                        <m:e>
                          <m:r>
                            <a:rPr lang="en-US" sz="3200" b="0" i="1" smtClean="0">
                              <a:latin typeface="Cambria Math"/>
                            </a:rPr>
                            <m:t>𝑥</m:t>
                          </m:r>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76600" y="3103167"/>
                <a:ext cx="1878015" cy="58477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93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Classifiers: Logistic Regression</a:t>
            </a:r>
          </a:p>
        </p:txBody>
      </p:sp>
      <p:sp>
        <p:nvSpPr>
          <p:cNvPr id="48131" name="Content Placeholder 2"/>
          <p:cNvSpPr>
            <a:spLocks noGrp="1"/>
          </p:cNvSpPr>
          <p:nvPr>
            <p:ph idx="1"/>
          </p:nvPr>
        </p:nvSpPr>
        <p:spPr>
          <a:xfrm>
            <a:off x="628650" y="1447799"/>
            <a:ext cx="7886700" cy="4729164"/>
          </a:xfrm>
        </p:spPr>
        <p:txBody>
          <a:bodyPr/>
          <a:lstStyle/>
          <a:p>
            <a:r>
              <a:rPr lang="en-US" sz="2400" dirty="0" smtClean="0"/>
              <a:t>Objective</a:t>
            </a:r>
          </a:p>
          <a:p>
            <a:r>
              <a:rPr lang="en-US" sz="2400" dirty="0" smtClean="0"/>
              <a:t>Parameterization</a:t>
            </a:r>
          </a:p>
          <a:p>
            <a:r>
              <a:rPr lang="en-US" sz="2400" dirty="0" smtClean="0"/>
              <a:t>Regularization</a:t>
            </a:r>
          </a:p>
          <a:p>
            <a:r>
              <a:rPr lang="en-US" sz="2400" dirty="0" smtClean="0"/>
              <a:t>Training</a:t>
            </a:r>
          </a:p>
          <a:p>
            <a:r>
              <a:rPr lang="en-US" sz="2400" dirty="0" smtClean="0"/>
              <a:t>Inference</a:t>
            </a:r>
          </a:p>
        </p:txBody>
      </p:sp>
      <p:grpSp>
        <p:nvGrpSpPr>
          <p:cNvPr id="48132" name="Group 14"/>
          <p:cNvGrpSpPr>
            <a:grpSpLocks/>
          </p:cNvGrpSpPr>
          <p:nvPr/>
        </p:nvGrpSpPr>
        <p:grpSpPr bwMode="auto">
          <a:xfrm>
            <a:off x="4495800" y="1447800"/>
            <a:ext cx="4038600" cy="3417888"/>
            <a:chOff x="4267200" y="2667000"/>
            <a:chExt cx="4038600" cy="3417332"/>
          </a:xfrm>
        </p:grpSpPr>
        <p:sp>
          <p:nvSpPr>
            <p:cNvPr id="48134"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5"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6"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7"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8"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39"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0"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1"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48142"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3"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4"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5"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48146"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9"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48150"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4648200" y="2514600"/>
            <a:ext cx="4114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5434814"/>
            <a:ext cx="8077200" cy="1384995"/>
          </a:xfrm>
          <a:prstGeom prst="rect">
            <a:avLst/>
          </a:prstGeom>
          <a:noFill/>
        </p:spPr>
        <p:txBody>
          <a:bodyPr wrap="square" rtlCol="0">
            <a:spAutoFit/>
          </a:bodyPr>
          <a:lstStyle/>
          <a:p>
            <a:r>
              <a:rPr lang="en-US" sz="2800" dirty="0" smtClean="0"/>
              <a:t>The </a:t>
            </a:r>
            <a:r>
              <a:rPr lang="en-US" sz="2800" b="1" dirty="0" smtClean="0"/>
              <a:t>objective function </a:t>
            </a:r>
            <a:r>
              <a:rPr lang="en-US" sz="2800" dirty="0" smtClean="0"/>
              <a:t>of most discriminative classifiers includes a </a:t>
            </a:r>
            <a:r>
              <a:rPr lang="en-US" sz="2800" b="1" dirty="0" smtClean="0"/>
              <a:t>loss term </a:t>
            </a:r>
            <a:r>
              <a:rPr lang="en-US" sz="2800" dirty="0" smtClean="0"/>
              <a:t>and a </a:t>
            </a:r>
            <a:r>
              <a:rPr lang="en-US" sz="2800" b="1" dirty="0" smtClean="0"/>
              <a:t>regularization term</a:t>
            </a:r>
            <a:r>
              <a:rPr lang="en-US" sz="2800" dirty="0" smtClean="0"/>
              <a:t>.</a:t>
            </a:r>
            <a:endParaRPr lang="en-US" sz="2800" dirty="0"/>
          </a:p>
        </p:txBody>
      </p:sp>
      <p:grpSp>
        <p:nvGrpSpPr>
          <p:cNvPr id="3" name="Group 2"/>
          <p:cNvGrpSpPr/>
          <p:nvPr/>
        </p:nvGrpSpPr>
        <p:grpSpPr>
          <a:xfrm>
            <a:off x="722319" y="3810384"/>
            <a:ext cx="3455696" cy="1408981"/>
            <a:chOff x="505118" y="3493865"/>
            <a:chExt cx="4232275" cy="1725613"/>
          </a:xfrm>
        </p:grpSpPr>
        <p:pic>
          <p:nvPicPr>
            <p:cNvPr id="2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18" y="3493865"/>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43" y="4800378"/>
              <a:ext cx="4019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4451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Using Logistic Regression</a:t>
            </a:r>
          </a:p>
        </p:txBody>
      </p:sp>
      <p:sp>
        <p:nvSpPr>
          <p:cNvPr id="49155" name="Content Placeholder 2"/>
          <p:cNvSpPr>
            <a:spLocks noGrp="1"/>
          </p:cNvSpPr>
          <p:nvPr>
            <p:ph idx="1"/>
          </p:nvPr>
        </p:nvSpPr>
        <p:spPr/>
        <p:txBody>
          <a:bodyPr/>
          <a:lstStyle/>
          <a:p>
            <a:endParaRPr lang="en-US" dirty="0" smtClean="0"/>
          </a:p>
          <a:p>
            <a:r>
              <a:rPr lang="en-US" dirty="0" smtClean="0"/>
              <a:t>Quick, simple classifier (good one to try first)</a:t>
            </a:r>
          </a:p>
          <a:p>
            <a:endParaRPr lang="en-US" dirty="0" smtClean="0"/>
          </a:p>
          <a:p>
            <a:r>
              <a:rPr lang="en-US" dirty="0" smtClean="0"/>
              <a:t>Use L2 or L1 regularization</a:t>
            </a:r>
          </a:p>
          <a:p>
            <a:pPr lvl="1"/>
            <a:r>
              <a:rPr lang="en-US" dirty="0" smtClean="0"/>
              <a:t>L1 does feature selection and is robust to irrelevant features but slower to train</a:t>
            </a:r>
          </a:p>
          <a:p>
            <a:pPr lvl="1"/>
            <a:endParaRPr lang="en-US" dirty="0" smtClean="0"/>
          </a:p>
          <a:p>
            <a:endParaRPr lang="en-US" dirty="0" smtClean="0"/>
          </a:p>
        </p:txBody>
      </p:sp>
    </p:spTree>
    <p:extLst>
      <p:ext uri="{BB962C8B-B14F-4D97-AF65-F5344CB8AC3E}">
        <p14:creationId xmlns:p14="http://schemas.microsoft.com/office/powerpoint/2010/main" val="2450135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Classifiers: Linear SVM</a:t>
            </a:r>
          </a:p>
        </p:txBody>
      </p:sp>
      <p:grpSp>
        <p:nvGrpSpPr>
          <p:cNvPr id="52228" name="Group 14"/>
          <p:cNvGrpSpPr>
            <a:grpSpLocks/>
          </p:cNvGrpSpPr>
          <p:nvPr/>
        </p:nvGrpSpPr>
        <p:grpSpPr bwMode="auto">
          <a:xfrm>
            <a:off x="4495800" y="1447800"/>
            <a:ext cx="4038600" cy="3417888"/>
            <a:chOff x="4267200" y="2667000"/>
            <a:chExt cx="4038600" cy="3417332"/>
          </a:xfrm>
        </p:grpSpPr>
        <p:sp>
          <p:nvSpPr>
            <p:cNvPr id="52236" name="TextBox 15"/>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7" name="TextBox 16"/>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8" name="TextBox 17"/>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39" name="TextBox 18"/>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0" name="TextBox 19"/>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1" name="TextBox 20"/>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2" name="TextBox 21"/>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3" name="TextBox 22"/>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2244" name="TextBox 23"/>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B050"/>
                  </a:solidFill>
                </a:rPr>
                <a:t>o</a:t>
              </a:r>
            </a:p>
          </p:txBody>
        </p:sp>
        <p:sp>
          <p:nvSpPr>
            <p:cNvPr id="52245" name="TextBox 24"/>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6" name="TextBox 25"/>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7" name="TextBox 26"/>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8" name="TextBox 27"/>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2249" name="TextBox 28"/>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31" name="Straight Arrow Connector 3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52" name="TextBox 32"/>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2253" name="TextBox 33"/>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35" name="Straight Connector 34"/>
          <p:cNvCxnSpPr/>
          <p:nvPr/>
        </p:nvCxnSpPr>
        <p:spPr>
          <a:xfrm>
            <a:off x="4724400" y="23622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76800" y="22177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89488" y="25796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997575" y="253365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7356475" y="3048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835775" y="3276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Arrow Connector 43"/>
          <p:cNvCxnSpPr/>
          <p:nvPr/>
        </p:nvCxnSpPr>
        <p:spPr>
          <a:xfrm rot="10800000" flipV="1">
            <a:off x="6629400" y="1962150"/>
            <a:ext cx="5334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56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Categorization in Vision</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dirty="0" smtClean="0"/>
              <a:t>Part or object detection</a:t>
            </a:r>
          </a:p>
          <a:p>
            <a:pPr lvl="1"/>
            <a:r>
              <a:rPr lang="en-US" dirty="0" smtClean="0"/>
              <a:t>E.g., for each window: face or non-face?</a:t>
            </a:r>
            <a:endParaRPr lang="en-US" dirty="0"/>
          </a:p>
          <a:p>
            <a:r>
              <a:rPr lang="en-US" dirty="0" smtClean="0"/>
              <a:t>Scene categorization</a:t>
            </a:r>
          </a:p>
          <a:p>
            <a:pPr lvl="1"/>
            <a:r>
              <a:rPr lang="en-US" dirty="0" smtClean="0"/>
              <a:t>Indoor vs. outdoor, urban, forest, kitchen, etc.</a:t>
            </a:r>
            <a:endParaRPr lang="en-US" dirty="0"/>
          </a:p>
          <a:p>
            <a:r>
              <a:rPr lang="en-US" dirty="0" smtClean="0"/>
              <a:t>Action recognition</a:t>
            </a:r>
          </a:p>
          <a:p>
            <a:pPr lvl="1"/>
            <a:r>
              <a:rPr lang="en-US" dirty="0" smtClean="0"/>
              <a:t>Picking up vs. sitting down vs. standing …</a:t>
            </a:r>
          </a:p>
          <a:p>
            <a:r>
              <a:rPr lang="en-US" dirty="0" smtClean="0"/>
              <a:t>Emotion recognition</a:t>
            </a:r>
          </a:p>
          <a:p>
            <a:r>
              <a:rPr lang="en-US" dirty="0" smtClean="0"/>
              <a:t>Region classification</a:t>
            </a:r>
          </a:p>
          <a:p>
            <a:pPr lvl="1"/>
            <a:r>
              <a:rPr lang="en-US" dirty="0" smtClean="0"/>
              <a:t>Label pixels into different object/surface categories</a:t>
            </a:r>
          </a:p>
          <a:p>
            <a:r>
              <a:rPr lang="en-US" dirty="0" smtClean="0"/>
              <a:t>Boundary classification</a:t>
            </a:r>
          </a:p>
          <a:p>
            <a:pPr lvl="1"/>
            <a:r>
              <a:rPr lang="en-US" dirty="0" smtClean="0"/>
              <a:t>Boundary vs. non-boundary</a:t>
            </a:r>
          </a:p>
          <a:p>
            <a:r>
              <a:rPr lang="en-US" dirty="0" err="1" smtClean="0"/>
              <a:t>Etc</a:t>
            </a:r>
            <a:r>
              <a:rPr lang="en-US" dirty="0" smtClean="0"/>
              <a:t>, etc.</a:t>
            </a:r>
            <a:endParaRPr lang="en-US" dirty="0"/>
          </a:p>
        </p:txBody>
      </p:sp>
    </p:spTree>
    <p:extLst>
      <p:ext uri="{BB962C8B-B14F-4D97-AF65-F5344CB8AC3E}">
        <p14:creationId xmlns:p14="http://schemas.microsoft.com/office/powerpoint/2010/main" val="2363870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Classifiers: Kernelized SVM</a:t>
            </a:r>
          </a:p>
        </p:txBody>
      </p:sp>
      <p:grpSp>
        <p:nvGrpSpPr>
          <p:cNvPr id="53251" name="Group 38"/>
          <p:cNvGrpSpPr>
            <a:grpSpLocks/>
          </p:cNvGrpSpPr>
          <p:nvPr/>
        </p:nvGrpSpPr>
        <p:grpSpPr bwMode="auto">
          <a:xfrm>
            <a:off x="4800600" y="1905000"/>
            <a:ext cx="3505200" cy="750888"/>
            <a:chOff x="4800600" y="1905000"/>
            <a:chExt cx="3505200" cy="750332"/>
          </a:xfrm>
        </p:grpSpPr>
        <p:cxnSp>
          <p:nvCxnSpPr>
            <p:cNvPr id="6" name="Straight Arrow Connector 5"/>
            <p:cNvCxnSpPr/>
            <p:nvPr/>
          </p:nvCxnSpPr>
          <p:spPr>
            <a:xfrm>
              <a:off x="4800600" y="2285718"/>
              <a:ext cx="3505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6" name="TextBox 6"/>
            <p:cNvSpPr txBox="1">
              <a:spLocks noChangeArrowheads="1"/>
            </p:cNvSpPr>
            <p:nvPr/>
          </p:nvSpPr>
          <p:spPr bwMode="auto">
            <a:xfrm>
              <a:off x="77642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7" name="TextBox 7"/>
            <p:cNvSpPr txBox="1">
              <a:spLocks noChangeArrowheads="1"/>
            </p:cNvSpPr>
            <p:nvPr/>
          </p:nvSpPr>
          <p:spPr bwMode="auto">
            <a:xfrm>
              <a:off x="5638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8" name="TextBox 8"/>
            <p:cNvSpPr txBox="1">
              <a:spLocks noChangeArrowheads="1"/>
            </p:cNvSpPr>
            <p:nvPr/>
          </p:nvSpPr>
          <p:spPr bwMode="auto">
            <a:xfrm>
              <a:off x="7535694"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69" name="TextBox 9"/>
            <p:cNvSpPr txBox="1">
              <a:spLocks noChangeArrowheads="1"/>
            </p:cNvSpPr>
            <p:nvPr/>
          </p:nvSpPr>
          <p:spPr bwMode="auto">
            <a:xfrm>
              <a:off x="5257800" y="1905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70" name="TextBox 10"/>
            <p:cNvSpPr txBox="1">
              <a:spLocks noChangeArrowheads="1"/>
            </p:cNvSpPr>
            <p:nvPr/>
          </p:nvSpPr>
          <p:spPr bwMode="auto">
            <a:xfrm>
              <a:off x="67818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1" name="TextBox 11"/>
            <p:cNvSpPr txBox="1">
              <a:spLocks noChangeArrowheads="1"/>
            </p:cNvSpPr>
            <p:nvPr/>
          </p:nvSpPr>
          <p:spPr bwMode="auto">
            <a:xfrm>
              <a:off x="62484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2" name="TextBox 12"/>
            <p:cNvSpPr txBox="1">
              <a:spLocks noChangeArrowheads="1"/>
            </p:cNvSpPr>
            <p:nvPr/>
          </p:nvSpPr>
          <p:spPr bwMode="auto">
            <a:xfrm>
              <a:off x="6553200" y="19050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73" name="TextBox 13"/>
            <p:cNvSpPr txBox="1">
              <a:spLocks noChangeArrowheads="1"/>
            </p:cNvSpPr>
            <p:nvPr/>
          </p:nvSpPr>
          <p:spPr bwMode="auto">
            <a:xfrm>
              <a:off x="5029200" y="2286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grpSp>
      <p:grpSp>
        <p:nvGrpSpPr>
          <p:cNvPr id="3" name="Group 37"/>
          <p:cNvGrpSpPr>
            <a:grpSpLocks/>
          </p:cNvGrpSpPr>
          <p:nvPr/>
        </p:nvGrpSpPr>
        <p:grpSpPr bwMode="auto">
          <a:xfrm>
            <a:off x="4343400" y="2743200"/>
            <a:ext cx="4343400" cy="3417888"/>
            <a:chOff x="4343400" y="2743200"/>
            <a:chExt cx="4343400" cy="3417332"/>
          </a:xfrm>
        </p:grpSpPr>
        <p:cxnSp>
          <p:nvCxnSpPr>
            <p:cNvPr id="15" name="Straight Arrow Connector 14"/>
            <p:cNvCxnSpPr/>
            <p:nvPr/>
          </p:nvCxnSpPr>
          <p:spPr>
            <a:xfrm>
              <a:off x="4876800" y="5790704"/>
              <a:ext cx="3505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4" name="TextBox 15"/>
            <p:cNvSpPr txBox="1">
              <a:spLocks noChangeArrowheads="1"/>
            </p:cNvSpPr>
            <p:nvPr/>
          </p:nvSpPr>
          <p:spPr bwMode="auto">
            <a:xfrm>
              <a:off x="7840494" y="2743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5" name="TextBox 16"/>
            <p:cNvSpPr txBox="1">
              <a:spLocks noChangeArrowheads="1"/>
            </p:cNvSpPr>
            <p:nvPr/>
          </p:nvSpPr>
          <p:spPr bwMode="auto">
            <a:xfrm>
              <a:off x="5715000" y="54444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6" name="TextBox 17"/>
            <p:cNvSpPr txBox="1">
              <a:spLocks noChangeArrowheads="1"/>
            </p:cNvSpPr>
            <p:nvPr/>
          </p:nvSpPr>
          <p:spPr bwMode="auto">
            <a:xfrm>
              <a:off x="76200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7" name="TextBox 18"/>
            <p:cNvSpPr txBox="1">
              <a:spLocks noChangeArrowheads="1"/>
            </p:cNvSpPr>
            <p:nvPr/>
          </p:nvSpPr>
          <p:spPr bwMode="auto">
            <a:xfrm>
              <a:off x="5334000" y="54980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3258" name="TextBox 19"/>
            <p:cNvSpPr txBox="1">
              <a:spLocks noChangeArrowheads="1"/>
            </p:cNvSpPr>
            <p:nvPr/>
          </p:nvSpPr>
          <p:spPr bwMode="auto">
            <a:xfrm>
              <a:off x="6934200" y="46101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59" name="TextBox 20"/>
            <p:cNvSpPr txBox="1">
              <a:spLocks noChangeArrowheads="1"/>
            </p:cNvSpPr>
            <p:nvPr/>
          </p:nvSpPr>
          <p:spPr bwMode="auto">
            <a:xfrm>
              <a:off x="6324600" y="5200888"/>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0" name="TextBox 21"/>
            <p:cNvSpPr txBox="1">
              <a:spLocks noChangeArrowheads="1"/>
            </p:cNvSpPr>
            <p:nvPr/>
          </p:nvSpPr>
          <p:spPr bwMode="auto">
            <a:xfrm>
              <a:off x="6629400" y="494919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3261" name="TextBox 22"/>
            <p:cNvSpPr txBox="1">
              <a:spLocks noChangeArrowheads="1"/>
            </p:cNvSpPr>
            <p:nvPr/>
          </p:nvSpPr>
          <p:spPr bwMode="auto">
            <a:xfrm>
              <a:off x="5105400" y="5791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cxnSp>
          <p:nvCxnSpPr>
            <p:cNvPr id="24" name="Straight Arrow Connector 23"/>
            <p:cNvCxnSpPr/>
            <p:nvPr/>
          </p:nvCxnSpPr>
          <p:spPr>
            <a:xfrm rot="5400000" flipH="1" flipV="1">
              <a:off x="3582405" y="4494721"/>
              <a:ext cx="259037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3" name="TextBox 25"/>
            <p:cNvSpPr txBox="1">
              <a:spLocks noChangeArrowheads="1"/>
            </p:cNvSpPr>
            <p:nvPr/>
          </p:nvSpPr>
          <p:spPr bwMode="auto">
            <a:xfrm>
              <a:off x="4343400" y="5181600"/>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r>
                <a:rPr lang="en-US" baseline="30000"/>
                <a:t>2</a:t>
              </a:r>
              <a:endParaRPr lang="en-US"/>
            </a:p>
          </p:txBody>
        </p:sp>
        <p:cxnSp>
          <p:nvCxnSpPr>
            <p:cNvPr id="33" name="Straight Connector 32"/>
            <p:cNvCxnSpPr/>
            <p:nvPr/>
          </p:nvCxnSpPr>
          <p:spPr>
            <a:xfrm rot="10800000" flipV="1">
              <a:off x="5715000" y="3200326"/>
              <a:ext cx="2971800" cy="274275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377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Using SVMs</a:t>
            </a:r>
          </a:p>
        </p:txBody>
      </p:sp>
      <p:sp>
        <p:nvSpPr>
          <p:cNvPr id="3" name="Content Placeholder 2"/>
          <p:cNvSpPr>
            <a:spLocks noGrp="1"/>
          </p:cNvSpPr>
          <p:nvPr>
            <p:ph idx="1"/>
          </p:nvPr>
        </p:nvSpPr>
        <p:spPr>
          <a:xfrm>
            <a:off x="628650" y="1325563"/>
            <a:ext cx="7886700" cy="5344178"/>
          </a:xfrm>
        </p:spPr>
        <p:txBody>
          <a:bodyPr>
            <a:normAutofit/>
          </a:bodyPr>
          <a:lstStyle/>
          <a:p>
            <a:pPr>
              <a:defRPr/>
            </a:pPr>
            <a:r>
              <a:rPr lang="en-US" sz="2800" dirty="0" smtClean="0"/>
              <a:t>Good general purpose classifier</a:t>
            </a:r>
          </a:p>
          <a:p>
            <a:pPr lvl="1">
              <a:defRPr/>
            </a:pPr>
            <a:r>
              <a:rPr lang="en-US" sz="2400" dirty="0" smtClean="0"/>
              <a:t>Generalization depends on margin, so works well with many weak features</a:t>
            </a:r>
          </a:p>
          <a:p>
            <a:pPr lvl="1">
              <a:defRPr/>
            </a:pPr>
            <a:r>
              <a:rPr lang="en-US" sz="2400" dirty="0" smtClean="0"/>
              <a:t>No feature selection</a:t>
            </a:r>
          </a:p>
          <a:p>
            <a:pPr lvl="1">
              <a:defRPr/>
            </a:pPr>
            <a:r>
              <a:rPr lang="en-US" sz="2400" dirty="0" smtClean="0"/>
              <a:t>Usually requires some parameter tuning</a:t>
            </a:r>
          </a:p>
          <a:p>
            <a:pPr lvl="1">
              <a:defRPr/>
            </a:pPr>
            <a:endParaRPr lang="en-US" sz="2400" dirty="0" smtClean="0"/>
          </a:p>
          <a:p>
            <a:pPr>
              <a:defRPr/>
            </a:pPr>
            <a:r>
              <a:rPr lang="en-US" sz="2800" dirty="0" smtClean="0"/>
              <a:t>Choosing kernel</a:t>
            </a:r>
          </a:p>
          <a:p>
            <a:pPr lvl="1">
              <a:defRPr/>
            </a:pPr>
            <a:r>
              <a:rPr lang="en-US" sz="2400" dirty="0" smtClean="0"/>
              <a:t>Linear: fast training/testing – start here</a:t>
            </a:r>
          </a:p>
          <a:p>
            <a:pPr lvl="1">
              <a:defRPr/>
            </a:pPr>
            <a:r>
              <a:rPr lang="en-US" sz="2400" dirty="0" smtClean="0"/>
              <a:t>RBF: related to neural networks, nearest neighbor</a:t>
            </a:r>
          </a:p>
          <a:p>
            <a:pPr lvl="1">
              <a:defRPr/>
            </a:pPr>
            <a:r>
              <a:rPr lang="en-US" sz="2400" dirty="0" smtClean="0"/>
              <a:t>Chi-squared, histogram intersection: good for histograms (but slower, esp. chi-squared)</a:t>
            </a:r>
          </a:p>
          <a:p>
            <a:pPr lvl="1">
              <a:defRPr/>
            </a:pPr>
            <a:r>
              <a:rPr lang="en-US" sz="2400" dirty="0" smtClean="0"/>
              <a:t>Can learn a kernel function</a:t>
            </a:r>
          </a:p>
          <a:p>
            <a:pPr lvl="1">
              <a:defRPr/>
            </a:pPr>
            <a:endParaRPr lang="en-US" sz="2400" dirty="0" smtClean="0"/>
          </a:p>
          <a:p>
            <a:pPr>
              <a:defRPr/>
            </a:pPr>
            <a:endParaRPr lang="en-US" sz="2800" dirty="0" smtClean="0"/>
          </a:p>
          <a:p>
            <a:pPr>
              <a:defRPr/>
            </a:pPr>
            <a:endParaRPr lang="en-US" sz="2800" dirty="0" smtClean="0"/>
          </a:p>
          <a:p>
            <a:pPr>
              <a:defRPr/>
            </a:pPr>
            <a:endParaRPr lang="en-US" sz="2800" dirty="0"/>
          </a:p>
        </p:txBody>
      </p:sp>
    </p:spTree>
    <p:extLst>
      <p:ext uri="{BB962C8B-B14F-4D97-AF65-F5344CB8AC3E}">
        <p14:creationId xmlns:p14="http://schemas.microsoft.com/office/powerpoint/2010/main" val="3325249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Classifiers: Decision Trees</a:t>
            </a:r>
          </a:p>
        </p:txBody>
      </p:sp>
      <p:grpSp>
        <p:nvGrpSpPr>
          <p:cNvPr id="55299" name="Group 28"/>
          <p:cNvGrpSpPr>
            <a:grpSpLocks/>
          </p:cNvGrpSpPr>
          <p:nvPr/>
        </p:nvGrpSpPr>
        <p:grpSpPr bwMode="auto">
          <a:xfrm>
            <a:off x="2061453" y="2013558"/>
            <a:ext cx="4038600" cy="3417888"/>
            <a:chOff x="4267200" y="2667000"/>
            <a:chExt cx="4038600" cy="3417332"/>
          </a:xfrm>
        </p:grpSpPr>
        <p:sp>
          <p:nvSpPr>
            <p:cNvPr id="55304"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5"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6"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7"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8"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09"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0" name="TextBox 10"/>
            <p:cNvSpPr txBox="1">
              <a:spLocks noChangeArrowheads="1"/>
            </p:cNvSpPr>
            <p:nvPr/>
          </p:nvSpPr>
          <p:spPr bwMode="auto">
            <a:xfrm>
              <a:off x="6316494"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1" name="TextBox 11"/>
            <p:cNvSpPr txBox="1">
              <a:spLocks noChangeArrowheads="1"/>
            </p:cNvSpPr>
            <p:nvPr/>
          </p:nvSpPr>
          <p:spPr bwMode="auto">
            <a:xfrm>
              <a:off x="5715000"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55312" name="TextBox 12"/>
            <p:cNvSpPr txBox="1">
              <a:spLocks noChangeArrowheads="1"/>
            </p:cNvSpPr>
            <p:nvPr/>
          </p:nvSpPr>
          <p:spPr bwMode="auto">
            <a:xfrm>
              <a:off x="6172200" y="3352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3" name="TextBox 13"/>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4" name="TextBox 14"/>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5" name="TextBox 15"/>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6" name="TextBox 16"/>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7" name="TextBox 17"/>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55318" name="TextBox 18"/>
            <p:cNvSpPr txBox="1">
              <a:spLocks noChangeArrowheads="1"/>
            </p:cNvSpPr>
            <p:nvPr/>
          </p:nvSpPr>
          <p:spPr bwMode="auto">
            <a:xfrm>
              <a:off x="6019800" y="3962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21" name="Straight Arrow Connector 20"/>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321" name="TextBox 25"/>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55322" name="TextBox 26"/>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5" name="Straight Connector 24"/>
          <p:cNvCxnSpPr/>
          <p:nvPr/>
        </p:nvCxnSpPr>
        <p:spPr>
          <a:xfrm>
            <a:off x="2671053" y="3385158"/>
            <a:ext cx="3429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966454" y="4147158"/>
            <a:ext cx="1524000" cy="317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29047" y="2622364"/>
            <a:ext cx="1524000"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32260" y="2622364"/>
            <a:ext cx="1524000" cy="1587"/>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157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Ensemble Methods: Boosting</a:t>
            </a:r>
          </a:p>
        </p:txBody>
      </p:sp>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7924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228600" y="6400800"/>
            <a:ext cx="245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figure from Friedman et al. 2000</a:t>
            </a:r>
          </a:p>
        </p:txBody>
      </p:sp>
    </p:spTree>
    <p:extLst>
      <p:ext uri="{BB962C8B-B14F-4D97-AF65-F5344CB8AC3E}">
        <p14:creationId xmlns:p14="http://schemas.microsoft.com/office/powerpoint/2010/main" val="23050921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Boosted Decision Trees </a:t>
            </a:r>
          </a:p>
        </p:txBody>
      </p:sp>
      <p:sp>
        <p:nvSpPr>
          <p:cNvPr id="222" name="Text Box 2"/>
          <p:cNvSpPr txBox="1">
            <a:spLocks noChangeArrowheads="1"/>
          </p:cNvSpPr>
          <p:nvPr/>
        </p:nvSpPr>
        <p:spPr bwMode="auto">
          <a:xfrm>
            <a:off x="4343400" y="3048000"/>
            <a:ext cx="685800"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3200" kern="0">
                <a:solidFill>
                  <a:sysClr val="windowText" lastClr="000000"/>
                </a:solidFill>
                <a:latin typeface="Arial" charset="0"/>
              </a:rPr>
              <a:t>…</a:t>
            </a:r>
          </a:p>
        </p:txBody>
      </p:sp>
      <p:sp>
        <p:nvSpPr>
          <p:cNvPr id="223" name="AutoShape 3"/>
          <p:cNvSpPr>
            <a:spLocks noChangeArrowheads="1"/>
          </p:cNvSpPr>
          <p:nvPr/>
        </p:nvSpPr>
        <p:spPr bwMode="auto">
          <a:xfrm>
            <a:off x="66294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Gray?</a:t>
            </a:r>
          </a:p>
        </p:txBody>
      </p:sp>
      <p:sp>
        <p:nvSpPr>
          <p:cNvPr id="224" name="AutoShape 4"/>
          <p:cNvSpPr>
            <a:spLocks noChangeArrowheads="1"/>
          </p:cNvSpPr>
          <p:nvPr/>
        </p:nvSpPr>
        <p:spPr bwMode="auto">
          <a:xfrm>
            <a:off x="57912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High in</a:t>
            </a:r>
          </a:p>
          <a:p>
            <a:pPr algn="ctr" fontAlgn="auto">
              <a:spcBef>
                <a:spcPts val="0"/>
              </a:spcBef>
              <a:spcAft>
                <a:spcPts val="0"/>
              </a:spcAft>
              <a:defRPr/>
            </a:pPr>
            <a:r>
              <a:rPr lang="en-US" kern="0">
                <a:solidFill>
                  <a:sysClr val="windowText" lastClr="000000"/>
                </a:solidFill>
                <a:latin typeface="Arial" charset="0"/>
              </a:rPr>
              <a:t>Image?</a:t>
            </a:r>
          </a:p>
        </p:txBody>
      </p:sp>
      <p:sp>
        <p:nvSpPr>
          <p:cNvPr id="225" name="AutoShape 5"/>
          <p:cNvSpPr>
            <a:spLocks noChangeArrowheads="1"/>
          </p:cNvSpPr>
          <p:nvPr/>
        </p:nvSpPr>
        <p:spPr bwMode="auto">
          <a:xfrm>
            <a:off x="7391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Many Long</a:t>
            </a:r>
          </a:p>
          <a:p>
            <a:pPr algn="ctr" fontAlgn="auto">
              <a:spcBef>
                <a:spcPts val="0"/>
              </a:spcBef>
              <a:spcAft>
                <a:spcPts val="0"/>
              </a:spcAft>
              <a:defRPr/>
            </a:pPr>
            <a:r>
              <a:rPr lang="en-US" kern="0">
                <a:solidFill>
                  <a:srgbClr val="FF0000"/>
                </a:solidFill>
                <a:latin typeface="Arial" charset="0"/>
              </a:rPr>
              <a:t>Lines?</a:t>
            </a:r>
          </a:p>
        </p:txBody>
      </p:sp>
      <p:cxnSp>
        <p:nvCxnSpPr>
          <p:cNvPr id="57351" name="AutoShape 6"/>
          <p:cNvCxnSpPr>
            <a:cxnSpLocks noChangeShapeType="1"/>
            <a:stCxn id="223" idx="2"/>
            <a:endCxn id="224" idx="0"/>
          </p:cNvCxnSpPr>
          <p:nvPr/>
        </p:nvCxnSpPr>
        <p:spPr bwMode="auto">
          <a:xfrm flipH="1">
            <a:off x="6400800" y="2457450"/>
            <a:ext cx="8382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52" name="AutoShape 7"/>
          <p:cNvCxnSpPr>
            <a:cxnSpLocks noChangeShapeType="1"/>
            <a:stCxn id="223" idx="2"/>
            <a:endCxn id="225" idx="0"/>
          </p:cNvCxnSpPr>
          <p:nvPr/>
        </p:nvCxnSpPr>
        <p:spPr bwMode="auto">
          <a:xfrm>
            <a:off x="7239000" y="2457450"/>
            <a:ext cx="7620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3" name="AutoShape 8"/>
          <p:cNvCxnSpPr>
            <a:cxnSpLocks noChangeShapeType="1"/>
            <a:stCxn id="224" idx="2"/>
          </p:cNvCxnSpPr>
          <p:nvPr/>
        </p:nvCxnSpPr>
        <p:spPr bwMode="auto">
          <a:xfrm flipH="1">
            <a:off x="6118225" y="3600450"/>
            <a:ext cx="282575"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9" name="Text Box 9"/>
          <p:cNvSpPr txBox="1">
            <a:spLocks noChangeArrowheads="1"/>
          </p:cNvSpPr>
          <p:nvPr/>
        </p:nvSpPr>
        <p:spPr bwMode="auto">
          <a:xfrm>
            <a:off x="6956425" y="4789488"/>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0" name="Text Box 10"/>
          <p:cNvSpPr txBox="1">
            <a:spLocks noChangeArrowheads="1"/>
          </p:cNvSpPr>
          <p:nvPr/>
        </p:nvSpPr>
        <p:spPr bwMode="auto">
          <a:xfrm>
            <a:off x="76962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31" name="Text Box 11"/>
          <p:cNvSpPr txBox="1">
            <a:spLocks noChangeArrowheads="1"/>
          </p:cNvSpPr>
          <p:nvPr/>
        </p:nvSpPr>
        <p:spPr bwMode="auto">
          <a:xfrm>
            <a:off x="8229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2" name="Text Box 12"/>
          <p:cNvSpPr txBox="1">
            <a:spLocks noChangeArrowheads="1"/>
          </p:cNvSpPr>
          <p:nvPr/>
        </p:nvSpPr>
        <p:spPr bwMode="auto">
          <a:xfrm>
            <a:off x="6705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3" name="Text Box 13"/>
          <p:cNvSpPr txBox="1">
            <a:spLocks noChangeArrowheads="1"/>
          </p:cNvSpPr>
          <p:nvPr/>
        </p:nvSpPr>
        <p:spPr bwMode="auto">
          <a:xfrm>
            <a:off x="7848600" y="4800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34" name="Text Box 14"/>
          <p:cNvSpPr txBox="1">
            <a:spLocks noChangeArrowheads="1"/>
          </p:cNvSpPr>
          <p:nvPr/>
        </p:nvSpPr>
        <p:spPr bwMode="auto">
          <a:xfrm>
            <a:off x="55626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35" name="Text Box 15"/>
          <p:cNvSpPr txBox="1">
            <a:spLocks noChangeArrowheads="1"/>
          </p:cNvSpPr>
          <p:nvPr/>
        </p:nvSpPr>
        <p:spPr bwMode="auto">
          <a:xfrm>
            <a:off x="73152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sp>
        <p:nvSpPr>
          <p:cNvPr id="236" name="Text Box 16"/>
          <p:cNvSpPr txBox="1">
            <a:spLocks noChangeArrowheads="1"/>
          </p:cNvSpPr>
          <p:nvPr/>
        </p:nvSpPr>
        <p:spPr bwMode="auto">
          <a:xfrm>
            <a:off x="6248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cxnSp>
        <p:nvCxnSpPr>
          <p:cNvPr id="57362" name="AutoShape 17"/>
          <p:cNvCxnSpPr>
            <a:cxnSpLocks noChangeShapeType="1"/>
            <a:stCxn id="224" idx="2"/>
          </p:cNvCxnSpPr>
          <p:nvPr/>
        </p:nvCxnSpPr>
        <p:spPr bwMode="auto">
          <a:xfrm>
            <a:off x="6400800" y="3600450"/>
            <a:ext cx="228600" cy="373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3" name="AutoShape 18"/>
          <p:cNvCxnSpPr>
            <a:cxnSpLocks noChangeShapeType="1"/>
            <a:stCxn id="225" idx="2"/>
            <a:endCxn id="242" idx="0"/>
          </p:cNvCxnSpPr>
          <p:nvPr/>
        </p:nvCxnSpPr>
        <p:spPr bwMode="auto">
          <a:xfrm flipH="1">
            <a:off x="7696200" y="3600450"/>
            <a:ext cx="304800" cy="4191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4" name="AutoShape 19"/>
          <p:cNvCxnSpPr>
            <a:cxnSpLocks noChangeShapeType="1"/>
            <a:stCxn id="225" idx="2"/>
          </p:cNvCxnSpPr>
          <p:nvPr/>
        </p:nvCxnSpPr>
        <p:spPr bwMode="auto">
          <a:xfrm>
            <a:off x="8001000" y="3600450"/>
            <a:ext cx="685800" cy="5143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65" name="AutoShape 20"/>
          <p:cNvCxnSpPr>
            <a:cxnSpLocks noChangeShapeType="1"/>
            <a:stCxn id="242" idx="2"/>
          </p:cNvCxnSpPr>
          <p:nvPr/>
        </p:nvCxnSpPr>
        <p:spPr bwMode="auto">
          <a:xfrm flipH="1">
            <a:off x="7367588" y="4819650"/>
            <a:ext cx="328612" cy="27463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66" name="AutoShape 21"/>
          <p:cNvCxnSpPr>
            <a:cxnSpLocks noChangeShapeType="1"/>
            <a:stCxn id="242" idx="2"/>
          </p:cNvCxnSpPr>
          <p:nvPr/>
        </p:nvCxnSpPr>
        <p:spPr bwMode="auto">
          <a:xfrm>
            <a:off x="7696200" y="4819650"/>
            <a:ext cx="315913"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2" name="AutoShape 22"/>
          <p:cNvSpPr>
            <a:spLocks noChangeArrowheads="1"/>
          </p:cNvSpPr>
          <p:nvPr/>
        </p:nvSpPr>
        <p:spPr bwMode="auto">
          <a:xfrm>
            <a:off x="7086600" y="40386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sz="1600" kern="0">
                <a:solidFill>
                  <a:srgbClr val="FF0000"/>
                </a:solidFill>
                <a:latin typeface="Arial" charset="0"/>
              </a:rPr>
              <a:t>Very High </a:t>
            </a:r>
          </a:p>
          <a:p>
            <a:pPr algn="ctr" fontAlgn="auto">
              <a:spcBef>
                <a:spcPts val="0"/>
              </a:spcBef>
              <a:spcAft>
                <a:spcPts val="0"/>
              </a:spcAft>
              <a:defRPr/>
            </a:pPr>
            <a:r>
              <a:rPr lang="en-US" sz="1600" kern="0">
                <a:solidFill>
                  <a:srgbClr val="FF0000"/>
                </a:solidFill>
                <a:latin typeface="Arial" charset="0"/>
              </a:rPr>
              <a:t>Vanishing </a:t>
            </a:r>
          </a:p>
          <a:p>
            <a:pPr algn="ctr" fontAlgn="auto">
              <a:spcBef>
                <a:spcPts val="0"/>
              </a:spcBef>
              <a:spcAft>
                <a:spcPts val="0"/>
              </a:spcAft>
              <a:defRPr/>
            </a:pPr>
            <a:r>
              <a:rPr lang="en-US" sz="1600" kern="0">
                <a:solidFill>
                  <a:srgbClr val="FF0000"/>
                </a:solidFill>
                <a:latin typeface="Arial" charset="0"/>
              </a:rPr>
              <a:t>Point?</a:t>
            </a:r>
          </a:p>
        </p:txBody>
      </p:sp>
      <p:sp>
        <p:nvSpPr>
          <p:cNvPr id="243" name="AutoShape 23"/>
          <p:cNvSpPr>
            <a:spLocks noChangeArrowheads="1"/>
          </p:cNvSpPr>
          <p:nvPr/>
        </p:nvSpPr>
        <p:spPr bwMode="auto">
          <a:xfrm>
            <a:off x="1752600" y="1676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High in </a:t>
            </a:r>
          </a:p>
          <a:p>
            <a:pPr algn="ctr" fontAlgn="auto">
              <a:spcBef>
                <a:spcPts val="0"/>
              </a:spcBef>
              <a:spcAft>
                <a:spcPts val="0"/>
              </a:spcAft>
              <a:defRPr/>
            </a:pPr>
            <a:r>
              <a:rPr lang="en-US" kern="0">
                <a:solidFill>
                  <a:srgbClr val="FF0000"/>
                </a:solidFill>
                <a:latin typeface="Arial" charset="0"/>
              </a:rPr>
              <a:t>Image?</a:t>
            </a:r>
          </a:p>
        </p:txBody>
      </p:sp>
      <p:sp>
        <p:nvSpPr>
          <p:cNvPr id="244" name="AutoShape 24"/>
          <p:cNvSpPr>
            <a:spLocks noChangeArrowheads="1"/>
          </p:cNvSpPr>
          <p:nvPr/>
        </p:nvSpPr>
        <p:spPr bwMode="auto">
          <a:xfrm>
            <a:off x="914400" y="2819400"/>
            <a:ext cx="1219200" cy="762000"/>
          </a:xfrm>
          <a:prstGeom prst="roundRect">
            <a:avLst>
              <a:gd name="adj" fmla="val 16667"/>
            </a:avLst>
          </a:prstGeom>
          <a:noFill/>
          <a:ln w="38100">
            <a:solidFill>
              <a:srgbClr val="FF0000"/>
            </a:solidFill>
            <a:round/>
            <a:headEnd/>
            <a:tailEnd/>
          </a:ln>
          <a:effectLst/>
        </p:spPr>
        <p:txBody>
          <a:bodyPr wrap="none" anchor="ctr"/>
          <a:lstStyle/>
          <a:p>
            <a:pPr algn="ctr" fontAlgn="auto">
              <a:spcBef>
                <a:spcPts val="0"/>
              </a:spcBef>
              <a:spcAft>
                <a:spcPts val="0"/>
              </a:spcAft>
              <a:defRPr/>
            </a:pPr>
            <a:r>
              <a:rPr lang="en-US" kern="0">
                <a:solidFill>
                  <a:srgbClr val="FF0000"/>
                </a:solidFill>
                <a:latin typeface="Arial" charset="0"/>
              </a:rPr>
              <a:t>Smooth?</a:t>
            </a:r>
          </a:p>
        </p:txBody>
      </p:sp>
      <p:sp>
        <p:nvSpPr>
          <p:cNvPr id="245" name="AutoShape 25"/>
          <p:cNvSpPr>
            <a:spLocks noChangeArrowheads="1"/>
          </p:cNvSpPr>
          <p:nvPr/>
        </p:nvSpPr>
        <p:spPr bwMode="auto">
          <a:xfrm>
            <a:off x="2514600" y="2819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Green?</a:t>
            </a:r>
          </a:p>
        </p:txBody>
      </p:sp>
      <p:sp>
        <p:nvSpPr>
          <p:cNvPr id="246" name="AutoShape 26"/>
          <p:cNvSpPr>
            <a:spLocks noChangeArrowheads="1"/>
          </p:cNvSpPr>
          <p:nvPr/>
        </p:nvSpPr>
        <p:spPr bwMode="auto">
          <a:xfrm>
            <a:off x="381000" y="3962400"/>
            <a:ext cx="1219200" cy="762000"/>
          </a:xfrm>
          <a:prstGeom prst="roundRect">
            <a:avLst>
              <a:gd name="adj" fmla="val 16667"/>
            </a:avLst>
          </a:prstGeom>
          <a:noFill/>
          <a:ln w="38100">
            <a:solidFill>
              <a:srgbClr val="000000"/>
            </a:solidFill>
            <a:round/>
            <a:headEnd/>
            <a:tailEnd/>
          </a:ln>
          <a:effectLst/>
        </p:spPr>
        <p:txBody>
          <a:bodyPr wrap="none" anchor="ctr"/>
          <a:lstStyle/>
          <a:p>
            <a:pPr algn="ctr" fontAlgn="auto">
              <a:spcBef>
                <a:spcPts val="0"/>
              </a:spcBef>
              <a:spcAft>
                <a:spcPts val="0"/>
              </a:spcAft>
              <a:defRPr/>
            </a:pPr>
            <a:r>
              <a:rPr lang="en-US" kern="0">
                <a:solidFill>
                  <a:sysClr val="windowText" lastClr="000000"/>
                </a:solidFill>
                <a:latin typeface="Arial" charset="0"/>
              </a:rPr>
              <a:t>Blue?</a:t>
            </a:r>
          </a:p>
        </p:txBody>
      </p:sp>
      <p:cxnSp>
        <p:nvCxnSpPr>
          <p:cNvPr id="57372" name="AutoShape 27"/>
          <p:cNvCxnSpPr>
            <a:cxnSpLocks noChangeShapeType="1"/>
            <a:stCxn id="243" idx="2"/>
            <a:endCxn id="244" idx="0"/>
          </p:cNvCxnSpPr>
          <p:nvPr/>
        </p:nvCxnSpPr>
        <p:spPr bwMode="auto">
          <a:xfrm flipH="1">
            <a:off x="1524000" y="2457450"/>
            <a:ext cx="838200" cy="3429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73" name="AutoShape 28"/>
          <p:cNvCxnSpPr>
            <a:cxnSpLocks noChangeShapeType="1"/>
            <a:stCxn id="243" idx="2"/>
            <a:endCxn id="245" idx="0"/>
          </p:cNvCxnSpPr>
          <p:nvPr/>
        </p:nvCxnSpPr>
        <p:spPr bwMode="auto">
          <a:xfrm>
            <a:off x="2362200" y="2457450"/>
            <a:ext cx="7620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4" name="AutoShape 29"/>
          <p:cNvCxnSpPr>
            <a:cxnSpLocks noChangeShapeType="1"/>
            <a:stCxn id="244" idx="2"/>
            <a:endCxn id="246" idx="0"/>
          </p:cNvCxnSpPr>
          <p:nvPr/>
        </p:nvCxnSpPr>
        <p:spPr bwMode="auto">
          <a:xfrm flipH="1">
            <a:off x="990600" y="3600450"/>
            <a:ext cx="533400" cy="3429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0" name="Text Box 30"/>
          <p:cNvSpPr txBox="1">
            <a:spLocks noChangeArrowheads="1"/>
          </p:cNvSpPr>
          <p:nvPr/>
        </p:nvSpPr>
        <p:spPr bwMode="auto">
          <a:xfrm>
            <a:off x="76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1" name="Text Box 31"/>
          <p:cNvSpPr txBox="1">
            <a:spLocks noChangeArrowheads="1"/>
          </p:cNvSpPr>
          <p:nvPr/>
        </p:nvSpPr>
        <p:spPr bwMode="auto">
          <a:xfrm>
            <a:off x="28194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2" name="Text Box 32"/>
          <p:cNvSpPr txBox="1">
            <a:spLocks noChangeArrowheads="1"/>
          </p:cNvSpPr>
          <p:nvPr/>
        </p:nvSpPr>
        <p:spPr bwMode="auto">
          <a:xfrm>
            <a:off x="3200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3" name="Text Box 33"/>
          <p:cNvSpPr txBox="1">
            <a:spLocks noChangeArrowheads="1"/>
          </p:cNvSpPr>
          <p:nvPr/>
        </p:nvSpPr>
        <p:spPr bwMode="auto">
          <a:xfrm>
            <a:off x="1828800" y="36576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No</a:t>
            </a:r>
          </a:p>
        </p:txBody>
      </p:sp>
      <p:sp>
        <p:nvSpPr>
          <p:cNvPr id="254" name="Text Box 34"/>
          <p:cNvSpPr txBox="1">
            <a:spLocks noChangeArrowheads="1"/>
          </p:cNvSpPr>
          <p:nvPr/>
        </p:nvSpPr>
        <p:spPr bwMode="auto">
          <a:xfrm>
            <a:off x="1219200" y="4724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No</a:t>
            </a:r>
          </a:p>
        </p:txBody>
      </p:sp>
      <p:sp>
        <p:nvSpPr>
          <p:cNvPr id="255" name="Text Box 35"/>
          <p:cNvSpPr txBox="1">
            <a:spLocks noChangeArrowheads="1"/>
          </p:cNvSpPr>
          <p:nvPr/>
        </p:nvSpPr>
        <p:spPr bwMode="auto">
          <a:xfrm>
            <a:off x="6858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6" name="Text Box 36"/>
          <p:cNvSpPr txBox="1">
            <a:spLocks noChangeArrowheads="1"/>
          </p:cNvSpPr>
          <p:nvPr/>
        </p:nvSpPr>
        <p:spPr bwMode="auto">
          <a:xfrm>
            <a:off x="2438400" y="358140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ysClr val="windowText" lastClr="000000"/>
                </a:solidFill>
                <a:latin typeface="Arial" charset="0"/>
              </a:rPr>
              <a:t>Yes</a:t>
            </a:r>
          </a:p>
        </p:txBody>
      </p:sp>
      <p:sp>
        <p:nvSpPr>
          <p:cNvPr id="257" name="Text Box 37"/>
          <p:cNvSpPr txBox="1">
            <a:spLocks noChangeArrowheads="1"/>
          </p:cNvSpPr>
          <p:nvPr/>
        </p:nvSpPr>
        <p:spPr bwMode="auto">
          <a:xfrm>
            <a:off x="1371600" y="2406650"/>
            <a:ext cx="533400" cy="304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kern="0">
                <a:solidFill>
                  <a:srgbClr val="FF0000"/>
                </a:solidFill>
                <a:latin typeface="Arial" charset="0"/>
              </a:rPr>
              <a:t>Yes</a:t>
            </a:r>
          </a:p>
        </p:txBody>
      </p:sp>
      <p:grpSp>
        <p:nvGrpSpPr>
          <p:cNvPr id="57383" name="Group 38"/>
          <p:cNvGrpSpPr>
            <a:grpSpLocks/>
          </p:cNvGrpSpPr>
          <p:nvPr/>
        </p:nvGrpSpPr>
        <p:grpSpPr bwMode="auto">
          <a:xfrm>
            <a:off x="2654300" y="3970338"/>
            <a:ext cx="328613" cy="762000"/>
            <a:chOff x="1672" y="2933"/>
            <a:chExt cx="207" cy="480"/>
          </a:xfrm>
        </p:grpSpPr>
        <p:grpSp>
          <p:nvGrpSpPr>
            <p:cNvPr id="57451" name="Group 39"/>
            <p:cNvGrpSpPr>
              <a:grpSpLocks/>
            </p:cNvGrpSpPr>
            <p:nvPr/>
          </p:nvGrpSpPr>
          <p:grpSpPr bwMode="auto">
            <a:xfrm>
              <a:off x="1703" y="3018"/>
              <a:ext cx="191" cy="336"/>
              <a:chOff x="2017" y="2928"/>
              <a:chExt cx="143" cy="336"/>
            </a:xfrm>
          </p:grpSpPr>
          <p:sp>
            <p:nvSpPr>
              <p:cNvPr id="261" name="Rectangle 40"/>
              <p:cNvSpPr>
                <a:spLocks noChangeArrowheads="1"/>
              </p:cNvSpPr>
              <p:nvPr/>
            </p:nvSpPr>
            <p:spPr bwMode="auto">
              <a:xfrm>
                <a:off x="2112"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2" name="Rectangle 41"/>
              <p:cNvSpPr>
                <a:spLocks noChangeArrowheads="1"/>
              </p:cNvSpPr>
              <p:nvPr/>
            </p:nvSpPr>
            <p:spPr bwMode="auto">
              <a:xfrm>
                <a:off x="2064" y="316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3" name="Rectangle 42"/>
              <p:cNvSpPr>
                <a:spLocks noChangeArrowheads="1"/>
              </p:cNvSpPr>
              <p:nvPr/>
            </p:nvSpPr>
            <p:spPr bwMode="auto">
              <a:xfrm>
                <a:off x="2017" y="2928"/>
                <a:ext cx="48" cy="336"/>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0" name="AutoShape 43"/>
            <p:cNvSpPr>
              <a:spLocks noChangeArrowheads="1"/>
            </p:cNvSpPr>
            <p:nvPr/>
          </p:nvSpPr>
          <p:spPr bwMode="auto">
            <a:xfrm>
              <a:off x="1672" y="293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4" name="Group 44"/>
          <p:cNvGrpSpPr>
            <a:grpSpLocks/>
          </p:cNvGrpSpPr>
          <p:nvPr/>
        </p:nvGrpSpPr>
        <p:grpSpPr bwMode="auto">
          <a:xfrm>
            <a:off x="3200400" y="3984625"/>
            <a:ext cx="304800" cy="762000"/>
            <a:chOff x="2016" y="2942"/>
            <a:chExt cx="192" cy="480"/>
          </a:xfrm>
        </p:grpSpPr>
        <p:grpSp>
          <p:nvGrpSpPr>
            <p:cNvPr id="57446" name="Group 45"/>
            <p:cNvGrpSpPr>
              <a:grpSpLocks/>
            </p:cNvGrpSpPr>
            <p:nvPr/>
          </p:nvGrpSpPr>
          <p:grpSpPr bwMode="auto">
            <a:xfrm>
              <a:off x="2032" y="3114"/>
              <a:ext cx="191" cy="240"/>
              <a:chOff x="2305" y="3024"/>
              <a:chExt cx="143" cy="240"/>
            </a:xfrm>
          </p:grpSpPr>
          <p:sp>
            <p:nvSpPr>
              <p:cNvPr id="267" name="Rectangle 46"/>
              <p:cNvSpPr>
                <a:spLocks noChangeArrowheads="1"/>
              </p:cNvSpPr>
              <p:nvPr/>
            </p:nvSpPr>
            <p:spPr bwMode="auto">
              <a:xfrm>
                <a:off x="2400" y="3216"/>
                <a:ext cx="48"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8" name="Rectangle 47"/>
              <p:cNvSpPr>
                <a:spLocks noChangeArrowheads="1"/>
              </p:cNvSpPr>
              <p:nvPr/>
            </p:nvSpPr>
            <p:spPr bwMode="auto">
              <a:xfrm>
                <a:off x="2352" y="3024"/>
                <a:ext cx="48" cy="240"/>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69" name="Rectangle 48"/>
              <p:cNvSpPr>
                <a:spLocks noChangeArrowheads="1"/>
              </p:cNvSpPr>
              <p:nvPr/>
            </p:nvSpPr>
            <p:spPr bwMode="auto">
              <a:xfrm>
                <a:off x="2305" y="3024"/>
                <a:ext cx="47"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66" name="AutoShape 49"/>
            <p:cNvSpPr>
              <a:spLocks noChangeArrowheads="1"/>
            </p:cNvSpPr>
            <p:nvPr/>
          </p:nvSpPr>
          <p:spPr bwMode="auto">
            <a:xfrm>
              <a:off x="2016" y="294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5" name="Group 50"/>
          <p:cNvGrpSpPr>
            <a:grpSpLocks/>
          </p:cNvGrpSpPr>
          <p:nvPr/>
        </p:nvGrpSpPr>
        <p:grpSpPr bwMode="auto">
          <a:xfrm>
            <a:off x="1905000" y="3973513"/>
            <a:ext cx="304800" cy="762000"/>
            <a:chOff x="1200" y="2935"/>
            <a:chExt cx="192" cy="480"/>
          </a:xfrm>
        </p:grpSpPr>
        <p:grpSp>
          <p:nvGrpSpPr>
            <p:cNvPr id="57441" name="Group 51"/>
            <p:cNvGrpSpPr>
              <a:grpSpLocks/>
            </p:cNvGrpSpPr>
            <p:nvPr/>
          </p:nvGrpSpPr>
          <p:grpSpPr bwMode="auto">
            <a:xfrm>
              <a:off x="1208" y="3072"/>
              <a:ext cx="191" cy="288"/>
              <a:chOff x="1249" y="3024"/>
              <a:chExt cx="143" cy="288"/>
            </a:xfrm>
          </p:grpSpPr>
          <p:sp>
            <p:nvSpPr>
              <p:cNvPr id="273" name="Rectangle 52"/>
              <p:cNvSpPr>
                <a:spLocks noChangeArrowheads="1"/>
              </p:cNvSpPr>
              <p:nvPr/>
            </p:nvSpPr>
            <p:spPr bwMode="auto">
              <a:xfrm>
                <a:off x="1344" y="3120"/>
                <a:ext cx="48" cy="192"/>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4" name="Rectangle 53"/>
              <p:cNvSpPr>
                <a:spLocks noChangeArrowheads="1"/>
              </p:cNvSpPr>
              <p:nvPr/>
            </p:nvSpPr>
            <p:spPr bwMode="auto">
              <a:xfrm>
                <a:off x="1296" y="3024"/>
                <a:ext cx="48" cy="288"/>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75" name="Rectangle 54"/>
              <p:cNvSpPr>
                <a:spLocks noChangeArrowheads="1"/>
              </p:cNvSpPr>
              <p:nvPr/>
            </p:nvSpPr>
            <p:spPr bwMode="auto">
              <a:xfrm>
                <a:off x="1249" y="3264"/>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2" name="AutoShape 55"/>
            <p:cNvSpPr>
              <a:spLocks noChangeArrowheads="1"/>
            </p:cNvSpPr>
            <p:nvPr/>
          </p:nvSpPr>
          <p:spPr bwMode="auto">
            <a:xfrm>
              <a:off x="1200" y="2935"/>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6" name="Group 56"/>
          <p:cNvGrpSpPr>
            <a:grpSpLocks/>
          </p:cNvGrpSpPr>
          <p:nvPr/>
        </p:nvGrpSpPr>
        <p:grpSpPr bwMode="auto">
          <a:xfrm>
            <a:off x="1219200" y="5038725"/>
            <a:ext cx="304800" cy="762000"/>
            <a:chOff x="768" y="3606"/>
            <a:chExt cx="192" cy="480"/>
          </a:xfrm>
        </p:grpSpPr>
        <p:grpSp>
          <p:nvGrpSpPr>
            <p:cNvPr id="57436" name="Group 57"/>
            <p:cNvGrpSpPr>
              <a:grpSpLocks/>
            </p:cNvGrpSpPr>
            <p:nvPr/>
          </p:nvGrpSpPr>
          <p:grpSpPr bwMode="auto">
            <a:xfrm>
              <a:off x="773" y="3792"/>
              <a:ext cx="191" cy="240"/>
              <a:chOff x="721" y="3744"/>
              <a:chExt cx="143" cy="240"/>
            </a:xfrm>
          </p:grpSpPr>
          <p:sp>
            <p:nvSpPr>
              <p:cNvPr id="279" name="Rectangle 58"/>
              <p:cNvSpPr>
                <a:spLocks noChangeArrowheads="1"/>
              </p:cNvSpPr>
              <p:nvPr/>
            </p:nvSpPr>
            <p:spPr bwMode="auto">
              <a:xfrm>
                <a:off x="816" y="3744"/>
                <a:ext cx="48" cy="24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0" name="Rectangle 59"/>
              <p:cNvSpPr>
                <a:spLocks noChangeArrowheads="1"/>
              </p:cNvSpPr>
              <p:nvPr/>
            </p:nvSpPr>
            <p:spPr bwMode="auto">
              <a:xfrm>
                <a:off x="768" y="3792"/>
                <a:ext cx="48"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1" name="Rectangle 60"/>
              <p:cNvSpPr>
                <a:spLocks noChangeArrowheads="1"/>
              </p:cNvSpPr>
              <p:nvPr/>
            </p:nvSpPr>
            <p:spPr bwMode="auto">
              <a:xfrm>
                <a:off x="721"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78" name="AutoShape 61"/>
            <p:cNvSpPr>
              <a:spLocks noChangeArrowheads="1"/>
            </p:cNvSpPr>
            <p:nvPr/>
          </p:nvSpPr>
          <p:spPr bwMode="auto">
            <a:xfrm>
              <a:off x="768" y="360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87" name="Group 62"/>
          <p:cNvGrpSpPr>
            <a:grpSpLocks/>
          </p:cNvGrpSpPr>
          <p:nvPr/>
        </p:nvGrpSpPr>
        <p:grpSpPr bwMode="auto">
          <a:xfrm>
            <a:off x="381000" y="5029200"/>
            <a:ext cx="325438" cy="762000"/>
            <a:chOff x="240" y="3600"/>
            <a:chExt cx="205" cy="480"/>
          </a:xfrm>
        </p:grpSpPr>
        <p:grpSp>
          <p:nvGrpSpPr>
            <p:cNvPr id="57431" name="Group 63"/>
            <p:cNvGrpSpPr>
              <a:grpSpLocks/>
            </p:cNvGrpSpPr>
            <p:nvPr/>
          </p:nvGrpSpPr>
          <p:grpSpPr bwMode="auto">
            <a:xfrm>
              <a:off x="242" y="3744"/>
              <a:ext cx="191" cy="288"/>
              <a:chOff x="289" y="3696"/>
              <a:chExt cx="143" cy="288"/>
            </a:xfrm>
          </p:grpSpPr>
          <p:sp>
            <p:nvSpPr>
              <p:cNvPr id="285" name="Rectangle 64"/>
              <p:cNvSpPr>
                <a:spLocks noChangeArrowheads="1"/>
              </p:cNvSpPr>
              <p:nvPr/>
            </p:nvSpPr>
            <p:spPr bwMode="auto">
              <a:xfrm>
                <a:off x="384" y="3696"/>
                <a:ext cx="48" cy="28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6" name="Rectangle 65"/>
              <p:cNvSpPr>
                <a:spLocks noChangeArrowheads="1"/>
              </p:cNvSpPr>
              <p:nvPr/>
            </p:nvSpPr>
            <p:spPr bwMode="auto">
              <a:xfrm>
                <a:off x="336" y="3888"/>
                <a:ext cx="48" cy="96"/>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87" name="Rectangle 66"/>
              <p:cNvSpPr>
                <a:spLocks noChangeArrowheads="1"/>
              </p:cNvSpPr>
              <p:nvPr/>
            </p:nvSpPr>
            <p:spPr bwMode="auto">
              <a:xfrm>
                <a:off x="289" y="3936"/>
                <a:ext cx="47"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sp>
          <p:nvSpPr>
            <p:cNvPr id="284" name="AutoShape 67"/>
            <p:cNvSpPr>
              <a:spLocks noChangeArrowheads="1"/>
            </p:cNvSpPr>
            <p:nvPr/>
          </p:nvSpPr>
          <p:spPr bwMode="auto">
            <a:xfrm>
              <a:off x="253" y="3600"/>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cxnSp>
        <p:nvCxnSpPr>
          <p:cNvPr id="57388" name="AutoShape 68"/>
          <p:cNvCxnSpPr>
            <a:cxnSpLocks noChangeShapeType="1"/>
            <a:stCxn id="244" idx="2"/>
            <a:endCxn id="272" idx="0"/>
          </p:cNvCxnSpPr>
          <p:nvPr/>
        </p:nvCxnSpPr>
        <p:spPr bwMode="auto">
          <a:xfrm>
            <a:off x="1524000" y="3600450"/>
            <a:ext cx="533400" cy="373063"/>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89" name="AutoShape 69"/>
          <p:cNvCxnSpPr>
            <a:cxnSpLocks noChangeShapeType="1"/>
            <a:stCxn id="245" idx="2"/>
            <a:endCxn id="260" idx="0"/>
          </p:cNvCxnSpPr>
          <p:nvPr/>
        </p:nvCxnSpPr>
        <p:spPr bwMode="auto">
          <a:xfrm flipH="1">
            <a:off x="2806700" y="3600450"/>
            <a:ext cx="317500" cy="3698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0" name="AutoShape 70"/>
          <p:cNvCxnSpPr>
            <a:cxnSpLocks noChangeShapeType="1"/>
            <a:stCxn id="245" idx="2"/>
            <a:endCxn id="266" idx="0"/>
          </p:cNvCxnSpPr>
          <p:nvPr/>
        </p:nvCxnSpPr>
        <p:spPr bwMode="auto">
          <a:xfrm>
            <a:off x="3124200" y="3600450"/>
            <a:ext cx="228600" cy="3841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1" name="AutoShape 71"/>
          <p:cNvCxnSpPr>
            <a:cxnSpLocks noChangeShapeType="1"/>
            <a:stCxn id="246" idx="2"/>
            <a:endCxn id="284" idx="0"/>
          </p:cNvCxnSpPr>
          <p:nvPr/>
        </p:nvCxnSpPr>
        <p:spPr bwMode="auto">
          <a:xfrm flipH="1">
            <a:off x="554038" y="4743450"/>
            <a:ext cx="436562" cy="2857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92" name="AutoShape 72"/>
          <p:cNvCxnSpPr>
            <a:cxnSpLocks noChangeShapeType="1"/>
            <a:stCxn id="246" idx="2"/>
            <a:endCxn id="278" idx="0"/>
          </p:cNvCxnSpPr>
          <p:nvPr/>
        </p:nvCxnSpPr>
        <p:spPr bwMode="auto">
          <a:xfrm>
            <a:off x="990600" y="4743450"/>
            <a:ext cx="381000" cy="2952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3" name="Oval 73"/>
          <p:cNvSpPr>
            <a:spLocks noChangeArrowheads="1"/>
          </p:cNvSpPr>
          <p:nvPr/>
        </p:nvSpPr>
        <p:spPr bwMode="auto">
          <a:xfrm>
            <a:off x="1828800" y="4038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grpSp>
        <p:nvGrpSpPr>
          <p:cNvPr id="57394" name="Group 74"/>
          <p:cNvGrpSpPr>
            <a:grpSpLocks/>
          </p:cNvGrpSpPr>
          <p:nvPr/>
        </p:nvGrpSpPr>
        <p:grpSpPr bwMode="auto">
          <a:xfrm>
            <a:off x="7859713" y="5105400"/>
            <a:ext cx="317500" cy="762000"/>
            <a:chOff x="4951" y="3216"/>
            <a:chExt cx="200" cy="480"/>
          </a:xfrm>
        </p:grpSpPr>
        <p:sp>
          <p:nvSpPr>
            <p:cNvPr id="295" name="Rectangle 75"/>
            <p:cNvSpPr>
              <a:spLocks noChangeArrowheads="1"/>
            </p:cNvSpPr>
            <p:nvPr/>
          </p:nvSpPr>
          <p:spPr bwMode="auto">
            <a:xfrm>
              <a:off x="5087" y="3589"/>
              <a:ext cx="64" cy="48"/>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6" name="Rectangle 76"/>
            <p:cNvSpPr>
              <a:spLocks noChangeArrowheads="1"/>
            </p:cNvSpPr>
            <p:nvPr/>
          </p:nvSpPr>
          <p:spPr bwMode="auto">
            <a:xfrm>
              <a:off x="5030" y="3456"/>
              <a:ext cx="58" cy="181"/>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7" name="Rectangle 77"/>
            <p:cNvSpPr>
              <a:spLocks noChangeArrowheads="1"/>
            </p:cNvSpPr>
            <p:nvPr/>
          </p:nvSpPr>
          <p:spPr bwMode="auto">
            <a:xfrm>
              <a:off x="4961" y="3360"/>
              <a:ext cx="63" cy="282"/>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98" name="AutoShape 78"/>
            <p:cNvSpPr>
              <a:spLocks noChangeArrowheads="1"/>
            </p:cNvSpPr>
            <p:nvPr/>
          </p:nvSpPr>
          <p:spPr bwMode="auto">
            <a:xfrm>
              <a:off x="4951" y="3216"/>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5" name="Group 79"/>
          <p:cNvGrpSpPr>
            <a:grpSpLocks/>
          </p:cNvGrpSpPr>
          <p:nvPr/>
        </p:nvGrpSpPr>
        <p:grpSpPr bwMode="auto">
          <a:xfrm>
            <a:off x="8534400" y="4114800"/>
            <a:ext cx="304800" cy="762000"/>
            <a:chOff x="5376" y="2592"/>
            <a:chExt cx="192" cy="480"/>
          </a:xfrm>
        </p:grpSpPr>
        <p:sp>
          <p:nvSpPr>
            <p:cNvPr id="300" name="Rectangle 80"/>
            <p:cNvSpPr>
              <a:spLocks noChangeArrowheads="1"/>
            </p:cNvSpPr>
            <p:nvPr/>
          </p:nvSpPr>
          <p:spPr bwMode="auto">
            <a:xfrm>
              <a:off x="5495" y="2784"/>
              <a:ext cx="63" cy="220"/>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1" name="Rectangle 81"/>
            <p:cNvSpPr>
              <a:spLocks noChangeArrowheads="1"/>
            </p:cNvSpPr>
            <p:nvPr/>
          </p:nvSpPr>
          <p:spPr bwMode="auto">
            <a:xfrm>
              <a:off x="5438" y="2832"/>
              <a:ext cx="63" cy="17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2" name="Rectangle 82"/>
            <p:cNvSpPr>
              <a:spLocks noChangeArrowheads="1"/>
            </p:cNvSpPr>
            <p:nvPr/>
          </p:nvSpPr>
          <p:spPr bwMode="auto">
            <a:xfrm>
              <a:off x="5376" y="2784"/>
              <a:ext cx="63" cy="22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3" name="AutoShape 83"/>
            <p:cNvSpPr>
              <a:spLocks noChangeArrowheads="1"/>
            </p:cNvSpPr>
            <p:nvPr/>
          </p:nvSpPr>
          <p:spPr bwMode="auto">
            <a:xfrm>
              <a:off x="5376" y="2592"/>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6" name="Group 84"/>
          <p:cNvGrpSpPr>
            <a:grpSpLocks/>
          </p:cNvGrpSpPr>
          <p:nvPr/>
        </p:nvGrpSpPr>
        <p:grpSpPr bwMode="auto">
          <a:xfrm>
            <a:off x="6477000" y="3973513"/>
            <a:ext cx="304800" cy="762000"/>
            <a:chOff x="4080" y="2503"/>
            <a:chExt cx="192" cy="480"/>
          </a:xfrm>
        </p:grpSpPr>
        <p:sp>
          <p:nvSpPr>
            <p:cNvPr id="305" name="Rectangle 85"/>
            <p:cNvSpPr>
              <a:spLocks noChangeArrowheads="1"/>
            </p:cNvSpPr>
            <p:nvPr/>
          </p:nvSpPr>
          <p:spPr bwMode="auto">
            <a:xfrm>
              <a:off x="4087" y="2688"/>
              <a:ext cx="58" cy="240"/>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6" name="Rectangle 86"/>
            <p:cNvSpPr>
              <a:spLocks noChangeArrowheads="1"/>
            </p:cNvSpPr>
            <p:nvPr/>
          </p:nvSpPr>
          <p:spPr bwMode="auto">
            <a:xfrm>
              <a:off x="4198" y="2784"/>
              <a:ext cx="53" cy="144"/>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7" name="Rectangle 87"/>
            <p:cNvSpPr>
              <a:spLocks noChangeArrowheads="1"/>
            </p:cNvSpPr>
            <p:nvPr/>
          </p:nvSpPr>
          <p:spPr bwMode="auto">
            <a:xfrm>
              <a:off x="4142" y="2736"/>
              <a:ext cx="55" cy="192"/>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08" name="AutoShape 88"/>
            <p:cNvSpPr>
              <a:spLocks noChangeArrowheads="1"/>
            </p:cNvSpPr>
            <p:nvPr/>
          </p:nvSpPr>
          <p:spPr bwMode="auto">
            <a:xfrm>
              <a:off x="4080"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7" name="Group 89"/>
          <p:cNvGrpSpPr>
            <a:grpSpLocks/>
          </p:cNvGrpSpPr>
          <p:nvPr/>
        </p:nvGrpSpPr>
        <p:grpSpPr bwMode="auto">
          <a:xfrm>
            <a:off x="5965825" y="3973513"/>
            <a:ext cx="304800" cy="762000"/>
            <a:chOff x="3758" y="2503"/>
            <a:chExt cx="192" cy="480"/>
          </a:xfrm>
        </p:grpSpPr>
        <p:sp>
          <p:nvSpPr>
            <p:cNvPr id="310" name="Rectangle 90"/>
            <p:cNvSpPr>
              <a:spLocks noChangeArrowheads="1"/>
            </p:cNvSpPr>
            <p:nvPr/>
          </p:nvSpPr>
          <p:spPr bwMode="auto">
            <a:xfrm>
              <a:off x="3824" y="2736"/>
              <a:ext cx="64" cy="193"/>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1" name="Rectangle 91"/>
            <p:cNvSpPr>
              <a:spLocks noChangeArrowheads="1"/>
            </p:cNvSpPr>
            <p:nvPr/>
          </p:nvSpPr>
          <p:spPr bwMode="auto">
            <a:xfrm>
              <a:off x="3884" y="2640"/>
              <a:ext cx="52" cy="2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2" name="Rectangle 92"/>
            <p:cNvSpPr>
              <a:spLocks noChangeArrowheads="1"/>
            </p:cNvSpPr>
            <p:nvPr/>
          </p:nvSpPr>
          <p:spPr bwMode="auto">
            <a:xfrm>
              <a:off x="3758" y="2881"/>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3" name="AutoShape 93"/>
            <p:cNvSpPr>
              <a:spLocks noChangeArrowheads="1"/>
            </p:cNvSpPr>
            <p:nvPr/>
          </p:nvSpPr>
          <p:spPr bwMode="auto">
            <a:xfrm>
              <a:off x="3758" y="2503"/>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grpSp>
        <p:nvGrpSpPr>
          <p:cNvPr id="57398" name="Group 94"/>
          <p:cNvGrpSpPr>
            <a:grpSpLocks/>
          </p:cNvGrpSpPr>
          <p:nvPr/>
        </p:nvGrpSpPr>
        <p:grpSpPr bwMode="auto">
          <a:xfrm>
            <a:off x="7194550" y="5094288"/>
            <a:ext cx="325438" cy="762000"/>
            <a:chOff x="4532" y="3209"/>
            <a:chExt cx="205" cy="480"/>
          </a:xfrm>
        </p:grpSpPr>
        <p:sp>
          <p:nvSpPr>
            <p:cNvPr id="315" name="Rectangle 95"/>
            <p:cNvSpPr>
              <a:spLocks noChangeArrowheads="1"/>
            </p:cNvSpPr>
            <p:nvPr/>
          </p:nvSpPr>
          <p:spPr bwMode="auto">
            <a:xfrm>
              <a:off x="4651" y="3552"/>
              <a:ext cx="56" cy="89"/>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6" name="Rectangle 96"/>
            <p:cNvSpPr>
              <a:spLocks noChangeArrowheads="1"/>
            </p:cNvSpPr>
            <p:nvPr/>
          </p:nvSpPr>
          <p:spPr bwMode="auto">
            <a:xfrm>
              <a:off x="4594" y="3312"/>
              <a:ext cx="62" cy="329"/>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7" name="Rectangle 97"/>
            <p:cNvSpPr>
              <a:spLocks noChangeArrowheads="1"/>
            </p:cNvSpPr>
            <p:nvPr/>
          </p:nvSpPr>
          <p:spPr bwMode="auto">
            <a:xfrm>
              <a:off x="4532" y="3593"/>
              <a:ext cx="62" cy="48"/>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18" name="AutoShape 98"/>
            <p:cNvSpPr>
              <a:spLocks noChangeArrowheads="1"/>
            </p:cNvSpPr>
            <p:nvPr/>
          </p:nvSpPr>
          <p:spPr bwMode="auto">
            <a:xfrm>
              <a:off x="4545" y="3209"/>
              <a:ext cx="192" cy="48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319" name="Oval 99"/>
          <p:cNvSpPr>
            <a:spLocks noChangeArrowheads="1"/>
          </p:cNvSpPr>
          <p:nvPr/>
        </p:nvSpPr>
        <p:spPr bwMode="auto">
          <a:xfrm>
            <a:off x="7097713" y="5181600"/>
            <a:ext cx="457200" cy="762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0" name="Rectangle 101"/>
          <p:cNvSpPr>
            <a:spLocks noChangeArrowheads="1"/>
          </p:cNvSpPr>
          <p:nvPr/>
        </p:nvSpPr>
        <p:spPr bwMode="auto">
          <a:xfrm>
            <a:off x="4695825" y="5486400"/>
            <a:ext cx="180975" cy="219075"/>
          </a:xfrm>
          <a:prstGeom prst="rect">
            <a:avLst/>
          </a:prstGeom>
          <a:solidFill>
            <a:srgbClr val="5D7CD5"/>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1" name="Rectangle 102"/>
          <p:cNvSpPr>
            <a:spLocks noChangeArrowheads="1"/>
          </p:cNvSpPr>
          <p:nvPr/>
        </p:nvSpPr>
        <p:spPr bwMode="auto">
          <a:xfrm>
            <a:off x="4521200" y="4724400"/>
            <a:ext cx="173038" cy="981075"/>
          </a:xfrm>
          <a:prstGeom prst="rect">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2" name="Rectangle 103"/>
          <p:cNvSpPr>
            <a:spLocks noChangeArrowheads="1"/>
          </p:cNvSpPr>
          <p:nvPr/>
        </p:nvSpPr>
        <p:spPr bwMode="auto">
          <a:xfrm>
            <a:off x="4352925" y="5576888"/>
            <a:ext cx="173038" cy="128587"/>
          </a:xfrm>
          <a:prstGeom prst="rect">
            <a:avLst/>
          </a:prstGeom>
          <a:solidFill>
            <a:srgbClr val="20B43C"/>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323" name="AutoShape 104"/>
          <p:cNvSpPr>
            <a:spLocks noChangeArrowheads="1"/>
          </p:cNvSpPr>
          <p:nvPr/>
        </p:nvSpPr>
        <p:spPr bwMode="auto">
          <a:xfrm>
            <a:off x="4351338" y="4724400"/>
            <a:ext cx="525462" cy="1143000"/>
          </a:xfrm>
          <a:prstGeom prst="roundRect">
            <a:avLst>
              <a:gd name="adj" fmla="val 16667"/>
            </a:avLst>
          </a:prstGeom>
          <a:noFill/>
          <a:ln w="38100">
            <a:noFill/>
            <a:round/>
            <a:headEnd/>
            <a:tailEnd/>
          </a:ln>
          <a:effectLst/>
        </p:spPr>
        <p:txBody>
          <a:bodyPr wrap="none" anchor="ctr"/>
          <a:lstStyle/>
          <a:p>
            <a:pPr algn="ctr" fontAlgn="auto">
              <a:spcBef>
                <a:spcPts val="0"/>
              </a:spcBef>
              <a:spcAft>
                <a:spcPts val="0"/>
              </a:spcAft>
              <a:defRPr/>
            </a:pPr>
            <a:endParaRPr lang="en-US" kern="0">
              <a:solidFill>
                <a:sysClr val="windowText" lastClr="000000"/>
              </a:solidFill>
              <a:latin typeface="Arial" charset="0"/>
            </a:endParaRPr>
          </a:p>
        </p:txBody>
      </p:sp>
      <p:cxnSp>
        <p:nvCxnSpPr>
          <p:cNvPr id="57404" name="AutoShape 105"/>
          <p:cNvCxnSpPr>
            <a:cxnSpLocks noChangeShapeType="1"/>
            <a:stCxn id="293" idx="4"/>
            <a:endCxn id="323" idx="1"/>
          </p:cNvCxnSpPr>
          <p:nvPr/>
        </p:nvCxnSpPr>
        <p:spPr bwMode="auto">
          <a:xfrm>
            <a:off x="2057400" y="4819650"/>
            <a:ext cx="2293938" cy="47625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5" name="AutoShape 106"/>
          <p:cNvCxnSpPr>
            <a:cxnSpLocks noChangeShapeType="1"/>
            <a:stCxn id="319" idx="2"/>
            <a:endCxn id="323" idx="3"/>
          </p:cNvCxnSpPr>
          <p:nvPr/>
        </p:nvCxnSpPr>
        <p:spPr bwMode="auto">
          <a:xfrm flipH="1" flipV="1">
            <a:off x="4876800" y="5295900"/>
            <a:ext cx="2201863" cy="2667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406" name="AutoShape 107"/>
          <p:cNvCxnSpPr>
            <a:cxnSpLocks noChangeShapeType="1"/>
            <a:stCxn id="222" idx="2"/>
            <a:endCxn id="323" idx="0"/>
          </p:cNvCxnSpPr>
          <p:nvPr/>
        </p:nvCxnSpPr>
        <p:spPr bwMode="auto">
          <a:xfrm flipH="1">
            <a:off x="4614863" y="3627438"/>
            <a:ext cx="71437" cy="1096962"/>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 name="Text Box 108"/>
          <p:cNvSpPr txBox="1">
            <a:spLocks noChangeArrowheads="1"/>
          </p:cNvSpPr>
          <p:nvPr/>
        </p:nvSpPr>
        <p:spPr bwMode="auto">
          <a:xfrm>
            <a:off x="152400" y="5826125"/>
            <a:ext cx="2362200" cy="346075"/>
          </a:xfrm>
          <a:prstGeom prst="rect">
            <a:avLst/>
          </a:prstGeom>
          <a:noFill/>
          <a:ln w="9525">
            <a:solidFill>
              <a:srgbClr val="000000"/>
            </a:solidFill>
            <a:miter lim="800000"/>
            <a:headEnd/>
            <a:tailEnd/>
          </a:ln>
          <a:effectLst/>
        </p:spPr>
        <p:txBody>
          <a:bodyPr>
            <a:spAutoFit/>
          </a:bodyPr>
          <a:lstStyle/>
          <a:p>
            <a:pPr fontAlgn="auto">
              <a:spcBef>
                <a:spcPct val="50000"/>
              </a:spcBef>
              <a:spcAft>
                <a:spcPts val="0"/>
              </a:spcAft>
              <a:defRPr/>
            </a:pPr>
            <a:r>
              <a:rPr lang="en-US" sz="1600" kern="0">
                <a:solidFill>
                  <a:srgbClr val="20B43C"/>
                </a:solidFill>
                <a:latin typeface="Arial" charset="0"/>
              </a:rPr>
              <a:t>Ground  </a:t>
            </a:r>
            <a:r>
              <a:rPr lang="en-US" sz="1600" kern="0">
                <a:solidFill>
                  <a:srgbClr val="FF0000"/>
                </a:solidFill>
                <a:latin typeface="Arial" charset="0"/>
              </a:rPr>
              <a:t>Vertical  </a:t>
            </a:r>
            <a:r>
              <a:rPr lang="en-US" sz="1600" kern="0">
                <a:solidFill>
                  <a:srgbClr val="5D7CD5"/>
                </a:solidFill>
                <a:latin typeface="Arial" charset="0"/>
              </a:rPr>
              <a:t>Sky</a:t>
            </a:r>
          </a:p>
        </p:txBody>
      </p:sp>
      <p:pic>
        <p:nvPicPr>
          <p:cNvPr id="57408"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1030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 Box 110"/>
          <p:cNvSpPr txBox="1">
            <a:spLocks noChangeArrowheads="1"/>
          </p:cNvSpPr>
          <p:nvPr/>
        </p:nvSpPr>
        <p:spPr bwMode="auto">
          <a:xfrm>
            <a:off x="7010400" y="6521450"/>
            <a:ext cx="2133600" cy="3365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600" kern="0">
                <a:solidFill>
                  <a:sysClr val="windowText" lastClr="000000"/>
                </a:solidFill>
                <a:latin typeface="Arial" charset="0"/>
              </a:rPr>
              <a:t>[Collins et al. 2002]</a:t>
            </a:r>
          </a:p>
        </p:txBody>
      </p:sp>
      <p:sp>
        <p:nvSpPr>
          <p:cNvPr id="330" name="Text Box 111"/>
          <p:cNvSpPr txBox="1">
            <a:spLocks noChangeArrowheads="1"/>
          </p:cNvSpPr>
          <p:nvPr/>
        </p:nvSpPr>
        <p:spPr bwMode="auto">
          <a:xfrm>
            <a:off x="3124200" y="5715000"/>
            <a:ext cx="3657600" cy="3667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kern="0">
                <a:solidFill>
                  <a:sysClr val="windowText" lastClr="000000"/>
                </a:solidFill>
                <a:latin typeface="Arial" charset="0"/>
              </a:rPr>
              <a:t>P(</a:t>
            </a:r>
            <a:r>
              <a:rPr lang="en-US" i="1" kern="0">
                <a:solidFill>
                  <a:sysClr val="windowText" lastClr="000000"/>
                </a:solidFill>
                <a:latin typeface="Arial" charset="0"/>
              </a:rPr>
              <a:t>label </a:t>
            </a:r>
            <a:r>
              <a:rPr lang="en-US" kern="0">
                <a:solidFill>
                  <a:sysClr val="windowText" lastClr="000000"/>
                </a:solidFill>
                <a:latin typeface="Arial" charset="0"/>
              </a:rPr>
              <a:t>| </a:t>
            </a:r>
            <a:r>
              <a:rPr lang="en-US" i="1" kern="0">
                <a:solidFill>
                  <a:sysClr val="windowText" lastClr="000000"/>
                </a:solidFill>
                <a:latin typeface="Arial" charset="0"/>
              </a:rPr>
              <a:t>good segment</a:t>
            </a:r>
            <a:r>
              <a:rPr lang="en-US" kern="0">
                <a:solidFill>
                  <a:sysClr val="windowText" lastClr="000000"/>
                </a:solidFill>
                <a:latin typeface="Arial" charset="0"/>
              </a:rPr>
              <a:t>, </a:t>
            </a:r>
            <a:r>
              <a:rPr lang="en-US" i="1" kern="0">
                <a:solidFill>
                  <a:sysClr val="windowText" lastClr="000000"/>
                </a:solidFill>
                <a:latin typeface="Arial" charset="0"/>
              </a:rPr>
              <a:t>data</a:t>
            </a:r>
            <a:r>
              <a:rPr lang="en-US" kern="0">
                <a:solidFill>
                  <a:sysClr val="windowText" lastClr="000000"/>
                </a:solidFill>
                <a:latin typeface="Arial" charset="0"/>
              </a:rPr>
              <a:t>)</a:t>
            </a:r>
          </a:p>
        </p:txBody>
      </p:sp>
    </p:spTree>
    <p:extLst>
      <p:ext uri="{BB962C8B-B14F-4D97-AF65-F5344CB8AC3E}">
        <p14:creationId xmlns:p14="http://schemas.microsoft.com/office/powerpoint/2010/main" val="1958438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Using Boosted Decision Trees</a:t>
            </a:r>
          </a:p>
        </p:txBody>
      </p:sp>
      <p:sp>
        <p:nvSpPr>
          <p:cNvPr id="25603" name="Content Placeholder 2"/>
          <p:cNvSpPr>
            <a:spLocks noGrp="1"/>
          </p:cNvSpPr>
          <p:nvPr>
            <p:ph idx="1"/>
          </p:nvPr>
        </p:nvSpPr>
        <p:spPr/>
        <p:txBody>
          <a:bodyPr/>
          <a:lstStyle/>
          <a:p>
            <a:r>
              <a:rPr lang="en-US" smtClean="0"/>
              <a:t>Flexible: can deal with both continuous and categorical variables</a:t>
            </a:r>
          </a:p>
          <a:p>
            <a:r>
              <a:rPr lang="en-US" smtClean="0"/>
              <a:t>How to control bias/variance trade-off</a:t>
            </a:r>
          </a:p>
          <a:p>
            <a:pPr lvl="1"/>
            <a:r>
              <a:rPr lang="en-US" smtClean="0"/>
              <a:t>Size of trees</a:t>
            </a:r>
          </a:p>
          <a:p>
            <a:pPr lvl="1"/>
            <a:r>
              <a:rPr lang="en-US" smtClean="0"/>
              <a:t>Number of trees</a:t>
            </a:r>
          </a:p>
          <a:p>
            <a:r>
              <a:rPr lang="en-US" smtClean="0"/>
              <a:t>Boosting trees often works best with a small number of well-designed features</a:t>
            </a:r>
          </a:p>
          <a:p>
            <a:r>
              <a:rPr lang="en-US" smtClean="0"/>
              <a:t>Boosting “stubs” can give a fast classifier</a:t>
            </a:r>
          </a:p>
          <a:p>
            <a:pPr lvl="1">
              <a:buFont typeface="Arial" pitchFamily="34" charset="0"/>
              <a:buNone/>
            </a:pPr>
            <a:endParaRPr lang="en-US" smtClean="0"/>
          </a:p>
        </p:txBody>
      </p:sp>
    </p:spTree>
    <p:extLst>
      <p:ext uri="{BB962C8B-B14F-4D97-AF65-F5344CB8AC3E}">
        <p14:creationId xmlns:p14="http://schemas.microsoft.com/office/powerpoint/2010/main" val="184350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classifiers</a:t>
            </a:r>
            <a:endParaRPr lang="en-US" dirty="0"/>
          </a:p>
        </p:txBody>
      </p:sp>
      <p:sp>
        <p:nvSpPr>
          <p:cNvPr id="3" name="Content Placeholder 2"/>
          <p:cNvSpPr>
            <a:spLocks noGrp="1"/>
          </p:cNvSpPr>
          <p:nvPr>
            <p:ph idx="1"/>
          </p:nvPr>
        </p:nvSpPr>
        <p:spPr>
          <a:xfrm>
            <a:off x="628650" y="1825624"/>
            <a:ext cx="7886700" cy="4724587"/>
          </a:xfrm>
        </p:spPr>
        <p:txBody>
          <a:bodyPr>
            <a:normAutofit/>
          </a:bodyPr>
          <a:lstStyle/>
          <a:p>
            <a:r>
              <a:rPr lang="en-US" dirty="0" smtClean="0"/>
              <a:t>Model the joint probability of the features and the labels</a:t>
            </a:r>
          </a:p>
          <a:p>
            <a:pPr lvl="1"/>
            <a:r>
              <a:rPr lang="en-US" dirty="0" smtClean="0"/>
              <a:t>Allows direct control of independence assumptions</a:t>
            </a:r>
          </a:p>
          <a:p>
            <a:pPr lvl="1"/>
            <a:r>
              <a:rPr lang="en-US" dirty="0" smtClean="0"/>
              <a:t>Can incorporate priors</a:t>
            </a:r>
          </a:p>
          <a:p>
            <a:pPr lvl="1"/>
            <a:r>
              <a:rPr lang="en-US" dirty="0" smtClean="0"/>
              <a:t>Often simple to train (depending on the model)</a:t>
            </a:r>
          </a:p>
          <a:p>
            <a:pPr marL="0" indent="0">
              <a:buNone/>
            </a:pPr>
            <a:endParaRPr lang="en-US" dirty="0"/>
          </a:p>
          <a:p>
            <a:r>
              <a:rPr lang="en-US" dirty="0" smtClean="0"/>
              <a:t>Examples</a:t>
            </a:r>
          </a:p>
          <a:p>
            <a:pPr lvl="1"/>
            <a:r>
              <a:rPr lang="en-US" dirty="0" smtClean="0"/>
              <a:t>Naïve Bayes</a:t>
            </a:r>
          </a:p>
          <a:p>
            <a:pPr lvl="1"/>
            <a:r>
              <a:rPr lang="en-US" dirty="0" smtClean="0"/>
              <a:t>Mixture of Gaussians for each class</a:t>
            </a:r>
            <a:endParaRPr lang="en-US" dirty="0"/>
          </a:p>
        </p:txBody>
      </p:sp>
    </p:spTree>
    <p:extLst>
      <p:ext uri="{BB962C8B-B14F-4D97-AF65-F5344CB8AC3E}">
        <p14:creationId xmlns:p14="http://schemas.microsoft.com/office/powerpoint/2010/main" val="1613426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Naïve Bayes</a:t>
            </a:r>
          </a:p>
        </p:txBody>
      </p:sp>
      <p:sp>
        <p:nvSpPr>
          <p:cNvPr id="46083" name="Content Placeholder 2"/>
          <p:cNvSpPr>
            <a:spLocks noGrp="1"/>
          </p:cNvSpPr>
          <p:nvPr>
            <p:ph idx="1"/>
          </p:nvPr>
        </p:nvSpPr>
        <p:spPr/>
        <p:txBody>
          <a:bodyPr/>
          <a:lstStyle/>
          <a:p>
            <a:r>
              <a:rPr lang="en-US" sz="2400" smtClean="0"/>
              <a:t>Objective</a:t>
            </a:r>
          </a:p>
          <a:p>
            <a:r>
              <a:rPr lang="en-US" sz="2400" smtClean="0"/>
              <a:t>Parameterization</a:t>
            </a:r>
          </a:p>
          <a:p>
            <a:r>
              <a:rPr lang="en-US" sz="2400" smtClean="0"/>
              <a:t>Regularization</a:t>
            </a:r>
          </a:p>
          <a:p>
            <a:r>
              <a:rPr lang="en-US" sz="2400" smtClean="0"/>
              <a:t>Training</a:t>
            </a:r>
          </a:p>
          <a:p>
            <a:r>
              <a:rPr lang="en-US" sz="2400" smtClean="0"/>
              <a:t>Inference</a:t>
            </a:r>
          </a:p>
        </p:txBody>
      </p:sp>
      <p:sp>
        <p:nvSpPr>
          <p:cNvPr id="4" name="Oval 3"/>
          <p:cNvSpPr/>
          <p:nvPr/>
        </p:nvSpPr>
        <p:spPr>
          <a:xfrm>
            <a:off x="51054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1</a:t>
            </a:r>
          </a:p>
        </p:txBody>
      </p:sp>
      <p:sp>
        <p:nvSpPr>
          <p:cNvPr id="6" name="Oval 5"/>
          <p:cNvSpPr/>
          <p:nvPr/>
        </p:nvSpPr>
        <p:spPr>
          <a:xfrm>
            <a:off x="59436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2</a:t>
            </a:r>
          </a:p>
        </p:txBody>
      </p:sp>
      <p:sp>
        <p:nvSpPr>
          <p:cNvPr id="7" name="Oval 6"/>
          <p:cNvSpPr/>
          <p:nvPr/>
        </p:nvSpPr>
        <p:spPr>
          <a:xfrm>
            <a:off x="6858000" y="3581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x</a:t>
            </a:r>
            <a:r>
              <a:rPr lang="en-US" baseline="-25000" dirty="0">
                <a:solidFill>
                  <a:schemeClr val="tx1"/>
                </a:solidFill>
              </a:rPr>
              <a:t>3</a:t>
            </a:r>
          </a:p>
        </p:txBody>
      </p:sp>
      <p:sp>
        <p:nvSpPr>
          <p:cNvPr id="8" name="Oval 7"/>
          <p:cNvSpPr/>
          <p:nvPr/>
        </p:nvSpPr>
        <p:spPr>
          <a:xfrm>
            <a:off x="6019800" y="2209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y</a:t>
            </a:r>
            <a:endParaRPr lang="en-US" baseline="-25000" dirty="0">
              <a:solidFill>
                <a:schemeClr val="tx1"/>
              </a:solidFill>
            </a:endParaRPr>
          </a:p>
        </p:txBody>
      </p:sp>
      <p:cxnSp>
        <p:nvCxnSpPr>
          <p:cNvPr id="10" name="Straight Arrow Connector 9"/>
          <p:cNvCxnSpPr>
            <a:stCxn id="8" idx="4"/>
          </p:cNvCxnSpPr>
          <p:nvPr/>
        </p:nvCxnSpPr>
        <p:spPr>
          <a:xfrm rot="5400000">
            <a:off x="5467350" y="2762250"/>
            <a:ext cx="8382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4"/>
          </p:cNvCxnSpPr>
          <p:nvPr/>
        </p:nvCxnSpPr>
        <p:spPr>
          <a:xfrm rot="5400000">
            <a:off x="5886450" y="3105150"/>
            <a:ext cx="762000" cy="38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4"/>
          </p:cNvCxnSpPr>
          <p:nvPr/>
        </p:nvCxnSpPr>
        <p:spPr>
          <a:xfrm rot="16200000" flipH="1">
            <a:off x="6305550" y="2724150"/>
            <a:ext cx="762000"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51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Using Naïve Bayes </a:t>
            </a:r>
          </a:p>
        </p:txBody>
      </p:sp>
      <p:sp>
        <p:nvSpPr>
          <p:cNvPr id="47107" name="Content Placeholder 2"/>
          <p:cNvSpPr>
            <a:spLocks noGrp="1"/>
          </p:cNvSpPr>
          <p:nvPr>
            <p:ph idx="1"/>
          </p:nvPr>
        </p:nvSpPr>
        <p:spPr/>
        <p:txBody>
          <a:bodyPr/>
          <a:lstStyle/>
          <a:p>
            <a:endParaRPr lang="en-US" smtClean="0"/>
          </a:p>
          <a:p>
            <a:r>
              <a:rPr lang="en-US" smtClean="0"/>
              <a:t>Simple thing to try for categorical data</a:t>
            </a:r>
          </a:p>
          <a:p>
            <a:endParaRPr lang="en-US" smtClean="0"/>
          </a:p>
          <a:p>
            <a:r>
              <a:rPr lang="en-US" smtClean="0"/>
              <a:t>Very fast to train/test</a:t>
            </a:r>
          </a:p>
          <a:p>
            <a:endParaRPr lang="en-US" smtClean="0"/>
          </a:p>
          <a:p>
            <a:pPr>
              <a:buFont typeface="Arial" pitchFamily="34" charset="0"/>
              <a:buNone/>
            </a:pPr>
            <a:endParaRPr lang="en-US" smtClean="0"/>
          </a:p>
        </p:txBody>
      </p:sp>
    </p:spTree>
    <p:extLst>
      <p:ext uri="{BB962C8B-B14F-4D97-AF65-F5344CB8AC3E}">
        <p14:creationId xmlns:p14="http://schemas.microsoft.com/office/powerpoint/2010/main" val="3902191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Many classifiers to choose from</a:t>
            </a:r>
          </a:p>
        </p:txBody>
      </p:sp>
      <p:sp>
        <p:nvSpPr>
          <p:cNvPr id="29699" name="Content Placeholder 2"/>
          <p:cNvSpPr>
            <a:spLocks noGrp="1"/>
          </p:cNvSpPr>
          <p:nvPr>
            <p:ph idx="1"/>
          </p:nvPr>
        </p:nvSpPr>
        <p:spPr/>
        <p:txBody>
          <a:bodyPr>
            <a:normAutofit fontScale="92500" lnSpcReduction="20000"/>
          </a:bodyPr>
          <a:lstStyle/>
          <a:p>
            <a:r>
              <a:rPr lang="en-US" sz="2800" dirty="0" smtClean="0"/>
              <a:t>SVM</a:t>
            </a:r>
          </a:p>
          <a:p>
            <a:r>
              <a:rPr lang="en-US" sz="2800" dirty="0" smtClean="0"/>
              <a:t>Neural networks</a:t>
            </a:r>
          </a:p>
          <a:p>
            <a:r>
              <a:rPr lang="en-US" sz="2800" dirty="0" smtClean="0"/>
              <a:t>Naïve Bayes</a:t>
            </a:r>
          </a:p>
          <a:p>
            <a:r>
              <a:rPr lang="en-US" sz="2800" dirty="0" smtClean="0"/>
              <a:t>Bayesian network</a:t>
            </a:r>
          </a:p>
          <a:p>
            <a:r>
              <a:rPr lang="en-US" sz="2800" dirty="0" smtClean="0"/>
              <a:t>Logistic regression</a:t>
            </a:r>
          </a:p>
          <a:p>
            <a:r>
              <a:rPr lang="en-US" sz="2800" dirty="0" smtClean="0"/>
              <a:t>Randomized Forests</a:t>
            </a:r>
          </a:p>
          <a:p>
            <a:r>
              <a:rPr lang="en-US" sz="2800" dirty="0" smtClean="0"/>
              <a:t>Boosted Decision Trees</a:t>
            </a:r>
          </a:p>
          <a:p>
            <a:r>
              <a:rPr lang="en-US" sz="2800" dirty="0" smtClean="0"/>
              <a:t>K-nearest neighbor</a:t>
            </a:r>
          </a:p>
          <a:p>
            <a:r>
              <a:rPr lang="en-US" sz="2800" dirty="0" smtClean="0"/>
              <a:t>RBMs</a:t>
            </a:r>
          </a:p>
          <a:p>
            <a:r>
              <a:rPr lang="en-US" sz="2800" dirty="0" smtClean="0"/>
              <a:t>Deep networks</a:t>
            </a:r>
          </a:p>
          <a:p>
            <a:r>
              <a:rPr lang="en-US" sz="2800" dirty="0" smtClean="0"/>
              <a:t>Etc.</a:t>
            </a:r>
          </a:p>
          <a:p>
            <a:pPr>
              <a:buFont typeface="Arial" pitchFamily="34" charset="0"/>
              <a:buNone/>
            </a:pPr>
            <a:endParaRPr lang="en-US" sz="2800" dirty="0" smtClean="0"/>
          </a:p>
          <a:p>
            <a:endParaRPr lang="en-US" sz="2800" dirty="0" smtClean="0"/>
          </a:p>
          <a:p>
            <a:endParaRPr lang="en-US" sz="2800" dirty="0" smtClean="0"/>
          </a:p>
          <a:p>
            <a:endParaRPr lang="en-US" sz="2800" dirty="0" smtClean="0"/>
          </a:p>
        </p:txBody>
      </p:sp>
      <p:sp>
        <p:nvSpPr>
          <p:cNvPr id="4" name="TextBox 3"/>
          <p:cNvSpPr txBox="1">
            <a:spLocks noChangeArrowheads="1"/>
          </p:cNvSpPr>
          <p:nvPr/>
        </p:nvSpPr>
        <p:spPr bwMode="auto">
          <a:xfrm>
            <a:off x="4724400" y="1676400"/>
            <a:ext cx="382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Which is the best one?</a:t>
            </a:r>
          </a:p>
        </p:txBody>
      </p:sp>
    </p:spTree>
    <p:extLst>
      <p:ext uri="{BB962C8B-B14F-4D97-AF65-F5344CB8AC3E}">
        <p14:creationId xmlns:p14="http://schemas.microsoft.com/office/powerpoint/2010/main" val="1607319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76200" y="1874838"/>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9222"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Tree>
    <p:extLst>
      <p:ext uri="{BB962C8B-B14F-4D97-AF65-F5344CB8AC3E}">
        <p14:creationId xmlns:p14="http://schemas.microsoft.com/office/powerpoint/2010/main" val="2998639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No Free Lunch Theorem</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343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51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Theory</a:t>
            </a:r>
            <a:endParaRPr lang="en-US" dirty="0"/>
          </a:p>
        </p:txBody>
      </p:sp>
      <p:sp>
        <p:nvSpPr>
          <p:cNvPr id="3" name="Content Placeholder 2"/>
          <p:cNvSpPr>
            <a:spLocks noGrp="1"/>
          </p:cNvSpPr>
          <p:nvPr>
            <p:ph idx="1"/>
          </p:nvPr>
        </p:nvSpPr>
        <p:spPr/>
        <p:txBody>
          <a:bodyPr/>
          <a:lstStyle/>
          <a:p>
            <a:r>
              <a:rPr lang="en-US" dirty="0" smtClean="0"/>
              <a:t>It’s not enough to do well on the training set: we want to also make good predictions for new examples</a:t>
            </a:r>
          </a:p>
          <a:p>
            <a:endParaRPr lang="en-US" dirty="0" smtClean="0"/>
          </a:p>
          <a:p>
            <a:endParaRPr lang="en-US" dirty="0"/>
          </a:p>
        </p:txBody>
      </p:sp>
    </p:spTree>
    <p:extLst>
      <p:ext uri="{BB962C8B-B14F-4D97-AF65-F5344CB8AC3E}">
        <p14:creationId xmlns:p14="http://schemas.microsoft.com/office/powerpoint/2010/main" val="1103844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Bias-Variance Trade-off</a:t>
            </a:r>
          </a:p>
        </p:txBody>
      </p:sp>
      <p:sp>
        <p:nvSpPr>
          <p:cNvPr id="31747" name="TextBox 17"/>
          <p:cNvSpPr txBox="1">
            <a:spLocks noChangeArrowheads="1"/>
          </p:cNvSpPr>
          <p:nvPr/>
        </p:nvSpPr>
        <p:spPr bwMode="auto">
          <a:xfrm>
            <a:off x="1600200" y="1600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E(MSE) = noise</a:t>
            </a:r>
            <a:r>
              <a:rPr lang="en-US" sz="2400" baseline="30000"/>
              <a:t>2  </a:t>
            </a:r>
            <a:r>
              <a:rPr lang="en-US" sz="2400"/>
              <a:t>+ bias</a:t>
            </a:r>
            <a:r>
              <a:rPr lang="en-US" sz="2400" baseline="30000"/>
              <a:t>2</a:t>
            </a:r>
            <a:r>
              <a:rPr lang="en-US" sz="2400"/>
              <a:t> + variance</a:t>
            </a:r>
          </a:p>
        </p:txBody>
      </p:sp>
      <p:sp>
        <p:nvSpPr>
          <p:cNvPr id="31748" name="TextBox 4"/>
          <p:cNvSpPr txBox="1">
            <a:spLocks noChangeArrowheads="1"/>
          </p:cNvSpPr>
          <p:nvPr/>
        </p:nvSpPr>
        <p:spPr bwMode="auto">
          <a:xfrm>
            <a:off x="304800" y="373380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See the following for </a:t>
            </a:r>
            <a:r>
              <a:rPr lang="en-US" dirty="0" smtClean="0"/>
              <a:t>explanation </a:t>
            </a:r>
            <a:r>
              <a:rPr lang="en-US" dirty="0"/>
              <a:t>of bias-variance (also Bishop’s “Neural Networks” book</a:t>
            </a:r>
            <a:r>
              <a:rPr lang="en-US" dirty="0" smtClean="0"/>
              <a:t>):</a:t>
            </a:r>
          </a:p>
          <a:p>
            <a:pPr eaLnBrk="1" hangingPunct="1"/>
            <a:r>
              <a:rPr lang="en-US" dirty="0" smtClean="0">
                <a:hlinkClick r:id="rId2"/>
              </a:rPr>
              <a:t>http</a:t>
            </a:r>
            <a:r>
              <a:rPr lang="en-US" dirty="0">
                <a:hlinkClick r:id="rId2"/>
              </a:rPr>
              <a:t>://www.inf.ed.ac.uk/teaching/courses/mlsc/Notes/Lecture4/BiasVariance.pdf</a:t>
            </a:r>
            <a:endParaRPr lang="en-US" dirty="0"/>
          </a:p>
        </p:txBody>
      </p:sp>
      <p:sp>
        <p:nvSpPr>
          <p:cNvPr id="31749" name="TextBox 5"/>
          <p:cNvSpPr txBox="1">
            <a:spLocks noChangeArrowheads="1"/>
          </p:cNvSpPr>
          <p:nvPr/>
        </p:nvSpPr>
        <p:spPr bwMode="auto">
          <a:xfrm>
            <a:off x="1981200" y="2590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Unavoidable error</a:t>
            </a:r>
          </a:p>
        </p:txBody>
      </p:sp>
      <p:cxnSp>
        <p:nvCxnSpPr>
          <p:cNvPr id="8" name="Straight Arrow Connector 7"/>
          <p:cNvCxnSpPr/>
          <p:nvPr/>
        </p:nvCxnSpPr>
        <p:spPr>
          <a:xfrm flipV="1">
            <a:off x="2895600" y="205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4267200" y="2590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Error due to incorrect assumptions</a:t>
            </a:r>
          </a:p>
        </p:txBody>
      </p:sp>
      <p:cxnSp>
        <p:nvCxnSpPr>
          <p:cNvPr id="10" name="Straight Arrow Connector 9"/>
          <p:cNvCxnSpPr/>
          <p:nvPr/>
        </p:nvCxnSpPr>
        <p:spPr>
          <a:xfrm rot="10800000">
            <a:off x="4610100" y="2062163"/>
            <a:ext cx="571500" cy="528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3" name="TextBox 11"/>
          <p:cNvSpPr txBox="1">
            <a:spLocks noChangeArrowheads="1"/>
          </p:cNvSpPr>
          <p:nvPr/>
        </p:nvSpPr>
        <p:spPr bwMode="auto">
          <a:xfrm>
            <a:off x="6172200" y="2362200"/>
            <a:ext cx="266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Error due to variance </a:t>
            </a:r>
            <a:r>
              <a:rPr lang="en-US" dirty="0" smtClean="0"/>
              <a:t>parameter estimates from training </a:t>
            </a:r>
            <a:r>
              <a:rPr lang="en-US" dirty="0"/>
              <a:t>samples</a:t>
            </a:r>
          </a:p>
        </p:txBody>
      </p:sp>
      <p:cxnSp>
        <p:nvCxnSpPr>
          <p:cNvPr id="13" name="Straight Arrow Connector 12"/>
          <p:cNvCxnSpPr/>
          <p:nvPr/>
        </p:nvCxnSpPr>
        <p:spPr>
          <a:xfrm flipH="1" flipV="1">
            <a:off x="6019800" y="2057400"/>
            <a:ext cx="571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3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Bias and Variance</a:t>
            </a:r>
          </a:p>
        </p:txBody>
      </p:sp>
      <p:sp>
        <p:nvSpPr>
          <p:cNvPr id="10" name="Freeform 9"/>
          <p:cNvSpPr/>
          <p:nvPr/>
        </p:nvSpPr>
        <p:spPr>
          <a:xfrm>
            <a:off x="1941513" y="3957638"/>
            <a:ext cx="4359275" cy="1827212"/>
          </a:xfrm>
          <a:custGeom>
            <a:avLst/>
            <a:gdLst>
              <a:gd name="connsiteX0" fmla="*/ 0 w 4359058"/>
              <a:gd name="connsiteY0" fmla="*/ 0 h 1826490"/>
              <a:gd name="connsiteX1" fmla="*/ 413359 w 4359058"/>
              <a:gd name="connsiteY1" fmla="*/ 12526 h 1826490"/>
              <a:gd name="connsiteX2" fmla="*/ 450937 w 4359058"/>
              <a:gd name="connsiteY2" fmla="*/ 25052 h 1826490"/>
              <a:gd name="connsiteX3" fmla="*/ 488515 w 4359058"/>
              <a:gd name="connsiteY3" fmla="*/ 50104 h 1826490"/>
              <a:gd name="connsiteX4" fmla="*/ 551145 w 4359058"/>
              <a:gd name="connsiteY4" fmla="*/ 62630 h 1826490"/>
              <a:gd name="connsiteX5" fmla="*/ 601250 w 4359058"/>
              <a:gd name="connsiteY5" fmla="*/ 75156 h 1826490"/>
              <a:gd name="connsiteX6" fmla="*/ 676406 w 4359058"/>
              <a:gd name="connsiteY6" fmla="*/ 100208 h 1826490"/>
              <a:gd name="connsiteX7" fmla="*/ 713984 w 4359058"/>
              <a:gd name="connsiteY7" fmla="*/ 137786 h 1826490"/>
              <a:gd name="connsiteX8" fmla="*/ 764088 w 4359058"/>
              <a:gd name="connsiteY8" fmla="*/ 150312 h 1826490"/>
              <a:gd name="connsiteX9" fmla="*/ 876822 w 4359058"/>
              <a:gd name="connsiteY9" fmla="*/ 187890 h 1826490"/>
              <a:gd name="connsiteX10" fmla="*/ 914400 w 4359058"/>
              <a:gd name="connsiteY10" fmla="*/ 200416 h 1826490"/>
              <a:gd name="connsiteX11" fmla="*/ 977030 w 4359058"/>
              <a:gd name="connsiteY11" fmla="*/ 212942 h 1826490"/>
              <a:gd name="connsiteX12" fmla="*/ 1052187 w 4359058"/>
              <a:gd name="connsiteY12" fmla="*/ 237994 h 1826490"/>
              <a:gd name="connsiteX13" fmla="*/ 1089765 w 4359058"/>
              <a:gd name="connsiteY13" fmla="*/ 250520 h 1826490"/>
              <a:gd name="connsiteX14" fmla="*/ 1127343 w 4359058"/>
              <a:gd name="connsiteY14" fmla="*/ 288098 h 1826490"/>
              <a:gd name="connsiteX15" fmla="*/ 1164921 w 4359058"/>
              <a:gd name="connsiteY15" fmla="*/ 300624 h 1826490"/>
              <a:gd name="connsiteX16" fmla="*/ 1202499 w 4359058"/>
              <a:gd name="connsiteY16" fmla="*/ 325676 h 1826490"/>
              <a:gd name="connsiteX17" fmla="*/ 1215025 w 4359058"/>
              <a:gd name="connsiteY17" fmla="*/ 363254 h 1826490"/>
              <a:gd name="connsiteX18" fmla="*/ 1240077 w 4359058"/>
              <a:gd name="connsiteY18" fmla="*/ 388307 h 1826490"/>
              <a:gd name="connsiteX19" fmla="*/ 1277655 w 4359058"/>
              <a:gd name="connsiteY19" fmla="*/ 413359 h 1826490"/>
              <a:gd name="connsiteX20" fmla="*/ 1390389 w 4359058"/>
              <a:gd name="connsiteY20" fmla="*/ 438411 h 1826490"/>
              <a:gd name="connsiteX21" fmla="*/ 1465545 w 4359058"/>
              <a:gd name="connsiteY21" fmla="*/ 463463 h 1826490"/>
              <a:gd name="connsiteX22" fmla="*/ 1503124 w 4359058"/>
              <a:gd name="connsiteY22" fmla="*/ 475989 h 1826490"/>
              <a:gd name="connsiteX23" fmla="*/ 1590806 w 4359058"/>
              <a:gd name="connsiteY23" fmla="*/ 576197 h 1826490"/>
              <a:gd name="connsiteX24" fmla="*/ 1665962 w 4359058"/>
              <a:gd name="connsiteY24" fmla="*/ 663879 h 1826490"/>
              <a:gd name="connsiteX25" fmla="*/ 1703540 w 4359058"/>
              <a:gd name="connsiteY25" fmla="*/ 739035 h 1826490"/>
              <a:gd name="connsiteX26" fmla="*/ 1816274 w 4359058"/>
              <a:gd name="connsiteY26" fmla="*/ 801665 h 1826490"/>
              <a:gd name="connsiteX27" fmla="*/ 1891430 w 4359058"/>
              <a:gd name="connsiteY27" fmla="*/ 839243 h 1826490"/>
              <a:gd name="connsiteX28" fmla="*/ 1916482 w 4359058"/>
              <a:gd name="connsiteY28" fmla="*/ 864296 h 1826490"/>
              <a:gd name="connsiteX29" fmla="*/ 1954061 w 4359058"/>
              <a:gd name="connsiteY29" fmla="*/ 889348 h 1826490"/>
              <a:gd name="connsiteX30" fmla="*/ 1979113 w 4359058"/>
              <a:gd name="connsiteY30" fmla="*/ 926926 h 1826490"/>
              <a:gd name="connsiteX31" fmla="*/ 2016691 w 4359058"/>
              <a:gd name="connsiteY31" fmla="*/ 964504 h 1826490"/>
              <a:gd name="connsiteX32" fmla="*/ 2041743 w 4359058"/>
              <a:gd name="connsiteY32" fmla="*/ 1002082 h 1826490"/>
              <a:gd name="connsiteX33" fmla="*/ 2079321 w 4359058"/>
              <a:gd name="connsiteY33" fmla="*/ 1027134 h 1826490"/>
              <a:gd name="connsiteX34" fmla="*/ 2141951 w 4359058"/>
              <a:gd name="connsiteY34" fmla="*/ 1089764 h 1826490"/>
              <a:gd name="connsiteX35" fmla="*/ 2204581 w 4359058"/>
              <a:gd name="connsiteY35" fmla="*/ 1202498 h 1826490"/>
              <a:gd name="connsiteX36" fmla="*/ 2229633 w 4359058"/>
              <a:gd name="connsiteY36" fmla="*/ 1240076 h 1826490"/>
              <a:gd name="connsiteX37" fmla="*/ 2329841 w 4359058"/>
              <a:gd name="connsiteY37" fmla="*/ 1327759 h 1826490"/>
              <a:gd name="connsiteX38" fmla="*/ 2404998 w 4359058"/>
              <a:gd name="connsiteY38" fmla="*/ 1352811 h 1826490"/>
              <a:gd name="connsiteX39" fmla="*/ 2442576 w 4359058"/>
              <a:gd name="connsiteY39" fmla="*/ 1365337 h 1826490"/>
              <a:gd name="connsiteX40" fmla="*/ 2467628 w 4359058"/>
              <a:gd name="connsiteY40" fmla="*/ 1402915 h 1826490"/>
              <a:gd name="connsiteX41" fmla="*/ 2592888 w 4359058"/>
              <a:gd name="connsiteY41" fmla="*/ 1440493 h 1826490"/>
              <a:gd name="connsiteX42" fmla="*/ 2668044 w 4359058"/>
              <a:gd name="connsiteY42" fmla="*/ 1465545 h 1826490"/>
              <a:gd name="connsiteX43" fmla="*/ 2743200 w 4359058"/>
              <a:gd name="connsiteY43" fmla="*/ 1503123 h 1826490"/>
              <a:gd name="connsiteX44" fmla="*/ 2931091 w 4359058"/>
              <a:gd name="connsiteY44" fmla="*/ 1515649 h 1826490"/>
              <a:gd name="connsiteX45" fmla="*/ 3118981 w 4359058"/>
              <a:gd name="connsiteY45" fmla="*/ 1553227 h 1826490"/>
              <a:gd name="connsiteX46" fmla="*/ 3206663 w 4359058"/>
              <a:gd name="connsiteY46" fmla="*/ 1615857 h 1826490"/>
              <a:gd name="connsiteX47" fmla="*/ 3306871 w 4359058"/>
              <a:gd name="connsiteY47" fmla="*/ 1640909 h 1826490"/>
              <a:gd name="connsiteX48" fmla="*/ 3369502 w 4359058"/>
              <a:gd name="connsiteY48" fmla="*/ 1665961 h 1826490"/>
              <a:gd name="connsiteX49" fmla="*/ 3933173 w 4359058"/>
              <a:gd name="connsiteY49" fmla="*/ 1691013 h 1826490"/>
              <a:gd name="connsiteX50" fmla="*/ 4008329 w 4359058"/>
              <a:gd name="connsiteY50" fmla="*/ 1653435 h 1826490"/>
              <a:gd name="connsiteX51" fmla="*/ 4083485 w 4359058"/>
              <a:gd name="connsiteY51" fmla="*/ 1628383 h 1826490"/>
              <a:gd name="connsiteX52" fmla="*/ 4121063 w 4359058"/>
              <a:gd name="connsiteY52" fmla="*/ 1603331 h 1826490"/>
              <a:gd name="connsiteX53" fmla="*/ 4196219 w 4359058"/>
              <a:gd name="connsiteY53" fmla="*/ 1578279 h 1826490"/>
              <a:gd name="connsiteX54" fmla="*/ 4271376 w 4359058"/>
              <a:gd name="connsiteY54" fmla="*/ 1540701 h 1826490"/>
              <a:gd name="connsiteX55" fmla="*/ 4308954 w 4359058"/>
              <a:gd name="connsiteY55" fmla="*/ 1515649 h 1826490"/>
              <a:gd name="connsiteX56" fmla="*/ 4359058 w 4359058"/>
              <a:gd name="connsiteY56" fmla="*/ 1465545 h 182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826490">
                <a:moveTo>
                  <a:pt x="0" y="0"/>
                </a:moveTo>
                <a:cubicBezTo>
                  <a:pt x="137786" y="4175"/>
                  <a:pt x="275722" y="4879"/>
                  <a:pt x="413359" y="12526"/>
                </a:cubicBezTo>
                <a:cubicBezTo>
                  <a:pt x="426542" y="13258"/>
                  <a:pt x="439127" y="19147"/>
                  <a:pt x="450937" y="25052"/>
                </a:cubicBezTo>
                <a:cubicBezTo>
                  <a:pt x="464402" y="31785"/>
                  <a:pt x="474419" y="44818"/>
                  <a:pt x="488515" y="50104"/>
                </a:cubicBezTo>
                <a:cubicBezTo>
                  <a:pt x="508450" y="57579"/>
                  <a:pt x="530362" y="58012"/>
                  <a:pt x="551145" y="62630"/>
                </a:cubicBezTo>
                <a:cubicBezTo>
                  <a:pt x="567951" y="66365"/>
                  <a:pt x="584760" y="70209"/>
                  <a:pt x="601250" y="75156"/>
                </a:cubicBezTo>
                <a:cubicBezTo>
                  <a:pt x="626543" y="82744"/>
                  <a:pt x="676406" y="100208"/>
                  <a:pt x="676406" y="100208"/>
                </a:cubicBezTo>
                <a:cubicBezTo>
                  <a:pt x="688932" y="112734"/>
                  <a:pt x="698604" y="128997"/>
                  <a:pt x="713984" y="137786"/>
                </a:cubicBezTo>
                <a:cubicBezTo>
                  <a:pt x="728931" y="146327"/>
                  <a:pt x="747599" y="145365"/>
                  <a:pt x="764088" y="150312"/>
                </a:cubicBezTo>
                <a:lnTo>
                  <a:pt x="876822" y="187890"/>
                </a:lnTo>
                <a:cubicBezTo>
                  <a:pt x="889348" y="192065"/>
                  <a:pt x="901453" y="197827"/>
                  <a:pt x="914400" y="200416"/>
                </a:cubicBezTo>
                <a:cubicBezTo>
                  <a:pt x="935277" y="204591"/>
                  <a:pt x="956490" y="207340"/>
                  <a:pt x="977030" y="212942"/>
                </a:cubicBezTo>
                <a:cubicBezTo>
                  <a:pt x="1002507" y="219890"/>
                  <a:pt x="1027135" y="229643"/>
                  <a:pt x="1052187" y="237994"/>
                </a:cubicBezTo>
                <a:lnTo>
                  <a:pt x="1089765" y="250520"/>
                </a:lnTo>
                <a:cubicBezTo>
                  <a:pt x="1102291" y="263046"/>
                  <a:pt x="1112604" y="278272"/>
                  <a:pt x="1127343" y="288098"/>
                </a:cubicBezTo>
                <a:cubicBezTo>
                  <a:pt x="1138329" y="295422"/>
                  <a:pt x="1153111" y="294719"/>
                  <a:pt x="1164921" y="300624"/>
                </a:cubicBezTo>
                <a:cubicBezTo>
                  <a:pt x="1178386" y="307357"/>
                  <a:pt x="1189973" y="317325"/>
                  <a:pt x="1202499" y="325676"/>
                </a:cubicBezTo>
                <a:cubicBezTo>
                  <a:pt x="1206674" y="338202"/>
                  <a:pt x="1208232" y="351932"/>
                  <a:pt x="1215025" y="363254"/>
                </a:cubicBezTo>
                <a:cubicBezTo>
                  <a:pt x="1221101" y="373381"/>
                  <a:pt x="1230855" y="380929"/>
                  <a:pt x="1240077" y="388307"/>
                </a:cubicBezTo>
                <a:cubicBezTo>
                  <a:pt x="1251832" y="397712"/>
                  <a:pt x="1264190" y="406626"/>
                  <a:pt x="1277655" y="413359"/>
                </a:cubicBezTo>
                <a:cubicBezTo>
                  <a:pt x="1313493" y="431278"/>
                  <a:pt x="1351902" y="428789"/>
                  <a:pt x="1390389" y="438411"/>
                </a:cubicBezTo>
                <a:cubicBezTo>
                  <a:pt x="1416008" y="444816"/>
                  <a:pt x="1440493" y="455112"/>
                  <a:pt x="1465545" y="463463"/>
                </a:cubicBezTo>
                <a:lnTo>
                  <a:pt x="1503124" y="475989"/>
                </a:lnTo>
                <a:cubicBezTo>
                  <a:pt x="1609595" y="546970"/>
                  <a:pt x="1444669" y="430060"/>
                  <a:pt x="1590806" y="576197"/>
                </a:cubicBezTo>
                <a:cubicBezTo>
                  <a:pt x="1643146" y="628537"/>
                  <a:pt x="1617755" y="599603"/>
                  <a:pt x="1665962" y="663879"/>
                </a:cubicBezTo>
                <a:cubicBezTo>
                  <a:pt x="1674897" y="690684"/>
                  <a:pt x="1680686" y="719038"/>
                  <a:pt x="1703540" y="739035"/>
                </a:cubicBezTo>
                <a:cubicBezTo>
                  <a:pt x="1808859" y="831189"/>
                  <a:pt x="1741723" y="764389"/>
                  <a:pt x="1816274" y="801665"/>
                </a:cubicBezTo>
                <a:cubicBezTo>
                  <a:pt x="1913402" y="850229"/>
                  <a:pt x="1796977" y="807759"/>
                  <a:pt x="1891430" y="839243"/>
                </a:cubicBezTo>
                <a:cubicBezTo>
                  <a:pt x="1899781" y="847594"/>
                  <a:pt x="1907260" y="856918"/>
                  <a:pt x="1916482" y="864296"/>
                </a:cubicBezTo>
                <a:cubicBezTo>
                  <a:pt x="1928238" y="873701"/>
                  <a:pt x="1943416" y="878703"/>
                  <a:pt x="1954061" y="889348"/>
                </a:cubicBezTo>
                <a:cubicBezTo>
                  <a:pt x="1964706" y="899993"/>
                  <a:pt x="1969475" y="915361"/>
                  <a:pt x="1979113" y="926926"/>
                </a:cubicBezTo>
                <a:cubicBezTo>
                  <a:pt x="1990454" y="940535"/>
                  <a:pt x="2005350" y="950895"/>
                  <a:pt x="2016691" y="964504"/>
                </a:cubicBezTo>
                <a:cubicBezTo>
                  <a:pt x="2026329" y="976069"/>
                  <a:pt x="2031098" y="991437"/>
                  <a:pt x="2041743" y="1002082"/>
                </a:cubicBezTo>
                <a:cubicBezTo>
                  <a:pt x="2052388" y="1012727"/>
                  <a:pt x="2067991" y="1017221"/>
                  <a:pt x="2079321" y="1027134"/>
                </a:cubicBezTo>
                <a:cubicBezTo>
                  <a:pt x="2101540" y="1046576"/>
                  <a:pt x="2121074" y="1068887"/>
                  <a:pt x="2141951" y="1089764"/>
                </a:cubicBezTo>
                <a:cubicBezTo>
                  <a:pt x="2163998" y="1155906"/>
                  <a:pt x="2147153" y="1116356"/>
                  <a:pt x="2204581" y="1202498"/>
                </a:cubicBezTo>
                <a:lnTo>
                  <a:pt x="2229633" y="1240076"/>
                </a:lnTo>
                <a:cubicBezTo>
                  <a:pt x="2258860" y="1283916"/>
                  <a:pt x="2267212" y="1306883"/>
                  <a:pt x="2329841" y="1327759"/>
                </a:cubicBezTo>
                <a:lnTo>
                  <a:pt x="2404998" y="1352811"/>
                </a:lnTo>
                <a:lnTo>
                  <a:pt x="2442576" y="1365337"/>
                </a:lnTo>
                <a:cubicBezTo>
                  <a:pt x="2450927" y="1377863"/>
                  <a:pt x="2454862" y="1394936"/>
                  <a:pt x="2467628" y="1402915"/>
                </a:cubicBezTo>
                <a:cubicBezTo>
                  <a:pt x="2494881" y="1419948"/>
                  <a:pt x="2559041" y="1430339"/>
                  <a:pt x="2592888" y="1440493"/>
                </a:cubicBezTo>
                <a:cubicBezTo>
                  <a:pt x="2618181" y="1448081"/>
                  <a:pt x="2646072" y="1450897"/>
                  <a:pt x="2668044" y="1465545"/>
                </a:cubicBezTo>
                <a:cubicBezTo>
                  <a:pt x="2692956" y="1482153"/>
                  <a:pt x="2712084" y="1499666"/>
                  <a:pt x="2743200" y="1503123"/>
                </a:cubicBezTo>
                <a:cubicBezTo>
                  <a:pt x="2805585" y="1510055"/>
                  <a:pt x="2868461" y="1511474"/>
                  <a:pt x="2931091" y="1515649"/>
                </a:cubicBezTo>
                <a:cubicBezTo>
                  <a:pt x="3042116" y="1552657"/>
                  <a:pt x="2980001" y="1537785"/>
                  <a:pt x="3118981" y="1553227"/>
                </a:cubicBezTo>
                <a:cubicBezTo>
                  <a:pt x="3291986" y="1639730"/>
                  <a:pt x="3054318" y="1514294"/>
                  <a:pt x="3206663" y="1615857"/>
                </a:cubicBezTo>
                <a:cubicBezTo>
                  <a:pt x="3224698" y="1627881"/>
                  <a:pt x="3295373" y="1637460"/>
                  <a:pt x="3306871" y="1640909"/>
                </a:cubicBezTo>
                <a:cubicBezTo>
                  <a:pt x="3328408" y="1647370"/>
                  <a:pt x="3348625" y="1657610"/>
                  <a:pt x="3369502" y="1665961"/>
                </a:cubicBezTo>
                <a:cubicBezTo>
                  <a:pt x="3530031" y="1826490"/>
                  <a:pt x="3400114" y="1714704"/>
                  <a:pt x="3933173" y="1691013"/>
                </a:cubicBezTo>
                <a:cubicBezTo>
                  <a:pt x="3971242" y="1689321"/>
                  <a:pt x="3975489" y="1668030"/>
                  <a:pt x="4008329" y="1653435"/>
                </a:cubicBezTo>
                <a:cubicBezTo>
                  <a:pt x="4032460" y="1642710"/>
                  <a:pt x="4061513" y="1643031"/>
                  <a:pt x="4083485" y="1628383"/>
                </a:cubicBezTo>
                <a:cubicBezTo>
                  <a:pt x="4096011" y="1620032"/>
                  <a:pt x="4107306" y="1609445"/>
                  <a:pt x="4121063" y="1603331"/>
                </a:cubicBezTo>
                <a:cubicBezTo>
                  <a:pt x="4145194" y="1592606"/>
                  <a:pt x="4174247" y="1592927"/>
                  <a:pt x="4196219" y="1578279"/>
                </a:cubicBezTo>
                <a:cubicBezTo>
                  <a:pt x="4303921" y="1506480"/>
                  <a:pt x="4167650" y="1592564"/>
                  <a:pt x="4271376" y="1540701"/>
                </a:cubicBezTo>
                <a:cubicBezTo>
                  <a:pt x="4284841" y="1533968"/>
                  <a:pt x="4296428" y="1524000"/>
                  <a:pt x="4308954" y="1515649"/>
                </a:cubicBezTo>
                <a:cubicBezTo>
                  <a:pt x="4339185" y="1470303"/>
                  <a:pt x="4320541" y="1484804"/>
                  <a:pt x="4359058" y="146554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954213" y="2379663"/>
            <a:ext cx="4359275" cy="1257300"/>
          </a:xfrm>
          <a:custGeom>
            <a:avLst/>
            <a:gdLst>
              <a:gd name="connsiteX0" fmla="*/ 0 w 4359058"/>
              <a:gd name="connsiteY0" fmla="*/ 989556 h 1257062"/>
              <a:gd name="connsiteX1" fmla="*/ 100208 w 4359058"/>
              <a:gd name="connsiteY1" fmla="*/ 1039660 h 1257062"/>
              <a:gd name="connsiteX2" fmla="*/ 137787 w 4359058"/>
              <a:gd name="connsiteY2" fmla="*/ 1052187 h 1257062"/>
              <a:gd name="connsiteX3" fmla="*/ 338203 w 4359058"/>
              <a:gd name="connsiteY3" fmla="*/ 1077239 h 1257062"/>
              <a:gd name="connsiteX4" fmla="*/ 413359 w 4359058"/>
              <a:gd name="connsiteY4" fmla="*/ 1102291 h 1257062"/>
              <a:gd name="connsiteX5" fmla="*/ 450937 w 4359058"/>
              <a:gd name="connsiteY5" fmla="*/ 1114817 h 1257062"/>
              <a:gd name="connsiteX6" fmla="*/ 526093 w 4359058"/>
              <a:gd name="connsiteY6" fmla="*/ 1164921 h 1257062"/>
              <a:gd name="connsiteX7" fmla="*/ 739036 w 4359058"/>
              <a:gd name="connsiteY7" fmla="*/ 1215025 h 1257062"/>
              <a:gd name="connsiteX8" fmla="*/ 776614 w 4359058"/>
              <a:gd name="connsiteY8" fmla="*/ 1227551 h 1257062"/>
              <a:gd name="connsiteX9" fmla="*/ 876822 w 4359058"/>
              <a:gd name="connsiteY9" fmla="*/ 1252603 h 1257062"/>
              <a:gd name="connsiteX10" fmla="*/ 1252603 w 4359058"/>
              <a:gd name="connsiteY10" fmla="*/ 1240077 h 1257062"/>
              <a:gd name="connsiteX11" fmla="*/ 1327759 w 4359058"/>
              <a:gd name="connsiteY11" fmla="*/ 1177447 h 1257062"/>
              <a:gd name="connsiteX12" fmla="*/ 1402915 w 4359058"/>
              <a:gd name="connsiteY12" fmla="*/ 1152395 h 1257062"/>
              <a:gd name="connsiteX13" fmla="*/ 1453019 w 4359058"/>
              <a:gd name="connsiteY13" fmla="*/ 1139869 h 1257062"/>
              <a:gd name="connsiteX14" fmla="*/ 1565754 w 4359058"/>
              <a:gd name="connsiteY14" fmla="*/ 1127343 h 1257062"/>
              <a:gd name="connsiteX15" fmla="*/ 1653436 w 4359058"/>
              <a:gd name="connsiteY15" fmla="*/ 1114817 h 1257062"/>
              <a:gd name="connsiteX16" fmla="*/ 1766170 w 4359058"/>
              <a:gd name="connsiteY16" fmla="*/ 1077239 h 1257062"/>
              <a:gd name="connsiteX17" fmla="*/ 1803748 w 4359058"/>
              <a:gd name="connsiteY17" fmla="*/ 1064713 h 1257062"/>
              <a:gd name="connsiteX18" fmla="*/ 1891430 w 4359058"/>
              <a:gd name="connsiteY18" fmla="*/ 1052187 h 1257062"/>
              <a:gd name="connsiteX19" fmla="*/ 1916482 w 4359058"/>
              <a:gd name="connsiteY19" fmla="*/ 1027134 h 1257062"/>
              <a:gd name="connsiteX20" fmla="*/ 1979113 w 4359058"/>
              <a:gd name="connsiteY20" fmla="*/ 1014608 h 1257062"/>
              <a:gd name="connsiteX21" fmla="*/ 2091847 w 4359058"/>
              <a:gd name="connsiteY21" fmla="*/ 989556 h 1257062"/>
              <a:gd name="connsiteX22" fmla="*/ 2167003 w 4359058"/>
              <a:gd name="connsiteY22" fmla="*/ 939452 h 1257062"/>
              <a:gd name="connsiteX23" fmla="*/ 2204581 w 4359058"/>
              <a:gd name="connsiteY23" fmla="*/ 914400 h 1257062"/>
              <a:gd name="connsiteX24" fmla="*/ 2279737 w 4359058"/>
              <a:gd name="connsiteY24" fmla="*/ 889348 h 1257062"/>
              <a:gd name="connsiteX25" fmla="*/ 2317315 w 4359058"/>
              <a:gd name="connsiteY25" fmla="*/ 876822 h 1257062"/>
              <a:gd name="connsiteX26" fmla="*/ 2354893 w 4359058"/>
              <a:gd name="connsiteY26" fmla="*/ 851770 h 1257062"/>
              <a:gd name="connsiteX27" fmla="*/ 2480154 w 4359058"/>
              <a:gd name="connsiteY27" fmla="*/ 814192 h 1257062"/>
              <a:gd name="connsiteX28" fmla="*/ 2592888 w 4359058"/>
              <a:gd name="connsiteY28" fmla="*/ 789140 h 1257062"/>
              <a:gd name="connsiteX29" fmla="*/ 2668044 w 4359058"/>
              <a:gd name="connsiteY29" fmla="*/ 751562 h 1257062"/>
              <a:gd name="connsiteX30" fmla="*/ 2718148 w 4359058"/>
              <a:gd name="connsiteY30" fmla="*/ 739036 h 1257062"/>
              <a:gd name="connsiteX31" fmla="*/ 2768252 w 4359058"/>
              <a:gd name="connsiteY31" fmla="*/ 713984 h 1257062"/>
              <a:gd name="connsiteX32" fmla="*/ 2918565 w 4359058"/>
              <a:gd name="connsiteY32" fmla="*/ 688932 h 1257062"/>
              <a:gd name="connsiteX33" fmla="*/ 3043825 w 4359058"/>
              <a:gd name="connsiteY33" fmla="*/ 663880 h 1257062"/>
              <a:gd name="connsiteX34" fmla="*/ 3093929 w 4359058"/>
              <a:gd name="connsiteY34" fmla="*/ 651354 h 1257062"/>
              <a:gd name="connsiteX35" fmla="*/ 3169085 w 4359058"/>
              <a:gd name="connsiteY35" fmla="*/ 626302 h 1257062"/>
              <a:gd name="connsiteX36" fmla="*/ 3206663 w 4359058"/>
              <a:gd name="connsiteY36" fmla="*/ 613776 h 1257062"/>
              <a:gd name="connsiteX37" fmla="*/ 3256767 w 4359058"/>
              <a:gd name="connsiteY37" fmla="*/ 601250 h 1257062"/>
              <a:gd name="connsiteX38" fmla="*/ 3331924 w 4359058"/>
              <a:gd name="connsiteY38" fmla="*/ 576197 h 1257062"/>
              <a:gd name="connsiteX39" fmla="*/ 3369502 w 4359058"/>
              <a:gd name="connsiteY39" fmla="*/ 563671 h 1257062"/>
              <a:gd name="connsiteX40" fmla="*/ 3432132 w 4359058"/>
              <a:gd name="connsiteY40" fmla="*/ 551145 h 1257062"/>
              <a:gd name="connsiteX41" fmla="*/ 3507288 w 4359058"/>
              <a:gd name="connsiteY41" fmla="*/ 526093 h 1257062"/>
              <a:gd name="connsiteX42" fmla="*/ 3594970 w 4359058"/>
              <a:gd name="connsiteY42" fmla="*/ 501041 h 1257062"/>
              <a:gd name="connsiteX43" fmla="*/ 3645074 w 4359058"/>
              <a:gd name="connsiteY43" fmla="*/ 475989 h 1257062"/>
              <a:gd name="connsiteX44" fmla="*/ 3682652 w 4359058"/>
              <a:gd name="connsiteY44" fmla="*/ 463463 h 1257062"/>
              <a:gd name="connsiteX45" fmla="*/ 3770335 w 4359058"/>
              <a:gd name="connsiteY45" fmla="*/ 413359 h 1257062"/>
              <a:gd name="connsiteX46" fmla="*/ 3807913 w 4359058"/>
              <a:gd name="connsiteY46" fmla="*/ 400833 h 1257062"/>
              <a:gd name="connsiteX47" fmla="*/ 3983277 w 4359058"/>
              <a:gd name="connsiteY47" fmla="*/ 300625 h 1257062"/>
              <a:gd name="connsiteX48" fmla="*/ 4020855 w 4359058"/>
              <a:gd name="connsiteY48" fmla="*/ 275573 h 1257062"/>
              <a:gd name="connsiteX49" fmla="*/ 4058433 w 4359058"/>
              <a:gd name="connsiteY49" fmla="*/ 250521 h 1257062"/>
              <a:gd name="connsiteX50" fmla="*/ 4096011 w 4359058"/>
              <a:gd name="connsiteY50" fmla="*/ 237995 h 1257062"/>
              <a:gd name="connsiteX51" fmla="*/ 4133589 w 4359058"/>
              <a:gd name="connsiteY51" fmla="*/ 212943 h 1257062"/>
              <a:gd name="connsiteX52" fmla="*/ 4208745 w 4359058"/>
              <a:gd name="connsiteY52" fmla="*/ 187891 h 1257062"/>
              <a:gd name="connsiteX53" fmla="*/ 4233798 w 4359058"/>
              <a:gd name="connsiteY53" fmla="*/ 162839 h 1257062"/>
              <a:gd name="connsiteX54" fmla="*/ 4283902 w 4359058"/>
              <a:gd name="connsiteY54" fmla="*/ 87682 h 1257062"/>
              <a:gd name="connsiteX55" fmla="*/ 4321480 w 4359058"/>
              <a:gd name="connsiteY55" fmla="*/ 62630 h 1257062"/>
              <a:gd name="connsiteX56" fmla="*/ 4359058 w 4359058"/>
              <a:gd name="connsiteY56" fmla="*/ 0 h 125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257062">
                <a:moveTo>
                  <a:pt x="0" y="989556"/>
                </a:moveTo>
                <a:cubicBezTo>
                  <a:pt x="162987" y="1016720"/>
                  <a:pt x="17808" y="973740"/>
                  <a:pt x="100208" y="1039660"/>
                </a:cubicBezTo>
                <a:cubicBezTo>
                  <a:pt x="110519" y="1047908"/>
                  <a:pt x="124977" y="1048984"/>
                  <a:pt x="137787" y="1052187"/>
                </a:cubicBezTo>
                <a:cubicBezTo>
                  <a:pt x="211740" y="1070676"/>
                  <a:pt x="252648" y="1069461"/>
                  <a:pt x="338203" y="1077239"/>
                </a:cubicBezTo>
                <a:lnTo>
                  <a:pt x="413359" y="1102291"/>
                </a:lnTo>
                <a:cubicBezTo>
                  <a:pt x="425885" y="1106466"/>
                  <a:pt x="439951" y="1107493"/>
                  <a:pt x="450937" y="1114817"/>
                </a:cubicBezTo>
                <a:lnTo>
                  <a:pt x="526093" y="1164921"/>
                </a:lnTo>
                <a:cubicBezTo>
                  <a:pt x="587520" y="1257062"/>
                  <a:pt x="529631" y="1191758"/>
                  <a:pt x="739036" y="1215025"/>
                </a:cubicBezTo>
                <a:cubicBezTo>
                  <a:pt x="752159" y="1216483"/>
                  <a:pt x="763805" y="1224349"/>
                  <a:pt x="776614" y="1227551"/>
                </a:cubicBezTo>
                <a:lnTo>
                  <a:pt x="876822" y="1252603"/>
                </a:lnTo>
                <a:cubicBezTo>
                  <a:pt x="1002082" y="1248428"/>
                  <a:pt x="1127788" y="1251424"/>
                  <a:pt x="1252603" y="1240077"/>
                </a:cubicBezTo>
                <a:cubicBezTo>
                  <a:pt x="1279292" y="1237651"/>
                  <a:pt x="1309692" y="1187484"/>
                  <a:pt x="1327759" y="1177447"/>
                </a:cubicBezTo>
                <a:cubicBezTo>
                  <a:pt x="1350843" y="1164623"/>
                  <a:pt x="1377296" y="1158800"/>
                  <a:pt x="1402915" y="1152395"/>
                </a:cubicBezTo>
                <a:cubicBezTo>
                  <a:pt x="1419616" y="1148220"/>
                  <a:pt x="1436004" y="1142487"/>
                  <a:pt x="1453019" y="1139869"/>
                </a:cubicBezTo>
                <a:cubicBezTo>
                  <a:pt x="1490389" y="1134120"/>
                  <a:pt x="1528236" y="1132033"/>
                  <a:pt x="1565754" y="1127343"/>
                </a:cubicBezTo>
                <a:cubicBezTo>
                  <a:pt x="1595050" y="1123681"/>
                  <a:pt x="1624209" y="1118992"/>
                  <a:pt x="1653436" y="1114817"/>
                </a:cubicBezTo>
                <a:lnTo>
                  <a:pt x="1766170" y="1077239"/>
                </a:lnTo>
                <a:cubicBezTo>
                  <a:pt x="1778696" y="1073064"/>
                  <a:pt x="1790677" y="1066580"/>
                  <a:pt x="1803748" y="1064713"/>
                </a:cubicBezTo>
                <a:lnTo>
                  <a:pt x="1891430" y="1052187"/>
                </a:lnTo>
                <a:cubicBezTo>
                  <a:pt x="1899781" y="1043836"/>
                  <a:pt x="1905627" y="1031786"/>
                  <a:pt x="1916482" y="1027134"/>
                </a:cubicBezTo>
                <a:cubicBezTo>
                  <a:pt x="1936051" y="1018747"/>
                  <a:pt x="1958166" y="1018417"/>
                  <a:pt x="1979113" y="1014608"/>
                </a:cubicBezTo>
                <a:cubicBezTo>
                  <a:pt x="2000332" y="1010750"/>
                  <a:pt x="2064986" y="1004479"/>
                  <a:pt x="2091847" y="989556"/>
                </a:cubicBezTo>
                <a:cubicBezTo>
                  <a:pt x="2118167" y="974934"/>
                  <a:pt x="2141951" y="956153"/>
                  <a:pt x="2167003" y="939452"/>
                </a:cubicBezTo>
                <a:cubicBezTo>
                  <a:pt x="2179529" y="931101"/>
                  <a:pt x="2190299" y="919161"/>
                  <a:pt x="2204581" y="914400"/>
                </a:cubicBezTo>
                <a:lnTo>
                  <a:pt x="2279737" y="889348"/>
                </a:lnTo>
                <a:cubicBezTo>
                  <a:pt x="2292263" y="885173"/>
                  <a:pt x="2306329" y="884146"/>
                  <a:pt x="2317315" y="876822"/>
                </a:cubicBezTo>
                <a:cubicBezTo>
                  <a:pt x="2329841" y="868471"/>
                  <a:pt x="2341136" y="857884"/>
                  <a:pt x="2354893" y="851770"/>
                </a:cubicBezTo>
                <a:cubicBezTo>
                  <a:pt x="2386117" y="837893"/>
                  <a:pt x="2443719" y="822289"/>
                  <a:pt x="2480154" y="814192"/>
                </a:cubicBezTo>
                <a:cubicBezTo>
                  <a:pt x="2538271" y="801277"/>
                  <a:pt x="2539429" y="804414"/>
                  <a:pt x="2592888" y="789140"/>
                </a:cubicBezTo>
                <a:cubicBezTo>
                  <a:pt x="2698450" y="758979"/>
                  <a:pt x="2558250" y="798617"/>
                  <a:pt x="2668044" y="751562"/>
                </a:cubicBezTo>
                <a:cubicBezTo>
                  <a:pt x="2683867" y="744781"/>
                  <a:pt x="2702029" y="745081"/>
                  <a:pt x="2718148" y="739036"/>
                </a:cubicBezTo>
                <a:cubicBezTo>
                  <a:pt x="2735632" y="732480"/>
                  <a:pt x="2750768" y="720540"/>
                  <a:pt x="2768252" y="713984"/>
                </a:cubicBezTo>
                <a:cubicBezTo>
                  <a:pt x="2813354" y="697071"/>
                  <a:pt x="2874914" y="696207"/>
                  <a:pt x="2918565" y="688932"/>
                </a:cubicBezTo>
                <a:cubicBezTo>
                  <a:pt x="2960566" y="681932"/>
                  <a:pt x="3002516" y="674207"/>
                  <a:pt x="3043825" y="663880"/>
                </a:cubicBezTo>
                <a:cubicBezTo>
                  <a:pt x="3060526" y="659705"/>
                  <a:pt x="3077440" y="656301"/>
                  <a:pt x="3093929" y="651354"/>
                </a:cubicBezTo>
                <a:cubicBezTo>
                  <a:pt x="3119222" y="643766"/>
                  <a:pt x="3144033" y="634653"/>
                  <a:pt x="3169085" y="626302"/>
                </a:cubicBezTo>
                <a:cubicBezTo>
                  <a:pt x="3181611" y="622127"/>
                  <a:pt x="3193854" y="616978"/>
                  <a:pt x="3206663" y="613776"/>
                </a:cubicBezTo>
                <a:cubicBezTo>
                  <a:pt x="3223364" y="609601"/>
                  <a:pt x="3240278" y="606197"/>
                  <a:pt x="3256767" y="601250"/>
                </a:cubicBezTo>
                <a:cubicBezTo>
                  <a:pt x="3282061" y="593662"/>
                  <a:pt x="3306872" y="584548"/>
                  <a:pt x="3331924" y="576197"/>
                </a:cubicBezTo>
                <a:cubicBezTo>
                  <a:pt x="3344450" y="572022"/>
                  <a:pt x="3356555" y="566260"/>
                  <a:pt x="3369502" y="563671"/>
                </a:cubicBezTo>
                <a:cubicBezTo>
                  <a:pt x="3390379" y="559496"/>
                  <a:pt x="3411592" y="556747"/>
                  <a:pt x="3432132" y="551145"/>
                </a:cubicBezTo>
                <a:cubicBezTo>
                  <a:pt x="3457609" y="544197"/>
                  <a:pt x="3481669" y="532498"/>
                  <a:pt x="3507288" y="526093"/>
                </a:cubicBezTo>
                <a:cubicBezTo>
                  <a:pt x="3532713" y="519737"/>
                  <a:pt x="3569812" y="511823"/>
                  <a:pt x="3594970" y="501041"/>
                </a:cubicBezTo>
                <a:cubicBezTo>
                  <a:pt x="3612133" y="493685"/>
                  <a:pt x="3627911" y="483345"/>
                  <a:pt x="3645074" y="475989"/>
                </a:cubicBezTo>
                <a:cubicBezTo>
                  <a:pt x="3657210" y="470788"/>
                  <a:pt x="3670842" y="469368"/>
                  <a:pt x="3682652" y="463463"/>
                </a:cubicBezTo>
                <a:cubicBezTo>
                  <a:pt x="3808449" y="400564"/>
                  <a:pt x="3616612" y="479239"/>
                  <a:pt x="3770335" y="413359"/>
                </a:cubicBezTo>
                <a:cubicBezTo>
                  <a:pt x="3782471" y="408158"/>
                  <a:pt x="3795893" y="406297"/>
                  <a:pt x="3807913" y="400833"/>
                </a:cubicBezTo>
                <a:cubicBezTo>
                  <a:pt x="3907807" y="355427"/>
                  <a:pt x="3899013" y="356801"/>
                  <a:pt x="3983277" y="300625"/>
                </a:cubicBezTo>
                <a:lnTo>
                  <a:pt x="4020855" y="275573"/>
                </a:lnTo>
                <a:cubicBezTo>
                  <a:pt x="4033381" y="267222"/>
                  <a:pt x="4044151" y="255282"/>
                  <a:pt x="4058433" y="250521"/>
                </a:cubicBezTo>
                <a:cubicBezTo>
                  <a:pt x="4070959" y="246346"/>
                  <a:pt x="4084201" y="243900"/>
                  <a:pt x="4096011" y="237995"/>
                </a:cubicBezTo>
                <a:cubicBezTo>
                  <a:pt x="4109476" y="231262"/>
                  <a:pt x="4119832" y="219057"/>
                  <a:pt x="4133589" y="212943"/>
                </a:cubicBezTo>
                <a:cubicBezTo>
                  <a:pt x="4157720" y="202218"/>
                  <a:pt x="4208745" y="187891"/>
                  <a:pt x="4208745" y="187891"/>
                </a:cubicBezTo>
                <a:cubicBezTo>
                  <a:pt x="4217096" y="179540"/>
                  <a:pt x="4226712" y="172287"/>
                  <a:pt x="4233798" y="162839"/>
                </a:cubicBezTo>
                <a:cubicBezTo>
                  <a:pt x="4251863" y="138752"/>
                  <a:pt x="4258850" y="104383"/>
                  <a:pt x="4283902" y="87682"/>
                </a:cubicBezTo>
                <a:lnTo>
                  <a:pt x="4321480" y="62630"/>
                </a:lnTo>
                <a:cubicBezTo>
                  <a:pt x="4351711" y="17284"/>
                  <a:pt x="4339799" y="38517"/>
                  <a:pt x="4359058"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12"/>
          <p:cNvSpPr txBox="1">
            <a:spLocks noChangeArrowheads="1"/>
          </p:cNvSpPr>
          <p:nvPr/>
        </p:nvSpPr>
        <p:spPr bwMode="auto">
          <a:xfrm>
            <a:off x="3886200" y="44958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Many training examples</a:t>
            </a:r>
          </a:p>
        </p:txBody>
      </p:sp>
      <p:sp>
        <p:nvSpPr>
          <p:cNvPr id="14" name="TextBox 13"/>
          <p:cNvSpPr txBox="1">
            <a:spLocks noChangeArrowheads="1"/>
          </p:cNvSpPr>
          <p:nvPr/>
        </p:nvSpPr>
        <p:spPr bwMode="auto">
          <a:xfrm>
            <a:off x="5029200" y="30480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Few training examples</a:t>
            </a:r>
          </a:p>
        </p:txBody>
      </p:sp>
      <p:sp>
        <p:nvSpPr>
          <p:cNvPr id="15" name="Rectangle 14"/>
          <p:cNvSpPr/>
          <p:nvPr/>
        </p:nvSpPr>
        <p:spPr>
          <a:xfrm>
            <a:off x="1943100" y="3810000"/>
            <a:ext cx="47625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943100" y="19050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7" name="Group 12"/>
          <p:cNvGrpSpPr>
            <a:grpSpLocks/>
          </p:cNvGrpSpPr>
          <p:nvPr/>
        </p:nvGrpSpPr>
        <p:grpSpPr bwMode="auto">
          <a:xfrm>
            <a:off x="1535113" y="2668588"/>
            <a:ext cx="5329237" cy="3629025"/>
            <a:chOff x="1535703" y="2667794"/>
            <a:chExt cx="5328227" cy="3630493"/>
          </a:xfrm>
        </p:grpSpPr>
        <p:cxnSp>
          <p:nvCxnSpPr>
            <p:cNvPr id="5" name="Straight Arrow Connector 4"/>
            <p:cNvCxnSpPr/>
            <p:nvPr/>
          </p:nvCxnSpPr>
          <p:spPr>
            <a:xfrm rot="5400000" flipH="1" flipV="1">
              <a:off x="304674" y="4267053"/>
              <a:ext cx="320010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05520" y="5867900"/>
              <a:ext cx="44187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1"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2782"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2783"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2784" name="TextBox 10"/>
            <p:cNvSpPr txBox="1">
              <a:spLocks noChangeArrowheads="1"/>
            </p:cNvSpPr>
            <p:nvPr/>
          </p:nvSpPr>
          <p:spPr bwMode="auto">
            <a:xfrm rot="-5400000">
              <a:off x="1127593" y="4141670"/>
              <a:ext cx="1185483" cy="3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Test Error</a:t>
              </a:r>
            </a:p>
          </p:txBody>
        </p:sp>
      </p:grpSp>
      <p:sp>
        <p:nvSpPr>
          <p:cNvPr id="32778" name="TextBox 17"/>
          <p:cNvSpPr txBox="1">
            <a:spLocks noChangeArrowheads="1"/>
          </p:cNvSpPr>
          <p:nvPr/>
        </p:nvSpPr>
        <p:spPr bwMode="auto">
          <a:xfrm>
            <a:off x="1981200" y="1066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Error = noise</a:t>
            </a:r>
            <a:r>
              <a:rPr lang="en-US" sz="2400" baseline="30000"/>
              <a:t>2</a:t>
            </a:r>
            <a:r>
              <a:rPr lang="en-US" sz="2400"/>
              <a:t> + bias</a:t>
            </a:r>
            <a:r>
              <a:rPr lang="en-US" sz="2400" baseline="30000"/>
              <a:t>2</a:t>
            </a:r>
            <a:r>
              <a:rPr lang="en-US" sz="2400"/>
              <a:t> + variance</a:t>
            </a:r>
          </a:p>
        </p:txBody>
      </p:sp>
    </p:spTree>
    <p:extLst>
      <p:ext uri="{BB962C8B-B14F-4D97-AF65-F5344CB8AC3E}">
        <p14:creationId xmlns:p14="http://schemas.microsoft.com/office/powerpoint/2010/main" val="136676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5"/>
                                        </p:tgtEl>
                                        <p:attrNameLst>
                                          <p:attrName>ppt_x</p:attrName>
                                        </p:attrNameLst>
                                      </p:cBhvr>
                                      <p:tavLst>
                                        <p:tav tm="0">
                                          <p:val>
                                            <p:strVal val="ppt_x"/>
                                          </p:val>
                                        </p:tav>
                                        <p:tav tm="100000">
                                          <p:val>
                                            <p:strVal val="1+ppt_w/2"/>
                                          </p:val>
                                        </p:tav>
                                      </p:tavLst>
                                    </p:anim>
                                    <p:anim calcmode="lin" valueType="num">
                                      <p:cBhvr additive="base">
                                        <p:cTn id="9" dur="1000"/>
                                        <p:tgtEl>
                                          <p:spTgt spid="15"/>
                                        </p:tgtEl>
                                        <p:attrNameLst>
                                          <p:attrName>ppt_y</p:attrName>
                                        </p:attrNameLst>
                                      </p:cBhvr>
                                      <p:tavLst>
                                        <p:tav tm="0">
                                          <p:val>
                                            <p:strVal val="ppt_y"/>
                                          </p:val>
                                        </p:tav>
                                        <p:tav tm="100000">
                                          <p:val>
                                            <p:strVal val="ppt_y"/>
                                          </p:val>
                                        </p:tav>
                                      </p:tavLst>
                                    </p:anim>
                                    <p:set>
                                      <p:cBhvr>
                                        <p:cTn id="10" dur="1" fill="hold">
                                          <p:stCondLst>
                                            <p:cond delay="999"/>
                                          </p:stCondLst>
                                        </p:cTn>
                                        <p:tgtEl>
                                          <p:spTgt spid="15"/>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6"/>
                                        </p:tgtEl>
                                        <p:attrNameLst>
                                          <p:attrName>ppt_x</p:attrName>
                                        </p:attrNameLst>
                                      </p:cBhvr>
                                      <p:tavLst>
                                        <p:tav tm="0">
                                          <p:val>
                                            <p:strVal val="ppt_x"/>
                                          </p:val>
                                        </p:tav>
                                        <p:tav tm="100000">
                                          <p:val>
                                            <p:strVal val="1+ppt_w/2"/>
                                          </p:val>
                                        </p:tav>
                                      </p:tavLst>
                                    </p:anim>
                                    <p:anim calcmode="lin" valueType="num">
                                      <p:cBhvr additive="base">
                                        <p:cTn id="20" dur="1000"/>
                                        <p:tgtEl>
                                          <p:spTgt spid="16"/>
                                        </p:tgtEl>
                                        <p:attrNameLst>
                                          <p:attrName>ppt_y</p:attrName>
                                        </p:attrNameLst>
                                      </p:cBhvr>
                                      <p:tavLst>
                                        <p:tav tm="0">
                                          <p:val>
                                            <p:strVal val="ppt_y"/>
                                          </p:val>
                                        </p:tav>
                                        <p:tav tm="100000">
                                          <p:val>
                                            <p:strVal val="ppt_y"/>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Choosing the trade-off</a:t>
            </a:r>
          </a:p>
        </p:txBody>
      </p:sp>
      <p:sp>
        <p:nvSpPr>
          <p:cNvPr id="33795" name="Content Placeholder 2"/>
          <p:cNvSpPr>
            <a:spLocks noGrp="1"/>
          </p:cNvSpPr>
          <p:nvPr>
            <p:ph idx="1"/>
          </p:nvPr>
        </p:nvSpPr>
        <p:spPr>
          <a:xfrm>
            <a:off x="628650" y="1348875"/>
            <a:ext cx="7886700" cy="4828088"/>
          </a:xfrm>
        </p:spPr>
        <p:txBody>
          <a:bodyPr/>
          <a:lstStyle/>
          <a:p>
            <a:r>
              <a:rPr lang="en-US" dirty="0" smtClean="0"/>
              <a:t>Need validation set</a:t>
            </a:r>
          </a:p>
          <a:p>
            <a:r>
              <a:rPr lang="en-US" dirty="0" smtClean="0"/>
              <a:t>Validation set is separate from the test set</a:t>
            </a:r>
          </a:p>
        </p:txBody>
      </p:sp>
      <p:sp>
        <p:nvSpPr>
          <p:cNvPr id="6" name="TextBox 5"/>
          <p:cNvSpPr txBox="1">
            <a:spLocks noChangeArrowheads="1"/>
          </p:cNvSpPr>
          <p:nvPr/>
        </p:nvSpPr>
        <p:spPr bwMode="auto">
          <a:xfrm>
            <a:off x="5410200" y="54102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 error</a:t>
            </a:r>
          </a:p>
        </p:txBody>
      </p:sp>
      <p:sp>
        <p:nvSpPr>
          <p:cNvPr id="7" name="TextBox 6"/>
          <p:cNvSpPr txBox="1">
            <a:spLocks noChangeArrowheads="1"/>
          </p:cNvSpPr>
          <p:nvPr/>
        </p:nvSpPr>
        <p:spPr bwMode="auto">
          <a:xfrm>
            <a:off x="5486400" y="3505200"/>
            <a:ext cx="124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Test error</a:t>
            </a:r>
          </a:p>
        </p:txBody>
      </p:sp>
      <p:sp>
        <p:nvSpPr>
          <p:cNvPr id="18" name="Freeform 17"/>
          <p:cNvSpPr/>
          <p:nvPr/>
        </p:nvSpPr>
        <p:spPr>
          <a:xfrm>
            <a:off x="1816100" y="4791075"/>
            <a:ext cx="4284663" cy="1155700"/>
          </a:xfrm>
          <a:custGeom>
            <a:avLst/>
            <a:gdLst>
              <a:gd name="connsiteX0" fmla="*/ 0 w 4283901"/>
              <a:gd name="connsiteY0" fmla="*/ 0 h 1156249"/>
              <a:gd name="connsiteX1" fmla="*/ 313151 w 4283901"/>
              <a:gd name="connsiteY1" fmla="*/ 162839 h 1156249"/>
              <a:gd name="connsiteX2" fmla="*/ 375781 w 4283901"/>
              <a:gd name="connsiteY2" fmla="*/ 200417 h 1156249"/>
              <a:gd name="connsiteX3" fmla="*/ 413359 w 4283901"/>
              <a:gd name="connsiteY3" fmla="*/ 212943 h 1156249"/>
              <a:gd name="connsiteX4" fmla="*/ 488515 w 4283901"/>
              <a:gd name="connsiteY4" fmla="*/ 263047 h 1156249"/>
              <a:gd name="connsiteX5" fmla="*/ 563671 w 4283901"/>
              <a:gd name="connsiteY5" fmla="*/ 300625 h 1156249"/>
              <a:gd name="connsiteX6" fmla="*/ 601249 w 4283901"/>
              <a:gd name="connsiteY6" fmla="*/ 325677 h 1156249"/>
              <a:gd name="connsiteX7" fmla="*/ 701458 w 4283901"/>
              <a:gd name="connsiteY7" fmla="*/ 363255 h 1156249"/>
              <a:gd name="connsiteX8" fmla="*/ 751562 w 4283901"/>
              <a:gd name="connsiteY8" fmla="*/ 375781 h 1156249"/>
              <a:gd name="connsiteX9" fmla="*/ 789140 w 4283901"/>
              <a:gd name="connsiteY9" fmla="*/ 388307 h 1156249"/>
              <a:gd name="connsiteX10" fmla="*/ 1027134 w 4283901"/>
              <a:gd name="connsiteY10" fmla="*/ 413359 h 1156249"/>
              <a:gd name="connsiteX11" fmla="*/ 1114816 w 4283901"/>
              <a:gd name="connsiteY11" fmla="*/ 450937 h 1156249"/>
              <a:gd name="connsiteX12" fmla="*/ 1189973 w 4283901"/>
              <a:gd name="connsiteY12" fmla="*/ 501042 h 1156249"/>
              <a:gd name="connsiteX13" fmla="*/ 1227551 w 4283901"/>
              <a:gd name="connsiteY13" fmla="*/ 526094 h 1156249"/>
              <a:gd name="connsiteX14" fmla="*/ 1265129 w 4283901"/>
              <a:gd name="connsiteY14" fmla="*/ 538620 h 1156249"/>
              <a:gd name="connsiteX15" fmla="*/ 1302707 w 4283901"/>
              <a:gd name="connsiteY15" fmla="*/ 563672 h 1156249"/>
              <a:gd name="connsiteX16" fmla="*/ 1427967 w 4283901"/>
              <a:gd name="connsiteY16" fmla="*/ 601250 h 1156249"/>
              <a:gd name="connsiteX17" fmla="*/ 1515649 w 4283901"/>
              <a:gd name="connsiteY17" fmla="*/ 613776 h 1156249"/>
              <a:gd name="connsiteX18" fmla="*/ 1590805 w 4283901"/>
              <a:gd name="connsiteY18" fmla="*/ 626302 h 1156249"/>
              <a:gd name="connsiteX19" fmla="*/ 1703540 w 4283901"/>
              <a:gd name="connsiteY19" fmla="*/ 651354 h 1156249"/>
              <a:gd name="connsiteX20" fmla="*/ 1816274 w 4283901"/>
              <a:gd name="connsiteY20" fmla="*/ 688932 h 1156249"/>
              <a:gd name="connsiteX21" fmla="*/ 1903956 w 4283901"/>
              <a:gd name="connsiteY21" fmla="*/ 713984 h 1156249"/>
              <a:gd name="connsiteX22" fmla="*/ 1929008 w 4283901"/>
              <a:gd name="connsiteY22" fmla="*/ 751562 h 1156249"/>
              <a:gd name="connsiteX23" fmla="*/ 2016690 w 4283901"/>
              <a:gd name="connsiteY23" fmla="*/ 789140 h 1156249"/>
              <a:gd name="connsiteX24" fmla="*/ 2066794 w 4283901"/>
              <a:gd name="connsiteY24" fmla="*/ 801666 h 1156249"/>
              <a:gd name="connsiteX25" fmla="*/ 2104373 w 4283901"/>
              <a:gd name="connsiteY25" fmla="*/ 814192 h 1156249"/>
              <a:gd name="connsiteX26" fmla="*/ 2229633 w 4283901"/>
              <a:gd name="connsiteY26" fmla="*/ 826718 h 1156249"/>
              <a:gd name="connsiteX27" fmla="*/ 2342367 w 4283901"/>
              <a:gd name="connsiteY27" fmla="*/ 839244 h 1156249"/>
              <a:gd name="connsiteX28" fmla="*/ 2430049 w 4283901"/>
              <a:gd name="connsiteY28" fmla="*/ 864296 h 1156249"/>
              <a:gd name="connsiteX29" fmla="*/ 2505205 w 4283901"/>
              <a:gd name="connsiteY29" fmla="*/ 889348 h 1156249"/>
              <a:gd name="connsiteX30" fmla="*/ 2580362 w 4283901"/>
              <a:gd name="connsiteY30" fmla="*/ 914400 h 1156249"/>
              <a:gd name="connsiteX31" fmla="*/ 2617940 w 4283901"/>
              <a:gd name="connsiteY31" fmla="*/ 926927 h 1156249"/>
              <a:gd name="connsiteX32" fmla="*/ 2668044 w 4283901"/>
              <a:gd name="connsiteY32" fmla="*/ 939453 h 1156249"/>
              <a:gd name="connsiteX33" fmla="*/ 2743200 w 4283901"/>
              <a:gd name="connsiteY33" fmla="*/ 964505 h 1156249"/>
              <a:gd name="connsiteX34" fmla="*/ 2793304 w 4283901"/>
              <a:gd name="connsiteY34" fmla="*/ 977031 h 1156249"/>
              <a:gd name="connsiteX35" fmla="*/ 2830882 w 4283901"/>
              <a:gd name="connsiteY35" fmla="*/ 1002083 h 1156249"/>
              <a:gd name="connsiteX36" fmla="*/ 2956142 w 4283901"/>
              <a:gd name="connsiteY36" fmla="*/ 1039661 h 1156249"/>
              <a:gd name="connsiteX37" fmla="*/ 3031299 w 4283901"/>
              <a:gd name="connsiteY37" fmla="*/ 1052187 h 1156249"/>
              <a:gd name="connsiteX38" fmla="*/ 3219189 w 4283901"/>
              <a:gd name="connsiteY38" fmla="*/ 1114817 h 1156249"/>
              <a:gd name="connsiteX39" fmla="*/ 3306871 w 4283901"/>
              <a:gd name="connsiteY39" fmla="*/ 1139869 h 1156249"/>
              <a:gd name="connsiteX40" fmla="*/ 3382027 w 4283901"/>
              <a:gd name="connsiteY40" fmla="*/ 1152395 h 1156249"/>
              <a:gd name="connsiteX41" fmla="*/ 4283901 w 4283901"/>
              <a:gd name="connsiteY41" fmla="*/ 1152395 h 115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83901" h="1156249">
                <a:moveTo>
                  <a:pt x="0" y="0"/>
                </a:moveTo>
                <a:cubicBezTo>
                  <a:pt x="135194" y="45068"/>
                  <a:pt x="39042" y="10556"/>
                  <a:pt x="313151" y="162839"/>
                </a:cubicBezTo>
                <a:cubicBezTo>
                  <a:pt x="334433" y="174663"/>
                  <a:pt x="354005" y="189529"/>
                  <a:pt x="375781" y="200417"/>
                </a:cubicBezTo>
                <a:cubicBezTo>
                  <a:pt x="387591" y="206322"/>
                  <a:pt x="401817" y="206531"/>
                  <a:pt x="413359" y="212943"/>
                </a:cubicBezTo>
                <a:cubicBezTo>
                  <a:pt x="439679" y="227565"/>
                  <a:pt x="461585" y="249582"/>
                  <a:pt x="488515" y="263047"/>
                </a:cubicBezTo>
                <a:cubicBezTo>
                  <a:pt x="513567" y="275573"/>
                  <a:pt x="539187" y="287023"/>
                  <a:pt x="563671" y="300625"/>
                </a:cubicBezTo>
                <a:cubicBezTo>
                  <a:pt x="576831" y="307936"/>
                  <a:pt x="587784" y="318944"/>
                  <a:pt x="601249" y="325677"/>
                </a:cubicBezTo>
                <a:cubicBezTo>
                  <a:pt x="618901" y="334503"/>
                  <a:pt x="676160" y="356027"/>
                  <a:pt x="701458" y="363255"/>
                </a:cubicBezTo>
                <a:cubicBezTo>
                  <a:pt x="718011" y="367984"/>
                  <a:pt x="735009" y="371052"/>
                  <a:pt x="751562" y="375781"/>
                </a:cubicBezTo>
                <a:cubicBezTo>
                  <a:pt x="764258" y="379408"/>
                  <a:pt x="776193" y="385718"/>
                  <a:pt x="789140" y="388307"/>
                </a:cubicBezTo>
                <a:cubicBezTo>
                  <a:pt x="859270" y="402333"/>
                  <a:pt x="962050" y="407935"/>
                  <a:pt x="1027134" y="413359"/>
                </a:cubicBezTo>
                <a:cubicBezTo>
                  <a:pt x="1066009" y="426317"/>
                  <a:pt x="1076120" y="427720"/>
                  <a:pt x="1114816" y="450937"/>
                </a:cubicBezTo>
                <a:cubicBezTo>
                  <a:pt x="1140634" y="466428"/>
                  <a:pt x="1164921" y="484340"/>
                  <a:pt x="1189973" y="501042"/>
                </a:cubicBezTo>
                <a:cubicBezTo>
                  <a:pt x="1202499" y="509393"/>
                  <a:pt x="1213269" y="521333"/>
                  <a:pt x="1227551" y="526094"/>
                </a:cubicBezTo>
                <a:cubicBezTo>
                  <a:pt x="1240077" y="530269"/>
                  <a:pt x="1253319" y="532715"/>
                  <a:pt x="1265129" y="538620"/>
                </a:cubicBezTo>
                <a:cubicBezTo>
                  <a:pt x="1278594" y="545353"/>
                  <a:pt x="1288950" y="557558"/>
                  <a:pt x="1302707" y="563672"/>
                </a:cubicBezTo>
                <a:cubicBezTo>
                  <a:pt x="1325333" y="573728"/>
                  <a:pt x="1397137" y="595644"/>
                  <a:pt x="1427967" y="601250"/>
                </a:cubicBezTo>
                <a:cubicBezTo>
                  <a:pt x="1457015" y="606531"/>
                  <a:pt x="1486468" y="609287"/>
                  <a:pt x="1515649" y="613776"/>
                </a:cubicBezTo>
                <a:cubicBezTo>
                  <a:pt x="1540751" y="617638"/>
                  <a:pt x="1565817" y="621759"/>
                  <a:pt x="1590805" y="626302"/>
                </a:cubicBezTo>
                <a:cubicBezTo>
                  <a:pt x="1618726" y="631378"/>
                  <a:pt x="1674498" y="642418"/>
                  <a:pt x="1703540" y="651354"/>
                </a:cubicBezTo>
                <a:cubicBezTo>
                  <a:pt x="1741399" y="663003"/>
                  <a:pt x="1777846" y="679325"/>
                  <a:pt x="1816274" y="688932"/>
                </a:cubicBezTo>
                <a:cubicBezTo>
                  <a:pt x="1879187" y="704660"/>
                  <a:pt x="1850046" y="696014"/>
                  <a:pt x="1903956" y="713984"/>
                </a:cubicBezTo>
                <a:cubicBezTo>
                  <a:pt x="1912307" y="726510"/>
                  <a:pt x="1917443" y="741924"/>
                  <a:pt x="1929008" y="751562"/>
                </a:cubicBezTo>
                <a:cubicBezTo>
                  <a:pt x="1946435" y="766085"/>
                  <a:pt x="1992854" y="782330"/>
                  <a:pt x="2016690" y="789140"/>
                </a:cubicBezTo>
                <a:cubicBezTo>
                  <a:pt x="2033243" y="793869"/>
                  <a:pt x="2050241" y="796937"/>
                  <a:pt x="2066794" y="801666"/>
                </a:cubicBezTo>
                <a:cubicBezTo>
                  <a:pt x="2079490" y="805293"/>
                  <a:pt x="2091323" y="812184"/>
                  <a:pt x="2104373" y="814192"/>
                </a:cubicBezTo>
                <a:cubicBezTo>
                  <a:pt x="2145847" y="820573"/>
                  <a:pt x="2187902" y="822325"/>
                  <a:pt x="2229633" y="826718"/>
                </a:cubicBezTo>
                <a:lnTo>
                  <a:pt x="2342367" y="839244"/>
                </a:lnTo>
                <a:cubicBezTo>
                  <a:pt x="2468655" y="881340"/>
                  <a:pt x="2272766" y="817111"/>
                  <a:pt x="2430049" y="864296"/>
                </a:cubicBezTo>
                <a:cubicBezTo>
                  <a:pt x="2455342" y="871884"/>
                  <a:pt x="2480153" y="880997"/>
                  <a:pt x="2505205" y="889348"/>
                </a:cubicBezTo>
                <a:lnTo>
                  <a:pt x="2580362" y="914400"/>
                </a:lnTo>
                <a:cubicBezTo>
                  <a:pt x="2592888" y="918576"/>
                  <a:pt x="2605131" y="923725"/>
                  <a:pt x="2617940" y="926927"/>
                </a:cubicBezTo>
                <a:cubicBezTo>
                  <a:pt x="2634641" y="931102"/>
                  <a:pt x="2651555" y="934506"/>
                  <a:pt x="2668044" y="939453"/>
                </a:cubicBezTo>
                <a:cubicBezTo>
                  <a:pt x="2693337" y="947041"/>
                  <a:pt x="2717581" y="958100"/>
                  <a:pt x="2743200" y="964505"/>
                </a:cubicBezTo>
                <a:lnTo>
                  <a:pt x="2793304" y="977031"/>
                </a:lnTo>
                <a:cubicBezTo>
                  <a:pt x="2805830" y="985382"/>
                  <a:pt x="2817125" y="995969"/>
                  <a:pt x="2830882" y="1002083"/>
                </a:cubicBezTo>
                <a:cubicBezTo>
                  <a:pt x="2857026" y="1013702"/>
                  <a:pt x="2923019" y="1033036"/>
                  <a:pt x="2956142" y="1039661"/>
                </a:cubicBezTo>
                <a:cubicBezTo>
                  <a:pt x="2981047" y="1044642"/>
                  <a:pt x="3006247" y="1048012"/>
                  <a:pt x="3031299" y="1052187"/>
                </a:cubicBezTo>
                <a:lnTo>
                  <a:pt x="3219189" y="1114817"/>
                </a:lnTo>
                <a:cubicBezTo>
                  <a:pt x="3255004" y="1126755"/>
                  <a:pt x="3267550" y="1132005"/>
                  <a:pt x="3306871" y="1139869"/>
                </a:cubicBezTo>
                <a:cubicBezTo>
                  <a:pt x="3331775" y="1144850"/>
                  <a:pt x="3356632" y="1152069"/>
                  <a:pt x="3382027" y="1152395"/>
                </a:cubicBezTo>
                <a:cubicBezTo>
                  <a:pt x="3682627" y="1156249"/>
                  <a:pt x="3983276" y="1152395"/>
                  <a:pt x="4283901" y="115239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1828800" y="2987675"/>
            <a:ext cx="4422775" cy="1252538"/>
          </a:xfrm>
          <a:custGeom>
            <a:avLst/>
            <a:gdLst>
              <a:gd name="connsiteX0" fmla="*/ 0 w 4423249"/>
              <a:gd name="connsiteY0" fmla="*/ 0 h 1252602"/>
              <a:gd name="connsiteX1" fmla="*/ 62630 w 4423249"/>
              <a:gd name="connsiteY1" fmla="*/ 12526 h 1252602"/>
              <a:gd name="connsiteX2" fmla="*/ 162838 w 4423249"/>
              <a:gd name="connsiteY2" fmla="*/ 25052 h 1252602"/>
              <a:gd name="connsiteX3" fmla="*/ 237995 w 4423249"/>
              <a:gd name="connsiteY3" fmla="*/ 50104 h 1252602"/>
              <a:gd name="connsiteX4" fmla="*/ 275573 w 4423249"/>
              <a:gd name="connsiteY4" fmla="*/ 75156 h 1252602"/>
              <a:gd name="connsiteX5" fmla="*/ 313151 w 4423249"/>
              <a:gd name="connsiteY5" fmla="*/ 87682 h 1252602"/>
              <a:gd name="connsiteX6" fmla="*/ 713984 w 4423249"/>
              <a:gd name="connsiteY6" fmla="*/ 100208 h 1252602"/>
              <a:gd name="connsiteX7" fmla="*/ 789140 w 4423249"/>
              <a:gd name="connsiteY7" fmla="*/ 125260 h 1252602"/>
              <a:gd name="connsiteX8" fmla="*/ 926926 w 4423249"/>
              <a:gd name="connsiteY8" fmla="*/ 150312 h 1252602"/>
              <a:gd name="connsiteX9" fmla="*/ 989556 w 4423249"/>
              <a:gd name="connsiteY9" fmla="*/ 187890 h 1252602"/>
              <a:gd name="connsiteX10" fmla="*/ 1027134 w 4423249"/>
              <a:gd name="connsiteY10" fmla="*/ 200416 h 1252602"/>
              <a:gd name="connsiteX11" fmla="*/ 1102290 w 4423249"/>
              <a:gd name="connsiteY11" fmla="*/ 237994 h 1252602"/>
              <a:gd name="connsiteX12" fmla="*/ 1277655 w 4423249"/>
              <a:gd name="connsiteY12" fmla="*/ 250520 h 1252602"/>
              <a:gd name="connsiteX13" fmla="*/ 1352811 w 4423249"/>
              <a:gd name="connsiteY13" fmla="*/ 275572 h 1252602"/>
              <a:gd name="connsiteX14" fmla="*/ 1427967 w 4423249"/>
              <a:gd name="connsiteY14" fmla="*/ 350728 h 1252602"/>
              <a:gd name="connsiteX15" fmla="*/ 1503123 w 4423249"/>
              <a:gd name="connsiteY15" fmla="*/ 413358 h 1252602"/>
              <a:gd name="connsiteX16" fmla="*/ 1678488 w 4423249"/>
              <a:gd name="connsiteY16" fmla="*/ 450937 h 1252602"/>
              <a:gd name="connsiteX17" fmla="*/ 1778696 w 4423249"/>
              <a:gd name="connsiteY17" fmla="*/ 463463 h 1252602"/>
              <a:gd name="connsiteX18" fmla="*/ 1954060 w 4423249"/>
              <a:gd name="connsiteY18" fmla="*/ 488515 h 1252602"/>
              <a:gd name="connsiteX19" fmla="*/ 2029216 w 4423249"/>
              <a:gd name="connsiteY19" fmla="*/ 526093 h 1252602"/>
              <a:gd name="connsiteX20" fmla="*/ 2054268 w 4423249"/>
              <a:gd name="connsiteY20" fmla="*/ 563671 h 1252602"/>
              <a:gd name="connsiteX21" fmla="*/ 2091847 w 4423249"/>
              <a:gd name="connsiteY21" fmla="*/ 588723 h 1252602"/>
              <a:gd name="connsiteX22" fmla="*/ 2141951 w 4423249"/>
              <a:gd name="connsiteY22" fmla="*/ 626301 h 1252602"/>
              <a:gd name="connsiteX23" fmla="*/ 2179529 w 4423249"/>
              <a:gd name="connsiteY23" fmla="*/ 651353 h 1252602"/>
              <a:gd name="connsiteX24" fmla="*/ 2217107 w 4423249"/>
              <a:gd name="connsiteY24" fmla="*/ 688931 h 1252602"/>
              <a:gd name="connsiteX25" fmla="*/ 2292263 w 4423249"/>
              <a:gd name="connsiteY25" fmla="*/ 713983 h 1252602"/>
              <a:gd name="connsiteX26" fmla="*/ 2329841 w 4423249"/>
              <a:gd name="connsiteY26" fmla="*/ 739035 h 1252602"/>
              <a:gd name="connsiteX27" fmla="*/ 2505205 w 4423249"/>
              <a:gd name="connsiteY27" fmla="*/ 764087 h 1252602"/>
              <a:gd name="connsiteX28" fmla="*/ 2605414 w 4423249"/>
              <a:gd name="connsiteY28" fmla="*/ 814191 h 1252602"/>
              <a:gd name="connsiteX29" fmla="*/ 2655518 w 4423249"/>
              <a:gd name="connsiteY29" fmla="*/ 826717 h 1252602"/>
              <a:gd name="connsiteX30" fmla="*/ 2730674 w 4423249"/>
              <a:gd name="connsiteY30" fmla="*/ 851769 h 1252602"/>
              <a:gd name="connsiteX31" fmla="*/ 2793304 w 4423249"/>
              <a:gd name="connsiteY31" fmla="*/ 864295 h 1252602"/>
              <a:gd name="connsiteX32" fmla="*/ 2830882 w 4423249"/>
              <a:gd name="connsiteY32" fmla="*/ 889347 h 1252602"/>
              <a:gd name="connsiteX33" fmla="*/ 2880986 w 4423249"/>
              <a:gd name="connsiteY33" fmla="*/ 901874 h 1252602"/>
              <a:gd name="connsiteX34" fmla="*/ 2918564 w 4423249"/>
              <a:gd name="connsiteY34" fmla="*/ 914400 h 1252602"/>
              <a:gd name="connsiteX35" fmla="*/ 3006247 w 4423249"/>
              <a:gd name="connsiteY35" fmla="*/ 939452 h 1252602"/>
              <a:gd name="connsiteX36" fmla="*/ 3118981 w 4423249"/>
              <a:gd name="connsiteY36" fmla="*/ 989556 h 1252602"/>
              <a:gd name="connsiteX37" fmla="*/ 3156559 w 4423249"/>
              <a:gd name="connsiteY37" fmla="*/ 1002082 h 1252602"/>
              <a:gd name="connsiteX38" fmla="*/ 3194137 w 4423249"/>
              <a:gd name="connsiteY38" fmla="*/ 1014608 h 1252602"/>
              <a:gd name="connsiteX39" fmla="*/ 3231715 w 4423249"/>
              <a:gd name="connsiteY39" fmla="*/ 1039660 h 1252602"/>
              <a:gd name="connsiteX40" fmla="*/ 3306871 w 4423249"/>
              <a:gd name="connsiteY40" fmla="*/ 1064712 h 1252602"/>
              <a:gd name="connsiteX41" fmla="*/ 3294345 w 4423249"/>
              <a:gd name="connsiteY41" fmla="*/ 1027134 h 1252602"/>
              <a:gd name="connsiteX42" fmla="*/ 3344449 w 4423249"/>
              <a:gd name="connsiteY42" fmla="*/ 1039660 h 1252602"/>
              <a:gd name="connsiteX43" fmla="*/ 3419605 w 4423249"/>
              <a:gd name="connsiteY43" fmla="*/ 1052186 h 1252602"/>
              <a:gd name="connsiteX44" fmla="*/ 3544866 w 4423249"/>
              <a:gd name="connsiteY44" fmla="*/ 1152394 h 1252602"/>
              <a:gd name="connsiteX45" fmla="*/ 3582444 w 4423249"/>
              <a:gd name="connsiteY45" fmla="*/ 1177446 h 1252602"/>
              <a:gd name="connsiteX46" fmla="*/ 3695178 w 4423249"/>
              <a:gd name="connsiteY46" fmla="*/ 1215024 h 1252602"/>
              <a:gd name="connsiteX47" fmla="*/ 3732756 w 4423249"/>
              <a:gd name="connsiteY47" fmla="*/ 1227550 h 1252602"/>
              <a:gd name="connsiteX48" fmla="*/ 3770334 w 4423249"/>
              <a:gd name="connsiteY48" fmla="*/ 1252602 h 1252602"/>
              <a:gd name="connsiteX49" fmla="*/ 4058433 w 4423249"/>
              <a:gd name="connsiteY49" fmla="*/ 1240076 h 1252602"/>
              <a:gd name="connsiteX50" fmla="*/ 4096011 w 4423249"/>
              <a:gd name="connsiteY50" fmla="*/ 1215024 h 1252602"/>
              <a:gd name="connsiteX51" fmla="*/ 4171167 w 4423249"/>
              <a:gd name="connsiteY51" fmla="*/ 1189972 h 1252602"/>
              <a:gd name="connsiteX52" fmla="*/ 4271375 w 4423249"/>
              <a:gd name="connsiteY52" fmla="*/ 1152394 h 1252602"/>
              <a:gd name="connsiteX53" fmla="*/ 4296427 w 4423249"/>
              <a:gd name="connsiteY53" fmla="*/ 1114816 h 1252602"/>
              <a:gd name="connsiteX54" fmla="*/ 4334005 w 4423249"/>
              <a:gd name="connsiteY54" fmla="*/ 1089764 h 1252602"/>
              <a:gd name="connsiteX55" fmla="*/ 4396636 w 4423249"/>
              <a:gd name="connsiteY55" fmla="*/ 1039660 h 1252602"/>
              <a:gd name="connsiteX56" fmla="*/ 4421688 w 4423249"/>
              <a:gd name="connsiteY56" fmla="*/ 1002082 h 1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3249" h="1252602">
                <a:moveTo>
                  <a:pt x="0" y="0"/>
                </a:moveTo>
                <a:cubicBezTo>
                  <a:pt x="20877" y="4175"/>
                  <a:pt x="41587" y="9289"/>
                  <a:pt x="62630" y="12526"/>
                </a:cubicBezTo>
                <a:cubicBezTo>
                  <a:pt x="95901" y="17645"/>
                  <a:pt x="129923" y="17999"/>
                  <a:pt x="162838" y="25052"/>
                </a:cubicBezTo>
                <a:cubicBezTo>
                  <a:pt x="188659" y="30585"/>
                  <a:pt x="237995" y="50104"/>
                  <a:pt x="237995" y="50104"/>
                </a:cubicBezTo>
                <a:cubicBezTo>
                  <a:pt x="250521" y="58455"/>
                  <a:pt x="262108" y="68423"/>
                  <a:pt x="275573" y="75156"/>
                </a:cubicBezTo>
                <a:cubicBezTo>
                  <a:pt x="287383" y="81061"/>
                  <a:pt x="299969" y="86929"/>
                  <a:pt x="313151" y="87682"/>
                </a:cubicBezTo>
                <a:cubicBezTo>
                  <a:pt x="446610" y="95308"/>
                  <a:pt x="580373" y="96033"/>
                  <a:pt x="713984" y="100208"/>
                </a:cubicBezTo>
                <a:cubicBezTo>
                  <a:pt x="739036" y="108559"/>
                  <a:pt x="763092" y="120919"/>
                  <a:pt x="789140" y="125260"/>
                </a:cubicBezTo>
                <a:cubicBezTo>
                  <a:pt x="885296" y="141286"/>
                  <a:pt x="839392" y="132805"/>
                  <a:pt x="926926" y="150312"/>
                </a:cubicBezTo>
                <a:cubicBezTo>
                  <a:pt x="947803" y="162838"/>
                  <a:pt x="967780" y="177002"/>
                  <a:pt x="989556" y="187890"/>
                </a:cubicBezTo>
                <a:cubicBezTo>
                  <a:pt x="1001366" y="193795"/>
                  <a:pt x="1015324" y="194511"/>
                  <a:pt x="1027134" y="200416"/>
                </a:cubicBezTo>
                <a:cubicBezTo>
                  <a:pt x="1063512" y="218605"/>
                  <a:pt x="1061118" y="233150"/>
                  <a:pt x="1102290" y="237994"/>
                </a:cubicBezTo>
                <a:cubicBezTo>
                  <a:pt x="1160493" y="244841"/>
                  <a:pt x="1219200" y="246345"/>
                  <a:pt x="1277655" y="250520"/>
                </a:cubicBezTo>
                <a:cubicBezTo>
                  <a:pt x="1302707" y="258871"/>
                  <a:pt x="1334138" y="256899"/>
                  <a:pt x="1352811" y="275572"/>
                </a:cubicBezTo>
                <a:lnTo>
                  <a:pt x="1427967" y="350728"/>
                </a:lnTo>
                <a:cubicBezTo>
                  <a:pt x="1446875" y="369636"/>
                  <a:pt x="1475719" y="403393"/>
                  <a:pt x="1503123" y="413358"/>
                </a:cubicBezTo>
                <a:cubicBezTo>
                  <a:pt x="1547750" y="429586"/>
                  <a:pt x="1628544" y="443802"/>
                  <a:pt x="1678488" y="450937"/>
                </a:cubicBezTo>
                <a:cubicBezTo>
                  <a:pt x="1711812" y="455698"/>
                  <a:pt x="1745342" y="458915"/>
                  <a:pt x="1778696" y="463463"/>
                </a:cubicBezTo>
                <a:lnTo>
                  <a:pt x="1954060" y="488515"/>
                </a:lnTo>
                <a:cubicBezTo>
                  <a:pt x="1984623" y="498703"/>
                  <a:pt x="2004934" y="501811"/>
                  <a:pt x="2029216" y="526093"/>
                </a:cubicBezTo>
                <a:cubicBezTo>
                  <a:pt x="2039861" y="536738"/>
                  <a:pt x="2043623" y="553026"/>
                  <a:pt x="2054268" y="563671"/>
                </a:cubicBezTo>
                <a:cubicBezTo>
                  <a:pt x="2064913" y="574316"/>
                  <a:pt x="2079596" y="579973"/>
                  <a:pt x="2091847" y="588723"/>
                </a:cubicBezTo>
                <a:cubicBezTo>
                  <a:pt x="2108835" y="600857"/>
                  <a:pt x="2124963" y="614167"/>
                  <a:pt x="2141951" y="626301"/>
                </a:cubicBezTo>
                <a:cubicBezTo>
                  <a:pt x="2154201" y="635051"/>
                  <a:pt x="2167964" y="641715"/>
                  <a:pt x="2179529" y="651353"/>
                </a:cubicBezTo>
                <a:cubicBezTo>
                  <a:pt x="2193138" y="662694"/>
                  <a:pt x="2201622" y="680328"/>
                  <a:pt x="2217107" y="688931"/>
                </a:cubicBezTo>
                <a:cubicBezTo>
                  <a:pt x="2240191" y="701755"/>
                  <a:pt x="2270291" y="699335"/>
                  <a:pt x="2292263" y="713983"/>
                </a:cubicBezTo>
                <a:cubicBezTo>
                  <a:pt x="2304789" y="722334"/>
                  <a:pt x="2316376" y="732302"/>
                  <a:pt x="2329841" y="739035"/>
                </a:cubicBezTo>
                <a:cubicBezTo>
                  <a:pt x="2378036" y="763133"/>
                  <a:pt x="2470002" y="760887"/>
                  <a:pt x="2505205" y="764087"/>
                </a:cubicBezTo>
                <a:cubicBezTo>
                  <a:pt x="2538608" y="780788"/>
                  <a:pt x="2569183" y="805133"/>
                  <a:pt x="2605414" y="814191"/>
                </a:cubicBezTo>
                <a:cubicBezTo>
                  <a:pt x="2622115" y="818366"/>
                  <a:pt x="2639029" y="821770"/>
                  <a:pt x="2655518" y="826717"/>
                </a:cubicBezTo>
                <a:cubicBezTo>
                  <a:pt x="2680811" y="834305"/>
                  <a:pt x="2704780" y="846590"/>
                  <a:pt x="2730674" y="851769"/>
                </a:cubicBezTo>
                <a:lnTo>
                  <a:pt x="2793304" y="864295"/>
                </a:lnTo>
                <a:cubicBezTo>
                  <a:pt x="2805830" y="872646"/>
                  <a:pt x="2817045" y="883417"/>
                  <a:pt x="2830882" y="889347"/>
                </a:cubicBezTo>
                <a:cubicBezTo>
                  <a:pt x="2846705" y="896129"/>
                  <a:pt x="2864433" y="897144"/>
                  <a:pt x="2880986" y="901874"/>
                </a:cubicBezTo>
                <a:cubicBezTo>
                  <a:pt x="2893682" y="905501"/>
                  <a:pt x="2905868" y="910773"/>
                  <a:pt x="2918564" y="914400"/>
                </a:cubicBezTo>
                <a:cubicBezTo>
                  <a:pt x="3028672" y="945859"/>
                  <a:pt x="2916139" y="909417"/>
                  <a:pt x="3006247" y="939452"/>
                </a:cubicBezTo>
                <a:cubicBezTo>
                  <a:pt x="3065797" y="979152"/>
                  <a:pt x="3029543" y="959743"/>
                  <a:pt x="3118981" y="989556"/>
                </a:cubicBezTo>
                <a:lnTo>
                  <a:pt x="3156559" y="1002082"/>
                </a:lnTo>
                <a:cubicBezTo>
                  <a:pt x="3169085" y="1006257"/>
                  <a:pt x="3183151" y="1007284"/>
                  <a:pt x="3194137" y="1014608"/>
                </a:cubicBezTo>
                <a:cubicBezTo>
                  <a:pt x="3206663" y="1022959"/>
                  <a:pt x="3217958" y="1033546"/>
                  <a:pt x="3231715" y="1039660"/>
                </a:cubicBezTo>
                <a:cubicBezTo>
                  <a:pt x="3255846" y="1050385"/>
                  <a:pt x="3306871" y="1064712"/>
                  <a:pt x="3306871" y="1064712"/>
                </a:cubicBezTo>
                <a:cubicBezTo>
                  <a:pt x="3302696" y="1052186"/>
                  <a:pt x="3283359" y="1034458"/>
                  <a:pt x="3294345" y="1027134"/>
                </a:cubicBezTo>
                <a:cubicBezTo>
                  <a:pt x="3308669" y="1017585"/>
                  <a:pt x="3327568" y="1036284"/>
                  <a:pt x="3344449" y="1039660"/>
                </a:cubicBezTo>
                <a:cubicBezTo>
                  <a:pt x="3369353" y="1044641"/>
                  <a:pt x="3394553" y="1048011"/>
                  <a:pt x="3419605" y="1052186"/>
                </a:cubicBezTo>
                <a:cubicBezTo>
                  <a:pt x="3491000" y="1123580"/>
                  <a:pt x="3450057" y="1089188"/>
                  <a:pt x="3544866" y="1152394"/>
                </a:cubicBezTo>
                <a:cubicBezTo>
                  <a:pt x="3557392" y="1160745"/>
                  <a:pt x="3568162" y="1172685"/>
                  <a:pt x="3582444" y="1177446"/>
                </a:cubicBezTo>
                <a:lnTo>
                  <a:pt x="3695178" y="1215024"/>
                </a:lnTo>
                <a:cubicBezTo>
                  <a:pt x="3707704" y="1219199"/>
                  <a:pt x="3721770" y="1220226"/>
                  <a:pt x="3732756" y="1227550"/>
                </a:cubicBezTo>
                <a:lnTo>
                  <a:pt x="3770334" y="1252602"/>
                </a:lnTo>
                <a:cubicBezTo>
                  <a:pt x="3866367" y="1248427"/>
                  <a:pt x="3962943" y="1251094"/>
                  <a:pt x="4058433" y="1240076"/>
                </a:cubicBezTo>
                <a:cubicBezTo>
                  <a:pt x="4073388" y="1238350"/>
                  <a:pt x="4082254" y="1221138"/>
                  <a:pt x="4096011" y="1215024"/>
                </a:cubicBezTo>
                <a:cubicBezTo>
                  <a:pt x="4120142" y="1204299"/>
                  <a:pt x="4149195" y="1204620"/>
                  <a:pt x="4171167" y="1189972"/>
                </a:cubicBezTo>
                <a:cubicBezTo>
                  <a:pt x="4226459" y="1153110"/>
                  <a:pt x="4193983" y="1167872"/>
                  <a:pt x="4271375" y="1152394"/>
                </a:cubicBezTo>
                <a:cubicBezTo>
                  <a:pt x="4279726" y="1139868"/>
                  <a:pt x="4285782" y="1125461"/>
                  <a:pt x="4296427" y="1114816"/>
                </a:cubicBezTo>
                <a:cubicBezTo>
                  <a:pt x="4307072" y="1104171"/>
                  <a:pt x="4322249" y="1099168"/>
                  <a:pt x="4334005" y="1089764"/>
                </a:cubicBezTo>
                <a:cubicBezTo>
                  <a:pt x="4423249" y="1018370"/>
                  <a:pt x="4280976" y="1116767"/>
                  <a:pt x="4396636" y="1039660"/>
                </a:cubicBezTo>
                <a:lnTo>
                  <a:pt x="4421688" y="100208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Rectangle 8"/>
          <p:cNvSpPr/>
          <p:nvPr/>
        </p:nvSpPr>
        <p:spPr>
          <a:xfrm>
            <a:off x="1752600" y="40386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2514600"/>
            <a:ext cx="5334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802" name="Group 12"/>
          <p:cNvGrpSpPr>
            <a:grpSpLocks/>
          </p:cNvGrpSpPr>
          <p:nvPr/>
        </p:nvGrpSpPr>
        <p:grpSpPr bwMode="auto">
          <a:xfrm>
            <a:off x="1420813" y="2771775"/>
            <a:ext cx="5329237" cy="3629025"/>
            <a:chOff x="1535668" y="2667794"/>
            <a:chExt cx="5328262" cy="3630493"/>
          </a:xfrm>
        </p:grpSpPr>
        <p:cxnSp>
          <p:nvCxnSpPr>
            <p:cNvPr id="11" name="Straight Arrow Connector 10"/>
            <p:cNvCxnSpPr/>
            <p:nvPr/>
          </p:nvCxnSpPr>
          <p:spPr>
            <a:xfrm rot="5400000" flipH="1" flipV="1">
              <a:off x="304640" y="4267054"/>
              <a:ext cx="320010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487" y="5867901"/>
              <a:ext cx="44187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5"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3806"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3807"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3808" name="TextBox 10"/>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grpSp>
    </p:spTree>
    <p:extLst>
      <p:ext uri="{BB962C8B-B14F-4D97-AF65-F5344CB8AC3E}">
        <p14:creationId xmlns:p14="http://schemas.microsoft.com/office/powerpoint/2010/main" val="16290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9"/>
                                        </p:tgtEl>
                                        <p:attrNameLst>
                                          <p:attrName>ppt_x</p:attrName>
                                        </p:attrNameLst>
                                      </p:cBhvr>
                                      <p:tavLst>
                                        <p:tav tm="0">
                                          <p:val>
                                            <p:strVal val="ppt_x"/>
                                          </p:val>
                                        </p:tav>
                                        <p:tav tm="100000">
                                          <p:val>
                                            <p:strVal val="1+ppt_w/2"/>
                                          </p:val>
                                        </p:tav>
                                      </p:tavLst>
                                    </p:anim>
                                    <p:anim calcmode="lin" valueType="num">
                                      <p:cBhvr additive="base">
                                        <p:cTn id="9" dur="1000"/>
                                        <p:tgtEl>
                                          <p:spTgt spid="9"/>
                                        </p:tgtEl>
                                        <p:attrNameLst>
                                          <p:attrName>ppt_y</p:attrName>
                                        </p:attrNameLst>
                                      </p:cBhvr>
                                      <p:tavLst>
                                        <p:tav tm="0">
                                          <p:val>
                                            <p:strVal val="ppt_y"/>
                                          </p:val>
                                        </p:tav>
                                        <p:tav tm="100000">
                                          <p:val>
                                            <p:strVal val="ppt_y"/>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8"/>
                                        </p:tgtEl>
                                        <p:attrNameLst>
                                          <p:attrName>ppt_x</p:attrName>
                                        </p:attrNameLst>
                                      </p:cBhvr>
                                      <p:tavLst>
                                        <p:tav tm="0">
                                          <p:val>
                                            <p:strVal val="ppt_x"/>
                                          </p:val>
                                        </p:tav>
                                        <p:tav tm="100000">
                                          <p:val>
                                            <p:strVal val="1+ppt_w/2"/>
                                          </p:val>
                                        </p:tav>
                                      </p:tavLst>
                                    </p:anim>
                                    <p:anim calcmode="lin" valueType="num">
                                      <p:cBhvr additive="base">
                                        <p:cTn id="20" dur="1000"/>
                                        <p:tgtEl>
                                          <p:spTgt spid="8"/>
                                        </p:tgtEl>
                                        <p:attrNameLst>
                                          <p:attrName>ppt_y</p:attrName>
                                        </p:attrNameLst>
                                      </p:cBhvr>
                                      <p:tavLst>
                                        <p:tav tm="0">
                                          <p:val>
                                            <p:strVal val="ppt_y"/>
                                          </p:val>
                                        </p:tav>
                                        <p:tav tm="100000">
                                          <p:val>
                                            <p:strVal val="ppt_y"/>
                                          </p:val>
                                        </p:tav>
                                      </p:tavLst>
                                    </p:anim>
                                    <p:set>
                                      <p:cBhvr>
                                        <p:cTn id="21" dur="1" fill="hold">
                                          <p:stCondLst>
                                            <p:cond delay="999"/>
                                          </p:stCondLst>
                                        </p:cTn>
                                        <p:tgtEl>
                                          <p:spTgt spid="8"/>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Effect of Training Size</a:t>
            </a:r>
          </a:p>
        </p:txBody>
      </p:sp>
      <p:sp>
        <p:nvSpPr>
          <p:cNvPr id="10" name="Freeform 9"/>
          <p:cNvSpPr/>
          <p:nvPr/>
        </p:nvSpPr>
        <p:spPr>
          <a:xfrm>
            <a:off x="1928813" y="3644900"/>
            <a:ext cx="4384675" cy="1349375"/>
          </a:xfrm>
          <a:custGeom>
            <a:avLst/>
            <a:gdLst>
              <a:gd name="connsiteX0" fmla="*/ 0 w 4384110"/>
              <a:gd name="connsiteY0" fmla="*/ 0 h 1349049"/>
              <a:gd name="connsiteX1" fmla="*/ 25052 w 4384110"/>
              <a:gd name="connsiteY1" fmla="*/ 112734 h 1349049"/>
              <a:gd name="connsiteX2" fmla="*/ 75156 w 4384110"/>
              <a:gd name="connsiteY2" fmla="*/ 187890 h 1349049"/>
              <a:gd name="connsiteX3" fmla="*/ 112734 w 4384110"/>
              <a:gd name="connsiteY3" fmla="*/ 212942 h 1349049"/>
              <a:gd name="connsiteX4" fmla="*/ 137787 w 4384110"/>
              <a:gd name="connsiteY4" fmla="*/ 237994 h 1349049"/>
              <a:gd name="connsiteX5" fmla="*/ 212943 w 4384110"/>
              <a:gd name="connsiteY5" fmla="*/ 263047 h 1349049"/>
              <a:gd name="connsiteX6" fmla="*/ 250521 w 4384110"/>
              <a:gd name="connsiteY6" fmla="*/ 275573 h 1349049"/>
              <a:gd name="connsiteX7" fmla="*/ 275573 w 4384110"/>
              <a:gd name="connsiteY7" fmla="*/ 313151 h 1349049"/>
              <a:gd name="connsiteX8" fmla="*/ 313151 w 4384110"/>
              <a:gd name="connsiteY8" fmla="*/ 325677 h 1349049"/>
              <a:gd name="connsiteX9" fmla="*/ 350729 w 4384110"/>
              <a:gd name="connsiteY9" fmla="*/ 350729 h 1349049"/>
              <a:gd name="connsiteX10" fmla="*/ 425885 w 4384110"/>
              <a:gd name="connsiteY10" fmla="*/ 375781 h 1349049"/>
              <a:gd name="connsiteX11" fmla="*/ 463463 w 4384110"/>
              <a:gd name="connsiteY11" fmla="*/ 388307 h 1349049"/>
              <a:gd name="connsiteX12" fmla="*/ 513567 w 4384110"/>
              <a:gd name="connsiteY12" fmla="*/ 400833 h 1349049"/>
              <a:gd name="connsiteX13" fmla="*/ 563671 w 4384110"/>
              <a:gd name="connsiteY13" fmla="*/ 425885 h 1349049"/>
              <a:gd name="connsiteX14" fmla="*/ 651354 w 4384110"/>
              <a:gd name="connsiteY14" fmla="*/ 450937 h 1349049"/>
              <a:gd name="connsiteX15" fmla="*/ 688932 w 4384110"/>
              <a:gd name="connsiteY15" fmla="*/ 475989 h 1349049"/>
              <a:gd name="connsiteX16" fmla="*/ 776614 w 4384110"/>
              <a:gd name="connsiteY16" fmla="*/ 501041 h 1349049"/>
              <a:gd name="connsiteX17" fmla="*/ 814192 w 4384110"/>
              <a:gd name="connsiteY17" fmla="*/ 526093 h 1349049"/>
              <a:gd name="connsiteX18" fmla="*/ 939452 w 4384110"/>
              <a:gd name="connsiteY18" fmla="*/ 563671 h 1349049"/>
              <a:gd name="connsiteX19" fmla="*/ 977030 w 4384110"/>
              <a:gd name="connsiteY19" fmla="*/ 588723 h 1349049"/>
              <a:gd name="connsiteX20" fmla="*/ 1064713 w 4384110"/>
              <a:gd name="connsiteY20" fmla="*/ 613775 h 1349049"/>
              <a:gd name="connsiteX21" fmla="*/ 1139869 w 4384110"/>
              <a:gd name="connsiteY21" fmla="*/ 638827 h 1349049"/>
              <a:gd name="connsiteX22" fmla="*/ 1177447 w 4384110"/>
              <a:gd name="connsiteY22" fmla="*/ 651353 h 1349049"/>
              <a:gd name="connsiteX23" fmla="*/ 1215025 w 4384110"/>
              <a:gd name="connsiteY23" fmla="*/ 676405 h 1349049"/>
              <a:gd name="connsiteX24" fmla="*/ 1277655 w 4384110"/>
              <a:gd name="connsiteY24" fmla="*/ 688931 h 1349049"/>
              <a:gd name="connsiteX25" fmla="*/ 1315233 w 4384110"/>
              <a:gd name="connsiteY25" fmla="*/ 713984 h 1349049"/>
              <a:gd name="connsiteX26" fmla="*/ 1402915 w 4384110"/>
              <a:gd name="connsiteY26" fmla="*/ 739036 h 1349049"/>
              <a:gd name="connsiteX27" fmla="*/ 1478071 w 4384110"/>
              <a:gd name="connsiteY27" fmla="*/ 789140 h 1349049"/>
              <a:gd name="connsiteX28" fmla="*/ 1515650 w 4384110"/>
              <a:gd name="connsiteY28" fmla="*/ 814192 h 1349049"/>
              <a:gd name="connsiteX29" fmla="*/ 1665962 w 4384110"/>
              <a:gd name="connsiteY29" fmla="*/ 864296 h 1349049"/>
              <a:gd name="connsiteX30" fmla="*/ 1703540 w 4384110"/>
              <a:gd name="connsiteY30" fmla="*/ 876822 h 1349049"/>
              <a:gd name="connsiteX31" fmla="*/ 1741118 w 4384110"/>
              <a:gd name="connsiteY31" fmla="*/ 889348 h 1349049"/>
              <a:gd name="connsiteX32" fmla="*/ 1853852 w 4384110"/>
              <a:gd name="connsiteY32" fmla="*/ 951978 h 1349049"/>
              <a:gd name="connsiteX33" fmla="*/ 1891430 w 4384110"/>
              <a:gd name="connsiteY33" fmla="*/ 977030 h 1349049"/>
              <a:gd name="connsiteX34" fmla="*/ 1929008 w 4384110"/>
              <a:gd name="connsiteY34" fmla="*/ 1014608 h 1349049"/>
              <a:gd name="connsiteX35" fmla="*/ 2004165 w 4384110"/>
              <a:gd name="connsiteY35" fmla="*/ 1039660 h 1349049"/>
              <a:gd name="connsiteX36" fmla="*/ 2041743 w 4384110"/>
              <a:gd name="connsiteY36" fmla="*/ 1052186 h 1349049"/>
              <a:gd name="connsiteX37" fmla="*/ 2718148 w 4384110"/>
              <a:gd name="connsiteY37" fmla="*/ 1077238 h 1349049"/>
              <a:gd name="connsiteX38" fmla="*/ 2956143 w 4384110"/>
              <a:gd name="connsiteY38" fmla="*/ 1102290 h 1349049"/>
              <a:gd name="connsiteX39" fmla="*/ 3018773 w 4384110"/>
              <a:gd name="connsiteY39" fmla="*/ 1114816 h 1349049"/>
              <a:gd name="connsiteX40" fmla="*/ 3081403 w 4384110"/>
              <a:gd name="connsiteY40" fmla="*/ 1152394 h 1349049"/>
              <a:gd name="connsiteX41" fmla="*/ 3331924 w 4384110"/>
              <a:gd name="connsiteY41" fmla="*/ 1189973 h 1349049"/>
              <a:gd name="connsiteX42" fmla="*/ 3457184 w 4384110"/>
              <a:gd name="connsiteY42" fmla="*/ 1215025 h 1349049"/>
              <a:gd name="connsiteX43" fmla="*/ 3507288 w 4384110"/>
              <a:gd name="connsiteY43" fmla="*/ 1227551 h 1349049"/>
              <a:gd name="connsiteX44" fmla="*/ 3620022 w 4384110"/>
              <a:gd name="connsiteY44" fmla="*/ 1240077 h 1349049"/>
              <a:gd name="connsiteX45" fmla="*/ 3657600 w 4384110"/>
              <a:gd name="connsiteY45" fmla="*/ 1252603 h 1349049"/>
              <a:gd name="connsiteX46" fmla="*/ 4296428 w 4384110"/>
              <a:gd name="connsiteY46" fmla="*/ 1277655 h 1349049"/>
              <a:gd name="connsiteX47" fmla="*/ 4384110 w 4384110"/>
              <a:gd name="connsiteY47" fmla="*/ 1315233 h 13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84110" h="1349049">
                <a:moveTo>
                  <a:pt x="0" y="0"/>
                </a:moveTo>
                <a:cubicBezTo>
                  <a:pt x="3399" y="20392"/>
                  <a:pt x="10368" y="86303"/>
                  <a:pt x="25052" y="112734"/>
                </a:cubicBezTo>
                <a:cubicBezTo>
                  <a:pt x="39674" y="139054"/>
                  <a:pt x="50104" y="171189"/>
                  <a:pt x="75156" y="187890"/>
                </a:cubicBezTo>
                <a:cubicBezTo>
                  <a:pt x="87682" y="196241"/>
                  <a:pt x="100978" y="203538"/>
                  <a:pt x="112734" y="212942"/>
                </a:cubicBezTo>
                <a:cubicBezTo>
                  <a:pt x="121956" y="220319"/>
                  <a:pt x="127224" y="232712"/>
                  <a:pt x="137787" y="237994"/>
                </a:cubicBezTo>
                <a:cubicBezTo>
                  <a:pt x="161406" y="249804"/>
                  <a:pt x="187891" y="254696"/>
                  <a:pt x="212943" y="263047"/>
                </a:cubicBezTo>
                <a:lnTo>
                  <a:pt x="250521" y="275573"/>
                </a:lnTo>
                <a:cubicBezTo>
                  <a:pt x="258872" y="288099"/>
                  <a:pt x="263818" y="303747"/>
                  <a:pt x="275573" y="313151"/>
                </a:cubicBezTo>
                <a:cubicBezTo>
                  <a:pt x="285883" y="321399"/>
                  <a:pt x="301341" y="319772"/>
                  <a:pt x="313151" y="325677"/>
                </a:cubicBezTo>
                <a:cubicBezTo>
                  <a:pt x="326616" y="332410"/>
                  <a:pt x="336972" y="344615"/>
                  <a:pt x="350729" y="350729"/>
                </a:cubicBezTo>
                <a:cubicBezTo>
                  <a:pt x="374860" y="361454"/>
                  <a:pt x="400833" y="367430"/>
                  <a:pt x="425885" y="375781"/>
                </a:cubicBezTo>
                <a:cubicBezTo>
                  <a:pt x="438411" y="379956"/>
                  <a:pt x="450654" y="385105"/>
                  <a:pt x="463463" y="388307"/>
                </a:cubicBezTo>
                <a:cubicBezTo>
                  <a:pt x="480164" y="392482"/>
                  <a:pt x="497448" y="394788"/>
                  <a:pt x="513567" y="400833"/>
                </a:cubicBezTo>
                <a:cubicBezTo>
                  <a:pt x="531051" y="407389"/>
                  <a:pt x="546508" y="418530"/>
                  <a:pt x="563671" y="425885"/>
                </a:cubicBezTo>
                <a:cubicBezTo>
                  <a:pt x="588827" y="436666"/>
                  <a:pt x="625931" y="444581"/>
                  <a:pt x="651354" y="450937"/>
                </a:cubicBezTo>
                <a:cubicBezTo>
                  <a:pt x="663880" y="459288"/>
                  <a:pt x="675467" y="469256"/>
                  <a:pt x="688932" y="475989"/>
                </a:cubicBezTo>
                <a:cubicBezTo>
                  <a:pt x="706902" y="484974"/>
                  <a:pt x="760561" y="497028"/>
                  <a:pt x="776614" y="501041"/>
                </a:cubicBezTo>
                <a:cubicBezTo>
                  <a:pt x="789140" y="509392"/>
                  <a:pt x="800355" y="520163"/>
                  <a:pt x="814192" y="526093"/>
                </a:cubicBezTo>
                <a:cubicBezTo>
                  <a:pt x="863207" y="547099"/>
                  <a:pt x="888932" y="529991"/>
                  <a:pt x="939452" y="563671"/>
                </a:cubicBezTo>
                <a:cubicBezTo>
                  <a:pt x="951978" y="572022"/>
                  <a:pt x="963565" y="581990"/>
                  <a:pt x="977030" y="588723"/>
                </a:cubicBezTo>
                <a:cubicBezTo>
                  <a:pt x="998079" y="599248"/>
                  <a:pt x="1044645" y="607755"/>
                  <a:pt x="1064713" y="613775"/>
                </a:cubicBezTo>
                <a:cubicBezTo>
                  <a:pt x="1090006" y="621363"/>
                  <a:pt x="1114817" y="630476"/>
                  <a:pt x="1139869" y="638827"/>
                </a:cubicBezTo>
                <a:cubicBezTo>
                  <a:pt x="1152395" y="643002"/>
                  <a:pt x="1166461" y="644029"/>
                  <a:pt x="1177447" y="651353"/>
                </a:cubicBezTo>
                <a:cubicBezTo>
                  <a:pt x="1189973" y="659704"/>
                  <a:pt x="1200929" y="671119"/>
                  <a:pt x="1215025" y="676405"/>
                </a:cubicBezTo>
                <a:cubicBezTo>
                  <a:pt x="1234960" y="683880"/>
                  <a:pt x="1256778" y="684756"/>
                  <a:pt x="1277655" y="688931"/>
                </a:cubicBezTo>
                <a:cubicBezTo>
                  <a:pt x="1290181" y="697282"/>
                  <a:pt x="1301396" y="708054"/>
                  <a:pt x="1315233" y="713984"/>
                </a:cubicBezTo>
                <a:cubicBezTo>
                  <a:pt x="1343613" y="726147"/>
                  <a:pt x="1375491" y="723800"/>
                  <a:pt x="1402915" y="739036"/>
                </a:cubicBezTo>
                <a:cubicBezTo>
                  <a:pt x="1429235" y="753658"/>
                  <a:pt x="1453019" y="772439"/>
                  <a:pt x="1478071" y="789140"/>
                </a:cubicBezTo>
                <a:cubicBezTo>
                  <a:pt x="1490597" y="797491"/>
                  <a:pt x="1501368" y="809431"/>
                  <a:pt x="1515650" y="814192"/>
                </a:cubicBezTo>
                <a:lnTo>
                  <a:pt x="1665962" y="864296"/>
                </a:lnTo>
                <a:lnTo>
                  <a:pt x="1703540" y="876822"/>
                </a:lnTo>
                <a:cubicBezTo>
                  <a:pt x="1716066" y="880997"/>
                  <a:pt x="1730132" y="882024"/>
                  <a:pt x="1741118" y="889348"/>
                </a:cubicBezTo>
                <a:cubicBezTo>
                  <a:pt x="1825817" y="945814"/>
                  <a:pt x="1720920" y="878127"/>
                  <a:pt x="1853852" y="951978"/>
                </a:cubicBezTo>
                <a:cubicBezTo>
                  <a:pt x="1867012" y="959289"/>
                  <a:pt x="1879865" y="967392"/>
                  <a:pt x="1891430" y="977030"/>
                </a:cubicBezTo>
                <a:cubicBezTo>
                  <a:pt x="1905039" y="988371"/>
                  <a:pt x="1913523" y="1006005"/>
                  <a:pt x="1929008" y="1014608"/>
                </a:cubicBezTo>
                <a:cubicBezTo>
                  <a:pt x="1952092" y="1027433"/>
                  <a:pt x="1979113" y="1031309"/>
                  <a:pt x="2004165" y="1039660"/>
                </a:cubicBezTo>
                <a:cubicBezTo>
                  <a:pt x="2016691" y="1043835"/>
                  <a:pt x="2028545" y="1051809"/>
                  <a:pt x="2041743" y="1052186"/>
                </a:cubicBezTo>
                <a:cubicBezTo>
                  <a:pt x="2559563" y="1066981"/>
                  <a:pt x="2334159" y="1057028"/>
                  <a:pt x="2718148" y="1077238"/>
                </a:cubicBezTo>
                <a:cubicBezTo>
                  <a:pt x="2825020" y="1112862"/>
                  <a:pt x="2713179" y="1079151"/>
                  <a:pt x="2956143" y="1102290"/>
                </a:cubicBezTo>
                <a:cubicBezTo>
                  <a:pt x="2977337" y="1104308"/>
                  <a:pt x="2997896" y="1110641"/>
                  <a:pt x="3018773" y="1114816"/>
                </a:cubicBezTo>
                <a:cubicBezTo>
                  <a:pt x="3039650" y="1127342"/>
                  <a:pt x="3059239" y="1142319"/>
                  <a:pt x="3081403" y="1152394"/>
                </a:cubicBezTo>
                <a:cubicBezTo>
                  <a:pt x="3170790" y="1193025"/>
                  <a:pt x="3222018" y="1182123"/>
                  <a:pt x="3331924" y="1189973"/>
                </a:cubicBezTo>
                <a:cubicBezTo>
                  <a:pt x="3373677" y="1198324"/>
                  <a:pt x="3415875" y="1204698"/>
                  <a:pt x="3457184" y="1215025"/>
                </a:cubicBezTo>
                <a:cubicBezTo>
                  <a:pt x="3473885" y="1219200"/>
                  <a:pt x="3490273" y="1224933"/>
                  <a:pt x="3507288" y="1227551"/>
                </a:cubicBezTo>
                <a:cubicBezTo>
                  <a:pt x="3544658" y="1233300"/>
                  <a:pt x="3582444" y="1235902"/>
                  <a:pt x="3620022" y="1240077"/>
                </a:cubicBezTo>
                <a:cubicBezTo>
                  <a:pt x="3632548" y="1244252"/>
                  <a:pt x="3644417" y="1251871"/>
                  <a:pt x="3657600" y="1252603"/>
                </a:cubicBezTo>
                <a:cubicBezTo>
                  <a:pt x="3870378" y="1264424"/>
                  <a:pt x="4296428" y="1277655"/>
                  <a:pt x="4296428" y="1277655"/>
                </a:cubicBezTo>
                <a:cubicBezTo>
                  <a:pt x="4376497" y="1331034"/>
                  <a:pt x="4350294" y="1349049"/>
                  <a:pt x="4384110" y="131523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1916113" y="5308600"/>
            <a:ext cx="4371975" cy="541338"/>
          </a:xfrm>
          <a:custGeom>
            <a:avLst/>
            <a:gdLst>
              <a:gd name="connsiteX0" fmla="*/ 0 w 4371584"/>
              <a:gd name="connsiteY0" fmla="*/ 541208 h 541208"/>
              <a:gd name="connsiteX1" fmla="*/ 450937 w 4371584"/>
              <a:gd name="connsiteY1" fmla="*/ 528682 h 541208"/>
              <a:gd name="connsiteX2" fmla="*/ 563671 w 4371584"/>
              <a:gd name="connsiteY2" fmla="*/ 491104 h 541208"/>
              <a:gd name="connsiteX3" fmla="*/ 626302 w 4371584"/>
              <a:gd name="connsiteY3" fmla="*/ 478578 h 541208"/>
              <a:gd name="connsiteX4" fmla="*/ 776614 w 4371584"/>
              <a:gd name="connsiteY4" fmla="*/ 453526 h 541208"/>
              <a:gd name="connsiteX5" fmla="*/ 851770 w 4371584"/>
              <a:gd name="connsiteY5" fmla="*/ 415948 h 541208"/>
              <a:gd name="connsiteX6" fmla="*/ 889348 w 4371584"/>
              <a:gd name="connsiteY6" fmla="*/ 403421 h 541208"/>
              <a:gd name="connsiteX7" fmla="*/ 914400 w 4371584"/>
              <a:gd name="connsiteY7" fmla="*/ 365843 h 541208"/>
              <a:gd name="connsiteX8" fmla="*/ 951978 w 4371584"/>
              <a:gd name="connsiteY8" fmla="*/ 353317 h 541208"/>
              <a:gd name="connsiteX9" fmla="*/ 1052186 w 4371584"/>
              <a:gd name="connsiteY9" fmla="*/ 328265 h 541208"/>
              <a:gd name="connsiteX10" fmla="*/ 1177447 w 4371584"/>
              <a:gd name="connsiteY10" fmla="*/ 303213 h 541208"/>
              <a:gd name="connsiteX11" fmla="*/ 1778696 w 4371584"/>
              <a:gd name="connsiteY11" fmla="*/ 278161 h 541208"/>
              <a:gd name="connsiteX12" fmla="*/ 2167003 w 4371584"/>
              <a:gd name="connsiteY12" fmla="*/ 253109 h 541208"/>
              <a:gd name="connsiteX13" fmla="*/ 2217107 w 4371584"/>
              <a:gd name="connsiteY13" fmla="*/ 240583 h 541208"/>
              <a:gd name="connsiteX14" fmla="*/ 2342367 w 4371584"/>
              <a:gd name="connsiteY14" fmla="*/ 215531 h 541208"/>
              <a:gd name="connsiteX15" fmla="*/ 2392471 w 4371584"/>
              <a:gd name="connsiteY15" fmla="*/ 203005 h 541208"/>
              <a:gd name="connsiteX16" fmla="*/ 2592888 w 4371584"/>
              <a:gd name="connsiteY16" fmla="*/ 190479 h 541208"/>
              <a:gd name="connsiteX17" fmla="*/ 2680570 w 4371584"/>
              <a:gd name="connsiteY17" fmla="*/ 165427 h 541208"/>
              <a:gd name="connsiteX18" fmla="*/ 2743200 w 4371584"/>
              <a:gd name="connsiteY18" fmla="*/ 152901 h 541208"/>
              <a:gd name="connsiteX19" fmla="*/ 2793304 w 4371584"/>
              <a:gd name="connsiteY19" fmla="*/ 140375 h 541208"/>
              <a:gd name="connsiteX20" fmla="*/ 3068877 w 4371584"/>
              <a:gd name="connsiteY20" fmla="*/ 127849 h 541208"/>
              <a:gd name="connsiteX21" fmla="*/ 3519814 w 4371584"/>
              <a:gd name="connsiteY21" fmla="*/ 102797 h 541208"/>
              <a:gd name="connsiteX22" fmla="*/ 3807913 w 4371584"/>
              <a:gd name="connsiteY22" fmla="*/ 90271 h 541208"/>
              <a:gd name="connsiteX23" fmla="*/ 3945699 w 4371584"/>
              <a:gd name="connsiteY23" fmla="*/ 52693 h 541208"/>
              <a:gd name="connsiteX24" fmla="*/ 3983277 w 4371584"/>
              <a:gd name="connsiteY24" fmla="*/ 40167 h 541208"/>
              <a:gd name="connsiteX25" fmla="*/ 4221271 w 4371584"/>
              <a:gd name="connsiteY25" fmla="*/ 27641 h 541208"/>
              <a:gd name="connsiteX26" fmla="*/ 4271376 w 4371584"/>
              <a:gd name="connsiteY26" fmla="*/ 15115 h 541208"/>
              <a:gd name="connsiteX27" fmla="*/ 4308954 w 4371584"/>
              <a:gd name="connsiteY27" fmla="*/ 2589 h 541208"/>
              <a:gd name="connsiteX28" fmla="*/ 4371584 w 4371584"/>
              <a:gd name="connsiteY28" fmla="*/ 2589 h 5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1584" h="541208">
                <a:moveTo>
                  <a:pt x="0" y="541208"/>
                </a:moveTo>
                <a:cubicBezTo>
                  <a:pt x="150312" y="537033"/>
                  <a:pt x="300949" y="539395"/>
                  <a:pt x="450937" y="528682"/>
                </a:cubicBezTo>
                <a:cubicBezTo>
                  <a:pt x="489909" y="525898"/>
                  <a:pt x="525396" y="498759"/>
                  <a:pt x="563671" y="491104"/>
                </a:cubicBezTo>
                <a:cubicBezTo>
                  <a:pt x="584548" y="486929"/>
                  <a:pt x="605301" y="482078"/>
                  <a:pt x="626302" y="478578"/>
                </a:cubicBezTo>
                <a:cubicBezTo>
                  <a:pt x="689933" y="467973"/>
                  <a:pt x="717575" y="468286"/>
                  <a:pt x="776614" y="453526"/>
                </a:cubicBezTo>
                <a:cubicBezTo>
                  <a:pt x="839580" y="437784"/>
                  <a:pt x="790543" y="446562"/>
                  <a:pt x="851770" y="415948"/>
                </a:cubicBezTo>
                <a:cubicBezTo>
                  <a:pt x="863580" y="410043"/>
                  <a:pt x="876822" y="407597"/>
                  <a:pt x="889348" y="403421"/>
                </a:cubicBezTo>
                <a:cubicBezTo>
                  <a:pt x="897699" y="390895"/>
                  <a:pt x="902645" y="375247"/>
                  <a:pt x="914400" y="365843"/>
                </a:cubicBezTo>
                <a:cubicBezTo>
                  <a:pt x="924710" y="357595"/>
                  <a:pt x="939240" y="356791"/>
                  <a:pt x="951978" y="353317"/>
                </a:cubicBezTo>
                <a:cubicBezTo>
                  <a:pt x="985195" y="344258"/>
                  <a:pt x="1018424" y="335017"/>
                  <a:pt x="1052186" y="328265"/>
                </a:cubicBezTo>
                <a:lnTo>
                  <a:pt x="1177447" y="303213"/>
                </a:lnTo>
                <a:cubicBezTo>
                  <a:pt x="1416179" y="255467"/>
                  <a:pt x="1218781" y="291182"/>
                  <a:pt x="1778696" y="278161"/>
                </a:cubicBezTo>
                <a:cubicBezTo>
                  <a:pt x="1931317" y="227287"/>
                  <a:pt x="1767086" y="278104"/>
                  <a:pt x="2167003" y="253109"/>
                </a:cubicBezTo>
                <a:cubicBezTo>
                  <a:pt x="2184185" y="252035"/>
                  <a:pt x="2200274" y="244190"/>
                  <a:pt x="2217107" y="240583"/>
                </a:cubicBezTo>
                <a:cubicBezTo>
                  <a:pt x="2258742" y="231661"/>
                  <a:pt x="2301058" y="225858"/>
                  <a:pt x="2342367" y="215531"/>
                </a:cubicBezTo>
                <a:cubicBezTo>
                  <a:pt x="2359068" y="211356"/>
                  <a:pt x="2375341" y="204718"/>
                  <a:pt x="2392471" y="203005"/>
                </a:cubicBezTo>
                <a:cubicBezTo>
                  <a:pt x="2459075" y="196345"/>
                  <a:pt x="2526082" y="194654"/>
                  <a:pt x="2592888" y="190479"/>
                </a:cubicBezTo>
                <a:cubicBezTo>
                  <a:pt x="2634735" y="176530"/>
                  <a:pt x="2633385" y="175913"/>
                  <a:pt x="2680570" y="165427"/>
                </a:cubicBezTo>
                <a:cubicBezTo>
                  <a:pt x="2701353" y="160809"/>
                  <a:pt x="2722417" y="157519"/>
                  <a:pt x="2743200" y="152901"/>
                </a:cubicBezTo>
                <a:cubicBezTo>
                  <a:pt x="2760005" y="149166"/>
                  <a:pt x="2776139" y="141695"/>
                  <a:pt x="2793304" y="140375"/>
                </a:cubicBezTo>
                <a:cubicBezTo>
                  <a:pt x="2884986" y="133323"/>
                  <a:pt x="2977019" y="132024"/>
                  <a:pt x="3068877" y="127849"/>
                </a:cubicBezTo>
                <a:cubicBezTo>
                  <a:pt x="3237973" y="71484"/>
                  <a:pt x="3085502" y="118308"/>
                  <a:pt x="3519814" y="102797"/>
                </a:cubicBezTo>
                <a:lnTo>
                  <a:pt x="3807913" y="90271"/>
                </a:lnTo>
                <a:cubicBezTo>
                  <a:pt x="3896437" y="72566"/>
                  <a:pt x="3850345" y="84478"/>
                  <a:pt x="3945699" y="52693"/>
                </a:cubicBezTo>
                <a:cubicBezTo>
                  <a:pt x="3958225" y="48518"/>
                  <a:pt x="3970092" y="40861"/>
                  <a:pt x="3983277" y="40167"/>
                </a:cubicBezTo>
                <a:lnTo>
                  <a:pt x="4221271" y="27641"/>
                </a:lnTo>
                <a:cubicBezTo>
                  <a:pt x="4237973" y="23466"/>
                  <a:pt x="4254823" y="19844"/>
                  <a:pt x="4271376" y="15115"/>
                </a:cubicBezTo>
                <a:cubicBezTo>
                  <a:pt x="4284072" y="11488"/>
                  <a:pt x="4295852" y="4227"/>
                  <a:pt x="4308954" y="2589"/>
                </a:cubicBezTo>
                <a:cubicBezTo>
                  <a:pt x="4329669" y="0"/>
                  <a:pt x="4350707" y="2589"/>
                  <a:pt x="4371584" y="258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Box 11"/>
          <p:cNvSpPr txBox="1">
            <a:spLocks noChangeArrowheads="1"/>
          </p:cNvSpPr>
          <p:nvPr/>
        </p:nvSpPr>
        <p:spPr bwMode="auto">
          <a:xfrm>
            <a:off x="5257800" y="43545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Testing</a:t>
            </a:r>
          </a:p>
        </p:txBody>
      </p:sp>
      <p:sp>
        <p:nvSpPr>
          <p:cNvPr id="13" name="TextBox 12"/>
          <p:cNvSpPr txBox="1">
            <a:spLocks noChangeArrowheads="1"/>
          </p:cNvSpPr>
          <p:nvPr/>
        </p:nvSpPr>
        <p:spPr bwMode="auto">
          <a:xfrm>
            <a:off x="5105400" y="5497513"/>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a:t>
            </a:r>
          </a:p>
        </p:txBody>
      </p:sp>
      <p:sp>
        <p:nvSpPr>
          <p:cNvPr id="15" name="Rectangle 14"/>
          <p:cNvSpPr/>
          <p:nvPr/>
        </p:nvSpPr>
        <p:spPr>
          <a:xfrm>
            <a:off x="1917700" y="5257800"/>
            <a:ext cx="62357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24" name="Group 3"/>
          <p:cNvGrpSpPr>
            <a:grpSpLocks/>
          </p:cNvGrpSpPr>
          <p:nvPr/>
        </p:nvGrpSpPr>
        <p:grpSpPr bwMode="auto">
          <a:xfrm>
            <a:off x="1535113" y="2668588"/>
            <a:ext cx="4789487" cy="3568700"/>
            <a:chOff x="1535668" y="2667794"/>
            <a:chExt cx="4788932" cy="3568938"/>
          </a:xfrm>
        </p:grpSpPr>
        <p:cxnSp>
          <p:nvCxnSpPr>
            <p:cNvPr id="6" name="Straight Arrow Connector 5"/>
            <p:cNvCxnSpPr/>
            <p:nvPr/>
          </p:nvCxnSpPr>
          <p:spPr>
            <a:xfrm flipV="1">
              <a:off x="1905512" y="5866819"/>
              <a:ext cx="4419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0" name="TextBox 6"/>
            <p:cNvSpPr txBox="1">
              <a:spLocks noChangeArrowheads="1"/>
            </p:cNvSpPr>
            <p:nvPr/>
          </p:nvSpPr>
          <p:spPr bwMode="auto">
            <a:xfrm>
              <a:off x="2743200" y="5867400"/>
              <a:ext cx="322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Number of Training Examples</a:t>
              </a:r>
            </a:p>
          </p:txBody>
        </p:sp>
        <p:sp>
          <p:nvSpPr>
            <p:cNvPr id="34831" name="TextBox 9"/>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cxnSp>
          <p:nvCxnSpPr>
            <p:cNvPr id="5" name="Straight Arrow Connector 4"/>
            <p:cNvCxnSpPr/>
            <p:nvPr/>
          </p:nvCxnSpPr>
          <p:spPr>
            <a:xfrm rot="5400000" flipH="1" flipV="1">
              <a:off x="304413" y="4267307"/>
              <a:ext cx="32006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919288" y="3009900"/>
            <a:ext cx="62357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rot="5400000" flipH="1" flipV="1">
            <a:off x="2020094" y="4990306"/>
            <a:ext cx="1295400"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743200" y="48006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Generalization Error</a:t>
            </a:r>
          </a:p>
        </p:txBody>
      </p:sp>
      <p:sp>
        <p:nvSpPr>
          <p:cNvPr id="34828" name="TextBox 15"/>
          <p:cNvSpPr txBox="1">
            <a:spLocks noChangeArrowheads="1"/>
          </p:cNvSpPr>
          <p:nvPr/>
        </p:nvSpPr>
        <p:spPr bwMode="auto">
          <a:xfrm>
            <a:off x="3429000" y="14478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Fixed classifier</a:t>
            </a:r>
          </a:p>
        </p:txBody>
      </p:sp>
    </p:spTree>
    <p:extLst>
      <p:ext uri="{BB962C8B-B14F-4D97-AF65-F5344CB8AC3E}">
        <p14:creationId xmlns:p14="http://schemas.microsoft.com/office/powerpoint/2010/main" val="1208391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7"/>
                                        </p:tgtEl>
                                        <p:attrNameLst>
                                          <p:attrName>ppt_x</p:attrName>
                                        </p:attrNameLst>
                                      </p:cBhvr>
                                      <p:tavLst>
                                        <p:tav tm="0">
                                          <p:val>
                                            <p:strVal val="ppt_x"/>
                                          </p:val>
                                        </p:tav>
                                        <p:tav tm="100000">
                                          <p:val>
                                            <p:strVal val="1+ppt_w/2"/>
                                          </p:val>
                                        </p:tav>
                                      </p:tavLst>
                                    </p:anim>
                                    <p:anim calcmode="lin" valueType="num">
                                      <p:cBhvr additive="base">
                                        <p:cTn id="9" dur="1000"/>
                                        <p:tgtEl>
                                          <p:spTgt spid="17"/>
                                        </p:tgtEl>
                                        <p:attrNameLst>
                                          <p:attrName>ppt_y</p:attrName>
                                        </p:attrNameLst>
                                      </p:cBhvr>
                                      <p:tavLst>
                                        <p:tav tm="0">
                                          <p:val>
                                            <p:strVal val="ppt_y"/>
                                          </p:val>
                                        </p:tav>
                                        <p:tav tm="100000">
                                          <p:val>
                                            <p:strVal val="ppt_y"/>
                                          </p:val>
                                        </p:tav>
                                      </p:tavLst>
                                    </p:anim>
                                    <p:set>
                                      <p:cBhvr>
                                        <p:cTn id="10" dur="1" fill="hold">
                                          <p:stCondLst>
                                            <p:cond delay="999"/>
                                          </p:stCondLst>
                                        </p:cTn>
                                        <p:tgtEl>
                                          <p:spTgt spid="17"/>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5"/>
                                        </p:tgtEl>
                                        <p:attrNameLst>
                                          <p:attrName>ppt_x</p:attrName>
                                        </p:attrNameLst>
                                      </p:cBhvr>
                                      <p:tavLst>
                                        <p:tav tm="0">
                                          <p:val>
                                            <p:strVal val="ppt_x"/>
                                          </p:val>
                                        </p:tav>
                                        <p:tav tm="100000">
                                          <p:val>
                                            <p:strVal val="1+ppt_w/2"/>
                                          </p:val>
                                        </p:tav>
                                      </p:tavLst>
                                    </p:anim>
                                    <p:anim calcmode="lin" valueType="num">
                                      <p:cBhvr additive="base">
                                        <p:cTn id="20" dur="1000"/>
                                        <p:tgtEl>
                                          <p:spTgt spid="15"/>
                                        </p:tgtEl>
                                        <p:attrNameLst>
                                          <p:attrName>ppt_y</p:attrName>
                                        </p:attrNameLst>
                                      </p:cBhvr>
                                      <p:tavLst>
                                        <p:tav tm="0">
                                          <p:val>
                                            <p:strVal val="ppt_y"/>
                                          </p:val>
                                        </p:tav>
                                        <p:tav tm="100000">
                                          <p:val>
                                            <p:strVal val="ppt_y"/>
                                          </p:val>
                                        </p:tav>
                                      </p:tavLst>
                                    </p:anim>
                                    <p:set>
                                      <p:cBhvr>
                                        <p:cTn id="21" dur="1" fill="hold">
                                          <p:stCondLst>
                                            <p:cond delay="999"/>
                                          </p:stCondLst>
                                        </p:cTn>
                                        <p:tgtEl>
                                          <p:spTgt spid="15"/>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7" grpId="0" animBg="1"/>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How to measure complexity?</a:t>
            </a:r>
          </a:p>
        </p:txBody>
      </p:sp>
      <p:sp>
        <p:nvSpPr>
          <p:cNvPr id="38915" name="Content Placeholder 2"/>
          <p:cNvSpPr>
            <a:spLocks noGrp="1"/>
          </p:cNvSpPr>
          <p:nvPr>
            <p:ph idx="1"/>
          </p:nvPr>
        </p:nvSpPr>
        <p:spPr>
          <a:xfrm>
            <a:off x="628650" y="1571812"/>
            <a:ext cx="7886700" cy="4605151"/>
          </a:xfrm>
        </p:spPr>
        <p:txBody>
          <a:bodyPr>
            <a:normAutofit/>
          </a:bodyPr>
          <a:lstStyle/>
          <a:p>
            <a:pPr>
              <a:buFont typeface="Arial" charset="0"/>
              <a:buChar char="•"/>
              <a:defRPr/>
            </a:pPr>
            <a:r>
              <a:rPr lang="en-US" dirty="0" smtClean="0"/>
              <a:t>VC dimension</a:t>
            </a:r>
          </a:p>
          <a:p>
            <a:pPr lvl="1">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Other ways: number of parameters, etc.</a:t>
            </a:r>
          </a:p>
        </p:txBody>
      </p:sp>
      <p:pic>
        <p:nvPicPr>
          <p:cNvPr id="35844" name="Picture 2" descr="\sqrt{h(\log(2N/h)+1)-\log(\eta/4)\over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50019"/>
            <a:ext cx="25431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2819400" y="3626219"/>
            <a:ext cx="182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Training error + </a:t>
            </a:r>
          </a:p>
        </p:txBody>
      </p:sp>
      <p:sp>
        <p:nvSpPr>
          <p:cNvPr id="35846" name="TextBox 6"/>
          <p:cNvSpPr txBox="1">
            <a:spLocks noChangeArrowheads="1"/>
          </p:cNvSpPr>
          <p:nvPr/>
        </p:nvSpPr>
        <p:spPr bwMode="auto">
          <a:xfrm>
            <a:off x="4038600" y="2864219"/>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Upper bound on generalization error</a:t>
            </a:r>
          </a:p>
        </p:txBody>
      </p:sp>
      <p:sp>
        <p:nvSpPr>
          <p:cNvPr id="35847" name="TextBox 7"/>
          <p:cNvSpPr txBox="1">
            <a:spLocks noChangeArrowheads="1"/>
          </p:cNvSpPr>
          <p:nvPr/>
        </p:nvSpPr>
        <p:spPr bwMode="auto">
          <a:xfrm>
            <a:off x="4953000" y="4159619"/>
            <a:ext cx="2740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N: size of training set</a:t>
            </a:r>
          </a:p>
          <a:p>
            <a:pPr eaLnBrk="1" hangingPunct="1"/>
            <a:r>
              <a:rPr lang="en-US" sz="1400"/>
              <a:t>h: VC dimension</a:t>
            </a:r>
          </a:p>
          <a:p>
            <a:pPr eaLnBrk="1" hangingPunct="1"/>
            <a:r>
              <a:rPr lang="en-US" sz="1400">
                <a:sym typeface="Symbol" pitchFamily="18" charset="2"/>
              </a:rPr>
              <a:t>: 1-probability that bound holds</a:t>
            </a:r>
            <a:endParaRPr lang="en-US" sz="1400"/>
          </a:p>
        </p:txBody>
      </p:sp>
      <p:sp>
        <p:nvSpPr>
          <p:cNvPr id="9" name="TextBox 8"/>
          <p:cNvSpPr txBox="1">
            <a:spLocks noChangeArrowheads="1"/>
          </p:cNvSpPr>
          <p:nvPr/>
        </p:nvSpPr>
        <p:spPr bwMode="auto">
          <a:xfrm>
            <a:off x="628650" y="2125237"/>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What is the VC dimension of a linear classifier for N-dimensional features?  For a nearest neighbor classifier?</a:t>
            </a:r>
          </a:p>
        </p:txBody>
      </p:sp>
      <p:sp>
        <p:nvSpPr>
          <p:cNvPr id="2" name="TextBox 1"/>
          <p:cNvSpPr txBox="1"/>
          <p:nvPr/>
        </p:nvSpPr>
        <p:spPr>
          <a:xfrm>
            <a:off x="1416426" y="3621735"/>
            <a:ext cx="1556901" cy="369332"/>
          </a:xfrm>
          <a:prstGeom prst="rect">
            <a:avLst/>
          </a:prstGeom>
          <a:noFill/>
        </p:spPr>
        <p:txBody>
          <a:bodyPr wrap="none" rtlCol="0">
            <a:spAutoFit/>
          </a:bodyPr>
          <a:lstStyle/>
          <a:p>
            <a:r>
              <a:rPr lang="en-US" dirty="0" smtClean="0"/>
              <a:t>Test error &lt;= </a:t>
            </a:r>
            <a:endParaRPr lang="en-US" dirty="0"/>
          </a:p>
        </p:txBody>
      </p:sp>
    </p:spTree>
    <p:extLst>
      <p:ext uri="{BB962C8B-B14F-4D97-AF65-F5344CB8AC3E}">
        <p14:creationId xmlns:p14="http://schemas.microsoft.com/office/powerpoint/2010/main" val="171126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How to reduce variance?</a:t>
            </a:r>
          </a:p>
        </p:txBody>
      </p:sp>
      <p:sp>
        <p:nvSpPr>
          <p:cNvPr id="36867" name="Content Placeholder 2"/>
          <p:cNvSpPr>
            <a:spLocks noGrp="1"/>
          </p:cNvSpPr>
          <p:nvPr>
            <p:ph idx="1"/>
          </p:nvPr>
        </p:nvSpPr>
        <p:spPr/>
        <p:txBody>
          <a:bodyPr/>
          <a:lstStyle/>
          <a:p>
            <a:r>
              <a:rPr lang="en-US" dirty="0" smtClean="0"/>
              <a:t>Choose a simpler classifier</a:t>
            </a:r>
          </a:p>
          <a:p>
            <a:endParaRPr lang="en-US" dirty="0" smtClean="0"/>
          </a:p>
          <a:p>
            <a:r>
              <a:rPr lang="en-US" dirty="0" smtClean="0"/>
              <a:t>Regularize the parameters</a:t>
            </a:r>
          </a:p>
          <a:p>
            <a:endParaRPr lang="en-US" dirty="0" smtClean="0"/>
          </a:p>
          <a:p>
            <a:r>
              <a:rPr lang="en-US" dirty="0" smtClean="0"/>
              <a:t>Use fewer features</a:t>
            </a:r>
          </a:p>
          <a:p>
            <a:endParaRPr lang="en-US" dirty="0" smtClean="0"/>
          </a:p>
          <a:p>
            <a:r>
              <a:rPr lang="en-US" dirty="0" smtClean="0"/>
              <a:t>Get more training data</a:t>
            </a:r>
          </a:p>
        </p:txBody>
      </p:sp>
      <p:sp>
        <p:nvSpPr>
          <p:cNvPr id="4" name="TextBox 3"/>
          <p:cNvSpPr txBox="1">
            <a:spLocks noChangeArrowheads="1"/>
          </p:cNvSpPr>
          <p:nvPr/>
        </p:nvSpPr>
        <p:spPr bwMode="auto">
          <a:xfrm>
            <a:off x="465667" y="6126163"/>
            <a:ext cx="832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t>Which of these could actually lead to greater error?</a:t>
            </a:r>
          </a:p>
        </p:txBody>
      </p:sp>
    </p:spTree>
    <p:extLst>
      <p:ext uri="{BB962C8B-B14F-4D97-AF65-F5344CB8AC3E}">
        <p14:creationId xmlns:p14="http://schemas.microsoft.com/office/powerpoint/2010/main" val="123314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Reducing Risk of Error</a:t>
            </a:r>
          </a:p>
        </p:txBody>
      </p:sp>
      <p:sp>
        <p:nvSpPr>
          <p:cNvPr id="37891" name="Content Placeholder 2"/>
          <p:cNvSpPr>
            <a:spLocks noGrp="1"/>
          </p:cNvSpPr>
          <p:nvPr>
            <p:ph idx="1"/>
          </p:nvPr>
        </p:nvSpPr>
        <p:spPr/>
        <p:txBody>
          <a:bodyPr/>
          <a:lstStyle/>
          <a:p>
            <a:r>
              <a:rPr lang="en-US" smtClean="0"/>
              <a:t>Margins</a:t>
            </a:r>
          </a:p>
        </p:txBody>
      </p:sp>
      <p:grpSp>
        <p:nvGrpSpPr>
          <p:cNvPr id="37892" name="Group 14"/>
          <p:cNvGrpSpPr>
            <a:grpSpLocks/>
          </p:cNvGrpSpPr>
          <p:nvPr/>
        </p:nvGrpSpPr>
        <p:grpSpPr bwMode="auto">
          <a:xfrm>
            <a:off x="2819400" y="2362200"/>
            <a:ext cx="4038600" cy="3417888"/>
            <a:chOff x="4267200" y="2667000"/>
            <a:chExt cx="4038600" cy="3417332"/>
          </a:xfrm>
        </p:grpSpPr>
        <p:sp>
          <p:nvSpPr>
            <p:cNvPr id="37896" name="TextBox 4"/>
            <p:cNvSpPr txBox="1">
              <a:spLocks noChangeArrowheads="1"/>
            </p:cNvSpPr>
            <p:nvPr/>
          </p:nvSpPr>
          <p:spPr bwMode="auto">
            <a:xfrm>
              <a:off x="65532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7" name="TextBox 5"/>
            <p:cNvSpPr txBox="1">
              <a:spLocks noChangeArrowheads="1"/>
            </p:cNvSpPr>
            <p:nvPr/>
          </p:nvSpPr>
          <p:spPr bwMode="auto">
            <a:xfrm>
              <a:off x="7086600" y="3505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8" name="TextBox 6"/>
            <p:cNvSpPr txBox="1">
              <a:spLocks noChangeArrowheads="1"/>
            </p:cNvSpPr>
            <p:nvPr/>
          </p:nvSpPr>
          <p:spPr bwMode="auto">
            <a:xfrm>
              <a:off x="7086600" y="4191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899" name="TextBox 7"/>
            <p:cNvSpPr txBox="1">
              <a:spLocks noChangeArrowheads="1"/>
            </p:cNvSpPr>
            <p:nvPr/>
          </p:nvSpPr>
          <p:spPr bwMode="auto">
            <a:xfrm>
              <a:off x="7620000" y="4038600"/>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0" name="TextBox 8"/>
            <p:cNvSpPr txBox="1">
              <a:spLocks noChangeArrowheads="1"/>
            </p:cNvSpPr>
            <p:nvPr/>
          </p:nvSpPr>
          <p:spPr bwMode="auto">
            <a:xfrm>
              <a:off x="5257800" y="2895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1" name="TextBox 9"/>
            <p:cNvSpPr txBox="1">
              <a:spLocks noChangeArrowheads="1"/>
            </p:cNvSpPr>
            <p:nvPr/>
          </p:nvSpPr>
          <p:spPr bwMode="auto">
            <a:xfrm>
              <a:off x="5257800" y="3429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2" name="TextBox 10"/>
            <p:cNvSpPr txBox="1">
              <a:spLocks noChangeArrowheads="1"/>
            </p:cNvSpPr>
            <p:nvPr/>
          </p:nvSpPr>
          <p:spPr bwMode="auto">
            <a:xfrm>
              <a:off x="6248400" y="3048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3" name="TextBox 11"/>
            <p:cNvSpPr txBox="1">
              <a:spLocks noChangeArrowheads="1"/>
            </p:cNvSpPr>
            <p:nvPr/>
          </p:nvSpPr>
          <p:spPr bwMode="auto">
            <a:xfrm>
              <a:off x="5715000" y="36804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x</a:t>
              </a:r>
            </a:p>
          </p:txBody>
        </p:sp>
        <p:sp>
          <p:nvSpPr>
            <p:cNvPr id="37904" name="TextBox 12"/>
            <p:cNvSpPr txBox="1">
              <a:spLocks noChangeArrowheads="1"/>
            </p:cNvSpPr>
            <p:nvPr/>
          </p:nvSpPr>
          <p:spPr bwMode="auto">
            <a:xfrm>
              <a:off x="6553200" y="44196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5" name="TextBox 13"/>
            <p:cNvSpPr txBox="1">
              <a:spLocks noChangeArrowheads="1"/>
            </p:cNvSpPr>
            <p:nvPr/>
          </p:nvSpPr>
          <p:spPr bwMode="auto">
            <a:xfrm>
              <a:off x="5181600" y="4648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6" name="TextBox 14"/>
            <p:cNvSpPr txBox="1">
              <a:spLocks noChangeArrowheads="1"/>
            </p:cNvSpPr>
            <p:nvPr/>
          </p:nvSpPr>
          <p:spPr bwMode="auto">
            <a:xfrm>
              <a:off x="5334000" y="4114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7" name="TextBox 15"/>
            <p:cNvSpPr txBox="1">
              <a:spLocks noChangeArrowheads="1"/>
            </p:cNvSpPr>
            <p:nvPr/>
          </p:nvSpPr>
          <p:spPr bwMode="auto">
            <a:xfrm>
              <a:off x="5943600" y="50292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sp>
          <p:nvSpPr>
            <p:cNvPr id="37908" name="TextBox 16"/>
            <p:cNvSpPr txBox="1">
              <a:spLocks noChangeArrowheads="1"/>
            </p:cNvSpPr>
            <p:nvPr/>
          </p:nvSpPr>
          <p:spPr bwMode="auto">
            <a:xfrm>
              <a:off x="6019800" y="43434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B050"/>
                  </a:solidFill>
                </a:rPr>
                <a:t>o</a:t>
              </a:r>
            </a:p>
          </p:txBody>
        </p:sp>
        <p:cxnSp>
          <p:nvCxnSpPr>
            <p:cNvPr id="18" name="Straight Arrow Connector 17"/>
            <p:cNvCxnSpPr/>
            <p:nvPr/>
          </p:nvCxnSpPr>
          <p:spPr>
            <a:xfrm rot="5400000" flipH="1" flipV="1">
              <a:off x="3389555" y="4152658"/>
              <a:ext cx="297290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5638317"/>
              <a:ext cx="3429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1" name="TextBox 19"/>
            <p:cNvSpPr txBox="1">
              <a:spLocks noChangeArrowheads="1"/>
            </p:cNvSpPr>
            <p:nvPr/>
          </p:nvSpPr>
          <p:spPr bwMode="auto">
            <a:xfrm>
              <a:off x="4267200" y="51816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x2</a:t>
              </a:r>
            </a:p>
          </p:txBody>
        </p:sp>
        <p:sp>
          <p:nvSpPr>
            <p:cNvPr id="37912" name="TextBox 20"/>
            <p:cNvSpPr txBox="1">
              <a:spLocks noChangeArrowheads="1"/>
            </p:cNvSpPr>
            <p:nvPr/>
          </p:nvSpPr>
          <p:spPr bwMode="auto">
            <a:xfrm>
              <a:off x="5105400" y="57150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x1</a:t>
              </a:r>
            </a:p>
          </p:txBody>
        </p:sp>
      </p:grpSp>
      <p:cxnSp>
        <p:nvCxnSpPr>
          <p:cNvPr id="22" name="Straight Connector 21"/>
          <p:cNvCxnSpPr/>
          <p:nvPr/>
        </p:nvCxnSpPr>
        <p:spPr>
          <a:xfrm>
            <a:off x="3048000" y="3276600"/>
            <a:ext cx="4038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313213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13088" y="3494088"/>
            <a:ext cx="40386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67502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The perfect classification algorithm</a:t>
            </a:r>
          </a:p>
        </p:txBody>
      </p:sp>
      <p:sp>
        <p:nvSpPr>
          <p:cNvPr id="14339" name="Content Placeholder 2"/>
          <p:cNvSpPr>
            <a:spLocks noGrp="1"/>
          </p:cNvSpPr>
          <p:nvPr>
            <p:ph idx="1"/>
          </p:nvPr>
        </p:nvSpPr>
        <p:spPr>
          <a:xfrm>
            <a:off x="457200" y="990600"/>
            <a:ext cx="8229600" cy="5638800"/>
          </a:xfrm>
        </p:spPr>
        <p:txBody>
          <a:bodyPr>
            <a:normAutofit fontScale="92500" lnSpcReduction="10000"/>
          </a:bodyPr>
          <a:lstStyle/>
          <a:p>
            <a:pPr>
              <a:defRPr/>
            </a:pPr>
            <a:endParaRPr lang="en-US" dirty="0" smtClean="0"/>
          </a:p>
          <a:p>
            <a:pPr>
              <a:defRPr/>
            </a:pPr>
            <a:r>
              <a:rPr lang="en-US" dirty="0" smtClean="0"/>
              <a:t>Objective function: encodes the right loss for the problem</a:t>
            </a:r>
          </a:p>
          <a:p>
            <a:pPr>
              <a:defRPr/>
            </a:pPr>
            <a:endParaRPr lang="en-US" dirty="0" smtClean="0"/>
          </a:p>
          <a:p>
            <a:pPr>
              <a:defRPr/>
            </a:pPr>
            <a:r>
              <a:rPr lang="en-US" dirty="0" smtClean="0"/>
              <a:t>Parameterization: makes assumptions that fit the problem</a:t>
            </a:r>
          </a:p>
          <a:p>
            <a:pPr>
              <a:defRPr/>
            </a:pPr>
            <a:endParaRPr lang="en-US" dirty="0" smtClean="0"/>
          </a:p>
          <a:p>
            <a:pPr>
              <a:defRPr/>
            </a:pPr>
            <a:r>
              <a:rPr lang="en-US" dirty="0" smtClean="0"/>
              <a:t>Regularization: right level of regularization for amount of training data</a:t>
            </a:r>
          </a:p>
          <a:p>
            <a:pPr>
              <a:defRPr/>
            </a:pPr>
            <a:endParaRPr lang="en-US" dirty="0" smtClean="0"/>
          </a:p>
          <a:p>
            <a:pPr>
              <a:defRPr/>
            </a:pPr>
            <a:r>
              <a:rPr lang="en-US" dirty="0" smtClean="0"/>
              <a:t>Training algorithm: can find parameters that maximize objective on training set</a:t>
            </a:r>
          </a:p>
          <a:p>
            <a:pPr>
              <a:defRPr/>
            </a:pPr>
            <a:endParaRPr lang="en-US" dirty="0" smtClean="0"/>
          </a:p>
          <a:p>
            <a:pPr>
              <a:defRPr/>
            </a:pPr>
            <a:r>
              <a:rPr lang="en-US" dirty="0" smtClean="0"/>
              <a:t>Inference algorithm: can solve for objective function in evaluation</a:t>
            </a:r>
          </a:p>
        </p:txBody>
      </p:sp>
    </p:spTree>
    <p:extLst>
      <p:ext uri="{BB962C8B-B14F-4D97-AF65-F5344CB8AC3E}">
        <p14:creationId xmlns:p14="http://schemas.microsoft.com/office/powerpoint/2010/main" val="406131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Image Categorization</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10244" name="Group 12"/>
          <p:cNvGrpSpPr>
            <a:grpSpLocks/>
          </p:cNvGrpSpPr>
          <p:nvPr/>
        </p:nvGrpSpPr>
        <p:grpSpPr bwMode="auto">
          <a:xfrm>
            <a:off x="76200" y="1874838"/>
            <a:ext cx="2438400" cy="2849562"/>
            <a:chOff x="228600" y="1417320"/>
            <a:chExt cx="2438400" cy="2849880"/>
          </a:xfrm>
        </p:grpSpPr>
        <p:pic>
          <p:nvPicPr>
            <p:cNvPr id="102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10246"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32447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7432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20" name="Right Arrow 19"/>
          <p:cNvSpPr/>
          <p:nvPr/>
        </p:nvSpPr>
        <p:spPr>
          <a:xfrm>
            <a:off x="21336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4" name="TextBox 20"/>
          <p:cNvSpPr txBox="1">
            <a:spLocks noChangeArrowheads="1"/>
          </p:cNvSpPr>
          <p:nvPr/>
        </p:nvSpPr>
        <p:spPr bwMode="auto">
          <a:xfrm>
            <a:off x="3810000" y="4648200"/>
            <a:ext cx="132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Testing</a:t>
            </a:r>
          </a:p>
        </p:txBody>
      </p:sp>
      <p:sp>
        <p:nvSpPr>
          <p:cNvPr id="10255" name="TextBox 21"/>
          <p:cNvSpPr txBox="1">
            <a:spLocks noChangeArrowheads="1"/>
          </p:cNvSpPr>
          <p:nvPr/>
        </p:nvSpPr>
        <p:spPr bwMode="auto">
          <a:xfrm>
            <a:off x="457200" y="6365875"/>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Test Image</a:t>
            </a:r>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25" name="Rounded Rectangle 24"/>
          <p:cNvSpPr/>
          <p:nvPr/>
        </p:nvSpPr>
        <p:spPr>
          <a:xfrm>
            <a:off x="51816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Trained Classifier</a:t>
            </a:r>
          </a:p>
        </p:txBody>
      </p:sp>
      <p:sp>
        <p:nvSpPr>
          <p:cNvPr id="26" name="Right Arrow 25"/>
          <p:cNvSpPr/>
          <p:nvPr/>
        </p:nvSpPr>
        <p:spPr>
          <a:xfrm>
            <a:off x="45720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0104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7620000" y="5897563"/>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0000"/>
                </a:solidFill>
              </a:rPr>
              <a:t>Outdoor</a:t>
            </a:r>
          </a:p>
        </p:txBody>
      </p:sp>
      <p:sp>
        <p:nvSpPr>
          <p:cNvPr id="29" name="TextBox 28"/>
          <p:cNvSpPr txBox="1">
            <a:spLocks noChangeArrowheads="1"/>
          </p:cNvSpPr>
          <p:nvPr/>
        </p:nvSpPr>
        <p:spPr bwMode="auto">
          <a:xfrm>
            <a:off x="7588250" y="53641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Prediction</a:t>
            </a:r>
          </a:p>
        </p:txBody>
      </p:sp>
      <p:sp>
        <p:nvSpPr>
          <p:cNvPr id="30" name="Rounded Rectangle 29"/>
          <p:cNvSpPr/>
          <p:nvPr/>
        </p:nvSpPr>
        <p:spPr>
          <a:xfrm>
            <a:off x="7635875" y="5227638"/>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Tree>
    <p:extLst>
      <p:ext uri="{BB962C8B-B14F-4D97-AF65-F5344CB8AC3E}">
        <p14:creationId xmlns:p14="http://schemas.microsoft.com/office/powerpoint/2010/main" val="415229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itle 1"/>
          <p:cNvSpPr>
            <a:spLocks noGrp="1"/>
          </p:cNvSpPr>
          <p:nvPr>
            <p:ph type="title"/>
          </p:nvPr>
        </p:nvSpPr>
        <p:spPr/>
        <p:txBody>
          <a:bodyPr/>
          <a:lstStyle/>
          <a:p>
            <a:r>
              <a:rPr lang="en-US" smtClean="0"/>
              <a:t>Comparison</a:t>
            </a:r>
          </a:p>
        </p:txBody>
      </p:sp>
      <p:sp>
        <p:nvSpPr>
          <p:cNvPr id="2060" name="TextBox 3"/>
          <p:cNvSpPr txBox="1">
            <a:spLocks noChangeArrowheads="1"/>
          </p:cNvSpPr>
          <p:nvPr/>
        </p:nvSpPr>
        <p:spPr bwMode="auto">
          <a:xfrm>
            <a:off x="0" y="1603375"/>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Naïve Bayes</a:t>
            </a:r>
          </a:p>
        </p:txBody>
      </p:sp>
      <p:sp>
        <p:nvSpPr>
          <p:cNvPr id="2061" name="TextBox 4"/>
          <p:cNvSpPr txBox="1">
            <a:spLocks noChangeArrowheads="1"/>
          </p:cNvSpPr>
          <p:nvPr/>
        </p:nvSpPr>
        <p:spPr bwMode="auto">
          <a:xfrm>
            <a:off x="-31750" y="2613025"/>
            <a:ext cx="1784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Logistic Regression</a:t>
            </a:r>
          </a:p>
        </p:txBody>
      </p:sp>
      <p:sp>
        <p:nvSpPr>
          <p:cNvPr id="2062" name="TextBox 5"/>
          <p:cNvSpPr txBox="1">
            <a:spLocks noChangeArrowheads="1"/>
          </p:cNvSpPr>
          <p:nvPr/>
        </p:nvSpPr>
        <p:spPr bwMode="auto">
          <a:xfrm>
            <a:off x="0" y="35814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Linear SVM</a:t>
            </a:r>
          </a:p>
        </p:txBody>
      </p:sp>
      <p:sp>
        <p:nvSpPr>
          <p:cNvPr id="2063" name="TextBox 7"/>
          <p:cNvSpPr txBox="1">
            <a:spLocks noChangeArrowheads="1"/>
          </p:cNvSpPr>
          <p:nvPr/>
        </p:nvSpPr>
        <p:spPr bwMode="auto">
          <a:xfrm>
            <a:off x="0" y="54498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Nearest Neighbor</a:t>
            </a:r>
          </a:p>
        </p:txBody>
      </p:sp>
      <p:sp>
        <p:nvSpPr>
          <p:cNvPr id="2064" name="TextBox 11"/>
          <p:cNvSpPr txBox="1">
            <a:spLocks noChangeArrowheads="1"/>
          </p:cNvSpPr>
          <p:nvPr/>
        </p:nvSpPr>
        <p:spPr bwMode="auto">
          <a:xfrm>
            <a:off x="0" y="4535488"/>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Kernelized SVM</a:t>
            </a:r>
          </a:p>
        </p:txBody>
      </p:sp>
      <p:sp>
        <p:nvSpPr>
          <p:cNvPr id="2065" name="TextBox 13"/>
          <p:cNvSpPr txBox="1">
            <a:spLocks noChangeArrowheads="1"/>
          </p:cNvSpPr>
          <p:nvPr/>
        </p:nvSpPr>
        <p:spPr bwMode="auto">
          <a:xfrm>
            <a:off x="1828800" y="954088"/>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Learning Objective</a:t>
            </a:r>
          </a:p>
        </p:txBody>
      </p:sp>
      <p:graphicFrame>
        <p:nvGraphicFramePr>
          <p:cNvPr id="2050" name="Object 2"/>
          <p:cNvGraphicFramePr>
            <a:graphicFrameLocks noChangeAspect="1"/>
          </p:cNvGraphicFramePr>
          <p:nvPr/>
        </p:nvGraphicFramePr>
        <p:xfrm>
          <a:off x="1679575" y="1563688"/>
          <a:ext cx="2339975" cy="676275"/>
        </p:xfrm>
        <a:graphic>
          <a:graphicData uri="http://schemas.openxmlformats.org/presentationml/2006/ole">
            <mc:AlternateContent xmlns:mc="http://schemas.openxmlformats.org/markup-compatibility/2006">
              <mc:Choice xmlns:v="urn:schemas-microsoft-com:vml" Requires="v">
                <p:oleObj spid="_x0000_s285725" name="Equation" r:id="rId3" imgW="2108160" imgH="609480" progId="Equation.3">
                  <p:embed/>
                </p:oleObj>
              </mc:Choice>
              <mc:Fallback>
                <p:oleObj name="Equation" r:id="rId3" imgW="2108160" imgH="609480" progId="Equation.3">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1563688"/>
                        <a:ext cx="23399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Box 15"/>
          <p:cNvSpPr txBox="1">
            <a:spLocks noChangeArrowheads="1"/>
          </p:cNvSpPr>
          <p:nvPr/>
        </p:nvSpPr>
        <p:spPr bwMode="auto">
          <a:xfrm>
            <a:off x="4724400" y="10302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Training</a:t>
            </a:r>
          </a:p>
        </p:txBody>
      </p:sp>
      <p:graphicFrame>
        <p:nvGraphicFramePr>
          <p:cNvPr id="2051" name="Object 3"/>
          <p:cNvGraphicFramePr>
            <a:graphicFrameLocks noChangeAspect="1"/>
          </p:cNvGraphicFramePr>
          <p:nvPr/>
        </p:nvGraphicFramePr>
        <p:xfrm>
          <a:off x="4343400" y="1563688"/>
          <a:ext cx="2025650" cy="736600"/>
        </p:xfrm>
        <a:graphic>
          <a:graphicData uri="http://schemas.openxmlformats.org/presentationml/2006/ole">
            <mc:AlternateContent xmlns:mc="http://schemas.openxmlformats.org/markup-compatibility/2006">
              <mc:Choice xmlns:v="urn:schemas-microsoft-com:vml" Requires="v">
                <p:oleObj spid="_x0000_s285726" name="Equation" r:id="rId5" imgW="1815840" imgH="660240" progId="Equation.3">
                  <p:embed/>
                </p:oleObj>
              </mc:Choice>
              <mc:Fallback>
                <p:oleObj name="Equation" r:id="rId5" imgW="1815840" imgH="660240" progId="Equation.3">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63688"/>
                        <a:ext cx="20256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7" name="TextBox 17"/>
          <p:cNvSpPr txBox="1">
            <a:spLocks noChangeArrowheads="1"/>
          </p:cNvSpPr>
          <p:nvPr/>
        </p:nvSpPr>
        <p:spPr bwMode="auto">
          <a:xfrm>
            <a:off x="6934200" y="1041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Inference</a:t>
            </a:r>
          </a:p>
        </p:txBody>
      </p:sp>
      <p:graphicFrame>
        <p:nvGraphicFramePr>
          <p:cNvPr id="2052" name="Object 4"/>
          <p:cNvGraphicFramePr>
            <a:graphicFrameLocks noChangeAspect="1"/>
          </p:cNvGraphicFramePr>
          <p:nvPr/>
        </p:nvGraphicFramePr>
        <p:xfrm>
          <a:off x="7183438" y="1454150"/>
          <a:ext cx="1503362" cy="896938"/>
        </p:xfrm>
        <a:graphic>
          <a:graphicData uri="http://schemas.openxmlformats.org/presentationml/2006/ole">
            <mc:AlternateContent xmlns:mc="http://schemas.openxmlformats.org/markup-compatibility/2006">
              <mc:Choice xmlns:v="urn:schemas-microsoft-com:vml" Requires="v">
                <p:oleObj spid="_x0000_s285727" name="Equation" r:id="rId7" imgW="2019240" imgH="1206360" progId="Equation.3">
                  <p:embed/>
                </p:oleObj>
              </mc:Choice>
              <mc:Fallback>
                <p:oleObj name="Equation" r:id="rId7" imgW="2019240" imgH="1206360" progId="Equation.3">
                  <p:embed/>
                  <p:pic>
                    <p:nvPicPr>
                      <p:cNvPr id="205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3438" y="1454150"/>
                        <a:ext cx="1503362"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682750" y="2582863"/>
          <a:ext cx="2693988" cy="661987"/>
        </p:xfrm>
        <a:graphic>
          <a:graphicData uri="http://schemas.openxmlformats.org/presentationml/2006/ole">
            <mc:AlternateContent xmlns:mc="http://schemas.openxmlformats.org/markup-compatibility/2006">
              <mc:Choice xmlns:v="urn:schemas-microsoft-com:vml" Requires="v">
                <p:oleObj spid="_x0000_s285728" name="Equation" r:id="rId9" imgW="2425680" imgH="596880" progId="Equation.3">
                  <p:embed/>
                </p:oleObj>
              </mc:Choice>
              <mc:Fallback>
                <p:oleObj name="Equation" r:id="rId9" imgW="2425680" imgH="596880" progId="Equation.3">
                  <p:embed/>
                  <p:pic>
                    <p:nvPicPr>
                      <p:cNvPr id="205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2750" y="2582863"/>
                        <a:ext cx="2693988"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Box 21"/>
          <p:cNvSpPr txBox="1">
            <a:spLocks noChangeArrowheads="1"/>
          </p:cNvSpPr>
          <p:nvPr/>
        </p:nvSpPr>
        <p:spPr bwMode="auto">
          <a:xfrm>
            <a:off x="4876800" y="2765425"/>
            <a:ext cx="1447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Gradient ascent</a:t>
            </a:r>
          </a:p>
        </p:txBody>
      </p:sp>
      <p:graphicFrame>
        <p:nvGraphicFramePr>
          <p:cNvPr id="2054" name="Object 6"/>
          <p:cNvGraphicFramePr>
            <a:graphicFrameLocks noChangeAspect="1"/>
          </p:cNvGraphicFramePr>
          <p:nvPr>
            <p:extLst/>
          </p:nvPr>
        </p:nvGraphicFramePr>
        <p:xfrm>
          <a:off x="7256463" y="2765425"/>
          <a:ext cx="779462" cy="282575"/>
        </p:xfrm>
        <a:graphic>
          <a:graphicData uri="http://schemas.openxmlformats.org/presentationml/2006/ole">
            <mc:AlternateContent xmlns:mc="http://schemas.openxmlformats.org/markup-compatibility/2006">
              <mc:Choice xmlns:v="urn:schemas-microsoft-com:vml" Requires="v">
                <p:oleObj spid="_x0000_s285729" name="Equation" r:id="rId11" imgW="558720" imgH="203040" progId="Equation.3">
                  <p:embed/>
                </p:oleObj>
              </mc:Choice>
              <mc:Fallback>
                <p:oleObj name="Equation" r:id="rId11" imgW="558720" imgH="203040" progId="Equation.3">
                  <p:embed/>
                  <p:pic>
                    <p:nvPicPr>
                      <p:cNvPr id="2054" name="Object 6"/>
                      <p:cNvPicPr>
                        <a:picLocks noChangeAspect="1" noChangeArrowheads="1"/>
                      </p:cNvPicPr>
                      <p:nvPr/>
                    </p:nvPicPr>
                    <p:blipFill>
                      <a:blip r:embed="rId12"/>
                      <a:srcRect/>
                      <a:stretch>
                        <a:fillRect/>
                      </a:stretch>
                    </p:blipFill>
                    <p:spPr bwMode="auto">
                      <a:xfrm>
                        <a:off x="7256463" y="2765425"/>
                        <a:ext cx="779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nvPr>
        </p:nvGraphicFramePr>
        <p:xfrm>
          <a:off x="7218363" y="3733800"/>
          <a:ext cx="839787" cy="304800"/>
        </p:xfrm>
        <a:graphic>
          <a:graphicData uri="http://schemas.openxmlformats.org/presentationml/2006/ole">
            <mc:AlternateContent xmlns:mc="http://schemas.openxmlformats.org/markup-compatibility/2006">
              <mc:Choice xmlns:v="urn:schemas-microsoft-com:vml" Requires="v">
                <p:oleObj spid="_x0000_s285730" name="Equation" r:id="rId13" imgW="558720" imgH="203040" progId="Equation.3">
                  <p:embed/>
                </p:oleObj>
              </mc:Choice>
              <mc:Fallback>
                <p:oleObj name="Equation" r:id="rId13" imgW="558720" imgH="203040" progId="Equation.3">
                  <p:embed/>
                  <p:pic>
                    <p:nvPicPr>
                      <p:cNvPr id="2055" name="Object 7"/>
                      <p:cNvPicPr>
                        <a:picLocks noChangeAspect="1" noChangeArrowheads="1"/>
                      </p:cNvPicPr>
                      <p:nvPr/>
                    </p:nvPicPr>
                    <p:blipFill>
                      <a:blip r:embed="rId14"/>
                      <a:srcRect/>
                      <a:stretch>
                        <a:fillRect/>
                      </a:stretch>
                    </p:blipFill>
                    <p:spPr bwMode="auto">
                      <a:xfrm>
                        <a:off x="7218363" y="3733800"/>
                        <a:ext cx="8397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TextBox 24"/>
          <p:cNvSpPr txBox="1">
            <a:spLocks noChangeArrowheads="1"/>
          </p:cNvSpPr>
          <p:nvPr/>
        </p:nvSpPr>
        <p:spPr bwMode="auto">
          <a:xfrm>
            <a:off x="4714335" y="3571335"/>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smtClean="0"/>
              <a:t>Quadratic programming or </a:t>
            </a:r>
            <a:r>
              <a:rPr lang="en-US" sz="1400" dirty="0" err="1" smtClean="0"/>
              <a:t>subgradient</a:t>
            </a:r>
            <a:r>
              <a:rPr lang="en-US" sz="1400" dirty="0" smtClean="0"/>
              <a:t> opt.</a:t>
            </a:r>
            <a:endParaRPr lang="en-US" sz="1400" dirty="0"/>
          </a:p>
        </p:txBody>
      </p:sp>
      <p:graphicFrame>
        <p:nvGraphicFramePr>
          <p:cNvPr id="2056" name="Object 8"/>
          <p:cNvGraphicFramePr>
            <a:graphicFrameLocks noChangeAspect="1"/>
          </p:cNvGraphicFramePr>
          <p:nvPr>
            <p:extLst/>
          </p:nvPr>
        </p:nvGraphicFramePr>
        <p:xfrm>
          <a:off x="1671638" y="3429000"/>
          <a:ext cx="2441575" cy="746125"/>
        </p:xfrm>
        <a:graphic>
          <a:graphicData uri="http://schemas.openxmlformats.org/presentationml/2006/ole">
            <mc:AlternateContent xmlns:mc="http://schemas.openxmlformats.org/markup-compatibility/2006">
              <mc:Choice xmlns:v="urn:schemas-microsoft-com:vml" Requires="v">
                <p:oleObj spid="_x0000_s285731" name="Equation" r:id="rId15" imgW="2197080" imgH="672840" progId="Equation.3">
                  <p:embed/>
                </p:oleObj>
              </mc:Choice>
              <mc:Fallback>
                <p:oleObj name="Equation" r:id="rId15" imgW="2197080" imgH="672840" progId="Equation.3">
                  <p:embed/>
                  <p:pic>
                    <p:nvPicPr>
                      <p:cNvPr id="2056" name="Object 8"/>
                      <p:cNvPicPr>
                        <a:picLocks noChangeAspect="1" noChangeArrowheads="1"/>
                      </p:cNvPicPr>
                      <p:nvPr/>
                    </p:nvPicPr>
                    <p:blipFill>
                      <a:blip r:embed="rId16"/>
                      <a:srcRect/>
                      <a:stretch>
                        <a:fillRect/>
                      </a:stretch>
                    </p:blipFill>
                    <p:spPr bwMode="auto">
                      <a:xfrm>
                        <a:off x="1671638" y="3429000"/>
                        <a:ext cx="24415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8" name="Straight Connector 27"/>
          <p:cNvCxnSpPr/>
          <p:nvPr/>
        </p:nvCxnSpPr>
        <p:spPr>
          <a:xfrm>
            <a:off x="0" y="23622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316288"/>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303713"/>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371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3340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6324600"/>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76" name="TextBox 34"/>
          <p:cNvSpPr txBox="1">
            <a:spLocks noChangeArrowheads="1"/>
          </p:cNvSpPr>
          <p:nvPr/>
        </p:nvSpPr>
        <p:spPr bwMode="auto">
          <a:xfrm>
            <a:off x="4876800" y="4572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Quadratic programming</a:t>
            </a:r>
          </a:p>
        </p:txBody>
      </p:sp>
      <p:sp>
        <p:nvSpPr>
          <p:cNvPr id="2077" name="TextBox 35"/>
          <p:cNvSpPr txBox="1">
            <a:spLocks noChangeArrowheads="1"/>
          </p:cNvSpPr>
          <p:nvPr/>
        </p:nvSpPr>
        <p:spPr bwMode="auto">
          <a:xfrm>
            <a:off x="2003425" y="4648200"/>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complicated to write</a:t>
            </a:r>
          </a:p>
        </p:txBody>
      </p:sp>
      <p:sp>
        <p:nvSpPr>
          <p:cNvPr id="2078" name="TextBox 36"/>
          <p:cNvSpPr txBox="1">
            <a:spLocks noChangeArrowheads="1"/>
          </p:cNvSpPr>
          <p:nvPr/>
        </p:nvSpPr>
        <p:spPr bwMode="auto">
          <a:xfrm>
            <a:off x="1524000" y="5711825"/>
            <a:ext cx="2976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most similar features </a:t>
            </a:r>
            <a:r>
              <a:rPr lang="en-US" sz="1400">
                <a:sym typeface="Wingdings" pitchFamily="2" charset="2"/>
              </a:rPr>
              <a:t> same label</a:t>
            </a:r>
            <a:endParaRPr lang="en-US" sz="1400"/>
          </a:p>
        </p:txBody>
      </p:sp>
      <p:sp>
        <p:nvSpPr>
          <p:cNvPr id="2079" name="TextBox 37"/>
          <p:cNvSpPr txBox="1">
            <a:spLocks noChangeArrowheads="1"/>
          </p:cNvSpPr>
          <p:nvPr/>
        </p:nvSpPr>
        <p:spPr bwMode="auto">
          <a:xfrm>
            <a:off x="4860925" y="571182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Record data</a:t>
            </a:r>
          </a:p>
        </p:txBody>
      </p:sp>
      <p:graphicFrame>
        <p:nvGraphicFramePr>
          <p:cNvPr id="2057" name="Object 9"/>
          <p:cNvGraphicFramePr>
            <a:graphicFrameLocks noChangeAspect="1"/>
          </p:cNvGraphicFramePr>
          <p:nvPr/>
        </p:nvGraphicFramePr>
        <p:xfrm>
          <a:off x="6934200" y="4648200"/>
          <a:ext cx="1855788" cy="533400"/>
        </p:xfrm>
        <a:graphic>
          <a:graphicData uri="http://schemas.openxmlformats.org/presentationml/2006/ole">
            <mc:AlternateContent xmlns:mc="http://schemas.openxmlformats.org/markup-compatibility/2006">
              <mc:Choice xmlns:v="urn:schemas-microsoft-com:vml" Requires="v">
                <p:oleObj spid="_x0000_s285732" name="Equation" r:id="rId17" imgW="1193760" imgH="342720" progId="Equation.3">
                  <p:embed/>
                </p:oleObj>
              </mc:Choice>
              <mc:Fallback>
                <p:oleObj name="Equation" r:id="rId17" imgW="1193760" imgH="342720" progId="Equation.3">
                  <p:embed/>
                  <p:pic>
                    <p:nvPicPr>
                      <p:cNvPr id="205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4648200"/>
                        <a:ext cx="18557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6540500" y="5461000"/>
          <a:ext cx="2527300" cy="830263"/>
        </p:xfrm>
        <a:graphic>
          <a:graphicData uri="http://schemas.openxmlformats.org/presentationml/2006/ole">
            <mc:AlternateContent xmlns:mc="http://schemas.openxmlformats.org/markup-compatibility/2006">
              <mc:Choice xmlns:v="urn:schemas-microsoft-com:vml" Requires="v">
                <p:oleObj spid="_x0000_s285733" name="Equation" r:id="rId19" imgW="1625400" imgH="533160" progId="Equation.3">
                  <p:embed/>
                </p:oleObj>
              </mc:Choice>
              <mc:Fallback>
                <p:oleObj name="Equation" r:id="rId19" imgW="1625400" imgH="533160" progId="Equation.3">
                  <p:embed/>
                  <p:pic>
                    <p:nvPicPr>
                      <p:cNvPr id="2058"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40500" y="5461000"/>
                        <a:ext cx="25273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0" name="TextBox 33"/>
          <p:cNvSpPr txBox="1">
            <a:spLocks noChangeArrowheads="1"/>
          </p:cNvSpPr>
          <p:nvPr/>
        </p:nvSpPr>
        <p:spPr bwMode="auto">
          <a:xfrm>
            <a:off x="7315200" y="533400"/>
            <a:ext cx="148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assuming x in {0 1}</a:t>
            </a:r>
          </a:p>
        </p:txBody>
      </p:sp>
      <p:cxnSp>
        <p:nvCxnSpPr>
          <p:cNvPr id="36" name="Straight Arrow Connector 35"/>
          <p:cNvCxnSpPr/>
          <p:nvPr/>
        </p:nvCxnSpPr>
        <p:spPr>
          <a:xfrm rot="5400000">
            <a:off x="8458200" y="12192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927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vision learning problems</a:t>
            </a:r>
            <a:endParaRPr lang="en-US" dirty="0"/>
          </a:p>
        </p:txBody>
      </p:sp>
      <p:sp>
        <p:nvSpPr>
          <p:cNvPr id="3" name="Content Placeholder 2"/>
          <p:cNvSpPr>
            <a:spLocks noGrp="1"/>
          </p:cNvSpPr>
          <p:nvPr>
            <p:ph idx="1"/>
          </p:nvPr>
        </p:nvSpPr>
        <p:spPr/>
        <p:txBody>
          <a:bodyPr>
            <a:normAutofit/>
          </a:bodyPr>
          <a:lstStyle/>
          <a:p>
            <a:r>
              <a:rPr lang="en-US" dirty="0" smtClean="0"/>
              <a:t>Lots of continuous features</a:t>
            </a:r>
          </a:p>
          <a:p>
            <a:pPr lvl="1"/>
            <a:r>
              <a:rPr lang="en-US" dirty="0" smtClean="0"/>
              <a:t>E.g., HOG template may have 1000 features</a:t>
            </a:r>
          </a:p>
          <a:p>
            <a:pPr lvl="1"/>
            <a:r>
              <a:rPr lang="en-US" dirty="0" smtClean="0"/>
              <a:t>Spatial pyramid may have ~15,000 features</a:t>
            </a:r>
          </a:p>
          <a:p>
            <a:endParaRPr lang="en-US" dirty="0" smtClean="0"/>
          </a:p>
          <a:p>
            <a:r>
              <a:rPr lang="en-US" dirty="0" smtClean="0"/>
              <a:t>Imbalanced classes</a:t>
            </a:r>
          </a:p>
          <a:p>
            <a:pPr lvl="1"/>
            <a:r>
              <a:rPr lang="en-US" dirty="0" smtClean="0"/>
              <a:t>often limited positive examples, practically infinite negative examples</a:t>
            </a:r>
          </a:p>
          <a:p>
            <a:endParaRPr lang="en-US" dirty="0"/>
          </a:p>
          <a:p>
            <a:r>
              <a:rPr lang="en-US" dirty="0" smtClean="0"/>
              <a:t>Difficult prediction tasks </a:t>
            </a:r>
          </a:p>
        </p:txBody>
      </p:sp>
    </p:spTree>
    <p:extLst>
      <p:ext uri="{BB962C8B-B14F-4D97-AF65-F5344CB8AC3E}">
        <p14:creationId xmlns:p14="http://schemas.microsoft.com/office/powerpoint/2010/main" val="3359326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a massive training set is available</a:t>
            </a:r>
            <a:endParaRPr lang="en-US" dirty="0"/>
          </a:p>
        </p:txBody>
      </p:sp>
      <p:sp>
        <p:nvSpPr>
          <p:cNvPr id="3" name="Content Placeholder 2"/>
          <p:cNvSpPr>
            <a:spLocks noGrp="1"/>
          </p:cNvSpPr>
          <p:nvPr>
            <p:ph idx="1"/>
          </p:nvPr>
        </p:nvSpPr>
        <p:spPr>
          <a:xfrm>
            <a:off x="628650" y="1825624"/>
            <a:ext cx="7886700" cy="4808257"/>
          </a:xfrm>
        </p:spPr>
        <p:txBody>
          <a:bodyPr>
            <a:normAutofit/>
          </a:bodyPr>
          <a:lstStyle/>
          <a:p>
            <a:r>
              <a:rPr lang="en-US" dirty="0" smtClean="0"/>
              <a:t>Relatively new phenomenon</a:t>
            </a:r>
          </a:p>
          <a:p>
            <a:pPr lvl="1"/>
            <a:r>
              <a:rPr lang="en-US" dirty="0" smtClean="0"/>
              <a:t>MNIST (handwritten letters) in 1990s, </a:t>
            </a:r>
            <a:r>
              <a:rPr lang="en-US" dirty="0" err="1" smtClean="0"/>
              <a:t>LabelMe</a:t>
            </a:r>
            <a:r>
              <a:rPr lang="en-US" dirty="0" smtClean="0"/>
              <a:t> in 2000s, </a:t>
            </a:r>
            <a:r>
              <a:rPr lang="en-US" dirty="0" err="1" smtClean="0"/>
              <a:t>ImageNet</a:t>
            </a:r>
            <a:r>
              <a:rPr lang="en-US" dirty="0" smtClean="0"/>
              <a:t> (object images) in 2009, … </a:t>
            </a:r>
          </a:p>
          <a:p>
            <a:endParaRPr lang="en-US" dirty="0" smtClean="0"/>
          </a:p>
          <a:p>
            <a:r>
              <a:rPr lang="en-US" dirty="0" smtClean="0"/>
              <a:t>Want classifiers with low bias (high variance ok) and reasonably efficient training</a:t>
            </a:r>
            <a:endParaRPr lang="en-US" dirty="0"/>
          </a:p>
          <a:p>
            <a:endParaRPr lang="en-US" dirty="0" smtClean="0"/>
          </a:p>
          <a:p>
            <a:r>
              <a:rPr lang="en-US" dirty="0" smtClean="0"/>
              <a:t>Very complex classifiers with simple features are often effective</a:t>
            </a:r>
          </a:p>
          <a:p>
            <a:pPr lvl="1"/>
            <a:r>
              <a:rPr lang="en-US" dirty="0" smtClean="0"/>
              <a:t>Random forests</a:t>
            </a:r>
          </a:p>
          <a:p>
            <a:pPr lvl="1"/>
            <a:r>
              <a:rPr lang="en-US" dirty="0" smtClean="0"/>
              <a:t>Deep convolutional networks</a:t>
            </a:r>
          </a:p>
          <a:p>
            <a:pPr algn="r"/>
            <a:endParaRPr lang="en-US" dirty="0"/>
          </a:p>
        </p:txBody>
      </p:sp>
    </p:spTree>
    <p:extLst>
      <p:ext uri="{BB962C8B-B14F-4D97-AF65-F5344CB8AC3E}">
        <p14:creationId xmlns:p14="http://schemas.microsoft.com/office/powerpoint/2010/main" val="5868570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3113" y="187080"/>
            <a:ext cx="8229600" cy="914400"/>
          </a:xfrm>
        </p:spPr>
        <p:txBody>
          <a:bodyPr>
            <a:normAutofit fontScale="90000"/>
          </a:bodyPr>
          <a:lstStyle/>
          <a:p>
            <a:r>
              <a:rPr lang="en-US" dirty="0" smtClean="0"/>
              <a:t>New training setup with moderate sized datasets</a:t>
            </a:r>
          </a:p>
        </p:txBody>
      </p:sp>
      <p:sp>
        <p:nvSpPr>
          <p:cNvPr id="10" name="Rounded Rectangle 9"/>
          <p:cNvSpPr/>
          <p:nvPr/>
        </p:nvSpPr>
        <p:spPr>
          <a:xfrm>
            <a:off x="5493357" y="1073974"/>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264513" y="1827897"/>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3408314" y="2560765"/>
            <a:ext cx="3461188" cy="1204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Tune CNN features and</a:t>
            </a:r>
          </a:p>
          <a:p>
            <a:pPr algn="ctr">
              <a:defRPr/>
            </a:pPr>
            <a:r>
              <a:rPr lang="en-US" sz="2400" dirty="0" smtClean="0">
                <a:solidFill>
                  <a:schemeClr val="tx1"/>
                </a:solidFill>
              </a:rPr>
              <a:t>Neural Network classifier</a:t>
            </a:r>
            <a:endParaRPr lang="en-US" sz="2400" dirty="0">
              <a:solidFill>
                <a:schemeClr val="tx1"/>
              </a:solidFill>
            </a:endParaRPr>
          </a:p>
        </p:txBody>
      </p:sp>
      <p:sp>
        <p:nvSpPr>
          <p:cNvPr id="16" name="Right Arrow 15"/>
          <p:cNvSpPr/>
          <p:nvPr/>
        </p:nvSpPr>
        <p:spPr>
          <a:xfrm>
            <a:off x="2779113"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064857" y="206488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6939951"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543800" y="275830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19" name="Rounded Rectangle 18"/>
          <p:cNvSpPr/>
          <p:nvPr/>
        </p:nvSpPr>
        <p:spPr>
          <a:xfrm>
            <a:off x="2331057" y="5334000"/>
            <a:ext cx="3810000" cy="11430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Dataset similar to task with millions of labeled examples</a:t>
            </a:r>
            <a:endParaRPr lang="en-US" sz="2400" dirty="0">
              <a:solidFill>
                <a:schemeClr val="tx1"/>
              </a:solidFill>
            </a:endParaRPr>
          </a:p>
        </p:txBody>
      </p:sp>
      <p:sp>
        <p:nvSpPr>
          <p:cNvPr id="21" name="Right Arrow 20"/>
          <p:cNvSpPr/>
          <p:nvPr/>
        </p:nvSpPr>
        <p:spPr>
          <a:xfrm rot="16200000">
            <a:off x="3744165" y="4376067"/>
            <a:ext cx="1285352" cy="384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4492851" y="4132021"/>
            <a:ext cx="1424799" cy="923330"/>
          </a:xfrm>
          <a:prstGeom prst="rect">
            <a:avLst/>
          </a:prstGeom>
        </p:spPr>
        <p:txBody>
          <a:bodyPr wrap="square">
            <a:spAutoFit/>
          </a:bodyPr>
          <a:lstStyle/>
          <a:p>
            <a:pPr algn="ctr">
              <a:defRPr/>
            </a:pPr>
            <a:r>
              <a:rPr lang="en-US" dirty="0" smtClean="0"/>
              <a:t>Initialize </a:t>
            </a:r>
            <a:r>
              <a:rPr lang="en-US" dirty="0"/>
              <a:t>CNN </a:t>
            </a:r>
            <a:r>
              <a:rPr lang="en-US" dirty="0" smtClean="0"/>
              <a:t>Features</a:t>
            </a:r>
            <a:endParaRPr lang="en-US" dirty="0"/>
          </a:p>
        </p:txBody>
      </p:sp>
    </p:spTree>
    <p:extLst>
      <p:ext uri="{BB962C8B-B14F-4D97-AF65-F5344CB8AC3E}">
        <p14:creationId xmlns:p14="http://schemas.microsoft.com/office/powerpoint/2010/main" val="3946297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a:t>
            </a:r>
            <a:endParaRPr lang="en-US" dirty="0"/>
          </a:p>
        </p:txBody>
      </p:sp>
      <p:sp>
        <p:nvSpPr>
          <p:cNvPr id="3" name="Content Placeholder 2"/>
          <p:cNvSpPr>
            <a:spLocks noGrp="1"/>
          </p:cNvSpPr>
          <p:nvPr>
            <p:ph idx="1"/>
          </p:nvPr>
        </p:nvSpPr>
        <p:spPr>
          <a:xfrm>
            <a:off x="457200" y="962212"/>
            <a:ext cx="8229600" cy="5590988"/>
          </a:xfrm>
        </p:spPr>
        <p:txBody>
          <a:bodyPr>
            <a:noAutofit/>
          </a:bodyPr>
          <a:lstStyle/>
          <a:p>
            <a:r>
              <a:rPr lang="en-US" sz="2000" dirty="0" smtClean="0"/>
              <a:t>Preparing features for linear classifiers</a:t>
            </a:r>
          </a:p>
          <a:p>
            <a:pPr lvl="1"/>
            <a:r>
              <a:rPr lang="en-US" sz="1600" dirty="0" smtClean="0"/>
              <a:t>Often helps to make zero-mean, unit-</a:t>
            </a:r>
            <a:r>
              <a:rPr lang="en-US" sz="1600" dirty="0" err="1" smtClean="0"/>
              <a:t>dev</a:t>
            </a:r>
            <a:endParaRPr lang="en-US" sz="1600" dirty="0" smtClean="0"/>
          </a:p>
          <a:p>
            <a:pPr lvl="1"/>
            <a:r>
              <a:rPr lang="en-US" sz="1600" dirty="0" smtClean="0"/>
              <a:t>For non-ordinal features, convert to a set of binary features</a:t>
            </a:r>
          </a:p>
          <a:p>
            <a:endParaRPr lang="en-US" sz="1200" dirty="0" smtClean="0"/>
          </a:p>
          <a:p>
            <a:r>
              <a:rPr lang="en-US" sz="2000" dirty="0" smtClean="0"/>
              <a:t>Selecting classifier meta-parameters (e.g., regularization weight)</a:t>
            </a:r>
          </a:p>
          <a:p>
            <a:pPr lvl="1"/>
            <a:r>
              <a:rPr lang="en-US" sz="1600" dirty="0" smtClean="0"/>
              <a:t>Cross-validation: split data into subsets; train on all but one subset, test on remaining; repeat holding out each subset</a:t>
            </a:r>
          </a:p>
          <a:p>
            <a:pPr lvl="2"/>
            <a:r>
              <a:rPr lang="en-US" sz="1400" dirty="0" smtClean="0"/>
              <a:t>Leave-one-out, 5-fold, etc.</a:t>
            </a:r>
            <a:endParaRPr lang="en-US" sz="1400" dirty="0"/>
          </a:p>
          <a:p>
            <a:endParaRPr lang="en-US" sz="1200" dirty="0" smtClean="0"/>
          </a:p>
          <a:p>
            <a:r>
              <a:rPr lang="en-US" sz="2000" dirty="0" smtClean="0"/>
              <a:t>Most popular classifiers in vision</a:t>
            </a:r>
          </a:p>
          <a:p>
            <a:pPr lvl="1"/>
            <a:r>
              <a:rPr lang="en-US" sz="1600" i="1" dirty="0" smtClean="0"/>
              <a:t>SVM</a:t>
            </a:r>
            <a:r>
              <a:rPr lang="en-US" sz="1600" dirty="0" smtClean="0"/>
              <a:t>: linear for when fast training/classification is needed; performs well with lots of weak features</a:t>
            </a:r>
          </a:p>
          <a:p>
            <a:pPr lvl="1"/>
            <a:r>
              <a:rPr lang="en-US" sz="1600" i="1" dirty="0" smtClean="0"/>
              <a:t>Logistic Regression</a:t>
            </a:r>
            <a:r>
              <a:rPr lang="en-US" sz="1600" dirty="0" smtClean="0"/>
              <a:t>: outputs a probability; easy to train and apply</a:t>
            </a:r>
          </a:p>
          <a:p>
            <a:pPr lvl="1"/>
            <a:r>
              <a:rPr lang="en-US" sz="1600" i="1" dirty="0" smtClean="0"/>
              <a:t>Nearest neighbor</a:t>
            </a:r>
            <a:r>
              <a:rPr lang="en-US" sz="1600" dirty="0" smtClean="0"/>
              <a:t>: hard to beat if there is tons of data (e.g., character recognition)</a:t>
            </a:r>
          </a:p>
          <a:p>
            <a:pPr lvl="1"/>
            <a:r>
              <a:rPr lang="en-US" sz="1600" i="1" dirty="0" smtClean="0"/>
              <a:t>Boosted stumps or decision trees</a:t>
            </a:r>
            <a:r>
              <a:rPr lang="en-US" sz="1600" dirty="0" smtClean="0"/>
              <a:t>: applies to flexible features, incorporates feature selection, powerful classifiers</a:t>
            </a:r>
          </a:p>
          <a:p>
            <a:pPr lvl="1"/>
            <a:r>
              <a:rPr lang="en-US" sz="1600" i="1" dirty="0" smtClean="0"/>
              <a:t>Random forests</a:t>
            </a:r>
            <a:r>
              <a:rPr lang="en-US" sz="1600" dirty="0" smtClean="0"/>
              <a:t>: outputs probability; good for simple features, tons of data</a:t>
            </a:r>
          </a:p>
          <a:p>
            <a:pPr lvl="1"/>
            <a:r>
              <a:rPr lang="en-US" sz="1600" i="1" dirty="0" smtClean="0"/>
              <a:t>Deep networks / CNNs</a:t>
            </a:r>
            <a:r>
              <a:rPr lang="en-US" sz="1600" dirty="0" smtClean="0"/>
              <a:t>: flexible output; learns features; adapt existing network (which is trained with tons of data) or train new with tons of data</a:t>
            </a:r>
          </a:p>
          <a:p>
            <a:endParaRPr lang="en-US" sz="1200" dirty="0"/>
          </a:p>
          <a:p>
            <a:r>
              <a:rPr lang="en-US" sz="2000" dirty="0" smtClean="0"/>
              <a:t>Always try at least two types of classifiers</a:t>
            </a:r>
          </a:p>
        </p:txBody>
      </p:sp>
    </p:spTree>
    <p:extLst>
      <p:ext uri="{BB962C8B-B14F-4D97-AF65-F5344CB8AC3E}">
        <p14:creationId xmlns:p14="http://schemas.microsoft.com/office/powerpoint/2010/main" val="2482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decisions about data</a:t>
            </a:r>
            <a:endParaRPr lang="en-US" dirty="0"/>
          </a:p>
        </p:txBody>
      </p:sp>
      <p:sp>
        <p:nvSpPr>
          <p:cNvPr id="3" name="Content Placeholder 2"/>
          <p:cNvSpPr>
            <a:spLocks noGrp="1"/>
          </p:cNvSpPr>
          <p:nvPr>
            <p:ph idx="1"/>
          </p:nvPr>
        </p:nvSpPr>
        <p:spPr>
          <a:xfrm>
            <a:off x="457200" y="1325562"/>
            <a:ext cx="8229600" cy="5227637"/>
          </a:xfrm>
        </p:spPr>
        <p:txBody>
          <a:bodyPr>
            <a:normAutofit/>
          </a:bodyPr>
          <a:lstStyle/>
          <a:p>
            <a:r>
              <a:rPr lang="en-US" dirty="0" smtClean="0"/>
              <a:t>3 important design decisions:</a:t>
            </a:r>
          </a:p>
          <a:p>
            <a:pPr marL="457200" lvl="1" indent="0">
              <a:buNone/>
            </a:pPr>
            <a:r>
              <a:rPr lang="en-US" dirty="0" smtClean="0"/>
              <a:t>1) What data do I use?</a:t>
            </a:r>
          </a:p>
          <a:p>
            <a:pPr marL="457200" lvl="1" indent="0">
              <a:buNone/>
            </a:pPr>
            <a:r>
              <a:rPr lang="en-US" dirty="0" smtClean="0"/>
              <a:t>2) How do I represent my data (what feature)?</a:t>
            </a:r>
          </a:p>
          <a:p>
            <a:pPr marL="457200" lvl="1" indent="0">
              <a:buNone/>
            </a:pPr>
            <a:r>
              <a:rPr lang="en-US" dirty="0" smtClean="0"/>
              <a:t>3) What classifier / </a:t>
            </a:r>
            <a:r>
              <a:rPr lang="en-US" dirty="0" err="1" smtClean="0"/>
              <a:t>regressor</a:t>
            </a:r>
            <a:r>
              <a:rPr lang="en-US" dirty="0" smtClean="0"/>
              <a:t> / machine learning tool do I use?</a:t>
            </a:r>
          </a:p>
          <a:p>
            <a:r>
              <a:rPr lang="en-US" dirty="0" smtClean="0"/>
              <a:t>These are in decreasing order of importance</a:t>
            </a:r>
          </a:p>
          <a:p>
            <a:r>
              <a:rPr lang="en-US" dirty="0" smtClean="0"/>
              <a:t>Deep learning addresses 2 and 3 simultaneously (and blurs the boundary between them). </a:t>
            </a:r>
          </a:p>
          <a:p>
            <a:r>
              <a:rPr lang="en-US" dirty="0" smtClean="0"/>
              <a:t>You can take the representation from deep learning and use it with any classifier.</a:t>
            </a:r>
            <a:endParaRPr lang="en-US" dirty="0"/>
          </a:p>
        </p:txBody>
      </p:sp>
    </p:spTree>
    <p:extLst>
      <p:ext uri="{BB962C8B-B14F-4D97-AF65-F5344CB8AC3E}">
        <p14:creationId xmlns:p14="http://schemas.microsoft.com/office/powerpoint/2010/main" val="39889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Things to remember</a:t>
            </a:r>
          </a:p>
        </p:txBody>
      </p:sp>
      <p:sp>
        <p:nvSpPr>
          <p:cNvPr id="3" name="Content Placeholder 2"/>
          <p:cNvSpPr>
            <a:spLocks noGrp="1"/>
          </p:cNvSpPr>
          <p:nvPr>
            <p:ph idx="1"/>
          </p:nvPr>
        </p:nvSpPr>
        <p:spPr/>
        <p:txBody>
          <a:bodyPr>
            <a:normAutofit fontScale="92500"/>
          </a:bodyPr>
          <a:lstStyle/>
          <a:p>
            <a:pPr>
              <a:defRPr/>
            </a:pPr>
            <a:r>
              <a:rPr lang="en-US" sz="2800" dirty="0" smtClean="0"/>
              <a:t>No free lunch: machine learning algorithms are tools</a:t>
            </a:r>
            <a:endParaRPr lang="en-US" sz="2800" dirty="0"/>
          </a:p>
          <a:p>
            <a:pPr marL="0" indent="0">
              <a:buNone/>
              <a:defRPr/>
            </a:pPr>
            <a:endParaRPr lang="en-US" sz="2800" dirty="0" smtClean="0"/>
          </a:p>
          <a:p>
            <a:pPr>
              <a:defRPr/>
            </a:pPr>
            <a:r>
              <a:rPr lang="en-US" sz="2800" dirty="0" smtClean="0"/>
              <a:t>Try simple classifiers first</a:t>
            </a:r>
          </a:p>
          <a:p>
            <a:pPr>
              <a:defRPr/>
            </a:pPr>
            <a:endParaRPr lang="en-US" sz="2800" dirty="0" smtClean="0"/>
          </a:p>
          <a:p>
            <a:pPr>
              <a:defRPr/>
            </a:pPr>
            <a:r>
              <a:rPr lang="en-US" sz="2800" dirty="0" smtClean="0"/>
              <a:t>Better to have smart features and simple classifiers than simple features and smart classifiers</a:t>
            </a:r>
          </a:p>
          <a:p>
            <a:pPr lvl="1">
              <a:defRPr/>
            </a:pPr>
            <a:r>
              <a:rPr lang="en-US" sz="2400" dirty="0" smtClean="0"/>
              <a:t>Though with enough data, smart features can be learned</a:t>
            </a:r>
          </a:p>
          <a:p>
            <a:pPr>
              <a:defRPr/>
            </a:pPr>
            <a:endParaRPr lang="en-US" sz="2800" dirty="0" smtClean="0"/>
          </a:p>
          <a:p>
            <a:pPr>
              <a:defRPr/>
            </a:pPr>
            <a:r>
              <a:rPr lang="en-US" sz="2800" dirty="0" smtClean="0"/>
              <a:t>Use increasingly powerful classifiers with more training data (bias-variance tradeoff)</a:t>
            </a:r>
          </a:p>
          <a:p>
            <a:pPr>
              <a:defRPr/>
            </a:pPr>
            <a:endParaRPr lang="en-US" sz="2800" dirty="0" smtClean="0"/>
          </a:p>
          <a:p>
            <a:pPr>
              <a:defRPr/>
            </a:pPr>
            <a:endParaRPr lang="en-US" sz="2800" dirty="0"/>
          </a:p>
        </p:txBody>
      </p:sp>
    </p:spTree>
    <p:extLst>
      <p:ext uri="{BB962C8B-B14F-4D97-AF65-F5344CB8AC3E}">
        <p14:creationId xmlns:p14="http://schemas.microsoft.com/office/powerpoint/2010/main" val="49690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Some Machine Learning References</a:t>
            </a:r>
          </a:p>
        </p:txBody>
      </p:sp>
      <p:sp>
        <p:nvSpPr>
          <p:cNvPr id="63491" name="Content Placeholder 2"/>
          <p:cNvSpPr>
            <a:spLocks noGrp="1"/>
          </p:cNvSpPr>
          <p:nvPr>
            <p:ph idx="1"/>
          </p:nvPr>
        </p:nvSpPr>
        <p:spPr>
          <a:xfrm>
            <a:off x="628650" y="1325563"/>
            <a:ext cx="7886700" cy="4851400"/>
          </a:xfrm>
        </p:spPr>
        <p:txBody>
          <a:bodyPr>
            <a:normAutofit fontScale="85000" lnSpcReduction="20000"/>
          </a:bodyPr>
          <a:lstStyle/>
          <a:p>
            <a:r>
              <a:rPr lang="en-US" sz="2800" dirty="0" smtClean="0"/>
              <a:t>General</a:t>
            </a:r>
          </a:p>
          <a:p>
            <a:pPr lvl="1"/>
            <a:r>
              <a:rPr lang="en-US" sz="2400" dirty="0" smtClean="0"/>
              <a:t>Tom Mitchell, </a:t>
            </a:r>
            <a:r>
              <a:rPr lang="en-US" sz="2400" i="1" dirty="0" smtClean="0"/>
              <a:t>Machine Learning</a:t>
            </a:r>
            <a:r>
              <a:rPr lang="en-US" sz="2400" dirty="0" smtClean="0"/>
              <a:t>, McGraw Hill, 1997</a:t>
            </a:r>
          </a:p>
          <a:p>
            <a:pPr lvl="1"/>
            <a:r>
              <a:rPr lang="en-US" sz="2400" dirty="0" smtClean="0"/>
              <a:t>Christopher Bishop, </a:t>
            </a:r>
            <a:r>
              <a:rPr lang="en-US" sz="2400" i="1" dirty="0" smtClean="0"/>
              <a:t>Neural Networks for Pattern Recognition</a:t>
            </a:r>
            <a:r>
              <a:rPr lang="en-US" sz="2400" dirty="0" smtClean="0"/>
              <a:t>, Oxford University Press, 1995</a:t>
            </a:r>
          </a:p>
          <a:p>
            <a:endParaRPr lang="en-US" sz="2800" dirty="0" smtClean="0"/>
          </a:p>
          <a:p>
            <a:r>
              <a:rPr lang="en-US" sz="2800" dirty="0" err="1" smtClean="0"/>
              <a:t>Adaboost</a:t>
            </a:r>
            <a:endParaRPr lang="en-US" sz="2800" dirty="0" smtClean="0"/>
          </a:p>
          <a:p>
            <a:pPr lvl="1"/>
            <a:r>
              <a:rPr lang="en-US" sz="2400" dirty="0" smtClean="0"/>
              <a:t>Friedman, Hastie, and </a:t>
            </a:r>
            <a:r>
              <a:rPr lang="en-US" sz="2400" dirty="0" err="1" smtClean="0"/>
              <a:t>Tibshirani</a:t>
            </a:r>
            <a:r>
              <a:rPr lang="en-US" sz="2400" dirty="0" smtClean="0"/>
              <a:t>, “Additive logistic regression: a statistical view of boosting”, Annals of Statistics, 2000 </a:t>
            </a:r>
          </a:p>
          <a:p>
            <a:endParaRPr lang="en-US" sz="2800" dirty="0" smtClean="0"/>
          </a:p>
          <a:p>
            <a:r>
              <a:rPr lang="en-US" sz="2800" dirty="0" smtClean="0"/>
              <a:t>SVMs</a:t>
            </a:r>
          </a:p>
          <a:p>
            <a:pPr lvl="1"/>
            <a:r>
              <a:rPr lang="en-US" sz="2400" dirty="0" smtClean="0">
                <a:hlinkClick r:id="rId2"/>
              </a:rPr>
              <a:t>http://www.support-vector.net/icml-tutorial.pdf</a:t>
            </a:r>
            <a:endParaRPr lang="en-US" sz="2400" dirty="0" smtClean="0"/>
          </a:p>
          <a:p>
            <a:endParaRPr lang="en-US" dirty="0" smtClean="0"/>
          </a:p>
          <a:p>
            <a:r>
              <a:rPr lang="en-US" dirty="0" smtClean="0"/>
              <a:t>Random forests</a:t>
            </a:r>
          </a:p>
          <a:p>
            <a:pPr lvl="1"/>
            <a:r>
              <a:rPr lang="en-US" sz="2600" dirty="0">
                <a:hlinkClick r:id="rId3"/>
              </a:rPr>
              <a:t>http://</a:t>
            </a:r>
            <a:r>
              <a:rPr lang="en-US" sz="2600" dirty="0" smtClean="0">
                <a:hlinkClick r:id="rId3"/>
              </a:rPr>
              <a:t>research.microsoft.com/pubs/155552/decisionForests_MSR_TR_2011_114.pdf</a:t>
            </a:r>
            <a:endParaRPr lang="en-US" sz="2600" dirty="0" smtClean="0"/>
          </a:p>
          <a:p>
            <a:pPr lvl="1"/>
            <a:endParaRPr lang="en-US" dirty="0"/>
          </a:p>
        </p:txBody>
      </p:sp>
    </p:spTree>
    <p:extLst>
      <p:ext uri="{BB962C8B-B14F-4D97-AF65-F5344CB8AC3E}">
        <p14:creationId xmlns:p14="http://schemas.microsoft.com/office/powerpoint/2010/main" val="3386998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sz="3600" dirty="0" smtClean="0"/>
              <a:t>Feature design is paramount</a:t>
            </a:r>
          </a:p>
        </p:txBody>
      </p:sp>
      <p:sp>
        <p:nvSpPr>
          <p:cNvPr id="25603" name="Content Placeholder 2"/>
          <p:cNvSpPr>
            <a:spLocks noGrp="1"/>
          </p:cNvSpPr>
          <p:nvPr>
            <p:ph idx="1"/>
          </p:nvPr>
        </p:nvSpPr>
        <p:spPr/>
        <p:txBody>
          <a:bodyPr/>
          <a:lstStyle/>
          <a:p>
            <a:pPr eaLnBrk="1" hangingPunct="1"/>
            <a:r>
              <a:rPr lang="en-US" dirty="0" smtClean="0"/>
              <a:t>Most </a:t>
            </a:r>
            <a:r>
              <a:rPr lang="en-US" dirty="0" smtClean="0"/>
              <a:t>features can be thought of as templates, histograms (counts), or combinations</a:t>
            </a:r>
          </a:p>
          <a:p>
            <a:pPr eaLnBrk="1" hangingPunct="1"/>
            <a:endParaRPr lang="en-US" dirty="0" smtClean="0"/>
          </a:p>
          <a:p>
            <a:pPr eaLnBrk="1" hangingPunct="1"/>
            <a:r>
              <a:rPr lang="en-US" dirty="0" smtClean="0"/>
              <a:t>Think about the right features for the problem</a:t>
            </a:r>
          </a:p>
          <a:p>
            <a:pPr lvl="1" eaLnBrk="1" hangingPunct="1"/>
            <a:r>
              <a:rPr lang="en-US" dirty="0" smtClean="0"/>
              <a:t>Coverage</a:t>
            </a:r>
          </a:p>
          <a:p>
            <a:pPr lvl="1" eaLnBrk="1" hangingPunct="1"/>
            <a:r>
              <a:rPr lang="en-US" dirty="0" smtClean="0"/>
              <a:t>Concision</a:t>
            </a:r>
          </a:p>
          <a:p>
            <a:pPr lvl="1" eaLnBrk="1" hangingPunct="1"/>
            <a:r>
              <a:rPr lang="en-US" dirty="0" smtClean="0"/>
              <a:t>Directness</a:t>
            </a:r>
          </a:p>
          <a:p>
            <a:pPr eaLnBrk="1" hangingPunct="1"/>
            <a:endParaRPr lang="en-US" dirty="0" smtClean="0"/>
          </a:p>
          <a:p>
            <a:pPr eaLnBrk="1" hangingPunct="1">
              <a:buFont typeface="Arial" pitchFamily="34" charset="0"/>
              <a:buNone/>
            </a:pPr>
            <a:endParaRPr lang="en-US" dirty="0" smtClean="0"/>
          </a:p>
        </p:txBody>
      </p:sp>
    </p:spTree>
    <p:extLst>
      <p:ext uri="{BB962C8B-B14F-4D97-AF65-F5344CB8AC3E}">
        <p14:creationId xmlns:p14="http://schemas.microsoft.com/office/powerpoint/2010/main" val="23457980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 Machine Learning</a:t>
            </a:r>
            <a:endParaRPr lang="en-US" dirty="0"/>
          </a:p>
        </p:txBody>
      </p:sp>
      <p:sp>
        <p:nvSpPr>
          <p:cNvPr id="3" name="Content Placeholder 2"/>
          <p:cNvSpPr>
            <a:spLocks noGrp="1"/>
          </p:cNvSpPr>
          <p:nvPr>
            <p:ph idx="1"/>
          </p:nvPr>
        </p:nvSpPr>
        <p:spPr/>
        <p:txBody>
          <a:bodyPr>
            <a:normAutofit/>
          </a:bodyPr>
          <a:lstStyle/>
          <a:p>
            <a:r>
              <a:rPr lang="en-US" dirty="0" smtClean="0"/>
              <a:t>Machine learning overview</a:t>
            </a:r>
          </a:p>
          <a:p>
            <a:endParaRPr lang="en-US" dirty="0" smtClean="0"/>
          </a:p>
          <a:p>
            <a:r>
              <a:rPr lang="en-US" dirty="0"/>
              <a:t>U</a:t>
            </a:r>
            <a:r>
              <a:rPr lang="en-US" dirty="0" smtClean="0"/>
              <a:t>nsupervised Learning</a:t>
            </a:r>
          </a:p>
          <a:p>
            <a:pPr lvl="1"/>
            <a:r>
              <a:rPr lang="en-US" dirty="0" smtClean="0"/>
              <a:t>Dimensionality reduction</a:t>
            </a:r>
          </a:p>
          <a:p>
            <a:pPr lvl="1"/>
            <a:r>
              <a:rPr lang="en-US" dirty="0" smtClean="0"/>
              <a:t>Clustering</a:t>
            </a:r>
          </a:p>
          <a:p>
            <a:endParaRPr lang="en-US" dirty="0" smtClean="0"/>
          </a:p>
          <a:p>
            <a:r>
              <a:rPr lang="en-US" dirty="0"/>
              <a:t>Supervised </a:t>
            </a:r>
            <a:r>
              <a:rPr lang="en-US" dirty="0" smtClean="0"/>
              <a:t>Learning</a:t>
            </a:r>
          </a:p>
          <a:p>
            <a:pPr lvl="1"/>
            <a:r>
              <a:rPr lang="en-US" dirty="0" smtClean="0"/>
              <a:t>Classification</a:t>
            </a:r>
          </a:p>
          <a:p>
            <a:pPr lvl="1"/>
            <a:r>
              <a:rPr lang="en-US" dirty="0" smtClean="0"/>
              <a:t>Regression</a:t>
            </a:r>
            <a:endParaRPr lang="en-US" dirty="0"/>
          </a:p>
        </p:txBody>
      </p:sp>
    </p:spTree>
    <p:extLst>
      <p:ext uri="{BB962C8B-B14F-4D97-AF65-F5344CB8AC3E}">
        <p14:creationId xmlns:p14="http://schemas.microsoft.com/office/powerpoint/2010/main" val="308530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22" name="Picture 2" descr="https://pythonprogramming.net/static/images/svm/machine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62" y="0"/>
            <a:ext cx="8146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1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24093</TotalTime>
  <Words>2383</Words>
  <Application>Microsoft Office PowerPoint</Application>
  <PresentationFormat>On-screen Show (4:3)</PresentationFormat>
  <Paragraphs>687</Paragraphs>
  <Slides>67</Slides>
  <Notes>9</Notes>
  <HiddenSlides>2</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7" baseType="lpstr">
      <vt:lpstr>Arial</vt:lpstr>
      <vt:lpstr>Calibri</vt:lpstr>
      <vt:lpstr>Calibri Light</vt:lpstr>
      <vt:lpstr>Cambria Math</vt:lpstr>
      <vt:lpstr>Symbol</vt:lpstr>
      <vt:lpstr>Wingdings</vt:lpstr>
      <vt:lpstr>Office Theme</vt:lpstr>
      <vt:lpstr>1_Office Theme</vt:lpstr>
      <vt:lpstr>2_Office Theme</vt:lpstr>
      <vt:lpstr>Equation</vt:lpstr>
      <vt:lpstr>Machine Learning Crash Course</vt:lpstr>
      <vt:lpstr>Administrative stuffs</vt:lpstr>
      <vt:lpstr>PowerPoint Presentation</vt:lpstr>
      <vt:lpstr>Examples of Categorization in Vision</vt:lpstr>
      <vt:lpstr>Image Categorization</vt:lpstr>
      <vt:lpstr>Image Categorization</vt:lpstr>
      <vt:lpstr>Feature design is paramount</vt:lpstr>
      <vt:lpstr>Today’s class: Machine Learning</vt:lpstr>
      <vt:lpstr>PowerPoint Presentation</vt:lpstr>
      <vt:lpstr>PowerPoint Presentation</vt:lpstr>
      <vt:lpstr>PowerPoint Presentation</vt:lpstr>
      <vt:lpstr>PowerPoint Presentation</vt:lpstr>
      <vt:lpstr>Resources</vt:lpstr>
      <vt:lpstr>Impact of Machine Learning</vt:lpstr>
      <vt:lpstr>Machine Learning Applications</vt:lpstr>
      <vt:lpstr>PowerPoint Presentation</vt:lpstr>
      <vt:lpstr>Dimensionality Reduction</vt:lpstr>
      <vt:lpstr>Eigenfaces example</vt:lpstr>
      <vt:lpstr>PowerPoint Presentation</vt:lpstr>
      <vt:lpstr>Clustering</vt:lpstr>
      <vt:lpstr>Why do we cluster?</vt:lpstr>
      <vt:lpstr>How do we cluster?</vt:lpstr>
      <vt:lpstr>PowerPoint Presentation</vt:lpstr>
      <vt:lpstr>The machine learning framework</vt:lpstr>
      <vt:lpstr>The machine learning framework</vt:lpstr>
      <vt:lpstr>Classifier</vt:lpstr>
      <vt:lpstr>Different types of classification</vt:lpstr>
      <vt:lpstr>One way to think about it…</vt:lpstr>
      <vt:lpstr>Exemplar-based Models</vt:lpstr>
      <vt:lpstr>K-nearest neighbor classifier</vt:lpstr>
      <vt:lpstr>1-nearest neighbor</vt:lpstr>
      <vt:lpstr>3-nearest neighbor</vt:lpstr>
      <vt:lpstr>5-nearest neighbor</vt:lpstr>
      <vt:lpstr>K-nearest neighbor</vt:lpstr>
      <vt:lpstr>Using K-NN</vt:lpstr>
      <vt:lpstr>Discriminative classifiers</vt:lpstr>
      <vt:lpstr>Classifiers: Logistic Regression</vt:lpstr>
      <vt:lpstr>Using Logistic Regression</vt:lpstr>
      <vt:lpstr>Classifiers: Linear SVM</vt:lpstr>
      <vt:lpstr>Classifiers: Kernelized SVM</vt:lpstr>
      <vt:lpstr>Using SVMs</vt:lpstr>
      <vt:lpstr>Classifiers: Decision Trees</vt:lpstr>
      <vt:lpstr>Ensemble Methods: Boosting</vt:lpstr>
      <vt:lpstr>Boosted Decision Trees </vt:lpstr>
      <vt:lpstr>Using Boosted Decision Trees</vt:lpstr>
      <vt:lpstr>Generative classifiers</vt:lpstr>
      <vt:lpstr>Naïve Bayes</vt:lpstr>
      <vt:lpstr>Using Naïve Bayes </vt:lpstr>
      <vt:lpstr>Many classifiers to choose from</vt:lpstr>
      <vt:lpstr>No Free Lunch Theorem</vt:lpstr>
      <vt:lpstr>Generalization Theory</vt:lpstr>
      <vt:lpstr>Bias-Variance Trade-off</vt:lpstr>
      <vt:lpstr>Bias and Variance</vt:lpstr>
      <vt:lpstr>Choosing the trade-off</vt:lpstr>
      <vt:lpstr>Effect of Training Size</vt:lpstr>
      <vt:lpstr>How to measure complexity?</vt:lpstr>
      <vt:lpstr>How to reduce variance?</vt:lpstr>
      <vt:lpstr>Reducing Risk of Error</vt:lpstr>
      <vt:lpstr>The perfect classification algorithm</vt:lpstr>
      <vt:lpstr>Comparison</vt:lpstr>
      <vt:lpstr>Characteristics of vision learning problems</vt:lpstr>
      <vt:lpstr>When a massive training set is available</vt:lpstr>
      <vt:lpstr>New training setup with moderate sized datasets</vt:lpstr>
      <vt:lpstr>Practical tips</vt:lpstr>
      <vt:lpstr>Making decisions about data</vt:lpstr>
      <vt:lpstr>Things to remember</vt:lpstr>
      <vt:lpstr>Some Machine Learning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Vision</dc:title>
  <dc:creator>Huang Jia-Bin</dc:creator>
  <cp:lastModifiedBy>Huang Jia-Bin</cp:lastModifiedBy>
  <cp:revision>440</cp:revision>
  <dcterms:created xsi:type="dcterms:W3CDTF">2016-08-21T04:59:05Z</dcterms:created>
  <dcterms:modified xsi:type="dcterms:W3CDTF">2016-11-01T14:39:38Z</dcterms:modified>
</cp:coreProperties>
</file>