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3713" r:id="rId2"/>
    <p:sldMasterId id="2147483727" r:id="rId3"/>
  </p:sldMasterIdLst>
  <p:notesMasterIdLst>
    <p:notesMasterId r:id="rId83"/>
  </p:notesMasterIdLst>
  <p:sldIdLst>
    <p:sldId id="257" r:id="rId4"/>
    <p:sldId id="1126" r:id="rId5"/>
    <p:sldId id="1471" r:id="rId6"/>
    <p:sldId id="1537" r:id="rId7"/>
    <p:sldId id="1538" r:id="rId8"/>
    <p:sldId id="1536" r:id="rId9"/>
    <p:sldId id="1539" r:id="rId10"/>
    <p:sldId id="1540" r:id="rId11"/>
    <p:sldId id="1541" r:id="rId12"/>
    <p:sldId id="1542" r:id="rId13"/>
    <p:sldId id="1543" r:id="rId14"/>
    <p:sldId id="1544" r:id="rId15"/>
    <p:sldId id="1545" r:id="rId16"/>
    <p:sldId id="1546" r:id="rId17"/>
    <p:sldId id="1547" r:id="rId18"/>
    <p:sldId id="1548" r:id="rId19"/>
    <p:sldId id="1549" r:id="rId20"/>
    <p:sldId id="1472" r:id="rId21"/>
    <p:sldId id="1473" r:id="rId22"/>
    <p:sldId id="1474" r:id="rId23"/>
    <p:sldId id="1475" r:id="rId24"/>
    <p:sldId id="1476" r:id="rId25"/>
    <p:sldId id="1477" r:id="rId26"/>
    <p:sldId id="1478" r:id="rId27"/>
    <p:sldId id="1479" r:id="rId28"/>
    <p:sldId id="1480" r:id="rId29"/>
    <p:sldId id="1481" r:id="rId30"/>
    <p:sldId id="1482" r:id="rId31"/>
    <p:sldId id="1483" r:id="rId32"/>
    <p:sldId id="1484" r:id="rId33"/>
    <p:sldId id="1485" r:id="rId34"/>
    <p:sldId id="1486" r:id="rId35"/>
    <p:sldId id="1487" r:id="rId36"/>
    <p:sldId id="1488" r:id="rId37"/>
    <p:sldId id="1489" r:id="rId38"/>
    <p:sldId id="1490" r:id="rId39"/>
    <p:sldId id="1491" r:id="rId40"/>
    <p:sldId id="1492" r:id="rId41"/>
    <p:sldId id="1493" r:id="rId42"/>
    <p:sldId id="1494" r:id="rId43"/>
    <p:sldId id="1495" r:id="rId44"/>
    <p:sldId id="1496" r:id="rId45"/>
    <p:sldId id="1497" r:id="rId46"/>
    <p:sldId id="1498" r:id="rId47"/>
    <p:sldId id="1499" r:id="rId48"/>
    <p:sldId id="1500" r:id="rId49"/>
    <p:sldId id="1501" r:id="rId50"/>
    <p:sldId id="1502" r:id="rId51"/>
    <p:sldId id="1503" r:id="rId52"/>
    <p:sldId id="1504" r:id="rId53"/>
    <p:sldId id="1505" r:id="rId54"/>
    <p:sldId id="1506" r:id="rId55"/>
    <p:sldId id="1507" r:id="rId56"/>
    <p:sldId id="1508" r:id="rId57"/>
    <p:sldId id="1509" r:id="rId58"/>
    <p:sldId id="1510" r:id="rId59"/>
    <p:sldId id="1511" r:id="rId60"/>
    <p:sldId id="1512" r:id="rId61"/>
    <p:sldId id="1513" r:id="rId62"/>
    <p:sldId id="1516" r:id="rId63"/>
    <p:sldId id="1517" r:id="rId64"/>
    <p:sldId id="1518" r:id="rId65"/>
    <p:sldId id="1519" r:id="rId66"/>
    <p:sldId id="1520" r:id="rId67"/>
    <p:sldId id="1521" r:id="rId68"/>
    <p:sldId id="1522" r:id="rId69"/>
    <p:sldId id="1523" r:id="rId70"/>
    <p:sldId id="1524" r:id="rId71"/>
    <p:sldId id="1525" r:id="rId72"/>
    <p:sldId id="1526" r:id="rId73"/>
    <p:sldId id="1527" r:id="rId74"/>
    <p:sldId id="1528" r:id="rId75"/>
    <p:sldId id="1529" r:id="rId76"/>
    <p:sldId id="1530" r:id="rId77"/>
    <p:sldId id="1531" r:id="rId78"/>
    <p:sldId id="1532" r:id="rId79"/>
    <p:sldId id="1533" r:id="rId80"/>
    <p:sldId id="1534" r:id="rId81"/>
    <p:sldId id="1535" r:id="rId8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7C33"/>
    <a:srgbClr val="282828"/>
    <a:srgbClr val="3C3C3C"/>
    <a:srgbClr val="505050"/>
    <a:srgbClr val="7878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0" autoAdjust="0"/>
    <p:restoredTop sz="94508" autoAdjust="0"/>
  </p:normalViewPr>
  <p:slideViewPr>
    <p:cSldViewPr snapToGrid="0">
      <p:cViewPr varScale="1">
        <p:scale>
          <a:sx n="160" d="100"/>
          <a:sy n="160" d="100"/>
        </p:scale>
        <p:origin x="468"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presProps" Target="pres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slide" Target="slides/slide79.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spPr>
            <a:solidFill>
              <a:schemeClr val="accent1"/>
            </a:solidFill>
            <a:ln>
              <a:noFill/>
            </a:ln>
            <a:effectLst/>
          </c:spPr>
          <c:invertIfNegative val="0"/>
          <c:dPt>
            <c:idx val="5"/>
            <c:invertIfNegative val="0"/>
            <c:bubble3D val="0"/>
            <c:spPr>
              <a:noFill/>
              <a:ln>
                <a:noFill/>
              </a:ln>
              <a:effectLst/>
            </c:spPr>
            <c:extLst>
              <c:ext xmlns:c16="http://schemas.microsoft.com/office/drawing/2014/chart" uri="{C3380CC4-5D6E-409C-BE32-E72D297353CC}">
                <c16:uniqueId val="{00000001-389E-4E58-8B85-E07AA461E7C2}"/>
              </c:ext>
            </c:extLst>
          </c:dPt>
          <c:cat>
            <c:strRef>
              <c:f>Sheet1!$B$4:$B$9</c:f>
              <c:strCache>
                <c:ptCount val="6"/>
                <c:pt idx="0">
                  <c:v>LEAR-XRCE</c:v>
                </c:pt>
                <c:pt idx="1">
                  <c:v>U. of Amsterdam</c:v>
                </c:pt>
                <c:pt idx="2">
                  <c:v>XRCE/INRIA</c:v>
                </c:pt>
                <c:pt idx="3">
                  <c:v>Oxford</c:v>
                </c:pt>
                <c:pt idx="4">
                  <c:v>ISI</c:v>
                </c:pt>
                <c:pt idx="5">
                  <c:v>SuperVision</c:v>
                </c:pt>
              </c:strCache>
            </c:strRef>
          </c:cat>
          <c:val>
            <c:numRef>
              <c:f>Sheet1!$C$4:$C$9</c:f>
              <c:numCache>
                <c:formatCode>General</c:formatCode>
                <c:ptCount val="6"/>
                <c:pt idx="0">
                  <c:v>36.200000000000003</c:v>
                </c:pt>
                <c:pt idx="1">
                  <c:v>29.5</c:v>
                </c:pt>
                <c:pt idx="2">
                  <c:v>27.1</c:v>
                </c:pt>
                <c:pt idx="3">
                  <c:v>26.9</c:v>
                </c:pt>
                <c:pt idx="4">
                  <c:v>26.2</c:v>
                </c:pt>
                <c:pt idx="5">
                  <c:v>15.3</c:v>
                </c:pt>
              </c:numCache>
            </c:numRef>
          </c:val>
          <c:extLst>
            <c:ext xmlns:c16="http://schemas.microsoft.com/office/drawing/2014/chart" uri="{C3380CC4-5D6E-409C-BE32-E72D297353CC}">
              <c16:uniqueId val="{00000002-389E-4E58-8B85-E07AA461E7C2}"/>
            </c:ext>
          </c:extLst>
        </c:ser>
        <c:dLbls>
          <c:showLegendKey val="0"/>
          <c:showVal val="0"/>
          <c:showCatName val="0"/>
          <c:showSerName val="0"/>
          <c:showPercent val="0"/>
          <c:showBubbleSize val="0"/>
        </c:dLbls>
        <c:gapWidth val="150"/>
        <c:overlap val="100"/>
        <c:axId val="662892872"/>
        <c:axId val="662903456"/>
      </c:barChart>
      <c:catAx>
        <c:axId val="662892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1560000" spcFirstLastPara="1" vertOverflow="ellipsis" wrap="square" anchor="ctr" anchorCtr="1"/>
          <a:lstStyle/>
          <a:p>
            <a:pPr>
              <a:defRPr sz="1200" b="0" i="0" u="none" strike="noStrike" kern="1200" baseline="0">
                <a:solidFill>
                  <a:schemeClr val="tx1">
                    <a:lumMod val="65000"/>
                    <a:lumOff val="35000"/>
                  </a:schemeClr>
                </a:solidFill>
                <a:latin typeface="Segoe UI Semibold" panose="020B0702040204020203" pitchFamily="34" charset="0"/>
                <a:ea typeface="+mn-ea"/>
                <a:cs typeface="Segoe UI Semibold" panose="020B0702040204020203" pitchFamily="34" charset="0"/>
              </a:defRPr>
            </a:pPr>
            <a:endParaRPr lang="en-US"/>
          </a:p>
        </c:txPr>
        <c:crossAx val="662903456"/>
        <c:crosses val="autoZero"/>
        <c:auto val="0"/>
        <c:lblAlgn val="ctr"/>
        <c:lblOffset val="100"/>
        <c:noMultiLvlLbl val="0"/>
      </c:catAx>
      <c:valAx>
        <c:axId val="6629034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Error</a:t>
                </a:r>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628928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spPr>
            <a:solidFill>
              <a:schemeClr val="accent1"/>
            </a:solidFill>
            <a:ln>
              <a:noFill/>
            </a:ln>
            <a:effectLst/>
          </c:spPr>
          <c:invertIfNegative val="0"/>
          <c:dPt>
            <c:idx val="5"/>
            <c:invertIfNegative val="0"/>
            <c:bubble3D val="0"/>
            <c:spPr>
              <a:solidFill>
                <a:schemeClr val="accent2">
                  <a:lumMod val="75000"/>
                </a:schemeClr>
              </a:solidFill>
              <a:ln>
                <a:noFill/>
              </a:ln>
              <a:effectLst/>
            </c:spPr>
            <c:extLst>
              <c:ext xmlns:c16="http://schemas.microsoft.com/office/drawing/2014/chart" uri="{C3380CC4-5D6E-409C-BE32-E72D297353CC}">
                <c16:uniqueId val="{00000001-2292-43AC-8521-01F4CEDF3CA6}"/>
              </c:ext>
            </c:extLst>
          </c:dPt>
          <c:cat>
            <c:strRef>
              <c:f>Sheet1!$B$4:$B$9</c:f>
              <c:strCache>
                <c:ptCount val="6"/>
                <c:pt idx="0">
                  <c:v>LEAR-XRCE</c:v>
                </c:pt>
                <c:pt idx="1">
                  <c:v>U. of Amsterdam</c:v>
                </c:pt>
                <c:pt idx="2">
                  <c:v>XRCE/INRIA</c:v>
                </c:pt>
                <c:pt idx="3">
                  <c:v>Oxford</c:v>
                </c:pt>
                <c:pt idx="4">
                  <c:v>ISI</c:v>
                </c:pt>
                <c:pt idx="5">
                  <c:v>SuperVision</c:v>
                </c:pt>
              </c:strCache>
            </c:strRef>
          </c:cat>
          <c:val>
            <c:numRef>
              <c:f>Sheet1!$C$4:$C$9</c:f>
              <c:numCache>
                <c:formatCode>General</c:formatCode>
                <c:ptCount val="6"/>
                <c:pt idx="0">
                  <c:v>36.200000000000003</c:v>
                </c:pt>
                <c:pt idx="1">
                  <c:v>29.5</c:v>
                </c:pt>
                <c:pt idx="2">
                  <c:v>27.1</c:v>
                </c:pt>
                <c:pt idx="3">
                  <c:v>26.9</c:v>
                </c:pt>
                <c:pt idx="4">
                  <c:v>26.2</c:v>
                </c:pt>
                <c:pt idx="5">
                  <c:v>15.3</c:v>
                </c:pt>
              </c:numCache>
            </c:numRef>
          </c:val>
          <c:extLst>
            <c:ext xmlns:c16="http://schemas.microsoft.com/office/drawing/2014/chart" uri="{C3380CC4-5D6E-409C-BE32-E72D297353CC}">
              <c16:uniqueId val="{00000002-2292-43AC-8521-01F4CEDF3CA6}"/>
            </c:ext>
          </c:extLst>
        </c:ser>
        <c:dLbls>
          <c:showLegendKey val="0"/>
          <c:showVal val="0"/>
          <c:showCatName val="0"/>
          <c:showSerName val="0"/>
          <c:showPercent val="0"/>
          <c:showBubbleSize val="0"/>
        </c:dLbls>
        <c:gapWidth val="150"/>
        <c:overlap val="100"/>
        <c:axId val="662894832"/>
        <c:axId val="662897968"/>
      </c:barChart>
      <c:catAx>
        <c:axId val="662894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1560000" spcFirstLastPara="1" vertOverflow="ellipsis" wrap="square" anchor="ctr" anchorCtr="1"/>
          <a:lstStyle/>
          <a:p>
            <a:pPr>
              <a:defRPr sz="1200" b="0" i="0" u="none" strike="noStrike" kern="1200" baseline="0">
                <a:solidFill>
                  <a:schemeClr val="tx1">
                    <a:lumMod val="65000"/>
                    <a:lumOff val="35000"/>
                  </a:schemeClr>
                </a:solidFill>
                <a:latin typeface="Segoe UI Semibold" panose="020B0702040204020203" pitchFamily="34" charset="0"/>
                <a:ea typeface="+mn-ea"/>
                <a:cs typeface="Segoe UI Semibold" panose="020B0702040204020203" pitchFamily="34" charset="0"/>
              </a:defRPr>
            </a:pPr>
            <a:endParaRPr lang="en-US"/>
          </a:p>
        </c:txPr>
        <c:crossAx val="662897968"/>
        <c:crosses val="autoZero"/>
        <c:auto val="0"/>
        <c:lblAlgn val="ctr"/>
        <c:lblOffset val="100"/>
        <c:noMultiLvlLbl val="0"/>
      </c:catAx>
      <c:valAx>
        <c:axId val="6628979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Error</a:t>
                </a:r>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628948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10.wmf"/><Relationship Id="rId7" Type="http://schemas.openxmlformats.org/officeDocument/2006/relationships/image" Target="../media/image14.wmf"/><Relationship Id="rId2" Type="http://schemas.openxmlformats.org/officeDocument/2006/relationships/image" Target="../media/image9.wmf"/><Relationship Id="rId1" Type="http://schemas.openxmlformats.org/officeDocument/2006/relationships/image" Target="../media/image8.wmf"/><Relationship Id="rId6" Type="http://schemas.openxmlformats.org/officeDocument/2006/relationships/image" Target="../media/image13.wmf"/><Relationship Id="rId5" Type="http://schemas.openxmlformats.org/officeDocument/2006/relationships/image" Target="../media/image12.wmf"/><Relationship Id="rId4"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image" Target="../media/image34.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image" Target="../media/image8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878530-FA70-466B-A92D-42BAEA139F1D}" type="datetimeFigureOut">
              <a:rPr lang="en-US" smtClean="0"/>
              <a:t>10/26/2016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29FF3C-7111-4713-B058-2B84BB396046}" type="slidenum">
              <a:rPr lang="en-US" smtClean="0"/>
              <a:t>‹#›</a:t>
            </a:fld>
            <a:endParaRPr lang="en-US"/>
          </a:p>
        </p:txBody>
      </p:sp>
    </p:spTree>
    <p:extLst>
      <p:ext uri="{BB962C8B-B14F-4D97-AF65-F5344CB8AC3E}">
        <p14:creationId xmlns:p14="http://schemas.microsoft.com/office/powerpoint/2010/main" val="368828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In the previous classes covered vision tasks involving recognition of particular instance</a:t>
            </a:r>
          </a:p>
          <a:p>
            <a:r>
              <a:rPr lang="en-US" altLang="en-US" smtClean="0"/>
              <a:t>Object instance recognition is localizing particular object instance in an image</a:t>
            </a:r>
          </a:p>
          <a:p>
            <a:r>
              <a:rPr lang="en-US" altLang="en-US" smtClean="0"/>
              <a:t>The other related task is face recognition, match one face to a particular person</a:t>
            </a:r>
          </a:p>
          <a:p>
            <a:endParaRPr lang="en-US" altLang="en-US" smtClean="0"/>
          </a:p>
          <a:p>
            <a:r>
              <a:rPr lang="en-US" altLang="en-US" smtClean="0"/>
              <a:t>Today, talking about another task, mapping images and regions to categories.</a:t>
            </a:r>
          </a:p>
          <a:p>
            <a:r>
              <a:rPr lang="en-US" altLang="en-US" smtClean="0"/>
              <a:t>What is the difference? For example for face images, finding if the image contains John is a instance recognition task, but john is not a category.</a:t>
            </a:r>
          </a:p>
          <a:p>
            <a:r>
              <a:rPr lang="en-US" altLang="en-US" smtClean="0"/>
              <a:t>Recognizing a face images is a male or a female is categorization task. </a:t>
            </a:r>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6B79686-920D-4075-B1CD-A933EBCB97B7}" type="slidenum">
              <a:rPr lang="en-US" altLang="en-US" smtClean="0"/>
              <a:pPr>
                <a:spcBef>
                  <a:spcPct val="0"/>
                </a:spcBef>
              </a:pPr>
              <a:t>3</a:t>
            </a:fld>
            <a:endParaRPr lang="en-US" altLang="en-US" smtClean="0"/>
          </a:p>
        </p:txBody>
      </p:sp>
    </p:spTree>
    <p:extLst>
      <p:ext uri="{BB962C8B-B14F-4D97-AF65-F5344CB8AC3E}">
        <p14:creationId xmlns:p14="http://schemas.microsoft.com/office/powerpoint/2010/main" val="3475058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At testing time, we are given with an new image, we also represent it in terms of image features and apply the trained model to obtain the prediction</a:t>
            </a:r>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27B604F-4AD3-46CF-B5DB-6A4F3CAF9BB8}" type="slidenum">
              <a:rPr lang="en-US" altLang="en-US" smtClean="0"/>
              <a:pPr>
                <a:spcBef>
                  <a:spcPct val="0"/>
                </a:spcBef>
              </a:pPr>
              <a:t>37</a:t>
            </a:fld>
            <a:endParaRPr lang="en-US" altLang="en-US" smtClean="0"/>
          </a:p>
        </p:txBody>
      </p:sp>
    </p:spTree>
    <p:extLst>
      <p:ext uri="{BB962C8B-B14F-4D97-AF65-F5344CB8AC3E}">
        <p14:creationId xmlns:p14="http://schemas.microsoft.com/office/powerpoint/2010/main" val="1991715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At testing time, we are given with an new image, we also represent it in terms of image features and apply the trained model to obtain the prediction</a:t>
            </a:r>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1D4D353F-CA47-4CBE-A2A8-572972D2E91B}" type="slidenum">
              <a:rPr lang="en-US" altLang="en-US" smtClean="0"/>
              <a:pPr>
                <a:spcBef>
                  <a:spcPct val="0"/>
                </a:spcBef>
              </a:pPr>
              <a:t>38</a:t>
            </a:fld>
            <a:endParaRPr lang="en-US" altLang="en-US" smtClean="0"/>
          </a:p>
        </p:txBody>
      </p:sp>
    </p:spTree>
    <p:extLst>
      <p:ext uri="{BB962C8B-B14F-4D97-AF65-F5344CB8AC3E}">
        <p14:creationId xmlns:p14="http://schemas.microsoft.com/office/powerpoint/2010/main" val="6658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At testing time, we are given with an new image, we also represent it in terms of image features and apply the trained model to obtain the prediction</a:t>
            </a: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929D2DE-CAB4-45E3-B987-30C6FF74E677}" type="slidenum">
              <a:rPr lang="en-US" altLang="en-US" smtClean="0"/>
              <a:pPr>
                <a:spcBef>
                  <a:spcPct val="0"/>
                </a:spcBef>
              </a:pPr>
              <a:t>39</a:t>
            </a:fld>
            <a:endParaRPr lang="en-US" altLang="en-US" smtClean="0"/>
          </a:p>
        </p:txBody>
      </p:sp>
    </p:spTree>
    <p:extLst>
      <p:ext uri="{BB962C8B-B14F-4D97-AF65-F5344CB8AC3E}">
        <p14:creationId xmlns:p14="http://schemas.microsoft.com/office/powerpoint/2010/main" val="1685098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Object: shape, shadows</a:t>
            </a:r>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52208BF2-CBFA-41EB-B69B-16C5F0D03AE7}" type="slidenum">
              <a:rPr lang="en-US" altLang="en-US" smtClean="0"/>
              <a:pPr>
                <a:spcBef>
                  <a:spcPct val="0"/>
                </a:spcBef>
              </a:pPr>
              <a:t>43</a:t>
            </a:fld>
            <a:endParaRPr lang="en-US" altLang="en-US" smtClean="0"/>
          </a:p>
        </p:txBody>
      </p:sp>
    </p:spTree>
    <p:extLst>
      <p:ext uri="{BB962C8B-B14F-4D97-AF65-F5344CB8AC3E}">
        <p14:creationId xmlns:p14="http://schemas.microsoft.com/office/powerpoint/2010/main" val="3066398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To represent images using features, there is not a certain best way to represent an image.</a:t>
            </a:r>
          </a:p>
          <a:p>
            <a:r>
              <a:rPr lang="en-US" altLang="en-US" smtClean="0"/>
              <a:t>However, there are a few guidelines that apply: 1. we want our features to capture what is relveant to our categorization task.</a:t>
            </a:r>
            <a:br>
              <a:rPr lang="en-US" altLang="en-US" smtClean="0"/>
            </a:br>
            <a:r>
              <a:rPr lang="en-US" altLang="en-US" smtClean="0"/>
              <a:t>For example, we want to focus on material category, look at color and texture categorize the scene category, then we want to use some feature that can capture the overall layout.</a:t>
            </a:r>
          </a:p>
          <a:p>
            <a:r>
              <a:rPr lang="en-US" altLang="en-US" smtClean="0"/>
              <a:t>2. Features to be simple, less complicated model. In the extreme case, we can directly use raw image intensity as features. But the problem is, structured, correlated and classifier would not be able to learn. Learned by classifiers</a:t>
            </a:r>
          </a:p>
          <a:p>
            <a:r>
              <a:rPr lang="en-US" altLang="en-US" smtClean="0"/>
              <a:t>3. Correlated features, each predict different things. RGB, LAB, color. RGB and texture, different perspective.</a:t>
            </a: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87A3A833-0FC7-4DB5-8D05-218048A1C3E1}" type="slidenum">
              <a:rPr lang="en-US" altLang="en-US" smtClean="0"/>
              <a:pPr>
                <a:spcBef>
                  <a:spcPct val="0"/>
                </a:spcBef>
              </a:pPr>
              <a:t>44</a:t>
            </a:fld>
            <a:endParaRPr lang="en-US" altLang="en-US" smtClean="0"/>
          </a:p>
        </p:txBody>
      </p:sp>
    </p:spTree>
    <p:extLst>
      <p:ext uri="{BB962C8B-B14F-4D97-AF65-F5344CB8AC3E}">
        <p14:creationId xmlns:p14="http://schemas.microsoft.com/office/powerpoint/2010/main" val="1872633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dirty="0" smtClean="0">
                <a:ea typeface="ＭＳ Ｐゴシック" charset="0"/>
                <a:cs typeface="+mn-cs"/>
              </a:rPr>
              <a:t>Genres of representation.</a:t>
            </a:r>
          </a:p>
          <a:p>
            <a:pPr marL="228600" indent="-228600">
              <a:buFontTx/>
              <a:buAutoNum type="arabicPeriod"/>
              <a:defRPr/>
            </a:pPr>
            <a:r>
              <a:rPr lang="en-US" dirty="0" smtClean="0">
                <a:ea typeface="ＭＳ Ｐゴシック" charset="0"/>
                <a:cs typeface="+mn-cs"/>
              </a:rPr>
              <a:t>Template of gradients, capturing the shape, shape are cues for object</a:t>
            </a:r>
          </a:p>
          <a:p>
            <a:pPr marL="228600" indent="-228600">
              <a:buFontTx/>
              <a:buAutoNum type="arabicPeriod"/>
              <a:defRPr/>
            </a:pPr>
            <a:r>
              <a:rPr lang="en-US" dirty="0" smtClean="0">
                <a:ea typeface="ＭＳ Ｐゴシック" charset="0"/>
                <a:cs typeface="+mn-cs"/>
              </a:rPr>
              <a:t>2.histogram distribution of color and texture</a:t>
            </a:r>
            <a:endParaRPr lang="en-US" dirty="0">
              <a:ea typeface="ＭＳ Ｐゴシック" charset="0"/>
              <a:cs typeface="+mn-cs"/>
            </a:endParaRP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DB83E9B3-D4CC-4689-96CA-5A51A924674F}" type="slidenum">
              <a:rPr lang="en-US" altLang="en-US" smtClean="0"/>
              <a:pPr>
                <a:spcBef>
                  <a:spcPct val="0"/>
                </a:spcBef>
              </a:pPr>
              <a:t>45</a:t>
            </a:fld>
            <a:endParaRPr lang="en-US" altLang="en-US" smtClean="0"/>
          </a:p>
        </p:txBody>
      </p:sp>
    </p:spTree>
    <p:extLst>
      <p:ext uri="{BB962C8B-B14F-4D97-AF65-F5344CB8AC3E}">
        <p14:creationId xmlns:p14="http://schemas.microsoft.com/office/powerpoint/2010/main" val="2746367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E26C0A11-6724-40DA-87AA-B99EB5017C17}" type="slidenum">
              <a:rPr lang="en-US" altLang="en-US" smtClean="0"/>
              <a:pPr>
                <a:spcBef>
                  <a:spcPct val="0"/>
                </a:spcBef>
              </a:pPr>
              <a:t>46</a:t>
            </a:fld>
            <a:endParaRPr lang="en-US" altLang="en-US" smtClean="0"/>
          </a:p>
        </p:txBody>
      </p:sp>
      <p:sp>
        <p:nvSpPr>
          <p:cNvPr id="50179" name="Rectangle 2"/>
          <p:cNvSpPr>
            <a:spLocks noGrp="1" noRot="1" noChangeAspect="1" noChangeArrowheads="1" noTextEdit="1"/>
          </p:cNvSpPr>
          <p:nvPr>
            <p:ph type="sldImg"/>
          </p:nvPr>
        </p:nvSpPr>
        <p:spPr bwMode="auto">
          <a:xfrm>
            <a:off x="1147763" y="585788"/>
            <a:ext cx="3995737" cy="2997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80" name="Rectangle 3"/>
          <p:cNvSpPr>
            <a:spLocks noGrp="1" noChangeArrowheads="1"/>
          </p:cNvSpPr>
          <p:nvPr>
            <p:ph type="body" idx="1"/>
          </p:nvPr>
        </p:nvSpPr>
        <p:spPr bwMode="auto">
          <a:xfrm>
            <a:off x="830263" y="3779838"/>
            <a:ext cx="4632325" cy="3582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Histograms, measure feature distribution. General representation, The feature maybe  color text, depth</a:t>
            </a:r>
            <a:endParaRPr lang="ru-RU" altLang="en-US" smtClean="0"/>
          </a:p>
        </p:txBody>
      </p:sp>
    </p:spTree>
    <p:extLst>
      <p:ext uri="{BB962C8B-B14F-4D97-AF65-F5344CB8AC3E}">
        <p14:creationId xmlns:p14="http://schemas.microsoft.com/office/powerpoint/2010/main" val="1994961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Recap on histogram</a:t>
            </a:r>
          </a:p>
          <a:p>
            <a:r>
              <a:rPr lang="en-US" altLang="en-US" smtClean="0"/>
              <a:t>Design issue histogram how many bin grids. Fewer loss more information compact</a:t>
            </a:r>
          </a:p>
          <a:p>
            <a:r>
              <a:rPr lang="en-US" altLang="en-US" smtClean="0"/>
              <a:t>More bins data points fine </a:t>
            </a:r>
          </a:p>
          <a:p>
            <a:r>
              <a:rPr lang="en-US" altLang="en-US" smtClean="0"/>
              <a:t>Euclidean </a:t>
            </a:r>
          </a:p>
          <a:p>
            <a:endParaRPr lang="en-US" altLang="en-US"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E1073A86-867D-4C80-B3FF-AB711B18D306}" type="slidenum">
              <a:rPr lang="en-US" altLang="en-US" smtClean="0"/>
              <a:pPr>
                <a:spcBef>
                  <a:spcPct val="0"/>
                </a:spcBef>
              </a:pPr>
              <a:t>54</a:t>
            </a:fld>
            <a:endParaRPr lang="en-US" altLang="en-US" smtClean="0"/>
          </a:p>
        </p:txBody>
      </p:sp>
    </p:spTree>
    <p:extLst>
      <p:ext uri="{BB962C8B-B14F-4D97-AF65-F5344CB8AC3E}">
        <p14:creationId xmlns:p14="http://schemas.microsoft.com/office/powerpoint/2010/main" val="261808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Histogram of what. </a:t>
            </a:r>
          </a:p>
          <a:p>
            <a:pPr eaLnBrk="1" hangingPunct="1"/>
            <a:r>
              <a:rPr lang="en-US" altLang="en-US" smtClean="0"/>
              <a:t>Color, RGB values LAB approximate human perception, HSV hue staturation and illumination.</a:t>
            </a:r>
          </a:p>
          <a:p>
            <a:pPr eaLnBrk="1" hangingPunct="1"/>
            <a:r>
              <a:rPr lang="en-US" altLang="en-US" smtClean="0"/>
              <a:t>Textures: texture filter response</a:t>
            </a:r>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04BDE67A-1D43-44F1-AD55-9A819438C748}" type="slidenum">
              <a:rPr lang="en-US" altLang="en-US" smtClean="0"/>
              <a:pPr>
                <a:spcBef>
                  <a:spcPct val="0"/>
                </a:spcBef>
              </a:pPr>
              <a:t>55</a:t>
            </a:fld>
            <a:endParaRPr lang="en-US" altLang="en-US" smtClean="0"/>
          </a:p>
        </p:txBody>
      </p:sp>
    </p:spTree>
    <p:extLst>
      <p:ext uri="{BB962C8B-B14F-4D97-AF65-F5344CB8AC3E}">
        <p14:creationId xmlns:p14="http://schemas.microsoft.com/office/powerpoint/2010/main" val="3941267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Histogram of distinctive interesting points.</a:t>
            </a:r>
          </a:p>
          <a:p>
            <a:r>
              <a:rPr lang="en-US" altLang="en-US" smtClean="0"/>
              <a:t>Detect and describe, interesting point descriptor, histogram of descriptors</a:t>
            </a:r>
          </a:p>
          <a:p>
            <a:r>
              <a:rPr lang="en-US" altLang="en-US" smtClean="0"/>
              <a:t>Bag of visual words</a:t>
            </a:r>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0F82F950-C33D-4817-973E-DB87FA458350}" type="slidenum">
              <a:rPr lang="en-US" altLang="en-US" smtClean="0"/>
              <a:pPr>
                <a:spcBef>
                  <a:spcPct val="0"/>
                </a:spcBef>
              </a:pPr>
              <a:t>56</a:t>
            </a:fld>
            <a:endParaRPr lang="en-US" altLang="en-US" smtClean="0"/>
          </a:p>
        </p:txBody>
      </p:sp>
    </p:spTree>
    <p:extLst>
      <p:ext uri="{BB962C8B-B14F-4D97-AF65-F5344CB8AC3E}">
        <p14:creationId xmlns:p14="http://schemas.microsoft.com/office/powerpoint/2010/main" val="3569038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3C0EA21D-375E-4A0A-991C-2CA9D63A7D2A}" type="slidenum">
              <a:rPr lang="en-US" smtClean="0">
                <a:cs typeface="Arial" charset="0"/>
              </a:rPr>
              <a:pPr eaLnBrk="1" fontAlgn="base" hangingPunct="1">
                <a:spcBef>
                  <a:spcPct val="0"/>
                </a:spcBef>
                <a:spcAft>
                  <a:spcPct val="0"/>
                </a:spcAft>
              </a:pPr>
              <a:t>4</a:t>
            </a:fld>
            <a:endParaRPr lang="en-US" smtClean="0">
              <a:cs typeface="Arial" charset="0"/>
            </a:endParaRPr>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latin typeface="Arial" charset="0"/>
              <a:cs typeface="Arial" charset="0"/>
            </a:endParaRPr>
          </a:p>
        </p:txBody>
      </p:sp>
    </p:spTree>
    <p:extLst>
      <p:ext uri="{BB962C8B-B14F-4D97-AF65-F5344CB8AC3E}">
        <p14:creationId xmlns:p14="http://schemas.microsoft.com/office/powerpoint/2010/main" val="39108929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D708E249-2286-4BAF-AE5E-57CE67959394}" type="slidenum">
              <a:rPr lang="en-US" altLang="en-US" smtClean="0">
                <a:solidFill>
                  <a:srgbClr val="000000"/>
                </a:solidFill>
                <a:latin typeface="Arial" panose="020B0604020202020204" pitchFamily="34" charset="0"/>
              </a:rPr>
              <a:pPr>
                <a:spcBef>
                  <a:spcPct val="0"/>
                </a:spcBef>
              </a:pPr>
              <a:t>57</a:t>
            </a:fld>
            <a:endParaRPr lang="en-US" altLang="en-US" smtClean="0">
              <a:solidFill>
                <a:srgbClr val="000000"/>
              </a:solidFill>
              <a:latin typeface="Arial" panose="020B0604020202020204" pitchFamily="34" charset="0"/>
            </a:endParaRPr>
          </a:p>
        </p:txBody>
      </p:sp>
      <p:sp>
        <p:nvSpPr>
          <p:cNvPr id="6553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Analogy Language</a:t>
            </a:r>
          </a:p>
          <a:p>
            <a:pPr eaLnBrk="1" hangingPunct="1"/>
            <a:r>
              <a:rPr lang="en-US" altLang="en-US" smtClean="0"/>
              <a:t>Bag of lexical word articles</a:t>
            </a:r>
          </a:p>
          <a:p>
            <a:pPr eaLnBrk="1" hangingPunct="1"/>
            <a:endParaRPr lang="en-US" altLang="en-US" smtClean="0"/>
          </a:p>
        </p:txBody>
      </p:sp>
      <p:sp>
        <p:nvSpPr>
          <p:cNvPr id="2" name="Footer Placeholder 1"/>
          <p:cNvSpPr>
            <a:spLocks noGrp="1"/>
          </p:cNvSpPr>
          <p:nvPr>
            <p:ph type="ftr" sz="quarter" idx="4"/>
          </p:nvPr>
        </p:nvSpPr>
        <p:spPr/>
        <p:txBody>
          <a:bodyPr rtlCol="0"/>
          <a:lstStyle/>
          <a:p>
            <a:pPr fontAlgn="auto">
              <a:spcBef>
                <a:spcPts val="0"/>
              </a:spcBef>
              <a:spcAft>
                <a:spcPts val="0"/>
              </a:spcAft>
              <a:defRPr/>
            </a:pPr>
            <a:r>
              <a:rPr lang="en-US">
                <a:latin typeface="+mn-lt"/>
                <a:ea typeface="+mn-ea"/>
              </a:rPr>
              <a:t>CS 376 Lecture 18</a:t>
            </a:r>
          </a:p>
        </p:txBody>
      </p:sp>
    </p:spTree>
    <p:extLst>
      <p:ext uri="{BB962C8B-B14F-4D97-AF65-F5344CB8AC3E}">
        <p14:creationId xmlns:p14="http://schemas.microsoft.com/office/powerpoint/2010/main" val="1581100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Patch local shape, by quantize them, dictionary of visual word and then we patch into a codeword</a:t>
            </a:r>
          </a:p>
          <a:p>
            <a:r>
              <a:rPr lang="en-US" altLang="en-US" smtClean="0"/>
              <a:t>Frequency distribution Visual words to represent</a:t>
            </a:r>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7B63063-2E18-4C37-BFD2-E0B774D159CE}" type="slidenum">
              <a:rPr lang="en-US" altLang="en-US" smtClean="0"/>
              <a:pPr>
                <a:spcBef>
                  <a:spcPct val="0"/>
                </a:spcBef>
              </a:pPr>
              <a:t>58</a:t>
            </a:fld>
            <a:endParaRPr lang="en-US" altLang="en-US" smtClean="0"/>
          </a:p>
        </p:txBody>
      </p:sp>
    </p:spTree>
    <p:extLst>
      <p:ext uri="{BB962C8B-B14F-4D97-AF65-F5344CB8AC3E}">
        <p14:creationId xmlns:p14="http://schemas.microsoft.com/office/powerpoint/2010/main" val="13108808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9D1F141A-730A-41AC-A58E-1288B370D439}" type="slidenum">
              <a:rPr lang="en-US" altLang="en-US" smtClean="0"/>
              <a:pPr>
                <a:spcBef>
                  <a:spcPct val="0"/>
                </a:spcBef>
              </a:pPr>
              <a:t>59</a:t>
            </a:fld>
            <a:endParaRPr lang="en-US" altLang="en-US" smtClean="0"/>
          </a:p>
        </p:txBody>
      </p:sp>
    </p:spTree>
    <p:extLst>
      <p:ext uri="{BB962C8B-B14F-4D97-AF65-F5344CB8AC3E}">
        <p14:creationId xmlns:p14="http://schemas.microsoft.com/office/powerpoint/2010/main" val="21416123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So far, global histogram over the whole image discard spatial information</a:t>
            </a:r>
          </a:p>
          <a:p>
            <a:r>
              <a:rPr lang="en-US" altLang="en-US" smtClean="0"/>
              <a:t>Images contain structures and looking at a scene spatial distribution of feature we want to capture but we throw them away</a:t>
            </a:r>
          </a:p>
          <a:p>
            <a:endParaRPr lang="en-US" altLang="en-US" smtClean="0"/>
          </a:p>
          <a:p>
            <a:r>
              <a:rPr lang="en-US" altLang="en-US" smtClean="0"/>
              <a:t>Result in the fact that I can construct a very different image and still get the same histogram</a:t>
            </a:r>
          </a:p>
          <a:p>
            <a:r>
              <a:rPr lang="en-US" altLang="en-US" smtClean="0"/>
              <a:t>This image is obvious a scene on grassland but with the noisy and gradient image on the bottom, color histogram</a:t>
            </a:r>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C71F1B3B-1C2B-402A-BDF9-A7518900132F}" type="slidenum">
              <a:rPr lang="en-US" altLang="en-US" smtClean="0"/>
              <a:pPr>
                <a:spcBef>
                  <a:spcPct val="0"/>
                </a:spcBef>
              </a:pPr>
              <a:t>64</a:t>
            </a:fld>
            <a:endParaRPr lang="en-US" altLang="en-US" smtClean="0"/>
          </a:p>
        </p:txBody>
      </p:sp>
    </p:spTree>
    <p:extLst>
      <p:ext uri="{BB962C8B-B14F-4D97-AF65-F5344CB8AC3E}">
        <p14:creationId xmlns:p14="http://schemas.microsoft.com/office/powerpoint/2010/main" val="3417382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Overcome this, global, pyramid of histogram</a:t>
            </a:r>
          </a:p>
          <a:p>
            <a:r>
              <a:rPr lang="en-US" altLang="en-US" smtClean="0"/>
              <a:t>Split into spatial bins at several levels and compute the histogram in each of them</a:t>
            </a:r>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DA8A5850-3E1E-48F0-8024-AC20054ECA9F}" type="slidenum">
              <a:rPr lang="en-US" altLang="en-US" smtClean="0"/>
              <a:pPr>
                <a:spcBef>
                  <a:spcPct val="0"/>
                </a:spcBef>
              </a:pPr>
              <a:t>65</a:t>
            </a:fld>
            <a:endParaRPr lang="en-US" altLang="en-US" smtClean="0"/>
          </a:p>
        </p:txBody>
      </p:sp>
    </p:spTree>
    <p:extLst>
      <p:ext uri="{BB962C8B-B14F-4D97-AF65-F5344CB8AC3E}">
        <p14:creationId xmlns:p14="http://schemas.microsoft.com/office/powerpoint/2010/main" val="34128628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In more details, we still have the global histogram, but then I also have histograms computed in this 2x2 grid and histogram computed in 4x4 grid</a:t>
            </a:r>
          </a:p>
          <a:p>
            <a:r>
              <a:rPr lang="en-US" altLang="en-US" smtClean="0"/>
              <a:t>Each of the histograms are individual normalized. They are weighted because you want each level to have equal weights, and combined together.</a:t>
            </a:r>
          </a:p>
          <a:p>
            <a:r>
              <a:rPr lang="en-US" altLang="en-US" smtClean="0"/>
              <a:t>This spatial pyramid bag of bow is often considered as the goto feature to image categorization, works best for scenes, also works for most object.</a:t>
            </a:r>
          </a:p>
          <a:p>
            <a:r>
              <a:rPr lang="en-US" altLang="en-US" smtClean="0"/>
              <a:t>One critism high dimensionality and you can deal with by doing PCA dimension reduction</a:t>
            </a: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50F34A2-1C99-439B-8AD7-32D2AF5E8F6C}" type="slidenum">
              <a:rPr lang="en-US" altLang="en-US" smtClean="0"/>
              <a:pPr>
                <a:spcBef>
                  <a:spcPct val="0"/>
                </a:spcBef>
              </a:pPr>
              <a:t>66</a:t>
            </a:fld>
            <a:endParaRPr lang="en-US" altLang="en-US" smtClean="0"/>
          </a:p>
        </p:txBody>
      </p:sp>
    </p:spTree>
    <p:extLst>
      <p:ext uri="{BB962C8B-B14F-4D97-AF65-F5344CB8AC3E}">
        <p14:creationId xmlns:p14="http://schemas.microsoft.com/office/powerpoint/2010/main" val="13992968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Whole images regions</a:t>
            </a:r>
          </a:p>
          <a:p>
            <a:r>
              <a:rPr lang="en-US" altLang="en-US" smtClean="0"/>
              <a:t>Each region, extract features, predict on that.</a:t>
            </a:r>
          </a:p>
          <a:p>
            <a:r>
              <a:rPr lang="en-US" altLang="en-US" smtClean="0"/>
              <a:t>Features are extract within the region or the surrounding rather than global</a:t>
            </a:r>
          </a:p>
          <a:p>
            <a:endParaRPr lang="en-US" altLang="en-US" smtClean="0"/>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0B3A28C-E0B7-48C0-B0CE-B46E870F148F}" type="slidenum">
              <a:rPr lang="en-US" altLang="en-US" smtClean="0"/>
              <a:pPr>
                <a:spcBef>
                  <a:spcPct val="0"/>
                </a:spcBef>
              </a:pPr>
              <a:t>74</a:t>
            </a:fld>
            <a:endParaRPr lang="en-US" altLang="en-US" smtClean="0"/>
          </a:p>
        </p:txBody>
      </p:sp>
    </p:spTree>
    <p:extLst>
      <p:ext uri="{BB962C8B-B14F-4D97-AF65-F5344CB8AC3E}">
        <p14:creationId xmlns:p14="http://schemas.microsoft.com/office/powerpoint/2010/main" val="37385299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Color texture bag of word</a:t>
            </a:r>
          </a:p>
          <a:p>
            <a:endParaRPr lang="en-US" altLang="en-US" smtClean="0"/>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6E03200-7BEE-4124-8619-EEA35EE335CC}" type="slidenum">
              <a:rPr lang="en-US" altLang="en-US" smtClean="0"/>
              <a:pPr>
                <a:spcBef>
                  <a:spcPct val="0"/>
                </a:spcBef>
              </a:pPr>
              <a:t>75</a:t>
            </a:fld>
            <a:endParaRPr lang="en-US" altLang="en-US" smtClean="0"/>
          </a:p>
        </p:txBody>
      </p:sp>
    </p:spTree>
    <p:extLst>
      <p:ext uri="{BB962C8B-B14F-4D97-AF65-F5344CB8AC3E}">
        <p14:creationId xmlns:p14="http://schemas.microsoft.com/office/powerpoint/2010/main" val="9837301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At testing time, we are given with an new image, we also represent it in terms of image features and apply the trained model to obtain the prediction</a:t>
            </a:r>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8C8F1009-2DC8-4545-9753-579C132DE784}" type="slidenum">
              <a:rPr lang="en-US" altLang="en-US" smtClean="0"/>
              <a:pPr>
                <a:spcBef>
                  <a:spcPct val="0"/>
                </a:spcBef>
              </a:pPr>
              <a:t>79</a:t>
            </a:fld>
            <a:endParaRPr lang="en-US" altLang="en-US" smtClean="0"/>
          </a:p>
        </p:txBody>
      </p:sp>
    </p:spTree>
    <p:extLst>
      <p:ext uri="{BB962C8B-B14F-4D97-AF65-F5344CB8AC3E}">
        <p14:creationId xmlns:p14="http://schemas.microsoft.com/office/powerpoint/2010/main" val="1938973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What do you say about this image? </a:t>
            </a:r>
          </a:p>
          <a:p>
            <a:endParaRPr lang="en-US" altLang="en-US" smtClean="0"/>
          </a:p>
          <a:p>
            <a:r>
              <a:rPr lang="en-US" altLang="en-US" smtClean="0"/>
              <a:t>So this is a forest scene, and there is a lot trees, grass on the ground, man and holding a camera looking rabbit, bear behind.</a:t>
            </a:r>
          </a:p>
          <a:p>
            <a:r>
              <a:rPr lang="en-US" altLang="en-US" smtClean="0"/>
              <a:t>Giving out category names, doing categorization</a:t>
            </a: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31341578-212D-4395-AC50-8661BF6E2D4F}" type="slidenum">
              <a:rPr lang="en-US" altLang="en-US" smtClean="0"/>
              <a:pPr>
                <a:spcBef>
                  <a:spcPct val="0"/>
                </a:spcBef>
              </a:pPr>
              <a:t>19</a:t>
            </a:fld>
            <a:endParaRPr lang="en-US" altLang="en-US" smtClean="0"/>
          </a:p>
        </p:txBody>
      </p:sp>
    </p:spTree>
    <p:extLst>
      <p:ext uri="{BB962C8B-B14F-4D97-AF65-F5344CB8AC3E}">
        <p14:creationId xmlns:p14="http://schemas.microsoft.com/office/powerpoint/2010/main" val="3631206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Looking at this image, by categorizing each of the object, we infer a lot of information.</a:t>
            </a:r>
          </a:p>
          <a:p>
            <a:r>
              <a:rPr lang="en-US" altLang="en-US" smtClean="0"/>
              <a:t>Animal alive, dangerous, how fast runs, I poke it.</a:t>
            </a:r>
          </a:p>
          <a:p>
            <a:r>
              <a:rPr lang="en-US" altLang="en-US" smtClean="0"/>
              <a:t>Infer in man is in danger</a:t>
            </a: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1798A429-B13A-4875-85C3-3592222A6370}" type="slidenum">
              <a:rPr lang="en-US" altLang="en-US" smtClean="0"/>
              <a:pPr>
                <a:spcBef>
                  <a:spcPct val="0"/>
                </a:spcBef>
              </a:pPr>
              <a:t>20</a:t>
            </a:fld>
            <a:endParaRPr lang="en-US" altLang="en-US" smtClean="0"/>
          </a:p>
        </p:txBody>
      </p:sp>
    </p:spTree>
    <p:extLst>
      <p:ext uri="{BB962C8B-B14F-4D97-AF65-F5344CB8AC3E}">
        <p14:creationId xmlns:p14="http://schemas.microsoft.com/office/powerpoint/2010/main" val="3316120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1F9901FB-66C8-405E-9A6D-E539C19C2EF6}" type="slidenum">
              <a:rPr lang="en-US" altLang="en-US" smtClean="0"/>
              <a:pPr>
                <a:spcBef>
                  <a:spcPct val="0"/>
                </a:spcBef>
              </a:pPr>
              <a:t>21</a:t>
            </a:fld>
            <a:endParaRPr lang="en-US" altLang="en-US" smtClean="0"/>
          </a:p>
        </p:txBody>
      </p:sp>
      <p:sp>
        <p:nvSpPr>
          <p:cNvPr id="133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I think about things in categories because there are many benefit to it.</a:t>
            </a:r>
          </a:p>
          <a:p>
            <a:pPr eaLnBrk="1" hangingPunct="1"/>
            <a:r>
              <a:rPr lang="en-US" altLang="en-US" smtClean="0"/>
              <a:t>Mainly the benefit is, from categories, we can go beyond what we see and make prediction</a:t>
            </a:r>
          </a:p>
        </p:txBody>
      </p:sp>
    </p:spTree>
    <p:extLst>
      <p:ext uri="{BB962C8B-B14F-4D97-AF65-F5344CB8AC3E}">
        <p14:creationId xmlns:p14="http://schemas.microsoft.com/office/powerpoint/2010/main" val="3329113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FA2FE7B-F39F-4CF1-ABB0-56A5E3778A4D}" type="slidenum">
              <a:rPr lang="en-US" altLang="en-US" smtClean="0">
                <a:latin typeface="Calibri" panose="020F0502020204030204" pitchFamily="34" charset="0"/>
              </a:rPr>
              <a:pPr/>
              <a:t>23</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3053256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FE6093DD-90C3-48D2-BEB8-CFA0E308DC92}" type="slidenum">
              <a:rPr lang="en-US" altLang="en-US" smtClean="0"/>
              <a:pPr>
                <a:spcBef>
                  <a:spcPct val="0"/>
                </a:spcBef>
              </a:pPr>
              <a:t>24</a:t>
            </a:fld>
            <a:endParaRPr lang="en-US" altLang="en-US" smtClean="0"/>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Knowing what a category is, how do we recognize them?</a:t>
            </a:r>
          </a:p>
          <a:p>
            <a:pPr eaLnBrk="1" hangingPunct="1"/>
            <a:r>
              <a:rPr lang="en-US" altLang="en-US" smtClean="0"/>
              <a:t>One way to think about it is that I have a generic prototype of something say dog, and I compare everything to the prototype to make this decision.</a:t>
            </a:r>
          </a:p>
          <a:p>
            <a:pPr eaLnBrk="1" hangingPunct="1"/>
            <a:r>
              <a:rPr lang="en-US" altLang="en-US" smtClean="0"/>
              <a:t>The other way to think about it is I have kept in my memory a number of exemplars and I compare new things to those exemplars and make the prediction</a:t>
            </a:r>
          </a:p>
        </p:txBody>
      </p:sp>
    </p:spTree>
    <p:extLst>
      <p:ext uri="{BB962C8B-B14F-4D97-AF65-F5344CB8AC3E}">
        <p14:creationId xmlns:p14="http://schemas.microsoft.com/office/powerpoint/2010/main" val="2459300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20CCAD82-F19F-410F-86DD-90A672DFD953}" type="slidenum">
              <a:rPr lang="en-US" altLang="en-US" smtClean="0"/>
              <a:pPr>
                <a:spcBef>
                  <a:spcPct val="0"/>
                </a:spcBef>
              </a:pPr>
              <a:t>25</a:t>
            </a:fld>
            <a:endParaRPr lang="en-US" altLang="en-US" smtClean="0"/>
          </a:p>
        </p:txBody>
      </p:sp>
      <p:sp>
        <p:nvSpPr>
          <p:cNvPr id="204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So category is important but what kind of categories do we what to work with?</a:t>
            </a:r>
          </a:p>
          <a:p>
            <a:pPr eaLnBrk="1" hangingPunct="1"/>
            <a:endParaRPr lang="en-US" altLang="en-US" smtClean="0"/>
          </a:p>
          <a:p>
            <a:pPr eaLnBrk="1" hangingPunct="1"/>
            <a:r>
              <a:rPr lang="en-US" altLang="en-US" smtClean="0"/>
              <a:t>It turns out that philosophers have been thinking about it over thousands of years and some of recent theories about categorization is made by a research Elenor Rosch in 1976.</a:t>
            </a:r>
          </a:p>
          <a:p>
            <a:pPr eaLnBrk="1" hangingPunct="1"/>
            <a:endParaRPr lang="en-US" altLang="en-US" smtClean="0"/>
          </a:p>
          <a:p>
            <a:pPr eaLnBrk="1" hangingPunct="1"/>
            <a:r>
              <a:rPr lang="en-US" altLang="en-US" smtClean="0"/>
              <a:t>They found that first categories can be put into taxonomies. Dog is subcategory of animal, and German shepherd is subcategory of dog.</a:t>
            </a:r>
          </a:p>
          <a:p>
            <a:pPr eaLnBrk="1" hangingPunct="1"/>
            <a:r>
              <a:rPr lang="en-US" altLang="en-US" smtClean="0"/>
              <a:t>At higher level things share very little in common, and at lower level, things share a lot in common. a fly is very different from a dog, but german shepherd is very similar to a greyhound, but the boundary may be less clear.</a:t>
            </a:r>
          </a:p>
          <a:p>
            <a:pPr eaLnBrk="1" hangingPunct="1"/>
            <a:r>
              <a:rPr lang="en-US" altLang="en-US" smtClean="0"/>
              <a:t>So in the taxonomy tree, there is level called basic level where people are very comfortable to work with, they are like dog, cat, cow.</a:t>
            </a:r>
          </a:p>
          <a:p>
            <a:pPr eaLnBrk="1" hangingPunct="1"/>
            <a:r>
              <a:rPr lang="en-US" altLang="en-US" smtClean="0"/>
              <a:t>In this level categories still share a lot in common and the boundaries of categories are very clear.</a:t>
            </a:r>
          </a:p>
        </p:txBody>
      </p:sp>
    </p:spTree>
    <p:extLst>
      <p:ext uri="{BB962C8B-B14F-4D97-AF65-F5344CB8AC3E}">
        <p14:creationId xmlns:p14="http://schemas.microsoft.com/office/powerpoint/2010/main" val="912633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Supervised learning</a:t>
            </a:r>
          </a:p>
          <a:p>
            <a:r>
              <a:rPr lang="en-US" altLang="en-US" smtClean="0"/>
              <a:t>First we represent the visual appearance of our examples using some image features, we want the features to capture important visual characteristics</a:t>
            </a:r>
          </a:p>
          <a:p>
            <a:r>
              <a:rPr lang="en-US" altLang="en-US" smtClean="0"/>
              <a:t>Then, we will build models to separate the examples from the same category from the examples that do not belong to this category</a:t>
            </a: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0E90F693-0FF7-4756-90C4-7EAB9B63E75C}" type="slidenum">
              <a:rPr lang="en-US" altLang="en-US" smtClean="0"/>
              <a:pPr>
                <a:spcBef>
                  <a:spcPct val="0"/>
                </a:spcBef>
              </a:pPr>
              <a:t>36</a:t>
            </a:fld>
            <a:endParaRPr lang="en-US" altLang="en-US" smtClean="0"/>
          </a:p>
        </p:txBody>
      </p:sp>
    </p:spTree>
    <p:extLst>
      <p:ext uri="{BB962C8B-B14F-4D97-AF65-F5344CB8AC3E}">
        <p14:creationId xmlns:p14="http://schemas.microsoft.com/office/powerpoint/2010/main" val="727380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2BA3B8-9D41-44E7-997B-62F0684C1FF0}"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425410483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2BA3B8-9D41-44E7-997B-62F0684C1FF0}"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120228022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2BA3B8-9D41-44E7-997B-62F0684C1FF0}"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216282007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2BA3B8-9D41-44E7-997B-62F0684C1FF0}"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96692441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2BA3B8-9D41-44E7-997B-62F0684C1FF0}"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3819372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82BA3B8-9D41-44E7-997B-62F0684C1FF0}"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141713840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2BA3B8-9D41-44E7-997B-62F0684C1FF0}"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31011376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2BA3B8-9D41-44E7-997B-62F0684C1FF0}" type="datetimeFigureOut">
              <a:rPr lang="en-US" smtClean="0"/>
              <a:t>10/26/2016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39122891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2BA3B8-9D41-44E7-997B-62F0684C1FF0}" type="datetimeFigureOut">
              <a:rPr lang="en-US" smtClean="0"/>
              <a:t>10/26/2016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87777842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2BA3B8-9D41-44E7-997B-62F0684C1FF0}" type="datetimeFigureOut">
              <a:rPr lang="en-US" smtClean="0"/>
              <a:t>10/26/2016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326255983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582BA3B8-9D41-44E7-997B-62F0684C1FF0}"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4186371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defRPr sz="2800"/>
            </a:lvl1pPr>
            <a:lvl2pPr>
              <a:defRPr sz="2400"/>
            </a:lvl2pPr>
            <a:lvl3pPr>
              <a:defRPr sz="1800"/>
            </a:lvl3pPr>
            <a:lvl4pPr>
              <a:defRPr sz="1600"/>
            </a:lvl4pPr>
            <a:lvl5pPr>
              <a:defRPr sz="1600"/>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82BA3B8-9D41-44E7-997B-62F0684C1FF0}"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103303475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582BA3B8-9D41-44E7-997B-62F0684C1FF0}"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1126451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2BA3B8-9D41-44E7-997B-62F0684C1FF0}"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601845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2BA3B8-9D41-44E7-997B-62F0684C1FF0}"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290375225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144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6195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56F9DED-C3AA-40F6-ACE9-AC54436C1CBC}" type="slidenum">
              <a:rPr lang="en-US"/>
              <a:pPr>
                <a:defRPr/>
              </a:pPr>
              <a:t>‹#›</a:t>
            </a:fld>
            <a:endParaRPr lang="en-US"/>
          </a:p>
        </p:txBody>
      </p:sp>
    </p:spTree>
    <p:extLst>
      <p:ext uri="{BB962C8B-B14F-4D97-AF65-F5344CB8AC3E}">
        <p14:creationId xmlns:p14="http://schemas.microsoft.com/office/powerpoint/2010/main" val="82153754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F507D0-B977-4740-8279-C9CFD49FDA9B}" type="slidenum">
              <a:rPr lang="en-US"/>
              <a:pPr>
                <a:defRPr/>
              </a:pPr>
              <a:t>‹#›</a:t>
            </a:fld>
            <a:endParaRPr lang="en-US"/>
          </a:p>
        </p:txBody>
      </p:sp>
    </p:spTree>
    <p:extLst>
      <p:ext uri="{BB962C8B-B14F-4D97-AF65-F5344CB8AC3E}">
        <p14:creationId xmlns:p14="http://schemas.microsoft.com/office/powerpoint/2010/main" val="411318418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0F6E678-3A56-4B66-8875-E0ADA909F534}"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A20B49-F965-40E1-B287-98EFCF1ACA3C}" type="slidenum">
              <a:rPr lang="en-US" smtClean="0"/>
              <a:t>‹#›</a:t>
            </a:fld>
            <a:endParaRPr lang="en-US"/>
          </a:p>
        </p:txBody>
      </p:sp>
    </p:spTree>
    <p:extLst>
      <p:ext uri="{BB962C8B-B14F-4D97-AF65-F5344CB8AC3E}">
        <p14:creationId xmlns:p14="http://schemas.microsoft.com/office/powerpoint/2010/main" val="129303312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F6E678-3A56-4B66-8875-E0ADA909F534}"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A20B49-F965-40E1-B287-98EFCF1ACA3C}" type="slidenum">
              <a:rPr lang="en-US" smtClean="0"/>
              <a:t>‹#›</a:t>
            </a:fld>
            <a:endParaRPr lang="en-US"/>
          </a:p>
        </p:txBody>
      </p:sp>
    </p:spTree>
    <p:extLst>
      <p:ext uri="{BB962C8B-B14F-4D97-AF65-F5344CB8AC3E}">
        <p14:creationId xmlns:p14="http://schemas.microsoft.com/office/powerpoint/2010/main" val="11893058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0F6E678-3A56-4B66-8875-E0ADA909F534}"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A20B49-F965-40E1-B287-98EFCF1ACA3C}" type="slidenum">
              <a:rPr lang="en-US" smtClean="0"/>
              <a:t>‹#›</a:t>
            </a:fld>
            <a:endParaRPr lang="en-US"/>
          </a:p>
        </p:txBody>
      </p:sp>
    </p:spTree>
    <p:extLst>
      <p:ext uri="{BB962C8B-B14F-4D97-AF65-F5344CB8AC3E}">
        <p14:creationId xmlns:p14="http://schemas.microsoft.com/office/powerpoint/2010/main" val="289477128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0F6E678-3A56-4B66-8875-E0ADA909F534}"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A20B49-F965-40E1-B287-98EFCF1ACA3C}" type="slidenum">
              <a:rPr lang="en-US" smtClean="0"/>
              <a:t>‹#›</a:t>
            </a:fld>
            <a:endParaRPr lang="en-US"/>
          </a:p>
        </p:txBody>
      </p:sp>
    </p:spTree>
    <p:extLst>
      <p:ext uri="{BB962C8B-B14F-4D97-AF65-F5344CB8AC3E}">
        <p14:creationId xmlns:p14="http://schemas.microsoft.com/office/powerpoint/2010/main" val="294678849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0F6E678-3A56-4B66-8875-E0ADA909F534}" type="datetimeFigureOut">
              <a:rPr lang="en-US" smtClean="0"/>
              <a:t>10/26/2016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A20B49-F965-40E1-B287-98EFCF1ACA3C}" type="slidenum">
              <a:rPr lang="en-US" smtClean="0"/>
              <a:t>‹#›</a:t>
            </a:fld>
            <a:endParaRPr lang="en-US"/>
          </a:p>
        </p:txBody>
      </p:sp>
    </p:spTree>
    <p:extLst>
      <p:ext uri="{BB962C8B-B14F-4D97-AF65-F5344CB8AC3E}">
        <p14:creationId xmlns:p14="http://schemas.microsoft.com/office/powerpoint/2010/main" val="2415675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82BA3B8-9D41-44E7-997B-62F0684C1FF0}"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409087144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0F6E678-3A56-4B66-8875-E0ADA909F534}" type="datetimeFigureOut">
              <a:rPr lang="en-US" smtClean="0"/>
              <a:t>10/26/2016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A20B49-F965-40E1-B287-98EFCF1ACA3C}" type="slidenum">
              <a:rPr lang="en-US" smtClean="0"/>
              <a:t>‹#›</a:t>
            </a:fld>
            <a:endParaRPr lang="en-US"/>
          </a:p>
        </p:txBody>
      </p:sp>
    </p:spTree>
    <p:extLst>
      <p:ext uri="{BB962C8B-B14F-4D97-AF65-F5344CB8AC3E}">
        <p14:creationId xmlns:p14="http://schemas.microsoft.com/office/powerpoint/2010/main" val="36437938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F6E678-3A56-4B66-8875-E0ADA909F534}" type="datetimeFigureOut">
              <a:rPr lang="en-US" smtClean="0"/>
              <a:t>10/26/2016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A20B49-F965-40E1-B287-98EFCF1ACA3C}" type="slidenum">
              <a:rPr lang="en-US" smtClean="0"/>
              <a:t>‹#›</a:t>
            </a:fld>
            <a:endParaRPr lang="en-US"/>
          </a:p>
        </p:txBody>
      </p:sp>
    </p:spTree>
    <p:extLst>
      <p:ext uri="{BB962C8B-B14F-4D97-AF65-F5344CB8AC3E}">
        <p14:creationId xmlns:p14="http://schemas.microsoft.com/office/powerpoint/2010/main" val="9462083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C0F6E678-3A56-4B66-8875-E0ADA909F534}"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A20B49-F965-40E1-B287-98EFCF1ACA3C}" type="slidenum">
              <a:rPr lang="en-US" smtClean="0"/>
              <a:t>‹#›</a:t>
            </a:fld>
            <a:endParaRPr lang="en-US"/>
          </a:p>
        </p:txBody>
      </p:sp>
    </p:spTree>
    <p:extLst>
      <p:ext uri="{BB962C8B-B14F-4D97-AF65-F5344CB8AC3E}">
        <p14:creationId xmlns:p14="http://schemas.microsoft.com/office/powerpoint/2010/main" val="5096973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C0F6E678-3A56-4B66-8875-E0ADA909F534}"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A20B49-F965-40E1-B287-98EFCF1ACA3C}" type="slidenum">
              <a:rPr lang="en-US" smtClean="0"/>
              <a:t>‹#›</a:t>
            </a:fld>
            <a:endParaRPr lang="en-US"/>
          </a:p>
        </p:txBody>
      </p:sp>
    </p:spTree>
    <p:extLst>
      <p:ext uri="{BB962C8B-B14F-4D97-AF65-F5344CB8AC3E}">
        <p14:creationId xmlns:p14="http://schemas.microsoft.com/office/powerpoint/2010/main" val="1247482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F6E678-3A56-4B66-8875-E0ADA909F534}"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A20B49-F965-40E1-B287-98EFCF1ACA3C}" type="slidenum">
              <a:rPr lang="en-US" smtClean="0"/>
              <a:t>‹#›</a:t>
            </a:fld>
            <a:endParaRPr lang="en-US"/>
          </a:p>
        </p:txBody>
      </p:sp>
    </p:spTree>
    <p:extLst>
      <p:ext uri="{BB962C8B-B14F-4D97-AF65-F5344CB8AC3E}">
        <p14:creationId xmlns:p14="http://schemas.microsoft.com/office/powerpoint/2010/main" val="37937001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F6E678-3A56-4B66-8875-E0ADA909F534}"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A20B49-F965-40E1-B287-98EFCF1ACA3C}" type="slidenum">
              <a:rPr lang="en-US" smtClean="0"/>
              <a:t>‹#›</a:t>
            </a:fld>
            <a:endParaRPr lang="en-US"/>
          </a:p>
        </p:txBody>
      </p:sp>
    </p:spTree>
    <p:extLst>
      <p:ext uri="{BB962C8B-B14F-4D97-AF65-F5344CB8AC3E}">
        <p14:creationId xmlns:p14="http://schemas.microsoft.com/office/powerpoint/2010/main" val="2466873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2BA3B8-9D41-44E7-997B-62F0684C1FF0}"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124621968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2BA3B8-9D41-44E7-997B-62F0684C1FF0}" type="datetimeFigureOut">
              <a:rPr lang="en-US" smtClean="0"/>
              <a:t>10/26/2016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65071043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2BA3B8-9D41-44E7-997B-62F0684C1FF0}" type="datetimeFigureOut">
              <a:rPr lang="en-US" smtClean="0"/>
              <a:t>10/26/2016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31511162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2BA3B8-9D41-44E7-997B-62F0684C1FF0}" type="datetimeFigureOut">
              <a:rPr lang="en-US" smtClean="0"/>
              <a:t>10/26/2016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113092669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582BA3B8-9D41-44E7-997B-62F0684C1FF0}"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36238246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582BA3B8-9D41-44E7-997B-62F0684C1FF0}"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66294315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0"/>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82BA3B8-9D41-44E7-997B-62F0684C1FF0}" type="datetimeFigureOut">
              <a:rPr lang="en-US" smtClean="0"/>
              <a:t>10/26/2016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BB3A7DB-A3B0-4681-AE22-C9A1CC27E7F7}" type="slidenum">
              <a:rPr lang="en-US" smtClean="0"/>
              <a:t>‹#›</a:t>
            </a:fld>
            <a:endParaRPr lang="en-US"/>
          </a:p>
        </p:txBody>
      </p:sp>
    </p:spTree>
    <p:extLst>
      <p:ext uri="{BB962C8B-B14F-4D97-AF65-F5344CB8AC3E}">
        <p14:creationId xmlns:p14="http://schemas.microsoft.com/office/powerpoint/2010/main" val="342879512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iming>
    <p:tnLst>
      <p:par>
        <p:cTn id="1" dur="indefinite" restart="never" nodeType="tmRoot"/>
      </p:par>
    </p:tnLst>
  </p:timing>
  <p:txStyles>
    <p:titleStyle>
      <a:lvl1pPr algn="l" defTabSz="6858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32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82BA3B8-9D41-44E7-997B-62F0684C1FF0}" type="datetimeFigureOut">
              <a:rPr lang="en-US" smtClean="0"/>
              <a:t>10/26/2016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BB3A7DB-A3B0-4681-AE22-C9A1CC27E7F7}" type="slidenum">
              <a:rPr lang="en-US" smtClean="0"/>
              <a:t>‹#›</a:t>
            </a:fld>
            <a:endParaRPr lang="en-US"/>
          </a:p>
        </p:txBody>
      </p:sp>
    </p:spTree>
    <p:extLst>
      <p:ext uri="{BB962C8B-B14F-4D97-AF65-F5344CB8AC3E}">
        <p14:creationId xmlns:p14="http://schemas.microsoft.com/office/powerpoint/2010/main" val="211388727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0F6E678-3A56-4B66-8875-E0ADA909F534}" type="datetimeFigureOut">
              <a:rPr lang="en-US" smtClean="0"/>
              <a:t>10/26/2016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BA20B49-F965-40E1-B287-98EFCF1ACA3C}" type="slidenum">
              <a:rPr lang="en-US" smtClean="0"/>
              <a:t>‹#›</a:t>
            </a:fld>
            <a:endParaRPr lang="en-US"/>
          </a:p>
        </p:txBody>
      </p:sp>
    </p:spTree>
    <p:extLst>
      <p:ext uri="{BB962C8B-B14F-4D97-AF65-F5344CB8AC3E}">
        <p14:creationId xmlns:p14="http://schemas.microsoft.com/office/powerpoint/2010/main" val="3612850263"/>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en.wikipedia.org/wiki/Categories_(Aristotle)"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9.bin"/><Relationship Id="rId5" Type="http://schemas.openxmlformats.org/officeDocument/2006/relationships/image" Target="../media/image34.png"/><Relationship Id="rId4" Type="http://schemas.openxmlformats.org/officeDocument/2006/relationships/oleObject" Target="../embeddings/oleObject8.bin"/></Relationships>
</file>

<file path=ppt/slides/_rels/slide25.xml.rels><?xml version="1.0" encoding="UTF-8" standalone="yes"?>
<Relationships xmlns="http://schemas.openxmlformats.org/package/2006/relationships"><Relationship Id="rId3" Type="http://schemas.openxmlformats.org/officeDocument/2006/relationships/hyperlink" Target="http://commonweb.unifr.ch/artsdean/pub/gestens/f/as/files/4610/9778_083247.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vision.caltech.edu/visipedia/"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places.csail.mit.edu/places_NIPS14.pdf"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file:///C:\Users\Huang\Dropbox\Courses\CS%20543%20Computer%20Vision\Lecture\Player%20Tracking%20at%20All-Star%20Competition.mp4" TargetMode="Externa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hyperlink" Target="http://www.ifp.illinois.edu/~jyang29/papers/CVPR14_Font.pdf"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repository.cmu.edu/cgi/viewcontent.cgi?article=1776&amp;context=robotics"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arxiv.org/pdf/1311.3715.pdf"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eb.engr.illinois.edu/~dhoiem/publications/hoiem_ijcv2007SurfaceLayout.pdf" TargetMode="External"/><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hyperlink" Target="http://ai.stanford.edu/~ang/papers/pami08-make3d.pdf" TargetMode="Externa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hyperlink" Target="http://cs.nyu.edu/~silberman/papers/indoor_seg_support.pdf" TargetMode="External"/><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hyperlink" Target="http://arxiv.org/pdf/1412.0623.pdf"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8.jpeg"/><Relationship Id="rId7" Type="http://schemas.openxmlformats.org/officeDocument/2006/relationships/hyperlink" Target="http://images.google.com/imgres?imgurl=http://scienceblogs.com/bushwells/upload/2006/07/IcePlantOrgy.JPG&amp;imgrefurl=http://scienceblogs.com/bushwells/2006/07/friday_flower_porn.php&amp;h=1704&amp;w=2272&amp;sz=838&amp;hl=en&amp;start=17&amp;tbnid=RBGFTXqFUNjqAM:&amp;tbnh=113&amp;tbnw=150&amp;prev=/images?q=plant&amp;gbv=2&amp;hl=en&amp;safe=of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 Id="rId9" Type="http://schemas.openxmlformats.org/officeDocument/2006/relationships/image" Target="../media/image53.jpe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hyperlink" Target="http://www.cs.ucsb.edu/~mturk/Papers/mturk-CVPR91.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80.png"/><Relationship Id="rId5" Type="http://schemas.openxmlformats.org/officeDocument/2006/relationships/image" Target="../media/image270.png"/><Relationship Id="rId4" Type="http://schemas.openxmlformats.org/officeDocument/2006/relationships/image" Target="../media/image260.png"/></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emf"/></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wmf"/><Relationship Id="rId13"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12.wmf"/><Relationship Id="rId17" Type="http://schemas.openxmlformats.org/officeDocument/2006/relationships/image" Target="../media/image65.png"/><Relationship Id="rId2" Type="http://schemas.openxmlformats.org/officeDocument/2006/relationships/slideLayout" Target="../slideLayouts/slideLayout2.xml"/><Relationship Id="rId16" Type="http://schemas.openxmlformats.org/officeDocument/2006/relationships/image" Target="../media/image14.wmf"/><Relationship Id="rId1" Type="http://schemas.openxmlformats.org/officeDocument/2006/relationships/vmlDrawing" Target="../drawings/vmlDrawing1.vml"/><Relationship Id="rId6" Type="http://schemas.openxmlformats.org/officeDocument/2006/relationships/image" Target="../media/image9.wmf"/><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oleObject" Target="../embeddings/oleObject7.bin"/><Relationship Id="rId10" Type="http://schemas.openxmlformats.org/officeDocument/2006/relationships/image" Target="../media/image11.wmf"/><Relationship Id="rId4" Type="http://schemas.openxmlformats.org/officeDocument/2006/relationships/image" Target="../media/image8.wmf"/><Relationship Id="rId9" Type="http://schemas.openxmlformats.org/officeDocument/2006/relationships/oleObject" Target="../embeddings/oleObject4.bin"/><Relationship Id="rId14" Type="http://schemas.openxmlformats.org/officeDocument/2006/relationships/image" Target="../media/image13.w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0.bin"/><Relationship Id="rId7" Type="http://schemas.openxmlformats.org/officeDocument/2006/relationships/hyperlink" Target="https://www.google.com/url?sa=t&amp;rct=j&amp;q=&amp;esrc=s&amp;source=web&amp;cd=3&amp;cad=rja&amp;uact=8&amp;ved=0CDEQFjAC&amp;url=https%3A%2F%2Fwww.cs.duke.edu%2F~tomasi%2Fpapers%2Frubner%2FrubnerTr98.pdf&amp;ei=TLQhVZnuG4rlsAWfloCYBw&amp;usg=AFQjCNEN8p1sou1vmMfpSm-j58rT1bNXNQ&amp;sig2=1uhJ9glZhwUlQdtGREJ7MQ" TargetMode="Externa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82.wmf"/><Relationship Id="rId5" Type="http://schemas.openxmlformats.org/officeDocument/2006/relationships/oleObject" Target="../embeddings/oleObject11.bin"/><Relationship Id="rId4" Type="http://schemas.openxmlformats.org/officeDocument/2006/relationships/image" Target="../media/image81.wmf"/></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94.jpeg"/><Relationship Id="rId13" Type="http://schemas.openxmlformats.org/officeDocument/2006/relationships/image" Target="../media/image99.png"/><Relationship Id="rId18" Type="http://schemas.openxmlformats.org/officeDocument/2006/relationships/image" Target="../media/image104.png"/><Relationship Id="rId3" Type="http://schemas.openxmlformats.org/officeDocument/2006/relationships/image" Target="../media/image89.jpeg"/><Relationship Id="rId21" Type="http://schemas.openxmlformats.org/officeDocument/2006/relationships/image" Target="../media/image107.png"/><Relationship Id="rId7" Type="http://schemas.openxmlformats.org/officeDocument/2006/relationships/image" Target="../media/image93.jpeg"/><Relationship Id="rId12" Type="http://schemas.openxmlformats.org/officeDocument/2006/relationships/image" Target="../media/image98.jpeg"/><Relationship Id="rId17" Type="http://schemas.openxmlformats.org/officeDocument/2006/relationships/image" Target="../media/image103.png"/><Relationship Id="rId2" Type="http://schemas.openxmlformats.org/officeDocument/2006/relationships/notesSlide" Target="../notesSlides/notesSlide21.xml"/><Relationship Id="rId16" Type="http://schemas.openxmlformats.org/officeDocument/2006/relationships/image" Target="../media/image102.png"/><Relationship Id="rId20"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92.png"/><Relationship Id="rId11" Type="http://schemas.openxmlformats.org/officeDocument/2006/relationships/image" Target="../media/image97.jpeg"/><Relationship Id="rId5" Type="http://schemas.openxmlformats.org/officeDocument/2006/relationships/image" Target="../media/image91.jpeg"/><Relationship Id="rId15" Type="http://schemas.openxmlformats.org/officeDocument/2006/relationships/image" Target="../media/image101.png"/><Relationship Id="rId23" Type="http://schemas.openxmlformats.org/officeDocument/2006/relationships/image" Target="../media/image109.png"/><Relationship Id="rId10" Type="http://schemas.openxmlformats.org/officeDocument/2006/relationships/image" Target="../media/image96.jpeg"/><Relationship Id="rId19" Type="http://schemas.openxmlformats.org/officeDocument/2006/relationships/image" Target="../media/image105.png"/><Relationship Id="rId4" Type="http://schemas.openxmlformats.org/officeDocument/2006/relationships/image" Target="../media/image90.png"/><Relationship Id="rId9" Type="http://schemas.openxmlformats.org/officeDocument/2006/relationships/image" Target="../media/image95.jpeg"/><Relationship Id="rId14" Type="http://schemas.openxmlformats.org/officeDocument/2006/relationships/image" Target="../media/image100.png"/><Relationship Id="rId22" Type="http://schemas.openxmlformats.org/officeDocument/2006/relationships/image" Target="../media/image108.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hyperlink" Target="http://www.robots.ox.ac.uk/~vgg/publications/2011/Chatfield11/chatfield11.pdf" TargetMode="External"/><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hyperlink" Target="http://www.robots.ox.ac.uk/~vgg/publications/2011/Chatfield11/chatfield11.pdf" TargetMode="External"/><Relationship Id="rId5" Type="http://schemas.openxmlformats.org/officeDocument/2006/relationships/image" Target="../media/image114.png"/><Relationship Id="rId4" Type="http://schemas.openxmlformats.org/officeDocument/2006/relationships/image" Target="../media/image113.png"/></Relationships>
</file>

<file path=ppt/slides/_rels/slide6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hyperlink" Target="https://www.robots.ox.ac.uk/~vgg/rg/papers/peronnin_etal_ECCV10.pdf" TargetMode="External"/><Relationship Id="rId5" Type="http://schemas.openxmlformats.org/officeDocument/2006/relationships/image" Target="../media/image118.png"/><Relationship Id="rId4" Type="http://schemas.openxmlformats.org/officeDocument/2006/relationships/image" Target="../media/image117.png"/></Relationships>
</file>

<file path=ppt/slides/_rels/slide6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hyperlink" Target="http://www.robots.ox.ac.uk/~vgg/publications/2011/Chatfield11/chatfield11.pdf"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6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www.di.ens.fr/sierra/pdfs/cvpr06b.pdf"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27.gif"/><Relationship Id="rId2" Type="http://schemas.openxmlformats.org/officeDocument/2006/relationships/hyperlink" Target="http://www.eecs.berkeley.edu/~carreira/papers/PAMI2014.pdf" TargetMode="External"/><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hyperlink" Target="http://ufldl.stanford.edu/wiki/index.php/Pooling" TargetMode="External"/></Relationships>
</file>

<file path=ppt/slides/_rels/slide6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www.cs.uiuc.edu/homes/dhoiem/courses/cs598_spring09/slides/spring09_jianchao_biologicalInspiredComputerVision.pdf"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 Id="rId5" Type="http://schemas.openxmlformats.org/officeDocument/2006/relationships/hyperlink" Target="http://arxiv.org/pdf/1403.6382.pdf" TargetMode="External"/><Relationship Id="rId4" Type="http://schemas.openxmlformats.org/officeDocument/2006/relationships/hyperlink" Target="http://arxiv.org/pdf/1310.1531.pdf"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emf"/><Relationship Id="rId4" Type="http://schemas.openxmlformats.org/officeDocument/2006/relationships/image" Target="../media/image136.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web.engr.illinois.edu/~dhoiem/publications/Hoiem_Geometric.pdf" TargetMode="External"/><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www.cs.cmu.edu/~tmalisie/projects/iccv11/" TargetMode="External"/><Relationship Id="rId2" Type="http://schemas.openxmlformats.org/officeDocument/2006/relationships/hyperlink" Target="http://www.cs.cmu.edu/~tmalisie/projects/nips09/" TargetMode="External"/><Relationship Id="rId1" Type="http://schemas.openxmlformats.org/officeDocument/2006/relationships/slideLayout" Target="../slideLayouts/slideLayout2.xml"/><Relationship Id="rId4" Type="http://schemas.openxmlformats.org/officeDocument/2006/relationships/image" Target="../media/image140.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3187" y="615323"/>
            <a:ext cx="8471647" cy="1538514"/>
          </a:xfrm>
        </p:spPr>
        <p:txBody>
          <a:bodyPr>
            <a:noAutofit/>
          </a:bodyPr>
          <a:lstStyle/>
          <a:p>
            <a:r>
              <a:rPr lang="en-US" altLang="en-US" sz="5400" dirty="0"/>
              <a:t>Image Features and Categorization</a:t>
            </a:r>
            <a:endParaRPr lang="en-US" sz="5400" dirty="0"/>
          </a:p>
        </p:txBody>
      </p:sp>
      <p:sp>
        <p:nvSpPr>
          <p:cNvPr id="3" name="Subtitle 2"/>
          <p:cNvSpPr>
            <a:spLocks noGrp="1"/>
          </p:cNvSpPr>
          <p:nvPr>
            <p:ph type="subTitle" idx="1"/>
          </p:nvPr>
        </p:nvSpPr>
        <p:spPr>
          <a:xfrm>
            <a:off x="673169" y="5478912"/>
            <a:ext cx="8135017" cy="987726"/>
          </a:xfrm>
        </p:spPr>
        <p:txBody>
          <a:bodyPr>
            <a:noAutofit/>
          </a:bodyPr>
          <a:lstStyle/>
          <a:p>
            <a:r>
              <a:rPr lang="en-US" sz="2800" dirty="0"/>
              <a:t>Computer Vision</a:t>
            </a:r>
          </a:p>
          <a:p>
            <a:r>
              <a:rPr lang="en-US" sz="2800" dirty="0"/>
              <a:t>Jia-Bin Huang, Virginia Tech</a:t>
            </a:r>
          </a:p>
        </p:txBody>
      </p:sp>
      <p:sp>
        <p:nvSpPr>
          <p:cNvPr id="18" name="Content Placeholder 17"/>
          <p:cNvSpPr>
            <a:spLocks noGrp="1"/>
          </p:cNvSpPr>
          <p:nvPr/>
        </p:nvSpPr>
        <p:spPr bwMode="auto">
          <a:xfrm>
            <a:off x="457200" y="861219"/>
            <a:ext cx="8229600" cy="5135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p:txBody>
      </p:sp>
      <p:pic>
        <p:nvPicPr>
          <p:cNvPr id="44" name="Picture 2" descr="http://a.abcnews.com/images/US/gty_dog_cat_ll_1203008_wma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8044" y="2117223"/>
            <a:ext cx="6041932" cy="3398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88355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endParaRPr lang="en-US" smtClean="0"/>
          </a:p>
        </p:txBody>
      </p:sp>
      <p:sp>
        <p:nvSpPr>
          <p:cNvPr id="54275" name="Content Placeholder 2"/>
          <p:cNvSpPr>
            <a:spLocks noGrp="1"/>
          </p:cNvSpPr>
          <p:nvPr>
            <p:ph idx="1"/>
          </p:nvPr>
        </p:nvSpPr>
        <p:spPr/>
        <p:txBody>
          <a:bodyPr/>
          <a:lstStyle/>
          <a:p>
            <a:endParaRPr lang="en-US" smtClean="0"/>
          </a:p>
        </p:txBody>
      </p:sp>
      <p:pic>
        <p:nvPicPr>
          <p:cNvPr id="542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590550"/>
            <a:ext cx="8429625"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28915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endParaRPr lang="en-US" smtClean="0"/>
          </a:p>
        </p:txBody>
      </p:sp>
      <p:sp>
        <p:nvSpPr>
          <p:cNvPr id="55299" name="Content Placeholder 2"/>
          <p:cNvSpPr>
            <a:spLocks noGrp="1"/>
          </p:cNvSpPr>
          <p:nvPr>
            <p:ph idx="1"/>
          </p:nvPr>
        </p:nvSpPr>
        <p:spPr/>
        <p:txBody>
          <a:bodyPr/>
          <a:lstStyle/>
          <a:p>
            <a:endParaRPr lang="en-US" smtClean="0"/>
          </a:p>
        </p:txBody>
      </p:sp>
      <p:pic>
        <p:nvPicPr>
          <p:cNvPr id="553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338" y="700088"/>
            <a:ext cx="8315325" cy="545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76764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endParaRPr lang="en-US" smtClean="0"/>
          </a:p>
        </p:txBody>
      </p:sp>
      <p:sp>
        <p:nvSpPr>
          <p:cNvPr id="56323" name="Content Placeholder 2"/>
          <p:cNvSpPr>
            <a:spLocks noGrp="1"/>
          </p:cNvSpPr>
          <p:nvPr>
            <p:ph idx="1"/>
          </p:nvPr>
        </p:nvSpPr>
        <p:spPr/>
        <p:txBody>
          <a:bodyPr/>
          <a:lstStyle/>
          <a:p>
            <a:endParaRPr lang="en-US" smtClean="0"/>
          </a:p>
        </p:txBody>
      </p:sp>
      <p:pic>
        <p:nvPicPr>
          <p:cNvPr id="563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 y="638175"/>
            <a:ext cx="8267700"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20543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987675"/>
            <a:ext cx="563880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itle 1"/>
          <p:cNvSpPr>
            <a:spLocks noGrp="1"/>
          </p:cNvSpPr>
          <p:nvPr>
            <p:ph type="title"/>
          </p:nvPr>
        </p:nvSpPr>
        <p:spPr/>
        <p:txBody>
          <a:bodyPr/>
          <a:lstStyle/>
          <a:p>
            <a:endParaRPr lang="en-US" smtClean="0"/>
          </a:p>
        </p:txBody>
      </p:sp>
      <p:sp>
        <p:nvSpPr>
          <p:cNvPr id="57348" name="Content Placeholder 2"/>
          <p:cNvSpPr>
            <a:spLocks noGrp="1"/>
          </p:cNvSpPr>
          <p:nvPr>
            <p:ph idx="1"/>
          </p:nvPr>
        </p:nvSpPr>
        <p:spPr/>
        <p:txBody>
          <a:bodyPr/>
          <a:lstStyle/>
          <a:p>
            <a:endParaRPr lang="en-US" smtClean="0"/>
          </a:p>
        </p:txBody>
      </p:sp>
      <p:pic>
        <p:nvPicPr>
          <p:cNvPr id="573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1143000"/>
            <a:ext cx="893445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971800"/>
            <a:ext cx="563880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52748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1413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endParaRPr lang="en-US" smtClean="0"/>
          </a:p>
        </p:txBody>
      </p:sp>
      <p:sp>
        <p:nvSpPr>
          <p:cNvPr id="58371" name="Content Placeholder 2"/>
          <p:cNvSpPr>
            <a:spLocks noGrp="1"/>
          </p:cNvSpPr>
          <p:nvPr>
            <p:ph idx="1"/>
          </p:nvPr>
        </p:nvSpPr>
        <p:spPr/>
        <p:txBody>
          <a:bodyPr/>
          <a:lstStyle/>
          <a:p>
            <a:endParaRPr lang="en-US" smtClean="0"/>
          </a:p>
        </p:txBody>
      </p:sp>
      <p:pic>
        <p:nvPicPr>
          <p:cNvPr id="583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863" y="614363"/>
            <a:ext cx="8296275"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0" name="Picture 4"/>
          <p:cNvPicPr>
            <a:picLocks noChangeAspect="1" noChangeArrowheads="1"/>
          </p:cNvPicPr>
          <p:nvPr/>
        </p:nvPicPr>
        <p:blipFill>
          <a:blip r:embed="rId3">
            <a:grayscl/>
            <a:extLst>
              <a:ext uri="{28A0092B-C50C-407E-A947-70E740481C1C}">
                <a14:useLocalDpi xmlns:a14="http://schemas.microsoft.com/office/drawing/2010/main" val="0"/>
              </a:ext>
            </a:extLst>
          </a:blip>
          <a:srcRect t="13509"/>
          <a:stretch>
            <a:fillRect/>
          </a:stretch>
        </p:blipFill>
        <p:spPr bwMode="auto">
          <a:xfrm>
            <a:off x="2041525" y="2667000"/>
            <a:ext cx="4724400"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97846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23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endParaRPr lang="en-US" smtClean="0"/>
          </a:p>
        </p:txBody>
      </p:sp>
      <p:sp>
        <p:nvSpPr>
          <p:cNvPr id="59395" name="Content Placeholder 2"/>
          <p:cNvSpPr>
            <a:spLocks noGrp="1"/>
          </p:cNvSpPr>
          <p:nvPr>
            <p:ph idx="1"/>
          </p:nvPr>
        </p:nvSpPr>
        <p:spPr/>
        <p:txBody>
          <a:bodyPr/>
          <a:lstStyle/>
          <a:p>
            <a:endParaRPr lang="en-US" smtClean="0"/>
          </a:p>
        </p:txBody>
      </p:sp>
      <p:pic>
        <p:nvPicPr>
          <p:cNvPr id="593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628650"/>
            <a:ext cx="840105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6678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Result 17: Vision progresses from piecemeal to holistic</a:t>
            </a:r>
            <a:endParaRPr lang="en-US" dirty="0"/>
          </a:p>
        </p:txBody>
      </p:sp>
      <p:sp>
        <p:nvSpPr>
          <p:cNvPr id="60419" name="Content Placeholder 2"/>
          <p:cNvSpPr>
            <a:spLocks noGrp="1"/>
          </p:cNvSpPr>
          <p:nvPr>
            <p:ph idx="1"/>
          </p:nvPr>
        </p:nvSpPr>
        <p:spPr/>
        <p:txBody>
          <a:bodyPr/>
          <a:lstStyle/>
          <a:p>
            <a:pPr>
              <a:buFont typeface="Arial" charset="0"/>
              <a:buNone/>
            </a:pPr>
            <a:endParaRPr lang="en-US" smtClean="0"/>
          </a:p>
        </p:txBody>
      </p:sp>
      <p:pic>
        <p:nvPicPr>
          <p:cNvPr id="604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1675" y="2228850"/>
            <a:ext cx="520065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087194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endParaRPr lang="en-US" smtClean="0"/>
          </a:p>
        </p:txBody>
      </p:sp>
      <p:sp>
        <p:nvSpPr>
          <p:cNvPr id="61443" name="Content Placeholder 2"/>
          <p:cNvSpPr>
            <a:spLocks noGrp="1"/>
          </p:cNvSpPr>
          <p:nvPr>
            <p:ph idx="1"/>
          </p:nvPr>
        </p:nvSpPr>
        <p:spPr/>
        <p:txBody>
          <a:bodyPr/>
          <a:lstStyle/>
          <a:p>
            <a:endParaRPr lang="en-US" smtClean="0"/>
          </a:p>
        </p:txBody>
      </p:sp>
      <p:pic>
        <p:nvPicPr>
          <p:cNvPr id="614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575" y="633413"/>
            <a:ext cx="8324850"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13447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92075"/>
            <a:ext cx="8763000" cy="914400"/>
          </a:xfrm>
        </p:spPr>
        <p:txBody>
          <a:bodyPr>
            <a:normAutofit/>
          </a:bodyPr>
          <a:lstStyle/>
          <a:p>
            <a:pPr>
              <a:defRPr/>
            </a:pPr>
            <a:r>
              <a:rPr lang="en-US" dirty="0" smtClean="0"/>
              <a:t>Today: Image features and categorization</a:t>
            </a:r>
            <a:endParaRPr lang="en-US" dirty="0"/>
          </a:p>
        </p:txBody>
      </p:sp>
      <p:sp>
        <p:nvSpPr>
          <p:cNvPr id="3" name="Content Placeholder 2"/>
          <p:cNvSpPr>
            <a:spLocks noGrp="1"/>
          </p:cNvSpPr>
          <p:nvPr>
            <p:ph idx="1"/>
          </p:nvPr>
        </p:nvSpPr>
        <p:spPr>
          <a:xfrm>
            <a:off x="628650" y="1452282"/>
            <a:ext cx="7886700" cy="4724681"/>
          </a:xfrm>
        </p:spPr>
        <p:txBody>
          <a:bodyPr>
            <a:normAutofit/>
          </a:bodyPr>
          <a:lstStyle/>
          <a:p>
            <a:pPr>
              <a:defRPr/>
            </a:pPr>
            <a:r>
              <a:rPr lang="en-US" sz="3200" dirty="0" smtClean="0"/>
              <a:t>General </a:t>
            </a:r>
            <a:r>
              <a:rPr lang="en-US" sz="3200" dirty="0"/>
              <a:t>concepts of </a:t>
            </a:r>
            <a:r>
              <a:rPr lang="en-US" sz="3200" dirty="0" smtClean="0"/>
              <a:t>categorization</a:t>
            </a:r>
          </a:p>
          <a:p>
            <a:pPr lvl="1">
              <a:defRPr/>
            </a:pPr>
            <a:r>
              <a:rPr lang="en-US" altLang="zh-TW" sz="2800" dirty="0" smtClean="0"/>
              <a:t>Why? What? How?</a:t>
            </a:r>
          </a:p>
          <a:p>
            <a:pPr marL="457200" lvl="1" indent="0">
              <a:buFont typeface="Arial" panose="020B0604020202020204" pitchFamily="34" charset="0"/>
              <a:buNone/>
              <a:defRPr/>
            </a:pPr>
            <a:endParaRPr lang="en-US" sz="2800" dirty="0" smtClean="0"/>
          </a:p>
          <a:p>
            <a:pPr>
              <a:defRPr/>
            </a:pPr>
            <a:r>
              <a:rPr lang="en-US" sz="3200" dirty="0" smtClean="0"/>
              <a:t>Image features</a:t>
            </a:r>
          </a:p>
          <a:p>
            <a:pPr lvl="1">
              <a:defRPr/>
            </a:pPr>
            <a:r>
              <a:rPr lang="en-US" sz="2800" dirty="0"/>
              <a:t>Color, texture, gradient, shape, interest </a:t>
            </a:r>
            <a:r>
              <a:rPr lang="en-US" sz="2800" dirty="0" smtClean="0"/>
              <a:t>points</a:t>
            </a:r>
          </a:p>
          <a:p>
            <a:pPr lvl="1">
              <a:defRPr/>
            </a:pPr>
            <a:r>
              <a:rPr lang="en-US" altLang="en-US" sz="2800" dirty="0" smtClean="0"/>
              <a:t>Histograms, </a:t>
            </a:r>
            <a:r>
              <a:rPr lang="en-US" sz="2800" dirty="0" smtClean="0"/>
              <a:t>feature encoding, and pooling</a:t>
            </a:r>
          </a:p>
          <a:p>
            <a:pPr lvl="1">
              <a:defRPr/>
            </a:pPr>
            <a:r>
              <a:rPr lang="en-US" sz="2800" dirty="0"/>
              <a:t>CNN as feature</a:t>
            </a:r>
            <a:endParaRPr lang="en-US" sz="2800" dirty="0" smtClean="0"/>
          </a:p>
          <a:p>
            <a:pPr marL="457200" lvl="1" indent="0">
              <a:buFont typeface="Arial" panose="020B0604020202020204" pitchFamily="34" charset="0"/>
              <a:buNone/>
              <a:defRPr/>
            </a:pPr>
            <a:endParaRPr lang="en-US" sz="2800" dirty="0" smtClean="0"/>
          </a:p>
          <a:p>
            <a:pPr>
              <a:defRPr/>
            </a:pPr>
            <a:r>
              <a:rPr lang="en-US" altLang="zh-TW" sz="3200" dirty="0" smtClean="0"/>
              <a:t>Image and </a:t>
            </a:r>
            <a:r>
              <a:rPr lang="en-US" sz="3200" dirty="0" smtClean="0"/>
              <a:t>region categorization</a:t>
            </a:r>
          </a:p>
        </p:txBody>
      </p:sp>
    </p:spTree>
    <p:extLst>
      <p:ext uri="{BB962C8B-B14F-4D97-AF65-F5344CB8AC3E}">
        <p14:creationId xmlns:p14="http://schemas.microsoft.com/office/powerpoint/2010/main" val="42456477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152400"/>
            <a:ext cx="8229600" cy="914400"/>
          </a:xfrm>
        </p:spPr>
        <p:txBody>
          <a:bodyPr/>
          <a:lstStyle/>
          <a:p>
            <a:pPr>
              <a:defRPr/>
            </a:pPr>
            <a:r>
              <a:rPr lang="en-US" dirty="0" smtClean="0">
                <a:ea typeface="ＭＳ Ｐゴシック" charset="0"/>
                <a:cs typeface="+mj-cs"/>
              </a:rPr>
              <a:t>What do you see in this image?</a:t>
            </a:r>
          </a:p>
        </p:txBody>
      </p:sp>
      <p:sp>
        <p:nvSpPr>
          <p:cNvPr id="8195" name="TextBox 8"/>
          <p:cNvSpPr txBox="1">
            <a:spLocks noChangeArrowheads="1"/>
          </p:cNvSpPr>
          <p:nvPr/>
        </p:nvSpPr>
        <p:spPr bwMode="auto">
          <a:xfrm>
            <a:off x="6019800" y="4114800"/>
            <a:ext cx="2670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t>Can I </a:t>
            </a:r>
            <a:r>
              <a:rPr lang="en-US" altLang="en-US" sz="2400" b="1"/>
              <a:t>put stuff in it</a:t>
            </a:r>
            <a:r>
              <a:rPr lang="en-US" altLang="en-US" sz="2400"/>
              <a:t>?</a:t>
            </a:r>
          </a:p>
        </p:txBody>
      </p:sp>
      <p:pic>
        <p:nvPicPr>
          <p:cNvPr id="8196"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473200"/>
            <a:ext cx="9144000"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3581400" y="5867400"/>
            <a:ext cx="1492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3600">
                <a:solidFill>
                  <a:srgbClr val="FF0000"/>
                </a:solidFill>
                <a:latin typeface="Arial" panose="020B0604020202020204" pitchFamily="34" charset="0"/>
              </a:rPr>
              <a:t>Forest</a:t>
            </a:r>
          </a:p>
        </p:txBody>
      </p:sp>
      <p:sp>
        <p:nvSpPr>
          <p:cNvPr id="14" name="TextBox 13"/>
          <p:cNvSpPr txBox="1">
            <a:spLocks noChangeArrowheads="1"/>
          </p:cNvSpPr>
          <p:nvPr/>
        </p:nvSpPr>
        <p:spPr bwMode="auto">
          <a:xfrm>
            <a:off x="7315200" y="1676400"/>
            <a:ext cx="8302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000">
                <a:solidFill>
                  <a:srgbClr val="FF0000"/>
                </a:solidFill>
                <a:latin typeface="Arial" panose="020B0604020202020204" pitchFamily="34" charset="0"/>
              </a:rPr>
              <a:t>Trees</a:t>
            </a:r>
          </a:p>
        </p:txBody>
      </p:sp>
      <p:sp>
        <p:nvSpPr>
          <p:cNvPr id="17" name="TextBox 16"/>
          <p:cNvSpPr txBox="1">
            <a:spLocks noChangeArrowheads="1"/>
          </p:cNvSpPr>
          <p:nvPr/>
        </p:nvSpPr>
        <p:spPr bwMode="auto">
          <a:xfrm>
            <a:off x="3429000" y="2743200"/>
            <a:ext cx="7366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000">
                <a:solidFill>
                  <a:srgbClr val="FF0000"/>
                </a:solidFill>
                <a:latin typeface="Arial" panose="020B0604020202020204" pitchFamily="34" charset="0"/>
              </a:rPr>
              <a:t>Bear</a:t>
            </a:r>
          </a:p>
        </p:txBody>
      </p:sp>
      <p:sp>
        <p:nvSpPr>
          <p:cNvPr id="18" name="TextBox 17"/>
          <p:cNvSpPr txBox="1">
            <a:spLocks noChangeArrowheads="1"/>
          </p:cNvSpPr>
          <p:nvPr/>
        </p:nvSpPr>
        <p:spPr bwMode="auto">
          <a:xfrm>
            <a:off x="3733800" y="3810000"/>
            <a:ext cx="68421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000">
                <a:solidFill>
                  <a:srgbClr val="FF0000"/>
                </a:solidFill>
                <a:latin typeface="Arial" panose="020B0604020202020204" pitchFamily="34" charset="0"/>
              </a:rPr>
              <a:t>Man</a:t>
            </a:r>
          </a:p>
        </p:txBody>
      </p:sp>
      <p:sp>
        <p:nvSpPr>
          <p:cNvPr id="19" name="TextBox 18"/>
          <p:cNvSpPr txBox="1">
            <a:spLocks noChangeArrowheads="1"/>
          </p:cNvSpPr>
          <p:nvPr/>
        </p:nvSpPr>
        <p:spPr bwMode="auto">
          <a:xfrm>
            <a:off x="2971800" y="4953000"/>
            <a:ext cx="92551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000">
                <a:solidFill>
                  <a:srgbClr val="FF0000"/>
                </a:solidFill>
                <a:latin typeface="Arial" panose="020B0604020202020204" pitchFamily="34" charset="0"/>
              </a:rPr>
              <a:t>Rabbit</a:t>
            </a:r>
          </a:p>
        </p:txBody>
      </p:sp>
      <p:sp>
        <p:nvSpPr>
          <p:cNvPr id="20" name="TextBox 19"/>
          <p:cNvSpPr txBox="1">
            <a:spLocks noChangeArrowheads="1"/>
          </p:cNvSpPr>
          <p:nvPr/>
        </p:nvSpPr>
        <p:spPr bwMode="auto">
          <a:xfrm>
            <a:off x="5562600" y="4876800"/>
            <a:ext cx="8683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000">
                <a:solidFill>
                  <a:srgbClr val="FF0000"/>
                </a:solidFill>
                <a:latin typeface="Arial" panose="020B0604020202020204" pitchFamily="34" charset="0"/>
              </a:rPr>
              <a:t>Grass</a:t>
            </a:r>
          </a:p>
        </p:txBody>
      </p:sp>
      <p:sp>
        <p:nvSpPr>
          <p:cNvPr id="21" name="TextBox 20"/>
          <p:cNvSpPr txBox="1">
            <a:spLocks noChangeArrowheads="1"/>
          </p:cNvSpPr>
          <p:nvPr/>
        </p:nvSpPr>
        <p:spPr bwMode="auto">
          <a:xfrm>
            <a:off x="1981200" y="3200400"/>
            <a:ext cx="10969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000">
                <a:solidFill>
                  <a:srgbClr val="FF0000"/>
                </a:solidFill>
                <a:latin typeface="Arial" panose="020B0604020202020204" pitchFamily="34" charset="0"/>
              </a:rPr>
              <a:t>Camera</a:t>
            </a:r>
          </a:p>
        </p:txBody>
      </p:sp>
      <p:cxnSp>
        <p:nvCxnSpPr>
          <p:cNvPr id="4" name="Straight Arrow Connector 3"/>
          <p:cNvCxnSpPr>
            <a:cxnSpLocks noChangeShapeType="1"/>
          </p:cNvCxnSpPr>
          <p:nvPr/>
        </p:nvCxnSpPr>
        <p:spPr bwMode="auto">
          <a:xfrm>
            <a:off x="3048000" y="3581400"/>
            <a:ext cx="762000" cy="0"/>
          </a:xfrm>
          <a:prstGeom prst="straightConnector1">
            <a:avLst/>
          </a:prstGeom>
          <a:noFill/>
          <a:ln w="57150">
            <a:solidFill>
              <a:schemeClr val="bg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custDataLst>
      <p:tags r:id="rId1"/>
    </p:custDataLst>
    <p:extLst>
      <p:ext uri="{BB962C8B-B14F-4D97-AF65-F5344CB8AC3E}">
        <p14:creationId xmlns:p14="http://schemas.microsoft.com/office/powerpoint/2010/main" val="26230229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animBg="1"/>
      <p:bldP spid="17" grpId="0" animBg="1"/>
      <p:bldP spid="18" grpId="0" animBg="1"/>
      <p:bldP spid="19" grpId="0" animBg="1"/>
      <p:bldP spid="20"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Administrative stuffs</a:t>
            </a:r>
            <a:endParaRPr lang="en-US" dirty="0"/>
          </a:p>
        </p:txBody>
      </p:sp>
      <p:sp>
        <p:nvSpPr>
          <p:cNvPr id="3" name="Content Placeholder 2"/>
          <p:cNvSpPr>
            <a:spLocks noGrp="1"/>
          </p:cNvSpPr>
          <p:nvPr>
            <p:ph idx="1"/>
          </p:nvPr>
        </p:nvSpPr>
        <p:spPr>
          <a:xfrm>
            <a:off x="628650" y="1825624"/>
            <a:ext cx="7886700" cy="4879976"/>
          </a:xfrm>
        </p:spPr>
        <p:txBody>
          <a:bodyPr>
            <a:normAutofit/>
          </a:bodyPr>
          <a:lstStyle/>
          <a:p>
            <a:r>
              <a:rPr lang="en-US" dirty="0" smtClean="0"/>
              <a:t>Final project </a:t>
            </a:r>
          </a:p>
          <a:p>
            <a:pPr lvl="1"/>
            <a:r>
              <a:rPr lang="en-US" dirty="0" smtClean="0"/>
              <a:t>Proposal due </a:t>
            </a:r>
            <a:r>
              <a:rPr lang="en-US" dirty="0"/>
              <a:t>11:59 </a:t>
            </a:r>
            <a:r>
              <a:rPr lang="en-US" dirty="0" smtClean="0"/>
              <a:t>PM on Thursday, Oct 27</a:t>
            </a:r>
          </a:p>
          <a:p>
            <a:pPr lvl="1"/>
            <a:r>
              <a:rPr lang="en-US" dirty="0" smtClean="0"/>
              <a:t>Submit via CANVAS</a:t>
            </a:r>
          </a:p>
          <a:p>
            <a:pPr lvl="1"/>
            <a:r>
              <a:rPr lang="en-US" dirty="0" smtClean="0"/>
              <a:t>Send a copy to Jia-Bin and </a:t>
            </a:r>
            <a:r>
              <a:rPr lang="en-US" dirty="0" err="1" smtClean="0"/>
              <a:t>Akrit</a:t>
            </a:r>
            <a:r>
              <a:rPr lang="en-US" dirty="0"/>
              <a:t> </a:t>
            </a:r>
            <a:r>
              <a:rPr lang="en-US" dirty="0" smtClean="0"/>
              <a:t>via email</a:t>
            </a:r>
            <a:endParaRPr lang="en-US" dirty="0"/>
          </a:p>
          <a:p>
            <a:pPr marL="342900" lvl="1" indent="0">
              <a:buNone/>
            </a:pPr>
            <a:endParaRPr lang="en-US" dirty="0"/>
          </a:p>
          <a:p>
            <a:r>
              <a:rPr lang="en-US" dirty="0" smtClean="0"/>
              <a:t>HW 4 </a:t>
            </a:r>
          </a:p>
          <a:p>
            <a:pPr lvl="1"/>
            <a:r>
              <a:rPr lang="en-US" dirty="0" smtClean="0"/>
              <a:t>Due 11:59pm </a:t>
            </a:r>
            <a:r>
              <a:rPr lang="en-US" dirty="0"/>
              <a:t>on </a:t>
            </a:r>
            <a:r>
              <a:rPr lang="en-US" dirty="0" smtClean="0"/>
              <a:t>Wed, </a:t>
            </a:r>
            <a:r>
              <a:rPr lang="en-US" dirty="0"/>
              <a:t>November </a:t>
            </a:r>
            <a:r>
              <a:rPr lang="en-US" dirty="0" smtClean="0"/>
              <a:t>2</a:t>
            </a:r>
            <a:r>
              <a:rPr lang="en-US" baseline="30000" dirty="0" smtClean="0"/>
              <a:t>nd</a:t>
            </a:r>
            <a:endParaRPr lang="en-US" dirty="0" smtClean="0"/>
          </a:p>
          <a:p>
            <a:pPr marL="342900" lvl="1" indent="0">
              <a:buNone/>
            </a:pPr>
            <a:endParaRPr lang="en-US" dirty="0" smtClean="0"/>
          </a:p>
          <a:p>
            <a:r>
              <a:rPr lang="en-US" dirty="0" smtClean="0"/>
              <a:t>Happy Halloween! </a:t>
            </a:r>
            <a:endParaRPr lang="en-US" dirty="0"/>
          </a:p>
        </p:txBody>
      </p:sp>
    </p:spTree>
    <p:extLst>
      <p:ext uri="{BB962C8B-B14F-4D97-AF65-F5344CB8AC3E}">
        <p14:creationId xmlns:p14="http://schemas.microsoft.com/office/powerpoint/2010/main" val="396503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152400"/>
            <a:ext cx="8229600" cy="914400"/>
          </a:xfrm>
        </p:spPr>
        <p:txBody>
          <a:bodyPr>
            <a:normAutofit fontScale="90000"/>
          </a:bodyPr>
          <a:lstStyle/>
          <a:p>
            <a:pPr>
              <a:defRPr/>
            </a:pPr>
            <a:r>
              <a:rPr lang="en-US" altLang="zh-TW" dirty="0" smtClean="0">
                <a:ea typeface="ＭＳ Ｐゴシック" charset="0"/>
                <a:cs typeface="+mj-cs"/>
              </a:rPr>
              <a:t>D</a:t>
            </a:r>
            <a:r>
              <a:rPr lang="en-US" dirty="0" smtClean="0">
                <a:ea typeface="ＭＳ Ｐゴシック" charset="0"/>
                <a:cs typeface="+mj-cs"/>
              </a:rPr>
              <a:t>escribe, predict, or interact with the object based on visual cues</a:t>
            </a:r>
          </a:p>
        </p:txBody>
      </p:sp>
      <p:sp>
        <p:nvSpPr>
          <p:cNvPr id="6" name="TextBox 6"/>
          <p:cNvSpPr txBox="1">
            <a:spLocks noChangeArrowheads="1"/>
          </p:cNvSpPr>
          <p:nvPr/>
        </p:nvSpPr>
        <p:spPr bwMode="auto">
          <a:xfrm>
            <a:off x="3352800" y="5781675"/>
            <a:ext cx="1436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t>Is it </a:t>
            </a:r>
            <a:r>
              <a:rPr lang="en-US" altLang="en-US" sz="2400" b="1"/>
              <a:t>alive</a:t>
            </a:r>
            <a:r>
              <a:rPr lang="en-US" altLang="en-US" sz="2400"/>
              <a:t>?</a:t>
            </a:r>
          </a:p>
        </p:txBody>
      </p:sp>
      <p:sp>
        <p:nvSpPr>
          <p:cNvPr id="7" name="TextBox 7"/>
          <p:cNvSpPr txBox="1">
            <a:spLocks noChangeArrowheads="1"/>
          </p:cNvSpPr>
          <p:nvPr/>
        </p:nvSpPr>
        <p:spPr bwMode="auto">
          <a:xfrm>
            <a:off x="1752600" y="5405438"/>
            <a:ext cx="218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t>Is it </a:t>
            </a:r>
            <a:r>
              <a:rPr lang="en-US" altLang="en-US" sz="2400" b="1"/>
              <a:t>dangerous</a:t>
            </a:r>
            <a:r>
              <a:rPr lang="en-US" altLang="en-US" sz="2400"/>
              <a:t>?</a:t>
            </a:r>
          </a:p>
        </p:txBody>
      </p:sp>
      <p:sp>
        <p:nvSpPr>
          <p:cNvPr id="9" name="TextBox 9"/>
          <p:cNvSpPr txBox="1">
            <a:spLocks noChangeArrowheads="1"/>
          </p:cNvSpPr>
          <p:nvPr/>
        </p:nvSpPr>
        <p:spPr bwMode="auto">
          <a:xfrm>
            <a:off x="381000" y="6015038"/>
            <a:ext cx="28463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t>How </a:t>
            </a:r>
            <a:r>
              <a:rPr lang="en-US" altLang="en-US" sz="2400" b="1"/>
              <a:t>fast</a:t>
            </a:r>
            <a:r>
              <a:rPr lang="en-US" altLang="en-US" sz="2400"/>
              <a:t> does it run?</a:t>
            </a:r>
          </a:p>
        </p:txBody>
      </p:sp>
      <p:sp>
        <p:nvSpPr>
          <p:cNvPr id="10" name="TextBox 10"/>
          <p:cNvSpPr txBox="1">
            <a:spLocks noChangeArrowheads="1"/>
          </p:cNvSpPr>
          <p:nvPr/>
        </p:nvSpPr>
        <p:spPr bwMode="auto">
          <a:xfrm>
            <a:off x="5105400" y="5938838"/>
            <a:ext cx="13287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t>Is it </a:t>
            </a:r>
            <a:r>
              <a:rPr lang="en-US" altLang="en-US" sz="2400" b="1"/>
              <a:t>soft</a:t>
            </a:r>
            <a:r>
              <a:rPr lang="en-US" altLang="en-US" sz="2400"/>
              <a:t>?</a:t>
            </a:r>
          </a:p>
        </p:txBody>
      </p:sp>
      <p:sp>
        <p:nvSpPr>
          <p:cNvPr id="11" name="TextBox 9"/>
          <p:cNvSpPr txBox="1">
            <a:spLocks noChangeArrowheads="1"/>
          </p:cNvSpPr>
          <p:nvPr/>
        </p:nvSpPr>
        <p:spPr bwMode="auto">
          <a:xfrm>
            <a:off x="1981200" y="6472238"/>
            <a:ext cx="2530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t>Does it have a </a:t>
            </a:r>
            <a:r>
              <a:rPr lang="en-US" altLang="en-US" sz="2400" b="1"/>
              <a:t>tail</a:t>
            </a:r>
            <a:r>
              <a:rPr lang="en-US" altLang="en-US" sz="2400"/>
              <a:t>?</a:t>
            </a:r>
          </a:p>
        </p:txBody>
      </p:sp>
      <p:sp>
        <p:nvSpPr>
          <p:cNvPr id="12" name="TextBox 9"/>
          <p:cNvSpPr txBox="1">
            <a:spLocks noChangeArrowheads="1"/>
          </p:cNvSpPr>
          <p:nvPr/>
        </p:nvSpPr>
        <p:spPr bwMode="auto">
          <a:xfrm>
            <a:off x="5105400" y="6396038"/>
            <a:ext cx="2549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t>Can I </a:t>
            </a:r>
            <a:r>
              <a:rPr lang="en-US" altLang="en-US" sz="2400" b="1"/>
              <a:t>poke with it</a:t>
            </a:r>
            <a:r>
              <a:rPr lang="en-US" altLang="en-US" sz="2400"/>
              <a:t>?</a:t>
            </a:r>
          </a:p>
        </p:txBody>
      </p:sp>
      <p:pic>
        <p:nvPicPr>
          <p:cNvPr id="10249"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473200"/>
            <a:ext cx="9144000"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2971800" y="4343400"/>
            <a:ext cx="609600" cy="1143000"/>
          </a:xfrm>
          <a:prstGeom prst="rect">
            <a:avLst/>
          </a:prstGeom>
          <a:noFill/>
          <a:ln w="76200" cmpd="sng">
            <a:solidFill>
              <a:srgbClr val="FFFF00"/>
            </a:solidFill>
          </a:ln>
        </p:spPr>
        <p:style>
          <a:lnRef idx="2">
            <a:schemeClr val="accent2"/>
          </a:lnRef>
          <a:fillRef idx="1">
            <a:schemeClr val="lt1"/>
          </a:fillRef>
          <a:effectRef idx="0">
            <a:schemeClr val="accent2"/>
          </a:effectRef>
          <a:fontRef idx="minor">
            <a:schemeClr val="dk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800" dirty="0">
              <a:solidFill>
                <a:srgbClr val="000000"/>
              </a:solidFill>
              <a:latin typeface="Calibri" charset="0"/>
            </a:endParaRPr>
          </a:p>
        </p:txBody>
      </p:sp>
      <p:sp>
        <p:nvSpPr>
          <p:cNvPr id="16" name="Rectangle 15"/>
          <p:cNvSpPr/>
          <p:nvPr/>
        </p:nvSpPr>
        <p:spPr>
          <a:xfrm>
            <a:off x="2667000" y="1676400"/>
            <a:ext cx="1981200" cy="2895600"/>
          </a:xfrm>
          <a:prstGeom prst="rect">
            <a:avLst/>
          </a:prstGeom>
          <a:noFill/>
          <a:ln w="76200" cmpd="sng">
            <a:prstDash val="dash"/>
          </a:ln>
        </p:spPr>
        <p:style>
          <a:lnRef idx="2">
            <a:schemeClr val="accent2"/>
          </a:lnRef>
          <a:fillRef idx="1">
            <a:schemeClr val="lt1"/>
          </a:fillRef>
          <a:effectRef idx="0">
            <a:schemeClr val="accent2"/>
          </a:effectRef>
          <a:fontRef idx="minor">
            <a:schemeClr val="dk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800" dirty="0">
              <a:solidFill>
                <a:srgbClr val="000000"/>
              </a:solidFill>
              <a:latin typeface="Calibri" charset="0"/>
            </a:endParaRPr>
          </a:p>
        </p:txBody>
      </p:sp>
    </p:spTree>
    <p:custDataLst>
      <p:tags r:id="rId1"/>
    </p:custDataLst>
    <p:extLst>
      <p:ext uri="{BB962C8B-B14F-4D97-AF65-F5344CB8AC3E}">
        <p14:creationId xmlns:p14="http://schemas.microsoft.com/office/powerpoint/2010/main" val="4170665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smtClean="0"/>
              <a:t>Why do we care about categories?</a:t>
            </a:r>
          </a:p>
        </p:txBody>
      </p:sp>
      <p:sp>
        <p:nvSpPr>
          <p:cNvPr id="12291" name="Rectangle 3"/>
          <p:cNvSpPr>
            <a:spLocks noGrp="1" noChangeArrowheads="1"/>
          </p:cNvSpPr>
          <p:nvPr>
            <p:ph type="body" idx="1"/>
          </p:nvPr>
        </p:nvSpPr>
        <p:spPr>
          <a:xfrm>
            <a:off x="457200" y="1039906"/>
            <a:ext cx="8229600" cy="5086257"/>
          </a:xfrm>
        </p:spPr>
        <p:txBody>
          <a:bodyPr/>
          <a:lstStyle/>
          <a:p>
            <a:pPr eaLnBrk="1" hangingPunct="1"/>
            <a:r>
              <a:rPr lang="en-US" altLang="en-US" sz="2400" dirty="0" smtClean="0"/>
              <a:t>From an object’s category, we can make predictions about its behavior in the future, beyond of what is immediately perceived.</a:t>
            </a:r>
          </a:p>
          <a:p>
            <a:pPr eaLnBrk="1" hangingPunct="1"/>
            <a:r>
              <a:rPr lang="en-US" altLang="en-US" sz="2400" dirty="0" smtClean="0"/>
              <a:t>Pointers to knowledge</a:t>
            </a:r>
          </a:p>
          <a:p>
            <a:pPr lvl="1" eaLnBrk="1" hangingPunct="1"/>
            <a:r>
              <a:rPr lang="en-US" altLang="en-US" sz="2000" dirty="0" smtClean="0"/>
              <a:t>Help to understand individual cases not previously encountered</a:t>
            </a:r>
          </a:p>
          <a:p>
            <a:pPr eaLnBrk="1" hangingPunct="1"/>
            <a:r>
              <a:rPr lang="en-US" altLang="en-US" sz="2400" dirty="0" smtClean="0"/>
              <a:t>Communication</a:t>
            </a:r>
          </a:p>
        </p:txBody>
      </p:sp>
      <p:grpSp>
        <p:nvGrpSpPr>
          <p:cNvPr id="12292" name="Group 3"/>
          <p:cNvGrpSpPr>
            <a:grpSpLocks/>
          </p:cNvGrpSpPr>
          <p:nvPr/>
        </p:nvGrpSpPr>
        <p:grpSpPr bwMode="auto">
          <a:xfrm>
            <a:off x="3352800" y="2825750"/>
            <a:ext cx="5578475" cy="4021138"/>
            <a:chOff x="533400" y="626172"/>
            <a:chExt cx="8220075" cy="5923853"/>
          </a:xfrm>
        </p:grpSpPr>
        <p:pic>
          <p:nvPicPr>
            <p:cNvPr id="1229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26172"/>
              <a:ext cx="8220075" cy="589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706644" y="5181902"/>
              <a:ext cx="2046831" cy="1368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spTree>
    <p:extLst>
      <p:ext uri="{BB962C8B-B14F-4D97-AF65-F5344CB8AC3E}">
        <p14:creationId xmlns:p14="http://schemas.microsoft.com/office/powerpoint/2010/main" val="461177294"/>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smtClean="0"/>
              <a:t>Theory of categorization</a:t>
            </a:r>
          </a:p>
        </p:txBody>
      </p:sp>
      <p:sp>
        <p:nvSpPr>
          <p:cNvPr id="3" name="Content Placeholder 2"/>
          <p:cNvSpPr>
            <a:spLocks noGrp="1"/>
          </p:cNvSpPr>
          <p:nvPr>
            <p:ph idx="1"/>
          </p:nvPr>
        </p:nvSpPr>
        <p:spPr/>
        <p:txBody>
          <a:bodyPr/>
          <a:lstStyle/>
          <a:p>
            <a:pPr marL="0" indent="0">
              <a:buFont typeface="Arial" panose="020B0604020202020204" pitchFamily="34" charset="0"/>
              <a:buNone/>
              <a:defRPr/>
            </a:pPr>
            <a:r>
              <a:rPr lang="en-US" dirty="0" smtClean="0"/>
              <a:t>How do we determine if something is a member of a particular category?</a:t>
            </a:r>
          </a:p>
          <a:p>
            <a:pPr>
              <a:defRPr/>
            </a:pPr>
            <a:endParaRPr lang="en-US" dirty="0" smtClean="0"/>
          </a:p>
          <a:p>
            <a:pPr>
              <a:defRPr/>
            </a:pPr>
            <a:r>
              <a:rPr lang="en-US" dirty="0" smtClean="0"/>
              <a:t>Definitional approach</a:t>
            </a:r>
          </a:p>
          <a:p>
            <a:pPr>
              <a:defRPr/>
            </a:pPr>
            <a:endParaRPr lang="en-US" dirty="0" smtClean="0"/>
          </a:p>
          <a:p>
            <a:pPr>
              <a:defRPr/>
            </a:pPr>
            <a:r>
              <a:rPr lang="en-US" dirty="0" smtClean="0"/>
              <a:t>Prototype approach</a:t>
            </a:r>
          </a:p>
          <a:p>
            <a:pPr>
              <a:defRPr/>
            </a:pPr>
            <a:endParaRPr lang="en-US" dirty="0" smtClean="0"/>
          </a:p>
          <a:p>
            <a:pPr>
              <a:defRPr/>
            </a:pPr>
            <a:r>
              <a:rPr lang="en-US" dirty="0" smtClean="0"/>
              <a:t>Exemplar approach</a:t>
            </a:r>
            <a:endParaRPr lang="en-US" dirty="0"/>
          </a:p>
        </p:txBody>
      </p:sp>
    </p:spTree>
    <p:extLst>
      <p:ext uri="{BB962C8B-B14F-4D97-AF65-F5344CB8AC3E}">
        <p14:creationId xmlns:p14="http://schemas.microsoft.com/office/powerpoint/2010/main" val="39053502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normAutofit/>
          </a:bodyPr>
          <a:lstStyle/>
          <a:p>
            <a:pPr>
              <a:defRPr/>
            </a:pPr>
            <a:r>
              <a:rPr lang="en-US" altLang="en-US" sz="3600" dirty="0" smtClean="0"/>
              <a:t>Definitional approach: </a:t>
            </a:r>
            <a:br>
              <a:rPr lang="en-US" altLang="en-US" sz="3600" dirty="0" smtClean="0"/>
            </a:br>
            <a:r>
              <a:rPr lang="en-US" altLang="en-US" sz="3600" dirty="0" smtClean="0"/>
              <a:t>classical view of categories</a:t>
            </a:r>
          </a:p>
        </p:txBody>
      </p:sp>
      <p:sp>
        <p:nvSpPr>
          <p:cNvPr id="3" name="Content Placeholder 2"/>
          <p:cNvSpPr>
            <a:spLocks noGrp="1"/>
          </p:cNvSpPr>
          <p:nvPr>
            <p:ph idx="1"/>
          </p:nvPr>
        </p:nvSpPr>
        <p:spPr>
          <a:xfrm>
            <a:off x="228600" y="1325562"/>
            <a:ext cx="5943600" cy="5303837"/>
          </a:xfrm>
        </p:spPr>
        <p:txBody>
          <a:bodyPr/>
          <a:lstStyle/>
          <a:p>
            <a:pPr>
              <a:defRPr/>
            </a:pPr>
            <a:r>
              <a:rPr lang="en-US" dirty="0"/>
              <a:t>Plato &amp; </a:t>
            </a:r>
            <a:r>
              <a:rPr lang="en-US" dirty="0" smtClean="0"/>
              <a:t>Aristotle</a:t>
            </a:r>
          </a:p>
          <a:p>
            <a:pPr lvl="1">
              <a:defRPr/>
            </a:pPr>
            <a:r>
              <a:rPr lang="en-US" dirty="0" smtClean="0"/>
              <a:t>Categories </a:t>
            </a:r>
            <a:r>
              <a:rPr lang="en-US" dirty="0"/>
              <a:t>are defined by a list of properties shared by all elements in a </a:t>
            </a:r>
            <a:r>
              <a:rPr lang="en-US" dirty="0" smtClean="0"/>
              <a:t>category</a:t>
            </a:r>
          </a:p>
          <a:p>
            <a:pPr lvl="1">
              <a:defRPr/>
            </a:pPr>
            <a:r>
              <a:rPr lang="en-US" dirty="0" smtClean="0"/>
              <a:t>Category </a:t>
            </a:r>
            <a:r>
              <a:rPr lang="en-US" dirty="0"/>
              <a:t>membership is binary </a:t>
            </a:r>
            <a:endParaRPr lang="en-US" dirty="0" smtClean="0"/>
          </a:p>
          <a:p>
            <a:pPr lvl="1">
              <a:defRPr/>
            </a:pPr>
            <a:r>
              <a:rPr lang="en-US" dirty="0"/>
              <a:t>Every member in the category is </a:t>
            </a:r>
            <a:r>
              <a:rPr lang="en-US" dirty="0" smtClean="0"/>
              <a:t>equal</a:t>
            </a:r>
          </a:p>
          <a:p>
            <a:pPr lvl="1">
              <a:defRPr/>
            </a:pPr>
            <a:endParaRPr lang="en-US" sz="2200" dirty="0" smtClean="0"/>
          </a:p>
          <a:p>
            <a:pPr marL="457200" lvl="1" indent="0">
              <a:buFont typeface="Arial" panose="020B0604020202020204" pitchFamily="34" charset="0"/>
              <a:buNone/>
              <a:defRPr/>
            </a:pPr>
            <a:endParaRPr lang="en-US" dirty="0"/>
          </a:p>
          <a:p>
            <a:pPr marL="457200" lvl="1" indent="0">
              <a:buFont typeface="Arial" panose="020B0604020202020204" pitchFamily="34" charset="0"/>
              <a:buNone/>
              <a:defRPr/>
            </a:pPr>
            <a:r>
              <a:rPr lang="en-US" dirty="0" smtClean="0">
                <a:hlinkClick r:id="rId3"/>
              </a:rPr>
              <a:t>The Categories (Aristotle) </a:t>
            </a:r>
            <a:endParaRPr lang="en-US" dirty="0" smtClean="0"/>
          </a:p>
        </p:txBody>
      </p:sp>
      <p:sp>
        <p:nvSpPr>
          <p:cNvPr id="15364" name="Rectangle 3"/>
          <p:cNvSpPr>
            <a:spLocks noChangeArrowheads="1"/>
          </p:cNvSpPr>
          <p:nvPr/>
        </p:nvSpPr>
        <p:spPr bwMode="auto">
          <a:xfrm>
            <a:off x="6477000" y="6400800"/>
            <a:ext cx="2582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latin typeface="Arial" panose="020B0604020202020204" pitchFamily="34" charset="0"/>
              </a:rPr>
              <a:t>Slide Credit: A. A. Efros</a:t>
            </a:r>
          </a:p>
        </p:txBody>
      </p:sp>
      <p:pic>
        <p:nvPicPr>
          <p:cNvPr id="15365" name="Picture 2" descr="&quot;Aristoteles&quot; (1811) by Francesco Hayez (1791–18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1725" y="990600"/>
            <a:ext cx="2743200" cy="353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Rectangle 4"/>
          <p:cNvSpPr>
            <a:spLocks noChangeArrowheads="1"/>
          </p:cNvSpPr>
          <p:nvPr/>
        </p:nvSpPr>
        <p:spPr bwMode="auto">
          <a:xfrm>
            <a:off x="5961063" y="4522788"/>
            <a:ext cx="31861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latin typeface="Arial" panose="020B0604020202020204" pitchFamily="34" charset="0"/>
              </a:rPr>
              <a:t>Aristotle by Francesco Hayez</a:t>
            </a:r>
          </a:p>
        </p:txBody>
      </p:sp>
    </p:spTree>
    <p:extLst>
      <p:ext uri="{BB962C8B-B14F-4D97-AF65-F5344CB8AC3E}">
        <p14:creationId xmlns:p14="http://schemas.microsoft.com/office/powerpoint/2010/main" val="28359339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smtClean="0"/>
              <a:t>Prototype or sum of exemplars ?</a:t>
            </a:r>
          </a:p>
        </p:txBody>
      </p:sp>
      <p:graphicFrame>
        <p:nvGraphicFramePr>
          <p:cNvPr id="17411" name="Object 3"/>
          <p:cNvGraphicFramePr>
            <a:graphicFrameLocks noChangeAspect="1"/>
          </p:cNvGraphicFramePr>
          <p:nvPr/>
        </p:nvGraphicFramePr>
        <p:xfrm>
          <a:off x="304800" y="1971675"/>
          <a:ext cx="4195763" cy="3522663"/>
        </p:xfrm>
        <a:graphic>
          <a:graphicData uri="http://schemas.openxmlformats.org/presentationml/2006/ole">
            <mc:AlternateContent xmlns:mc="http://schemas.openxmlformats.org/markup-compatibility/2006">
              <mc:Choice xmlns:v="urn:schemas-microsoft-com:vml" Requires="v">
                <p:oleObj spid="_x0000_s282634" name="Image" r:id="rId4" imgW="4237714" imgH="3557023" progId="">
                  <p:embed/>
                </p:oleObj>
              </mc:Choice>
              <mc:Fallback>
                <p:oleObj name="Image" r:id="rId4" imgW="4237714" imgH="3557023" progId="">
                  <p:embed/>
                  <p:pic>
                    <p:nvPicPr>
                      <p:cNvPr id="17411"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971675"/>
                        <a:ext cx="4195763" cy="352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7412" name="Object 4"/>
          <p:cNvGraphicFramePr>
            <a:graphicFrameLocks noChangeAspect="1"/>
          </p:cNvGraphicFramePr>
          <p:nvPr/>
        </p:nvGraphicFramePr>
        <p:xfrm>
          <a:off x="4724400" y="2352675"/>
          <a:ext cx="4267200" cy="2765425"/>
        </p:xfrm>
        <a:graphic>
          <a:graphicData uri="http://schemas.openxmlformats.org/presentationml/2006/ole">
            <mc:AlternateContent xmlns:mc="http://schemas.openxmlformats.org/markup-compatibility/2006">
              <mc:Choice xmlns:v="urn:schemas-microsoft-com:vml" Requires="v">
                <p:oleObj spid="_x0000_s282635" name="Image" r:id="rId6" imgW="4882906" imgH="3163830" progId="">
                  <p:embed/>
                </p:oleObj>
              </mc:Choice>
              <mc:Fallback>
                <p:oleObj name="Image" r:id="rId6" imgW="4882906" imgH="3163830" progId="">
                  <p:embed/>
                  <p:pic>
                    <p:nvPicPr>
                      <p:cNvPr id="17412"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2352675"/>
                        <a:ext cx="4267200" cy="276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7413" name="Text Box 5"/>
          <p:cNvSpPr txBox="1">
            <a:spLocks noChangeArrowheads="1"/>
          </p:cNvSpPr>
          <p:nvPr/>
        </p:nvSpPr>
        <p:spPr bwMode="auto">
          <a:xfrm>
            <a:off x="838200" y="1362075"/>
            <a:ext cx="28908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buFontTx/>
              <a:buNone/>
            </a:pPr>
            <a:r>
              <a:rPr lang="en-US" altLang="en-US" sz="3200">
                <a:solidFill>
                  <a:srgbClr val="000066"/>
                </a:solidFill>
                <a:latin typeface="Garamond" panose="02020404030301010803" pitchFamily="18" charset="0"/>
              </a:rPr>
              <a:t>Prototype Model</a:t>
            </a:r>
          </a:p>
        </p:txBody>
      </p:sp>
      <p:sp>
        <p:nvSpPr>
          <p:cNvPr id="17414" name="Text Box 6"/>
          <p:cNvSpPr txBox="1">
            <a:spLocks noChangeArrowheads="1"/>
          </p:cNvSpPr>
          <p:nvPr/>
        </p:nvSpPr>
        <p:spPr bwMode="auto">
          <a:xfrm>
            <a:off x="4953000" y="1362075"/>
            <a:ext cx="3349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buFontTx/>
              <a:buNone/>
            </a:pPr>
            <a:r>
              <a:rPr lang="en-US" altLang="en-US" sz="3200">
                <a:solidFill>
                  <a:srgbClr val="000066"/>
                </a:solidFill>
                <a:latin typeface="Garamond" panose="02020404030301010803" pitchFamily="18" charset="0"/>
              </a:rPr>
              <a:t>	Exemplars Model</a:t>
            </a:r>
          </a:p>
        </p:txBody>
      </p:sp>
      <p:sp>
        <p:nvSpPr>
          <p:cNvPr id="17415" name="Text Box 7"/>
          <p:cNvSpPr txBox="1">
            <a:spLocks noChangeArrowheads="1"/>
          </p:cNvSpPr>
          <p:nvPr/>
        </p:nvSpPr>
        <p:spPr bwMode="auto">
          <a:xfrm>
            <a:off x="1219200" y="5705475"/>
            <a:ext cx="2554288"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buFontTx/>
              <a:buNone/>
            </a:pPr>
            <a:r>
              <a:rPr lang="en-US" altLang="en-US" sz="1600">
                <a:solidFill>
                  <a:srgbClr val="000066"/>
                </a:solidFill>
                <a:latin typeface="Garamond" panose="02020404030301010803" pitchFamily="18" charset="0"/>
              </a:rPr>
              <a:t>Category judgments are made</a:t>
            </a:r>
          </a:p>
          <a:p>
            <a:pPr eaLnBrk="1" hangingPunct="1">
              <a:buFontTx/>
              <a:buNone/>
            </a:pPr>
            <a:r>
              <a:rPr lang="en-US" altLang="en-US" sz="1600">
                <a:solidFill>
                  <a:srgbClr val="000066"/>
                </a:solidFill>
                <a:latin typeface="Garamond" panose="02020404030301010803" pitchFamily="18" charset="0"/>
              </a:rPr>
              <a:t>by comparing a new exemplar</a:t>
            </a:r>
          </a:p>
          <a:p>
            <a:pPr eaLnBrk="1" hangingPunct="1">
              <a:buFontTx/>
              <a:buNone/>
            </a:pPr>
            <a:r>
              <a:rPr lang="en-US" altLang="en-US" sz="1600">
                <a:solidFill>
                  <a:srgbClr val="000066"/>
                </a:solidFill>
                <a:latin typeface="Garamond" panose="02020404030301010803" pitchFamily="18" charset="0"/>
              </a:rPr>
              <a:t>to the prototype.</a:t>
            </a:r>
          </a:p>
        </p:txBody>
      </p:sp>
      <p:sp>
        <p:nvSpPr>
          <p:cNvPr id="17416" name="Text Box 8"/>
          <p:cNvSpPr txBox="1">
            <a:spLocks noChangeArrowheads="1"/>
          </p:cNvSpPr>
          <p:nvPr/>
        </p:nvSpPr>
        <p:spPr bwMode="auto">
          <a:xfrm>
            <a:off x="5334000" y="5095875"/>
            <a:ext cx="3136900"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buFontTx/>
              <a:buNone/>
            </a:pPr>
            <a:r>
              <a:rPr lang="en-US" altLang="en-US" sz="1600">
                <a:solidFill>
                  <a:srgbClr val="000066"/>
                </a:solidFill>
                <a:latin typeface="Garamond" panose="02020404030301010803" pitchFamily="18" charset="0"/>
              </a:rPr>
              <a:t>Category judgments are made</a:t>
            </a:r>
          </a:p>
          <a:p>
            <a:pPr eaLnBrk="1" hangingPunct="1">
              <a:buFontTx/>
              <a:buNone/>
            </a:pPr>
            <a:r>
              <a:rPr lang="en-US" altLang="en-US" sz="1600">
                <a:solidFill>
                  <a:srgbClr val="000066"/>
                </a:solidFill>
                <a:latin typeface="Garamond" panose="02020404030301010803" pitchFamily="18" charset="0"/>
              </a:rPr>
              <a:t>by comparing a new exemplar</a:t>
            </a:r>
          </a:p>
          <a:p>
            <a:pPr eaLnBrk="1" hangingPunct="1">
              <a:buFontTx/>
              <a:buNone/>
            </a:pPr>
            <a:r>
              <a:rPr lang="en-US" altLang="en-US" sz="1600">
                <a:solidFill>
                  <a:srgbClr val="000066"/>
                </a:solidFill>
                <a:latin typeface="Garamond" panose="02020404030301010803" pitchFamily="18" charset="0"/>
              </a:rPr>
              <a:t>to all the old exemplars of a category</a:t>
            </a:r>
          </a:p>
          <a:p>
            <a:pPr eaLnBrk="1" hangingPunct="1">
              <a:buFontTx/>
              <a:buNone/>
            </a:pPr>
            <a:r>
              <a:rPr lang="en-US" altLang="en-US" sz="1600">
                <a:solidFill>
                  <a:srgbClr val="000066"/>
                </a:solidFill>
                <a:latin typeface="Garamond" panose="02020404030301010803" pitchFamily="18" charset="0"/>
              </a:rPr>
              <a:t>or to the exemplar that is the most</a:t>
            </a:r>
          </a:p>
          <a:p>
            <a:pPr eaLnBrk="1" hangingPunct="1">
              <a:buFontTx/>
              <a:buNone/>
            </a:pPr>
            <a:r>
              <a:rPr lang="en-US" altLang="en-US" sz="1600">
                <a:solidFill>
                  <a:srgbClr val="000066"/>
                </a:solidFill>
                <a:latin typeface="Garamond" panose="02020404030301010803" pitchFamily="18" charset="0"/>
              </a:rPr>
              <a:t>appropriate</a:t>
            </a:r>
          </a:p>
        </p:txBody>
      </p:sp>
      <p:sp>
        <p:nvSpPr>
          <p:cNvPr id="17417" name="Rectangle 9"/>
          <p:cNvSpPr>
            <a:spLocks noChangeArrowheads="1"/>
          </p:cNvSpPr>
          <p:nvPr/>
        </p:nvSpPr>
        <p:spPr bwMode="auto">
          <a:xfrm>
            <a:off x="990600" y="4943475"/>
            <a:ext cx="3505200" cy="609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17418" name="Line 10"/>
          <p:cNvSpPr>
            <a:spLocks noChangeShapeType="1"/>
          </p:cNvSpPr>
          <p:nvPr/>
        </p:nvSpPr>
        <p:spPr bwMode="auto">
          <a:xfrm>
            <a:off x="1066800" y="5476875"/>
            <a:ext cx="23622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9" name="TextBox 10"/>
          <p:cNvSpPr txBox="1">
            <a:spLocks noChangeArrowheads="1"/>
          </p:cNvSpPr>
          <p:nvPr/>
        </p:nvSpPr>
        <p:spPr bwMode="auto">
          <a:xfrm>
            <a:off x="7138988" y="6462713"/>
            <a:ext cx="18526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400">
                <a:latin typeface="Arial" panose="020B0604020202020204" pitchFamily="34" charset="0"/>
              </a:rPr>
              <a:t>Slide Credit: Torralba</a:t>
            </a:r>
          </a:p>
        </p:txBody>
      </p:sp>
    </p:spTree>
    <p:extLst>
      <p:ext uri="{BB962C8B-B14F-4D97-AF65-F5344CB8AC3E}">
        <p14:creationId xmlns:p14="http://schemas.microsoft.com/office/powerpoint/2010/main" val="2916293893"/>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en-US" sz="3200" smtClean="0"/>
              <a:t>Levels of categorization [Rosch 70s]</a:t>
            </a:r>
          </a:p>
        </p:txBody>
      </p:sp>
      <p:sp>
        <p:nvSpPr>
          <p:cNvPr id="19459" name="Text Box 16"/>
          <p:cNvSpPr txBox="1">
            <a:spLocks noChangeArrowheads="1"/>
          </p:cNvSpPr>
          <p:nvPr/>
        </p:nvSpPr>
        <p:spPr bwMode="auto">
          <a:xfrm>
            <a:off x="304800" y="1304925"/>
            <a:ext cx="6896100"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50000"/>
              </a:spcBef>
              <a:buFontTx/>
              <a:buNone/>
            </a:pPr>
            <a:r>
              <a:rPr lang="en-US" altLang="en-US" sz="1800">
                <a:latin typeface="Arial" panose="020B0604020202020204" pitchFamily="34" charset="0"/>
              </a:rPr>
              <a:t>Definition of Basic Level:</a:t>
            </a:r>
          </a:p>
          <a:p>
            <a:pPr eaLnBrk="1" hangingPunct="1">
              <a:spcBef>
                <a:spcPct val="50000"/>
              </a:spcBef>
              <a:buFontTx/>
              <a:buChar char="•"/>
            </a:pPr>
            <a:r>
              <a:rPr lang="en-US" altLang="en-US" sz="1800">
                <a:latin typeface="Arial" panose="020B0604020202020204" pitchFamily="34" charset="0"/>
              </a:rPr>
              <a:t> </a:t>
            </a:r>
            <a:r>
              <a:rPr lang="en-US" altLang="en-US" sz="1800" b="1">
                <a:latin typeface="Arial" panose="020B0604020202020204" pitchFamily="34" charset="0"/>
              </a:rPr>
              <a:t>Similar shape</a:t>
            </a:r>
            <a:r>
              <a:rPr lang="en-US" altLang="en-US" sz="1800">
                <a:latin typeface="Arial" panose="020B0604020202020204" pitchFamily="34" charset="0"/>
              </a:rPr>
              <a:t>: Basic level categories are the highest-level category for which their members have similar shapes.</a:t>
            </a:r>
          </a:p>
          <a:p>
            <a:pPr eaLnBrk="1" hangingPunct="1">
              <a:spcBef>
                <a:spcPct val="50000"/>
              </a:spcBef>
              <a:buFontTx/>
              <a:buChar char="•"/>
            </a:pPr>
            <a:r>
              <a:rPr lang="en-US" altLang="en-US" sz="1800">
                <a:latin typeface="Arial" panose="020B0604020202020204" pitchFamily="34" charset="0"/>
              </a:rPr>
              <a:t> </a:t>
            </a:r>
            <a:r>
              <a:rPr lang="en-US" altLang="en-US" sz="1800" b="1">
                <a:latin typeface="Arial" panose="020B0604020202020204" pitchFamily="34" charset="0"/>
              </a:rPr>
              <a:t>Similar motor interactions</a:t>
            </a:r>
            <a:r>
              <a:rPr lang="en-US" altLang="en-US" sz="1800">
                <a:latin typeface="Arial" panose="020B0604020202020204" pitchFamily="34" charset="0"/>
              </a:rPr>
              <a:t>: … for which people interact with its members using similar motor sequences. </a:t>
            </a:r>
          </a:p>
          <a:p>
            <a:pPr eaLnBrk="1" hangingPunct="1">
              <a:spcBef>
                <a:spcPct val="50000"/>
              </a:spcBef>
              <a:buFontTx/>
              <a:buChar char="•"/>
            </a:pPr>
            <a:r>
              <a:rPr lang="en-US" altLang="en-US" sz="1800">
                <a:latin typeface="Arial" panose="020B0604020202020204" pitchFamily="34" charset="0"/>
              </a:rPr>
              <a:t> </a:t>
            </a:r>
            <a:r>
              <a:rPr lang="en-US" altLang="en-US" sz="1800" b="1">
                <a:latin typeface="Arial" panose="020B0604020202020204" pitchFamily="34" charset="0"/>
              </a:rPr>
              <a:t>Common attributes</a:t>
            </a:r>
            <a:r>
              <a:rPr lang="en-US" altLang="en-US" sz="1800">
                <a:latin typeface="Arial" panose="020B0604020202020204" pitchFamily="34" charset="0"/>
              </a:rPr>
              <a:t>: … there are a significant number </a:t>
            </a:r>
            <a:br>
              <a:rPr lang="en-US" altLang="en-US" sz="1800">
                <a:latin typeface="Arial" panose="020B0604020202020204" pitchFamily="34" charset="0"/>
              </a:rPr>
            </a:br>
            <a:r>
              <a:rPr lang="en-US" altLang="en-US" sz="1800">
                <a:latin typeface="Arial" panose="020B0604020202020204" pitchFamily="34" charset="0"/>
              </a:rPr>
              <a:t>of attributes in common between pairs of members.</a:t>
            </a:r>
          </a:p>
        </p:txBody>
      </p:sp>
      <p:grpSp>
        <p:nvGrpSpPr>
          <p:cNvPr id="19460" name="Group 19"/>
          <p:cNvGrpSpPr>
            <a:grpSpLocks/>
          </p:cNvGrpSpPr>
          <p:nvPr/>
        </p:nvGrpSpPr>
        <p:grpSpPr bwMode="auto">
          <a:xfrm>
            <a:off x="492125" y="3983038"/>
            <a:ext cx="3971925" cy="2241550"/>
            <a:chOff x="384" y="2448"/>
            <a:chExt cx="2502" cy="1412"/>
          </a:xfrm>
        </p:grpSpPr>
        <p:sp>
          <p:nvSpPr>
            <p:cNvPr id="19514" name="Line 4"/>
            <p:cNvSpPr>
              <a:spLocks noChangeShapeType="1"/>
            </p:cNvSpPr>
            <p:nvPr/>
          </p:nvSpPr>
          <p:spPr bwMode="auto">
            <a:xfrm flipV="1">
              <a:off x="1064" y="2484"/>
              <a:ext cx="0" cy="113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515" name="Line 5"/>
            <p:cNvSpPr>
              <a:spLocks noChangeShapeType="1"/>
            </p:cNvSpPr>
            <p:nvPr/>
          </p:nvSpPr>
          <p:spPr bwMode="auto">
            <a:xfrm>
              <a:off x="1064" y="3623"/>
              <a:ext cx="13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516" name="Oval 6"/>
            <p:cNvSpPr>
              <a:spLocks noChangeArrowheads="1"/>
            </p:cNvSpPr>
            <p:nvPr/>
          </p:nvSpPr>
          <p:spPr bwMode="auto">
            <a:xfrm>
              <a:off x="1600" y="2784"/>
              <a:ext cx="134" cy="134"/>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endParaRPr lang="en-US" altLang="en-US" sz="3200">
                <a:latin typeface="Arial" panose="020B0604020202020204" pitchFamily="34" charset="0"/>
              </a:endParaRPr>
            </a:p>
          </p:txBody>
        </p:sp>
        <p:sp>
          <p:nvSpPr>
            <p:cNvPr id="19517" name="Text Box 7"/>
            <p:cNvSpPr txBox="1">
              <a:spLocks noChangeArrowheads="1"/>
            </p:cNvSpPr>
            <p:nvPr/>
          </p:nvSpPr>
          <p:spPr bwMode="auto">
            <a:xfrm>
              <a:off x="960" y="3648"/>
              <a:ext cx="192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600">
                  <a:latin typeface="Arial" panose="020B0604020202020204" pitchFamily="34" charset="0"/>
                </a:rPr>
                <a:t>Sub       Basic      Superordinate</a:t>
              </a:r>
              <a:endParaRPr lang="en-US" altLang="en-US" sz="3200">
                <a:latin typeface="Arial" panose="020B0604020202020204" pitchFamily="34" charset="0"/>
              </a:endParaRPr>
            </a:p>
          </p:txBody>
        </p:sp>
        <p:sp>
          <p:nvSpPr>
            <p:cNvPr id="19518" name="Text Box 8"/>
            <p:cNvSpPr txBox="1">
              <a:spLocks noChangeArrowheads="1"/>
            </p:cNvSpPr>
            <p:nvPr/>
          </p:nvSpPr>
          <p:spPr bwMode="auto">
            <a:xfrm>
              <a:off x="384" y="2448"/>
              <a:ext cx="61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600">
                  <a:latin typeface="Arial" panose="020B0604020202020204" pitchFamily="34" charset="0"/>
                </a:rPr>
                <a:t>similarity</a:t>
              </a:r>
              <a:endParaRPr lang="en-US" altLang="en-US" sz="3200">
                <a:latin typeface="Arial" panose="020B0604020202020204" pitchFamily="34" charset="0"/>
              </a:endParaRPr>
            </a:p>
          </p:txBody>
        </p:sp>
        <p:sp>
          <p:nvSpPr>
            <p:cNvPr id="19519" name="Line 9"/>
            <p:cNvSpPr>
              <a:spLocks noChangeShapeType="1"/>
            </p:cNvSpPr>
            <p:nvPr/>
          </p:nvSpPr>
          <p:spPr bwMode="auto">
            <a:xfrm>
              <a:off x="1198" y="2752"/>
              <a:ext cx="482" cy="10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520" name="Oval 10"/>
            <p:cNvSpPr>
              <a:spLocks noChangeArrowheads="1"/>
            </p:cNvSpPr>
            <p:nvPr/>
          </p:nvSpPr>
          <p:spPr bwMode="auto">
            <a:xfrm>
              <a:off x="1131" y="2685"/>
              <a:ext cx="134" cy="134"/>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endParaRPr lang="en-US" altLang="en-US" sz="3200">
                <a:latin typeface="Arial" panose="020B0604020202020204" pitchFamily="34" charset="0"/>
              </a:endParaRPr>
            </a:p>
          </p:txBody>
        </p:sp>
        <p:sp>
          <p:nvSpPr>
            <p:cNvPr id="19521" name="Oval 11"/>
            <p:cNvSpPr>
              <a:spLocks noChangeArrowheads="1"/>
            </p:cNvSpPr>
            <p:nvPr/>
          </p:nvSpPr>
          <p:spPr bwMode="auto">
            <a:xfrm>
              <a:off x="2136" y="3355"/>
              <a:ext cx="134" cy="134"/>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endParaRPr lang="en-US" altLang="en-US" sz="3200">
                <a:latin typeface="Arial" panose="020B0604020202020204" pitchFamily="34" charset="0"/>
              </a:endParaRPr>
            </a:p>
          </p:txBody>
        </p:sp>
        <p:sp>
          <p:nvSpPr>
            <p:cNvPr id="19522" name="Line 12"/>
            <p:cNvSpPr>
              <a:spLocks noChangeShapeType="1"/>
            </p:cNvSpPr>
            <p:nvPr/>
          </p:nvSpPr>
          <p:spPr bwMode="auto">
            <a:xfrm>
              <a:off x="1680" y="2880"/>
              <a:ext cx="523" cy="54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9461" name="Group 14"/>
          <p:cNvGrpSpPr>
            <a:grpSpLocks/>
          </p:cNvGrpSpPr>
          <p:nvPr/>
        </p:nvGrpSpPr>
        <p:grpSpPr bwMode="auto">
          <a:xfrm>
            <a:off x="5151438" y="2493963"/>
            <a:ext cx="4013200" cy="4259262"/>
            <a:chOff x="5078528" y="2312988"/>
            <a:chExt cx="4101985" cy="4354731"/>
          </a:xfrm>
        </p:grpSpPr>
        <p:sp>
          <p:nvSpPr>
            <p:cNvPr id="19464" name="Text Box 4"/>
            <p:cNvSpPr txBox="1">
              <a:spLocks noChangeArrowheads="1"/>
            </p:cNvSpPr>
            <p:nvPr/>
          </p:nvSpPr>
          <p:spPr bwMode="auto">
            <a:xfrm>
              <a:off x="5292725" y="4711700"/>
              <a:ext cx="1312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800" b="1">
                  <a:solidFill>
                    <a:srgbClr val="000099"/>
                  </a:solidFill>
                  <a:latin typeface="Trebuchet MS" panose="020B0603020202020204" pitchFamily="34" charset="0"/>
                </a:rPr>
                <a:t>Basic level</a:t>
              </a:r>
            </a:p>
          </p:txBody>
        </p:sp>
        <p:sp>
          <p:nvSpPr>
            <p:cNvPr id="19465" name="Text Box 5"/>
            <p:cNvSpPr txBox="1">
              <a:spLocks noChangeArrowheads="1"/>
            </p:cNvSpPr>
            <p:nvPr/>
          </p:nvSpPr>
          <p:spPr bwMode="auto">
            <a:xfrm>
              <a:off x="5078528" y="6021388"/>
              <a:ext cx="14888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800" b="1">
                  <a:solidFill>
                    <a:srgbClr val="000099"/>
                  </a:solidFill>
                  <a:latin typeface="Trebuchet MS" panose="020B0603020202020204" pitchFamily="34" charset="0"/>
                </a:rPr>
                <a:t>Subordinate</a:t>
              </a:r>
              <a:br>
                <a:rPr lang="en-US" altLang="en-US" sz="1800" b="1">
                  <a:solidFill>
                    <a:srgbClr val="000099"/>
                  </a:solidFill>
                  <a:latin typeface="Trebuchet MS" panose="020B0603020202020204" pitchFamily="34" charset="0"/>
                </a:rPr>
              </a:br>
              <a:r>
                <a:rPr lang="en-US" altLang="en-US" sz="1800" b="1">
                  <a:solidFill>
                    <a:srgbClr val="000099"/>
                  </a:solidFill>
                  <a:latin typeface="Trebuchet MS" panose="020B0603020202020204" pitchFamily="34" charset="0"/>
                </a:rPr>
                <a:t>level</a:t>
              </a:r>
            </a:p>
          </p:txBody>
        </p:sp>
        <p:sp>
          <p:nvSpPr>
            <p:cNvPr id="19466" name="Text Box 6"/>
            <p:cNvSpPr txBox="1">
              <a:spLocks noChangeArrowheads="1"/>
            </p:cNvSpPr>
            <p:nvPr/>
          </p:nvSpPr>
          <p:spPr bwMode="auto">
            <a:xfrm>
              <a:off x="5693819" y="3360738"/>
              <a:ext cx="17203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800" b="1">
                  <a:solidFill>
                    <a:srgbClr val="000099"/>
                  </a:solidFill>
                  <a:latin typeface="Trebuchet MS" panose="020B0603020202020204" pitchFamily="34" charset="0"/>
                </a:rPr>
                <a:t>Superordinate</a:t>
              </a:r>
              <a:br>
                <a:rPr lang="en-US" altLang="en-US" sz="1800" b="1">
                  <a:solidFill>
                    <a:srgbClr val="000099"/>
                  </a:solidFill>
                  <a:latin typeface="Trebuchet MS" panose="020B0603020202020204" pitchFamily="34" charset="0"/>
                </a:rPr>
              </a:br>
              <a:r>
                <a:rPr lang="en-US" altLang="en-US" sz="1800" b="1">
                  <a:solidFill>
                    <a:srgbClr val="000099"/>
                  </a:solidFill>
                  <a:latin typeface="Trebuchet MS" panose="020B0603020202020204" pitchFamily="34" charset="0"/>
                </a:rPr>
                <a:t>levels</a:t>
              </a:r>
            </a:p>
          </p:txBody>
        </p:sp>
        <p:grpSp>
          <p:nvGrpSpPr>
            <p:cNvPr id="19467" name="Group 7"/>
            <p:cNvGrpSpPr>
              <a:grpSpLocks/>
            </p:cNvGrpSpPr>
            <p:nvPr/>
          </p:nvGrpSpPr>
          <p:grpSpPr bwMode="auto">
            <a:xfrm>
              <a:off x="7019925" y="6070600"/>
              <a:ext cx="900113" cy="466725"/>
              <a:chOff x="4422" y="3824"/>
              <a:chExt cx="567" cy="294"/>
            </a:xfrm>
          </p:grpSpPr>
          <p:sp>
            <p:nvSpPr>
              <p:cNvPr id="19512" name="Text Box 8"/>
              <p:cNvSpPr txBox="1">
                <a:spLocks noChangeArrowheads="1"/>
              </p:cNvSpPr>
              <p:nvPr/>
            </p:nvSpPr>
            <p:spPr bwMode="auto">
              <a:xfrm>
                <a:off x="4434" y="3855"/>
                <a:ext cx="54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800">
                    <a:solidFill>
                      <a:srgbClr val="000000"/>
                    </a:solidFill>
                    <a:latin typeface="Trebuchet MS" panose="020B0603020202020204" pitchFamily="34" charset="0"/>
                  </a:rPr>
                  <a:t>“Fido”</a:t>
                </a:r>
              </a:p>
            </p:txBody>
          </p:sp>
          <p:sp>
            <p:nvSpPr>
              <p:cNvPr id="19513" name="Oval 9"/>
              <p:cNvSpPr>
                <a:spLocks noChangeArrowheads="1"/>
              </p:cNvSpPr>
              <p:nvPr/>
            </p:nvSpPr>
            <p:spPr bwMode="auto">
              <a:xfrm>
                <a:off x="4422" y="3824"/>
                <a:ext cx="567" cy="294"/>
              </a:xfrm>
              <a:prstGeom prst="ellipse">
                <a:avLst/>
              </a:prstGeom>
              <a:noFill/>
              <a:ln w="12700" cap="sq">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de-CH" altLang="en-US" sz="2000">
                  <a:solidFill>
                    <a:srgbClr val="FFFFFF"/>
                  </a:solidFill>
                  <a:latin typeface="Arial" panose="020B0604020202020204" pitchFamily="34" charset="0"/>
                </a:endParaRPr>
              </a:p>
            </p:txBody>
          </p:sp>
        </p:grpSp>
        <p:grpSp>
          <p:nvGrpSpPr>
            <p:cNvPr id="19468" name="Group 10"/>
            <p:cNvGrpSpPr>
              <a:grpSpLocks/>
            </p:cNvGrpSpPr>
            <p:nvPr/>
          </p:nvGrpSpPr>
          <p:grpSpPr bwMode="auto">
            <a:xfrm>
              <a:off x="7019925" y="4691063"/>
              <a:ext cx="612775" cy="466725"/>
              <a:chOff x="4422" y="3249"/>
              <a:chExt cx="386" cy="294"/>
            </a:xfrm>
          </p:grpSpPr>
          <p:sp>
            <p:nvSpPr>
              <p:cNvPr id="19510" name="Text Box 11"/>
              <p:cNvSpPr txBox="1">
                <a:spLocks noChangeArrowheads="1"/>
              </p:cNvSpPr>
              <p:nvPr/>
            </p:nvSpPr>
            <p:spPr bwMode="auto">
              <a:xfrm>
                <a:off x="4455" y="3295"/>
                <a:ext cx="320" cy="21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600">
                    <a:solidFill>
                      <a:srgbClr val="000000"/>
                    </a:solidFill>
                    <a:latin typeface="Trebuchet MS" panose="020B0603020202020204" pitchFamily="34" charset="0"/>
                  </a:rPr>
                  <a:t>dog</a:t>
                </a:r>
              </a:p>
            </p:txBody>
          </p:sp>
          <p:sp>
            <p:nvSpPr>
              <p:cNvPr id="19511" name="Oval 12"/>
              <p:cNvSpPr>
                <a:spLocks noChangeArrowheads="1"/>
              </p:cNvSpPr>
              <p:nvPr/>
            </p:nvSpPr>
            <p:spPr bwMode="auto">
              <a:xfrm>
                <a:off x="4422" y="3249"/>
                <a:ext cx="386" cy="294"/>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de-CH" altLang="en-US" sz="2000">
                  <a:solidFill>
                    <a:srgbClr val="FFFFFF"/>
                  </a:solidFill>
                  <a:latin typeface="Arial" panose="020B0604020202020204" pitchFamily="34" charset="0"/>
                </a:endParaRPr>
              </a:p>
            </p:txBody>
          </p:sp>
        </p:grpSp>
        <p:grpSp>
          <p:nvGrpSpPr>
            <p:cNvPr id="19469" name="Group 13"/>
            <p:cNvGrpSpPr>
              <a:grpSpLocks/>
            </p:cNvGrpSpPr>
            <p:nvPr/>
          </p:nvGrpSpPr>
          <p:grpSpPr bwMode="auto">
            <a:xfrm>
              <a:off x="7993063" y="2997200"/>
              <a:ext cx="900112" cy="466725"/>
              <a:chOff x="4500" y="2546"/>
              <a:chExt cx="567" cy="294"/>
            </a:xfrm>
          </p:grpSpPr>
          <p:sp>
            <p:nvSpPr>
              <p:cNvPr id="19508" name="Text Box 14"/>
              <p:cNvSpPr txBox="1">
                <a:spLocks noChangeArrowheads="1"/>
              </p:cNvSpPr>
              <p:nvPr/>
            </p:nvSpPr>
            <p:spPr bwMode="auto">
              <a:xfrm>
                <a:off x="4533" y="2593"/>
                <a:ext cx="50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600">
                    <a:solidFill>
                      <a:srgbClr val="000000"/>
                    </a:solidFill>
                    <a:latin typeface="Trebuchet MS" panose="020B0603020202020204" pitchFamily="34" charset="0"/>
                  </a:rPr>
                  <a:t>animal</a:t>
                </a:r>
              </a:p>
            </p:txBody>
          </p:sp>
          <p:sp>
            <p:nvSpPr>
              <p:cNvPr id="19509" name="Oval 15"/>
              <p:cNvSpPr>
                <a:spLocks noChangeArrowheads="1"/>
              </p:cNvSpPr>
              <p:nvPr/>
            </p:nvSpPr>
            <p:spPr bwMode="auto">
              <a:xfrm>
                <a:off x="4500" y="2546"/>
                <a:ext cx="567" cy="294"/>
              </a:xfrm>
              <a:prstGeom prst="ellipse">
                <a:avLst/>
              </a:prstGeom>
              <a:noFill/>
              <a:ln w="12700" cap="sq">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de-CH" altLang="en-US" sz="2000">
                  <a:solidFill>
                    <a:srgbClr val="FFFFFF"/>
                  </a:solidFill>
                  <a:latin typeface="Arial" panose="020B0604020202020204" pitchFamily="34" charset="0"/>
                </a:endParaRPr>
              </a:p>
            </p:txBody>
          </p:sp>
        </p:grpSp>
        <p:grpSp>
          <p:nvGrpSpPr>
            <p:cNvPr id="19470" name="Group 16"/>
            <p:cNvGrpSpPr>
              <a:grpSpLocks/>
            </p:cNvGrpSpPr>
            <p:nvPr/>
          </p:nvGrpSpPr>
          <p:grpSpPr bwMode="auto">
            <a:xfrm>
              <a:off x="7596188" y="3824288"/>
              <a:ext cx="1368425" cy="466725"/>
              <a:chOff x="4377" y="2795"/>
              <a:chExt cx="862" cy="294"/>
            </a:xfrm>
          </p:grpSpPr>
          <p:sp>
            <p:nvSpPr>
              <p:cNvPr id="19506" name="Text Box 17"/>
              <p:cNvSpPr txBox="1">
                <a:spLocks noChangeArrowheads="1"/>
              </p:cNvSpPr>
              <p:nvPr/>
            </p:nvSpPr>
            <p:spPr bwMode="auto">
              <a:xfrm>
                <a:off x="4444" y="2841"/>
                <a:ext cx="72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600">
                    <a:solidFill>
                      <a:srgbClr val="000000"/>
                    </a:solidFill>
                    <a:latin typeface="Trebuchet MS" panose="020B0603020202020204" pitchFamily="34" charset="0"/>
                  </a:rPr>
                  <a:t>quadruped</a:t>
                </a:r>
              </a:p>
            </p:txBody>
          </p:sp>
          <p:sp>
            <p:nvSpPr>
              <p:cNvPr id="19507" name="Oval 18"/>
              <p:cNvSpPr>
                <a:spLocks noChangeArrowheads="1"/>
              </p:cNvSpPr>
              <p:nvPr/>
            </p:nvSpPr>
            <p:spPr bwMode="auto">
              <a:xfrm>
                <a:off x="4377" y="2795"/>
                <a:ext cx="862" cy="294"/>
              </a:xfrm>
              <a:prstGeom prst="ellipse">
                <a:avLst/>
              </a:prstGeom>
              <a:noFill/>
              <a:ln w="12700" cap="sq">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de-CH" altLang="en-US" sz="2000">
                  <a:solidFill>
                    <a:srgbClr val="FFFFFF"/>
                  </a:solidFill>
                  <a:latin typeface="Arial" panose="020B0604020202020204" pitchFamily="34" charset="0"/>
                </a:endParaRPr>
              </a:p>
            </p:txBody>
          </p:sp>
        </p:grpSp>
        <p:grpSp>
          <p:nvGrpSpPr>
            <p:cNvPr id="19471" name="Group 19"/>
            <p:cNvGrpSpPr>
              <a:grpSpLocks/>
            </p:cNvGrpSpPr>
            <p:nvPr/>
          </p:nvGrpSpPr>
          <p:grpSpPr bwMode="auto">
            <a:xfrm>
              <a:off x="6372225" y="5381635"/>
              <a:ext cx="1079500" cy="581026"/>
              <a:chOff x="4014" y="3390"/>
              <a:chExt cx="771" cy="366"/>
            </a:xfrm>
          </p:grpSpPr>
          <p:sp>
            <p:nvSpPr>
              <p:cNvPr id="19504" name="Text Box 20"/>
              <p:cNvSpPr txBox="1">
                <a:spLocks noChangeArrowheads="1"/>
              </p:cNvSpPr>
              <p:nvPr/>
            </p:nvSpPr>
            <p:spPr bwMode="auto">
              <a:xfrm>
                <a:off x="4038" y="3390"/>
                <a:ext cx="725"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600">
                    <a:solidFill>
                      <a:srgbClr val="000000"/>
                    </a:solidFill>
                    <a:latin typeface="Trebuchet MS" panose="020B0603020202020204" pitchFamily="34" charset="0"/>
                  </a:rPr>
                  <a:t>German</a:t>
                </a:r>
                <a:br>
                  <a:rPr lang="en-US" altLang="en-US" sz="1600">
                    <a:solidFill>
                      <a:srgbClr val="000000"/>
                    </a:solidFill>
                    <a:latin typeface="Trebuchet MS" panose="020B0603020202020204" pitchFamily="34" charset="0"/>
                  </a:rPr>
                </a:br>
                <a:r>
                  <a:rPr lang="en-US" altLang="en-US" sz="1600">
                    <a:solidFill>
                      <a:srgbClr val="000000"/>
                    </a:solidFill>
                    <a:latin typeface="Trebuchet MS" panose="020B0603020202020204" pitchFamily="34" charset="0"/>
                  </a:rPr>
                  <a:t>shepherd</a:t>
                </a:r>
              </a:p>
            </p:txBody>
          </p:sp>
          <p:sp>
            <p:nvSpPr>
              <p:cNvPr id="19505" name="Oval 21"/>
              <p:cNvSpPr>
                <a:spLocks noChangeArrowheads="1"/>
              </p:cNvSpPr>
              <p:nvPr/>
            </p:nvSpPr>
            <p:spPr bwMode="auto">
              <a:xfrm>
                <a:off x="4014" y="3390"/>
                <a:ext cx="771" cy="365"/>
              </a:xfrm>
              <a:prstGeom prst="ellipse">
                <a:avLst/>
              </a:prstGeom>
              <a:noFill/>
              <a:ln w="12700" cap="sq">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de-CH" altLang="en-US" sz="2000">
                  <a:solidFill>
                    <a:srgbClr val="FFFFFF"/>
                  </a:solidFill>
                  <a:latin typeface="Arial" panose="020B0604020202020204" pitchFamily="34" charset="0"/>
                </a:endParaRPr>
              </a:p>
            </p:txBody>
          </p:sp>
        </p:grpSp>
        <p:cxnSp>
          <p:nvCxnSpPr>
            <p:cNvPr id="19472" name="AutoShape 22"/>
            <p:cNvCxnSpPr>
              <a:cxnSpLocks noChangeShapeType="1"/>
              <a:stCxn id="19509" idx="4"/>
              <a:endCxn id="19507" idx="0"/>
            </p:cNvCxnSpPr>
            <p:nvPr/>
          </p:nvCxnSpPr>
          <p:spPr bwMode="auto">
            <a:xfrm flipH="1">
              <a:off x="8280400" y="3463925"/>
              <a:ext cx="163513" cy="360363"/>
            </a:xfrm>
            <a:prstGeom prst="straightConnector1">
              <a:avLst/>
            </a:prstGeom>
            <a:noFill/>
            <a:ln w="12700" cap="sq">
              <a:solidFill>
                <a:schemeClr val="tx1"/>
              </a:solidFill>
              <a:round/>
              <a:headEnd type="none" w="sm" len="sm"/>
              <a:tailEnd type="triangle" w="med" len="med"/>
            </a:ln>
            <a:extLst>
              <a:ext uri="{909E8E84-426E-40DD-AFC4-6F175D3DCCD1}">
                <a14:hiddenFill xmlns:a14="http://schemas.microsoft.com/office/drawing/2010/main">
                  <a:noFill/>
                </a14:hiddenFill>
              </a:ext>
            </a:extLst>
          </p:spPr>
        </p:cxnSp>
        <p:cxnSp>
          <p:nvCxnSpPr>
            <p:cNvPr id="19473" name="AutoShape 23"/>
            <p:cNvCxnSpPr>
              <a:cxnSpLocks noChangeShapeType="1"/>
              <a:stCxn id="19507" idx="4"/>
              <a:endCxn id="19511" idx="0"/>
            </p:cNvCxnSpPr>
            <p:nvPr/>
          </p:nvCxnSpPr>
          <p:spPr bwMode="auto">
            <a:xfrm flipH="1">
              <a:off x="7326313" y="4291013"/>
              <a:ext cx="954087" cy="400050"/>
            </a:xfrm>
            <a:prstGeom prst="straightConnector1">
              <a:avLst/>
            </a:prstGeom>
            <a:noFill/>
            <a:ln w="12700" cap="sq">
              <a:solidFill>
                <a:schemeClr val="tx1"/>
              </a:solidFill>
              <a:round/>
              <a:headEnd type="none" w="sm" len="sm"/>
              <a:tailEnd type="triangle" w="med" len="med"/>
            </a:ln>
            <a:extLst>
              <a:ext uri="{909E8E84-426E-40DD-AFC4-6F175D3DCCD1}">
                <a14:hiddenFill xmlns:a14="http://schemas.microsoft.com/office/drawing/2010/main">
                  <a:noFill/>
                </a14:hiddenFill>
              </a:ext>
            </a:extLst>
          </p:spPr>
        </p:cxnSp>
        <p:cxnSp>
          <p:nvCxnSpPr>
            <p:cNvPr id="19474" name="AutoShape 24"/>
            <p:cNvCxnSpPr>
              <a:cxnSpLocks noChangeShapeType="1"/>
              <a:stCxn id="19505" idx="4"/>
              <a:endCxn id="19513" idx="0"/>
            </p:cNvCxnSpPr>
            <p:nvPr/>
          </p:nvCxnSpPr>
          <p:spPr bwMode="auto">
            <a:xfrm>
              <a:off x="6911975" y="5961063"/>
              <a:ext cx="558800" cy="109537"/>
            </a:xfrm>
            <a:prstGeom prst="straightConnector1">
              <a:avLst/>
            </a:prstGeom>
            <a:noFill/>
            <a:ln w="12700" cap="sq">
              <a:solidFill>
                <a:schemeClr val="tx1"/>
              </a:solidFill>
              <a:round/>
              <a:headEnd type="none" w="sm" len="sm"/>
              <a:tailEnd type="triangle" w="med" len="med"/>
            </a:ln>
            <a:extLst>
              <a:ext uri="{909E8E84-426E-40DD-AFC4-6F175D3DCCD1}">
                <a14:hiddenFill xmlns:a14="http://schemas.microsoft.com/office/drawing/2010/main">
                  <a:noFill/>
                </a14:hiddenFill>
              </a:ext>
            </a:extLst>
          </p:spPr>
        </p:cxnSp>
        <p:cxnSp>
          <p:nvCxnSpPr>
            <p:cNvPr id="19475" name="AutoShape 25"/>
            <p:cNvCxnSpPr>
              <a:cxnSpLocks noChangeShapeType="1"/>
              <a:stCxn id="19511" idx="4"/>
              <a:endCxn id="19505" idx="0"/>
            </p:cNvCxnSpPr>
            <p:nvPr/>
          </p:nvCxnSpPr>
          <p:spPr bwMode="auto">
            <a:xfrm flipH="1">
              <a:off x="6911975" y="5157788"/>
              <a:ext cx="414338" cy="223837"/>
            </a:xfrm>
            <a:prstGeom prst="straightConnector1">
              <a:avLst/>
            </a:prstGeom>
            <a:noFill/>
            <a:ln w="12700" cap="sq">
              <a:solidFill>
                <a:schemeClr val="tx1"/>
              </a:solidFill>
              <a:round/>
              <a:headEnd type="none" w="sm" len="sm"/>
              <a:tailEnd type="triangle" w="med" len="med"/>
            </a:ln>
            <a:extLst>
              <a:ext uri="{909E8E84-426E-40DD-AFC4-6F175D3DCCD1}">
                <a14:hiddenFill xmlns:a14="http://schemas.microsoft.com/office/drawing/2010/main">
                  <a:noFill/>
                </a14:hiddenFill>
              </a:ext>
            </a:extLst>
          </p:spPr>
        </p:cxnSp>
        <p:grpSp>
          <p:nvGrpSpPr>
            <p:cNvPr id="19476" name="Group 26"/>
            <p:cNvGrpSpPr>
              <a:grpSpLocks/>
            </p:cNvGrpSpPr>
            <p:nvPr/>
          </p:nvGrpSpPr>
          <p:grpSpPr bwMode="auto">
            <a:xfrm>
              <a:off x="7637463" y="5373688"/>
              <a:ext cx="1108075" cy="574675"/>
              <a:chOff x="4808" y="3271"/>
              <a:chExt cx="818" cy="453"/>
            </a:xfrm>
          </p:grpSpPr>
          <p:sp>
            <p:nvSpPr>
              <p:cNvPr id="19502" name="Text Box 27"/>
              <p:cNvSpPr txBox="1">
                <a:spLocks noChangeArrowheads="1"/>
              </p:cNvSpPr>
              <p:nvPr/>
            </p:nvSpPr>
            <p:spPr bwMode="auto">
              <a:xfrm>
                <a:off x="4808" y="3365"/>
                <a:ext cx="818"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600">
                    <a:solidFill>
                      <a:srgbClr val="000000"/>
                    </a:solidFill>
                    <a:latin typeface="Trebuchet MS" panose="020B0603020202020204" pitchFamily="34" charset="0"/>
                  </a:rPr>
                  <a:t>Doberman</a:t>
                </a:r>
              </a:p>
            </p:txBody>
          </p:sp>
          <p:sp>
            <p:nvSpPr>
              <p:cNvPr id="19503" name="Oval 28"/>
              <p:cNvSpPr>
                <a:spLocks noChangeArrowheads="1"/>
              </p:cNvSpPr>
              <p:nvPr/>
            </p:nvSpPr>
            <p:spPr bwMode="auto">
              <a:xfrm>
                <a:off x="4830" y="3271"/>
                <a:ext cx="771" cy="453"/>
              </a:xfrm>
              <a:prstGeom prst="ellipse">
                <a:avLst/>
              </a:prstGeom>
              <a:noFill/>
              <a:ln w="12700" cap="sq">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de-CH" altLang="en-US" sz="2000">
                  <a:solidFill>
                    <a:srgbClr val="FFFFFF"/>
                  </a:solidFill>
                  <a:latin typeface="Arial" panose="020B0604020202020204" pitchFamily="34" charset="0"/>
                </a:endParaRPr>
              </a:p>
            </p:txBody>
          </p:sp>
        </p:grpSp>
        <p:cxnSp>
          <p:nvCxnSpPr>
            <p:cNvPr id="19477" name="AutoShape 29"/>
            <p:cNvCxnSpPr>
              <a:cxnSpLocks noChangeShapeType="1"/>
              <a:stCxn id="19511" idx="4"/>
              <a:endCxn id="19503" idx="0"/>
            </p:cNvCxnSpPr>
            <p:nvPr/>
          </p:nvCxnSpPr>
          <p:spPr bwMode="auto">
            <a:xfrm>
              <a:off x="7326313" y="5157788"/>
              <a:ext cx="863600" cy="215900"/>
            </a:xfrm>
            <a:prstGeom prst="straightConnector1">
              <a:avLst/>
            </a:prstGeom>
            <a:noFill/>
            <a:ln w="12700" cap="sq">
              <a:solidFill>
                <a:schemeClr val="tx1"/>
              </a:solidFill>
              <a:round/>
              <a:headEnd type="none" w="sm" len="sm"/>
              <a:tailEnd type="triangle" w="med" len="med"/>
            </a:ln>
            <a:extLst>
              <a:ext uri="{909E8E84-426E-40DD-AFC4-6F175D3DCCD1}">
                <a14:hiddenFill xmlns:a14="http://schemas.microsoft.com/office/drawing/2010/main">
                  <a:noFill/>
                </a14:hiddenFill>
              </a:ext>
            </a:extLst>
          </p:spPr>
        </p:cxnSp>
        <p:grpSp>
          <p:nvGrpSpPr>
            <p:cNvPr id="19478" name="Group 30"/>
            <p:cNvGrpSpPr>
              <a:grpSpLocks/>
            </p:cNvGrpSpPr>
            <p:nvPr/>
          </p:nvGrpSpPr>
          <p:grpSpPr bwMode="auto">
            <a:xfrm>
              <a:off x="7702550" y="4691063"/>
              <a:ext cx="612775" cy="466725"/>
              <a:chOff x="4422" y="3249"/>
              <a:chExt cx="386" cy="294"/>
            </a:xfrm>
          </p:grpSpPr>
          <p:sp>
            <p:nvSpPr>
              <p:cNvPr id="19500" name="Text Box 31"/>
              <p:cNvSpPr txBox="1">
                <a:spLocks noChangeArrowheads="1"/>
              </p:cNvSpPr>
              <p:nvPr/>
            </p:nvSpPr>
            <p:spPr bwMode="auto">
              <a:xfrm>
                <a:off x="4467" y="3295"/>
                <a:ext cx="29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600">
                    <a:solidFill>
                      <a:srgbClr val="000000"/>
                    </a:solidFill>
                    <a:latin typeface="Trebuchet MS" panose="020B0603020202020204" pitchFamily="34" charset="0"/>
                  </a:rPr>
                  <a:t>cat</a:t>
                </a:r>
              </a:p>
            </p:txBody>
          </p:sp>
          <p:sp>
            <p:nvSpPr>
              <p:cNvPr id="19501" name="Oval 32"/>
              <p:cNvSpPr>
                <a:spLocks noChangeArrowheads="1"/>
              </p:cNvSpPr>
              <p:nvPr/>
            </p:nvSpPr>
            <p:spPr bwMode="auto">
              <a:xfrm>
                <a:off x="4422" y="3249"/>
                <a:ext cx="386" cy="294"/>
              </a:xfrm>
              <a:prstGeom prst="ellipse">
                <a:avLst/>
              </a:prstGeom>
              <a:noFill/>
              <a:ln w="12700" cap="sq">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de-CH" altLang="en-US" sz="2000">
                  <a:solidFill>
                    <a:srgbClr val="FFFFFF"/>
                  </a:solidFill>
                  <a:latin typeface="Arial" panose="020B0604020202020204" pitchFamily="34" charset="0"/>
                </a:endParaRPr>
              </a:p>
            </p:txBody>
          </p:sp>
        </p:grpSp>
        <p:grpSp>
          <p:nvGrpSpPr>
            <p:cNvPr id="19479" name="Group 33"/>
            <p:cNvGrpSpPr>
              <a:grpSpLocks/>
            </p:cNvGrpSpPr>
            <p:nvPr/>
          </p:nvGrpSpPr>
          <p:grpSpPr bwMode="auto">
            <a:xfrm>
              <a:off x="8388350" y="4691063"/>
              <a:ext cx="612775" cy="466725"/>
              <a:chOff x="4422" y="3249"/>
              <a:chExt cx="386" cy="294"/>
            </a:xfrm>
          </p:grpSpPr>
          <p:sp>
            <p:nvSpPr>
              <p:cNvPr id="19498" name="Text Box 34"/>
              <p:cNvSpPr txBox="1">
                <a:spLocks noChangeArrowheads="1"/>
              </p:cNvSpPr>
              <p:nvPr/>
            </p:nvSpPr>
            <p:spPr bwMode="auto">
              <a:xfrm>
                <a:off x="4445" y="3295"/>
                <a:ext cx="34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600">
                    <a:solidFill>
                      <a:srgbClr val="000000"/>
                    </a:solidFill>
                    <a:latin typeface="Trebuchet MS" panose="020B0603020202020204" pitchFamily="34" charset="0"/>
                  </a:rPr>
                  <a:t>cow</a:t>
                </a:r>
              </a:p>
            </p:txBody>
          </p:sp>
          <p:sp>
            <p:nvSpPr>
              <p:cNvPr id="19499" name="Oval 35"/>
              <p:cNvSpPr>
                <a:spLocks noChangeArrowheads="1"/>
              </p:cNvSpPr>
              <p:nvPr/>
            </p:nvSpPr>
            <p:spPr bwMode="auto">
              <a:xfrm>
                <a:off x="4422" y="3249"/>
                <a:ext cx="386" cy="294"/>
              </a:xfrm>
              <a:prstGeom prst="ellipse">
                <a:avLst/>
              </a:prstGeom>
              <a:noFill/>
              <a:ln w="12700" cap="sq">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de-CH" altLang="en-US" sz="2000">
                  <a:solidFill>
                    <a:srgbClr val="FFFFFF"/>
                  </a:solidFill>
                  <a:latin typeface="Arial" panose="020B0604020202020204" pitchFamily="34" charset="0"/>
                </a:endParaRPr>
              </a:p>
            </p:txBody>
          </p:sp>
        </p:grpSp>
        <p:cxnSp>
          <p:nvCxnSpPr>
            <p:cNvPr id="19480" name="AutoShape 36"/>
            <p:cNvCxnSpPr>
              <a:cxnSpLocks noChangeShapeType="1"/>
              <a:stCxn id="19507" idx="4"/>
              <a:endCxn id="19501" idx="0"/>
            </p:cNvCxnSpPr>
            <p:nvPr/>
          </p:nvCxnSpPr>
          <p:spPr bwMode="auto">
            <a:xfrm flipH="1">
              <a:off x="8008938" y="4291013"/>
              <a:ext cx="271462" cy="400050"/>
            </a:xfrm>
            <a:prstGeom prst="straightConnector1">
              <a:avLst/>
            </a:prstGeom>
            <a:noFill/>
            <a:ln w="12700" cap="sq">
              <a:solidFill>
                <a:schemeClr val="tx1"/>
              </a:solidFill>
              <a:round/>
              <a:headEnd type="none" w="sm" len="sm"/>
              <a:tailEnd type="triangle" w="med" len="med"/>
            </a:ln>
            <a:extLst>
              <a:ext uri="{909E8E84-426E-40DD-AFC4-6F175D3DCCD1}">
                <a14:hiddenFill xmlns:a14="http://schemas.microsoft.com/office/drawing/2010/main">
                  <a:noFill/>
                </a14:hiddenFill>
              </a:ext>
            </a:extLst>
          </p:spPr>
        </p:cxnSp>
        <p:cxnSp>
          <p:nvCxnSpPr>
            <p:cNvPr id="19481" name="AutoShape 37"/>
            <p:cNvCxnSpPr>
              <a:cxnSpLocks noChangeShapeType="1"/>
              <a:stCxn id="19507" idx="4"/>
              <a:endCxn id="19499" idx="0"/>
            </p:cNvCxnSpPr>
            <p:nvPr/>
          </p:nvCxnSpPr>
          <p:spPr bwMode="auto">
            <a:xfrm>
              <a:off x="8280400" y="4291013"/>
              <a:ext cx="414338" cy="400050"/>
            </a:xfrm>
            <a:prstGeom prst="straightConnector1">
              <a:avLst/>
            </a:prstGeom>
            <a:noFill/>
            <a:ln w="12700" cap="sq">
              <a:solidFill>
                <a:schemeClr val="tx1"/>
              </a:solidFill>
              <a:round/>
              <a:headEnd type="none" w="sm" len="sm"/>
              <a:tailEnd type="triangle" w="med" len="med"/>
            </a:ln>
            <a:extLst>
              <a:ext uri="{909E8E84-426E-40DD-AFC4-6F175D3DCCD1}">
                <a14:hiddenFill xmlns:a14="http://schemas.microsoft.com/office/drawing/2010/main">
                  <a:noFill/>
                </a14:hiddenFill>
              </a:ext>
            </a:extLst>
          </p:spPr>
        </p:cxnSp>
        <p:cxnSp>
          <p:nvCxnSpPr>
            <p:cNvPr id="19482" name="AutoShape 38"/>
            <p:cNvCxnSpPr>
              <a:cxnSpLocks noChangeShapeType="1"/>
              <a:stCxn id="19505" idx="4"/>
            </p:cNvCxnSpPr>
            <p:nvPr/>
          </p:nvCxnSpPr>
          <p:spPr bwMode="auto">
            <a:xfrm flipH="1">
              <a:off x="6696075" y="5961063"/>
              <a:ext cx="215900" cy="204787"/>
            </a:xfrm>
            <a:prstGeom prst="straightConnector1">
              <a:avLst/>
            </a:prstGeom>
            <a:noFill/>
            <a:ln w="12700" cap="sq">
              <a:solidFill>
                <a:schemeClr val="tx1"/>
              </a:solidFill>
              <a:round/>
              <a:headEnd type="none" w="sm" len="sm"/>
              <a:tailEnd type="triangle" w="med" len="med"/>
            </a:ln>
            <a:extLst>
              <a:ext uri="{909E8E84-426E-40DD-AFC4-6F175D3DCCD1}">
                <a14:hiddenFill xmlns:a14="http://schemas.microsoft.com/office/drawing/2010/main">
                  <a:noFill/>
                </a14:hiddenFill>
              </a:ext>
            </a:extLst>
          </p:spPr>
        </p:cxnSp>
        <p:cxnSp>
          <p:nvCxnSpPr>
            <p:cNvPr id="19483" name="AutoShape 39"/>
            <p:cNvCxnSpPr>
              <a:cxnSpLocks noChangeShapeType="1"/>
              <a:stCxn id="19505" idx="4"/>
            </p:cNvCxnSpPr>
            <p:nvPr/>
          </p:nvCxnSpPr>
          <p:spPr bwMode="auto">
            <a:xfrm>
              <a:off x="6911975" y="5961063"/>
              <a:ext cx="0" cy="276225"/>
            </a:xfrm>
            <a:prstGeom prst="straightConnector1">
              <a:avLst/>
            </a:prstGeom>
            <a:noFill/>
            <a:ln w="12700" cap="sq">
              <a:solidFill>
                <a:schemeClr val="tx1"/>
              </a:solidFill>
              <a:round/>
              <a:headEnd type="none" w="sm" len="sm"/>
              <a:tailEnd type="triangle" w="med" len="med"/>
            </a:ln>
            <a:extLst>
              <a:ext uri="{909E8E84-426E-40DD-AFC4-6F175D3DCCD1}">
                <a14:hiddenFill xmlns:a14="http://schemas.microsoft.com/office/drawing/2010/main">
                  <a:noFill/>
                </a14:hiddenFill>
              </a:ext>
            </a:extLst>
          </p:spPr>
        </p:cxnSp>
        <p:cxnSp>
          <p:nvCxnSpPr>
            <p:cNvPr id="19484" name="AutoShape 40"/>
            <p:cNvCxnSpPr>
              <a:cxnSpLocks noChangeShapeType="1"/>
              <a:stCxn id="19509" idx="4"/>
            </p:cNvCxnSpPr>
            <p:nvPr/>
          </p:nvCxnSpPr>
          <p:spPr bwMode="auto">
            <a:xfrm flipH="1">
              <a:off x="8027988" y="3463925"/>
              <a:ext cx="415925" cy="257175"/>
            </a:xfrm>
            <a:prstGeom prst="straightConnector1">
              <a:avLst/>
            </a:prstGeom>
            <a:noFill/>
            <a:ln w="12700" cap="sq">
              <a:solidFill>
                <a:schemeClr val="tx1"/>
              </a:solidFill>
              <a:round/>
              <a:headEnd type="none" w="sm" len="sm"/>
              <a:tailEnd type="triangle" w="med" len="med"/>
            </a:ln>
            <a:extLst>
              <a:ext uri="{909E8E84-426E-40DD-AFC4-6F175D3DCCD1}">
                <a14:hiddenFill xmlns:a14="http://schemas.microsoft.com/office/drawing/2010/main">
                  <a:noFill/>
                </a14:hiddenFill>
              </a:ext>
            </a:extLst>
          </p:spPr>
        </p:cxnSp>
        <p:cxnSp>
          <p:nvCxnSpPr>
            <p:cNvPr id="19485" name="AutoShape 41"/>
            <p:cNvCxnSpPr>
              <a:cxnSpLocks noChangeShapeType="1"/>
              <a:stCxn id="19509" idx="4"/>
            </p:cNvCxnSpPr>
            <p:nvPr/>
          </p:nvCxnSpPr>
          <p:spPr bwMode="auto">
            <a:xfrm>
              <a:off x="8443913" y="3463925"/>
              <a:ext cx="465137" cy="312738"/>
            </a:xfrm>
            <a:prstGeom prst="straightConnector1">
              <a:avLst/>
            </a:prstGeom>
            <a:noFill/>
            <a:ln w="12700" cap="sq">
              <a:solidFill>
                <a:schemeClr val="tx1"/>
              </a:solidFill>
              <a:round/>
              <a:headEnd type="none" w="sm" len="sm"/>
              <a:tailEnd type="triangle" w="med" len="med"/>
            </a:ln>
            <a:extLst>
              <a:ext uri="{909E8E84-426E-40DD-AFC4-6F175D3DCCD1}">
                <a14:hiddenFill xmlns:a14="http://schemas.microsoft.com/office/drawing/2010/main">
                  <a:noFill/>
                </a14:hiddenFill>
              </a:ext>
            </a:extLst>
          </p:spPr>
        </p:cxnSp>
        <p:cxnSp>
          <p:nvCxnSpPr>
            <p:cNvPr id="19486" name="AutoShape 42"/>
            <p:cNvCxnSpPr>
              <a:cxnSpLocks noChangeShapeType="1"/>
              <a:stCxn id="19507" idx="4"/>
            </p:cNvCxnSpPr>
            <p:nvPr/>
          </p:nvCxnSpPr>
          <p:spPr bwMode="auto">
            <a:xfrm>
              <a:off x="8280400" y="4291013"/>
              <a:ext cx="666750" cy="212725"/>
            </a:xfrm>
            <a:prstGeom prst="straightConnector1">
              <a:avLst/>
            </a:prstGeom>
            <a:noFill/>
            <a:ln w="12700" cap="sq">
              <a:solidFill>
                <a:schemeClr val="tx1"/>
              </a:solidFill>
              <a:round/>
              <a:headEnd type="none" w="sm" len="sm"/>
              <a:tailEnd type="triangle" w="med" len="med"/>
            </a:ln>
            <a:extLst>
              <a:ext uri="{909E8E84-426E-40DD-AFC4-6F175D3DCCD1}">
                <a14:hiddenFill xmlns:a14="http://schemas.microsoft.com/office/drawing/2010/main">
                  <a:noFill/>
                </a14:hiddenFill>
              </a:ext>
            </a:extLst>
          </p:spPr>
        </p:cxnSp>
        <p:sp>
          <p:nvSpPr>
            <p:cNvPr id="19487" name="AutoShape 43"/>
            <p:cNvSpPr>
              <a:spLocks/>
            </p:cNvSpPr>
            <p:nvPr/>
          </p:nvSpPr>
          <p:spPr bwMode="auto">
            <a:xfrm>
              <a:off x="7199313" y="3033713"/>
              <a:ext cx="109537" cy="1295400"/>
            </a:xfrm>
            <a:prstGeom prst="leftBrace">
              <a:avLst>
                <a:gd name="adj1" fmla="val 98551"/>
                <a:gd name="adj2" fmla="val 50000"/>
              </a:avLst>
            </a:prstGeom>
            <a:noFill/>
            <a:ln w="12700" cap="sq">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de-CH" altLang="en-US" sz="2000">
                <a:solidFill>
                  <a:srgbClr val="FFFFFF"/>
                </a:solidFill>
                <a:latin typeface="Arial" panose="020B0604020202020204" pitchFamily="34" charset="0"/>
              </a:endParaRPr>
            </a:p>
          </p:txBody>
        </p:sp>
        <p:cxnSp>
          <p:nvCxnSpPr>
            <p:cNvPr id="19488" name="AutoShape 44"/>
            <p:cNvCxnSpPr>
              <a:cxnSpLocks noChangeShapeType="1"/>
              <a:stCxn id="19503" idx="4"/>
            </p:cNvCxnSpPr>
            <p:nvPr/>
          </p:nvCxnSpPr>
          <p:spPr bwMode="auto">
            <a:xfrm>
              <a:off x="8189913" y="5948363"/>
              <a:ext cx="377825" cy="217487"/>
            </a:xfrm>
            <a:prstGeom prst="straightConnector1">
              <a:avLst/>
            </a:prstGeom>
            <a:noFill/>
            <a:ln w="12700" cap="sq">
              <a:solidFill>
                <a:schemeClr val="tx1"/>
              </a:solidFill>
              <a:round/>
              <a:headEnd type="none" w="sm" len="sm"/>
              <a:tailEnd type="triangle" w="med" len="med"/>
            </a:ln>
            <a:extLst>
              <a:ext uri="{909E8E84-426E-40DD-AFC4-6F175D3DCCD1}">
                <a14:hiddenFill xmlns:a14="http://schemas.microsoft.com/office/drawing/2010/main">
                  <a:noFill/>
                </a14:hiddenFill>
              </a:ext>
            </a:extLst>
          </p:spPr>
        </p:cxnSp>
        <p:cxnSp>
          <p:nvCxnSpPr>
            <p:cNvPr id="19489" name="AutoShape 45"/>
            <p:cNvCxnSpPr>
              <a:cxnSpLocks noChangeShapeType="1"/>
              <a:stCxn id="19503" idx="4"/>
            </p:cNvCxnSpPr>
            <p:nvPr/>
          </p:nvCxnSpPr>
          <p:spPr bwMode="auto">
            <a:xfrm>
              <a:off x="8189913" y="5948363"/>
              <a:ext cx="90487" cy="217487"/>
            </a:xfrm>
            <a:prstGeom prst="straightConnector1">
              <a:avLst/>
            </a:prstGeom>
            <a:noFill/>
            <a:ln w="12700" cap="sq">
              <a:solidFill>
                <a:schemeClr val="tx1"/>
              </a:solidFill>
              <a:round/>
              <a:headEnd type="none" w="sm" len="sm"/>
              <a:tailEnd type="triangle" w="med" len="med"/>
            </a:ln>
            <a:extLst>
              <a:ext uri="{909E8E84-426E-40DD-AFC4-6F175D3DCCD1}">
                <a14:hiddenFill xmlns:a14="http://schemas.microsoft.com/office/drawing/2010/main">
                  <a:noFill/>
                </a14:hiddenFill>
              </a:ext>
            </a:extLst>
          </p:spPr>
        </p:cxnSp>
        <p:cxnSp>
          <p:nvCxnSpPr>
            <p:cNvPr id="19490" name="AutoShape 46"/>
            <p:cNvCxnSpPr>
              <a:cxnSpLocks noChangeShapeType="1"/>
              <a:stCxn id="19503" idx="4"/>
            </p:cNvCxnSpPr>
            <p:nvPr/>
          </p:nvCxnSpPr>
          <p:spPr bwMode="auto">
            <a:xfrm flipH="1">
              <a:off x="8045450" y="5948363"/>
              <a:ext cx="144463" cy="182562"/>
            </a:xfrm>
            <a:prstGeom prst="straightConnector1">
              <a:avLst/>
            </a:prstGeom>
            <a:noFill/>
            <a:ln w="12700" cap="sq">
              <a:solidFill>
                <a:schemeClr val="tx1"/>
              </a:solidFill>
              <a:round/>
              <a:headEnd type="none" w="sm" len="sm"/>
              <a:tailEnd type="triangle" w="med" len="med"/>
            </a:ln>
            <a:extLst>
              <a:ext uri="{909E8E84-426E-40DD-AFC4-6F175D3DCCD1}">
                <a14:hiddenFill xmlns:a14="http://schemas.microsoft.com/office/drawing/2010/main">
                  <a:noFill/>
                </a14:hiddenFill>
              </a:ext>
            </a:extLst>
          </p:spPr>
        </p:cxnSp>
        <p:cxnSp>
          <p:nvCxnSpPr>
            <p:cNvPr id="19491" name="AutoShape 47"/>
            <p:cNvCxnSpPr>
              <a:cxnSpLocks noChangeShapeType="1"/>
              <a:endCxn id="19509" idx="0"/>
            </p:cNvCxnSpPr>
            <p:nvPr/>
          </p:nvCxnSpPr>
          <p:spPr bwMode="auto">
            <a:xfrm flipH="1">
              <a:off x="8443913" y="2636838"/>
              <a:ext cx="179387" cy="360362"/>
            </a:xfrm>
            <a:prstGeom prst="straightConnector1">
              <a:avLst/>
            </a:prstGeom>
            <a:noFill/>
            <a:ln w="12700" cap="sq">
              <a:solidFill>
                <a:schemeClr val="tx1"/>
              </a:solidFill>
              <a:round/>
              <a:headEnd type="none" w="sm" len="sm"/>
              <a:tailEnd type="triangle" w="med" len="med"/>
            </a:ln>
            <a:extLst>
              <a:ext uri="{909E8E84-426E-40DD-AFC4-6F175D3DCCD1}">
                <a14:hiddenFill xmlns:a14="http://schemas.microsoft.com/office/drawing/2010/main">
                  <a:noFill/>
                </a14:hiddenFill>
              </a:ext>
            </a:extLst>
          </p:spPr>
        </p:cxnSp>
        <p:sp>
          <p:nvSpPr>
            <p:cNvPr id="19492" name="Text Box 48"/>
            <p:cNvSpPr txBox="1">
              <a:spLocks noChangeArrowheads="1"/>
            </p:cNvSpPr>
            <p:nvPr/>
          </p:nvSpPr>
          <p:spPr bwMode="auto">
            <a:xfrm>
              <a:off x="8486775" y="2312988"/>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600" b="1">
                  <a:solidFill>
                    <a:srgbClr val="000000"/>
                  </a:solidFill>
                  <a:latin typeface="Trebuchet MS" panose="020B0603020202020204" pitchFamily="34" charset="0"/>
                </a:rPr>
                <a:t>…</a:t>
              </a:r>
            </a:p>
          </p:txBody>
        </p:sp>
        <p:sp>
          <p:nvSpPr>
            <p:cNvPr id="19493" name="Text Box 49"/>
            <p:cNvSpPr txBox="1">
              <a:spLocks noChangeArrowheads="1"/>
            </p:cNvSpPr>
            <p:nvPr/>
          </p:nvSpPr>
          <p:spPr bwMode="auto">
            <a:xfrm>
              <a:off x="8847138" y="4387850"/>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600" b="1">
                  <a:solidFill>
                    <a:srgbClr val="000000"/>
                  </a:solidFill>
                  <a:latin typeface="Trebuchet MS" panose="020B0603020202020204" pitchFamily="34" charset="0"/>
                </a:rPr>
                <a:t>…</a:t>
              </a:r>
            </a:p>
          </p:txBody>
        </p:sp>
        <p:sp>
          <p:nvSpPr>
            <p:cNvPr id="19494" name="Text Box 50"/>
            <p:cNvSpPr txBox="1">
              <a:spLocks noChangeArrowheads="1"/>
            </p:cNvSpPr>
            <p:nvPr/>
          </p:nvSpPr>
          <p:spPr bwMode="auto">
            <a:xfrm>
              <a:off x="8810625" y="3608388"/>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600" b="1">
                  <a:solidFill>
                    <a:srgbClr val="000000"/>
                  </a:solidFill>
                  <a:latin typeface="Trebuchet MS" panose="020B0603020202020204" pitchFamily="34" charset="0"/>
                </a:rPr>
                <a:t>…</a:t>
              </a:r>
            </a:p>
          </p:txBody>
        </p:sp>
        <p:sp>
          <p:nvSpPr>
            <p:cNvPr id="19495" name="Text Box 51"/>
            <p:cNvSpPr txBox="1">
              <a:spLocks noChangeArrowheads="1"/>
            </p:cNvSpPr>
            <p:nvPr/>
          </p:nvSpPr>
          <p:spPr bwMode="auto">
            <a:xfrm>
              <a:off x="7775575" y="3524250"/>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600" b="1">
                  <a:solidFill>
                    <a:srgbClr val="000000"/>
                  </a:solidFill>
                  <a:latin typeface="Trebuchet MS" panose="020B0603020202020204" pitchFamily="34" charset="0"/>
                </a:rPr>
                <a:t>…</a:t>
              </a:r>
            </a:p>
          </p:txBody>
        </p:sp>
        <p:sp>
          <p:nvSpPr>
            <p:cNvPr id="19496" name="Text Box 52"/>
            <p:cNvSpPr txBox="1">
              <a:spLocks noChangeArrowheads="1"/>
            </p:cNvSpPr>
            <p:nvPr/>
          </p:nvSpPr>
          <p:spPr bwMode="auto">
            <a:xfrm>
              <a:off x="6588125" y="6092825"/>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600" b="1">
                  <a:solidFill>
                    <a:srgbClr val="000000"/>
                  </a:solidFill>
                  <a:latin typeface="Trebuchet MS" panose="020B0603020202020204" pitchFamily="34" charset="0"/>
                </a:rPr>
                <a:t>…</a:t>
              </a:r>
            </a:p>
          </p:txBody>
        </p:sp>
        <p:sp>
          <p:nvSpPr>
            <p:cNvPr id="19497" name="Text Box 53"/>
            <p:cNvSpPr txBox="1">
              <a:spLocks noChangeArrowheads="1"/>
            </p:cNvSpPr>
            <p:nvPr/>
          </p:nvSpPr>
          <p:spPr bwMode="auto">
            <a:xfrm>
              <a:off x="8135938" y="6057900"/>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600" b="1">
                  <a:solidFill>
                    <a:srgbClr val="000000"/>
                  </a:solidFill>
                  <a:latin typeface="Trebuchet MS" panose="020B0603020202020204" pitchFamily="34" charset="0"/>
                </a:rPr>
                <a:t>…</a:t>
              </a:r>
            </a:p>
          </p:txBody>
        </p:sp>
      </p:grpSp>
      <p:sp>
        <p:nvSpPr>
          <p:cNvPr id="19462" name="TextBox 3"/>
          <p:cNvSpPr txBox="1">
            <a:spLocks noChangeArrowheads="1"/>
          </p:cNvSpPr>
          <p:nvPr/>
        </p:nvSpPr>
        <p:spPr bwMode="auto">
          <a:xfrm>
            <a:off x="109538" y="6353175"/>
            <a:ext cx="5183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000">
                <a:latin typeface="Arial" panose="020B0604020202020204" pitchFamily="34" charset="0"/>
                <a:hlinkClick r:id="rId3"/>
              </a:rPr>
              <a:t>Rosch et a. Principle of categorization</a:t>
            </a:r>
            <a:r>
              <a:rPr lang="en-US" altLang="en-US" sz="2000">
                <a:latin typeface="Arial" panose="020B0604020202020204" pitchFamily="34" charset="0"/>
              </a:rPr>
              <a:t>, 1978</a:t>
            </a:r>
          </a:p>
        </p:txBody>
      </p:sp>
      <p:pic>
        <p:nvPicPr>
          <p:cNvPr id="19463" name="Picture 2" descr="http://psychology.berkeley.edu/sites/default/files/styles/medium/public/people/rosch.jpg?itok=AFIfVkD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4575" y="265113"/>
            <a:ext cx="1577975"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95081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smtClean="0"/>
              <a:t>Image categorization</a:t>
            </a:r>
          </a:p>
        </p:txBody>
      </p:sp>
      <p:sp>
        <p:nvSpPr>
          <p:cNvPr id="21507" name="Content Placeholder 2"/>
          <p:cNvSpPr>
            <a:spLocks noGrp="1"/>
          </p:cNvSpPr>
          <p:nvPr>
            <p:ph idx="1"/>
          </p:nvPr>
        </p:nvSpPr>
        <p:spPr/>
        <p:txBody>
          <a:bodyPr/>
          <a:lstStyle/>
          <a:p>
            <a:r>
              <a:rPr lang="en-US" altLang="zh-TW" smtClean="0"/>
              <a:t>Cat vs Dog</a:t>
            </a:r>
            <a:endParaRPr lang="en-US" altLang="en-US" smtClean="0"/>
          </a:p>
        </p:txBody>
      </p:sp>
      <p:pic>
        <p:nvPicPr>
          <p:cNvPr id="21508" name="Picture 2" descr="http://a.abcnews.com/images/US/gty_dog_cat_ll_1203008_wma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800" y="2245659"/>
            <a:ext cx="8200399" cy="4612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37969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smtClean="0"/>
              <a:t>Image categorization</a:t>
            </a:r>
          </a:p>
        </p:txBody>
      </p:sp>
      <p:sp>
        <p:nvSpPr>
          <p:cNvPr id="3" name="Content Placeholder 2"/>
          <p:cNvSpPr>
            <a:spLocks noGrp="1"/>
          </p:cNvSpPr>
          <p:nvPr>
            <p:ph idx="1"/>
          </p:nvPr>
        </p:nvSpPr>
        <p:spPr>
          <a:xfrm>
            <a:off x="628650" y="1099671"/>
            <a:ext cx="7886700" cy="5077292"/>
          </a:xfrm>
        </p:spPr>
        <p:txBody>
          <a:bodyPr/>
          <a:lstStyle/>
          <a:p>
            <a:pPr>
              <a:defRPr/>
            </a:pPr>
            <a:r>
              <a:rPr lang="en-US" dirty="0" smtClean="0"/>
              <a:t>Object recognition</a:t>
            </a:r>
          </a:p>
          <a:p>
            <a:pPr marL="0" indent="0">
              <a:buFont typeface="Arial" panose="020B0604020202020204" pitchFamily="34" charset="0"/>
              <a:buNone/>
              <a:defRPr/>
            </a:pPr>
            <a:endParaRPr lang="en-US" dirty="0"/>
          </a:p>
        </p:txBody>
      </p:sp>
      <p:pic>
        <p:nvPicPr>
          <p:cNvPr id="2253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46263" y="1502523"/>
            <a:ext cx="5451475" cy="468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Rectangle 4"/>
          <p:cNvSpPr>
            <a:spLocks noChangeArrowheads="1"/>
          </p:cNvSpPr>
          <p:nvPr/>
        </p:nvSpPr>
        <p:spPr bwMode="auto">
          <a:xfrm>
            <a:off x="2430463" y="6249988"/>
            <a:ext cx="4283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000">
                <a:latin typeface="Arial" panose="020B0604020202020204" pitchFamily="34" charset="0"/>
              </a:rPr>
              <a:t>Caltech 101 Average Object Images</a:t>
            </a:r>
          </a:p>
        </p:txBody>
      </p:sp>
    </p:spTree>
    <p:extLst>
      <p:ext uri="{BB962C8B-B14F-4D97-AF65-F5344CB8AC3E}">
        <p14:creationId xmlns:p14="http://schemas.microsoft.com/office/powerpoint/2010/main" val="1001474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mtClean="0"/>
              <a:t>Image categorization</a:t>
            </a:r>
          </a:p>
        </p:txBody>
      </p:sp>
      <p:sp>
        <p:nvSpPr>
          <p:cNvPr id="23555" name="Content Placeholder 2"/>
          <p:cNvSpPr>
            <a:spLocks noGrp="1"/>
          </p:cNvSpPr>
          <p:nvPr>
            <p:ph idx="1"/>
          </p:nvPr>
        </p:nvSpPr>
        <p:spPr/>
        <p:txBody>
          <a:bodyPr/>
          <a:lstStyle/>
          <a:p>
            <a:r>
              <a:rPr lang="en-US" altLang="en-US" smtClean="0"/>
              <a:t>Fine-grained recognition</a:t>
            </a:r>
          </a:p>
        </p:txBody>
      </p:sp>
      <p:pic>
        <p:nvPicPr>
          <p:cNvPr id="23556" name="Picture 4" descr="http://www.vision.caltech.edu/visipedia/beak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38" y="1773238"/>
            <a:ext cx="887412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3"/>
          <p:cNvSpPr>
            <a:spLocks noChangeArrowheads="1"/>
          </p:cNvSpPr>
          <p:nvPr/>
        </p:nvSpPr>
        <p:spPr bwMode="auto">
          <a:xfrm>
            <a:off x="3465513" y="6211888"/>
            <a:ext cx="2473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latin typeface="Arial" panose="020B0604020202020204" pitchFamily="34" charset="0"/>
                <a:cs typeface="Arial" panose="020B0604020202020204" pitchFamily="34" charset="0"/>
                <a:hlinkClick r:id="rId3"/>
              </a:rPr>
              <a:t>Visipedia Project</a:t>
            </a:r>
            <a:endParaRPr lang="en-US" alt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3516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smtClean="0"/>
              <a:t>Image categorization</a:t>
            </a:r>
          </a:p>
        </p:txBody>
      </p:sp>
      <p:sp>
        <p:nvSpPr>
          <p:cNvPr id="24579" name="Content Placeholder 2"/>
          <p:cNvSpPr>
            <a:spLocks noGrp="1"/>
          </p:cNvSpPr>
          <p:nvPr>
            <p:ph idx="1"/>
          </p:nvPr>
        </p:nvSpPr>
        <p:spPr>
          <a:xfrm>
            <a:off x="628650" y="1482165"/>
            <a:ext cx="7886700" cy="4694798"/>
          </a:xfrm>
        </p:spPr>
        <p:txBody>
          <a:bodyPr/>
          <a:lstStyle/>
          <a:p>
            <a:r>
              <a:rPr lang="en-US" altLang="zh-TW" dirty="0" smtClean="0"/>
              <a:t>Place recognition</a:t>
            </a:r>
            <a:endParaRPr lang="en-US" altLang="en-US" dirty="0" smtClean="0"/>
          </a:p>
        </p:txBody>
      </p:sp>
      <p:pic>
        <p:nvPicPr>
          <p:cNvPr id="2458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775" y="1958975"/>
            <a:ext cx="8934450" cy="319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Rectangle 4"/>
          <p:cNvSpPr>
            <a:spLocks noChangeArrowheads="1"/>
          </p:cNvSpPr>
          <p:nvPr/>
        </p:nvSpPr>
        <p:spPr bwMode="auto">
          <a:xfrm>
            <a:off x="1673225" y="6161088"/>
            <a:ext cx="5797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latin typeface="Arial" panose="020B0604020202020204" pitchFamily="34" charset="0"/>
              </a:rPr>
              <a:t>Places Database [</a:t>
            </a:r>
            <a:r>
              <a:rPr lang="en-US" altLang="en-US" sz="2400">
                <a:latin typeface="Arial" panose="020B0604020202020204" pitchFamily="34" charset="0"/>
                <a:hlinkClick r:id="rId3"/>
              </a:rPr>
              <a:t>Zhou et al. NIPS 2014</a:t>
            </a:r>
            <a:r>
              <a:rPr lang="en-US" altLang="en-US" sz="2400">
                <a:latin typeface="Arial" panose="020B0604020202020204" pitchFamily="34" charset="0"/>
              </a:rPr>
              <a:t>]</a:t>
            </a:r>
          </a:p>
        </p:txBody>
      </p:sp>
    </p:spTree>
    <p:extLst>
      <p:ext uri="{BB962C8B-B14F-4D97-AF65-F5344CB8AC3E}">
        <p14:creationId xmlns:p14="http://schemas.microsoft.com/office/powerpoint/2010/main" val="8652088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smtClean="0"/>
              <a:t>Where are we now?</a:t>
            </a:r>
          </a:p>
        </p:txBody>
      </p:sp>
      <p:sp>
        <p:nvSpPr>
          <p:cNvPr id="6147" name="Content Placeholder 2"/>
          <p:cNvSpPr>
            <a:spLocks noGrp="1"/>
          </p:cNvSpPr>
          <p:nvPr>
            <p:ph idx="1"/>
          </p:nvPr>
        </p:nvSpPr>
        <p:spPr>
          <a:xfrm>
            <a:off x="457200" y="990600"/>
            <a:ext cx="8229600" cy="5715000"/>
          </a:xfrm>
        </p:spPr>
        <p:txBody>
          <a:bodyPr/>
          <a:lstStyle/>
          <a:p>
            <a:pPr>
              <a:defRPr/>
            </a:pPr>
            <a:r>
              <a:rPr lang="en-US" altLang="en-US" sz="2800" dirty="0" smtClean="0"/>
              <a:t>Object instance recognition</a:t>
            </a:r>
          </a:p>
          <a:p>
            <a:pPr marL="0" indent="0">
              <a:buFont typeface="Arial" panose="020B0604020202020204" pitchFamily="34" charset="0"/>
              <a:buNone/>
              <a:defRPr/>
            </a:pPr>
            <a:endParaRPr lang="en-US" altLang="en-US" sz="2800" dirty="0" smtClean="0"/>
          </a:p>
          <a:p>
            <a:pPr>
              <a:defRPr/>
            </a:pPr>
            <a:r>
              <a:rPr lang="en-US" altLang="en-US" sz="2800" dirty="0" smtClean="0"/>
              <a:t>Face recognition</a:t>
            </a:r>
          </a:p>
          <a:p>
            <a:pPr>
              <a:defRPr/>
            </a:pPr>
            <a:endParaRPr lang="en-US" altLang="en-US" sz="2800" dirty="0"/>
          </a:p>
          <a:p>
            <a:pPr>
              <a:defRPr/>
            </a:pPr>
            <a:r>
              <a:rPr lang="en-US" altLang="en-US" sz="2800" b="1" dirty="0">
                <a:solidFill>
                  <a:srgbClr val="FF0000"/>
                </a:solidFill>
              </a:rPr>
              <a:t>Today</a:t>
            </a:r>
            <a:r>
              <a:rPr lang="en-US" altLang="en-US" sz="2800" b="1" dirty="0" smtClean="0">
                <a:solidFill>
                  <a:srgbClr val="FF0000"/>
                </a:solidFill>
              </a:rPr>
              <a:t>: Image features and </a:t>
            </a:r>
            <a:br>
              <a:rPr lang="en-US" altLang="en-US" sz="2800" b="1" dirty="0" smtClean="0">
                <a:solidFill>
                  <a:srgbClr val="FF0000"/>
                </a:solidFill>
              </a:rPr>
            </a:br>
            <a:r>
              <a:rPr lang="en-US" altLang="en-US" sz="2800" b="1" dirty="0" smtClean="0">
                <a:solidFill>
                  <a:srgbClr val="FF0000"/>
                </a:solidFill>
              </a:rPr>
              <a:t>categorization</a:t>
            </a:r>
          </a:p>
          <a:p>
            <a:pPr>
              <a:defRPr/>
            </a:pPr>
            <a:endParaRPr lang="en-US" altLang="en-US" sz="2800" dirty="0" smtClean="0"/>
          </a:p>
          <a:p>
            <a:pPr>
              <a:defRPr/>
            </a:pPr>
            <a:r>
              <a:rPr lang="en-US" altLang="en-US" dirty="0" smtClean="0"/>
              <a:t>Categorical o</a:t>
            </a:r>
            <a:r>
              <a:rPr lang="en-US" altLang="en-US" sz="2800" dirty="0" smtClean="0"/>
              <a:t>bject </a:t>
            </a:r>
            <a:r>
              <a:rPr lang="en-US" altLang="en-US" sz="2800" dirty="0" smtClean="0"/>
              <a:t>detection</a:t>
            </a:r>
          </a:p>
          <a:p>
            <a:pPr>
              <a:defRPr/>
            </a:pPr>
            <a:endParaRPr lang="en-US" altLang="en-US" sz="2800" dirty="0" smtClean="0"/>
          </a:p>
          <a:p>
            <a:pPr>
              <a:defRPr/>
            </a:pPr>
            <a:r>
              <a:rPr lang="en-US" altLang="en-US" sz="2800" dirty="0" smtClean="0"/>
              <a:t>Object tracking</a:t>
            </a:r>
          </a:p>
        </p:txBody>
      </p:sp>
      <p:grpSp>
        <p:nvGrpSpPr>
          <p:cNvPr id="5124" name="Group 3"/>
          <p:cNvGrpSpPr>
            <a:grpSpLocks/>
          </p:cNvGrpSpPr>
          <p:nvPr/>
        </p:nvGrpSpPr>
        <p:grpSpPr bwMode="auto">
          <a:xfrm>
            <a:off x="6592888" y="639763"/>
            <a:ext cx="2514600" cy="1325562"/>
            <a:chOff x="5791200" y="685800"/>
            <a:chExt cx="3207153" cy="1690166"/>
          </a:xfrm>
        </p:grpSpPr>
        <p:pic>
          <p:nvPicPr>
            <p:cNvPr id="513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685800"/>
              <a:ext cx="1111653" cy="1690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02853" y="685800"/>
              <a:ext cx="2095500" cy="1690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25"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46888" y="1965325"/>
            <a:ext cx="225742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6" name="Group 10"/>
          <p:cNvGrpSpPr>
            <a:grpSpLocks/>
          </p:cNvGrpSpPr>
          <p:nvPr/>
        </p:nvGrpSpPr>
        <p:grpSpPr bwMode="auto">
          <a:xfrm>
            <a:off x="5275263" y="3657600"/>
            <a:ext cx="3836987" cy="1541463"/>
            <a:chOff x="4830446" y="3809999"/>
            <a:chExt cx="4265244" cy="1712492"/>
          </a:xfrm>
        </p:grpSpPr>
        <p:pic>
          <p:nvPicPr>
            <p:cNvPr id="5128"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30446" y="3809999"/>
              <a:ext cx="1762859" cy="1712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593305" y="3810000"/>
              <a:ext cx="2502385" cy="1712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Player Tracking at All-Star Competition.mp4">
            <a:hlinkClick r:id="" action="ppaction://media"/>
          </p:cNvPr>
          <p:cNvPicPr>
            <a:picLocks noRot="1" noChangeAspect="1"/>
          </p:cNvPicPr>
          <p:nvPr>
            <a:videoFile r:link="rId1"/>
          </p:nvPr>
        </p:nvPicPr>
        <p:blipFill>
          <a:blip r:embed="rId9">
            <a:extLst>
              <a:ext uri="{28A0092B-C50C-407E-A947-70E740481C1C}">
                <a14:useLocalDpi xmlns:a14="http://schemas.microsoft.com/office/drawing/2010/main" val="0"/>
              </a:ext>
            </a:extLst>
          </a:blip>
          <a:srcRect/>
          <a:stretch>
            <a:fillRect/>
          </a:stretch>
        </p:blipFill>
        <p:spPr bwMode="auto">
          <a:xfrm>
            <a:off x="6354763" y="5203825"/>
            <a:ext cx="2744787"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17121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031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smtClean="0"/>
              <a:t>Image categorization</a:t>
            </a:r>
          </a:p>
        </p:txBody>
      </p:sp>
      <p:sp>
        <p:nvSpPr>
          <p:cNvPr id="25603" name="Content Placeholder 2"/>
          <p:cNvSpPr>
            <a:spLocks noGrp="1"/>
          </p:cNvSpPr>
          <p:nvPr>
            <p:ph idx="1"/>
          </p:nvPr>
        </p:nvSpPr>
        <p:spPr>
          <a:xfrm>
            <a:off x="628650" y="1111624"/>
            <a:ext cx="7886700" cy="5065339"/>
          </a:xfrm>
        </p:spPr>
        <p:txBody>
          <a:bodyPr/>
          <a:lstStyle/>
          <a:p>
            <a:r>
              <a:rPr lang="en-US" altLang="en-US" dirty="0" smtClean="0"/>
              <a:t>Visual font recognition</a:t>
            </a:r>
          </a:p>
          <a:p>
            <a:endParaRPr lang="en-US" altLang="en-US" dirty="0" smtClean="0"/>
          </a:p>
        </p:txBody>
      </p:sp>
      <p:pic>
        <p:nvPicPr>
          <p:cNvPr id="2560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9400" y="1544638"/>
            <a:ext cx="6043613" cy="470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Rectangle 4"/>
          <p:cNvSpPr>
            <a:spLocks noChangeArrowheads="1"/>
          </p:cNvSpPr>
          <p:nvPr/>
        </p:nvSpPr>
        <p:spPr bwMode="auto">
          <a:xfrm>
            <a:off x="2794000" y="6365875"/>
            <a:ext cx="355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latin typeface="Arial" panose="020B0604020202020204" pitchFamily="34" charset="0"/>
              </a:rPr>
              <a:t>[</a:t>
            </a:r>
            <a:r>
              <a:rPr lang="en-US" altLang="en-US" sz="2400">
                <a:latin typeface="Arial" panose="020B0604020202020204" pitchFamily="34" charset="0"/>
                <a:hlinkClick r:id="rId3"/>
              </a:rPr>
              <a:t>Chen et al. CVPR 2014</a:t>
            </a:r>
            <a:r>
              <a:rPr lang="en-US" altLang="en-US" sz="2400">
                <a:latin typeface="Arial" panose="020B0604020202020204" pitchFamily="34" charset="0"/>
              </a:rPr>
              <a:t>]</a:t>
            </a:r>
          </a:p>
        </p:txBody>
      </p:sp>
    </p:spTree>
    <p:extLst>
      <p:ext uri="{BB962C8B-B14F-4D97-AF65-F5344CB8AC3E}">
        <p14:creationId xmlns:p14="http://schemas.microsoft.com/office/powerpoint/2010/main" val="41226857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smtClean="0"/>
              <a:t>Image categorization</a:t>
            </a:r>
          </a:p>
        </p:txBody>
      </p:sp>
      <p:sp>
        <p:nvSpPr>
          <p:cNvPr id="26627" name="Content Placeholder 2"/>
          <p:cNvSpPr>
            <a:spLocks noGrp="1"/>
          </p:cNvSpPr>
          <p:nvPr>
            <p:ph idx="1"/>
          </p:nvPr>
        </p:nvSpPr>
        <p:spPr>
          <a:xfrm>
            <a:off x="628650" y="1325563"/>
            <a:ext cx="7886700" cy="4851400"/>
          </a:xfrm>
        </p:spPr>
        <p:txBody>
          <a:bodyPr/>
          <a:lstStyle/>
          <a:p>
            <a:r>
              <a:rPr lang="en-US" altLang="en-US" dirty="0" smtClean="0"/>
              <a:t>Dating historical photos</a:t>
            </a:r>
          </a:p>
          <a:p>
            <a:endParaRPr lang="en-US" altLang="en-US" dirty="0" smtClean="0"/>
          </a:p>
          <a:p>
            <a:endParaRPr lang="en-US" altLang="en-US" dirty="0" smtClean="0"/>
          </a:p>
        </p:txBody>
      </p:sp>
      <p:sp>
        <p:nvSpPr>
          <p:cNvPr id="26628" name="Rectangle 3"/>
          <p:cNvSpPr>
            <a:spLocks noChangeArrowheads="1"/>
          </p:cNvSpPr>
          <p:nvPr/>
        </p:nvSpPr>
        <p:spPr bwMode="auto">
          <a:xfrm>
            <a:off x="2589213" y="6159500"/>
            <a:ext cx="3965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latin typeface="Arial" panose="020B0604020202020204" pitchFamily="34" charset="0"/>
              </a:rPr>
              <a:t>[</a:t>
            </a:r>
            <a:r>
              <a:rPr lang="en-US" altLang="en-US" sz="2400">
                <a:latin typeface="Arial" panose="020B0604020202020204" pitchFamily="34" charset="0"/>
                <a:hlinkClick r:id="rId2"/>
              </a:rPr>
              <a:t>Palermo et al. ECCV 2012</a:t>
            </a:r>
            <a:r>
              <a:rPr lang="en-US" altLang="en-US" sz="2400">
                <a:latin typeface="Arial" panose="020B0604020202020204" pitchFamily="34" charset="0"/>
              </a:rPr>
              <a:t>]</a:t>
            </a:r>
          </a:p>
        </p:txBody>
      </p:sp>
      <p:pic>
        <p:nvPicPr>
          <p:cNvPr id="2662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2300288"/>
            <a:ext cx="9072563"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Rectangle 5"/>
          <p:cNvSpPr>
            <a:spLocks noChangeArrowheads="1"/>
          </p:cNvSpPr>
          <p:nvPr/>
        </p:nvSpPr>
        <p:spPr bwMode="auto">
          <a:xfrm>
            <a:off x="463550" y="4291013"/>
            <a:ext cx="12112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3600">
                <a:latin typeface="Arial" panose="020B0604020202020204" pitchFamily="34" charset="0"/>
              </a:rPr>
              <a:t>1940</a:t>
            </a:r>
          </a:p>
        </p:txBody>
      </p:sp>
      <p:sp>
        <p:nvSpPr>
          <p:cNvPr id="26631" name="Rectangle 6"/>
          <p:cNvSpPr>
            <a:spLocks noChangeArrowheads="1"/>
          </p:cNvSpPr>
          <p:nvPr/>
        </p:nvSpPr>
        <p:spPr bwMode="auto">
          <a:xfrm>
            <a:off x="2819400" y="4291013"/>
            <a:ext cx="12112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3600">
                <a:latin typeface="Arial" panose="020B0604020202020204" pitchFamily="34" charset="0"/>
              </a:rPr>
              <a:t>1953</a:t>
            </a:r>
          </a:p>
        </p:txBody>
      </p:sp>
      <p:sp>
        <p:nvSpPr>
          <p:cNvPr id="26632" name="Rectangle 9"/>
          <p:cNvSpPr>
            <a:spLocks noChangeArrowheads="1"/>
          </p:cNvSpPr>
          <p:nvPr/>
        </p:nvSpPr>
        <p:spPr bwMode="auto">
          <a:xfrm>
            <a:off x="5143500" y="4291013"/>
            <a:ext cx="12112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3600">
                <a:latin typeface="Arial" panose="020B0604020202020204" pitchFamily="34" charset="0"/>
              </a:rPr>
              <a:t>1966</a:t>
            </a:r>
          </a:p>
        </p:txBody>
      </p:sp>
      <p:sp>
        <p:nvSpPr>
          <p:cNvPr id="26633" name="Rectangle 10"/>
          <p:cNvSpPr>
            <a:spLocks noChangeArrowheads="1"/>
          </p:cNvSpPr>
          <p:nvPr/>
        </p:nvSpPr>
        <p:spPr bwMode="auto">
          <a:xfrm>
            <a:off x="7391400" y="4291013"/>
            <a:ext cx="12112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3600">
                <a:latin typeface="Arial" panose="020B0604020202020204" pitchFamily="34" charset="0"/>
              </a:rPr>
              <a:t>1977</a:t>
            </a:r>
          </a:p>
        </p:txBody>
      </p:sp>
    </p:spTree>
    <p:extLst>
      <p:ext uri="{BB962C8B-B14F-4D97-AF65-F5344CB8AC3E}">
        <p14:creationId xmlns:p14="http://schemas.microsoft.com/office/powerpoint/2010/main" val="21720923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smtClean="0"/>
              <a:t>Image categorization</a:t>
            </a:r>
          </a:p>
        </p:txBody>
      </p:sp>
      <p:sp>
        <p:nvSpPr>
          <p:cNvPr id="27651" name="Content Placeholder 2"/>
          <p:cNvSpPr>
            <a:spLocks noGrp="1"/>
          </p:cNvSpPr>
          <p:nvPr>
            <p:ph idx="1"/>
          </p:nvPr>
        </p:nvSpPr>
        <p:spPr>
          <a:xfrm>
            <a:off x="628650" y="1087718"/>
            <a:ext cx="7886700" cy="5089245"/>
          </a:xfrm>
        </p:spPr>
        <p:txBody>
          <a:bodyPr/>
          <a:lstStyle/>
          <a:p>
            <a:r>
              <a:rPr lang="en-US" altLang="en-US" smtClean="0"/>
              <a:t>Image style recognition</a:t>
            </a:r>
          </a:p>
        </p:txBody>
      </p:sp>
      <p:pic>
        <p:nvPicPr>
          <p:cNvPr id="2765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98563" y="1600200"/>
            <a:ext cx="6746875" cy="483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Rectangle 4"/>
          <p:cNvSpPr>
            <a:spLocks noChangeArrowheads="1"/>
          </p:cNvSpPr>
          <p:nvPr/>
        </p:nvSpPr>
        <p:spPr bwMode="auto">
          <a:xfrm>
            <a:off x="3055938" y="6462713"/>
            <a:ext cx="3032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zh-TW" sz="1800">
                <a:latin typeface="Arial" panose="020B0604020202020204" pitchFamily="34" charset="0"/>
              </a:rPr>
              <a:t>[</a:t>
            </a:r>
            <a:r>
              <a:rPr lang="en-US" altLang="en-US" sz="1800">
                <a:latin typeface="Arial" panose="020B0604020202020204" pitchFamily="34" charset="0"/>
                <a:hlinkClick r:id="rId3"/>
              </a:rPr>
              <a:t>Karayev</a:t>
            </a:r>
            <a:r>
              <a:rPr lang="zh-TW" altLang="en-US" sz="1800">
                <a:latin typeface="Arial" panose="020B0604020202020204" pitchFamily="34" charset="0"/>
                <a:hlinkClick r:id="rId3"/>
              </a:rPr>
              <a:t> </a:t>
            </a:r>
            <a:r>
              <a:rPr lang="en-US" altLang="zh-TW" sz="1800">
                <a:latin typeface="Arial" panose="020B0604020202020204" pitchFamily="34" charset="0"/>
                <a:hlinkClick r:id="rId3"/>
              </a:rPr>
              <a:t>et al. BMVC 2014</a:t>
            </a:r>
            <a:r>
              <a:rPr lang="en-US" altLang="zh-TW" sz="1800">
                <a:latin typeface="Arial" panose="020B0604020202020204" pitchFamily="34" charset="0"/>
              </a:rPr>
              <a:t>]</a:t>
            </a:r>
            <a:endParaRPr lang="en-US" altLang="en-US" sz="1800">
              <a:latin typeface="Arial" panose="020B0604020202020204" pitchFamily="34" charset="0"/>
            </a:endParaRPr>
          </a:p>
        </p:txBody>
      </p:sp>
    </p:spTree>
    <p:extLst>
      <p:ext uri="{BB962C8B-B14F-4D97-AF65-F5344CB8AC3E}">
        <p14:creationId xmlns:p14="http://schemas.microsoft.com/office/powerpoint/2010/main" val="596179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smtClean="0"/>
              <a:t>Region categorization</a:t>
            </a:r>
          </a:p>
        </p:txBody>
      </p:sp>
      <p:sp>
        <p:nvSpPr>
          <p:cNvPr id="3" name="Content Placeholder 2"/>
          <p:cNvSpPr>
            <a:spLocks noGrp="1"/>
          </p:cNvSpPr>
          <p:nvPr>
            <p:ph idx="1"/>
          </p:nvPr>
        </p:nvSpPr>
        <p:spPr>
          <a:xfrm>
            <a:off x="628650" y="1045882"/>
            <a:ext cx="7886700" cy="5131081"/>
          </a:xfrm>
        </p:spPr>
        <p:txBody>
          <a:bodyPr/>
          <a:lstStyle/>
          <a:p>
            <a:pPr>
              <a:defRPr/>
            </a:pPr>
            <a:r>
              <a:rPr lang="en-US" dirty="0" smtClean="0"/>
              <a:t>Layout prediction</a:t>
            </a:r>
          </a:p>
          <a:p>
            <a:pPr marL="0" indent="0">
              <a:buFont typeface="Arial" panose="020B0604020202020204" pitchFamily="34" charset="0"/>
              <a:buNone/>
              <a:defRPr/>
            </a:pPr>
            <a:endParaRPr lang="en-US" dirty="0"/>
          </a:p>
        </p:txBody>
      </p:sp>
      <p:pic>
        <p:nvPicPr>
          <p:cNvPr id="2867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70832"/>
            <a:ext cx="8991600"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4"/>
          <p:cNvSpPr>
            <a:spLocks noChangeArrowheads="1"/>
          </p:cNvSpPr>
          <p:nvPr/>
        </p:nvSpPr>
        <p:spPr bwMode="auto">
          <a:xfrm>
            <a:off x="4149725" y="3384550"/>
            <a:ext cx="51085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latin typeface="Arial" panose="020B0604020202020204" pitchFamily="34" charset="0"/>
              </a:rPr>
              <a:t>Assign regions to orientation</a:t>
            </a:r>
          </a:p>
          <a:p>
            <a:pPr eaLnBrk="1" hangingPunct="1">
              <a:spcBef>
                <a:spcPct val="0"/>
              </a:spcBef>
              <a:buFontTx/>
              <a:buNone/>
            </a:pPr>
            <a:r>
              <a:rPr lang="en-US" altLang="en-US" sz="2000">
                <a:latin typeface="Arial" panose="020B0604020202020204" pitchFamily="34" charset="0"/>
              </a:rPr>
              <a:t>Geometric context [</a:t>
            </a:r>
            <a:r>
              <a:rPr lang="en-US" altLang="en-US" sz="2000">
                <a:latin typeface="Arial" panose="020B0604020202020204" pitchFamily="34" charset="0"/>
                <a:hlinkClick r:id="rId3"/>
              </a:rPr>
              <a:t>Hoiem et al. IJCV 2007</a:t>
            </a:r>
            <a:r>
              <a:rPr lang="en-US" altLang="en-US" sz="2000">
                <a:latin typeface="Arial" panose="020B0604020202020204" pitchFamily="34" charset="0"/>
              </a:rPr>
              <a:t>]</a:t>
            </a:r>
          </a:p>
        </p:txBody>
      </p:sp>
      <p:pic>
        <p:nvPicPr>
          <p:cNvPr id="28678"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0" y="3795713"/>
            <a:ext cx="3810000"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extBox 7"/>
          <p:cNvSpPr txBox="1">
            <a:spLocks noChangeArrowheads="1"/>
          </p:cNvSpPr>
          <p:nvPr/>
        </p:nvSpPr>
        <p:spPr bwMode="auto">
          <a:xfrm>
            <a:off x="4164013" y="5916613"/>
            <a:ext cx="46482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latin typeface="Arial" panose="020B0604020202020204" pitchFamily="34" charset="0"/>
              </a:rPr>
              <a:t>Assign regions to depth</a:t>
            </a:r>
            <a:br>
              <a:rPr lang="en-US" altLang="en-US" sz="2400">
                <a:latin typeface="Arial" panose="020B0604020202020204" pitchFamily="34" charset="0"/>
              </a:rPr>
            </a:br>
            <a:r>
              <a:rPr lang="en-US" altLang="en-US" sz="2000">
                <a:latin typeface="Arial" panose="020B0604020202020204" pitchFamily="34" charset="0"/>
              </a:rPr>
              <a:t>Make3D [</a:t>
            </a:r>
            <a:r>
              <a:rPr lang="en-US" altLang="en-US" sz="2000">
                <a:latin typeface="Arial" panose="020B0604020202020204" pitchFamily="34" charset="0"/>
                <a:hlinkClick r:id="rId5"/>
              </a:rPr>
              <a:t>Saxena et al. PAMI 2008</a:t>
            </a:r>
            <a:r>
              <a:rPr lang="en-US" altLang="en-US" sz="2000">
                <a:latin typeface="Arial" panose="020B0604020202020204" pitchFamily="34" charset="0"/>
              </a:rPr>
              <a:t>]</a:t>
            </a:r>
          </a:p>
        </p:txBody>
      </p:sp>
    </p:spTree>
    <p:extLst>
      <p:ext uri="{BB962C8B-B14F-4D97-AF65-F5344CB8AC3E}">
        <p14:creationId xmlns:p14="http://schemas.microsoft.com/office/powerpoint/2010/main" val="36627852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smtClean="0"/>
              <a:t>Region categorization</a:t>
            </a:r>
          </a:p>
        </p:txBody>
      </p:sp>
      <p:sp>
        <p:nvSpPr>
          <p:cNvPr id="29699" name="Content Placeholder 2"/>
          <p:cNvSpPr>
            <a:spLocks noGrp="1"/>
          </p:cNvSpPr>
          <p:nvPr>
            <p:ph idx="1"/>
          </p:nvPr>
        </p:nvSpPr>
        <p:spPr>
          <a:xfrm>
            <a:off x="628650" y="1093694"/>
            <a:ext cx="7886700" cy="5083269"/>
          </a:xfrm>
        </p:spPr>
        <p:txBody>
          <a:bodyPr/>
          <a:lstStyle/>
          <a:p>
            <a:r>
              <a:rPr lang="en-US" altLang="en-US" sz="2800" dirty="0" smtClean="0"/>
              <a:t>Semantic segmentation from RGBD images</a:t>
            </a:r>
          </a:p>
        </p:txBody>
      </p:sp>
      <p:pic>
        <p:nvPicPr>
          <p:cNvPr id="29700" name="Picture 2" descr="http://cs.nyu.edu/~silberman/images/nyu_depth_v2_w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850" y="1620838"/>
            <a:ext cx="79883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Rectangle 3"/>
          <p:cNvSpPr>
            <a:spLocks noChangeArrowheads="1"/>
          </p:cNvSpPr>
          <p:nvPr/>
        </p:nvSpPr>
        <p:spPr bwMode="auto">
          <a:xfrm>
            <a:off x="2468563" y="6345238"/>
            <a:ext cx="4206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2400">
                <a:solidFill>
                  <a:srgbClr val="000000"/>
                </a:solidFill>
                <a:latin typeface="Arial" panose="020B0604020202020204" pitchFamily="34" charset="0"/>
                <a:cs typeface="Arial" panose="020B0604020202020204" pitchFamily="34" charset="0"/>
              </a:rPr>
              <a:t>[</a:t>
            </a:r>
            <a:r>
              <a:rPr lang="en-US" altLang="en-US" sz="2400">
                <a:solidFill>
                  <a:srgbClr val="000000"/>
                </a:solidFill>
                <a:latin typeface="Arial" panose="020B0604020202020204" pitchFamily="34" charset="0"/>
                <a:cs typeface="Arial" panose="020B0604020202020204" pitchFamily="34" charset="0"/>
                <a:hlinkClick r:id="rId3"/>
              </a:rPr>
              <a:t>Silberman et al. ECCV 2012</a:t>
            </a:r>
            <a:r>
              <a:rPr lang="en-US" altLang="en-US" sz="2400">
                <a:solidFill>
                  <a:srgbClr val="0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955026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en-US" smtClean="0"/>
              <a:t>Region categorization</a:t>
            </a:r>
          </a:p>
        </p:txBody>
      </p:sp>
      <p:sp>
        <p:nvSpPr>
          <p:cNvPr id="30723" name="Content Placeholder 2"/>
          <p:cNvSpPr>
            <a:spLocks noGrp="1"/>
          </p:cNvSpPr>
          <p:nvPr>
            <p:ph idx="1"/>
          </p:nvPr>
        </p:nvSpPr>
        <p:spPr>
          <a:xfrm>
            <a:off x="628650" y="1010024"/>
            <a:ext cx="7886700" cy="5166939"/>
          </a:xfrm>
        </p:spPr>
        <p:txBody>
          <a:bodyPr/>
          <a:lstStyle/>
          <a:p>
            <a:r>
              <a:rPr lang="en-US" altLang="en-US" sz="2800" dirty="0" smtClean="0"/>
              <a:t>Material recognition</a:t>
            </a:r>
          </a:p>
        </p:txBody>
      </p:sp>
      <p:grpSp>
        <p:nvGrpSpPr>
          <p:cNvPr id="30724" name="Group 5"/>
          <p:cNvGrpSpPr>
            <a:grpSpLocks/>
          </p:cNvGrpSpPr>
          <p:nvPr/>
        </p:nvGrpSpPr>
        <p:grpSpPr bwMode="auto">
          <a:xfrm>
            <a:off x="723900" y="1431925"/>
            <a:ext cx="7696200" cy="4670425"/>
            <a:chOff x="152401" y="1752600"/>
            <a:chExt cx="7896224" cy="4791075"/>
          </a:xfrm>
        </p:grpSpPr>
        <p:pic>
          <p:nvPicPr>
            <p:cNvPr id="3072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1" y="1752600"/>
              <a:ext cx="3939536"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2425" y="2667000"/>
              <a:ext cx="3886200"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25" name="Rectangle 6"/>
          <p:cNvSpPr>
            <a:spLocks noChangeArrowheads="1"/>
          </p:cNvSpPr>
          <p:nvPr/>
        </p:nvSpPr>
        <p:spPr bwMode="auto">
          <a:xfrm>
            <a:off x="2905125" y="6283325"/>
            <a:ext cx="3333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latin typeface="Arial" panose="020B0604020202020204" pitchFamily="34" charset="0"/>
              </a:rPr>
              <a:t>[</a:t>
            </a:r>
            <a:r>
              <a:rPr lang="en-US" altLang="en-US" sz="2400">
                <a:latin typeface="Arial" panose="020B0604020202020204" pitchFamily="34" charset="0"/>
                <a:hlinkClick r:id="rId4"/>
              </a:rPr>
              <a:t>Bell et al. CVPR 2015</a:t>
            </a:r>
            <a:r>
              <a:rPr lang="en-US" altLang="en-US" sz="2400">
                <a:latin typeface="Arial" panose="020B0604020202020204" pitchFamily="34" charset="0"/>
              </a:rPr>
              <a:t>]</a:t>
            </a:r>
          </a:p>
        </p:txBody>
      </p:sp>
    </p:spTree>
    <p:extLst>
      <p:ext uri="{BB962C8B-B14F-4D97-AF65-F5344CB8AC3E}">
        <p14:creationId xmlns:p14="http://schemas.microsoft.com/office/powerpoint/2010/main" val="32969646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en-US" smtClean="0"/>
              <a:t>Supervised learning</a:t>
            </a:r>
          </a:p>
        </p:txBody>
      </p:sp>
      <p:grpSp>
        <p:nvGrpSpPr>
          <p:cNvPr id="31747" name="Group 4"/>
          <p:cNvGrpSpPr>
            <a:grpSpLocks/>
          </p:cNvGrpSpPr>
          <p:nvPr/>
        </p:nvGrpSpPr>
        <p:grpSpPr bwMode="auto">
          <a:xfrm>
            <a:off x="152400" y="2209800"/>
            <a:ext cx="9299575" cy="3087688"/>
            <a:chOff x="533400" y="2438400"/>
            <a:chExt cx="8610600" cy="2859088"/>
          </a:xfrm>
        </p:grpSpPr>
        <p:grpSp>
          <p:nvGrpSpPr>
            <p:cNvPr id="31748" name="Group 36"/>
            <p:cNvGrpSpPr>
              <a:grpSpLocks/>
            </p:cNvGrpSpPr>
            <p:nvPr/>
          </p:nvGrpSpPr>
          <p:grpSpPr bwMode="auto">
            <a:xfrm>
              <a:off x="533400" y="2438400"/>
              <a:ext cx="2514600" cy="2362200"/>
              <a:chOff x="990600" y="3048000"/>
              <a:chExt cx="2514600" cy="2362200"/>
            </a:xfrm>
          </p:grpSpPr>
          <p:sp>
            <p:nvSpPr>
              <p:cNvPr id="43" name="Rectangle 42"/>
              <p:cNvSpPr/>
              <p:nvPr/>
            </p:nvSpPr>
            <p:spPr>
              <a:xfrm>
                <a:off x="990600" y="3048000"/>
                <a:ext cx="2514978" cy="23622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800">
                  <a:solidFill>
                    <a:srgbClr val="FFFFFF"/>
                  </a:solidFill>
                  <a:latin typeface="Calibri" charset="0"/>
                </a:endParaRPr>
              </a:p>
            </p:txBody>
          </p:sp>
          <p:pic>
            <p:nvPicPr>
              <p:cNvPr id="31779" name="Picture 4" descr="http://www.news.cornell.edu/stories/Sept05/do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1318" y="3352800"/>
                <a:ext cx="729482" cy="685800"/>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31780" name="Picture 44" descr="http://www.i-love-dogs.com/dog-breeds/images/Cairn-Terri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3581400"/>
                <a:ext cx="643890" cy="762000"/>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31781" name="Picture 2" descr="http://z.about.com/d/cameras/1/0/v/2/sadDo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3200400"/>
                <a:ext cx="677333" cy="1219200"/>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31782" name="Picture 46" descr="http://bodybydesign.files.wordpress.com/2007/07/ground-zer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4648200"/>
                <a:ext cx="609600" cy="508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1783" name="Picture 10" descr="http://tbn0.google.com/images?q=tbn:RBGFTXqFUNjqAM:http://scienceblogs.com/bushwells/upload/2006/07/IcePlantOrgy.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5000" y="4724400"/>
                <a:ext cx="720698" cy="542926"/>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1784" name="Picture 12" descr="http://www.bmgen.com/sco_mug/mug_00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3200" y="4648200"/>
                <a:ext cx="571500" cy="4572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31749" name="Group 53"/>
            <p:cNvGrpSpPr>
              <a:grpSpLocks/>
            </p:cNvGrpSpPr>
            <p:nvPr/>
          </p:nvGrpSpPr>
          <p:grpSpPr bwMode="auto">
            <a:xfrm>
              <a:off x="3352800" y="2438400"/>
              <a:ext cx="1905000" cy="2362200"/>
              <a:chOff x="3962400" y="3048000"/>
              <a:chExt cx="1905000" cy="2362200"/>
            </a:xfrm>
          </p:grpSpPr>
          <p:sp>
            <p:nvSpPr>
              <p:cNvPr id="51" name="Rectangle 50"/>
              <p:cNvSpPr/>
              <p:nvPr/>
            </p:nvSpPr>
            <p:spPr>
              <a:xfrm>
                <a:off x="3962244" y="3048000"/>
                <a:ext cx="1904974" cy="23622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800">
                  <a:solidFill>
                    <a:srgbClr val="FFFFFF"/>
                  </a:solidFill>
                  <a:latin typeface="Calibri" charset="0"/>
                </a:endParaRPr>
              </a:p>
            </p:txBody>
          </p:sp>
          <p:sp>
            <p:nvSpPr>
              <p:cNvPr id="52" name="Rounded Rectangle 51"/>
              <p:cNvSpPr/>
              <p:nvPr/>
            </p:nvSpPr>
            <p:spPr>
              <a:xfrm>
                <a:off x="4038678" y="3124438"/>
                <a:ext cx="1724178" cy="430701"/>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tx1"/>
                    </a:solidFill>
                  </a:rPr>
                  <a:t>LAB Histogram</a:t>
                </a:r>
              </a:p>
            </p:txBody>
          </p:sp>
          <p:sp>
            <p:nvSpPr>
              <p:cNvPr id="53" name="Rounded Rectangle 52"/>
              <p:cNvSpPr/>
              <p:nvPr/>
            </p:nvSpPr>
            <p:spPr>
              <a:xfrm>
                <a:off x="4115112" y="3809443"/>
                <a:ext cx="1021572" cy="430701"/>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err="1">
                    <a:solidFill>
                      <a:schemeClr val="tx1"/>
                    </a:solidFill>
                  </a:rPr>
                  <a:t>Textons</a:t>
                </a:r>
                <a:endParaRPr lang="en-US" dirty="0">
                  <a:solidFill>
                    <a:schemeClr val="tx1"/>
                  </a:solidFill>
                </a:endParaRPr>
              </a:p>
            </p:txBody>
          </p:sp>
          <p:sp>
            <p:nvSpPr>
              <p:cNvPr id="54" name="Rounded Rectangle 53"/>
              <p:cNvSpPr/>
              <p:nvPr/>
            </p:nvSpPr>
            <p:spPr>
              <a:xfrm>
                <a:off x="4115112" y="4876640"/>
                <a:ext cx="1294971" cy="430701"/>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tx1"/>
                    </a:solidFill>
                  </a:rPr>
                  <a:t>Bag of SIFT</a:t>
                </a:r>
              </a:p>
            </p:txBody>
          </p:sp>
          <p:sp>
            <p:nvSpPr>
              <p:cNvPr id="55" name="Rounded Rectangle 54"/>
              <p:cNvSpPr/>
              <p:nvPr/>
            </p:nvSpPr>
            <p:spPr>
              <a:xfrm>
                <a:off x="4648681" y="4343042"/>
                <a:ext cx="817257" cy="430700"/>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tx1"/>
                    </a:solidFill>
                  </a:rPr>
                  <a:t>HOG</a:t>
                </a:r>
              </a:p>
            </p:txBody>
          </p:sp>
        </p:grpSp>
        <p:grpSp>
          <p:nvGrpSpPr>
            <p:cNvPr id="31750" name="Group 54"/>
            <p:cNvGrpSpPr>
              <a:grpSpLocks/>
            </p:cNvGrpSpPr>
            <p:nvPr/>
          </p:nvGrpSpPr>
          <p:grpSpPr bwMode="auto">
            <a:xfrm>
              <a:off x="5562600" y="2438400"/>
              <a:ext cx="1524000" cy="2362200"/>
              <a:chOff x="6172200" y="3048000"/>
              <a:chExt cx="1524000" cy="2362200"/>
            </a:xfrm>
          </p:grpSpPr>
          <p:sp>
            <p:nvSpPr>
              <p:cNvPr id="57" name="Rectangle 56"/>
              <p:cNvSpPr/>
              <p:nvPr/>
            </p:nvSpPr>
            <p:spPr>
              <a:xfrm>
                <a:off x="6171485" y="3048000"/>
                <a:ext cx="1524273" cy="23622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800">
                  <a:solidFill>
                    <a:srgbClr val="FFFFFF"/>
                  </a:solidFill>
                  <a:latin typeface="Calibri" charset="0"/>
                </a:endParaRPr>
              </a:p>
            </p:txBody>
          </p:sp>
          <p:sp>
            <p:nvSpPr>
              <p:cNvPr id="31758" name="TextBox 57"/>
              <p:cNvSpPr txBox="1">
                <a:spLocks noChangeArrowheads="1"/>
              </p:cNvSpPr>
              <p:nvPr/>
            </p:nvSpPr>
            <p:spPr bwMode="auto">
              <a:xfrm>
                <a:off x="6400800" y="3288268"/>
                <a:ext cx="2904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b="1">
                    <a:solidFill>
                      <a:srgbClr val="FF0000"/>
                    </a:solidFill>
                    <a:latin typeface="Arial" panose="020B0604020202020204" pitchFamily="34" charset="0"/>
                  </a:rPr>
                  <a:t>x</a:t>
                </a:r>
              </a:p>
            </p:txBody>
          </p:sp>
          <p:sp>
            <p:nvSpPr>
              <p:cNvPr id="31759" name="TextBox 58"/>
              <p:cNvSpPr txBox="1">
                <a:spLocks noChangeArrowheads="1"/>
              </p:cNvSpPr>
              <p:nvPr/>
            </p:nvSpPr>
            <p:spPr bwMode="auto">
              <a:xfrm>
                <a:off x="6400800" y="3276600"/>
                <a:ext cx="2904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b="1">
                    <a:solidFill>
                      <a:srgbClr val="FF0000"/>
                    </a:solidFill>
                    <a:latin typeface="Arial" panose="020B0604020202020204" pitchFamily="34" charset="0"/>
                  </a:rPr>
                  <a:t>x</a:t>
                </a:r>
              </a:p>
            </p:txBody>
          </p:sp>
          <p:sp>
            <p:nvSpPr>
              <p:cNvPr id="31760" name="TextBox 59"/>
              <p:cNvSpPr txBox="1">
                <a:spLocks noChangeArrowheads="1"/>
              </p:cNvSpPr>
              <p:nvPr/>
            </p:nvSpPr>
            <p:spPr bwMode="auto">
              <a:xfrm>
                <a:off x="6553200" y="3429000"/>
                <a:ext cx="2904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b="1">
                    <a:solidFill>
                      <a:srgbClr val="FF0000"/>
                    </a:solidFill>
                    <a:latin typeface="Arial" panose="020B0604020202020204" pitchFamily="34" charset="0"/>
                  </a:rPr>
                  <a:t>x</a:t>
                </a:r>
              </a:p>
            </p:txBody>
          </p:sp>
          <p:sp>
            <p:nvSpPr>
              <p:cNvPr id="31761" name="TextBox 60"/>
              <p:cNvSpPr txBox="1">
                <a:spLocks noChangeArrowheads="1"/>
              </p:cNvSpPr>
              <p:nvPr/>
            </p:nvSpPr>
            <p:spPr bwMode="auto">
              <a:xfrm>
                <a:off x="7010400" y="3429000"/>
                <a:ext cx="2904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b="1">
                    <a:solidFill>
                      <a:srgbClr val="FF0000"/>
                    </a:solidFill>
                    <a:latin typeface="Arial" panose="020B0604020202020204" pitchFamily="34" charset="0"/>
                  </a:rPr>
                  <a:t>x</a:t>
                </a:r>
              </a:p>
            </p:txBody>
          </p:sp>
          <p:sp>
            <p:nvSpPr>
              <p:cNvPr id="31762" name="TextBox 61"/>
              <p:cNvSpPr txBox="1">
                <a:spLocks noChangeArrowheads="1"/>
              </p:cNvSpPr>
              <p:nvPr/>
            </p:nvSpPr>
            <p:spPr bwMode="auto">
              <a:xfrm>
                <a:off x="6324600" y="4038600"/>
                <a:ext cx="2904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b="1">
                    <a:solidFill>
                      <a:srgbClr val="FF0000"/>
                    </a:solidFill>
                    <a:latin typeface="Arial" panose="020B0604020202020204" pitchFamily="34" charset="0"/>
                  </a:rPr>
                  <a:t>x</a:t>
                </a:r>
              </a:p>
            </p:txBody>
          </p:sp>
          <p:sp>
            <p:nvSpPr>
              <p:cNvPr id="31763" name="TextBox 62"/>
              <p:cNvSpPr txBox="1">
                <a:spLocks noChangeArrowheads="1"/>
              </p:cNvSpPr>
              <p:nvPr/>
            </p:nvSpPr>
            <p:spPr bwMode="auto">
              <a:xfrm>
                <a:off x="7315200" y="3657600"/>
                <a:ext cx="2904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b="1">
                    <a:solidFill>
                      <a:srgbClr val="FF0000"/>
                    </a:solidFill>
                    <a:latin typeface="Arial" panose="020B0604020202020204" pitchFamily="34" charset="0"/>
                  </a:rPr>
                  <a:t>x</a:t>
                </a:r>
              </a:p>
            </p:txBody>
          </p:sp>
          <p:sp>
            <p:nvSpPr>
              <p:cNvPr id="31764" name="TextBox 63"/>
              <p:cNvSpPr txBox="1">
                <a:spLocks noChangeArrowheads="1"/>
              </p:cNvSpPr>
              <p:nvPr/>
            </p:nvSpPr>
            <p:spPr bwMode="auto">
              <a:xfrm>
                <a:off x="7162800" y="4038600"/>
                <a:ext cx="2904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b="1">
                    <a:solidFill>
                      <a:srgbClr val="FF0000"/>
                    </a:solidFill>
                    <a:latin typeface="Arial" panose="020B0604020202020204" pitchFamily="34" charset="0"/>
                  </a:rPr>
                  <a:t>x</a:t>
                </a:r>
              </a:p>
            </p:txBody>
          </p:sp>
          <p:sp>
            <p:nvSpPr>
              <p:cNvPr id="31765" name="TextBox 64"/>
              <p:cNvSpPr txBox="1">
                <a:spLocks noChangeArrowheads="1"/>
              </p:cNvSpPr>
              <p:nvPr/>
            </p:nvSpPr>
            <p:spPr bwMode="auto">
              <a:xfrm>
                <a:off x="7086600" y="4572000"/>
                <a:ext cx="2904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b="1">
                    <a:solidFill>
                      <a:srgbClr val="FF0000"/>
                    </a:solidFill>
                    <a:latin typeface="Arial" panose="020B0604020202020204" pitchFamily="34" charset="0"/>
                  </a:rPr>
                  <a:t>x</a:t>
                </a:r>
              </a:p>
            </p:txBody>
          </p:sp>
          <p:sp>
            <p:nvSpPr>
              <p:cNvPr id="31766" name="TextBox 65"/>
              <p:cNvSpPr txBox="1">
                <a:spLocks noChangeArrowheads="1"/>
              </p:cNvSpPr>
              <p:nvPr/>
            </p:nvSpPr>
            <p:spPr bwMode="auto">
              <a:xfrm>
                <a:off x="6324600" y="4800600"/>
                <a:ext cx="2904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b="1">
                    <a:solidFill>
                      <a:srgbClr val="FF0000"/>
                    </a:solidFill>
                    <a:latin typeface="Arial" panose="020B0604020202020204" pitchFamily="34" charset="0"/>
                  </a:rPr>
                  <a:t>x</a:t>
                </a:r>
              </a:p>
            </p:txBody>
          </p:sp>
          <p:sp>
            <p:nvSpPr>
              <p:cNvPr id="31767" name="TextBox 66"/>
              <p:cNvSpPr txBox="1">
                <a:spLocks noChangeArrowheads="1"/>
              </p:cNvSpPr>
              <p:nvPr/>
            </p:nvSpPr>
            <p:spPr bwMode="auto">
              <a:xfrm>
                <a:off x="6629400" y="3810000"/>
                <a:ext cx="3080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b="1">
                    <a:solidFill>
                      <a:srgbClr val="00B050"/>
                    </a:solidFill>
                    <a:latin typeface="Arial" panose="020B0604020202020204" pitchFamily="34" charset="0"/>
                  </a:rPr>
                  <a:t>o</a:t>
                </a:r>
              </a:p>
            </p:txBody>
          </p:sp>
          <p:sp>
            <p:nvSpPr>
              <p:cNvPr id="31768" name="TextBox 67"/>
              <p:cNvSpPr txBox="1">
                <a:spLocks noChangeArrowheads="1"/>
              </p:cNvSpPr>
              <p:nvPr/>
            </p:nvSpPr>
            <p:spPr bwMode="auto">
              <a:xfrm>
                <a:off x="6781800" y="3962400"/>
                <a:ext cx="3080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b="1">
                    <a:solidFill>
                      <a:srgbClr val="00B050"/>
                    </a:solidFill>
                    <a:latin typeface="Arial" panose="020B0604020202020204" pitchFamily="34" charset="0"/>
                  </a:rPr>
                  <a:t>o</a:t>
                </a:r>
              </a:p>
            </p:txBody>
          </p:sp>
          <p:sp>
            <p:nvSpPr>
              <p:cNvPr id="31769" name="TextBox 68"/>
              <p:cNvSpPr txBox="1">
                <a:spLocks noChangeArrowheads="1"/>
              </p:cNvSpPr>
              <p:nvPr/>
            </p:nvSpPr>
            <p:spPr bwMode="auto">
              <a:xfrm>
                <a:off x="6934200" y="4114800"/>
                <a:ext cx="3080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b="1">
                    <a:solidFill>
                      <a:srgbClr val="00B050"/>
                    </a:solidFill>
                    <a:latin typeface="Arial" panose="020B0604020202020204" pitchFamily="34" charset="0"/>
                  </a:rPr>
                  <a:t>o</a:t>
                </a:r>
              </a:p>
            </p:txBody>
          </p:sp>
          <p:sp>
            <p:nvSpPr>
              <p:cNvPr id="31770" name="TextBox 69"/>
              <p:cNvSpPr txBox="1">
                <a:spLocks noChangeArrowheads="1"/>
              </p:cNvSpPr>
              <p:nvPr/>
            </p:nvSpPr>
            <p:spPr bwMode="auto">
              <a:xfrm>
                <a:off x="6705600" y="4343400"/>
                <a:ext cx="3080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b="1">
                    <a:solidFill>
                      <a:srgbClr val="00B050"/>
                    </a:solidFill>
                    <a:latin typeface="Arial" panose="020B0604020202020204" pitchFamily="34" charset="0"/>
                  </a:rPr>
                  <a:t>o</a:t>
                </a:r>
              </a:p>
            </p:txBody>
          </p:sp>
          <p:sp>
            <p:nvSpPr>
              <p:cNvPr id="31771" name="TextBox 70"/>
              <p:cNvSpPr txBox="1">
                <a:spLocks noChangeArrowheads="1"/>
              </p:cNvSpPr>
              <p:nvPr/>
            </p:nvSpPr>
            <p:spPr bwMode="auto">
              <a:xfrm>
                <a:off x="6553200" y="4191000"/>
                <a:ext cx="3080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b="1">
                    <a:solidFill>
                      <a:srgbClr val="00B050"/>
                    </a:solidFill>
                    <a:latin typeface="Arial" panose="020B0604020202020204" pitchFamily="34" charset="0"/>
                  </a:rPr>
                  <a:t>o</a:t>
                </a:r>
              </a:p>
            </p:txBody>
          </p:sp>
          <p:sp>
            <p:nvSpPr>
              <p:cNvPr id="72" name="Oval 71"/>
              <p:cNvSpPr/>
              <p:nvPr/>
            </p:nvSpPr>
            <p:spPr>
              <a:xfrm rot="547442">
                <a:off x="6572764" y="3727125"/>
                <a:ext cx="610004" cy="126270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800">
                  <a:solidFill>
                    <a:srgbClr val="FFFFFF"/>
                  </a:solidFill>
                  <a:latin typeface="Calibri" charset="0"/>
                </a:endParaRPr>
              </a:p>
            </p:txBody>
          </p:sp>
        </p:grpSp>
        <p:sp>
          <p:nvSpPr>
            <p:cNvPr id="31751" name="TextBox 72"/>
            <p:cNvSpPr txBox="1">
              <a:spLocks noChangeArrowheads="1"/>
            </p:cNvSpPr>
            <p:nvPr/>
          </p:nvSpPr>
          <p:spPr bwMode="auto">
            <a:xfrm>
              <a:off x="7239000" y="3352800"/>
              <a:ext cx="1905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b="1">
                  <a:latin typeface="Arial" panose="020B0604020202020204" pitchFamily="34" charset="0"/>
                </a:rPr>
                <a:t>=</a:t>
              </a:r>
              <a:r>
                <a:rPr lang="en-US" altLang="en-US" sz="2400">
                  <a:latin typeface="Arial" panose="020B0604020202020204" pitchFamily="34" charset="0"/>
                </a:rPr>
                <a:t> Category</a:t>
              </a:r>
              <a:br>
                <a:rPr lang="en-US" altLang="en-US" sz="2400">
                  <a:latin typeface="Arial" panose="020B0604020202020204" pitchFamily="34" charset="0"/>
                </a:rPr>
              </a:br>
              <a:r>
                <a:rPr lang="en-US" altLang="en-US" sz="2400">
                  <a:latin typeface="Arial" panose="020B0604020202020204" pitchFamily="34" charset="0"/>
                </a:rPr>
                <a:t>label</a:t>
              </a:r>
            </a:p>
          </p:txBody>
        </p:sp>
        <p:sp>
          <p:nvSpPr>
            <p:cNvPr id="31752" name="TextBox 73"/>
            <p:cNvSpPr txBox="1">
              <a:spLocks noChangeArrowheads="1"/>
            </p:cNvSpPr>
            <p:nvPr/>
          </p:nvSpPr>
          <p:spPr bwMode="auto">
            <a:xfrm>
              <a:off x="685800" y="4800600"/>
              <a:ext cx="2209800" cy="427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2400">
                  <a:latin typeface="Arial" panose="020B0604020202020204" pitchFamily="34" charset="0"/>
                </a:rPr>
                <a:t>Examples</a:t>
              </a:r>
            </a:p>
          </p:txBody>
        </p:sp>
        <p:sp>
          <p:nvSpPr>
            <p:cNvPr id="31753" name="TextBox 74"/>
            <p:cNvSpPr txBox="1">
              <a:spLocks noChangeArrowheads="1"/>
            </p:cNvSpPr>
            <p:nvPr/>
          </p:nvSpPr>
          <p:spPr bwMode="auto">
            <a:xfrm>
              <a:off x="3200400" y="4800600"/>
              <a:ext cx="2209800" cy="427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2400">
                  <a:latin typeface="Arial" panose="020B0604020202020204" pitchFamily="34" charset="0"/>
                </a:rPr>
                <a:t>Image Features</a:t>
              </a:r>
            </a:p>
          </p:txBody>
        </p:sp>
        <p:sp>
          <p:nvSpPr>
            <p:cNvPr id="31754" name="TextBox 75"/>
            <p:cNvSpPr txBox="1">
              <a:spLocks noChangeArrowheads="1"/>
            </p:cNvSpPr>
            <p:nvPr/>
          </p:nvSpPr>
          <p:spPr bwMode="auto">
            <a:xfrm>
              <a:off x="5257800" y="4800600"/>
              <a:ext cx="2209800" cy="427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2400">
                  <a:latin typeface="Arial" panose="020B0604020202020204" pitchFamily="34" charset="0"/>
                </a:rPr>
                <a:t>Classifier</a:t>
              </a:r>
            </a:p>
          </p:txBody>
        </p:sp>
        <p:sp>
          <p:nvSpPr>
            <p:cNvPr id="31755" name="TextBox 76"/>
            <p:cNvSpPr txBox="1">
              <a:spLocks noChangeArrowheads="1"/>
            </p:cNvSpPr>
            <p:nvPr/>
          </p:nvSpPr>
          <p:spPr bwMode="auto">
            <a:xfrm>
              <a:off x="3017838" y="4764088"/>
              <a:ext cx="83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b="1">
                  <a:latin typeface="Arial" panose="020B0604020202020204" pitchFamily="34" charset="0"/>
                </a:rPr>
                <a:t>+</a:t>
              </a:r>
            </a:p>
          </p:txBody>
        </p:sp>
        <p:sp>
          <p:nvSpPr>
            <p:cNvPr id="31756" name="TextBox 77"/>
            <p:cNvSpPr txBox="1">
              <a:spLocks noChangeArrowheads="1"/>
            </p:cNvSpPr>
            <p:nvPr/>
          </p:nvSpPr>
          <p:spPr bwMode="auto">
            <a:xfrm>
              <a:off x="5334000" y="4773613"/>
              <a:ext cx="83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b="1">
                  <a:latin typeface="Arial" panose="020B0604020202020204" pitchFamily="34" charset="0"/>
                </a:rPr>
                <a:t>+</a:t>
              </a:r>
            </a:p>
          </p:txBody>
        </p:sp>
      </p:grpSp>
    </p:spTree>
    <p:extLst>
      <p:ext uri="{BB962C8B-B14F-4D97-AF65-F5344CB8AC3E}">
        <p14:creationId xmlns:p14="http://schemas.microsoft.com/office/powerpoint/2010/main" val="3763974860"/>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zh-TW" smtClean="0"/>
              <a:t>Training phase</a:t>
            </a:r>
            <a:endParaRPr lang="en-US" altLang="en-US" smtClean="0"/>
          </a:p>
        </p:txBody>
      </p:sp>
      <p:sp>
        <p:nvSpPr>
          <p:cNvPr id="10" name="Rounded Rectangle 9"/>
          <p:cNvSpPr/>
          <p:nvPr/>
        </p:nvSpPr>
        <p:spPr>
          <a:xfrm>
            <a:off x="5272088" y="1452563"/>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Training Labels</a:t>
            </a:r>
          </a:p>
        </p:txBody>
      </p:sp>
      <p:grpSp>
        <p:nvGrpSpPr>
          <p:cNvPr id="33796" name="Group 12"/>
          <p:cNvGrpSpPr>
            <a:grpSpLocks/>
          </p:cNvGrpSpPr>
          <p:nvPr/>
        </p:nvGrpSpPr>
        <p:grpSpPr bwMode="auto">
          <a:xfrm>
            <a:off x="76200" y="1452563"/>
            <a:ext cx="2200275" cy="2849562"/>
            <a:chOff x="228600" y="1417320"/>
            <a:chExt cx="2438400" cy="2849880"/>
          </a:xfrm>
        </p:grpSpPr>
        <p:pic>
          <p:nvPicPr>
            <p:cNvPr id="3380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2228850"/>
              <a:ext cx="1324907"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95650"/>
              <a:ext cx="12382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2762250"/>
              <a:ext cx="142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2457450"/>
              <a:ext cx="12954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9" name="TextBox 7"/>
            <p:cNvSpPr txBox="1">
              <a:spLocks noChangeArrowheads="1"/>
            </p:cNvSpPr>
            <p:nvPr/>
          </p:nvSpPr>
          <p:spPr bwMode="auto">
            <a:xfrm>
              <a:off x="457200" y="1417320"/>
              <a:ext cx="182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2400">
                  <a:latin typeface="Arial" panose="020B0604020202020204" pitchFamily="34" charset="0"/>
                </a:rPr>
                <a:t>Training Images</a:t>
              </a:r>
            </a:p>
          </p:txBody>
        </p:sp>
        <p:sp>
          <p:nvSpPr>
            <p:cNvPr id="11" name="Rounded Rectangle 10"/>
            <p:cNvSpPr/>
            <p:nvPr/>
          </p:nvSpPr>
          <p:spPr>
            <a:xfrm>
              <a:off x="228600" y="1447485"/>
              <a:ext cx="2438400" cy="28197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a:latin typeface="Calibri" charset="0"/>
              </a:endParaRPr>
            </a:p>
          </p:txBody>
        </p:sp>
      </p:grpSp>
      <p:sp>
        <p:nvSpPr>
          <p:cNvPr id="12" name="Rounded Rectangle 11"/>
          <p:cNvSpPr/>
          <p:nvPr/>
        </p:nvSpPr>
        <p:spPr>
          <a:xfrm>
            <a:off x="5272088" y="2773363"/>
            <a:ext cx="16002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Classifier Training</a:t>
            </a:r>
          </a:p>
        </p:txBody>
      </p:sp>
      <p:sp>
        <p:nvSpPr>
          <p:cNvPr id="33798" name="TextBox 13"/>
          <p:cNvSpPr txBox="1">
            <a:spLocks noChangeArrowheads="1"/>
          </p:cNvSpPr>
          <p:nvPr/>
        </p:nvSpPr>
        <p:spPr bwMode="auto">
          <a:xfrm>
            <a:off x="2986088" y="1550988"/>
            <a:ext cx="16494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3200">
                <a:latin typeface="Arial" panose="020B0604020202020204" pitchFamily="34" charset="0"/>
              </a:rPr>
              <a:t>Training</a:t>
            </a:r>
            <a:endParaRPr lang="en-US" altLang="en-US">
              <a:latin typeface="Arial" panose="020B0604020202020204" pitchFamily="34" charset="0"/>
            </a:endParaRPr>
          </a:p>
        </p:txBody>
      </p:sp>
      <p:sp>
        <p:nvSpPr>
          <p:cNvPr id="15" name="Rounded Rectangle 14"/>
          <p:cNvSpPr/>
          <p:nvPr/>
        </p:nvSpPr>
        <p:spPr>
          <a:xfrm>
            <a:off x="2933700" y="2773363"/>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Image Features</a:t>
            </a:r>
          </a:p>
        </p:txBody>
      </p:sp>
      <p:sp>
        <p:nvSpPr>
          <p:cNvPr id="16" name="Right Arrow 15"/>
          <p:cNvSpPr/>
          <p:nvPr/>
        </p:nvSpPr>
        <p:spPr>
          <a:xfrm>
            <a:off x="2346325"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800">
              <a:solidFill>
                <a:srgbClr val="FFFFFF"/>
              </a:solidFill>
              <a:latin typeface="Calibri" charset="0"/>
            </a:endParaRPr>
          </a:p>
        </p:txBody>
      </p:sp>
      <p:sp>
        <p:nvSpPr>
          <p:cNvPr id="17" name="Right Arrow 16"/>
          <p:cNvSpPr/>
          <p:nvPr/>
        </p:nvSpPr>
        <p:spPr>
          <a:xfrm>
            <a:off x="4713288"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800">
              <a:solidFill>
                <a:srgbClr val="FFFFFF"/>
              </a:solidFill>
              <a:latin typeface="Calibri" charset="0"/>
            </a:endParaRPr>
          </a:p>
        </p:txBody>
      </p:sp>
      <p:sp>
        <p:nvSpPr>
          <p:cNvPr id="18" name="Right Arrow 17"/>
          <p:cNvSpPr/>
          <p:nvPr/>
        </p:nvSpPr>
        <p:spPr>
          <a:xfrm rot="5400000">
            <a:off x="5843588" y="2366963"/>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800">
              <a:solidFill>
                <a:srgbClr val="FFFFFF"/>
              </a:solidFill>
              <a:latin typeface="Calibri" charset="0"/>
            </a:endParaRPr>
          </a:p>
        </p:txBody>
      </p:sp>
      <p:sp>
        <p:nvSpPr>
          <p:cNvPr id="23" name="Right Arrow 22"/>
          <p:cNvSpPr/>
          <p:nvPr/>
        </p:nvSpPr>
        <p:spPr>
          <a:xfrm>
            <a:off x="6899275" y="307975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800">
              <a:solidFill>
                <a:srgbClr val="FFFFFF"/>
              </a:solidFill>
              <a:latin typeface="Calibri" charset="0"/>
            </a:endParaRPr>
          </a:p>
        </p:txBody>
      </p:sp>
      <p:sp>
        <p:nvSpPr>
          <p:cNvPr id="24" name="Rounded Rectangle 23"/>
          <p:cNvSpPr/>
          <p:nvPr/>
        </p:nvSpPr>
        <p:spPr>
          <a:xfrm>
            <a:off x="7459663" y="2773363"/>
            <a:ext cx="15621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Trained Classifier</a:t>
            </a:r>
          </a:p>
        </p:txBody>
      </p:sp>
    </p:spTree>
    <p:extLst>
      <p:ext uri="{BB962C8B-B14F-4D97-AF65-F5344CB8AC3E}">
        <p14:creationId xmlns:p14="http://schemas.microsoft.com/office/powerpoint/2010/main" val="12613950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smtClean="0"/>
              <a:t>Testing phase</a:t>
            </a:r>
          </a:p>
        </p:txBody>
      </p:sp>
      <p:sp>
        <p:nvSpPr>
          <p:cNvPr id="10" name="Rounded Rectangle 9"/>
          <p:cNvSpPr/>
          <p:nvPr/>
        </p:nvSpPr>
        <p:spPr>
          <a:xfrm>
            <a:off x="5272088" y="1452563"/>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Training Labels</a:t>
            </a:r>
          </a:p>
        </p:txBody>
      </p:sp>
      <p:grpSp>
        <p:nvGrpSpPr>
          <p:cNvPr id="35844" name="Group 12"/>
          <p:cNvGrpSpPr>
            <a:grpSpLocks/>
          </p:cNvGrpSpPr>
          <p:nvPr/>
        </p:nvGrpSpPr>
        <p:grpSpPr bwMode="auto">
          <a:xfrm>
            <a:off x="76200" y="1452563"/>
            <a:ext cx="2200275" cy="2849562"/>
            <a:chOff x="228600" y="1417320"/>
            <a:chExt cx="2438400" cy="2849880"/>
          </a:xfrm>
        </p:grpSpPr>
        <p:pic>
          <p:nvPicPr>
            <p:cNvPr id="3586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2228850"/>
              <a:ext cx="1324907"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95650"/>
              <a:ext cx="12382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2762250"/>
              <a:ext cx="142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2457450"/>
              <a:ext cx="12954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8" name="TextBox 7"/>
            <p:cNvSpPr txBox="1">
              <a:spLocks noChangeArrowheads="1"/>
            </p:cNvSpPr>
            <p:nvPr/>
          </p:nvSpPr>
          <p:spPr bwMode="auto">
            <a:xfrm>
              <a:off x="457200" y="1417320"/>
              <a:ext cx="182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2400">
                  <a:latin typeface="Arial" panose="020B0604020202020204" pitchFamily="34" charset="0"/>
                </a:rPr>
                <a:t>Training Images</a:t>
              </a:r>
            </a:p>
          </p:txBody>
        </p:sp>
        <p:sp>
          <p:nvSpPr>
            <p:cNvPr id="11" name="Rounded Rectangle 10"/>
            <p:cNvSpPr/>
            <p:nvPr/>
          </p:nvSpPr>
          <p:spPr>
            <a:xfrm>
              <a:off x="228600" y="1447485"/>
              <a:ext cx="2438400" cy="28197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a:latin typeface="Calibri" charset="0"/>
              </a:endParaRPr>
            </a:p>
          </p:txBody>
        </p:sp>
      </p:grpSp>
      <p:sp>
        <p:nvSpPr>
          <p:cNvPr id="12" name="Rounded Rectangle 11"/>
          <p:cNvSpPr/>
          <p:nvPr/>
        </p:nvSpPr>
        <p:spPr>
          <a:xfrm>
            <a:off x="5272088" y="2773363"/>
            <a:ext cx="16002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Classifier Training</a:t>
            </a:r>
          </a:p>
        </p:txBody>
      </p:sp>
      <p:sp>
        <p:nvSpPr>
          <p:cNvPr id="35846" name="TextBox 13"/>
          <p:cNvSpPr txBox="1">
            <a:spLocks noChangeArrowheads="1"/>
          </p:cNvSpPr>
          <p:nvPr/>
        </p:nvSpPr>
        <p:spPr bwMode="auto">
          <a:xfrm>
            <a:off x="2986088" y="1550988"/>
            <a:ext cx="16494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3200">
                <a:latin typeface="Arial" panose="020B0604020202020204" pitchFamily="34" charset="0"/>
              </a:rPr>
              <a:t>Training</a:t>
            </a:r>
            <a:endParaRPr lang="en-US" altLang="en-US">
              <a:latin typeface="Arial" panose="020B0604020202020204" pitchFamily="34" charset="0"/>
            </a:endParaRPr>
          </a:p>
        </p:txBody>
      </p:sp>
      <p:sp>
        <p:nvSpPr>
          <p:cNvPr id="15" name="Rounded Rectangle 14"/>
          <p:cNvSpPr/>
          <p:nvPr/>
        </p:nvSpPr>
        <p:spPr>
          <a:xfrm>
            <a:off x="2933700" y="2773363"/>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Image Features</a:t>
            </a:r>
          </a:p>
        </p:txBody>
      </p:sp>
      <p:sp>
        <p:nvSpPr>
          <p:cNvPr id="16" name="Right Arrow 15"/>
          <p:cNvSpPr/>
          <p:nvPr/>
        </p:nvSpPr>
        <p:spPr>
          <a:xfrm>
            <a:off x="2346325"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800">
              <a:solidFill>
                <a:srgbClr val="FFFFFF"/>
              </a:solidFill>
              <a:latin typeface="Calibri" charset="0"/>
            </a:endParaRPr>
          </a:p>
        </p:txBody>
      </p:sp>
      <p:sp>
        <p:nvSpPr>
          <p:cNvPr id="17" name="Right Arrow 16"/>
          <p:cNvSpPr/>
          <p:nvPr/>
        </p:nvSpPr>
        <p:spPr>
          <a:xfrm>
            <a:off x="4713288"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800">
              <a:solidFill>
                <a:srgbClr val="FFFFFF"/>
              </a:solidFill>
              <a:latin typeface="Calibri" charset="0"/>
            </a:endParaRPr>
          </a:p>
        </p:txBody>
      </p:sp>
      <p:sp>
        <p:nvSpPr>
          <p:cNvPr id="18" name="Right Arrow 17"/>
          <p:cNvSpPr/>
          <p:nvPr/>
        </p:nvSpPr>
        <p:spPr>
          <a:xfrm rot="5400000">
            <a:off x="5843588" y="2366963"/>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800">
              <a:solidFill>
                <a:srgbClr val="FFFFFF"/>
              </a:solidFill>
              <a:latin typeface="Calibri" charset="0"/>
            </a:endParaRPr>
          </a:p>
        </p:txBody>
      </p:sp>
      <p:pic>
        <p:nvPicPr>
          <p:cNvPr id="3585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 y="5060950"/>
            <a:ext cx="1779588"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p:cNvSpPr/>
          <p:nvPr/>
        </p:nvSpPr>
        <p:spPr>
          <a:xfrm>
            <a:off x="2933700" y="5410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Image Features</a:t>
            </a:r>
          </a:p>
        </p:txBody>
      </p:sp>
      <p:sp>
        <p:nvSpPr>
          <p:cNvPr id="20" name="Right Arrow 19"/>
          <p:cNvSpPr/>
          <p:nvPr/>
        </p:nvSpPr>
        <p:spPr>
          <a:xfrm>
            <a:off x="2339975" y="5684838"/>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800">
              <a:solidFill>
                <a:srgbClr val="FFFFFF"/>
              </a:solidFill>
              <a:latin typeface="Calibri" charset="0"/>
            </a:endParaRPr>
          </a:p>
        </p:txBody>
      </p:sp>
      <p:sp>
        <p:nvSpPr>
          <p:cNvPr id="35854" name="TextBox 20"/>
          <p:cNvSpPr txBox="1">
            <a:spLocks noChangeArrowheads="1"/>
          </p:cNvSpPr>
          <p:nvPr/>
        </p:nvSpPr>
        <p:spPr bwMode="auto">
          <a:xfrm>
            <a:off x="3068638" y="4659313"/>
            <a:ext cx="1482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3200">
                <a:latin typeface="Arial" panose="020B0604020202020204" pitchFamily="34" charset="0"/>
              </a:rPr>
              <a:t>Testing</a:t>
            </a:r>
            <a:endParaRPr lang="en-US" altLang="en-US">
              <a:latin typeface="Arial" panose="020B0604020202020204" pitchFamily="34" charset="0"/>
            </a:endParaRPr>
          </a:p>
        </p:txBody>
      </p:sp>
      <p:sp>
        <p:nvSpPr>
          <p:cNvPr id="35855" name="TextBox 21"/>
          <p:cNvSpPr txBox="1">
            <a:spLocks noChangeArrowheads="1"/>
          </p:cNvSpPr>
          <p:nvPr/>
        </p:nvSpPr>
        <p:spPr bwMode="auto">
          <a:xfrm>
            <a:off x="331788" y="6375400"/>
            <a:ext cx="1689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latin typeface="Arial" panose="020B0604020202020204" pitchFamily="34" charset="0"/>
              </a:rPr>
              <a:t>Test Image</a:t>
            </a:r>
          </a:p>
        </p:txBody>
      </p:sp>
      <p:sp>
        <p:nvSpPr>
          <p:cNvPr id="23" name="Right Arrow 22"/>
          <p:cNvSpPr/>
          <p:nvPr/>
        </p:nvSpPr>
        <p:spPr>
          <a:xfrm>
            <a:off x="6899275" y="307975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800">
              <a:solidFill>
                <a:srgbClr val="FFFFFF"/>
              </a:solidFill>
              <a:latin typeface="Calibri" charset="0"/>
            </a:endParaRPr>
          </a:p>
        </p:txBody>
      </p:sp>
      <p:sp>
        <p:nvSpPr>
          <p:cNvPr id="24" name="Rounded Rectangle 23"/>
          <p:cNvSpPr/>
          <p:nvPr/>
        </p:nvSpPr>
        <p:spPr>
          <a:xfrm>
            <a:off x="7459663" y="2773363"/>
            <a:ext cx="15621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Trained Classifier</a:t>
            </a:r>
          </a:p>
        </p:txBody>
      </p:sp>
      <p:sp>
        <p:nvSpPr>
          <p:cNvPr id="26" name="Right Arrow 25"/>
          <p:cNvSpPr/>
          <p:nvPr/>
        </p:nvSpPr>
        <p:spPr>
          <a:xfrm>
            <a:off x="4692650" y="5726113"/>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800">
              <a:solidFill>
                <a:srgbClr val="FFFFFF"/>
              </a:solidFill>
              <a:latin typeface="Calibri" charset="0"/>
            </a:endParaRPr>
          </a:p>
        </p:txBody>
      </p:sp>
      <p:sp>
        <p:nvSpPr>
          <p:cNvPr id="35859" name="TextBox 27"/>
          <p:cNvSpPr txBox="1">
            <a:spLocks noChangeArrowheads="1"/>
          </p:cNvSpPr>
          <p:nvPr/>
        </p:nvSpPr>
        <p:spPr bwMode="auto">
          <a:xfrm>
            <a:off x="7443788" y="5913438"/>
            <a:ext cx="1397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2400" b="1">
                <a:solidFill>
                  <a:srgbClr val="FF0000"/>
                </a:solidFill>
                <a:latin typeface="Arial" panose="020B0604020202020204" pitchFamily="34" charset="0"/>
              </a:rPr>
              <a:t>Outdoor</a:t>
            </a:r>
          </a:p>
        </p:txBody>
      </p:sp>
      <p:sp>
        <p:nvSpPr>
          <p:cNvPr id="35860" name="TextBox 28"/>
          <p:cNvSpPr txBox="1">
            <a:spLocks noChangeArrowheads="1"/>
          </p:cNvSpPr>
          <p:nvPr/>
        </p:nvSpPr>
        <p:spPr bwMode="auto">
          <a:xfrm>
            <a:off x="7407275" y="5389563"/>
            <a:ext cx="1555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latin typeface="Arial" panose="020B0604020202020204" pitchFamily="34" charset="0"/>
              </a:rPr>
              <a:t>Prediction</a:t>
            </a:r>
          </a:p>
        </p:txBody>
      </p:sp>
      <p:sp>
        <p:nvSpPr>
          <p:cNvPr id="30" name="Rounded Rectangle 29"/>
          <p:cNvSpPr/>
          <p:nvPr/>
        </p:nvSpPr>
        <p:spPr>
          <a:xfrm>
            <a:off x="7459663" y="5243513"/>
            <a:ext cx="1447800" cy="1219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a:latin typeface="Calibri" charset="0"/>
            </a:endParaRPr>
          </a:p>
        </p:txBody>
      </p:sp>
      <p:sp>
        <p:nvSpPr>
          <p:cNvPr id="31" name="Rounded Rectangle 30"/>
          <p:cNvSpPr/>
          <p:nvPr/>
        </p:nvSpPr>
        <p:spPr>
          <a:xfrm>
            <a:off x="5243513" y="5380038"/>
            <a:ext cx="15621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Trained Classifier</a:t>
            </a:r>
          </a:p>
        </p:txBody>
      </p:sp>
      <p:sp>
        <p:nvSpPr>
          <p:cNvPr id="32" name="Right Arrow 31"/>
          <p:cNvSpPr/>
          <p:nvPr/>
        </p:nvSpPr>
        <p:spPr>
          <a:xfrm>
            <a:off x="6856413" y="5715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800">
              <a:solidFill>
                <a:srgbClr val="FFFFFF"/>
              </a:solidFill>
              <a:latin typeface="Calibri" charset="0"/>
            </a:endParaRPr>
          </a:p>
        </p:txBody>
      </p:sp>
    </p:spTree>
    <p:extLst>
      <p:ext uri="{BB962C8B-B14F-4D97-AF65-F5344CB8AC3E}">
        <p14:creationId xmlns:p14="http://schemas.microsoft.com/office/powerpoint/2010/main" val="31347499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smtClean="0"/>
              <a:t>Testing phase</a:t>
            </a:r>
          </a:p>
        </p:txBody>
      </p:sp>
      <p:sp>
        <p:nvSpPr>
          <p:cNvPr id="10" name="Rounded Rectangle 9"/>
          <p:cNvSpPr/>
          <p:nvPr/>
        </p:nvSpPr>
        <p:spPr>
          <a:xfrm>
            <a:off x="5272088" y="1452563"/>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Training Labels</a:t>
            </a:r>
          </a:p>
        </p:txBody>
      </p:sp>
      <p:grpSp>
        <p:nvGrpSpPr>
          <p:cNvPr id="37892" name="Group 12"/>
          <p:cNvGrpSpPr>
            <a:grpSpLocks/>
          </p:cNvGrpSpPr>
          <p:nvPr/>
        </p:nvGrpSpPr>
        <p:grpSpPr bwMode="auto">
          <a:xfrm>
            <a:off x="76200" y="1452563"/>
            <a:ext cx="2200275" cy="2849562"/>
            <a:chOff x="228600" y="1417320"/>
            <a:chExt cx="2438400" cy="2849880"/>
          </a:xfrm>
        </p:grpSpPr>
        <p:pic>
          <p:nvPicPr>
            <p:cNvPr id="379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2228850"/>
              <a:ext cx="1324907"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95650"/>
              <a:ext cx="12382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2762250"/>
              <a:ext cx="142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2457450"/>
              <a:ext cx="12954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16" name="TextBox 7"/>
            <p:cNvSpPr txBox="1">
              <a:spLocks noChangeArrowheads="1"/>
            </p:cNvSpPr>
            <p:nvPr/>
          </p:nvSpPr>
          <p:spPr bwMode="auto">
            <a:xfrm>
              <a:off x="457200" y="1417320"/>
              <a:ext cx="182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2400">
                  <a:latin typeface="Arial" panose="020B0604020202020204" pitchFamily="34" charset="0"/>
                </a:rPr>
                <a:t>Training Images</a:t>
              </a:r>
            </a:p>
          </p:txBody>
        </p:sp>
        <p:sp>
          <p:nvSpPr>
            <p:cNvPr id="11" name="Rounded Rectangle 10"/>
            <p:cNvSpPr/>
            <p:nvPr/>
          </p:nvSpPr>
          <p:spPr>
            <a:xfrm>
              <a:off x="228600" y="1447485"/>
              <a:ext cx="2438400" cy="28197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a:latin typeface="Calibri" charset="0"/>
              </a:endParaRPr>
            </a:p>
          </p:txBody>
        </p:sp>
      </p:grpSp>
      <p:sp>
        <p:nvSpPr>
          <p:cNvPr id="12" name="Rounded Rectangle 11"/>
          <p:cNvSpPr/>
          <p:nvPr/>
        </p:nvSpPr>
        <p:spPr>
          <a:xfrm>
            <a:off x="5272088" y="2773363"/>
            <a:ext cx="16002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Classifier Training</a:t>
            </a:r>
          </a:p>
        </p:txBody>
      </p:sp>
      <p:sp>
        <p:nvSpPr>
          <p:cNvPr id="37894" name="TextBox 13"/>
          <p:cNvSpPr txBox="1">
            <a:spLocks noChangeArrowheads="1"/>
          </p:cNvSpPr>
          <p:nvPr/>
        </p:nvSpPr>
        <p:spPr bwMode="auto">
          <a:xfrm>
            <a:off x="2986088" y="1550988"/>
            <a:ext cx="16494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3200">
                <a:latin typeface="Arial" panose="020B0604020202020204" pitchFamily="34" charset="0"/>
              </a:rPr>
              <a:t>Training</a:t>
            </a:r>
            <a:endParaRPr lang="en-US" altLang="en-US">
              <a:latin typeface="Arial" panose="020B0604020202020204" pitchFamily="34" charset="0"/>
            </a:endParaRPr>
          </a:p>
        </p:txBody>
      </p:sp>
      <p:sp>
        <p:nvSpPr>
          <p:cNvPr id="15" name="Rounded Rectangle 14"/>
          <p:cNvSpPr/>
          <p:nvPr/>
        </p:nvSpPr>
        <p:spPr>
          <a:xfrm>
            <a:off x="2933700" y="2773363"/>
            <a:ext cx="1752600" cy="914400"/>
          </a:xfrm>
          <a:prstGeom prst="roundRect">
            <a:avLst/>
          </a:prstGeom>
          <a:ln w="76200"/>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r>
              <a:rPr lang="en-US" sz="2400" dirty="0">
                <a:solidFill>
                  <a:schemeClr val="tx1"/>
                </a:solidFill>
              </a:rPr>
              <a:t>Image Features</a:t>
            </a:r>
          </a:p>
        </p:txBody>
      </p:sp>
      <p:sp>
        <p:nvSpPr>
          <p:cNvPr id="16" name="Right Arrow 15"/>
          <p:cNvSpPr/>
          <p:nvPr/>
        </p:nvSpPr>
        <p:spPr>
          <a:xfrm>
            <a:off x="2346325"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800">
              <a:solidFill>
                <a:srgbClr val="FFFFFF"/>
              </a:solidFill>
              <a:latin typeface="Calibri" charset="0"/>
            </a:endParaRPr>
          </a:p>
        </p:txBody>
      </p:sp>
      <p:sp>
        <p:nvSpPr>
          <p:cNvPr id="17" name="Right Arrow 16"/>
          <p:cNvSpPr/>
          <p:nvPr/>
        </p:nvSpPr>
        <p:spPr>
          <a:xfrm>
            <a:off x="4713288"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800">
              <a:solidFill>
                <a:srgbClr val="FFFFFF"/>
              </a:solidFill>
              <a:latin typeface="Calibri" charset="0"/>
            </a:endParaRPr>
          </a:p>
        </p:txBody>
      </p:sp>
      <p:sp>
        <p:nvSpPr>
          <p:cNvPr id="18" name="Right Arrow 17"/>
          <p:cNvSpPr/>
          <p:nvPr/>
        </p:nvSpPr>
        <p:spPr>
          <a:xfrm rot="5400000">
            <a:off x="5843588" y="2366963"/>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800">
              <a:solidFill>
                <a:srgbClr val="FFFFFF"/>
              </a:solidFill>
              <a:latin typeface="Calibri" charset="0"/>
            </a:endParaRPr>
          </a:p>
        </p:txBody>
      </p:sp>
      <p:pic>
        <p:nvPicPr>
          <p:cNvPr id="3789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 y="5060950"/>
            <a:ext cx="1779588"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p:cNvSpPr/>
          <p:nvPr/>
        </p:nvSpPr>
        <p:spPr>
          <a:xfrm>
            <a:off x="2933700" y="5410200"/>
            <a:ext cx="1752600" cy="914400"/>
          </a:xfrm>
          <a:prstGeom prst="roundRect">
            <a:avLst/>
          </a:prstGeom>
          <a:ln w="76200"/>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r>
              <a:rPr lang="en-US" sz="2400" dirty="0">
                <a:solidFill>
                  <a:schemeClr val="tx1"/>
                </a:solidFill>
              </a:rPr>
              <a:t>Image Features</a:t>
            </a:r>
          </a:p>
        </p:txBody>
      </p:sp>
      <p:sp>
        <p:nvSpPr>
          <p:cNvPr id="20" name="Right Arrow 19"/>
          <p:cNvSpPr/>
          <p:nvPr/>
        </p:nvSpPr>
        <p:spPr>
          <a:xfrm>
            <a:off x="2339975" y="5684838"/>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800">
              <a:solidFill>
                <a:srgbClr val="FFFFFF"/>
              </a:solidFill>
              <a:latin typeface="Calibri" charset="0"/>
            </a:endParaRPr>
          </a:p>
        </p:txBody>
      </p:sp>
      <p:sp>
        <p:nvSpPr>
          <p:cNvPr id="37902" name="TextBox 20"/>
          <p:cNvSpPr txBox="1">
            <a:spLocks noChangeArrowheads="1"/>
          </p:cNvSpPr>
          <p:nvPr/>
        </p:nvSpPr>
        <p:spPr bwMode="auto">
          <a:xfrm>
            <a:off x="3068638" y="4659313"/>
            <a:ext cx="1482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3200">
                <a:latin typeface="Arial" panose="020B0604020202020204" pitchFamily="34" charset="0"/>
              </a:rPr>
              <a:t>Testing</a:t>
            </a:r>
            <a:endParaRPr lang="en-US" altLang="en-US">
              <a:latin typeface="Arial" panose="020B0604020202020204" pitchFamily="34" charset="0"/>
            </a:endParaRPr>
          </a:p>
        </p:txBody>
      </p:sp>
      <p:sp>
        <p:nvSpPr>
          <p:cNvPr id="37903" name="TextBox 21"/>
          <p:cNvSpPr txBox="1">
            <a:spLocks noChangeArrowheads="1"/>
          </p:cNvSpPr>
          <p:nvPr/>
        </p:nvSpPr>
        <p:spPr bwMode="auto">
          <a:xfrm>
            <a:off x="331788" y="6375400"/>
            <a:ext cx="1689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latin typeface="Arial" panose="020B0604020202020204" pitchFamily="34" charset="0"/>
              </a:rPr>
              <a:t>Test Image</a:t>
            </a:r>
          </a:p>
        </p:txBody>
      </p:sp>
      <p:sp>
        <p:nvSpPr>
          <p:cNvPr id="23" name="Right Arrow 22"/>
          <p:cNvSpPr/>
          <p:nvPr/>
        </p:nvSpPr>
        <p:spPr>
          <a:xfrm>
            <a:off x="6899275" y="307975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800">
              <a:solidFill>
                <a:srgbClr val="FFFFFF"/>
              </a:solidFill>
              <a:latin typeface="Calibri" charset="0"/>
            </a:endParaRPr>
          </a:p>
        </p:txBody>
      </p:sp>
      <p:sp>
        <p:nvSpPr>
          <p:cNvPr id="24" name="Rounded Rectangle 23"/>
          <p:cNvSpPr/>
          <p:nvPr/>
        </p:nvSpPr>
        <p:spPr>
          <a:xfrm>
            <a:off x="7459663" y="2773363"/>
            <a:ext cx="15621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Trained Classifier</a:t>
            </a:r>
          </a:p>
        </p:txBody>
      </p:sp>
      <p:sp>
        <p:nvSpPr>
          <p:cNvPr id="26" name="Right Arrow 25"/>
          <p:cNvSpPr/>
          <p:nvPr/>
        </p:nvSpPr>
        <p:spPr>
          <a:xfrm>
            <a:off x="4692650" y="5726113"/>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800">
              <a:solidFill>
                <a:srgbClr val="FFFFFF"/>
              </a:solidFill>
              <a:latin typeface="Calibri" charset="0"/>
            </a:endParaRPr>
          </a:p>
        </p:txBody>
      </p:sp>
      <p:sp>
        <p:nvSpPr>
          <p:cNvPr id="37907" name="TextBox 27"/>
          <p:cNvSpPr txBox="1">
            <a:spLocks noChangeArrowheads="1"/>
          </p:cNvSpPr>
          <p:nvPr/>
        </p:nvSpPr>
        <p:spPr bwMode="auto">
          <a:xfrm>
            <a:off x="7443788" y="5913438"/>
            <a:ext cx="1397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2400" b="1">
                <a:solidFill>
                  <a:srgbClr val="FF0000"/>
                </a:solidFill>
                <a:latin typeface="Arial" panose="020B0604020202020204" pitchFamily="34" charset="0"/>
              </a:rPr>
              <a:t>Outdoor</a:t>
            </a:r>
          </a:p>
        </p:txBody>
      </p:sp>
      <p:sp>
        <p:nvSpPr>
          <p:cNvPr id="37908" name="TextBox 28"/>
          <p:cNvSpPr txBox="1">
            <a:spLocks noChangeArrowheads="1"/>
          </p:cNvSpPr>
          <p:nvPr/>
        </p:nvSpPr>
        <p:spPr bwMode="auto">
          <a:xfrm>
            <a:off x="7407275" y="5389563"/>
            <a:ext cx="1555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latin typeface="Arial" panose="020B0604020202020204" pitchFamily="34" charset="0"/>
              </a:rPr>
              <a:t>Prediction</a:t>
            </a:r>
          </a:p>
        </p:txBody>
      </p:sp>
      <p:sp>
        <p:nvSpPr>
          <p:cNvPr id="30" name="Rounded Rectangle 29"/>
          <p:cNvSpPr/>
          <p:nvPr/>
        </p:nvSpPr>
        <p:spPr>
          <a:xfrm>
            <a:off x="7459663" y="5243513"/>
            <a:ext cx="1447800" cy="1219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a:latin typeface="Calibri" charset="0"/>
            </a:endParaRPr>
          </a:p>
        </p:txBody>
      </p:sp>
      <p:sp>
        <p:nvSpPr>
          <p:cNvPr id="31" name="Rounded Rectangle 30"/>
          <p:cNvSpPr/>
          <p:nvPr/>
        </p:nvSpPr>
        <p:spPr>
          <a:xfrm>
            <a:off x="5243513" y="5380038"/>
            <a:ext cx="15621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Trained Classifier</a:t>
            </a:r>
          </a:p>
        </p:txBody>
      </p:sp>
      <p:sp>
        <p:nvSpPr>
          <p:cNvPr id="32" name="Right Arrow 31"/>
          <p:cNvSpPr/>
          <p:nvPr/>
        </p:nvSpPr>
        <p:spPr>
          <a:xfrm>
            <a:off x="6856413" y="5715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800">
              <a:solidFill>
                <a:srgbClr val="FFFFFF"/>
              </a:solidFill>
              <a:latin typeface="Calibri" charset="0"/>
            </a:endParaRPr>
          </a:p>
        </p:txBody>
      </p:sp>
    </p:spTree>
    <p:extLst>
      <p:ext uri="{BB962C8B-B14F-4D97-AF65-F5344CB8AC3E}">
        <p14:creationId xmlns:p14="http://schemas.microsoft.com/office/powerpoint/2010/main" val="42023512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48235" y="-235744"/>
            <a:ext cx="8515350" cy="1325563"/>
          </a:xfrm>
        </p:spPr>
        <p:txBody>
          <a:bodyPr/>
          <a:lstStyle/>
          <a:p>
            <a:r>
              <a:rPr lang="en-US" dirty="0" smtClean="0"/>
              <a:t>Review: </a:t>
            </a:r>
            <a:r>
              <a:rPr lang="en-US" dirty="0" err="1" smtClean="0"/>
              <a:t>Eigenfaces</a:t>
            </a:r>
            <a:r>
              <a:rPr lang="en-US" dirty="0" smtClean="0"/>
              <a:t> </a:t>
            </a:r>
            <a:r>
              <a:rPr lang="en-US" dirty="0" smtClean="0"/>
              <a:t>(PCA on face images)</a:t>
            </a:r>
          </a:p>
        </p:txBody>
      </p:sp>
      <p:sp>
        <p:nvSpPr>
          <p:cNvPr id="1229827" name="Rectangle 3"/>
          <p:cNvSpPr>
            <a:spLocks noGrp="1" noChangeArrowheads="1"/>
          </p:cNvSpPr>
          <p:nvPr>
            <p:ph type="body" idx="1"/>
          </p:nvPr>
        </p:nvSpPr>
        <p:spPr>
          <a:xfrm>
            <a:off x="457200" y="914400"/>
            <a:ext cx="8229600" cy="5257800"/>
          </a:xfrm>
        </p:spPr>
        <p:txBody>
          <a:bodyPr>
            <a:normAutofit/>
          </a:bodyPr>
          <a:lstStyle/>
          <a:p>
            <a:pPr marL="514350" indent="-514350">
              <a:buFont typeface="+mj-lt"/>
              <a:buAutoNum type="arabicPeriod"/>
              <a:defRPr/>
            </a:pPr>
            <a:r>
              <a:rPr lang="en-US" dirty="0" smtClean="0"/>
              <a:t>Compute the principal components (“</a:t>
            </a:r>
            <a:r>
              <a:rPr lang="en-US" dirty="0" err="1" smtClean="0"/>
              <a:t>eigenfaces</a:t>
            </a:r>
            <a:r>
              <a:rPr lang="en-US" dirty="0" smtClean="0"/>
              <a:t>”) of the covariance matrix</a:t>
            </a:r>
          </a:p>
          <a:p>
            <a:pPr marL="514350" indent="-514350">
              <a:buFont typeface="+mj-lt"/>
              <a:buAutoNum type="arabicPeriod"/>
              <a:defRPr/>
            </a:pPr>
            <a:endParaRPr lang="en-US" dirty="0" smtClean="0"/>
          </a:p>
          <a:p>
            <a:pPr marL="514350" indent="-514350">
              <a:buFont typeface="+mj-lt"/>
              <a:buAutoNum type="arabicPeriod"/>
              <a:defRPr/>
            </a:pPr>
            <a:endParaRPr lang="en-US" dirty="0" smtClean="0"/>
          </a:p>
          <a:p>
            <a:pPr marL="514350" indent="-514350">
              <a:buFont typeface="+mj-lt"/>
              <a:buAutoNum type="arabicPeriod"/>
              <a:defRPr/>
            </a:pPr>
            <a:endParaRPr lang="en-US" dirty="0"/>
          </a:p>
          <a:p>
            <a:pPr marL="514350" indent="-514350">
              <a:buFont typeface="+mj-lt"/>
              <a:buAutoNum type="arabicPeriod"/>
              <a:defRPr/>
            </a:pPr>
            <a:r>
              <a:rPr lang="en-US" dirty="0" smtClean="0"/>
              <a:t>Keep K eigenvectors with largest eigenvalues</a:t>
            </a:r>
          </a:p>
          <a:p>
            <a:pPr marL="514350" indent="-514350">
              <a:buFont typeface="+mj-lt"/>
              <a:buAutoNum type="arabicPeriod"/>
              <a:defRPr/>
            </a:pPr>
            <a:endParaRPr lang="en-US" dirty="0" smtClean="0"/>
          </a:p>
          <a:p>
            <a:pPr marL="514350" indent="-514350">
              <a:buFont typeface="+mj-lt"/>
              <a:buAutoNum type="arabicPeriod"/>
              <a:defRPr/>
            </a:pPr>
            <a:endParaRPr lang="en-US" dirty="0" smtClean="0"/>
          </a:p>
          <a:p>
            <a:pPr marL="514350" indent="-514350">
              <a:buFont typeface="+mj-lt"/>
              <a:buAutoNum type="arabicPeriod"/>
              <a:defRPr/>
            </a:pPr>
            <a:r>
              <a:rPr lang="en-US" dirty="0" smtClean="0"/>
              <a:t>Represent all face images in the dataset as linear combinations of </a:t>
            </a:r>
            <a:r>
              <a:rPr lang="en-US" dirty="0" err="1" smtClean="0"/>
              <a:t>eigenfaces</a:t>
            </a:r>
            <a:endParaRPr lang="en-US" dirty="0" smtClean="0"/>
          </a:p>
          <a:p>
            <a:pPr marL="914400" lvl="1" indent="-514350">
              <a:buFont typeface="Arial" pitchFamily="34" charset="0"/>
              <a:buChar char="–"/>
              <a:defRPr/>
            </a:pPr>
            <a:r>
              <a:rPr lang="en-US" dirty="0" smtClean="0"/>
              <a:t>Perform nearest neighbor on these coefficients</a:t>
            </a:r>
          </a:p>
        </p:txBody>
      </p:sp>
      <p:sp>
        <p:nvSpPr>
          <p:cNvPr id="23556" name="Text Box 4"/>
          <p:cNvSpPr txBox="1">
            <a:spLocks noChangeArrowheads="1"/>
          </p:cNvSpPr>
          <p:nvPr/>
        </p:nvSpPr>
        <p:spPr bwMode="auto">
          <a:xfrm>
            <a:off x="768350" y="6477000"/>
            <a:ext cx="7689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M. Turk and A. </a:t>
            </a:r>
            <a:r>
              <a:rPr lang="en-US" dirty="0" err="1"/>
              <a:t>Pentland</a:t>
            </a:r>
            <a:r>
              <a:rPr lang="en-US" dirty="0"/>
              <a:t>, </a:t>
            </a:r>
            <a:r>
              <a:rPr lang="en-US" dirty="0">
                <a:hlinkClick r:id="rId3"/>
              </a:rPr>
              <a:t>Face Recognition using Eigenfaces</a:t>
            </a:r>
            <a:r>
              <a:rPr lang="en-US" dirty="0"/>
              <a:t>, CVPR 1991</a:t>
            </a:r>
          </a:p>
        </p:txBody>
      </p:sp>
      <mc:AlternateContent xmlns:mc="http://schemas.openxmlformats.org/markup-compatibility/2006" xmlns:a14="http://schemas.microsoft.com/office/drawing/2010/main">
        <mc:Choice Requires="a14">
          <p:sp>
            <p:nvSpPr>
              <p:cNvPr id="2" name="TextBox 1"/>
              <p:cNvSpPr txBox="1"/>
              <p:nvPr/>
            </p:nvSpPr>
            <p:spPr>
              <a:xfrm>
                <a:off x="1371600" y="1905000"/>
                <a:ext cx="5465012" cy="1238994"/>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400" b="1" i="1" smtClean="0">
                          <a:latin typeface="Cambria Math"/>
                        </a:rPr>
                        <m:t>𝑿</m:t>
                      </m:r>
                      <m:r>
                        <a:rPr lang="en-US" sz="2400" b="0" i="1" smtClean="0">
                          <a:latin typeface="Cambria Math"/>
                        </a:rPr>
                        <m:t>=</m:t>
                      </m:r>
                      <m:d>
                        <m:dPr>
                          <m:begChr m:val="["/>
                          <m:endChr m:val="]"/>
                          <m:ctrlPr>
                            <a:rPr lang="en-US" sz="2400" b="0" i="1" smtClean="0">
                              <a:latin typeface="Cambria Math" panose="02040503050406030204" pitchFamily="18" charset="0"/>
                            </a:rPr>
                          </m:ctrlPr>
                        </m:dPr>
                        <m:e>
                          <m:d>
                            <m:dPr>
                              <m:ctrlPr>
                                <a:rPr lang="en-US" sz="2400" b="1" i="1" smtClean="0">
                                  <a:latin typeface="Cambria Math" panose="02040503050406030204" pitchFamily="18" charset="0"/>
                                </a:rPr>
                              </m:ctrlPr>
                            </m:dPr>
                            <m:e>
                              <m:sSub>
                                <m:sSubPr>
                                  <m:ctrlPr>
                                    <a:rPr lang="en-US" sz="2400" b="1" i="1" smtClean="0">
                                      <a:latin typeface="Cambria Math" panose="02040503050406030204" pitchFamily="18" charset="0"/>
                                    </a:rPr>
                                  </m:ctrlPr>
                                </m:sSubPr>
                                <m:e>
                                  <m:r>
                                    <a:rPr lang="en-US" sz="2400" b="1" i="1" smtClean="0">
                                      <a:latin typeface="Cambria Math"/>
                                    </a:rPr>
                                    <m:t>𝒙</m:t>
                                  </m:r>
                                </m:e>
                                <m:sub>
                                  <m:r>
                                    <a:rPr lang="en-US" sz="2400" b="1" i="1" smtClean="0">
                                      <a:latin typeface="Cambria Math"/>
                                    </a:rPr>
                                    <m:t>𝟏</m:t>
                                  </m:r>
                                </m:sub>
                              </m:sSub>
                              <m:r>
                                <a:rPr lang="en-US" sz="2400" b="0" i="1" smtClean="0">
                                  <a:latin typeface="Cambria Math"/>
                                </a:rPr>
                                <m:t>−</m:t>
                              </m:r>
                              <m:r>
                                <a:rPr lang="en-US" sz="2400" b="1" i="1" smtClean="0">
                                  <a:latin typeface="Cambria Math"/>
                                </a:rPr>
                                <m:t>𝝁</m:t>
                              </m:r>
                            </m:e>
                          </m:d>
                          <m:r>
                            <a:rPr lang="en-US" sz="2400" b="1" i="1" smtClean="0">
                              <a:latin typeface="Cambria Math"/>
                            </a:rPr>
                            <m:t>  </m:t>
                          </m:r>
                          <m:d>
                            <m:dPr>
                              <m:ctrlPr>
                                <a:rPr lang="en-US" sz="2400" b="1" i="1" smtClean="0">
                                  <a:latin typeface="Cambria Math" panose="02040503050406030204" pitchFamily="18" charset="0"/>
                                </a:rPr>
                              </m:ctrlPr>
                            </m:dPr>
                            <m:e>
                              <m:sSub>
                                <m:sSubPr>
                                  <m:ctrlPr>
                                    <a:rPr lang="en-US" sz="2400" b="1" i="1" smtClean="0">
                                      <a:latin typeface="Cambria Math" panose="02040503050406030204" pitchFamily="18" charset="0"/>
                                    </a:rPr>
                                  </m:ctrlPr>
                                </m:sSubPr>
                                <m:e>
                                  <m:r>
                                    <a:rPr lang="en-US" sz="2400" b="1" i="1" smtClean="0">
                                      <a:latin typeface="Cambria Math"/>
                                    </a:rPr>
                                    <m:t>𝒙</m:t>
                                  </m:r>
                                </m:e>
                                <m:sub>
                                  <m:r>
                                    <a:rPr lang="en-US" sz="2400" b="1" i="1" smtClean="0">
                                      <a:latin typeface="Cambria Math"/>
                                    </a:rPr>
                                    <m:t>𝟐</m:t>
                                  </m:r>
                                </m:sub>
                              </m:sSub>
                              <m:r>
                                <a:rPr lang="en-US" sz="2400" b="1" i="1" smtClean="0">
                                  <a:latin typeface="Cambria Math"/>
                                </a:rPr>
                                <m:t>−</m:t>
                              </m:r>
                              <m:r>
                                <a:rPr lang="en-US" sz="2400" b="1" i="1" smtClean="0">
                                  <a:latin typeface="Cambria Math"/>
                                </a:rPr>
                                <m:t>𝝁</m:t>
                              </m:r>
                            </m:e>
                          </m:d>
                          <m:r>
                            <a:rPr lang="en-US" sz="2400" b="1" i="1" smtClean="0">
                              <a:latin typeface="Cambria Math"/>
                            </a:rPr>
                            <m:t> …   </m:t>
                          </m:r>
                          <m:d>
                            <m:dPr>
                              <m:ctrlPr>
                                <a:rPr lang="en-US" sz="2400" b="1" i="1" smtClean="0">
                                  <a:latin typeface="Cambria Math" panose="02040503050406030204" pitchFamily="18" charset="0"/>
                                </a:rPr>
                              </m:ctrlPr>
                            </m:dPr>
                            <m:e>
                              <m:sSub>
                                <m:sSubPr>
                                  <m:ctrlPr>
                                    <a:rPr lang="en-US" sz="2400" b="1" i="1" smtClean="0">
                                      <a:latin typeface="Cambria Math" panose="02040503050406030204" pitchFamily="18" charset="0"/>
                                    </a:rPr>
                                  </m:ctrlPr>
                                </m:sSubPr>
                                <m:e>
                                  <m:r>
                                    <a:rPr lang="en-US" sz="2400" b="1" i="1" smtClean="0">
                                      <a:latin typeface="Cambria Math"/>
                                    </a:rPr>
                                    <m:t>𝒙</m:t>
                                  </m:r>
                                </m:e>
                                <m:sub>
                                  <m:r>
                                    <a:rPr lang="en-US" sz="2400" b="1" i="1" smtClean="0">
                                      <a:latin typeface="Cambria Math"/>
                                    </a:rPr>
                                    <m:t>𝒏</m:t>
                                  </m:r>
                                </m:sub>
                              </m:sSub>
                              <m:r>
                                <a:rPr lang="en-US" sz="2400" b="1" i="1" smtClean="0">
                                  <a:latin typeface="Cambria Math"/>
                                </a:rPr>
                                <m:t>−</m:t>
                              </m:r>
                              <m:r>
                                <a:rPr lang="en-US" sz="2400" b="1" i="1" smtClean="0">
                                  <a:latin typeface="Cambria Math"/>
                                </a:rPr>
                                <m:t>𝝁</m:t>
                              </m:r>
                            </m:e>
                          </m:d>
                        </m:e>
                      </m:d>
                    </m:oMath>
                  </m:oMathPara>
                </a14:m>
                <a:endParaRPr lang="en-US" sz="2400" b="1" dirty="0" smtClean="0"/>
              </a:p>
              <a:p>
                <a:pPr/>
                <a14:m>
                  <m:oMathPara xmlns:m="http://schemas.openxmlformats.org/officeDocument/2006/math">
                    <m:oMathParaPr>
                      <m:jc m:val="left"/>
                    </m:oMathParaPr>
                    <m:oMath xmlns:m="http://schemas.openxmlformats.org/officeDocument/2006/math">
                      <m:r>
                        <a:rPr lang="en-US" sz="2400" b="1" i="1" smtClean="0">
                          <a:latin typeface="Cambria Math"/>
                        </a:rPr>
                        <m:t>[</m:t>
                      </m:r>
                      <m:r>
                        <a:rPr lang="en-US" sz="2400" b="1" i="1" smtClean="0">
                          <a:latin typeface="Cambria Math"/>
                        </a:rPr>
                        <m:t>𝑼</m:t>
                      </m:r>
                      <m:r>
                        <a:rPr lang="en-US" sz="2400" b="1" i="1" smtClean="0">
                          <a:latin typeface="Cambria Math"/>
                        </a:rPr>
                        <m:t>, </m:t>
                      </m:r>
                      <m:r>
                        <a:rPr lang="en-US" sz="2400" b="1" i="1" smtClean="0">
                          <a:latin typeface="Cambria Math"/>
                        </a:rPr>
                        <m:t>𝝀</m:t>
                      </m:r>
                      <m:r>
                        <a:rPr lang="en-US" sz="2400" b="1" i="1" smtClean="0">
                          <a:latin typeface="Cambria Math"/>
                        </a:rPr>
                        <m:t>]=</m:t>
                      </m:r>
                      <m:sSup>
                        <m:sSupPr>
                          <m:ctrlPr>
                            <a:rPr lang="en-US" sz="2400" b="1" i="1" smtClean="0">
                              <a:latin typeface="Cambria Math" panose="02040503050406030204" pitchFamily="18" charset="0"/>
                            </a:rPr>
                          </m:ctrlPr>
                        </m:sSupPr>
                        <m:e>
                          <m:r>
                            <m:rPr>
                              <m:sty m:val="p"/>
                            </m:rPr>
                            <a:rPr lang="en-US" sz="2400" b="0" i="0" smtClean="0">
                              <a:latin typeface="Cambria Math"/>
                            </a:rPr>
                            <m:t>eig</m:t>
                          </m:r>
                          <m:r>
                            <a:rPr lang="en-US" sz="2400" b="1" i="1" smtClean="0">
                              <a:latin typeface="Cambria Math"/>
                            </a:rPr>
                            <m:t>(</m:t>
                          </m:r>
                          <m:r>
                            <a:rPr lang="en-US" sz="2400" b="1" i="1" smtClean="0">
                              <a:latin typeface="Cambria Math"/>
                            </a:rPr>
                            <m:t>𝑿</m:t>
                          </m:r>
                        </m:e>
                        <m:sup>
                          <m:r>
                            <a:rPr lang="en-US" sz="2400" b="1" i="1" smtClean="0">
                              <a:latin typeface="Cambria Math"/>
                            </a:rPr>
                            <m:t>𝑻</m:t>
                          </m:r>
                        </m:sup>
                      </m:sSup>
                      <m:r>
                        <a:rPr lang="en-US" sz="2400" b="1" i="1" smtClean="0">
                          <a:latin typeface="Cambria Math"/>
                        </a:rPr>
                        <m:t>𝑿</m:t>
                      </m:r>
                      <m:r>
                        <a:rPr lang="en-US" sz="2400" b="1" i="1" smtClean="0">
                          <a:latin typeface="Cambria Math"/>
                        </a:rPr>
                        <m:t>)</m:t>
                      </m:r>
                    </m:oMath>
                  </m:oMathPara>
                </a14:m>
                <a:endParaRPr lang="en-US" sz="2400" b="1" dirty="0" smtClean="0"/>
              </a:p>
              <a:p>
                <a:pPr/>
                <a14:m>
                  <m:oMathPara xmlns:m="http://schemas.openxmlformats.org/officeDocument/2006/math">
                    <m:oMathParaPr>
                      <m:jc m:val="left"/>
                    </m:oMathParaPr>
                    <m:oMath xmlns:m="http://schemas.openxmlformats.org/officeDocument/2006/math">
                      <m:r>
                        <a:rPr lang="en-US" sz="2400" b="1" i="1" smtClean="0">
                          <a:latin typeface="Cambria Math"/>
                        </a:rPr>
                        <m:t>𝑽</m:t>
                      </m:r>
                      <m:r>
                        <a:rPr lang="en-US" sz="2400" b="1" i="1" smtClean="0">
                          <a:latin typeface="Cambria Math"/>
                        </a:rPr>
                        <m:t>=</m:t>
                      </m:r>
                      <m:r>
                        <a:rPr lang="en-US" sz="2400" b="1" i="1" smtClean="0">
                          <a:latin typeface="Cambria Math"/>
                        </a:rPr>
                        <m:t>𝑿𝑼</m:t>
                      </m:r>
                    </m:oMath>
                  </m:oMathPara>
                </a14:m>
                <a:endParaRPr lang="en-US" sz="2400" dirty="0"/>
              </a:p>
            </p:txBody>
          </p:sp>
        </mc:Choice>
        <mc:Fallback xmlns="">
          <p:sp>
            <p:nvSpPr>
              <p:cNvPr id="2" name="TextBox 1"/>
              <p:cNvSpPr txBox="1">
                <a:spLocks noRot="1" noChangeAspect="1" noMove="1" noResize="1" noEditPoints="1" noAdjustHandles="1" noChangeArrowheads="1" noChangeShapeType="1" noTextEdit="1"/>
              </p:cNvSpPr>
              <p:nvPr/>
            </p:nvSpPr>
            <p:spPr>
              <a:xfrm>
                <a:off x="1371600" y="1905000"/>
                <a:ext cx="5465012" cy="1238994"/>
              </a:xfrm>
              <a:prstGeom prst="rect">
                <a:avLst/>
              </a:prstGeom>
              <a:blipFill rotWithShape="1">
                <a:blip r:embed="rId4"/>
                <a:stretch>
                  <a:fillRect l="-8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819400" y="3886200"/>
                <a:ext cx="3247436"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b="1" i="1" smtClean="0">
                          <a:latin typeface="Cambria Math"/>
                        </a:rPr>
                        <m:t>𝑽</m:t>
                      </m:r>
                      <m:r>
                        <a:rPr lang="en-US" sz="2400" b="0" i="1" smtClean="0">
                          <a:latin typeface="Cambria Math"/>
                        </a:rPr>
                        <m:t>=</m:t>
                      </m:r>
                      <m:r>
                        <a:rPr lang="en-US" sz="2400" b="1" i="1" smtClean="0">
                          <a:latin typeface="Cambria Math"/>
                        </a:rPr>
                        <m:t>𝑽</m:t>
                      </m:r>
                      <m:r>
                        <a:rPr lang="en-US" sz="2400" b="0" i="1" smtClean="0">
                          <a:latin typeface="Cambria Math"/>
                        </a:rPr>
                        <m:t>(:, </m:t>
                      </m:r>
                      <m:r>
                        <m:rPr>
                          <m:sty m:val="p"/>
                        </m:rPr>
                        <a:rPr lang="en-US" sz="2400" b="0" i="0" smtClean="0">
                          <a:latin typeface="Cambria Math"/>
                        </a:rPr>
                        <m:t>largest</m:t>
                      </m:r>
                      <m:r>
                        <a:rPr lang="en-US" sz="2400" b="0" i="1" smtClean="0">
                          <a:latin typeface="Cambria Math"/>
                        </a:rPr>
                        <m:t>_</m:t>
                      </m:r>
                      <m:r>
                        <m:rPr>
                          <m:sty m:val="p"/>
                        </m:rPr>
                        <a:rPr lang="en-US" sz="2400" b="0" i="0" smtClean="0">
                          <a:latin typeface="Cambria Math"/>
                        </a:rPr>
                        <m:t>eig</m:t>
                      </m:r>
                      <m:r>
                        <a:rPr lang="en-US" sz="2400" b="0" i="1" smtClean="0">
                          <a:latin typeface="Cambria Math"/>
                        </a:rPr>
                        <m:t>)</m:t>
                      </m:r>
                    </m:oMath>
                  </m:oMathPara>
                </a14:m>
                <a:endParaRPr lang="en-US" sz="2400" dirty="0"/>
              </a:p>
            </p:txBody>
          </p:sp>
        </mc:Choice>
        <mc:Fallback xmlns="">
          <p:sp>
            <p:nvSpPr>
              <p:cNvPr id="3" name="Rectangle 2"/>
              <p:cNvSpPr>
                <a:spLocks noRot="1" noChangeAspect="1" noMove="1" noResize="1" noEditPoints="1" noAdjustHandles="1" noChangeArrowheads="1" noChangeShapeType="1" noTextEdit="1"/>
              </p:cNvSpPr>
              <p:nvPr/>
            </p:nvSpPr>
            <p:spPr>
              <a:xfrm>
                <a:off x="2819400" y="3886200"/>
                <a:ext cx="3247436" cy="461665"/>
              </a:xfrm>
              <a:prstGeom prst="rect">
                <a:avLst/>
              </a:prstGeom>
              <a:blipFill rotWithShape="1">
                <a:blip r:embed="rId5"/>
                <a:stretch>
                  <a:fillRect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286000" y="5873437"/>
                <a:ext cx="4356224" cy="60356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b="1" i="1" smtClean="0">
                          <a:latin typeface="Cambria Math"/>
                        </a:rPr>
                        <m:t>𝑿</m:t>
                      </m:r>
                      <m:r>
                        <a:rPr lang="en-US" sz="2400" b="1" i="1" baseline="-25000" smtClean="0">
                          <a:latin typeface="Cambria Math"/>
                        </a:rPr>
                        <m:t>𝒑𝒄𝒂</m:t>
                      </m:r>
                      <m:r>
                        <a:rPr lang="en-US" sz="2400" b="1" i="1" smtClean="0">
                          <a:latin typeface="Cambria Math"/>
                        </a:rPr>
                        <m:t>=</m:t>
                      </m:r>
                      <m:r>
                        <a:rPr lang="en-US" sz="2400" b="1" i="1" smtClean="0">
                          <a:latin typeface="Cambria Math"/>
                        </a:rPr>
                        <m:t>𝑽</m:t>
                      </m:r>
                      <m:sSup>
                        <m:sSupPr>
                          <m:ctrlPr>
                            <a:rPr lang="en-US" sz="2400" b="1" i="1" smtClean="0">
                              <a:latin typeface="Cambria Math" panose="02040503050406030204" pitchFamily="18" charset="0"/>
                            </a:rPr>
                          </m:ctrlPr>
                        </m:sSupPr>
                        <m:e>
                          <m:d>
                            <m:dPr>
                              <m:ctrlPr>
                                <a:rPr lang="en-US" sz="2400" b="0" i="1" smtClean="0">
                                  <a:latin typeface="Cambria Math" panose="02040503050406030204" pitchFamily="18" charset="0"/>
                                </a:rPr>
                              </m:ctrlPr>
                            </m:dPr>
                            <m:e>
                              <m:r>
                                <a:rPr lang="en-US" sz="2400" b="0" i="1" smtClean="0">
                                  <a:latin typeface="Cambria Math"/>
                                </a:rPr>
                                <m:t>:, </m:t>
                              </m:r>
                              <m:sSub>
                                <m:sSubPr>
                                  <m:ctrlPr>
                                    <a:rPr lang="en-US" sz="2400" b="0" i="1" smtClean="0">
                                      <a:latin typeface="Cambria Math" panose="02040503050406030204" pitchFamily="18" charset="0"/>
                                    </a:rPr>
                                  </m:ctrlPr>
                                </m:sSubPr>
                                <m:e>
                                  <m:r>
                                    <m:rPr>
                                      <m:sty m:val="p"/>
                                    </m:rPr>
                                    <a:rPr lang="en-US" sz="2400" b="0" i="0" smtClean="0">
                                      <a:latin typeface="Cambria Math"/>
                                    </a:rPr>
                                    <m:t>largest</m:t>
                                  </m:r>
                                </m:e>
                                <m:sub>
                                  <m:r>
                                    <m:rPr>
                                      <m:sty m:val="p"/>
                                    </m:rPr>
                                    <a:rPr lang="en-US" sz="2400" b="0" i="0" smtClean="0">
                                      <a:latin typeface="Cambria Math"/>
                                    </a:rPr>
                                    <m:t>eig</m:t>
                                  </m:r>
                                </m:sub>
                              </m:sSub>
                            </m:e>
                          </m:d>
                        </m:e>
                        <m:sup>
                          <m:r>
                            <a:rPr lang="en-US" sz="2400" b="1" i="1" smtClean="0">
                              <a:latin typeface="Cambria Math"/>
                            </a:rPr>
                            <m:t>𝑻</m:t>
                          </m:r>
                        </m:sup>
                      </m:sSup>
                      <m:r>
                        <a:rPr lang="en-US" sz="2400" b="1" i="1" smtClean="0">
                          <a:latin typeface="Cambria Math"/>
                        </a:rPr>
                        <m:t>𝑿</m:t>
                      </m:r>
                    </m:oMath>
                  </m:oMathPara>
                </a14:m>
                <a:endParaRPr lang="en-US" sz="2400" dirty="0"/>
              </a:p>
            </p:txBody>
          </p:sp>
        </mc:Choice>
        <mc:Fallback xmlns="">
          <p:sp>
            <p:nvSpPr>
              <p:cNvPr id="7" name="Rectangle 6"/>
              <p:cNvSpPr>
                <a:spLocks noRot="1" noChangeAspect="1" noMove="1" noResize="1" noEditPoints="1" noAdjustHandles="1" noChangeArrowheads="1" noChangeShapeType="1" noTextEdit="1"/>
              </p:cNvSpPr>
              <p:nvPr/>
            </p:nvSpPr>
            <p:spPr>
              <a:xfrm>
                <a:off x="2286000" y="5873437"/>
                <a:ext cx="4356224" cy="603563"/>
              </a:xfrm>
              <a:prstGeom prst="rect">
                <a:avLst/>
              </a:prstGeom>
              <a:blipFill rotWithShape="1">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436203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smtClean="0"/>
              <a:t>Q: What are good features for…</a:t>
            </a:r>
          </a:p>
        </p:txBody>
      </p:sp>
      <p:sp>
        <p:nvSpPr>
          <p:cNvPr id="39939" name="Content Placeholder 2"/>
          <p:cNvSpPr>
            <a:spLocks noGrp="1"/>
          </p:cNvSpPr>
          <p:nvPr>
            <p:ph idx="1"/>
          </p:nvPr>
        </p:nvSpPr>
        <p:spPr>
          <a:xfrm>
            <a:off x="628650" y="1482165"/>
            <a:ext cx="7886700" cy="4694798"/>
          </a:xfrm>
        </p:spPr>
        <p:txBody>
          <a:bodyPr/>
          <a:lstStyle/>
          <a:p>
            <a:r>
              <a:rPr lang="en-US" altLang="en-US" smtClean="0"/>
              <a:t>recognizing a beach?</a:t>
            </a:r>
          </a:p>
        </p:txBody>
      </p:sp>
      <p:pic>
        <p:nvPicPr>
          <p:cNvPr id="39940" name="Picture 2" descr="Image result for bea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90725"/>
            <a:ext cx="2819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8" descr="Image result for be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378325"/>
            <a:ext cx="2819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10" descr="Image result for bea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995488"/>
            <a:ext cx="2743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12" descr="Image result for bea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4394200"/>
            <a:ext cx="2743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Picture 16" descr="Image result for beac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4394200"/>
            <a:ext cx="2971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18" descr="Image result for beac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4200" y="1990725"/>
            <a:ext cx="2971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1683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smtClean="0"/>
              <a:t>Q: What are good features for…</a:t>
            </a:r>
          </a:p>
        </p:txBody>
      </p:sp>
      <p:sp>
        <p:nvSpPr>
          <p:cNvPr id="3" name="Content Placeholder 2"/>
          <p:cNvSpPr>
            <a:spLocks noGrp="1"/>
          </p:cNvSpPr>
          <p:nvPr>
            <p:ph idx="1"/>
          </p:nvPr>
        </p:nvSpPr>
        <p:spPr>
          <a:xfrm>
            <a:off x="628650" y="1325563"/>
            <a:ext cx="7886700" cy="4851400"/>
          </a:xfrm>
        </p:spPr>
        <p:txBody>
          <a:bodyPr/>
          <a:lstStyle/>
          <a:p>
            <a:pPr>
              <a:defRPr/>
            </a:pPr>
            <a:r>
              <a:rPr lang="en-US" dirty="0"/>
              <a:t>recognizing cloth fabric?</a:t>
            </a:r>
            <a:endParaRPr lang="en-US" dirty="0" smtClean="0"/>
          </a:p>
          <a:p>
            <a:pPr marL="0" indent="0">
              <a:buFont typeface="Arial" panose="020B0604020202020204" pitchFamily="34" charset="0"/>
              <a:buNone/>
              <a:defRPr/>
            </a:pPr>
            <a:endParaRPr lang="en-US" dirty="0"/>
          </a:p>
        </p:txBody>
      </p:sp>
      <p:pic>
        <p:nvPicPr>
          <p:cNvPr id="40964" name="Picture 2" descr="http://people.csail.mit.edu/celiu/CVPR2010/FMD/fabric/small/fabric_moderate_042_n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52600"/>
            <a:ext cx="26289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4" descr="http://people.csail.mit.edu/celiu/CVPR2010/FMD/fabric/small/fabric_object_048_n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2788" y="1752600"/>
            <a:ext cx="26289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6" descr="http://people.csail.mit.edu/celiu/CVPR2010/FMD/fabric/small/fabric_moderate_003_ne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8375" y="1778000"/>
            <a:ext cx="26289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8" descr="http://people.csail.mit.edu/celiu/CVPR2010/FMD/fabric/small/fabric_object_039_new.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938588"/>
            <a:ext cx="2628900" cy="202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10" descr="http://people.csail.mit.edu/celiu/CVPR2010/FMD/fabric/small/fabric_moderate_045_new.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2788" y="3938588"/>
            <a:ext cx="2628900" cy="202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12" descr="http://people.csail.mit.edu/celiu/CVPR2010/FMD/fabric/small/fabric_moderate_037_new.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48375" y="3938588"/>
            <a:ext cx="26289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360304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tLang="en-US" smtClean="0"/>
              <a:t>Q: What are good features for…</a:t>
            </a:r>
          </a:p>
        </p:txBody>
      </p:sp>
      <p:sp>
        <p:nvSpPr>
          <p:cNvPr id="41987" name="Content Placeholder 2"/>
          <p:cNvSpPr>
            <a:spLocks noGrp="1"/>
          </p:cNvSpPr>
          <p:nvPr>
            <p:ph idx="1"/>
          </p:nvPr>
        </p:nvSpPr>
        <p:spPr>
          <a:xfrm>
            <a:off x="628650" y="1325563"/>
            <a:ext cx="7886700" cy="4851400"/>
          </a:xfrm>
        </p:spPr>
        <p:txBody>
          <a:bodyPr/>
          <a:lstStyle/>
          <a:p>
            <a:r>
              <a:rPr lang="en-US" altLang="en-US" dirty="0" smtClean="0"/>
              <a:t>recognizing a mug?</a:t>
            </a:r>
          </a:p>
          <a:p>
            <a:endParaRPr lang="en-US" altLang="en-US" dirty="0" smtClean="0"/>
          </a:p>
          <a:p>
            <a:endParaRPr lang="en-US" altLang="en-US" dirty="0" smtClean="0"/>
          </a:p>
          <a:p>
            <a:endParaRPr lang="en-US" altLang="en-US" dirty="0" smtClean="0"/>
          </a:p>
        </p:txBody>
      </p:sp>
      <p:pic>
        <p:nvPicPr>
          <p:cNvPr id="41988" name="Picture 2" descr="Image result for mu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575" y="1933388"/>
            <a:ext cx="2635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6" descr="Image result for mug"/>
          <p:cNvPicPr>
            <a:picLocks noChangeAspect="1" noChangeArrowheads="1"/>
          </p:cNvPicPr>
          <p:nvPr/>
        </p:nvPicPr>
        <p:blipFill>
          <a:blip r:embed="rId3">
            <a:extLst>
              <a:ext uri="{28A0092B-C50C-407E-A947-70E740481C1C}">
                <a14:useLocalDpi xmlns:a14="http://schemas.microsoft.com/office/drawing/2010/main" val="0"/>
              </a:ext>
            </a:extLst>
          </a:blip>
          <a:srcRect l="15527" r="18332"/>
          <a:stretch>
            <a:fillRect/>
          </a:stretch>
        </p:blipFill>
        <p:spPr bwMode="auto">
          <a:xfrm>
            <a:off x="3733800" y="1933388"/>
            <a:ext cx="22987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8" descr="Image result for mu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5250" y="4292600"/>
            <a:ext cx="22161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10" descr="Image result for mu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6038" y="1933388"/>
            <a:ext cx="231616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12" descr="Image result for mu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0600" y="4292600"/>
            <a:ext cx="26844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14" descr="Image result for mu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338" y="42926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31404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eaLnBrk="1" fontAlgn="auto" hangingPunct="1">
              <a:spcAft>
                <a:spcPts val="0"/>
              </a:spcAft>
              <a:defRPr/>
            </a:pPr>
            <a:r>
              <a:rPr lang="en-US" dirty="0" smtClean="0">
                <a:ea typeface="+mj-ea"/>
                <a:cs typeface="+mj-cs"/>
              </a:rPr>
              <a:t>What are the right features?</a:t>
            </a:r>
          </a:p>
        </p:txBody>
      </p:sp>
      <p:sp>
        <p:nvSpPr>
          <p:cNvPr id="3" name="Content Placeholder 2"/>
          <p:cNvSpPr>
            <a:spLocks noGrp="1"/>
          </p:cNvSpPr>
          <p:nvPr>
            <p:ph idx="1"/>
          </p:nvPr>
        </p:nvSpPr>
        <p:spPr>
          <a:xfrm>
            <a:off x="628650" y="1825625"/>
            <a:ext cx="7886700" cy="4844116"/>
          </a:xfrm>
        </p:spPr>
        <p:txBody>
          <a:bodyPr>
            <a:normAutofit/>
          </a:bodyPr>
          <a:lstStyle/>
          <a:p>
            <a:pPr marL="0" indent="0" eaLnBrk="1" hangingPunct="1">
              <a:lnSpc>
                <a:spcPct val="90000"/>
              </a:lnSpc>
              <a:buFont typeface="Arial" panose="020B0604020202020204" pitchFamily="34" charset="0"/>
              <a:buNone/>
              <a:defRPr/>
            </a:pPr>
            <a:r>
              <a:rPr lang="en-US" sz="2800" dirty="0" smtClean="0"/>
              <a:t>Depend </a:t>
            </a:r>
            <a:r>
              <a:rPr lang="en-US" sz="2800" dirty="0"/>
              <a:t>on what you want to </a:t>
            </a:r>
            <a:r>
              <a:rPr lang="en-US" sz="2800" dirty="0" smtClean="0"/>
              <a:t>know!</a:t>
            </a:r>
          </a:p>
          <a:p>
            <a:pPr marL="0" indent="0" eaLnBrk="1" hangingPunct="1">
              <a:lnSpc>
                <a:spcPct val="90000"/>
              </a:lnSpc>
              <a:buFont typeface="Arial" panose="020B0604020202020204" pitchFamily="34" charset="0"/>
              <a:buNone/>
              <a:defRPr/>
            </a:pPr>
            <a:endParaRPr lang="en-US" altLang="en-US" dirty="0" smtClean="0"/>
          </a:p>
          <a:p>
            <a:pPr eaLnBrk="1" hangingPunct="1">
              <a:lnSpc>
                <a:spcPct val="90000"/>
              </a:lnSpc>
              <a:defRPr/>
            </a:pPr>
            <a:r>
              <a:rPr lang="en-US" altLang="en-US" sz="2800" dirty="0" smtClean="0"/>
              <a:t>Object: shape</a:t>
            </a:r>
          </a:p>
          <a:p>
            <a:pPr lvl="1" eaLnBrk="1" hangingPunct="1">
              <a:lnSpc>
                <a:spcPct val="90000"/>
              </a:lnSpc>
              <a:defRPr/>
            </a:pPr>
            <a:r>
              <a:rPr lang="en-US" altLang="en-US" dirty="0" smtClean="0"/>
              <a:t>Local shape info, shading, shadows, texture</a:t>
            </a:r>
          </a:p>
          <a:p>
            <a:pPr eaLnBrk="1" hangingPunct="1">
              <a:lnSpc>
                <a:spcPct val="90000"/>
              </a:lnSpc>
              <a:defRPr/>
            </a:pPr>
            <a:r>
              <a:rPr lang="en-US" altLang="en-US" sz="2800" dirty="0" smtClean="0"/>
              <a:t>Scene : geometric layout</a:t>
            </a:r>
          </a:p>
          <a:p>
            <a:pPr lvl="1" eaLnBrk="1" hangingPunct="1">
              <a:lnSpc>
                <a:spcPct val="90000"/>
              </a:lnSpc>
              <a:defRPr/>
            </a:pPr>
            <a:r>
              <a:rPr lang="en-US" altLang="en-US" dirty="0" smtClean="0"/>
              <a:t> linear perspective, gradients, line segments</a:t>
            </a:r>
          </a:p>
          <a:p>
            <a:pPr eaLnBrk="1" hangingPunct="1">
              <a:lnSpc>
                <a:spcPct val="90000"/>
              </a:lnSpc>
              <a:defRPr/>
            </a:pPr>
            <a:r>
              <a:rPr lang="en-US" altLang="en-US" sz="2800" dirty="0" smtClean="0"/>
              <a:t>Material properties: albedo, feel, hardness</a:t>
            </a:r>
          </a:p>
          <a:p>
            <a:pPr lvl="1" eaLnBrk="1" hangingPunct="1">
              <a:lnSpc>
                <a:spcPct val="90000"/>
              </a:lnSpc>
              <a:defRPr/>
            </a:pPr>
            <a:r>
              <a:rPr lang="en-US" altLang="en-US" dirty="0" smtClean="0"/>
              <a:t>Color, texture</a:t>
            </a:r>
          </a:p>
          <a:p>
            <a:pPr eaLnBrk="1" hangingPunct="1">
              <a:lnSpc>
                <a:spcPct val="90000"/>
              </a:lnSpc>
              <a:defRPr/>
            </a:pPr>
            <a:r>
              <a:rPr lang="en-US" altLang="en-US" sz="2800" dirty="0" smtClean="0"/>
              <a:t>Action: motion</a:t>
            </a:r>
            <a:endParaRPr lang="en-US" altLang="en-US" dirty="0" smtClean="0"/>
          </a:p>
          <a:p>
            <a:pPr lvl="1" eaLnBrk="1" hangingPunct="1">
              <a:lnSpc>
                <a:spcPct val="90000"/>
              </a:lnSpc>
              <a:defRPr/>
            </a:pPr>
            <a:r>
              <a:rPr lang="en-US" altLang="en-US" dirty="0" smtClean="0"/>
              <a:t>Optical flow, tracked points</a:t>
            </a:r>
          </a:p>
        </p:txBody>
      </p:sp>
    </p:spTree>
    <p:extLst>
      <p:ext uri="{BB962C8B-B14F-4D97-AF65-F5344CB8AC3E}">
        <p14:creationId xmlns:p14="http://schemas.microsoft.com/office/powerpoint/2010/main" val="27707090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p:txBody>
          <a:bodyPr>
            <a:normAutofit/>
          </a:bodyPr>
          <a:lstStyle/>
          <a:p>
            <a:pPr eaLnBrk="1" hangingPunct="1">
              <a:defRPr/>
            </a:pPr>
            <a:r>
              <a:rPr lang="en-US" altLang="en-US" dirty="0" smtClean="0"/>
              <a:t>General principles of representation</a:t>
            </a:r>
          </a:p>
        </p:txBody>
      </p:sp>
      <p:sp>
        <p:nvSpPr>
          <p:cNvPr id="45059" name="Content Placeholder 2"/>
          <p:cNvSpPr>
            <a:spLocks noGrp="1"/>
          </p:cNvSpPr>
          <p:nvPr>
            <p:ph idx="1"/>
          </p:nvPr>
        </p:nvSpPr>
        <p:spPr>
          <a:xfrm>
            <a:off x="457200" y="1325563"/>
            <a:ext cx="5867400" cy="4800600"/>
          </a:xfrm>
        </p:spPr>
        <p:txBody>
          <a:bodyPr/>
          <a:lstStyle/>
          <a:p>
            <a:pPr eaLnBrk="1" hangingPunct="1">
              <a:lnSpc>
                <a:spcPct val="90000"/>
              </a:lnSpc>
            </a:pPr>
            <a:r>
              <a:rPr lang="en-US" altLang="en-US" sz="3000" b="1" dirty="0" smtClean="0"/>
              <a:t>Coverage</a:t>
            </a:r>
          </a:p>
          <a:p>
            <a:pPr lvl="1" eaLnBrk="1" hangingPunct="1">
              <a:lnSpc>
                <a:spcPct val="90000"/>
              </a:lnSpc>
            </a:pPr>
            <a:r>
              <a:rPr lang="en-US" altLang="en-US" sz="2600" dirty="0" smtClean="0"/>
              <a:t>Ensure that all relevant info is captured</a:t>
            </a:r>
          </a:p>
          <a:p>
            <a:pPr lvl="1" eaLnBrk="1" hangingPunct="1">
              <a:lnSpc>
                <a:spcPct val="90000"/>
              </a:lnSpc>
            </a:pPr>
            <a:endParaRPr lang="en-US" altLang="en-US" sz="2600" dirty="0" smtClean="0"/>
          </a:p>
          <a:p>
            <a:pPr eaLnBrk="1" hangingPunct="1">
              <a:lnSpc>
                <a:spcPct val="90000"/>
              </a:lnSpc>
            </a:pPr>
            <a:r>
              <a:rPr lang="en-US" altLang="en-US" sz="3000" b="1" dirty="0" smtClean="0"/>
              <a:t>Concision</a:t>
            </a:r>
          </a:p>
          <a:p>
            <a:pPr lvl="1" eaLnBrk="1" hangingPunct="1">
              <a:lnSpc>
                <a:spcPct val="90000"/>
              </a:lnSpc>
            </a:pPr>
            <a:r>
              <a:rPr lang="en-US" altLang="en-US" sz="2600" dirty="0" smtClean="0"/>
              <a:t>Minimize number of features without sacrificing coverage</a:t>
            </a:r>
          </a:p>
          <a:p>
            <a:pPr eaLnBrk="1" hangingPunct="1">
              <a:lnSpc>
                <a:spcPct val="90000"/>
              </a:lnSpc>
            </a:pPr>
            <a:endParaRPr lang="en-US" altLang="en-US" sz="3000" dirty="0" smtClean="0"/>
          </a:p>
          <a:p>
            <a:pPr eaLnBrk="1" hangingPunct="1">
              <a:lnSpc>
                <a:spcPct val="90000"/>
              </a:lnSpc>
            </a:pPr>
            <a:r>
              <a:rPr lang="en-US" altLang="en-US" sz="3000" b="1" dirty="0" smtClean="0"/>
              <a:t>Directness</a:t>
            </a:r>
          </a:p>
          <a:p>
            <a:pPr lvl="1" eaLnBrk="1" hangingPunct="1">
              <a:lnSpc>
                <a:spcPct val="90000"/>
              </a:lnSpc>
            </a:pPr>
            <a:r>
              <a:rPr lang="en-US" altLang="en-US" sz="2600" dirty="0" smtClean="0"/>
              <a:t>Ideal features are independently useful for prediction</a:t>
            </a:r>
          </a:p>
          <a:p>
            <a:pPr eaLnBrk="1" hangingPunct="1">
              <a:lnSpc>
                <a:spcPct val="90000"/>
              </a:lnSpc>
            </a:pPr>
            <a:endParaRPr lang="en-US" altLang="en-US" sz="3000" dirty="0" smtClean="0"/>
          </a:p>
          <a:p>
            <a:pPr eaLnBrk="1" hangingPunct="1">
              <a:lnSpc>
                <a:spcPct val="90000"/>
              </a:lnSpc>
            </a:pPr>
            <a:endParaRPr lang="en-US" altLang="en-US" sz="3000" dirty="0" smtClean="0"/>
          </a:p>
          <a:p>
            <a:pPr eaLnBrk="1" hangingPunct="1">
              <a:lnSpc>
                <a:spcPct val="90000"/>
              </a:lnSpc>
            </a:pPr>
            <a:endParaRPr lang="en-US" altLang="en-US" sz="3000" dirty="0" smtClean="0"/>
          </a:p>
          <a:p>
            <a:pPr eaLnBrk="1" hangingPunct="1">
              <a:lnSpc>
                <a:spcPct val="90000"/>
              </a:lnSpc>
            </a:pPr>
            <a:endParaRPr lang="en-US" altLang="en-US" sz="3000" dirty="0" smtClean="0"/>
          </a:p>
          <a:p>
            <a:pPr eaLnBrk="1" hangingPunct="1">
              <a:lnSpc>
                <a:spcPct val="90000"/>
              </a:lnSpc>
            </a:pPr>
            <a:endParaRPr lang="en-US" altLang="en-US" sz="3000" dirty="0" smtClean="0"/>
          </a:p>
        </p:txBody>
      </p:sp>
    </p:spTree>
    <p:extLst>
      <p:ext uri="{BB962C8B-B14F-4D97-AF65-F5344CB8AC3E}">
        <p14:creationId xmlns:p14="http://schemas.microsoft.com/office/powerpoint/2010/main" val="23289988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ltLang="en-US" smtClean="0"/>
              <a:t>Image representations</a:t>
            </a:r>
          </a:p>
        </p:txBody>
      </p:sp>
      <p:sp>
        <p:nvSpPr>
          <p:cNvPr id="47107" name="Content Placeholder 2"/>
          <p:cNvSpPr>
            <a:spLocks noGrp="1"/>
          </p:cNvSpPr>
          <p:nvPr>
            <p:ph idx="1"/>
          </p:nvPr>
        </p:nvSpPr>
        <p:spPr>
          <a:xfrm>
            <a:off x="457200" y="1143000"/>
            <a:ext cx="8229600" cy="5486400"/>
          </a:xfrm>
        </p:spPr>
        <p:txBody>
          <a:bodyPr/>
          <a:lstStyle/>
          <a:p>
            <a:endParaRPr lang="en-US" altLang="en-US" dirty="0" smtClean="0"/>
          </a:p>
          <a:p>
            <a:r>
              <a:rPr lang="en-US" altLang="en-US" dirty="0" smtClean="0"/>
              <a:t>Templates</a:t>
            </a:r>
          </a:p>
          <a:p>
            <a:pPr lvl="1"/>
            <a:r>
              <a:rPr lang="en-US" altLang="en-US" dirty="0" smtClean="0"/>
              <a:t>Intensity, gradients, etc.</a:t>
            </a:r>
          </a:p>
          <a:p>
            <a:endParaRPr lang="en-US" altLang="en-US" dirty="0" smtClean="0"/>
          </a:p>
          <a:p>
            <a:r>
              <a:rPr lang="en-US" altLang="en-US" dirty="0" smtClean="0"/>
              <a:t>Histograms</a:t>
            </a:r>
          </a:p>
          <a:p>
            <a:pPr lvl="1"/>
            <a:r>
              <a:rPr lang="en-US" altLang="en-US" dirty="0" smtClean="0"/>
              <a:t>Color, texture, SIFT descriptors, </a:t>
            </a:r>
            <a:br>
              <a:rPr lang="en-US" altLang="en-US" dirty="0" smtClean="0"/>
            </a:br>
            <a:r>
              <a:rPr lang="en-US" altLang="en-US" dirty="0" smtClean="0"/>
              <a:t>etc</a:t>
            </a:r>
            <a:r>
              <a:rPr lang="en-US" altLang="en-US" dirty="0" smtClean="0"/>
              <a:t>.</a:t>
            </a:r>
          </a:p>
          <a:p>
            <a:pPr marL="342900" lvl="1" indent="0">
              <a:buNone/>
            </a:pPr>
            <a:endParaRPr lang="en-US" altLang="en-US" dirty="0" smtClean="0"/>
          </a:p>
          <a:p>
            <a:r>
              <a:rPr lang="en-US" altLang="en-US" dirty="0" smtClean="0"/>
              <a:t>Average of features</a:t>
            </a:r>
          </a:p>
          <a:p>
            <a:endParaRPr lang="en-US" altLang="en-US" dirty="0" smtClean="0"/>
          </a:p>
        </p:txBody>
      </p:sp>
      <p:sp>
        <p:nvSpPr>
          <p:cNvPr id="5" name="TextBox 4"/>
          <p:cNvSpPr txBox="1">
            <a:spLocks noChangeArrowheads="1"/>
          </p:cNvSpPr>
          <p:nvPr/>
        </p:nvSpPr>
        <p:spPr bwMode="auto">
          <a:xfrm>
            <a:off x="5803900" y="3378201"/>
            <a:ext cx="13303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latin typeface="Arial" panose="020B0604020202020204" pitchFamily="34" charset="0"/>
              </a:rPr>
              <a:t>Image</a:t>
            </a:r>
            <a:br>
              <a:rPr lang="en-US" altLang="en-US" sz="2400">
                <a:latin typeface="Arial" panose="020B0604020202020204" pitchFamily="34" charset="0"/>
              </a:rPr>
            </a:br>
            <a:r>
              <a:rPr lang="en-US" altLang="en-US" sz="2400">
                <a:latin typeface="Arial" panose="020B0604020202020204" pitchFamily="34" charset="0"/>
              </a:rPr>
              <a:t>Intensity</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80100" y="1016001"/>
            <a:ext cx="1143000"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27900" y="1016001"/>
            <a:ext cx="1143000"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7327900" y="3378201"/>
            <a:ext cx="13652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latin typeface="Arial" panose="020B0604020202020204" pitchFamily="34" charset="0"/>
              </a:rPr>
              <a:t>Gradient</a:t>
            </a:r>
            <a:br>
              <a:rPr lang="en-US" altLang="en-US" sz="2400">
                <a:latin typeface="Arial" panose="020B0604020202020204" pitchFamily="34" charset="0"/>
              </a:rPr>
            </a:br>
            <a:r>
              <a:rPr lang="en-US" altLang="en-US" sz="2400">
                <a:latin typeface="Arial" panose="020B0604020202020204" pitchFamily="34" charset="0"/>
              </a:rPr>
              <a:t>template</a:t>
            </a:r>
          </a:p>
        </p:txBody>
      </p:sp>
      <p:pic>
        <p:nvPicPr>
          <p:cNvPr id="9" name="Picture 5" descr="seagull_hi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6300" y="4681539"/>
            <a:ext cx="2514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3944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6248400" y="5778500"/>
            <a:ext cx="24384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lnSpc>
                <a:spcPct val="102000"/>
              </a:lnSpc>
              <a:spcBef>
                <a:spcPct val="50000"/>
              </a:spcBef>
              <a:buClr>
                <a:srgbClr val="000000"/>
              </a:buClr>
              <a:buFont typeface="Times New Roman" panose="02020603050405020304" pitchFamily="18" charset="0"/>
              <a:buNone/>
            </a:pPr>
            <a:r>
              <a:rPr lang="en-US" altLang="en-US" sz="2200">
                <a:solidFill>
                  <a:schemeClr val="bg1"/>
                </a:solidFill>
                <a:latin typeface="Trebuchet MS" panose="020B0603020202020204" pitchFamily="34" charset="0"/>
              </a:rPr>
              <a:t>Space Shuttle Cargo Bay</a:t>
            </a:r>
          </a:p>
        </p:txBody>
      </p:sp>
      <p:sp>
        <p:nvSpPr>
          <p:cNvPr id="49155" name="Rectangle 3"/>
          <p:cNvSpPr>
            <a:spLocks noGrp="1" noChangeArrowheads="1"/>
          </p:cNvSpPr>
          <p:nvPr>
            <p:ph type="title"/>
          </p:nvPr>
        </p:nvSpPr>
        <p:spPr/>
        <p:txBody>
          <a:bodyPr/>
          <a:lstStyle/>
          <a:p>
            <a:r>
              <a:rPr lang="en-US" altLang="en-US" smtClean="0"/>
              <a:t>Image representations: histograms</a:t>
            </a:r>
          </a:p>
        </p:txBody>
      </p:sp>
      <p:sp>
        <p:nvSpPr>
          <p:cNvPr id="49156" name="Rectangle 4"/>
          <p:cNvSpPr>
            <a:spLocks noGrp="1" noChangeArrowheads="1"/>
          </p:cNvSpPr>
          <p:nvPr>
            <p:ph type="body" idx="1"/>
          </p:nvPr>
        </p:nvSpPr>
        <p:spPr>
          <a:xfrm>
            <a:off x="533400" y="4953000"/>
            <a:ext cx="7772400" cy="1447800"/>
          </a:xfrm>
        </p:spPr>
        <p:txBody>
          <a:bodyPr/>
          <a:lstStyle/>
          <a:p>
            <a:pPr marL="169863" indent="-169863">
              <a:buFont typeface="Arial" panose="020B0604020202020204" pitchFamily="34" charset="0"/>
              <a:buNone/>
            </a:pPr>
            <a:r>
              <a:rPr lang="en-US" altLang="en-US" smtClean="0"/>
              <a:t>Global histogram</a:t>
            </a:r>
          </a:p>
          <a:p>
            <a:pPr marL="169863" indent="-169863">
              <a:buFont typeface="Arial" panose="020B0604020202020204" pitchFamily="34" charset="0"/>
              <a:buNone/>
            </a:pPr>
            <a:r>
              <a:rPr lang="en-US" altLang="en-US" sz="2400" smtClean="0"/>
              <a:t>-	Represent distribution of features</a:t>
            </a:r>
          </a:p>
          <a:p>
            <a:pPr marL="569913" lvl="1" indent="-169863"/>
            <a:r>
              <a:rPr lang="en-US" altLang="en-US" sz="1800" smtClean="0"/>
              <a:t>Color, texture, depth, …</a:t>
            </a:r>
            <a:endParaRPr lang="en-US" altLang="en-US" sz="5400" smtClean="0"/>
          </a:p>
        </p:txBody>
      </p:sp>
      <p:pic>
        <p:nvPicPr>
          <p:cNvPr id="49157" name="Picture 5" descr="seagull_h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14438"/>
            <a:ext cx="4989513" cy="332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6" descr="seagu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257300"/>
            <a:ext cx="32385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Text Box 7"/>
          <p:cNvSpPr txBox="1">
            <a:spLocks noChangeArrowheads="1"/>
          </p:cNvSpPr>
          <p:nvPr/>
        </p:nvSpPr>
        <p:spPr bwMode="auto">
          <a:xfrm>
            <a:off x="0" y="6583363"/>
            <a:ext cx="2057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50000"/>
              </a:spcBef>
              <a:buFontTx/>
              <a:buNone/>
            </a:pPr>
            <a:r>
              <a:rPr lang="en-US" altLang="en-US" sz="1200">
                <a:latin typeface="Trebuchet MS" panose="020B0603020202020204" pitchFamily="34" charset="0"/>
              </a:rPr>
              <a:t>Images from Dave Kauchak</a:t>
            </a:r>
          </a:p>
        </p:txBody>
      </p:sp>
    </p:spTree>
    <p:extLst>
      <p:ext uri="{BB962C8B-B14F-4D97-AF65-F5344CB8AC3E}">
        <p14:creationId xmlns:p14="http://schemas.microsoft.com/office/powerpoint/2010/main" val="638765575"/>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altLang="en-US" smtClean="0"/>
              <a:t>Image representations: histograms</a:t>
            </a:r>
          </a:p>
        </p:txBody>
      </p:sp>
      <p:sp>
        <p:nvSpPr>
          <p:cNvPr id="51203" name="Content Placeholder 2"/>
          <p:cNvSpPr>
            <a:spLocks noGrp="1"/>
          </p:cNvSpPr>
          <p:nvPr>
            <p:ph idx="1"/>
          </p:nvPr>
        </p:nvSpPr>
        <p:spPr>
          <a:xfrm>
            <a:off x="628650" y="1325563"/>
            <a:ext cx="7886700" cy="4851400"/>
          </a:xfrm>
        </p:spPr>
        <p:txBody>
          <a:bodyPr/>
          <a:lstStyle/>
          <a:p>
            <a:r>
              <a:rPr lang="en-US" altLang="en-US" dirty="0" smtClean="0"/>
              <a:t>Data samples in 2D</a:t>
            </a:r>
          </a:p>
        </p:txBody>
      </p:sp>
      <p:grpSp>
        <p:nvGrpSpPr>
          <p:cNvPr id="51204" name="Group 42"/>
          <p:cNvGrpSpPr>
            <a:grpSpLocks/>
          </p:cNvGrpSpPr>
          <p:nvPr/>
        </p:nvGrpSpPr>
        <p:grpSpPr bwMode="auto">
          <a:xfrm>
            <a:off x="608013" y="1752600"/>
            <a:ext cx="7697787" cy="4652963"/>
            <a:chOff x="607368" y="1752600"/>
            <a:chExt cx="7698432" cy="4652665"/>
          </a:xfrm>
        </p:grpSpPr>
        <p:cxnSp>
          <p:nvCxnSpPr>
            <p:cNvPr id="5" name="Straight Arrow Connector 4"/>
            <p:cNvCxnSpPr/>
            <p:nvPr/>
          </p:nvCxnSpPr>
          <p:spPr>
            <a:xfrm>
              <a:off x="1218606" y="5867136"/>
              <a:ext cx="7087194" cy="0"/>
            </a:xfrm>
            <a:prstGeom prst="straightConnector1">
              <a:avLst/>
            </a:prstGeom>
            <a:ln w="15240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1218606" y="1752600"/>
              <a:ext cx="0" cy="4190732"/>
            </a:xfrm>
            <a:prstGeom prst="straightConnector1">
              <a:avLst/>
            </a:prstGeom>
            <a:ln w="152400">
              <a:tailEnd type="triangle"/>
            </a:ln>
          </p:spPr>
          <p:style>
            <a:lnRef idx="1">
              <a:schemeClr val="accent1"/>
            </a:lnRef>
            <a:fillRef idx="0">
              <a:schemeClr val="accent1"/>
            </a:fillRef>
            <a:effectRef idx="0">
              <a:schemeClr val="accent1"/>
            </a:effectRef>
            <a:fontRef idx="minor">
              <a:schemeClr val="tx1"/>
            </a:fontRef>
          </p:style>
        </p:cxnSp>
        <p:sp>
          <p:nvSpPr>
            <p:cNvPr id="51207" name="TextBox 9"/>
            <p:cNvSpPr txBox="1">
              <a:spLocks noChangeArrowheads="1"/>
            </p:cNvSpPr>
            <p:nvPr/>
          </p:nvSpPr>
          <p:spPr bwMode="auto">
            <a:xfrm>
              <a:off x="3771900" y="5943600"/>
              <a:ext cx="160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400">
                  <a:latin typeface="Arial" panose="020B0604020202020204" pitchFamily="34" charset="0"/>
                </a:rPr>
                <a:t>Feature 1</a:t>
              </a:r>
            </a:p>
          </p:txBody>
        </p:sp>
        <p:sp>
          <p:nvSpPr>
            <p:cNvPr id="51208" name="TextBox 10"/>
            <p:cNvSpPr txBox="1">
              <a:spLocks noChangeArrowheads="1"/>
            </p:cNvSpPr>
            <p:nvPr/>
          </p:nvSpPr>
          <p:spPr bwMode="auto">
            <a:xfrm rot="16200000" flipH="1">
              <a:off x="38101" y="3327548"/>
              <a:ext cx="160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400">
                  <a:latin typeface="Arial" panose="020B0604020202020204" pitchFamily="34" charset="0"/>
                </a:rPr>
                <a:t>Feature 2</a:t>
              </a:r>
            </a:p>
          </p:txBody>
        </p:sp>
        <p:sp>
          <p:nvSpPr>
            <p:cNvPr id="12" name="Oval 11"/>
            <p:cNvSpPr/>
            <p:nvPr/>
          </p:nvSpPr>
          <p:spPr>
            <a:xfrm>
              <a:off x="1450401" y="4352758"/>
              <a:ext cx="225444"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1955268" y="4803580"/>
              <a:ext cx="227032"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2128320" y="3697163"/>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1450401" y="3697163"/>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Oval 15"/>
            <p:cNvSpPr/>
            <p:nvPr/>
          </p:nvSpPr>
          <p:spPr>
            <a:xfrm>
              <a:off x="1901288" y="4230529"/>
              <a:ext cx="227032"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Oval 16"/>
            <p:cNvSpPr/>
            <p:nvPr/>
          </p:nvSpPr>
          <p:spPr>
            <a:xfrm>
              <a:off x="2412506" y="4579757"/>
              <a:ext cx="227032"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p:cNvSpPr/>
            <p:nvPr/>
          </p:nvSpPr>
          <p:spPr>
            <a:xfrm>
              <a:off x="2412506" y="4047978"/>
              <a:ext cx="227032"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Oval 18"/>
            <p:cNvSpPr/>
            <p:nvPr/>
          </p:nvSpPr>
          <p:spPr>
            <a:xfrm>
              <a:off x="2187062" y="4344822"/>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p:cNvSpPr/>
            <p:nvPr/>
          </p:nvSpPr>
          <p:spPr>
            <a:xfrm>
              <a:off x="4038242" y="2098653"/>
              <a:ext cx="227032"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p:cNvSpPr/>
            <p:nvPr/>
          </p:nvSpPr>
          <p:spPr>
            <a:xfrm>
              <a:off x="5943402" y="2632019"/>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p:cNvSpPr/>
            <p:nvPr/>
          </p:nvSpPr>
          <p:spPr>
            <a:xfrm>
              <a:off x="3352385" y="2971722"/>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Oval 22"/>
            <p:cNvSpPr/>
            <p:nvPr/>
          </p:nvSpPr>
          <p:spPr>
            <a:xfrm>
              <a:off x="4839998" y="2546299"/>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Oval 23"/>
            <p:cNvSpPr/>
            <p:nvPr/>
          </p:nvSpPr>
          <p:spPr>
            <a:xfrm>
              <a:off x="3984263" y="3216181"/>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Oval 24"/>
            <p:cNvSpPr/>
            <p:nvPr/>
          </p:nvSpPr>
          <p:spPr>
            <a:xfrm>
              <a:off x="5376618" y="1976424"/>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Oval 25"/>
            <p:cNvSpPr/>
            <p:nvPr/>
          </p:nvSpPr>
          <p:spPr>
            <a:xfrm>
              <a:off x="5109895" y="3198720"/>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Oval 26"/>
            <p:cNvSpPr/>
            <p:nvPr/>
          </p:nvSpPr>
          <p:spPr>
            <a:xfrm>
              <a:off x="6705466" y="4727384"/>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Oval 27"/>
            <p:cNvSpPr/>
            <p:nvPr/>
          </p:nvSpPr>
          <p:spPr>
            <a:xfrm>
              <a:off x="6492723" y="4538485"/>
              <a:ext cx="227032"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Oval 28"/>
            <p:cNvSpPr/>
            <p:nvPr/>
          </p:nvSpPr>
          <p:spPr>
            <a:xfrm>
              <a:off x="5878310" y="4668651"/>
              <a:ext cx="227031"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Oval 29"/>
            <p:cNvSpPr/>
            <p:nvPr/>
          </p:nvSpPr>
          <p:spPr>
            <a:xfrm>
              <a:off x="7467530" y="4117824"/>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Oval 30"/>
            <p:cNvSpPr/>
            <p:nvPr/>
          </p:nvSpPr>
          <p:spPr>
            <a:xfrm>
              <a:off x="7469118" y="4614680"/>
              <a:ext cx="227031"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Oval 31"/>
            <p:cNvSpPr/>
            <p:nvPr/>
          </p:nvSpPr>
          <p:spPr>
            <a:xfrm>
              <a:off x="7173818" y="4240054"/>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Oval 32"/>
            <p:cNvSpPr/>
            <p:nvPr/>
          </p:nvSpPr>
          <p:spPr>
            <a:xfrm>
              <a:off x="3199972" y="2519314"/>
              <a:ext cx="227032"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p:cNvSpPr/>
            <p:nvPr/>
          </p:nvSpPr>
          <p:spPr>
            <a:xfrm>
              <a:off x="3906469" y="2573285"/>
              <a:ext cx="227031"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Oval 34"/>
            <p:cNvSpPr/>
            <p:nvPr/>
          </p:nvSpPr>
          <p:spPr>
            <a:xfrm>
              <a:off x="4762203" y="2044681"/>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Oval 35"/>
            <p:cNvSpPr/>
            <p:nvPr/>
          </p:nvSpPr>
          <p:spPr>
            <a:xfrm>
              <a:off x="5349627" y="2771710"/>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Oval 36"/>
            <p:cNvSpPr/>
            <p:nvPr/>
          </p:nvSpPr>
          <p:spPr>
            <a:xfrm>
              <a:off x="3552427" y="5028990"/>
              <a:ext cx="225444"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Oval 37"/>
            <p:cNvSpPr/>
            <p:nvPr/>
          </p:nvSpPr>
          <p:spPr>
            <a:xfrm>
              <a:off x="4422450" y="2387559"/>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Oval 39"/>
            <p:cNvSpPr/>
            <p:nvPr/>
          </p:nvSpPr>
          <p:spPr>
            <a:xfrm>
              <a:off x="3538139" y="2274855"/>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Oval 40"/>
            <p:cNvSpPr/>
            <p:nvPr/>
          </p:nvSpPr>
          <p:spPr>
            <a:xfrm>
              <a:off x="2877683" y="5008354"/>
              <a:ext cx="227031"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Oval 41"/>
            <p:cNvSpPr/>
            <p:nvPr/>
          </p:nvSpPr>
          <p:spPr>
            <a:xfrm>
              <a:off x="5095606" y="2201834"/>
              <a:ext cx="227032"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27744689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smtClean="0"/>
              <a:t>Image representations: histograms</a:t>
            </a:r>
          </a:p>
        </p:txBody>
      </p:sp>
      <p:sp>
        <p:nvSpPr>
          <p:cNvPr id="52227" name="Content Placeholder 2"/>
          <p:cNvSpPr>
            <a:spLocks noGrp="1"/>
          </p:cNvSpPr>
          <p:nvPr>
            <p:ph idx="1"/>
          </p:nvPr>
        </p:nvSpPr>
        <p:spPr>
          <a:xfrm>
            <a:off x="628650" y="1021976"/>
            <a:ext cx="7886700" cy="5154987"/>
          </a:xfrm>
        </p:spPr>
        <p:txBody>
          <a:bodyPr/>
          <a:lstStyle/>
          <a:p>
            <a:r>
              <a:rPr lang="en-US" altLang="en-US" sz="2400" dirty="0" smtClean="0">
                <a:latin typeface="Arial" panose="020B0604020202020204" pitchFamily="34" charset="0"/>
              </a:rPr>
              <a:t>Probability or count of data in each bin</a:t>
            </a:r>
            <a:endParaRPr lang="en-US" altLang="en-US" sz="2400" dirty="0" smtClean="0"/>
          </a:p>
          <a:p>
            <a:r>
              <a:rPr lang="en-US" altLang="en-US" sz="2400" dirty="0" smtClean="0"/>
              <a:t>Marginal histogram on feature 1</a:t>
            </a:r>
          </a:p>
        </p:txBody>
      </p:sp>
      <p:grpSp>
        <p:nvGrpSpPr>
          <p:cNvPr id="52228" name="Group 50"/>
          <p:cNvGrpSpPr>
            <a:grpSpLocks/>
          </p:cNvGrpSpPr>
          <p:nvPr/>
        </p:nvGrpSpPr>
        <p:grpSpPr bwMode="auto">
          <a:xfrm>
            <a:off x="608013" y="1752600"/>
            <a:ext cx="7697787" cy="4652963"/>
            <a:chOff x="607368" y="1752600"/>
            <a:chExt cx="7698432" cy="4652665"/>
          </a:xfrm>
        </p:grpSpPr>
        <p:cxnSp>
          <p:nvCxnSpPr>
            <p:cNvPr id="5" name="Straight Arrow Connector 4"/>
            <p:cNvCxnSpPr/>
            <p:nvPr/>
          </p:nvCxnSpPr>
          <p:spPr>
            <a:xfrm>
              <a:off x="1218606" y="5867136"/>
              <a:ext cx="7087194" cy="0"/>
            </a:xfrm>
            <a:prstGeom prst="straightConnector1">
              <a:avLst/>
            </a:prstGeom>
            <a:ln w="15240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1218606" y="1752600"/>
              <a:ext cx="0" cy="4190732"/>
            </a:xfrm>
            <a:prstGeom prst="straightConnector1">
              <a:avLst/>
            </a:prstGeom>
            <a:ln w="152400">
              <a:tailEnd type="triangle"/>
            </a:ln>
          </p:spPr>
          <p:style>
            <a:lnRef idx="1">
              <a:schemeClr val="accent1"/>
            </a:lnRef>
            <a:fillRef idx="0">
              <a:schemeClr val="accent1"/>
            </a:fillRef>
            <a:effectRef idx="0">
              <a:schemeClr val="accent1"/>
            </a:effectRef>
            <a:fontRef idx="minor">
              <a:schemeClr val="tx1"/>
            </a:fontRef>
          </p:style>
        </p:cxnSp>
        <p:sp>
          <p:nvSpPr>
            <p:cNvPr id="52233" name="TextBox 9"/>
            <p:cNvSpPr txBox="1">
              <a:spLocks noChangeArrowheads="1"/>
            </p:cNvSpPr>
            <p:nvPr/>
          </p:nvSpPr>
          <p:spPr bwMode="auto">
            <a:xfrm>
              <a:off x="3771900" y="5943600"/>
              <a:ext cx="160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400">
                  <a:latin typeface="Arial" panose="020B0604020202020204" pitchFamily="34" charset="0"/>
                </a:rPr>
                <a:t>Feature 1</a:t>
              </a:r>
            </a:p>
          </p:txBody>
        </p:sp>
        <p:sp>
          <p:nvSpPr>
            <p:cNvPr id="52234" name="TextBox 10"/>
            <p:cNvSpPr txBox="1">
              <a:spLocks noChangeArrowheads="1"/>
            </p:cNvSpPr>
            <p:nvPr/>
          </p:nvSpPr>
          <p:spPr bwMode="auto">
            <a:xfrm rot="16200000" flipH="1">
              <a:off x="38101" y="3327548"/>
              <a:ext cx="160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400">
                  <a:latin typeface="Arial" panose="020B0604020202020204" pitchFamily="34" charset="0"/>
                </a:rPr>
                <a:t>Feature 2</a:t>
              </a:r>
            </a:p>
          </p:txBody>
        </p:sp>
        <p:sp>
          <p:nvSpPr>
            <p:cNvPr id="12" name="Oval 11"/>
            <p:cNvSpPr/>
            <p:nvPr/>
          </p:nvSpPr>
          <p:spPr>
            <a:xfrm>
              <a:off x="1450401" y="4352758"/>
              <a:ext cx="225444"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1955268" y="4803580"/>
              <a:ext cx="227032"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2128320" y="3697163"/>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1450401" y="3697163"/>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Oval 15"/>
            <p:cNvSpPr/>
            <p:nvPr/>
          </p:nvSpPr>
          <p:spPr>
            <a:xfrm>
              <a:off x="1901288" y="4230529"/>
              <a:ext cx="227032"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Oval 16"/>
            <p:cNvSpPr/>
            <p:nvPr/>
          </p:nvSpPr>
          <p:spPr>
            <a:xfrm>
              <a:off x="2412506" y="4579757"/>
              <a:ext cx="227032"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p:cNvSpPr/>
            <p:nvPr/>
          </p:nvSpPr>
          <p:spPr>
            <a:xfrm>
              <a:off x="2412506" y="4047978"/>
              <a:ext cx="227032"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Oval 18"/>
            <p:cNvSpPr/>
            <p:nvPr/>
          </p:nvSpPr>
          <p:spPr>
            <a:xfrm>
              <a:off x="2187062" y="4344822"/>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p:cNvSpPr/>
            <p:nvPr/>
          </p:nvSpPr>
          <p:spPr>
            <a:xfrm>
              <a:off x="4038242" y="2098653"/>
              <a:ext cx="227032"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p:cNvSpPr/>
            <p:nvPr/>
          </p:nvSpPr>
          <p:spPr>
            <a:xfrm>
              <a:off x="5943402" y="2632019"/>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p:cNvSpPr/>
            <p:nvPr/>
          </p:nvSpPr>
          <p:spPr>
            <a:xfrm>
              <a:off x="3352385" y="2971722"/>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Oval 22"/>
            <p:cNvSpPr/>
            <p:nvPr/>
          </p:nvSpPr>
          <p:spPr>
            <a:xfrm>
              <a:off x="4839998" y="2546299"/>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Oval 23"/>
            <p:cNvSpPr/>
            <p:nvPr/>
          </p:nvSpPr>
          <p:spPr>
            <a:xfrm>
              <a:off x="3984263" y="3216181"/>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Oval 24"/>
            <p:cNvSpPr/>
            <p:nvPr/>
          </p:nvSpPr>
          <p:spPr>
            <a:xfrm>
              <a:off x="5376618" y="1976424"/>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Oval 25"/>
            <p:cNvSpPr/>
            <p:nvPr/>
          </p:nvSpPr>
          <p:spPr>
            <a:xfrm>
              <a:off x="5109895" y="3198720"/>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Oval 26"/>
            <p:cNvSpPr/>
            <p:nvPr/>
          </p:nvSpPr>
          <p:spPr>
            <a:xfrm>
              <a:off x="6705466" y="4727384"/>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Oval 27"/>
            <p:cNvSpPr/>
            <p:nvPr/>
          </p:nvSpPr>
          <p:spPr>
            <a:xfrm>
              <a:off x="6492723" y="4538485"/>
              <a:ext cx="227032"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Oval 28"/>
            <p:cNvSpPr/>
            <p:nvPr/>
          </p:nvSpPr>
          <p:spPr>
            <a:xfrm>
              <a:off x="5878310" y="4668651"/>
              <a:ext cx="227031"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Oval 29"/>
            <p:cNvSpPr/>
            <p:nvPr/>
          </p:nvSpPr>
          <p:spPr>
            <a:xfrm>
              <a:off x="7467530" y="4117824"/>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Oval 30"/>
            <p:cNvSpPr/>
            <p:nvPr/>
          </p:nvSpPr>
          <p:spPr>
            <a:xfrm>
              <a:off x="7469118" y="4614680"/>
              <a:ext cx="227031"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Oval 31"/>
            <p:cNvSpPr/>
            <p:nvPr/>
          </p:nvSpPr>
          <p:spPr>
            <a:xfrm>
              <a:off x="7173818" y="4240054"/>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Oval 32"/>
            <p:cNvSpPr/>
            <p:nvPr/>
          </p:nvSpPr>
          <p:spPr>
            <a:xfrm>
              <a:off x="3199972" y="2519314"/>
              <a:ext cx="227032"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p:cNvSpPr/>
            <p:nvPr/>
          </p:nvSpPr>
          <p:spPr>
            <a:xfrm>
              <a:off x="3906469" y="2573285"/>
              <a:ext cx="227031"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Oval 34"/>
            <p:cNvSpPr/>
            <p:nvPr/>
          </p:nvSpPr>
          <p:spPr>
            <a:xfrm>
              <a:off x="4762203" y="2044681"/>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Oval 35"/>
            <p:cNvSpPr/>
            <p:nvPr/>
          </p:nvSpPr>
          <p:spPr>
            <a:xfrm>
              <a:off x="5349627" y="2771710"/>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Oval 36"/>
            <p:cNvSpPr/>
            <p:nvPr/>
          </p:nvSpPr>
          <p:spPr>
            <a:xfrm>
              <a:off x="3552427" y="5028990"/>
              <a:ext cx="225444"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Oval 37"/>
            <p:cNvSpPr/>
            <p:nvPr/>
          </p:nvSpPr>
          <p:spPr>
            <a:xfrm>
              <a:off x="4422450" y="2387559"/>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Oval 39"/>
            <p:cNvSpPr/>
            <p:nvPr/>
          </p:nvSpPr>
          <p:spPr>
            <a:xfrm>
              <a:off x="3538139" y="2274855"/>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Oval 40"/>
            <p:cNvSpPr/>
            <p:nvPr/>
          </p:nvSpPr>
          <p:spPr>
            <a:xfrm>
              <a:off x="2877683" y="5008354"/>
              <a:ext cx="227031"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Oval 41"/>
            <p:cNvSpPr/>
            <p:nvPr/>
          </p:nvSpPr>
          <p:spPr>
            <a:xfrm>
              <a:off x="5095606" y="2201834"/>
              <a:ext cx="227032"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2265" name="Group 7"/>
            <p:cNvGrpSpPr>
              <a:grpSpLocks/>
            </p:cNvGrpSpPr>
            <p:nvPr/>
          </p:nvGrpSpPr>
          <p:grpSpPr bwMode="auto">
            <a:xfrm>
              <a:off x="2057400" y="1790726"/>
              <a:ext cx="5214314" cy="4152874"/>
              <a:chOff x="2057400" y="1790726"/>
              <a:chExt cx="5214314" cy="4152874"/>
            </a:xfrm>
          </p:grpSpPr>
          <p:cxnSp>
            <p:nvCxnSpPr>
              <p:cNvPr id="46" name="Straight Connector 45"/>
              <p:cNvCxnSpPr/>
              <p:nvPr/>
            </p:nvCxnSpPr>
            <p:spPr>
              <a:xfrm>
                <a:off x="5028925" y="1790698"/>
                <a:ext cx="0" cy="41526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056876" y="1790698"/>
                <a:ext cx="0" cy="41526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818940" y="1790698"/>
                <a:ext cx="0" cy="41526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538138" y="1790698"/>
                <a:ext cx="0" cy="41526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300202" y="1790698"/>
                <a:ext cx="0" cy="41526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790989" y="1790698"/>
                <a:ext cx="0" cy="41526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6510187" y="1790698"/>
                <a:ext cx="0" cy="41526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7272251" y="1790698"/>
                <a:ext cx="0" cy="41526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52229" name="Rectangle 8"/>
          <p:cNvSpPr>
            <a:spLocks noChangeArrowheads="1"/>
          </p:cNvSpPr>
          <p:nvPr/>
        </p:nvSpPr>
        <p:spPr bwMode="auto">
          <a:xfrm>
            <a:off x="6611938" y="6237288"/>
            <a:ext cx="596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400">
                <a:latin typeface="Arial" panose="020B0604020202020204" pitchFamily="34" charset="0"/>
              </a:rPr>
              <a:t>bin</a:t>
            </a:r>
            <a:endParaRPr lang="en-US" altLang="en-US" sz="1800">
              <a:latin typeface="Arial" panose="020B0604020202020204" pitchFamily="34" charset="0"/>
            </a:endParaRPr>
          </a:p>
        </p:txBody>
      </p:sp>
      <p:sp>
        <p:nvSpPr>
          <p:cNvPr id="50" name="Left-Right Arrow 49"/>
          <p:cNvSpPr/>
          <p:nvPr/>
        </p:nvSpPr>
        <p:spPr>
          <a:xfrm>
            <a:off x="6478588" y="6054725"/>
            <a:ext cx="793750" cy="230188"/>
          </a:xfrm>
          <a:prstGeom prst="leftRightArrow">
            <a:avLst/>
          </a:prstGeom>
          <a:solidFill>
            <a:srgbClr val="0AA676">
              <a:alpha val="50000"/>
            </a:srgb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4487383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9" grpId="0"/>
      <p:bldP spid="5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en-US" smtClean="0"/>
              <a:t>Image representations: histograms</a:t>
            </a:r>
          </a:p>
        </p:txBody>
      </p:sp>
      <p:sp>
        <p:nvSpPr>
          <p:cNvPr id="53251" name="Content Placeholder 2"/>
          <p:cNvSpPr>
            <a:spLocks noGrp="1"/>
          </p:cNvSpPr>
          <p:nvPr>
            <p:ph idx="1"/>
          </p:nvPr>
        </p:nvSpPr>
        <p:spPr>
          <a:xfrm>
            <a:off x="628650" y="1021976"/>
            <a:ext cx="7886700" cy="5154987"/>
          </a:xfrm>
        </p:spPr>
        <p:txBody>
          <a:bodyPr/>
          <a:lstStyle/>
          <a:p>
            <a:r>
              <a:rPr lang="en-US" altLang="en-US" dirty="0" smtClean="0"/>
              <a:t>Marginal histogram on feature 2</a:t>
            </a:r>
          </a:p>
        </p:txBody>
      </p:sp>
      <p:grpSp>
        <p:nvGrpSpPr>
          <p:cNvPr id="53252" name="Group 7"/>
          <p:cNvGrpSpPr>
            <a:grpSpLocks/>
          </p:cNvGrpSpPr>
          <p:nvPr/>
        </p:nvGrpSpPr>
        <p:grpSpPr bwMode="auto">
          <a:xfrm>
            <a:off x="608013" y="1752600"/>
            <a:ext cx="7697787" cy="4652963"/>
            <a:chOff x="607368" y="1752600"/>
            <a:chExt cx="7698432" cy="4652665"/>
          </a:xfrm>
        </p:grpSpPr>
        <p:cxnSp>
          <p:nvCxnSpPr>
            <p:cNvPr id="5" name="Straight Arrow Connector 4"/>
            <p:cNvCxnSpPr/>
            <p:nvPr/>
          </p:nvCxnSpPr>
          <p:spPr>
            <a:xfrm>
              <a:off x="1218606" y="5867136"/>
              <a:ext cx="7087194" cy="0"/>
            </a:xfrm>
            <a:prstGeom prst="straightConnector1">
              <a:avLst/>
            </a:prstGeom>
            <a:ln w="15240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1218606" y="1752600"/>
              <a:ext cx="0" cy="4190732"/>
            </a:xfrm>
            <a:prstGeom prst="straightConnector1">
              <a:avLst/>
            </a:prstGeom>
            <a:ln w="152400">
              <a:tailEnd type="triangle"/>
            </a:ln>
          </p:spPr>
          <p:style>
            <a:lnRef idx="1">
              <a:schemeClr val="accent1"/>
            </a:lnRef>
            <a:fillRef idx="0">
              <a:schemeClr val="accent1"/>
            </a:fillRef>
            <a:effectRef idx="0">
              <a:schemeClr val="accent1"/>
            </a:effectRef>
            <a:fontRef idx="minor">
              <a:schemeClr val="tx1"/>
            </a:fontRef>
          </p:style>
        </p:cxnSp>
        <p:sp>
          <p:nvSpPr>
            <p:cNvPr id="53257" name="TextBox 9"/>
            <p:cNvSpPr txBox="1">
              <a:spLocks noChangeArrowheads="1"/>
            </p:cNvSpPr>
            <p:nvPr/>
          </p:nvSpPr>
          <p:spPr bwMode="auto">
            <a:xfrm>
              <a:off x="3771900" y="5943600"/>
              <a:ext cx="160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400">
                  <a:latin typeface="Arial" panose="020B0604020202020204" pitchFamily="34" charset="0"/>
                </a:rPr>
                <a:t>Feature 1</a:t>
              </a:r>
            </a:p>
          </p:txBody>
        </p:sp>
        <p:sp>
          <p:nvSpPr>
            <p:cNvPr id="53258" name="TextBox 10"/>
            <p:cNvSpPr txBox="1">
              <a:spLocks noChangeArrowheads="1"/>
            </p:cNvSpPr>
            <p:nvPr/>
          </p:nvSpPr>
          <p:spPr bwMode="auto">
            <a:xfrm rot="16200000" flipH="1">
              <a:off x="38101" y="3327548"/>
              <a:ext cx="160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400">
                  <a:latin typeface="Arial" panose="020B0604020202020204" pitchFamily="34" charset="0"/>
                </a:rPr>
                <a:t>Feature 2</a:t>
              </a:r>
            </a:p>
          </p:txBody>
        </p:sp>
        <p:sp>
          <p:nvSpPr>
            <p:cNvPr id="12" name="Oval 11"/>
            <p:cNvSpPr/>
            <p:nvPr/>
          </p:nvSpPr>
          <p:spPr>
            <a:xfrm>
              <a:off x="1450401" y="4352758"/>
              <a:ext cx="225444"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1955268" y="4803580"/>
              <a:ext cx="227032"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2128320" y="3697163"/>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1450401" y="3697163"/>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Oval 15"/>
            <p:cNvSpPr/>
            <p:nvPr/>
          </p:nvSpPr>
          <p:spPr>
            <a:xfrm>
              <a:off x="1901288" y="4230529"/>
              <a:ext cx="227032"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Oval 16"/>
            <p:cNvSpPr/>
            <p:nvPr/>
          </p:nvSpPr>
          <p:spPr>
            <a:xfrm>
              <a:off x="2412506" y="4579757"/>
              <a:ext cx="227032"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p:cNvSpPr/>
            <p:nvPr/>
          </p:nvSpPr>
          <p:spPr>
            <a:xfrm>
              <a:off x="2412506" y="4047978"/>
              <a:ext cx="227032"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Oval 18"/>
            <p:cNvSpPr/>
            <p:nvPr/>
          </p:nvSpPr>
          <p:spPr>
            <a:xfrm>
              <a:off x="2187062" y="4344822"/>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p:cNvSpPr/>
            <p:nvPr/>
          </p:nvSpPr>
          <p:spPr>
            <a:xfrm>
              <a:off x="4038242" y="2098653"/>
              <a:ext cx="227032"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p:cNvSpPr/>
            <p:nvPr/>
          </p:nvSpPr>
          <p:spPr>
            <a:xfrm>
              <a:off x="5943402" y="2632019"/>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p:cNvSpPr/>
            <p:nvPr/>
          </p:nvSpPr>
          <p:spPr>
            <a:xfrm>
              <a:off x="3352385" y="2971722"/>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Oval 22"/>
            <p:cNvSpPr/>
            <p:nvPr/>
          </p:nvSpPr>
          <p:spPr>
            <a:xfrm>
              <a:off x="4839998" y="2546299"/>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Oval 23"/>
            <p:cNvSpPr/>
            <p:nvPr/>
          </p:nvSpPr>
          <p:spPr>
            <a:xfrm>
              <a:off x="3984263" y="3216181"/>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Oval 24"/>
            <p:cNvSpPr/>
            <p:nvPr/>
          </p:nvSpPr>
          <p:spPr>
            <a:xfrm>
              <a:off x="5376618" y="1976424"/>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Oval 25"/>
            <p:cNvSpPr/>
            <p:nvPr/>
          </p:nvSpPr>
          <p:spPr>
            <a:xfrm>
              <a:off x="5109895" y="3198720"/>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Oval 26"/>
            <p:cNvSpPr/>
            <p:nvPr/>
          </p:nvSpPr>
          <p:spPr>
            <a:xfrm>
              <a:off x="6705466" y="4727384"/>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Oval 27"/>
            <p:cNvSpPr/>
            <p:nvPr/>
          </p:nvSpPr>
          <p:spPr>
            <a:xfrm>
              <a:off x="6492723" y="4538485"/>
              <a:ext cx="227032"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Oval 28"/>
            <p:cNvSpPr/>
            <p:nvPr/>
          </p:nvSpPr>
          <p:spPr>
            <a:xfrm>
              <a:off x="5878310" y="4668651"/>
              <a:ext cx="227031"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Oval 29"/>
            <p:cNvSpPr/>
            <p:nvPr/>
          </p:nvSpPr>
          <p:spPr>
            <a:xfrm>
              <a:off x="7467530" y="4117824"/>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Oval 30"/>
            <p:cNvSpPr/>
            <p:nvPr/>
          </p:nvSpPr>
          <p:spPr>
            <a:xfrm>
              <a:off x="7469118" y="4614680"/>
              <a:ext cx="227031"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Oval 31"/>
            <p:cNvSpPr/>
            <p:nvPr/>
          </p:nvSpPr>
          <p:spPr>
            <a:xfrm>
              <a:off x="7173818" y="4240054"/>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Oval 32"/>
            <p:cNvSpPr/>
            <p:nvPr/>
          </p:nvSpPr>
          <p:spPr>
            <a:xfrm>
              <a:off x="3199972" y="2519314"/>
              <a:ext cx="227032"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p:cNvSpPr/>
            <p:nvPr/>
          </p:nvSpPr>
          <p:spPr>
            <a:xfrm>
              <a:off x="3906469" y="2573285"/>
              <a:ext cx="227031"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Oval 34"/>
            <p:cNvSpPr/>
            <p:nvPr/>
          </p:nvSpPr>
          <p:spPr>
            <a:xfrm>
              <a:off x="4762203" y="2044681"/>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Oval 35"/>
            <p:cNvSpPr/>
            <p:nvPr/>
          </p:nvSpPr>
          <p:spPr>
            <a:xfrm>
              <a:off x="5349627" y="2771710"/>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Oval 36"/>
            <p:cNvSpPr/>
            <p:nvPr/>
          </p:nvSpPr>
          <p:spPr>
            <a:xfrm>
              <a:off x="3552427" y="5028990"/>
              <a:ext cx="225444"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Oval 37"/>
            <p:cNvSpPr/>
            <p:nvPr/>
          </p:nvSpPr>
          <p:spPr>
            <a:xfrm>
              <a:off x="4422450" y="2387559"/>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Oval 39"/>
            <p:cNvSpPr/>
            <p:nvPr/>
          </p:nvSpPr>
          <p:spPr>
            <a:xfrm>
              <a:off x="3538139" y="2274855"/>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Oval 40"/>
            <p:cNvSpPr/>
            <p:nvPr/>
          </p:nvSpPr>
          <p:spPr>
            <a:xfrm>
              <a:off x="2877683" y="5008354"/>
              <a:ext cx="227031"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Oval 41"/>
            <p:cNvSpPr/>
            <p:nvPr/>
          </p:nvSpPr>
          <p:spPr>
            <a:xfrm>
              <a:off x="5095606" y="2201834"/>
              <a:ext cx="227032"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3289" name="Group 3"/>
            <p:cNvGrpSpPr>
              <a:grpSpLocks/>
            </p:cNvGrpSpPr>
            <p:nvPr/>
          </p:nvGrpSpPr>
          <p:grpSpPr bwMode="auto">
            <a:xfrm rot="5400000">
              <a:off x="3121647" y="247510"/>
              <a:ext cx="2971800" cy="6929094"/>
              <a:chOff x="4299914" y="1790726"/>
              <a:chExt cx="2971800" cy="4152874"/>
            </a:xfrm>
          </p:grpSpPr>
          <p:cxnSp>
            <p:nvCxnSpPr>
              <p:cNvPr id="45" name="Straight Connector 44"/>
              <p:cNvCxnSpPr/>
              <p:nvPr/>
            </p:nvCxnSpPr>
            <p:spPr>
              <a:xfrm>
                <a:off x="4299402" y="1790531"/>
                <a:ext cx="0" cy="415342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028018" y="1790531"/>
                <a:ext cx="0" cy="415342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789969" y="1790531"/>
                <a:ext cx="0" cy="415342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6509060" y="1790531"/>
                <a:ext cx="0" cy="415342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7271012" y="1790531"/>
                <a:ext cx="0" cy="415342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53253" name="Rectangle 49"/>
          <p:cNvSpPr>
            <a:spLocks noChangeArrowheads="1"/>
          </p:cNvSpPr>
          <p:nvPr/>
        </p:nvSpPr>
        <p:spPr bwMode="auto">
          <a:xfrm>
            <a:off x="8408988" y="3097213"/>
            <a:ext cx="596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400">
                <a:latin typeface="Arial" panose="020B0604020202020204" pitchFamily="34" charset="0"/>
              </a:rPr>
              <a:t>bin</a:t>
            </a:r>
            <a:endParaRPr lang="en-US" altLang="en-US" sz="1800">
              <a:latin typeface="Arial" panose="020B0604020202020204" pitchFamily="34" charset="0"/>
            </a:endParaRPr>
          </a:p>
        </p:txBody>
      </p:sp>
      <p:sp>
        <p:nvSpPr>
          <p:cNvPr id="51" name="Left-Right Arrow 50"/>
          <p:cNvSpPr/>
          <p:nvPr/>
        </p:nvSpPr>
        <p:spPr>
          <a:xfrm rot="16200000">
            <a:off x="7941470" y="3221831"/>
            <a:ext cx="792162" cy="231775"/>
          </a:xfrm>
          <a:prstGeom prst="leftRightArrow">
            <a:avLst/>
          </a:prstGeom>
          <a:solidFill>
            <a:srgbClr val="0AA676">
              <a:alpha val="50000"/>
            </a:srgb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7658456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2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p:bldP spid="5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4" name="Title 1"/>
          <p:cNvSpPr>
            <a:spLocks noGrp="1"/>
          </p:cNvSpPr>
          <p:nvPr>
            <p:ph type="title"/>
          </p:nvPr>
        </p:nvSpPr>
        <p:spPr>
          <a:xfrm>
            <a:off x="628650" y="-302686"/>
            <a:ext cx="7886700" cy="1325563"/>
          </a:xfrm>
        </p:spPr>
        <p:txBody>
          <a:bodyPr/>
          <a:lstStyle/>
          <a:p>
            <a:r>
              <a:rPr lang="en-US" dirty="0" smtClean="0"/>
              <a:t>Review: Recognition </a:t>
            </a:r>
            <a:r>
              <a:rPr lang="en-US" dirty="0" smtClean="0"/>
              <a:t>with </a:t>
            </a:r>
            <a:r>
              <a:rPr lang="en-US" dirty="0" err="1" smtClean="0"/>
              <a:t>Fisherfaces</a:t>
            </a:r>
            <a:endParaRPr lang="en-US" dirty="0" smtClean="0"/>
          </a:p>
        </p:txBody>
      </p:sp>
      <p:sp>
        <p:nvSpPr>
          <p:cNvPr id="3" name="Content Placeholder 2"/>
          <p:cNvSpPr>
            <a:spLocks noGrp="1"/>
          </p:cNvSpPr>
          <p:nvPr>
            <p:ph idx="1"/>
          </p:nvPr>
        </p:nvSpPr>
        <p:spPr>
          <a:xfrm>
            <a:off x="457200" y="990600"/>
            <a:ext cx="8229600" cy="5867400"/>
          </a:xfrm>
        </p:spPr>
        <p:txBody>
          <a:bodyPr>
            <a:normAutofit fontScale="92500"/>
          </a:bodyPr>
          <a:lstStyle/>
          <a:p>
            <a:pPr marL="514350" indent="-514350">
              <a:buFont typeface="+mj-lt"/>
              <a:buAutoNum type="arabicPeriod"/>
            </a:pPr>
            <a:r>
              <a:rPr lang="en-US" dirty="0" smtClean="0"/>
              <a:t>Use PCA to reduce dimensions to N-C dim PCA </a:t>
            </a:r>
            <a:r>
              <a:rPr lang="en-US" dirty="0" smtClean="0"/>
              <a:t>space</a:t>
            </a:r>
          </a:p>
          <a:p>
            <a:pPr marL="514350" indent="-514350">
              <a:buFont typeface="+mj-lt"/>
              <a:buAutoNum type="arabicPeriod"/>
            </a:pPr>
            <a:endParaRPr lang="en-US" dirty="0"/>
          </a:p>
          <a:p>
            <a:pPr marL="514350" indent="-514350">
              <a:buFont typeface="+mj-lt"/>
              <a:buAutoNum type="arabicPeriod"/>
            </a:pPr>
            <a:r>
              <a:rPr lang="en-US" dirty="0" smtClean="0"/>
              <a:t>Compute </a:t>
            </a:r>
            <a:r>
              <a:rPr lang="en-US" dirty="0" smtClean="0"/>
              <a:t>within-class and between-class scatter matrices for PCA </a:t>
            </a:r>
            <a:r>
              <a:rPr lang="en-US" dirty="0" smtClean="0"/>
              <a:t>coefficients</a:t>
            </a:r>
          </a:p>
          <a:p>
            <a:pPr marL="514350" indent="-514350">
              <a:buFont typeface="+mj-lt"/>
              <a:buAutoNum type="arabicPeriod"/>
            </a:pPr>
            <a:endParaRPr lang="en-US" dirty="0"/>
          </a:p>
          <a:p>
            <a:pPr marL="514350" indent="-514350">
              <a:buFont typeface="+mj-lt"/>
              <a:buAutoNum type="arabicPeriod"/>
            </a:pPr>
            <a:endParaRPr lang="en-US" dirty="0" smtClean="0"/>
          </a:p>
          <a:p>
            <a:pPr marL="514350" indent="-514350">
              <a:buFont typeface="+mj-lt"/>
              <a:buAutoNum type="arabicPeriod"/>
            </a:pPr>
            <a:r>
              <a:rPr lang="en-US" dirty="0" smtClean="0"/>
              <a:t>Solve </a:t>
            </a:r>
            <a:r>
              <a:rPr lang="en-US" dirty="0" smtClean="0"/>
              <a:t>generalized eigenvector </a:t>
            </a:r>
            <a:r>
              <a:rPr lang="en-US" dirty="0" smtClean="0"/>
              <a:t>problem</a:t>
            </a:r>
            <a:endParaRPr lang="en-US" b="1" i="1" dirty="0"/>
          </a:p>
          <a:p>
            <a:pPr marL="514350" indent="-514350">
              <a:buFont typeface="+mj-lt"/>
              <a:buAutoNum type="arabicPeriod"/>
            </a:pPr>
            <a:endParaRPr lang="en-US" b="1" i="1" dirty="0" smtClean="0"/>
          </a:p>
          <a:p>
            <a:pPr marL="514350" indent="-514350">
              <a:buFont typeface="+mj-lt"/>
              <a:buAutoNum type="arabicPeriod"/>
            </a:pPr>
            <a:endParaRPr lang="en-US" b="1" i="1" dirty="0"/>
          </a:p>
          <a:p>
            <a:pPr marL="514350" indent="-514350">
              <a:buFont typeface="+mj-lt"/>
              <a:buAutoNum type="arabicPeriod"/>
            </a:pPr>
            <a:r>
              <a:rPr lang="en-US" dirty="0" smtClean="0"/>
              <a:t>Project </a:t>
            </a:r>
            <a:r>
              <a:rPr lang="en-US" dirty="0" smtClean="0"/>
              <a:t>to FLD subspace (c-1 </a:t>
            </a:r>
            <a:r>
              <a:rPr lang="en-US" dirty="0" smtClean="0"/>
              <a:t>dimensions)</a:t>
            </a:r>
          </a:p>
          <a:p>
            <a:pPr marL="514350" indent="-514350">
              <a:buFont typeface="+mj-lt"/>
              <a:buAutoNum type="arabicPeriod"/>
            </a:pPr>
            <a:endParaRPr lang="en-US" dirty="0"/>
          </a:p>
          <a:p>
            <a:pPr marL="514350" indent="-514350">
              <a:buFont typeface="+mj-lt"/>
              <a:buAutoNum type="arabicPeriod"/>
            </a:pPr>
            <a:endParaRPr lang="en-US" dirty="0" smtClean="0"/>
          </a:p>
          <a:p>
            <a:pPr marL="514350" indent="-514350">
              <a:buFont typeface="+mj-lt"/>
              <a:buAutoNum type="arabicPeriod"/>
            </a:pPr>
            <a:r>
              <a:rPr lang="en-US" dirty="0" smtClean="0"/>
              <a:t>Classify </a:t>
            </a:r>
            <a:r>
              <a:rPr lang="en-US" dirty="0" smtClean="0"/>
              <a:t>by nearest neighbor</a:t>
            </a:r>
          </a:p>
        </p:txBody>
      </p:sp>
      <p:graphicFrame>
        <p:nvGraphicFramePr>
          <p:cNvPr id="134146" name="Object 4"/>
          <p:cNvGraphicFramePr>
            <a:graphicFrameLocks noChangeAspect="1"/>
          </p:cNvGraphicFramePr>
          <p:nvPr>
            <p:extLst/>
          </p:nvPr>
        </p:nvGraphicFramePr>
        <p:xfrm>
          <a:off x="1887538" y="4252913"/>
          <a:ext cx="2274887" cy="776287"/>
        </p:xfrm>
        <a:graphic>
          <a:graphicData uri="http://schemas.openxmlformats.org/presentationml/2006/ole">
            <mc:AlternateContent xmlns:mc="http://schemas.openxmlformats.org/markup-compatibility/2006">
              <mc:Choice xmlns:v="urn:schemas-microsoft-com:vml" Requires="v">
                <p:oleObj spid="_x0000_s284688" name="Equation" r:id="rId3" imgW="1562040" imgH="533160" progId="Equation.3">
                  <p:embed/>
                </p:oleObj>
              </mc:Choice>
              <mc:Fallback>
                <p:oleObj name="Equation" r:id="rId3" imgW="1562040" imgH="533160" progId="Equation.3">
                  <p:embed/>
                  <p:pic>
                    <p:nvPicPr>
                      <p:cNvPr id="134146" name="Object 4"/>
                      <p:cNvPicPr>
                        <a:picLocks noChangeAspect="1" noChangeArrowheads="1"/>
                      </p:cNvPicPr>
                      <p:nvPr/>
                    </p:nvPicPr>
                    <p:blipFill>
                      <a:blip r:embed="rId4"/>
                      <a:srcRect/>
                      <a:stretch>
                        <a:fillRect/>
                      </a:stretch>
                    </p:blipFill>
                    <p:spPr bwMode="auto">
                      <a:xfrm>
                        <a:off x="1887538" y="4252913"/>
                        <a:ext cx="2274887" cy="776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5653" name="Object 5"/>
          <p:cNvGraphicFramePr>
            <a:graphicFrameLocks noChangeAspect="1"/>
          </p:cNvGraphicFramePr>
          <p:nvPr/>
        </p:nvGraphicFramePr>
        <p:xfrm>
          <a:off x="4876800" y="4405313"/>
          <a:ext cx="3365500" cy="390525"/>
        </p:xfrm>
        <a:graphic>
          <a:graphicData uri="http://schemas.openxmlformats.org/presentationml/2006/ole">
            <mc:AlternateContent xmlns:mc="http://schemas.openxmlformats.org/markup-compatibility/2006">
              <mc:Choice xmlns:v="urn:schemas-microsoft-com:vml" Requires="v">
                <p:oleObj spid="_x0000_s284689" name="Equation" r:id="rId5" imgW="1981080" imgH="228600" progId="Equation.3">
                  <p:embed/>
                </p:oleObj>
              </mc:Choice>
              <mc:Fallback>
                <p:oleObj name="Equation" r:id="rId5" imgW="1981080" imgH="228600" progId="Equation.3">
                  <p:embed/>
                  <p:pic>
                    <p:nvPicPr>
                      <p:cNvPr id="155653"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4405313"/>
                        <a:ext cx="3365500" cy="390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4148" name="Object 4"/>
          <p:cNvGraphicFramePr>
            <a:graphicFrameLocks noChangeAspect="1"/>
          </p:cNvGraphicFramePr>
          <p:nvPr>
            <p:extLst/>
          </p:nvPr>
        </p:nvGraphicFramePr>
        <p:xfrm>
          <a:off x="161925" y="3032746"/>
          <a:ext cx="3038475" cy="719137"/>
        </p:xfrm>
        <a:graphic>
          <a:graphicData uri="http://schemas.openxmlformats.org/presentationml/2006/ole">
            <mc:AlternateContent xmlns:mc="http://schemas.openxmlformats.org/markup-compatibility/2006">
              <mc:Choice xmlns:v="urn:schemas-microsoft-com:vml" Requires="v">
                <p:oleObj spid="_x0000_s284690" name="Equation" r:id="rId7" imgW="1612800" imgH="380880" progId="Equation.3">
                  <p:embed/>
                </p:oleObj>
              </mc:Choice>
              <mc:Fallback>
                <p:oleObj name="Equation" r:id="rId7" imgW="1612800" imgH="380880" progId="Equation.3">
                  <p:embed/>
                  <p:pic>
                    <p:nvPicPr>
                      <p:cNvPr id="13414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925" y="3032746"/>
                        <a:ext cx="3038475" cy="719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4149" name="Object 5"/>
          <p:cNvGraphicFramePr>
            <a:graphicFrameLocks noChangeAspect="1"/>
          </p:cNvGraphicFramePr>
          <p:nvPr>
            <p:extLst/>
          </p:nvPr>
        </p:nvGraphicFramePr>
        <p:xfrm>
          <a:off x="3479800" y="2835118"/>
          <a:ext cx="1397000" cy="877887"/>
        </p:xfrm>
        <a:graphic>
          <a:graphicData uri="http://schemas.openxmlformats.org/presentationml/2006/ole">
            <mc:AlternateContent xmlns:mc="http://schemas.openxmlformats.org/markup-compatibility/2006">
              <mc:Choice xmlns:v="urn:schemas-microsoft-com:vml" Requires="v">
                <p:oleObj spid="_x0000_s284691" name="Equation" r:id="rId9" imgW="685800" imgH="431640" progId="Equation.3">
                  <p:embed/>
                </p:oleObj>
              </mc:Choice>
              <mc:Fallback>
                <p:oleObj name="Equation" r:id="rId9" imgW="685800" imgH="431640" progId="Equation.3">
                  <p:embed/>
                  <p:pic>
                    <p:nvPicPr>
                      <p:cNvPr id="13414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79800" y="2835118"/>
                        <a:ext cx="1397000" cy="877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4150" name="Object 6"/>
          <p:cNvGraphicFramePr>
            <a:graphicFrameLocks noChangeAspect="1"/>
          </p:cNvGraphicFramePr>
          <p:nvPr>
            <p:extLst/>
          </p:nvPr>
        </p:nvGraphicFramePr>
        <p:xfrm>
          <a:off x="5389563" y="2798605"/>
          <a:ext cx="3602037" cy="912813"/>
        </p:xfrm>
        <a:graphic>
          <a:graphicData uri="http://schemas.openxmlformats.org/presentationml/2006/ole">
            <mc:AlternateContent xmlns:mc="http://schemas.openxmlformats.org/markup-compatibility/2006">
              <mc:Choice xmlns:v="urn:schemas-microsoft-com:vml" Requires="v">
                <p:oleObj spid="_x0000_s284692" name="Equation" r:id="rId11" imgW="1714320" imgH="431640" progId="Equation.3">
                  <p:embed/>
                </p:oleObj>
              </mc:Choice>
              <mc:Fallback>
                <p:oleObj name="Equation" r:id="rId11" imgW="1714320" imgH="431640" progId="Equation.3">
                  <p:embed/>
                  <p:pic>
                    <p:nvPicPr>
                      <p:cNvPr id="134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89563" y="2798605"/>
                        <a:ext cx="3602037" cy="912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4151" name="Object 5"/>
          <p:cNvGraphicFramePr>
            <a:graphicFrameLocks noChangeAspect="1"/>
          </p:cNvGraphicFramePr>
          <p:nvPr>
            <p:extLst/>
          </p:nvPr>
        </p:nvGraphicFramePr>
        <p:xfrm>
          <a:off x="5105400" y="5529945"/>
          <a:ext cx="1887537" cy="746125"/>
        </p:xfrm>
        <a:graphic>
          <a:graphicData uri="http://schemas.openxmlformats.org/presentationml/2006/ole">
            <mc:AlternateContent xmlns:mc="http://schemas.openxmlformats.org/markup-compatibility/2006">
              <mc:Choice xmlns:v="urn:schemas-microsoft-com:vml" Requires="v">
                <p:oleObj spid="_x0000_s284693" name="Equation" r:id="rId13" imgW="672840" imgH="266400" progId="Equation.3">
                  <p:embed/>
                </p:oleObj>
              </mc:Choice>
              <mc:Fallback>
                <p:oleObj name="Equation" r:id="rId13" imgW="672840" imgH="266400" progId="Equation.3">
                  <p:embed/>
                  <p:pic>
                    <p:nvPicPr>
                      <p:cNvPr id="134151" name="Object 5"/>
                      <p:cNvPicPr>
                        <a:picLocks noChangeAspect="1" noChangeArrowheads="1"/>
                      </p:cNvPicPr>
                      <p:nvPr/>
                    </p:nvPicPr>
                    <p:blipFill>
                      <a:blip r:embed="rId14"/>
                      <a:srcRect/>
                      <a:stretch>
                        <a:fillRect/>
                      </a:stretch>
                    </p:blipFill>
                    <p:spPr bwMode="auto">
                      <a:xfrm>
                        <a:off x="5105400" y="5529945"/>
                        <a:ext cx="1887537" cy="74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 name="Object 1"/>
          <p:cNvGraphicFramePr>
            <a:graphicFrameLocks noChangeAspect="1"/>
          </p:cNvGraphicFramePr>
          <p:nvPr>
            <p:extLst/>
          </p:nvPr>
        </p:nvGraphicFramePr>
        <p:xfrm>
          <a:off x="3119438" y="1432249"/>
          <a:ext cx="1961589" cy="502914"/>
        </p:xfrm>
        <a:graphic>
          <a:graphicData uri="http://schemas.openxmlformats.org/presentationml/2006/ole">
            <mc:AlternateContent xmlns:mc="http://schemas.openxmlformats.org/markup-compatibility/2006">
              <mc:Choice xmlns:v="urn:schemas-microsoft-com:vml" Requires="v">
                <p:oleObj spid="_x0000_s284694" name="Equation" r:id="rId15" imgW="939600" imgH="241200" progId="Equation.3">
                  <p:embed/>
                </p:oleObj>
              </mc:Choice>
              <mc:Fallback>
                <p:oleObj name="Equation" r:id="rId15" imgW="939600" imgH="241200" progId="Equation.3">
                  <p:embed/>
                  <p:pic>
                    <p:nvPicPr>
                      <p:cNvPr id="2" name="Object 1"/>
                      <p:cNvPicPr>
                        <a:picLocks noChangeAspect="1" noChangeArrowheads="1"/>
                      </p:cNvPicPr>
                      <p:nvPr/>
                    </p:nvPicPr>
                    <p:blipFill>
                      <a:blip r:embed="rId16"/>
                      <a:srcRect/>
                      <a:stretch>
                        <a:fillRect/>
                      </a:stretch>
                    </p:blipFill>
                    <p:spPr bwMode="auto">
                      <a:xfrm>
                        <a:off x="3119438" y="1432249"/>
                        <a:ext cx="1961589" cy="502914"/>
                      </a:xfrm>
                      <a:prstGeom prst="rect">
                        <a:avLst/>
                      </a:prstGeom>
                      <a:noFill/>
                      <a:ln>
                        <a:noFill/>
                      </a:ln>
                      <a:effectLst/>
                      <a:extLst/>
                    </p:spPr>
                  </p:pic>
                </p:oleObj>
              </mc:Fallback>
            </mc:AlternateContent>
          </a:graphicData>
        </a:graphic>
      </p:graphicFrame>
      <mc:AlternateContent xmlns:mc="http://schemas.openxmlformats.org/markup-compatibility/2006" xmlns:a14="http://schemas.microsoft.com/office/drawing/2010/main">
        <mc:Choice Requires="a14">
          <p:sp>
            <p:nvSpPr>
              <p:cNvPr id="4" name="TextBox 3"/>
              <p:cNvSpPr txBox="1"/>
              <p:nvPr/>
            </p:nvSpPr>
            <p:spPr>
              <a:xfrm>
                <a:off x="1013926" y="5641911"/>
                <a:ext cx="3466462" cy="52219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800" b="0" i="1" smtClean="0">
                              <a:latin typeface="Cambria Math" panose="02040503050406030204" pitchFamily="18" charset="0"/>
                            </a:rPr>
                          </m:ctrlPr>
                        </m:sSupPr>
                        <m:e>
                          <m:r>
                            <a:rPr lang="en-US" sz="2800" b="0" i="1" smtClean="0">
                              <a:latin typeface="Cambria Math"/>
                            </a:rPr>
                            <m:t>𝑊</m:t>
                          </m:r>
                        </m:e>
                        <m:sup>
                          <m:r>
                            <a:rPr lang="en-US" sz="2800" b="0" i="1" smtClean="0">
                              <a:latin typeface="Cambria Math"/>
                            </a:rPr>
                            <m:t>𝑇</m:t>
                          </m:r>
                        </m:sup>
                      </m:sSup>
                      <m:r>
                        <a:rPr lang="en-US" sz="2800" b="0" i="1" baseline="-25000" smtClean="0">
                          <a:latin typeface="Cambria Math"/>
                        </a:rPr>
                        <m:t>𝑜𝑝𝑡</m:t>
                      </m:r>
                      <m:r>
                        <a:rPr lang="en-US" sz="2800" b="0" i="1" smtClean="0">
                          <a:latin typeface="Cambria Math"/>
                        </a:rPr>
                        <m:t>=</m:t>
                      </m:r>
                      <m:sSup>
                        <m:sSupPr>
                          <m:ctrlPr>
                            <a:rPr lang="en-US" sz="2800" b="0" i="1" smtClean="0">
                              <a:latin typeface="Cambria Math" panose="02040503050406030204" pitchFamily="18" charset="0"/>
                            </a:rPr>
                          </m:ctrlPr>
                        </m:sSupPr>
                        <m:e>
                          <m:r>
                            <a:rPr lang="en-US" sz="2800" b="0" i="1" smtClean="0">
                              <a:latin typeface="Cambria Math"/>
                            </a:rPr>
                            <m:t>𝑊</m:t>
                          </m:r>
                        </m:e>
                        <m:sup>
                          <m:r>
                            <a:rPr lang="en-US" sz="2800" b="0" i="1" smtClean="0">
                              <a:latin typeface="Cambria Math"/>
                            </a:rPr>
                            <m:t>𝑇</m:t>
                          </m:r>
                        </m:sup>
                      </m:sSup>
                      <m:r>
                        <a:rPr lang="en-US" sz="2800" b="0" i="1" baseline="-25000" smtClean="0">
                          <a:latin typeface="Cambria Math"/>
                        </a:rPr>
                        <m:t>𝑓𝑙𝑑</m:t>
                      </m:r>
                      <m:sSup>
                        <m:sSupPr>
                          <m:ctrlPr>
                            <a:rPr lang="en-US" sz="2800" b="0" i="1" baseline="-25000" smtClean="0">
                              <a:latin typeface="Cambria Math" panose="02040503050406030204" pitchFamily="18" charset="0"/>
                            </a:rPr>
                          </m:ctrlPr>
                        </m:sSupPr>
                        <m:e>
                          <m:r>
                            <a:rPr lang="en-US" sz="2800" b="0" i="1" smtClean="0">
                              <a:latin typeface="Cambria Math"/>
                            </a:rPr>
                            <m:t>𝑊</m:t>
                          </m:r>
                        </m:e>
                        <m:sup>
                          <m:r>
                            <a:rPr lang="en-US" sz="2800" b="0" i="1" smtClean="0">
                              <a:latin typeface="Cambria Math"/>
                            </a:rPr>
                            <m:t>𝑇</m:t>
                          </m:r>
                        </m:sup>
                      </m:sSup>
                      <m:r>
                        <a:rPr lang="en-US" sz="2800" b="0" i="1" baseline="-25000" smtClean="0">
                          <a:latin typeface="Cambria Math"/>
                        </a:rPr>
                        <m:t>𝑝𝑐𝑎</m:t>
                      </m:r>
                    </m:oMath>
                  </m:oMathPara>
                </a14:m>
                <a:endParaRPr lang="en-US" sz="2800" baseline="-25000" dirty="0"/>
              </a:p>
            </p:txBody>
          </p:sp>
        </mc:Choice>
        <mc:Fallback xmlns="">
          <p:sp>
            <p:nvSpPr>
              <p:cNvPr id="4" name="TextBox 3"/>
              <p:cNvSpPr txBox="1">
                <a:spLocks noRot="1" noChangeAspect="1" noMove="1" noResize="1" noEditPoints="1" noAdjustHandles="1" noChangeArrowheads="1" noChangeShapeType="1" noTextEdit="1"/>
              </p:cNvSpPr>
              <p:nvPr/>
            </p:nvSpPr>
            <p:spPr>
              <a:xfrm>
                <a:off x="1013926" y="5641911"/>
                <a:ext cx="3466462" cy="522194"/>
              </a:xfrm>
              <a:prstGeom prst="rect">
                <a:avLst/>
              </a:prstGeom>
              <a:blipFill rotWithShape="1">
                <a:blip r:embed="rId17"/>
                <a:stretch>
                  <a:fillRect b="-2353"/>
                </a:stretch>
              </a:blipFill>
            </p:spPr>
            <p:txBody>
              <a:bodyPr/>
              <a:lstStyle/>
              <a:p>
                <a:r>
                  <a:rPr lang="en-US">
                    <a:noFill/>
                  </a:rPr>
                  <a:t> </a:t>
                </a:r>
              </a:p>
            </p:txBody>
          </p:sp>
        </mc:Fallback>
      </mc:AlternateContent>
      <p:sp>
        <p:nvSpPr>
          <p:cNvPr id="6" name="TextBox 5"/>
          <p:cNvSpPr txBox="1"/>
          <p:nvPr/>
        </p:nvSpPr>
        <p:spPr>
          <a:xfrm>
            <a:off x="6248400" y="6396335"/>
            <a:ext cx="2895600" cy="461665"/>
          </a:xfrm>
          <a:prstGeom prst="rect">
            <a:avLst/>
          </a:prstGeom>
          <a:noFill/>
        </p:spPr>
        <p:txBody>
          <a:bodyPr wrap="square" rtlCol="0">
            <a:spAutoFit/>
          </a:bodyPr>
          <a:lstStyle/>
          <a:p>
            <a:r>
              <a:rPr lang="en-US" sz="1200" dirty="0" smtClean="0"/>
              <a:t>Note: x in step 2 refers to PCA </a:t>
            </a:r>
            <a:r>
              <a:rPr lang="en-US" sz="1200" dirty="0" err="1" smtClean="0"/>
              <a:t>coef</a:t>
            </a:r>
            <a:r>
              <a:rPr lang="en-US" sz="1200" dirty="0" smtClean="0"/>
              <a:t>; x in step 4 refers to original data</a:t>
            </a:r>
            <a:endParaRPr lang="en-US" sz="1200" dirty="0"/>
          </a:p>
        </p:txBody>
      </p:sp>
    </p:spTree>
    <p:extLst>
      <p:ext uri="{BB962C8B-B14F-4D97-AF65-F5344CB8AC3E}">
        <p14:creationId xmlns:p14="http://schemas.microsoft.com/office/powerpoint/2010/main" val="405856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414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414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415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414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565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415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smtClean="0"/>
              <a:t>Image representations: histograms</a:t>
            </a:r>
          </a:p>
        </p:txBody>
      </p:sp>
      <p:sp>
        <p:nvSpPr>
          <p:cNvPr id="54275" name="Content Placeholder 2"/>
          <p:cNvSpPr>
            <a:spLocks noGrp="1"/>
          </p:cNvSpPr>
          <p:nvPr>
            <p:ph idx="1"/>
          </p:nvPr>
        </p:nvSpPr>
        <p:spPr>
          <a:xfrm>
            <a:off x="628650" y="1093694"/>
            <a:ext cx="7886700" cy="5083269"/>
          </a:xfrm>
        </p:spPr>
        <p:txBody>
          <a:bodyPr/>
          <a:lstStyle/>
          <a:p>
            <a:r>
              <a:rPr lang="en-US" altLang="en-US" smtClean="0"/>
              <a:t>Joint histogram</a:t>
            </a:r>
          </a:p>
        </p:txBody>
      </p:sp>
      <p:grpSp>
        <p:nvGrpSpPr>
          <p:cNvPr id="54276" name="Group 7"/>
          <p:cNvGrpSpPr>
            <a:grpSpLocks/>
          </p:cNvGrpSpPr>
          <p:nvPr/>
        </p:nvGrpSpPr>
        <p:grpSpPr bwMode="auto">
          <a:xfrm>
            <a:off x="608013" y="1752600"/>
            <a:ext cx="7697787" cy="4652963"/>
            <a:chOff x="607368" y="1752600"/>
            <a:chExt cx="7698432" cy="4652665"/>
          </a:xfrm>
        </p:grpSpPr>
        <p:cxnSp>
          <p:nvCxnSpPr>
            <p:cNvPr id="5" name="Straight Arrow Connector 4"/>
            <p:cNvCxnSpPr/>
            <p:nvPr/>
          </p:nvCxnSpPr>
          <p:spPr>
            <a:xfrm>
              <a:off x="1218606" y="5867136"/>
              <a:ext cx="7087194" cy="0"/>
            </a:xfrm>
            <a:prstGeom prst="straightConnector1">
              <a:avLst/>
            </a:prstGeom>
            <a:ln w="15240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1218606" y="1752600"/>
              <a:ext cx="0" cy="4190732"/>
            </a:xfrm>
            <a:prstGeom prst="straightConnector1">
              <a:avLst/>
            </a:prstGeom>
            <a:ln w="152400">
              <a:tailEnd type="triangle"/>
            </a:ln>
          </p:spPr>
          <p:style>
            <a:lnRef idx="1">
              <a:schemeClr val="accent1"/>
            </a:lnRef>
            <a:fillRef idx="0">
              <a:schemeClr val="accent1"/>
            </a:fillRef>
            <a:effectRef idx="0">
              <a:schemeClr val="accent1"/>
            </a:effectRef>
            <a:fontRef idx="minor">
              <a:schemeClr val="tx1"/>
            </a:fontRef>
          </p:style>
        </p:cxnSp>
        <p:sp>
          <p:nvSpPr>
            <p:cNvPr id="54281" name="TextBox 9"/>
            <p:cNvSpPr txBox="1">
              <a:spLocks noChangeArrowheads="1"/>
            </p:cNvSpPr>
            <p:nvPr/>
          </p:nvSpPr>
          <p:spPr bwMode="auto">
            <a:xfrm>
              <a:off x="3771900" y="5943600"/>
              <a:ext cx="160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400">
                  <a:latin typeface="Arial" panose="020B0604020202020204" pitchFamily="34" charset="0"/>
                </a:rPr>
                <a:t>Feature 1</a:t>
              </a:r>
            </a:p>
          </p:txBody>
        </p:sp>
        <p:sp>
          <p:nvSpPr>
            <p:cNvPr id="54282" name="TextBox 10"/>
            <p:cNvSpPr txBox="1">
              <a:spLocks noChangeArrowheads="1"/>
            </p:cNvSpPr>
            <p:nvPr/>
          </p:nvSpPr>
          <p:spPr bwMode="auto">
            <a:xfrm rot="16200000" flipH="1">
              <a:off x="38101" y="3327548"/>
              <a:ext cx="160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400">
                  <a:latin typeface="Arial" panose="020B0604020202020204" pitchFamily="34" charset="0"/>
                </a:rPr>
                <a:t>Feature 2</a:t>
              </a:r>
            </a:p>
          </p:txBody>
        </p:sp>
        <p:sp>
          <p:nvSpPr>
            <p:cNvPr id="12" name="Oval 11"/>
            <p:cNvSpPr/>
            <p:nvPr/>
          </p:nvSpPr>
          <p:spPr>
            <a:xfrm>
              <a:off x="1450401" y="4352758"/>
              <a:ext cx="225444"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1955268" y="4803580"/>
              <a:ext cx="227032"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2128320" y="3697163"/>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1450401" y="3697163"/>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Oval 15"/>
            <p:cNvSpPr/>
            <p:nvPr/>
          </p:nvSpPr>
          <p:spPr>
            <a:xfrm>
              <a:off x="1901288" y="4230529"/>
              <a:ext cx="227032"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Oval 16"/>
            <p:cNvSpPr/>
            <p:nvPr/>
          </p:nvSpPr>
          <p:spPr>
            <a:xfrm>
              <a:off x="2412506" y="4579757"/>
              <a:ext cx="227032"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p:cNvSpPr/>
            <p:nvPr/>
          </p:nvSpPr>
          <p:spPr>
            <a:xfrm>
              <a:off x="2412506" y="4047978"/>
              <a:ext cx="227032"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Oval 18"/>
            <p:cNvSpPr/>
            <p:nvPr/>
          </p:nvSpPr>
          <p:spPr>
            <a:xfrm>
              <a:off x="2187062" y="4344822"/>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p:cNvSpPr/>
            <p:nvPr/>
          </p:nvSpPr>
          <p:spPr>
            <a:xfrm>
              <a:off x="4038242" y="2098653"/>
              <a:ext cx="227032"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p:cNvSpPr/>
            <p:nvPr/>
          </p:nvSpPr>
          <p:spPr>
            <a:xfrm>
              <a:off x="5943402" y="2632019"/>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p:cNvSpPr/>
            <p:nvPr/>
          </p:nvSpPr>
          <p:spPr>
            <a:xfrm>
              <a:off x="3352385" y="2971722"/>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Oval 22"/>
            <p:cNvSpPr/>
            <p:nvPr/>
          </p:nvSpPr>
          <p:spPr>
            <a:xfrm>
              <a:off x="4839998" y="2546299"/>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Oval 23"/>
            <p:cNvSpPr/>
            <p:nvPr/>
          </p:nvSpPr>
          <p:spPr>
            <a:xfrm>
              <a:off x="3984263" y="3216181"/>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Oval 24"/>
            <p:cNvSpPr/>
            <p:nvPr/>
          </p:nvSpPr>
          <p:spPr>
            <a:xfrm>
              <a:off x="5376618" y="1976424"/>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Oval 25"/>
            <p:cNvSpPr/>
            <p:nvPr/>
          </p:nvSpPr>
          <p:spPr>
            <a:xfrm>
              <a:off x="5109895" y="3198720"/>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Oval 26"/>
            <p:cNvSpPr/>
            <p:nvPr/>
          </p:nvSpPr>
          <p:spPr>
            <a:xfrm>
              <a:off x="6705466" y="4727384"/>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Oval 27"/>
            <p:cNvSpPr/>
            <p:nvPr/>
          </p:nvSpPr>
          <p:spPr>
            <a:xfrm>
              <a:off x="6492723" y="4538485"/>
              <a:ext cx="227032"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Oval 28"/>
            <p:cNvSpPr/>
            <p:nvPr/>
          </p:nvSpPr>
          <p:spPr>
            <a:xfrm>
              <a:off x="5878310" y="4668651"/>
              <a:ext cx="227031"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Oval 29"/>
            <p:cNvSpPr/>
            <p:nvPr/>
          </p:nvSpPr>
          <p:spPr>
            <a:xfrm>
              <a:off x="7467530" y="4117824"/>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Oval 30"/>
            <p:cNvSpPr/>
            <p:nvPr/>
          </p:nvSpPr>
          <p:spPr>
            <a:xfrm>
              <a:off x="7469118" y="4614680"/>
              <a:ext cx="227031"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Oval 31"/>
            <p:cNvSpPr/>
            <p:nvPr/>
          </p:nvSpPr>
          <p:spPr>
            <a:xfrm>
              <a:off x="7173818" y="4240054"/>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Oval 32"/>
            <p:cNvSpPr/>
            <p:nvPr/>
          </p:nvSpPr>
          <p:spPr>
            <a:xfrm>
              <a:off x="3199972" y="2519314"/>
              <a:ext cx="227032"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p:cNvSpPr/>
            <p:nvPr/>
          </p:nvSpPr>
          <p:spPr>
            <a:xfrm>
              <a:off x="3906469" y="2573285"/>
              <a:ext cx="227031"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Oval 34"/>
            <p:cNvSpPr/>
            <p:nvPr/>
          </p:nvSpPr>
          <p:spPr>
            <a:xfrm>
              <a:off x="4762203" y="2044681"/>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Oval 35"/>
            <p:cNvSpPr/>
            <p:nvPr/>
          </p:nvSpPr>
          <p:spPr>
            <a:xfrm>
              <a:off x="5349627" y="2771710"/>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Oval 36"/>
            <p:cNvSpPr/>
            <p:nvPr/>
          </p:nvSpPr>
          <p:spPr>
            <a:xfrm>
              <a:off x="3552427" y="5028990"/>
              <a:ext cx="225444"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Oval 37"/>
            <p:cNvSpPr/>
            <p:nvPr/>
          </p:nvSpPr>
          <p:spPr>
            <a:xfrm>
              <a:off x="4422450" y="2387559"/>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Oval 39"/>
            <p:cNvSpPr/>
            <p:nvPr/>
          </p:nvSpPr>
          <p:spPr>
            <a:xfrm>
              <a:off x="3538139" y="2274855"/>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Oval 40"/>
            <p:cNvSpPr/>
            <p:nvPr/>
          </p:nvSpPr>
          <p:spPr>
            <a:xfrm>
              <a:off x="2877683" y="5008354"/>
              <a:ext cx="227031"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Oval 41"/>
            <p:cNvSpPr/>
            <p:nvPr/>
          </p:nvSpPr>
          <p:spPr>
            <a:xfrm>
              <a:off x="5095606" y="2201834"/>
              <a:ext cx="227032"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4313" name="Group 3"/>
            <p:cNvGrpSpPr>
              <a:grpSpLocks/>
            </p:cNvGrpSpPr>
            <p:nvPr/>
          </p:nvGrpSpPr>
          <p:grpSpPr bwMode="auto">
            <a:xfrm rot="5400000">
              <a:off x="3121647" y="247510"/>
              <a:ext cx="2971800" cy="6929094"/>
              <a:chOff x="4299914" y="1790726"/>
              <a:chExt cx="2971800" cy="4152874"/>
            </a:xfrm>
          </p:grpSpPr>
          <p:cxnSp>
            <p:nvCxnSpPr>
              <p:cNvPr id="45" name="Straight Connector 44"/>
              <p:cNvCxnSpPr/>
              <p:nvPr/>
            </p:nvCxnSpPr>
            <p:spPr>
              <a:xfrm>
                <a:off x="4299402" y="1790531"/>
                <a:ext cx="0" cy="415342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028018" y="1790531"/>
                <a:ext cx="0" cy="415342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789969" y="1790531"/>
                <a:ext cx="0" cy="415342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6509060" y="1790531"/>
                <a:ext cx="0" cy="415342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7271012" y="1790531"/>
                <a:ext cx="0" cy="415342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4314" name="Group 43"/>
            <p:cNvGrpSpPr>
              <a:grpSpLocks/>
            </p:cNvGrpSpPr>
            <p:nvPr/>
          </p:nvGrpSpPr>
          <p:grpSpPr bwMode="auto">
            <a:xfrm>
              <a:off x="2057400" y="1790726"/>
              <a:ext cx="5214314" cy="4152874"/>
              <a:chOff x="2057400" y="1790726"/>
              <a:chExt cx="5214314" cy="4152874"/>
            </a:xfrm>
          </p:grpSpPr>
          <p:cxnSp>
            <p:nvCxnSpPr>
              <p:cNvPr id="50" name="Straight Connector 49"/>
              <p:cNvCxnSpPr/>
              <p:nvPr/>
            </p:nvCxnSpPr>
            <p:spPr>
              <a:xfrm>
                <a:off x="2056876" y="1790698"/>
                <a:ext cx="0" cy="41526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818940" y="1790698"/>
                <a:ext cx="0" cy="41526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538138" y="1790698"/>
                <a:ext cx="0" cy="41526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4300202" y="1790698"/>
                <a:ext cx="0" cy="41526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5028925" y="1790698"/>
                <a:ext cx="0" cy="41526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5790989" y="1790698"/>
                <a:ext cx="0" cy="41526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510187" y="1790698"/>
                <a:ext cx="0" cy="41526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7272251" y="1790698"/>
                <a:ext cx="0" cy="41526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7" name="Rectangle 6"/>
          <p:cNvSpPr/>
          <p:nvPr/>
        </p:nvSpPr>
        <p:spPr>
          <a:xfrm>
            <a:off x="7369175" y="3022600"/>
            <a:ext cx="639763" cy="638175"/>
          </a:xfrm>
          <a:prstGeom prst="rect">
            <a:avLst/>
          </a:prstGeom>
          <a:solidFill>
            <a:srgbClr val="00B050">
              <a:alpha val="50000"/>
            </a:srgbClr>
          </a:solid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278" name="Rectangle 57"/>
          <p:cNvSpPr>
            <a:spLocks noChangeArrowheads="1"/>
          </p:cNvSpPr>
          <p:nvPr/>
        </p:nvSpPr>
        <p:spPr bwMode="auto">
          <a:xfrm>
            <a:off x="8104188" y="3097213"/>
            <a:ext cx="5953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400">
                <a:latin typeface="Arial" panose="020B0604020202020204" pitchFamily="34" charset="0"/>
              </a:rPr>
              <a:t>bin</a:t>
            </a:r>
            <a:endParaRPr lang="en-US" altLang="en-US" sz="1800">
              <a:latin typeface="Arial" panose="020B0604020202020204" pitchFamily="34" charset="0"/>
            </a:endParaRPr>
          </a:p>
        </p:txBody>
      </p:sp>
    </p:spTree>
    <p:extLst>
      <p:ext uri="{BB962C8B-B14F-4D97-AF65-F5344CB8AC3E}">
        <p14:creationId xmlns:p14="http://schemas.microsoft.com/office/powerpoint/2010/main" val="4274183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427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smtClean="0"/>
              <a:t>Modeling multi-dimensional data</a:t>
            </a:r>
          </a:p>
        </p:txBody>
      </p:sp>
      <p:sp>
        <p:nvSpPr>
          <p:cNvPr id="55299" name="Content Placeholder 2"/>
          <p:cNvSpPr>
            <a:spLocks noGrp="1"/>
          </p:cNvSpPr>
          <p:nvPr>
            <p:ph idx="1"/>
          </p:nvPr>
        </p:nvSpPr>
        <p:spPr/>
        <p:txBody>
          <a:bodyPr/>
          <a:lstStyle/>
          <a:p>
            <a:endParaRPr lang="en-US" altLang="en-US" smtClean="0"/>
          </a:p>
        </p:txBody>
      </p:sp>
      <p:sp>
        <p:nvSpPr>
          <p:cNvPr id="4" name="Rectangle 3"/>
          <p:cNvSpPr txBox="1">
            <a:spLocks noChangeArrowheads="1"/>
          </p:cNvSpPr>
          <p:nvPr/>
        </p:nvSpPr>
        <p:spPr bwMode="auto">
          <a:xfrm>
            <a:off x="527050" y="5445125"/>
            <a:ext cx="36099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77500" lnSpcReduction="20000"/>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defRPr/>
            </a:pPr>
            <a:r>
              <a:rPr lang="en-US" sz="3100" dirty="0" smtClean="0">
                <a:ea typeface="+mn-ea"/>
                <a:cs typeface="+mn-cs"/>
              </a:rPr>
              <a:t>Joint histogram</a:t>
            </a:r>
          </a:p>
          <a:p>
            <a:pPr>
              <a:defRPr/>
            </a:pPr>
            <a:r>
              <a:rPr lang="en-US" sz="2300" dirty="0" smtClean="0">
                <a:ea typeface="+mn-ea"/>
              </a:rPr>
              <a:t>Requires lots of data</a:t>
            </a:r>
          </a:p>
          <a:p>
            <a:pPr>
              <a:defRPr/>
            </a:pPr>
            <a:r>
              <a:rPr lang="en-US" sz="2300" dirty="0" smtClean="0">
                <a:ea typeface="+mn-ea"/>
              </a:rPr>
              <a:t>Loss of resolution to </a:t>
            </a:r>
            <a:br>
              <a:rPr lang="en-US" sz="2300" dirty="0" smtClean="0">
                <a:ea typeface="+mn-ea"/>
              </a:rPr>
            </a:br>
            <a:r>
              <a:rPr lang="en-US" sz="2300" dirty="0" smtClean="0">
                <a:ea typeface="+mn-ea"/>
              </a:rPr>
              <a:t>avoid empty bins</a:t>
            </a:r>
            <a:endParaRPr lang="en-US" sz="2300" dirty="0">
              <a:ea typeface="+mn-ea"/>
            </a:endParaRPr>
          </a:p>
        </p:txBody>
      </p:sp>
      <p:grpSp>
        <p:nvGrpSpPr>
          <p:cNvPr id="55301" name="Group 4"/>
          <p:cNvGrpSpPr>
            <a:grpSpLocks/>
          </p:cNvGrpSpPr>
          <p:nvPr/>
        </p:nvGrpSpPr>
        <p:grpSpPr bwMode="auto">
          <a:xfrm>
            <a:off x="4575175" y="965200"/>
            <a:ext cx="3756025" cy="2295525"/>
            <a:chOff x="568666" y="1752600"/>
            <a:chExt cx="7737134" cy="4730071"/>
          </a:xfrm>
        </p:grpSpPr>
        <p:cxnSp>
          <p:nvCxnSpPr>
            <p:cNvPr id="6" name="Straight Arrow Connector 5"/>
            <p:cNvCxnSpPr/>
            <p:nvPr/>
          </p:nvCxnSpPr>
          <p:spPr>
            <a:xfrm>
              <a:off x="1219423" y="5867696"/>
              <a:ext cx="7086377" cy="0"/>
            </a:xfrm>
            <a:prstGeom prst="straightConnector1">
              <a:avLst/>
            </a:prstGeom>
            <a:ln w="1524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219423" y="1752600"/>
              <a:ext cx="0" cy="4190334"/>
            </a:xfrm>
            <a:prstGeom prst="straightConnector1">
              <a:avLst/>
            </a:prstGeom>
            <a:ln w="152400">
              <a:tailEnd type="triangle"/>
            </a:ln>
          </p:spPr>
          <p:style>
            <a:lnRef idx="1">
              <a:schemeClr val="accent1"/>
            </a:lnRef>
            <a:fillRef idx="0">
              <a:schemeClr val="accent1"/>
            </a:fillRef>
            <a:effectRef idx="0">
              <a:schemeClr val="accent1"/>
            </a:effectRef>
            <a:fontRef idx="minor">
              <a:schemeClr val="tx1"/>
            </a:fontRef>
          </p:style>
        </p:cxnSp>
        <p:sp>
          <p:nvSpPr>
            <p:cNvPr id="55396" name="TextBox 7"/>
            <p:cNvSpPr txBox="1">
              <a:spLocks noChangeArrowheads="1"/>
            </p:cNvSpPr>
            <p:nvPr/>
          </p:nvSpPr>
          <p:spPr bwMode="auto">
            <a:xfrm>
              <a:off x="3771897" y="5943600"/>
              <a:ext cx="1866901" cy="539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100">
                  <a:latin typeface="Arial" panose="020B0604020202020204" pitchFamily="34" charset="0"/>
                </a:rPr>
                <a:t>Feature 1</a:t>
              </a:r>
            </a:p>
          </p:txBody>
        </p:sp>
        <p:sp>
          <p:nvSpPr>
            <p:cNvPr id="55397" name="TextBox 8"/>
            <p:cNvSpPr txBox="1">
              <a:spLocks noChangeArrowheads="1"/>
            </p:cNvSpPr>
            <p:nvPr/>
          </p:nvSpPr>
          <p:spPr bwMode="auto">
            <a:xfrm rot="16200000" flipH="1">
              <a:off x="-146522" y="3473467"/>
              <a:ext cx="1969448" cy="539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100">
                  <a:latin typeface="Arial" panose="020B0604020202020204" pitchFamily="34" charset="0"/>
                </a:rPr>
                <a:t>Feature 2</a:t>
              </a:r>
            </a:p>
          </p:txBody>
        </p:sp>
        <p:sp>
          <p:nvSpPr>
            <p:cNvPr id="10" name="Oval 9"/>
            <p:cNvSpPr/>
            <p:nvPr/>
          </p:nvSpPr>
          <p:spPr>
            <a:xfrm>
              <a:off x="1451602" y="4353159"/>
              <a:ext cx="225640" cy="22570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1955202" y="4801304"/>
              <a:ext cx="225640" cy="22898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2128520" y="3695658"/>
              <a:ext cx="225638" cy="22898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1451602" y="3695658"/>
              <a:ext cx="225640" cy="22898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1902880" y="4232125"/>
              <a:ext cx="225640" cy="22571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2413021" y="4578866"/>
              <a:ext cx="225640" cy="22571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Oval 15"/>
            <p:cNvSpPr/>
            <p:nvPr/>
          </p:nvSpPr>
          <p:spPr>
            <a:xfrm>
              <a:off x="2413021" y="4048942"/>
              <a:ext cx="225640" cy="22571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Oval 16"/>
            <p:cNvSpPr/>
            <p:nvPr/>
          </p:nvSpPr>
          <p:spPr>
            <a:xfrm>
              <a:off x="2187383" y="4343344"/>
              <a:ext cx="225638" cy="22571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p:cNvSpPr/>
            <p:nvPr/>
          </p:nvSpPr>
          <p:spPr>
            <a:xfrm>
              <a:off x="4038278" y="2099341"/>
              <a:ext cx="225638" cy="22571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Oval 18"/>
            <p:cNvSpPr/>
            <p:nvPr/>
          </p:nvSpPr>
          <p:spPr>
            <a:xfrm>
              <a:off x="5944764" y="2632538"/>
              <a:ext cx="225640" cy="22570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p:cNvSpPr/>
            <p:nvPr/>
          </p:nvSpPr>
          <p:spPr>
            <a:xfrm>
              <a:off x="3351550" y="2972737"/>
              <a:ext cx="228909" cy="22570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p:cNvSpPr/>
            <p:nvPr/>
          </p:nvSpPr>
          <p:spPr>
            <a:xfrm>
              <a:off x="4839459" y="2547488"/>
              <a:ext cx="225640" cy="22570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p:cNvSpPr/>
            <p:nvPr/>
          </p:nvSpPr>
          <p:spPr>
            <a:xfrm>
              <a:off x="3985956" y="3218072"/>
              <a:ext cx="225638" cy="22571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Oval 22"/>
            <p:cNvSpPr/>
            <p:nvPr/>
          </p:nvSpPr>
          <p:spPr>
            <a:xfrm>
              <a:off x="5375761" y="1975038"/>
              <a:ext cx="225640" cy="22571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Oval 23"/>
            <p:cNvSpPr/>
            <p:nvPr/>
          </p:nvSpPr>
          <p:spPr>
            <a:xfrm>
              <a:off x="5107610" y="3198445"/>
              <a:ext cx="228909" cy="22571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Oval 24"/>
            <p:cNvSpPr/>
            <p:nvPr/>
          </p:nvSpPr>
          <p:spPr>
            <a:xfrm>
              <a:off x="6706706" y="4729339"/>
              <a:ext cx="225638" cy="22571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Oval 25"/>
            <p:cNvSpPr/>
            <p:nvPr/>
          </p:nvSpPr>
          <p:spPr>
            <a:xfrm>
              <a:off x="6494146" y="4539613"/>
              <a:ext cx="225640" cy="22571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Oval 26"/>
            <p:cNvSpPr/>
            <p:nvPr/>
          </p:nvSpPr>
          <p:spPr>
            <a:xfrm>
              <a:off x="5879362" y="4670458"/>
              <a:ext cx="225640" cy="22571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Oval 27"/>
            <p:cNvSpPr/>
            <p:nvPr/>
          </p:nvSpPr>
          <p:spPr>
            <a:xfrm>
              <a:off x="7468646" y="4117637"/>
              <a:ext cx="225640" cy="22570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Oval 28"/>
            <p:cNvSpPr/>
            <p:nvPr/>
          </p:nvSpPr>
          <p:spPr>
            <a:xfrm>
              <a:off x="7468646" y="4614850"/>
              <a:ext cx="225640" cy="22570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Oval 29"/>
            <p:cNvSpPr/>
            <p:nvPr/>
          </p:nvSpPr>
          <p:spPr>
            <a:xfrm>
              <a:off x="7174334" y="4238668"/>
              <a:ext cx="225640" cy="22898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Oval 30"/>
            <p:cNvSpPr/>
            <p:nvPr/>
          </p:nvSpPr>
          <p:spPr>
            <a:xfrm>
              <a:off x="3201124" y="2518047"/>
              <a:ext cx="225638" cy="22571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Oval 31"/>
            <p:cNvSpPr/>
            <p:nvPr/>
          </p:nvSpPr>
          <p:spPr>
            <a:xfrm>
              <a:off x="3907473" y="2573658"/>
              <a:ext cx="225638" cy="22570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Oval 32"/>
            <p:cNvSpPr/>
            <p:nvPr/>
          </p:nvSpPr>
          <p:spPr>
            <a:xfrm>
              <a:off x="4760976" y="2043733"/>
              <a:ext cx="228909" cy="22898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p:cNvSpPr/>
            <p:nvPr/>
          </p:nvSpPr>
          <p:spPr>
            <a:xfrm>
              <a:off x="5349600" y="2773196"/>
              <a:ext cx="225640" cy="22571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Oval 34"/>
            <p:cNvSpPr/>
            <p:nvPr/>
          </p:nvSpPr>
          <p:spPr>
            <a:xfrm>
              <a:off x="3551027" y="5030284"/>
              <a:ext cx="228909" cy="22571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Oval 35"/>
            <p:cNvSpPr/>
            <p:nvPr/>
          </p:nvSpPr>
          <p:spPr>
            <a:xfrm>
              <a:off x="4424153" y="2387202"/>
              <a:ext cx="225638" cy="22571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Oval 36"/>
            <p:cNvSpPr/>
            <p:nvPr/>
          </p:nvSpPr>
          <p:spPr>
            <a:xfrm>
              <a:off x="3537947" y="2275983"/>
              <a:ext cx="225640" cy="22571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Oval 37"/>
            <p:cNvSpPr/>
            <p:nvPr/>
          </p:nvSpPr>
          <p:spPr>
            <a:xfrm>
              <a:off x="2877380" y="5007387"/>
              <a:ext cx="225640" cy="22570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Oval 38"/>
            <p:cNvSpPr/>
            <p:nvPr/>
          </p:nvSpPr>
          <p:spPr>
            <a:xfrm>
              <a:off x="5094530" y="2204018"/>
              <a:ext cx="228909" cy="22571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5428" name="Group 39"/>
            <p:cNvGrpSpPr>
              <a:grpSpLocks/>
            </p:cNvGrpSpPr>
            <p:nvPr/>
          </p:nvGrpSpPr>
          <p:grpSpPr bwMode="auto">
            <a:xfrm>
              <a:off x="2057400" y="1790726"/>
              <a:ext cx="5214314" cy="4152874"/>
              <a:chOff x="2057400" y="1790726"/>
              <a:chExt cx="5214314" cy="4152874"/>
            </a:xfrm>
          </p:grpSpPr>
          <p:cxnSp>
            <p:nvCxnSpPr>
              <p:cNvPr id="41" name="Straight Connector 40"/>
              <p:cNvCxnSpPr/>
              <p:nvPr/>
            </p:nvCxnSpPr>
            <p:spPr>
              <a:xfrm>
                <a:off x="2056578" y="1791853"/>
                <a:ext cx="0" cy="415107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818518" y="1791853"/>
                <a:ext cx="0" cy="415107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537947" y="1791853"/>
                <a:ext cx="0" cy="415107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299889" y="1791853"/>
                <a:ext cx="0" cy="415107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029128" y="1791853"/>
                <a:ext cx="0" cy="415107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791070" y="1791853"/>
                <a:ext cx="0" cy="415107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6510499" y="1791853"/>
                <a:ext cx="0" cy="415107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272439" y="1791853"/>
                <a:ext cx="0" cy="415107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55302" name="Group 48"/>
          <p:cNvGrpSpPr>
            <a:grpSpLocks/>
          </p:cNvGrpSpPr>
          <p:nvPr/>
        </p:nvGrpSpPr>
        <p:grpSpPr bwMode="auto">
          <a:xfrm>
            <a:off x="4572000" y="3219450"/>
            <a:ext cx="3683000" cy="2266950"/>
            <a:chOff x="547000" y="1752600"/>
            <a:chExt cx="7758800" cy="4773402"/>
          </a:xfrm>
        </p:grpSpPr>
        <p:cxnSp>
          <p:nvCxnSpPr>
            <p:cNvPr id="50" name="Straight Arrow Connector 49"/>
            <p:cNvCxnSpPr/>
            <p:nvPr/>
          </p:nvCxnSpPr>
          <p:spPr>
            <a:xfrm>
              <a:off x="1219207" y="5867488"/>
              <a:ext cx="7086593" cy="0"/>
            </a:xfrm>
            <a:prstGeom prst="straightConnector1">
              <a:avLst/>
            </a:prstGeom>
            <a:ln w="152400">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1219207" y="1752600"/>
              <a:ext cx="0" cy="4191769"/>
            </a:xfrm>
            <a:prstGeom prst="straightConnector1">
              <a:avLst/>
            </a:prstGeom>
            <a:ln w="152400">
              <a:tailEnd type="triangle"/>
            </a:ln>
          </p:spPr>
          <p:style>
            <a:lnRef idx="1">
              <a:schemeClr val="accent1"/>
            </a:lnRef>
            <a:fillRef idx="0">
              <a:schemeClr val="accent1"/>
            </a:fillRef>
            <a:effectRef idx="0">
              <a:schemeClr val="accent1"/>
            </a:effectRef>
            <a:fontRef idx="minor">
              <a:schemeClr val="tx1"/>
            </a:fontRef>
          </p:style>
        </p:cxnSp>
        <p:sp>
          <p:nvSpPr>
            <p:cNvPr id="55356" name="TextBox 51"/>
            <p:cNvSpPr txBox="1">
              <a:spLocks noChangeArrowheads="1"/>
            </p:cNvSpPr>
            <p:nvPr/>
          </p:nvSpPr>
          <p:spPr bwMode="auto">
            <a:xfrm>
              <a:off x="3771899" y="5943600"/>
              <a:ext cx="2085417" cy="582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100">
                  <a:latin typeface="Arial" panose="020B0604020202020204" pitchFamily="34" charset="0"/>
                </a:rPr>
                <a:t>Feature 1</a:t>
              </a:r>
            </a:p>
          </p:txBody>
        </p:sp>
        <p:sp>
          <p:nvSpPr>
            <p:cNvPr id="55357" name="TextBox 52"/>
            <p:cNvSpPr txBox="1">
              <a:spLocks noChangeArrowheads="1"/>
            </p:cNvSpPr>
            <p:nvPr/>
          </p:nvSpPr>
          <p:spPr bwMode="auto">
            <a:xfrm rot="16200000" flipH="1">
              <a:off x="-184077" y="3489356"/>
              <a:ext cx="2044556" cy="582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100">
                  <a:latin typeface="Arial" panose="020B0604020202020204" pitchFamily="34" charset="0"/>
                </a:rPr>
                <a:t>Feature 2</a:t>
              </a:r>
            </a:p>
          </p:txBody>
        </p:sp>
        <p:sp>
          <p:nvSpPr>
            <p:cNvPr id="54" name="Oval 53"/>
            <p:cNvSpPr/>
            <p:nvPr/>
          </p:nvSpPr>
          <p:spPr>
            <a:xfrm>
              <a:off x="1449964" y="4353235"/>
              <a:ext cx="227413" cy="2273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 name="Oval 54"/>
            <p:cNvSpPr/>
            <p:nvPr/>
          </p:nvSpPr>
          <p:spPr>
            <a:xfrm>
              <a:off x="1954956" y="4804503"/>
              <a:ext cx="227413" cy="22396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Oval 55"/>
            <p:cNvSpPr/>
            <p:nvPr/>
          </p:nvSpPr>
          <p:spPr>
            <a:xfrm>
              <a:off x="2128860" y="3698062"/>
              <a:ext cx="224068" cy="22396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Oval 56"/>
            <p:cNvSpPr/>
            <p:nvPr/>
          </p:nvSpPr>
          <p:spPr>
            <a:xfrm>
              <a:off x="1449964" y="3698062"/>
              <a:ext cx="227413" cy="22396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 name="Oval 57"/>
            <p:cNvSpPr/>
            <p:nvPr/>
          </p:nvSpPr>
          <p:spPr>
            <a:xfrm>
              <a:off x="1901447" y="4229555"/>
              <a:ext cx="227413" cy="2273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 name="Oval 58"/>
            <p:cNvSpPr/>
            <p:nvPr/>
          </p:nvSpPr>
          <p:spPr>
            <a:xfrm>
              <a:off x="2413125" y="4580540"/>
              <a:ext cx="227413" cy="22396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Oval 59"/>
            <p:cNvSpPr/>
            <p:nvPr/>
          </p:nvSpPr>
          <p:spPr>
            <a:xfrm>
              <a:off x="2413125" y="4049049"/>
              <a:ext cx="227413" cy="22396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 name="Oval 60"/>
            <p:cNvSpPr/>
            <p:nvPr/>
          </p:nvSpPr>
          <p:spPr>
            <a:xfrm>
              <a:off x="2185712" y="4343208"/>
              <a:ext cx="227413" cy="2273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 name="Oval 61"/>
            <p:cNvSpPr/>
            <p:nvPr/>
          </p:nvSpPr>
          <p:spPr>
            <a:xfrm>
              <a:off x="4038460" y="2096901"/>
              <a:ext cx="227413" cy="2273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 name="Oval 62"/>
            <p:cNvSpPr/>
            <p:nvPr/>
          </p:nvSpPr>
          <p:spPr>
            <a:xfrm>
              <a:off x="5944717" y="2631736"/>
              <a:ext cx="224070" cy="2273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Oval 63"/>
            <p:cNvSpPr/>
            <p:nvPr/>
          </p:nvSpPr>
          <p:spPr>
            <a:xfrm>
              <a:off x="3352877" y="2972693"/>
              <a:ext cx="227413" cy="22396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 name="Oval 64"/>
            <p:cNvSpPr/>
            <p:nvPr/>
          </p:nvSpPr>
          <p:spPr>
            <a:xfrm>
              <a:off x="4841094" y="2544825"/>
              <a:ext cx="224070" cy="2273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6" name="Oval 65"/>
            <p:cNvSpPr/>
            <p:nvPr/>
          </p:nvSpPr>
          <p:spPr>
            <a:xfrm>
              <a:off x="3984951" y="3216711"/>
              <a:ext cx="227413" cy="2273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 name="Oval 66"/>
            <p:cNvSpPr/>
            <p:nvPr/>
          </p:nvSpPr>
          <p:spPr>
            <a:xfrm>
              <a:off x="5376184" y="1976563"/>
              <a:ext cx="227413" cy="22396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 name="Oval 67"/>
            <p:cNvSpPr/>
            <p:nvPr/>
          </p:nvSpPr>
          <p:spPr>
            <a:xfrm>
              <a:off x="5108639" y="3196654"/>
              <a:ext cx="227413" cy="2273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 name="Oval 68"/>
            <p:cNvSpPr/>
            <p:nvPr/>
          </p:nvSpPr>
          <p:spPr>
            <a:xfrm>
              <a:off x="6707220" y="4727619"/>
              <a:ext cx="224070" cy="2273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 name="Oval 69"/>
            <p:cNvSpPr/>
            <p:nvPr/>
          </p:nvSpPr>
          <p:spPr>
            <a:xfrm>
              <a:off x="6493184" y="4537086"/>
              <a:ext cx="227413" cy="2273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 name="Oval 70"/>
            <p:cNvSpPr/>
            <p:nvPr/>
          </p:nvSpPr>
          <p:spPr>
            <a:xfrm>
              <a:off x="5877831" y="4667451"/>
              <a:ext cx="227413" cy="2273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 name="Oval 71"/>
            <p:cNvSpPr/>
            <p:nvPr/>
          </p:nvSpPr>
          <p:spPr>
            <a:xfrm>
              <a:off x="7466379" y="4119245"/>
              <a:ext cx="227413" cy="22396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 name="Oval 72"/>
            <p:cNvSpPr/>
            <p:nvPr/>
          </p:nvSpPr>
          <p:spPr>
            <a:xfrm>
              <a:off x="7469722" y="4613967"/>
              <a:ext cx="224070" cy="2273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 name="Oval 73"/>
            <p:cNvSpPr/>
            <p:nvPr/>
          </p:nvSpPr>
          <p:spPr>
            <a:xfrm>
              <a:off x="7172080" y="4239583"/>
              <a:ext cx="227413" cy="2273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5" name="Oval 74"/>
            <p:cNvSpPr/>
            <p:nvPr/>
          </p:nvSpPr>
          <p:spPr>
            <a:xfrm>
              <a:off x="3199039" y="2518084"/>
              <a:ext cx="227413" cy="2273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6" name="Oval 75"/>
            <p:cNvSpPr/>
            <p:nvPr/>
          </p:nvSpPr>
          <p:spPr>
            <a:xfrm>
              <a:off x="3908033" y="2574909"/>
              <a:ext cx="224068" cy="22396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7" name="Oval 76"/>
            <p:cNvSpPr/>
            <p:nvPr/>
          </p:nvSpPr>
          <p:spPr>
            <a:xfrm>
              <a:off x="4760831" y="2043418"/>
              <a:ext cx="227413" cy="2273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8" name="Oval 77"/>
            <p:cNvSpPr/>
            <p:nvPr/>
          </p:nvSpPr>
          <p:spPr>
            <a:xfrm>
              <a:off x="5349430" y="2772130"/>
              <a:ext cx="227413" cy="2273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9" name="Oval 78"/>
            <p:cNvSpPr/>
            <p:nvPr/>
          </p:nvSpPr>
          <p:spPr>
            <a:xfrm>
              <a:off x="3553536" y="5028464"/>
              <a:ext cx="224068" cy="2273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0" name="Oval 79"/>
            <p:cNvSpPr/>
            <p:nvPr/>
          </p:nvSpPr>
          <p:spPr>
            <a:xfrm>
              <a:off x="4423057" y="2387717"/>
              <a:ext cx="227413" cy="2273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 name="Oval 80"/>
            <p:cNvSpPr/>
            <p:nvPr/>
          </p:nvSpPr>
          <p:spPr>
            <a:xfrm>
              <a:off x="3536813" y="2274064"/>
              <a:ext cx="227413" cy="2273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 name="Oval 81"/>
            <p:cNvSpPr/>
            <p:nvPr/>
          </p:nvSpPr>
          <p:spPr>
            <a:xfrm>
              <a:off x="2877985" y="5008408"/>
              <a:ext cx="227413" cy="2273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3" name="Oval 82"/>
            <p:cNvSpPr/>
            <p:nvPr/>
          </p:nvSpPr>
          <p:spPr>
            <a:xfrm>
              <a:off x="5095262" y="2203868"/>
              <a:ext cx="227413" cy="22396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5388" name="Group 83"/>
            <p:cNvGrpSpPr>
              <a:grpSpLocks/>
            </p:cNvGrpSpPr>
            <p:nvPr/>
          </p:nvGrpSpPr>
          <p:grpSpPr bwMode="auto">
            <a:xfrm rot="5400000">
              <a:off x="3121647" y="247510"/>
              <a:ext cx="2971800" cy="6929094"/>
              <a:chOff x="4299914" y="1790726"/>
              <a:chExt cx="2971800" cy="4152874"/>
            </a:xfrm>
          </p:grpSpPr>
          <p:cxnSp>
            <p:nvCxnSpPr>
              <p:cNvPr id="85" name="Straight Connector 84"/>
              <p:cNvCxnSpPr/>
              <p:nvPr/>
            </p:nvCxnSpPr>
            <p:spPr>
              <a:xfrm>
                <a:off x="4301022" y="1790963"/>
                <a:ext cx="0" cy="415306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5029734" y="1790963"/>
                <a:ext cx="0" cy="415306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5791874" y="1790963"/>
                <a:ext cx="0" cy="415306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6510560" y="1790963"/>
                <a:ext cx="0" cy="415306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7272699" y="1790963"/>
                <a:ext cx="0" cy="415306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90" name="Rectangle 9"/>
          <p:cNvSpPr>
            <a:spLocks noChangeArrowheads="1"/>
          </p:cNvSpPr>
          <p:nvPr/>
        </p:nvSpPr>
        <p:spPr bwMode="auto">
          <a:xfrm>
            <a:off x="4267200" y="5445125"/>
            <a:ext cx="4495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marL="342900" indent="-3429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buFontTx/>
              <a:buNone/>
            </a:pPr>
            <a:r>
              <a:rPr lang="en-US" altLang="en-US" sz="2400">
                <a:latin typeface="Arial" panose="020B0604020202020204" pitchFamily="34" charset="0"/>
                <a:cs typeface="Arial" panose="020B0604020202020204" pitchFamily="34" charset="0"/>
              </a:rPr>
              <a:t>Marginal histogram</a:t>
            </a:r>
          </a:p>
          <a:p>
            <a:pPr lvl="1" eaLnBrk="1" hangingPunct="1">
              <a:buFontTx/>
              <a:buChar char="•"/>
            </a:pPr>
            <a:r>
              <a:rPr lang="en-US" altLang="en-US" sz="1800">
                <a:latin typeface="Arial" panose="020B0604020202020204" pitchFamily="34" charset="0"/>
                <a:cs typeface="Arial" panose="020B0604020202020204" pitchFamily="34" charset="0"/>
              </a:rPr>
              <a:t>Requires independent features</a:t>
            </a:r>
          </a:p>
          <a:p>
            <a:pPr lvl="1" eaLnBrk="1" hangingPunct="1">
              <a:buFontTx/>
              <a:buChar char="•"/>
            </a:pPr>
            <a:r>
              <a:rPr lang="en-US" altLang="en-US" sz="1800">
                <a:latin typeface="Arial" panose="020B0604020202020204" pitchFamily="34" charset="0"/>
                <a:cs typeface="Arial" panose="020B0604020202020204" pitchFamily="34" charset="0"/>
              </a:rPr>
              <a:t>More data/bin than </a:t>
            </a:r>
            <a:br>
              <a:rPr lang="en-US" altLang="en-US" sz="1800">
                <a:latin typeface="Arial" panose="020B0604020202020204" pitchFamily="34" charset="0"/>
                <a:cs typeface="Arial" panose="020B0604020202020204" pitchFamily="34" charset="0"/>
              </a:rPr>
            </a:br>
            <a:r>
              <a:rPr lang="en-US" altLang="en-US" sz="1800">
                <a:latin typeface="Arial" panose="020B0604020202020204" pitchFamily="34" charset="0"/>
                <a:cs typeface="Arial" panose="020B0604020202020204" pitchFamily="34" charset="0"/>
              </a:rPr>
              <a:t>joint histogram</a:t>
            </a:r>
            <a:endParaRPr lang="en-US" altLang="en-US" sz="2800">
              <a:latin typeface="Arial" panose="020B0604020202020204" pitchFamily="34" charset="0"/>
              <a:cs typeface="Arial" panose="020B0604020202020204" pitchFamily="34" charset="0"/>
            </a:endParaRPr>
          </a:p>
        </p:txBody>
      </p:sp>
      <p:grpSp>
        <p:nvGrpSpPr>
          <p:cNvPr id="55304" name="Group 90"/>
          <p:cNvGrpSpPr>
            <a:grpSpLocks/>
          </p:cNvGrpSpPr>
          <p:nvPr/>
        </p:nvGrpSpPr>
        <p:grpSpPr bwMode="auto">
          <a:xfrm>
            <a:off x="169863" y="989013"/>
            <a:ext cx="3968750" cy="2414587"/>
            <a:chOff x="583701" y="1752600"/>
            <a:chExt cx="7722099" cy="4700002"/>
          </a:xfrm>
        </p:grpSpPr>
        <p:cxnSp>
          <p:nvCxnSpPr>
            <p:cNvPr id="92" name="Straight Arrow Connector 91"/>
            <p:cNvCxnSpPr/>
            <p:nvPr/>
          </p:nvCxnSpPr>
          <p:spPr>
            <a:xfrm>
              <a:off x="1220002" y="5868579"/>
              <a:ext cx="7085798" cy="0"/>
            </a:xfrm>
            <a:prstGeom prst="straightConnector1">
              <a:avLst/>
            </a:prstGeom>
            <a:ln w="152400">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V="1">
              <a:off x="1220002" y="1752600"/>
              <a:ext cx="0" cy="4190141"/>
            </a:xfrm>
            <a:prstGeom prst="straightConnector1">
              <a:avLst/>
            </a:prstGeom>
            <a:ln w="152400">
              <a:tailEnd type="triangle"/>
            </a:ln>
          </p:spPr>
          <p:style>
            <a:lnRef idx="1">
              <a:schemeClr val="accent1"/>
            </a:lnRef>
            <a:fillRef idx="0">
              <a:schemeClr val="accent1"/>
            </a:fillRef>
            <a:effectRef idx="0">
              <a:schemeClr val="accent1"/>
            </a:effectRef>
            <a:fontRef idx="minor">
              <a:schemeClr val="tx1"/>
            </a:fontRef>
          </p:style>
        </p:cxnSp>
        <p:sp>
          <p:nvSpPr>
            <p:cNvPr id="55307" name="TextBox 93"/>
            <p:cNvSpPr txBox="1">
              <a:spLocks noChangeArrowheads="1"/>
            </p:cNvSpPr>
            <p:nvPr/>
          </p:nvSpPr>
          <p:spPr bwMode="auto">
            <a:xfrm>
              <a:off x="3771900" y="5943600"/>
              <a:ext cx="2019301" cy="50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100">
                  <a:latin typeface="Arial" panose="020B0604020202020204" pitchFamily="34" charset="0"/>
                </a:rPr>
                <a:t>Feature 1</a:t>
              </a:r>
            </a:p>
          </p:txBody>
        </p:sp>
        <p:sp>
          <p:nvSpPr>
            <p:cNvPr id="55308" name="TextBox 94"/>
            <p:cNvSpPr txBox="1">
              <a:spLocks noChangeArrowheads="1"/>
            </p:cNvSpPr>
            <p:nvPr/>
          </p:nvSpPr>
          <p:spPr bwMode="auto">
            <a:xfrm rot="16200000" flipH="1">
              <a:off x="38101" y="3303879"/>
              <a:ext cx="1600201" cy="50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100">
                  <a:latin typeface="Arial" panose="020B0604020202020204" pitchFamily="34" charset="0"/>
                </a:rPr>
                <a:t>Feature 2</a:t>
              </a:r>
            </a:p>
          </p:txBody>
        </p:sp>
        <p:sp>
          <p:nvSpPr>
            <p:cNvPr id="96" name="Oval 95"/>
            <p:cNvSpPr/>
            <p:nvPr/>
          </p:nvSpPr>
          <p:spPr>
            <a:xfrm>
              <a:off x="1448576" y="4354443"/>
              <a:ext cx="228574" cy="22557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7" name="Oval 96"/>
            <p:cNvSpPr/>
            <p:nvPr/>
          </p:nvSpPr>
          <p:spPr>
            <a:xfrm>
              <a:off x="1955146" y="4802502"/>
              <a:ext cx="225484" cy="22557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8" name="Oval 97"/>
            <p:cNvSpPr/>
            <p:nvPr/>
          </p:nvSpPr>
          <p:spPr>
            <a:xfrm>
              <a:off x="2128121" y="3696256"/>
              <a:ext cx="225484" cy="22557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9" name="Oval 98"/>
            <p:cNvSpPr/>
            <p:nvPr/>
          </p:nvSpPr>
          <p:spPr>
            <a:xfrm>
              <a:off x="1448576" y="3696256"/>
              <a:ext cx="228574" cy="22557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 name="Oval 99"/>
            <p:cNvSpPr/>
            <p:nvPr/>
          </p:nvSpPr>
          <p:spPr>
            <a:xfrm>
              <a:off x="1902635" y="4230840"/>
              <a:ext cx="225486" cy="22557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1" name="Oval 100"/>
            <p:cNvSpPr/>
            <p:nvPr/>
          </p:nvSpPr>
          <p:spPr>
            <a:xfrm>
              <a:off x="2412294" y="4580017"/>
              <a:ext cx="228574" cy="22557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 name="Oval 101"/>
            <p:cNvSpPr/>
            <p:nvPr/>
          </p:nvSpPr>
          <p:spPr>
            <a:xfrm>
              <a:off x="2412294" y="4048524"/>
              <a:ext cx="228574" cy="22557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3" name="Oval 102"/>
            <p:cNvSpPr/>
            <p:nvPr/>
          </p:nvSpPr>
          <p:spPr>
            <a:xfrm>
              <a:off x="2186808" y="4345171"/>
              <a:ext cx="225486" cy="22557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4" name="Oval 103"/>
            <p:cNvSpPr/>
            <p:nvPr/>
          </p:nvSpPr>
          <p:spPr>
            <a:xfrm>
              <a:off x="4040112" y="2098688"/>
              <a:ext cx="225486" cy="22557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5" name="Oval 104"/>
            <p:cNvSpPr/>
            <p:nvPr/>
          </p:nvSpPr>
          <p:spPr>
            <a:xfrm>
              <a:off x="5942837" y="2633270"/>
              <a:ext cx="228574" cy="22557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6" name="Oval 105"/>
            <p:cNvSpPr/>
            <p:nvPr/>
          </p:nvSpPr>
          <p:spPr>
            <a:xfrm>
              <a:off x="3351301" y="2973178"/>
              <a:ext cx="228574" cy="22557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7" name="Oval 106"/>
            <p:cNvSpPr/>
            <p:nvPr/>
          </p:nvSpPr>
          <p:spPr>
            <a:xfrm>
              <a:off x="4840122" y="2546748"/>
              <a:ext cx="225484" cy="22557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8" name="Oval 107"/>
            <p:cNvSpPr/>
            <p:nvPr/>
          </p:nvSpPr>
          <p:spPr>
            <a:xfrm>
              <a:off x="3984512" y="3217295"/>
              <a:ext cx="225486" cy="22557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9" name="Oval 108"/>
            <p:cNvSpPr/>
            <p:nvPr/>
          </p:nvSpPr>
          <p:spPr>
            <a:xfrm>
              <a:off x="5377580" y="1975085"/>
              <a:ext cx="225484" cy="22557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0" name="Oval 109"/>
            <p:cNvSpPr/>
            <p:nvPr/>
          </p:nvSpPr>
          <p:spPr>
            <a:xfrm>
              <a:off x="5108850" y="3198755"/>
              <a:ext cx="225486" cy="22557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1" name="Oval 110"/>
            <p:cNvSpPr/>
            <p:nvPr/>
          </p:nvSpPr>
          <p:spPr>
            <a:xfrm>
              <a:off x="6705781" y="4728341"/>
              <a:ext cx="225484" cy="22557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 name="Oval 111"/>
            <p:cNvSpPr/>
            <p:nvPr/>
          </p:nvSpPr>
          <p:spPr>
            <a:xfrm>
              <a:off x="6492650" y="4539847"/>
              <a:ext cx="228574" cy="22557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3" name="Oval 112"/>
            <p:cNvSpPr/>
            <p:nvPr/>
          </p:nvSpPr>
          <p:spPr>
            <a:xfrm>
              <a:off x="5877972" y="4669630"/>
              <a:ext cx="225484" cy="22557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4" name="Oval 113"/>
            <p:cNvSpPr/>
            <p:nvPr/>
          </p:nvSpPr>
          <p:spPr>
            <a:xfrm>
              <a:off x="7468723" y="4116506"/>
              <a:ext cx="225486" cy="2286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5" name="Oval 114"/>
            <p:cNvSpPr/>
            <p:nvPr/>
          </p:nvSpPr>
          <p:spPr>
            <a:xfrm>
              <a:off x="7468723" y="4614009"/>
              <a:ext cx="225486" cy="22557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6" name="Oval 115"/>
            <p:cNvSpPr/>
            <p:nvPr/>
          </p:nvSpPr>
          <p:spPr>
            <a:xfrm>
              <a:off x="7172195" y="4240109"/>
              <a:ext cx="228574" cy="22557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7" name="Oval 116"/>
            <p:cNvSpPr/>
            <p:nvPr/>
          </p:nvSpPr>
          <p:spPr>
            <a:xfrm>
              <a:off x="3199947" y="2518938"/>
              <a:ext cx="225486" cy="22557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8" name="Oval 117"/>
            <p:cNvSpPr/>
            <p:nvPr/>
          </p:nvSpPr>
          <p:spPr>
            <a:xfrm>
              <a:off x="3907292" y="2574560"/>
              <a:ext cx="225484" cy="22557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9" name="Oval 118"/>
            <p:cNvSpPr/>
            <p:nvPr/>
          </p:nvSpPr>
          <p:spPr>
            <a:xfrm>
              <a:off x="4762900" y="2046156"/>
              <a:ext cx="225486" cy="22557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0" name="Oval 119"/>
            <p:cNvSpPr/>
            <p:nvPr/>
          </p:nvSpPr>
          <p:spPr>
            <a:xfrm>
              <a:off x="5349780" y="2772325"/>
              <a:ext cx="225486" cy="22557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1" name="Oval 120"/>
            <p:cNvSpPr/>
            <p:nvPr/>
          </p:nvSpPr>
          <p:spPr>
            <a:xfrm>
              <a:off x="3552075" y="5028079"/>
              <a:ext cx="225486" cy="2286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2" name="Oval 121"/>
            <p:cNvSpPr/>
            <p:nvPr/>
          </p:nvSpPr>
          <p:spPr>
            <a:xfrm>
              <a:off x="4423128" y="2389155"/>
              <a:ext cx="225486" cy="22557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3" name="Oval 122"/>
            <p:cNvSpPr/>
            <p:nvPr/>
          </p:nvSpPr>
          <p:spPr>
            <a:xfrm>
              <a:off x="3536632" y="2274822"/>
              <a:ext cx="228574" cy="22557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4" name="Oval 123"/>
            <p:cNvSpPr/>
            <p:nvPr/>
          </p:nvSpPr>
          <p:spPr>
            <a:xfrm>
              <a:off x="2878708" y="5009538"/>
              <a:ext cx="225486" cy="22557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5" name="Oval 124"/>
            <p:cNvSpPr/>
            <p:nvPr/>
          </p:nvSpPr>
          <p:spPr>
            <a:xfrm>
              <a:off x="5096495" y="2203751"/>
              <a:ext cx="225486" cy="22557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5339" name="Group 125"/>
            <p:cNvGrpSpPr>
              <a:grpSpLocks/>
            </p:cNvGrpSpPr>
            <p:nvPr/>
          </p:nvGrpSpPr>
          <p:grpSpPr bwMode="auto">
            <a:xfrm rot="5400000">
              <a:off x="3121647" y="247510"/>
              <a:ext cx="2971800" cy="6929094"/>
              <a:chOff x="4299914" y="1790726"/>
              <a:chExt cx="2971800" cy="4152874"/>
            </a:xfrm>
          </p:grpSpPr>
          <p:cxnSp>
            <p:nvCxnSpPr>
              <p:cNvPr id="136" name="Straight Connector 135"/>
              <p:cNvCxnSpPr/>
              <p:nvPr/>
            </p:nvCxnSpPr>
            <p:spPr>
              <a:xfrm>
                <a:off x="4299137" y="1791352"/>
                <a:ext cx="0" cy="415238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5028395" y="1791352"/>
                <a:ext cx="0" cy="415238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5791644" y="1791352"/>
                <a:ext cx="0" cy="415238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6508541" y="1791352"/>
                <a:ext cx="0" cy="415238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7271788" y="1791352"/>
                <a:ext cx="0" cy="415238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5340" name="Group 126"/>
            <p:cNvGrpSpPr>
              <a:grpSpLocks/>
            </p:cNvGrpSpPr>
            <p:nvPr/>
          </p:nvGrpSpPr>
          <p:grpSpPr bwMode="auto">
            <a:xfrm>
              <a:off x="2057400" y="1790726"/>
              <a:ext cx="5214314" cy="4152874"/>
              <a:chOff x="2057400" y="1790726"/>
              <a:chExt cx="5214314" cy="4152874"/>
            </a:xfrm>
          </p:grpSpPr>
          <p:cxnSp>
            <p:nvCxnSpPr>
              <p:cNvPr id="128" name="Straight Connector 127"/>
              <p:cNvCxnSpPr/>
              <p:nvPr/>
            </p:nvCxnSpPr>
            <p:spPr>
              <a:xfrm>
                <a:off x="2057077" y="1789681"/>
                <a:ext cx="0" cy="415305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2820021" y="1789681"/>
                <a:ext cx="0" cy="415305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3536632" y="1789681"/>
                <a:ext cx="0" cy="415305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4299575" y="1789681"/>
                <a:ext cx="0" cy="415305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5028541" y="1789681"/>
                <a:ext cx="0" cy="415305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5791485" y="1789681"/>
                <a:ext cx="0" cy="415305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6508096" y="1789681"/>
                <a:ext cx="0" cy="415305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7271039" y="1789681"/>
                <a:ext cx="0" cy="415305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5141746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altLang="en-US" smtClean="0"/>
              <a:t>Modeling multi-dimensional data</a:t>
            </a:r>
          </a:p>
        </p:txBody>
      </p:sp>
      <p:sp>
        <p:nvSpPr>
          <p:cNvPr id="56323" name="Content Placeholder 2"/>
          <p:cNvSpPr>
            <a:spLocks noGrp="1"/>
          </p:cNvSpPr>
          <p:nvPr>
            <p:ph idx="1"/>
          </p:nvPr>
        </p:nvSpPr>
        <p:spPr>
          <a:xfrm>
            <a:off x="628650" y="1033929"/>
            <a:ext cx="7886700" cy="5143034"/>
          </a:xfrm>
        </p:spPr>
        <p:txBody>
          <a:bodyPr/>
          <a:lstStyle/>
          <a:p>
            <a:r>
              <a:rPr lang="en-US" altLang="en-US" sz="2400" dirty="0" smtClean="0"/>
              <a:t>Clustering</a:t>
            </a:r>
          </a:p>
          <a:p>
            <a:r>
              <a:rPr lang="en-US" altLang="en-US" sz="2400" dirty="0" smtClean="0">
                <a:latin typeface="Arial" panose="020B0604020202020204" pitchFamily="34" charset="0"/>
              </a:rPr>
              <a:t>Use the same cluster centers for all images</a:t>
            </a:r>
          </a:p>
          <a:p>
            <a:endParaRPr lang="en-US" altLang="en-US" sz="2400" dirty="0" smtClean="0"/>
          </a:p>
          <a:p>
            <a:endParaRPr lang="en-US" altLang="en-US" sz="2400" dirty="0" smtClean="0"/>
          </a:p>
        </p:txBody>
      </p:sp>
      <p:grpSp>
        <p:nvGrpSpPr>
          <p:cNvPr id="56324" name="Group 4"/>
          <p:cNvGrpSpPr>
            <a:grpSpLocks/>
          </p:cNvGrpSpPr>
          <p:nvPr/>
        </p:nvGrpSpPr>
        <p:grpSpPr bwMode="auto">
          <a:xfrm>
            <a:off x="608013" y="1752600"/>
            <a:ext cx="7697787" cy="4652963"/>
            <a:chOff x="607368" y="1752600"/>
            <a:chExt cx="7698432" cy="4652665"/>
          </a:xfrm>
        </p:grpSpPr>
        <p:cxnSp>
          <p:nvCxnSpPr>
            <p:cNvPr id="6" name="Straight Arrow Connector 5"/>
            <p:cNvCxnSpPr/>
            <p:nvPr/>
          </p:nvCxnSpPr>
          <p:spPr>
            <a:xfrm>
              <a:off x="1218606" y="5867136"/>
              <a:ext cx="7087194" cy="0"/>
            </a:xfrm>
            <a:prstGeom prst="straightConnector1">
              <a:avLst/>
            </a:prstGeom>
            <a:ln w="1524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218606" y="1752600"/>
              <a:ext cx="0" cy="4190732"/>
            </a:xfrm>
            <a:prstGeom prst="straightConnector1">
              <a:avLst/>
            </a:prstGeom>
            <a:ln w="152400">
              <a:tailEnd type="triangle"/>
            </a:ln>
          </p:spPr>
          <p:style>
            <a:lnRef idx="1">
              <a:schemeClr val="accent1"/>
            </a:lnRef>
            <a:fillRef idx="0">
              <a:schemeClr val="accent1"/>
            </a:fillRef>
            <a:effectRef idx="0">
              <a:schemeClr val="accent1"/>
            </a:effectRef>
            <a:fontRef idx="minor">
              <a:schemeClr val="tx1"/>
            </a:fontRef>
          </p:style>
        </p:cxnSp>
        <p:sp>
          <p:nvSpPr>
            <p:cNvPr id="56335" name="TextBox 7"/>
            <p:cNvSpPr txBox="1">
              <a:spLocks noChangeArrowheads="1"/>
            </p:cNvSpPr>
            <p:nvPr/>
          </p:nvSpPr>
          <p:spPr bwMode="auto">
            <a:xfrm>
              <a:off x="3771900" y="5943600"/>
              <a:ext cx="160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400">
                  <a:latin typeface="Arial" panose="020B0604020202020204" pitchFamily="34" charset="0"/>
                </a:rPr>
                <a:t>Feature 1</a:t>
              </a:r>
            </a:p>
          </p:txBody>
        </p:sp>
        <p:sp>
          <p:nvSpPr>
            <p:cNvPr id="56336" name="TextBox 8"/>
            <p:cNvSpPr txBox="1">
              <a:spLocks noChangeArrowheads="1"/>
            </p:cNvSpPr>
            <p:nvPr/>
          </p:nvSpPr>
          <p:spPr bwMode="auto">
            <a:xfrm rot="16200000" flipH="1">
              <a:off x="38101" y="3327548"/>
              <a:ext cx="160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400">
                  <a:latin typeface="Arial" panose="020B0604020202020204" pitchFamily="34" charset="0"/>
                </a:rPr>
                <a:t>Feature 2</a:t>
              </a:r>
            </a:p>
          </p:txBody>
        </p:sp>
        <p:sp>
          <p:nvSpPr>
            <p:cNvPr id="10" name="Oval 9"/>
            <p:cNvSpPr/>
            <p:nvPr/>
          </p:nvSpPr>
          <p:spPr>
            <a:xfrm>
              <a:off x="1450401" y="4352758"/>
              <a:ext cx="225444"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1955268" y="4803580"/>
              <a:ext cx="227032"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2128320" y="3697163"/>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1450401" y="3697163"/>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1901288" y="4230529"/>
              <a:ext cx="227032"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2412506" y="4579757"/>
              <a:ext cx="227032"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Oval 15"/>
            <p:cNvSpPr/>
            <p:nvPr/>
          </p:nvSpPr>
          <p:spPr>
            <a:xfrm>
              <a:off x="2412506" y="4047978"/>
              <a:ext cx="227032"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Oval 16"/>
            <p:cNvSpPr/>
            <p:nvPr/>
          </p:nvSpPr>
          <p:spPr>
            <a:xfrm>
              <a:off x="2187062" y="4344822"/>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p:cNvSpPr/>
            <p:nvPr/>
          </p:nvSpPr>
          <p:spPr>
            <a:xfrm>
              <a:off x="4038242" y="2098653"/>
              <a:ext cx="227032"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Oval 18"/>
            <p:cNvSpPr/>
            <p:nvPr/>
          </p:nvSpPr>
          <p:spPr>
            <a:xfrm>
              <a:off x="5943402" y="2632019"/>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p:cNvSpPr/>
            <p:nvPr/>
          </p:nvSpPr>
          <p:spPr>
            <a:xfrm>
              <a:off x="3352385" y="2971722"/>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p:cNvSpPr/>
            <p:nvPr/>
          </p:nvSpPr>
          <p:spPr>
            <a:xfrm>
              <a:off x="4839998" y="2546299"/>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p:cNvSpPr/>
            <p:nvPr/>
          </p:nvSpPr>
          <p:spPr>
            <a:xfrm>
              <a:off x="3984263" y="3216181"/>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Oval 22"/>
            <p:cNvSpPr/>
            <p:nvPr/>
          </p:nvSpPr>
          <p:spPr>
            <a:xfrm>
              <a:off x="5376618" y="1976424"/>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Oval 23"/>
            <p:cNvSpPr/>
            <p:nvPr/>
          </p:nvSpPr>
          <p:spPr>
            <a:xfrm>
              <a:off x="5109895" y="3198720"/>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Oval 24"/>
            <p:cNvSpPr/>
            <p:nvPr/>
          </p:nvSpPr>
          <p:spPr>
            <a:xfrm>
              <a:off x="6705466" y="4727384"/>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Oval 25"/>
            <p:cNvSpPr/>
            <p:nvPr/>
          </p:nvSpPr>
          <p:spPr>
            <a:xfrm>
              <a:off x="6492723" y="4538485"/>
              <a:ext cx="227032"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Oval 26"/>
            <p:cNvSpPr/>
            <p:nvPr/>
          </p:nvSpPr>
          <p:spPr>
            <a:xfrm>
              <a:off x="5878310" y="4668651"/>
              <a:ext cx="227031"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Oval 27"/>
            <p:cNvSpPr/>
            <p:nvPr/>
          </p:nvSpPr>
          <p:spPr>
            <a:xfrm>
              <a:off x="7467530" y="4117824"/>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Oval 28"/>
            <p:cNvSpPr/>
            <p:nvPr/>
          </p:nvSpPr>
          <p:spPr>
            <a:xfrm>
              <a:off x="7469118" y="4614680"/>
              <a:ext cx="227031"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Oval 29"/>
            <p:cNvSpPr/>
            <p:nvPr/>
          </p:nvSpPr>
          <p:spPr>
            <a:xfrm>
              <a:off x="7173818" y="4240054"/>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Oval 30"/>
            <p:cNvSpPr/>
            <p:nvPr/>
          </p:nvSpPr>
          <p:spPr>
            <a:xfrm>
              <a:off x="3199972" y="2519314"/>
              <a:ext cx="227032"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Oval 31"/>
            <p:cNvSpPr/>
            <p:nvPr/>
          </p:nvSpPr>
          <p:spPr>
            <a:xfrm>
              <a:off x="3906469" y="2573285"/>
              <a:ext cx="227031"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Oval 32"/>
            <p:cNvSpPr/>
            <p:nvPr/>
          </p:nvSpPr>
          <p:spPr>
            <a:xfrm>
              <a:off x="4762203" y="2044681"/>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p:cNvSpPr/>
            <p:nvPr/>
          </p:nvSpPr>
          <p:spPr>
            <a:xfrm>
              <a:off x="5349627" y="2771710"/>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Oval 34"/>
            <p:cNvSpPr/>
            <p:nvPr/>
          </p:nvSpPr>
          <p:spPr>
            <a:xfrm>
              <a:off x="3552427" y="5028990"/>
              <a:ext cx="225444"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Oval 35"/>
            <p:cNvSpPr/>
            <p:nvPr/>
          </p:nvSpPr>
          <p:spPr>
            <a:xfrm>
              <a:off x="4422450" y="2387559"/>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Oval 36"/>
            <p:cNvSpPr/>
            <p:nvPr/>
          </p:nvSpPr>
          <p:spPr>
            <a:xfrm>
              <a:off x="3538139" y="2274855"/>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Oval 37"/>
            <p:cNvSpPr/>
            <p:nvPr/>
          </p:nvSpPr>
          <p:spPr>
            <a:xfrm>
              <a:off x="2877683" y="5008354"/>
              <a:ext cx="227031"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Oval 38"/>
            <p:cNvSpPr/>
            <p:nvPr/>
          </p:nvSpPr>
          <p:spPr>
            <a:xfrm>
              <a:off x="5095606" y="2201834"/>
              <a:ext cx="227032"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1" name="Multiply 40"/>
          <p:cNvSpPr/>
          <p:nvPr/>
        </p:nvSpPr>
        <p:spPr>
          <a:xfrm>
            <a:off x="4256088" y="2286000"/>
            <a:ext cx="800100" cy="801688"/>
          </a:xfrm>
          <a:prstGeom prst="mathMultiply">
            <a:avLst/>
          </a:prstGeom>
          <a:solidFill>
            <a:srgbClr val="00FF00"/>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ln w="22225">
                <a:solidFill>
                  <a:schemeClr val="accent2"/>
                </a:solidFill>
                <a:prstDash val="solid"/>
              </a:ln>
              <a:solidFill>
                <a:schemeClr val="accent2">
                  <a:lumMod val="40000"/>
                  <a:lumOff val="60000"/>
                </a:schemeClr>
              </a:solidFill>
            </a:endParaRPr>
          </a:p>
        </p:txBody>
      </p:sp>
      <p:sp>
        <p:nvSpPr>
          <p:cNvPr id="42" name="Multiply 41"/>
          <p:cNvSpPr/>
          <p:nvPr/>
        </p:nvSpPr>
        <p:spPr>
          <a:xfrm>
            <a:off x="6705600" y="4276725"/>
            <a:ext cx="801688" cy="801688"/>
          </a:xfrm>
          <a:prstGeom prst="mathMultiply">
            <a:avLst/>
          </a:prstGeom>
          <a:solidFill>
            <a:srgbClr val="00FF00"/>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ln w="22225">
                <a:solidFill>
                  <a:schemeClr val="accent2"/>
                </a:solidFill>
                <a:prstDash val="solid"/>
              </a:ln>
              <a:solidFill>
                <a:schemeClr val="accent2">
                  <a:lumMod val="40000"/>
                  <a:lumOff val="60000"/>
                </a:schemeClr>
              </a:solidFill>
            </a:endParaRPr>
          </a:p>
        </p:txBody>
      </p:sp>
      <p:sp>
        <p:nvSpPr>
          <p:cNvPr id="43" name="Multiply 42"/>
          <p:cNvSpPr/>
          <p:nvPr/>
        </p:nvSpPr>
        <p:spPr>
          <a:xfrm>
            <a:off x="1800225" y="4014788"/>
            <a:ext cx="801688" cy="800100"/>
          </a:xfrm>
          <a:prstGeom prst="mathMultiply">
            <a:avLst/>
          </a:prstGeom>
          <a:solidFill>
            <a:srgbClr val="00FF00"/>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ln w="22225">
                <a:solidFill>
                  <a:schemeClr val="accent2"/>
                </a:solidFill>
                <a:prstDash val="solid"/>
              </a:ln>
              <a:solidFill>
                <a:schemeClr val="accent2">
                  <a:lumMod val="40000"/>
                  <a:lumOff val="60000"/>
                </a:schemeClr>
              </a:solidFill>
            </a:endParaRPr>
          </a:p>
        </p:txBody>
      </p:sp>
      <p:cxnSp>
        <p:nvCxnSpPr>
          <p:cNvPr id="44" name="Straight Connector 43"/>
          <p:cNvCxnSpPr/>
          <p:nvPr/>
        </p:nvCxnSpPr>
        <p:spPr>
          <a:xfrm flipH="1" flipV="1">
            <a:off x="1552575" y="2266950"/>
            <a:ext cx="3170238" cy="227647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702175" y="2274888"/>
            <a:ext cx="3254375" cy="229552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4437063" y="4519613"/>
            <a:ext cx="303212" cy="13350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59" name="Freeform 58"/>
          <p:cNvSpPr/>
          <p:nvPr/>
        </p:nvSpPr>
        <p:spPr>
          <a:xfrm>
            <a:off x="4614863" y="2324100"/>
            <a:ext cx="3829050" cy="3354388"/>
          </a:xfrm>
          <a:custGeom>
            <a:avLst/>
            <a:gdLst>
              <a:gd name="connsiteX0" fmla="*/ 3708400 w 3810000"/>
              <a:gd name="connsiteY0" fmla="*/ 0 h 3535680"/>
              <a:gd name="connsiteX1" fmla="*/ 294640 w 3810000"/>
              <a:gd name="connsiteY1" fmla="*/ 2346960 h 3535680"/>
              <a:gd name="connsiteX2" fmla="*/ 0 w 3810000"/>
              <a:gd name="connsiteY2" fmla="*/ 3535680 h 3535680"/>
              <a:gd name="connsiteX3" fmla="*/ 3810000 w 3810000"/>
              <a:gd name="connsiteY3" fmla="*/ 3535680 h 3535680"/>
              <a:gd name="connsiteX4" fmla="*/ 3708400 w 3810000"/>
              <a:gd name="connsiteY4" fmla="*/ 0 h 3535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0" h="3535680">
                <a:moveTo>
                  <a:pt x="3708400" y="0"/>
                </a:moveTo>
                <a:lnTo>
                  <a:pt x="294640" y="2346960"/>
                </a:lnTo>
                <a:lnTo>
                  <a:pt x="0" y="3535680"/>
                </a:lnTo>
                <a:lnTo>
                  <a:pt x="3810000" y="3535680"/>
                </a:lnTo>
                <a:lnTo>
                  <a:pt x="3708400" y="0"/>
                </a:lnTo>
                <a:close/>
              </a:path>
            </a:pathLst>
          </a:custGeom>
          <a:solidFill>
            <a:srgbClr val="00B050">
              <a:alpha val="50000"/>
            </a:srgbClr>
          </a:solid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Rectangle 59"/>
          <p:cNvSpPr>
            <a:spLocks noChangeArrowheads="1"/>
          </p:cNvSpPr>
          <p:nvPr/>
        </p:nvSpPr>
        <p:spPr bwMode="auto">
          <a:xfrm>
            <a:off x="8475663" y="3084513"/>
            <a:ext cx="596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400">
                <a:latin typeface="Arial" panose="020B0604020202020204" pitchFamily="34" charset="0"/>
              </a:rPr>
              <a:t>bin</a:t>
            </a:r>
            <a:endParaRPr lang="en-US" altLang="en-US" sz="1800">
              <a:latin typeface="Arial" panose="020B0604020202020204" pitchFamily="34" charset="0"/>
            </a:endParaRPr>
          </a:p>
        </p:txBody>
      </p:sp>
    </p:spTree>
    <p:extLst>
      <p:ext uri="{BB962C8B-B14F-4D97-AF65-F5344CB8AC3E}">
        <p14:creationId xmlns:p14="http://schemas.microsoft.com/office/powerpoint/2010/main" val="28177393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smtClean="0"/>
              <a:t>Computing histogram distance</a:t>
            </a:r>
          </a:p>
        </p:txBody>
      </p:sp>
      <p:sp>
        <p:nvSpPr>
          <p:cNvPr id="57347" name="Content Placeholder 2"/>
          <p:cNvSpPr>
            <a:spLocks noGrp="1"/>
          </p:cNvSpPr>
          <p:nvPr>
            <p:ph idx="1"/>
          </p:nvPr>
        </p:nvSpPr>
        <p:spPr>
          <a:xfrm>
            <a:off x="457200" y="990600"/>
            <a:ext cx="8229600" cy="5334000"/>
          </a:xfrm>
        </p:spPr>
        <p:txBody>
          <a:bodyPr>
            <a:normAutofit lnSpcReduction="10000"/>
          </a:bodyPr>
          <a:lstStyle/>
          <a:p>
            <a:r>
              <a:rPr lang="en-US" altLang="en-US" dirty="0" smtClean="0">
                <a:latin typeface="Arial" panose="020B0604020202020204" pitchFamily="34" charset="0"/>
              </a:rPr>
              <a:t>Histogram intersection</a:t>
            </a:r>
          </a:p>
          <a:p>
            <a:endParaRPr lang="en-US" altLang="en-US" dirty="0" smtClean="0">
              <a:latin typeface="Arial" panose="020B0604020202020204" pitchFamily="34" charset="0"/>
            </a:endParaRPr>
          </a:p>
          <a:p>
            <a:endParaRPr lang="ru-RU" altLang="en-US" dirty="0" smtClean="0">
              <a:latin typeface="Arial" panose="020B0604020202020204" pitchFamily="34" charset="0"/>
            </a:endParaRPr>
          </a:p>
          <a:p>
            <a:endParaRPr lang="en-US" altLang="en-US" dirty="0" smtClean="0">
              <a:latin typeface="Arial" panose="020B0604020202020204" pitchFamily="34" charset="0"/>
            </a:endParaRPr>
          </a:p>
          <a:p>
            <a:r>
              <a:rPr lang="en-US" altLang="en-US" dirty="0" smtClean="0">
                <a:latin typeface="Arial" panose="020B0604020202020204" pitchFamily="34" charset="0"/>
              </a:rPr>
              <a:t>Chi-squared </a:t>
            </a:r>
            <a:r>
              <a:rPr lang="en-US" altLang="en-US" dirty="0" smtClean="0">
                <a:latin typeface="Arial" panose="020B0604020202020204" pitchFamily="34" charset="0"/>
              </a:rPr>
              <a:t>Histogram matching distance</a:t>
            </a:r>
            <a:endParaRPr lang="ru-RU" altLang="en-US" dirty="0" smtClean="0">
              <a:latin typeface="Arial" panose="020B0604020202020204" pitchFamily="34" charset="0"/>
            </a:endParaRPr>
          </a:p>
          <a:p>
            <a:endParaRPr lang="en-US" altLang="en-US" dirty="0" smtClean="0"/>
          </a:p>
          <a:p>
            <a:endParaRPr lang="en-US" altLang="en-US" dirty="0" smtClean="0"/>
          </a:p>
          <a:p>
            <a:endParaRPr lang="en-US" altLang="en-US" dirty="0" smtClean="0"/>
          </a:p>
          <a:p>
            <a:r>
              <a:rPr lang="en-US" altLang="en-US" sz="2800" dirty="0" smtClean="0"/>
              <a:t>Earth mover’s distance </a:t>
            </a:r>
            <a:br>
              <a:rPr lang="en-US" altLang="en-US" sz="2800" dirty="0" smtClean="0"/>
            </a:br>
            <a:r>
              <a:rPr lang="en-US" altLang="en-US" sz="2800" dirty="0" smtClean="0"/>
              <a:t>(Cross-bin similarity measure)</a:t>
            </a:r>
          </a:p>
          <a:p>
            <a:pPr lvl="1"/>
            <a:r>
              <a:rPr lang="en-US" altLang="en-US" sz="2400" dirty="0" smtClean="0"/>
              <a:t>minimal cost paid to transform one distribution into the other</a:t>
            </a:r>
          </a:p>
        </p:txBody>
      </p:sp>
      <p:graphicFrame>
        <p:nvGraphicFramePr>
          <p:cNvPr id="57348" name="Object 3"/>
          <p:cNvGraphicFramePr>
            <a:graphicFrameLocks noChangeAspect="1"/>
          </p:cNvGraphicFramePr>
          <p:nvPr/>
        </p:nvGraphicFramePr>
        <p:xfrm>
          <a:off x="1447800" y="1527175"/>
          <a:ext cx="6237288" cy="1114425"/>
        </p:xfrm>
        <a:graphic>
          <a:graphicData uri="http://schemas.openxmlformats.org/presentationml/2006/ole">
            <mc:AlternateContent xmlns:mc="http://schemas.openxmlformats.org/markup-compatibility/2006">
              <mc:Choice xmlns:v="urn:schemas-microsoft-com:vml" Requires="v">
                <p:oleObj spid="_x0000_s283658" name="Equation" r:id="rId3" imgW="2413000" imgH="431800" progId="Equation.3">
                  <p:embed/>
                </p:oleObj>
              </mc:Choice>
              <mc:Fallback>
                <p:oleObj name="Equation" r:id="rId3" imgW="2413000" imgH="431800" progId="Equation.3">
                  <p:embed/>
                  <p:pic>
                    <p:nvPicPr>
                      <p:cNvPr id="57348"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527175"/>
                        <a:ext cx="6237288"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2"/>
          <p:cNvGraphicFramePr>
            <a:graphicFrameLocks noChangeAspect="1"/>
          </p:cNvGraphicFramePr>
          <p:nvPr/>
        </p:nvGraphicFramePr>
        <p:xfrm>
          <a:off x="1885950" y="3240088"/>
          <a:ext cx="5360988" cy="1243012"/>
        </p:xfrm>
        <a:graphic>
          <a:graphicData uri="http://schemas.openxmlformats.org/presentationml/2006/ole">
            <mc:AlternateContent xmlns:mc="http://schemas.openxmlformats.org/markup-compatibility/2006">
              <mc:Choice xmlns:v="urn:schemas-microsoft-com:vml" Requires="v">
                <p:oleObj spid="_x0000_s283659" name="Equation" r:id="rId5" imgW="2082800" imgH="482600" progId="Equation.3">
                  <p:embed/>
                </p:oleObj>
              </mc:Choice>
              <mc:Fallback>
                <p:oleObj name="Equation" r:id="rId5" imgW="2082800" imgH="482600" progId="Equation.3">
                  <p:embed/>
                  <p:pic>
                    <p:nvPicPr>
                      <p:cNvPr id="5"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5950" y="3240088"/>
                        <a:ext cx="5360988"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350" name="Rectangle 1"/>
          <p:cNvSpPr>
            <a:spLocks noChangeArrowheads="1"/>
          </p:cNvSpPr>
          <p:nvPr/>
        </p:nvSpPr>
        <p:spPr bwMode="auto">
          <a:xfrm>
            <a:off x="603250" y="6324600"/>
            <a:ext cx="7924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600">
                <a:solidFill>
                  <a:srgbClr val="660099"/>
                </a:solidFill>
                <a:latin typeface="Arial" panose="020B0604020202020204" pitchFamily="34" charset="0"/>
                <a:hlinkClick r:id="rId7"/>
              </a:rPr>
              <a:t>[</a:t>
            </a:r>
            <a:r>
              <a:rPr lang="en-US" altLang="en-US" sz="1600">
                <a:latin typeface="Arial" panose="020B0604020202020204" pitchFamily="34" charset="0"/>
              </a:rPr>
              <a:t>Rubner et al.</a:t>
            </a:r>
            <a:r>
              <a:rPr lang="en-US" altLang="en-US" sz="1600">
                <a:solidFill>
                  <a:srgbClr val="660099"/>
                </a:solidFill>
                <a:latin typeface="Arial" panose="020B0604020202020204" pitchFamily="34" charset="0"/>
              </a:rPr>
              <a:t> </a:t>
            </a:r>
            <a:r>
              <a:rPr lang="en-US" altLang="en-US" sz="1600">
                <a:solidFill>
                  <a:srgbClr val="660099"/>
                </a:solidFill>
                <a:latin typeface="Arial" panose="020B0604020202020204" pitchFamily="34" charset="0"/>
                <a:hlinkClick r:id="rId7"/>
              </a:rPr>
              <a:t>The Earth Mover's Distance as a Metric for Image Retrieval</a:t>
            </a:r>
            <a:r>
              <a:rPr lang="en-US" altLang="en-US" sz="1600">
                <a:solidFill>
                  <a:srgbClr val="660099"/>
                </a:solidFill>
                <a:latin typeface="Arial" panose="020B0604020202020204" pitchFamily="34" charset="0"/>
              </a:rPr>
              <a:t>, IJCV 2000]</a:t>
            </a:r>
            <a:endParaRPr lang="en-US" altLang="en-US" sz="1600">
              <a:solidFill>
                <a:srgbClr val="222222"/>
              </a:solidFill>
              <a:latin typeface="Arial" panose="020B0604020202020204" pitchFamily="34" charset="0"/>
            </a:endParaRPr>
          </a:p>
        </p:txBody>
      </p:sp>
    </p:spTree>
    <p:extLst>
      <p:ext uri="{BB962C8B-B14F-4D97-AF65-F5344CB8AC3E}">
        <p14:creationId xmlns:p14="http://schemas.microsoft.com/office/powerpoint/2010/main" val="24292048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347">
                                            <p:txEl>
                                              <p:pRg st="4" end="4"/>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7347">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7347">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735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altLang="en-US" smtClean="0"/>
              <a:t>Histograms: implementation issues</a:t>
            </a:r>
          </a:p>
        </p:txBody>
      </p:sp>
      <p:grpSp>
        <p:nvGrpSpPr>
          <p:cNvPr id="2" name="Group 7"/>
          <p:cNvGrpSpPr>
            <a:grpSpLocks/>
          </p:cNvGrpSpPr>
          <p:nvPr/>
        </p:nvGrpSpPr>
        <p:grpSpPr bwMode="auto">
          <a:xfrm>
            <a:off x="381000" y="2590800"/>
            <a:ext cx="8229600" cy="1701800"/>
            <a:chOff x="228600" y="1219200"/>
            <a:chExt cx="8229600" cy="1701463"/>
          </a:xfrm>
        </p:grpSpPr>
        <p:sp>
          <p:nvSpPr>
            <p:cNvPr id="4" name="Left-Right Arrow 3"/>
            <p:cNvSpPr/>
            <p:nvPr/>
          </p:nvSpPr>
          <p:spPr>
            <a:xfrm>
              <a:off x="609600" y="1219200"/>
              <a:ext cx="7848600" cy="609479"/>
            </a:xfrm>
            <a:prstGeom prst="leftRightArrow">
              <a:avLst/>
            </a:prstGeom>
            <a:gradFill flip="none" rotWithShape="1">
              <a:gsLst>
                <a:gs pos="0">
                  <a:srgbClr val="000082"/>
                </a:gs>
                <a:gs pos="30000">
                  <a:srgbClr val="66008F"/>
                </a:gs>
                <a:gs pos="64999">
                  <a:srgbClr val="BA0066"/>
                </a:gs>
                <a:gs pos="89999">
                  <a:srgbClr val="FF0000"/>
                </a:gs>
                <a:gs pos="100000">
                  <a:srgbClr val="FF8200"/>
                </a:gs>
              </a:gsLst>
              <a:lin ang="10800000" scaled="0"/>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800">
                <a:solidFill>
                  <a:srgbClr val="FFFFFF"/>
                </a:solidFill>
                <a:latin typeface="Calibri" charset="0"/>
              </a:endParaRPr>
            </a:p>
          </p:txBody>
        </p:sp>
        <p:sp>
          <p:nvSpPr>
            <p:cNvPr id="58374" name="TextBox 4"/>
            <p:cNvSpPr txBox="1">
              <a:spLocks noChangeArrowheads="1"/>
            </p:cNvSpPr>
            <p:nvPr/>
          </p:nvSpPr>
          <p:spPr bwMode="auto">
            <a:xfrm>
              <a:off x="228600" y="1828800"/>
              <a:ext cx="254428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latin typeface="Arial" panose="020B0604020202020204" pitchFamily="34" charset="0"/>
                </a:rPr>
                <a:t>Few Bins</a:t>
              </a:r>
            </a:p>
            <a:p>
              <a:pPr eaLnBrk="1" hangingPunct="1">
                <a:spcBef>
                  <a:spcPct val="0"/>
                </a:spcBef>
                <a:buFontTx/>
                <a:buNone/>
              </a:pPr>
              <a:r>
                <a:rPr lang="en-US" altLang="en-US" sz="1800">
                  <a:latin typeface="Arial" panose="020B0604020202020204" pitchFamily="34" charset="0"/>
                </a:rPr>
                <a:t>Need less data</a:t>
              </a:r>
            </a:p>
            <a:p>
              <a:pPr eaLnBrk="1" hangingPunct="1">
                <a:spcBef>
                  <a:spcPct val="0"/>
                </a:spcBef>
                <a:buFontTx/>
                <a:buNone/>
              </a:pPr>
              <a:r>
                <a:rPr lang="en-US" altLang="en-US" sz="1800">
                  <a:latin typeface="Arial" panose="020B0604020202020204" pitchFamily="34" charset="0"/>
                </a:rPr>
                <a:t>Coarser representation</a:t>
              </a:r>
            </a:p>
          </p:txBody>
        </p:sp>
        <p:sp>
          <p:nvSpPr>
            <p:cNvPr id="58375" name="TextBox 5"/>
            <p:cNvSpPr txBox="1">
              <a:spLocks noChangeArrowheads="1"/>
            </p:cNvSpPr>
            <p:nvPr/>
          </p:nvSpPr>
          <p:spPr bwMode="auto">
            <a:xfrm>
              <a:off x="6019800" y="1905000"/>
              <a:ext cx="224933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latin typeface="Arial" panose="020B0604020202020204" pitchFamily="34" charset="0"/>
                </a:rPr>
                <a:t>Many Bins</a:t>
              </a:r>
            </a:p>
            <a:p>
              <a:pPr eaLnBrk="1" hangingPunct="1">
                <a:spcBef>
                  <a:spcPct val="0"/>
                </a:spcBef>
                <a:buFontTx/>
                <a:buNone/>
              </a:pPr>
              <a:r>
                <a:rPr lang="en-US" altLang="en-US" sz="1800">
                  <a:latin typeface="Arial" panose="020B0604020202020204" pitchFamily="34" charset="0"/>
                </a:rPr>
                <a:t>Need more data</a:t>
              </a:r>
            </a:p>
            <a:p>
              <a:pPr eaLnBrk="1" hangingPunct="1">
                <a:spcBef>
                  <a:spcPct val="0"/>
                </a:spcBef>
                <a:buFontTx/>
                <a:buNone/>
              </a:pPr>
              <a:r>
                <a:rPr lang="en-US" altLang="en-US" sz="1800">
                  <a:latin typeface="Arial" panose="020B0604020202020204" pitchFamily="34" charset="0"/>
                </a:rPr>
                <a:t>Finer representation</a:t>
              </a:r>
            </a:p>
          </p:txBody>
        </p:sp>
      </p:grpSp>
      <p:sp>
        <p:nvSpPr>
          <p:cNvPr id="7" name="Content Placeholder 6"/>
          <p:cNvSpPr>
            <a:spLocks noGrp="1"/>
          </p:cNvSpPr>
          <p:nvPr>
            <p:ph idx="1"/>
          </p:nvPr>
        </p:nvSpPr>
        <p:spPr>
          <a:xfrm>
            <a:off x="457200" y="1153458"/>
            <a:ext cx="8229600" cy="5475941"/>
          </a:xfrm>
        </p:spPr>
        <p:txBody>
          <a:bodyPr/>
          <a:lstStyle/>
          <a:p>
            <a:pPr>
              <a:lnSpc>
                <a:spcPct val="80000"/>
              </a:lnSpc>
            </a:pPr>
            <a:r>
              <a:rPr lang="en-US" altLang="en-US" sz="2700" dirty="0" smtClean="0"/>
              <a:t>Quantization</a:t>
            </a:r>
          </a:p>
          <a:p>
            <a:pPr lvl="1">
              <a:lnSpc>
                <a:spcPct val="80000"/>
              </a:lnSpc>
            </a:pPr>
            <a:r>
              <a:rPr lang="en-US" altLang="en-US" sz="2400" dirty="0" smtClean="0"/>
              <a:t>Grids: fast but applicable only with few dimensions</a:t>
            </a:r>
          </a:p>
          <a:p>
            <a:pPr lvl="1">
              <a:lnSpc>
                <a:spcPct val="80000"/>
              </a:lnSpc>
            </a:pPr>
            <a:r>
              <a:rPr lang="en-US" altLang="en-US" sz="2400" dirty="0" smtClean="0"/>
              <a:t>Clustering: slower but can quantize data in higher dimensions</a:t>
            </a:r>
          </a:p>
          <a:p>
            <a:pPr>
              <a:lnSpc>
                <a:spcPct val="80000"/>
              </a:lnSpc>
            </a:pPr>
            <a:endParaRPr lang="en-US" altLang="en-US" sz="2800" dirty="0" smtClean="0"/>
          </a:p>
          <a:p>
            <a:pPr>
              <a:lnSpc>
                <a:spcPct val="80000"/>
              </a:lnSpc>
            </a:pPr>
            <a:endParaRPr lang="en-US" altLang="en-US" sz="2700" dirty="0" smtClean="0"/>
          </a:p>
          <a:p>
            <a:pPr>
              <a:lnSpc>
                <a:spcPct val="80000"/>
              </a:lnSpc>
            </a:pPr>
            <a:endParaRPr lang="en-US" altLang="en-US" sz="2700" dirty="0" smtClean="0"/>
          </a:p>
          <a:p>
            <a:pPr>
              <a:lnSpc>
                <a:spcPct val="80000"/>
              </a:lnSpc>
            </a:pPr>
            <a:endParaRPr lang="en-US" altLang="en-US" sz="2700" dirty="0" smtClean="0"/>
          </a:p>
          <a:p>
            <a:pPr>
              <a:lnSpc>
                <a:spcPct val="80000"/>
              </a:lnSpc>
            </a:pPr>
            <a:endParaRPr lang="en-US" altLang="en-US" sz="2700" dirty="0" smtClean="0"/>
          </a:p>
          <a:p>
            <a:pPr>
              <a:lnSpc>
                <a:spcPct val="80000"/>
              </a:lnSpc>
            </a:pPr>
            <a:r>
              <a:rPr lang="en-US" altLang="en-US" sz="2700" dirty="0" smtClean="0"/>
              <a:t>Matching</a:t>
            </a:r>
          </a:p>
          <a:p>
            <a:pPr lvl="1">
              <a:lnSpc>
                <a:spcPct val="80000"/>
              </a:lnSpc>
            </a:pPr>
            <a:r>
              <a:rPr lang="en-US" altLang="en-US" sz="2400" dirty="0" smtClean="0"/>
              <a:t>Histogram intersection or Euclidean may be faster</a:t>
            </a:r>
          </a:p>
          <a:p>
            <a:pPr lvl="1">
              <a:lnSpc>
                <a:spcPct val="80000"/>
              </a:lnSpc>
            </a:pPr>
            <a:r>
              <a:rPr lang="en-US" altLang="en-US" sz="2400" dirty="0" smtClean="0"/>
              <a:t>Chi-squared often works better</a:t>
            </a:r>
          </a:p>
          <a:p>
            <a:pPr lvl="1">
              <a:lnSpc>
                <a:spcPct val="80000"/>
              </a:lnSpc>
            </a:pPr>
            <a:r>
              <a:rPr lang="en-US" altLang="en-US" sz="2400" dirty="0" smtClean="0"/>
              <a:t>Earth mover</a:t>
            </a:r>
            <a:r>
              <a:rPr lang="ja-JP" altLang="en-US" sz="2400" dirty="0" smtClean="0"/>
              <a:t>’</a:t>
            </a:r>
            <a:r>
              <a:rPr lang="en-US" altLang="ja-JP" sz="2400" dirty="0" smtClean="0"/>
              <a:t>s distance is good for when nearby bins represent similar values</a:t>
            </a:r>
            <a:endParaRPr lang="en-US" altLang="en-US" sz="2400" dirty="0" smtClean="0"/>
          </a:p>
        </p:txBody>
      </p:sp>
    </p:spTree>
    <p:extLst>
      <p:ext uri="{BB962C8B-B14F-4D97-AF65-F5344CB8AC3E}">
        <p14:creationId xmlns:p14="http://schemas.microsoft.com/office/powerpoint/2010/main" val="20995220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2"/>
          <p:cNvSpPr>
            <a:spLocks noGrp="1"/>
          </p:cNvSpPr>
          <p:nvPr>
            <p:ph idx="1"/>
          </p:nvPr>
        </p:nvSpPr>
        <p:spPr/>
        <p:txBody>
          <a:bodyPr/>
          <a:lstStyle/>
          <a:p>
            <a:pPr eaLnBrk="1" hangingPunct="1">
              <a:lnSpc>
                <a:spcPct val="90000"/>
              </a:lnSpc>
            </a:pPr>
            <a:endParaRPr lang="en-US" altLang="en-US" dirty="0" smtClean="0"/>
          </a:p>
          <a:p>
            <a:pPr eaLnBrk="1" hangingPunct="1">
              <a:lnSpc>
                <a:spcPct val="90000"/>
              </a:lnSpc>
            </a:pPr>
            <a:r>
              <a:rPr lang="en-US" altLang="en-US" dirty="0" smtClean="0"/>
              <a:t>Color</a:t>
            </a:r>
          </a:p>
          <a:p>
            <a:pPr eaLnBrk="1" hangingPunct="1">
              <a:lnSpc>
                <a:spcPct val="90000"/>
              </a:lnSpc>
            </a:pPr>
            <a:endParaRPr lang="en-US" altLang="en-US" dirty="0" smtClean="0"/>
          </a:p>
          <a:p>
            <a:pPr eaLnBrk="1" hangingPunct="1">
              <a:lnSpc>
                <a:spcPct val="90000"/>
              </a:lnSpc>
            </a:pPr>
            <a:endParaRPr lang="en-US" altLang="en-US" dirty="0" smtClean="0"/>
          </a:p>
          <a:p>
            <a:pPr eaLnBrk="1" hangingPunct="1">
              <a:lnSpc>
                <a:spcPct val="90000"/>
              </a:lnSpc>
            </a:pPr>
            <a:endParaRPr lang="en-US" altLang="en-US" dirty="0" smtClean="0"/>
          </a:p>
          <a:p>
            <a:pPr eaLnBrk="1" hangingPunct="1">
              <a:lnSpc>
                <a:spcPct val="90000"/>
              </a:lnSpc>
            </a:pPr>
            <a:r>
              <a:rPr lang="en-US" altLang="en-US" dirty="0" smtClean="0"/>
              <a:t>Texture </a:t>
            </a:r>
            <a:r>
              <a:rPr lang="en-US" altLang="en-US" dirty="0" smtClean="0"/>
              <a:t>(filter banks or HOG over regions)</a:t>
            </a:r>
          </a:p>
        </p:txBody>
      </p:sp>
      <p:grpSp>
        <p:nvGrpSpPr>
          <p:cNvPr id="60419" name="Group 3"/>
          <p:cNvGrpSpPr>
            <a:grpSpLocks/>
          </p:cNvGrpSpPr>
          <p:nvPr/>
        </p:nvGrpSpPr>
        <p:grpSpPr bwMode="auto">
          <a:xfrm>
            <a:off x="1981200" y="990600"/>
            <a:ext cx="6781800" cy="3248025"/>
            <a:chOff x="663894" y="1676400"/>
            <a:chExt cx="7456464" cy="3570288"/>
          </a:xfrm>
        </p:grpSpPr>
        <p:grpSp>
          <p:nvGrpSpPr>
            <p:cNvPr id="60422" name="Group 1"/>
            <p:cNvGrpSpPr>
              <a:grpSpLocks/>
            </p:cNvGrpSpPr>
            <p:nvPr/>
          </p:nvGrpSpPr>
          <p:grpSpPr bwMode="auto">
            <a:xfrm>
              <a:off x="663894" y="1676400"/>
              <a:ext cx="7456464" cy="3224212"/>
              <a:chOff x="663893" y="1662112"/>
              <a:chExt cx="7489507" cy="3238500"/>
            </a:xfrm>
          </p:grpSpPr>
          <p:pic>
            <p:nvPicPr>
              <p:cNvPr id="604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893" y="1662112"/>
                <a:ext cx="33147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905000"/>
                <a:ext cx="312420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0423" name="TextBox 6"/>
            <p:cNvSpPr txBox="1">
              <a:spLocks noChangeArrowheads="1"/>
            </p:cNvSpPr>
            <p:nvPr/>
          </p:nvSpPr>
          <p:spPr bwMode="auto">
            <a:xfrm>
              <a:off x="1371600" y="4876800"/>
              <a:ext cx="2146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latin typeface="Arial" panose="020B0604020202020204" pitchFamily="34" charset="0"/>
                </a:rPr>
                <a:t>L*a*b* color space </a:t>
              </a:r>
            </a:p>
          </p:txBody>
        </p:sp>
        <p:sp>
          <p:nvSpPr>
            <p:cNvPr id="60424" name="TextBox 8"/>
            <p:cNvSpPr txBox="1">
              <a:spLocks noChangeArrowheads="1"/>
            </p:cNvSpPr>
            <p:nvPr/>
          </p:nvSpPr>
          <p:spPr bwMode="auto">
            <a:xfrm>
              <a:off x="5638800" y="4876800"/>
              <a:ext cx="196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latin typeface="Arial" panose="020B0604020202020204" pitchFamily="34" charset="0"/>
                </a:rPr>
                <a:t>HSV color space </a:t>
              </a:r>
            </a:p>
          </p:txBody>
        </p:sp>
      </p:grpSp>
      <p:sp>
        <p:nvSpPr>
          <p:cNvPr id="24578" name="Title 1"/>
          <p:cNvSpPr>
            <a:spLocks noGrp="1"/>
          </p:cNvSpPr>
          <p:nvPr>
            <p:ph type="title"/>
          </p:nvPr>
        </p:nvSpPr>
        <p:spPr>
          <a:xfrm>
            <a:off x="457200" y="76200"/>
            <a:ext cx="8229600" cy="914400"/>
          </a:xfrm>
        </p:spPr>
        <p:txBody>
          <a:bodyPr>
            <a:normAutofit fontScale="90000"/>
          </a:bodyPr>
          <a:lstStyle/>
          <a:p>
            <a:pPr eaLnBrk="1" hangingPunct="1">
              <a:defRPr/>
            </a:pPr>
            <a:r>
              <a:rPr lang="en-US" dirty="0" smtClean="0">
                <a:ea typeface="+mj-ea"/>
                <a:cs typeface="+mj-cs"/>
              </a:rPr>
              <a:t>What kind of things do we compute histograms of?</a:t>
            </a:r>
          </a:p>
        </p:txBody>
      </p:sp>
      <p:pic>
        <p:nvPicPr>
          <p:cNvPr id="60421"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74825" y="4835525"/>
            <a:ext cx="5603875"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431720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676400"/>
            <a:ext cx="5305425"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itle 1"/>
          <p:cNvSpPr>
            <a:spLocks noGrp="1"/>
          </p:cNvSpPr>
          <p:nvPr>
            <p:ph type="title"/>
          </p:nvPr>
        </p:nvSpPr>
        <p:spPr/>
        <p:txBody>
          <a:bodyPr>
            <a:normAutofit/>
          </a:bodyPr>
          <a:lstStyle/>
          <a:p>
            <a:pPr eaLnBrk="1" hangingPunct="1">
              <a:defRPr/>
            </a:pPr>
            <a:r>
              <a:rPr lang="en-US" dirty="0" smtClean="0">
                <a:ea typeface="+mj-ea"/>
                <a:cs typeface="+mj-cs"/>
              </a:rPr>
              <a:t>What kind of things do we compute histograms of?</a:t>
            </a:r>
          </a:p>
        </p:txBody>
      </p:sp>
      <p:sp>
        <p:nvSpPr>
          <p:cNvPr id="20484" name="Content Placeholder 2"/>
          <p:cNvSpPr>
            <a:spLocks noGrp="1"/>
          </p:cNvSpPr>
          <p:nvPr>
            <p:ph idx="1"/>
          </p:nvPr>
        </p:nvSpPr>
        <p:spPr>
          <a:xfrm>
            <a:off x="628650" y="1386541"/>
            <a:ext cx="7886700" cy="4790422"/>
          </a:xfrm>
        </p:spPr>
        <p:txBody>
          <a:bodyPr/>
          <a:lstStyle/>
          <a:p>
            <a:pPr eaLnBrk="1" hangingPunct="1"/>
            <a:r>
              <a:rPr lang="en-US" altLang="en-US" dirty="0" smtClean="0"/>
              <a:t>Histograms of descriptors</a:t>
            </a:r>
          </a:p>
          <a:p>
            <a:pPr eaLnBrk="1" hangingPunct="1"/>
            <a:endParaRPr lang="en-US" altLang="en-US" dirty="0" smtClean="0"/>
          </a:p>
          <a:p>
            <a:pPr eaLnBrk="1" hangingPunct="1"/>
            <a:endParaRPr lang="en-US" altLang="en-US" dirty="0" smtClean="0"/>
          </a:p>
          <a:p>
            <a:pPr eaLnBrk="1" hangingPunct="1"/>
            <a:endParaRPr lang="en-US" altLang="en-US" dirty="0" smtClean="0"/>
          </a:p>
          <a:p>
            <a:pPr eaLnBrk="1" hangingPunct="1"/>
            <a:endParaRPr lang="en-US" altLang="en-US" dirty="0" smtClean="0"/>
          </a:p>
          <a:p>
            <a:pPr eaLnBrk="1" hangingPunct="1"/>
            <a:endParaRPr lang="en-US" altLang="en-US" dirty="0" smtClean="0"/>
          </a:p>
          <a:p>
            <a:pPr eaLnBrk="1" hangingPunct="1"/>
            <a:endParaRPr lang="en-US" altLang="en-US" dirty="0" smtClean="0"/>
          </a:p>
          <a:p>
            <a:pPr eaLnBrk="1" hangingPunct="1"/>
            <a:r>
              <a:rPr lang="ja-JP" altLang="en-US" dirty="0" smtClean="0"/>
              <a:t>“</a:t>
            </a:r>
            <a:r>
              <a:rPr lang="en-US" altLang="ja-JP" dirty="0" smtClean="0"/>
              <a:t>Bag of visual words</a:t>
            </a:r>
            <a:r>
              <a:rPr lang="ja-JP" altLang="en-US" dirty="0" smtClean="0"/>
              <a:t>”</a:t>
            </a:r>
            <a:endParaRPr lang="en-US" altLang="en-US" dirty="0" smtClean="0"/>
          </a:p>
        </p:txBody>
      </p:sp>
      <p:sp>
        <p:nvSpPr>
          <p:cNvPr id="62469" name="TextBox 5"/>
          <p:cNvSpPr txBox="1">
            <a:spLocks noChangeArrowheads="1"/>
          </p:cNvSpPr>
          <p:nvPr/>
        </p:nvSpPr>
        <p:spPr bwMode="auto">
          <a:xfrm>
            <a:off x="3019425" y="4038600"/>
            <a:ext cx="30432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000"/>
              <a:t>SIFT – [Lowe IJCV 2004]</a:t>
            </a:r>
          </a:p>
        </p:txBody>
      </p:sp>
      <p:pic>
        <p:nvPicPr>
          <p:cNvPr id="6247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905000"/>
            <a:ext cx="2590800"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97317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2"/>
          <p:cNvSpPr>
            <a:spLocks noGrp="1" noChangeArrowheads="1"/>
          </p:cNvSpPr>
          <p:nvPr>
            <p:ph type="title" idx="4294967295"/>
          </p:nvPr>
        </p:nvSpPr>
        <p:spPr>
          <a:xfrm>
            <a:off x="457200" y="274638"/>
            <a:ext cx="8229600" cy="487362"/>
          </a:xfrm>
        </p:spPr>
        <p:txBody>
          <a:bodyPr>
            <a:normAutofit fontScale="90000"/>
          </a:bodyPr>
          <a:lstStyle/>
          <a:p>
            <a:pPr eaLnBrk="1" hangingPunct="1">
              <a:defRPr/>
            </a:pPr>
            <a:r>
              <a:rPr lang="en-US" altLang="en-US" b="1" smtClean="0">
                <a:effectLst>
                  <a:outerShdw blurRad="38100" dist="38100" dir="2700000" algn="tl">
                    <a:srgbClr val="C0C0C0"/>
                  </a:outerShdw>
                </a:effectLst>
              </a:rPr>
              <a:t>Analogy to documents</a:t>
            </a:r>
          </a:p>
        </p:txBody>
      </p:sp>
      <p:sp>
        <p:nvSpPr>
          <p:cNvPr id="64515" name="AutoShape 3"/>
          <p:cNvSpPr>
            <a:spLocks noChangeArrowheads="1"/>
          </p:cNvSpPr>
          <p:nvPr/>
        </p:nvSpPr>
        <p:spPr bwMode="auto">
          <a:xfrm>
            <a:off x="304800" y="1139825"/>
            <a:ext cx="4038600" cy="5260975"/>
          </a:xfrm>
          <a:prstGeom prst="foldedCorner">
            <a:avLst>
              <a:gd name="adj" fmla="val 12500"/>
            </a:avLst>
          </a:prstGeom>
          <a:solidFill>
            <a:schemeClr val="accent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n-US" altLang="en-US" sz="1800">
              <a:solidFill>
                <a:srgbClr val="000000"/>
              </a:solidFill>
              <a:latin typeface="Arial" panose="020B0604020202020204" pitchFamily="34" charset="0"/>
            </a:endParaRPr>
          </a:p>
        </p:txBody>
      </p:sp>
      <p:sp>
        <p:nvSpPr>
          <p:cNvPr id="64516" name="Rectangle 4"/>
          <p:cNvSpPr>
            <a:spLocks noChangeArrowheads="1"/>
          </p:cNvSpPr>
          <p:nvPr/>
        </p:nvSpPr>
        <p:spPr bwMode="auto">
          <a:xfrm>
            <a:off x="304800" y="1143000"/>
            <a:ext cx="3792538"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400">
                <a:solidFill>
                  <a:srgbClr val="000000"/>
                </a:solidFill>
                <a:latin typeface="Arial" panose="020B0604020202020204" pitchFamily="34" charset="0"/>
              </a:rPr>
              <a:t>Of all the sensory impressions proceeding to the brain, the visual experiences are the dominant ones. Our perception of the world around us is based essentially on the messages that reach the brain from our eyes. For a long time it was thought that the retinal image was transmitted point by point to visual centers in the brain; the cerebral cortex was a movie screen, so to speak, upon which the image in the eye was projected. Through the discoveries of Hubel and Wiesel we now know that behind the origin of the visual perception in the brain there is a considerably more complicated course of events. By following the visual impulses along their path to the various cell layers of the optical cortex, Hubel and Wiesel have been able to demonstrate that the </a:t>
            </a:r>
            <a:r>
              <a:rPr lang="en-US" altLang="en-US" sz="1400" i="1">
                <a:solidFill>
                  <a:srgbClr val="000000"/>
                </a:solidFill>
                <a:latin typeface="Arial" panose="020B0604020202020204" pitchFamily="34" charset="0"/>
              </a:rPr>
              <a:t>message about the image falling on the retina undergoes a step-wise analysis in a system of nerve cells stored in columns. In this system each cell has its specific function and is responsible for a specific detail in the pattern of the retinal image.</a:t>
            </a:r>
            <a:endParaRPr lang="en-US" altLang="en-US" sz="1400">
              <a:solidFill>
                <a:srgbClr val="000000"/>
              </a:solidFill>
              <a:latin typeface="Arial" panose="020B0604020202020204" pitchFamily="34" charset="0"/>
            </a:endParaRPr>
          </a:p>
        </p:txBody>
      </p:sp>
      <p:grpSp>
        <p:nvGrpSpPr>
          <p:cNvPr id="2" name="Group 5"/>
          <p:cNvGrpSpPr>
            <a:grpSpLocks/>
          </p:cNvGrpSpPr>
          <p:nvPr/>
        </p:nvGrpSpPr>
        <p:grpSpPr bwMode="auto">
          <a:xfrm>
            <a:off x="914400" y="1981200"/>
            <a:ext cx="3592513" cy="4572000"/>
            <a:chOff x="768" y="1824"/>
            <a:chExt cx="918" cy="1248"/>
          </a:xfrm>
        </p:grpSpPr>
        <p:pic>
          <p:nvPicPr>
            <p:cNvPr id="64524" name="Picture 6" descr="m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5" name="Oval 7"/>
            <p:cNvSpPr>
              <a:spLocks noChangeArrowheads="1"/>
            </p:cNvSpPr>
            <p:nvPr/>
          </p:nvSpPr>
          <p:spPr bwMode="auto">
            <a:xfrm>
              <a:off x="816" y="1872"/>
              <a:ext cx="672" cy="624"/>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2000" b="1">
                  <a:solidFill>
                    <a:srgbClr val="000099"/>
                  </a:solidFill>
                  <a:latin typeface="Arial" panose="020B0604020202020204" pitchFamily="34" charset="0"/>
                </a:rPr>
                <a:t>sensory, brain, </a:t>
              </a:r>
            </a:p>
            <a:p>
              <a:pPr algn="ctr">
                <a:spcBef>
                  <a:spcPct val="0"/>
                </a:spcBef>
                <a:buFontTx/>
                <a:buNone/>
              </a:pPr>
              <a:r>
                <a:rPr lang="en-US" altLang="en-US" sz="2000" b="1">
                  <a:solidFill>
                    <a:srgbClr val="000099"/>
                  </a:solidFill>
                  <a:latin typeface="Arial" panose="020B0604020202020204" pitchFamily="34" charset="0"/>
                </a:rPr>
                <a:t>visual, perception, </a:t>
              </a:r>
            </a:p>
            <a:p>
              <a:pPr algn="ctr">
                <a:spcBef>
                  <a:spcPct val="0"/>
                </a:spcBef>
                <a:buFontTx/>
                <a:buNone/>
              </a:pPr>
              <a:r>
                <a:rPr lang="en-US" altLang="en-US" sz="2000" b="1">
                  <a:solidFill>
                    <a:srgbClr val="000099"/>
                  </a:solidFill>
                  <a:latin typeface="Arial" panose="020B0604020202020204" pitchFamily="34" charset="0"/>
                </a:rPr>
                <a:t>retinal, cerebral cortex,</a:t>
              </a:r>
            </a:p>
            <a:p>
              <a:pPr algn="ctr">
                <a:spcBef>
                  <a:spcPct val="0"/>
                </a:spcBef>
                <a:buFontTx/>
                <a:buNone/>
              </a:pPr>
              <a:r>
                <a:rPr lang="en-US" altLang="en-US" sz="2000" b="1">
                  <a:solidFill>
                    <a:srgbClr val="000099"/>
                  </a:solidFill>
                  <a:latin typeface="Arial" panose="020B0604020202020204" pitchFamily="34" charset="0"/>
                </a:rPr>
                <a:t>eye, cell, optical </a:t>
              </a:r>
            </a:p>
            <a:p>
              <a:pPr algn="ctr">
                <a:spcBef>
                  <a:spcPct val="0"/>
                </a:spcBef>
                <a:buFontTx/>
                <a:buNone/>
              </a:pPr>
              <a:r>
                <a:rPr lang="en-US" altLang="en-US" sz="2000" b="1">
                  <a:solidFill>
                    <a:srgbClr val="000099"/>
                  </a:solidFill>
                  <a:latin typeface="Arial" panose="020B0604020202020204" pitchFamily="34" charset="0"/>
                </a:rPr>
                <a:t>nerve, image</a:t>
              </a:r>
            </a:p>
            <a:p>
              <a:pPr algn="ctr">
                <a:spcBef>
                  <a:spcPct val="0"/>
                </a:spcBef>
                <a:buFontTx/>
                <a:buNone/>
              </a:pPr>
              <a:r>
                <a:rPr lang="en-US" altLang="en-US" sz="2000" b="1">
                  <a:solidFill>
                    <a:srgbClr val="000099"/>
                  </a:solidFill>
                  <a:latin typeface="Arial" panose="020B0604020202020204" pitchFamily="34" charset="0"/>
                </a:rPr>
                <a:t>Hubel, Wiesel</a:t>
              </a:r>
            </a:p>
          </p:txBody>
        </p:sp>
      </p:grpSp>
      <p:sp>
        <p:nvSpPr>
          <p:cNvPr id="64518" name="AutoShape 9"/>
          <p:cNvSpPr>
            <a:spLocks noChangeArrowheads="1"/>
          </p:cNvSpPr>
          <p:nvPr/>
        </p:nvSpPr>
        <p:spPr bwMode="auto">
          <a:xfrm>
            <a:off x="4724400" y="1143000"/>
            <a:ext cx="4038600" cy="5260975"/>
          </a:xfrm>
          <a:prstGeom prst="foldedCorner">
            <a:avLst>
              <a:gd name="adj" fmla="val 12500"/>
            </a:avLst>
          </a:prstGeom>
          <a:solidFill>
            <a:srgbClr val="FFCC99"/>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n-US" altLang="en-US" sz="1800">
              <a:solidFill>
                <a:srgbClr val="000000"/>
              </a:solidFill>
              <a:latin typeface="Arial" panose="020B0604020202020204" pitchFamily="34" charset="0"/>
            </a:endParaRPr>
          </a:p>
        </p:txBody>
      </p:sp>
      <p:sp>
        <p:nvSpPr>
          <p:cNvPr id="64519" name="Rectangle 10"/>
          <p:cNvSpPr>
            <a:spLocks noChangeArrowheads="1"/>
          </p:cNvSpPr>
          <p:nvPr/>
        </p:nvSpPr>
        <p:spPr bwMode="auto">
          <a:xfrm>
            <a:off x="4741863" y="1143000"/>
            <a:ext cx="3792537"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400">
                <a:solidFill>
                  <a:srgbClr val="000000"/>
                </a:solidFill>
                <a:latin typeface="Arial" panose="020B0604020202020204" pitchFamily="34" charset="0"/>
              </a:rPr>
              <a:t>China is forecasting a trade surplus of $90bn (£51bn) to $100bn this year, a threefold increase on 2004's $32bn. The Commerce Ministry said the surplus would be created by a predicted 30% jump in exports to $750bn, compared with a 18% rise in imports to $660bn. The figures are likely to further annoy the US, which has long argued that China's exports are unfairly helped by a deliberately undervalued yuan.  Beijing agrees the surplus is too high, but says the yuan is only one factor. Bank of China governor Zhou Xiaochuan said the country also needed to do more to boost domestic demand so more goods stayed within the country. China increased the value of the yuan against the dollar by 2.1% in July and permitted it to trade within a narrow band, but the US wants the yuan to be allowed to trade freely. However, Beijing has made it clear that it will take its time and tread carefully before allowing the yuan to rise further in value.</a:t>
            </a:r>
          </a:p>
        </p:txBody>
      </p:sp>
      <p:grpSp>
        <p:nvGrpSpPr>
          <p:cNvPr id="68618" name="Group 11"/>
          <p:cNvGrpSpPr>
            <a:grpSpLocks/>
          </p:cNvGrpSpPr>
          <p:nvPr/>
        </p:nvGrpSpPr>
        <p:grpSpPr bwMode="auto">
          <a:xfrm>
            <a:off x="5322888" y="1981200"/>
            <a:ext cx="3592512" cy="4572000"/>
            <a:chOff x="768" y="1824"/>
            <a:chExt cx="918" cy="1248"/>
          </a:xfrm>
        </p:grpSpPr>
        <p:pic>
          <p:nvPicPr>
            <p:cNvPr id="64522" name="Picture 12" descr="m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3" name="Oval 13"/>
            <p:cNvSpPr>
              <a:spLocks noChangeArrowheads="1"/>
            </p:cNvSpPr>
            <p:nvPr/>
          </p:nvSpPr>
          <p:spPr bwMode="auto">
            <a:xfrm>
              <a:off x="816" y="1872"/>
              <a:ext cx="672" cy="624"/>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2000" b="1">
                  <a:solidFill>
                    <a:srgbClr val="FF0000"/>
                  </a:solidFill>
                  <a:latin typeface="Arial" panose="020B0604020202020204" pitchFamily="34" charset="0"/>
                </a:rPr>
                <a:t>China, trade, </a:t>
              </a:r>
            </a:p>
            <a:p>
              <a:pPr algn="ctr">
                <a:spcBef>
                  <a:spcPct val="0"/>
                </a:spcBef>
                <a:buFontTx/>
                <a:buNone/>
              </a:pPr>
              <a:r>
                <a:rPr lang="en-US" altLang="en-US" sz="2000" b="1">
                  <a:solidFill>
                    <a:srgbClr val="FF0000"/>
                  </a:solidFill>
                  <a:latin typeface="Arial" panose="020B0604020202020204" pitchFamily="34" charset="0"/>
                </a:rPr>
                <a:t>surplus, commerce, </a:t>
              </a:r>
            </a:p>
            <a:p>
              <a:pPr algn="ctr">
                <a:spcBef>
                  <a:spcPct val="0"/>
                </a:spcBef>
                <a:buFontTx/>
                <a:buNone/>
              </a:pPr>
              <a:r>
                <a:rPr lang="en-US" altLang="en-US" sz="2000" b="1">
                  <a:solidFill>
                    <a:srgbClr val="FF0000"/>
                  </a:solidFill>
                  <a:latin typeface="Arial" panose="020B0604020202020204" pitchFamily="34" charset="0"/>
                </a:rPr>
                <a:t>exports, imports, US, </a:t>
              </a:r>
            </a:p>
            <a:p>
              <a:pPr algn="ctr">
                <a:spcBef>
                  <a:spcPct val="0"/>
                </a:spcBef>
                <a:buFontTx/>
                <a:buNone/>
              </a:pPr>
              <a:r>
                <a:rPr lang="en-US" altLang="en-US" sz="2000" b="1">
                  <a:solidFill>
                    <a:srgbClr val="FF0000"/>
                  </a:solidFill>
                  <a:latin typeface="Arial" panose="020B0604020202020204" pitchFamily="34" charset="0"/>
                </a:rPr>
                <a:t>yuan, bank, domestic, </a:t>
              </a:r>
            </a:p>
            <a:p>
              <a:pPr algn="ctr">
                <a:spcBef>
                  <a:spcPct val="0"/>
                </a:spcBef>
                <a:buFontTx/>
                <a:buNone/>
              </a:pPr>
              <a:r>
                <a:rPr lang="en-US" altLang="en-US" sz="2000" b="1">
                  <a:solidFill>
                    <a:srgbClr val="FF0000"/>
                  </a:solidFill>
                  <a:latin typeface="Arial" panose="020B0604020202020204" pitchFamily="34" charset="0"/>
                </a:rPr>
                <a:t>foreign, increase, </a:t>
              </a:r>
            </a:p>
            <a:p>
              <a:pPr algn="ctr">
                <a:spcBef>
                  <a:spcPct val="0"/>
                </a:spcBef>
                <a:buFontTx/>
                <a:buNone/>
              </a:pPr>
              <a:r>
                <a:rPr lang="en-US" altLang="en-US" sz="2000" b="1">
                  <a:solidFill>
                    <a:srgbClr val="FF0000"/>
                  </a:solidFill>
                  <a:latin typeface="Arial" panose="020B0604020202020204" pitchFamily="34" charset="0"/>
                </a:rPr>
                <a:t>trade, value</a:t>
              </a:r>
            </a:p>
          </p:txBody>
        </p:sp>
      </p:grpSp>
      <p:sp>
        <p:nvSpPr>
          <p:cNvPr id="64521" name="Text Box 14"/>
          <p:cNvSpPr txBox="1">
            <a:spLocks noChangeArrowheads="1"/>
          </p:cNvSpPr>
          <p:nvPr/>
        </p:nvSpPr>
        <p:spPr bwMode="auto">
          <a:xfrm>
            <a:off x="2971800" y="6553200"/>
            <a:ext cx="617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a:spcBef>
                <a:spcPct val="50000"/>
              </a:spcBef>
              <a:buFontTx/>
              <a:buNone/>
            </a:pPr>
            <a:r>
              <a:rPr lang="en-US" altLang="en-US" sz="1400">
                <a:solidFill>
                  <a:srgbClr val="000000"/>
                </a:solidFill>
                <a:latin typeface="Arial" panose="020B0604020202020204" pitchFamily="34" charset="0"/>
              </a:rPr>
              <a:t>ICCV 2005 short course, L. Fei-Fei</a:t>
            </a:r>
          </a:p>
        </p:txBody>
      </p:sp>
    </p:spTree>
    <p:extLst>
      <p:ext uri="{BB962C8B-B14F-4D97-AF65-F5344CB8AC3E}">
        <p14:creationId xmlns:p14="http://schemas.microsoft.com/office/powerpoint/2010/main" val="14267335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86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1"/>
          <p:cNvSpPr>
            <a:spLocks noGrp="1"/>
          </p:cNvSpPr>
          <p:nvPr>
            <p:ph type="title"/>
          </p:nvPr>
        </p:nvSpPr>
        <p:spPr/>
        <p:txBody>
          <a:bodyPr/>
          <a:lstStyle/>
          <a:p>
            <a:pPr eaLnBrk="1" hangingPunct="1">
              <a:defRPr/>
            </a:pPr>
            <a:r>
              <a:rPr lang="en-US" dirty="0" smtClean="0">
                <a:ea typeface="+mj-ea"/>
                <a:cs typeface="+mj-cs"/>
              </a:rPr>
              <a:t>Bag of </a:t>
            </a:r>
            <a:r>
              <a:rPr lang="en-US" i="1" dirty="0" smtClean="0">
                <a:ea typeface="+mj-ea"/>
                <a:cs typeface="+mj-cs"/>
              </a:rPr>
              <a:t>visual</a:t>
            </a:r>
            <a:r>
              <a:rPr lang="en-US" dirty="0" smtClean="0">
                <a:ea typeface="+mj-ea"/>
                <a:cs typeface="+mj-cs"/>
              </a:rPr>
              <a:t> </a:t>
            </a:r>
            <a:r>
              <a:rPr lang="en-US" i="1" dirty="0" smtClean="0">
                <a:ea typeface="+mj-ea"/>
                <a:cs typeface="+mj-cs"/>
              </a:rPr>
              <a:t>words</a:t>
            </a:r>
          </a:p>
        </p:txBody>
      </p:sp>
      <p:grpSp>
        <p:nvGrpSpPr>
          <p:cNvPr id="66563" name="Group 4"/>
          <p:cNvGrpSpPr>
            <a:grpSpLocks/>
          </p:cNvGrpSpPr>
          <p:nvPr/>
        </p:nvGrpSpPr>
        <p:grpSpPr bwMode="auto">
          <a:xfrm>
            <a:off x="1981200" y="3581400"/>
            <a:ext cx="7162800" cy="1806575"/>
            <a:chOff x="144" y="1776"/>
            <a:chExt cx="5520" cy="1392"/>
          </a:xfrm>
        </p:grpSpPr>
        <p:sp>
          <p:nvSpPr>
            <p:cNvPr id="66590" name="Rectangle 5"/>
            <p:cNvSpPr>
              <a:spLocks noChangeArrowheads="1"/>
            </p:cNvSpPr>
            <p:nvPr/>
          </p:nvSpPr>
          <p:spPr bwMode="auto">
            <a:xfrm>
              <a:off x="4944" y="1776"/>
              <a:ext cx="96" cy="1129"/>
            </a:xfrm>
            <a:prstGeom prst="rect">
              <a:avLst/>
            </a:prstGeom>
            <a:solidFill>
              <a:srgbClr val="B32727"/>
            </a:solidFill>
            <a:ln w="12700">
              <a:solidFill>
                <a:schemeClr val="tx1"/>
              </a:solidFill>
              <a:miter lim="800000"/>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66591" name="Rectangle 6"/>
            <p:cNvSpPr>
              <a:spLocks noChangeArrowheads="1"/>
            </p:cNvSpPr>
            <p:nvPr/>
          </p:nvSpPr>
          <p:spPr bwMode="auto">
            <a:xfrm>
              <a:off x="4320" y="2736"/>
              <a:ext cx="96" cy="169"/>
            </a:xfrm>
            <a:prstGeom prst="rect">
              <a:avLst/>
            </a:prstGeom>
            <a:solidFill>
              <a:srgbClr val="B32727"/>
            </a:solidFill>
            <a:ln w="12700">
              <a:solidFill>
                <a:schemeClr val="tx1"/>
              </a:solidFill>
              <a:miter lim="800000"/>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66592" name="Rectangle 7"/>
            <p:cNvSpPr>
              <a:spLocks noChangeArrowheads="1"/>
            </p:cNvSpPr>
            <p:nvPr/>
          </p:nvSpPr>
          <p:spPr bwMode="auto">
            <a:xfrm>
              <a:off x="4608" y="2592"/>
              <a:ext cx="96" cy="313"/>
            </a:xfrm>
            <a:prstGeom prst="rect">
              <a:avLst/>
            </a:prstGeom>
            <a:solidFill>
              <a:srgbClr val="B32727"/>
            </a:solidFill>
            <a:ln w="12700">
              <a:solidFill>
                <a:schemeClr val="tx1"/>
              </a:solidFill>
              <a:miter lim="800000"/>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66593" name="Rectangle 8"/>
            <p:cNvSpPr>
              <a:spLocks noChangeArrowheads="1"/>
            </p:cNvSpPr>
            <p:nvPr/>
          </p:nvSpPr>
          <p:spPr bwMode="auto">
            <a:xfrm>
              <a:off x="5328" y="2736"/>
              <a:ext cx="96" cy="169"/>
            </a:xfrm>
            <a:prstGeom prst="rect">
              <a:avLst/>
            </a:prstGeom>
            <a:solidFill>
              <a:srgbClr val="B32727"/>
            </a:solidFill>
            <a:ln w="12700">
              <a:solidFill>
                <a:schemeClr val="tx1"/>
              </a:solidFill>
              <a:miter lim="800000"/>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66594" name="Rectangle 9"/>
            <p:cNvSpPr>
              <a:spLocks noChangeArrowheads="1"/>
            </p:cNvSpPr>
            <p:nvPr/>
          </p:nvSpPr>
          <p:spPr bwMode="auto">
            <a:xfrm>
              <a:off x="2976" y="2832"/>
              <a:ext cx="96" cy="96"/>
            </a:xfrm>
            <a:prstGeom prst="rect">
              <a:avLst/>
            </a:prstGeom>
            <a:solidFill>
              <a:srgbClr val="FFFF00"/>
            </a:solidFill>
            <a:ln w="12700">
              <a:solidFill>
                <a:schemeClr val="tx1"/>
              </a:solidFill>
              <a:miter lim="800000"/>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66595" name="Rectangle 10"/>
            <p:cNvSpPr>
              <a:spLocks noChangeArrowheads="1"/>
            </p:cNvSpPr>
            <p:nvPr/>
          </p:nvSpPr>
          <p:spPr bwMode="auto">
            <a:xfrm>
              <a:off x="2400" y="2208"/>
              <a:ext cx="96" cy="720"/>
            </a:xfrm>
            <a:prstGeom prst="rect">
              <a:avLst/>
            </a:prstGeom>
            <a:solidFill>
              <a:srgbClr val="FFFF00"/>
            </a:solidFill>
            <a:ln w="12700">
              <a:solidFill>
                <a:schemeClr val="tx1"/>
              </a:solidFill>
              <a:miter lim="800000"/>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66596" name="Rectangle 11"/>
            <p:cNvSpPr>
              <a:spLocks noChangeArrowheads="1"/>
            </p:cNvSpPr>
            <p:nvPr/>
          </p:nvSpPr>
          <p:spPr bwMode="auto">
            <a:xfrm>
              <a:off x="2688" y="2832"/>
              <a:ext cx="96" cy="96"/>
            </a:xfrm>
            <a:prstGeom prst="rect">
              <a:avLst/>
            </a:prstGeom>
            <a:solidFill>
              <a:srgbClr val="FFFF00"/>
            </a:solidFill>
            <a:ln w="12700">
              <a:solidFill>
                <a:schemeClr val="tx1"/>
              </a:solidFill>
              <a:miter lim="800000"/>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66597" name="Rectangle 12"/>
            <p:cNvSpPr>
              <a:spLocks noChangeArrowheads="1"/>
            </p:cNvSpPr>
            <p:nvPr/>
          </p:nvSpPr>
          <p:spPr bwMode="auto">
            <a:xfrm>
              <a:off x="3408" y="2880"/>
              <a:ext cx="96" cy="48"/>
            </a:xfrm>
            <a:prstGeom prst="rect">
              <a:avLst/>
            </a:prstGeom>
            <a:solidFill>
              <a:srgbClr val="FFFF00"/>
            </a:solidFill>
            <a:ln w="12700">
              <a:solidFill>
                <a:schemeClr val="tx1"/>
              </a:solidFill>
              <a:miter lim="800000"/>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66598" name="Rectangle 13"/>
            <p:cNvSpPr>
              <a:spLocks noChangeArrowheads="1"/>
            </p:cNvSpPr>
            <p:nvPr/>
          </p:nvSpPr>
          <p:spPr bwMode="auto">
            <a:xfrm>
              <a:off x="960" y="2809"/>
              <a:ext cx="96" cy="96"/>
            </a:xfrm>
            <a:prstGeom prst="rect">
              <a:avLst/>
            </a:prstGeom>
            <a:solidFill>
              <a:srgbClr val="B1EBA3"/>
            </a:solidFill>
            <a:ln w="12700">
              <a:solidFill>
                <a:srgbClr val="5D483D"/>
              </a:solidFill>
              <a:miter lim="800000"/>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66599" name="Rectangle 14"/>
            <p:cNvSpPr>
              <a:spLocks noChangeArrowheads="1"/>
            </p:cNvSpPr>
            <p:nvPr/>
          </p:nvSpPr>
          <p:spPr bwMode="auto">
            <a:xfrm>
              <a:off x="384" y="2809"/>
              <a:ext cx="96" cy="96"/>
            </a:xfrm>
            <a:prstGeom prst="rect">
              <a:avLst/>
            </a:prstGeom>
            <a:solidFill>
              <a:srgbClr val="B1EBA3"/>
            </a:solidFill>
            <a:ln w="12700">
              <a:solidFill>
                <a:srgbClr val="5D483D"/>
              </a:solidFill>
              <a:miter lim="800000"/>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66600" name="Rectangle 15"/>
            <p:cNvSpPr>
              <a:spLocks noChangeArrowheads="1"/>
            </p:cNvSpPr>
            <p:nvPr/>
          </p:nvSpPr>
          <p:spPr bwMode="auto">
            <a:xfrm>
              <a:off x="672" y="1897"/>
              <a:ext cx="96" cy="1008"/>
            </a:xfrm>
            <a:prstGeom prst="rect">
              <a:avLst/>
            </a:prstGeom>
            <a:solidFill>
              <a:srgbClr val="B1EBA3"/>
            </a:solidFill>
            <a:ln w="12700">
              <a:solidFill>
                <a:srgbClr val="5D483D"/>
              </a:solidFill>
              <a:miter lim="800000"/>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66601" name="Rectangle 16"/>
            <p:cNvSpPr>
              <a:spLocks noChangeArrowheads="1"/>
            </p:cNvSpPr>
            <p:nvPr/>
          </p:nvSpPr>
          <p:spPr bwMode="auto">
            <a:xfrm>
              <a:off x="1392" y="2185"/>
              <a:ext cx="96" cy="720"/>
            </a:xfrm>
            <a:prstGeom prst="rect">
              <a:avLst/>
            </a:prstGeom>
            <a:solidFill>
              <a:srgbClr val="B1EBA3"/>
            </a:solidFill>
            <a:ln w="12700">
              <a:solidFill>
                <a:srgbClr val="5D483D"/>
              </a:solidFill>
              <a:miter lim="800000"/>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66602" name="Line 17"/>
            <p:cNvSpPr>
              <a:spLocks noChangeShapeType="1"/>
            </p:cNvSpPr>
            <p:nvPr/>
          </p:nvSpPr>
          <p:spPr bwMode="auto">
            <a:xfrm>
              <a:off x="144" y="2905"/>
              <a:ext cx="1584" cy="0"/>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66603" name="Line 18"/>
            <p:cNvSpPr>
              <a:spLocks noChangeShapeType="1"/>
            </p:cNvSpPr>
            <p:nvPr/>
          </p:nvSpPr>
          <p:spPr bwMode="auto">
            <a:xfrm flipV="1">
              <a:off x="144" y="1801"/>
              <a:ext cx="0" cy="1104"/>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endParaRPr lang="en-US"/>
            </a:p>
          </p:txBody>
        </p:sp>
        <p:pic>
          <p:nvPicPr>
            <p:cNvPr id="66604" name="Picture 19" descr="erm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6" y="296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05" name="Picture 20" descr="bicyc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 y="2953"/>
              <a:ext cx="19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06" name="Picture 21" descr="erm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 y="295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607" name="Line 22"/>
            <p:cNvSpPr>
              <a:spLocks noChangeShapeType="1"/>
            </p:cNvSpPr>
            <p:nvPr/>
          </p:nvSpPr>
          <p:spPr bwMode="auto">
            <a:xfrm>
              <a:off x="4080" y="2905"/>
              <a:ext cx="1584" cy="0"/>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66608" name="Line 23"/>
            <p:cNvSpPr>
              <a:spLocks noChangeShapeType="1"/>
            </p:cNvSpPr>
            <p:nvPr/>
          </p:nvSpPr>
          <p:spPr bwMode="auto">
            <a:xfrm flipV="1">
              <a:off x="4080" y="1801"/>
              <a:ext cx="0" cy="1104"/>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66609" name="Line 24"/>
            <p:cNvSpPr>
              <a:spLocks noChangeShapeType="1"/>
            </p:cNvSpPr>
            <p:nvPr/>
          </p:nvSpPr>
          <p:spPr bwMode="auto">
            <a:xfrm>
              <a:off x="2160" y="2928"/>
              <a:ext cx="1584" cy="0"/>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66610" name="Line 25"/>
            <p:cNvSpPr>
              <a:spLocks noChangeShapeType="1"/>
            </p:cNvSpPr>
            <p:nvPr/>
          </p:nvSpPr>
          <p:spPr bwMode="auto">
            <a:xfrm flipV="1">
              <a:off x="2160" y="1824"/>
              <a:ext cx="0" cy="1104"/>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endParaRPr lang="en-US"/>
            </a:p>
          </p:txBody>
        </p:sp>
        <p:pic>
          <p:nvPicPr>
            <p:cNvPr id="66611" name="Picture 26" descr="viol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4" y="2976"/>
              <a:ext cx="33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12" name="Picture 27" descr="erm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0" y="296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13" name="Picture 28" descr="bicyc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4" y="2953"/>
              <a:ext cx="19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14" name="Picture 29" descr="erm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2" y="2976"/>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15" name="Picture 30" descr="viol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2" y="2976"/>
              <a:ext cx="33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16" name="Picture 31" descr="erm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0" y="296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17" name="Picture 32" descr="bicyc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4" y="2953"/>
              <a:ext cx="19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18" name="Picture 33" descr="erm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0" y="295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19" name="Picture 34" descr="viol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8" y="2976"/>
              <a:ext cx="33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6564" name="Group 37"/>
          <p:cNvGrpSpPr>
            <a:grpSpLocks/>
          </p:cNvGrpSpPr>
          <p:nvPr/>
        </p:nvGrpSpPr>
        <p:grpSpPr bwMode="auto">
          <a:xfrm>
            <a:off x="2133600" y="1487488"/>
            <a:ext cx="6934200" cy="1919287"/>
            <a:chOff x="304800" y="2362200"/>
            <a:chExt cx="8534400" cy="2362200"/>
          </a:xfrm>
        </p:grpSpPr>
        <p:grpSp>
          <p:nvGrpSpPr>
            <p:cNvPr id="66568" name="Group 54"/>
            <p:cNvGrpSpPr>
              <a:grpSpLocks/>
            </p:cNvGrpSpPr>
            <p:nvPr/>
          </p:nvGrpSpPr>
          <p:grpSpPr bwMode="auto">
            <a:xfrm>
              <a:off x="609602" y="2514592"/>
              <a:ext cx="1547814" cy="2000247"/>
              <a:chOff x="288" y="2928"/>
              <a:chExt cx="864" cy="1116"/>
            </a:xfrm>
          </p:grpSpPr>
          <p:pic>
            <p:nvPicPr>
              <p:cNvPr id="66584" name="Picture 55" descr="ermi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 y="3216"/>
                <a:ext cx="288"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5" name="Picture 56" descr="ermi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 y="3504"/>
                <a:ext cx="288"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6" name="Picture 57" descr="ermin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4" y="3504"/>
                <a:ext cx="28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7" name="Picture 58" descr="ermin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8" y="3216"/>
                <a:ext cx="288"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8" name="Picture 59" descr="ermin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4" y="2928"/>
                <a:ext cx="288"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9" name="Picture 60" descr="ermin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8" y="3792"/>
                <a:ext cx="36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6569" name="Picture 62" descr="bicycle"/>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52800" y="3511550"/>
              <a:ext cx="78263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Picture 63" descr="bicycle"/>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62513" y="3670300"/>
              <a:ext cx="5683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1" name="Picture 64" descr="bicycle"/>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44913" y="2667000"/>
              <a:ext cx="6953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2" name="Picture 65" descr="bicycle"/>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00575" y="2974975"/>
              <a:ext cx="782638"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3" name="Picture 66" descr="bicycle"/>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67188" y="3670300"/>
              <a:ext cx="515937"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4" name="Picture 67" descr="violin"/>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086600" y="3962400"/>
              <a:ext cx="4016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575" name="Group 68"/>
            <p:cNvGrpSpPr>
              <a:grpSpLocks/>
            </p:cNvGrpSpPr>
            <p:nvPr/>
          </p:nvGrpSpPr>
          <p:grpSpPr bwMode="auto">
            <a:xfrm>
              <a:off x="6738936" y="2651125"/>
              <a:ext cx="2024062" cy="1704975"/>
              <a:chOff x="4416" y="3072"/>
              <a:chExt cx="1035" cy="872"/>
            </a:xfrm>
          </p:grpSpPr>
          <p:pic>
            <p:nvPicPr>
              <p:cNvPr id="66579" name="Picture 69" descr="violin"/>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752" y="3600"/>
                <a:ext cx="377"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0" name="Picture 70" descr="violin"/>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040" y="3360"/>
                <a:ext cx="41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1" name="Picture 71" descr="violin"/>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560" y="3408"/>
                <a:ext cx="446"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2" name="Picture 72" descr="violin"/>
              <p:cNvPicPr>
                <a:picLocks noChangeAspect="1" noChangeArrowheads="1"/>
              </p:cNvPicPr>
              <p:nvPr/>
            </p:nvPicPr>
            <p:blipFill>
              <a:blip r:embed="rId22" cstate="print">
                <a:extLst>
                  <a:ext uri="{28A0092B-C50C-407E-A947-70E740481C1C}">
                    <a14:useLocalDpi xmlns:a14="http://schemas.microsoft.com/office/drawing/2010/main" val="0"/>
                  </a:ext>
                </a:extLst>
              </a:blip>
              <a:srcRect r="-1204"/>
              <a:stretch>
                <a:fillRect/>
              </a:stretch>
            </p:blipFill>
            <p:spPr bwMode="auto">
              <a:xfrm>
                <a:off x="4416" y="3456"/>
                <a:ext cx="21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3" name="Picture 73" descr="violin"/>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608" y="3072"/>
                <a:ext cx="480"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576" name="Rectangle 74"/>
            <p:cNvSpPr>
              <a:spLocks noChangeArrowheads="1"/>
            </p:cNvSpPr>
            <p:nvPr/>
          </p:nvSpPr>
          <p:spPr bwMode="auto">
            <a:xfrm>
              <a:off x="304800" y="2362200"/>
              <a:ext cx="2133600" cy="2362200"/>
            </a:xfrm>
            <a:prstGeom prst="rect">
              <a:avLst/>
            </a:prstGeom>
            <a:noFill/>
            <a:ln w="38100">
              <a:solidFill>
                <a:srgbClr val="864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66577" name="Rectangle 75"/>
            <p:cNvSpPr>
              <a:spLocks noChangeArrowheads="1"/>
            </p:cNvSpPr>
            <p:nvPr/>
          </p:nvSpPr>
          <p:spPr bwMode="auto">
            <a:xfrm>
              <a:off x="3200400" y="2362200"/>
              <a:ext cx="2438400" cy="2362200"/>
            </a:xfrm>
            <a:prstGeom prst="rect">
              <a:avLst/>
            </a:prstGeom>
            <a:noFill/>
            <a:ln w="38100">
              <a:solidFill>
                <a:srgbClr val="864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66578" name="Rectangle 76"/>
            <p:cNvSpPr>
              <a:spLocks noChangeArrowheads="1"/>
            </p:cNvSpPr>
            <p:nvPr/>
          </p:nvSpPr>
          <p:spPr bwMode="auto">
            <a:xfrm>
              <a:off x="6400800" y="2362200"/>
              <a:ext cx="2438400" cy="2362200"/>
            </a:xfrm>
            <a:prstGeom prst="rect">
              <a:avLst/>
            </a:prstGeom>
            <a:noFill/>
            <a:ln w="38100">
              <a:solidFill>
                <a:srgbClr val="864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grpSp>
      <p:sp>
        <p:nvSpPr>
          <p:cNvPr id="41988" name="Content Placeholder 1"/>
          <p:cNvSpPr>
            <a:spLocks noGrp="1"/>
          </p:cNvSpPr>
          <p:nvPr>
            <p:ph idx="1"/>
          </p:nvPr>
        </p:nvSpPr>
        <p:spPr>
          <a:xfrm>
            <a:off x="0" y="1958975"/>
            <a:ext cx="1981200" cy="990600"/>
          </a:xfrm>
        </p:spPr>
        <p:txBody>
          <a:bodyPr>
            <a:normAutofit/>
          </a:bodyPr>
          <a:lstStyle/>
          <a:p>
            <a:pPr>
              <a:buFont typeface="Arial" charset="0"/>
              <a:buChar char="•"/>
              <a:defRPr/>
            </a:pPr>
            <a:r>
              <a:rPr lang="en-US" dirty="0" smtClean="0">
                <a:ea typeface="ＭＳ Ｐゴシック" charset="0"/>
              </a:rPr>
              <a:t>Image</a:t>
            </a:r>
            <a:br>
              <a:rPr lang="en-US" dirty="0" smtClean="0">
                <a:ea typeface="ＭＳ Ｐゴシック" charset="0"/>
              </a:rPr>
            </a:br>
            <a:r>
              <a:rPr lang="en-US" dirty="0" smtClean="0">
                <a:ea typeface="ＭＳ Ｐゴシック" charset="0"/>
              </a:rPr>
              <a:t>patches</a:t>
            </a:r>
            <a:endParaRPr lang="en-US" dirty="0">
              <a:ea typeface="ＭＳ Ｐゴシック" charset="0"/>
            </a:endParaRPr>
          </a:p>
        </p:txBody>
      </p:sp>
      <p:sp>
        <p:nvSpPr>
          <p:cNvPr id="58" name="Content Placeholder 1"/>
          <p:cNvSpPr txBox="1">
            <a:spLocks/>
          </p:cNvSpPr>
          <p:nvPr/>
        </p:nvSpPr>
        <p:spPr bwMode="auto">
          <a:xfrm>
            <a:off x="-12700" y="3711575"/>
            <a:ext cx="1981200" cy="990600"/>
          </a:xfrm>
          <a:prstGeom prst="rect">
            <a:avLst/>
          </a:prstGeom>
          <a:noFill/>
          <a:ln>
            <a:noFill/>
          </a:ln>
          <a:extLst>
            <a:ext uri="{909E8E84-426E-40dd-AFC4-6F175D3DCCD1}"/>
            <a:ext uri="{91240B29-F687-4f45-9708-019B960494DF}"/>
            <a:ext uri="{FAA26D3D-D897-4be2-8F04-BA451C77F1D7}"/>
          </a:extLst>
        </p:spPr>
        <p:txBody>
          <a:bodyPr>
            <a:normAutofit fontScale="85000" lnSpcReduction="1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dirty="0" err="1" smtClean="0"/>
              <a:t>BoW</a:t>
            </a:r>
            <a:r>
              <a:rPr lang="en-US" dirty="0" smtClean="0"/>
              <a:t> histogram</a:t>
            </a:r>
            <a:endParaRPr lang="en-US" dirty="0"/>
          </a:p>
        </p:txBody>
      </p:sp>
      <p:sp>
        <p:nvSpPr>
          <p:cNvPr id="59" name="Content Placeholder 1"/>
          <p:cNvSpPr txBox="1">
            <a:spLocks/>
          </p:cNvSpPr>
          <p:nvPr/>
        </p:nvSpPr>
        <p:spPr bwMode="auto">
          <a:xfrm>
            <a:off x="0" y="5083175"/>
            <a:ext cx="1800225" cy="546100"/>
          </a:xfrm>
          <a:prstGeom prst="rect">
            <a:avLst/>
          </a:prstGeom>
          <a:noFill/>
          <a:ln>
            <a:noFill/>
          </a:ln>
          <a:extLst>
            <a:ext uri="{909E8E84-426E-40dd-AFC4-6F175D3DCCD1}"/>
            <a:ext uri="{91240B29-F687-4f45-9708-019B960494DF}"/>
            <a:ext uri="{FAA26D3D-D897-4be2-8F04-BA451C77F1D7}"/>
          </a:extLst>
        </p:spPr>
        <p:txBody>
          <a:bodyPr>
            <a:normAutofit fontScale="625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dirty="0" err="1" smtClean="0"/>
              <a:t>Codewords</a:t>
            </a:r>
            <a:endParaRPr lang="en-US" dirty="0"/>
          </a:p>
        </p:txBody>
      </p:sp>
    </p:spTree>
    <p:extLst>
      <p:ext uri="{BB962C8B-B14F-4D97-AF65-F5344CB8AC3E}">
        <p14:creationId xmlns:p14="http://schemas.microsoft.com/office/powerpoint/2010/main" val="276208292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p:txBody>
          <a:bodyPr>
            <a:normAutofit/>
          </a:bodyPr>
          <a:lstStyle/>
          <a:p>
            <a:pPr>
              <a:defRPr/>
            </a:pPr>
            <a:r>
              <a:rPr lang="en-US" altLang="en-US" dirty="0" smtClean="0"/>
              <a:t>Image categorization</a:t>
            </a:r>
            <a:r>
              <a:rPr lang="en-US" altLang="en-US" dirty="0"/>
              <a:t> </a:t>
            </a:r>
            <a:r>
              <a:rPr lang="en-US" altLang="en-US" dirty="0" smtClean="0"/>
              <a:t>with bag of words</a:t>
            </a:r>
          </a:p>
        </p:txBody>
      </p:sp>
      <p:sp>
        <p:nvSpPr>
          <p:cNvPr id="3" name="Content Placeholder 2"/>
          <p:cNvSpPr>
            <a:spLocks noGrp="1"/>
          </p:cNvSpPr>
          <p:nvPr>
            <p:ph idx="1"/>
          </p:nvPr>
        </p:nvSpPr>
        <p:spPr/>
        <p:txBody>
          <a:bodyPr>
            <a:normAutofit lnSpcReduction="10000"/>
          </a:bodyPr>
          <a:lstStyle/>
          <a:p>
            <a:pPr marL="533400" indent="-533400">
              <a:buFont typeface="Arial" panose="020B0604020202020204" pitchFamily="34" charset="0"/>
              <a:buNone/>
            </a:pPr>
            <a:r>
              <a:rPr lang="en-US" altLang="en-US" sz="2400" smtClean="0"/>
              <a:t>Training</a:t>
            </a:r>
          </a:p>
          <a:p>
            <a:pPr marL="533400" indent="-533400">
              <a:buFontTx/>
              <a:buAutoNum type="arabicPeriod"/>
            </a:pPr>
            <a:r>
              <a:rPr lang="en-US" altLang="en-US" sz="2000" smtClean="0"/>
              <a:t>Extract keypoints and descriptors for all training images</a:t>
            </a:r>
          </a:p>
          <a:p>
            <a:pPr marL="533400" indent="-533400">
              <a:buFontTx/>
              <a:buAutoNum type="arabicPeriod"/>
            </a:pPr>
            <a:r>
              <a:rPr lang="en-US" altLang="en-US" sz="2000" smtClean="0"/>
              <a:t>Cluster descriptors</a:t>
            </a:r>
          </a:p>
          <a:p>
            <a:pPr marL="533400" indent="-533400">
              <a:buFontTx/>
              <a:buAutoNum type="arabicPeriod"/>
            </a:pPr>
            <a:r>
              <a:rPr lang="en-US" altLang="en-US" sz="2000" smtClean="0"/>
              <a:t>Quantize descriptors using cluster centers to get </a:t>
            </a:r>
            <a:r>
              <a:rPr lang="ja-JP" altLang="en-US" sz="2000" smtClean="0"/>
              <a:t>“</a:t>
            </a:r>
            <a:r>
              <a:rPr lang="en-US" altLang="ja-JP" sz="2000" smtClean="0"/>
              <a:t>visual words</a:t>
            </a:r>
            <a:r>
              <a:rPr lang="ja-JP" altLang="en-US" sz="2000" smtClean="0"/>
              <a:t>”</a:t>
            </a:r>
            <a:endParaRPr lang="en-US" altLang="ja-JP" sz="2000" smtClean="0"/>
          </a:p>
          <a:p>
            <a:pPr marL="533400" indent="-533400">
              <a:buFontTx/>
              <a:buAutoNum type="arabicPeriod"/>
            </a:pPr>
            <a:r>
              <a:rPr lang="en-US" altLang="en-US" sz="2000" smtClean="0"/>
              <a:t>Represent each image by normalized counts of </a:t>
            </a:r>
            <a:r>
              <a:rPr lang="ja-JP" altLang="en-US" sz="2000" smtClean="0"/>
              <a:t>“</a:t>
            </a:r>
            <a:r>
              <a:rPr lang="en-US" altLang="ja-JP" sz="2000" smtClean="0"/>
              <a:t>visual words</a:t>
            </a:r>
            <a:r>
              <a:rPr lang="ja-JP" altLang="en-US" sz="2000" smtClean="0"/>
              <a:t>”</a:t>
            </a:r>
            <a:r>
              <a:rPr lang="en-US" altLang="ja-JP" sz="2000" smtClean="0"/>
              <a:t> </a:t>
            </a:r>
          </a:p>
          <a:p>
            <a:pPr marL="533400" indent="-533400">
              <a:buFontTx/>
              <a:buAutoNum type="arabicPeriod"/>
            </a:pPr>
            <a:r>
              <a:rPr lang="en-US" altLang="en-US" sz="2000" smtClean="0"/>
              <a:t>Train classifier on labeled examples using histogram values as features</a:t>
            </a:r>
          </a:p>
          <a:p>
            <a:pPr marL="533400" indent="-533400">
              <a:buFont typeface="Arial" panose="020B0604020202020204" pitchFamily="34" charset="0"/>
              <a:buNone/>
            </a:pPr>
            <a:endParaRPr lang="en-US" altLang="en-US" sz="2000" smtClean="0"/>
          </a:p>
          <a:p>
            <a:pPr marL="533400" indent="-533400">
              <a:buFont typeface="Arial" panose="020B0604020202020204" pitchFamily="34" charset="0"/>
              <a:buNone/>
            </a:pPr>
            <a:r>
              <a:rPr lang="en-US" altLang="en-US" sz="2400" smtClean="0"/>
              <a:t>Testing</a:t>
            </a:r>
          </a:p>
          <a:p>
            <a:pPr marL="533400" indent="-533400">
              <a:buFont typeface="Calibri" panose="020F0502020204030204" pitchFamily="34" charset="0"/>
              <a:buAutoNum type="arabicPeriod"/>
            </a:pPr>
            <a:r>
              <a:rPr lang="en-US" altLang="en-US" sz="2000" smtClean="0"/>
              <a:t>Extract keypoints/descriptors and quantize into visual words</a:t>
            </a:r>
          </a:p>
          <a:p>
            <a:pPr marL="533400" indent="-533400">
              <a:buFont typeface="Calibri" panose="020F0502020204030204" pitchFamily="34" charset="0"/>
              <a:buAutoNum type="arabicPeriod"/>
            </a:pPr>
            <a:r>
              <a:rPr lang="en-US" altLang="en-US" sz="2000" smtClean="0"/>
              <a:t>Compute visual word histogram</a:t>
            </a:r>
          </a:p>
          <a:p>
            <a:pPr marL="533400" indent="-533400">
              <a:buFont typeface="Calibri" panose="020F0502020204030204" pitchFamily="34" charset="0"/>
              <a:buAutoNum type="arabicPeriod"/>
            </a:pPr>
            <a:r>
              <a:rPr lang="en-US" altLang="en-US" sz="2000" smtClean="0"/>
              <a:t>Compute label or confidence using classifier</a:t>
            </a:r>
          </a:p>
          <a:p>
            <a:pPr marL="533400" indent="-533400">
              <a:buFont typeface="Calibri" panose="020F0502020204030204" pitchFamily="34" charset="0"/>
              <a:buAutoNum type="arabicPeriod"/>
            </a:pPr>
            <a:endParaRPr lang="en-US" altLang="en-US" sz="2400" smtClean="0"/>
          </a:p>
        </p:txBody>
      </p:sp>
    </p:spTree>
    <p:extLst>
      <p:ext uri="{BB962C8B-B14F-4D97-AF65-F5344CB8AC3E}">
        <p14:creationId xmlns:p14="http://schemas.microsoft.com/office/powerpoint/2010/main" val="26112270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223" y="2724537"/>
            <a:ext cx="8128841" cy="2048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Review: recent development</a:t>
            </a:r>
            <a:endParaRPr lang="en-US" dirty="0"/>
          </a:p>
        </p:txBody>
      </p:sp>
      <p:sp>
        <p:nvSpPr>
          <p:cNvPr id="3" name="Content Placeholder 2"/>
          <p:cNvSpPr>
            <a:spLocks noGrp="1"/>
          </p:cNvSpPr>
          <p:nvPr>
            <p:ph idx="1"/>
          </p:nvPr>
        </p:nvSpPr>
        <p:spPr>
          <a:xfrm>
            <a:off x="197223" y="941107"/>
            <a:ext cx="2988236" cy="4351338"/>
          </a:xfrm>
        </p:spPr>
        <p:txBody>
          <a:bodyPr/>
          <a:lstStyle/>
          <a:p>
            <a:pPr marL="0" indent="0">
              <a:buNone/>
            </a:pPr>
            <a:r>
              <a:rPr lang="en-US" dirty="0"/>
              <a:t>Important steps</a:t>
            </a:r>
          </a:p>
          <a:p>
            <a:pPr marL="971550" lvl="1" indent="-514350">
              <a:buFont typeface="+mj-lt"/>
              <a:buAutoNum type="arabicPeriod"/>
            </a:pPr>
            <a:r>
              <a:rPr lang="en-US" dirty="0"/>
              <a:t>Detect</a:t>
            </a:r>
          </a:p>
          <a:p>
            <a:pPr marL="971550" lvl="1" indent="-514350">
              <a:buFont typeface="+mj-lt"/>
              <a:buAutoNum type="arabicPeriod"/>
            </a:pPr>
            <a:r>
              <a:rPr lang="en-US" dirty="0"/>
              <a:t>Align</a:t>
            </a:r>
          </a:p>
          <a:p>
            <a:pPr marL="971550" lvl="1" indent="-514350">
              <a:buFont typeface="+mj-lt"/>
              <a:buAutoNum type="arabicPeriod"/>
            </a:pPr>
            <a:r>
              <a:rPr lang="en-US" dirty="0"/>
              <a:t>Represent</a:t>
            </a:r>
          </a:p>
          <a:p>
            <a:pPr marL="971550" lvl="1" indent="-514350">
              <a:buFont typeface="+mj-lt"/>
              <a:buAutoNum type="arabicPeriod"/>
            </a:pPr>
            <a:r>
              <a:rPr lang="en-US" dirty="0"/>
              <a:t>Classify</a:t>
            </a:r>
          </a:p>
          <a:p>
            <a:endParaRPr lang="en-US" dirty="0"/>
          </a:p>
        </p:txBody>
      </p:sp>
      <p:pic>
        <p:nvPicPr>
          <p:cNvPr id="5" name="Content Placeholder 5"/>
          <p:cNvPicPr>
            <a:picLocks noChangeAspect="1"/>
          </p:cNvPicPr>
          <p:nvPr/>
        </p:nvPicPr>
        <p:blipFill>
          <a:blip r:embed="rId3"/>
          <a:stretch>
            <a:fillRect/>
          </a:stretch>
        </p:blipFill>
        <p:spPr>
          <a:xfrm>
            <a:off x="3616886" y="1315419"/>
            <a:ext cx="5209430" cy="1238999"/>
          </a:xfrm>
          <a:prstGeom prst="rect">
            <a:avLst/>
          </a:prstGeom>
        </p:spPr>
      </p:pic>
      <p:sp>
        <p:nvSpPr>
          <p:cNvPr id="6" name="Rectangle 5"/>
          <p:cNvSpPr/>
          <p:nvPr/>
        </p:nvSpPr>
        <p:spPr>
          <a:xfrm>
            <a:off x="197223" y="4663593"/>
            <a:ext cx="2233497" cy="369332"/>
          </a:xfrm>
          <a:prstGeom prst="rect">
            <a:avLst/>
          </a:prstGeom>
        </p:spPr>
        <p:txBody>
          <a:bodyPr wrap="none">
            <a:spAutoFit/>
          </a:bodyPr>
          <a:lstStyle/>
          <a:p>
            <a:r>
              <a:rPr lang="en-US" dirty="0" err="1" smtClean="0"/>
              <a:t>DeepFace</a:t>
            </a:r>
            <a:r>
              <a:rPr lang="en-US" dirty="0" smtClean="0"/>
              <a:t>, CVPR 2014</a:t>
            </a:r>
            <a:endParaRPr lang="en-US" dirty="0"/>
          </a:p>
        </p:txBody>
      </p:sp>
      <p:sp>
        <p:nvSpPr>
          <p:cNvPr id="7" name="Rectangle 6"/>
          <p:cNvSpPr/>
          <p:nvPr/>
        </p:nvSpPr>
        <p:spPr>
          <a:xfrm>
            <a:off x="5104852" y="2556261"/>
            <a:ext cx="2015873" cy="369332"/>
          </a:xfrm>
          <a:prstGeom prst="rect">
            <a:avLst/>
          </a:prstGeom>
        </p:spPr>
        <p:txBody>
          <a:bodyPr wrap="none">
            <a:spAutoFit/>
          </a:bodyPr>
          <a:lstStyle/>
          <a:p>
            <a:r>
              <a:rPr lang="en-US" dirty="0" err="1" smtClean="0"/>
              <a:t>FaceNet</a:t>
            </a:r>
            <a:r>
              <a:rPr lang="en-US" dirty="0" smtClean="0"/>
              <a:t>, ICCV 2015</a:t>
            </a:r>
            <a:endParaRPr lang="en-US" dirty="0"/>
          </a:p>
        </p:txBody>
      </p:sp>
      <p:pic>
        <p:nvPicPr>
          <p:cNvPr id="8" name="Picture 7"/>
          <p:cNvPicPr>
            <a:picLocks noChangeAspect="1"/>
          </p:cNvPicPr>
          <p:nvPr/>
        </p:nvPicPr>
        <p:blipFill>
          <a:blip r:embed="rId4"/>
          <a:stretch>
            <a:fillRect/>
          </a:stretch>
        </p:blipFill>
        <p:spPr>
          <a:xfrm>
            <a:off x="4712520" y="4736822"/>
            <a:ext cx="3750162" cy="2047050"/>
          </a:xfrm>
          <a:prstGeom prst="rect">
            <a:avLst/>
          </a:prstGeom>
        </p:spPr>
      </p:pic>
      <p:sp>
        <p:nvSpPr>
          <p:cNvPr id="9" name="Rectangle 8"/>
          <p:cNvSpPr/>
          <p:nvPr/>
        </p:nvSpPr>
        <p:spPr>
          <a:xfrm>
            <a:off x="4261643" y="6414540"/>
            <a:ext cx="2266070" cy="369332"/>
          </a:xfrm>
          <a:prstGeom prst="rect">
            <a:avLst/>
          </a:prstGeom>
        </p:spPr>
        <p:txBody>
          <a:bodyPr wrap="none">
            <a:spAutoFit/>
          </a:bodyPr>
          <a:lstStyle/>
          <a:p>
            <a:r>
              <a:rPr lang="en-US" dirty="0" err="1" smtClean="0"/>
              <a:t>MegaFace</a:t>
            </a:r>
            <a:r>
              <a:rPr lang="en-US" dirty="0" smtClean="0"/>
              <a:t>, CVPR 2016</a:t>
            </a:r>
            <a:endParaRPr lang="en-US" dirty="0"/>
          </a:p>
        </p:txBody>
      </p:sp>
    </p:spTree>
    <p:extLst>
      <p:ext uri="{BB962C8B-B14F-4D97-AF65-F5344CB8AC3E}">
        <p14:creationId xmlns:p14="http://schemas.microsoft.com/office/powerpoint/2010/main" val="395192990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altLang="zh-TW" sz="3200" smtClean="0"/>
              <a:t>B</a:t>
            </a:r>
            <a:r>
              <a:rPr lang="en-US" altLang="en-US" sz="3200" smtClean="0"/>
              <a:t>ag of visual words image classification</a:t>
            </a:r>
          </a:p>
        </p:txBody>
      </p:sp>
      <p:sp>
        <p:nvSpPr>
          <p:cNvPr id="73731" name="Content Placeholder 2"/>
          <p:cNvSpPr>
            <a:spLocks noGrp="1"/>
          </p:cNvSpPr>
          <p:nvPr>
            <p:ph idx="1"/>
          </p:nvPr>
        </p:nvSpPr>
        <p:spPr/>
        <p:txBody>
          <a:bodyPr/>
          <a:lstStyle/>
          <a:p>
            <a:endParaRPr lang="en-US" altLang="en-US" smtClean="0"/>
          </a:p>
        </p:txBody>
      </p:sp>
      <p:pic>
        <p:nvPicPr>
          <p:cNvPr id="73732" name="Picture 2" descr="Image classification pipe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8" y="1350963"/>
            <a:ext cx="8772525" cy="441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Rectangle 10"/>
          <p:cNvSpPr>
            <a:spLocks noChangeArrowheads="1"/>
          </p:cNvSpPr>
          <p:nvPr/>
        </p:nvSpPr>
        <p:spPr bwMode="auto">
          <a:xfrm>
            <a:off x="2905125" y="6283325"/>
            <a:ext cx="3984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latin typeface="Arial" panose="020B0604020202020204" pitchFamily="34" charset="0"/>
              </a:rPr>
              <a:t>[</a:t>
            </a:r>
            <a:r>
              <a:rPr lang="en-US" altLang="en-US" sz="2400" u="sng">
                <a:latin typeface="Arial" panose="020B0604020202020204" pitchFamily="34" charset="0"/>
                <a:hlinkClick r:id="rId3"/>
              </a:rPr>
              <a:t>Chatfield</a:t>
            </a:r>
            <a:r>
              <a:rPr lang="en-US" altLang="en-US" sz="2400">
                <a:latin typeface="Arial" panose="020B0604020202020204" pitchFamily="34" charset="0"/>
                <a:hlinkClick r:id="rId3"/>
              </a:rPr>
              <a:t>et al. BMVC 2011</a:t>
            </a:r>
            <a:r>
              <a:rPr lang="en-US" altLang="en-US" sz="2400">
                <a:latin typeface="Arial" panose="020B0604020202020204" pitchFamily="34" charset="0"/>
              </a:rPr>
              <a:t>]</a:t>
            </a:r>
          </a:p>
        </p:txBody>
      </p:sp>
    </p:spTree>
    <p:extLst>
      <p:ext uri="{BB962C8B-B14F-4D97-AF65-F5344CB8AC3E}">
        <p14:creationId xmlns:p14="http://schemas.microsoft.com/office/powerpoint/2010/main" val="336152859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altLang="en-US" smtClean="0"/>
              <a:t>Feature encoding</a:t>
            </a:r>
          </a:p>
        </p:txBody>
      </p:sp>
      <p:sp>
        <p:nvSpPr>
          <p:cNvPr id="74755" name="Content Placeholder 2"/>
          <p:cNvSpPr>
            <a:spLocks noGrp="1"/>
          </p:cNvSpPr>
          <p:nvPr>
            <p:ph idx="1"/>
          </p:nvPr>
        </p:nvSpPr>
        <p:spPr/>
        <p:txBody>
          <a:bodyPr/>
          <a:lstStyle/>
          <a:p>
            <a:r>
              <a:rPr lang="en-US" altLang="en-US" smtClean="0"/>
              <a:t>Hard/soft assignment to clusters</a:t>
            </a:r>
          </a:p>
        </p:txBody>
      </p:sp>
      <p:pic>
        <p:nvPicPr>
          <p:cNvPr id="4" name="Picture 3"/>
          <p:cNvPicPr>
            <a:picLocks noChangeAspect="1"/>
          </p:cNvPicPr>
          <p:nvPr/>
        </p:nvPicPr>
        <p:blipFill>
          <a:blip r:embed="rId2"/>
          <a:stretch>
            <a:fillRect/>
          </a:stretch>
        </p:blipFill>
        <p:spPr>
          <a:xfrm>
            <a:off x="239713" y="1689100"/>
            <a:ext cx="4044950" cy="16462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stretch>
            <a:fillRect/>
          </a:stretch>
        </p:blipFill>
        <p:spPr>
          <a:xfrm>
            <a:off x="4621213" y="1689100"/>
            <a:ext cx="4289425" cy="16462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stretch>
            <a:fillRect/>
          </a:stretch>
        </p:blipFill>
        <p:spPr>
          <a:xfrm>
            <a:off x="223838" y="4090988"/>
            <a:ext cx="4075112" cy="16462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a:stretch>
            <a:fillRect/>
          </a:stretch>
        </p:blipFill>
        <p:spPr>
          <a:xfrm>
            <a:off x="4572000" y="4090988"/>
            <a:ext cx="4376738" cy="16462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4760" name="Rectangle 7"/>
          <p:cNvSpPr>
            <a:spLocks noChangeArrowheads="1"/>
          </p:cNvSpPr>
          <p:nvPr/>
        </p:nvSpPr>
        <p:spPr bwMode="auto">
          <a:xfrm>
            <a:off x="5570538" y="5815013"/>
            <a:ext cx="2378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latin typeface="Arial" panose="020B0604020202020204" pitchFamily="34" charset="0"/>
              </a:rPr>
              <a:t>Fisher encoding</a:t>
            </a:r>
          </a:p>
        </p:txBody>
      </p:sp>
      <p:sp>
        <p:nvSpPr>
          <p:cNvPr id="74761" name="Rectangle 8"/>
          <p:cNvSpPr>
            <a:spLocks noChangeArrowheads="1"/>
          </p:cNvSpPr>
          <p:nvPr/>
        </p:nvSpPr>
        <p:spPr bwMode="auto">
          <a:xfrm>
            <a:off x="4841875" y="3375025"/>
            <a:ext cx="383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latin typeface="Arial" panose="020B0604020202020204" pitchFamily="34" charset="0"/>
              </a:rPr>
              <a:t>Kernel codebook encoding</a:t>
            </a:r>
          </a:p>
        </p:txBody>
      </p:sp>
      <p:sp>
        <p:nvSpPr>
          <p:cNvPr id="74762" name="Rectangle 9"/>
          <p:cNvSpPr>
            <a:spLocks noChangeArrowheads="1"/>
          </p:cNvSpPr>
          <p:nvPr/>
        </p:nvSpPr>
        <p:spPr bwMode="auto">
          <a:xfrm>
            <a:off x="139700" y="5811838"/>
            <a:ext cx="4244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latin typeface="Arial" panose="020B0604020202020204" pitchFamily="34" charset="0"/>
              </a:rPr>
              <a:t>Locality constrained encoding</a:t>
            </a:r>
          </a:p>
        </p:txBody>
      </p:sp>
      <p:sp>
        <p:nvSpPr>
          <p:cNvPr id="74763" name="Rectangle 10"/>
          <p:cNvSpPr>
            <a:spLocks noChangeArrowheads="1"/>
          </p:cNvSpPr>
          <p:nvPr/>
        </p:nvSpPr>
        <p:spPr bwMode="auto">
          <a:xfrm>
            <a:off x="2905125" y="6283325"/>
            <a:ext cx="3984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latin typeface="Arial" panose="020B0604020202020204" pitchFamily="34" charset="0"/>
              </a:rPr>
              <a:t>[</a:t>
            </a:r>
            <a:r>
              <a:rPr lang="en-US" altLang="en-US" sz="2400" u="sng">
                <a:latin typeface="Arial" panose="020B0604020202020204" pitchFamily="34" charset="0"/>
                <a:hlinkClick r:id="rId6"/>
              </a:rPr>
              <a:t>Chatfield</a:t>
            </a:r>
            <a:r>
              <a:rPr lang="en-US" altLang="en-US" sz="2400">
                <a:latin typeface="Arial" panose="020B0604020202020204" pitchFamily="34" charset="0"/>
                <a:hlinkClick r:id="rId6"/>
              </a:rPr>
              <a:t>et al. BMVC 2011</a:t>
            </a:r>
            <a:r>
              <a:rPr lang="en-US" altLang="en-US" sz="2400">
                <a:latin typeface="Arial" panose="020B0604020202020204" pitchFamily="34" charset="0"/>
              </a:rPr>
              <a:t>]</a:t>
            </a:r>
          </a:p>
        </p:txBody>
      </p:sp>
      <p:sp>
        <p:nvSpPr>
          <p:cNvPr id="74764" name="Rectangle 11"/>
          <p:cNvSpPr>
            <a:spLocks noChangeArrowheads="1"/>
          </p:cNvSpPr>
          <p:nvPr/>
        </p:nvSpPr>
        <p:spPr bwMode="auto">
          <a:xfrm>
            <a:off x="798513" y="3375025"/>
            <a:ext cx="29257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latin typeface="Arial" panose="020B0604020202020204" pitchFamily="34" charset="0"/>
              </a:rPr>
              <a:t>Histogram encoding</a:t>
            </a:r>
          </a:p>
        </p:txBody>
      </p:sp>
    </p:spTree>
    <p:extLst>
      <p:ext uri="{BB962C8B-B14F-4D97-AF65-F5344CB8AC3E}">
        <p14:creationId xmlns:p14="http://schemas.microsoft.com/office/powerpoint/2010/main" val="25545957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76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476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47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60" grpId="0"/>
      <p:bldP spid="74761" grpId="0"/>
      <p:bldP spid="7476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US" altLang="en-US" smtClean="0">
                <a:latin typeface="Arial" panose="020B0604020202020204" pitchFamily="34" charset="0"/>
              </a:rPr>
              <a:t>Fisher vector encoding</a:t>
            </a:r>
            <a:endParaRPr lang="en-US" altLang="en-US" smtClean="0"/>
          </a:p>
        </p:txBody>
      </p:sp>
      <p:sp>
        <p:nvSpPr>
          <p:cNvPr id="3" name="Content Placeholder 2"/>
          <p:cNvSpPr>
            <a:spLocks noGrp="1"/>
          </p:cNvSpPr>
          <p:nvPr>
            <p:ph idx="1"/>
          </p:nvPr>
        </p:nvSpPr>
        <p:spPr>
          <a:xfrm>
            <a:off x="628650" y="1177365"/>
            <a:ext cx="7886700" cy="4999598"/>
          </a:xfrm>
        </p:spPr>
        <p:txBody>
          <a:bodyPr/>
          <a:lstStyle/>
          <a:p>
            <a:r>
              <a:rPr lang="en-US" altLang="en-US" sz="2800" dirty="0" smtClean="0"/>
              <a:t>Fit Gaussian Mixture Models</a:t>
            </a:r>
          </a:p>
          <a:p>
            <a:endParaRPr lang="en-US" altLang="en-US" dirty="0" smtClean="0"/>
          </a:p>
          <a:p>
            <a:r>
              <a:rPr lang="en-US" altLang="en-US" sz="2800" dirty="0" smtClean="0"/>
              <a:t>Posterior probability </a:t>
            </a:r>
          </a:p>
          <a:p>
            <a:endParaRPr lang="en-US" altLang="en-US" sz="2800" dirty="0" smtClean="0"/>
          </a:p>
          <a:p>
            <a:endParaRPr lang="en-US" altLang="en-US" sz="2800" dirty="0" smtClean="0"/>
          </a:p>
          <a:p>
            <a:r>
              <a:rPr lang="en-US" altLang="en-US" sz="2800" dirty="0" smtClean="0"/>
              <a:t>First </a:t>
            </a:r>
            <a:r>
              <a:rPr lang="en-US" altLang="en-US" sz="2800" dirty="0" smtClean="0"/>
              <a:t>and second order differences to cluster k</a:t>
            </a:r>
          </a:p>
        </p:txBody>
      </p:sp>
      <p:pic>
        <p:nvPicPr>
          <p:cNvPr id="75780"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3189" y="1634519"/>
            <a:ext cx="572452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50193" y="2533929"/>
            <a:ext cx="6043613"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238625"/>
            <a:ext cx="553402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78675" y="4313238"/>
            <a:ext cx="1508125"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4" name="Rectangle 10"/>
          <p:cNvSpPr>
            <a:spLocks noChangeArrowheads="1"/>
          </p:cNvSpPr>
          <p:nvPr/>
        </p:nvSpPr>
        <p:spPr bwMode="auto">
          <a:xfrm>
            <a:off x="2493963" y="6307138"/>
            <a:ext cx="4156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400">
                <a:solidFill>
                  <a:srgbClr val="808080"/>
                </a:solidFill>
                <a:latin typeface="Arial" panose="020B0604020202020204" pitchFamily="34" charset="0"/>
                <a:hlinkClick r:id="rId6"/>
              </a:rPr>
              <a:t>[Perronnin et al. ECCV 2010]</a:t>
            </a:r>
            <a:endParaRPr lang="en-US" altLang="en-US" sz="2400">
              <a:latin typeface="Arial" panose="020B0604020202020204" pitchFamily="34" charset="0"/>
            </a:endParaRPr>
          </a:p>
        </p:txBody>
      </p:sp>
    </p:spTree>
    <p:extLst>
      <p:ext uri="{BB962C8B-B14F-4D97-AF65-F5344CB8AC3E}">
        <p14:creationId xmlns:p14="http://schemas.microsoft.com/office/powerpoint/2010/main" val="19969936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US" altLang="en-US" smtClean="0"/>
              <a:t>Performance comparisons</a:t>
            </a:r>
          </a:p>
        </p:txBody>
      </p:sp>
      <p:sp>
        <p:nvSpPr>
          <p:cNvPr id="76803" name="Content Placeholder 2"/>
          <p:cNvSpPr>
            <a:spLocks noGrp="1"/>
          </p:cNvSpPr>
          <p:nvPr>
            <p:ph idx="1"/>
          </p:nvPr>
        </p:nvSpPr>
        <p:spPr/>
        <p:txBody>
          <a:bodyPr/>
          <a:lstStyle/>
          <a:p>
            <a:r>
              <a:rPr lang="en-US" altLang="en-US" smtClean="0"/>
              <a:t>Fisher vector encoding outperforms others</a:t>
            </a:r>
          </a:p>
          <a:p>
            <a:r>
              <a:rPr lang="en-US" altLang="en-US" smtClean="0"/>
              <a:t>Higher-order statistics helps</a:t>
            </a:r>
          </a:p>
        </p:txBody>
      </p:sp>
      <p:pic>
        <p:nvPicPr>
          <p:cNvPr id="76804" name="Picture 2" descr="Performance over VOC 20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2925763"/>
            <a:ext cx="4241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4" descr="Vocabulary size vs. accuracy over Caltech-1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925763"/>
            <a:ext cx="42433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6" name="Rectangle 10"/>
          <p:cNvSpPr>
            <a:spLocks noChangeArrowheads="1"/>
          </p:cNvSpPr>
          <p:nvPr/>
        </p:nvSpPr>
        <p:spPr bwMode="auto">
          <a:xfrm>
            <a:off x="2905125" y="6283325"/>
            <a:ext cx="3984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latin typeface="Arial" panose="020B0604020202020204" pitchFamily="34" charset="0"/>
              </a:rPr>
              <a:t>[</a:t>
            </a:r>
            <a:r>
              <a:rPr lang="en-US" altLang="en-US" sz="2400" u="sng">
                <a:latin typeface="Arial" panose="020B0604020202020204" pitchFamily="34" charset="0"/>
                <a:hlinkClick r:id="rId4"/>
              </a:rPr>
              <a:t>Chatfield</a:t>
            </a:r>
            <a:r>
              <a:rPr lang="en-US" altLang="en-US" sz="2400">
                <a:latin typeface="Arial" panose="020B0604020202020204" pitchFamily="34" charset="0"/>
                <a:hlinkClick r:id="rId4"/>
              </a:rPr>
              <a:t>et al. BMVC 2011</a:t>
            </a:r>
            <a:r>
              <a:rPr lang="en-US" altLang="en-US" sz="2400">
                <a:latin typeface="Arial" panose="020B0604020202020204" pitchFamily="34" charset="0"/>
              </a:rPr>
              <a:t>]</a:t>
            </a:r>
          </a:p>
        </p:txBody>
      </p:sp>
    </p:spTree>
    <p:extLst>
      <p:ext uri="{BB962C8B-B14F-4D97-AF65-F5344CB8AC3E}">
        <p14:creationId xmlns:p14="http://schemas.microsoft.com/office/powerpoint/2010/main" val="32914755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3" descr="C:\Documents and Settings\Derek Hoiem\My Documents\Classes\Spring10 - Computer Vision\figs\child_in_field_shuffle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5" y="3352800"/>
            <a:ext cx="3051175"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itle 1"/>
          <p:cNvSpPr>
            <a:spLocks noGrp="1"/>
          </p:cNvSpPr>
          <p:nvPr>
            <p:ph type="title"/>
          </p:nvPr>
        </p:nvSpPr>
        <p:spPr/>
        <p:txBody>
          <a:bodyPr/>
          <a:lstStyle/>
          <a:p>
            <a:r>
              <a:rPr lang="en-US" altLang="en-US" smtClean="0"/>
              <a:t>But what about</a:t>
            </a:r>
            <a:r>
              <a:rPr lang="zh-TW" altLang="en-US" smtClean="0"/>
              <a:t> </a:t>
            </a:r>
            <a:r>
              <a:rPr lang="en-US" altLang="zh-TW" smtClean="0"/>
              <a:t>spatial</a:t>
            </a:r>
            <a:r>
              <a:rPr lang="en-US" altLang="en-US" smtClean="0"/>
              <a:t> layout?</a:t>
            </a:r>
          </a:p>
        </p:txBody>
      </p:sp>
      <p:pic>
        <p:nvPicPr>
          <p:cNvPr id="77828" name="Picture 2" descr="C:\Documents and Settings\Derek Hoiem\My Documents\Classes\Spring10 - Computer Vision\figs\child_in_fiel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6413" y="1219200"/>
            <a:ext cx="3049587"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4" descr="C:\Documents and Settings\Derek Hoiem\My Documents\Classes\Spring10 - Computer Vision\figs\child_in_field_shuffled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3352800"/>
            <a:ext cx="3051175"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3352800"/>
            <a:ext cx="259080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1" name="TextBox 8"/>
          <p:cNvSpPr txBox="1">
            <a:spLocks noChangeArrowheads="1"/>
          </p:cNvSpPr>
          <p:nvPr/>
        </p:nvSpPr>
        <p:spPr bwMode="auto">
          <a:xfrm>
            <a:off x="914400" y="6096000"/>
            <a:ext cx="7081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latin typeface="Arial" panose="020B0604020202020204" pitchFamily="34" charset="0"/>
              </a:rPr>
              <a:t>All of these images have the same color histogram</a:t>
            </a:r>
          </a:p>
        </p:txBody>
      </p:sp>
    </p:spTree>
    <p:extLst>
      <p:ext uri="{BB962C8B-B14F-4D97-AF65-F5344CB8AC3E}">
        <p14:creationId xmlns:p14="http://schemas.microsoft.com/office/powerpoint/2010/main" val="358399337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en-US" altLang="en-US" smtClean="0"/>
              <a:t>Spatial pyramid</a:t>
            </a:r>
          </a:p>
        </p:txBody>
      </p:sp>
      <p:grpSp>
        <p:nvGrpSpPr>
          <p:cNvPr id="79875" name="Group 10"/>
          <p:cNvGrpSpPr>
            <a:grpSpLocks/>
          </p:cNvGrpSpPr>
          <p:nvPr/>
        </p:nvGrpSpPr>
        <p:grpSpPr bwMode="auto">
          <a:xfrm>
            <a:off x="1219200" y="1447800"/>
            <a:ext cx="6477000" cy="4262438"/>
            <a:chOff x="1219200" y="1447800"/>
            <a:chExt cx="6477000" cy="4262438"/>
          </a:xfrm>
        </p:grpSpPr>
        <p:pic>
          <p:nvPicPr>
            <p:cNvPr id="798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447800"/>
              <a:ext cx="6477000" cy="42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rot="16200000" flipH="1">
              <a:off x="2327276" y="3578225"/>
              <a:ext cx="4260850" cy="31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flipH="1">
              <a:off x="1219200" y="3578225"/>
              <a:ext cx="6477000" cy="15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6200000" flipH="1">
              <a:off x="612775" y="3578225"/>
              <a:ext cx="4262438" cy="1588"/>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flipH="1">
              <a:off x="1219200" y="4648200"/>
              <a:ext cx="6477000" cy="1588"/>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flipH="1">
              <a:off x="1219200" y="2590800"/>
              <a:ext cx="6477000" cy="1588"/>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6200000" flipH="1">
              <a:off x="3889375" y="3578225"/>
              <a:ext cx="4262438" cy="1588"/>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79876" name="TextBox 45"/>
          <p:cNvSpPr txBox="1">
            <a:spLocks noChangeArrowheads="1"/>
          </p:cNvSpPr>
          <p:nvPr/>
        </p:nvSpPr>
        <p:spPr bwMode="auto">
          <a:xfrm>
            <a:off x="1219200" y="5943600"/>
            <a:ext cx="6305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a:latin typeface="Arial" panose="020B0604020202020204" pitchFamily="34" charset="0"/>
              </a:rPr>
              <a:t>Compute histogram in each spatial bin</a:t>
            </a:r>
          </a:p>
        </p:txBody>
      </p:sp>
      <p:sp>
        <p:nvSpPr>
          <p:cNvPr id="79877" name="TextBox 9"/>
          <p:cNvSpPr txBox="1">
            <a:spLocks noChangeArrowheads="1"/>
          </p:cNvSpPr>
          <p:nvPr/>
        </p:nvSpPr>
        <p:spPr bwMode="auto">
          <a:xfrm>
            <a:off x="8164513" y="5881688"/>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Tree>
    <p:extLst>
      <p:ext uri="{BB962C8B-B14F-4D97-AF65-F5344CB8AC3E}">
        <p14:creationId xmlns:p14="http://schemas.microsoft.com/office/powerpoint/2010/main" val="187802073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altLang="en-US" smtClean="0"/>
              <a:t>Spatial pyramid</a:t>
            </a:r>
          </a:p>
        </p:txBody>
      </p:sp>
      <p:pic>
        <p:nvPicPr>
          <p:cNvPr id="81923" name="Picture 5"/>
          <p:cNvPicPr>
            <a:picLocks noChangeAspect="1"/>
          </p:cNvPicPr>
          <p:nvPr/>
        </p:nvPicPr>
        <p:blipFill>
          <a:blip r:embed="rId3">
            <a:extLst>
              <a:ext uri="{28A0092B-C50C-407E-A947-70E740481C1C}">
                <a14:useLocalDpi xmlns:a14="http://schemas.microsoft.com/office/drawing/2010/main" val="0"/>
              </a:ext>
            </a:extLst>
          </a:blip>
          <a:srcRect b="7423"/>
          <a:stretch>
            <a:fillRect/>
          </a:stretch>
        </p:blipFill>
        <p:spPr bwMode="auto">
          <a:xfrm>
            <a:off x="76200" y="990600"/>
            <a:ext cx="899160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TextBox 6"/>
          <p:cNvSpPr txBox="1">
            <a:spLocks noChangeArrowheads="1"/>
          </p:cNvSpPr>
          <p:nvPr/>
        </p:nvSpPr>
        <p:spPr bwMode="auto">
          <a:xfrm>
            <a:off x="457200" y="5867400"/>
            <a:ext cx="7391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latin typeface="Arial" panose="020B0604020202020204" pitchFamily="34" charset="0"/>
              </a:rPr>
              <a:t>High number of features – PCA to reduce dimensionality </a:t>
            </a:r>
          </a:p>
        </p:txBody>
      </p:sp>
      <p:sp>
        <p:nvSpPr>
          <p:cNvPr id="81925" name="Rectangle 1"/>
          <p:cNvSpPr>
            <a:spLocks noChangeArrowheads="1"/>
          </p:cNvSpPr>
          <p:nvPr/>
        </p:nvSpPr>
        <p:spPr bwMode="auto">
          <a:xfrm>
            <a:off x="2870200" y="6327775"/>
            <a:ext cx="3403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000">
                <a:latin typeface="Arial" panose="020B0604020202020204" pitchFamily="34" charset="0"/>
              </a:rPr>
              <a:t>[</a:t>
            </a:r>
            <a:r>
              <a:rPr lang="en-US" altLang="en-US" sz="2000">
                <a:latin typeface="Arial" panose="020B0604020202020204" pitchFamily="34" charset="0"/>
                <a:hlinkClick r:id="rId4"/>
              </a:rPr>
              <a:t>Lazebnik et al. CVPR 2006</a:t>
            </a:r>
            <a:r>
              <a:rPr lang="en-US" altLang="en-US" sz="2000">
                <a:latin typeface="Arial" panose="020B0604020202020204" pitchFamily="34" charset="0"/>
              </a:rPr>
              <a:t>]</a:t>
            </a:r>
          </a:p>
        </p:txBody>
      </p:sp>
    </p:spTree>
    <p:extLst>
      <p:ext uri="{BB962C8B-B14F-4D97-AF65-F5344CB8AC3E}">
        <p14:creationId xmlns:p14="http://schemas.microsoft.com/office/powerpoint/2010/main" val="99222233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US" altLang="en-US" smtClean="0"/>
              <a:t>Pooling</a:t>
            </a:r>
          </a:p>
        </p:txBody>
      </p:sp>
      <p:sp>
        <p:nvSpPr>
          <p:cNvPr id="3" name="Content Placeholder 2"/>
          <p:cNvSpPr>
            <a:spLocks noGrp="1"/>
          </p:cNvSpPr>
          <p:nvPr>
            <p:ph idx="1"/>
          </p:nvPr>
        </p:nvSpPr>
        <p:spPr/>
        <p:txBody>
          <a:bodyPr/>
          <a:lstStyle/>
          <a:p>
            <a:r>
              <a:rPr lang="en-US" altLang="en-US" sz="2800" dirty="0" smtClean="0"/>
              <a:t>Average/max pooling</a:t>
            </a:r>
          </a:p>
          <a:p>
            <a:endParaRPr lang="en-US" altLang="en-US" sz="2800" dirty="0" smtClean="0"/>
          </a:p>
          <a:p>
            <a:endParaRPr lang="en-US" altLang="en-US" sz="2800" dirty="0" smtClean="0"/>
          </a:p>
          <a:p>
            <a:endParaRPr lang="en-US" altLang="en-US" sz="2800" dirty="0" smtClean="0"/>
          </a:p>
          <a:p>
            <a:r>
              <a:rPr lang="en-US" altLang="en-US" sz="2800" dirty="0" smtClean="0"/>
              <a:t>Second-order </a:t>
            </a:r>
            <a:r>
              <a:rPr lang="en-US" altLang="en-US" sz="2800" dirty="0" smtClean="0"/>
              <a:t>pooling</a:t>
            </a:r>
            <a:br>
              <a:rPr lang="en-US" altLang="en-US" sz="2800" dirty="0" smtClean="0"/>
            </a:br>
            <a:r>
              <a:rPr lang="en-US" altLang="en-US" sz="2400" dirty="0" smtClean="0"/>
              <a:t>[</a:t>
            </a:r>
            <a:r>
              <a:rPr lang="en-US" altLang="en-US" sz="2400" dirty="0" smtClean="0">
                <a:hlinkClick r:id="rId2"/>
              </a:rPr>
              <a:t>Joao et al. PAMI 2014</a:t>
            </a:r>
            <a:r>
              <a:rPr lang="en-US" altLang="en-US" sz="2400" dirty="0" smtClean="0"/>
              <a:t>]</a:t>
            </a:r>
          </a:p>
        </p:txBody>
      </p:sp>
      <p:pic>
        <p:nvPicPr>
          <p:cNvPr id="83972" name="Picture 2" descr="http://ufldl.stanford.edu/wiki/images/0/08/Pooling_schematic.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952500"/>
            <a:ext cx="4297363" cy="247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Rectangle 3"/>
          <p:cNvSpPr>
            <a:spLocks noChangeArrowheads="1"/>
          </p:cNvSpPr>
          <p:nvPr/>
        </p:nvSpPr>
        <p:spPr bwMode="auto">
          <a:xfrm>
            <a:off x="5924550" y="3297238"/>
            <a:ext cx="26590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400">
                <a:solidFill>
                  <a:srgbClr val="000000"/>
                </a:solidFill>
                <a:latin typeface="Arial" panose="020B0604020202020204" pitchFamily="34" charset="0"/>
                <a:hlinkClick r:id="rId4"/>
              </a:rPr>
              <a:t>Source: Unsupervised Feature Learning and Deep Learning</a:t>
            </a:r>
            <a:endParaRPr lang="en-US" altLang="en-US" sz="1400">
              <a:latin typeface="Arial" panose="020B0604020202020204" pitchFamily="34" charset="0"/>
            </a:endParaRPr>
          </a:p>
        </p:txBody>
      </p:sp>
      <p:grpSp>
        <p:nvGrpSpPr>
          <p:cNvPr id="83974" name="Group 122879"/>
          <p:cNvGrpSpPr>
            <a:grpSpLocks/>
          </p:cNvGrpSpPr>
          <p:nvPr/>
        </p:nvGrpSpPr>
        <p:grpSpPr bwMode="auto">
          <a:xfrm>
            <a:off x="1027113" y="1817688"/>
            <a:ext cx="4140200" cy="1535112"/>
            <a:chOff x="669929" y="4905678"/>
            <a:chExt cx="3286279" cy="1218880"/>
          </a:xfrm>
        </p:grpSpPr>
        <p:sp>
          <p:nvSpPr>
            <p:cNvPr id="8" name="Left Bracket 7"/>
            <p:cNvSpPr/>
            <p:nvPr/>
          </p:nvSpPr>
          <p:spPr>
            <a:xfrm>
              <a:off x="780816" y="4905678"/>
              <a:ext cx="42843" cy="1218880"/>
            </a:xfrm>
            <a:prstGeom prst="leftBracket">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PT"/>
            </a:p>
          </p:txBody>
        </p:sp>
        <p:cxnSp>
          <p:nvCxnSpPr>
            <p:cNvPr id="9" name="Straight Connector 8"/>
            <p:cNvCxnSpPr/>
            <p:nvPr/>
          </p:nvCxnSpPr>
          <p:spPr>
            <a:xfrm>
              <a:off x="958486" y="4905678"/>
              <a:ext cx="0" cy="121888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0" name="Right Bracket 9"/>
            <p:cNvSpPr/>
            <p:nvPr/>
          </p:nvSpPr>
          <p:spPr>
            <a:xfrm>
              <a:off x="1119776" y="4905678"/>
              <a:ext cx="42843" cy="1218880"/>
            </a:xfrm>
            <a:prstGeom prst="rightBracket">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PT"/>
            </a:p>
          </p:txBody>
        </p:sp>
        <p:sp>
          <p:nvSpPr>
            <p:cNvPr id="11" name="Rectangle 10"/>
            <p:cNvSpPr/>
            <p:nvPr/>
          </p:nvSpPr>
          <p:spPr>
            <a:xfrm>
              <a:off x="669929" y="5750197"/>
              <a:ext cx="609877" cy="17142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solidFill>
                  <a:srgbClr val="FF0000"/>
                </a:solidFill>
              </a:endParaRPr>
            </a:p>
          </p:txBody>
        </p:sp>
        <p:sp>
          <p:nvSpPr>
            <p:cNvPr id="12" name="Left Bracket 11"/>
            <p:cNvSpPr/>
            <p:nvPr/>
          </p:nvSpPr>
          <p:spPr>
            <a:xfrm>
              <a:off x="2610447" y="4905678"/>
              <a:ext cx="42843" cy="1218880"/>
            </a:xfrm>
            <a:prstGeom prst="leftBracket">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PT"/>
            </a:p>
          </p:txBody>
        </p:sp>
        <p:sp>
          <p:nvSpPr>
            <p:cNvPr id="13" name="Right Bracket 12"/>
            <p:cNvSpPr/>
            <p:nvPr/>
          </p:nvSpPr>
          <p:spPr>
            <a:xfrm>
              <a:off x="3423195" y="4905678"/>
              <a:ext cx="42843" cy="1218880"/>
            </a:xfrm>
            <a:prstGeom prst="rightBracket">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PT"/>
            </a:p>
          </p:txBody>
        </p:sp>
        <p:cxnSp>
          <p:nvCxnSpPr>
            <p:cNvPr id="14" name="Straight Connector 13"/>
            <p:cNvCxnSpPr/>
            <p:nvPr/>
          </p:nvCxnSpPr>
          <p:spPr>
            <a:xfrm>
              <a:off x="2813318" y="4905678"/>
              <a:ext cx="0" cy="121888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016191" y="4905678"/>
              <a:ext cx="0" cy="121888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220323" y="4905678"/>
              <a:ext cx="0" cy="121888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531061" y="5750197"/>
              <a:ext cx="1071065" cy="17142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solidFill>
                  <a:srgbClr val="FF0000"/>
                </a:solidFill>
              </a:endParaRPr>
            </a:p>
          </p:txBody>
        </p:sp>
        <p:sp>
          <p:nvSpPr>
            <p:cNvPr id="83998" name="TextBox 17"/>
            <p:cNvSpPr txBox="1">
              <a:spLocks noChangeArrowheads="1"/>
            </p:cNvSpPr>
            <p:nvPr/>
          </p:nvSpPr>
          <p:spPr bwMode="auto">
            <a:xfrm>
              <a:off x="1279369" y="5650549"/>
              <a:ext cx="2676839" cy="34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pt-PT" altLang="en-US" sz="1800" b="1">
                  <a:solidFill>
                    <a:srgbClr val="FF0000"/>
                  </a:solidFill>
                  <a:latin typeface="Arial" panose="020B0604020202020204" pitchFamily="34" charset="0"/>
                </a:rPr>
                <a:t>=avg/max               </a:t>
              </a:r>
            </a:p>
          </p:txBody>
        </p:sp>
      </p:grpSp>
      <p:grpSp>
        <p:nvGrpSpPr>
          <p:cNvPr id="122881" name="Group 122880"/>
          <p:cNvGrpSpPr>
            <a:grpSpLocks/>
          </p:cNvGrpSpPr>
          <p:nvPr/>
        </p:nvGrpSpPr>
        <p:grpSpPr bwMode="auto">
          <a:xfrm>
            <a:off x="457200" y="4786313"/>
            <a:ext cx="5062538" cy="1301750"/>
            <a:chOff x="1058996" y="5051196"/>
            <a:chExt cx="4740090" cy="1218805"/>
          </a:xfrm>
        </p:grpSpPr>
        <p:sp>
          <p:nvSpPr>
            <p:cNvPr id="19" name="Rectangle 18"/>
            <p:cNvSpPr/>
            <p:nvPr/>
          </p:nvSpPr>
          <p:spPr>
            <a:xfrm>
              <a:off x="1058996" y="5051196"/>
              <a:ext cx="1143032" cy="12188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20" name="Rectangle 19"/>
            <p:cNvSpPr/>
            <p:nvPr/>
          </p:nvSpPr>
          <p:spPr>
            <a:xfrm>
              <a:off x="1347355" y="5895441"/>
              <a:ext cx="252686" cy="208089"/>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solidFill>
                  <a:srgbClr val="FF0000"/>
                </a:solidFill>
              </a:endParaRPr>
            </a:p>
          </p:txBody>
        </p:sp>
        <p:cxnSp>
          <p:nvCxnSpPr>
            <p:cNvPr id="21" name="Straight Connector 20"/>
            <p:cNvCxnSpPr/>
            <p:nvPr/>
          </p:nvCxnSpPr>
          <p:spPr>
            <a:xfrm>
              <a:off x="1180880" y="5086868"/>
              <a:ext cx="893319" cy="108354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437216" y="5051196"/>
              <a:ext cx="1143032" cy="12188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24" name="Rectangle 23"/>
            <p:cNvSpPr/>
            <p:nvPr/>
          </p:nvSpPr>
          <p:spPr>
            <a:xfrm>
              <a:off x="3725575" y="5895441"/>
              <a:ext cx="254173" cy="208089"/>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solidFill>
                  <a:srgbClr val="FF0000"/>
                </a:solidFill>
              </a:endParaRPr>
            </a:p>
          </p:txBody>
        </p:sp>
        <p:cxnSp>
          <p:nvCxnSpPr>
            <p:cNvPr id="25" name="Straight Connector 24"/>
            <p:cNvCxnSpPr/>
            <p:nvPr/>
          </p:nvCxnSpPr>
          <p:spPr>
            <a:xfrm>
              <a:off x="3559100" y="5086868"/>
              <a:ext cx="894805" cy="108354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4656054" y="5051196"/>
              <a:ext cx="1143032" cy="12188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27" name="Rectangle 26"/>
            <p:cNvSpPr/>
            <p:nvPr/>
          </p:nvSpPr>
          <p:spPr>
            <a:xfrm>
              <a:off x="4944413" y="5895441"/>
              <a:ext cx="254173" cy="208089"/>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solidFill>
                  <a:srgbClr val="FF0000"/>
                </a:solidFill>
              </a:endParaRPr>
            </a:p>
          </p:txBody>
        </p:sp>
        <p:cxnSp>
          <p:nvCxnSpPr>
            <p:cNvPr id="28" name="Straight Connector 27"/>
            <p:cNvCxnSpPr/>
            <p:nvPr/>
          </p:nvCxnSpPr>
          <p:spPr>
            <a:xfrm>
              <a:off x="4777937" y="5086868"/>
              <a:ext cx="894805" cy="108354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83987" name="TextBox 28"/>
            <p:cNvSpPr txBox="1">
              <a:spLocks noChangeArrowheads="1"/>
            </p:cNvSpPr>
            <p:nvPr/>
          </p:nvSpPr>
          <p:spPr bwMode="auto">
            <a:xfrm>
              <a:off x="1795434" y="5855045"/>
              <a:ext cx="3859787" cy="34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pt-PT" altLang="en-US" sz="1800" b="1">
                  <a:solidFill>
                    <a:srgbClr val="FF0000"/>
                  </a:solidFill>
                  <a:latin typeface="Arial" panose="020B0604020202020204" pitchFamily="34" charset="0"/>
                </a:rPr>
                <a:t>     =avg/max                             </a:t>
              </a:r>
            </a:p>
          </p:txBody>
        </p:sp>
      </p:grpSp>
      <p:pic>
        <p:nvPicPr>
          <p:cNvPr id="30" name="Picture 2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32450" y="4519613"/>
            <a:ext cx="3427413"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81650" y="5329238"/>
            <a:ext cx="3170238"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49537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28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Box 3"/>
          <p:cNvSpPr txBox="1">
            <a:spLocks noChangeArrowheads="1"/>
          </p:cNvSpPr>
          <p:nvPr/>
        </p:nvSpPr>
        <p:spPr bwMode="auto">
          <a:xfrm>
            <a:off x="550863" y="293688"/>
            <a:ext cx="805973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4000">
                <a:latin typeface="Segoe UI Semilight" panose="020B0402040204020203" pitchFamily="34" charset="0"/>
                <a:cs typeface="Segoe UI Semilight" panose="020B0402040204020203" pitchFamily="34" charset="0"/>
              </a:rPr>
              <a:t>2012 ImageNet 1K </a:t>
            </a:r>
          </a:p>
          <a:p>
            <a:pPr eaLnBrk="1" hangingPunct="1">
              <a:spcBef>
                <a:spcPct val="0"/>
              </a:spcBef>
              <a:buFontTx/>
              <a:buNone/>
            </a:pPr>
            <a:r>
              <a:rPr lang="en-US" altLang="en-US" sz="1600">
                <a:latin typeface="Segoe UI Semilight" panose="020B0402040204020203" pitchFamily="34" charset="0"/>
                <a:cs typeface="Segoe UI Semilight" panose="020B0402040204020203" pitchFamily="34" charset="0"/>
              </a:rPr>
              <a:t>(Fall 2012)</a:t>
            </a:r>
          </a:p>
        </p:txBody>
      </p:sp>
      <p:graphicFrame>
        <p:nvGraphicFramePr>
          <p:cNvPr id="5" name="Chart 4"/>
          <p:cNvGraphicFramePr>
            <a:graphicFrameLocks/>
          </p:cNvGraphicFramePr>
          <p:nvPr/>
        </p:nvGraphicFramePr>
        <p:xfrm>
          <a:off x="1029861" y="1385878"/>
          <a:ext cx="6898655" cy="4979203"/>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p:cNvSpPr/>
          <p:nvPr/>
        </p:nvSpPr>
        <p:spPr>
          <a:xfrm>
            <a:off x="6489700" y="5575300"/>
            <a:ext cx="1071563" cy="714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200835712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1029861" y="1385878"/>
          <a:ext cx="6898655" cy="4979203"/>
        </p:xfrm>
        <a:graphic>
          <a:graphicData uri="http://schemas.openxmlformats.org/drawingml/2006/chart">
            <c:chart xmlns:c="http://schemas.openxmlformats.org/drawingml/2006/chart" xmlns:r="http://schemas.openxmlformats.org/officeDocument/2006/relationships" r:id="rId2"/>
          </a:graphicData>
        </a:graphic>
      </p:graphicFrame>
      <p:sp>
        <p:nvSpPr>
          <p:cNvPr id="86019" name="TextBox 6"/>
          <p:cNvSpPr txBox="1">
            <a:spLocks noChangeArrowheads="1"/>
          </p:cNvSpPr>
          <p:nvPr/>
        </p:nvSpPr>
        <p:spPr bwMode="auto">
          <a:xfrm>
            <a:off x="550863" y="293688"/>
            <a:ext cx="4318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4000">
                <a:latin typeface="Segoe UI Semilight" panose="020B0402040204020203" pitchFamily="34" charset="0"/>
                <a:cs typeface="Segoe UI Semilight" panose="020B0402040204020203" pitchFamily="34" charset="0"/>
              </a:rPr>
              <a:t>2012 ImageNet 1K </a:t>
            </a:r>
            <a:r>
              <a:rPr lang="en-US" altLang="en-US" sz="1600">
                <a:latin typeface="Segoe UI Semilight" panose="020B0402040204020203" pitchFamily="34" charset="0"/>
                <a:cs typeface="Segoe UI Semilight" panose="020B0402040204020203" pitchFamily="34" charset="0"/>
              </a:rPr>
              <a:t>(Fall 2012)</a:t>
            </a:r>
          </a:p>
        </p:txBody>
      </p:sp>
      <p:grpSp>
        <p:nvGrpSpPr>
          <p:cNvPr id="4" name="Group 3"/>
          <p:cNvGrpSpPr>
            <a:grpSpLocks/>
          </p:cNvGrpSpPr>
          <p:nvPr/>
        </p:nvGrpSpPr>
        <p:grpSpPr bwMode="auto">
          <a:xfrm>
            <a:off x="5410200" y="293688"/>
            <a:ext cx="3313113" cy="2465387"/>
            <a:chOff x="7505700" y="0"/>
            <a:chExt cx="4610100" cy="3429001"/>
          </a:xfrm>
        </p:grpSpPr>
        <p:pic>
          <p:nvPicPr>
            <p:cNvPr id="86021" name="Picture 7" descr="http://cdn5.raywenderlich.com/wp-content/uploads/2014/01/What_Me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0"/>
              <a:ext cx="4572000" cy="342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7505700" y="3276651"/>
              <a:ext cx="647226" cy="152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27560202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smtClean="0"/>
              <a:t>Face recognition by humans</a:t>
            </a:r>
          </a:p>
        </p:txBody>
      </p:sp>
      <p:sp>
        <p:nvSpPr>
          <p:cNvPr id="51203" name="Content Placeholder 2"/>
          <p:cNvSpPr>
            <a:spLocks noGrp="1"/>
          </p:cNvSpPr>
          <p:nvPr>
            <p:ph idx="1"/>
          </p:nvPr>
        </p:nvSpPr>
        <p:spPr/>
        <p:txBody>
          <a:bodyPr/>
          <a:lstStyle/>
          <a:p>
            <a:pPr>
              <a:buFont typeface="Arial" charset="0"/>
              <a:buNone/>
            </a:pPr>
            <a:endParaRPr lang="en-US" dirty="0" smtClean="0">
              <a:hlinkClick r:id=""/>
            </a:endParaRPr>
          </a:p>
          <a:p>
            <a:pPr>
              <a:buFont typeface="Arial" charset="0"/>
              <a:buNone/>
            </a:pPr>
            <a:endParaRPr lang="en-US" dirty="0" smtClean="0">
              <a:hlinkClick r:id=""/>
            </a:endParaRPr>
          </a:p>
          <a:p>
            <a:pPr>
              <a:buFont typeface="Arial" charset="0"/>
              <a:buNone/>
            </a:pPr>
            <a:r>
              <a:rPr lang="en-US" dirty="0" smtClean="0">
                <a:hlinkClick r:id=""/>
              </a:rPr>
              <a:t>Face recognition by humans: 20 results</a:t>
            </a:r>
            <a:r>
              <a:rPr lang="en-US" dirty="0" smtClean="0"/>
              <a:t> (2005)</a:t>
            </a:r>
          </a:p>
          <a:p>
            <a:pPr>
              <a:buFont typeface="Arial" charset="0"/>
              <a:buNone/>
            </a:pPr>
            <a:endParaRPr lang="en-US" dirty="0" smtClean="0"/>
          </a:p>
        </p:txBody>
      </p:sp>
      <p:sp>
        <p:nvSpPr>
          <p:cNvPr id="51204" name="TextBox 3"/>
          <p:cNvSpPr txBox="1">
            <a:spLocks noChangeArrowheads="1"/>
          </p:cNvSpPr>
          <p:nvPr/>
        </p:nvSpPr>
        <p:spPr bwMode="auto">
          <a:xfrm>
            <a:off x="6989763" y="6550025"/>
            <a:ext cx="2154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hlinkClick r:id="rId2"/>
              </a:rPr>
              <a:t>Slides</a:t>
            </a:r>
            <a:r>
              <a:rPr lang="en-US" sz="1400"/>
              <a:t> by Jianchao Yang</a:t>
            </a:r>
          </a:p>
        </p:txBody>
      </p:sp>
    </p:spTree>
    <p:extLst>
      <p:ext uri="{BB962C8B-B14F-4D97-AF65-F5344CB8AC3E}">
        <p14:creationId xmlns:p14="http://schemas.microsoft.com/office/powerpoint/2010/main" val="238232182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US" altLang="en-US" smtClean="0"/>
              <a:t>Shallow vs. deep learning</a:t>
            </a:r>
          </a:p>
        </p:txBody>
      </p:sp>
      <p:sp>
        <p:nvSpPr>
          <p:cNvPr id="87043" name="Content Placeholder 2"/>
          <p:cNvSpPr>
            <a:spLocks noGrp="1"/>
          </p:cNvSpPr>
          <p:nvPr>
            <p:ph idx="1"/>
          </p:nvPr>
        </p:nvSpPr>
        <p:spPr/>
        <p:txBody>
          <a:bodyPr/>
          <a:lstStyle/>
          <a:p>
            <a:r>
              <a:rPr lang="en-US" altLang="en-US" smtClean="0"/>
              <a:t>Engineered vs. learned </a:t>
            </a:r>
            <a:br>
              <a:rPr lang="en-US" altLang="en-US" smtClean="0"/>
            </a:br>
            <a:r>
              <a:rPr lang="en-US" altLang="en-US" smtClean="0"/>
              <a:t>features</a:t>
            </a:r>
          </a:p>
        </p:txBody>
      </p:sp>
      <p:sp>
        <p:nvSpPr>
          <p:cNvPr id="4" name="Rectangle 3"/>
          <p:cNvSpPr/>
          <p:nvPr/>
        </p:nvSpPr>
        <p:spPr bwMode="auto">
          <a:xfrm>
            <a:off x="1539875" y="6183313"/>
            <a:ext cx="2095500" cy="276225"/>
          </a:xfrm>
          <a:prstGeom prst="rect">
            <a:avLst/>
          </a:prstGeom>
          <a:solidFill>
            <a:schemeClr val="bg1">
              <a:lumMod val="75000"/>
            </a:schemeClr>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32000C"/>
                </a:solidFill>
              </a:rPr>
              <a:t>Image</a:t>
            </a:r>
          </a:p>
        </p:txBody>
      </p:sp>
      <p:sp>
        <p:nvSpPr>
          <p:cNvPr id="6" name="Rectangle 5"/>
          <p:cNvSpPr/>
          <p:nvPr/>
        </p:nvSpPr>
        <p:spPr bwMode="auto">
          <a:xfrm>
            <a:off x="1539875" y="5611813"/>
            <a:ext cx="2095500" cy="276225"/>
          </a:xfrm>
          <a:prstGeom prst="rect">
            <a:avLst/>
          </a:prstGeom>
          <a:solidFill>
            <a:srgbClr val="FF5B5B"/>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Feature extraction</a:t>
            </a:r>
          </a:p>
        </p:txBody>
      </p:sp>
      <p:sp>
        <p:nvSpPr>
          <p:cNvPr id="7" name="Rectangle 6"/>
          <p:cNvSpPr/>
          <p:nvPr/>
        </p:nvSpPr>
        <p:spPr bwMode="auto">
          <a:xfrm>
            <a:off x="1539875" y="5040313"/>
            <a:ext cx="2095500" cy="276225"/>
          </a:xfrm>
          <a:prstGeom prst="rect">
            <a:avLst/>
          </a:prstGeom>
          <a:solidFill>
            <a:srgbClr val="FF5B5B"/>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Pooling</a:t>
            </a:r>
          </a:p>
        </p:txBody>
      </p:sp>
      <p:sp>
        <p:nvSpPr>
          <p:cNvPr id="8" name="Rectangle 7"/>
          <p:cNvSpPr/>
          <p:nvPr/>
        </p:nvSpPr>
        <p:spPr bwMode="auto">
          <a:xfrm>
            <a:off x="1539875" y="4473575"/>
            <a:ext cx="2095500" cy="276225"/>
          </a:xfrm>
          <a:prstGeom prst="rect">
            <a:avLst/>
          </a:prstGeom>
          <a:solidFill>
            <a:srgbClr val="FF5B5B"/>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Classifier</a:t>
            </a:r>
          </a:p>
        </p:txBody>
      </p:sp>
      <p:sp>
        <p:nvSpPr>
          <p:cNvPr id="9" name="Down Arrow 8"/>
          <p:cNvSpPr/>
          <p:nvPr/>
        </p:nvSpPr>
        <p:spPr bwMode="auto">
          <a:xfrm rot="10800000">
            <a:off x="2373313" y="5889625"/>
            <a:ext cx="428625" cy="2238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Down Arrow 9"/>
          <p:cNvSpPr/>
          <p:nvPr/>
        </p:nvSpPr>
        <p:spPr bwMode="auto">
          <a:xfrm rot="10800000">
            <a:off x="2373313" y="5360988"/>
            <a:ext cx="428625" cy="2238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Down Arrow 10"/>
          <p:cNvSpPr/>
          <p:nvPr/>
        </p:nvSpPr>
        <p:spPr bwMode="auto">
          <a:xfrm rot="10800000">
            <a:off x="2373313" y="4784725"/>
            <a:ext cx="428625" cy="2238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Down Arrow 11"/>
          <p:cNvSpPr/>
          <p:nvPr/>
        </p:nvSpPr>
        <p:spPr bwMode="auto">
          <a:xfrm rot="10800000">
            <a:off x="2373313" y="4238625"/>
            <a:ext cx="428625" cy="2238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7052" name="Rectangle 12"/>
          <p:cNvSpPr>
            <a:spLocks noChangeArrowheads="1"/>
          </p:cNvSpPr>
          <p:nvPr/>
        </p:nvSpPr>
        <p:spPr bwMode="auto">
          <a:xfrm>
            <a:off x="2087563" y="3786188"/>
            <a:ext cx="100012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zh-TW">
                <a:latin typeface="Arial" panose="020B0604020202020204" pitchFamily="34" charset="0"/>
              </a:rPr>
              <a:t>Label</a:t>
            </a:r>
            <a:endParaRPr lang="en-US" altLang="en-US">
              <a:latin typeface="Arial" panose="020B0604020202020204" pitchFamily="34" charset="0"/>
            </a:endParaRPr>
          </a:p>
        </p:txBody>
      </p:sp>
      <p:grpSp>
        <p:nvGrpSpPr>
          <p:cNvPr id="2" name="Group 1"/>
          <p:cNvGrpSpPr>
            <a:grpSpLocks/>
          </p:cNvGrpSpPr>
          <p:nvPr/>
        </p:nvGrpSpPr>
        <p:grpSpPr bwMode="auto">
          <a:xfrm>
            <a:off x="5480050" y="976313"/>
            <a:ext cx="2124075" cy="5478462"/>
            <a:chOff x="5480050" y="976313"/>
            <a:chExt cx="2124075" cy="5478462"/>
          </a:xfrm>
        </p:grpSpPr>
        <p:sp>
          <p:nvSpPr>
            <p:cNvPr id="5" name="Rectangle 4"/>
            <p:cNvSpPr/>
            <p:nvPr/>
          </p:nvSpPr>
          <p:spPr bwMode="auto">
            <a:xfrm>
              <a:off x="5497513" y="6178550"/>
              <a:ext cx="2095500" cy="276225"/>
            </a:xfrm>
            <a:prstGeom prst="rect">
              <a:avLst/>
            </a:prstGeom>
            <a:solidFill>
              <a:schemeClr val="bg1">
                <a:lumMod val="75000"/>
              </a:schemeClr>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32000C"/>
                  </a:solidFill>
                </a:rPr>
                <a:t>Image</a:t>
              </a:r>
            </a:p>
          </p:txBody>
        </p:sp>
        <p:sp>
          <p:nvSpPr>
            <p:cNvPr id="14" name="Rectangle 13"/>
            <p:cNvSpPr/>
            <p:nvPr/>
          </p:nvSpPr>
          <p:spPr bwMode="auto">
            <a:xfrm>
              <a:off x="5497513" y="5610225"/>
              <a:ext cx="2095500" cy="276225"/>
            </a:xfrm>
            <a:prstGeom prst="rect">
              <a:avLst/>
            </a:prstGeom>
            <a:solidFill>
              <a:srgbClr val="92D05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Convolution</a:t>
              </a:r>
            </a:p>
          </p:txBody>
        </p:sp>
        <p:sp>
          <p:nvSpPr>
            <p:cNvPr id="16" name="Rectangle 15"/>
            <p:cNvSpPr/>
            <p:nvPr/>
          </p:nvSpPr>
          <p:spPr bwMode="auto">
            <a:xfrm>
              <a:off x="5508625" y="5040313"/>
              <a:ext cx="2095500" cy="276225"/>
            </a:xfrm>
            <a:prstGeom prst="rect">
              <a:avLst/>
            </a:prstGeom>
            <a:solidFill>
              <a:srgbClr val="92D05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Convolution</a:t>
              </a:r>
            </a:p>
          </p:txBody>
        </p:sp>
        <p:sp>
          <p:nvSpPr>
            <p:cNvPr id="20" name="Rectangle 19"/>
            <p:cNvSpPr/>
            <p:nvPr/>
          </p:nvSpPr>
          <p:spPr bwMode="auto">
            <a:xfrm>
              <a:off x="5487988" y="4471988"/>
              <a:ext cx="2095500" cy="276225"/>
            </a:xfrm>
            <a:prstGeom prst="rect">
              <a:avLst/>
            </a:prstGeom>
            <a:solidFill>
              <a:srgbClr val="92D05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Convolution</a:t>
              </a:r>
            </a:p>
          </p:txBody>
        </p:sp>
        <p:sp>
          <p:nvSpPr>
            <p:cNvPr id="21" name="Rectangle 20"/>
            <p:cNvSpPr/>
            <p:nvPr/>
          </p:nvSpPr>
          <p:spPr bwMode="auto">
            <a:xfrm>
              <a:off x="5497513" y="3902075"/>
              <a:ext cx="2095500" cy="276225"/>
            </a:xfrm>
            <a:prstGeom prst="rect">
              <a:avLst/>
            </a:prstGeom>
            <a:solidFill>
              <a:srgbClr val="92D05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Convolution</a:t>
              </a:r>
            </a:p>
          </p:txBody>
        </p:sp>
        <p:sp>
          <p:nvSpPr>
            <p:cNvPr id="22" name="Rectangle 21"/>
            <p:cNvSpPr/>
            <p:nvPr/>
          </p:nvSpPr>
          <p:spPr bwMode="auto">
            <a:xfrm>
              <a:off x="5508625" y="3332163"/>
              <a:ext cx="2095500" cy="276225"/>
            </a:xfrm>
            <a:prstGeom prst="rect">
              <a:avLst/>
            </a:prstGeom>
            <a:solidFill>
              <a:srgbClr val="92D05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Convolution</a:t>
              </a:r>
            </a:p>
          </p:txBody>
        </p:sp>
        <p:sp>
          <p:nvSpPr>
            <p:cNvPr id="23" name="Rectangle 22"/>
            <p:cNvSpPr/>
            <p:nvPr/>
          </p:nvSpPr>
          <p:spPr bwMode="auto">
            <a:xfrm>
              <a:off x="5497513" y="2762250"/>
              <a:ext cx="2095500" cy="276225"/>
            </a:xfrm>
            <a:prstGeom prst="rect">
              <a:avLst/>
            </a:prstGeom>
            <a:solidFill>
              <a:srgbClr val="92D05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Dense</a:t>
              </a:r>
            </a:p>
          </p:txBody>
        </p:sp>
        <p:sp>
          <p:nvSpPr>
            <p:cNvPr id="24" name="Rectangle 23"/>
            <p:cNvSpPr/>
            <p:nvPr/>
          </p:nvSpPr>
          <p:spPr bwMode="auto">
            <a:xfrm>
              <a:off x="5486400" y="2192338"/>
              <a:ext cx="2095500" cy="276225"/>
            </a:xfrm>
            <a:prstGeom prst="rect">
              <a:avLst/>
            </a:prstGeom>
            <a:solidFill>
              <a:srgbClr val="92D05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Dense</a:t>
              </a:r>
            </a:p>
          </p:txBody>
        </p:sp>
        <p:sp>
          <p:nvSpPr>
            <p:cNvPr id="25" name="Rectangle 24"/>
            <p:cNvSpPr/>
            <p:nvPr/>
          </p:nvSpPr>
          <p:spPr bwMode="auto">
            <a:xfrm>
              <a:off x="5480050" y="1625600"/>
              <a:ext cx="2095500" cy="276225"/>
            </a:xfrm>
            <a:prstGeom prst="rect">
              <a:avLst/>
            </a:prstGeom>
            <a:solidFill>
              <a:srgbClr val="92D05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Dense</a:t>
              </a:r>
            </a:p>
          </p:txBody>
        </p:sp>
        <p:sp>
          <p:nvSpPr>
            <p:cNvPr id="26" name="Down Arrow 25"/>
            <p:cNvSpPr/>
            <p:nvPr/>
          </p:nvSpPr>
          <p:spPr bwMode="auto">
            <a:xfrm rot="10800000">
              <a:off x="6342063" y="5918200"/>
              <a:ext cx="428625" cy="222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Down Arrow 26"/>
            <p:cNvSpPr/>
            <p:nvPr/>
          </p:nvSpPr>
          <p:spPr bwMode="auto">
            <a:xfrm rot="10800000">
              <a:off x="6342063" y="5349875"/>
              <a:ext cx="428625" cy="222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Down Arrow 27"/>
            <p:cNvSpPr/>
            <p:nvPr/>
          </p:nvSpPr>
          <p:spPr bwMode="auto">
            <a:xfrm rot="10800000">
              <a:off x="6342063" y="4781550"/>
              <a:ext cx="428625" cy="222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Down Arrow 28"/>
            <p:cNvSpPr/>
            <p:nvPr/>
          </p:nvSpPr>
          <p:spPr bwMode="auto">
            <a:xfrm rot="10800000">
              <a:off x="6342063" y="4213225"/>
              <a:ext cx="428625" cy="222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Down Arrow 29"/>
            <p:cNvSpPr/>
            <p:nvPr/>
          </p:nvSpPr>
          <p:spPr bwMode="auto">
            <a:xfrm rot="10800000">
              <a:off x="6342063" y="3643313"/>
              <a:ext cx="428625" cy="222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Down Arrow 30"/>
            <p:cNvSpPr/>
            <p:nvPr/>
          </p:nvSpPr>
          <p:spPr bwMode="auto">
            <a:xfrm rot="10800000">
              <a:off x="6342063" y="3079750"/>
              <a:ext cx="428625" cy="222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Down Arrow 31"/>
            <p:cNvSpPr/>
            <p:nvPr/>
          </p:nvSpPr>
          <p:spPr bwMode="auto">
            <a:xfrm rot="10800000">
              <a:off x="6319838" y="2505075"/>
              <a:ext cx="428625" cy="222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Down Arrow 32"/>
            <p:cNvSpPr/>
            <p:nvPr/>
          </p:nvSpPr>
          <p:spPr bwMode="auto">
            <a:xfrm rot="10800000">
              <a:off x="6319838" y="1917700"/>
              <a:ext cx="428625" cy="2238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7071" name="Rectangle 34"/>
            <p:cNvSpPr>
              <a:spLocks noChangeArrowheads="1"/>
            </p:cNvSpPr>
            <p:nvPr/>
          </p:nvSpPr>
          <p:spPr bwMode="auto">
            <a:xfrm>
              <a:off x="6056390" y="976313"/>
              <a:ext cx="999770" cy="49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zh-TW">
                  <a:latin typeface="Arial" panose="020B0604020202020204" pitchFamily="34" charset="0"/>
                </a:rPr>
                <a:t>Label</a:t>
              </a:r>
              <a:endParaRPr lang="en-US" altLang="en-US">
                <a:latin typeface="Arial" panose="020B0604020202020204" pitchFamily="34" charset="0"/>
              </a:endParaRPr>
            </a:p>
          </p:txBody>
        </p:sp>
        <p:sp>
          <p:nvSpPr>
            <p:cNvPr id="36" name="Down Arrow 35"/>
            <p:cNvSpPr/>
            <p:nvPr/>
          </p:nvSpPr>
          <p:spPr bwMode="auto">
            <a:xfrm rot="10800000">
              <a:off x="6342063" y="1389063"/>
              <a:ext cx="428625" cy="2238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11754979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3300" y="3489325"/>
            <a:ext cx="7067550"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Rectangle 5"/>
          <p:cNvSpPr>
            <a:spLocks noChangeArrowheads="1"/>
          </p:cNvSpPr>
          <p:nvPr/>
        </p:nvSpPr>
        <p:spPr bwMode="auto">
          <a:xfrm>
            <a:off x="1862138" y="5821363"/>
            <a:ext cx="5924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600" b="1">
                <a:latin typeface="Arial" panose="020B0604020202020204" pitchFamily="34" charset="0"/>
              </a:rPr>
              <a:t>Imagenet Classification with Deep Convolutional Neural Networks</a:t>
            </a:r>
            <a:r>
              <a:rPr lang="en-US" altLang="en-US" sz="1600">
                <a:latin typeface="Arial" panose="020B0604020202020204" pitchFamily="34" charset="0"/>
              </a:rPr>
              <a:t>, Krizhevsky, Sutskever, and Hinton, NIPS </a:t>
            </a:r>
            <a:r>
              <a:rPr lang="en-US" altLang="en-US" sz="1600" b="1">
                <a:solidFill>
                  <a:srgbClr val="C00000"/>
                </a:solidFill>
                <a:latin typeface="Arial" panose="020B0604020202020204" pitchFamily="34" charset="0"/>
              </a:rPr>
              <a:t>2012</a:t>
            </a:r>
          </a:p>
        </p:txBody>
      </p:sp>
      <p:grpSp>
        <p:nvGrpSpPr>
          <p:cNvPr id="3" name="Group 2"/>
          <p:cNvGrpSpPr>
            <a:grpSpLocks/>
          </p:cNvGrpSpPr>
          <p:nvPr/>
        </p:nvGrpSpPr>
        <p:grpSpPr bwMode="auto">
          <a:xfrm>
            <a:off x="1149350" y="528638"/>
            <a:ext cx="7218363" cy="2752725"/>
            <a:chOff x="1149350" y="528638"/>
            <a:chExt cx="7218363" cy="2752725"/>
          </a:xfrm>
        </p:grpSpPr>
        <p:pic>
          <p:nvPicPr>
            <p:cNvPr id="8807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9350" y="528638"/>
              <a:ext cx="7218363"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1" name="Rectangle 7"/>
            <p:cNvSpPr>
              <a:spLocks noChangeArrowheads="1"/>
            </p:cNvSpPr>
            <p:nvPr/>
          </p:nvSpPr>
          <p:spPr bwMode="auto">
            <a:xfrm>
              <a:off x="1862138" y="2697163"/>
              <a:ext cx="5543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600" b="1">
                  <a:latin typeface="Arial" panose="020B0604020202020204" pitchFamily="34" charset="0"/>
                </a:rPr>
                <a:t>Gradient-Based Learning Applied to Document Recognition</a:t>
              </a:r>
              <a:r>
                <a:rPr lang="en-US" altLang="en-US" sz="1600">
                  <a:latin typeface="Arial" panose="020B0604020202020204" pitchFamily="34" charset="0"/>
                </a:rPr>
                <a:t>, LeCun, Bottou, Bengio and Haffner, Proc. of the IEEE, </a:t>
              </a:r>
              <a:r>
                <a:rPr lang="en-US" altLang="en-US" sz="1600" b="1">
                  <a:solidFill>
                    <a:srgbClr val="C00000"/>
                  </a:solidFill>
                  <a:latin typeface="Arial" panose="020B0604020202020204" pitchFamily="34" charset="0"/>
                </a:rPr>
                <a:t>1998</a:t>
              </a:r>
            </a:p>
          </p:txBody>
        </p:sp>
      </p:grpSp>
      <p:sp>
        <p:nvSpPr>
          <p:cNvPr id="88069" name="Rectangle 2"/>
          <p:cNvSpPr>
            <a:spLocks noChangeArrowheads="1"/>
          </p:cNvSpPr>
          <p:nvPr/>
        </p:nvSpPr>
        <p:spPr bwMode="auto">
          <a:xfrm>
            <a:off x="6565900" y="6443663"/>
            <a:ext cx="2441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latin typeface="Arial" panose="020B0604020202020204" pitchFamily="34" charset="0"/>
              </a:rPr>
              <a:t>Slide Credit: L. Zitnick</a:t>
            </a:r>
          </a:p>
        </p:txBody>
      </p:sp>
    </p:spTree>
    <p:extLst>
      <p:ext uri="{BB962C8B-B14F-4D97-AF65-F5344CB8AC3E}">
        <p14:creationId xmlns:p14="http://schemas.microsoft.com/office/powerpoint/2010/main" val="24084317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9350" y="528638"/>
            <a:ext cx="7218363"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3300" y="3489325"/>
            <a:ext cx="7067550"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Rectangle 5"/>
          <p:cNvSpPr>
            <a:spLocks noChangeArrowheads="1"/>
          </p:cNvSpPr>
          <p:nvPr/>
        </p:nvSpPr>
        <p:spPr bwMode="auto">
          <a:xfrm>
            <a:off x="1862138" y="5821363"/>
            <a:ext cx="5924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600" b="1">
                <a:latin typeface="Arial" panose="020B0604020202020204" pitchFamily="34" charset="0"/>
              </a:rPr>
              <a:t>Imagenet Classification with Deep Convolutional Neural Networks</a:t>
            </a:r>
            <a:r>
              <a:rPr lang="en-US" altLang="en-US" sz="1600">
                <a:latin typeface="Arial" panose="020B0604020202020204" pitchFamily="34" charset="0"/>
              </a:rPr>
              <a:t>, Krizhevsky, Sutskever, and Hinton, NIPS </a:t>
            </a:r>
            <a:r>
              <a:rPr lang="en-US" altLang="en-US" sz="1600" b="1">
                <a:solidFill>
                  <a:srgbClr val="C00000"/>
                </a:solidFill>
                <a:latin typeface="Arial" panose="020B0604020202020204" pitchFamily="34" charset="0"/>
              </a:rPr>
              <a:t>2012</a:t>
            </a:r>
          </a:p>
        </p:txBody>
      </p:sp>
      <p:sp>
        <p:nvSpPr>
          <p:cNvPr id="89093" name="Rectangle 7"/>
          <p:cNvSpPr>
            <a:spLocks noChangeArrowheads="1"/>
          </p:cNvSpPr>
          <p:nvPr/>
        </p:nvSpPr>
        <p:spPr bwMode="auto">
          <a:xfrm>
            <a:off x="1862138" y="2697163"/>
            <a:ext cx="5543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600" b="1">
                <a:latin typeface="Arial" panose="020B0604020202020204" pitchFamily="34" charset="0"/>
              </a:rPr>
              <a:t>Gradient-Based Learning Applied to Document Recognition</a:t>
            </a:r>
            <a:r>
              <a:rPr lang="en-US" altLang="en-US" sz="1600">
                <a:latin typeface="Arial" panose="020B0604020202020204" pitchFamily="34" charset="0"/>
              </a:rPr>
              <a:t>, LeCun, Bottou, Bengio and Haffner, Proc. of the IEEE, </a:t>
            </a:r>
            <a:r>
              <a:rPr lang="en-US" altLang="en-US" sz="1600" b="1">
                <a:solidFill>
                  <a:srgbClr val="C00000"/>
                </a:solidFill>
                <a:latin typeface="Arial" panose="020B0604020202020204" pitchFamily="34" charset="0"/>
              </a:rPr>
              <a:t>1998</a:t>
            </a:r>
          </a:p>
        </p:txBody>
      </p:sp>
      <p:sp>
        <p:nvSpPr>
          <p:cNvPr id="10" name="Rectangle 9"/>
          <p:cNvSpPr/>
          <p:nvPr/>
        </p:nvSpPr>
        <p:spPr>
          <a:xfrm>
            <a:off x="90488" y="53975"/>
            <a:ext cx="8963025" cy="6753225"/>
          </a:xfrm>
          <a:prstGeom prst="rect">
            <a:avLst/>
          </a:prstGeom>
          <a:solidFill>
            <a:srgbClr val="FFFFFF">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TextBox 8"/>
          <p:cNvSpPr txBox="1">
            <a:spLocks noChangeArrowheads="1"/>
          </p:cNvSpPr>
          <p:nvPr/>
        </p:nvSpPr>
        <p:spPr bwMode="auto">
          <a:xfrm rot="-1564598">
            <a:off x="844550" y="1319213"/>
            <a:ext cx="6964363"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8800">
                <a:solidFill>
                  <a:srgbClr val="C00000"/>
                </a:solidFill>
                <a:latin typeface="Arial" panose="020B0604020202020204" pitchFamily="34" charset="0"/>
              </a:rPr>
              <a:t>GPUs</a:t>
            </a:r>
          </a:p>
          <a:p>
            <a:pPr algn="ctr" eaLnBrk="1" hangingPunct="1">
              <a:spcBef>
                <a:spcPct val="0"/>
              </a:spcBef>
              <a:buFontTx/>
              <a:buNone/>
            </a:pPr>
            <a:r>
              <a:rPr lang="en-US" altLang="en-US" sz="8800">
                <a:solidFill>
                  <a:srgbClr val="C00000"/>
                </a:solidFill>
                <a:latin typeface="Arial" panose="020B0604020202020204" pitchFamily="34" charset="0"/>
              </a:rPr>
              <a:t>+</a:t>
            </a:r>
          </a:p>
          <a:p>
            <a:pPr algn="ctr" eaLnBrk="1" hangingPunct="1">
              <a:spcBef>
                <a:spcPct val="0"/>
              </a:spcBef>
              <a:buFontTx/>
              <a:buNone/>
            </a:pPr>
            <a:r>
              <a:rPr lang="en-US" altLang="en-US" sz="8800">
                <a:solidFill>
                  <a:srgbClr val="C00000"/>
                </a:solidFill>
                <a:latin typeface="Arial" panose="020B0604020202020204" pitchFamily="34" charset="0"/>
              </a:rPr>
              <a:t>Data*</a:t>
            </a:r>
          </a:p>
        </p:txBody>
      </p:sp>
      <p:sp>
        <p:nvSpPr>
          <p:cNvPr id="2" name="TextBox 1"/>
          <p:cNvSpPr txBox="1">
            <a:spLocks noChangeArrowheads="1"/>
          </p:cNvSpPr>
          <p:nvPr/>
        </p:nvSpPr>
        <p:spPr bwMode="auto">
          <a:xfrm>
            <a:off x="3352800" y="5888038"/>
            <a:ext cx="57912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a:solidFill>
                  <a:srgbClr val="C00000"/>
                </a:solidFill>
                <a:latin typeface="Arial" panose="020B0604020202020204" pitchFamily="34" charset="0"/>
              </a:rPr>
              <a:t>* Rectified activations and dropout</a:t>
            </a:r>
          </a:p>
        </p:txBody>
      </p:sp>
      <p:sp>
        <p:nvSpPr>
          <p:cNvPr id="89097" name="Rectangle 2"/>
          <p:cNvSpPr>
            <a:spLocks noChangeArrowheads="1"/>
          </p:cNvSpPr>
          <p:nvPr/>
        </p:nvSpPr>
        <p:spPr bwMode="auto">
          <a:xfrm>
            <a:off x="6565900" y="6443663"/>
            <a:ext cx="2441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latin typeface="Arial" panose="020B0604020202020204" pitchFamily="34" charset="0"/>
              </a:rPr>
              <a:t>Slide Credit: L. Zitnick</a:t>
            </a:r>
          </a:p>
        </p:txBody>
      </p:sp>
    </p:spTree>
    <p:extLst>
      <p:ext uri="{BB962C8B-B14F-4D97-AF65-F5344CB8AC3E}">
        <p14:creationId xmlns:p14="http://schemas.microsoft.com/office/powerpoint/2010/main" val="2295328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P spid="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3352800"/>
            <a:ext cx="610076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itle 1"/>
          <p:cNvSpPr>
            <a:spLocks noGrp="1"/>
          </p:cNvSpPr>
          <p:nvPr>
            <p:ph type="title"/>
          </p:nvPr>
        </p:nvSpPr>
        <p:spPr>
          <a:xfrm>
            <a:off x="628650" y="1"/>
            <a:ext cx="7886700" cy="1213224"/>
          </a:xfrm>
        </p:spPr>
        <p:txBody>
          <a:bodyPr/>
          <a:lstStyle/>
          <a:p>
            <a:r>
              <a:rPr lang="en-US" altLang="en-US" dirty="0" smtClean="0"/>
              <a:t>Convolutional activation features</a:t>
            </a:r>
          </a:p>
        </p:txBody>
      </p:sp>
      <p:sp>
        <p:nvSpPr>
          <p:cNvPr id="90116" name="Content Placeholder 2"/>
          <p:cNvSpPr>
            <a:spLocks noGrp="1"/>
          </p:cNvSpPr>
          <p:nvPr>
            <p:ph idx="1"/>
          </p:nvPr>
        </p:nvSpPr>
        <p:spPr/>
        <p:txBody>
          <a:bodyPr/>
          <a:lstStyle/>
          <a:p>
            <a:endParaRPr lang="en-US" altLang="en-US" smtClean="0"/>
          </a:p>
          <a:p>
            <a:endParaRPr lang="en-US" altLang="en-US" smtClean="0"/>
          </a:p>
        </p:txBody>
      </p:sp>
      <p:pic>
        <p:nvPicPr>
          <p:cNvPr id="9011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0" y="784225"/>
            <a:ext cx="8804275"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8" name="Rectangle 5"/>
          <p:cNvSpPr>
            <a:spLocks noChangeArrowheads="1"/>
          </p:cNvSpPr>
          <p:nvPr/>
        </p:nvSpPr>
        <p:spPr bwMode="auto">
          <a:xfrm>
            <a:off x="5099050" y="3068638"/>
            <a:ext cx="39385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latin typeface="Arial" panose="020B0604020202020204" pitchFamily="34" charset="0"/>
              </a:rPr>
              <a:t>[</a:t>
            </a:r>
            <a:r>
              <a:rPr lang="en-US" altLang="en-US" sz="2400">
                <a:latin typeface="Arial" panose="020B0604020202020204" pitchFamily="34" charset="0"/>
                <a:hlinkClick r:id="rId4"/>
              </a:rPr>
              <a:t>Donahue et al. ICML 2013</a:t>
            </a:r>
            <a:r>
              <a:rPr lang="en-US" altLang="en-US" sz="2400">
                <a:latin typeface="Arial" panose="020B0604020202020204" pitchFamily="34" charset="0"/>
              </a:rPr>
              <a:t>]</a:t>
            </a:r>
          </a:p>
        </p:txBody>
      </p:sp>
      <p:sp>
        <p:nvSpPr>
          <p:cNvPr id="88071" name="Rectangle 7"/>
          <p:cNvSpPr>
            <a:spLocks noChangeArrowheads="1"/>
          </p:cNvSpPr>
          <p:nvPr/>
        </p:nvSpPr>
        <p:spPr bwMode="auto">
          <a:xfrm>
            <a:off x="4962525" y="4830763"/>
            <a:ext cx="42116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latin typeface="Arial" panose="020B0604020202020204" pitchFamily="34" charset="0"/>
              </a:rPr>
              <a:t>CNN Features off-the-shelf: </a:t>
            </a:r>
            <a:br>
              <a:rPr lang="en-US" altLang="en-US" sz="1800">
                <a:latin typeface="Arial" panose="020B0604020202020204" pitchFamily="34" charset="0"/>
              </a:rPr>
            </a:br>
            <a:r>
              <a:rPr lang="en-US" altLang="en-US" sz="1800">
                <a:latin typeface="Arial" panose="020B0604020202020204" pitchFamily="34" charset="0"/>
              </a:rPr>
              <a:t>an Astounding Baseline for Recognition</a:t>
            </a:r>
            <a:r>
              <a:rPr lang="en-US" altLang="en-US" sz="2400">
                <a:latin typeface="Arial" panose="020B0604020202020204" pitchFamily="34" charset="0"/>
              </a:rPr>
              <a:t/>
            </a:r>
            <a:br>
              <a:rPr lang="en-US" altLang="en-US" sz="2400">
                <a:latin typeface="Arial" panose="020B0604020202020204" pitchFamily="34" charset="0"/>
              </a:rPr>
            </a:br>
            <a:r>
              <a:rPr lang="en-US" altLang="en-US" sz="2400">
                <a:latin typeface="Arial" panose="020B0604020202020204" pitchFamily="34" charset="0"/>
              </a:rPr>
              <a:t>[</a:t>
            </a:r>
            <a:r>
              <a:rPr lang="en-US" altLang="en-US" sz="2400">
                <a:latin typeface="Arial" panose="020B0604020202020204" pitchFamily="34" charset="0"/>
                <a:hlinkClick r:id="rId5"/>
              </a:rPr>
              <a:t>Razavian et al. 2014</a:t>
            </a:r>
            <a:r>
              <a:rPr lang="en-US" altLang="en-US" sz="2400">
                <a:latin typeface="Arial" panose="020B0604020202020204" pitchFamily="34" charset="0"/>
              </a:rPr>
              <a:t>]</a:t>
            </a:r>
          </a:p>
        </p:txBody>
      </p:sp>
    </p:spTree>
    <p:extLst>
      <p:ext uri="{BB962C8B-B14F-4D97-AF65-F5344CB8AC3E}">
        <p14:creationId xmlns:p14="http://schemas.microsoft.com/office/powerpoint/2010/main" val="19768156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80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80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r>
              <a:rPr lang="en-US" altLang="en-US" smtClean="0"/>
              <a:t>Region representation</a:t>
            </a:r>
          </a:p>
        </p:txBody>
      </p:sp>
      <p:sp>
        <p:nvSpPr>
          <p:cNvPr id="91139" name="Content Placeholder 2"/>
          <p:cNvSpPr>
            <a:spLocks noGrp="1"/>
          </p:cNvSpPr>
          <p:nvPr>
            <p:ph idx="1"/>
          </p:nvPr>
        </p:nvSpPr>
        <p:spPr>
          <a:xfrm>
            <a:off x="457200" y="990600"/>
            <a:ext cx="8229600" cy="1752600"/>
          </a:xfrm>
        </p:spPr>
        <p:txBody>
          <a:bodyPr/>
          <a:lstStyle/>
          <a:p>
            <a:r>
              <a:rPr lang="en-US" altLang="en-US" smtClean="0"/>
              <a:t>Segment the image into superpixels</a:t>
            </a:r>
          </a:p>
          <a:p>
            <a:r>
              <a:rPr lang="en-US" altLang="en-US" smtClean="0"/>
              <a:t>Use features to represent each image segment </a:t>
            </a:r>
          </a:p>
        </p:txBody>
      </p:sp>
      <p:pic>
        <p:nvPicPr>
          <p:cNvPr id="9114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048000"/>
            <a:ext cx="21907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3048000"/>
            <a:ext cx="223043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p:cNvCxnSpPr/>
          <p:nvPr/>
        </p:nvCxnSpPr>
        <p:spPr>
          <a:xfrm flipV="1">
            <a:off x="4114800" y="4267200"/>
            <a:ext cx="1143000" cy="685800"/>
          </a:xfrm>
          <a:prstGeom prst="straightConnector1">
            <a:avLst/>
          </a:prstGeom>
          <a:ln w="76200" cmpd="sng">
            <a:tailEnd type="arrow"/>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p:nvPr/>
        </p:nvCxnSpPr>
        <p:spPr>
          <a:xfrm flipV="1">
            <a:off x="4495800" y="2743200"/>
            <a:ext cx="838200" cy="381000"/>
          </a:xfrm>
          <a:prstGeom prst="straightConnector1">
            <a:avLst/>
          </a:prstGeom>
          <a:ln w="76200" cmpd="sng">
            <a:tailEnd type="arrow"/>
          </a:ln>
        </p:spPr>
        <p:style>
          <a:lnRef idx="1">
            <a:schemeClr val="accent2"/>
          </a:lnRef>
          <a:fillRef idx="0">
            <a:schemeClr val="accent2"/>
          </a:fillRef>
          <a:effectRef idx="0">
            <a:schemeClr val="accent2"/>
          </a:effectRef>
          <a:fontRef idx="minor">
            <a:schemeClr val="tx1"/>
          </a:fontRef>
        </p:style>
      </p:cxnSp>
      <p:pic>
        <p:nvPicPr>
          <p:cNvPr id="14"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2133600"/>
            <a:ext cx="5969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3810000"/>
            <a:ext cx="5969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3048000"/>
            <a:ext cx="220345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7" name="TextBox 18"/>
          <p:cNvSpPr txBox="1">
            <a:spLocks noChangeArrowheads="1"/>
          </p:cNvSpPr>
          <p:nvPr/>
        </p:nvSpPr>
        <p:spPr bwMode="auto">
          <a:xfrm>
            <a:off x="6037263" y="6550025"/>
            <a:ext cx="312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400">
                <a:latin typeface="Arial" panose="020B0604020202020204" pitchFamily="34" charset="0"/>
              </a:rPr>
              <a:t>Joseph Tighe and Svetlana Lazebnik</a:t>
            </a:r>
          </a:p>
        </p:txBody>
      </p:sp>
      <p:cxnSp>
        <p:nvCxnSpPr>
          <p:cNvPr id="20" name="Straight Arrow Connector 19"/>
          <p:cNvCxnSpPr/>
          <p:nvPr/>
        </p:nvCxnSpPr>
        <p:spPr>
          <a:xfrm>
            <a:off x="6172200" y="2743200"/>
            <a:ext cx="1981200" cy="381000"/>
          </a:xfrm>
          <a:prstGeom prst="straightConnector1">
            <a:avLst/>
          </a:prstGeom>
          <a:ln w="76200" cmpd="sng">
            <a:solidFill>
              <a:schemeClr val="tx2">
                <a:lumMod val="60000"/>
                <a:lumOff val="40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27" name="Straight Arrow Connector 26"/>
          <p:cNvCxnSpPr/>
          <p:nvPr/>
        </p:nvCxnSpPr>
        <p:spPr>
          <a:xfrm>
            <a:off x="6096000" y="4572000"/>
            <a:ext cx="1981200" cy="381000"/>
          </a:xfrm>
          <a:prstGeom prst="straightConnector1">
            <a:avLst/>
          </a:prstGeom>
          <a:ln w="76200" cmpd="sng">
            <a:solidFill>
              <a:schemeClr val="tx2">
                <a:lumMod val="60000"/>
                <a:lumOff val="40000"/>
              </a:schemeClr>
            </a:solidFill>
            <a:tailEnd type="arrow"/>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644307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en-US" altLang="en-US" smtClean="0"/>
              <a:t>Region representation</a:t>
            </a:r>
          </a:p>
        </p:txBody>
      </p:sp>
      <p:sp>
        <p:nvSpPr>
          <p:cNvPr id="114690" name="Content Placeholder 2"/>
          <p:cNvSpPr>
            <a:spLocks noGrp="1"/>
          </p:cNvSpPr>
          <p:nvPr>
            <p:ph idx="1"/>
          </p:nvPr>
        </p:nvSpPr>
        <p:spPr>
          <a:xfrm>
            <a:off x="457200" y="990600"/>
            <a:ext cx="8229600" cy="5257800"/>
          </a:xfrm>
        </p:spPr>
        <p:txBody>
          <a:bodyPr/>
          <a:lstStyle/>
          <a:p>
            <a:pPr>
              <a:defRPr/>
            </a:pPr>
            <a:r>
              <a:rPr lang="en-US" altLang="en-US" dirty="0" smtClean="0"/>
              <a:t>Color, texture, </a:t>
            </a:r>
            <a:r>
              <a:rPr lang="en-US" altLang="en-US" dirty="0" err="1" smtClean="0"/>
              <a:t>BoW</a:t>
            </a:r>
            <a:endParaRPr lang="en-US" altLang="en-US" dirty="0" smtClean="0"/>
          </a:p>
          <a:p>
            <a:pPr lvl="1">
              <a:defRPr/>
            </a:pPr>
            <a:r>
              <a:rPr lang="en-US" altLang="en-US" dirty="0" smtClean="0"/>
              <a:t>Only computed within the local region</a:t>
            </a:r>
          </a:p>
          <a:p>
            <a:pPr>
              <a:defRPr/>
            </a:pPr>
            <a:endParaRPr lang="en-US" altLang="en-US" dirty="0" smtClean="0"/>
          </a:p>
          <a:p>
            <a:pPr>
              <a:defRPr/>
            </a:pPr>
            <a:r>
              <a:rPr lang="en-US" altLang="en-US" dirty="0" smtClean="0"/>
              <a:t>Shape of regions</a:t>
            </a:r>
          </a:p>
          <a:p>
            <a:pPr marL="0" indent="0">
              <a:buFont typeface="Arial" panose="020B0604020202020204" pitchFamily="34" charset="0"/>
              <a:buNone/>
              <a:defRPr/>
            </a:pPr>
            <a:endParaRPr lang="en-US" altLang="en-US" dirty="0" smtClean="0"/>
          </a:p>
          <a:p>
            <a:pPr>
              <a:defRPr/>
            </a:pPr>
            <a:r>
              <a:rPr lang="en-US" altLang="en-US" dirty="0" smtClean="0"/>
              <a:t>Position in the image</a:t>
            </a:r>
          </a:p>
          <a:p>
            <a:pPr>
              <a:defRPr/>
            </a:pPr>
            <a:endParaRPr lang="en-US" altLang="en-US" dirty="0" smtClean="0"/>
          </a:p>
        </p:txBody>
      </p:sp>
    </p:spTree>
    <p:extLst>
      <p:ext uri="{BB962C8B-B14F-4D97-AF65-F5344CB8AC3E}">
        <p14:creationId xmlns:p14="http://schemas.microsoft.com/office/powerpoint/2010/main" val="116375361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en-US" altLang="en-US" smtClean="0"/>
              <a:t>Working with regions</a:t>
            </a:r>
          </a:p>
        </p:txBody>
      </p:sp>
      <p:sp>
        <p:nvSpPr>
          <p:cNvPr id="116738" name="Content Placeholder 2"/>
          <p:cNvSpPr>
            <a:spLocks noGrp="1"/>
          </p:cNvSpPr>
          <p:nvPr>
            <p:ph idx="1"/>
          </p:nvPr>
        </p:nvSpPr>
        <p:spPr>
          <a:xfrm>
            <a:off x="457200" y="990600"/>
            <a:ext cx="8229600" cy="5257800"/>
          </a:xfrm>
        </p:spPr>
        <p:txBody>
          <a:bodyPr/>
          <a:lstStyle/>
          <a:p>
            <a:pPr>
              <a:defRPr/>
            </a:pPr>
            <a:r>
              <a:rPr lang="en-US" altLang="en-US" dirty="0" smtClean="0"/>
              <a:t>Spatial support is important – </a:t>
            </a:r>
            <a:br>
              <a:rPr lang="en-US" altLang="en-US" dirty="0" smtClean="0"/>
            </a:br>
            <a:r>
              <a:rPr lang="en-US" altLang="en-US" dirty="0" smtClean="0"/>
              <a:t>multiple segmentation</a:t>
            </a:r>
          </a:p>
          <a:p>
            <a:pPr>
              <a:defRPr/>
            </a:pPr>
            <a:endParaRPr lang="en-US" altLang="en-US" dirty="0" smtClean="0"/>
          </a:p>
          <a:p>
            <a:pPr>
              <a:defRPr/>
            </a:pPr>
            <a:endParaRPr lang="en-US" altLang="en-US" dirty="0" smtClean="0"/>
          </a:p>
          <a:p>
            <a:pPr marL="0" indent="0">
              <a:buFont typeface="Arial" panose="020B0604020202020204" pitchFamily="34" charset="0"/>
              <a:buNone/>
              <a:defRPr/>
            </a:pPr>
            <a:endParaRPr lang="en-US" altLang="en-US" dirty="0" smtClean="0"/>
          </a:p>
          <a:p>
            <a:pPr marL="0" indent="0">
              <a:buFont typeface="Arial" panose="020B0604020202020204" pitchFamily="34" charset="0"/>
              <a:buNone/>
              <a:defRPr/>
            </a:pPr>
            <a:endParaRPr lang="en-US" altLang="en-US" dirty="0" smtClean="0"/>
          </a:p>
          <a:p>
            <a:pPr>
              <a:defRPr/>
            </a:pPr>
            <a:endParaRPr lang="en-US" altLang="en-US" dirty="0" smtClean="0"/>
          </a:p>
          <a:p>
            <a:pPr>
              <a:defRPr/>
            </a:pPr>
            <a:r>
              <a:rPr lang="en-US" altLang="en-US" dirty="0" smtClean="0"/>
              <a:t>Spatial </a:t>
            </a:r>
            <a:r>
              <a:rPr lang="en-US" altLang="en-US" dirty="0" smtClean="0"/>
              <a:t>consistency – MRF smoothing</a:t>
            </a:r>
          </a:p>
          <a:p>
            <a:pPr>
              <a:defRPr/>
            </a:pPr>
            <a:endParaRPr lang="en-US" altLang="en-US" dirty="0" smtClean="0"/>
          </a:p>
        </p:txBody>
      </p:sp>
      <p:pic>
        <p:nvPicPr>
          <p:cNvPr id="9523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 y="2057400"/>
            <a:ext cx="8763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Rectangle 2"/>
          <p:cNvSpPr>
            <a:spLocks noChangeArrowheads="1"/>
          </p:cNvSpPr>
          <p:nvPr/>
        </p:nvSpPr>
        <p:spPr bwMode="auto">
          <a:xfrm>
            <a:off x="2235200" y="3933825"/>
            <a:ext cx="467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800">
                <a:latin typeface="Arial" panose="020B0604020202020204" pitchFamily="34" charset="0"/>
              </a:rPr>
              <a:t>Geometric context [</a:t>
            </a:r>
            <a:r>
              <a:rPr lang="en-US" altLang="en-US" sz="1800">
                <a:latin typeface="Arial" panose="020B0604020202020204" pitchFamily="34" charset="0"/>
                <a:hlinkClick r:id="rId3"/>
              </a:rPr>
              <a:t>Hoiem et al. ICCV 2005</a:t>
            </a:r>
            <a:r>
              <a:rPr lang="en-US" altLang="en-US" sz="1800">
                <a:latin typeface="Arial" panose="020B0604020202020204" pitchFamily="34" charset="0"/>
              </a:rPr>
              <a:t>]</a:t>
            </a:r>
          </a:p>
        </p:txBody>
      </p:sp>
    </p:spTree>
    <p:extLst>
      <p:ext uri="{BB962C8B-B14F-4D97-AF65-F5344CB8AC3E}">
        <p14:creationId xmlns:p14="http://schemas.microsoft.com/office/powerpoint/2010/main" val="122687155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n-US" altLang="en-US" smtClean="0"/>
              <a:t>Beyond categorization</a:t>
            </a:r>
          </a:p>
        </p:txBody>
      </p:sp>
      <p:sp>
        <p:nvSpPr>
          <p:cNvPr id="96259" name="Content Placeholder 2"/>
          <p:cNvSpPr>
            <a:spLocks noGrp="1"/>
          </p:cNvSpPr>
          <p:nvPr>
            <p:ph idx="1"/>
          </p:nvPr>
        </p:nvSpPr>
        <p:spPr>
          <a:xfrm>
            <a:off x="628650" y="1470212"/>
            <a:ext cx="7886700" cy="4706751"/>
          </a:xfrm>
        </p:spPr>
        <p:txBody>
          <a:bodyPr/>
          <a:lstStyle/>
          <a:p>
            <a:r>
              <a:rPr lang="en-US" altLang="en-US" sz="2800" dirty="0" smtClean="0"/>
              <a:t>Exemplar models </a:t>
            </a:r>
            <a:r>
              <a:rPr lang="en-US" altLang="en-US" sz="1800" dirty="0" smtClean="0"/>
              <a:t>[</a:t>
            </a:r>
            <a:r>
              <a:rPr lang="en-US" altLang="en-US" sz="1800" dirty="0" err="1" smtClean="0"/>
              <a:t>Malisiewicz</a:t>
            </a:r>
            <a:r>
              <a:rPr lang="en-US" altLang="en-US" sz="1800" dirty="0" smtClean="0"/>
              <a:t> and </a:t>
            </a:r>
            <a:r>
              <a:rPr lang="en-US" altLang="en-US" sz="1800" dirty="0" err="1" smtClean="0"/>
              <a:t>Efros</a:t>
            </a:r>
            <a:r>
              <a:rPr lang="en-US" altLang="en-US" sz="1800" dirty="0" smtClean="0"/>
              <a:t> </a:t>
            </a:r>
            <a:r>
              <a:rPr lang="en-US" altLang="en-US" sz="1800" dirty="0" smtClean="0">
                <a:hlinkClick r:id="rId2"/>
              </a:rPr>
              <a:t>NIPS09</a:t>
            </a:r>
            <a:r>
              <a:rPr lang="en-US" altLang="en-US" sz="1800" dirty="0" smtClean="0"/>
              <a:t>, </a:t>
            </a:r>
            <a:r>
              <a:rPr lang="en-US" altLang="en-US" sz="1800" dirty="0" smtClean="0">
                <a:hlinkClick r:id="rId3"/>
              </a:rPr>
              <a:t>ICCV11</a:t>
            </a:r>
            <a:r>
              <a:rPr lang="en-US" altLang="en-US" sz="1800" dirty="0" smtClean="0"/>
              <a:t>]</a:t>
            </a:r>
          </a:p>
          <a:p>
            <a:pPr lvl="1"/>
            <a:r>
              <a:rPr lang="en-US" altLang="en-US" sz="2400" dirty="0" smtClean="0"/>
              <a:t>Ask not “what is this?”, ask “what is this like” – </a:t>
            </a:r>
            <a:br>
              <a:rPr lang="en-US" altLang="en-US" sz="2400" dirty="0" smtClean="0"/>
            </a:br>
            <a:r>
              <a:rPr lang="en-US" altLang="en-US" sz="2400" dirty="0" smtClean="0"/>
              <a:t>							Moshe Bar</a:t>
            </a:r>
          </a:p>
          <a:p>
            <a:r>
              <a:rPr lang="en-US" altLang="en-US" dirty="0" smtClean="0"/>
              <a:t>A train?</a:t>
            </a:r>
          </a:p>
        </p:txBody>
      </p:sp>
      <p:pic>
        <p:nvPicPr>
          <p:cNvPr id="96260" name="Picture 6" descr="http://www.cs.cmu.edu/~tmalisie/projects/iccv11/exemplarsvm-train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288" y="3276600"/>
            <a:ext cx="8607425" cy="322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497326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r>
              <a:rPr lang="en-US" altLang="en-US" smtClean="0"/>
              <a:t>Things to remember</a:t>
            </a:r>
          </a:p>
        </p:txBody>
      </p:sp>
      <p:sp>
        <p:nvSpPr>
          <p:cNvPr id="3" name="Content Placeholder 2"/>
          <p:cNvSpPr>
            <a:spLocks noGrp="1"/>
          </p:cNvSpPr>
          <p:nvPr>
            <p:ph idx="1"/>
          </p:nvPr>
        </p:nvSpPr>
        <p:spPr/>
        <p:txBody>
          <a:bodyPr>
            <a:normAutofit/>
          </a:bodyPr>
          <a:lstStyle/>
          <a:p>
            <a:pPr>
              <a:defRPr/>
            </a:pPr>
            <a:r>
              <a:rPr lang="en-US" dirty="0" smtClean="0"/>
              <a:t>Visual categorization help transfer knowledge</a:t>
            </a:r>
          </a:p>
          <a:p>
            <a:pPr>
              <a:defRPr/>
            </a:pPr>
            <a:endParaRPr lang="en-US" dirty="0"/>
          </a:p>
          <a:p>
            <a:pPr>
              <a:defRPr/>
            </a:pPr>
            <a:r>
              <a:rPr lang="en-US" dirty="0" smtClean="0"/>
              <a:t>Image features</a:t>
            </a:r>
          </a:p>
          <a:p>
            <a:pPr lvl="1">
              <a:defRPr/>
            </a:pPr>
            <a:r>
              <a:rPr lang="en-US" altLang="en-US" dirty="0" smtClean="0"/>
              <a:t>Coverage, concision, directness</a:t>
            </a:r>
            <a:endParaRPr lang="en-US" dirty="0" smtClean="0"/>
          </a:p>
          <a:p>
            <a:pPr lvl="1">
              <a:defRPr/>
            </a:pPr>
            <a:r>
              <a:rPr lang="en-US" dirty="0" smtClean="0"/>
              <a:t>Color, gradients, textures, motion, descriptors</a:t>
            </a:r>
          </a:p>
          <a:p>
            <a:pPr lvl="1">
              <a:defRPr/>
            </a:pPr>
            <a:r>
              <a:rPr lang="en-US" dirty="0" smtClean="0"/>
              <a:t>Histogram, feature encoding, and pooling</a:t>
            </a:r>
          </a:p>
          <a:p>
            <a:pPr lvl="1">
              <a:defRPr/>
            </a:pPr>
            <a:r>
              <a:rPr lang="en-US" dirty="0" smtClean="0"/>
              <a:t>CNN as features</a:t>
            </a:r>
          </a:p>
          <a:p>
            <a:pPr lvl="1">
              <a:defRPr/>
            </a:pPr>
            <a:endParaRPr lang="en-US" dirty="0"/>
          </a:p>
          <a:p>
            <a:pPr>
              <a:defRPr/>
            </a:pPr>
            <a:r>
              <a:rPr lang="en-US" dirty="0"/>
              <a:t>I</a:t>
            </a:r>
            <a:r>
              <a:rPr lang="en-US" dirty="0" smtClean="0"/>
              <a:t>mage/region</a:t>
            </a:r>
            <a:r>
              <a:rPr lang="en-US" dirty="0"/>
              <a:t> </a:t>
            </a:r>
            <a:r>
              <a:rPr lang="en-US" dirty="0" smtClean="0"/>
              <a:t>categorization</a:t>
            </a:r>
            <a:r>
              <a:rPr lang="en-US" dirty="0"/>
              <a:t/>
            </a:r>
            <a:br>
              <a:rPr lang="en-US" dirty="0"/>
            </a:br>
            <a:endParaRPr lang="en-US" dirty="0"/>
          </a:p>
        </p:txBody>
      </p:sp>
    </p:spTree>
    <p:extLst>
      <p:ext uri="{BB962C8B-B14F-4D97-AF65-F5344CB8AC3E}">
        <p14:creationId xmlns:p14="http://schemas.microsoft.com/office/powerpoint/2010/main" val="230853945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r>
              <a:rPr lang="en-US" altLang="en-US" smtClean="0"/>
              <a:t>Next lecture - Classifiers	</a:t>
            </a:r>
          </a:p>
        </p:txBody>
      </p:sp>
      <p:sp>
        <p:nvSpPr>
          <p:cNvPr id="10" name="Rounded Rectangle 9"/>
          <p:cNvSpPr/>
          <p:nvPr/>
        </p:nvSpPr>
        <p:spPr>
          <a:xfrm>
            <a:off x="5272088" y="1452563"/>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Training Labels</a:t>
            </a:r>
          </a:p>
        </p:txBody>
      </p:sp>
      <p:grpSp>
        <p:nvGrpSpPr>
          <p:cNvPr id="98308" name="Group 12"/>
          <p:cNvGrpSpPr>
            <a:grpSpLocks/>
          </p:cNvGrpSpPr>
          <p:nvPr/>
        </p:nvGrpSpPr>
        <p:grpSpPr bwMode="auto">
          <a:xfrm>
            <a:off x="76200" y="1452563"/>
            <a:ext cx="2200275" cy="2849562"/>
            <a:chOff x="228600" y="1417320"/>
            <a:chExt cx="2438400" cy="2849880"/>
          </a:xfrm>
        </p:grpSpPr>
        <p:pic>
          <p:nvPicPr>
            <p:cNvPr id="9832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2228850"/>
              <a:ext cx="1324907"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2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95650"/>
              <a:ext cx="12382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3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2762250"/>
              <a:ext cx="142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3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2457450"/>
              <a:ext cx="12954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32" name="TextBox 7"/>
            <p:cNvSpPr txBox="1">
              <a:spLocks noChangeArrowheads="1"/>
            </p:cNvSpPr>
            <p:nvPr/>
          </p:nvSpPr>
          <p:spPr bwMode="auto">
            <a:xfrm>
              <a:off x="457200" y="1417320"/>
              <a:ext cx="182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2400">
                  <a:latin typeface="Arial" panose="020B0604020202020204" pitchFamily="34" charset="0"/>
                </a:rPr>
                <a:t>Training Images</a:t>
              </a:r>
            </a:p>
          </p:txBody>
        </p:sp>
        <p:sp>
          <p:nvSpPr>
            <p:cNvPr id="11" name="Rounded Rectangle 10"/>
            <p:cNvSpPr/>
            <p:nvPr/>
          </p:nvSpPr>
          <p:spPr>
            <a:xfrm>
              <a:off x="228600" y="1447485"/>
              <a:ext cx="2438400" cy="28197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a:latin typeface="Calibri" charset="0"/>
              </a:endParaRPr>
            </a:p>
          </p:txBody>
        </p:sp>
      </p:grpSp>
      <p:sp>
        <p:nvSpPr>
          <p:cNvPr id="12" name="Rounded Rectangle 11"/>
          <p:cNvSpPr/>
          <p:nvPr/>
        </p:nvSpPr>
        <p:spPr>
          <a:xfrm>
            <a:off x="5272088" y="2773363"/>
            <a:ext cx="1600200" cy="914400"/>
          </a:xfrm>
          <a:prstGeom prst="roundRect">
            <a:avLst/>
          </a:prstGeom>
          <a:ln w="76200"/>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r>
              <a:rPr lang="en-US" sz="2400" dirty="0">
                <a:solidFill>
                  <a:schemeClr val="tx1"/>
                </a:solidFill>
              </a:rPr>
              <a:t>Classifier Training</a:t>
            </a:r>
          </a:p>
        </p:txBody>
      </p:sp>
      <p:sp>
        <p:nvSpPr>
          <p:cNvPr id="98310" name="TextBox 13"/>
          <p:cNvSpPr txBox="1">
            <a:spLocks noChangeArrowheads="1"/>
          </p:cNvSpPr>
          <p:nvPr/>
        </p:nvSpPr>
        <p:spPr bwMode="auto">
          <a:xfrm>
            <a:off x="2986088" y="1550988"/>
            <a:ext cx="16494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3200">
                <a:latin typeface="Arial" panose="020B0604020202020204" pitchFamily="34" charset="0"/>
              </a:rPr>
              <a:t>Training</a:t>
            </a:r>
            <a:endParaRPr lang="en-US" altLang="en-US">
              <a:latin typeface="Arial" panose="020B0604020202020204" pitchFamily="34" charset="0"/>
            </a:endParaRPr>
          </a:p>
        </p:txBody>
      </p:sp>
      <p:sp>
        <p:nvSpPr>
          <p:cNvPr id="15" name="Rounded Rectangle 14"/>
          <p:cNvSpPr/>
          <p:nvPr/>
        </p:nvSpPr>
        <p:spPr>
          <a:xfrm>
            <a:off x="2933700" y="2773363"/>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Image Features</a:t>
            </a:r>
          </a:p>
        </p:txBody>
      </p:sp>
      <p:sp>
        <p:nvSpPr>
          <p:cNvPr id="16" name="Right Arrow 15"/>
          <p:cNvSpPr/>
          <p:nvPr/>
        </p:nvSpPr>
        <p:spPr>
          <a:xfrm>
            <a:off x="2346325"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800">
              <a:solidFill>
                <a:srgbClr val="FFFFFF"/>
              </a:solidFill>
              <a:latin typeface="Calibri" charset="0"/>
            </a:endParaRPr>
          </a:p>
        </p:txBody>
      </p:sp>
      <p:sp>
        <p:nvSpPr>
          <p:cNvPr id="17" name="Right Arrow 16"/>
          <p:cNvSpPr/>
          <p:nvPr/>
        </p:nvSpPr>
        <p:spPr>
          <a:xfrm>
            <a:off x="4713288"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800">
              <a:solidFill>
                <a:srgbClr val="FFFFFF"/>
              </a:solidFill>
              <a:latin typeface="Calibri" charset="0"/>
            </a:endParaRPr>
          </a:p>
        </p:txBody>
      </p:sp>
      <p:sp>
        <p:nvSpPr>
          <p:cNvPr id="18" name="Right Arrow 17"/>
          <p:cNvSpPr/>
          <p:nvPr/>
        </p:nvSpPr>
        <p:spPr>
          <a:xfrm rot="5400000">
            <a:off x="5843588" y="2366963"/>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800">
              <a:solidFill>
                <a:srgbClr val="FFFFFF"/>
              </a:solidFill>
              <a:latin typeface="Calibri" charset="0"/>
            </a:endParaRPr>
          </a:p>
        </p:txBody>
      </p:sp>
      <p:pic>
        <p:nvPicPr>
          <p:cNvPr id="9831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 y="5060950"/>
            <a:ext cx="1779588"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p:cNvSpPr/>
          <p:nvPr/>
        </p:nvSpPr>
        <p:spPr>
          <a:xfrm>
            <a:off x="2933700" y="5410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Image Features</a:t>
            </a:r>
          </a:p>
        </p:txBody>
      </p:sp>
      <p:sp>
        <p:nvSpPr>
          <p:cNvPr id="20" name="Right Arrow 19"/>
          <p:cNvSpPr/>
          <p:nvPr/>
        </p:nvSpPr>
        <p:spPr>
          <a:xfrm>
            <a:off x="2339975" y="5684838"/>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800">
              <a:solidFill>
                <a:srgbClr val="FFFFFF"/>
              </a:solidFill>
              <a:latin typeface="Calibri" charset="0"/>
            </a:endParaRPr>
          </a:p>
        </p:txBody>
      </p:sp>
      <p:sp>
        <p:nvSpPr>
          <p:cNvPr id="98318" name="TextBox 20"/>
          <p:cNvSpPr txBox="1">
            <a:spLocks noChangeArrowheads="1"/>
          </p:cNvSpPr>
          <p:nvPr/>
        </p:nvSpPr>
        <p:spPr bwMode="auto">
          <a:xfrm>
            <a:off x="3068638" y="4659313"/>
            <a:ext cx="1482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3200">
                <a:latin typeface="Arial" panose="020B0604020202020204" pitchFamily="34" charset="0"/>
              </a:rPr>
              <a:t>Testing</a:t>
            </a:r>
            <a:endParaRPr lang="en-US" altLang="en-US">
              <a:latin typeface="Arial" panose="020B0604020202020204" pitchFamily="34" charset="0"/>
            </a:endParaRPr>
          </a:p>
        </p:txBody>
      </p:sp>
      <p:sp>
        <p:nvSpPr>
          <p:cNvPr id="98319" name="TextBox 21"/>
          <p:cNvSpPr txBox="1">
            <a:spLocks noChangeArrowheads="1"/>
          </p:cNvSpPr>
          <p:nvPr/>
        </p:nvSpPr>
        <p:spPr bwMode="auto">
          <a:xfrm>
            <a:off x="331788" y="6375400"/>
            <a:ext cx="1689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latin typeface="Arial" panose="020B0604020202020204" pitchFamily="34" charset="0"/>
              </a:rPr>
              <a:t>Test Image</a:t>
            </a:r>
          </a:p>
        </p:txBody>
      </p:sp>
      <p:sp>
        <p:nvSpPr>
          <p:cNvPr id="23" name="Right Arrow 22"/>
          <p:cNvSpPr/>
          <p:nvPr/>
        </p:nvSpPr>
        <p:spPr>
          <a:xfrm>
            <a:off x="6899275" y="307975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800">
              <a:solidFill>
                <a:srgbClr val="FFFFFF"/>
              </a:solidFill>
              <a:latin typeface="Calibri" charset="0"/>
            </a:endParaRPr>
          </a:p>
        </p:txBody>
      </p:sp>
      <p:sp>
        <p:nvSpPr>
          <p:cNvPr id="24" name="Rounded Rectangle 23"/>
          <p:cNvSpPr/>
          <p:nvPr/>
        </p:nvSpPr>
        <p:spPr>
          <a:xfrm>
            <a:off x="7459663" y="2773363"/>
            <a:ext cx="1562100" cy="914400"/>
          </a:xfrm>
          <a:prstGeom prst="roundRect">
            <a:avLst/>
          </a:prstGeom>
          <a:ln w="76200"/>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r>
              <a:rPr lang="en-US" sz="2400" dirty="0">
                <a:solidFill>
                  <a:schemeClr val="tx1"/>
                </a:solidFill>
              </a:rPr>
              <a:t>Trained Classifier</a:t>
            </a:r>
          </a:p>
        </p:txBody>
      </p:sp>
      <p:sp>
        <p:nvSpPr>
          <p:cNvPr id="26" name="Right Arrow 25"/>
          <p:cNvSpPr/>
          <p:nvPr/>
        </p:nvSpPr>
        <p:spPr>
          <a:xfrm>
            <a:off x="4692650" y="5726113"/>
            <a:ext cx="568325" cy="2936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800">
              <a:solidFill>
                <a:srgbClr val="FFFFFF"/>
              </a:solidFill>
              <a:latin typeface="Calibri" charset="0"/>
            </a:endParaRPr>
          </a:p>
        </p:txBody>
      </p:sp>
      <p:sp>
        <p:nvSpPr>
          <p:cNvPr id="98323" name="TextBox 27"/>
          <p:cNvSpPr txBox="1">
            <a:spLocks noChangeArrowheads="1"/>
          </p:cNvSpPr>
          <p:nvPr/>
        </p:nvSpPr>
        <p:spPr bwMode="auto">
          <a:xfrm>
            <a:off x="7443788" y="5913438"/>
            <a:ext cx="1397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2400" b="1">
                <a:solidFill>
                  <a:srgbClr val="FF0000"/>
                </a:solidFill>
                <a:latin typeface="Arial" panose="020B0604020202020204" pitchFamily="34" charset="0"/>
              </a:rPr>
              <a:t>Outdoor</a:t>
            </a:r>
          </a:p>
        </p:txBody>
      </p:sp>
      <p:sp>
        <p:nvSpPr>
          <p:cNvPr id="98324" name="TextBox 28"/>
          <p:cNvSpPr txBox="1">
            <a:spLocks noChangeArrowheads="1"/>
          </p:cNvSpPr>
          <p:nvPr/>
        </p:nvSpPr>
        <p:spPr bwMode="auto">
          <a:xfrm>
            <a:off x="7407275" y="5389563"/>
            <a:ext cx="1555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latin typeface="Arial" panose="020B0604020202020204" pitchFamily="34" charset="0"/>
              </a:rPr>
              <a:t>Prediction</a:t>
            </a:r>
          </a:p>
        </p:txBody>
      </p:sp>
      <p:sp>
        <p:nvSpPr>
          <p:cNvPr id="30" name="Rounded Rectangle 29"/>
          <p:cNvSpPr/>
          <p:nvPr/>
        </p:nvSpPr>
        <p:spPr>
          <a:xfrm>
            <a:off x="7459663" y="5243513"/>
            <a:ext cx="1447800" cy="1219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a:latin typeface="Calibri" charset="0"/>
            </a:endParaRPr>
          </a:p>
        </p:txBody>
      </p:sp>
      <p:sp>
        <p:nvSpPr>
          <p:cNvPr id="31" name="Rounded Rectangle 30"/>
          <p:cNvSpPr/>
          <p:nvPr/>
        </p:nvSpPr>
        <p:spPr>
          <a:xfrm>
            <a:off x="5291138" y="5399088"/>
            <a:ext cx="1562100" cy="914400"/>
          </a:xfrm>
          <a:prstGeom prst="roundRect">
            <a:avLst/>
          </a:prstGeom>
          <a:ln w="76200"/>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r>
              <a:rPr lang="en-US" sz="2400" dirty="0">
                <a:solidFill>
                  <a:schemeClr val="tx1"/>
                </a:solidFill>
              </a:rPr>
              <a:t>Trained Classifier</a:t>
            </a:r>
          </a:p>
        </p:txBody>
      </p:sp>
      <p:sp>
        <p:nvSpPr>
          <p:cNvPr id="32" name="Right Arrow 31"/>
          <p:cNvSpPr/>
          <p:nvPr/>
        </p:nvSpPr>
        <p:spPr>
          <a:xfrm>
            <a:off x="6896100" y="5715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800">
              <a:solidFill>
                <a:srgbClr val="FFFFFF"/>
              </a:solidFill>
              <a:latin typeface="Calibri" charset="0"/>
            </a:endParaRPr>
          </a:p>
        </p:txBody>
      </p:sp>
    </p:spTree>
    <p:extLst>
      <p:ext uri="{BB962C8B-B14F-4D97-AF65-F5344CB8AC3E}">
        <p14:creationId xmlns:p14="http://schemas.microsoft.com/office/powerpoint/2010/main" val="12311446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endParaRPr lang="en-US" smtClean="0"/>
          </a:p>
        </p:txBody>
      </p:sp>
      <p:sp>
        <p:nvSpPr>
          <p:cNvPr id="52227" name="Content Placeholder 2"/>
          <p:cNvSpPr>
            <a:spLocks noGrp="1"/>
          </p:cNvSpPr>
          <p:nvPr>
            <p:ph idx="1"/>
          </p:nvPr>
        </p:nvSpPr>
        <p:spPr/>
        <p:txBody>
          <a:bodyPr/>
          <a:lstStyle/>
          <a:p>
            <a:endParaRPr lang="en-US" smtClean="0"/>
          </a:p>
        </p:txBody>
      </p:sp>
      <p:pic>
        <p:nvPicPr>
          <p:cNvPr id="522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663" y="1128713"/>
            <a:ext cx="8448675"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49873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endParaRPr lang="en-US" smtClean="0"/>
          </a:p>
        </p:txBody>
      </p:sp>
      <p:sp>
        <p:nvSpPr>
          <p:cNvPr id="53251" name="Content Placeholder 2"/>
          <p:cNvSpPr>
            <a:spLocks noGrp="1"/>
          </p:cNvSpPr>
          <p:nvPr>
            <p:ph idx="1"/>
          </p:nvPr>
        </p:nvSpPr>
        <p:spPr/>
        <p:txBody>
          <a:bodyPr/>
          <a:lstStyle/>
          <a:p>
            <a:endParaRPr lang="en-US" smtClean="0"/>
          </a:p>
        </p:txBody>
      </p:sp>
      <p:pic>
        <p:nvPicPr>
          <p:cNvPr id="5325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800100"/>
            <a:ext cx="84582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319476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4"/>
</p:tagLst>
</file>

<file path=ppt/tags/tag2.xml><?xml version="1.0" encoding="utf-8"?>
<p:tagLst xmlns:a="http://schemas.openxmlformats.org/drawingml/2006/main" xmlns:r="http://schemas.openxmlformats.org/officeDocument/2006/relationships" xmlns:p="http://schemas.openxmlformats.org/presentationml/2006/main">
  <p:tag name="TIMING" val="|1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7365D"/>
    </a:hlink>
    <a:folHlink>
      <a:srgbClr val="17365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7365D"/>
    </a:hlink>
    <a:folHlink>
      <a:srgbClr val="17365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23633</TotalTime>
  <Words>3246</Words>
  <Application>Microsoft Office PowerPoint</Application>
  <PresentationFormat>On-screen Show (4:3)</PresentationFormat>
  <Paragraphs>636</Paragraphs>
  <Slides>79</Slides>
  <Notes>28</Notes>
  <HiddenSlides>3</HiddenSlides>
  <MMClips>1</MMClips>
  <ScaleCrop>false</ScaleCrop>
  <HeadingPairs>
    <vt:vector size="8" baseType="variant">
      <vt:variant>
        <vt:lpstr>Fonts Used</vt:lpstr>
      </vt:variant>
      <vt:variant>
        <vt:i4>12</vt:i4>
      </vt:variant>
      <vt:variant>
        <vt:lpstr>Theme</vt:lpstr>
      </vt:variant>
      <vt:variant>
        <vt:i4>3</vt:i4>
      </vt:variant>
      <vt:variant>
        <vt:lpstr>Embedded OLE Servers</vt:lpstr>
      </vt:variant>
      <vt:variant>
        <vt:i4>3</vt:i4>
      </vt:variant>
      <vt:variant>
        <vt:lpstr>Slide Titles</vt:lpstr>
      </vt:variant>
      <vt:variant>
        <vt:i4>79</vt:i4>
      </vt:variant>
    </vt:vector>
  </HeadingPairs>
  <TitlesOfParts>
    <vt:vector size="97" baseType="lpstr">
      <vt:lpstr>MS PGothic</vt:lpstr>
      <vt:lpstr>MS PGothic</vt:lpstr>
      <vt:lpstr>新細明體</vt:lpstr>
      <vt:lpstr>Yu Gothic</vt:lpstr>
      <vt:lpstr>Arial</vt:lpstr>
      <vt:lpstr>Calibri</vt:lpstr>
      <vt:lpstr>Calibri Light</vt:lpstr>
      <vt:lpstr>Cambria Math</vt:lpstr>
      <vt:lpstr>Garamond</vt:lpstr>
      <vt:lpstr>Segoe UI Semilight</vt:lpstr>
      <vt:lpstr>Times New Roman</vt:lpstr>
      <vt:lpstr>Trebuchet MS</vt:lpstr>
      <vt:lpstr>Office Theme</vt:lpstr>
      <vt:lpstr>1_Office Theme</vt:lpstr>
      <vt:lpstr>2_Office Theme</vt:lpstr>
      <vt:lpstr>Image</vt:lpstr>
      <vt:lpstr>Microsoft Equation 3.0</vt:lpstr>
      <vt:lpstr>Equation</vt:lpstr>
      <vt:lpstr>Image Features and Categorization</vt:lpstr>
      <vt:lpstr>Administrative stuffs</vt:lpstr>
      <vt:lpstr>Where are we now?</vt:lpstr>
      <vt:lpstr>Review: Eigenfaces (PCA on face images)</vt:lpstr>
      <vt:lpstr>Review: Recognition with Fisherfaces</vt:lpstr>
      <vt:lpstr>Review: recent development</vt:lpstr>
      <vt:lpstr>Face recognition by humans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 17: Vision progresses from piecemeal to holistic</vt:lpstr>
      <vt:lpstr>PowerPoint Presentation</vt:lpstr>
      <vt:lpstr>Today: Image features and categorization</vt:lpstr>
      <vt:lpstr>What do you see in this image?</vt:lpstr>
      <vt:lpstr>Describe, predict, or interact with the object based on visual cues</vt:lpstr>
      <vt:lpstr>Why do we care about categories?</vt:lpstr>
      <vt:lpstr>Theory of categorization</vt:lpstr>
      <vt:lpstr>Definitional approach:  classical view of categories</vt:lpstr>
      <vt:lpstr>Prototype or sum of exemplars ?</vt:lpstr>
      <vt:lpstr>Levels of categorization [Rosch 70s]</vt:lpstr>
      <vt:lpstr>Image categorization</vt:lpstr>
      <vt:lpstr>Image categorization</vt:lpstr>
      <vt:lpstr>Image categorization</vt:lpstr>
      <vt:lpstr>Image categorization</vt:lpstr>
      <vt:lpstr>Image categorization</vt:lpstr>
      <vt:lpstr>Image categorization</vt:lpstr>
      <vt:lpstr>Image categorization</vt:lpstr>
      <vt:lpstr>Region categorization</vt:lpstr>
      <vt:lpstr>Region categorization</vt:lpstr>
      <vt:lpstr>Region categorization</vt:lpstr>
      <vt:lpstr>Supervised learning</vt:lpstr>
      <vt:lpstr>Training phase</vt:lpstr>
      <vt:lpstr>Testing phase</vt:lpstr>
      <vt:lpstr>Testing phase</vt:lpstr>
      <vt:lpstr>Q: What are good features for…</vt:lpstr>
      <vt:lpstr>Q: What are good features for…</vt:lpstr>
      <vt:lpstr>Q: What are good features for…</vt:lpstr>
      <vt:lpstr>What are the right features?</vt:lpstr>
      <vt:lpstr>General principles of representation</vt:lpstr>
      <vt:lpstr>Image representations</vt:lpstr>
      <vt:lpstr>Image representations: histograms</vt:lpstr>
      <vt:lpstr>Image representations: histograms</vt:lpstr>
      <vt:lpstr>Image representations: histograms</vt:lpstr>
      <vt:lpstr>Image representations: histograms</vt:lpstr>
      <vt:lpstr>Image representations: histograms</vt:lpstr>
      <vt:lpstr>Modeling multi-dimensional data</vt:lpstr>
      <vt:lpstr>Modeling multi-dimensional data</vt:lpstr>
      <vt:lpstr>Computing histogram distance</vt:lpstr>
      <vt:lpstr>Histograms: implementation issues</vt:lpstr>
      <vt:lpstr>What kind of things do we compute histograms of?</vt:lpstr>
      <vt:lpstr>What kind of things do we compute histograms of?</vt:lpstr>
      <vt:lpstr>Analogy to documents</vt:lpstr>
      <vt:lpstr>Bag of visual words</vt:lpstr>
      <vt:lpstr>Image categorization with bag of words</vt:lpstr>
      <vt:lpstr>Bag of visual words image classification</vt:lpstr>
      <vt:lpstr>Feature encoding</vt:lpstr>
      <vt:lpstr>Fisher vector encoding</vt:lpstr>
      <vt:lpstr>Performance comparisons</vt:lpstr>
      <vt:lpstr>But what about spatial layout?</vt:lpstr>
      <vt:lpstr>Spatial pyramid</vt:lpstr>
      <vt:lpstr>Spatial pyramid</vt:lpstr>
      <vt:lpstr>Pooling</vt:lpstr>
      <vt:lpstr>PowerPoint Presentation</vt:lpstr>
      <vt:lpstr>PowerPoint Presentation</vt:lpstr>
      <vt:lpstr>Shallow vs. deep learning</vt:lpstr>
      <vt:lpstr>PowerPoint Presentation</vt:lpstr>
      <vt:lpstr>PowerPoint Presentation</vt:lpstr>
      <vt:lpstr>Convolutional activation features</vt:lpstr>
      <vt:lpstr>Region representation</vt:lpstr>
      <vt:lpstr>Region representation</vt:lpstr>
      <vt:lpstr>Working with regions</vt:lpstr>
      <vt:lpstr>Beyond categorization</vt:lpstr>
      <vt:lpstr>Things to remember</vt:lpstr>
      <vt:lpstr>Next lecture - Classifiers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Computer Vision</dc:title>
  <dc:creator>Huang Jia-Bin</dc:creator>
  <cp:lastModifiedBy>Huang Jia-Bin</cp:lastModifiedBy>
  <cp:revision>427</cp:revision>
  <dcterms:created xsi:type="dcterms:W3CDTF">2016-08-21T04:59:05Z</dcterms:created>
  <dcterms:modified xsi:type="dcterms:W3CDTF">2016-10-27T01:47:57Z</dcterms:modified>
</cp:coreProperties>
</file>