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3" r:id="rId2"/>
    <p:sldMasterId id="2147483727" r:id="rId3"/>
  </p:sldMasterIdLst>
  <p:notesMasterIdLst>
    <p:notesMasterId r:id="rId79"/>
  </p:notesMasterIdLst>
  <p:sldIdLst>
    <p:sldId id="257" r:id="rId4"/>
    <p:sldId id="1126" r:id="rId5"/>
    <p:sldId id="1390" r:id="rId6"/>
    <p:sldId id="1393" r:id="rId7"/>
    <p:sldId id="1394" r:id="rId8"/>
    <p:sldId id="1395" r:id="rId9"/>
    <p:sldId id="1396" r:id="rId10"/>
    <p:sldId id="1397" r:id="rId11"/>
    <p:sldId id="1399" r:id="rId12"/>
    <p:sldId id="1400" r:id="rId13"/>
    <p:sldId id="1401" r:id="rId14"/>
    <p:sldId id="1402" r:id="rId15"/>
    <p:sldId id="1403" r:id="rId16"/>
    <p:sldId id="1404" r:id="rId17"/>
    <p:sldId id="1405" r:id="rId18"/>
    <p:sldId id="1406" r:id="rId19"/>
    <p:sldId id="1407" r:id="rId20"/>
    <p:sldId id="1408" r:id="rId21"/>
    <p:sldId id="1409" r:id="rId22"/>
    <p:sldId id="1410" r:id="rId23"/>
    <p:sldId id="1411" r:id="rId24"/>
    <p:sldId id="1412" r:id="rId25"/>
    <p:sldId id="1413" r:id="rId26"/>
    <p:sldId id="1414" r:id="rId27"/>
    <p:sldId id="1415" r:id="rId28"/>
    <p:sldId id="1416" r:id="rId29"/>
    <p:sldId id="1417" r:id="rId30"/>
    <p:sldId id="1418" r:id="rId31"/>
    <p:sldId id="1419" r:id="rId32"/>
    <p:sldId id="1420" r:id="rId33"/>
    <p:sldId id="1421" r:id="rId34"/>
    <p:sldId id="1422" r:id="rId35"/>
    <p:sldId id="1423" r:id="rId36"/>
    <p:sldId id="1424" r:id="rId37"/>
    <p:sldId id="1425" r:id="rId38"/>
    <p:sldId id="1426" r:id="rId39"/>
    <p:sldId id="1427" r:id="rId40"/>
    <p:sldId id="1428" r:id="rId41"/>
    <p:sldId id="1429" r:id="rId42"/>
    <p:sldId id="1430" r:id="rId43"/>
    <p:sldId id="1431" r:id="rId44"/>
    <p:sldId id="1432" r:id="rId45"/>
    <p:sldId id="1433" r:id="rId46"/>
    <p:sldId id="1434" r:id="rId47"/>
    <p:sldId id="1435" r:id="rId48"/>
    <p:sldId id="1436" r:id="rId49"/>
    <p:sldId id="1437" r:id="rId50"/>
    <p:sldId id="1438" r:id="rId51"/>
    <p:sldId id="1439" r:id="rId52"/>
    <p:sldId id="1440" r:id="rId53"/>
    <p:sldId id="1441" r:id="rId54"/>
    <p:sldId id="1442" r:id="rId55"/>
    <p:sldId id="1443" r:id="rId56"/>
    <p:sldId id="1444" r:id="rId57"/>
    <p:sldId id="1445" r:id="rId58"/>
    <p:sldId id="1446" r:id="rId59"/>
    <p:sldId id="1447" r:id="rId60"/>
    <p:sldId id="1448" r:id="rId61"/>
    <p:sldId id="1449" r:id="rId62"/>
    <p:sldId id="1450" r:id="rId63"/>
    <p:sldId id="1466" r:id="rId64"/>
    <p:sldId id="1465" r:id="rId65"/>
    <p:sldId id="1451" r:id="rId66"/>
    <p:sldId id="1452" r:id="rId67"/>
    <p:sldId id="1453" r:id="rId68"/>
    <p:sldId id="1454" r:id="rId69"/>
    <p:sldId id="1455" r:id="rId70"/>
    <p:sldId id="1456" r:id="rId71"/>
    <p:sldId id="1457" r:id="rId72"/>
    <p:sldId id="1458" r:id="rId73"/>
    <p:sldId id="1459" r:id="rId74"/>
    <p:sldId id="1460" r:id="rId75"/>
    <p:sldId id="1461" r:id="rId76"/>
    <p:sldId id="1462" r:id="rId77"/>
    <p:sldId id="1391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7C33"/>
    <a:srgbClr val="282828"/>
    <a:srgbClr val="3C3C3C"/>
    <a:srgbClr val="505050"/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0" autoAdjust="0"/>
    <p:restoredTop sz="94508" autoAdjust="0"/>
  </p:normalViewPr>
  <p:slideViewPr>
    <p:cSldViewPr snapToGrid="0">
      <p:cViewPr varScale="1">
        <p:scale>
          <a:sx n="160" d="100"/>
          <a:sy n="160" d="100"/>
        </p:scale>
        <p:origin x="46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4" Type="http://schemas.openxmlformats.org/officeDocument/2006/relationships/image" Target="../media/image7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4" Type="http://schemas.openxmlformats.org/officeDocument/2006/relationships/image" Target="../media/image7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Relationship Id="rId5" Type="http://schemas.openxmlformats.org/officeDocument/2006/relationships/image" Target="../media/image83.wmf"/><Relationship Id="rId4" Type="http://schemas.openxmlformats.org/officeDocument/2006/relationships/image" Target="../media/image8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4" Type="http://schemas.openxmlformats.org/officeDocument/2006/relationships/image" Target="../media/image7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7" Type="http://schemas.openxmlformats.org/officeDocument/2006/relationships/image" Target="../media/image87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6" Type="http://schemas.openxmlformats.org/officeDocument/2006/relationships/image" Target="../media/image86.wmf"/><Relationship Id="rId5" Type="http://schemas.openxmlformats.org/officeDocument/2006/relationships/image" Target="../media/image74.wmf"/><Relationship Id="rId4" Type="http://schemas.openxmlformats.org/officeDocument/2006/relationships/image" Target="../media/image7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78530-FA70-466B-A92D-42BAEA139F1D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9FF3C-7111-4713-B058-2B84BB39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C0EC3DC-5B50-4E37-8CDF-85C1022126D0}" type="slidenum">
              <a:rPr 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237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CA05FD7-3D8C-42F3-A898-C5F17515EB32}" type="slidenum">
              <a:rPr 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mtClean="0">
              <a:cs typeface="Arial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56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DCF1033-7029-4551-A030-EDBF38168881}" type="slidenum">
              <a:rPr 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569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498DAA1-2A0C-4DE0-B1B3-B147AE55A58B}" type="slidenum">
              <a:rPr 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mtClean="0">
              <a:cs typeface="Arial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444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603FA2B-FECF-4D72-98BB-1C7236678402}" type="slidenum">
              <a:rPr 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mtClean="0">
              <a:cs typeface="Arial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6600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D4D63C2-3675-4D61-9133-23C4B4F8C9C3}" type="slidenum">
              <a:rPr 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mtClean="0">
              <a:cs typeface="Arial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2300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F0666F7-BBAE-42B2-B160-3AB49482D601}" type="slidenum">
              <a:rPr 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mtClean="0">
              <a:cs typeface="Arial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1359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AC63C3C-F369-4BFC-8C85-EEBD6097CDA6}" type="slidenum">
              <a:rPr 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mtClean="0">
              <a:cs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532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alt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Different errors for different LFW benchmarks</a:t>
            </a:r>
          </a:p>
          <a:p>
            <a:r>
              <a:rPr lang="en-US" alt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Siamese re-trains jointly two replicas of the network for metric learning</a:t>
            </a:r>
          </a:p>
        </p:txBody>
      </p:sp>
    </p:spTree>
    <p:extLst>
      <p:ext uri="{BB962C8B-B14F-4D97-AF65-F5344CB8AC3E}">
        <p14:creationId xmlns:p14="http://schemas.microsoft.com/office/powerpoint/2010/main" val="2027777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2BC2BAF-9D46-44BF-93A0-EFF4E205F271}" type="slidenum">
              <a:rPr 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247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FF91923-2B51-4274-9318-E12E686628C9}" type="slidenum">
              <a:rPr 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mtClean="0">
              <a:cs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765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AC782F7-CD3A-47BD-AD1A-8A11D286F2B6}" type="slidenum">
              <a:rPr 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mtClean="0">
              <a:cs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41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351E2F8-FE8A-4904-969F-BC4E7A1C0A6C}" type="slidenum">
              <a:rPr 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mtClean="0">
              <a:cs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790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548A728-2574-492A-8DE1-51250F9E80EC}" type="slidenum">
              <a:rPr 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mtClean="0">
              <a:cs typeface="Arial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942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42A466E-3114-4074-A3AF-DB020E5214C2}" type="slidenum">
              <a:rPr 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mtClean="0">
              <a:cs typeface="Arial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264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0EA21D-375E-4A0A-991C-2CA9D63A7D2A}" type="slidenum">
              <a:rPr 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mtClean="0">
              <a:cs typeface="Arial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327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03ED36C-4C88-4028-9E4D-60BF1958DF54}" type="slidenum">
              <a:rPr 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mtClean="0">
              <a:cs typeface="Arial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397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04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80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20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24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72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38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37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89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78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59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71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34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51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45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5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F9DED-C3AA-40F6-ACE9-AC54436C1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37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507D0-B977-4740-8279-C9CFD49FD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8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33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058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71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88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7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71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93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08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973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8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001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73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19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10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16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26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2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43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9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8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6E678-3A56-4B66-8875-E0ADA909F534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5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47.jpeg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4.wmf"/><Relationship Id="rId10" Type="http://schemas.openxmlformats.org/officeDocument/2006/relationships/image" Target="../media/image38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4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8.png"/><Relationship Id="rId4" Type="http://schemas.openxmlformats.org/officeDocument/2006/relationships/oleObject" Target="../embeddings/oleObject5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csb.edu/~mturk/Papers/mturk-CVPR91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270.png"/><Relationship Id="rId4" Type="http://schemas.openxmlformats.org/officeDocument/2006/relationships/image" Target="../media/image2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8.png"/><Relationship Id="rId4" Type="http://schemas.openxmlformats.org/officeDocument/2006/relationships/image" Target="../media/image57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csb.edu/~mturk/Papers/mturk-CVPR91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citeseerx.ist.psu.edu/viewdoc/download?doi=10.1.1.10.3247&amp;rep=rep1&amp;type=pdf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71.wmf"/><Relationship Id="rId4" Type="http://schemas.openxmlformats.org/officeDocument/2006/relationships/image" Target="../media/image68.wmf"/><Relationship Id="rId9" Type="http://schemas.openxmlformats.org/officeDocument/2006/relationships/oleObject" Target="../embeddings/oleObject9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72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78.wmf"/><Relationship Id="rId4" Type="http://schemas.openxmlformats.org/officeDocument/2006/relationships/image" Target="../media/image75.wmf"/><Relationship Id="rId9" Type="http://schemas.openxmlformats.org/officeDocument/2006/relationships/oleObject" Target="../embeddings/oleObject16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8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0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82.wmf"/><Relationship Id="rId4" Type="http://schemas.openxmlformats.org/officeDocument/2006/relationships/image" Target="../media/image79.wmf"/><Relationship Id="rId9" Type="http://schemas.openxmlformats.org/officeDocument/2006/relationships/oleObject" Target="../embeddings/oleObject20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78.wmf"/><Relationship Id="rId4" Type="http://schemas.openxmlformats.org/officeDocument/2006/relationships/image" Target="../media/image75.wmf"/><Relationship Id="rId9" Type="http://schemas.openxmlformats.org/officeDocument/2006/relationships/oleObject" Target="../embeddings/oleObject25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13" Type="http://schemas.openxmlformats.org/officeDocument/2006/relationships/oleObject" Target="../embeddings/oleObject31.bin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74.wmf"/><Relationship Id="rId17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7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85.w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7.bin"/><Relationship Id="rId15" Type="http://schemas.openxmlformats.org/officeDocument/2006/relationships/oleObject" Target="../embeddings/oleObject32.bin"/><Relationship Id="rId10" Type="http://schemas.openxmlformats.org/officeDocument/2006/relationships/image" Target="../media/image73.wmf"/><Relationship Id="rId4" Type="http://schemas.openxmlformats.org/officeDocument/2006/relationships/image" Target="../media/image84.wmf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86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citeseerx.ist.psu.edu/viewdoc/download?doi=10.1.1.10.3247&amp;rep=rep1&amp;type=pdf" TargetMode="Externa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citeseerx.ist.psu.edu/viewdoc/download?doi=10.1.1.10.3247&amp;rep=rep1&amp;type=pdf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://www.frvt.org/FRVT2006/docs/FRVT2006andICE2006LargeScaleReport.pdf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v-foundation.org/openaccess/content_cvpr_2014/papers/Taigman_DeepFace_Closing_the_2014_CVPR_paper.pdf" TargetMode="Externa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pple.com/ilife/iphoto/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hyperlink" Target="http://cmusatyalab.github.io/openface/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hyperlink" Target="http://megaface.cs.washington.edu/KemelmacherMegaFaceCVPR16.pdf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s.uiuc.edu/homes/dhoiem/courses/cs598_spring09/slides/spring09_jianchao_biologicalInspiredComputerVision.pdf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aclife.com/article/news/iphotos_faces_recognizes_cats" TargetMode="External"/><Relationship Id="rId4" Type="http://schemas.openxmlformats.org/officeDocument/2006/relationships/image" Target="../media/image3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3187" y="615323"/>
            <a:ext cx="8471647" cy="1538514"/>
          </a:xfrm>
        </p:spPr>
        <p:txBody>
          <a:bodyPr>
            <a:noAutofit/>
          </a:bodyPr>
          <a:lstStyle/>
          <a:p>
            <a:r>
              <a:rPr lang="en-US" sz="5400" dirty="0" smtClean="0"/>
              <a:t>Face Recognition and </a:t>
            </a:r>
            <a:br>
              <a:rPr lang="en-US" sz="5400" dirty="0" smtClean="0"/>
            </a:br>
            <a:r>
              <a:rPr lang="en-US" sz="5400" dirty="0" smtClean="0"/>
              <a:t>Feature Subspaces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3169" y="5478912"/>
            <a:ext cx="8135017" cy="987726"/>
          </a:xfrm>
        </p:spPr>
        <p:txBody>
          <a:bodyPr>
            <a:noAutofit/>
          </a:bodyPr>
          <a:lstStyle/>
          <a:p>
            <a:r>
              <a:rPr lang="en-US" sz="2800" dirty="0"/>
              <a:t>Computer Vision</a:t>
            </a:r>
          </a:p>
          <a:p>
            <a:r>
              <a:rPr lang="en-US" sz="2800" dirty="0"/>
              <a:t>Jia-Bin Huang, Virginia Tech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0" y="6581001"/>
            <a:ext cx="46444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Many slides from </a:t>
            </a:r>
            <a:r>
              <a:rPr lang="en-US" sz="1200" dirty="0"/>
              <a:t>Lana </a:t>
            </a:r>
            <a:r>
              <a:rPr lang="en-US" sz="1200" dirty="0" err="1"/>
              <a:t>Lazebnik</a:t>
            </a:r>
            <a:r>
              <a:rPr lang="en-US" sz="1200" dirty="0"/>
              <a:t>, Silvio </a:t>
            </a:r>
            <a:r>
              <a:rPr lang="en-US" sz="1200" dirty="0" err="1"/>
              <a:t>Savarese</a:t>
            </a:r>
            <a:r>
              <a:rPr lang="en-US" sz="1200" dirty="0"/>
              <a:t>, </a:t>
            </a:r>
            <a:r>
              <a:rPr lang="en-US" sz="1200" dirty="0" err="1"/>
              <a:t>Fei-Fei</a:t>
            </a:r>
            <a:r>
              <a:rPr lang="en-US" sz="1200" dirty="0"/>
              <a:t> </a:t>
            </a:r>
            <a:r>
              <a:rPr lang="en-US" sz="1200" dirty="0" smtClean="0"/>
              <a:t>Li, and D. Hoiem</a:t>
            </a:r>
            <a:endParaRPr lang="en-US" sz="1200" dirty="0"/>
          </a:p>
        </p:txBody>
      </p:sp>
      <p:sp>
        <p:nvSpPr>
          <p:cNvPr id="18" name="Content Placeholder 17"/>
          <p:cNvSpPr>
            <a:spLocks noGrp="1"/>
          </p:cNvSpPr>
          <p:nvPr/>
        </p:nvSpPr>
        <p:spPr bwMode="auto">
          <a:xfrm>
            <a:off x="457200" y="861219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51" name="Group 50"/>
          <p:cNvGrpSpPr/>
          <p:nvPr/>
        </p:nvGrpSpPr>
        <p:grpSpPr>
          <a:xfrm>
            <a:off x="4760068" y="2449283"/>
            <a:ext cx="4381730" cy="2915266"/>
            <a:chOff x="1138288" y="1144443"/>
            <a:chExt cx="6373401" cy="424037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67662" y="4318015"/>
              <a:ext cx="914400" cy="10668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87000" y="4318015"/>
              <a:ext cx="914400" cy="10668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62162" y="4314805"/>
              <a:ext cx="914400" cy="10668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97036" y="4314805"/>
              <a:ext cx="914400" cy="10668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75707" y="4314805"/>
              <a:ext cx="914400" cy="10668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8288" y="4318014"/>
              <a:ext cx="914399" cy="106680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48324" y="4315910"/>
              <a:ext cx="914400" cy="1066800"/>
            </a:xfrm>
            <a:prstGeom prst="rect">
              <a:avLst/>
            </a:prstGeom>
          </p:spPr>
        </p:pic>
        <p:grpSp>
          <p:nvGrpSpPr>
            <p:cNvPr id="48" name="Group 47"/>
            <p:cNvGrpSpPr/>
            <p:nvPr/>
          </p:nvGrpSpPr>
          <p:grpSpPr>
            <a:xfrm>
              <a:off x="1144205" y="3255312"/>
              <a:ext cx="6365874" cy="1073058"/>
              <a:chOff x="1144205" y="3255312"/>
              <a:chExt cx="6365874" cy="107305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69642" y="3261570"/>
                <a:ext cx="914400" cy="106680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58553" y="3259465"/>
                <a:ext cx="914400" cy="1066800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53837" y="3259465"/>
                <a:ext cx="914400" cy="10668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44205" y="3259991"/>
                <a:ext cx="914400" cy="1066800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781624" y="3258360"/>
                <a:ext cx="914400" cy="1066800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692917" y="3255312"/>
                <a:ext cx="914400" cy="1069848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595679" y="3258360"/>
                <a:ext cx="914400" cy="1069848"/>
              </a:xfrm>
              <a:prstGeom prst="rect">
                <a:avLst/>
              </a:prstGeom>
            </p:spPr>
          </p:pic>
        </p:grpSp>
        <p:grpSp>
          <p:nvGrpSpPr>
            <p:cNvPr id="49" name="Group 48"/>
            <p:cNvGrpSpPr/>
            <p:nvPr/>
          </p:nvGrpSpPr>
          <p:grpSpPr>
            <a:xfrm>
              <a:off x="1144363" y="2194770"/>
              <a:ext cx="6367326" cy="1090727"/>
              <a:chOff x="1144363" y="2194770"/>
              <a:chExt cx="6367326" cy="109072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869642" y="2194770"/>
                <a:ext cx="914400" cy="106680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956874" y="2197454"/>
                <a:ext cx="914400" cy="1066800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44363" y="2197454"/>
                <a:ext cx="914400" cy="1066800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047442" y="2200915"/>
                <a:ext cx="914400" cy="1066800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776711" y="2210471"/>
                <a:ext cx="914400" cy="1069848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687000" y="2210471"/>
                <a:ext cx="914400" cy="1069848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597289" y="2215649"/>
                <a:ext cx="914400" cy="1069848"/>
              </a:xfrm>
              <a:prstGeom prst="rect">
                <a:avLst/>
              </a:prstGeom>
            </p:spPr>
          </p:pic>
        </p:grpSp>
        <p:grpSp>
          <p:nvGrpSpPr>
            <p:cNvPr id="50" name="Group 49"/>
            <p:cNvGrpSpPr/>
            <p:nvPr/>
          </p:nvGrpSpPr>
          <p:grpSpPr>
            <a:xfrm>
              <a:off x="1144205" y="1144443"/>
              <a:ext cx="6367223" cy="1072569"/>
              <a:chOff x="1144205" y="1134918"/>
              <a:chExt cx="6367223" cy="10725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959178" y="1137579"/>
                <a:ext cx="914399" cy="106680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144205" y="1135723"/>
                <a:ext cx="914399" cy="1066800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048943" y="1134918"/>
                <a:ext cx="914400" cy="1066800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866422" y="1137640"/>
                <a:ext cx="914399" cy="1069847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773400" y="1136132"/>
                <a:ext cx="914399" cy="1069848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686999" y="1135915"/>
                <a:ext cx="914399" cy="106984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597029" y="1135039"/>
                <a:ext cx="914399" cy="1070723"/>
              </a:xfrm>
              <a:prstGeom prst="rect">
                <a:avLst/>
              </a:prstGeom>
            </p:spPr>
          </p:pic>
        </p:grpSp>
      </p:grpSp>
      <p:pic>
        <p:nvPicPr>
          <p:cNvPr id="53" name="Picture 2" descr="https://filebox.ece.vt.edu/~jbhuang/teaching/ece5554-4554/fa16/images/face_recognition.jp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5224"/>
            <a:ext cx="4670920" cy="29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83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recognition: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5715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Typical scenario: few examples per face, identify or verify test example</a:t>
            </a:r>
          </a:p>
          <a:p>
            <a:r>
              <a:rPr lang="en-US" sz="3600" dirty="0" smtClean="0"/>
              <a:t>Why it’s hard?</a:t>
            </a:r>
          </a:p>
          <a:p>
            <a:pPr lvl="1"/>
            <a:r>
              <a:rPr lang="en-US" sz="2800" dirty="0" smtClean="0"/>
              <a:t>changes in expression, lighting, age, </a:t>
            </a:r>
            <a:r>
              <a:rPr lang="en-US" sz="2800" dirty="0" smtClean="0">
                <a:solidFill>
                  <a:srgbClr val="FF0000"/>
                </a:solidFill>
              </a:rPr>
              <a:t>occlusion</a:t>
            </a:r>
            <a:r>
              <a:rPr lang="en-US" sz="2800" dirty="0" smtClean="0"/>
              <a:t>, </a:t>
            </a:r>
            <a:r>
              <a:rPr lang="en-US" sz="2800" b="1" dirty="0" smtClean="0">
                <a:solidFill>
                  <a:srgbClr val="FF0000"/>
                </a:solidFill>
              </a:rPr>
              <a:t>viewpoint</a:t>
            </a:r>
          </a:p>
          <a:p>
            <a:r>
              <a:rPr lang="en-US" sz="3600" dirty="0" smtClean="0"/>
              <a:t>Basic approaches (all nearest neighbor)</a:t>
            </a:r>
          </a:p>
          <a:p>
            <a:pPr marL="971550" lvl="1" indent="-457200">
              <a:buFont typeface="Calibri" pitchFamily="34" charset="0"/>
              <a:buAutoNum type="arabicPeriod"/>
            </a:pPr>
            <a:r>
              <a:rPr lang="en-US" dirty="0" smtClean="0"/>
              <a:t>Project into a new subspace (or kernel space) (e.g., “</a:t>
            </a:r>
            <a:r>
              <a:rPr lang="en-US" dirty="0" err="1" smtClean="0"/>
              <a:t>Eigenfaces</a:t>
            </a:r>
            <a:r>
              <a:rPr lang="en-US" dirty="0" smtClean="0"/>
              <a:t>”=PCA)</a:t>
            </a:r>
          </a:p>
          <a:p>
            <a:pPr marL="971550" lvl="1" indent="-457200">
              <a:buFont typeface="Calibri" pitchFamily="34" charset="0"/>
              <a:buAutoNum type="arabicPeriod"/>
            </a:pPr>
            <a:r>
              <a:rPr lang="en-US" dirty="0" smtClean="0"/>
              <a:t>Measure face features</a:t>
            </a:r>
          </a:p>
          <a:p>
            <a:pPr marL="971550" lvl="1" indent="-457200">
              <a:buFont typeface="Calibri" pitchFamily="34" charset="0"/>
              <a:buAutoNum type="arabicPeriod"/>
            </a:pPr>
            <a:r>
              <a:rPr lang="en-US" dirty="0" smtClean="0"/>
              <a:t>Make 3d face model, compare </a:t>
            </a:r>
            <a:r>
              <a:rPr lang="en-US" dirty="0" err="1" smtClean="0"/>
              <a:t>shape+appearance</a:t>
            </a:r>
            <a:r>
              <a:rPr lang="en-US" dirty="0" smtClean="0"/>
              <a:t>, e.g., Active Appearance Model (AAM)</a:t>
            </a:r>
          </a:p>
          <a:p>
            <a:pPr marL="1371600" lvl="2" indent="-457200">
              <a:buFont typeface="Calibri" pitchFamily="34" charset="0"/>
              <a:buAutoNum type="arabicPeriod"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492987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face recognition scenarios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Verification</a:t>
            </a:r>
            <a:r>
              <a:rPr lang="en-US" dirty="0" smtClean="0"/>
              <a:t>: a person is claiming a particular identity; verify whether that is true</a:t>
            </a:r>
          </a:p>
          <a:p>
            <a:pPr lvl="1"/>
            <a:r>
              <a:rPr lang="en-US" dirty="0" smtClean="0"/>
              <a:t>E.g., security</a:t>
            </a:r>
          </a:p>
          <a:p>
            <a:pPr lvl="1"/>
            <a:endParaRPr lang="en-US" dirty="0"/>
          </a:p>
          <a:p>
            <a:r>
              <a:rPr lang="en-US" b="1" dirty="0" smtClean="0"/>
              <a:t>Closed-world identification</a:t>
            </a:r>
            <a:r>
              <a:rPr lang="en-US" dirty="0" smtClean="0"/>
              <a:t>: assign a face to one person from among a known set</a:t>
            </a:r>
          </a:p>
          <a:p>
            <a:endParaRPr lang="en-US" dirty="0"/>
          </a:p>
          <a:p>
            <a:r>
              <a:rPr lang="en-US" b="1" dirty="0" smtClean="0"/>
              <a:t>General identification</a:t>
            </a:r>
            <a:r>
              <a:rPr lang="en-US" dirty="0" smtClean="0"/>
              <a:t>: assign a face to a known person or to “unknown”</a:t>
            </a:r>
          </a:p>
        </p:txBody>
      </p:sp>
    </p:spTree>
    <p:extLst>
      <p:ext uri="{BB962C8B-B14F-4D97-AF65-F5344CB8AC3E}">
        <p14:creationId xmlns:p14="http://schemas.microsoft.com/office/powerpoint/2010/main" val="345820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makes face recognition hard?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1600200"/>
            <a:ext cx="196399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Expression</a:t>
            </a:r>
            <a:endParaRPr lang="en-US" sz="2800" dirty="0"/>
          </a:p>
        </p:txBody>
      </p:sp>
      <p:pic>
        <p:nvPicPr>
          <p:cNvPr id="337924" name="Picture 4" descr="http://ursispaltenstein.ch/blog/images/uploads_img/hillary_clintons_many_fac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8396" y="2123420"/>
            <a:ext cx="6757482" cy="4223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015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0422" y="1938716"/>
            <a:ext cx="144623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Lighting</a:t>
            </a:r>
            <a:endParaRPr lang="en-US" sz="2800" dirty="0"/>
          </a:p>
        </p:txBody>
      </p:sp>
      <p:pic>
        <p:nvPicPr>
          <p:cNvPr id="95284" name="Picture 52" descr="C:\Users\Hoiem\Documents\Classes\Spring 2012 - Computer Vision\hws\hw5\faces\person01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98" y="2590800"/>
            <a:ext cx="2189680" cy="218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6" name="Picture 54" descr="C:\Users\Hoiem\Documents\Classes\Spring 2012 - Computer Vision\hws\hw5\faces\person01_3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800" y="2590800"/>
            <a:ext cx="2189680" cy="218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7" name="Picture 55" descr="C:\Users\Hoiem\Documents\Classes\Spring 2012 - Computer Vision\hws\hw5\faces\person01_4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786" y="2590800"/>
            <a:ext cx="2189679" cy="218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8" name="Picture 56" descr="C:\Users\Hoiem\Documents\Classes\Spring 2012 - Computer Vision\hws\hw5\faces\person01_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82" y="2590801"/>
            <a:ext cx="2189679" cy="218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54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1752600"/>
            <a:ext cx="17636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Occlusion</a:t>
            </a:r>
            <a:endParaRPr lang="en-US" sz="2800" dirty="0"/>
          </a:p>
        </p:txBody>
      </p:sp>
      <p:pic>
        <p:nvPicPr>
          <p:cNvPr id="340994" name="Picture 2" descr="http://farm1.static.flickr.com/110/273004917_7914351df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438400"/>
            <a:ext cx="4762500" cy="3171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274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76400" y="1480810"/>
            <a:ext cx="173791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Viewpoint</a:t>
            </a:r>
            <a:endParaRPr lang="en-US" sz="2800" dirty="0"/>
          </a:p>
        </p:txBody>
      </p:sp>
      <p:pic>
        <p:nvPicPr>
          <p:cNvPr id="5" name="Picture 2" descr="http://gps-tsc.upc.es/GTAV/ResearchAreas/UPCFaceDatabase/Imatges/FacePoseI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014210"/>
            <a:ext cx="5410200" cy="40500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550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idea for face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234" y="990600"/>
            <a:ext cx="8534400" cy="5135563"/>
          </a:xfrm>
        </p:spPr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Treat face image as a vector of intensities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Recognize face by nearest neighbor in database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505200" y="1699687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11" descr="training_f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14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3581400" y="42672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1530849"/>
              </p:ext>
            </p:extLst>
          </p:nvPr>
        </p:nvGraphicFramePr>
        <p:xfrm>
          <a:off x="4495800" y="1699687"/>
          <a:ext cx="5270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589" name="Equation" r:id="rId4" imgW="126720" imgH="126720" progId="Equation.3">
                  <p:embed/>
                </p:oleObj>
              </mc:Choice>
              <mc:Fallback>
                <p:oleObj name="Equation" r:id="rId4" imgW="126720" imgH="126720" progId="Equation.3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699687"/>
                        <a:ext cx="52705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5" name="Object 3"/>
          <p:cNvGraphicFramePr>
            <a:graphicFrameLocks noChangeAspect="1"/>
          </p:cNvGraphicFramePr>
          <p:nvPr/>
        </p:nvGraphicFramePr>
        <p:xfrm>
          <a:off x="4648200" y="4191000"/>
          <a:ext cx="17383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590" name="Equation" r:id="rId6" imgW="419040" imgH="228600" progId="Equation.3">
                  <p:embed/>
                </p:oleObj>
              </mc:Choice>
              <mc:Fallback>
                <p:oleObj name="Equation" r:id="rId6" imgW="419040" imgH="228600" progId="Equation.3">
                  <p:embed/>
                  <p:pic>
                    <p:nvPicPr>
                      <p:cNvPr id="1259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191000"/>
                        <a:ext cx="1738313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6" name="Object 4"/>
          <p:cNvGraphicFramePr>
            <a:graphicFrameLocks noChangeAspect="1"/>
          </p:cNvGraphicFramePr>
          <p:nvPr>
            <p:extLst/>
          </p:nvPr>
        </p:nvGraphicFramePr>
        <p:xfrm>
          <a:off x="4302125" y="5365750"/>
          <a:ext cx="4111625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591" name="Equation" r:id="rId8" imgW="1168200" imgH="317160" progId="Equation.3">
                  <p:embed/>
                </p:oleObj>
              </mc:Choice>
              <mc:Fallback>
                <p:oleObj name="Equation" r:id="rId8" imgW="1168200" imgH="317160" progId="Equation.3">
                  <p:embed/>
                  <p:pic>
                    <p:nvPicPr>
                      <p:cNvPr id="1259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2125" y="5365750"/>
                        <a:ext cx="4111625" cy="808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52" descr="C:\Users\Hoiem\Documents\Classes\Spring 2012 - Computer Vision\hws\hw5\faces\person01_0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017" y="1436850"/>
            <a:ext cx="1094840" cy="109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24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space of all face images</a:t>
            </a:r>
          </a:p>
        </p:txBody>
      </p:sp>
      <p:sp>
        <p:nvSpPr>
          <p:cNvPr id="12195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85800" y="1258110"/>
            <a:ext cx="7772400" cy="2932889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 smtClean="0"/>
              <a:t>When viewed as vectors of pixel values, face images are extremely high-dimensional</a:t>
            </a:r>
          </a:p>
          <a:p>
            <a:pPr lvl="1"/>
            <a:r>
              <a:rPr lang="en-US" sz="2000" dirty="0" smtClean="0"/>
              <a:t>100x100 image = 10,000 dimensions</a:t>
            </a:r>
          </a:p>
          <a:p>
            <a:pPr lvl="1"/>
            <a:r>
              <a:rPr lang="en-US" sz="2000" dirty="0" smtClean="0"/>
              <a:t>Slow and lots of storage</a:t>
            </a:r>
          </a:p>
          <a:p>
            <a:pPr>
              <a:buFontTx/>
              <a:buChar char="•"/>
            </a:pPr>
            <a:r>
              <a:rPr lang="en-US" sz="2400" dirty="0" smtClean="0"/>
              <a:t>But very few 10,000-dimensional vectors are valid face images</a:t>
            </a:r>
          </a:p>
          <a:p>
            <a:pPr>
              <a:buFontTx/>
              <a:buChar char="•"/>
            </a:pPr>
            <a:r>
              <a:rPr lang="en-US" sz="2400" dirty="0" smtClean="0"/>
              <a:t>We want to effectively model the subspace of face images</a:t>
            </a:r>
          </a:p>
        </p:txBody>
      </p:sp>
      <p:pic>
        <p:nvPicPr>
          <p:cNvPr id="19460" name="Picture 11" descr="training_f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386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9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9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590800" y="2209800"/>
          <a:ext cx="3810000" cy="436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556" name="Image" r:id="rId4" imgW="6374603" imgH="7301587" progId="Photoshop.Image.10">
                  <p:embed/>
                </p:oleObj>
              </mc:Choice>
              <mc:Fallback>
                <p:oleObj name="Image" r:id="rId4" imgW="6374603" imgH="7301587" progId="Photoshop.Image.10">
                  <p:embed/>
                  <p:pic>
                    <p:nvPicPr>
                      <p:cNvPr id="307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209800"/>
                        <a:ext cx="3810000" cy="4364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space of all face images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64596"/>
            <a:ext cx="8001000" cy="5136204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 err="1" smtClean="0"/>
              <a:t>Eigenface</a:t>
            </a:r>
            <a:r>
              <a:rPr lang="en-US" sz="2800" dirty="0" smtClean="0"/>
              <a:t> idea: construct a low-dimensional linear subspace that best explains the variation in the set of face images</a:t>
            </a:r>
          </a:p>
        </p:txBody>
      </p:sp>
    </p:spTree>
    <p:extLst>
      <p:ext uri="{BB962C8B-B14F-4D97-AF65-F5344CB8AC3E}">
        <p14:creationId xmlns:p14="http://schemas.microsoft.com/office/powerpoint/2010/main" val="285943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Principal Component Analysis (PCA)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Given: N data points </a:t>
            </a:r>
            <a:r>
              <a:rPr lang="en-US" b="1" dirty="0" smtClean="0"/>
              <a:t>x</a:t>
            </a:r>
            <a:r>
              <a:rPr lang="en-US" b="1" baseline="-25000" dirty="0" smtClean="0"/>
              <a:t>1</a:t>
            </a:r>
            <a:r>
              <a:rPr lang="en-US" b="1" dirty="0" smtClean="0"/>
              <a:t>, … ,</a:t>
            </a:r>
            <a:r>
              <a:rPr lang="en-US" b="1" dirty="0" err="1" smtClean="0"/>
              <a:t>x</a:t>
            </a:r>
            <a:r>
              <a:rPr lang="en-US" b="1" baseline="-25000" dirty="0" err="1" smtClean="0"/>
              <a:t>N</a:t>
            </a:r>
            <a:r>
              <a:rPr lang="en-US" b="1" dirty="0" smtClean="0"/>
              <a:t> </a:t>
            </a:r>
            <a:r>
              <a:rPr lang="en-US" dirty="0" smtClean="0"/>
              <a:t>in R</a:t>
            </a:r>
            <a:r>
              <a:rPr lang="en-US" baseline="30000" dirty="0" smtClean="0"/>
              <a:t>d</a:t>
            </a:r>
            <a:br>
              <a:rPr lang="en-US" baseline="30000" dirty="0" smtClean="0"/>
            </a:br>
            <a:endParaRPr lang="en-US" baseline="30000" dirty="0" smtClean="0"/>
          </a:p>
          <a:p>
            <a:pPr>
              <a:buFontTx/>
              <a:buChar char="•"/>
            </a:pPr>
            <a:r>
              <a:rPr lang="en-US" dirty="0" smtClean="0"/>
              <a:t>We want to find a new set of features that are linear combinations of original ones:</a:t>
            </a:r>
            <a:br>
              <a:rPr lang="en-US" dirty="0" smtClean="0"/>
            </a:b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dirty="0" smtClean="0"/>
              <a:t>                      </a:t>
            </a:r>
            <a:r>
              <a:rPr lang="en-US" i="1" dirty="0" smtClean="0">
                <a:latin typeface="Times New Roman" pitchFamily="18" charset="0"/>
              </a:rPr>
              <a:t>u</a:t>
            </a:r>
            <a:r>
              <a:rPr lang="en-US" dirty="0" smtClean="0">
                <a:latin typeface="Times New Roman" pitchFamily="18" charset="0"/>
              </a:rPr>
              <a:t>(</a:t>
            </a:r>
            <a:r>
              <a:rPr lang="en-US" b="1" dirty="0" smtClean="0">
                <a:latin typeface="Times New Roman" pitchFamily="18" charset="0"/>
              </a:rPr>
              <a:t>x</a:t>
            </a:r>
            <a:r>
              <a:rPr lang="en-US" i="1" baseline="-25000" dirty="0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) = </a:t>
            </a:r>
            <a:r>
              <a:rPr lang="en-US" b="1" dirty="0" err="1" smtClean="0">
                <a:latin typeface="Times New Roman" pitchFamily="18" charset="0"/>
              </a:rPr>
              <a:t>u</a:t>
            </a:r>
            <a:r>
              <a:rPr lang="en-US" i="1" baseline="30000" dirty="0" err="1" smtClean="0">
                <a:latin typeface="Times New Roman" pitchFamily="18" charset="0"/>
              </a:rPr>
              <a:t>T</a:t>
            </a:r>
            <a:r>
              <a:rPr lang="en-US" dirty="0" smtClean="0">
                <a:latin typeface="Times New Roman" pitchFamily="18" charset="0"/>
              </a:rPr>
              <a:t>(</a:t>
            </a:r>
            <a:r>
              <a:rPr lang="en-US" b="1" dirty="0" smtClean="0">
                <a:latin typeface="Times New Roman" pitchFamily="18" charset="0"/>
              </a:rPr>
              <a:t>x</a:t>
            </a:r>
            <a:r>
              <a:rPr lang="en-US" i="1" baseline="-25000" dirty="0" smtClean="0">
                <a:latin typeface="Times New Roman" pitchFamily="18" charset="0"/>
              </a:rPr>
              <a:t>i </a:t>
            </a:r>
            <a:r>
              <a:rPr lang="en-US" dirty="0" smtClean="0">
                <a:latin typeface="Times New Roman" pitchFamily="18" charset="0"/>
              </a:rPr>
              <a:t>– </a:t>
            </a:r>
            <a:r>
              <a:rPr lang="en-US" b="1" dirty="0" smtClean="0">
                <a:latin typeface="Times New Roman" pitchFamily="18" charset="0"/>
                <a:cs typeface="Arial" charset="0"/>
              </a:rPr>
              <a:t>µ</a:t>
            </a:r>
            <a:r>
              <a:rPr lang="en-US" dirty="0" smtClean="0">
                <a:latin typeface="Times New Roman" pitchFamily="18" charset="0"/>
                <a:cs typeface="Arial" charset="0"/>
              </a:rPr>
              <a:t>)</a:t>
            </a:r>
            <a:br>
              <a:rPr lang="en-US" dirty="0" smtClean="0">
                <a:latin typeface="Times New Roman" pitchFamily="18" charset="0"/>
                <a:cs typeface="Arial" charset="0"/>
              </a:rPr>
            </a:br>
            <a:r>
              <a:rPr lang="en-US" sz="900" dirty="0" smtClean="0">
                <a:latin typeface="Times New Roman" pitchFamily="18" charset="0"/>
                <a:cs typeface="Arial" charset="0"/>
              </a:rPr>
              <a:t/>
            </a:r>
            <a:br>
              <a:rPr lang="en-US" sz="900" dirty="0" smtClean="0">
                <a:latin typeface="Times New Roman" pitchFamily="18" charset="0"/>
                <a:cs typeface="Arial" charset="0"/>
              </a:rPr>
            </a:br>
            <a:r>
              <a:rPr lang="en-US" dirty="0" smtClean="0">
                <a:cs typeface="Arial" charset="0"/>
              </a:rPr>
              <a:t>(</a:t>
            </a:r>
            <a:r>
              <a:rPr lang="en-US" b="1" dirty="0" smtClean="0">
                <a:cs typeface="Times New Roman" pitchFamily="18" charset="0"/>
              </a:rPr>
              <a:t>µ</a:t>
            </a:r>
            <a:r>
              <a:rPr lang="en-US" dirty="0" smtClean="0">
                <a:cs typeface="Times New Roman" pitchFamily="18" charset="0"/>
              </a:rPr>
              <a:t>: mean of data points)</a:t>
            </a:r>
            <a:br>
              <a:rPr lang="en-US" dirty="0" smtClean="0">
                <a:cs typeface="Times New Roman" pitchFamily="18" charset="0"/>
              </a:rPr>
            </a:br>
            <a:endParaRPr lang="en-US" dirty="0" smtClean="0">
              <a:cs typeface="Times New Roman" pitchFamily="18" charset="0"/>
            </a:endParaRPr>
          </a:p>
          <a:p>
            <a:pPr>
              <a:buFontTx/>
              <a:buChar char="•"/>
            </a:pPr>
            <a:r>
              <a:rPr lang="en-US" dirty="0" smtClean="0"/>
              <a:t>Choose unit vector </a:t>
            </a:r>
            <a:r>
              <a:rPr lang="en-US" b="1" dirty="0" smtClean="0"/>
              <a:t>u </a:t>
            </a:r>
            <a:r>
              <a:rPr lang="en-US" dirty="0" smtClean="0"/>
              <a:t>in R</a:t>
            </a:r>
            <a:r>
              <a:rPr lang="en-US" baseline="30000" dirty="0" smtClean="0"/>
              <a:t>d</a:t>
            </a:r>
            <a:r>
              <a:rPr lang="en-US" dirty="0" smtClean="0"/>
              <a:t> that captures the most data variance</a:t>
            </a:r>
          </a:p>
        </p:txBody>
      </p:sp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2522538" y="6400800"/>
            <a:ext cx="3954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Forsyth &amp; Ponce, Sec. 22.3.1, 22.3.2</a:t>
            </a:r>
          </a:p>
        </p:txBody>
      </p:sp>
    </p:spTree>
    <p:extLst>
      <p:ext uri="{BB962C8B-B14F-4D97-AF65-F5344CB8AC3E}">
        <p14:creationId xmlns:p14="http://schemas.microsoft.com/office/powerpoint/2010/main" val="219193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Administrative stuffs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79976"/>
          </a:xfrm>
        </p:spPr>
        <p:txBody>
          <a:bodyPr>
            <a:normAutofit/>
          </a:bodyPr>
          <a:lstStyle/>
          <a:p>
            <a:r>
              <a:rPr lang="en-US" dirty="0" smtClean="0"/>
              <a:t>Final project </a:t>
            </a:r>
          </a:p>
          <a:p>
            <a:pPr lvl="1"/>
            <a:r>
              <a:rPr lang="en-US" dirty="0" smtClean="0"/>
              <a:t>Proposal due </a:t>
            </a:r>
            <a:r>
              <a:rPr lang="en-US" dirty="0"/>
              <a:t>Oct 27 (Thursday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Submit via CANVAS</a:t>
            </a:r>
          </a:p>
          <a:p>
            <a:pPr lvl="1"/>
            <a:r>
              <a:rPr lang="en-US" dirty="0" smtClean="0"/>
              <a:t>Send a copy to Jia-Bin and </a:t>
            </a:r>
            <a:r>
              <a:rPr lang="en-US" dirty="0" err="1" smtClean="0"/>
              <a:t>Akrit</a:t>
            </a:r>
            <a:r>
              <a:rPr lang="en-US" dirty="0"/>
              <a:t> </a:t>
            </a:r>
            <a:r>
              <a:rPr lang="en-US" dirty="0" smtClean="0"/>
              <a:t>via email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 smtClean="0"/>
              <a:t>HW 4 </a:t>
            </a:r>
          </a:p>
          <a:p>
            <a:pPr lvl="1"/>
            <a:r>
              <a:rPr lang="en-US" dirty="0" smtClean="0"/>
              <a:t>Due 11:59pm </a:t>
            </a:r>
            <a:r>
              <a:rPr lang="en-US" dirty="0"/>
              <a:t>on </a:t>
            </a:r>
            <a:r>
              <a:rPr lang="en-US" dirty="0" smtClean="0"/>
              <a:t>Wed, </a:t>
            </a:r>
            <a:r>
              <a:rPr lang="en-US" dirty="0"/>
              <a:t>November 2nd, 2016</a:t>
            </a:r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6503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0" b="5579"/>
          <a:stretch/>
        </p:blipFill>
        <p:spPr bwMode="auto">
          <a:xfrm>
            <a:off x="533400" y="1371601"/>
            <a:ext cx="777240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Principal Component Analysis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686800" cy="533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smtClean="0"/>
              <a:t>Direction that maximizes the variance of the projected data:</a:t>
            </a:r>
          </a:p>
        </p:txBody>
      </p:sp>
      <p:pic>
        <p:nvPicPr>
          <p:cNvPr id="1371141" name="Picture 5"/>
          <p:cNvPicPr>
            <a:picLocks noChangeAspect="1" noChangeArrowheads="1"/>
          </p:cNvPicPr>
          <p:nvPr/>
        </p:nvPicPr>
        <p:blipFill rotWithShape="1"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" b="7217"/>
          <a:stretch/>
        </p:blipFill>
        <p:spPr bwMode="auto">
          <a:xfrm>
            <a:off x="534988" y="3419475"/>
            <a:ext cx="7508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1142" name="Picture 6"/>
          <p:cNvPicPr>
            <a:picLocks noChangeAspect="1" noChangeArrowheads="1"/>
          </p:cNvPicPr>
          <p:nvPr/>
        </p:nvPicPr>
        <p:blipFill rotWithShape="1"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39" b="5574"/>
          <a:stretch/>
        </p:blipFill>
        <p:spPr bwMode="auto">
          <a:xfrm>
            <a:off x="539750" y="5383213"/>
            <a:ext cx="735568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1143" name="AutoShape 7"/>
          <p:cNvSpPr>
            <a:spLocks/>
          </p:cNvSpPr>
          <p:nvPr/>
        </p:nvSpPr>
        <p:spPr bwMode="auto">
          <a:xfrm rot="5400000">
            <a:off x="5071268" y="1786732"/>
            <a:ext cx="296863" cy="1752600"/>
          </a:xfrm>
          <a:prstGeom prst="rightBrace">
            <a:avLst>
              <a:gd name="adj1" fmla="val 4919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1144" name="AutoShape 8"/>
          <p:cNvSpPr>
            <a:spLocks/>
          </p:cNvSpPr>
          <p:nvPr/>
        </p:nvSpPr>
        <p:spPr bwMode="auto">
          <a:xfrm rot="5400000">
            <a:off x="5257800" y="2952750"/>
            <a:ext cx="381000" cy="3886200"/>
          </a:xfrm>
          <a:prstGeom prst="rightBrace">
            <a:avLst>
              <a:gd name="adj1" fmla="val 8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1145" name="Text Box 9"/>
          <p:cNvSpPr txBox="1">
            <a:spLocks noChangeArrowheads="1"/>
          </p:cNvSpPr>
          <p:nvPr/>
        </p:nvSpPr>
        <p:spPr bwMode="auto">
          <a:xfrm>
            <a:off x="3505200" y="2795588"/>
            <a:ext cx="2779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/>
              <a:t>Projection of data point</a:t>
            </a:r>
          </a:p>
        </p:txBody>
      </p:sp>
      <p:sp>
        <p:nvSpPr>
          <p:cNvPr id="1371146" name="Text Box 10"/>
          <p:cNvSpPr txBox="1">
            <a:spLocks noChangeArrowheads="1"/>
          </p:cNvSpPr>
          <p:nvPr/>
        </p:nvSpPr>
        <p:spPr bwMode="auto">
          <a:xfrm>
            <a:off x="3859213" y="4986338"/>
            <a:ext cx="30749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Covariance </a:t>
            </a:r>
            <a:r>
              <a:rPr lang="en-US" sz="2000" dirty="0"/>
              <a:t>matrix of data</a:t>
            </a:r>
          </a:p>
        </p:txBody>
      </p:sp>
      <p:sp>
        <p:nvSpPr>
          <p:cNvPr id="1371147" name="Rectangle 11"/>
          <p:cNvSpPr>
            <a:spLocks noChangeArrowheads="1"/>
          </p:cNvSpPr>
          <p:nvPr/>
        </p:nvSpPr>
        <p:spPr bwMode="auto">
          <a:xfrm>
            <a:off x="76200" y="6135469"/>
            <a:ext cx="906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/>
              <a:t>The direction that maximizes the variance is the eigenvector associated with the largest eigenvalue of </a:t>
            </a:r>
            <a:r>
              <a:rPr lang="el-GR" dirty="0" smtClean="0"/>
              <a:t>Σ</a:t>
            </a:r>
            <a:r>
              <a:rPr lang="en-US" dirty="0" smtClean="0"/>
              <a:t> (can be derived using Raleigh’s quotient or Lagrange multiplier)</a:t>
            </a:r>
            <a:endParaRPr lang="el-GR" dirty="0"/>
          </a:p>
        </p:txBody>
      </p:sp>
      <p:sp>
        <p:nvSpPr>
          <p:cNvPr id="21516" name="Rectangle 12"/>
          <p:cNvSpPr>
            <a:spLocks noChangeArrowheads="1"/>
          </p:cNvSpPr>
          <p:nvPr/>
        </p:nvSpPr>
        <p:spPr bwMode="auto">
          <a:xfrm>
            <a:off x="3505200" y="1524000"/>
            <a:ext cx="685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i="1">
                <a:latin typeface="Times New Roman" pitchFamily="18" charset="0"/>
              </a:rPr>
              <a:t>N</a:t>
            </a:r>
          </a:p>
        </p:txBody>
      </p:sp>
      <p:sp>
        <p:nvSpPr>
          <p:cNvPr id="1371149" name="Rectangle 13"/>
          <p:cNvSpPr>
            <a:spLocks noChangeArrowheads="1"/>
          </p:cNvSpPr>
          <p:nvPr/>
        </p:nvSpPr>
        <p:spPr bwMode="auto">
          <a:xfrm>
            <a:off x="3581400" y="3429000"/>
            <a:ext cx="762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i="1">
                <a:latin typeface="Times New Roman" pitchFamily="18" charset="0"/>
              </a:rPr>
              <a:t>N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429000" y="4005263"/>
            <a:ext cx="463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/>
              <a:t>1/N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1000" y="1752600"/>
            <a:ext cx="24384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chemeClr val="tx1"/>
                </a:solidFill>
              </a:rPr>
              <a:t>Maximize</a:t>
            </a:r>
          </a:p>
        </p:txBody>
      </p:sp>
      <p:sp>
        <p:nvSpPr>
          <p:cNvPr id="21521" name="TextBox 18"/>
          <p:cNvSpPr txBox="1">
            <a:spLocks noChangeArrowheads="1"/>
          </p:cNvSpPr>
          <p:nvPr/>
        </p:nvSpPr>
        <p:spPr bwMode="auto">
          <a:xfrm>
            <a:off x="6646863" y="2438400"/>
            <a:ext cx="2497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subject to ||</a:t>
            </a:r>
            <a:r>
              <a:rPr lang="en-US" sz="2400" b="1"/>
              <a:t>u</a:t>
            </a:r>
            <a:r>
              <a:rPr lang="en-US" sz="2400"/>
              <a:t>||=1</a:t>
            </a:r>
          </a:p>
        </p:txBody>
      </p:sp>
    </p:spTree>
    <p:extLst>
      <p:ext uri="{BB962C8B-B14F-4D97-AF65-F5344CB8AC3E}">
        <p14:creationId xmlns:p14="http://schemas.microsoft.com/office/powerpoint/2010/main" val="94352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1143" grpId="0" animBg="1"/>
      <p:bldP spid="1371144" grpId="0" animBg="1"/>
      <p:bldP spid="1371145" grpId="0"/>
      <p:bldP spid="1371146" grpId="0"/>
      <p:bldP spid="1371149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Implementation issue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17" y="990600"/>
            <a:ext cx="8686800" cy="54864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Covariance matrix is huge (M</a:t>
            </a:r>
            <a:r>
              <a:rPr lang="en-US" baseline="30000" dirty="0" smtClean="0"/>
              <a:t>2</a:t>
            </a:r>
            <a:r>
              <a:rPr lang="en-US" dirty="0" smtClean="0"/>
              <a:t> for M pixels)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But typically # examples &lt;&lt; M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Simple trick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b="1" dirty="0" smtClean="0"/>
              <a:t>X</a:t>
            </a:r>
            <a:r>
              <a:rPr lang="en-US" dirty="0" smtClean="0"/>
              <a:t> is </a:t>
            </a:r>
            <a:r>
              <a:rPr lang="en-US" dirty="0" err="1" smtClean="0"/>
              <a:t>Mx</a:t>
            </a:r>
            <a:r>
              <a:rPr lang="en-US" dirty="0" err="1"/>
              <a:t>N</a:t>
            </a:r>
            <a:r>
              <a:rPr lang="en-US" dirty="0" smtClean="0"/>
              <a:t> matrix of normalized training data</a:t>
            </a:r>
            <a:endParaRPr lang="en-US" b="1" dirty="0" smtClean="0"/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Solve for eigenvectors </a:t>
            </a:r>
            <a:r>
              <a:rPr lang="en-US" b="1" dirty="0" smtClean="0"/>
              <a:t>u</a:t>
            </a:r>
            <a:r>
              <a:rPr lang="en-US" dirty="0" smtClean="0"/>
              <a:t> of </a:t>
            </a:r>
            <a:r>
              <a:rPr lang="en-US" b="1" dirty="0" smtClean="0"/>
              <a:t>X</a:t>
            </a:r>
            <a:r>
              <a:rPr lang="en-US" baseline="30000" dirty="0" smtClean="0"/>
              <a:t>T</a:t>
            </a:r>
            <a:r>
              <a:rPr lang="en-US" b="1" dirty="0" smtClean="0"/>
              <a:t>X </a:t>
            </a:r>
            <a:r>
              <a:rPr lang="en-US" dirty="0" smtClean="0"/>
              <a:t>instead of </a:t>
            </a:r>
            <a:r>
              <a:rPr lang="en-US" b="1" dirty="0" smtClean="0"/>
              <a:t>XX</a:t>
            </a:r>
            <a:r>
              <a:rPr lang="en-US" baseline="30000" dirty="0" smtClean="0"/>
              <a:t>T</a:t>
            </a:r>
            <a:r>
              <a:rPr lang="en-US" dirty="0" smtClean="0"/>
              <a:t> 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Then </a:t>
            </a:r>
            <a:r>
              <a:rPr lang="en-US" b="1" dirty="0" smtClean="0"/>
              <a:t>Xu</a:t>
            </a:r>
            <a:r>
              <a:rPr lang="en-US" dirty="0" smtClean="0"/>
              <a:t> is eigenvector of covariance </a:t>
            </a:r>
            <a:r>
              <a:rPr lang="en-US" b="1" dirty="0"/>
              <a:t>XX</a:t>
            </a:r>
            <a:r>
              <a:rPr lang="en-US" baseline="30000" dirty="0"/>
              <a:t>T </a:t>
            </a:r>
            <a:endParaRPr lang="en-US" baseline="30000" dirty="0" smtClean="0"/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Need to normalize each vector of  </a:t>
            </a:r>
            <a:r>
              <a:rPr lang="en-US" b="1" dirty="0" smtClean="0"/>
              <a:t>Xu</a:t>
            </a:r>
            <a:r>
              <a:rPr lang="en-US" dirty="0" smtClean="0"/>
              <a:t> into unit length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4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Eigenfaces (PCA on face images)</a:t>
            </a:r>
          </a:p>
        </p:txBody>
      </p:sp>
      <p:sp>
        <p:nvSpPr>
          <p:cNvPr id="1229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2578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Compute the principal components (“</a:t>
            </a:r>
            <a:r>
              <a:rPr lang="en-US" dirty="0" err="1" smtClean="0"/>
              <a:t>eigenfaces</a:t>
            </a:r>
            <a:r>
              <a:rPr lang="en-US" dirty="0" smtClean="0"/>
              <a:t>”) of the covariance matrix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Keep K eigenvectors with largest eigenvalues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Represent all face images in the dataset as linear combinations of </a:t>
            </a:r>
            <a:r>
              <a:rPr lang="en-US" dirty="0" err="1" smtClean="0"/>
              <a:t>eigenfaces</a:t>
            </a:r>
            <a:endParaRPr lang="en-US" dirty="0" smtClean="0"/>
          </a:p>
          <a:p>
            <a:pPr marL="914400" lvl="1" indent="-514350">
              <a:buFont typeface="Arial" pitchFamily="34" charset="0"/>
              <a:buChar char="–"/>
              <a:defRPr/>
            </a:pPr>
            <a:r>
              <a:rPr lang="en-US" dirty="0" smtClean="0"/>
              <a:t>Perform nearest neighbor on these coefficients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768350" y="6477000"/>
            <a:ext cx="7689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M. Turk and A. </a:t>
            </a:r>
            <a:r>
              <a:rPr lang="en-US" dirty="0" err="1"/>
              <a:t>Pentland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Face Recognition using Eigenfaces</a:t>
            </a:r>
            <a:r>
              <a:rPr lang="en-US" dirty="0"/>
              <a:t>, CVPR 1991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371600" y="1905000"/>
                <a:ext cx="5465012" cy="1238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𝑿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latin typeface="Cambria Math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latin typeface="Cambria Math"/>
                                </a:rPr>
                                <m:t>𝝁</m:t>
                              </m:r>
                            </m:e>
                          </m:d>
                          <m:r>
                            <a:rPr lang="en-US" sz="2400" b="1" i="1" smtClean="0">
                              <a:latin typeface="Cambria Math"/>
                            </a:rPr>
                            <m:t>  </m:t>
                          </m:r>
                          <m:d>
                            <m:d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latin typeface="Cambria Math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sz="2400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latin typeface="Cambria Math"/>
                                </a:rPr>
                                <m:t>𝝁</m:t>
                              </m:r>
                            </m:e>
                          </m:d>
                          <m:r>
                            <a:rPr lang="en-US" sz="2400" b="1" i="1" smtClean="0">
                              <a:latin typeface="Cambria Math"/>
                            </a:rPr>
                            <m:t> …   </m:t>
                          </m:r>
                          <m:d>
                            <m:d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latin typeface="Cambria Math"/>
                                    </a:rPr>
                                    <m:t>𝒏</m:t>
                                  </m:r>
                                </m:sub>
                              </m:sSub>
                              <m:r>
                                <a:rPr lang="en-US" sz="2400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latin typeface="Cambria Math"/>
                                </a:rPr>
                                <m:t>𝝁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400" b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[</m:t>
                      </m:r>
                      <m:r>
                        <a:rPr lang="en-US" sz="2400" b="1" i="1" smtClean="0">
                          <a:latin typeface="Cambria Math"/>
                        </a:rPr>
                        <m:t>𝑼</m:t>
                      </m:r>
                      <m:r>
                        <a:rPr lang="en-US" sz="2400" b="1" i="1" smtClean="0">
                          <a:latin typeface="Cambria Math"/>
                        </a:rPr>
                        <m:t>, </m:t>
                      </m:r>
                      <m:r>
                        <a:rPr lang="en-US" sz="2400" b="1" i="1" smtClean="0">
                          <a:latin typeface="Cambria Math"/>
                        </a:rPr>
                        <m:t>𝝀</m:t>
                      </m:r>
                      <m:r>
                        <a:rPr lang="en-US" sz="2400" b="1" i="1" smtClean="0">
                          <a:latin typeface="Cambria Math"/>
                        </a:rPr>
                        <m:t>]=</m:t>
                      </m:r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eig</m:t>
                          </m:r>
                          <m:r>
                            <a:rPr lang="en-US" sz="2400" b="1" i="1" smtClean="0">
                              <a:latin typeface="Cambria Math"/>
                            </a:rPr>
                            <m:t>(</m:t>
                          </m:r>
                          <m:r>
                            <a:rPr lang="en-US" sz="2400" b="1" i="1" smtClean="0">
                              <a:latin typeface="Cambria Math"/>
                            </a:rPr>
                            <m:t>𝑿</m:t>
                          </m:r>
                        </m:e>
                        <m:sup>
                          <m:r>
                            <a:rPr lang="en-US" sz="2400" b="1" i="1" smtClean="0">
                              <a:latin typeface="Cambria Math"/>
                            </a:rPr>
                            <m:t>𝑻</m:t>
                          </m:r>
                        </m:sup>
                      </m:sSup>
                      <m:r>
                        <a:rPr lang="en-US" sz="2400" b="1" i="1" smtClean="0">
                          <a:latin typeface="Cambria Math"/>
                        </a:rPr>
                        <m:t>𝑿</m:t>
                      </m:r>
                      <m:r>
                        <a:rPr lang="en-US" sz="2400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b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𝑽</m:t>
                      </m:r>
                      <m:r>
                        <a:rPr lang="en-US" sz="2400" b="1" i="1" smtClean="0">
                          <a:latin typeface="Cambria Math"/>
                        </a:rPr>
                        <m:t>=</m:t>
                      </m:r>
                      <m:r>
                        <a:rPr lang="en-US" sz="2400" b="1" i="1" smtClean="0">
                          <a:latin typeface="Cambria Math"/>
                        </a:rPr>
                        <m:t>𝑿𝑼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905000"/>
                <a:ext cx="5465012" cy="1238994"/>
              </a:xfrm>
              <a:prstGeom prst="rect">
                <a:avLst/>
              </a:prstGeom>
              <a:blipFill rotWithShape="1">
                <a:blip r:embed="rId4"/>
                <a:stretch>
                  <a:fillRect l="-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819400" y="3886200"/>
                <a:ext cx="324743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𝑽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r>
                        <a:rPr lang="en-US" sz="2400" b="1" i="1" smtClean="0">
                          <a:latin typeface="Cambria Math"/>
                        </a:rPr>
                        <m:t>𝑽</m:t>
                      </m:r>
                      <m:r>
                        <a:rPr lang="en-US" sz="2400" b="0" i="1" smtClean="0">
                          <a:latin typeface="Cambria Math"/>
                        </a:rPr>
                        <m:t>(:,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/>
                        </a:rPr>
                        <m:t>largest</m:t>
                      </m:r>
                      <m:r>
                        <a:rPr lang="en-US" sz="2400" b="0" i="1" smtClean="0">
                          <a:latin typeface="Cambria Math"/>
                        </a:rPr>
                        <m:t>_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/>
                        </a:rPr>
                        <m:t>eig</m:t>
                      </m:r>
                      <m:r>
                        <a:rPr lang="en-US" sz="24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3886200"/>
                <a:ext cx="3247436" cy="461665"/>
              </a:xfrm>
              <a:prstGeom prst="rect">
                <a:avLst/>
              </a:prstGeom>
              <a:blipFill rotWithShape="1">
                <a:blip r:embed="rId5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286000" y="5873437"/>
                <a:ext cx="4356224" cy="6035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𝑿</m:t>
                      </m:r>
                      <m:r>
                        <a:rPr lang="en-US" sz="2400" b="1" i="1" baseline="-25000" smtClean="0">
                          <a:latin typeface="Cambria Math"/>
                        </a:rPr>
                        <m:t>𝒑𝒄𝒂</m:t>
                      </m:r>
                      <m:r>
                        <a:rPr lang="en-US" sz="2400" b="1" i="1" smtClean="0">
                          <a:latin typeface="Cambria Math"/>
                        </a:rPr>
                        <m:t>=</m:t>
                      </m:r>
                      <m:r>
                        <a:rPr lang="en-US" sz="2400" b="1" i="1" smtClean="0">
                          <a:latin typeface="Cambria Math"/>
                        </a:rPr>
                        <m:t>𝑽</m:t>
                      </m:r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:, 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/>
                                    </a:rPr>
                                    <m:t>largest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/>
                                    </a:rPr>
                                    <m:t>eig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1" i="1" smtClean="0">
                              <a:latin typeface="Cambria Math"/>
                            </a:rPr>
                            <m:t>𝑻</m:t>
                          </m:r>
                        </m:sup>
                      </m:sSup>
                      <m:r>
                        <a:rPr lang="en-US" sz="2400" b="1" i="1" smtClean="0">
                          <a:latin typeface="Cambria Math"/>
                        </a:rPr>
                        <m:t>𝑿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5873437"/>
                <a:ext cx="4356224" cy="60356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111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Eigenfaces example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3048000" cy="5257800"/>
          </a:xfrm>
        </p:spPr>
        <p:txBody>
          <a:bodyPr/>
          <a:lstStyle/>
          <a:p>
            <a:r>
              <a:rPr lang="en-US" sz="2800" smtClean="0"/>
              <a:t>Training images</a:t>
            </a:r>
          </a:p>
          <a:p>
            <a:r>
              <a:rPr lang="en-US" sz="2800" b="1" smtClean="0"/>
              <a:t>x</a:t>
            </a:r>
            <a:r>
              <a:rPr lang="en-US" sz="2800" baseline="-25000" smtClean="0"/>
              <a:t>1</a:t>
            </a:r>
            <a:r>
              <a:rPr lang="en-US" sz="2800" smtClean="0"/>
              <a:t>,…,</a:t>
            </a:r>
            <a:r>
              <a:rPr lang="en-US" sz="2800" b="1" smtClean="0"/>
              <a:t>x</a:t>
            </a:r>
            <a:r>
              <a:rPr lang="en-US" sz="2800" baseline="-25000" smtClean="0"/>
              <a:t>N</a:t>
            </a:r>
          </a:p>
        </p:txBody>
      </p:sp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90600"/>
            <a:ext cx="5638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97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Eigenfaces example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5604" name="Rectangle 6"/>
          <p:cNvSpPr>
            <a:spLocks noChangeArrowheads="1"/>
          </p:cNvSpPr>
          <p:nvPr/>
        </p:nvSpPr>
        <p:spPr bwMode="auto">
          <a:xfrm>
            <a:off x="3810000" y="1138238"/>
            <a:ext cx="495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/>
              <a:t>Top eigenvectors: u</a:t>
            </a:r>
            <a:r>
              <a:rPr lang="en-US" baseline="-25000"/>
              <a:t>1</a:t>
            </a:r>
            <a:r>
              <a:rPr lang="en-US"/>
              <a:t>,…u</a:t>
            </a:r>
            <a:r>
              <a:rPr lang="en-US" baseline="-25000"/>
              <a:t>k</a:t>
            </a:r>
          </a:p>
        </p:txBody>
      </p:sp>
      <p:sp>
        <p:nvSpPr>
          <p:cNvPr id="25605" name="Rectangle 7"/>
          <p:cNvSpPr>
            <a:spLocks noChangeArrowheads="1"/>
          </p:cNvSpPr>
          <p:nvPr/>
        </p:nvSpPr>
        <p:spPr bwMode="auto">
          <a:xfrm>
            <a:off x="1603375" y="2438400"/>
            <a:ext cx="1301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Mean: μ</a:t>
            </a:r>
          </a:p>
        </p:txBody>
      </p:sp>
      <p:pic>
        <p:nvPicPr>
          <p:cNvPr id="2560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971800"/>
            <a:ext cx="21209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752600"/>
            <a:ext cx="4800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37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 of </a:t>
            </a:r>
            <a:r>
              <a:rPr lang="en-US" dirty="0" err="1" smtClean="0"/>
              <a:t>eigenfaces</a:t>
            </a:r>
            <a:endParaRPr lang="en-US" dirty="0" smtClean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7820025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1995488" y="1143000"/>
            <a:ext cx="5688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Principal component (eigenvector) </a:t>
            </a:r>
            <a:r>
              <a:rPr lang="en-US" dirty="0" err="1"/>
              <a:t>u</a:t>
            </a:r>
            <a:r>
              <a:rPr lang="en-US" baseline="-14000" dirty="0" err="1"/>
              <a:t>k</a:t>
            </a:r>
            <a:endParaRPr lang="en-US" dirty="0"/>
          </a:p>
        </p:txBody>
      </p:sp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3810000" y="3119438"/>
            <a:ext cx="1495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μ + 3</a:t>
            </a:r>
            <a:r>
              <a:rPr lang="el-GR"/>
              <a:t>σ</a:t>
            </a:r>
            <a:r>
              <a:rPr lang="en-US" baseline="-14000"/>
              <a:t>k</a:t>
            </a:r>
            <a:r>
              <a:rPr lang="en-US"/>
              <a:t>u</a:t>
            </a:r>
            <a:r>
              <a:rPr lang="en-US" baseline="-14000"/>
              <a:t>k</a:t>
            </a: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3810000" y="5100638"/>
            <a:ext cx="1479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μ – 3</a:t>
            </a:r>
            <a:r>
              <a:rPr lang="el-GR"/>
              <a:t>σ</a:t>
            </a:r>
            <a:r>
              <a:rPr lang="en-US" baseline="-14000"/>
              <a:t>k</a:t>
            </a:r>
            <a:r>
              <a:rPr lang="en-US"/>
              <a:t>u</a:t>
            </a:r>
            <a:r>
              <a:rPr lang="en-US" baseline="-14000"/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78893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Representation and reconstruction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Face </a:t>
            </a:r>
            <a:r>
              <a:rPr lang="en-US" b="1" smtClean="0"/>
              <a:t>x</a:t>
            </a:r>
            <a:r>
              <a:rPr lang="en-US" smtClean="0"/>
              <a:t> in “face space” coordinates: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2209800"/>
            <a:ext cx="68786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0"/>
            <a:ext cx="22336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15"/>
          <p:cNvSpPr txBox="1">
            <a:spLocks noChangeArrowheads="1"/>
          </p:cNvSpPr>
          <p:nvPr/>
        </p:nvSpPr>
        <p:spPr bwMode="auto">
          <a:xfrm>
            <a:off x="2533650" y="2863850"/>
            <a:ext cx="444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>
                <a:latin typeface="Times New Roman" pitchFamily="18" charset="0"/>
              </a:rPr>
              <a:t>=</a:t>
            </a:r>
          </a:p>
        </p:txBody>
      </p:sp>
      <p:pic>
        <p:nvPicPr>
          <p:cNvPr id="27655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81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Representation and reconstruction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Face </a:t>
            </a:r>
            <a:r>
              <a:rPr lang="en-US" b="1" smtClean="0"/>
              <a:t>x</a:t>
            </a:r>
            <a:r>
              <a:rPr lang="en-US" smtClean="0"/>
              <a:t> in “face space” coordinates: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  <a:p>
            <a:pPr>
              <a:buFontTx/>
              <a:buChar char="•"/>
            </a:pPr>
            <a:r>
              <a:rPr lang="en-US" smtClean="0"/>
              <a:t>Reconstruction:</a:t>
            </a:r>
          </a:p>
        </p:txBody>
      </p:sp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2209800"/>
            <a:ext cx="68786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0"/>
            <a:ext cx="22336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11"/>
          <p:cNvSpPr txBox="1">
            <a:spLocks noChangeArrowheads="1"/>
          </p:cNvSpPr>
          <p:nvPr/>
        </p:nvSpPr>
        <p:spPr bwMode="auto">
          <a:xfrm>
            <a:off x="1162050" y="50292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=</a:t>
            </a:r>
          </a:p>
        </p:txBody>
      </p:sp>
      <p:sp>
        <p:nvSpPr>
          <p:cNvPr id="28679" name="Text Box 12"/>
          <p:cNvSpPr txBox="1">
            <a:spLocks noChangeArrowheads="1"/>
          </p:cNvSpPr>
          <p:nvPr/>
        </p:nvSpPr>
        <p:spPr bwMode="auto">
          <a:xfrm>
            <a:off x="2613025" y="50292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+</a:t>
            </a:r>
          </a:p>
        </p:txBody>
      </p:sp>
      <p:sp>
        <p:nvSpPr>
          <p:cNvPr id="28680" name="Text Box 13"/>
          <p:cNvSpPr txBox="1">
            <a:spLocks noChangeArrowheads="1"/>
          </p:cNvSpPr>
          <p:nvPr/>
        </p:nvSpPr>
        <p:spPr bwMode="auto">
          <a:xfrm>
            <a:off x="1831975" y="5867400"/>
            <a:ext cx="601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µ       +    w</a:t>
            </a:r>
            <a:r>
              <a:rPr lang="en-US" baseline="-25000"/>
              <a:t>1</a:t>
            </a:r>
            <a:r>
              <a:rPr lang="en-US"/>
              <a:t>u</a:t>
            </a:r>
            <a:r>
              <a:rPr lang="en-US" baseline="-25000"/>
              <a:t>1</a:t>
            </a:r>
            <a:r>
              <a:rPr lang="en-US"/>
              <a:t>+w</a:t>
            </a:r>
            <a:r>
              <a:rPr lang="en-US" baseline="-25000"/>
              <a:t>2</a:t>
            </a:r>
            <a:r>
              <a:rPr lang="en-US"/>
              <a:t>u</a:t>
            </a:r>
            <a:r>
              <a:rPr lang="en-US" baseline="-25000"/>
              <a:t>2</a:t>
            </a:r>
            <a:r>
              <a:rPr lang="en-US"/>
              <a:t>+w</a:t>
            </a:r>
            <a:r>
              <a:rPr lang="en-US" baseline="-25000"/>
              <a:t>3</a:t>
            </a:r>
            <a:r>
              <a:rPr lang="en-US"/>
              <a:t>u</a:t>
            </a:r>
            <a:r>
              <a:rPr lang="en-US" baseline="-25000"/>
              <a:t>3</a:t>
            </a:r>
            <a:r>
              <a:rPr lang="en-US"/>
              <a:t>+w</a:t>
            </a:r>
            <a:r>
              <a:rPr lang="en-US" baseline="-25000"/>
              <a:t>4</a:t>
            </a:r>
            <a:r>
              <a:rPr lang="en-US"/>
              <a:t>u</a:t>
            </a:r>
            <a:r>
              <a:rPr lang="en-US" baseline="-25000"/>
              <a:t>4</a:t>
            </a:r>
            <a:r>
              <a:rPr lang="en-US"/>
              <a:t>+ …</a:t>
            </a:r>
          </a:p>
        </p:txBody>
      </p:sp>
      <p:sp>
        <p:nvSpPr>
          <p:cNvPr id="28681" name="Text Box 14"/>
          <p:cNvSpPr txBox="1">
            <a:spLocks noChangeArrowheads="1"/>
          </p:cNvSpPr>
          <p:nvPr/>
        </p:nvSpPr>
        <p:spPr bwMode="auto">
          <a:xfrm>
            <a:off x="2533650" y="2863850"/>
            <a:ext cx="444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>
                <a:latin typeface="Times New Roman" pitchFamily="18" charset="0"/>
              </a:rPr>
              <a:t>=</a:t>
            </a:r>
          </a:p>
        </p:txBody>
      </p:sp>
      <p:sp>
        <p:nvSpPr>
          <p:cNvPr id="28682" name="Text Box 15"/>
          <p:cNvSpPr txBox="1">
            <a:spLocks noChangeArrowheads="1"/>
          </p:cNvSpPr>
          <p:nvPr/>
        </p:nvSpPr>
        <p:spPr bwMode="auto">
          <a:xfrm>
            <a:off x="400050" y="57150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^</a:t>
            </a:r>
          </a:p>
        </p:txBody>
      </p:sp>
      <p:sp>
        <p:nvSpPr>
          <p:cNvPr id="28683" name="Text Box 16"/>
          <p:cNvSpPr txBox="1">
            <a:spLocks noChangeArrowheads="1"/>
          </p:cNvSpPr>
          <p:nvPr/>
        </p:nvSpPr>
        <p:spPr bwMode="auto">
          <a:xfrm>
            <a:off x="407988" y="5867400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x</a:t>
            </a:r>
          </a:p>
        </p:txBody>
      </p:sp>
      <p:sp>
        <p:nvSpPr>
          <p:cNvPr id="28684" name="Text Box 17"/>
          <p:cNvSpPr txBox="1">
            <a:spLocks noChangeArrowheads="1"/>
          </p:cNvSpPr>
          <p:nvPr/>
        </p:nvSpPr>
        <p:spPr bwMode="auto">
          <a:xfrm>
            <a:off x="1162050" y="58674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=</a:t>
            </a:r>
          </a:p>
        </p:txBody>
      </p:sp>
      <p:pic>
        <p:nvPicPr>
          <p:cNvPr id="28686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76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876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0"/>
          <a:stretch>
            <a:fillRect/>
          </a:stretch>
        </p:blipFill>
        <p:spPr bwMode="auto">
          <a:xfrm>
            <a:off x="3048000" y="4876800"/>
            <a:ext cx="56038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17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recon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609600" y="19812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zh-CN" sz="2000">
                <a:solidFill>
                  <a:srgbClr val="40458C"/>
                </a:solidFill>
              </a:rPr>
              <a:t>P = 4</a:t>
            </a:r>
          </a:p>
        </p:txBody>
      </p:sp>
      <p:pic>
        <p:nvPicPr>
          <p:cNvPr id="31748" name="Picture 6" descr="reon_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971800"/>
            <a:ext cx="70104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recon_4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114800"/>
            <a:ext cx="70231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8"/>
          <p:cNvSpPr>
            <a:spLocks noChangeArrowheads="1"/>
          </p:cNvSpPr>
          <p:nvPr/>
        </p:nvSpPr>
        <p:spPr bwMode="auto">
          <a:xfrm>
            <a:off x="685800" y="31242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zh-CN" sz="2000">
                <a:solidFill>
                  <a:srgbClr val="40458C"/>
                </a:solidFill>
              </a:rPr>
              <a:t>P = 200</a:t>
            </a:r>
          </a:p>
        </p:txBody>
      </p:sp>
      <p:sp>
        <p:nvSpPr>
          <p:cNvPr id="31751" name="Rectangle 9"/>
          <p:cNvSpPr>
            <a:spLocks noChangeArrowheads="1"/>
          </p:cNvSpPr>
          <p:nvPr/>
        </p:nvSpPr>
        <p:spPr bwMode="auto">
          <a:xfrm>
            <a:off x="685800" y="43434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zh-CN" sz="2000">
                <a:solidFill>
                  <a:srgbClr val="40458C"/>
                </a:solidFill>
              </a:rPr>
              <a:t>P = 400</a:t>
            </a:r>
          </a:p>
        </p:txBody>
      </p:sp>
      <p:sp>
        <p:nvSpPr>
          <p:cNvPr id="31752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Reconstruction</a:t>
            </a:r>
          </a:p>
        </p:txBody>
      </p:sp>
      <p:sp>
        <p:nvSpPr>
          <p:cNvPr id="31753" name="TextBox 11"/>
          <p:cNvSpPr txBox="1">
            <a:spLocks noChangeArrowheads="1"/>
          </p:cNvSpPr>
          <p:nvPr/>
        </p:nvSpPr>
        <p:spPr bwMode="auto">
          <a:xfrm>
            <a:off x="838200" y="5638800"/>
            <a:ext cx="7543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/>
              <a:t>After computing </a:t>
            </a:r>
            <a:r>
              <a:rPr lang="en-US" sz="2800" dirty="0" err="1"/>
              <a:t>eigenfaces</a:t>
            </a:r>
            <a:r>
              <a:rPr lang="en-US" sz="2800" dirty="0"/>
              <a:t> using 400 face images from ORL face </a:t>
            </a:r>
            <a:r>
              <a:rPr lang="en-US" sz="2800" dirty="0" smtClean="0"/>
              <a:t>database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4038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9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3600" dirty="0" err="1">
                <a:latin typeface="+mj-lt"/>
                <a:ea typeface="+mj-ea"/>
                <a:cs typeface="+mj-cs"/>
              </a:rPr>
              <a:t>Eigenvalues</a:t>
            </a:r>
            <a:r>
              <a:rPr lang="en-US" sz="3600" dirty="0">
                <a:latin typeface="+mj-lt"/>
                <a:ea typeface="+mj-ea"/>
                <a:cs typeface="+mj-cs"/>
              </a:rPr>
              <a:t> (variance along eigenvectors)</a:t>
            </a:r>
          </a:p>
        </p:txBody>
      </p:sp>
      <p:grpSp>
        <p:nvGrpSpPr>
          <p:cNvPr id="32771" name="Group 8"/>
          <p:cNvGrpSpPr>
            <a:grpSpLocks/>
          </p:cNvGrpSpPr>
          <p:nvPr/>
        </p:nvGrpSpPr>
        <p:grpSpPr bwMode="auto">
          <a:xfrm>
            <a:off x="990600" y="1458913"/>
            <a:ext cx="6858000" cy="5143500"/>
            <a:chOff x="990600" y="1458913"/>
            <a:chExt cx="6858000" cy="5143500"/>
          </a:xfrm>
        </p:grpSpPr>
        <p:pic>
          <p:nvPicPr>
            <p:cNvPr id="32772" name="Picture 3" descr="eigenvalue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1458913"/>
              <a:ext cx="6858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>
              <a:off x="1889125" y="5426075"/>
              <a:ext cx="5181600" cy="1588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341453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8911"/>
            <a:ext cx="7886700" cy="1325563"/>
          </a:xfrm>
        </p:spPr>
        <p:txBody>
          <a:bodyPr/>
          <a:lstStyle/>
          <a:p>
            <a:r>
              <a:rPr lang="en-US" dirty="0" smtClean="0"/>
              <a:t>The fifth module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4474"/>
            <a:ext cx="7886700" cy="4812489"/>
          </a:xfrm>
        </p:spPr>
        <p:txBody>
          <a:bodyPr/>
          <a:lstStyle/>
          <a:p>
            <a:r>
              <a:rPr lang="en-US" b="1" dirty="0" smtClean="0"/>
              <a:t>Face recognition</a:t>
            </a:r>
          </a:p>
          <a:p>
            <a:pPr lvl="1"/>
            <a:r>
              <a:rPr lang="en-US" dirty="0" smtClean="0"/>
              <a:t>Feature subspace: PCA and LDA</a:t>
            </a:r>
          </a:p>
          <a:p>
            <a:r>
              <a:rPr lang="en-US" b="1" dirty="0" smtClean="0"/>
              <a:t>Image </a:t>
            </a:r>
            <a:r>
              <a:rPr lang="en-US" b="1" dirty="0"/>
              <a:t>features and </a:t>
            </a:r>
            <a:r>
              <a:rPr lang="en-US" b="1" dirty="0" smtClean="0"/>
              <a:t>categorization</a:t>
            </a:r>
          </a:p>
          <a:p>
            <a:pPr lvl="1"/>
            <a:r>
              <a:rPr lang="en-US" dirty="0" smtClean="0"/>
              <a:t>How to extract visual representation?</a:t>
            </a:r>
          </a:p>
          <a:p>
            <a:r>
              <a:rPr lang="en-US" b="1" dirty="0" smtClean="0"/>
              <a:t>Machine learning crash course</a:t>
            </a:r>
          </a:p>
          <a:p>
            <a:pPr lvl="1"/>
            <a:r>
              <a:rPr lang="en-US" dirty="0"/>
              <a:t>What similarities are important</a:t>
            </a:r>
            <a:r>
              <a:rPr lang="en-US" dirty="0" smtClean="0"/>
              <a:t>?</a:t>
            </a:r>
          </a:p>
          <a:p>
            <a:r>
              <a:rPr lang="en-US" b="1" dirty="0" smtClean="0"/>
              <a:t>Object </a:t>
            </a:r>
            <a:r>
              <a:rPr lang="en-US" b="1" dirty="0"/>
              <a:t>detection </a:t>
            </a:r>
            <a:endParaRPr lang="en-US" b="1" dirty="0" smtClean="0"/>
          </a:p>
          <a:p>
            <a:pPr lvl="1"/>
            <a:r>
              <a:rPr lang="en-US" dirty="0" smtClean="0"/>
              <a:t>Where is the object in the image?</a:t>
            </a:r>
          </a:p>
          <a:p>
            <a:r>
              <a:rPr lang="en-US" b="1" dirty="0" smtClean="0"/>
              <a:t>Object tracking</a:t>
            </a:r>
            <a:endParaRPr lang="en-US" b="1" i="1" dirty="0" smtClean="0"/>
          </a:p>
          <a:p>
            <a:pPr lvl="1"/>
            <a:r>
              <a:rPr lang="en-US" dirty="0" smtClean="0"/>
              <a:t>Where is the object in the next frame?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353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Note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628650" y="985736"/>
            <a:ext cx="7886700" cy="519122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800" dirty="0" smtClean="0"/>
              <a:t>	Preserving variance (minimizing MSE) does not necessarily lead to qualitatively good reconstruction.</a:t>
            </a:r>
          </a:p>
        </p:txBody>
      </p:sp>
      <p:pic>
        <p:nvPicPr>
          <p:cNvPr id="33796" name="Picture 6" descr="reon_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715" y="2225607"/>
            <a:ext cx="70104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8"/>
          <p:cNvSpPr>
            <a:spLocks noChangeArrowheads="1"/>
          </p:cNvSpPr>
          <p:nvPr/>
        </p:nvSpPr>
        <p:spPr bwMode="auto">
          <a:xfrm>
            <a:off x="907915" y="2358957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zh-CN" sz="2000">
                <a:solidFill>
                  <a:srgbClr val="40458C"/>
                </a:solidFill>
              </a:rPr>
              <a:t>P = 200</a:t>
            </a:r>
          </a:p>
        </p:txBody>
      </p:sp>
      <p:grpSp>
        <p:nvGrpSpPr>
          <p:cNvPr id="33798" name="Group 6"/>
          <p:cNvGrpSpPr>
            <a:grpSpLocks noChangeAspect="1"/>
          </p:cNvGrpSpPr>
          <p:nvPr/>
        </p:nvGrpSpPr>
        <p:grpSpPr bwMode="auto">
          <a:xfrm>
            <a:off x="2667000" y="3379788"/>
            <a:ext cx="4332288" cy="3249612"/>
            <a:chOff x="990600" y="1458913"/>
            <a:chExt cx="6858000" cy="5143500"/>
          </a:xfrm>
        </p:grpSpPr>
        <p:pic>
          <p:nvPicPr>
            <p:cNvPr id="33799" name="Picture 3" descr="eigenvalue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1458913"/>
              <a:ext cx="6858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>
              <a:off x="1890257" y="5426469"/>
              <a:ext cx="5181823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8985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Recognition with </a:t>
            </a:r>
            <a:r>
              <a:rPr lang="en-US" dirty="0" err="1" smtClean="0"/>
              <a:t>eigenfaces</a:t>
            </a:r>
            <a:endParaRPr lang="en-US" dirty="0" smtClean="0"/>
          </a:p>
        </p:txBody>
      </p:sp>
      <p:sp>
        <p:nvSpPr>
          <p:cNvPr id="1238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4596"/>
            <a:ext cx="8458200" cy="5288604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b="1" dirty="0" smtClean="0"/>
              <a:t>Process labeled training images (training)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Find mean </a:t>
            </a:r>
            <a:r>
              <a:rPr lang="en-US" sz="2400" b="1" dirty="0" smtClean="0">
                <a:cs typeface="Arial" charset="0"/>
              </a:rPr>
              <a:t>µ</a:t>
            </a:r>
            <a:r>
              <a:rPr lang="en-US" sz="2400" dirty="0" smtClean="0">
                <a:cs typeface="Arial" charset="0"/>
              </a:rPr>
              <a:t> and covariance matrix </a:t>
            </a:r>
            <a:r>
              <a:rPr lang="el-GR" sz="2400" b="1" dirty="0" smtClean="0">
                <a:cs typeface="Arial" charset="0"/>
              </a:rPr>
              <a:t>Σ</a:t>
            </a:r>
            <a:endParaRPr lang="en-US" sz="2400" b="1" dirty="0" smtClean="0"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sz="2400" dirty="0" smtClean="0"/>
              <a:t>Find k principal components (eigenvectors of </a:t>
            </a:r>
            <a:r>
              <a:rPr lang="el-GR" sz="2400" b="1" dirty="0" smtClean="0">
                <a:cs typeface="Arial" charset="0"/>
              </a:rPr>
              <a:t>Σ</a:t>
            </a:r>
            <a:r>
              <a:rPr lang="en-US" sz="2400" dirty="0" smtClean="0">
                <a:cs typeface="Arial" charset="0"/>
              </a:rPr>
              <a:t>) </a:t>
            </a:r>
            <a:r>
              <a:rPr lang="en-US" sz="2400" b="1" dirty="0" smtClean="0"/>
              <a:t>u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,…</a:t>
            </a:r>
            <a:r>
              <a:rPr lang="en-US" sz="2400" b="1" dirty="0" err="1" smtClean="0"/>
              <a:t>u</a:t>
            </a:r>
            <a:r>
              <a:rPr lang="en-US" sz="2400" baseline="-25000" dirty="0" err="1" smtClean="0"/>
              <a:t>k</a:t>
            </a:r>
            <a:endParaRPr lang="en-US" sz="2400" baseline="-250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Project each training image </a:t>
            </a:r>
            <a:r>
              <a:rPr lang="en-US" sz="2400" b="1" dirty="0" smtClean="0"/>
              <a:t>x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 onto subspace spanned by principal components:</a:t>
            </a:r>
            <a:br>
              <a:rPr lang="en-US" sz="2400" dirty="0" smtClean="0"/>
            </a:br>
            <a:r>
              <a:rPr lang="en-US" sz="2400" dirty="0" smtClean="0"/>
              <a:t>(w</a:t>
            </a:r>
            <a:r>
              <a:rPr lang="en-US" sz="2400" baseline="-25000" dirty="0" smtClean="0"/>
              <a:t>i1</a:t>
            </a:r>
            <a:r>
              <a:rPr lang="en-US" sz="2400" dirty="0" smtClean="0"/>
              <a:t>,…,</a:t>
            </a:r>
            <a:r>
              <a:rPr lang="en-US" sz="2400" dirty="0" err="1" smtClean="0"/>
              <a:t>w</a:t>
            </a:r>
            <a:r>
              <a:rPr lang="en-US" sz="2400" baseline="-25000" dirty="0" err="1" smtClean="0"/>
              <a:t>ik</a:t>
            </a:r>
            <a:r>
              <a:rPr lang="en-US" sz="2400" dirty="0" smtClean="0"/>
              <a:t>) = (</a:t>
            </a:r>
            <a:r>
              <a:rPr lang="en-US" sz="2400" b="1" dirty="0" smtClean="0"/>
              <a:t>u</a:t>
            </a:r>
            <a:r>
              <a:rPr lang="en-US" sz="2400" baseline="-25000" dirty="0" smtClean="0"/>
              <a:t>1</a:t>
            </a:r>
            <a:r>
              <a:rPr lang="en-US" sz="2400" baseline="30000" dirty="0" smtClean="0"/>
              <a:t>T</a:t>
            </a:r>
            <a:r>
              <a:rPr lang="en-US" sz="2400" dirty="0" smtClean="0"/>
              <a:t>(</a:t>
            </a:r>
            <a:r>
              <a:rPr lang="en-US" sz="2400" b="1" dirty="0" smtClean="0"/>
              <a:t>x</a:t>
            </a:r>
            <a:r>
              <a:rPr lang="en-US" sz="2400" baseline="-25000" dirty="0" smtClean="0"/>
              <a:t>i </a:t>
            </a:r>
            <a:r>
              <a:rPr lang="en-US" sz="2400" dirty="0" smtClean="0"/>
              <a:t>– </a:t>
            </a:r>
            <a:r>
              <a:rPr lang="en-US" sz="2400" b="1" dirty="0" smtClean="0">
                <a:cs typeface="Arial" charset="0"/>
              </a:rPr>
              <a:t>µ</a:t>
            </a:r>
            <a:r>
              <a:rPr lang="en-US" sz="2400" dirty="0" smtClean="0">
                <a:cs typeface="Arial" charset="0"/>
              </a:rPr>
              <a:t>), … , </a:t>
            </a:r>
            <a:r>
              <a:rPr lang="en-US" sz="2400" b="1" dirty="0" err="1" smtClean="0"/>
              <a:t>u</a:t>
            </a:r>
            <a:r>
              <a:rPr lang="en-US" sz="2400" baseline="-25000" dirty="0" err="1" smtClean="0"/>
              <a:t>k</a:t>
            </a:r>
            <a:r>
              <a:rPr lang="en-US" sz="2400" baseline="30000" dirty="0" err="1" smtClean="0"/>
              <a:t>T</a:t>
            </a:r>
            <a:r>
              <a:rPr lang="en-US" sz="2400" dirty="0" smtClean="0"/>
              <a:t>(</a:t>
            </a:r>
            <a:r>
              <a:rPr lang="en-US" sz="2400" b="1" dirty="0" smtClean="0"/>
              <a:t>x</a:t>
            </a:r>
            <a:r>
              <a:rPr lang="en-US" sz="2400" baseline="-25000" dirty="0" smtClean="0"/>
              <a:t>i </a:t>
            </a:r>
            <a:r>
              <a:rPr lang="en-US" sz="2400" dirty="0" smtClean="0"/>
              <a:t>– </a:t>
            </a:r>
            <a:r>
              <a:rPr lang="en-US" sz="2400" b="1" dirty="0" smtClean="0">
                <a:cs typeface="Arial" charset="0"/>
              </a:rPr>
              <a:t>µ</a:t>
            </a:r>
            <a:r>
              <a:rPr lang="en-US" sz="2400" dirty="0" smtClean="0">
                <a:cs typeface="Arial" charset="0"/>
              </a:rPr>
              <a:t>))</a:t>
            </a:r>
            <a:endParaRPr lang="en-US" sz="2400" dirty="0" smtClean="0"/>
          </a:p>
          <a:p>
            <a:pPr>
              <a:lnSpc>
                <a:spcPct val="90000"/>
              </a:lnSpc>
              <a:buFontTx/>
              <a:buChar char="•"/>
            </a:pPr>
            <a:endParaRPr lang="en-US" sz="2400" dirty="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b="1" dirty="0" smtClean="0"/>
              <a:t>Given novel image x (testing)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Project onto subspace:</a:t>
            </a:r>
            <a:br>
              <a:rPr lang="en-US" sz="2400" dirty="0" smtClean="0"/>
            </a:br>
            <a:r>
              <a:rPr lang="en-US" sz="2400" dirty="0" smtClean="0"/>
              <a:t>(w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,…,</a:t>
            </a:r>
            <a:r>
              <a:rPr lang="en-US" sz="2400" dirty="0" err="1" smtClean="0"/>
              <a:t>w</a:t>
            </a:r>
            <a:r>
              <a:rPr lang="en-US" sz="2400" baseline="-25000" dirty="0" err="1" smtClean="0"/>
              <a:t>k</a:t>
            </a:r>
            <a:r>
              <a:rPr lang="en-US" sz="2400" dirty="0" smtClean="0"/>
              <a:t>) = (</a:t>
            </a:r>
            <a:r>
              <a:rPr lang="en-US" sz="2400" b="1" dirty="0" smtClean="0"/>
              <a:t>u</a:t>
            </a:r>
            <a:r>
              <a:rPr lang="en-US" sz="2400" baseline="-25000" dirty="0" smtClean="0"/>
              <a:t>1</a:t>
            </a:r>
            <a:r>
              <a:rPr lang="en-US" sz="2400" baseline="30000" dirty="0" smtClean="0"/>
              <a:t>T</a:t>
            </a:r>
            <a:r>
              <a:rPr lang="en-US" sz="2400" dirty="0" smtClean="0"/>
              <a:t>(</a:t>
            </a:r>
            <a:r>
              <a:rPr lang="en-US" sz="2400" b="1" dirty="0" smtClean="0"/>
              <a:t>x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– </a:t>
            </a:r>
            <a:r>
              <a:rPr lang="en-US" sz="2400" b="1" dirty="0" smtClean="0">
                <a:cs typeface="Arial" charset="0"/>
              </a:rPr>
              <a:t>µ</a:t>
            </a:r>
            <a:r>
              <a:rPr lang="en-US" sz="2400" dirty="0" smtClean="0">
                <a:cs typeface="Arial" charset="0"/>
              </a:rPr>
              <a:t>), … , </a:t>
            </a:r>
            <a:r>
              <a:rPr lang="en-US" sz="2400" b="1" dirty="0" err="1" smtClean="0"/>
              <a:t>u</a:t>
            </a:r>
            <a:r>
              <a:rPr lang="en-US" sz="2400" baseline="-25000" dirty="0" err="1" smtClean="0"/>
              <a:t>k</a:t>
            </a:r>
            <a:r>
              <a:rPr lang="en-US" sz="2400" baseline="30000" dirty="0" err="1" smtClean="0"/>
              <a:t>T</a:t>
            </a:r>
            <a:r>
              <a:rPr lang="en-US" sz="2400" dirty="0" smtClean="0"/>
              <a:t>(</a:t>
            </a:r>
            <a:r>
              <a:rPr lang="en-US" sz="2400" b="1" dirty="0" smtClean="0"/>
              <a:t>x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– </a:t>
            </a:r>
            <a:r>
              <a:rPr lang="en-US" sz="2400" b="1" dirty="0" smtClean="0">
                <a:cs typeface="Arial" charset="0"/>
              </a:rPr>
              <a:t>µ</a:t>
            </a:r>
            <a:r>
              <a:rPr lang="en-US" sz="2400" dirty="0" smtClean="0">
                <a:cs typeface="Arial" charset="0"/>
              </a:rPr>
              <a:t>))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Optional: check reconstruction error </a:t>
            </a:r>
            <a:r>
              <a:rPr lang="en-US" sz="2400" b="1" dirty="0" smtClean="0"/>
              <a:t>x</a:t>
            </a:r>
            <a:r>
              <a:rPr lang="en-US" sz="2400" dirty="0" smtClean="0"/>
              <a:t> – </a:t>
            </a:r>
            <a:r>
              <a:rPr lang="en-US" sz="2400" b="1" dirty="0" smtClean="0"/>
              <a:t>x</a:t>
            </a:r>
            <a:r>
              <a:rPr lang="en-US" sz="2400" dirty="0" smtClean="0"/>
              <a:t> to determine whether image is really a face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Classify as closest training face in k-dimensional subspace</a:t>
            </a:r>
          </a:p>
        </p:txBody>
      </p:sp>
      <p:sp>
        <p:nvSpPr>
          <p:cNvPr id="1238020" name="Text Box 4"/>
          <p:cNvSpPr txBox="1">
            <a:spLocks noChangeArrowheads="1"/>
          </p:cNvSpPr>
          <p:nvPr/>
        </p:nvSpPr>
        <p:spPr bwMode="auto">
          <a:xfrm>
            <a:off x="5807075" y="4724400"/>
            <a:ext cx="30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/>
              <a:t>^</a:t>
            </a:r>
          </a:p>
        </p:txBody>
      </p:sp>
      <p:sp>
        <p:nvSpPr>
          <p:cNvPr id="34821" name="Text Box 4"/>
          <p:cNvSpPr txBox="1">
            <a:spLocks noChangeArrowheads="1"/>
          </p:cNvSpPr>
          <p:nvPr/>
        </p:nvSpPr>
        <p:spPr bwMode="auto">
          <a:xfrm>
            <a:off x="844550" y="6415088"/>
            <a:ext cx="7689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M. Turk and A. </a:t>
            </a:r>
            <a:r>
              <a:rPr lang="en-US" dirty="0" err="1"/>
              <a:t>Pentland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Face Recognition using Eigenfaces</a:t>
            </a:r>
            <a:r>
              <a:rPr lang="en-US" dirty="0"/>
              <a:t>, CVPR 1991</a:t>
            </a:r>
          </a:p>
        </p:txBody>
      </p:sp>
    </p:spTree>
    <p:extLst>
      <p:ext uri="{BB962C8B-B14F-4D97-AF65-F5344CB8AC3E}">
        <p14:creationId xmlns:p14="http://schemas.microsoft.com/office/powerpoint/2010/main" val="211869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80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General dimensionality reduction technique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Preserves most of variance with a much more compact representation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Lower storage requirements (eigenvectors + a few numbers per face)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Faster matching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What are the problems for face recognition?</a:t>
            </a:r>
          </a:p>
          <a:p>
            <a:pPr lvl="1">
              <a:buFont typeface="Arial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71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Limitations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621277"/>
            <a:ext cx="7886700" cy="4555686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dirty="0" smtClean="0"/>
              <a:t>	Global appearance method: not robust to misalignment, background variation</a:t>
            </a:r>
          </a:p>
        </p:txBody>
      </p:sp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2579688"/>
            <a:ext cx="30353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75" y="2590800"/>
            <a:ext cx="29686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75" y="2590800"/>
            <a:ext cx="33972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80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Question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  <a:p>
            <a:pPr>
              <a:buFont typeface="Arial" charset="0"/>
              <a:buNone/>
            </a:pPr>
            <a:r>
              <a:rPr lang="en-US" smtClean="0"/>
              <a:t>	Would PCA on image pixels work well as a general compression technique?</a:t>
            </a:r>
          </a:p>
        </p:txBody>
      </p:sp>
      <p:pic>
        <p:nvPicPr>
          <p:cNvPr id="4" name="Picture 6" descr="reon_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419600"/>
            <a:ext cx="70104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09600" y="45720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zh-CN" sz="2000">
                <a:solidFill>
                  <a:srgbClr val="40458C"/>
                </a:solidFill>
              </a:rPr>
              <a:t>P = 200</a:t>
            </a:r>
          </a:p>
        </p:txBody>
      </p:sp>
    </p:spTree>
    <p:extLst>
      <p:ext uri="{BB962C8B-B14F-4D97-AF65-F5344CB8AC3E}">
        <p14:creationId xmlns:p14="http://schemas.microsoft.com/office/powerpoint/2010/main" val="2532878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Limitations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1143000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The direction of maximum variance is not always good for classification</a:t>
            </a:r>
            <a:endParaRPr lang="el-GR" dirty="0" smtClean="0">
              <a:cs typeface="Arial" charset="0"/>
            </a:endParaRPr>
          </a:p>
        </p:txBody>
      </p:sp>
      <p:sp>
        <p:nvSpPr>
          <p:cNvPr id="38916" name="Oval 4"/>
          <p:cNvSpPr>
            <a:spLocks noChangeArrowheads="1"/>
          </p:cNvSpPr>
          <p:nvPr/>
        </p:nvSpPr>
        <p:spPr bwMode="auto">
          <a:xfrm>
            <a:off x="3886200" y="2743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7" name="Oval 5"/>
          <p:cNvSpPr>
            <a:spLocks noChangeArrowheads="1"/>
          </p:cNvSpPr>
          <p:nvPr/>
        </p:nvSpPr>
        <p:spPr bwMode="auto">
          <a:xfrm>
            <a:off x="4038600" y="3429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Oval 6"/>
          <p:cNvSpPr>
            <a:spLocks noChangeArrowheads="1"/>
          </p:cNvSpPr>
          <p:nvPr/>
        </p:nvSpPr>
        <p:spPr bwMode="auto">
          <a:xfrm>
            <a:off x="3810000" y="3124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9" name="Oval 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0" name="Oval 8"/>
          <p:cNvSpPr>
            <a:spLocks noChangeArrowheads="1"/>
          </p:cNvSpPr>
          <p:nvPr/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Oval 9"/>
          <p:cNvSpPr>
            <a:spLocks noChangeArrowheads="1"/>
          </p:cNvSpPr>
          <p:nvPr/>
        </p:nvSpPr>
        <p:spPr bwMode="auto">
          <a:xfrm>
            <a:off x="4114800" y="4572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Oval 10"/>
          <p:cNvSpPr>
            <a:spLocks noChangeArrowheads="1"/>
          </p:cNvSpPr>
          <p:nvPr/>
        </p:nvSpPr>
        <p:spPr bwMode="auto">
          <a:xfrm>
            <a:off x="4267200" y="3962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3" name="Oval 11"/>
          <p:cNvSpPr>
            <a:spLocks noChangeArrowheads="1"/>
          </p:cNvSpPr>
          <p:nvPr/>
        </p:nvSpPr>
        <p:spPr bwMode="auto">
          <a:xfrm>
            <a:off x="3581400" y="4343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4" name="Oval 12"/>
          <p:cNvSpPr>
            <a:spLocks noChangeArrowheads="1"/>
          </p:cNvSpPr>
          <p:nvPr/>
        </p:nvSpPr>
        <p:spPr bwMode="auto">
          <a:xfrm>
            <a:off x="4038600" y="4038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5" name="Oval 13"/>
          <p:cNvSpPr>
            <a:spLocks noChangeArrowheads="1"/>
          </p:cNvSpPr>
          <p:nvPr/>
        </p:nvSpPr>
        <p:spPr bwMode="auto">
          <a:xfrm>
            <a:off x="3810000" y="5105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6" name="Oval 14"/>
          <p:cNvSpPr>
            <a:spLocks noChangeArrowheads="1"/>
          </p:cNvSpPr>
          <p:nvPr/>
        </p:nvSpPr>
        <p:spPr bwMode="auto">
          <a:xfrm>
            <a:off x="4267200" y="2971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7" name="Oval 15"/>
          <p:cNvSpPr>
            <a:spLocks noChangeArrowheads="1"/>
          </p:cNvSpPr>
          <p:nvPr/>
        </p:nvSpPr>
        <p:spPr bwMode="auto">
          <a:xfrm>
            <a:off x="4572000" y="3429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8" name="Oval 16"/>
          <p:cNvSpPr>
            <a:spLocks noChangeArrowheads="1"/>
          </p:cNvSpPr>
          <p:nvPr/>
        </p:nvSpPr>
        <p:spPr bwMode="auto">
          <a:xfrm>
            <a:off x="4572000" y="4267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9" name="Oval 17"/>
          <p:cNvSpPr>
            <a:spLocks noChangeArrowheads="1"/>
          </p:cNvSpPr>
          <p:nvPr/>
        </p:nvSpPr>
        <p:spPr bwMode="auto">
          <a:xfrm>
            <a:off x="4495800" y="4876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0" name="Oval 18"/>
          <p:cNvSpPr>
            <a:spLocks noChangeArrowheads="1"/>
          </p:cNvSpPr>
          <p:nvPr/>
        </p:nvSpPr>
        <p:spPr bwMode="auto">
          <a:xfrm>
            <a:off x="4191000" y="5562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1" name="Oval 19"/>
          <p:cNvSpPr>
            <a:spLocks noChangeArrowheads="1"/>
          </p:cNvSpPr>
          <p:nvPr/>
        </p:nvSpPr>
        <p:spPr bwMode="auto">
          <a:xfrm>
            <a:off x="4800600" y="24384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2" name="Oval 20"/>
          <p:cNvSpPr>
            <a:spLocks noChangeArrowheads="1"/>
          </p:cNvSpPr>
          <p:nvPr/>
        </p:nvSpPr>
        <p:spPr bwMode="auto">
          <a:xfrm>
            <a:off x="4953000" y="35814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3" name="Oval 21"/>
          <p:cNvSpPr>
            <a:spLocks noChangeArrowheads="1"/>
          </p:cNvSpPr>
          <p:nvPr/>
        </p:nvSpPr>
        <p:spPr bwMode="auto">
          <a:xfrm>
            <a:off x="4724400" y="32766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4" name="Oval 22"/>
          <p:cNvSpPr>
            <a:spLocks noChangeArrowheads="1"/>
          </p:cNvSpPr>
          <p:nvPr/>
        </p:nvSpPr>
        <p:spPr bwMode="auto">
          <a:xfrm>
            <a:off x="4572000" y="36576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5181600" y="38100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6" name="Oval 24"/>
          <p:cNvSpPr>
            <a:spLocks noChangeArrowheads="1"/>
          </p:cNvSpPr>
          <p:nvPr/>
        </p:nvSpPr>
        <p:spPr bwMode="auto">
          <a:xfrm>
            <a:off x="5029200" y="47244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7" name="Oval 25"/>
          <p:cNvSpPr>
            <a:spLocks noChangeArrowheads="1"/>
          </p:cNvSpPr>
          <p:nvPr/>
        </p:nvSpPr>
        <p:spPr bwMode="auto">
          <a:xfrm>
            <a:off x="5334000" y="29718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8" name="Oval 26"/>
          <p:cNvSpPr>
            <a:spLocks noChangeArrowheads="1"/>
          </p:cNvSpPr>
          <p:nvPr/>
        </p:nvSpPr>
        <p:spPr bwMode="auto">
          <a:xfrm>
            <a:off x="5181600" y="44958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9" name="Oval 27"/>
          <p:cNvSpPr>
            <a:spLocks noChangeArrowheads="1"/>
          </p:cNvSpPr>
          <p:nvPr/>
        </p:nvSpPr>
        <p:spPr bwMode="auto">
          <a:xfrm>
            <a:off x="4953000" y="41910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0" name="Oval 28"/>
          <p:cNvSpPr>
            <a:spLocks noChangeArrowheads="1"/>
          </p:cNvSpPr>
          <p:nvPr/>
        </p:nvSpPr>
        <p:spPr bwMode="auto">
          <a:xfrm>
            <a:off x="4724400" y="52578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1" name="Oval 29"/>
          <p:cNvSpPr>
            <a:spLocks noChangeArrowheads="1"/>
          </p:cNvSpPr>
          <p:nvPr/>
        </p:nvSpPr>
        <p:spPr bwMode="auto">
          <a:xfrm>
            <a:off x="4876800" y="28956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5486400" y="35814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3" name="Oval 31"/>
          <p:cNvSpPr>
            <a:spLocks noChangeArrowheads="1"/>
          </p:cNvSpPr>
          <p:nvPr/>
        </p:nvSpPr>
        <p:spPr bwMode="auto">
          <a:xfrm>
            <a:off x="5486400" y="44196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4" name="Oval 32"/>
          <p:cNvSpPr>
            <a:spLocks noChangeArrowheads="1"/>
          </p:cNvSpPr>
          <p:nvPr/>
        </p:nvSpPr>
        <p:spPr bwMode="auto">
          <a:xfrm>
            <a:off x="5181600" y="50292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5" name="Oval 33"/>
          <p:cNvSpPr>
            <a:spLocks noChangeArrowheads="1"/>
          </p:cNvSpPr>
          <p:nvPr/>
        </p:nvSpPr>
        <p:spPr bwMode="auto">
          <a:xfrm>
            <a:off x="5334000" y="57150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6" name="Oval 34"/>
          <p:cNvSpPr>
            <a:spLocks noChangeArrowheads="1"/>
          </p:cNvSpPr>
          <p:nvPr/>
        </p:nvSpPr>
        <p:spPr bwMode="auto">
          <a:xfrm>
            <a:off x="4953000" y="58674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0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more discriminative subspace: FLD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Fisher Linear Discriminants </a:t>
            </a:r>
            <a:r>
              <a:rPr lang="en-US" dirty="0" smtClean="0">
                <a:sym typeface="Wingdings" pitchFamily="2" charset="2"/>
              </a:rPr>
              <a:t> “Fisher Faces”</a:t>
            </a:r>
          </a:p>
          <a:p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PCA preserves maximum </a:t>
            </a:r>
            <a:r>
              <a:rPr lang="en-US" b="1" dirty="0" smtClean="0">
                <a:sym typeface="Wingdings" pitchFamily="2" charset="2"/>
              </a:rPr>
              <a:t>variance</a:t>
            </a:r>
          </a:p>
          <a:p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FLD preserves </a:t>
            </a:r>
            <a:r>
              <a:rPr lang="en-US" b="1" dirty="0" smtClean="0">
                <a:sym typeface="Wingdings" pitchFamily="2" charset="2"/>
              </a:rPr>
              <a:t>discrimination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Find projection that maximizes scatter between classes and minimizes scatter within classes</a:t>
            </a:r>
            <a:endParaRPr lang="en-US" dirty="0" smtClean="0"/>
          </a:p>
        </p:txBody>
      </p:sp>
      <p:sp>
        <p:nvSpPr>
          <p:cNvPr id="39940" name="TextBox 3"/>
          <p:cNvSpPr txBox="1">
            <a:spLocks noChangeArrowheads="1"/>
          </p:cNvSpPr>
          <p:nvPr/>
        </p:nvSpPr>
        <p:spPr bwMode="auto">
          <a:xfrm>
            <a:off x="457200" y="5638800"/>
            <a:ext cx="7194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Reference: </a:t>
            </a:r>
            <a:r>
              <a:rPr lang="en-US" dirty="0">
                <a:hlinkClick r:id="rId2"/>
              </a:rPr>
              <a:t>Eigenfaces vs. </a:t>
            </a:r>
            <a:r>
              <a:rPr lang="en-US" dirty="0" err="1">
                <a:hlinkClick r:id="rId2"/>
              </a:rPr>
              <a:t>Fisherfaces</a:t>
            </a:r>
            <a:r>
              <a:rPr lang="en-US" dirty="0">
                <a:hlinkClick r:id="rId2"/>
              </a:rPr>
              <a:t>, </a:t>
            </a:r>
            <a:r>
              <a:rPr lang="en-US" dirty="0" err="1">
                <a:hlinkClick r:id="rId2"/>
              </a:rPr>
              <a:t>Belheumer</a:t>
            </a:r>
            <a:r>
              <a:rPr lang="en-US" dirty="0">
                <a:hlinkClick r:id="rId2"/>
              </a:rPr>
              <a:t> et al., PAMI 1997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38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ChangeArrowheads="1"/>
          </p:cNvSpPr>
          <p:nvPr/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zh-CN" sz="40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Illustration of the Projection</a:t>
            </a:r>
          </a:p>
        </p:txBody>
      </p:sp>
      <p:sp>
        <p:nvSpPr>
          <p:cNvPr id="40963" name="Rectangle 3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838200" y="52578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sz="2800">
                <a:solidFill>
                  <a:srgbClr val="40458C"/>
                </a:solidFill>
              </a:rPr>
              <a:t>        Poor Projection</a:t>
            </a:r>
          </a:p>
        </p:txBody>
      </p:sp>
      <p:sp>
        <p:nvSpPr>
          <p:cNvPr id="40964" name="Line 4"/>
          <p:cNvSpPr>
            <a:spLocks noChangeShapeType="1"/>
          </p:cNvSpPr>
          <p:nvPr/>
        </p:nvSpPr>
        <p:spPr bwMode="auto">
          <a:xfrm>
            <a:off x="1752600" y="4800600"/>
            <a:ext cx="2667000" cy="0"/>
          </a:xfrm>
          <a:prstGeom prst="line">
            <a:avLst/>
          </a:prstGeom>
          <a:noFill/>
          <a:ln w="9525">
            <a:solidFill>
              <a:srgbClr val="40458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0965" name="Line 5"/>
          <p:cNvSpPr>
            <a:spLocks noChangeShapeType="1"/>
          </p:cNvSpPr>
          <p:nvPr/>
        </p:nvSpPr>
        <p:spPr bwMode="auto">
          <a:xfrm flipV="1">
            <a:off x="1752600" y="2286000"/>
            <a:ext cx="0" cy="2514600"/>
          </a:xfrm>
          <a:prstGeom prst="line">
            <a:avLst/>
          </a:prstGeom>
          <a:noFill/>
          <a:ln w="9525">
            <a:solidFill>
              <a:srgbClr val="40458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4343400" y="441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zh-CN" sz="1400" b="1">
                <a:solidFill>
                  <a:srgbClr val="40458C"/>
                </a:solidFill>
                <a:latin typeface="Tahoma" pitchFamily="34" charset="0"/>
              </a:rPr>
              <a:t>x1</a:t>
            </a: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1371600" y="2133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zh-CN" sz="1400" b="1">
                <a:solidFill>
                  <a:srgbClr val="40458C"/>
                </a:solidFill>
                <a:latin typeface="Tahoma" pitchFamily="34" charset="0"/>
              </a:rPr>
              <a:t>x2</a:t>
            </a:r>
          </a:p>
        </p:txBody>
      </p:sp>
      <p:sp>
        <p:nvSpPr>
          <p:cNvPr id="40968" name="Oval 8"/>
          <p:cNvSpPr>
            <a:spLocks noChangeArrowheads="1"/>
          </p:cNvSpPr>
          <p:nvPr/>
        </p:nvSpPr>
        <p:spPr bwMode="auto">
          <a:xfrm>
            <a:off x="2222500" y="27051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9" name="Oval 9"/>
          <p:cNvSpPr>
            <a:spLocks noChangeArrowheads="1"/>
          </p:cNvSpPr>
          <p:nvPr/>
        </p:nvSpPr>
        <p:spPr bwMode="auto">
          <a:xfrm>
            <a:off x="2362200" y="25908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Oval 10"/>
          <p:cNvSpPr>
            <a:spLocks noChangeArrowheads="1"/>
          </p:cNvSpPr>
          <p:nvPr/>
        </p:nvSpPr>
        <p:spPr bwMode="auto">
          <a:xfrm>
            <a:off x="2133600" y="30480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1" name="Oval 11"/>
          <p:cNvSpPr>
            <a:spLocks noChangeArrowheads="1"/>
          </p:cNvSpPr>
          <p:nvPr/>
        </p:nvSpPr>
        <p:spPr bwMode="auto">
          <a:xfrm>
            <a:off x="2667000" y="27432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Rectangle 12"/>
          <p:cNvSpPr>
            <a:spLocks noChangeArrowheads="1"/>
          </p:cNvSpPr>
          <p:nvPr/>
        </p:nvSpPr>
        <p:spPr bwMode="auto">
          <a:xfrm>
            <a:off x="2847975" y="29718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3" name="Rectangle 13"/>
          <p:cNvSpPr>
            <a:spLocks noChangeArrowheads="1"/>
          </p:cNvSpPr>
          <p:nvPr/>
        </p:nvSpPr>
        <p:spPr bwMode="auto">
          <a:xfrm>
            <a:off x="3048000" y="29718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2971800" y="32766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2514600" y="32766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2743200" y="31242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7" name="Line 17"/>
          <p:cNvSpPr>
            <a:spLocks noChangeShapeType="1"/>
          </p:cNvSpPr>
          <p:nvPr/>
        </p:nvSpPr>
        <p:spPr bwMode="auto">
          <a:xfrm>
            <a:off x="2171700" y="3048000"/>
            <a:ext cx="0" cy="1752600"/>
          </a:xfrm>
          <a:prstGeom prst="line">
            <a:avLst/>
          </a:prstGeom>
          <a:noFill/>
          <a:ln w="9525">
            <a:solidFill>
              <a:srgbClr val="ECD8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0978" name="Line 18"/>
          <p:cNvSpPr>
            <a:spLocks noChangeShapeType="1"/>
          </p:cNvSpPr>
          <p:nvPr/>
        </p:nvSpPr>
        <p:spPr bwMode="auto">
          <a:xfrm>
            <a:off x="2247900" y="2743200"/>
            <a:ext cx="0" cy="2057400"/>
          </a:xfrm>
          <a:prstGeom prst="line">
            <a:avLst/>
          </a:prstGeom>
          <a:noFill/>
          <a:ln w="9525">
            <a:solidFill>
              <a:srgbClr val="ECD8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>
            <a:off x="2400300" y="2667000"/>
            <a:ext cx="0" cy="2133600"/>
          </a:xfrm>
          <a:prstGeom prst="line">
            <a:avLst/>
          </a:prstGeom>
          <a:noFill/>
          <a:ln w="9525">
            <a:solidFill>
              <a:srgbClr val="ECD8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0980" name="Line 20"/>
          <p:cNvSpPr>
            <a:spLocks noChangeShapeType="1"/>
          </p:cNvSpPr>
          <p:nvPr/>
        </p:nvSpPr>
        <p:spPr bwMode="auto">
          <a:xfrm>
            <a:off x="2705100" y="2819400"/>
            <a:ext cx="0" cy="1981200"/>
          </a:xfrm>
          <a:prstGeom prst="line">
            <a:avLst/>
          </a:prstGeom>
          <a:noFill/>
          <a:ln w="9525">
            <a:solidFill>
              <a:srgbClr val="ECD8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0981" name="Oval 21"/>
          <p:cNvSpPr>
            <a:spLocks noChangeArrowheads="1"/>
          </p:cNvSpPr>
          <p:nvPr/>
        </p:nvSpPr>
        <p:spPr bwMode="auto">
          <a:xfrm>
            <a:off x="2133600" y="47752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2" name="Oval 22"/>
          <p:cNvSpPr>
            <a:spLocks noChangeArrowheads="1"/>
          </p:cNvSpPr>
          <p:nvPr/>
        </p:nvSpPr>
        <p:spPr bwMode="auto">
          <a:xfrm>
            <a:off x="2235200" y="47625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3" name="Oval 23"/>
          <p:cNvSpPr>
            <a:spLocks noChangeArrowheads="1"/>
          </p:cNvSpPr>
          <p:nvPr/>
        </p:nvSpPr>
        <p:spPr bwMode="auto">
          <a:xfrm>
            <a:off x="2679700" y="47625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4" name="Oval 24"/>
          <p:cNvSpPr>
            <a:spLocks noChangeArrowheads="1"/>
          </p:cNvSpPr>
          <p:nvPr/>
        </p:nvSpPr>
        <p:spPr bwMode="auto">
          <a:xfrm>
            <a:off x="2387600" y="47625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5" name="Line 25"/>
          <p:cNvSpPr>
            <a:spLocks noChangeShapeType="1"/>
          </p:cNvSpPr>
          <p:nvPr/>
        </p:nvSpPr>
        <p:spPr bwMode="auto">
          <a:xfrm>
            <a:off x="2578100" y="3352800"/>
            <a:ext cx="0" cy="1447800"/>
          </a:xfrm>
          <a:prstGeom prst="line">
            <a:avLst/>
          </a:prstGeom>
          <a:noFill/>
          <a:ln w="9525">
            <a:solidFill>
              <a:srgbClr val="26A6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0986" name="Line 26"/>
          <p:cNvSpPr>
            <a:spLocks noChangeShapeType="1"/>
          </p:cNvSpPr>
          <p:nvPr/>
        </p:nvSpPr>
        <p:spPr bwMode="auto">
          <a:xfrm flipH="1">
            <a:off x="2870200" y="3048000"/>
            <a:ext cx="25400" cy="1752600"/>
          </a:xfrm>
          <a:prstGeom prst="line">
            <a:avLst/>
          </a:prstGeom>
          <a:noFill/>
          <a:ln w="9525">
            <a:solidFill>
              <a:srgbClr val="22962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0987" name="Line 27"/>
          <p:cNvSpPr>
            <a:spLocks noChangeShapeType="1"/>
          </p:cNvSpPr>
          <p:nvPr/>
        </p:nvSpPr>
        <p:spPr bwMode="auto">
          <a:xfrm>
            <a:off x="2781300" y="3200400"/>
            <a:ext cx="0" cy="1600200"/>
          </a:xfrm>
          <a:prstGeom prst="line">
            <a:avLst/>
          </a:prstGeom>
          <a:noFill/>
          <a:ln w="9525">
            <a:solidFill>
              <a:srgbClr val="22962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0988" name="Line 28"/>
          <p:cNvSpPr>
            <a:spLocks noChangeShapeType="1"/>
          </p:cNvSpPr>
          <p:nvPr/>
        </p:nvSpPr>
        <p:spPr bwMode="auto">
          <a:xfrm>
            <a:off x="3048000" y="3352800"/>
            <a:ext cx="0" cy="1447800"/>
          </a:xfrm>
          <a:prstGeom prst="line">
            <a:avLst/>
          </a:prstGeom>
          <a:noFill/>
          <a:ln w="9525">
            <a:solidFill>
              <a:srgbClr val="22962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0989" name="Line 29"/>
          <p:cNvSpPr>
            <a:spLocks noChangeShapeType="1"/>
          </p:cNvSpPr>
          <p:nvPr/>
        </p:nvSpPr>
        <p:spPr bwMode="auto">
          <a:xfrm>
            <a:off x="3124200" y="3048000"/>
            <a:ext cx="0" cy="1752600"/>
          </a:xfrm>
          <a:prstGeom prst="line">
            <a:avLst/>
          </a:prstGeom>
          <a:noFill/>
          <a:ln w="9525">
            <a:solidFill>
              <a:srgbClr val="22962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0990" name="Rectangle 30"/>
          <p:cNvSpPr>
            <a:spLocks noChangeArrowheads="1"/>
          </p:cNvSpPr>
          <p:nvPr/>
        </p:nvSpPr>
        <p:spPr bwMode="auto">
          <a:xfrm>
            <a:off x="2527300" y="47244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1" name="Rectangle 31"/>
          <p:cNvSpPr>
            <a:spLocks noChangeArrowheads="1"/>
          </p:cNvSpPr>
          <p:nvPr/>
        </p:nvSpPr>
        <p:spPr bwMode="auto">
          <a:xfrm>
            <a:off x="2819400" y="47244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2" name="Rectangle 32"/>
          <p:cNvSpPr>
            <a:spLocks noChangeArrowheads="1"/>
          </p:cNvSpPr>
          <p:nvPr/>
        </p:nvSpPr>
        <p:spPr bwMode="auto">
          <a:xfrm>
            <a:off x="3009900" y="47244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3" name="Rectangle 33"/>
          <p:cNvSpPr>
            <a:spLocks noChangeArrowheads="1"/>
          </p:cNvSpPr>
          <p:nvPr/>
        </p:nvSpPr>
        <p:spPr bwMode="auto">
          <a:xfrm>
            <a:off x="3111500" y="47244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4" name="Rectangle 34"/>
          <p:cNvSpPr>
            <a:spLocks noChangeArrowheads="1"/>
          </p:cNvSpPr>
          <p:nvPr/>
        </p:nvSpPr>
        <p:spPr bwMode="auto">
          <a:xfrm>
            <a:off x="2743200" y="47244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5" name="Oval 35"/>
          <p:cNvSpPr>
            <a:spLocks noChangeArrowheads="1"/>
          </p:cNvSpPr>
          <p:nvPr/>
        </p:nvSpPr>
        <p:spPr bwMode="auto">
          <a:xfrm>
            <a:off x="1981200" y="4648200"/>
            <a:ext cx="838200" cy="381000"/>
          </a:xfrm>
          <a:prstGeom prst="ellipse">
            <a:avLst/>
          </a:prstGeom>
          <a:noFill/>
          <a:ln w="19050">
            <a:solidFill>
              <a:srgbClr val="ECD8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6" name="Oval 36"/>
          <p:cNvSpPr>
            <a:spLocks noChangeArrowheads="1"/>
          </p:cNvSpPr>
          <p:nvPr/>
        </p:nvSpPr>
        <p:spPr bwMode="auto">
          <a:xfrm>
            <a:off x="2438400" y="4572000"/>
            <a:ext cx="990600" cy="533400"/>
          </a:xfrm>
          <a:prstGeom prst="ellips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541" name="Line 37"/>
          <p:cNvSpPr>
            <a:spLocks noChangeShapeType="1"/>
          </p:cNvSpPr>
          <p:nvPr/>
        </p:nvSpPr>
        <p:spPr bwMode="auto">
          <a:xfrm>
            <a:off x="5638800" y="4876800"/>
            <a:ext cx="2667000" cy="0"/>
          </a:xfrm>
          <a:prstGeom prst="line">
            <a:avLst/>
          </a:prstGeom>
          <a:noFill/>
          <a:ln w="9525">
            <a:solidFill>
              <a:srgbClr val="40458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9542" name="Line 38"/>
          <p:cNvSpPr>
            <a:spLocks noChangeShapeType="1"/>
          </p:cNvSpPr>
          <p:nvPr/>
        </p:nvSpPr>
        <p:spPr bwMode="auto">
          <a:xfrm flipV="1">
            <a:off x="5638800" y="2362200"/>
            <a:ext cx="0" cy="2514600"/>
          </a:xfrm>
          <a:prstGeom prst="line">
            <a:avLst/>
          </a:prstGeom>
          <a:noFill/>
          <a:ln w="9525">
            <a:solidFill>
              <a:srgbClr val="40458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9543" name="Rectangle 39"/>
          <p:cNvSpPr>
            <a:spLocks noChangeArrowheads="1"/>
          </p:cNvSpPr>
          <p:nvPr/>
        </p:nvSpPr>
        <p:spPr bwMode="auto">
          <a:xfrm>
            <a:off x="8229600" y="4495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zh-CN" sz="1400" b="1">
                <a:solidFill>
                  <a:srgbClr val="40458C"/>
                </a:solidFill>
                <a:latin typeface="Tahoma" pitchFamily="34" charset="0"/>
              </a:rPr>
              <a:t>x1</a:t>
            </a:r>
          </a:p>
        </p:txBody>
      </p:sp>
      <p:sp>
        <p:nvSpPr>
          <p:cNvPr id="149544" name="Rectangle 40"/>
          <p:cNvSpPr>
            <a:spLocks noChangeArrowheads="1"/>
          </p:cNvSpPr>
          <p:nvPr/>
        </p:nvSpPr>
        <p:spPr bwMode="auto">
          <a:xfrm>
            <a:off x="5257800" y="2209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zh-CN" sz="1400" b="1">
                <a:solidFill>
                  <a:srgbClr val="40458C"/>
                </a:solidFill>
                <a:latin typeface="Tahoma" pitchFamily="34" charset="0"/>
              </a:rPr>
              <a:t>x2</a:t>
            </a:r>
          </a:p>
        </p:txBody>
      </p:sp>
      <p:sp>
        <p:nvSpPr>
          <p:cNvPr id="149545" name="Oval 41"/>
          <p:cNvSpPr>
            <a:spLocks noChangeArrowheads="1"/>
          </p:cNvSpPr>
          <p:nvPr/>
        </p:nvSpPr>
        <p:spPr bwMode="auto">
          <a:xfrm>
            <a:off x="6108700" y="27813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546" name="Oval 42"/>
          <p:cNvSpPr>
            <a:spLocks noChangeArrowheads="1"/>
          </p:cNvSpPr>
          <p:nvPr/>
        </p:nvSpPr>
        <p:spPr bwMode="auto">
          <a:xfrm>
            <a:off x="6248400" y="26670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547" name="Oval 43"/>
          <p:cNvSpPr>
            <a:spLocks noChangeArrowheads="1"/>
          </p:cNvSpPr>
          <p:nvPr/>
        </p:nvSpPr>
        <p:spPr bwMode="auto">
          <a:xfrm>
            <a:off x="6019800" y="31242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548" name="Oval 44"/>
          <p:cNvSpPr>
            <a:spLocks noChangeArrowheads="1"/>
          </p:cNvSpPr>
          <p:nvPr/>
        </p:nvSpPr>
        <p:spPr bwMode="auto">
          <a:xfrm>
            <a:off x="6553200" y="28194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549" name="Rectangle 45"/>
          <p:cNvSpPr>
            <a:spLocks noChangeArrowheads="1"/>
          </p:cNvSpPr>
          <p:nvPr/>
        </p:nvSpPr>
        <p:spPr bwMode="auto">
          <a:xfrm>
            <a:off x="6677025" y="30480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550" name="Rectangle 46"/>
          <p:cNvSpPr>
            <a:spLocks noChangeArrowheads="1"/>
          </p:cNvSpPr>
          <p:nvPr/>
        </p:nvSpPr>
        <p:spPr bwMode="auto">
          <a:xfrm>
            <a:off x="6934200" y="30480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551" name="Rectangle 47"/>
          <p:cNvSpPr>
            <a:spLocks noChangeArrowheads="1"/>
          </p:cNvSpPr>
          <p:nvPr/>
        </p:nvSpPr>
        <p:spPr bwMode="auto">
          <a:xfrm>
            <a:off x="6858000" y="33528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552" name="Rectangle 48"/>
          <p:cNvSpPr>
            <a:spLocks noChangeArrowheads="1"/>
          </p:cNvSpPr>
          <p:nvPr/>
        </p:nvSpPr>
        <p:spPr bwMode="auto">
          <a:xfrm>
            <a:off x="6400800" y="33528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553" name="Rectangle 49"/>
          <p:cNvSpPr>
            <a:spLocks noChangeArrowheads="1"/>
          </p:cNvSpPr>
          <p:nvPr/>
        </p:nvSpPr>
        <p:spPr bwMode="auto">
          <a:xfrm>
            <a:off x="6629400" y="32004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554" name="Line 50"/>
          <p:cNvSpPr>
            <a:spLocks noChangeShapeType="1"/>
          </p:cNvSpPr>
          <p:nvPr/>
        </p:nvSpPr>
        <p:spPr bwMode="auto">
          <a:xfrm flipH="1">
            <a:off x="5880100" y="3124200"/>
            <a:ext cx="177800" cy="265113"/>
          </a:xfrm>
          <a:prstGeom prst="line">
            <a:avLst/>
          </a:prstGeom>
          <a:noFill/>
          <a:ln w="9525">
            <a:solidFill>
              <a:srgbClr val="ECD8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9555" name="Line 51"/>
          <p:cNvSpPr>
            <a:spLocks noChangeShapeType="1"/>
          </p:cNvSpPr>
          <p:nvPr/>
        </p:nvSpPr>
        <p:spPr bwMode="auto">
          <a:xfrm flipH="1">
            <a:off x="5791200" y="2819400"/>
            <a:ext cx="342900" cy="457200"/>
          </a:xfrm>
          <a:prstGeom prst="line">
            <a:avLst/>
          </a:prstGeom>
          <a:noFill/>
          <a:ln w="9525">
            <a:solidFill>
              <a:srgbClr val="ECD8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9556" name="Line 52"/>
          <p:cNvSpPr>
            <a:spLocks noChangeShapeType="1"/>
          </p:cNvSpPr>
          <p:nvPr/>
        </p:nvSpPr>
        <p:spPr bwMode="auto">
          <a:xfrm flipH="1">
            <a:off x="5867400" y="2743200"/>
            <a:ext cx="419100" cy="609600"/>
          </a:xfrm>
          <a:prstGeom prst="line">
            <a:avLst/>
          </a:prstGeom>
          <a:noFill/>
          <a:ln w="9525">
            <a:solidFill>
              <a:srgbClr val="ECD8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9557" name="Line 53"/>
          <p:cNvSpPr>
            <a:spLocks noChangeShapeType="1"/>
          </p:cNvSpPr>
          <p:nvPr/>
        </p:nvSpPr>
        <p:spPr bwMode="auto">
          <a:xfrm flipH="1">
            <a:off x="6096000" y="2895600"/>
            <a:ext cx="495300" cy="609600"/>
          </a:xfrm>
          <a:prstGeom prst="line">
            <a:avLst/>
          </a:prstGeom>
          <a:noFill/>
          <a:ln w="9525">
            <a:solidFill>
              <a:srgbClr val="ECD8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9558" name="Oval 54"/>
          <p:cNvSpPr>
            <a:spLocks noChangeArrowheads="1"/>
          </p:cNvSpPr>
          <p:nvPr/>
        </p:nvSpPr>
        <p:spPr bwMode="auto">
          <a:xfrm>
            <a:off x="5727700" y="32385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559" name="Oval 55"/>
          <p:cNvSpPr>
            <a:spLocks noChangeArrowheads="1"/>
          </p:cNvSpPr>
          <p:nvPr/>
        </p:nvSpPr>
        <p:spPr bwMode="auto">
          <a:xfrm>
            <a:off x="5867400" y="33528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560" name="Oval 56"/>
          <p:cNvSpPr>
            <a:spLocks noChangeArrowheads="1"/>
          </p:cNvSpPr>
          <p:nvPr/>
        </p:nvSpPr>
        <p:spPr bwMode="auto">
          <a:xfrm>
            <a:off x="6019800" y="35052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561" name="Oval 57"/>
          <p:cNvSpPr>
            <a:spLocks noChangeArrowheads="1"/>
          </p:cNvSpPr>
          <p:nvPr/>
        </p:nvSpPr>
        <p:spPr bwMode="auto">
          <a:xfrm>
            <a:off x="5803900" y="33147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562" name="Line 58"/>
          <p:cNvSpPr>
            <a:spLocks noChangeShapeType="1"/>
          </p:cNvSpPr>
          <p:nvPr/>
        </p:nvSpPr>
        <p:spPr bwMode="auto">
          <a:xfrm flipH="1">
            <a:off x="6248400" y="3403600"/>
            <a:ext cx="179388" cy="254000"/>
          </a:xfrm>
          <a:prstGeom prst="line">
            <a:avLst/>
          </a:prstGeom>
          <a:noFill/>
          <a:ln w="9525">
            <a:solidFill>
              <a:srgbClr val="26A6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9563" name="Line 59"/>
          <p:cNvSpPr>
            <a:spLocks noChangeShapeType="1"/>
          </p:cNvSpPr>
          <p:nvPr/>
        </p:nvSpPr>
        <p:spPr bwMode="auto">
          <a:xfrm flipH="1">
            <a:off x="6248400" y="3124200"/>
            <a:ext cx="431800" cy="533400"/>
          </a:xfrm>
          <a:prstGeom prst="line">
            <a:avLst/>
          </a:prstGeom>
          <a:noFill/>
          <a:ln w="9525">
            <a:solidFill>
              <a:srgbClr val="22962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9564" name="Line 60"/>
          <p:cNvSpPr>
            <a:spLocks noChangeShapeType="1"/>
          </p:cNvSpPr>
          <p:nvPr/>
        </p:nvSpPr>
        <p:spPr bwMode="auto">
          <a:xfrm flipH="1">
            <a:off x="6324600" y="3276600"/>
            <a:ext cx="342900" cy="457200"/>
          </a:xfrm>
          <a:prstGeom prst="line">
            <a:avLst/>
          </a:prstGeom>
          <a:noFill/>
          <a:ln w="9525">
            <a:solidFill>
              <a:srgbClr val="22962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9565" name="Line 61"/>
          <p:cNvSpPr>
            <a:spLocks noChangeShapeType="1"/>
          </p:cNvSpPr>
          <p:nvPr/>
        </p:nvSpPr>
        <p:spPr bwMode="auto">
          <a:xfrm flipH="1">
            <a:off x="6477000" y="3417888"/>
            <a:ext cx="420688" cy="468312"/>
          </a:xfrm>
          <a:prstGeom prst="line">
            <a:avLst/>
          </a:prstGeom>
          <a:noFill/>
          <a:ln w="9525">
            <a:solidFill>
              <a:srgbClr val="22962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9566" name="Line 62"/>
          <p:cNvSpPr>
            <a:spLocks noChangeShapeType="1"/>
          </p:cNvSpPr>
          <p:nvPr/>
        </p:nvSpPr>
        <p:spPr bwMode="auto">
          <a:xfrm flipH="1">
            <a:off x="6450013" y="3124200"/>
            <a:ext cx="560387" cy="698500"/>
          </a:xfrm>
          <a:prstGeom prst="line">
            <a:avLst/>
          </a:prstGeom>
          <a:noFill/>
          <a:ln w="9525">
            <a:solidFill>
              <a:srgbClr val="22962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9567" name="Rectangle 63"/>
          <p:cNvSpPr>
            <a:spLocks noChangeArrowheads="1"/>
          </p:cNvSpPr>
          <p:nvPr/>
        </p:nvSpPr>
        <p:spPr bwMode="auto">
          <a:xfrm>
            <a:off x="6223000" y="36195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568" name="Rectangle 64"/>
          <p:cNvSpPr>
            <a:spLocks noChangeArrowheads="1"/>
          </p:cNvSpPr>
          <p:nvPr/>
        </p:nvSpPr>
        <p:spPr bwMode="auto">
          <a:xfrm>
            <a:off x="6311900" y="36703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569" name="Rectangle 65"/>
          <p:cNvSpPr>
            <a:spLocks noChangeArrowheads="1"/>
          </p:cNvSpPr>
          <p:nvPr/>
        </p:nvSpPr>
        <p:spPr bwMode="auto">
          <a:xfrm>
            <a:off x="6477000" y="38100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570" name="Rectangle 66"/>
          <p:cNvSpPr>
            <a:spLocks noChangeArrowheads="1"/>
          </p:cNvSpPr>
          <p:nvPr/>
        </p:nvSpPr>
        <p:spPr bwMode="auto">
          <a:xfrm>
            <a:off x="6248400" y="36576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571" name="Rectangle 67"/>
          <p:cNvSpPr>
            <a:spLocks noChangeArrowheads="1"/>
          </p:cNvSpPr>
          <p:nvPr/>
        </p:nvSpPr>
        <p:spPr bwMode="auto">
          <a:xfrm>
            <a:off x="6400800" y="37338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572" name="Oval 68"/>
          <p:cNvSpPr>
            <a:spLocks noChangeArrowheads="1"/>
          </p:cNvSpPr>
          <p:nvPr/>
        </p:nvSpPr>
        <p:spPr bwMode="auto">
          <a:xfrm rot="2592405">
            <a:off x="5514975" y="3138488"/>
            <a:ext cx="685800" cy="381000"/>
          </a:xfrm>
          <a:prstGeom prst="ellipse">
            <a:avLst/>
          </a:prstGeom>
          <a:noFill/>
          <a:ln w="19050">
            <a:solidFill>
              <a:srgbClr val="ECD8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573" name="Oval 69"/>
          <p:cNvSpPr>
            <a:spLocks noChangeArrowheads="1"/>
          </p:cNvSpPr>
          <p:nvPr/>
        </p:nvSpPr>
        <p:spPr bwMode="auto">
          <a:xfrm rot="2304131">
            <a:off x="6096000" y="3581400"/>
            <a:ext cx="685800" cy="381000"/>
          </a:xfrm>
          <a:prstGeom prst="ellips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574" name="Line 70"/>
          <p:cNvSpPr>
            <a:spLocks noChangeShapeType="1"/>
          </p:cNvSpPr>
          <p:nvPr/>
        </p:nvSpPr>
        <p:spPr bwMode="auto">
          <a:xfrm>
            <a:off x="5181600" y="2819400"/>
            <a:ext cx="2667000" cy="2133600"/>
          </a:xfrm>
          <a:prstGeom prst="line">
            <a:avLst/>
          </a:prstGeom>
          <a:noFill/>
          <a:ln w="19050">
            <a:solidFill>
              <a:srgbClr val="CA022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1031" name="Rectangle 71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838200" y="1676400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Char char="w"/>
            </a:pPr>
            <a:r>
              <a:rPr lang="en-GB" sz="2400">
                <a:solidFill>
                  <a:srgbClr val="40458C"/>
                </a:solidFill>
              </a:rPr>
              <a:t>Using two classes as example:</a:t>
            </a:r>
          </a:p>
        </p:txBody>
      </p:sp>
      <p:sp>
        <p:nvSpPr>
          <p:cNvPr id="149577" name="Rectangle 73"/>
          <p:cNvSpPr>
            <a:spLocks noChangeArrowheads="1"/>
          </p:cNvSpPr>
          <p:nvPr/>
        </p:nvSpPr>
        <p:spPr bwMode="auto">
          <a:xfrm>
            <a:off x="6248400" y="5334000"/>
            <a:ext cx="10953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800">
                <a:solidFill>
                  <a:srgbClr val="40458C"/>
                </a:solidFill>
              </a:rPr>
              <a:t>Good</a:t>
            </a:r>
            <a:endParaRPr lang="en-US" sz="2800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2499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41" grpId="0" animBg="1"/>
      <p:bldP spid="149542" grpId="0" animBg="1"/>
      <p:bldP spid="149543" grpId="0"/>
      <p:bldP spid="149544" grpId="0"/>
      <p:bldP spid="149545" grpId="0" animBg="1"/>
      <p:bldP spid="149546" grpId="0" animBg="1"/>
      <p:bldP spid="149547" grpId="0" animBg="1"/>
      <p:bldP spid="149548" grpId="0" animBg="1"/>
      <p:bldP spid="149549" grpId="0" animBg="1"/>
      <p:bldP spid="149550" grpId="0" animBg="1"/>
      <p:bldP spid="149551" grpId="0" animBg="1"/>
      <p:bldP spid="149552" grpId="0" animBg="1"/>
      <p:bldP spid="149553" grpId="0" animBg="1"/>
      <p:bldP spid="149554" grpId="0" animBg="1"/>
      <p:bldP spid="149555" grpId="0" animBg="1"/>
      <p:bldP spid="149556" grpId="0" animBg="1"/>
      <p:bldP spid="149557" grpId="0" animBg="1"/>
      <p:bldP spid="149558" grpId="0" animBg="1"/>
      <p:bldP spid="149559" grpId="0" animBg="1"/>
      <p:bldP spid="149560" grpId="0" animBg="1"/>
      <p:bldP spid="149561" grpId="0" animBg="1"/>
      <p:bldP spid="149562" grpId="0" animBg="1"/>
      <p:bldP spid="149563" grpId="0" animBg="1"/>
      <p:bldP spid="149564" grpId="0" animBg="1"/>
      <p:bldP spid="149565" grpId="0" animBg="1"/>
      <p:bldP spid="149566" grpId="0" animBg="1"/>
      <p:bldP spid="149567" grpId="0" animBg="1"/>
      <p:bldP spid="149568" grpId="0" animBg="1"/>
      <p:bldP spid="149569" grpId="0" animBg="1"/>
      <p:bldP spid="149570" grpId="0" animBg="1"/>
      <p:bldP spid="149571" grpId="0" animBg="1"/>
      <p:bldP spid="149572" grpId="0" animBg="1"/>
      <p:bldP spid="149573" grpId="0" animBg="1"/>
      <p:bldP spid="149574" grpId="0" animBg="1"/>
      <p:bldP spid="14957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ChangeArrowheads="1"/>
          </p:cNvSpPr>
          <p:nvPr/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zh-CN" sz="40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Comparing with PCA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0200"/>
            <a:ext cx="5638800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Oval 4"/>
          <p:cNvSpPr>
            <a:spLocks noChangeArrowheads="1"/>
          </p:cNvSpPr>
          <p:nvPr/>
        </p:nvSpPr>
        <p:spPr bwMode="auto">
          <a:xfrm rot="-1559477">
            <a:off x="3492500" y="3835400"/>
            <a:ext cx="3429000" cy="990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9" name="Oval 5"/>
          <p:cNvSpPr>
            <a:spLocks noChangeArrowheads="1"/>
          </p:cNvSpPr>
          <p:nvPr/>
        </p:nvSpPr>
        <p:spPr bwMode="auto">
          <a:xfrm rot="-3483972">
            <a:off x="2362200" y="2895600"/>
            <a:ext cx="3429000" cy="990600"/>
          </a:xfrm>
          <a:prstGeom prst="ellipse">
            <a:avLst/>
          </a:prstGeom>
          <a:noFill/>
          <a:ln w="9525">
            <a:solidFill>
              <a:srgbClr val="0707C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6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2"/>
          <p:cNvSpPr>
            <a:spLocks noChangeArrowheads="1"/>
          </p:cNvSpPr>
          <p:nvPr/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altLang="zh-CN" sz="4400">
                <a:solidFill>
                  <a:srgbClr val="660066"/>
                </a:solidFill>
              </a:rPr>
              <a:t>Variables</a:t>
            </a:r>
          </a:p>
        </p:txBody>
      </p:sp>
      <p:sp>
        <p:nvSpPr>
          <p:cNvPr id="4103" name="Rectangle 3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838200" y="1524000"/>
            <a:ext cx="4800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zh-CN" altLang="en-US" sz="3200">
              <a:solidFill>
                <a:srgbClr val="40458C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CN" sz="2800">
                <a:solidFill>
                  <a:srgbClr val="40458C"/>
                </a:solidFill>
              </a:rPr>
              <a:t>N Sample images: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CN" sz="2800">
                <a:solidFill>
                  <a:srgbClr val="40458C"/>
                </a:solidFill>
              </a:rPr>
              <a:t>c classes: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zh-CN" sz="2800">
              <a:solidFill>
                <a:srgbClr val="40458C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CN" sz="2800">
                <a:solidFill>
                  <a:srgbClr val="40458C"/>
                </a:solidFill>
              </a:rPr>
              <a:t>Average of each class: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CN" sz="2800">
                <a:solidFill>
                  <a:srgbClr val="40458C"/>
                </a:solidFill>
              </a:rPr>
              <a:t>Average of all data:</a:t>
            </a:r>
            <a:r>
              <a:rPr lang="en-US" altLang="zh-CN" sz="4000">
                <a:solidFill>
                  <a:srgbClr val="40458C"/>
                </a:solidFill>
              </a:rPr>
              <a:t>	</a:t>
            </a: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5638800" y="2209800"/>
          <a:ext cx="150018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37" name="Equation" r:id="rId3" imgW="1460160" imgH="368280" progId="Equation.3">
                  <p:embed/>
                </p:oleObj>
              </mc:Choice>
              <mc:Fallback>
                <p:oleObj name="Equation" r:id="rId3" imgW="1460160" imgH="368280" progId="Equation.3">
                  <p:embed/>
                  <p:pic>
                    <p:nvPicPr>
                      <p:cNvPr id="409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209800"/>
                        <a:ext cx="1500188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5"/>
          <p:cNvGraphicFramePr>
            <a:graphicFrameLocks noChangeAspect="1"/>
          </p:cNvGraphicFramePr>
          <p:nvPr/>
        </p:nvGraphicFramePr>
        <p:xfrm>
          <a:off x="5734050" y="2813050"/>
          <a:ext cx="1462088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38" name="Equation" r:id="rId5" imgW="1422360" imgH="380880" progId="Equation.3">
                  <p:embed/>
                </p:oleObj>
              </mc:Choice>
              <mc:Fallback>
                <p:oleObj name="Equation" r:id="rId5" imgW="1422360" imgH="380880" progId="Equation.3">
                  <p:embed/>
                  <p:pic>
                    <p:nvPicPr>
                      <p:cNvPr id="409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4050" y="2813050"/>
                        <a:ext cx="1462088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6"/>
          <p:cNvGraphicFramePr>
            <a:graphicFrameLocks noChangeAspect="1"/>
          </p:cNvGraphicFramePr>
          <p:nvPr/>
        </p:nvGraphicFramePr>
        <p:xfrm>
          <a:off x="5562600" y="3429000"/>
          <a:ext cx="1919288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39" name="Equation" r:id="rId7" imgW="1866600" imgH="799920" progId="Equation.3">
                  <p:embed/>
                </p:oleObj>
              </mc:Choice>
              <mc:Fallback>
                <p:oleObj name="Equation" r:id="rId7" imgW="1866600" imgH="799920" progId="Equation.3">
                  <p:embed/>
                  <p:pic>
                    <p:nvPicPr>
                      <p:cNvPr id="410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3429000"/>
                        <a:ext cx="1919288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" name="Object 7"/>
          <p:cNvGraphicFramePr>
            <a:graphicFrameLocks noChangeAspect="1"/>
          </p:cNvGraphicFramePr>
          <p:nvPr/>
        </p:nvGraphicFramePr>
        <p:xfrm>
          <a:off x="5719763" y="4521200"/>
          <a:ext cx="1604962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40" name="Equation" r:id="rId9" imgW="1562040" imgH="749160" progId="Equation.3">
                  <p:embed/>
                </p:oleObj>
              </mc:Choice>
              <mc:Fallback>
                <p:oleObj name="Equation" r:id="rId9" imgW="1562040" imgH="749160" progId="Equation.3">
                  <p:embed/>
                  <p:pic>
                    <p:nvPicPr>
                      <p:cNvPr id="410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9763" y="4521200"/>
                        <a:ext cx="1604962" cy="76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559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class: face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800" dirty="0" smtClean="0"/>
              <a:t>Two methods: “Eigenfaces” and “</a:t>
            </a:r>
            <a:r>
              <a:rPr lang="en-US" sz="2800" dirty="0" err="1" smtClean="0"/>
              <a:t>Fisherfaces</a:t>
            </a:r>
            <a:r>
              <a:rPr lang="en-US" sz="2800" dirty="0" smtClean="0"/>
              <a:t>”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000" dirty="0" smtClean="0"/>
              <a:t>Feature subspaces: PCA and FLD</a:t>
            </a:r>
          </a:p>
          <a:p>
            <a:pPr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2800" dirty="0" smtClean="0"/>
              <a:t>Look at results from recent vendor test</a:t>
            </a:r>
          </a:p>
          <a:p>
            <a:pPr>
              <a:buFont typeface="Arial" pitchFamily="34" charset="0"/>
              <a:buChar char="•"/>
              <a:defRPr/>
            </a:pPr>
            <a:endParaRPr lang="en-US" sz="2800" dirty="0"/>
          </a:p>
          <a:p>
            <a:pPr>
              <a:buFont typeface="Arial" pitchFamily="34" charset="0"/>
              <a:buChar char="•"/>
              <a:defRPr/>
            </a:pPr>
            <a:r>
              <a:rPr lang="en-US" sz="2800" dirty="0" smtClean="0"/>
              <a:t>Recent method: </a:t>
            </a:r>
            <a:r>
              <a:rPr lang="en-US" sz="2800" dirty="0" err="1" smtClean="0"/>
              <a:t>DeepFace</a:t>
            </a:r>
            <a:r>
              <a:rPr lang="en-US" sz="2800" dirty="0" smtClean="0"/>
              <a:t> and </a:t>
            </a:r>
            <a:r>
              <a:rPr lang="en-US" sz="2800" dirty="0" err="1" smtClean="0"/>
              <a:t>FaceNet</a:t>
            </a:r>
            <a:endParaRPr lang="en-US" sz="2800" dirty="0" smtClean="0"/>
          </a:p>
          <a:p>
            <a:pPr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2800" dirty="0" smtClean="0"/>
              <a:t>Look at interesting findings about human face recognition</a:t>
            </a:r>
          </a:p>
          <a:p>
            <a:pPr>
              <a:buFont typeface="Arial" pitchFamily="34" charset="0"/>
              <a:buChar char="•"/>
              <a:defRPr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51696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ChangeArrowheads="1"/>
          </p:cNvSpPr>
          <p:nvPr/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altLang="zh-CN" sz="4400">
                <a:solidFill>
                  <a:srgbClr val="660066"/>
                </a:solidFill>
              </a:rPr>
              <a:t>Scatter Matrices</a:t>
            </a:r>
          </a:p>
        </p:txBody>
      </p:sp>
      <p:sp>
        <p:nvSpPr>
          <p:cNvPr id="5126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zh-CN" sz="3200">
                <a:solidFill>
                  <a:srgbClr val="40458C"/>
                </a:solidFill>
              </a:rPr>
              <a:t>Scatter of class i:</a:t>
            </a: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5334000" y="1905000"/>
          <a:ext cx="3038475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11" name="Equation" r:id="rId3" imgW="1612800" imgH="380880" progId="Equation.3">
                  <p:embed/>
                </p:oleObj>
              </mc:Choice>
              <mc:Fallback>
                <p:oleObj name="Equation" r:id="rId3" imgW="1612800" imgH="380880" progId="Equation.3">
                  <p:embed/>
                  <p:pic>
                    <p:nvPicPr>
                      <p:cNvPr id="512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905000"/>
                        <a:ext cx="3038475" cy="719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5"/>
          <p:cNvGraphicFramePr>
            <a:graphicFrameLocks noChangeAspect="1"/>
          </p:cNvGraphicFramePr>
          <p:nvPr/>
        </p:nvGraphicFramePr>
        <p:xfrm>
          <a:off x="5257800" y="2667000"/>
          <a:ext cx="1397000" cy="87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12" name="Equation" r:id="rId5" imgW="685800" imgH="431640" progId="Equation.3">
                  <p:embed/>
                </p:oleObj>
              </mc:Choice>
              <mc:Fallback>
                <p:oleObj name="Equation" r:id="rId5" imgW="685800" imgH="431640" progId="Equation.3">
                  <p:embed/>
                  <p:pic>
                    <p:nvPicPr>
                      <p:cNvPr id="512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2667000"/>
                        <a:ext cx="1397000" cy="877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6"/>
          <p:cNvGraphicFramePr>
            <a:graphicFrameLocks noChangeAspect="1"/>
          </p:cNvGraphicFramePr>
          <p:nvPr/>
        </p:nvGraphicFramePr>
        <p:xfrm>
          <a:off x="5280025" y="3886200"/>
          <a:ext cx="3602038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13" name="Equation" r:id="rId7" imgW="1714320" imgH="431640" progId="Equation.3">
                  <p:embed/>
                </p:oleObj>
              </mc:Choice>
              <mc:Fallback>
                <p:oleObj name="Equation" r:id="rId7" imgW="1714320" imgH="431640" progId="Equation.3">
                  <p:embed/>
                  <p:pic>
                    <p:nvPicPr>
                      <p:cNvPr id="512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0025" y="3886200"/>
                        <a:ext cx="3602038" cy="912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7" name="Rectangle 8"/>
          <p:cNvSpPr>
            <a:spLocks noChangeArrowheads="1"/>
          </p:cNvSpPr>
          <p:nvPr/>
        </p:nvSpPr>
        <p:spPr bwMode="auto">
          <a:xfrm>
            <a:off x="685800" y="28956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CN" sz="3200">
                <a:solidFill>
                  <a:srgbClr val="40458C"/>
                </a:solidFill>
              </a:rPr>
              <a:t>Within class scatter:</a:t>
            </a:r>
          </a:p>
        </p:txBody>
      </p:sp>
      <p:sp>
        <p:nvSpPr>
          <p:cNvPr id="5128" name="Rectangle 9"/>
          <p:cNvSpPr>
            <a:spLocks noChangeArrowheads="1"/>
          </p:cNvSpPr>
          <p:nvPr/>
        </p:nvSpPr>
        <p:spPr bwMode="auto">
          <a:xfrm>
            <a:off x="685800" y="40386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CN" sz="3200">
                <a:solidFill>
                  <a:srgbClr val="40458C"/>
                </a:solidFill>
              </a:rPr>
              <a:t>Between class scatter:</a:t>
            </a:r>
          </a:p>
        </p:txBody>
      </p:sp>
    </p:spTree>
    <p:extLst>
      <p:ext uri="{BB962C8B-B14F-4D97-AF65-F5344CB8AC3E}">
        <p14:creationId xmlns:p14="http://schemas.microsoft.com/office/powerpoint/2010/main" val="236534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5" name="Oval 45"/>
          <p:cNvSpPr>
            <a:spLocks noChangeArrowheads="1"/>
          </p:cNvSpPr>
          <p:nvPr/>
        </p:nvSpPr>
        <p:spPr bwMode="auto">
          <a:xfrm rot="2304131">
            <a:off x="4227513" y="2884488"/>
            <a:ext cx="685800" cy="990600"/>
          </a:xfrm>
          <a:prstGeom prst="ellips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1" name="Rectangle 2"/>
          <p:cNvSpPr>
            <a:spLocks noChangeArrowheads="1"/>
          </p:cNvSpPr>
          <p:nvPr/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altLang="zh-CN" sz="4400">
                <a:solidFill>
                  <a:srgbClr val="660066"/>
                </a:solidFill>
              </a:rPr>
              <a:t>Illustration</a:t>
            </a:r>
          </a:p>
        </p:txBody>
      </p:sp>
      <p:graphicFrame>
        <p:nvGraphicFramePr>
          <p:cNvPr id="153603" name="Object 3"/>
          <p:cNvGraphicFramePr>
            <a:graphicFrameLocks noChangeAspect="1"/>
          </p:cNvGraphicFramePr>
          <p:nvPr/>
        </p:nvGraphicFramePr>
        <p:xfrm>
          <a:off x="5029200" y="4038600"/>
          <a:ext cx="350838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89" name="Equation" r:id="rId3" imgW="342720" imgH="368280" progId="Equation.3">
                  <p:embed/>
                </p:oleObj>
              </mc:Choice>
              <mc:Fallback>
                <p:oleObj name="Equation" r:id="rId3" imgW="342720" imgH="368280" progId="Equation.3">
                  <p:embed/>
                  <p:pic>
                    <p:nvPicPr>
                      <p:cNvPr id="15360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4038600"/>
                        <a:ext cx="350838" cy="37941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04" name="Line 4"/>
          <p:cNvSpPr>
            <a:spLocks noChangeShapeType="1"/>
          </p:cNvSpPr>
          <p:nvPr/>
        </p:nvSpPr>
        <p:spPr bwMode="auto">
          <a:xfrm flipH="1" flipV="1">
            <a:off x="4800600" y="3657600"/>
            <a:ext cx="228600" cy="381000"/>
          </a:xfrm>
          <a:prstGeom prst="line">
            <a:avLst/>
          </a:prstGeom>
          <a:noFill/>
          <a:ln w="2857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53605" name="Object 5"/>
          <p:cNvGraphicFramePr>
            <a:graphicFrameLocks noChangeAspect="1"/>
          </p:cNvGraphicFramePr>
          <p:nvPr/>
        </p:nvGraphicFramePr>
        <p:xfrm>
          <a:off x="2590800" y="2971800"/>
          <a:ext cx="360363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90" name="Equation" r:id="rId5" imgW="317160" imgH="368280" progId="Equation.3">
                  <p:embed/>
                </p:oleObj>
              </mc:Choice>
              <mc:Fallback>
                <p:oleObj name="Equation" r:id="rId5" imgW="317160" imgH="368280" progId="Equation.3">
                  <p:embed/>
                  <p:pic>
                    <p:nvPicPr>
                      <p:cNvPr id="15360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971800"/>
                        <a:ext cx="360363" cy="37941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06" name="Line 6"/>
          <p:cNvSpPr>
            <a:spLocks noChangeShapeType="1"/>
          </p:cNvSpPr>
          <p:nvPr/>
        </p:nvSpPr>
        <p:spPr bwMode="auto">
          <a:xfrm flipV="1">
            <a:off x="2971800" y="3124200"/>
            <a:ext cx="685800" cy="76200"/>
          </a:xfrm>
          <a:prstGeom prst="line">
            <a:avLst/>
          </a:prstGeom>
          <a:noFill/>
          <a:ln w="28575">
            <a:solidFill>
              <a:srgbClr val="ECD8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07" name="Line 7"/>
          <p:cNvSpPr>
            <a:spLocks noChangeShapeType="1"/>
          </p:cNvSpPr>
          <p:nvPr/>
        </p:nvSpPr>
        <p:spPr bwMode="auto">
          <a:xfrm flipH="1">
            <a:off x="2590800" y="2895600"/>
            <a:ext cx="1524000" cy="1676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diamond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08" name="Line 8"/>
          <p:cNvSpPr>
            <a:spLocks noChangeShapeType="1"/>
          </p:cNvSpPr>
          <p:nvPr/>
        </p:nvSpPr>
        <p:spPr bwMode="auto">
          <a:xfrm flipV="1">
            <a:off x="2743200" y="3352800"/>
            <a:ext cx="1828800" cy="1371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diamond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53609" name="Object 9"/>
          <p:cNvGraphicFramePr>
            <a:graphicFrameLocks noChangeAspect="1"/>
          </p:cNvGraphicFramePr>
          <p:nvPr/>
        </p:nvGraphicFramePr>
        <p:xfrm>
          <a:off x="2336800" y="4597400"/>
          <a:ext cx="401638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91" name="Equation" r:id="rId7" imgW="393480" imgH="368280" progId="Equation.3">
                  <p:embed/>
                </p:oleObj>
              </mc:Choice>
              <mc:Fallback>
                <p:oleObj name="Equation" r:id="rId7" imgW="393480" imgH="368280" progId="Equation.3">
                  <p:embed/>
                  <p:pic>
                    <p:nvPicPr>
                      <p:cNvPr id="15360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6800" y="4597400"/>
                        <a:ext cx="401638" cy="37941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10" name="Object 10"/>
          <p:cNvGraphicFramePr>
            <a:graphicFrameLocks noChangeAspect="1"/>
          </p:cNvGraphicFramePr>
          <p:nvPr/>
        </p:nvGraphicFramePr>
        <p:xfrm>
          <a:off x="5334000" y="1905000"/>
          <a:ext cx="1709738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92" name="Equation" r:id="rId9" imgW="1663560" imgH="380880" progId="Equation.3">
                  <p:embed/>
                </p:oleObj>
              </mc:Choice>
              <mc:Fallback>
                <p:oleObj name="Equation" r:id="rId9" imgW="1663560" imgH="380880" progId="Equation.3">
                  <p:embed/>
                  <p:pic>
                    <p:nvPicPr>
                      <p:cNvPr id="15361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905000"/>
                        <a:ext cx="1709738" cy="39052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FF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11" name="Oval 11"/>
          <p:cNvSpPr>
            <a:spLocks noChangeArrowheads="1"/>
          </p:cNvSpPr>
          <p:nvPr/>
        </p:nvSpPr>
        <p:spPr bwMode="auto">
          <a:xfrm rot="-2855958">
            <a:off x="3811588" y="2420938"/>
            <a:ext cx="1143000" cy="1600200"/>
          </a:xfrm>
          <a:prstGeom prst="ellips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12" name="Line 12"/>
          <p:cNvSpPr>
            <a:spLocks noChangeShapeType="1"/>
          </p:cNvSpPr>
          <p:nvPr/>
        </p:nvSpPr>
        <p:spPr bwMode="auto">
          <a:xfrm flipH="1">
            <a:off x="4800600" y="2286000"/>
            <a:ext cx="1066800" cy="4572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8" name="Line 13"/>
          <p:cNvSpPr>
            <a:spLocks noChangeShapeType="1"/>
          </p:cNvSpPr>
          <p:nvPr/>
        </p:nvSpPr>
        <p:spPr bwMode="auto">
          <a:xfrm>
            <a:off x="3429000" y="4876800"/>
            <a:ext cx="2667000" cy="0"/>
          </a:xfrm>
          <a:prstGeom prst="line">
            <a:avLst/>
          </a:prstGeom>
          <a:noFill/>
          <a:ln w="9525">
            <a:solidFill>
              <a:srgbClr val="40458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9" name="Line 14"/>
          <p:cNvSpPr>
            <a:spLocks noChangeShapeType="1"/>
          </p:cNvSpPr>
          <p:nvPr/>
        </p:nvSpPr>
        <p:spPr bwMode="auto">
          <a:xfrm flipV="1">
            <a:off x="3429000" y="2362200"/>
            <a:ext cx="0" cy="2514600"/>
          </a:xfrm>
          <a:prstGeom prst="line">
            <a:avLst/>
          </a:prstGeom>
          <a:noFill/>
          <a:ln w="9525">
            <a:solidFill>
              <a:srgbClr val="40458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60" name="Rectangle 15"/>
          <p:cNvSpPr>
            <a:spLocks noChangeArrowheads="1"/>
          </p:cNvSpPr>
          <p:nvPr/>
        </p:nvSpPr>
        <p:spPr bwMode="auto">
          <a:xfrm>
            <a:off x="6019800" y="4495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zh-CN" sz="1400" b="1">
                <a:solidFill>
                  <a:srgbClr val="40458C"/>
                </a:solidFill>
                <a:latin typeface="Tahoma" pitchFamily="34" charset="0"/>
              </a:rPr>
              <a:t>x1</a:t>
            </a:r>
          </a:p>
        </p:txBody>
      </p:sp>
      <p:sp>
        <p:nvSpPr>
          <p:cNvPr id="6161" name="Rectangle 16"/>
          <p:cNvSpPr>
            <a:spLocks noChangeArrowheads="1"/>
          </p:cNvSpPr>
          <p:nvPr/>
        </p:nvSpPr>
        <p:spPr bwMode="auto">
          <a:xfrm>
            <a:off x="3048000" y="2209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zh-CN" sz="1400" b="1">
                <a:solidFill>
                  <a:srgbClr val="40458C"/>
                </a:solidFill>
                <a:latin typeface="Tahoma" pitchFamily="34" charset="0"/>
              </a:rPr>
              <a:t>x2</a:t>
            </a:r>
          </a:p>
        </p:txBody>
      </p:sp>
      <p:sp>
        <p:nvSpPr>
          <p:cNvPr id="6162" name="Oval 17"/>
          <p:cNvSpPr>
            <a:spLocks noChangeArrowheads="1"/>
          </p:cNvSpPr>
          <p:nvPr/>
        </p:nvSpPr>
        <p:spPr bwMode="auto">
          <a:xfrm>
            <a:off x="3898900" y="27813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3" name="Oval 18"/>
          <p:cNvSpPr>
            <a:spLocks noChangeArrowheads="1"/>
          </p:cNvSpPr>
          <p:nvPr/>
        </p:nvSpPr>
        <p:spPr bwMode="auto">
          <a:xfrm>
            <a:off x="4038600" y="26670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4" name="Oval 19"/>
          <p:cNvSpPr>
            <a:spLocks noChangeArrowheads="1"/>
          </p:cNvSpPr>
          <p:nvPr/>
        </p:nvSpPr>
        <p:spPr bwMode="auto">
          <a:xfrm>
            <a:off x="3810000" y="31242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5" name="Oval 20"/>
          <p:cNvSpPr>
            <a:spLocks noChangeArrowheads="1"/>
          </p:cNvSpPr>
          <p:nvPr/>
        </p:nvSpPr>
        <p:spPr bwMode="auto">
          <a:xfrm>
            <a:off x="4343400" y="28194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6" name="Rectangle 21"/>
          <p:cNvSpPr>
            <a:spLocks noChangeArrowheads="1"/>
          </p:cNvSpPr>
          <p:nvPr/>
        </p:nvSpPr>
        <p:spPr bwMode="auto">
          <a:xfrm>
            <a:off x="4495800" y="35814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7" name="Rectangle 22"/>
          <p:cNvSpPr>
            <a:spLocks noChangeArrowheads="1"/>
          </p:cNvSpPr>
          <p:nvPr/>
        </p:nvSpPr>
        <p:spPr bwMode="auto">
          <a:xfrm>
            <a:off x="4724400" y="30480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8" name="Rectangle 23"/>
          <p:cNvSpPr>
            <a:spLocks noChangeArrowheads="1"/>
          </p:cNvSpPr>
          <p:nvPr/>
        </p:nvSpPr>
        <p:spPr bwMode="auto">
          <a:xfrm>
            <a:off x="4648200" y="33528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9" name="Rectangle 24"/>
          <p:cNvSpPr>
            <a:spLocks noChangeArrowheads="1"/>
          </p:cNvSpPr>
          <p:nvPr/>
        </p:nvSpPr>
        <p:spPr bwMode="auto">
          <a:xfrm>
            <a:off x="4191000" y="33528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0" name="Rectangle 25"/>
          <p:cNvSpPr>
            <a:spLocks noChangeArrowheads="1"/>
          </p:cNvSpPr>
          <p:nvPr/>
        </p:nvSpPr>
        <p:spPr bwMode="auto">
          <a:xfrm>
            <a:off x="4419600" y="32004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44" name="Oval 44"/>
          <p:cNvSpPr>
            <a:spLocks noChangeArrowheads="1"/>
          </p:cNvSpPr>
          <p:nvPr/>
        </p:nvSpPr>
        <p:spPr bwMode="auto">
          <a:xfrm rot="2592405">
            <a:off x="3729038" y="2527300"/>
            <a:ext cx="685800" cy="838200"/>
          </a:xfrm>
          <a:prstGeom prst="ellipse">
            <a:avLst/>
          </a:prstGeom>
          <a:noFill/>
          <a:ln w="19050">
            <a:solidFill>
              <a:srgbClr val="ECD8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47" name="Rectangle 47"/>
          <p:cNvSpPr>
            <a:spLocks noChangeArrowheads="1"/>
          </p:cNvSpPr>
          <p:nvPr/>
        </p:nvSpPr>
        <p:spPr bwMode="auto">
          <a:xfrm>
            <a:off x="5943600" y="2362200"/>
            <a:ext cx="2170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40458C"/>
                </a:solidFill>
              </a:rPr>
              <a:t>Within class scatter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153648" name="Rectangle 48"/>
          <p:cNvSpPr>
            <a:spLocks noChangeArrowheads="1"/>
          </p:cNvSpPr>
          <p:nvPr/>
        </p:nvSpPr>
        <p:spPr bwMode="auto">
          <a:xfrm>
            <a:off x="914400" y="5029200"/>
            <a:ext cx="2384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>
                <a:solidFill>
                  <a:srgbClr val="40458C"/>
                </a:solidFill>
              </a:rPr>
              <a:t>Between class scatter</a:t>
            </a:r>
          </a:p>
        </p:txBody>
      </p:sp>
    </p:spTree>
    <p:extLst>
      <p:ext uri="{BB962C8B-B14F-4D97-AF65-F5344CB8AC3E}">
        <p14:creationId xmlns:p14="http://schemas.microsoft.com/office/powerpoint/2010/main" val="204291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5" grpId="0" animBg="1"/>
      <p:bldP spid="153604" grpId="0" animBg="1"/>
      <p:bldP spid="153606" grpId="0" animBg="1"/>
      <p:bldP spid="153607" grpId="0" animBg="1"/>
      <p:bldP spid="153608" grpId="0" animBg="1"/>
      <p:bldP spid="153611" grpId="0" animBg="1"/>
      <p:bldP spid="153612" grpId="0" animBg="1"/>
      <p:bldP spid="153644" grpId="0" animBg="1"/>
      <p:bldP spid="153647" grpId="0"/>
      <p:bldP spid="15364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4400">
                <a:solidFill>
                  <a:srgbClr val="660066"/>
                </a:solidFill>
              </a:rPr>
              <a:t>Mathematical Formulation</a:t>
            </a:r>
          </a:p>
        </p:txBody>
      </p:sp>
      <p:sp>
        <p:nvSpPr>
          <p:cNvPr id="7176" name="Rectangle 3"/>
          <p:cNvSpPr>
            <a:spLocks noChangeArrowheads="1"/>
          </p:cNvSpPr>
          <p:nvPr/>
        </p:nvSpPr>
        <p:spPr bwMode="auto">
          <a:xfrm>
            <a:off x="685800" y="1066800"/>
            <a:ext cx="7772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10000"/>
              <a:buFontTx/>
              <a:buChar char="•"/>
            </a:pPr>
            <a:r>
              <a:rPr lang="en-US" altLang="zh-CN" sz="2800" dirty="0">
                <a:solidFill>
                  <a:srgbClr val="40458C"/>
                </a:solidFill>
                <a:cs typeface="Times New Roman" pitchFamily="18" charset="0"/>
              </a:rPr>
              <a:t>After projection</a:t>
            </a: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110000"/>
              <a:buFont typeface="Arial" charset="0"/>
              <a:buChar char="–"/>
            </a:pPr>
            <a:r>
              <a:rPr lang="en-US" altLang="zh-CN" sz="2800" dirty="0">
                <a:solidFill>
                  <a:srgbClr val="40458C"/>
                </a:solidFill>
                <a:cs typeface="Times New Roman" pitchFamily="18" charset="0"/>
              </a:rPr>
              <a:t>Between class scatter</a:t>
            </a: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110000"/>
              <a:buFont typeface="Arial" charset="0"/>
              <a:buChar char="–"/>
            </a:pPr>
            <a:r>
              <a:rPr lang="en-US" altLang="zh-CN" sz="2800" dirty="0">
                <a:solidFill>
                  <a:srgbClr val="40458C"/>
                </a:solidFill>
                <a:cs typeface="Times New Roman" pitchFamily="18" charset="0"/>
              </a:rPr>
              <a:t>Within class scatter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10000"/>
              <a:buFontTx/>
              <a:buChar char="•"/>
            </a:pPr>
            <a:r>
              <a:rPr lang="en-US" altLang="zh-CN" sz="2800" dirty="0" smtClean="0">
                <a:solidFill>
                  <a:srgbClr val="40458C"/>
                </a:solidFill>
                <a:cs typeface="Times New Roman" pitchFamily="18" charset="0"/>
              </a:rPr>
              <a:t>Objective:</a:t>
            </a:r>
            <a:endParaRPr lang="en-US" altLang="zh-CN" sz="2800" dirty="0">
              <a:solidFill>
                <a:srgbClr val="40458C"/>
              </a:solidFill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10000"/>
              <a:buFontTx/>
              <a:buChar char="•"/>
            </a:pPr>
            <a:endParaRPr lang="en-US" altLang="zh-CN" sz="2800" dirty="0">
              <a:solidFill>
                <a:srgbClr val="40458C"/>
              </a:solidFill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10000"/>
              <a:buFontTx/>
              <a:buChar char="•"/>
            </a:pPr>
            <a:endParaRPr lang="en-US" altLang="zh-CN" sz="2800" dirty="0">
              <a:solidFill>
                <a:srgbClr val="40458C"/>
              </a:solidFill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10000"/>
              <a:buFontTx/>
              <a:buChar char="•"/>
            </a:pPr>
            <a:r>
              <a:rPr lang="en-US" altLang="zh-CN" sz="2800" dirty="0">
                <a:solidFill>
                  <a:srgbClr val="40458C"/>
                </a:solidFill>
                <a:cs typeface="Times New Roman" pitchFamily="18" charset="0"/>
              </a:rPr>
              <a:t>Solution: Generalized Eigenvectors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10000"/>
              <a:buFontTx/>
              <a:buChar char="•"/>
            </a:pPr>
            <a:endParaRPr lang="en-US" altLang="zh-CN" sz="2800" dirty="0">
              <a:solidFill>
                <a:srgbClr val="40458C"/>
              </a:solidFill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10000"/>
              <a:buFontTx/>
              <a:buChar char="•"/>
            </a:pPr>
            <a:r>
              <a:rPr lang="en-US" altLang="zh-CN" sz="2800" dirty="0">
                <a:solidFill>
                  <a:srgbClr val="40458C"/>
                </a:solidFill>
                <a:cs typeface="Times New Roman" pitchFamily="18" charset="0"/>
              </a:rPr>
              <a:t>Rank of </a:t>
            </a:r>
            <a:r>
              <a:rPr lang="en-US" altLang="zh-CN" sz="2800" b="1" i="1" dirty="0" err="1">
                <a:solidFill>
                  <a:srgbClr val="40458C"/>
                </a:solidFill>
                <a:cs typeface="Times New Roman" pitchFamily="18" charset="0"/>
              </a:rPr>
              <a:t>W</a:t>
            </a:r>
            <a:r>
              <a:rPr lang="en-US" altLang="zh-CN" sz="2800" b="1" i="1" baseline="-25000" dirty="0" err="1">
                <a:solidFill>
                  <a:srgbClr val="40458C"/>
                </a:solidFill>
                <a:cs typeface="Times New Roman" pitchFamily="18" charset="0"/>
              </a:rPr>
              <a:t>opt</a:t>
            </a:r>
            <a:r>
              <a:rPr lang="en-US" altLang="zh-CN" sz="2800" dirty="0">
                <a:solidFill>
                  <a:srgbClr val="40458C"/>
                </a:solidFill>
                <a:cs typeface="Times New Roman" pitchFamily="18" charset="0"/>
              </a:rPr>
              <a:t> is limited</a:t>
            </a: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110000"/>
              <a:buFont typeface="Arial" charset="0"/>
              <a:buChar char="–"/>
            </a:pPr>
            <a:r>
              <a:rPr lang="en-US" altLang="zh-CN" sz="2800" dirty="0">
                <a:solidFill>
                  <a:srgbClr val="40458C"/>
                </a:solidFill>
                <a:cs typeface="Times New Roman" pitchFamily="18" charset="0"/>
              </a:rPr>
              <a:t>Rank(S</a:t>
            </a:r>
            <a:r>
              <a:rPr lang="en-US" altLang="zh-CN" sz="2800" baseline="-25000" dirty="0">
                <a:solidFill>
                  <a:srgbClr val="40458C"/>
                </a:solidFill>
                <a:cs typeface="Times New Roman" pitchFamily="18" charset="0"/>
              </a:rPr>
              <a:t>B</a:t>
            </a:r>
            <a:r>
              <a:rPr lang="en-US" altLang="zh-CN" sz="2800" dirty="0">
                <a:solidFill>
                  <a:srgbClr val="40458C"/>
                </a:solidFill>
                <a:cs typeface="Times New Roman" pitchFamily="18" charset="0"/>
              </a:rPr>
              <a:t>) &lt;= |C|-1</a:t>
            </a: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110000"/>
              <a:buFont typeface="Arial" charset="0"/>
              <a:buChar char="–"/>
            </a:pPr>
            <a:r>
              <a:rPr lang="en-US" altLang="zh-CN" sz="2800" dirty="0">
                <a:solidFill>
                  <a:srgbClr val="40458C"/>
                </a:solidFill>
                <a:cs typeface="Times New Roman" pitchFamily="18" charset="0"/>
              </a:rPr>
              <a:t>Rank(S</a:t>
            </a:r>
            <a:r>
              <a:rPr lang="en-US" altLang="zh-CN" sz="2800" baseline="-25000" dirty="0">
                <a:solidFill>
                  <a:srgbClr val="40458C"/>
                </a:solidFill>
                <a:cs typeface="Times New Roman" pitchFamily="18" charset="0"/>
              </a:rPr>
              <a:t>W</a:t>
            </a:r>
            <a:r>
              <a:rPr lang="en-US" altLang="zh-CN" sz="2800" dirty="0">
                <a:solidFill>
                  <a:srgbClr val="40458C"/>
                </a:solidFill>
                <a:cs typeface="Times New Roman" pitchFamily="18" charset="0"/>
              </a:rPr>
              <a:t>) &lt;= N-C</a:t>
            </a: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5334000" y="1143000"/>
          <a:ext cx="1487488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67" name="Equation" r:id="rId3" imgW="1447560" imgH="444240" progId="Equation.3">
                  <p:embed/>
                </p:oleObj>
              </mc:Choice>
              <mc:Fallback>
                <p:oleObj name="Equation" r:id="rId3" imgW="1447560" imgH="444240" progId="Equation.3">
                  <p:embed/>
                  <p:pic>
                    <p:nvPicPr>
                      <p:cNvPr id="717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143000"/>
                        <a:ext cx="1487488" cy="45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5"/>
          <p:cNvGraphicFramePr>
            <a:graphicFrameLocks noChangeAspect="1"/>
          </p:cNvGraphicFramePr>
          <p:nvPr/>
        </p:nvGraphicFramePr>
        <p:xfrm>
          <a:off x="5257800" y="1676400"/>
          <a:ext cx="1905000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68" name="Equation" r:id="rId5" imgW="1854000" imgH="431640" progId="Equation.3">
                  <p:embed/>
                </p:oleObj>
              </mc:Choice>
              <mc:Fallback>
                <p:oleObj name="Equation" r:id="rId5" imgW="1854000" imgH="431640" progId="Equation.3">
                  <p:embed/>
                  <p:pic>
                    <p:nvPicPr>
                      <p:cNvPr id="717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1676400"/>
                        <a:ext cx="1905000" cy="442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6"/>
          <p:cNvGraphicFramePr>
            <a:graphicFrameLocks noChangeAspect="1"/>
          </p:cNvGraphicFramePr>
          <p:nvPr/>
        </p:nvGraphicFramePr>
        <p:xfrm>
          <a:off x="5257800" y="2133600"/>
          <a:ext cx="2008188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69" name="Equation" r:id="rId7" imgW="1955520" imgH="444240" progId="Equation.3">
                  <p:embed/>
                </p:oleObj>
              </mc:Choice>
              <mc:Fallback>
                <p:oleObj name="Equation" r:id="rId7" imgW="1955520" imgH="444240" progId="Equation.3">
                  <p:embed/>
                  <p:pic>
                    <p:nvPicPr>
                      <p:cNvPr id="717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2133600"/>
                        <a:ext cx="2008188" cy="45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" name="Object 4"/>
          <p:cNvGraphicFramePr>
            <a:graphicFrameLocks noChangeAspect="1"/>
          </p:cNvGraphicFramePr>
          <p:nvPr/>
        </p:nvGraphicFramePr>
        <p:xfrm>
          <a:off x="1981200" y="3048000"/>
          <a:ext cx="5326063" cy="109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70" name="Equation" r:id="rId9" imgW="5181480" imgH="1066680" progId="Equation.3">
                  <p:embed/>
                </p:oleObj>
              </mc:Choice>
              <mc:Fallback>
                <p:oleObj name="Equation" r:id="rId9" imgW="5181480" imgH="1066680" progId="Equation.3">
                  <p:embed/>
                  <p:pic>
                    <p:nvPicPr>
                      <p:cNvPr id="717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048000"/>
                        <a:ext cx="5326063" cy="1093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653" name="Object 5"/>
          <p:cNvGraphicFramePr>
            <a:graphicFrameLocks noChangeAspect="1"/>
          </p:cNvGraphicFramePr>
          <p:nvPr/>
        </p:nvGraphicFramePr>
        <p:xfrm>
          <a:off x="2362200" y="4648200"/>
          <a:ext cx="4335463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71" name="Equation" r:id="rId11" imgW="4216320" imgH="380880" progId="Equation.3">
                  <p:embed/>
                </p:oleObj>
              </mc:Choice>
              <mc:Fallback>
                <p:oleObj name="Equation" r:id="rId11" imgW="4216320" imgH="380880" progId="Equation.3">
                  <p:embed/>
                  <p:pic>
                    <p:nvPicPr>
                      <p:cNvPr id="15565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4648200"/>
                        <a:ext cx="4335463" cy="39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27785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2"/>
          <p:cNvSpPr>
            <a:spLocks noChangeArrowheads="1"/>
          </p:cNvSpPr>
          <p:nvPr/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altLang="zh-CN" sz="4400">
                <a:solidFill>
                  <a:srgbClr val="660066"/>
                </a:solidFill>
              </a:rPr>
              <a:t>Illustration</a:t>
            </a:r>
          </a:p>
        </p:txBody>
      </p:sp>
      <p:graphicFrame>
        <p:nvGraphicFramePr>
          <p:cNvPr id="224259" name="Object 3"/>
          <p:cNvGraphicFramePr>
            <a:graphicFrameLocks noChangeAspect="1"/>
          </p:cNvGraphicFramePr>
          <p:nvPr/>
        </p:nvGraphicFramePr>
        <p:xfrm>
          <a:off x="4343400" y="4419600"/>
          <a:ext cx="350838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41" name="Equation" r:id="rId3" imgW="342720" imgH="368280" progId="Equation.3">
                  <p:embed/>
                </p:oleObj>
              </mc:Choice>
              <mc:Fallback>
                <p:oleObj name="Equation" r:id="rId3" imgW="342720" imgH="368280" progId="Equation.3">
                  <p:embed/>
                  <p:pic>
                    <p:nvPicPr>
                      <p:cNvPr id="22425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4419600"/>
                        <a:ext cx="350838" cy="37941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4260" name="Line 4"/>
          <p:cNvSpPr>
            <a:spLocks noChangeShapeType="1"/>
          </p:cNvSpPr>
          <p:nvPr/>
        </p:nvSpPr>
        <p:spPr bwMode="auto">
          <a:xfrm flipH="1" flipV="1">
            <a:off x="4343400" y="4038600"/>
            <a:ext cx="228600" cy="381000"/>
          </a:xfrm>
          <a:prstGeom prst="line">
            <a:avLst/>
          </a:prstGeom>
          <a:noFill/>
          <a:ln w="2857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24261" name="Object 5"/>
          <p:cNvGraphicFramePr>
            <a:graphicFrameLocks noChangeAspect="1"/>
          </p:cNvGraphicFramePr>
          <p:nvPr/>
        </p:nvGraphicFramePr>
        <p:xfrm>
          <a:off x="2590800" y="2971800"/>
          <a:ext cx="360363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42" name="Equation" r:id="rId5" imgW="317160" imgH="368280" progId="Equation.3">
                  <p:embed/>
                </p:oleObj>
              </mc:Choice>
              <mc:Fallback>
                <p:oleObj name="Equation" r:id="rId5" imgW="317160" imgH="368280" progId="Equation.3">
                  <p:embed/>
                  <p:pic>
                    <p:nvPicPr>
                      <p:cNvPr id="22426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971800"/>
                        <a:ext cx="360363" cy="37941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4262" name="Line 6"/>
          <p:cNvSpPr>
            <a:spLocks noChangeShapeType="1"/>
          </p:cNvSpPr>
          <p:nvPr/>
        </p:nvSpPr>
        <p:spPr bwMode="auto">
          <a:xfrm flipV="1">
            <a:off x="2971800" y="3124200"/>
            <a:ext cx="457200" cy="76200"/>
          </a:xfrm>
          <a:prstGeom prst="line">
            <a:avLst/>
          </a:prstGeom>
          <a:noFill/>
          <a:ln w="28575">
            <a:solidFill>
              <a:srgbClr val="ECD8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263" name="Line 7"/>
          <p:cNvSpPr>
            <a:spLocks noChangeShapeType="1"/>
          </p:cNvSpPr>
          <p:nvPr/>
        </p:nvSpPr>
        <p:spPr bwMode="auto">
          <a:xfrm flipH="1">
            <a:off x="2590800" y="3505200"/>
            <a:ext cx="990600" cy="1066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264" name="Line 8"/>
          <p:cNvSpPr>
            <a:spLocks noChangeShapeType="1"/>
          </p:cNvSpPr>
          <p:nvPr/>
        </p:nvSpPr>
        <p:spPr bwMode="auto">
          <a:xfrm flipV="1">
            <a:off x="2743200" y="3962400"/>
            <a:ext cx="1295400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24265" name="Object 9"/>
          <p:cNvGraphicFramePr>
            <a:graphicFrameLocks noChangeAspect="1"/>
          </p:cNvGraphicFramePr>
          <p:nvPr/>
        </p:nvGraphicFramePr>
        <p:xfrm>
          <a:off x="2336800" y="4597400"/>
          <a:ext cx="401638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43" name="Equation" r:id="rId7" imgW="393480" imgH="368280" progId="Equation.3">
                  <p:embed/>
                </p:oleObj>
              </mc:Choice>
              <mc:Fallback>
                <p:oleObj name="Equation" r:id="rId7" imgW="393480" imgH="368280" progId="Equation.3">
                  <p:embed/>
                  <p:pic>
                    <p:nvPicPr>
                      <p:cNvPr id="22426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6800" y="4597400"/>
                        <a:ext cx="401638" cy="37941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4266" name="Object 10"/>
          <p:cNvGraphicFramePr>
            <a:graphicFrameLocks noChangeAspect="1"/>
          </p:cNvGraphicFramePr>
          <p:nvPr/>
        </p:nvGraphicFramePr>
        <p:xfrm>
          <a:off x="4572000" y="2057400"/>
          <a:ext cx="1709738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44" name="Equation" r:id="rId9" imgW="1663560" imgH="380880" progId="Equation.3">
                  <p:embed/>
                </p:oleObj>
              </mc:Choice>
              <mc:Fallback>
                <p:oleObj name="Equation" r:id="rId9" imgW="1663560" imgH="380880" progId="Equation.3">
                  <p:embed/>
                  <p:pic>
                    <p:nvPicPr>
                      <p:cNvPr id="22426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057400"/>
                        <a:ext cx="1709738" cy="39052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FF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4267" name="Oval 11"/>
          <p:cNvSpPr>
            <a:spLocks noChangeArrowheads="1"/>
          </p:cNvSpPr>
          <p:nvPr/>
        </p:nvSpPr>
        <p:spPr bwMode="auto">
          <a:xfrm rot="-2855958">
            <a:off x="3581400" y="2743200"/>
            <a:ext cx="685800" cy="1600200"/>
          </a:xfrm>
          <a:prstGeom prst="ellips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268" name="Line 12"/>
          <p:cNvSpPr>
            <a:spLocks noChangeShapeType="1"/>
          </p:cNvSpPr>
          <p:nvPr/>
        </p:nvSpPr>
        <p:spPr bwMode="auto">
          <a:xfrm flipH="1">
            <a:off x="4191000" y="2438400"/>
            <a:ext cx="914400" cy="8382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5" name="Line 13"/>
          <p:cNvSpPr>
            <a:spLocks noChangeShapeType="1"/>
          </p:cNvSpPr>
          <p:nvPr/>
        </p:nvSpPr>
        <p:spPr bwMode="auto">
          <a:xfrm>
            <a:off x="3429000" y="4876800"/>
            <a:ext cx="2667000" cy="0"/>
          </a:xfrm>
          <a:prstGeom prst="line">
            <a:avLst/>
          </a:prstGeom>
          <a:noFill/>
          <a:ln w="9525">
            <a:solidFill>
              <a:srgbClr val="40458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06" name="Line 14"/>
          <p:cNvSpPr>
            <a:spLocks noChangeShapeType="1"/>
          </p:cNvSpPr>
          <p:nvPr/>
        </p:nvSpPr>
        <p:spPr bwMode="auto">
          <a:xfrm flipV="1">
            <a:off x="3429000" y="2362200"/>
            <a:ext cx="0" cy="2514600"/>
          </a:xfrm>
          <a:prstGeom prst="line">
            <a:avLst/>
          </a:prstGeom>
          <a:noFill/>
          <a:ln w="9525">
            <a:solidFill>
              <a:srgbClr val="40458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07" name="Rectangle 15"/>
          <p:cNvSpPr>
            <a:spLocks noChangeArrowheads="1"/>
          </p:cNvSpPr>
          <p:nvPr/>
        </p:nvSpPr>
        <p:spPr bwMode="auto">
          <a:xfrm>
            <a:off x="6019800" y="4495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zh-CN" sz="1400" b="1">
                <a:solidFill>
                  <a:srgbClr val="40458C"/>
                </a:solidFill>
                <a:latin typeface="Tahoma" pitchFamily="34" charset="0"/>
              </a:rPr>
              <a:t>x1</a:t>
            </a:r>
          </a:p>
        </p:txBody>
      </p:sp>
      <p:sp>
        <p:nvSpPr>
          <p:cNvPr id="8208" name="Rectangle 16"/>
          <p:cNvSpPr>
            <a:spLocks noChangeArrowheads="1"/>
          </p:cNvSpPr>
          <p:nvPr/>
        </p:nvSpPr>
        <p:spPr bwMode="auto">
          <a:xfrm>
            <a:off x="3048000" y="2209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zh-CN" sz="1400" b="1">
                <a:solidFill>
                  <a:srgbClr val="40458C"/>
                </a:solidFill>
                <a:latin typeface="Tahoma" pitchFamily="34" charset="0"/>
              </a:rPr>
              <a:t>x2</a:t>
            </a:r>
          </a:p>
        </p:txBody>
      </p:sp>
      <p:sp>
        <p:nvSpPr>
          <p:cNvPr id="8209" name="Oval 17"/>
          <p:cNvSpPr>
            <a:spLocks noChangeArrowheads="1"/>
          </p:cNvSpPr>
          <p:nvPr/>
        </p:nvSpPr>
        <p:spPr bwMode="auto">
          <a:xfrm>
            <a:off x="3898900" y="27813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0" name="Oval 18"/>
          <p:cNvSpPr>
            <a:spLocks noChangeArrowheads="1"/>
          </p:cNvSpPr>
          <p:nvPr/>
        </p:nvSpPr>
        <p:spPr bwMode="auto">
          <a:xfrm>
            <a:off x="4038600" y="26670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1" name="Oval 19"/>
          <p:cNvSpPr>
            <a:spLocks noChangeArrowheads="1"/>
          </p:cNvSpPr>
          <p:nvPr/>
        </p:nvSpPr>
        <p:spPr bwMode="auto">
          <a:xfrm>
            <a:off x="3810000" y="31242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2" name="Oval 20"/>
          <p:cNvSpPr>
            <a:spLocks noChangeArrowheads="1"/>
          </p:cNvSpPr>
          <p:nvPr/>
        </p:nvSpPr>
        <p:spPr bwMode="auto">
          <a:xfrm>
            <a:off x="4343400" y="28194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3" name="Rectangle 21"/>
          <p:cNvSpPr>
            <a:spLocks noChangeArrowheads="1"/>
          </p:cNvSpPr>
          <p:nvPr/>
        </p:nvSpPr>
        <p:spPr bwMode="auto">
          <a:xfrm>
            <a:off x="4495800" y="35814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4" name="Rectangle 22"/>
          <p:cNvSpPr>
            <a:spLocks noChangeArrowheads="1"/>
          </p:cNvSpPr>
          <p:nvPr/>
        </p:nvSpPr>
        <p:spPr bwMode="auto">
          <a:xfrm>
            <a:off x="4724400" y="30480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5" name="Rectangle 23"/>
          <p:cNvSpPr>
            <a:spLocks noChangeArrowheads="1"/>
          </p:cNvSpPr>
          <p:nvPr/>
        </p:nvSpPr>
        <p:spPr bwMode="auto">
          <a:xfrm>
            <a:off x="4648200" y="33528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6" name="Rectangle 24"/>
          <p:cNvSpPr>
            <a:spLocks noChangeArrowheads="1"/>
          </p:cNvSpPr>
          <p:nvPr/>
        </p:nvSpPr>
        <p:spPr bwMode="auto">
          <a:xfrm>
            <a:off x="4191000" y="33528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7" name="Rectangle 25"/>
          <p:cNvSpPr>
            <a:spLocks noChangeArrowheads="1"/>
          </p:cNvSpPr>
          <p:nvPr/>
        </p:nvSpPr>
        <p:spPr bwMode="auto">
          <a:xfrm>
            <a:off x="4419600" y="32004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8" name="Line 26"/>
          <p:cNvSpPr>
            <a:spLocks noChangeShapeType="1"/>
          </p:cNvSpPr>
          <p:nvPr/>
        </p:nvSpPr>
        <p:spPr bwMode="auto">
          <a:xfrm flipH="1">
            <a:off x="3670300" y="3124200"/>
            <a:ext cx="177800" cy="265113"/>
          </a:xfrm>
          <a:prstGeom prst="line">
            <a:avLst/>
          </a:prstGeom>
          <a:noFill/>
          <a:ln w="9525">
            <a:solidFill>
              <a:srgbClr val="ECD8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19" name="Line 27"/>
          <p:cNvSpPr>
            <a:spLocks noChangeShapeType="1"/>
          </p:cNvSpPr>
          <p:nvPr/>
        </p:nvSpPr>
        <p:spPr bwMode="auto">
          <a:xfrm flipH="1">
            <a:off x="3581400" y="2819400"/>
            <a:ext cx="342900" cy="457200"/>
          </a:xfrm>
          <a:prstGeom prst="line">
            <a:avLst/>
          </a:prstGeom>
          <a:noFill/>
          <a:ln w="9525">
            <a:solidFill>
              <a:srgbClr val="ECD8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20" name="Line 28"/>
          <p:cNvSpPr>
            <a:spLocks noChangeShapeType="1"/>
          </p:cNvSpPr>
          <p:nvPr/>
        </p:nvSpPr>
        <p:spPr bwMode="auto">
          <a:xfrm flipH="1">
            <a:off x="3657600" y="2743200"/>
            <a:ext cx="419100" cy="609600"/>
          </a:xfrm>
          <a:prstGeom prst="line">
            <a:avLst/>
          </a:prstGeom>
          <a:noFill/>
          <a:ln w="9525">
            <a:solidFill>
              <a:srgbClr val="ECD8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21" name="Line 29"/>
          <p:cNvSpPr>
            <a:spLocks noChangeShapeType="1"/>
          </p:cNvSpPr>
          <p:nvPr/>
        </p:nvSpPr>
        <p:spPr bwMode="auto">
          <a:xfrm flipH="1">
            <a:off x="3886200" y="2895600"/>
            <a:ext cx="495300" cy="609600"/>
          </a:xfrm>
          <a:prstGeom prst="line">
            <a:avLst/>
          </a:prstGeom>
          <a:noFill/>
          <a:ln w="9525">
            <a:solidFill>
              <a:srgbClr val="ECD8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22" name="Oval 30"/>
          <p:cNvSpPr>
            <a:spLocks noChangeArrowheads="1"/>
          </p:cNvSpPr>
          <p:nvPr/>
        </p:nvSpPr>
        <p:spPr bwMode="auto">
          <a:xfrm>
            <a:off x="3517900" y="32385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23" name="Oval 31"/>
          <p:cNvSpPr>
            <a:spLocks noChangeArrowheads="1"/>
          </p:cNvSpPr>
          <p:nvPr/>
        </p:nvSpPr>
        <p:spPr bwMode="auto">
          <a:xfrm>
            <a:off x="3657600" y="33528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24" name="Oval 32"/>
          <p:cNvSpPr>
            <a:spLocks noChangeArrowheads="1"/>
          </p:cNvSpPr>
          <p:nvPr/>
        </p:nvSpPr>
        <p:spPr bwMode="auto">
          <a:xfrm>
            <a:off x="3810000" y="35052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25" name="Oval 33"/>
          <p:cNvSpPr>
            <a:spLocks noChangeArrowheads="1"/>
          </p:cNvSpPr>
          <p:nvPr/>
        </p:nvSpPr>
        <p:spPr bwMode="auto">
          <a:xfrm>
            <a:off x="3594100" y="33147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26" name="Line 34"/>
          <p:cNvSpPr>
            <a:spLocks noChangeShapeType="1"/>
          </p:cNvSpPr>
          <p:nvPr/>
        </p:nvSpPr>
        <p:spPr bwMode="auto">
          <a:xfrm flipH="1">
            <a:off x="4038600" y="3403600"/>
            <a:ext cx="179388" cy="254000"/>
          </a:xfrm>
          <a:prstGeom prst="line">
            <a:avLst/>
          </a:prstGeom>
          <a:noFill/>
          <a:ln w="9525">
            <a:solidFill>
              <a:srgbClr val="26A6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27" name="Line 35"/>
          <p:cNvSpPr>
            <a:spLocks noChangeShapeType="1"/>
          </p:cNvSpPr>
          <p:nvPr/>
        </p:nvSpPr>
        <p:spPr bwMode="auto">
          <a:xfrm flipH="1">
            <a:off x="4343400" y="3657600"/>
            <a:ext cx="203200" cy="228600"/>
          </a:xfrm>
          <a:prstGeom prst="line">
            <a:avLst/>
          </a:prstGeom>
          <a:noFill/>
          <a:ln w="9525">
            <a:solidFill>
              <a:srgbClr val="22962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28" name="Line 36"/>
          <p:cNvSpPr>
            <a:spLocks noChangeShapeType="1"/>
          </p:cNvSpPr>
          <p:nvPr/>
        </p:nvSpPr>
        <p:spPr bwMode="auto">
          <a:xfrm flipH="1">
            <a:off x="4114800" y="3276600"/>
            <a:ext cx="342900" cy="457200"/>
          </a:xfrm>
          <a:prstGeom prst="line">
            <a:avLst/>
          </a:prstGeom>
          <a:noFill/>
          <a:ln w="9525">
            <a:solidFill>
              <a:srgbClr val="22962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29" name="Line 37"/>
          <p:cNvSpPr>
            <a:spLocks noChangeShapeType="1"/>
          </p:cNvSpPr>
          <p:nvPr/>
        </p:nvSpPr>
        <p:spPr bwMode="auto">
          <a:xfrm flipH="1">
            <a:off x="4267200" y="3417888"/>
            <a:ext cx="420688" cy="468312"/>
          </a:xfrm>
          <a:prstGeom prst="line">
            <a:avLst/>
          </a:prstGeom>
          <a:noFill/>
          <a:ln w="9525">
            <a:solidFill>
              <a:srgbClr val="22962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30" name="Line 38"/>
          <p:cNvSpPr>
            <a:spLocks noChangeShapeType="1"/>
          </p:cNvSpPr>
          <p:nvPr/>
        </p:nvSpPr>
        <p:spPr bwMode="auto">
          <a:xfrm flipH="1">
            <a:off x="4240213" y="3124200"/>
            <a:ext cx="560387" cy="698500"/>
          </a:xfrm>
          <a:prstGeom prst="line">
            <a:avLst/>
          </a:prstGeom>
          <a:noFill/>
          <a:ln w="9525">
            <a:solidFill>
              <a:srgbClr val="22962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31" name="Rectangle 39"/>
          <p:cNvSpPr>
            <a:spLocks noChangeArrowheads="1"/>
          </p:cNvSpPr>
          <p:nvPr/>
        </p:nvSpPr>
        <p:spPr bwMode="auto">
          <a:xfrm>
            <a:off x="4013200" y="36195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32" name="Rectangle 40"/>
          <p:cNvSpPr>
            <a:spLocks noChangeArrowheads="1"/>
          </p:cNvSpPr>
          <p:nvPr/>
        </p:nvSpPr>
        <p:spPr bwMode="auto">
          <a:xfrm>
            <a:off x="4102100" y="36703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33" name="Rectangle 41"/>
          <p:cNvSpPr>
            <a:spLocks noChangeArrowheads="1"/>
          </p:cNvSpPr>
          <p:nvPr/>
        </p:nvSpPr>
        <p:spPr bwMode="auto">
          <a:xfrm>
            <a:off x="4267200" y="38100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34" name="Rectangle 42"/>
          <p:cNvSpPr>
            <a:spLocks noChangeArrowheads="1"/>
          </p:cNvSpPr>
          <p:nvPr/>
        </p:nvSpPr>
        <p:spPr bwMode="auto">
          <a:xfrm>
            <a:off x="4343400" y="38608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35" name="Rectangle 43"/>
          <p:cNvSpPr>
            <a:spLocks noChangeArrowheads="1"/>
          </p:cNvSpPr>
          <p:nvPr/>
        </p:nvSpPr>
        <p:spPr bwMode="auto">
          <a:xfrm>
            <a:off x="4191000" y="37338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4300" name="Oval 44"/>
          <p:cNvSpPr>
            <a:spLocks noChangeArrowheads="1"/>
          </p:cNvSpPr>
          <p:nvPr/>
        </p:nvSpPr>
        <p:spPr bwMode="auto">
          <a:xfrm rot="2592405">
            <a:off x="3305175" y="3138488"/>
            <a:ext cx="685800" cy="381000"/>
          </a:xfrm>
          <a:prstGeom prst="ellipse">
            <a:avLst/>
          </a:prstGeom>
          <a:noFill/>
          <a:ln w="19050">
            <a:solidFill>
              <a:srgbClr val="ECD8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301" name="Oval 45"/>
          <p:cNvSpPr>
            <a:spLocks noChangeArrowheads="1"/>
          </p:cNvSpPr>
          <p:nvPr/>
        </p:nvSpPr>
        <p:spPr bwMode="auto">
          <a:xfrm rot="2304131">
            <a:off x="3886200" y="3581400"/>
            <a:ext cx="685800" cy="381000"/>
          </a:xfrm>
          <a:prstGeom prst="ellips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38" name="Line 46"/>
          <p:cNvSpPr>
            <a:spLocks noChangeShapeType="1"/>
          </p:cNvSpPr>
          <p:nvPr/>
        </p:nvSpPr>
        <p:spPr bwMode="auto">
          <a:xfrm>
            <a:off x="2971800" y="2819400"/>
            <a:ext cx="2667000" cy="2133600"/>
          </a:xfrm>
          <a:prstGeom prst="line">
            <a:avLst/>
          </a:prstGeom>
          <a:noFill/>
          <a:ln w="19050">
            <a:solidFill>
              <a:srgbClr val="CA022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08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60" grpId="0" animBg="1"/>
      <p:bldP spid="224262" grpId="0" animBg="1"/>
      <p:bldP spid="224263" grpId="0" animBg="1"/>
      <p:bldP spid="224264" grpId="0" animBg="1"/>
      <p:bldP spid="224267" grpId="0" animBg="1"/>
      <p:bldP spid="224268" grpId="0" animBg="1"/>
      <p:bldP spid="224300" grpId="0" animBg="1"/>
      <p:bldP spid="22430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Recognition with FLD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/>
          </a:bodyPr>
          <a:lstStyle/>
          <a:p>
            <a:r>
              <a:rPr lang="en-US" dirty="0" smtClean="0"/>
              <a:t>Use PCA to reduce dimensions to N-C dim PCA space</a:t>
            </a:r>
          </a:p>
          <a:p>
            <a:endParaRPr lang="en-US" dirty="0" smtClean="0"/>
          </a:p>
          <a:p>
            <a:r>
              <a:rPr lang="en-US" dirty="0" smtClean="0"/>
              <a:t>Compute within-class and between-class scatter matrices for PCA coefficients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Solve generalized eigenvector problem</a:t>
            </a:r>
            <a:endParaRPr lang="en-US" b="1" i="1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Project to FLD subspace (c-1 dimensions)</a:t>
            </a:r>
          </a:p>
          <a:p>
            <a:endParaRPr lang="en-US" dirty="0" smtClean="0"/>
          </a:p>
          <a:p>
            <a:r>
              <a:rPr lang="en-US" dirty="0" smtClean="0"/>
              <a:t>Classify by nearest neighbor</a:t>
            </a:r>
          </a:p>
        </p:txBody>
      </p:sp>
      <p:graphicFrame>
        <p:nvGraphicFramePr>
          <p:cNvPr id="134146" name="Object 4"/>
          <p:cNvGraphicFramePr>
            <a:graphicFrameLocks noChangeAspect="1"/>
          </p:cNvGraphicFramePr>
          <p:nvPr>
            <p:extLst/>
          </p:nvPr>
        </p:nvGraphicFramePr>
        <p:xfrm>
          <a:off x="1887538" y="4252913"/>
          <a:ext cx="2274887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30" name="Equation" r:id="rId3" imgW="1562040" imgH="533160" progId="Equation.3">
                  <p:embed/>
                </p:oleObj>
              </mc:Choice>
              <mc:Fallback>
                <p:oleObj name="Equation" r:id="rId3" imgW="1562040" imgH="533160" progId="Equation.3">
                  <p:embed/>
                  <p:pic>
                    <p:nvPicPr>
                      <p:cNvPr id="13414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7538" y="4252913"/>
                        <a:ext cx="2274887" cy="776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653" name="Object 5"/>
          <p:cNvGraphicFramePr>
            <a:graphicFrameLocks noChangeAspect="1"/>
          </p:cNvGraphicFramePr>
          <p:nvPr/>
        </p:nvGraphicFramePr>
        <p:xfrm>
          <a:off x="4876800" y="4405313"/>
          <a:ext cx="336550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31" name="Equation" r:id="rId5" imgW="1981080" imgH="228600" progId="Equation.3">
                  <p:embed/>
                </p:oleObj>
              </mc:Choice>
              <mc:Fallback>
                <p:oleObj name="Equation" r:id="rId5" imgW="1981080" imgH="228600" progId="Equation.3">
                  <p:embed/>
                  <p:pic>
                    <p:nvPicPr>
                      <p:cNvPr id="15565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4405313"/>
                        <a:ext cx="336550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4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9386437"/>
              </p:ext>
            </p:extLst>
          </p:nvPr>
        </p:nvGraphicFramePr>
        <p:xfrm>
          <a:off x="161925" y="3032746"/>
          <a:ext cx="3038475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32" name="Equation" r:id="rId7" imgW="1612800" imgH="380880" progId="Equation.3">
                  <p:embed/>
                </p:oleObj>
              </mc:Choice>
              <mc:Fallback>
                <p:oleObj name="Equation" r:id="rId7" imgW="1612800" imgH="380880" progId="Equation.3">
                  <p:embed/>
                  <p:pic>
                    <p:nvPicPr>
                      <p:cNvPr id="1341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" y="3032746"/>
                        <a:ext cx="3038475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4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2314645"/>
              </p:ext>
            </p:extLst>
          </p:nvPr>
        </p:nvGraphicFramePr>
        <p:xfrm>
          <a:off x="3479800" y="2835118"/>
          <a:ext cx="1397000" cy="877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33" name="Equation" r:id="rId9" imgW="685800" imgH="431640" progId="Equation.3">
                  <p:embed/>
                </p:oleObj>
              </mc:Choice>
              <mc:Fallback>
                <p:oleObj name="Equation" r:id="rId9" imgW="685800" imgH="431640" progId="Equation.3">
                  <p:embed/>
                  <p:pic>
                    <p:nvPicPr>
                      <p:cNvPr id="13414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9800" y="2835118"/>
                        <a:ext cx="1397000" cy="877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5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4074936"/>
              </p:ext>
            </p:extLst>
          </p:nvPr>
        </p:nvGraphicFramePr>
        <p:xfrm>
          <a:off x="5389563" y="2798605"/>
          <a:ext cx="3602037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34" name="Equation" r:id="rId11" imgW="1714320" imgH="431640" progId="Equation.3">
                  <p:embed/>
                </p:oleObj>
              </mc:Choice>
              <mc:Fallback>
                <p:oleObj name="Equation" r:id="rId11" imgW="1714320" imgH="431640" progId="Equation.3">
                  <p:embed/>
                  <p:pic>
                    <p:nvPicPr>
                      <p:cNvPr id="13415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9563" y="2798605"/>
                        <a:ext cx="3602037" cy="912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51" name="Object 5"/>
          <p:cNvGraphicFramePr>
            <a:graphicFrameLocks noChangeAspect="1"/>
          </p:cNvGraphicFramePr>
          <p:nvPr>
            <p:extLst/>
          </p:nvPr>
        </p:nvGraphicFramePr>
        <p:xfrm>
          <a:off x="5105400" y="5529945"/>
          <a:ext cx="1887537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35" name="Equation" r:id="rId13" imgW="672840" imgH="266400" progId="Equation.3">
                  <p:embed/>
                </p:oleObj>
              </mc:Choice>
              <mc:Fallback>
                <p:oleObj name="Equation" r:id="rId13" imgW="672840" imgH="266400" progId="Equation.3">
                  <p:embed/>
                  <p:pic>
                    <p:nvPicPr>
                      <p:cNvPr id="13415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5529945"/>
                        <a:ext cx="1887537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0762043"/>
              </p:ext>
            </p:extLst>
          </p:nvPr>
        </p:nvGraphicFramePr>
        <p:xfrm>
          <a:off x="3119438" y="1432249"/>
          <a:ext cx="1961589" cy="502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36" name="Equation" r:id="rId15" imgW="939600" imgH="241200" progId="Equation.3">
                  <p:embed/>
                </p:oleObj>
              </mc:Choice>
              <mc:Fallback>
                <p:oleObj name="Equation" r:id="rId15" imgW="939600" imgH="24120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9438" y="1432249"/>
                        <a:ext cx="1961589" cy="5029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013926" y="5641911"/>
                <a:ext cx="3466462" cy="522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𝑊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𝑇</m:t>
                          </m:r>
                        </m:sup>
                      </m:sSup>
                      <m:r>
                        <a:rPr lang="en-US" sz="2800" b="0" i="1" baseline="-25000" smtClean="0">
                          <a:latin typeface="Cambria Math"/>
                        </a:rPr>
                        <m:t>𝑜𝑝𝑡</m:t>
                      </m:r>
                      <m:r>
                        <a:rPr lang="en-US" sz="2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𝑊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𝑇</m:t>
                          </m:r>
                        </m:sup>
                      </m:sSup>
                      <m:r>
                        <a:rPr lang="en-US" sz="2800" b="0" i="1" baseline="-25000" smtClean="0">
                          <a:latin typeface="Cambria Math"/>
                        </a:rPr>
                        <m:t>𝑓𝑙𝑑</m:t>
                      </m:r>
                      <m:sSup>
                        <m:sSupPr>
                          <m:ctrlPr>
                            <a:rPr lang="en-US" sz="2800" b="0" i="1" baseline="-2500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𝑊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𝑇</m:t>
                          </m:r>
                        </m:sup>
                      </m:sSup>
                      <m:r>
                        <a:rPr lang="en-US" sz="2800" b="0" i="1" baseline="-25000" smtClean="0">
                          <a:latin typeface="Cambria Math"/>
                        </a:rPr>
                        <m:t>𝑝𝑐𝑎</m:t>
                      </m:r>
                    </m:oMath>
                  </m:oMathPara>
                </a14:m>
                <a:endParaRPr lang="en-US" sz="2800" baseline="-25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926" y="5641911"/>
                <a:ext cx="3466462" cy="522194"/>
              </a:xfrm>
              <a:prstGeom prst="rect">
                <a:avLst/>
              </a:prstGeom>
              <a:blipFill rotWithShape="1">
                <a:blip r:embed="rId17"/>
                <a:stretch>
                  <a:fillRect b="-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248400" y="6396335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Note: x in step 2 refers to PCA </a:t>
            </a:r>
            <a:r>
              <a:rPr lang="en-US" sz="1200" dirty="0" err="1" smtClean="0"/>
              <a:t>coef</a:t>
            </a:r>
            <a:r>
              <a:rPr lang="en-US" sz="1200" dirty="0" smtClean="0"/>
              <a:t>; x in step 4 refers to original data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8129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228600" y="762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altLang="zh-CN" sz="4000">
                <a:solidFill>
                  <a:srgbClr val="660066"/>
                </a:solidFill>
              </a:rPr>
              <a:t>Results: Eigenface vs. Fisherface</a:t>
            </a: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304800" y="29718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>
              <a:buFontTx/>
              <a:buChar char="•"/>
            </a:pPr>
            <a:r>
              <a:rPr lang="en-US" altLang="en-US" sz="2400">
                <a:solidFill>
                  <a:srgbClr val="660066"/>
                </a:solidFill>
                <a:latin typeface="Tahoma" pitchFamily="34" charset="0"/>
              </a:rPr>
              <a:t> Variation in Facial Expression, Eyewear, and Lighting</a:t>
            </a:r>
            <a:endParaRPr lang="en-US" altLang="zh-CN" sz="2400">
              <a:solidFill>
                <a:srgbClr val="660066"/>
              </a:solidFill>
              <a:latin typeface="Tahoma" pitchFamily="34" charset="0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685800" y="1524000"/>
            <a:ext cx="7772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zh-CN" sz="2800">
                <a:solidFill>
                  <a:srgbClr val="40458C"/>
                </a:solidFill>
              </a:rPr>
              <a:t>Input:	160 images of 16 people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zh-CN" sz="2800">
                <a:solidFill>
                  <a:srgbClr val="40458C"/>
                </a:solidFill>
              </a:rPr>
              <a:t>Train:	159 images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zh-CN" sz="2800">
                <a:solidFill>
                  <a:srgbClr val="40458C"/>
                </a:solidFill>
              </a:rPr>
              <a:t>Test:	1 image</a:t>
            </a:r>
          </a:p>
        </p:txBody>
      </p:sp>
      <p:pic>
        <p:nvPicPr>
          <p:cNvPr id="43013" name="Picture 5" descr="express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19600"/>
            <a:ext cx="8610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AutoShape 6"/>
          <p:cNvSpPr>
            <a:spLocks/>
          </p:cNvSpPr>
          <p:nvPr/>
        </p:nvSpPr>
        <p:spPr bwMode="auto">
          <a:xfrm rot="-5400000">
            <a:off x="838200" y="4038600"/>
            <a:ext cx="76200" cy="533400"/>
          </a:xfrm>
          <a:prstGeom prst="rightBrace">
            <a:avLst>
              <a:gd name="adj1" fmla="val 58333"/>
              <a:gd name="adj2" fmla="val 50000"/>
            </a:avLst>
          </a:prstGeom>
          <a:noFill/>
          <a:ln w="28575">
            <a:solidFill>
              <a:srgbClr val="40458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5" name="AutoShape 7"/>
          <p:cNvSpPr>
            <a:spLocks/>
          </p:cNvSpPr>
          <p:nvPr/>
        </p:nvSpPr>
        <p:spPr bwMode="auto">
          <a:xfrm rot="-5400000">
            <a:off x="1676400" y="4038600"/>
            <a:ext cx="76200" cy="533400"/>
          </a:xfrm>
          <a:prstGeom prst="rightBrace">
            <a:avLst>
              <a:gd name="adj1" fmla="val 58333"/>
              <a:gd name="adj2" fmla="val 50000"/>
            </a:avLst>
          </a:prstGeom>
          <a:noFill/>
          <a:ln w="28575">
            <a:solidFill>
              <a:srgbClr val="40458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6" name="AutoShape 8"/>
          <p:cNvSpPr>
            <a:spLocks/>
          </p:cNvSpPr>
          <p:nvPr/>
        </p:nvSpPr>
        <p:spPr bwMode="auto">
          <a:xfrm rot="-5400000">
            <a:off x="3314700" y="3162300"/>
            <a:ext cx="76200" cy="2286000"/>
          </a:xfrm>
          <a:prstGeom prst="rightBrace">
            <a:avLst>
              <a:gd name="adj1" fmla="val 250000"/>
              <a:gd name="adj2" fmla="val 50000"/>
            </a:avLst>
          </a:prstGeom>
          <a:noFill/>
          <a:ln w="28575">
            <a:solidFill>
              <a:srgbClr val="40458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7" name="AutoShape 9"/>
          <p:cNvSpPr>
            <a:spLocks/>
          </p:cNvSpPr>
          <p:nvPr/>
        </p:nvSpPr>
        <p:spPr bwMode="auto">
          <a:xfrm rot="-5400000">
            <a:off x="6705600" y="2209800"/>
            <a:ext cx="76200" cy="4191000"/>
          </a:xfrm>
          <a:prstGeom prst="rightBrace">
            <a:avLst>
              <a:gd name="adj1" fmla="val 458333"/>
              <a:gd name="adj2" fmla="val 50000"/>
            </a:avLst>
          </a:prstGeom>
          <a:noFill/>
          <a:ln w="28575">
            <a:solidFill>
              <a:srgbClr val="40458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381000" y="3581400"/>
            <a:ext cx="914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40458C"/>
                </a:solidFill>
                <a:latin typeface="Comic Sans MS" pitchFamily="66" charset="0"/>
                <a:cs typeface="Times New Roman (Hebrew)" pitchFamily="26" charset="-79"/>
              </a:rPr>
              <a:t>With glasses</a:t>
            </a:r>
            <a:endParaRPr lang="en-US" altLang="zh-CN" sz="1600">
              <a:solidFill>
                <a:srgbClr val="40458C"/>
              </a:solidFill>
              <a:cs typeface="Times New Roman (Hebrew)" pitchFamily="26" charset="-79"/>
            </a:endParaRP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1371600" y="3581400"/>
            <a:ext cx="1066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40458C"/>
                </a:solidFill>
                <a:latin typeface="Comic Sans MS" pitchFamily="66" charset="0"/>
                <a:cs typeface="Times New Roman (Hebrew)" pitchFamily="26" charset="-79"/>
              </a:rPr>
              <a:t>Without glasses</a:t>
            </a:r>
            <a:endParaRPr lang="en-US" altLang="zh-CN" sz="2400">
              <a:solidFill>
                <a:srgbClr val="40458C"/>
              </a:solidFill>
              <a:cs typeface="Times New Roman (Hebrew)" pitchFamily="26" charset="-79"/>
            </a:endParaRPr>
          </a:p>
        </p:txBody>
      </p: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2667000" y="3581400"/>
            <a:ext cx="1295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40458C"/>
                </a:solidFill>
                <a:latin typeface="Comic Sans MS" pitchFamily="66" charset="0"/>
                <a:cs typeface="Times New Roman (Hebrew)" pitchFamily="26" charset="-79"/>
              </a:rPr>
              <a:t>3 Lighting conditions</a:t>
            </a:r>
            <a:endParaRPr lang="en-US" altLang="zh-CN" sz="2400">
              <a:solidFill>
                <a:srgbClr val="40458C"/>
              </a:solidFill>
              <a:cs typeface="Times New Roman (Hebrew)" pitchFamily="26" charset="-79"/>
            </a:endParaRPr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5943600" y="3657600"/>
            <a:ext cx="1524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40458C"/>
                </a:solidFill>
                <a:latin typeface="Comic Sans MS" pitchFamily="66" charset="0"/>
                <a:cs typeface="Times New Roman (Hebrew)" pitchFamily="26" charset="-79"/>
              </a:rPr>
              <a:t>5 expressions</a:t>
            </a:r>
            <a:endParaRPr lang="en-US" altLang="zh-CN" sz="2400">
              <a:solidFill>
                <a:srgbClr val="40458C"/>
              </a:solidFill>
              <a:cs typeface="Times New Roman (Hebrew)" pitchFamily="26" charset="-79"/>
            </a:endParaRPr>
          </a:p>
        </p:txBody>
      </p:sp>
      <p:sp>
        <p:nvSpPr>
          <p:cNvPr id="43022" name="TextBox 13"/>
          <p:cNvSpPr txBox="1">
            <a:spLocks noChangeArrowheads="1"/>
          </p:cNvSpPr>
          <p:nvPr/>
        </p:nvSpPr>
        <p:spPr bwMode="auto">
          <a:xfrm>
            <a:off x="457200" y="6488113"/>
            <a:ext cx="719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Reference: </a:t>
            </a:r>
            <a:r>
              <a:rPr lang="en-US" dirty="0">
                <a:hlinkClick r:id="rId3"/>
              </a:rPr>
              <a:t>Eigenfaces vs. </a:t>
            </a:r>
            <a:r>
              <a:rPr lang="en-US" dirty="0" err="1">
                <a:hlinkClick r:id="rId3"/>
              </a:rPr>
              <a:t>Fisherfaces</a:t>
            </a:r>
            <a:r>
              <a:rPr lang="en-US" dirty="0">
                <a:hlinkClick r:id="rId3"/>
              </a:rPr>
              <a:t>, </a:t>
            </a:r>
            <a:r>
              <a:rPr lang="en-US" dirty="0" err="1">
                <a:hlinkClick r:id="rId3"/>
              </a:rPr>
              <a:t>Belheumer</a:t>
            </a:r>
            <a:r>
              <a:rPr lang="en-US" dirty="0">
                <a:hlinkClick r:id="rId3"/>
              </a:rPr>
              <a:t> et al., PAMI 1997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94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altLang="zh-CN" sz="4400" dirty="0">
                <a:solidFill>
                  <a:srgbClr val="660066"/>
                </a:solidFill>
              </a:rPr>
              <a:t>Eigenfaces vs. </a:t>
            </a:r>
            <a:r>
              <a:rPr lang="en-US" altLang="zh-CN" sz="4400" dirty="0" err="1">
                <a:solidFill>
                  <a:srgbClr val="660066"/>
                </a:solidFill>
              </a:rPr>
              <a:t>Fisherfaces</a:t>
            </a:r>
            <a:endParaRPr lang="en-US" altLang="zh-CN" sz="4400" dirty="0">
              <a:solidFill>
                <a:srgbClr val="660066"/>
              </a:solidFill>
            </a:endParaRP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81200"/>
            <a:ext cx="718185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4"/>
          <p:cNvSpPr txBox="1">
            <a:spLocks noChangeArrowheads="1"/>
          </p:cNvSpPr>
          <p:nvPr/>
        </p:nvSpPr>
        <p:spPr bwMode="auto">
          <a:xfrm>
            <a:off x="609600" y="6488113"/>
            <a:ext cx="719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Reference: </a:t>
            </a:r>
            <a:r>
              <a:rPr lang="en-US" dirty="0">
                <a:hlinkClick r:id="rId3"/>
              </a:rPr>
              <a:t>Eigenfaces vs. </a:t>
            </a:r>
            <a:r>
              <a:rPr lang="en-US" dirty="0" err="1">
                <a:hlinkClick r:id="rId3"/>
              </a:rPr>
              <a:t>Fisherfaces</a:t>
            </a:r>
            <a:r>
              <a:rPr lang="en-US" dirty="0">
                <a:hlinkClick r:id="rId3"/>
              </a:rPr>
              <a:t>, </a:t>
            </a:r>
            <a:r>
              <a:rPr lang="en-US" dirty="0" err="1">
                <a:hlinkClick r:id="rId3"/>
              </a:rPr>
              <a:t>Belheumer</a:t>
            </a:r>
            <a:r>
              <a:rPr lang="en-US" dirty="0">
                <a:hlinkClick r:id="rId3"/>
              </a:rPr>
              <a:t> et al., PAMI 1997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65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1. Identify a Specific Instance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229600" cy="5334000"/>
          </a:xfrm>
        </p:spPr>
        <p:txBody>
          <a:bodyPr/>
          <a:lstStyle/>
          <a:p>
            <a:r>
              <a:rPr lang="en-US" dirty="0" smtClean="0"/>
              <a:t>Frontal faces</a:t>
            </a:r>
          </a:p>
          <a:p>
            <a:pPr lvl="1"/>
            <a:r>
              <a:rPr lang="en-US" sz="3200" dirty="0" smtClean="0"/>
              <a:t>Typical scenario: few examples per face, identify or verify test example</a:t>
            </a:r>
          </a:p>
          <a:p>
            <a:pPr lvl="1"/>
            <a:r>
              <a:rPr lang="en-US" sz="3200" dirty="0" smtClean="0"/>
              <a:t>What’s hard: changes in expression, lighting, age, </a:t>
            </a:r>
            <a:r>
              <a:rPr lang="en-US" sz="3200" dirty="0" smtClean="0">
                <a:solidFill>
                  <a:srgbClr val="FF0000"/>
                </a:solidFill>
              </a:rPr>
              <a:t>occlusion</a:t>
            </a:r>
            <a:r>
              <a:rPr lang="en-US" sz="3200" dirty="0" smtClean="0"/>
              <a:t>, </a:t>
            </a:r>
            <a:r>
              <a:rPr lang="en-US" sz="3200" b="1" dirty="0" smtClean="0">
                <a:solidFill>
                  <a:srgbClr val="FF0000"/>
                </a:solidFill>
              </a:rPr>
              <a:t>viewpoint</a:t>
            </a:r>
          </a:p>
          <a:p>
            <a:pPr lvl="1"/>
            <a:r>
              <a:rPr lang="en-US" sz="3200" dirty="0" smtClean="0"/>
              <a:t>Basic approaches (all nearest neighbor)</a:t>
            </a:r>
          </a:p>
          <a:p>
            <a:pPr marL="1371600" lvl="2" indent="-457200">
              <a:buFont typeface="Calibri" pitchFamily="34" charset="0"/>
              <a:buAutoNum type="arabicPeriod"/>
            </a:pPr>
            <a:r>
              <a:rPr lang="en-US" dirty="0" smtClean="0"/>
              <a:t>Project into a new subspace (or kernel space) (e.g., “Eigenfaces”=PCA)</a:t>
            </a:r>
          </a:p>
          <a:p>
            <a:pPr marL="1371600" lvl="2" indent="-457200">
              <a:buFont typeface="Calibri" pitchFamily="34" charset="0"/>
              <a:buAutoNum type="arabicPeriod"/>
            </a:pPr>
            <a:r>
              <a:rPr lang="en-US" dirty="0" smtClean="0"/>
              <a:t>Measure face features</a:t>
            </a:r>
          </a:p>
          <a:p>
            <a:pPr marL="1371600" lvl="2" indent="-457200">
              <a:buFont typeface="Calibri" pitchFamily="34" charset="0"/>
              <a:buAutoNum type="arabicPeriod"/>
            </a:pPr>
            <a:r>
              <a:rPr lang="en-US" dirty="0" smtClean="0"/>
              <a:t>Make 3d face model, compare </a:t>
            </a:r>
            <a:r>
              <a:rPr lang="en-US" dirty="0" err="1" smtClean="0"/>
              <a:t>shape+appearance</a:t>
            </a:r>
            <a:r>
              <a:rPr lang="en-US" dirty="0" smtClean="0"/>
              <a:t> (e.g., AAM)</a:t>
            </a:r>
          </a:p>
          <a:p>
            <a:pPr marL="1371600" lvl="2" indent="-457200">
              <a:buFont typeface="Calibri" pitchFamily="34" charset="0"/>
              <a:buAutoNum type="arabicPeriod"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62128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Large scale comparison of methods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628650" y="1387813"/>
            <a:ext cx="7886700" cy="4789150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FRVT 2006 Report</a:t>
            </a:r>
            <a:endParaRPr lang="en-US" dirty="0" smtClean="0"/>
          </a:p>
          <a:p>
            <a:r>
              <a:rPr lang="en-US" dirty="0" smtClean="0"/>
              <a:t>Not much (or any) information available about methods, but gives idea of what is doable</a:t>
            </a:r>
          </a:p>
          <a:p>
            <a:endParaRPr lang="en-US" dirty="0" smtClean="0"/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809875"/>
            <a:ext cx="402907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65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FVRT Challenge: interesting findings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5562600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Left: Major progress since </a:t>
            </a:r>
            <a:r>
              <a:rPr lang="en-US" dirty="0" err="1" smtClean="0"/>
              <a:t>Eigenfaces</a:t>
            </a:r>
            <a:endParaRPr lang="en-US" dirty="0" smtClean="0"/>
          </a:p>
          <a:p>
            <a:r>
              <a:rPr lang="en-US" dirty="0" smtClean="0"/>
              <a:t>Right: Computers outperformed humans in controlled settings (cropped frontal face, known lighting, aligned)</a:t>
            </a:r>
          </a:p>
          <a:p>
            <a:r>
              <a:rPr lang="en-US" dirty="0" smtClean="0"/>
              <a:t>Humans outperform greatly in less controlled settings (viewpoint variation, no crop, no alignment, change in age, etc.)</a:t>
            </a:r>
          </a:p>
          <a:p>
            <a:pPr marL="1371600" lvl="2" indent="-457200">
              <a:buFont typeface="Calibri" pitchFamily="34" charset="0"/>
              <a:buAutoNum type="arabicPeriod"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02" y="1177258"/>
            <a:ext cx="4499273" cy="309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Box 8"/>
          <p:cNvSpPr txBox="1">
            <a:spLocks noChangeArrowheads="1"/>
          </p:cNvSpPr>
          <p:nvPr/>
        </p:nvSpPr>
        <p:spPr bwMode="auto">
          <a:xfrm>
            <a:off x="3048000" y="1362890"/>
            <a:ext cx="1676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/>
              <a:t>False Rejection Rate at False Acceptance Rate = 0.001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822" y="1143000"/>
            <a:ext cx="3473778" cy="313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83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Applications of Face Recognition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Surveillance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2327680"/>
            <a:ext cx="5562600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01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FVRT Challenge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2590800"/>
          </a:xfrm>
        </p:spPr>
        <p:txBody>
          <a:bodyPr/>
          <a:lstStyle/>
          <a:p>
            <a:r>
              <a:rPr lang="en-US" smtClean="0"/>
              <a:t>Frontal faces</a:t>
            </a:r>
          </a:p>
          <a:p>
            <a:pPr lvl="1"/>
            <a:r>
              <a:rPr lang="en-US" smtClean="0"/>
              <a:t>FVRT2006 evaluation: computers win!</a:t>
            </a:r>
          </a:p>
          <a:p>
            <a:pPr marL="1371600" lvl="2" indent="-457200">
              <a:buFont typeface="Calibri" pitchFamily="34" charset="0"/>
              <a:buAutoNum type="arabicPeriod"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92458"/>
            <a:ext cx="50720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001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FVRT Challenge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2590800"/>
          </a:xfrm>
        </p:spPr>
        <p:txBody>
          <a:bodyPr/>
          <a:lstStyle/>
          <a:p>
            <a:r>
              <a:rPr lang="en-US" smtClean="0"/>
              <a:t>Frontal faces</a:t>
            </a:r>
          </a:p>
          <a:p>
            <a:pPr lvl="1"/>
            <a:r>
              <a:rPr lang="en-US" smtClean="0"/>
              <a:t>FVRT2006 evaluation: controlled illumination</a:t>
            </a:r>
          </a:p>
          <a:p>
            <a:pPr marL="1371600" lvl="2" indent="-457200">
              <a:buFont typeface="Calibri" pitchFamily="34" charset="0"/>
              <a:buAutoNum type="arabicPeriod"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0"/>
            <a:ext cx="6905625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20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FVRT Challenge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2590800"/>
          </a:xfrm>
        </p:spPr>
        <p:txBody>
          <a:bodyPr/>
          <a:lstStyle/>
          <a:p>
            <a:r>
              <a:rPr lang="en-US" smtClean="0"/>
              <a:t>Frontal faces</a:t>
            </a:r>
          </a:p>
          <a:p>
            <a:pPr lvl="1"/>
            <a:r>
              <a:rPr lang="en-US" smtClean="0"/>
              <a:t>FVRT2006 evaluation: uncontrolled illumination</a:t>
            </a:r>
          </a:p>
          <a:p>
            <a:pPr marL="1371600" lvl="2" indent="-457200">
              <a:buFont typeface="Calibri" pitchFamily="34" charset="0"/>
              <a:buAutoNum type="arabicPeriod"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362200"/>
            <a:ext cx="4752975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55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/>
          </p:cNvSpPr>
          <p:nvPr/>
        </p:nvSpPr>
        <p:spPr bwMode="auto">
          <a:xfrm>
            <a:off x="381000" y="533400"/>
            <a:ext cx="7086600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endParaRPr lang="en-US" altLang="en-US" sz="2531" dirty="0">
              <a:ea typeface="Gill Sans" charset="0"/>
              <a:cs typeface="Gill Sans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1000" y="959796"/>
            <a:ext cx="8229600" cy="5408578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Most recent research focuses on “faces in the wild”, recognizing faces in normal photos</a:t>
            </a:r>
          </a:p>
          <a:p>
            <a:pPr lvl="1"/>
            <a:r>
              <a:rPr lang="en-US" dirty="0" smtClean="0"/>
              <a:t>Classification: assign identity to face</a:t>
            </a:r>
          </a:p>
          <a:p>
            <a:pPr lvl="1"/>
            <a:r>
              <a:rPr lang="en-US" dirty="0" smtClean="0"/>
              <a:t>Verification: say whether two people are the same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Important steps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Detect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Align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Represent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Classify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88196" y="0"/>
            <a:ext cx="8229600" cy="914400"/>
          </a:xfrm>
        </p:spPr>
        <p:txBody>
          <a:bodyPr/>
          <a:lstStyle/>
          <a:p>
            <a:r>
              <a:rPr lang="en-US" dirty="0" smtClean="0"/>
              <a:t>State-of-the-art Face Recognizers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51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0" y="3095614"/>
            <a:ext cx="8715375" cy="219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5268"/>
          <a:stretch/>
        </p:blipFill>
        <p:spPr>
          <a:xfrm>
            <a:off x="64526" y="64212"/>
            <a:ext cx="9014945" cy="21876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47786" y="5544179"/>
            <a:ext cx="8273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DeepFace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: Closing the Gap to Human-Level Performance in Face </a:t>
            </a:r>
            <a:r>
              <a:rPr lang="en-US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Verification</a:t>
            </a: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8413" y="5867474"/>
            <a:ext cx="6973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Taigman</a:t>
            </a:r>
            <a:r>
              <a:rPr lang="en-US" dirty="0" smtClean="0"/>
              <a:t>, Yang, </a:t>
            </a:r>
            <a:r>
              <a:rPr lang="en-US" dirty="0" err="1" smtClean="0"/>
              <a:t>Ranzato</a:t>
            </a:r>
            <a:r>
              <a:rPr lang="en-US" dirty="0" smtClean="0"/>
              <a:t>, &amp; Wolf (Facebook, Tel Aviv), CVPR 2014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04017" y="6488668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Following slides adapted from Daphne Tsatsoulis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26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78594"/>
            <a:ext cx="7358063" cy="794742"/>
          </a:xfrm>
          <a:ln/>
        </p:spPr>
        <p:txBody>
          <a:bodyPr>
            <a:normAutofit/>
          </a:bodyPr>
          <a:lstStyle/>
          <a:p>
            <a:pPr algn="l"/>
            <a:r>
              <a:rPr lang="en-US" altLang="en-US" sz="3200" dirty="0"/>
              <a:t>Face Alignment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1" y="1219200"/>
            <a:ext cx="4431246" cy="5188149"/>
          </a:xfrm>
          <a:ln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altLang="en-US" sz="1800" dirty="0"/>
              <a:t>1.  Detect a face and 6 </a:t>
            </a:r>
            <a:r>
              <a:rPr lang="en-US" altLang="en-US" sz="1800" dirty="0" err="1"/>
              <a:t>fiducial</a:t>
            </a:r>
            <a:r>
              <a:rPr lang="en-US" altLang="en-US" sz="1800" dirty="0"/>
              <a:t> markers using a support vector </a:t>
            </a:r>
            <a:r>
              <a:rPr lang="en-US" altLang="en-US" sz="1800" dirty="0" err="1"/>
              <a:t>regressor</a:t>
            </a:r>
            <a:r>
              <a:rPr lang="en-US" altLang="en-US" sz="1800" dirty="0"/>
              <a:t> (SVR)</a:t>
            </a:r>
          </a:p>
          <a:p>
            <a:pPr marL="0" indent="0">
              <a:buNone/>
            </a:pPr>
            <a:endParaRPr lang="en-US" altLang="en-US" sz="900" dirty="0" smtClean="0"/>
          </a:p>
          <a:p>
            <a:pPr marL="0" indent="0">
              <a:buNone/>
            </a:pPr>
            <a:r>
              <a:rPr lang="en-US" altLang="en-US" sz="1800" dirty="0" smtClean="0"/>
              <a:t>2</a:t>
            </a:r>
            <a:r>
              <a:rPr lang="en-US" altLang="en-US" sz="1800" dirty="0"/>
              <a:t>. Iteratively scale, rotate, and translate image until it aligns with a target face</a:t>
            </a:r>
          </a:p>
          <a:p>
            <a:pPr marL="0" indent="0">
              <a:buNone/>
            </a:pPr>
            <a:endParaRPr lang="en-US" altLang="en-US" sz="900" dirty="0" smtClean="0"/>
          </a:p>
          <a:p>
            <a:pPr marL="0" indent="0">
              <a:buNone/>
            </a:pPr>
            <a:r>
              <a:rPr lang="en-US" altLang="en-US" sz="1800" dirty="0" smtClean="0"/>
              <a:t>3</a:t>
            </a:r>
            <a:r>
              <a:rPr lang="en-US" altLang="en-US" sz="1800" dirty="0"/>
              <a:t>. Localize 67 </a:t>
            </a:r>
            <a:r>
              <a:rPr lang="en-US" altLang="en-US" sz="1800" dirty="0" err="1"/>
              <a:t>fiducial</a:t>
            </a:r>
            <a:r>
              <a:rPr lang="en-US" altLang="en-US" sz="1800" dirty="0"/>
              <a:t> points in the 2D aligned crop</a:t>
            </a:r>
          </a:p>
          <a:p>
            <a:pPr marL="0" indent="0">
              <a:buNone/>
            </a:pPr>
            <a:endParaRPr lang="en-US" altLang="en-US" sz="900" dirty="0" smtClean="0"/>
          </a:p>
          <a:p>
            <a:pPr marL="0" indent="0">
              <a:buNone/>
            </a:pPr>
            <a:r>
              <a:rPr lang="en-US" altLang="en-US" sz="1800" dirty="0" smtClean="0"/>
              <a:t>4</a:t>
            </a:r>
            <a:r>
              <a:rPr lang="en-US" altLang="en-US" sz="1800" dirty="0"/>
              <a:t>. Create a generic 3D shape model by taking the average of 3D scans from the USF Human-ID database and manually annotate the 67 anchor points</a:t>
            </a:r>
          </a:p>
          <a:p>
            <a:pPr marL="0" indent="0">
              <a:buNone/>
            </a:pPr>
            <a:endParaRPr lang="en-US" altLang="en-US" sz="900" dirty="0" smtClean="0"/>
          </a:p>
          <a:p>
            <a:pPr marL="0" indent="0">
              <a:buNone/>
            </a:pPr>
            <a:r>
              <a:rPr lang="en-US" altLang="en-US" sz="1800" dirty="0" smtClean="0"/>
              <a:t>5.Fit </a:t>
            </a:r>
            <a:r>
              <a:rPr lang="en-US" altLang="en-US" sz="1800" dirty="0"/>
              <a:t>an affine 3D-to-2D camera and use it to direct the warping of the face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742" y="667494"/>
            <a:ext cx="1384102" cy="137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555" y="669727"/>
            <a:ext cx="1025798" cy="137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109" y="2169914"/>
            <a:ext cx="1232297" cy="137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906" y="2169914"/>
            <a:ext cx="1125141" cy="137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110" y="3670102"/>
            <a:ext cx="1233413" cy="137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617" y="5170289"/>
            <a:ext cx="1097236" cy="137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274" y="5170289"/>
            <a:ext cx="962174" cy="137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485" y="3670102"/>
            <a:ext cx="1017984" cy="137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29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178594"/>
            <a:ext cx="7358063" cy="794742"/>
          </a:xfrm>
          <a:ln/>
        </p:spPr>
        <p:txBody>
          <a:bodyPr>
            <a:noAutofit/>
          </a:bodyPr>
          <a:lstStyle/>
          <a:p>
            <a:pPr algn="l"/>
            <a:r>
              <a:rPr lang="en-US" altLang="en-US" sz="3200" dirty="0" smtClean="0"/>
              <a:t>Train DNN classifier on aligned faces</a:t>
            </a:r>
            <a:endParaRPr lang="en-US" altLang="en-US" sz="3200" dirty="0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2969" y="3402211"/>
            <a:ext cx="7358063" cy="3303389"/>
          </a:xfrm>
          <a:ln/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US" altLang="en-US" sz="2000" dirty="0" smtClean="0"/>
              <a:t>Architecture (deep neural network classifier)</a:t>
            </a:r>
          </a:p>
          <a:p>
            <a:r>
              <a:rPr lang="en-US" altLang="en-US" sz="2000" dirty="0" smtClean="0"/>
              <a:t>Two convolutional layers (with one pooling layer)</a:t>
            </a:r>
          </a:p>
          <a:p>
            <a:r>
              <a:rPr lang="en-US" altLang="en-US" sz="2000" dirty="0" smtClean="0"/>
              <a:t>3 locally connected and 2 fully connected layers</a:t>
            </a:r>
          </a:p>
          <a:p>
            <a:r>
              <a:rPr lang="en-US" altLang="en-US" sz="2000" dirty="0" smtClean="0"/>
              <a:t>&gt; 120 million parameters</a:t>
            </a:r>
          </a:p>
          <a:p>
            <a:endParaRPr lang="en-US" altLang="en-US" sz="2000" dirty="0"/>
          </a:p>
          <a:p>
            <a:pPr marL="0" indent="0">
              <a:buNone/>
            </a:pPr>
            <a:r>
              <a:rPr lang="en-US" altLang="en-US" sz="2000" dirty="0" smtClean="0"/>
              <a:t>Train on dataset with 4400 individuals, ~1000 images each</a:t>
            </a:r>
            <a:endParaRPr lang="en-US" altLang="en-US" sz="2000" dirty="0"/>
          </a:p>
          <a:p>
            <a:r>
              <a:rPr lang="en-US" altLang="en-US" sz="2000" dirty="0" smtClean="0"/>
              <a:t>Train to identify face among set of possible people</a:t>
            </a:r>
          </a:p>
          <a:p>
            <a:endParaRPr lang="en-US" altLang="en-US" sz="2000" dirty="0"/>
          </a:p>
          <a:p>
            <a:pPr marL="0" indent="0">
              <a:buNone/>
            </a:pPr>
            <a:r>
              <a:rPr lang="en-US" altLang="en-US" sz="2000" dirty="0" smtClean="0"/>
              <a:t>Verification is done by comparing features at last layer for two faces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089422"/>
            <a:ext cx="8715375" cy="219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47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178594"/>
            <a:ext cx="7358063" cy="794742"/>
          </a:xfrm>
          <a:ln/>
        </p:spPr>
        <p:txBody>
          <a:bodyPr/>
          <a:lstStyle/>
          <a:p>
            <a:pPr algn="l"/>
            <a:r>
              <a:rPr lang="en-US" altLang="en-US" sz="2531"/>
              <a:t>DNN Architecture: Training</a:t>
            </a: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5838" y="1357312"/>
            <a:ext cx="8417667" cy="4607719"/>
          </a:xfrm>
          <a:ln/>
        </p:spPr>
        <p:txBody>
          <a:bodyPr anchor="t">
            <a:normAutofit/>
          </a:bodyPr>
          <a:lstStyle/>
          <a:p>
            <a:r>
              <a:rPr lang="en-US" altLang="en-US" b="1" dirty="0"/>
              <a:t>Social Face Classification (SFC) dataset</a:t>
            </a:r>
            <a:endParaRPr lang="en-US" altLang="en-US" dirty="0"/>
          </a:p>
          <a:p>
            <a:pPr marL="446469" lvl="1" indent="0"/>
            <a:r>
              <a:rPr lang="en-US" altLang="en-US" sz="2800" dirty="0"/>
              <a:t>4.4 million labeled faces of 4030 people from Facebook</a:t>
            </a:r>
          </a:p>
          <a:p>
            <a:pPr marL="446469" lvl="1" indent="0"/>
            <a:r>
              <a:rPr lang="en-US" altLang="en-US" sz="2800" dirty="0"/>
              <a:t>Each person has 800-1200 faces</a:t>
            </a:r>
          </a:p>
          <a:p>
            <a:pPr marL="446469" lvl="1" indent="0"/>
            <a:r>
              <a:rPr lang="en-US" altLang="en-US" sz="2800" dirty="0"/>
              <a:t>Testing images are the most recent 5% of a person’s images (using time-stamp)</a:t>
            </a:r>
          </a:p>
          <a:p>
            <a:r>
              <a:rPr lang="en-US" altLang="en-US" b="1" dirty="0"/>
              <a:t>Train DNN using SFC</a:t>
            </a:r>
            <a:endParaRPr lang="en-US" altLang="en-US" dirty="0"/>
          </a:p>
          <a:p>
            <a:pPr marL="446469" lvl="1" indent="0"/>
            <a:r>
              <a:rPr lang="en-US" altLang="en-US" sz="2800" dirty="0"/>
              <a:t>Train it as a multi-class classification problem </a:t>
            </a:r>
          </a:p>
          <a:p>
            <a:pPr marL="446469" lvl="1" indent="0"/>
            <a:r>
              <a:rPr lang="en-US" altLang="en-US" sz="2800" dirty="0"/>
              <a:t>Test using the 5% of held-out data to find optimal parameter settings and network architecture</a:t>
            </a:r>
          </a:p>
          <a:p>
            <a:pPr marL="446469" lvl="1" indent="0"/>
            <a:endParaRPr lang="en-US" altLang="en-US" sz="2800" b="1" dirty="0">
              <a:ea typeface="ヒラギノ角ゴ ProN W6" charset="0"/>
              <a:cs typeface="ヒラギノ角ゴ ProN W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7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500062" y="311188"/>
            <a:ext cx="7358063" cy="794742"/>
          </a:xfrm>
          <a:ln/>
        </p:spPr>
        <p:txBody>
          <a:bodyPr>
            <a:noAutofit/>
          </a:bodyPr>
          <a:lstStyle/>
          <a:p>
            <a:pPr algn="l"/>
            <a:r>
              <a:rPr lang="en-US" altLang="en-US" sz="2400" dirty="0"/>
              <a:t>Face </a:t>
            </a:r>
            <a:r>
              <a:rPr lang="en-US" altLang="en-US" sz="2400" dirty="0" smtClean="0"/>
              <a:t>Verification: compare features at last layer of network for two faces</a:t>
            </a:r>
            <a:endParaRPr lang="en-US" altLang="en-US" sz="2400" dirty="0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2969" y="1357312"/>
            <a:ext cx="7358063" cy="4607719"/>
          </a:xfrm>
          <a:ln/>
        </p:spPr>
        <p:txBody>
          <a:bodyPr anchor="t"/>
          <a:lstStyle/>
          <a:p>
            <a:r>
              <a:rPr lang="en-US" altLang="en-US" sz="1687" b="1" dirty="0"/>
              <a:t>Do two input instances belong to the same class (person)?</a:t>
            </a:r>
            <a:endParaRPr lang="en-US" altLang="en-US" sz="1687" b="1" dirty="0">
              <a:ea typeface="ヒラギノ角ゴ ProN W6" charset="0"/>
              <a:cs typeface="ヒラギノ角ゴ ProN W6" charset="0"/>
            </a:endParaRPr>
          </a:p>
          <a:p>
            <a:r>
              <a:rPr lang="en-US" altLang="en-US" sz="1687" b="1" dirty="0"/>
              <a:t>Unsupervised Protocol </a:t>
            </a:r>
            <a:endParaRPr lang="en-US" altLang="en-US" sz="1687" b="1" dirty="0">
              <a:ea typeface="ヒラギノ角ゴ ProN W6" charset="0"/>
              <a:cs typeface="ヒラギノ角ゴ ProN W6" charset="0"/>
            </a:endParaRPr>
          </a:p>
          <a:p>
            <a:pPr marL="446469" lvl="1" indent="0"/>
            <a:r>
              <a:rPr lang="en-US" altLang="en-US" sz="1687" dirty="0"/>
              <a:t>Inner product</a:t>
            </a:r>
          </a:p>
          <a:p>
            <a:r>
              <a:rPr lang="en-US" altLang="en-US" sz="1687" b="1" dirty="0"/>
              <a:t>Restricted Protocol </a:t>
            </a:r>
            <a:endParaRPr lang="en-US" altLang="en-US" sz="1687" dirty="0"/>
          </a:p>
          <a:p>
            <a:pPr marL="446469" lvl="1" indent="0"/>
            <a:r>
              <a:rPr lang="en-US" altLang="en-US" sz="1687" dirty="0">
                <a:ea typeface="Lucida Grande" charset="0"/>
                <a:cs typeface="Lucida Grande" charset="0"/>
              </a:rPr>
              <a:t>Weighted χ</a:t>
            </a:r>
            <a:r>
              <a:rPr lang="en-US" altLang="en-US" sz="1687" baseline="32000" dirty="0"/>
              <a:t>2</a:t>
            </a:r>
            <a:r>
              <a:rPr lang="en-US" altLang="en-US" sz="1687" dirty="0"/>
              <a:t> distance</a:t>
            </a:r>
          </a:p>
          <a:p>
            <a:pPr marL="446469" lvl="1" indent="0"/>
            <a:endParaRPr lang="en-US" altLang="en-US" sz="1687" b="1" dirty="0">
              <a:ea typeface="ヒラギノ角ゴ ProN W6" charset="0"/>
              <a:cs typeface="ヒラギノ角ゴ ProN W6" charset="0"/>
            </a:endParaRPr>
          </a:p>
          <a:p>
            <a:r>
              <a:rPr lang="en-US" altLang="en-US" sz="1687" b="1" dirty="0"/>
              <a:t>Unrestricted Protocol</a:t>
            </a:r>
            <a:endParaRPr lang="en-US" altLang="en-US" sz="1687" b="1" dirty="0">
              <a:ea typeface="ヒラギノ角ゴ ProN W6" charset="0"/>
              <a:cs typeface="ヒラギノ角ゴ ProN W6" charset="0"/>
            </a:endParaRPr>
          </a:p>
          <a:p>
            <a:pPr marL="446469" lvl="1" indent="0"/>
            <a:r>
              <a:rPr lang="en-US" altLang="en-US" sz="1687" dirty="0"/>
              <a:t>Siamese Network</a:t>
            </a:r>
          </a:p>
          <a:p>
            <a:pPr marL="848290" lvl="2" indent="0"/>
            <a:endParaRPr lang="en-US" altLang="en-US" sz="1687" dirty="0"/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094" y="2018109"/>
            <a:ext cx="3080742" cy="75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539" y="3152180"/>
            <a:ext cx="4759523" cy="79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359" y="4822031"/>
            <a:ext cx="5831086" cy="72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05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178594"/>
            <a:ext cx="7358063" cy="794742"/>
          </a:xfrm>
          <a:ln/>
        </p:spPr>
        <p:txBody>
          <a:bodyPr>
            <a:normAutofit/>
          </a:bodyPr>
          <a:lstStyle/>
          <a:p>
            <a:pPr algn="l"/>
            <a:r>
              <a:rPr lang="en-US" altLang="en-US" sz="3600" dirty="0"/>
              <a:t>Experiments: Datasets</a:t>
            </a: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17771" y="1357312"/>
            <a:ext cx="7933262" cy="4607719"/>
          </a:xfrm>
          <a:ln/>
        </p:spPr>
        <p:txBody>
          <a:bodyPr anchor="t">
            <a:noAutofit/>
          </a:bodyPr>
          <a:lstStyle/>
          <a:p>
            <a:r>
              <a:rPr lang="en-US" altLang="en-US" sz="2400" b="1" dirty="0"/>
              <a:t>LFW Dataset</a:t>
            </a:r>
            <a:endParaRPr lang="en-US" altLang="en-US" sz="2400" dirty="0"/>
          </a:p>
          <a:p>
            <a:pPr marL="446469" lvl="1" indent="0"/>
            <a:r>
              <a:rPr lang="en-US" altLang="en-US" dirty="0"/>
              <a:t>13,323 </a:t>
            </a:r>
            <a:r>
              <a:rPr lang="en-US" altLang="en-US" dirty="0" err="1"/>
              <a:t>webphotos</a:t>
            </a:r>
            <a:r>
              <a:rPr lang="en-US" altLang="en-US" dirty="0"/>
              <a:t> of 5749 celebrities divided into 6000 face pairs in 10 splits</a:t>
            </a:r>
          </a:p>
          <a:p>
            <a:pPr marL="446469" lvl="1" indent="0"/>
            <a:r>
              <a:rPr lang="en-US" altLang="en-US" dirty="0"/>
              <a:t>Performance based on mean recognition accuracy using</a:t>
            </a:r>
          </a:p>
          <a:p>
            <a:pPr marL="848290" lvl="2" indent="0"/>
            <a:r>
              <a:rPr lang="en-US" altLang="en-US" sz="2400" dirty="0"/>
              <a:t>A) Restricted Protocol: Only same and not-same labels are used in training</a:t>
            </a:r>
          </a:p>
          <a:p>
            <a:pPr marL="848290" lvl="2" indent="0"/>
            <a:r>
              <a:rPr lang="en-US" altLang="en-US" sz="2400" dirty="0"/>
              <a:t>B) Unrestricted Protocol:  Given some identity information so many more training pairs can be added to the training set</a:t>
            </a:r>
          </a:p>
          <a:p>
            <a:pPr marL="848290" lvl="2" indent="0"/>
            <a:r>
              <a:rPr lang="en-US" altLang="en-US" sz="2400" dirty="0"/>
              <a:t>C) Unsupervised Protocol: No training whatsoever is performed on LFW images</a:t>
            </a:r>
          </a:p>
          <a:p>
            <a:r>
              <a:rPr lang="en-US" altLang="en-US" sz="2400" b="1" dirty="0"/>
              <a:t>YTF Dataset</a:t>
            </a:r>
            <a:endParaRPr lang="en-US" altLang="en-US" sz="2400" dirty="0"/>
          </a:p>
          <a:p>
            <a:pPr marL="446469" lvl="1" indent="0"/>
            <a:r>
              <a:rPr lang="en-US" altLang="en-US" dirty="0"/>
              <a:t>3425 YouTube videos of 1595 people, 5000 video pairs and 10 splits</a:t>
            </a:r>
          </a:p>
        </p:txBody>
      </p:sp>
    </p:spTree>
    <p:extLst>
      <p:ext uri="{BB962C8B-B14F-4D97-AF65-F5344CB8AC3E}">
        <p14:creationId xmlns:p14="http://schemas.microsoft.com/office/powerpoint/2010/main" val="307595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Applications of Face </a:t>
            </a:r>
            <a:r>
              <a:rPr lang="en-US" dirty="0" smtClean="0"/>
              <a:t>Recognition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Album organization: iPhoto 2009</a:t>
            </a:r>
          </a:p>
        </p:txBody>
      </p:sp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3" y="1615751"/>
            <a:ext cx="770731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8"/>
          <p:cNvSpPr>
            <a:spLocks noChangeArrowheads="1"/>
          </p:cNvSpPr>
          <p:nvPr/>
        </p:nvSpPr>
        <p:spPr bwMode="auto">
          <a:xfrm>
            <a:off x="1371600" y="6421016"/>
            <a:ext cx="640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hlinkClick r:id="rId4"/>
              </a:rPr>
              <a:t>http://www.apple.com/ilife/iphoto/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2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178594"/>
            <a:ext cx="7358063" cy="794742"/>
          </a:xfrm>
          <a:ln/>
        </p:spPr>
        <p:txBody>
          <a:bodyPr/>
          <a:lstStyle/>
          <a:p>
            <a:pPr algn="l"/>
            <a:r>
              <a:rPr lang="en-US" altLang="en-US" sz="2531" dirty="0"/>
              <a:t>Results: </a:t>
            </a:r>
            <a:r>
              <a:rPr lang="en-US" altLang="en-US" sz="2531" dirty="0" smtClean="0"/>
              <a:t>Labeled Faces in the Wild Dataset</a:t>
            </a:r>
            <a:endParaRPr lang="en-US" altLang="en-US" sz="2531" dirty="0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64407" y="4327325"/>
            <a:ext cx="7358063" cy="1921075"/>
          </a:xfrm>
          <a:ln/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US" altLang="en-US" sz="2800" dirty="0" smtClean="0"/>
              <a:t>Performs similarly to humans!</a:t>
            </a:r>
          </a:p>
          <a:p>
            <a:pPr marL="0" indent="0">
              <a:buNone/>
            </a:pPr>
            <a:r>
              <a:rPr lang="en-US" altLang="en-US" sz="2200" dirty="0" smtClean="0"/>
              <a:t>(note: humans would do better with uncropped faces)</a:t>
            </a:r>
          </a:p>
          <a:p>
            <a:pPr marL="0" indent="0">
              <a:buNone/>
            </a:pPr>
            <a:endParaRPr lang="en-US" altLang="en-US" sz="2200" dirty="0"/>
          </a:p>
          <a:p>
            <a:pPr marL="0" indent="0">
              <a:buNone/>
            </a:pPr>
            <a:r>
              <a:rPr lang="en-US" altLang="en-US" sz="2200" dirty="0" smtClean="0"/>
              <a:t>Experiments show that alignment is crucial (0.97 vs 0.88) and that deep features help (0.97 vs. 0.91)</a:t>
            </a:r>
            <a:endParaRPr lang="en-US" altLang="en-US" sz="2200" dirty="0"/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53" y="1184076"/>
            <a:ext cx="3762747" cy="287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71600"/>
            <a:ext cx="4036219" cy="209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1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OpenFace</a:t>
            </a:r>
            <a:r>
              <a:rPr lang="en-US" dirty="0" smtClean="0"/>
              <a:t> (</a:t>
            </a:r>
            <a:r>
              <a:rPr lang="en-US" dirty="0" err="1" smtClean="0"/>
              <a:t>FaceNet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8892" y="4156953"/>
            <a:ext cx="5209430" cy="1238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43618" y="6507748"/>
            <a:ext cx="184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600" dirty="0"/>
          </a:p>
        </p:txBody>
      </p:sp>
      <p:pic>
        <p:nvPicPr>
          <p:cNvPr id="282626" name="Picture 2" descr="https://raw.githubusercontent.com/cmusatyalab/openface/master/images/youtube-we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607" y="1070708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027251" y="6323082"/>
            <a:ext cx="49100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FaceNet</a:t>
            </a:r>
            <a:r>
              <a:rPr lang="en-US" sz="1400" dirty="0"/>
              <a:t>: A Unified Embedding for Face Recognition and </a:t>
            </a:r>
            <a:r>
              <a:rPr lang="en-US" sz="1400" dirty="0" smtClean="0"/>
              <a:t>Clustering, CVPR 2015 </a:t>
            </a:r>
            <a:r>
              <a:rPr lang="en-US" sz="1400" dirty="0">
                <a:hlinkClick r:id="rId4"/>
              </a:rPr>
              <a:t>http://cmusatyalab.github.io/openface</a:t>
            </a:r>
            <a:r>
              <a:rPr lang="en-US" sz="1400" dirty="0" smtClean="0">
                <a:hlinkClick r:id="rId4"/>
              </a:rPr>
              <a:t>/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1070708"/>
            <a:ext cx="2730675" cy="577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2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MegaFace</a:t>
            </a:r>
            <a:r>
              <a:rPr lang="en-US" dirty="0" smtClean="0"/>
              <a:t> Benchmark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42289" y="6471605"/>
            <a:ext cx="57879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Helvetica Neue"/>
                <a:hlinkClick r:id="rId2"/>
              </a:rPr>
              <a:t>The </a:t>
            </a:r>
            <a:r>
              <a:rPr lang="en-US" sz="1200" dirty="0" err="1">
                <a:latin typeface="Helvetica Neue"/>
                <a:hlinkClick r:id="rId2"/>
              </a:rPr>
              <a:t>MegaFace</a:t>
            </a:r>
            <a:r>
              <a:rPr lang="en-US" sz="1200" dirty="0">
                <a:latin typeface="Helvetica Neue"/>
                <a:hlinkClick r:id="rId2"/>
              </a:rPr>
              <a:t> Benchmark: 1 Million Faces for Recognition at </a:t>
            </a:r>
            <a:r>
              <a:rPr lang="en-US" sz="1200" dirty="0" smtClean="0">
                <a:latin typeface="Helvetica Neue"/>
                <a:hlinkClick r:id="rId2"/>
              </a:rPr>
              <a:t>Scale</a:t>
            </a:r>
            <a:r>
              <a:rPr lang="en-US" sz="1200" dirty="0" smtClean="0">
                <a:latin typeface="Helvetica Neue"/>
              </a:rPr>
              <a:t>, CVPR 2016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9" y="2292553"/>
            <a:ext cx="8799981" cy="300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1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Face recognition by humans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en-US" dirty="0" smtClean="0">
              <a:hlinkClick r:id=""/>
            </a:endParaRPr>
          </a:p>
          <a:p>
            <a:pPr>
              <a:buFont typeface="Arial" charset="0"/>
              <a:buNone/>
            </a:pPr>
            <a:endParaRPr lang="en-US" dirty="0" smtClean="0">
              <a:hlinkClick r:id=""/>
            </a:endParaRPr>
          </a:p>
          <a:p>
            <a:pPr>
              <a:buFont typeface="Arial" charset="0"/>
              <a:buNone/>
            </a:pPr>
            <a:r>
              <a:rPr lang="en-US" dirty="0" smtClean="0">
                <a:hlinkClick r:id=""/>
              </a:rPr>
              <a:t>Face recognition by humans: 20 results</a:t>
            </a:r>
            <a:r>
              <a:rPr lang="en-US" dirty="0" smtClean="0"/>
              <a:t> (2005)</a:t>
            </a:r>
          </a:p>
          <a:p>
            <a:pPr>
              <a:buFont typeface="Arial" charset="0"/>
              <a:buNone/>
            </a:pPr>
            <a:endParaRPr lang="en-US" dirty="0" smtClean="0"/>
          </a:p>
        </p:txBody>
      </p:sp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6989763" y="6550025"/>
            <a:ext cx="2154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>
                <a:hlinkClick r:id="rId2"/>
              </a:rPr>
              <a:t>Slides</a:t>
            </a:r>
            <a:r>
              <a:rPr lang="en-US" sz="1400"/>
              <a:t> by Jianchao Yang</a:t>
            </a:r>
          </a:p>
        </p:txBody>
      </p:sp>
    </p:spTree>
    <p:extLst>
      <p:ext uri="{BB962C8B-B14F-4D97-AF65-F5344CB8AC3E}">
        <p14:creationId xmlns:p14="http://schemas.microsoft.com/office/powerpoint/2010/main" val="371704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128713"/>
            <a:ext cx="8448675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41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800100"/>
            <a:ext cx="8458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768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590550"/>
            <a:ext cx="8429625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22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700088"/>
            <a:ext cx="8315325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79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638175"/>
            <a:ext cx="826770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65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987675"/>
            <a:ext cx="56388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734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73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143000"/>
            <a:ext cx="893445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971800"/>
            <a:ext cx="56388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16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Can be trained to recognize pets!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05000"/>
            <a:ext cx="4437063" cy="324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5000"/>
            <a:ext cx="4495800" cy="325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9"/>
          <p:cNvSpPr>
            <a:spLocks noChangeArrowheads="1"/>
          </p:cNvSpPr>
          <p:nvPr/>
        </p:nvSpPr>
        <p:spPr bwMode="auto">
          <a:xfrm>
            <a:off x="0" y="533400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>
                <a:hlinkClick r:id="rId5"/>
              </a:rPr>
              <a:t>http://www.maclife.com/article/news/iphotos_faces_recognizes_cats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40939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614363"/>
            <a:ext cx="8296275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0" name="Picture 4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9"/>
          <a:stretch>
            <a:fillRect/>
          </a:stretch>
        </p:blipFill>
        <p:spPr bwMode="auto">
          <a:xfrm>
            <a:off x="2041525" y="2667000"/>
            <a:ext cx="47244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15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628650"/>
            <a:ext cx="840105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44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Result 17: Vision progresses from piecemeal to holistic</a:t>
            </a:r>
            <a:endParaRPr lang="en-US" dirty="0"/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2228850"/>
            <a:ext cx="52006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657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633413"/>
            <a:ext cx="8324850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51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7566"/>
            <a:ext cx="7886700" cy="5434519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PCA is a generally useful dimensionality reduction technique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But not ideal for discrimination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FLD better for discrimination, though only ideal under Gaussian data assumptions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Computer face recognition works very well under controlled environments (since 2006)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Also starting to perform at human level in uncontrolled settings (recent progress: better alignment, features, more data)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32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categorization</a:t>
            </a:r>
            <a:endParaRPr lang="en-US" dirty="0"/>
          </a:p>
        </p:txBody>
      </p:sp>
      <p:pic>
        <p:nvPicPr>
          <p:cNvPr id="4" name="Picture 2" descr="http://a.abcnews.com/images/US/gty_dog_cat_ll_1203008_wm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82" y="2328051"/>
            <a:ext cx="7856636" cy="441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4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0"/>
            <a:ext cx="8074363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Facebook friend-tagging with auto-suggest</a:t>
            </a:r>
            <a:endParaRPr lang="en-US" sz="3600" dirty="0"/>
          </a:p>
        </p:txBody>
      </p:sp>
      <p:pic>
        <p:nvPicPr>
          <p:cNvPr id="349186" name="Picture 2" descr="http://a4.sphotos.ak.fbcdn.net/hphotos-ak-ash2/163475_10150118904661729_20531316728_7373784_7246884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440" y="1225685"/>
            <a:ext cx="4139119" cy="551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60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Face recognition: once you’ve detected and cropped a face, try to recognize it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4267200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6565" name="AutoShape 5"/>
          <p:cNvSpPr>
            <a:spLocks noChangeArrowheads="1"/>
          </p:cNvSpPr>
          <p:nvPr/>
        </p:nvSpPr>
        <p:spPr bwMode="auto">
          <a:xfrm>
            <a:off x="3810000" y="3276600"/>
            <a:ext cx="1295400" cy="838200"/>
          </a:xfrm>
          <a:prstGeom prst="rightArrow">
            <a:avLst>
              <a:gd name="adj1" fmla="val 50000"/>
              <a:gd name="adj2" fmla="val 38636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Detection</a:t>
            </a:r>
          </a:p>
        </p:txBody>
      </p:sp>
      <p:graphicFrame>
        <p:nvGraphicFramePr>
          <p:cNvPr id="1346567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5181600" y="3200400"/>
          <a:ext cx="9779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03" name="Image" r:id="rId5" imgW="977778" imgH="1002821" progId="Photoshop.Image.10">
                  <p:embed/>
                </p:oleObj>
              </mc:Choice>
              <mc:Fallback>
                <p:oleObj name="Image" r:id="rId5" imgW="977778" imgH="1002821" progId="Photoshop.Image.10">
                  <p:embed/>
                  <p:pic>
                    <p:nvPicPr>
                      <p:cNvPr id="134656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3200400"/>
                        <a:ext cx="977900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6569" name="AutoShape 9"/>
          <p:cNvSpPr>
            <a:spLocks noChangeArrowheads="1"/>
          </p:cNvSpPr>
          <p:nvPr/>
        </p:nvSpPr>
        <p:spPr bwMode="auto">
          <a:xfrm>
            <a:off x="6324600" y="3276600"/>
            <a:ext cx="1447800" cy="838200"/>
          </a:xfrm>
          <a:prstGeom prst="rightArrow">
            <a:avLst>
              <a:gd name="adj1" fmla="val 50000"/>
              <a:gd name="adj2" fmla="val 43182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Recognition</a:t>
            </a:r>
          </a:p>
        </p:txBody>
      </p:sp>
      <p:sp>
        <p:nvSpPr>
          <p:cNvPr id="1346570" name="Text Box 10"/>
          <p:cNvSpPr txBox="1">
            <a:spLocks noChangeArrowheads="1"/>
          </p:cNvSpPr>
          <p:nvPr/>
        </p:nvSpPr>
        <p:spPr bwMode="auto">
          <a:xfrm>
            <a:off x="7848600" y="3505200"/>
            <a:ext cx="104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“Sally”</a:t>
            </a:r>
          </a:p>
        </p:txBody>
      </p:sp>
    </p:spTree>
    <p:extLst>
      <p:ext uri="{BB962C8B-B14F-4D97-AF65-F5344CB8AC3E}">
        <p14:creationId xmlns:p14="http://schemas.microsoft.com/office/powerpoint/2010/main" val="219454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6565" grpId="0" animBg="1"/>
      <p:bldP spid="1346569" grpId="0" animBg="1"/>
      <p:bldP spid="134657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23311</TotalTime>
  <Words>1956</Words>
  <Application>Microsoft Office PowerPoint</Application>
  <PresentationFormat>On-screen Show (4:3)</PresentationFormat>
  <Paragraphs>395</Paragraphs>
  <Slides>75</Slides>
  <Notes>17</Notes>
  <HiddenSlides>12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75</vt:i4>
      </vt:variant>
    </vt:vector>
  </HeadingPairs>
  <TitlesOfParts>
    <vt:vector size="94" baseType="lpstr">
      <vt:lpstr>等线</vt:lpstr>
      <vt:lpstr>Gill Sans</vt:lpstr>
      <vt:lpstr>Helvetica Neue</vt:lpstr>
      <vt:lpstr>Lucida Grande</vt:lpstr>
      <vt:lpstr>Times New Roman (Hebrew)</vt:lpstr>
      <vt:lpstr>ヒラギノ角ゴ ProN W6</vt:lpstr>
      <vt:lpstr>Arial</vt:lpstr>
      <vt:lpstr>Calibri</vt:lpstr>
      <vt:lpstr>Calibri Light</vt:lpstr>
      <vt:lpstr>Cambria Math</vt:lpstr>
      <vt:lpstr>Comic Sans MS</vt:lpstr>
      <vt:lpstr>Tahoma</vt:lpstr>
      <vt:lpstr>Times New Roman</vt:lpstr>
      <vt:lpstr>Wingdings</vt:lpstr>
      <vt:lpstr>Office Theme</vt:lpstr>
      <vt:lpstr>1_Office Theme</vt:lpstr>
      <vt:lpstr>2_Office Theme</vt:lpstr>
      <vt:lpstr>Image</vt:lpstr>
      <vt:lpstr>Equation</vt:lpstr>
      <vt:lpstr>Face Recognition and  Feature Subspaces</vt:lpstr>
      <vt:lpstr>Administrative stuffs</vt:lpstr>
      <vt:lpstr>The fifth module</vt:lpstr>
      <vt:lpstr>This class: face recognition</vt:lpstr>
      <vt:lpstr>Applications of Face Recognition</vt:lpstr>
      <vt:lpstr>Applications of Face Recognition</vt:lpstr>
      <vt:lpstr>PowerPoint Presentation</vt:lpstr>
      <vt:lpstr>Facebook friend-tagging with auto-suggest</vt:lpstr>
      <vt:lpstr>Face recognition: once you’ve detected and cropped a face, try to recognize it</vt:lpstr>
      <vt:lpstr>Face recognition: overview</vt:lpstr>
      <vt:lpstr>Typical face recognition scenarios</vt:lpstr>
      <vt:lpstr>What makes face recognition hard?</vt:lpstr>
      <vt:lpstr>What makes face recognition hard?</vt:lpstr>
      <vt:lpstr>What makes face recognition hard?</vt:lpstr>
      <vt:lpstr>What makes face recognition hard?</vt:lpstr>
      <vt:lpstr>Simple idea for face recognition</vt:lpstr>
      <vt:lpstr>The space of all face images</vt:lpstr>
      <vt:lpstr>The space of all face images</vt:lpstr>
      <vt:lpstr>Principal Component Analysis (PCA)</vt:lpstr>
      <vt:lpstr>Principal Component Analysis</vt:lpstr>
      <vt:lpstr>Implementation issue </vt:lpstr>
      <vt:lpstr>Eigenfaces (PCA on face images)</vt:lpstr>
      <vt:lpstr>Eigenfaces example</vt:lpstr>
      <vt:lpstr>Eigenfaces example</vt:lpstr>
      <vt:lpstr>Visualization of eigenfaces</vt:lpstr>
      <vt:lpstr>Representation and reconstruction</vt:lpstr>
      <vt:lpstr>Representation and reconstruction</vt:lpstr>
      <vt:lpstr>Reconstruction</vt:lpstr>
      <vt:lpstr>PowerPoint Presentation</vt:lpstr>
      <vt:lpstr>Note</vt:lpstr>
      <vt:lpstr>Recognition with eigenfaces</vt:lpstr>
      <vt:lpstr>PCA</vt:lpstr>
      <vt:lpstr>Limitations</vt:lpstr>
      <vt:lpstr>Question</vt:lpstr>
      <vt:lpstr>Limitations</vt:lpstr>
      <vt:lpstr>A more discriminative subspace: FLD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Recognition with FLD</vt:lpstr>
      <vt:lpstr>PowerPoint Presentation</vt:lpstr>
      <vt:lpstr>PowerPoint Presentation</vt:lpstr>
      <vt:lpstr>1. Identify a Specific Instance</vt:lpstr>
      <vt:lpstr>Large scale comparison of methods</vt:lpstr>
      <vt:lpstr>FVRT Challenge: interesting findings</vt:lpstr>
      <vt:lpstr>FVRT Challenge</vt:lpstr>
      <vt:lpstr>FVRT Challenge</vt:lpstr>
      <vt:lpstr>FVRT Challenge</vt:lpstr>
      <vt:lpstr>State-of-the-art Face Recognizers</vt:lpstr>
      <vt:lpstr>PowerPoint Presentation</vt:lpstr>
      <vt:lpstr>Face Alignment</vt:lpstr>
      <vt:lpstr>Train DNN classifier on aligned faces</vt:lpstr>
      <vt:lpstr>DNN Architecture: Training</vt:lpstr>
      <vt:lpstr>Face Verification: compare features at last layer of network for two faces</vt:lpstr>
      <vt:lpstr>Experiments: Datasets</vt:lpstr>
      <vt:lpstr>Results: Labeled Faces in the Wild Dataset</vt:lpstr>
      <vt:lpstr>OpenFace (FaceNet)</vt:lpstr>
      <vt:lpstr>MegaFace Benchmark</vt:lpstr>
      <vt:lpstr>Face recognition by humans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 17: Vision progresses from piecemeal to holistic</vt:lpstr>
      <vt:lpstr>PowerPoint Presentation</vt:lpstr>
      <vt:lpstr>Things to remember</vt:lpstr>
      <vt:lpstr>Next class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</dc:title>
  <dc:creator>Huang Jia-Bin</dc:creator>
  <cp:lastModifiedBy>Huang Jia-Bin</cp:lastModifiedBy>
  <cp:revision>418</cp:revision>
  <dcterms:created xsi:type="dcterms:W3CDTF">2016-08-21T04:59:05Z</dcterms:created>
  <dcterms:modified xsi:type="dcterms:W3CDTF">2016-10-25T05:30:57Z</dcterms:modified>
</cp:coreProperties>
</file>