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713" r:id="rId2"/>
    <p:sldMasterId id="2147483727" r:id="rId3"/>
  </p:sldMasterIdLst>
  <p:notesMasterIdLst>
    <p:notesMasterId r:id="rId45"/>
  </p:notesMasterIdLst>
  <p:sldIdLst>
    <p:sldId id="257" r:id="rId4"/>
    <p:sldId id="1126" r:id="rId5"/>
    <p:sldId id="1345" r:id="rId6"/>
    <p:sldId id="1346" r:id="rId7"/>
    <p:sldId id="1347" r:id="rId8"/>
    <p:sldId id="1348" r:id="rId9"/>
    <p:sldId id="1349" r:id="rId10"/>
    <p:sldId id="1350" r:id="rId11"/>
    <p:sldId id="1382" r:id="rId12"/>
    <p:sldId id="1383" r:id="rId13"/>
    <p:sldId id="1351" r:id="rId14"/>
    <p:sldId id="1352" r:id="rId15"/>
    <p:sldId id="1353" r:id="rId16"/>
    <p:sldId id="1354" r:id="rId17"/>
    <p:sldId id="1355" r:id="rId18"/>
    <p:sldId id="1356" r:id="rId19"/>
    <p:sldId id="1357" r:id="rId20"/>
    <p:sldId id="1358" r:id="rId21"/>
    <p:sldId id="1359" r:id="rId22"/>
    <p:sldId id="1361" r:id="rId23"/>
    <p:sldId id="1362" r:id="rId24"/>
    <p:sldId id="1363" r:id="rId25"/>
    <p:sldId id="1364" r:id="rId26"/>
    <p:sldId id="1365" r:id="rId27"/>
    <p:sldId id="1366" r:id="rId28"/>
    <p:sldId id="1367" r:id="rId29"/>
    <p:sldId id="1369" r:id="rId30"/>
    <p:sldId id="1370" r:id="rId31"/>
    <p:sldId id="1371" r:id="rId32"/>
    <p:sldId id="1372" r:id="rId33"/>
    <p:sldId id="1373" r:id="rId34"/>
    <p:sldId id="1374" r:id="rId35"/>
    <p:sldId id="1375" r:id="rId36"/>
    <p:sldId id="1376" r:id="rId37"/>
    <p:sldId id="1299" r:id="rId38"/>
    <p:sldId id="1387" r:id="rId39"/>
    <p:sldId id="1385" r:id="rId40"/>
    <p:sldId id="1384" r:id="rId41"/>
    <p:sldId id="1386" r:id="rId42"/>
    <p:sldId id="1388" r:id="rId43"/>
    <p:sldId id="1377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7C33"/>
    <a:srgbClr val="282828"/>
    <a:srgbClr val="3C3C3C"/>
    <a:srgbClr val="505050"/>
    <a:srgbClr val="787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0" autoAdjust="0"/>
    <p:restoredTop sz="94508" autoAdjust="0"/>
  </p:normalViewPr>
  <p:slideViewPr>
    <p:cSldViewPr snapToGrid="0">
      <p:cViewPr varScale="1">
        <p:scale>
          <a:sx n="160" d="100"/>
          <a:sy n="160" d="100"/>
        </p:scale>
        <p:origin x="46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878530-FA70-466B-A92D-42BAEA139F1D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9FF3C-7111-4713-B058-2B84BB396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8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453AB7-3599-4459-A2D4-AF75BD6F25E4}" type="slidenum">
              <a:rPr lang="en-GB"/>
              <a:pPr>
                <a:defRPr/>
              </a:pPr>
              <a:t>20</a:t>
            </a:fld>
            <a:endParaRPr lang="en-GB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Color enbergy.</a:t>
            </a:r>
          </a:p>
          <a:p>
            <a:r>
              <a:rPr lang="en-GB" smtClean="0"/>
              <a:t>Iterations have the effect of pulling them away; </a:t>
            </a:r>
          </a:p>
          <a:p>
            <a:r>
              <a:rPr lang="en-GB" smtClean="0"/>
              <a:t>D is – log likelyhood of the GMM.</a:t>
            </a:r>
          </a:p>
        </p:txBody>
      </p:sp>
    </p:spTree>
    <p:extLst>
      <p:ext uri="{BB962C8B-B14F-4D97-AF65-F5344CB8AC3E}">
        <p14:creationId xmlns:p14="http://schemas.microsoft.com/office/powerpoint/2010/main" val="1721868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94AC2D-CB09-4510-A687-11A49F869376}" type="slidenum">
              <a:rPr lang="en-GB"/>
              <a:pPr>
                <a:defRPr/>
              </a:pPr>
              <a:t>21</a:t>
            </a:fld>
            <a:endParaRPr lang="en-GB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Optimization engine we use Graph Cuts. By now everybody should know what graph cut is. IN case you missed it here is a very brief introduction. </a:t>
            </a:r>
          </a:p>
          <a:p>
            <a:endParaRPr lang="en-GB" dirty="0" smtClean="0"/>
          </a:p>
          <a:p>
            <a:r>
              <a:rPr lang="en-GB" dirty="0" smtClean="0"/>
              <a:t>To image. 3D view. First task to construct a graph. </a:t>
            </a:r>
          </a:p>
          <a:p>
            <a:r>
              <a:rPr lang="en-GB" dirty="0" smtClean="0"/>
              <a:t>All pixels on a certain </a:t>
            </a:r>
            <a:r>
              <a:rPr lang="en-GB" dirty="0" err="1" smtClean="0"/>
              <a:t>scanline</a:t>
            </a:r>
            <a:r>
              <a:rPr lang="en-GB" dirty="0" smtClean="0"/>
              <a:t>. Just a few of them. </a:t>
            </a:r>
          </a:p>
          <a:p>
            <a:r>
              <a:rPr lang="en-GB" dirty="0" smtClean="0"/>
              <a:t>Next step introduce artificial nodes. </a:t>
            </a:r>
            <a:r>
              <a:rPr lang="en-GB" dirty="0" err="1" smtClean="0"/>
              <a:t>fgd</a:t>
            </a:r>
            <a:r>
              <a:rPr lang="en-GB" dirty="0" smtClean="0"/>
              <a:t> and background. </a:t>
            </a:r>
          </a:p>
          <a:p>
            <a:r>
              <a:rPr lang="en-GB" dirty="0" smtClean="0"/>
              <a:t>Edges – contrast. Boundary is quite likely between black and white. </a:t>
            </a:r>
          </a:p>
          <a:p>
            <a:r>
              <a:rPr lang="en-GB" dirty="0" smtClean="0"/>
              <a:t>Min Cut - Minimum edge strength.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45952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453AB7-3599-4459-A2D4-AF75BD6F25E4}" type="slidenum">
              <a:rPr lang="en-GB"/>
              <a:pPr>
                <a:defRPr/>
              </a:pPr>
              <a:t>22</a:t>
            </a:fld>
            <a:endParaRPr lang="en-GB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dirty="0" err="1" smtClean="0"/>
              <a:t>Color</a:t>
            </a:r>
            <a:r>
              <a:rPr lang="en-GB" dirty="0" smtClean="0"/>
              <a:t> energy.</a:t>
            </a:r>
          </a:p>
          <a:p>
            <a:r>
              <a:rPr lang="en-GB" dirty="0" smtClean="0"/>
              <a:t>Iterations have the effect of pulling them away; </a:t>
            </a:r>
          </a:p>
          <a:p>
            <a:r>
              <a:rPr lang="en-GB" dirty="0" smtClean="0"/>
              <a:t>D is – log likelihood of the GMM.</a:t>
            </a:r>
          </a:p>
        </p:txBody>
      </p:sp>
    </p:spTree>
    <p:extLst>
      <p:ext uri="{BB962C8B-B14F-4D97-AF65-F5344CB8AC3E}">
        <p14:creationId xmlns:p14="http://schemas.microsoft.com/office/powerpoint/2010/main" val="1157048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A50E18-55DE-421D-B56C-260ED6CBBBED}" type="slidenum">
              <a:rPr lang="en-GB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Moderately straightforward examples- after the user input automnatically</a:t>
            </a:r>
          </a:p>
        </p:txBody>
      </p:sp>
    </p:spTree>
    <p:extLst>
      <p:ext uri="{BB962C8B-B14F-4D97-AF65-F5344CB8AC3E}">
        <p14:creationId xmlns:p14="http://schemas.microsoft.com/office/powerpoint/2010/main" val="4213757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F2C9E3-DE8B-455B-8E5B-DF103292DDEE}" type="slidenum">
              <a:rPr lang="en-GB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You might wonder when does it fail. 4 cases. Low contrats – an edge not good visible</a:t>
            </a:r>
          </a:p>
        </p:txBody>
      </p:sp>
    </p:spTree>
    <p:extLst>
      <p:ext uri="{BB962C8B-B14F-4D97-AF65-F5344CB8AC3E}">
        <p14:creationId xmlns:p14="http://schemas.microsoft.com/office/powerpoint/2010/main" val="4243257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A3B8-9D41-44E7-997B-62F0684C1FF0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A7DB-A3B0-4681-AE22-C9A1CC27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04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A3B8-9D41-44E7-997B-62F0684C1FF0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A7DB-A3B0-4681-AE22-C9A1CC27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280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A3B8-9D41-44E7-997B-62F0684C1FF0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A7DB-A3B0-4681-AE22-C9A1CC27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20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A3B8-9D41-44E7-997B-62F0684C1FF0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A7DB-A3B0-4681-AE22-C9A1CC27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24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A3B8-9D41-44E7-997B-62F0684C1FF0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A7DB-A3B0-4681-AE22-C9A1CC27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372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A3B8-9D41-44E7-997B-62F0684C1FF0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A7DB-A3B0-4681-AE22-C9A1CC27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38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A3B8-9D41-44E7-997B-62F0684C1FF0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A7DB-A3B0-4681-AE22-C9A1CC27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37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A3B8-9D41-44E7-997B-62F0684C1FF0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A7DB-A3B0-4681-AE22-C9A1CC27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891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A3B8-9D41-44E7-997B-62F0684C1FF0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A7DB-A3B0-4681-AE22-C9A1CC27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78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A3B8-9D41-44E7-997B-62F0684C1FF0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A7DB-A3B0-4681-AE22-C9A1CC27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559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A3B8-9D41-44E7-997B-62F0684C1FF0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A7DB-A3B0-4681-AE22-C9A1CC27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71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A3B8-9D41-44E7-997B-62F0684C1FF0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A7DB-A3B0-4681-AE22-C9A1CC27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34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A3B8-9D41-44E7-997B-62F0684C1FF0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A7DB-A3B0-4681-AE22-C9A1CC27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512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A3B8-9D41-44E7-997B-62F0684C1FF0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A7DB-A3B0-4681-AE22-C9A1CC27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455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A3B8-9D41-44E7-997B-62F0684C1FF0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A7DB-A3B0-4681-AE22-C9A1CC27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195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F9DED-C3AA-40F6-ACE9-AC54436C1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537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507D0-B977-4740-8279-C9CFD49FD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84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E678-3A56-4B66-8875-E0ADA909F534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20B49-F965-40E1-B287-98EFCF1AC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33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E678-3A56-4B66-8875-E0ADA909F534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20B49-F965-40E1-B287-98EFCF1AC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058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E678-3A56-4B66-8875-E0ADA909F534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20B49-F965-40E1-B287-98EFCF1AC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71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E678-3A56-4B66-8875-E0ADA909F534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20B49-F965-40E1-B287-98EFCF1AC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788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E678-3A56-4B66-8875-E0ADA909F534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20B49-F965-40E1-B287-98EFCF1AC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675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A3B8-9D41-44E7-997B-62F0684C1FF0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A7DB-A3B0-4681-AE22-C9A1CC27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71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E678-3A56-4B66-8875-E0ADA909F534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20B49-F965-40E1-B287-98EFCF1AC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7938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E678-3A56-4B66-8875-E0ADA909F534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20B49-F965-40E1-B287-98EFCF1AC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2083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E678-3A56-4B66-8875-E0ADA909F534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20B49-F965-40E1-B287-98EFCF1AC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6973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E678-3A56-4B66-8875-E0ADA909F534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20B49-F965-40E1-B287-98EFCF1AC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82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E678-3A56-4B66-8875-E0ADA909F534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20B49-F965-40E1-B287-98EFCF1AC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001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E678-3A56-4B66-8875-E0ADA909F534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20B49-F965-40E1-B287-98EFCF1AC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73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A3B8-9D41-44E7-997B-62F0684C1FF0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A7DB-A3B0-4681-AE22-C9A1CC27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19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A3B8-9D41-44E7-997B-62F0684C1FF0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A7DB-A3B0-4681-AE22-C9A1CC27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10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A3B8-9D41-44E7-997B-62F0684C1FF0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A7DB-A3B0-4681-AE22-C9A1CC27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116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A3B8-9D41-44E7-997B-62F0684C1FF0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A7DB-A3B0-4681-AE22-C9A1CC27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26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A3B8-9D41-44E7-997B-62F0684C1FF0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A7DB-A3B0-4681-AE22-C9A1CC27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2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A3B8-9D41-44E7-997B-62F0684C1FF0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A7DB-A3B0-4681-AE22-C9A1CC27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943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BA3B8-9D41-44E7-997B-62F0684C1FF0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3A7DB-A3B0-4681-AE22-C9A1CC27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95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BA3B8-9D41-44E7-997B-62F0684C1FF0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3A7DB-A3B0-4681-AE22-C9A1CC27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87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6E678-3A56-4B66-8875-E0ADA909F534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20B49-F965-40E1-B287-98EFCF1AC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850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7.pn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1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7.png"/><Relationship Id="rId10" Type="http://schemas.openxmlformats.org/officeDocument/2006/relationships/image" Target="../media/image25.png"/><Relationship Id="rId4" Type="http://schemas.openxmlformats.org/officeDocument/2006/relationships/image" Target="../media/image33.jpeg"/><Relationship Id="rId9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ornell.edu/~rdz/Papers/KZ-PAMI04.pdf" TargetMode="External"/><Relationship Id="rId2" Type="http://schemas.openxmlformats.org/officeDocument/2006/relationships/hyperlink" Target="http://www.cs.cornell.edu/~rdz/graphcut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v-foundation.org/openaccess/content_cvpr_2013/papers/Kappes_A_Comparative_Study_2013_CVPR_paper.pdf" TargetMode="External"/><Relationship Id="rId5" Type="http://schemas.openxmlformats.org/officeDocument/2006/relationships/hyperlink" Target="http://www.cs.cornell.edu/~rdz/Papers/SZSVKATR.pdf" TargetMode="External"/><Relationship Id="rId4" Type="http://schemas.openxmlformats.org/officeDocument/2006/relationships/hyperlink" Target="http://www.merl.com/publications/TR2001-022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hyperlink" Target="http://infoscience.epfl.ch/record/177415/files/Superpixel_PAMI2011-2.pdf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3187" y="615323"/>
            <a:ext cx="8471647" cy="1538514"/>
          </a:xfrm>
        </p:spPr>
        <p:txBody>
          <a:bodyPr>
            <a:noAutofit/>
          </a:bodyPr>
          <a:lstStyle/>
          <a:p>
            <a:r>
              <a:rPr lang="en-US" sz="4400" dirty="0"/>
              <a:t>Markov Random Fields and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Segmentation </a:t>
            </a:r>
            <a:r>
              <a:rPr lang="en-US" sz="4400" dirty="0"/>
              <a:t>with Graph Cuts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3169" y="5478912"/>
            <a:ext cx="8135017" cy="987726"/>
          </a:xfrm>
        </p:spPr>
        <p:txBody>
          <a:bodyPr>
            <a:noAutofit/>
          </a:bodyPr>
          <a:lstStyle/>
          <a:p>
            <a:r>
              <a:rPr lang="en-US" sz="2800" dirty="0"/>
              <a:t>Computer Vision</a:t>
            </a:r>
          </a:p>
          <a:p>
            <a:r>
              <a:rPr lang="en-US" sz="2800" dirty="0"/>
              <a:t>Jia-Bin Huang, Virginia Tech</a:t>
            </a:r>
          </a:p>
        </p:txBody>
      </p:sp>
      <p:sp>
        <p:nvSpPr>
          <p:cNvPr id="5" name="Rectangle 4"/>
          <p:cNvSpPr/>
          <p:nvPr/>
        </p:nvSpPr>
        <p:spPr>
          <a:xfrm>
            <a:off x="7293377" y="6581001"/>
            <a:ext cx="18716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Many slides from D. Hoiem</a:t>
            </a:r>
            <a:endParaRPr lang="en-US" sz="1200" dirty="0"/>
          </a:p>
        </p:txBody>
      </p:sp>
      <p:sp>
        <p:nvSpPr>
          <p:cNvPr id="18" name="Content Placeholder 17"/>
          <p:cNvSpPr>
            <a:spLocks noGrp="1"/>
          </p:cNvSpPr>
          <p:nvPr/>
        </p:nvSpPr>
        <p:spPr bwMode="auto">
          <a:xfrm>
            <a:off x="457200" y="861219"/>
            <a:ext cx="82296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227211" y="2433293"/>
            <a:ext cx="5026932" cy="3045619"/>
            <a:chOff x="871538" y="1296194"/>
            <a:chExt cx="7205662" cy="4365625"/>
          </a:xfrm>
        </p:grpSpPr>
        <p:pic>
          <p:nvPicPr>
            <p:cNvPr id="19" name="Picture 18" descr="DSC0344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71538" y="1513682"/>
              <a:ext cx="2286000" cy="171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996950" y="1653382"/>
              <a:ext cx="1498600" cy="1458912"/>
            </a:xfrm>
            <a:prstGeom prst="rect">
              <a:avLst/>
            </a:prstGeom>
            <a:noFill/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1" name="Picture 20" descr="r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16325" y="3510757"/>
              <a:ext cx="2308225" cy="1827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1" descr="tem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05625" y="3302794"/>
              <a:ext cx="873125" cy="23590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23" name="Picture 22" descr="153_536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79825" y="1526382"/>
              <a:ext cx="2308225" cy="173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6" descr="IMG_3872_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626225" y="1296194"/>
              <a:ext cx="1450975" cy="1935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7083425" y="1647032"/>
              <a:ext cx="457200" cy="1217613"/>
            </a:xfrm>
            <a:prstGeom prst="rect">
              <a:avLst/>
            </a:prstGeom>
            <a:noFill/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3670300" y="1404144"/>
              <a:ext cx="2330450" cy="1984375"/>
            </a:xfrm>
            <a:custGeom>
              <a:avLst/>
              <a:gdLst>
                <a:gd name="T0" fmla="*/ 24 w 1356"/>
                <a:gd name="T1" fmla="*/ 270 h 1242"/>
                <a:gd name="T2" fmla="*/ 180 w 1356"/>
                <a:gd name="T3" fmla="*/ 198 h 1242"/>
                <a:gd name="T4" fmla="*/ 246 w 1356"/>
                <a:gd name="T5" fmla="*/ 174 h 1242"/>
                <a:gd name="T6" fmla="*/ 318 w 1356"/>
                <a:gd name="T7" fmla="*/ 156 h 1242"/>
                <a:gd name="T8" fmla="*/ 354 w 1356"/>
                <a:gd name="T9" fmla="*/ 126 h 1242"/>
                <a:gd name="T10" fmla="*/ 696 w 1356"/>
                <a:gd name="T11" fmla="*/ 0 h 1242"/>
                <a:gd name="T12" fmla="*/ 834 w 1356"/>
                <a:gd name="T13" fmla="*/ 12 h 1242"/>
                <a:gd name="T14" fmla="*/ 942 w 1356"/>
                <a:gd name="T15" fmla="*/ 48 h 1242"/>
                <a:gd name="T16" fmla="*/ 1044 w 1356"/>
                <a:gd name="T17" fmla="*/ 192 h 1242"/>
                <a:gd name="T18" fmla="*/ 1116 w 1356"/>
                <a:gd name="T19" fmla="*/ 276 h 1242"/>
                <a:gd name="T20" fmla="*/ 1188 w 1356"/>
                <a:gd name="T21" fmla="*/ 348 h 1242"/>
                <a:gd name="T22" fmla="*/ 1212 w 1356"/>
                <a:gd name="T23" fmla="*/ 372 h 1242"/>
                <a:gd name="T24" fmla="*/ 1230 w 1356"/>
                <a:gd name="T25" fmla="*/ 390 h 1242"/>
                <a:gd name="T26" fmla="*/ 1272 w 1356"/>
                <a:gd name="T27" fmla="*/ 462 h 1242"/>
                <a:gd name="T28" fmla="*/ 1296 w 1356"/>
                <a:gd name="T29" fmla="*/ 498 h 1242"/>
                <a:gd name="T30" fmla="*/ 1338 w 1356"/>
                <a:gd name="T31" fmla="*/ 600 h 1242"/>
                <a:gd name="T32" fmla="*/ 1356 w 1356"/>
                <a:gd name="T33" fmla="*/ 660 h 1242"/>
                <a:gd name="T34" fmla="*/ 1272 w 1356"/>
                <a:gd name="T35" fmla="*/ 1014 h 1242"/>
                <a:gd name="T36" fmla="*/ 1188 w 1356"/>
                <a:gd name="T37" fmla="*/ 1146 h 1242"/>
                <a:gd name="T38" fmla="*/ 1134 w 1356"/>
                <a:gd name="T39" fmla="*/ 1188 h 1242"/>
                <a:gd name="T40" fmla="*/ 990 w 1356"/>
                <a:gd name="T41" fmla="*/ 1242 h 1242"/>
                <a:gd name="T42" fmla="*/ 684 w 1356"/>
                <a:gd name="T43" fmla="*/ 1218 h 1242"/>
                <a:gd name="T44" fmla="*/ 474 w 1356"/>
                <a:gd name="T45" fmla="*/ 1158 h 1242"/>
                <a:gd name="T46" fmla="*/ 414 w 1356"/>
                <a:gd name="T47" fmla="*/ 1128 h 1242"/>
                <a:gd name="T48" fmla="*/ 330 w 1356"/>
                <a:gd name="T49" fmla="*/ 1050 h 1242"/>
                <a:gd name="T50" fmla="*/ 258 w 1356"/>
                <a:gd name="T51" fmla="*/ 978 h 1242"/>
                <a:gd name="T52" fmla="*/ 204 w 1356"/>
                <a:gd name="T53" fmla="*/ 924 h 1242"/>
                <a:gd name="T54" fmla="*/ 96 w 1356"/>
                <a:gd name="T55" fmla="*/ 762 h 1242"/>
                <a:gd name="T56" fmla="*/ 84 w 1356"/>
                <a:gd name="T57" fmla="*/ 726 h 1242"/>
                <a:gd name="T58" fmla="*/ 30 w 1356"/>
                <a:gd name="T59" fmla="*/ 564 h 1242"/>
                <a:gd name="T60" fmla="*/ 0 w 1356"/>
                <a:gd name="T61" fmla="*/ 408 h 1242"/>
                <a:gd name="T62" fmla="*/ 24 w 1356"/>
                <a:gd name="T63" fmla="*/ 270 h 124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56"/>
                <a:gd name="T97" fmla="*/ 0 h 1242"/>
                <a:gd name="T98" fmla="*/ 1356 w 1356"/>
                <a:gd name="T99" fmla="*/ 1242 h 124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56" h="1242">
                  <a:moveTo>
                    <a:pt x="24" y="270"/>
                  </a:moveTo>
                  <a:cubicBezTo>
                    <a:pt x="61" y="214"/>
                    <a:pt x="119" y="207"/>
                    <a:pt x="180" y="198"/>
                  </a:cubicBezTo>
                  <a:cubicBezTo>
                    <a:pt x="203" y="190"/>
                    <a:pt x="222" y="179"/>
                    <a:pt x="246" y="174"/>
                  </a:cubicBezTo>
                  <a:cubicBezTo>
                    <a:pt x="265" y="170"/>
                    <a:pt x="301" y="167"/>
                    <a:pt x="318" y="156"/>
                  </a:cubicBezTo>
                  <a:cubicBezTo>
                    <a:pt x="331" y="147"/>
                    <a:pt x="341" y="135"/>
                    <a:pt x="354" y="126"/>
                  </a:cubicBezTo>
                  <a:cubicBezTo>
                    <a:pt x="454" y="59"/>
                    <a:pt x="579" y="23"/>
                    <a:pt x="696" y="0"/>
                  </a:cubicBezTo>
                  <a:cubicBezTo>
                    <a:pt x="744" y="3"/>
                    <a:pt x="788" y="2"/>
                    <a:pt x="834" y="12"/>
                  </a:cubicBezTo>
                  <a:cubicBezTo>
                    <a:pt x="872" y="20"/>
                    <a:pt x="905" y="39"/>
                    <a:pt x="942" y="48"/>
                  </a:cubicBezTo>
                  <a:cubicBezTo>
                    <a:pt x="989" y="84"/>
                    <a:pt x="1011" y="143"/>
                    <a:pt x="1044" y="192"/>
                  </a:cubicBezTo>
                  <a:cubicBezTo>
                    <a:pt x="1067" y="227"/>
                    <a:pt x="1090" y="246"/>
                    <a:pt x="1116" y="276"/>
                  </a:cubicBezTo>
                  <a:cubicBezTo>
                    <a:pt x="1138" y="301"/>
                    <a:pt x="1164" y="324"/>
                    <a:pt x="1188" y="348"/>
                  </a:cubicBezTo>
                  <a:cubicBezTo>
                    <a:pt x="1196" y="356"/>
                    <a:pt x="1204" y="364"/>
                    <a:pt x="1212" y="372"/>
                  </a:cubicBezTo>
                  <a:cubicBezTo>
                    <a:pt x="1218" y="378"/>
                    <a:pt x="1230" y="390"/>
                    <a:pt x="1230" y="390"/>
                  </a:cubicBezTo>
                  <a:cubicBezTo>
                    <a:pt x="1239" y="417"/>
                    <a:pt x="1256" y="438"/>
                    <a:pt x="1272" y="462"/>
                  </a:cubicBezTo>
                  <a:cubicBezTo>
                    <a:pt x="1280" y="474"/>
                    <a:pt x="1296" y="498"/>
                    <a:pt x="1296" y="498"/>
                  </a:cubicBezTo>
                  <a:cubicBezTo>
                    <a:pt x="1305" y="535"/>
                    <a:pt x="1328" y="564"/>
                    <a:pt x="1338" y="600"/>
                  </a:cubicBezTo>
                  <a:cubicBezTo>
                    <a:pt x="1344" y="620"/>
                    <a:pt x="1356" y="660"/>
                    <a:pt x="1356" y="660"/>
                  </a:cubicBezTo>
                  <a:cubicBezTo>
                    <a:pt x="1351" y="786"/>
                    <a:pt x="1343" y="907"/>
                    <a:pt x="1272" y="1014"/>
                  </a:cubicBezTo>
                  <a:cubicBezTo>
                    <a:pt x="1263" y="1071"/>
                    <a:pt x="1230" y="1109"/>
                    <a:pt x="1188" y="1146"/>
                  </a:cubicBezTo>
                  <a:cubicBezTo>
                    <a:pt x="1139" y="1189"/>
                    <a:pt x="1171" y="1176"/>
                    <a:pt x="1134" y="1188"/>
                  </a:cubicBezTo>
                  <a:cubicBezTo>
                    <a:pt x="1106" y="1209"/>
                    <a:pt x="1028" y="1233"/>
                    <a:pt x="990" y="1242"/>
                  </a:cubicBezTo>
                  <a:cubicBezTo>
                    <a:pt x="885" y="1238"/>
                    <a:pt x="788" y="1225"/>
                    <a:pt x="684" y="1218"/>
                  </a:cubicBezTo>
                  <a:cubicBezTo>
                    <a:pt x="610" y="1207"/>
                    <a:pt x="546" y="1176"/>
                    <a:pt x="474" y="1158"/>
                  </a:cubicBezTo>
                  <a:cubicBezTo>
                    <a:pt x="454" y="1145"/>
                    <a:pt x="433" y="1143"/>
                    <a:pt x="414" y="1128"/>
                  </a:cubicBezTo>
                  <a:cubicBezTo>
                    <a:pt x="385" y="1104"/>
                    <a:pt x="361" y="1071"/>
                    <a:pt x="330" y="1050"/>
                  </a:cubicBezTo>
                  <a:cubicBezTo>
                    <a:pt x="311" y="1022"/>
                    <a:pt x="282" y="1002"/>
                    <a:pt x="258" y="978"/>
                  </a:cubicBezTo>
                  <a:cubicBezTo>
                    <a:pt x="239" y="959"/>
                    <a:pt x="226" y="939"/>
                    <a:pt x="204" y="924"/>
                  </a:cubicBezTo>
                  <a:cubicBezTo>
                    <a:pt x="168" y="870"/>
                    <a:pt x="132" y="816"/>
                    <a:pt x="96" y="762"/>
                  </a:cubicBezTo>
                  <a:cubicBezTo>
                    <a:pt x="89" y="751"/>
                    <a:pt x="91" y="737"/>
                    <a:pt x="84" y="726"/>
                  </a:cubicBezTo>
                  <a:cubicBezTo>
                    <a:pt x="52" y="678"/>
                    <a:pt x="48" y="617"/>
                    <a:pt x="30" y="564"/>
                  </a:cubicBezTo>
                  <a:cubicBezTo>
                    <a:pt x="11" y="508"/>
                    <a:pt x="0" y="467"/>
                    <a:pt x="0" y="408"/>
                  </a:cubicBezTo>
                  <a:lnTo>
                    <a:pt x="24" y="270"/>
                  </a:lnTo>
                  <a:close/>
                </a:path>
              </a:pathLst>
            </a:custGeom>
            <a:noFill/>
            <a:ln w="603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6" name="Picture 25" descr="o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00125" y="3429794"/>
              <a:ext cx="1976438" cy="1906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01883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846" y="47812"/>
            <a:ext cx="8968154" cy="66697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err="1"/>
              <a:t>maxiter</a:t>
            </a:r>
            <a:r>
              <a:rPr lang="en-US" sz="1800" dirty="0"/>
              <a:t> = 200;</a:t>
            </a:r>
          </a:p>
          <a:p>
            <a:pPr marL="0" indent="0">
              <a:buNone/>
            </a:pPr>
            <a:r>
              <a:rPr lang="en-US" sz="1800" dirty="0"/>
              <a:t>niter = 0</a:t>
            </a:r>
            <a:r>
              <a:rPr lang="en-US" sz="1800" dirty="0" smtClean="0"/>
              <a:t>;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97C33"/>
                </a:solidFill>
              </a:rPr>
              <a:t>% </a:t>
            </a:r>
            <a:r>
              <a:rPr lang="en-US" sz="1800" dirty="0">
                <a:solidFill>
                  <a:srgbClr val="097C33"/>
                </a:solidFill>
              </a:rPr>
              <a:t>EM algorithm: loop until convergence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70C0"/>
                </a:solidFill>
              </a:rPr>
              <a:t>while</a:t>
            </a:r>
            <a:r>
              <a:rPr lang="en-US" sz="1800" dirty="0"/>
              <a:t> (mean(abs(pm(:)-</a:t>
            </a:r>
            <a:r>
              <a:rPr lang="en-US" sz="1800" dirty="0" err="1"/>
              <a:t>oldpm</a:t>
            </a:r>
            <a:r>
              <a:rPr lang="en-US" sz="1800" dirty="0"/>
              <a:t>(:)))&gt;0.001) &amp;&amp; (niter &lt; </a:t>
            </a:r>
            <a:r>
              <a:rPr lang="en-US" sz="1800" dirty="0" err="1"/>
              <a:t>maxiter</a:t>
            </a:r>
            <a:r>
              <a:rPr lang="en-US" sz="1800" dirty="0"/>
              <a:t>) </a:t>
            </a:r>
          </a:p>
          <a:p>
            <a:pPr marL="0" indent="0">
              <a:buNone/>
            </a:pPr>
            <a:r>
              <a:rPr lang="en-US" sz="1800" dirty="0"/>
              <a:t>  niter = niter+1;  </a:t>
            </a:r>
          </a:p>
          <a:p>
            <a:pPr marL="0" indent="0">
              <a:buNone/>
            </a:pPr>
            <a:r>
              <a:rPr lang="en-US" sz="1800" dirty="0"/>
              <a:t>  </a:t>
            </a:r>
            <a:r>
              <a:rPr lang="en-US" sz="1800" dirty="0" err="1"/>
              <a:t>oldpm</a:t>
            </a:r>
            <a:r>
              <a:rPr lang="en-US" sz="1800" dirty="0"/>
              <a:t> = pm;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97C33"/>
                </a:solidFill>
              </a:rPr>
              <a:t>% </a:t>
            </a:r>
            <a:r>
              <a:rPr lang="en-US" sz="1800" dirty="0">
                <a:solidFill>
                  <a:srgbClr val="097C33"/>
                </a:solidFill>
              </a:rPr>
              <a:t>estimate probability that each data point belongs to each component</a:t>
            </a:r>
          </a:p>
          <a:p>
            <a:pPr marL="0" indent="0">
              <a:buNone/>
            </a:pPr>
            <a:r>
              <a:rPr lang="en-US" sz="1800" dirty="0"/>
              <a:t>  </a:t>
            </a:r>
            <a:r>
              <a:rPr lang="en-US" sz="1800" dirty="0">
                <a:solidFill>
                  <a:srgbClr val="0070C0"/>
                </a:solidFill>
              </a:rPr>
              <a:t>for</a:t>
            </a:r>
            <a:r>
              <a:rPr lang="en-US" sz="1800" dirty="0"/>
              <a:t> k = 1:K</a:t>
            </a:r>
          </a:p>
          <a:p>
            <a:pPr marL="0" indent="0">
              <a:buNone/>
            </a:pPr>
            <a:r>
              <a:rPr lang="en-US" sz="1800" dirty="0"/>
              <a:t>      pm(:, k) = prior(k)*</a:t>
            </a:r>
            <a:r>
              <a:rPr lang="en-US" sz="1800" dirty="0" err="1"/>
              <a:t>normpdf</a:t>
            </a:r>
            <a:r>
              <a:rPr lang="en-US" sz="1800" dirty="0"/>
              <a:t>(x, mu(k), sigma(k));</a:t>
            </a:r>
          </a:p>
          <a:p>
            <a:pPr marL="0" indent="0">
              <a:buNone/>
            </a:pPr>
            <a:r>
              <a:rPr lang="en-US" sz="1800" dirty="0"/>
              <a:t>  </a:t>
            </a:r>
            <a:r>
              <a:rPr lang="en-US" sz="1800" dirty="0">
                <a:solidFill>
                  <a:srgbClr val="0070C0"/>
                </a:solidFill>
              </a:rPr>
              <a:t>end</a:t>
            </a:r>
          </a:p>
          <a:p>
            <a:pPr marL="0" indent="0">
              <a:buNone/>
            </a:pPr>
            <a:r>
              <a:rPr lang="en-US" sz="1800" dirty="0"/>
              <a:t>  pm = pm ./ </a:t>
            </a:r>
            <a:r>
              <a:rPr lang="en-US" sz="1800" dirty="0" err="1"/>
              <a:t>repmat</a:t>
            </a:r>
            <a:r>
              <a:rPr lang="en-US" sz="1800" dirty="0"/>
              <a:t>(sum(pm, 2), [1 K</a:t>
            </a:r>
            <a:r>
              <a:rPr lang="en-US" sz="1800" dirty="0" smtClean="0"/>
              <a:t>]);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097C33"/>
                </a:solidFill>
              </a:rPr>
              <a:t>  % compute maximum likelihood parameters for expected components</a:t>
            </a:r>
          </a:p>
          <a:p>
            <a:pPr marL="0" indent="0">
              <a:buNone/>
            </a:pPr>
            <a:r>
              <a:rPr lang="en-US" sz="1800" dirty="0"/>
              <a:t>  </a:t>
            </a:r>
            <a:r>
              <a:rPr lang="en-US" sz="1800" dirty="0">
                <a:solidFill>
                  <a:srgbClr val="0070C0"/>
                </a:solidFill>
              </a:rPr>
              <a:t>for</a:t>
            </a:r>
            <a:r>
              <a:rPr lang="en-US" sz="1800" dirty="0"/>
              <a:t> k = 1:K</a:t>
            </a:r>
          </a:p>
          <a:p>
            <a:pPr marL="0" indent="0">
              <a:buNone/>
            </a:pPr>
            <a:r>
              <a:rPr lang="en-US" sz="1800" dirty="0"/>
              <a:t>      prior(k) = sum(pm(:, k))/N;</a:t>
            </a:r>
          </a:p>
          <a:p>
            <a:pPr marL="0" indent="0">
              <a:buNone/>
            </a:pPr>
            <a:r>
              <a:rPr lang="en-US" sz="1800" dirty="0"/>
              <a:t>      mu(k) = sum(pm(:, k).*x) / sum(pm(:, k));</a:t>
            </a:r>
          </a:p>
          <a:p>
            <a:pPr marL="0" indent="0">
              <a:buNone/>
            </a:pPr>
            <a:r>
              <a:rPr lang="en-US" sz="1800" dirty="0"/>
              <a:t>      sigma(k) = </a:t>
            </a:r>
            <a:r>
              <a:rPr lang="en-US" sz="1800" dirty="0" err="1"/>
              <a:t>sqrt</a:t>
            </a:r>
            <a:r>
              <a:rPr lang="en-US" sz="1800" dirty="0"/>
              <a:t>( sum(pm(:, k).*(x - mu(k)).^2) / sum(pm(:, k)));</a:t>
            </a:r>
          </a:p>
          <a:p>
            <a:pPr marL="0" indent="0">
              <a:buNone/>
            </a:pPr>
            <a:r>
              <a:rPr lang="en-US" sz="1800" dirty="0"/>
              <a:t>      sigma(k) = max(sigma(k), </a:t>
            </a:r>
            <a:r>
              <a:rPr lang="en-US" sz="1800" dirty="0" err="1"/>
              <a:t>minsigma</a:t>
            </a:r>
            <a:r>
              <a:rPr lang="en-US" sz="1800" dirty="0"/>
              <a:t>); </a:t>
            </a:r>
            <a:r>
              <a:rPr lang="en-US" sz="1800" dirty="0">
                <a:solidFill>
                  <a:srgbClr val="097C33"/>
                </a:solidFill>
              </a:rPr>
              <a:t>% prevent variance from going to 0</a:t>
            </a:r>
          </a:p>
          <a:p>
            <a:pPr marL="0" indent="0">
              <a:buNone/>
            </a:pPr>
            <a:r>
              <a:rPr lang="en-US" sz="1800" dirty="0"/>
              <a:t>  </a:t>
            </a:r>
            <a:r>
              <a:rPr lang="en-US" sz="1800" dirty="0" smtClean="0">
                <a:solidFill>
                  <a:srgbClr val="0070C0"/>
                </a:solidFill>
              </a:rPr>
              <a:t>end</a:t>
            </a:r>
            <a:endParaRPr lang="en-US" sz="1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end</a:t>
            </a:r>
            <a:endParaRPr lang="en-US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43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wrong with this prediction?</a:t>
            </a:r>
            <a:endParaRPr lang="en-US" dirty="0"/>
          </a:p>
        </p:txBody>
      </p:sp>
      <p:pic>
        <p:nvPicPr>
          <p:cNvPr id="4" name="Picture 3" descr="C:\Users\Hoiem\Documents\Classes\Spring11 - Computer Vision\demos\EM\figure_ground_1_pf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671935"/>
            <a:ext cx="3505200" cy="3505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72531" y="5181600"/>
            <a:ext cx="3175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P(foreground | image)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432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Solution: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Encode </a:t>
            </a:r>
            <a:r>
              <a:rPr lang="en-US" dirty="0"/>
              <a:t>dependencies between pixels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C:\Users\Hoiem\Documents\Classes\Spring11 - Computer Vision\demos\EM\figure_ground_1_pf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0" y="1383837"/>
            <a:ext cx="1752600" cy="1752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500" y="3136437"/>
            <a:ext cx="2424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P(foreground | image)</a:t>
            </a:r>
            <a:endParaRPr lang="en-US" dirty="0"/>
          </a:p>
        </p:txBody>
      </p:sp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1154113" y="4876800"/>
          <a:ext cx="7053262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199" name="Equation" r:id="rId4" imgW="3530520" imgH="431640" progId="Equation.3">
                  <p:embed/>
                </p:oleObj>
              </mc:Choice>
              <mc:Fallback>
                <p:oleObj name="Equation" r:id="rId4" imgW="3530520" imgH="431640" progId="Equation.3">
                  <p:embed/>
                  <p:pic>
                    <p:nvPicPr>
                      <p:cNvPr id="7577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4876800"/>
                        <a:ext cx="7053262" cy="862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14400" y="6248400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Labels to be predicted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1104900" y="5829300"/>
            <a:ext cx="7620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81400" y="6248400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Individual predictions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4114800" y="5486400"/>
            <a:ext cx="381000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77000" y="6172200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Pairwise</a:t>
            </a:r>
            <a:r>
              <a:rPr lang="en-US" dirty="0" smtClean="0"/>
              <a:t> predictions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6477000" y="5562599"/>
            <a:ext cx="228600" cy="6858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590800" y="4800600"/>
            <a:ext cx="3810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flipH="1">
            <a:off x="1066800" y="4431268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Normalizing constant called “partition function”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18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Likelihood as an “Energy”</a:t>
            </a:r>
            <a:endParaRPr lang="en-US" dirty="0"/>
          </a:p>
        </p:txBody>
      </p:sp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1143000" y="1981200"/>
          <a:ext cx="7127875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24" name="Equation" r:id="rId3" imgW="3568680" imgH="431640" progId="Equation.3">
                  <p:embed/>
                </p:oleObj>
              </mc:Choice>
              <mc:Fallback>
                <p:oleObj name="Equation" r:id="rId3" imgW="3568680" imgH="431640" progId="Equation.3">
                  <p:embed/>
                  <p:pic>
                    <p:nvPicPr>
                      <p:cNvPr id="7577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981200"/>
                        <a:ext cx="7127875" cy="862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1" name="Object 2"/>
          <p:cNvGraphicFramePr>
            <a:graphicFrameLocks noChangeAspect="1"/>
          </p:cNvGraphicFramePr>
          <p:nvPr/>
        </p:nvGraphicFramePr>
        <p:xfrm>
          <a:off x="914400" y="3886200"/>
          <a:ext cx="7708900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25" name="Equation" r:id="rId5" imgW="3860640" imgH="355320" progId="Equation.3">
                  <p:embed/>
                </p:oleObj>
              </mc:Choice>
              <mc:Fallback>
                <p:oleObj name="Equation" r:id="rId5" imgW="3860640" imgH="355320" progId="Equation.3">
                  <p:embed/>
                  <p:pic>
                    <p:nvPicPr>
                      <p:cNvPr id="7885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886200"/>
                        <a:ext cx="7708900" cy="70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own Arrow 9"/>
          <p:cNvSpPr/>
          <p:nvPr/>
        </p:nvSpPr>
        <p:spPr>
          <a:xfrm>
            <a:off x="4343400" y="2895600"/>
            <a:ext cx="2286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886200" y="4419600"/>
            <a:ext cx="457200" cy="419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33600" y="4817134"/>
            <a:ext cx="2372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Cost of assignment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i</a:t>
            </a:r>
            <a:endParaRPr lang="en-US" baseline="-250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5593843" y="5196371"/>
            <a:ext cx="351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Cost of pairwise assignment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i</a:t>
            </a:r>
            <a:r>
              <a:rPr lang="en-US" baseline="-25000" dirty="0" smtClean="0"/>
              <a:t> ,</a:t>
            </a:r>
            <a:r>
              <a:rPr lang="en-US" dirty="0" err="1" smtClean="0"/>
              <a:t>y</a:t>
            </a:r>
            <a:r>
              <a:rPr lang="en-US" baseline="-25000" dirty="0" err="1" smtClean="0"/>
              <a:t>j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7239000" y="4419600"/>
            <a:ext cx="114299" cy="6095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609381" y="3130034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-log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5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on energy-based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Primarily used when you only care about the most likely solution (not the confidences)</a:t>
            </a:r>
          </a:p>
          <a:p>
            <a:endParaRPr lang="en-US" dirty="0" smtClean="0"/>
          </a:p>
          <a:p>
            <a:r>
              <a:rPr lang="en-US" dirty="0" smtClean="0"/>
              <a:t>Can think of it as a general cost function</a:t>
            </a:r>
          </a:p>
          <a:p>
            <a:endParaRPr lang="en-US" dirty="0" smtClean="0"/>
          </a:p>
          <a:p>
            <a:r>
              <a:rPr lang="en-US" dirty="0" smtClean="0"/>
              <a:t>Can have larger “cliques” than 2</a:t>
            </a:r>
          </a:p>
          <a:p>
            <a:pPr lvl="1"/>
            <a:r>
              <a:rPr lang="en-US" dirty="0" smtClean="0"/>
              <a:t>Clique is the set of variables that go into a potential function</a:t>
            </a:r>
          </a:p>
          <a:p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4877561"/>
              </p:ext>
            </p:extLst>
          </p:nvPr>
        </p:nvGraphicFramePr>
        <p:xfrm>
          <a:off x="717550" y="1285222"/>
          <a:ext cx="7708900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45" name="Equation" r:id="rId3" imgW="3860800" imgH="355600" progId="Equation.3">
                  <p:embed/>
                </p:oleObj>
              </mc:Choice>
              <mc:Fallback>
                <p:oleObj name="Equation" r:id="rId3" imgW="3860800" imgH="3556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550" y="1285222"/>
                        <a:ext cx="7708900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392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Markov Random Fields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11188" y="6148388"/>
          <a:ext cx="7708900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70" name="Equation" r:id="rId3" imgW="3860640" imgH="355320" progId="Equation.3">
                  <p:embed/>
                </p:oleObj>
              </mc:Choice>
              <mc:Fallback>
                <p:oleObj name="Equation" r:id="rId3" imgW="3860640" imgH="355320" progId="Equation.3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6148388"/>
                        <a:ext cx="7708900" cy="70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val 12"/>
          <p:cNvSpPr/>
          <p:nvPr/>
        </p:nvSpPr>
        <p:spPr>
          <a:xfrm>
            <a:off x="1524000" y="16002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2895600" y="16002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524000" y="28194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6" name="Straight Connector 15"/>
          <p:cNvCxnSpPr>
            <a:stCxn id="13" idx="6"/>
            <a:endCxn id="14" idx="2"/>
          </p:cNvCxnSpPr>
          <p:nvPr/>
        </p:nvCxnSpPr>
        <p:spPr>
          <a:xfrm>
            <a:off x="2286000" y="19812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3" idx="4"/>
            <a:endCxn id="15" idx="0"/>
          </p:cNvCxnSpPr>
          <p:nvPr/>
        </p:nvCxnSpPr>
        <p:spPr>
          <a:xfrm rot="5400000">
            <a:off x="1676401" y="2590800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895600" y="28194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3048001" y="2590800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286000" y="32766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4302125" y="16525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5673725" y="16525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4302125" y="28717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4" name="Straight Connector 23"/>
          <p:cNvCxnSpPr>
            <a:stCxn id="21" idx="6"/>
            <a:endCxn id="22" idx="2"/>
          </p:cNvCxnSpPr>
          <p:nvPr/>
        </p:nvCxnSpPr>
        <p:spPr>
          <a:xfrm>
            <a:off x="5064125" y="2033588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1" idx="4"/>
            <a:endCxn id="23" idx="0"/>
          </p:cNvCxnSpPr>
          <p:nvPr/>
        </p:nvCxnSpPr>
        <p:spPr>
          <a:xfrm rot="5400000">
            <a:off x="4455319" y="2643981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673725" y="28717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7" name="Straight Connector 26"/>
          <p:cNvCxnSpPr>
            <a:stCxn id="22" idx="4"/>
            <a:endCxn id="26" idx="0"/>
          </p:cNvCxnSpPr>
          <p:nvPr/>
        </p:nvCxnSpPr>
        <p:spPr>
          <a:xfrm rot="5400000">
            <a:off x="5826919" y="2643981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064125" y="3328988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1524000" y="4062413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30" name="Straight Connector 29"/>
          <p:cNvCxnSpPr>
            <a:endCxn id="29" idx="0"/>
          </p:cNvCxnSpPr>
          <p:nvPr/>
        </p:nvCxnSpPr>
        <p:spPr>
          <a:xfrm rot="5400000">
            <a:off x="1676401" y="3832225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2895600" y="4062413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 rot="5400000">
            <a:off x="3048001" y="3832225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286000" y="4519613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4302125" y="41148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35" name="Straight Connector 34"/>
          <p:cNvCxnSpPr>
            <a:endCxn id="34" idx="0"/>
          </p:cNvCxnSpPr>
          <p:nvPr/>
        </p:nvCxnSpPr>
        <p:spPr>
          <a:xfrm rot="5400000">
            <a:off x="4455319" y="3886994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5673725" y="41148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37" name="Straight Connector 36"/>
          <p:cNvCxnSpPr>
            <a:endCxn id="36" idx="0"/>
          </p:cNvCxnSpPr>
          <p:nvPr/>
        </p:nvCxnSpPr>
        <p:spPr>
          <a:xfrm rot="5400000">
            <a:off x="5826919" y="3886994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064125" y="45720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675063" y="19812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675063" y="32766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675063" y="4519613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7" name="TextBox 43"/>
          <p:cNvSpPr txBox="1">
            <a:spLocks noChangeArrowheads="1"/>
          </p:cNvSpPr>
          <p:nvPr/>
        </p:nvSpPr>
        <p:spPr bwMode="auto">
          <a:xfrm>
            <a:off x="6629400" y="1219200"/>
            <a:ext cx="2103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Node y</a:t>
            </a:r>
            <a:r>
              <a:rPr lang="en-US" baseline="-25000"/>
              <a:t>i</a:t>
            </a:r>
            <a:r>
              <a:rPr lang="en-US"/>
              <a:t>: pixel label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rot="5400000">
            <a:off x="6438900" y="1638300"/>
            <a:ext cx="228600" cy="152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10800000" flipV="1">
            <a:off x="6324600" y="2590800"/>
            <a:ext cx="685800" cy="76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0" name="TextBox 43"/>
          <p:cNvSpPr txBox="1">
            <a:spLocks noChangeArrowheads="1"/>
          </p:cNvSpPr>
          <p:nvPr/>
        </p:nvSpPr>
        <p:spPr bwMode="auto">
          <a:xfrm>
            <a:off x="7010400" y="2266949"/>
            <a:ext cx="2133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Edge: constrained pairs</a:t>
            </a:r>
          </a:p>
        </p:txBody>
      </p:sp>
      <p:sp>
        <p:nvSpPr>
          <p:cNvPr id="1061" name="TextBox 45"/>
          <p:cNvSpPr txBox="1">
            <a:spLocks noChangeArrowheads="1"/>
          </p:cNvSpPr>
          <p:nvPr/>
        </p:nvSpPr>
        <p:spPr bwMode="auto">
          <a:xfrm>
            <a:off x="1600200" y="5334000"/>
            <a:ext cx="274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Cost to assign a label to each pixel</a:t>
            </a:r>
          </a:p>
        </p:txBody>
      </p:sp>
      <p:sp>
        <p:nvSpPr>
          <p:cNvPr id="1062" name="TextBox 46"/>
          <p:cNvSpPr txBox="1">
            <a:spLocks noChangeArrowheads="1"/>
          </p:cNvSpPr>
          <p:nvPr/>
        </p:nvSpPr>
        <p:spPr bwMode="auto">
          <a:xfrm>
            <a:off x="5257800" y="5410200"/>
            <a:ext cx="34972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Cost to assign a pair of labels to connected pixels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3429000" y="5791200"/>
            <a:ext cx="246063" cy="357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6324600" y="6056313"/>
            <a:ext cx="152400" cy="192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Markov Random Fields</a:t>
            </a:r>
          </a:p>
        </p:txBody>
      </p:sp>
      <p:sp>
        <p:nvSpPr>
          <p:cNvPr id="2052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990600"/>
          </a:xfrm>
        </p:spPr>
        <p:txBody>
          <a:bodyPr/>
          <a:lstStyle/>
          <a:p>
            <a:r>
              <a:rPr lang="en-US" smtClean="0"/>
              <a:t>Example: “label smoothing” grid</a:t>
            </a:r>
          </a:p>
        </p:txBody>
      </p:sp>
      <p:sp>
        <p:nvSpPr>
          <p:cNvPr id="47" name="Oval 46"/>
          <p:cNvSpPr/>
          <p:nvPr/>
        </p:nvSpPr>
        <p:spPr>
          <a:xfrm>
            <a:off x="1411288" y="20574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2782888" y="20574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1411288" y="32766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50" name="Straight Connector 49"/>
          <p:cNvCxnSpPr>
            <a:stCxn id="47" idx="6"/>
            <a:endCxn id="48" idx="2"/>
          </p:cNvCxnSpPr>
          <p:nvPr/>
        </p:nvCxnSpPr>
        <p:spPr>
          <a:xfrm>
            <a:off x="2173288" y="24384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7" idx="4"/>
            <a:endCxn id="49" idx="0"/>
          </p:cNvCxnSpPr>
          <p:nvPr/>
        </p:nvCxnSpPr>
        <p:spPr>
          <a:xfrm rot="5400000">
            <a:off x="1563688" y="3048000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2782888" y="32766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53" name="Straight Connector 52"/>
          <p:cNvCxnSpPr/>
          <p:nvPr/>
        </p:nvCxnSpPr>
        <p:spPr>
          <a:xfrm rot="5400000">
            <a:off x="2935288" y="3048000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173288" y="37338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4189413" y="21097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5561013" y="21097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4189413" y="33289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58" name="Straight Connector 57"/>
          <p:cNvCxnSpPr>
            <a:stCxn id="55" idx="6"/>
            <a:endCxn id="56" idx="2"/>
          </p:cNvCxnSpPr>
          <p:nvPr/>
        </p:nvCxnSpPr>
        <p:spPr>
          <a:xfrm>
            <a:off x="4951413" y="2490788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5" idx="4"/>
            <a:endCxn id="57" idx="0"/>
          </p:cNvCxnSpPr>
          <p:nvPr/>
        </p:nvCxnSpPr>
        <p:spPr>
          <a:xfrm rot="5400000">
            <a:off x="4342607" y="3101181"/>
            <a:ext cx="4572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5561013" y="33289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61" name="Straight Connector 60"/>
          <p:cNvCxnSpPr>
            <a:stCxn id="56" idx="4"/>
            <a:endCxn id="60" idx="0"/>
          </p:cNvCxnSpPr>
          <p:nvPr/>
        </p:nvCxnSpPr>
        <p:spPr>
          <a:xfrm rot="5400000">
            <a:off x="5714207" y="3101181"/>
            <a:ext cx="4572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951413" y="3786188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411288" y="4519613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64" name="Straight Connector 63"/>
          <p:cNvCxnSpPr>
            <a:endCxn id="63" idx="0"/>
          </p:cNvCxnSpPr>
          <p:nvPr/>
        </p:nvCxnSpPr>
        <p:spPr>
          <a:xfrm rot="5400000">
            <a:off x="1563688" y="4289425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2782888" y="4519613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66" name="Straight Connector 65"/>
          <p:cNvCxnSpPr/>
          <p:nvPr/>
        </p:nvCxnSpPr>
        <p:spPr>
          <a:xfrm rot="5400000">
            <a:off x="2935288" y="4289425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173288" y="4976813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4189413" y="45720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69" name="Straight Connector 68"/>
          <p:cNvCxnSpPr>
            <a:endCxn id="68" idx="0"/>
          </p:cNvCxnSpPr>
          <p:nvPr/>
        </p:nvCxnSpPr>
        <p:spPr>
          <a:xfrm rot="5400000">
            <a:off x="4342607" y="4344194"/>
            <a:ext cx="4572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561013" y="45720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71" name="Straight Connector 70"/>
          <p:cNvCxnSpPr>
            <a:endCxn id="70" idx="0"/>
          </p:cNvCxnSpPr>
          <p:nvPr/>
        </p:nvCxnSpPr>
        <p:spPr>
          <a:xfrm rot="5400000">
            <a:off x="5714207" y="4344194"/>
            <a:ext cx="4572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4951413" y="50292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3562350" y="24384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3562350" y="37338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3562350" y="4976813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2" name="TextBox 43"/>
          <p:cNvSpPr txBox="1">
            <a:spLocks noChangeArrowheads="1"/>
          </p:cNvSpPr>
          <p:nvPr/>
        </p:nvSpPr>
        <p:spPr bwMode="auto">
          <a:xfrm>
            <a:off x="6516688" y="914400"/>
            <a:ext cx="1800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Unary potential</a:t>
            </a:r>
          </a:p>
        </p:txBody>
      </p:sp>
      <p:cxnSp>
        <p:nvCxnSpPr>
          <p:cNvPr id="77" name="Straight Arrow Connector 76"/>
          <p:cNvCxnSpPr/>
          <p:nvPr/>
        </p:nvCxnSpPr>
        <p:spPr>
          <a:xfrm rot="5400000">
            <a:off x="6326188" y="2095500"/>
            <a:ext cx="228600" cy="152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4" name="TextBox 46"/>
          <p:cNvSpPr txBox="1">
            <a:spLocks noChangeArrowheads="1"/>
          </p:cNvSpPr>
          <p:nvPr/>
        </p:nvSpPr>
        <p:spPr bwMode="auto">
          <a:xfrm>
            <a:off x="6821488" y="3048000"/>
            <a:ext cx="11080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   0    1</a:t>
            </a:r>
          </a:p>
          <a:p>
            <a:r>
              <a:rPr lang="en-US"/>
              <a:t>0  0    K	</a:t>
            </a:r>
          </a:p>
          <a:p>
            <a:r>
              <a:rPr lang="en-US"/>
              <a:t>1  K    0</a:t>
            </a:r>
          </a:p>
        </p:txBody>
      </p:sp>
      <p:cxnSp>
        <p:nvCxnSpPr>
          <p:cNvPr id="79" name="Straight Arrow Connector 78"/>
          <p:cNvCxnSpPr/>
          <p:nvPr/>
        </p:nvCxnSpPr>
        <p:spPr>
          <a:xfrm rot="10800000" flipV="1">
            <a:off x="6211888" y="3048000"/>
            <a:ext cx="685800" cy="76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7050088" y="3352800"/>
            <a:ext cx="838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5400000">
            <a:off x="6684169" y="3620294"/>
            <a:ext cx="838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8" name="TextBox 54"/>
          <p:cNvSpPr txBox="1">
            <a:spLocks noChangeArrowheads="1"/>
          </p:cNvSpPr>
          <p:nvPr/>
        </p:nvSpPr>
        <p:spPr bwMode="auto">
          <a:xfrm>
            <a:off x="6973888" y="2667000"/>
            <a:ext cx="20177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Pairwise Potential</a:t>
            </a:r>
          </a:p>
        </p:txBody>
      </p:sp>
      <p:sp>
        <p:nvSpPr>
          <p:cNvPr id="2089" name="TextBox 82"/>
          <p:cNvSpPr txBox="1">
            <a:spLocks noChangeArrowheads="1"/>
          </p:cNvSpPr>
          <p:nvPr/>
        </p:nvSpPr>
        <p:spPr bwMode="auto">
          <a:xfrm>
            <a:off x="6669088" y="1371600"/>
            <a:ext cx="23796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0: -</a:t>
            </a:r>
            <a:r>
              <a:rPr lang="en-US" dirty="0" err="1" smtClean="0"/>
              <a:t>logP</a:t>
            </a:r>
            <a:r>
              <a:rPr lang="en-US" dirty="0" smtClean="0"/>
              <a:t>(</a:t>
            </a:r>
            <a:r>
              <a:rPr lang="en-US" dirty="0" err="1" smtClean="0"/>
              <a:t>y</a:t>
            </a:r>
            <a:r>
              <a:rPr lang="en-US" baseline="-25000" dirty="0" err="1" smtClean="0"/>
              <a:t>i</a:t>
            </a:r>
            <a:r>
              <a:rPr lang="en-US" dirty="0" smtClean="0"/>
              <a:t> = 0 | data)</a:t>
            </a:r>
          </a:p>
          <a:p>
            <a:r>
              <a:rPr lang="en-US" dirty="0" smtClean="0"/>
              <a:t>1</a:t>
            </a:r>
            <a:r>
              <a:rPr lang="en-US" dirty="0"/>
              <a:t>: -</a:t>
            </a:r>
            <a:r>
              <a:rPr lang="en-US" dirty="0" err="1"/>
              <a:t>logP</a:t>
            </a:r>
            <a:r>
              <a:rPr lang="en-US" dirty="0"/>
              <a:t>(</a:t>
            </a:r>
            <a:r>
              <a:rPr lang="en-US" dirty="0" err="1"/>
              <a:t>y</a:t>
            </a:r>
            <a:r>
              <a:rPr lang="en-US" baseline="-25000" dirty="0" err="1"/>
              <a:t>i</a:t>
            </a:r>
            <a:r>
              <a:rPr lang="en-US" dirty="0"/>
              <a:t> = 1 </a:t>
            </a:r>
            <a:r>
              <a:rPr lang="en-US" dirty="0" smtClean="0"/>
              <a:t>| </a:t>
            </a:r>
            <a:r>
              <a:rPr lang="en-US" dirty="0"/>
              <a:t>data) 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11188" y="6148388"/>
          <a:ext cx="7708900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294" name="Equation" r:id="rId3" imgW="3860640" imgH="355320" progId="Equation.3">
                  <p:embed/>
                </p:oleObj>
              </mc:Choice>
              <mc:Fallback>
                <p:oleObj name="Equation" r:id="rId3" imgW="3860640" imgH="355320" progId="Equation.3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6148388"/>
                        <a:ext cx="7708900" cy="70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316913" y="3325296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K&gt;0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72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/>
          <p:cNvSpPr/>
          <p:nvPr/>
        </p:nvSpPr>
        <p:spPr>
          <a:xfrm>
            <a:off x="4648200" y="5029200"/>
            <a:ext cx="914400" cy="457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6" name="Straight Connector 135"/>
          <p:cNvCxnSpPr/>
          <p:nvPr/>
        </p:nvCxnSpPr>
        <p:spPr>
          <a:xfrm rot="5400000">
            <a:off x="4953000" y="3733800"/>
            <a:ext cx="16764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rot="10800000" flipV="1">
            <a:off x="5086350" y="3657600"/>
            <a:ext cx="2381250" cy="16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2971800" y="3733800"/>
            <a:ext cx="2133600" cy="15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16200000" flipH="1">
            <a:off x="3962400" y="4114800"/>
            <a:ext cx="129540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5400000">
            <a:off x="4686300" y="4533900"/>
            <a:ext cx="11430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10800000" flipV="1">
            <a:off x="5105400" y="4343400"/>
            <a:ext cx="15240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rot="5400000">
            <a:off x="4762500" y="4152900"/>
            <a:ext cx="14478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rot="16200000" flipH="1">
            <a:off x="4076700" y="4229100"/>
            <a:ext cx="16764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Solving MRFs with graph cuts</a:t>
            </a:r>
          </a:p>
        </p:txBody>
      </p:sp>
      <p:grpSp>
        <p:nvGrpSpPr>
          <p:cNvPr id="2" name="Group 41"/>
          <p:cNvGrpSpPr/>
          <p:nvPr/>
        </p:nvGrpSpPr>
        <p:grpSpPr>
          <a:xfrm>
            <a:off x="2860675" y="2057400"/>
            <a:ext cx="4911725" cy="3276600"/>
            <a:chOff x="1411287" y="2057400"/>
            <a:chExt cx="4911725" cy="3276600"/>
          </a:xfrm>
          <a:scene3d>
            <a:camera prst="isometricOffAxis2Top"/>
            <a:lightRig rig="threePt" dir="t"/>
          </a:scene3d>
        </p:grpSpPr>
        <p:sp>
          <p:nvSpPr>
            <p:cNvPr id="47" name="Oval 46"/>
            <p:cNvSpPr/>
            <p:nvPr/>
          </p:nvSpPr>
          <p:spPr>
            <a:xfrm>
              <a:off x="1411287" y="20574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2782887" y="20574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1411287" y="32766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0" name="Straight Connector 49"/>
            <p:cNvCxnSpPr>
              <a:stCxn id="47" idx="6"/>
              <a:endCxn id="48" idx="2"/>
            </p:cNvCxnSpPr>
            <p:nvPr/>
          </p:nvCxnSpPr>
          <p:spPr>
            <a:xfrm>
              <a:off x="2173287" y="24384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7" idx="4"/>
              <a:endCxn id="49" idx="0"/>
            </p:cNvCxnSpPr>
            <p:nvPr/>
          </p:nvCxnSpPr>
          <p:spPr>
            <a:xfrm rot="5400000">
              <a:off x="1563688" y="3048000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/>
            <p:cNvSpPr/>
            <p:nvPr/>
          </p:nvSpPr>
          <p:spPr>
            <a:xfrm>
              <a:off x="2782887" y="32766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3" name="Straight Connector 52"/>
            <p:cNvCxnSpPr/>
            <p:nvPr/>
          </p:nvCxnSpPr>
          <p:spPr>
            <a:xfrm rot="5400000">
              <a:off x="2935288" y="3048000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2173287" y="37338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4189412" y="21097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5561012" y="21097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4189412" y="33289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8" name="Straight Connector 57"/>
            <p:cNvCxnSpPr>
              <a:stCxn id="55" idx="6"/>
              <a:endCxn id="56" idx="2"/>
            </p:cNvCxnSpPr>
            <p:nvPr/>
          </p:nvCxnSpPr>
          <p:spPr>
            <a:xfrm>
              <a:off x="4951412" y="2490788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5" idx="4"/>
              <a:endCxn id="57" idx="0"/>
            </p:cNvCxnSpPr>
            <p:nvPr/>
          </p:nvCxnSpPr>
          <p:spPr>
            <a:xfrm rot="5400000">
              <a:off x="4342606" y="3101181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5561012" y="33289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1" name="Straight Connector 60"/>
            <p:cNvCxnSpPr>
              <a:stCxn id="56" idx="4"/>
              <a:endCxn id="60" idx="0"/>
            </p:cNvCxnSpPr>
            <p:nvPr/>
          </p:nvCxnSpPr>
          <p:spPr>
            <a:xfrm rot="5400000">
              <a:off x="5714206" y="3101181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4951412" y="3786188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1411287" y="4519613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4" name="Straight Connector 63"/>
            <p:cNvCxnSpPr>
              <a:endCxn id="63" idx="0"/>
            </p:cNvCxnSpPr>
            <p:nvPr/>
          </p:nvCxnSpPr>
          <p:spPr>
            <a:xfrm rot="5400000">
              <a:off x="1563688" y="4289425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/>
          </p:nvSpPr>
          <p:spPr>
            <a:xfrm>
              <a:off x="2782887" y="4519613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6" name="Straight Connector 65"/>
            <p:cNvCxnSpPr/>
            <p:nvPr/>
          </p:nvCxnSpPr>
          <p:spPr>
            <a:xfrm rot="5400000">
              <a:off x="2935288" y="4289425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2173287" y="4976813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4189412" y="45720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9" name="Straight Connector 68"/>
            <p:cNvCxnSpPr>
              <a:endCxn id="68" idx="0"/>
            </p:cNvCxnSpPr>
            <p:nvPr/>
          </p:nvCxnSpPr>
          <p:spPr>
            <a:xfrm rot="5400000">
              <a:off x="4342606" y="4344194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5561012" y="45720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71" name="Straight Connector 70"/>
            <p:cNvCxnSpPr>
              <a:endCxn id="70" idx="0"/>
            </p:cNvCxnSpPr>
            <p:nvPr/>
          </p:nvCxnSpPr>
          <p:spPr>
            <a:xfrm rot="5400000">
              <a:off x="5714206" y="4344194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4951412" y="50292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3562350" y="24384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3562350" y="37338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3562350" y="4976813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611188" y="6148388"/>
          <a:ext cx="7708900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17" name="Equation" r:id="rId3" imgW="3860640" imgH="355320" progId="Equation.3">
                  <p:embed/>
                </p:oleObj>
              </mc:Choice>
              <mc:Fallback>
                <p:oleObj name="Equation" r:id="rId3" imgW="3860640" imgH="355320" progId="Equation.3">
                  <p:embed/>
                  <p:pic>
                    <p:nvPicPr>
                      <p:cNvPr id="30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6148388"/>
                        <a:ext cx="7708900" cy="70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Oval 43"/>
          <p:cNvSpPr/>
          <p:nvPr/>
        </p:nvSpPr>
        <p:spPr>
          <a:xfrm>
            <a:off x="4800600" y="1447800"/>
            <a:ext cx="914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5" name="Straight Connector 84"/>
          <p:cNvCxnSpPr>
            <a:stCxn id="44" idx="4"/>
          </p:cNvCxnSpPr>
          <p:nvPr/>
        </p:nvCxnSpPr>
        <p:spPr>
          <a:xfrm rot="5400000">
            <a:off x="4038600" y="1828800"/>
            <a:ext cx="114300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44" idx="4"/>
          </p:cNvCxnSpPr>
          <p:nvPr/>
        </p:nvCxnSpPr>
        <p:spPr>
          <a:xfrm rot="5400000">
            <a:off x="4572000" y="2514600"/>
            <a:ext cx="1295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44" idx="4"/>
          </p:cNvCxnSpPr>
          <p:nvPr/>
        </p:nvCxnSpPr>
        <p:spPr>
          <a:xfrm rot="16200000" flipH="1">
            <a:off x="5105400" y="2057400"/>
            <a:ext cx="1524000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16200000" flipH="1">
            <a:off x="4762500" y="2400300"/>
            <a:ext cx="23622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44" idx="4"/>
          </p:cNvCxnSpPr>
          <p:nvPr/>
        </p:nvCxnSpPr>
        <p:spPr>
          <a:xfrm rot="16200000" flipH="1">
            <a:off x="5638800" y="1524000"/>
            <a:ext cx="1676400" cy="243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44" idx="4"/>
          </p:cNvCxnSpPr>
          <p:nvPr/>
        </p:nvCxnSpPr>
        <p:spPr>
          <a:xfrm rot="5400000">
            <a:off x="3162300" y="1638300"/>
            <a:ext cx="1828800" cy="2362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44" idx="4"/>
          </p:cNvCxnSpPr>
          <p:nvPr/>
        </p:nvCxnSpPr>
        <p:spPr>
          <a:xfrm rot="5400000">
            <a:off x="3695700" y="2324100"/>
            <a:ext cx="198120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44" idx="4"/>
          </p:cNvCxnSpPr>
          <p:nvPr/>
        </p:nvCxnSpPr>
        <p:spPr>
          <a:xfrm rot="16200000" flipH="1">
            <a:off x="4229100" y="2933700"/>
            <a:ext cx="22098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44" idx="4"/>
          </p:cNvCxnSpPr>
          <p:nvPr/>
        </p:nvCxnSpPr>
        <p:spPr>
          <a:xfrm rot="5400000">
            <a:off x="4152900" y="2476500"/>
            <a:ext cx="16764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44" idx="4"/>
          </p:cNvCxnSpPr>
          <p:nvPr/>
        </p:nvCxnSpPr>
        <p:spPr>
          <a:xfrm rot="5400000">
            <a:off x="3581400" y="1752600"/>
            <a:ext cx="1524000" cy="182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44" idx="4"/>
          </p:cNvCxnSpPr>
          <p:nvPr/>
        </p:nvCxnSpPr>
        <p:spPr>
          <a:xfrm rot="16200000" flipH="1">
            <a:off x="4648200" y="2514600"/>
            <a:ext cx="18288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44" idx="4"/>
          </p:cNvCxnSpPr>
          <p:nvPr/>
        </p:nvCxnSpPr>
        <p:spPr>
          <a:xfrm rot="16200000" flipH="1">
            <a:off x="5181600" y="1981200"/>
            <a:ext cx="2057400" cy="1905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9" name="TextBox 125"/>
          <p:cNvSpPr txBox="1">
            <a:spLocks noChangeArrowheads="1"/>
          </p:cNvSpPr>
          <p:nvPr/>
        </p:nvSpPr>
        <p:spPr bwMode="auto">
          <a:xfrm>
            <a:off x="6019800" y="1219200"/>
            <a:ext cx="1890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Source (Label 0)</a:t>
            </a:r>
          </a:p>
        </p:txBody>
      </p:sp>
      <p:sp>
        <p:nvSpPr>
          <p:cNvPr id="3100" name="TextBox 126"/>
          <p:cNvSpPr txBox="1">
            <a:spLocks noChangeArrowheads="1"/>
          </p:cNvSpPr>
          <p:nvPr/>
        </p:nvSpPr>
        <p:spPr bwMode="auto">
          <a:xfrm>
            <a:off x="5867400" y="5257800"/>
            <a:ext cx="1608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Sink (Label 1)</a:t>
            </a:r>
          </a:p>
        </p:txBody>
      </p:sp>
      <p:sp>
        <p:nvSpPr>
          <p:cNvPr id="3101" name="TextBox 127"/>
          <p:cNvSpPr txBox="1">
            <a:spLocks noChangeArrowheads="1"/>
          </p:cNvSpPr>
          <p:nvPr/>
        </p:nvSpPr>
        <p:spPr bwMode="auto">
          <a:xfrm>
            <a:off x="6400800" y="2286000"/>
            <a:ext cx="209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Cost to assign to 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102" name="TextBox 128"/>
          <p:cNvSpPr txBox="1">
            <a:spLocks noChangeArrowheads="1"/>
          </p:cNvSpPr>
          <p:nvPr/>
        </p:nvSpPr>
        <p:spPr bwMode="auto">
          <a:xfrm>
            <a:off x="2286000" y="4876800"/>
            <a:ext cx="209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Cost to assign to 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103" name="TextBox 129"/>
          <p:cNvSpPr txBox="1">
            <a:spLocks noChangeArrowheads="1"/>
          </p:cNvSpPr>
          <p:nvPr/>
        </p:nvSpPr>
        <p:spPr bwMode="auto">
          <a:xfrm>
            <a:off x="304800" y="4038600"/>
            <a:ext cx="208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Cost to split nodes</a:t>
            </a:r>
          </a:p>
        </p:txBody>
      </p:sp>
      <p:cxnSp>
        <p:nvCxnSpPr>
          <p:cNvPr id="132" name="Straight Arrow Connector 131"/>
          <p:cNvCxnSpPr>
            <a:stCxn id="3103" idx="3"/>
          </p:cNvCxnSpPr>
          <p:nvPr/>
        </p:nvCxnSpPr>
        <p:spPr>
          <a:xfrm flipV="1">
            <a:off x="2387600" y="3886200"/>
            <a:ext cx="1193800" cy="336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Freeform 132"/>
          <p:cNvSpPr/>
          <p:nvPr/>
        </p:nvSpPr>
        <p:spPr>
          <a:xfrm>
            <a:off x="3067050" y="2057400"/>
            <a:ext cx="3867150" cy="2476500"/>
          </a:xfrm>
          <a:custGeom>
            <a:avLst/>
            <a:gdLst>
              <a:gd name="connsiteX0" fmla="*/ 2076450 w 2076450"/>
              <a:gd name="connsiteY0" fmla="*/ 0 h 2171700"/>
              <a:gd name="connsiteX1" fmla="*/ 1905000 w 2076450"/>
              <a:gd name="connsiteY1" fmla="*/ 38100 h 2171700"/>
              <a:gd name="connsiteX2" fmla="*/ 1790700 w 2076450"/>
              <a:gd name="connsiteY2" fmla="*/ 95250 h 2171700"/>
              <a:gd name="connsiteX3" fmla="*/ 1676400 w 2076450"/>
              <a:gd name="connsiteY3" fmla="*/ 209550 h 2171700"/>
              <a:gd name="connsiteX4" fmla="*/ 1638300 w 2076450"/>
              <a:gd name="connsiteY4" fmla="*/ 266700 h 2171700"/>
              <a:gd name="connsiteX5" fmla="*/ 1543050 w 2076450"/>
              <a:gd name="connsiteY5" fmla="*/ 381000 h 2171700"/>
              <a:gd name="connsiteX6" fmla="*/ 1504950 w 2076450"/>
              <a:gd name="connsiteY6" fmla="*/ 514350 h 2171700"/>
              <a:gd name="connsiteX7" fmla="*/ 1428750 w 2076450"/>
              <a:gd name="connsiteY7" fmla="*/ 628650 h 2171700"/>
              <a:gd name="connsiteX8" fmla="*/ 1352550 w 2076450"/>
              <a:gd name="connsiteY8" fmla="*/ 723900 h 2171700"/>
              <a:gd name="connsiteX9" fmla="*/ 1276350 w 2076450"/>
              <a:gd name="connsiteY9" fmla="*/ 838200 h 2171700"/>
              <a:gd name="connsiteX10" fmla="*/ 1162050 w 2076450"/>
              <a:gd name="connsiteY10" fmla="*/ 952500 h 2171700"/>
              <a:gd name="connsiteX11" fmla="*/ 1104900 w 2076450"/>
              <a:gd name="connsiteY11" fmla="*/ 1009650 h 2171700"/>
              <a:gd name="connsiteX12" fmla="*/ 1047750 w 2076450"/>
              <a:gd name="connsiteY12" fmla="*/ 1085850 h 2171700"/>
              <a:gd name="connsiteX13" fmla="*/ 971550 w 2076450"/>
              <a:gd name="connsiteY13" fmla="*/ 1200150 h 2171700"/>
              <a:gd name="connsiteX14" fmla="*/ 933450 w 2076450"/>
              <a:gd name="connsiteY14" fmla="*/ 1257300 h 2171700"/>
              <a:gd name="connsiteX15" fmla="*/ 876300 w 2076450"/>
              <a:gd name="connsiteY15" fmla="*/ 1295400 h 2171700"/>
              <a:gd name="connsiteX16" fmla="*/ 819150 w 2076450"/>
              <a:gd name="connsiteY16" fmla="*/ 1352550 h 2171700"/>
              <a:gd name="connsiteX17" fmla="*/ 762000 w 2076450"/>
              <a:gd name="connsiteY17" fmla="*/ 1371600 h 2171700"/>
              <a:gd name="connsiteX18" fmla="*/ 647700 w 2076450"/>
              <a:gd name="connsiteY18" fmla="*/ 1447800 h 2171700"/>
              <a:gd name="connsiteX19" fmla="*/ 590550 w 2076450"/>
              <a:gd name="connsiteY19" fmla="*/ 1485900 h 2171700"/>
              <a:gd name="connsiteX20" fmla="*/ 476250 w 2076450"/>
              <a:gd name="connsiteY20" fmla="*/ 1543050 h 2171700"/>
              <a:gd name="connsiteX21" fmla="*/ 419100 w 2076450"/>
              <a:gd name="connsiteY21" fmla="*/ 1562100 h 2171700"/>
              <a:gd name="connsiteX22" fmla="*/ 361950 w 2076450"/>
              <a:gd name="connsiteY22" fmla="*/ 1600200 h 2171700"/>
              <a:gd name="connsiteX23" fmla="*/ 247650 w 2076450"/>
              <a:gd name="connsiteY23" fmla="*/ 1638300 h 2171700"/>
              <a:gd name="connsiteX24" fmla="*/ 114300 w 2076450"/>
              <a:gd name="connsiteY24" fmla="*/ 1695450 h 2171700"/>
              <a:gd name="connsiteX25" fmla="*/ 57150 w 2076450"/>
              <a:gd name="connsiteY25" fmla="*/ 1733550 h 2171700"/>
              <a:gd name="connsiteX26" fmla="*/ 0 w 2076450"/>
              <a:gd name="connsiteY26" fmla="*/ 1847850 h 2171700"/>
              <a:gd name="connsiteX27" fmla="*/ 19050 w 2076450"/>
              <a:gd name="connsiteY27" fmla="*/ 2000250 h 2171700"/>
              <a:gd name="connsiteX28" fmla="*/ 38100 w 2076450"/>
              <a:gd name="connsiteY28" fmla="*/ 2095500 h 2171700"/>
              <a:gd name="connsiteX29" fmla="*/ 95250 w 2076450"/>
              <a:gd name="connsiteY29" fmla="*/ 2114550 h 2171700"/>
              <a:gd name="connsiteX30" fmla="*/ 114300 w 2076450"/>
              <a:gd name="connsiteY30" fmla="*/ 2171700 h 21717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828800 w 3867150"/>
              <a:gd name="connsiteY28" fmla="*/ 2095500 h 2476500"/>
              <a:gd name="connsiteX29" fmla="*/ 1885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828800 w 3867150"/>
              <a:gd name="connsiteY28" fmla="*/ 2095500 h 2476500"/>
              <a:gd name="connsiteX29" fmla="*/ 1504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143000 w 3867150"/>
              <a:gd name="connsiteY28" fmla="*/ 2324100 h 2476500"/>
              <a:gd name="connsiteX29" fmla="*/ 1504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143000 w 3867150"/>
              <a:gd name="connsiteY28" fmla="*/ 2324100 h 2476500"/>
              <a:gd name="connsiteX29" fmla="*/ 895350 w 3867150"/>
              <a:gd name="connsiteY29" fmla="*/ 2343150 h 2476500"/>
              <a:gd name="connsiteX30" fmla="*/ 0 w 3867150"/>
              <a:gd name="connsiteY30" fmla="*/ 247650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67150" h="2476500">
                <a:moveTo>
                  <a:pt x="3867150" y="0"/>
                </a:moveTo>
                <a:cubicBezTo>
                  <a:pt x="3823250" y="7317"/>
                  <a:pt x="3742597" y="14652"/>
                  <a:pt x="3695700" y="38100"/>
                </a:cubicBezTo>
                <a:cubicBezTo>
                  <a:pt x="3547984" y="111958"/>
                  <a:pt x="3725048" y="47367"/>
                  <a:pt x="3581400" y="95250"/>
                </a:cubicBezTo>
                <a:cubicBezTo>
                  <a:pt x="3543300" y="133350"/>
                  <a:pt x="3496988" y="164718"/>
                  <a:pt x="3467100" y="209550"/>
                </a:cubicBezTo>
                <a:cubicBezTo>
                  <a:pt x="3454400" y="228600"/>
                  <a:pt x="3443657" y="249111"/>
                  <a:pt x="3429000" y="266700"/>
                </a:cubicBezTo>
                <a:cubicBezTo>
                  <a:pt x="3306768" y="413379"/>
                  <a:pt x="3428345" y="239107"/>
                  <a:pt x="3333750" y="381000"/>
                </a:cubicBezTo>
                <a:cubicBezTo>
                  <a:pt x="3329266" y="398936"/>
                  <a:pt x="3308072" y="491990"/>
                  <a:pt x="3295650" y="514350"/>
                </a:cubicBezTo>
                <a:cubicBezTo>
                  <a:pt x="3273412" y="554378"/>
                  <a:pt x="3233930" y="585209"/>
                  <a:pt x="3219450" y="628650"/>
                </a:cubicBezTo>
                <a:cubicBezTo>
                  <a:pt x="3193160" y="707520"/>
                  <a:pt x="3217108" y="674661"/>
                  <a:pt x="3143250" y="723900"/>
                </a:cubicBezTo>
                <a:cubicBezTo>
                  <a:pt x="3117850" y="762000"/>
                  <a:pt x="3099429" y="805821"/>
                  <a:pt x="3067050" y="838200"/>
                </a:cubicBezTo>
                <a:lnTo>
                  <a:pt x="2952750" y="952500"/>
                </a:lnTo>
                <a:cubicBezTo>
                  <a:pt x="2933700" y="971550"/>
                  <a:pt x="2911764" y="988097"/>
                  <a:pt x="2895600" y="1009650"/>
                </a:cubicBezTo>
                <a:lnTo>
                  <a:pt x="2838450" y="1085850"/>
                </a:lnTo>
                <a:cubicBezTo>
                  <a:pt x="2804972" y="1186285"/>
                  <a:pt x="2841527" y="1105018"/>
                  <a:pt x="2762250" y="1200150"/>
                </a:cubicBezTo>
                <a:cubicBezTo>
                  <a:pt x="2747593" y="1217739"/>
                  <a:pt x="2740339" y="1241111"/>
                  <a:pt x="2724150" y="1257300"/>
                </a:cubicBezTo>
                <a:cubicBezTo>
                  <a:pt x="2707961" y="1273489"/>
                  <a:pt x="2684589" y="1280743"/>
                  <a:pt x="2667000" y="1295400"/>
                </a:cubicBezTo>
                <a:cubicBezTo>
                  <a:pt x="2646304" y="1312647"/>
                  <a:pt x="2632266" y="1337606"/>
                  <a:pt x="2609850" y="1352550"/>
                </a:cubicBezTo>
                <a:cubicBezTo>
                  <a:pt x="2593142" y="1363689"/>
                  <a:pt x="2570253" y="1361848"/>
                  <a:pt x="2552700" y="1371600"/>
                </a:cubicBezTo>
                <a:cubicBezTo>
                  <a:pt x="2512672" y="1393838"/>
                  <a:pt x="2476500" y="1422400"/>
                  <a:pt x="2438400" y="1447800"/>
                </a:cubicBezTo>
                <a:cubicBezTo>
                  <a:pt x="2419350" y="1460500"/>
                  <a:pt x="2402970" y="1478660"/>
                  <a:pt x="2381250" y="1485900"/>
                </a:cubicBezTo>
                <a:cubicBezTo>
                  <a:pt x="2237602" y="1533783"/>
                  <a:pt x="2414666" y="1469192"/>
                  <a:pt x="2266950" y="1543050"/>
                </a:cubicBezTo>
                <a:cubicBezTo>
                  <a:pt x="2248989" y="1552030"/>
                  <a:pt x="2227761" y="1553120"/>
                  <a:pt x="2209800" y="1562100"/>
                </a:cubicBezTo>
                <a:cubicBezTo>
                  <a:pt x="2189322" y="1572339"/>
                  <a:pt x="2173572" y="1590901"/>
                  <a:pt x="2152650" y="1600200"/>
                </a:cubicBezTo>
                <a:cubicBezTo>
                  <a:pt x="2115950" y="1616511"/>
                  <a:pt x="2071766" y="1616023"/>
                  <a:pt x="2038350" y="1638300"/>
                </a:cubicBezTo>
                <a:cubicBezTo>
                  <a:pt x="1959415" y="1690923"/>
                  <a:pt x="2003412" y="1670847"/>
                  <a:pt x="1905000" y="1695450"/>
                </a:cubicBezTo>
                <a:cubicBezTo>
                  <a:pt x="1885950" y="1708150"/>
                  <a:pt x="1864039" y="1717361"/>
                  <a:pt x="1847850" y="1733550"/>
                </a:cubicBezTo>
                <a:cubicBezTo>
                  <a:pt x="1810921" y="1770479"/>
                  <a:pt x="1806194" y="1801369"/>
                  <a:pt x="1790700" y="1847850"/>
                </a:cubicBezTo>
                <a:cubicBezTo>
                  <a:pt x="1797050" y="1898650"/>
                  <a:pt x="1801965" y="1949650"/>
                  <a:pt x="1809750" y="2000250"/>
                </a:cubicBezTo>
                <a:cubicBezTo>
                  <a:pt x="1814673" y="2032252"/>
                  <a:pt x="1125039" y="2297159"/>
                  <a:pt x="1143000" y="2324100"/>
                </a:cubicBezTo>
                <a:cubicBezTo>
                  <a:pt x="1154139" y="2340808"/>
                  <a:pt x="876300" y="2336800"/>
                  <a:pt x="895350" y="2343150"/>
                </a:cubicBezTo>
                <a:lnTo>
                  <a:pt x="0" y="2476500"/>
                </a:lnTo>
              </a:path>
            </a:pathLst>
          </a:custGeom>
          <a:ln w="317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21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/>
          <p:cNvSpPr/>
          <p:nvPr/>
        </p:nvSpPr>
        <p:spPr>
          <a:xfrm>
            <a:off x="4648200" y="5029200"/>
            <a:ext cx="914400" cy="457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8" name="Straight Connector 77"/>
          <p:cNvCxnSpPr/>
          <p:nvPr/>
        </p:nvCxnSpPr>
        <p:spPr>
          <a:xfrm rot="5400000">
            <a:off x="4953000" y="3733800"/>
            <a:ext cx="16764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10800000" flipV="1">
            <a:off x="5086350" y="3657600"/>
            <a:ext cx="2381250" cy="16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5400000">
            <a:off x="4686300" y="4533900"/>
            <a:ext cx="11430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10800000" flipV="1">
            <a:off x="5105400" y="4343400"/>
            <a:ext cx="15240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rot="5400000">
            <a:off x="4762500" y="4152900"/>
            <a:ext cx="14478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Solving MRFs with graph cuts</a:t>
            </a:r>
          </a:p>
        </p:txBody>
      </p:sp>
      <p:grpSp>
        <p:nvGrpSpPr>
          <p:cNvPr id="2" name="Group 41"/>
          <p:cNvGrpSpPr/>
          <p:nvPr/>
        </p:nvGrpSpPr>
        <p:grpSpPr>
          <a:xfrm>
            <a:off x="2860675" y="2057400"/>
            <a:ext cx="4911725" cy="3276600"/>
            <a:chOff x="1411287" y="2057400"/>
            <a:chExt cx="4911725" cy="3276600"/>
          </a:xfrm>
          <a:scene3d>
            <a:camera prst="isometricOffAxis2Top"/>
            <a:lightRig rig="threePt" dir="t"/>
          </a:scene3d>
        </p:grpSpPr>
        <p:sp>
          <p:nvSpPr>
            <p:cNvPr id="47" name="Oval 46"/>
            <p:cNvSpPr/>
            <p:nvPr/>
          </p:nvSpPr>
          <p:spPr>
            <a:xfrm>
              <a:off x="1411287" y="20574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2782887" y="20574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1411287" y="32766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0" name="Straight Connector 49"/>
            <p:cNvCxnSpPr>
              <a:stCxn id="47" idx="6"/>
              <a:endCxn id="48" idx="2"/>
            </p:cNvCxnSpPr>
            <p:nvPr/>
          </p:nvCxnSpPr>
          <p:spPr>
            <a:xfrm>
              <a:off x="2173287" y="24384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7" idx="4"/>
              <a:endCxn id="49" idx="0"/>
            </p:cNvCxnSpPr>
            <p:nvPr/>
          </p:nvCxnSpPr>
          <p:spPr>
            <a:xfrm rot="5400000">
              <a:off x="1563688" y="3048000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/>
            <p:cNvSpPr/>
            <p:nvPr/>
          </p:nvSpPr>
          <p:spPr>
            <a:xfrm>
              <a:off x="2782887" y="32766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3" name="Straight Connector 52"/>
            <p:cNvCxnSpPr/>
            <p:nvPr/>
          </p:nvCxnSpPr>
          <p:spPr>
            <a:xfrm rot="5400000">
              <a:off x="2935288" y="3048000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2173287" y="37338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4189412" y="21097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5561012" y="21097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4189412" y="33289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8" name="Straight Connector 57"/>
            <p:cNvCxnSpPr>
              <a:stCxn id="55" idx="6"/>
              <a:endCxn id="56" idx="2"/>
            </p:cNvCxnSpPr>
            <p:nvPr/>
          </p:nvCxnSpPr>
          <p:spPr>
            <a:xfrm>
              <a:off x="4951412" y="2490788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5" idx="4"/>
              <a:endCxn id="57" idx="0"/>
            </p:cNvCxnSpPr>
            <p:nvPr/>
          </p:nvCxnSpPr>
          <p:spPr>
            <a:xfrm rot="5400000">
              <a:off x="4342606" y="3101181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5561012" y="33289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1" name="Straight Connector 60"/>
            <p:cNvCxnSpPr>
              <a:stCxn id="56" idx="4"/>
              <a:endCxn id="60" idx="0"/>
            </p:cNvCxnSpPr>
            <p:nvPr/>
          </p:nvCxnSpPr>
          <p:spPr>
            <a:xfrm rot="5400000">
              <a:off x="5714206" y="3101181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4951412" y="3786188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1411287" y="4519613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4" name="Straight Connector 63"/>
            <p:cNvCxnSpPr>
              <a:endCxn id="63" idx="0"/>
            </p:cNvCxnSpPr>
            <p:nvPr/>
          </p:nvCxnSpPr>
          <p:spPr>
            <a:xfrm rot="5400000">
              <a:off x="1563688" y="4289425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/>
          </p:nvSpPr>
          <p:spPr>
            <a:xfrm>
              <a:off x="2782887" y="4519613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6" name="Straight Connector 65"/>
            <p:cNvCxnSpPr/>
            <p:nvPr/>
          </p:nvCxnSpPr>
          <p:spPr>
            <a:xfrm rot="5400000">
              <a:off x="2935288" y="4289425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2173287" y="4976813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4189412" y="45720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9" name="Straight Connector 68"/>
            <p:cNvCxnSpPr>
              <a:endCxn id="68" idx="0"/>
            </p:cNvCxnSpPr>
            <p:nvPr/>
          </p:nvCxnSpPr>
          <p:spPr>
            <a:xfrm rot="5400000">
              <a:off x="4342606" y="4344194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5561012" y="45720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71" name="Straight Connector 70"/>
            <p:cNvCxnSpPr>
              <a:endCxn id="70" idx="0"/>
            </p:cNvCxnSpPr>
            <p:nvPr/>
          </p:nvCxnSpPr>
          <p:spPr>
            <a:xfrm rot="5400000">
              <a:off x="5714206" y="4344194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4951412" y="50292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3562350" y="24384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3562350" y="37338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3562350" y="4976813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611188" y="6148388"/>
          <a:ext cx="7708900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41" name="Equation" r:id="rId3" imgW="3860640" imgH="355320" progId="Equation.3">
                  <p:embed/>
                </p:oleObj>
              </mc:Choice>
              <mc:Fallback>
                <p:oleObj name="Equation" r:id="rId3" imgW="3860640" imgH="355320" progId="Equation.3">
                  <p:embed/>
                  <p:pic>
                    <p:nvPicPr>
                      <p:cNvPr id="40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6148388"/>
                        <a:ext cx="7708900" cy="70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Oval 43"/>
          <p:cNvSpPr/>
          <p:nvPr/>
        </p:nvSpPr>
        <p:spPr>
          <a:xfrm>
            <a:off x="4800600" y="1447800"/>
            <a:ext cx="914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5" name="Straight Connector 84"/>
          <p:cNvCxnSpPr>
            <a:stCxn id="44" idx="4"/>
          </p:cNvCxnSpPr>
          <p:nvPr/>
        </p:nvCxnSpPr>
        <p:spPr>
          <a:xfrm rot="5400000">
            <a:off x="4038600" y="1828800"/>
            <a:ext cx="114300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44" idx="4"/>
          </p:cNvCxnSpPr>
          <p:nvPr/>
        </p:nvCxnSpPr>
        <p:spPr>
          <a:xfrm rot="5400000">
            <a:off x="4572000" y="2514600"/>
            <a:ext cx="1295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44" idx="4"/>
          </p:cNvCxnSpPr>
          <p:nvPr/>
        </p:nvCxnSpPr>
        <p:spPr>
          <a:xfrm rot="5400000">
            <a:off x="3162300" y="1638300"/>
            <a:ext cx="1828800" cy="2362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44" idx="4"/>
          </p:cNvCxnSpPr>
          <p:nvPr/>
        </p:nvCxnSpPr>
        <p:spPr>
          <a:xfrm rot="5400000">
            <a:off x="3695700" y="2324100"/>
            <a:ext cx="198120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44" idx="4"/>
          </p:cNvCxnSpPr>
          <p:nvPr/>
        </p:nvCxnSpPr>
        <p:spPr>
          <a:xfrm rot="5400000">
            <a:off x="4152900" y="2476500"/>
            <a:ext cx="16764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44" idx="4"/>
          </p:cNvCxnSpPr>
          <p:nvPr/>
        </p:nvCxnSpPr>
        <p:spPr>
          <a:xfrm rot="5400000">
            <a:off x="3581400" y="1752600"/>
            <a:ext cx="1524000" cy="182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4" name="TextBox 125"/>
          <p:cNvSpPr txBox="1">
            <a:spLocks noChangeArrowheads="1"/>
          </p:cNvSpPr>
          <p:nvPr/>
        </p:nvSpPr>
        <p:spPr bwMode="auto">
          <a:xfrm>
            <a:off x="6019800" y="1219200"/>
            <a:ext cx="1890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Source (Label 0)</a:t>
            </a:r>
          </a:p>
        </p:txBody>
      </p:sp>
      <p:sp>
        <p:nvSpPr>
          <p:cNvPr id="4115" name="TextBox 126"/>
          <p:cNvSpPr txBox="1">
            <a:spLocks noChangeArrowheads="1"/>
          </p:cNvSpPr>
          <p:nvPr/>
        </p:nvSpPr>
        <p:spPr bwMode="auto">
          <a:xfrm>
            <a:off x="5867400" y="5257800"/>
            <a:ext cx="1608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Sink (Label 1)</a:t>
            </a:r>
          </a:p>
        </p:txBody>
      </p:sp>
      <p:sp>
        <p:nvSpPr>
          <p:cNvPr id="4116" name="TextBox 127"/>
          <p:cNvSpPr txBox="1">
            <a:spLocks noChangeArrowheads="1"/>
          </p:cNvSpPr>
          <p:nvPr/>
        </p:nvSpPr>
        <p:spPr bwMode="auto">
          <a:xfrm>
            <a:off x="6400800" y="2286000"/>
            <a:ext cx="209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Cost to assign to 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117" name="TextBox 128"/>
          <p:cNvSpPr txBox="1">
            <a:spLocks noChangeArrowheads="1"/>
          </p:cNvSpPr>
          <p:nvPr/>
        </p:nvSpPr>
        <p:spPr bwMode="auto">
          <a:xfrm>
            <a:off x="2286000" y="4876800"/>
            <a:ext cx="209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Cost to assign to 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118" name="TextBox 129"/>
          <p:cNvSpPr txBox="1">
            <a:spLocks noChangeArrowheads="1"/>
          </p:cNvSpPr>
          <p:nvPr/>
        </p:nvSpPr>
        <p:spPr bwMode="auto">
          <a:xfrm>
            <a:off x="304800" y="4038600"/>
            <a:ext cx="208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Cost to split nodes</a:t>
            </a:r>
          </a:p>
        </p:txBody>
      </p:sp>
      <p:cxnSp>
        <p:nvCxnSpPr>
          <p:cNvPr id="132" name="Straight Arrow Connector 131"/>
          <p:cNvCxnSpPr>
            <a:stCxn id="4118" idx="3"/>
          </p:cNvCxnSpPr>
          <p:nvPr/>
        </p:nvCxnSpPr>
        <p:spPr>
          <a:xfrm flipV="1">
            <a:off x="2387600" y="3886200"/>
            <a:ext cx="1193800" cy="336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5638800" y="30480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5105400" y="35052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4572000" y="38862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3067050" y="2057400"/>
            <a:ext cx="3867150" cy="2476500"/>
          </a:xfrm>
          <a:custGeom>
            <a:avLst/>
            <a:gdLst>
              <a:gd name="connsiteX0" fmla="*/ 2076450 w 2076450"/>
              <a:gd name="connsiteY0" fmla="*/ 0 h 2171700"/>
              <a:gd name="connsiteX1" fmla="*/ 1905000 w 2076450"/>
              <a:gd name="connsiteY1" fmla="*/ 38100 h 2171700"/>
              <a:gd name="connsiteX2" fmla="*/ 1790700 w 2076450"/>
              <a:gd name="connsiteY2" fmla="*/ 95250 h 2171700"/>
              <a:gd name="connsiteX3" fmla="*/ 1676400 w 2076450"/>
              <a:gd name="connsiteY3" fmla="*/ 209550 h 2171700"/>
              <a:gd name="connsiteX4" fmla="*/ 1638300 w 2076450"/>
              <a:gd name="connsiteY4" fmla="*/ 266700 h 2171700"/>
              <a:gd name="connsiteX5" fmla="*/ 1543050 w 2076450"/>
              <a:gd name="connsiteY5" fmla="*/ 381000 h 2171700"/>
              <a:gd name="connsiteX6" fmla="*/ 1504950 w 2076450"/>
              <a:gd name="connsiteY6" fmla="*/ 514350 h 2171700"/>
              <a:gd name="connsiteX7" fmla="*/ 1428750 w 2076450"/>
              <a:gd name="connsiteY7" fmla="*/ 628650 h 2171700"/>
              <a:gd name="connsiteX8" fmla="*/ 1352550 w 2076450"/>
              <a:gd name="connsiteY8" fmla="*/ 723900 h 2171700"/>
              <a:gd name="connsiteX9" fmla="*/ 1276350 w 2076450"/>
              <a:gd name="connsiteY9" fmla="*/ 838200 h 2171700"/>
              <a:gd name="connsiteX10" fmla="*/ 1162050 w 2076450"/>
              <a:gd name="connsiteY10" fmla="*/ 952500 h 2171700"/>
              <a:gd name="connsiteX11" fmla="*/ 1104900 w 2076450"/>
              <a:gd name="connsiteY11" fmla="*/ 1009650 h 2171700"/>
              <a:gd name="connsiteX12" fmla="*/ 1047750 w 2076450"/>
              <a:gd name="connsiteY12" fmla="*/ 1085850 h 2171700"/>
              <a:gd name="connsiteX13" fmla="*/ 971550 w 2076450"/>
              <a:gd name="connsiteY13" fmla="*/ 1200150 h 2171700"/>
              <a:gd name="connsiteX14" fmla="*/ 933450 w 2076450"/>
              <a:gd name="connsiteY14" fmla="*/ 1257300 h 2171700"/>
              <a:gd name="connsiteX15" fmla="*/ 876300 w 2076450"/>
              <a:gd name="connsiteY15" fmla="*/ 1295400 h 2171700"/>
              <a:gd name="connsiteX16" fmla="*/ 819150 w 2076450"/>
              <a:gd name="connsiteY16" fmla="*/ 1352550 h 2171700"/>
              <a:gd name="connsiteX17" fmla="*/ 762000 w 2076450"/>
              <a:gd name="connsiteY17" fmla="*/ 1371600 h 2171700"/>
              <a:gd name="connsiteX18" fmla="*/ 647700 w 2076450"/>
              <a:gd name="connsiteY18" fmla="*/ 1447800 h 2171700"/>
              <a:gd name="connsiteX19" fmla="*/ 590550 w 2076450"/>
              <a:gd name="connsiteY19" fmla="*/ 1485900 h 2171700"/>
              <a:gd name="connsiteX20" fmla="*/ 476250 w 2076450"/>
              <a:gd name="connsiteY20" fmla="*/ 1543050 h 2171700"/>
              <a:gd name="connsiteX21" fmla="*/ 419100 w 2076450"/>
              <a:gd name="connsiteY21" fmla="*/ 1562100 h 2171700"/>
              <a:gd name="connsiteX22" fmla="*/ 361950 w 2076450"/>
              <a:gd name="connsiteY22" fmla="*/ 1600200 h 2171700"/>
              <a:gd name="connsiteX23" fmla="*/ 247650 w 2076450"/>
              <a:gd name="connsiteY23" fmla="*/ 1638300 h 2171700"/>
              <a:gd name="connsiteX24" fmla="*/ 114300 w 2076450"/>
              <a:gd name="connsiteY24" fmla="*/ 1695450 h 2171700"/>
              <a:gd name="connsiteX25" fmla="*/ 57150 w 2076450"/>
              <a:gd name="connsiteY25" fmla="*/ 1733550 h 2171700"/>
              <a:gd name="connsiteX26" fmla="*/ 0 w 2076450"/>
              <a:gd name="connsiteY26" fmla="*/ 1847850 h 2171700"/>
              <a:gd name="connsiteX27" fmla="*/ 19050 w 2076450"/>
              <a:gd name="connsiteY27" fmla="*/ 2000250 h 2171700"/>
              <a:gd name="connsiteX28" fmla="*/ 38100 w 2076450"/>
              <a:gd name="connsiteY28" fmla="*/ 2095500 h 2171700"/>
              <a:gd name="connsiteX29" fmla="*/ 95250 w 2076450"/>
              <a:gd name="connsiteY29" fmla="*/ 2114550 h 2171700"/>
              <a:gd name="connsiteX30" fmla="*/ 114300 w 2076450"/>
              <a:gd name="connsiteY30" fmla="*/ 2171700 h 21717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828800 w 3867150"/>
              <a:gd name="connsiteY28" fmla="*/ 2095500 h 2476500"/>
              <a:gd name="connsiteX29" fmla="*/ 1885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828800 w 3867150"/>
              <a:gd name="connsiteY28" fmla="*/ 2095500 h 2476500"/>
              <a:gd name="connsiteX29" fmla="*/ 1504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143000 w 3867150"/>
              <a:gd name="connsiteY28" fmla="*/ 2324100 h 2476500"/>
              <a:gd name="connsiteX29" fmla="*/ 1504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143000 w 3867150"/>
              <a:gd name="connsiteY28" fmla="*/ 2324100 h 2476500"/>
              <a:gd name="connsiteX29" fmla="*/ 895350 w 3867150"/>
              <a:gd name="connsiteY29" fmla="*/ 2343150 h 2476500"/>
              <a:gd name="connsiteX30" fmla="*/ 0 w 3867150"/>
              <a:gd name="connsiteY30" fmla="*/ 247650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67150" h="2476500">
                <a:moveTo>
                  <a:pt x="3867150" y="0"/>
                </a:moveTo>
                <a:cubicBezTo>
                  <a:pt x="3823250" y="7317"/>
                  <a:pt x="3742597" y="14652"/>
                  <a:pt x="3695700" y="38100"/>
                </a:cubicBezTo>
                <a:cubicBezTo>
                  <a:pt x="3547984" y="111958"/>
                  <a:pt x="3725048" y="47367"/>
                  <a:pt x="3581400" y="95250"/>
                </a:cubicBezTo>
                <a:cubicBezTo>
                  <a:pt x="3543300" y="133350"/>
                  <a:pt x="3496988" y="164718"/>
                  <a:pt x="3467100" y="209550"/>
                </a:cubicBezTo>
                <a:cubicBezTo>
                  <a:pt x="3454400" y="228600"/>
                  <a:pt x="3443657" y="249111"/>
                  <a:pt x="3429000" y="266700"/>
                </a:cubicBezTo>
                <a:cubicBezTo>
                  <a:pt x="3306768" y="413379"/>
                  <a:pt x="3428345" y="239107"/>
                  <a:pt x="3333750" y="381000"/>
                </a:cubicBezTo>
                <a:cubicBezTo>
                  <a:pt x="3329266" y="398936"/>
                  <a:pt x="3308072" y="491990"/>
                  <a:pt x="3295650" y="514350"/>
                </a:cubicBezTo>
                <a:cubicBezTo>
                  <a:pt x="3273412" y="554378"/>
                  <a:pt x="3233930" y="585209"/>
                  <a:pt x="3219450" y="628650"/>
                </a:cubicBezTo>
                <a:cubicBezTo>
                  <a:pt x="3193160" y="707520"/>
                  <a:pt x="3217108" y="674661"/>
                  <a:pt x="3143250" y="723900"/>
                </a:cubicBezTo>
                <a:cubicBezTo>
                  <a:pt x="3117850" y="762000"/>
                  <a:pt x="3099429" y="805821"/>
                  <a:pt x="3067050" y="838200"/>
                </a:cubicBezTo>
                <a:lnTo>
                  <a:pt x="2952750" y="952500"/>
                </a:lnTo>
                <a:cubicBezTo>
                  <a:pt x="2933700" y="971550"/>
                  <a:pt x="2911764" y="988097"/>
                  <a:pt x="2895600" y="1009650"/>
                </a:cubicBezTo>
                <a:lnTo>
                  <a:pt x="2838450" y="1085850"/>
                </a:lnTo>
                <a:cubicBezTo>
                  <a:pt x="2804972" y="1186285"/>
                  <a:pt x="2841527" y="1105018"/>
                  <a:pt x="2762250" y="1200150"/>
                </a:cubicBezTo>
                <a:cubicBezTo>
                  <a:pt x="2747593" y="1217739"/>
                  <a:pt x="2740339" y="1241111"/>
                  <a:pt x="2724150" y="1257300"/>
                </a:cubicBezTo>
                <a:cubicBezTo>
                  <a:pt x="2707961" y="1273489"/>
                  <a:pt x="2684589" y="1280743"/>
                  <a:pt x="2667000" y="1295400"/>
                </a:cubicBezTo>
                <a:cubicBezTo>
                  <a:pt x="2646304" y="1312647"/>
                  <a:pt x="2632266" y="1337606"/>
                  <a:pt x="2609850" y="1352550"/>
                </a:cubicBezTo>
                <a:cubicBezTo>
                  <a:pt x="2593142" y="1363689"/>
                  <a:pt x="2570253" y="1361848"/>
                  <a:pt x="2552700" y="1371600"/>
                </a:cubicBezTo>
                <a:cubicBezTo>
                  <a:pt x="2512672" y="1393838"/>
                  <a:pt x="2476500" y="1422400"/>
                  <a:pt x="2438400" y="1447800"/>
                </a:cubicBezTo>
                <a:cubicBezTo>
                  <a:pt x="2419350" y="1460500"/>
                  <a:pt x="2402970" y="1478660"/>
                  <a:pt x="2381250" y="1485900"/>
                </a:cubicBezTo>
                <a:cubicBezTo>
                  <a:pt x="2237602" y="1533783"/>
                  <a:pt x="2414666" y="1469192"/>
                  <a:pt x="2266950" y="1543050"/>
                </a:cubicBezTo>
                <a:cubicBezTo>
                  <a:pt x="2248989" y="1552030"/>
                  <a:pt x="2227761" y="1553120"/>
                  <a:pt x="2209800" y="1562100"/>
                </a:cubicBezTo>
                <a:cubicBezTo>
                  <a:pt x="2189322" y="1572339"/>
                  <a:pt x="2173572" y="1590901"/>
                  <a:pt x="2152650" y="1600200"/>
                </a:cubicBezTo>
                <a:cubicBezTo>
                  <a:pt x="2115950" y="1616511"/>
                  <a:pt x="2071766" y="1616023"/>
                  <a:pt x="2038350" y="1638300"/>
                </a:cubicBezTo>
                <a:cubicBezTo>
                  <a:pt x="1959415" y="1690923"/>
                  <a:pt x="2003412" y="1670847"/>
                  <a:pt x="1905000" y="1695450"/>
                </a:cubicBezTo>
                <a:cubicBezTo>
                  <a:pt x="1885950" y="1708150"/>
                  <a:pt x="1864039" y="1717361"/>
                  <a:pt x="1847850" y="1733550"/>
                </a:cubicBezTo>
                <a:cubicBezTo>
                  <a:pt x="1810921" y="1770479"/>
                  <a:pt x="1806194" y="1801369"/>
                  <a:pt x="1790700" y="1847850"/>
                </a:cubicBezTo>
                <a:cubicBezTo>
                  <a:pt x="1797050" y="1898650"/>
                  <a:pt x="1801965" y="1949650"/>
                  <a:pt x="1809750" y="2000250"/>
                </a:cubicBezTo>
                <a:cubicBezTo>
                  <a:pt x="1814673" y="2032252"/>
                  <a:pt x="1125039" y="2297159"/>
                  <a:pt x="1143000" y="2324100"/>
                </a:cubicBezTo>
                <a:cubicBezTo>
                  <a:pt x="1154139" y="2340808"/>
                  <a:pt x="876300" y="2336800"/>
                  <a:pt x="895350" y="2343150"/>
                </a:cubicBezTo>
                <a:lnTo>
                  <a:pt x="0" y="2476500"/>
                </a:lnTo>
              </a:path>
            </a:pathLst>
          </a:custGeom>
          <a:ln w="317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7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GrabCut</a:t>
            </a:r>
            <a:r>
              <a:rPr lang="en-US" dirty="0" smtClean="0"/>
              <a:t> segmentation</a:t>
            </a:r>
          </a:p>
        </p:txBody>
      </p:sp>
      <p:grpSp>
        <p:nvGrpSpPr>
          <p:cNvPr id="22531" name="Group 36"/>
          <p:cNvGrpSpPr>
            <a:grpSpLocks/>
          </p:cNvGrpSpPr>
          <p:nvPr/>
        </p:nvGrpSpPr>
        <p:grpSpPr bwMode="auto">
          <a:xfrm>
            <a:off x="762000" y="2438400"/>
            <a:ext cx="3429000" cy="2260600"/>
            <a:chOff x="2924" y="349"/>
            <a:chExt cx="1296" cy="848"/>
          </a:xfrm>
        </p:grpSpPr>
        <p:pic>
          <p:nvPicPr>
            <p:cNvPr id="22536" name="Picture 33" descr="15309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28" y="349"/>
              <a:ext cx="1292" cy="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7" name="Freeform 35"/>
            <p:cNvSpPr>
              <a:spLocks/>
            </p:cNvSpPr>
            <p:nvPr/>
          </p:nvSpPr>
          <p:spPr bwMode="auto">
            <a:xfrm>
              <a:off x="2924" y="447"/>
              <a:ext cx="977" cy="714"/>
            </a:xfrm>
            <a:custGeom>
              <a:avLst/>
              <a:gdLst>
                <a:gd name="T0" fmla="*/ 202 w 977"/>
                <a:gd name="T1" fmla="*/ 315 h 714"/>
                <a:gd name="T2" fmla="*/ 46 w 977"/>
                <a:gd name="T3" fmla="*/ 354 h 714"/>
                <a:gd name="T4" fmla="*/ 7 w 977"/>
                <a:gd name="T5" fmla="*/ 339 h 714"/>
                <a:gd name="T6" fmla="*/ 52 w 977"/>
                <a:gd name="T7" fmla="*/ 225 h 714"/>
                <a:gd name="T8" fmla="*/ 94 w 977"/>
                <a:gd name="T9" fmla="*/ 186 h 714"/>
                <a:gd name="T10" fmla="*/ 127 w 977"/>
                <a:gd name="T11" fmla="*/ 165 h 714"/>
                <a:gd name="T12" fmla="*/ 193 w 977"/>
                <a:gd name="T13" fmla="*/ 141 h 714"/>
                <a:gd name="T14" fmla="*/ 355 w 977"/>
                <a:gd name="T15" fmla="*/ 120 h 714"/>
                <a:gd name="T16" fmla="*/ 487 w 977"/>
                <a:gd name="T17" fmla="*/ 132 h 714"/>
                <a:gd name="T18" fmla="*/ 568 w 977"/>
                <a:gd name="T19" fmla="*/ 144 h 714"/>
                <a:gd name="T20" fmla="*/ 712 w 977"/>
                <a:gd name="T21" fmla="*/ 75 h 714"/>
                <a:gd name="T22" fmla="*/ 754 w 977"/>
                <a:gd name="T23" fmla="*/ 27 h 714"/>
                <a:gd name="T24" fmla="*/ 862 w 977"/>
                <a:gd name="T25" fmla="*/ 0 h 714"/>
                <a:gd name="T26" fmla="*/ 904 w 977"/>
                <a:gd name="T27" fmla="*/ 39 h 714"/>
                <a:gd name="T28" fmla="*/ 916 w 977"/>
                <a:gd name="T29" fmla="*/ 57 h 714"/>
                <a:gd name="T30" fmla="*/ 922 w 977"/>
                <a:gd name="T31" fmla="*/ 66 h 714"/>
                <a:gd name="T32" fmla="*/ 934 w 977"/>
                <a:gd name="T33" fmla="*/ 210 h 714"/>
                <a:gd name="T34" fmla="*/ 949 w 977"/>
                <a:gd name="T35" fmla="*/ 462 h 714"/>
                <a:gd name="T36" fmla="*/ 967 w 977"/>
                <a:gd name="T37" fmla="*/ 621 h 714"/>
                <a:gd name="T38" fmla="*/ 916 w 977"/>
                <a:gd name="T39" fmla="*/ 711 h 714"/>
                <a:gd name="T40" fmla="*/ 880 w 977"/>
                <a:gd name="T41" fmla="*/ 702 h 714"/>
                <a:gd name="T42" fmla="*/ 862 w 977"/>
                <a:gd name="T43" fmla="*/ 696 h 714"/>
                <a:gd name="T44" fmla="*/ 829 w 977"/>
                <a:gd name="T45" fmla="*/ 651 h 714"/>
                <a:gd name="T46" fmla="*/ 790 w 977"/>
                <a:gd name="T47" fmla="*/ 570 h 714"/>
                <a:gd name="T48" fmla="*/ 748 w 977"/>
                <a:gd name="T49" fmla="*/ 480 h 714"/>
                <a:gd name="T50" fmla="*/ 691 w 977"/>
                <a:gd name="T51" fmla="*/ 369 h 714"/>
                <a:gd name="T52" fmla="*/ 643 w 977"/>
                <a:gd name="T53" fmla="*/ 351 h 714"/>
                <a:gd name="T54" fmla="*/ 511 w 977"/>
                <a:gd name="T55" fmla="*/ 378 h 714"/>
                <a:gd name="T56" fmla="*/ 382 w 977"/>
                <a:gd name="T57" fmla="*/ 366 h 714"/>
                <a:gd name="T58" fmla="*/ 223 w 977"/>
                <a:gd name="T59" fmla="*/ 318 h 714"/>
                <a:gd name="T60" fmla="*/ 202 w 977"/>
                <a:gd name="T61" fmla="*/ 315 h 71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77"/>
                <a:gd name="T94" fmla="*/ 0 h 714"/>
                <a:gd name="T95" fmla="*/ 977 w 977"/>
                <a:gd name="T96" fmla="*/ 714 h 71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77" h="714">
                  <a:moveTo>
                    <a:pt x="202" y="315"/>
                  </a:moveTo>
                  <a:cubicBezTo>
                    <a:pt x="149" y="319"/>
                    <a:pt x="99" y="343"/>
                    <a:pt x="46" y="354"/>
                  </a:cubicBezTo>
                  <a:cubicBezTo>
                    <a:pt x="26" y="352"/>
                    <a:pt x="17" y="355"/>
                    <a:pt x="7" y="339"/>
                  </a:cubicBezTo>
                  <a:cubicBezTo>
                    <a:pt x="9" y="279"/>
                    <a:pt x="0" y="251"/>
                    <a:pt x="52" y="225"/>
                  </a:cubicBezTo>
                  <a:cubicBezTo>
                    <a:pt x="62" y="210"/>
                    <a:pt x="79" y="196"/>
                    <a:pt x="94" y="186"/>
                  </a:cubicBezTo>
                  <a:cubicBezTo>
                    <a:pt x="101" y="175"/>
                    <a:pt x="114" y="169"/>
                    <a:pt x="127" y="165"/>
                  </a:cubicBezTo>
                  <a:cubicBezTo>
                    <a:pt x="145" y="147"/>
                    <a:pt x="169" y="145"/>
                    <a:pt x="193" y="141"/>
                  </a:cubicBezTo>
                  <a:cubicBezTo>
                    <a:pt x="247" y="133"/>
                    <a:pt x="301" y="127"/>
                    <a:pt x="355" y="120"/>
                  </a:cubicBezTo>
                  <a:cubicBezTo>
                    <a:pt x="411" y="122"/>
                    <a:pt x="438" y="125"/>
                    <a:pt x="487" y="132"/>
                  </a:cubicBezTo>
                  <a:cubicBezTo>
                    <a:pt x="512" y="140"/>
                    <a:pt x="541" y="141"/>
                    <a:pt x="568" y="144"/>
                  </a:cubicBezTo>
                  <a:cubicBezTo>
                    <a:pt x="652" y="141"/>
                    <a:pt x="648" y="118"/>
                    <a:pt x="712" y="75"/>
                  </a:cubicBezTo>
                  <a:cubicBezTo>
                    <a:pt x="719" y="64"/>
                    <a:pt x="743" y="34"/>
                    <a:pt x="754" y="27"/>
                  </a:cubicBezTo>
                  <a:cubicBezTo>
                    <a:pt x="768" y="6"/>
                    <a:pt x="837" y="6"/>
                    <a:pt x="862" y="0"/>
                  </a:cubicBezTo>
                  <a:cubicBezTo>
                    <a:pt x="884" y="2"/>
                    <a:pt x="886" y="27"/>
                    <a:pt x="904" y="39"/>
                  </a:cubicBezTo>
                  <a:cubicBezTo>
                    <a:pt x="908" y="45"/>
                    <a:pt x="912" y="51"/>
                    <a:pt x="916" y="57"/>
                  </a:cubicBezTo>
                  <a:cubicBezTo>
                    <a:pt x="918" y="60"/>
                    <a:pt x="922" y="66"/>
                    <a:pt x="922" y="66"/>
                  </a:cubicBezTo>
                  <a:cubicBezTo>
                    <a:pt x="927" y="114"/>
                    <a:pt x="931" y="162"/>
                    <a:pt x="934" y="210"/>
                  </a:cubicBezTo>
                  <a:cubicBezTo>
                    <a:pt x="929" y="294"/>
                    <a:pt x="922" y="381"/>
                    <a:pt x="949" y="462"/>
                  </a:cubicBezTo>
                  <a:cubicBezTo>
                    <a:pt x="957" y="515"/>
                    <a:pt x="963" y="568"/>
                    <a:pt x="967" y="621"/>
                  </a:cubicBezTo>
                  <a:cubicBezTo>
                    <a:pt x="964" y="703"/>
                    <a:pt x="977" y="696"/>
                    <a:pt x="916" y="711"/>
                  </a:cubicBezTo>
                  <a:cubicBezTo>
                    <a:pt x="858" y="705"/>
                    <a:pt x="908" y="714"/>
                    <a:pt x="880" y="702"/>
                  </a:cubicBezTo>
                  <a:cubicBezTo>
                    <a:pt x="874" y="699"/>
                    <a:pt x="862" y="696"/>
                    <a:pt x="862" y="696"/>
                  </a:cubicBezTo>
                  <a:cubicBezTo>
                    <a:pt x="851" y="680"/>
                    <a:pt x="840" y="667"/>
                    <a:pt x="829" y="651"/>
                  </a:cubicBezTo>
                  <a:cubicBezTo>
                    <a:pt x="812" y="626"/>
                    <a:pt x="817" y="588"/>
                    <a:pt x="790" y="570"/>
                  </a:cubicBezTo>
                  <a:cubicBezTo>
                    <a:pt x="780" y="539"/>
                    <a:pt x="766" y="507"/>
                    <a:pt x="748" y="480"/>
                  </a:cubicBezTo>
                  <a:cubicBezTo>
                    <a:pt x="742" y="449"/>
                    <a:pt x="718" y="387"/>
                    <a:pt x="691" y="369"/>
                  </a:cubicBezTo>
                  <a:cubicBezTo>
                    <a:pt x="674" y="349"/>
                    <a:pt x="673" y="349"/>
                    <a:pt x="643" y="351"/>
                  </a:cubicBezTo>
                  <a:cubicBezTo>
                    <a:pt x="613" y="353"/>
                    <a:pt x="554" y="376"/>
                    <a:pt x="511" y="378"/>
                  </a:cubicBezTo>
                  <a:cubicBezTo>
                    <a:pt x="470" y="376"/>
                    <a:pt x="423" y="378"/>
                    <a:pt x="382" y="366"/>
                  </a:cubicBezTo>
                  <a:cubicBezTo>
                    <a:pt x="327" y="350"/>
                    <a:pt x="282" y="323"/>
                    <a:pt x="223" y="318"/>
                  </a:cubicBezTo>
                  <a:cubicBezTo>
                    <a:pt x="206" y="315"/>
                    <a:pt x="213" y="315"/>
                    <a:pt x="202" y="315"/>
                  </a:cubicBezTo>
                  <a:close/>
                </a:path>
              </a:pathLst>
            </a:cu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32" name="Group 39"/>
          <p:cNvGrpSpPr>
            <a:grpSpLocks noChangeAspect="1"/>
          </p:cNvGrpSpPr>
          <p:nvPr/>
        </p:nvGrpSpPr>
        <p:grpSpPr bwMode="auto">
          <a:xfrm>
            <a:off x="5181600" y="2438400"/>
            <a:ext cx="3402013" cy="2286000"/>
            <a:chOff x="2854" y="3039"/>
            <a:chExt cx="1292" cy="868"/>
          </a:xfrm>
        </p:grpSpPr>
        <p:sp>
          <p:nvSpPr>
            <p:cNvPr id="22534" name="Rectangle 38"/>
            <p:cNvSpPr>
              <a:spLocks noChangeArrowheads="1"/>
            </p:cNvSpPr>
            <p:nvPr/>
          </p:nvSpPr>
          <p:spPr bwMode="auto">
            <a:xfrm>
              <a:off x="2854" y="3041"/>
              <a:ext cx="1292" cy="84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2535" name="Picture 30" descr="o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83" y="3039"/>
              <a:ext cx="1218" cy="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ight Arrow 9"/>
          <p:cNvSpPr/>
          <p:nvPr/>
        </p:nvSpPr>
        <p:spPr>
          <a:xfrm>
            <a:off x="4343400" y="342900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38200" y="4953000"/>
            <a:ext cx="75825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User provides rough indication of foreground region.</a:t>
            </a:r>
          </a:p>
          <a:p>
            <a:endParaRPr lang="en-US" sz="2400" dirty="0"/>
          </a:p>
          <a:p>
            <a:r>
              <a:rPr lang="en-US" sz="2400" dirty="0" smtClean="0"/>
              <a:t>Goal: Automatically provide a pixel-level segmentation.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961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 stuffs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79976"/>
          </a:xfrm>
        </p:spPr>
        <p:txBody>
          <a:bodyPr>
            <a:normAutofit/>
          </a:bodyPr>
          <a:lstStyle/>
          <a:p>
            <a:r>
              <a:rPr lang="en-US" dirty="0" smtClean="0"/>
              <a:t>Final project </a:t>
            </a:r>
          </a:p>
          <a:p>
            <a:pPr lvl="1"/>
            <a:r>
              <a:rPr lang="en-US" dirty="0" smtClean="0"/>
              <a:t>Proposal due </a:t>
            </a:r>
            <a:r>
              <a:rPr lang="en-US" dirty="0"/>
              <a:t>Oct 27 (Thursday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HW 4 is out</a:t>
            </a:r>
          </a:p>
          <a:p>
            <a:pPr lvl="1"/>
            <a:r>
              <a:rPr lang="en-US" dirty="0" smtClean="0"/>
              <a:t>Due 11:59pm </a:t>
            </a:r>
            <a:r>
              <a:rPr lang="en-US" dirty="0"/>
              <a:t>on </a:t>
            </a:r>
            <a:r>
              <a:rPr lang="en-US" dirty="0" smtClean="0"/>
              <a:t>Wed, </a:t>
            </a:r>
            <a:r>
              <a:rPr lang="en-US" dirty="0"/>
              <a:t>November 2nd, 2016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6503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400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Colour Model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5225" y="5083175"/>
            <a:ext cx="6216650" cy="411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000" smtClean="0"/>
              <a:t>Gaussian Mixture Model </a:t>
            </a:r>
            <a:r>
              <a:rPr lang="en-GB" sz="1800" smtClean="0"/>
              <a:t>(typically 5-8 components)</a:t>
            </a:r>
          </a:p>
        </p:txBody>
      </p:sp>
      <p:pic>
        <p:nvPicPr>
          <p:cNvPr id="24580" name="Picture 5" descr="h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200400"/>
            <a:ext cx="2155825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10"/>
          <p:cNvSpPr txBox="1">
            <a:spLocks noChangeArrowheads="1"/>
          </p:cNvSpPr>
          <p:nvPr/>
        </p:nvSpPr>
        <p:spPr bwMode="auto">
          <a:xfrm>
            <a:off x="3660775" y="3467100"/>
            <a:ext cx="996950" cy="425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FF0000"/>
                </a:solidFill>
                <a:latin typeface="Arial Narrow" pitchFamily="34" charset="0"/>
              </a:rPr>
              <a:t>Foreground &amp;</a:t>
            </a:r>
            <a:br>
              <a:rPr lang="en-GB" sz="1400" b="1">
                <a:solidFill>
                  <a:srgbClr val="FF0000"/>
                </a:solidFill>
                <a:latin typeface="Arial Narrow" pitchFamily="34" charset="0"/>
              </a:rPr>
            </a:br>
            <a:r>
              <a:rPr lang="en-GB" sz="1400" b="1">
                <a:solidFill>
                  <a:srgbClr val="FF0000"/>
                </a:solidFill>
                <a:latin typeface="Arial Narrow" pitchFamily="34" charset="0"/>
              </a:rPr>
              <a:t>Background</a:t>
            </a:r>
          </a:p>
        </p:txBody>
      </p:sp>
      <p:sp>
        <p:nvSpPr>
          <p:cNvPr id="24582" name="Text Box 11"/>
          <p:cNvSpPr txBox="1">
            <a:spLocks noChangeArrowheads="1"/>
          </p:cNvSpPr>
          <p:nvPr/>
        </p:nvSpPr>
        <p:spPr bwMode="auto">
          <a:xfrm>
            <a:off x="4360862" y="4635500"/>
            <a:ext cx="995363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0000CC"/>
                </a:solidFill>
                <a:latin typeface="Arial Narrow" pitchFamily="34" charset="0"/>
              </a:rPr>
              <a:t>Background</a:t>
            </a:r>
          </a:p>
        </p:txBody>
      </p:sp>
      <p:sp>
        <p:nvSpPr>
          <p:cNvPr id="24586" name="Text Box 14"/>
          <p:cNvSpPr txBox="1">
            <a:spLocks noChangeArrowheads="1"/>
          </p:cNvSpPr>
          <p:nvPr/>
        </p:nvSpPr>
        <p:spPr bwMode="auto">
          <a:xfrm>
            <a:off x="5314950" y="4594225"/>
            <a:ext cx="1968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00000"/>
                </a:solidFill>
                <a:latin typeface="Arial Narrow" pitchFamily="34" charset="0"/>
              </a:rPr>
              <a:t>G</a:t>
            </a:r>
          </a:p>
        </p:txBody>
      </p:sp>
      <p:grpSp>
        <p:nvGrpSpPr>
          <p:cNvPr id="24587" name="Group 27"/>
          <p:cNvGrpSpPr>
            <a:grpSpLocks/>
          </p:cNvGrpSpPr>
          <p:nvPr/>
        </p:nvGrpSpPr>
        <p:grpSpPr bwMode="auto">
          <a:xfrm>
            <a:off x="3313112" y="1466850"/>
            <a:ext cx="2390775" cy="1608138"/>
            <a:chOff x="665" y="1135"/>
            <a:chExt cx="1806" cy="1206"/>
          </a:xfrm>
        </p:grpSpPr>
        <p:pic>
          <p:nvPicPr>
            <p:cNvPr id="24596" name="Picture 18" descr="12408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65" y="1135"/>
              <a:ext cx="1806" cy="1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7" name="Rectangle 23"/>
            <p:cNvSpPr>
              <a:spLocks noChangeArrowheads="1"/>
            </p:cNvSpPr>
            <p:nvPr/>
          </p:nvSpPr>
          <p:spPr bwMode="auto">
            <a:xfrm>
              <a:off x="665" y="1135"/>
              <a:ext cx="95" cy="1206"/>
            </a:xfrm>
            <a:prstGeom prst="rect">
              <a:avLst/>
            </a:prstGeom>
            <a:solidFill>
              <a:srgbClr val="0000FF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8" name="Rectangle 24"/>
            <p:cNvSpPr>
              <a:spLocks noChangeArrowheads="1"/>
            </p:cNvSpPr>
            <p:nvPr/>
          </p:nvSpPr>
          <p:spPr bwMode="auto">
            <a:xfrm>
              <a:off x="2284" y="1135"/>
              <a:ext cx="187" cy="1206"/>
            </a:xfrm>
            <a:prstGeom prst="rect">
              <a:avLst/>
            </a:prstGeom>
            <a:solidFill>
              <a:srgbClr val="0000FF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9" name="Rectangle 25"/>
            <p:cNvSpPr>
              <a:spLocks noChangeArrowheads="1"/>
            </p:cNvSpPr>
            <p:nvPr/>
          </p:nvSpPr>
          <p:spPr bwMode="auto">
            <a:xfrm>
              <a:off x="760" y="1135"/>
              <a:ext cx="1524" cy="83"/>
            </a:xfrm>
            <a:prstGeom prst="rect">
              <a:avLst/>
            </a:prstGeom>
            <a:solidFill>
              <a:srgbClr val="0000FF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0" name="Rectangle 26"/>
            <p:cNvSpPr>
              <a:spLocks noChangeArrowheads="1"/>
            </p:cNvSpPr>
            <p:nvPr/>
          </p:nvSpPr>
          <p:spPr bwMode="auto">
            <a:xfrm>
              <a:off x="760" y="2286"/>
              <a:ext cx="1524" cy="55"/>
            </a:xfrm>
            <a:prstGeom prst="rect">
              <a:avLst/>
            </a:prstGeom>
            <a:solidFill>
              <a:srgbClr val="0000FF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590" name="Text Box 39"/>
          <p:cNvSpPr txBox="1">
            <a:spLocks noChangeArrowheads="1"/>
          </p:cNvSpPr>
          <p:nvPr/>
        </p:nvSpPr>
        <p:spPr bwMode="auto">
          <a:xfrm>
            <a:off x="3514725" y="3222625"/>
            <a:ext cx="1968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00000"/>
                </a:solidFill>
                <a:latin typeface="Arial Narrow" pitchFamily="34" charset="0"/>
              </a:rPr>
              <a:t>R</a:t>
            </a:r>
          </a:p>
        </p:txBody>
      </p:sp>
      <p:sp>
        <p:nvSpPr>
          <p:cNvPr id="24595" name="TextBox 27"/>
          <p:cNvSpPr txBox="1">
            <a:spLocks noChangeArrowheads="1"/>
          </p:cNvSpPr>
          <p:nvPr/>
        </p:nvSpPr>
        <p:spPr bwMode="auto">
          <a:xfrm>
            <a:off x="7239000" y="6488113"/>
            <a:ext cx="190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Source: Rother</a:t>
            </a:r>
          </a:p>
        </p:txBody>
      </p:sp>
    </p:spTree>
    <p:extLst>
      <p:ext uri="{BB962C8B-B14F-4D97-AF65-F5344CB8AC3E}">
        <p14:creationId xmlns:p14="http://schemas.microsoft.com/office/powerpoint/2010/main" val="349689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8" name="Group 32"/>
          <p:cNvGrpSpPr>
            <a:grpSpLocks/>
          </p:cNvGrpSpPr>
          <p:nvPr/>
        </p:nvGrpSpPr>
        <p:grpSpPr bwMode="auto">
          <a:xfrm>
            <a:off x="381000" y="2085975"/>
            <a:ext cx="3028950" cy="2343150"/>
            <a:chOff x="240" y="1314"/>
            <a:chExt cx="1908" cy="1476"/>
          </a:xfrm>
        </p:grpSpPr>
        <p:sp>
          <p:nvSpPr>
            <p:cNvPr id="25631" name="Rectangle 33"/>
            <p:cNvSpPr>
              <a:spLocks noChangeArrowheads="1"/>
            </p:cNvSpPr>
            <p:nvPr/>
          </p:nvSpPr>
          <p:spPr bwMode="auto">
            <a:xfrm>
              <a:off x="240" y="1314"/>
              <a:ext cx="1908" cy="147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2" name="Oval 34"/>
            <p:cNvSpPr>
              <a:spLocks noChangeArrowheads="1"/>
            </p:cNvSpPr>
            <p:nvPr/>
          </p:nvSpPr>
          <p:spPr bwMode="auto">
            <a:xfrm>
              <a:off x="578" y="1434"/>
              <a:ext cx="1202" cy="121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Oval 1"/>
          <p:cNvSpPr/>
          <p:nvPr/>
        </p:nvSpPr>
        <p:spPr>
          <a:xfrm>
            <a:off x="1176011" y="2557650"/>
            <a:ext cx="1512047" cy="151204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02" name="Picture 2" descr="Picture8"/>
          <p:cNvPicPr>
            <a:picLocks noChangeAspect="1" noChangeArrowheads="1"/>
          </p:cNvPicPr>
          <p:nvPr/>
        </p:nvPicPr>
        <p:blipFill>
          <a:blip r:embed="rId3" cstate="print"/>
          <a:srcRect t="49146"/>
          <a:stretch>
            <a:fillRect/>
          </a:stretch>
        </p:blipFill>
        <p:spPr bwMode="auto">
          <a:xfrm>
            <a:off x="3724275" y="2171700"/>
            <a:ext cx="4835525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944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629400" cy="1343025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Graph cuts</a:t>
            </a:r>
            <a:br>
              <a:rPr lang="en-GB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GB" sz="2000" dirty="0" err="1" smtClean="0">
                <a:solidFill>
                  <a:srgbClr val="F1AE0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Boykov</a:t>
            </a:r>
            <a:r>
              <a:rPr lang="en-GB" sz="2000" dirty="0" smtClean="0">
                <a:solidFill>
                  <a:srgbClr val="F1AE0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and Jolly (2001)</a:t>
            </a:r>
          </a:p>
        </p:txBody>
      </p:sp>
      <p:sp>
        <p:nvSpPr>
          <p:cNvPr id="189448" name="Text Box 8"/>
          <p:cNvSpPr txBox="1">
            <a:spLocks noChangeArrowheads="1"/>
          </p:cNvSpPr>
          <p:nvPr/>
        </p:nvSpPr>
        <p:spPr bwMode="auto">
          <a:xfrm>
            <a:off x="1379538" y="1568450"/>
            <a:ext cx="104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Image</a:t>
            </a:r>
          </a:p>
        </p:txBody>
      </p:sp>
      <p:grpSp>
        <p:nvGrpSpPr>
          <p:cNvPr id="25605" name="Group 9"/>
          <p:cNvGrpSpPr>
            <a:grpSpLocks/>
          </p:cNvGrpSpPr>
          <p:nvPr/>
        </p:nvGrpSpPr>
        <p:grpSpPr bwMode="auto">
          <a:xfrm>
            <a:off x="4408488" y="3260725"/>
            <a:ext cx="3478212" cy="7938"/>
            <a:chOff x="2777" y="2054"/>
            <a:chExt cx="2191" cy="5"/>
          </a:xfrm>
        </p:grpSpPr>
        <p:sp>
          <p:nvSpPr>
            <p:cNvPr id="25647" name="Line 10"/>
            <p:cNvSpPr>
              <a:spLocks noChangeShapeType="1"/>
            </p:cNvSpPr>
            <p:nvPr/>
          </p:nvSpPr>
          <p:spPr bwMode="auto">
            <a:xfrm flipV="1">
              <a:off x="3178" y="2054"/>
              <a:ext cx="198" cy="0"/>
            </a:xfrm>
            <a:prstGeom prst="line">
              <a:avLst/>
            </a:prstGeom>
            <a:noFill/>
            <a:ln w="1905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8" name="Line 11"/>
            <p:cNvSpPr>
              <a:spLocks noChangeShapeType="1"/>
            </p:cNvSpPr>
            <p:nvPr/>
          </p:nvSpPr>
          <p:spPr bwMode="auto">
            <a:xfrm flipV="1">
              <a:off x="4370" y="2054"/>
              <a:ext cx="198" cy="0"/>
            </a:xfrm>
            <a:prstGeom prst="line">
              <a:avLst/>
            </a:prstGeom>
            <a:noFill/>
            <a:ln w="1905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9" name="Line 12"/>
            <p:cNvSpPr>
              <a:spLocks noChangeShapeType="1"/>
            </p:cNvSpPr>
            <p:nvPr/>
          </p:nvSpPr>
          <p:spPr bwMode="auto">
            <a:xfrm flipV="1">
              <a:off x="3569" y="2054"/>
              <a:ext cx="198" cy="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0" name="Line 13"/>
            <p:cNvSpPr>
              <a:spLocks noChangeShapeType="1"/>
            </p:cNvSpPr>
            <p:nvPr/>
          </p:nvSpPr>
          <p:spPr bwMode="auto">
            <a:xfrm flipV="1">
              <a:off x="3966" y="2054"/>
              <a:ext cx="198" cy="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1" name="Line 14"/>
            <p:cNvSpPr>
              <a:spLocks noChangeShapeType="1"/>
            </p:cNvSpPr>
            <p:nvPr/>
          </p:nvSpPr>
          <p:spPr bwMode="auto">
            <a:xfrm flipV="1">
              <a:off x="4770" y="2059"/>
              <a:ext cx="198" cy="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2" name="Line 15"/>
            <p:cNvSpPr>
              <a:spLocks noChangeShapeType="1"/>
            </p:cNvSpPr>
            <p:nvPr/>
          </p:nvSpPr>
          <p:spPr bwMode="auto">
            <a:xfrm flipV="1">
              <a:off x="2777" y="2058"/>
              <a:ext cx="198" cy="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06" name="Group 16"/>
          <p:cNvGrpSpPr>
            <a:grpSpLocks/>
          </p:cNvGrpSpPr>
          <p:nvPr/>
        </p:nvGrpSpPr>
        <p:grpSpPr bwMode="auto">
          <a:xfrm>
            <a:off x="4333875" y="2063750"/>
            <a:ext cx="3602038" cy="1114425"/>
            <a:chOff x="2730" y="1300"/>
            <a:chExt cx="2269" cy="702"/>
          </a:xfrm>
        </p:grpSpPr>
        <p:sp>
          <p:nvSpPr>
            <p:cNvPr id="25640" name="Line 17"/>
            <p:cNvSpPr>
              <a:spLocks noChangeShapeType="1"/>
            </p:cNvSpPr>
            <p:nvPr/>
          </p:nvSpPr>
          <p:spPr bwMode="auto">
            <a:xfrm rot="10800000" flipH="1" flipV="1">
              <a:off x="3929" y="1321"/>
              <a:ext cx="689" cy="6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1" name="Line 18"/>
            <p:cNvSpPr>
              <a:spLocks noChangeShapeType="1"/>
            </p:cNvSpPr>
            <p:nvPr/>
          </p:nvSpPr>
          <p:spPr bwMode="auto">
            <a:xfrm rot="10800000" flipH="1" flipV="1">
              <a:off x="3913" y="1339"/>
              <a:ext cx="346" cy="617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2" name="Line 19"/>
            <p:cNvSpPr>
              <a:spLocks noChangeShapeType="1"/>
            </p:cNvSpPr>
            <p:nvPr/>
          </p:nvSpPr>
          <p:spPr bwMode="auto">
            <a:xfrm rot="10800000" flipH="1" flipV="1">
              <a:off x="3873" y="1345"/>
              <a:ext cx="0" cy="61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3" name="Line 20"/>
            <p:cNvSpPr>
              <a:spLocks noChangeShapeType="1"/>
            </p:cNvSpPr>
            <p:nvPr/>
          </p:nvSpPr>
          <p:spPr bwMode="auto">
            <a:xfrm rot="10800000" flipV="1">
              <a:off x="3503" y="1345"/>
              <a:ext cx="347" cy="63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4" name="Line 21"/>
            <p:cNvSpPr>
              <a:spLocks noChangeShapeType="1"/>
            </p:cNvSpPr>
            <p:nvPr/>
          </p:nvSpPr>
          <p:spPr bwMode="auto">
            <a:xfrm rot="10800000" flipV="1">
              <a:off x="3129" y="1318"/>
              <a:ext cx="693" cy="6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5" name="Line 22"/>
            <p:cNvSpPr>
              <a:spLocks noChangeShapeType="1"/>
            </p:cNvSpPr>
            <p:nvPr/>
          </p:nvSpPr>
          <p:spPr bwMode="auto">
            <a:xfrm rot="10800000" flipV="1">
              <a:off x="2730" y="1303"/>
              <a:ext cx="1074" cy="6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6" name="Line 23"/>
            <p:cNvSpPr>
              <a:spLocks noChangeShapeType="1"/>
            </p:cNvSpPr>
            <p:nvPr/>
          </p:nvSpPr>
          <p:spPr bwMode="auto">
            <a:xfrm rot="10800000" flipH="1" flipV="1">
              <a:off x="3956" y="1300"/>
              <a:ext cx="1043" cy="7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07" name="Group 24"/>
          <p:cNvGrpSpPr>
            <a:grpSpLocks/>
          </p:cNvGrpSpPr>
          <p:nvPr/>
        </p:nvGrpSpPr>
        <p:grpSpPr bwMode="auto">
          <a:xfrm>
            <a:off x="4348163" y="3400425"/>
            <a:ext cx="3621087" cy="1155700"/>
            <a:chOff x="2739" y="2142"/>
            <a:chExt cx="2281" cy="728"/>
          </a:xfrm>
        </p:grpSpPr>
        <p:sp>
          <p:nvSpPr>
            <p:cNvPr id="25633" name="Line 25"/>
            <p:cNvSpPr>
              <a:spLocks noChangeShapeType="1"/>
            </p:cNvSpPr>
            <p:nvPr/>
          </p:nvSpPr>
          <p:spPr bwMode="auto">
            <a:xfrm flipH="1" flipV="1">
              <a:off x="3112" y="2157"/>
              <a:ext cx="698" cy="663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4" name="Line 26"/>
            <p:cNvSpPr>
              <a:spLocks noChangeShapeType="1"/>
            </p:cNvSpPr>
            <p:nvPr/>
          </p:nvSpPr>
          <p:spPr bwMode="auto">
            <a:xfrm flipH="1" flipV="1">
              <a:off x="3492" y="2173"/>
              <a:ext cx="361" cy="62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5" name="Line 27"/>
            <p:cNvSpPr>
              <a:spLocks noChangeShapeType="1"/>
            </p:cNvSpPr>
            <p:nvPr/>
          </p:nvSpPr>
          <p:spPr bwMode="auto">
            <a:xfrm flipH="1" flipV="1">
              <a:off x="3877" y="2170"/>
              <a:ext cx="0" cy="61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6" name="Line 28"/>
            <p:cNvSpPr>
              <a:spLocks noChangeShapeType="1"/>
            </p:cNvSpPr>
            <p:nvPr/>
          </p:nvSpPr>
          <p:spPr bwMode="auto">
            <a:xfrm flipV="1">
              <a:off x="3902" y="2166"/>
              <a:ext cx="353" cy="6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7" name="Line 29"/>
            <p:cNvSpPr>
              <a:spLocks noChangeShapeType="1"/>
            </p:cNvSpPr>
            <p:nvPr/>
          </p:nvSpPr>
          <p:spPr bwMode="auto">
            <a:xfrm flipV="1">
              <a:off x="3940" y="2162"/>
              <a:ext cx="729" cy="655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8" name="Line 30"/>
            <p:cNvSpPr>
              <a:spLocks noChangeShapeType="1"/>
            </p:cNvSpPr>
            <p:nvPr/>
          </p:nvSpPr>
          <p:spPr bwMode="auto">
            <a:xfrm flipH="1" flipV="1">
              <a:off x="2739" y="2142"/>
              <a:ext cx="1043" cy="728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9" name="Line 31"/>
            <p:cNvSpPr>
              <a:spLocks noChangeShapeType="1"/>
            </p:cNvSpPr>
            <p:nvPr/>
          </p:nvSpPr>
          <p:spPr bwMode="auto">
            <a:xfrm flipV="1">
              <a:off x="3961" y="2153"/>
              <a:ext cx="1059" cy="691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09" name="Line 35"/>
          <p:cNvSpPr>
            <a:spLocks noChangeShapeType="1"/>
          </p:cNvSpPr>
          <p:nvPr/>
        </p:nvSpPr>
        <p:spPr bwMode="auto">
          <a:xfrm>
            <a:off x="384175" y="3698875"/>
            <a:ext cx="30130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5610" name="Group 36"/>
          <p:cNvGrpSpPr>
            <a:grpSpLocks/>
          </p:cNvGrpSpPr>
          <p:nvPr/>
        </p:nvGrpSpPr>
        <p:grpSpPr bwMode="auto">
          <a:xfrm>
            <a:off x="1028700" y="1939925"/>
            <a:ext cx="7835900" cy="4314825"/>
            <a:chOff x="648" y="1222"/>
            <a:chExt cx="4936" cy="2718"/>
          </a:xfrm>
        </p:grpSpPr>
        <p:sp>
          <p:nvSpPr>
            <p:cNvPr id="189477" name="Text Box 37"/>
            <p:cNvSpPr txBox="1">
              <a:spLocks noChangeArrowheads="1"/>
            </p:cNvSpPr>
            <p:nvPr/>
          </p:nvSpPr>
          <p:spPr bwMode="auto">
            <a:xfrm>
              <a:off x="4651" y="1222"/>
              <a:ext cx="9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>
                  <a:solidFill>
                    <a:srgbClr val="F1AE0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Min Cut</a:t>
              </a:r>
            </a:p>
          </p:txBody>
        </p:sp>
        <p:sp>
          <p:nvSpPr>
            <p:cNvPr id="25628" name="Text Box 38"/>
            <p:cNvSpPr txBox="1">
              <a:spLocks noChangeArrowheads="1"/>
            </p:cNvSpPr>
            <p:nvPr/>
          </p:nvSpPr>
          <p:spPr bwMode="auto">
            <a:xfrm>
              <a:off x="654" y="3414"/>
              <a:ext cx="44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b="1" i="1">
                  <a:solidFill>
                    <a:srgbClr val="F1AE05"/>
                  </a:solidFill>
                </a:rPr>
                <a:t>Cut:</a:t>
              </a:r>
              <a:r>
                <a:rPr lang="de-DE" sz="2000"/>
                <a:t> separating source and sink; Energy: collection of edges</a:t>
              </a:r>
              <a:endParaRPr lang="en-GB"/>
            </a:p>
          </p:txBody>
        </p:sp>
        <p:sp>
          <p:nvSpPr>
            <p:cNvPr id="25629" name="Text Box 39"/>
            <p:cNvSpPr txBox="1">
              <a:spLocks noChangeArrowheads="1"/>
            </p:cNvSpPr>
            <p:nvPr/>
          </p:nvSpPr>
          <p:spPr bwMode="auto">
            <a:xfrm>
              <a:off x="648" y="3690"/>
              <a:ext cx="436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b="1" i="1" dirty="0">
                  <a:solidFill>
                    <a:srgbClr val="F1AE05"/>
                  </a:solidFill>
                </a:rPr>
                <a:t>Min Cut:</a:t>
              </a:r>
              <a:r>
                <a:rPr lang="de-DE" sz="2000" dirty="0"/>
                <a:t> Global minimal </a:t>
              </a:r>
              <a:r>
                <a:rPr lang="de-DE" sz="2000" dirty="0" smtClean="0"/>
                <a:t>energy </a:t>
              </a:r>
              <a:r>
                <a:rPr lang="de-DE" sz="2000" dirty="0"/>
                <a:t>in polynomial time</a:t>
              </a:r>
              <a:endParaRPr lang="en-GB" sz="2000" dirty="0"/>
            </a:p>
          </p:txBody>
        </p:sp>
        <p:sp>
          <p:nvSpPr>
            <p:cNvPr id="25630" name="Freeform 40"/>
            <p:cNvSpPr>
              <a:spLocks/>
            </p:cNvSpPr>
            <p:nvPr/>
          </p:nvSpPr>
          <p:spPr bwMode="auto">
            <a:xfrm>
              <a:off x="2583" y="1512"/>
              <a:ext cx="2499" cy="988"/>
            </a:xfrm>
            <a:custGeom>
              <a:avLst/>
              <a:gdLst>
                <a:gd name="T0" fmla="*/ 2499 w 2499"/>
                <a:gd name="T1" fmla="*/ 0 h 988"/>
                <a:gd name="T2" fmla="*/ 1968 w 2499"/>
                <a:gd name="T3" fmla="*/ 378 h 988"/>
                <a:gd name="T4" fmla="*/ 1683 w 2499"/>
                <a:gd name="T5" fmla="*/ 906 h 988"/>
                <a:gd name="T6" fmla="*/ 870 w 2499"/>
                <a:gd name="T7" fmla="*/ 870 h 988"/>
                <a:gd name="T8" fmla="*/ 615 w 2499"/>
                <a:gd name="T9" fmla="*/ 381 h 988"/>
                <a:gd name="T10" fmla="*/ 0 w 2499"/>
                <a:gd name="T11" fmla="*/ 7 h 9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99"/>
                <a:gd name="T19" fmla="*/ 0 h 988"/>
                <a:gd name="T20" fmla="*/ 2499 w 2499"/>
                <a:gd name="T21" fmla="*/ 988 h 9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99" h="988">
                  <a:moveTo>
                    <a:pt x="2499" y="0"/>
                  </a:moveTo>
                  <a:cubicBezTo>
                    <a:pt x="2411" y="63"/>
                    <a:pt x="2104" y="227"/>
                    <a:pt x="1968" y="378"/>
                  </a:cubicBezTo>
                  <a:cubicBezTo>
                    <a:pt x="1832" y="529"/>
                    <a:pt x="1866" y="824"/>
                    <a:pt x="1683" y="906"/>
                  </a:cubicBezTo>
                  <a:cubicBezTo>
                    <a:pt x="1500" y="988"/>
                    <a:pt x="1048" y="957"/>
                    <a:pt x="870" y="870"/>
                  </a:cubicBezTo>
                  <a:cubicBezTo>
                    <a:pt x="692" y="783"/>
                    <a:pt x="760" y="525"/>
                    <a:pt x="615" y="381"/>
                  </a:cubicBezTo>
                  <a:cubicBezTo>
                    <a:pt x="470" y="237"/>
                    <a:pt x="128" y="85"/>
                    <a:pt x="0" y="7"/>
                  </a:cubicBezTo>
                </a:path>
              </a:pathLst>
            </a:custGeom>
            <a:noFill/>
            <a:ln w="63500">
              <a:solidFill>
                <a:srgbClr val="F1AE0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11" name="Group 41"/>
          <p:cNvGrpSpPr>
            <a:grpSpLocks/>
          </p:cNvGrpSpPr>
          <p:nvPr/>
        </p:nvGrpSpPr>
        <p:grpSpPr bwMode="auto">
          <a:xfrm>
            <a:off x="4089400" y="3111500"/>
            <a:ext cx="4125913" cy="331788"/>
            <a:chOff x="2576" y="1960"/>
            <a:chExt cx="2599" cy="209"/>
          </a:xfrm>
        </p:grpSpPr>
        <p:sp>
          <p:nvSpPr>
            <p:cNvPr id="25619" name="Oval 42"/>
            <p:cNvSpPr>
              <a:spLocks noChangeArrowheads="1"/>
            </p:cNvSpPr>
            <p:nvPr/>
          </p:nvSpPr>
          <p:spPr bwMode="auto">
            <a:xfrm flipV="1">
              <a:off x="2973" y="1968"/>
              <a:ext cx="198" cy="19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0" name="Oval 43"/>
            <p:cNvSpPr>
              <a:spLocks noChangeArrowheads="1"/>
            </p:cNvSpPr>
            <p:nvPr/>
          </p:nvSpPr>
          <p:spPr bwMode="auto">
            <a:xfrm flipV="1">
              <a:off x="4567" y="1962"/>
              <a:ext cx="198" cy="19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1" name="Oval 44"/>
            <p:cNvSpPr>
              <a:spLocks noChangeArrowheads="1"/>
            </p:cNvSpPr>
            <p:nvPr/>
          </p:nvSpPr>
          <p:spPr bwMode="auto">
            <a:xfrm flipV="1">
              <a:off x="4977" y="1971"/>
              <a:ext cx="198" cy="19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2" name="Oval 45"/>
            <p:cNvSpPr>
              <a:spLocks noChangeArrowheads="1"/>
            </p:cNvSpPr>
            <p:nvPr/>
          </p:nvSpPr>
          <p:spPr bwMode="auto">
            <a:xfrm flipV="1">
              <a:off x="2576" y="1960"/>
              <a:ext cx="198" cy="19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623" name="Group 46"/>
            <p:cNvGrpSpPr>
              <a:grpSpLocks/>
            </p:cNvGrpSpPr>
            <p:nvPr/>
          </p:nvGrpSpPr>
          <p:grpSpPr bwMode="auto">
            <a:xfrm>
              <a:off x="3373" y="1965"/>
              <a:ext cx="999" cy="204"/>
              <a:chOff x="3370" y="1962"/>
              <a:chExt cx="999" cy="204"/>
            </a:xfrm>
          </p:grpSpPr>
          <p:sp>
            <p:nvSpPr>
              <p:cNvPr id="25624" name="Oval 47"/>
              <p:cNvSpPr>
                <a:spLocks noChangeArrowheads="1"/>
              </p:cNvSpPr>
              <p:nvPr/>
            </p:nvSpPr>
            <p:spPr bwMode="auto">
              <a:xfrm flipV="1">
                <a:off x="3766" y="1968"/>
                <a:ext cx="198" cy="19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5" name="Oval 48"/>
              <p:cNvSpPr>
                <a:spLocks noChangeArrowheads="1"/>
              </p:cNvSpPr>
              <p:nvPr/>
            </p:nvSpPr>
            <p:spPr bwMode="auto">
              <a:xfrm flipV="1">
                <a:off x="3370" y="1968"/>
                <a:ext cx="198" cy="19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6" name="Oval 49"/>
              <p:cNvSpPr>
                <a:spLocks noChangeArrowheads="1"/>
              </p:cNvSpPr>
              <p:nvPr/>
            </p:nvSpPr>
            <p:spPr bwMode="auto">
              <a:xfrm flipV="1">
                <a:off x="4171" y="1962"/>
                <a:ext cx="198" cy="19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5612" name="Group 56"/>
          <p:cNvGrpSpPr>
            <a:grpSpLocks/>
          </p:cNvGrpSpPr>
          <p:nvPr/>
        </p:nvGrpSpPr>
        <p:grpSpPr bwMode="auto">
          <a:xfrm>
            <a:off x="5403850" y="1163638"/>
            <a:ext cx="1681163" cy="971550"/>
            <a:chOff x="3404" y="733"/>
            <a:chExt cx="1059" cy="612"/>
          </a:xfrm>
        </p:grpSpPr>
        <p:sp>
          <p:nvSpPr>
            <p:cNvPr id="189491" name="Text Box 51"/>
            <p:cNvSpPr txBox="1">
              <a:spLocks noChangeArrowheads="1"/>
            </p:cNvSpPr>
            <p:nvPr/>
          </p:nvSpPr>
          <p:spPr bwMode="auto">
            <a:xfrm>
              <a:off x="3404" y="733"/>
              <a:ext cx="105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Foreground (source)</a:t>
              </a:r>
            </a:p>
          </p:txBody>
        </p:sp>
        <p:sp>
          <p:nvSpPr>
            <p:cNvPr id="25618" name="Oval 52"/>
            <p:cNvSpPr>
              <a:spLocks noChangeArrowheads="1"/>
            </p:cNvSpPr>
            <p:nvPr/>
          </p:nvSpPr>
          <p:spPr bwMode="auto">
            <a:xfrm flipV="1">
              <a:off x="3779" y="1147"/>
              <a:ext cx="198" cy="19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F1AE0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613" name="Group 53"/>
          <p:cNvGrpSpPr>
            <a:grpSpLocks/>
          </p:cNvGrpSpPr>
          <p:nvPr/>
        </p:nvGrpSpPr>
        <p:grpSpPr bwMode="auto">
          <a:xfrm>
            <a:off x="5378450" y="4433888"/>
            <a:ext cx="1604963" cy="990600"/>
            <a:chOff x="3388" y="2793"/>
            <a:chExt cx="1011" cy="624"/>
          </a:xfrm>
        </p:grpSpPr>
        <p:sp>
          <p:nvSpPr>
            <p:cNvPr id="189494" name="Text Box 54"/>
            <p:cNvSpPr txBox="1">
              <a:spLocks noChangeArrowheads="1"/>
            </p:cNvSpPr>
            <p:nvPr/>
          </p:nvSpPr>
          <p:spPr bwMode="auto">
            <a:xfrm>
              <a:off x="3388" y="2975"/>
              <a:ext cx="101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Background</a:t>
              </a:r>
              <a:br>
                <a:rPr lang="en-GB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</a:br>
              <a:r>
                <a:rPr lang="en-GB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(sink)</a:t>
              </a:r>
            </a:p>
          </p:txBody>
        </p:sp>
        <p:sp>
          <p:nvSpPr>
            <p:cNvPr id="25616" name="Oval 55"/>
            <p:cNvSpPr>
              <a:spLocks noChangeArrowheads="1"/>
            </p:cNvSpPr>
            <p:nvPr/>
          </p:nvSpPr>
          <p:spPr bwMode="auto">
            <a:xfrm rot="10800000" flipV="1">
              <a:off x="3779" y="2793"/>
              <a:ext cx="198" cy="198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F1AE0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14" name="TextBox 55"/>
          <p:cNvSpPr txBox="1">
            <a:spLocks noChangeArrowheads="1"/>
          </p:cNvSpPr>
          <p:nvPr/>
        </p:nvSpPr>
        <p:spPr bwMode="auto">
          <a:xfrm>
            <a:off x="7239000" y="6488113"/>
            <a:ext cx="190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Source: Rother</a:t>
            </a:r>
          </a:p>
        </p:txBody>
      </p:sp>
    </p:spTree>
    <p:extLst>
      <p:ext uri="{BB962C8B-B14F-4D97-AF65-F5344CB8AC3E}">
        <p14:creationId xmlns:p14="http://schemas.microsoft.com/office/powerpoint/2010/main" val="222445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400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Colour Model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5225" y="5083175"/>
            <a:ext cx="6216650" cy="411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000" smtClean="0"/>
              <a:t>Gaussian Mixture Model </a:t>
            </a:r>
            <a:r>
              <a:rPr lang="en-GB" sz="1800" smtClean="0"/>
              <a:t>(typically 5-8 components)</a:t>
            </a:r>
          </a:p>
        </p:txBody>
      </p:sp>
      <p:pic>
        <p:nvPicPr>
          <p:cNvPr id="24580" name="Picture 5" descr="h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3963" y="3149600"/>
            <a:ext cx="2155825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10"/>
          <p:cNvSpPr txBox="1">
            <a:spLocks noChangeArrowheads="1"/>
          </p:cNvSpPr>
          <p:nvPr/>
        </p:nvSpPr>
        <p:spPr bwMode="auto">
          <a:xfrm>
            <a:off x="1455738" y="3416300"/>
            <a:ext cx="996950" cy="425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FF0000"/>
                </a:solidFill>
                <a:latin typeface="Arial Narrow" pitchFamily="34" charset="0"/>
              </a:rPr>
              <a:t>Foreground &amp;</a:t>
            </a:r>
            <a:br>
              <a:rPr lang="en-GB" sz="1400" b="1">
                <a:solidFill>
                  <a:srgbClr val="FF0000"/>
                </a:solidFill>
                <a:latin typeface="Arial Narrow" pitchFamily="34" charset="0"/>
              </a:rPr>
            </a:br>
            <a:r>
              <a:rPr lang="en-GB" sz="1400" b="1">
                <a:solidFill>
                  <a:srgbClr val="FF0000"/>
                </a:solidFill>
                <a:latin typeface="Arial Narrow" pitchFamily="34" charset="0"/>
              </a:rPr>
              <a:t>Background</a:t>
            </a:r>
          </a:p>
        </p:txBody>
      </p:sp>
      <p:sp>
        <p:nvSpPr>
          <p:cNvPr id="24582" name="Text Box 11"/>
          <p:cNvSpPr txBox="1">
            <a:spLocks noChangeArrowheads="1"/>
          </p:cNvSpPr>
          <p:nvPr/>
        </p:nvSpPr>
        <p:spPr bwMode="auto">
          <a:xfrm>
            <a:off x="2155825" y="4584700"/>
            <a:ext cx="995363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0000CC"/>
                </a:solidFill>
                <a:latin typeface="Arial Narrow" pitchFamily="34" charset="0"/>
              </a:rPr>
              <a:t>Background</a:t>
            </a:r>
          </a:p>
        </p:txBody>
      </p:sp>
      <p:pic>
        <p:nvPicPr>
          <p:cNvPr id="24583" name="Picture 7" descr="h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1325" y="3197225"/>
            <a:ext cx="2139950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 Box 12"/>
          <p:cNvSpPr txBox="1">
            <a:spLocks noChangeArrowheads="1"/>
          </p:cNvSpPr>
          <p:nvPr/>
        </p:nvSpPr>
        <p:spPr bwMode="auto">
          <a:xfrm>
            <a:off x="5751513" y="3616325"/>
            <a:ext cx="99536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FF0000"/>
                </a:solidFill>
                <a:latin typeface="Arial Narrow" pitchFamily="34" charset="0"/>
              </a:rPr>
              <a:t>Foreground</a:t>
            </a:r>
          </a:p>
        </p:txBody>
      </p:sp>
      <p:sp>
        <p:nvSpPr>
          <p:cNvPr id="24585" name="Text Box 13"/>
          <p:cNvSpPr txBox="1">
            <a:spLocks noChangeArrowheads="1"/>
          </p:cNvSpPr>
          <p:nvPr/>
        </p:nvSpPr>
        <p:spPr bwMode="auto">
          <a:xfrm>
            <a:off x="6345238" y="4556125"/>
            <a:ext cx="99695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0000CC"/>
                </a:solidFill>
                <a:latin typeface="Arial Narrow" pitchFamily="34" charset="0"/>
              </a:rPr>
              <a:t>Background</a:t>
            </a:r>
          </a:p>
        </p:txBody>
      </p:sp>
      <p:sp>
        <p:nvSpPr>
          <p:cNvPr id="24586" name="Text Box 14"/>
          <p:cNvSpPr txBox="1">
            <a:spLocks noChangeArrowheads="1"/>
          </p:cNvSpPr>
          <p:nvPr/>
        </p:nvSpPr>
        <p:spPr bwMode="auto">
          <a:xfrm>
            <a:off x="3109913" y="4543425"/>
            <a:ext cx="1968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00000"/>
                </a:solidFill>
                <a:latin typeface="Arial Narrow" pitchFamily="34" charset="0"/>
              </a:rPr>
              <a:t>G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108075" y="1416050"/>
            <a:ext cx="2390775" cy="1608138"/>
            <a:chOff x="665" y="1135"/>
            <a:chExt cx="1806" cy="1206"/>
          </a:xfrm>
        </p:grpSpPr>
        <p:pic>
          <p:nvPicPr>
            <p:cNvPr id="24596" name="Picture 18" descr="12408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5" y="1135"/>
              <a:ext cx="1806" cy="1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7" name="Rectangle 23"/>
            <p:cNvSpPr>
              <a:spLocks noChangeArrowheads="1"/>
            </p:cNvSpPr>
            <p:nvPr/>
          </p:nvSpPr>
          <p:spPr bwMode="auto">
            <a:xfrm>
              <a:off x="665" y="1135"/>
              <a:ext cx="95" cy="1206"/>
            </a:xfrm>
            <a:prstGeom prst="rect">
              <a:avLst/>
            </a:prstGeom>
            <a:solidFill>
              <a:srgbClr val="0000FF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8" name="Rectangle 24"/>
            <p:cNvSpPr>
              <a:spLocks noChangeArrowheads="1"/>
            </p:cNvSpPr>
            <p:nvPr/>
          </p:nvSpPr>
          <p:spPr bwMode="auto">
            <a:xfrm>
              <a:off x="2284" y="1135"/>
              <a:ext cx="187" cy="1206"/>
            </a:xfrm>
            <a:prstGeom prst="rect">
              <a:avLst/>
            </a:prstGeom>
            <a:solidFill>
              <a:srgbClr val="0000FF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9" name="Rectangle 25"/>
            <p:cNvSpPr>
              <a:spLocks noChangeArrowheads="1"/>
            </p:cNvSpPr>
            <p:nvPr/>
          </p:nvSpPr>
          <p:spPr bwMode="auto">
            <a:xfrm>
              <a:off x="760" y="1135"/>
              <a:ext cx="1524" cy="83"/>
            </a:xfrm>
            <a:prstGeom prst="rect">
              <a:avLst/>
            </a:prstGeom>
            <a:solidFill>
              <a:srgbClr val="0000FF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0" name="Rectangle 26"/>
            <p:cNvSpPr>
              <a:spLocks noChangeArrowheads="1"/>
            </p:cNvSpPr>
            <p:nvPr/>
          </p:nvSpPr>
          <p:spPr bwMode="auto">
            <a:xfrm>
              <a:off x="760" y="2286"/>
              <a:ext cx="1524" cy="55"/>
            </a:xfrm>
            <a:prstGeom prst="rect">
              <a:avLst/>
            </a:prstGeom>
            <a:solidFill>
              <a:srgbClr val="0000FF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4588" name="Picture 28" descr="t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10213" y="1479550"/>
            <a:ext cx="21463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9" name="AutoShape 38"/>
          <p:cNvSpPr>
            <a:spLocks noChangeArrowheads="1"/>
          </p:cNvSpPr>
          <p:nvPr/>
        </p:nvSpPr>
        <p:spPr bwMode="auto">
          <a:xfrm rot="-5400000">
            <a:off x="4264025" y="2593975"/>
            <a:ext cx="482600" cy="952500"/>
          </a:xfrm>
          <a:prstGeom prst="downArrow">
            <a:avLst>
              <a:gd name="adj1" fmla="val 50000"/>
              <a:gd name="adj2" fmla="val 49342"/>
            </a:avLst>
          </a:prstGeom>
          <a:solidFill>
            <a:srgbClr val="FF99CC"/>
          </a:solidFill>
          <a:ln w="730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Text Box 39"/>
          <p:cNvSpPr txBox="1">
            <a:spLocks noChangeArrowheads="1"/>
          </p:cNvSpPr>
          <p:nvPr/>
        </p:nvSpPr>
        <p:spPr bwMode="auto">
          <a:xfrm>
            <a:off x="1309688" y="3171825"/>
            <a:ext cx="1968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00000"/>
                </a:solidFill>
                <a:latin typeface="Arial Narrow" pitchFamily="34" charset="0"/>
              </a:rPr>
              <a:t>R</a:t>
            </a:r>
          </a:p>
        </p:txBody>
      </p:sp>
      <p:sp>
        <p:nvSpPr>
          <p:cNvPr id="24591" name="Text Box 40"/>
          <p:cNvSpPr txBox="1">
            <a:spLocks noChangeArrowheads="1"/>
          </p:cNvSpPr>
          <p:nvPr/>
        </p:nvSpPr>
        <p:spPr bwMode="auto">
          <a:xfrm>
            <a:off x="7405688" y="4581525"/>
            <a:ext cx="1968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00000"/>
                </a:solidFill>
                <a:latin typeface="Arial Narrow" pitchFamily="34" charset="0"/>
              </a:rPr>
              <a:t>G</a:t>
            </a:r>
          </a:p>
        </p:txBody>
      </p:sp>
      <p:sp>
        <p:nvSpPr>
          <p:cNvPr id="24592" name="Text Box 41"/>
          <p:cNvSpPr txBox="1">
            <a:spLocks noChangeArrowheads="1"/>
          </p:cNvSpPr>
          <p:nvPr/>
        </p:nvSpPr>
        <p:spPr bwMode="auto">
          <a:xfrm>
            <a:off x="5595938" y="3209925"/>
            <a:ext cx="1968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00000"/>
                </a:solidFill>
                <a:latin typeface="Arial Narrow" pitchFamily="34" charset="0"/>
              </a:rPr>
              <a:t>R</a:t>
            </a:r>
          </a:p>
        </p:txBody>
      </p:sp>
      <p:sp>
        <p:nvSpPr>
          <p:cNvPr id="24593" name="Text Box 42"/>
          <p:cNvSpPr txBox="1">
            <a:spLocks noChangeArrowheads="1"/>
          </p:cNvSpPr>
          <p:nvPr/>
        </p:nvSpPr>
        <p:spPr bwMode="auto">
          <a:xfrm>
            <a:off x="3886200" y="3327400"/>
            <a:ext cx="1384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Iterated graph cut</a:t>
            </a:r>
          </a:p>
        </p:txBody>
      </p:sp>
      <p:sp>
        <p:nvSpPr>
          <p:cNvPr id="24595" name="TextBox 27"/>
          <p:cNvSpPr txBox="1">
            <a:spLocks noChangeArrowheads="1"/>
          </p:cNvSpPr>
          <p:nvPr/>
        </p:nvSpPr>
        <p:spPr bwMode="auto">
          <a:xfrm>
            <a:off x="7239000" y="6488113"/>
            <a:ext cx="190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Source: Rother</a:t>
            </a:r>
          </a:p>
        </p:txBody>
      </p:sp>
    </p:spTree>
    <p:extLst>
      <p:ext uri="{BB962C8B-B14F-4D97-AF65-F5344CB8AC3E}">
        <p14:creationId xmlns:p14="http://schemas.microsoft.com/office/powerpoint/2010/main" val="300075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GrabCut</a:t>
            </a:r>
            <a:r>
              <a:rPr lang="en-US" dirty="0" smtClean="0"/>
              <a:t> segmentation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Define graph </a:t>
            </a:r>
          </a:p>
          <a:p>
            <a:pPr marL="914400" lvl="1" indent="-514350">
              <a:defRPr/>
            </a:pPr>
            <a:r>
              <a:rPr lang="en-US" dirty="0" smtClean="0"/>
              <a:t>usually 4-connected or 8-connected</a:t>
            </a:r>
          </a:p>
          <a:p>
            <a:pPr marL="1314450" lvl="2" indent="-514350">
              <a:defRPr/>
            </a:pPr>
            <a:r>
              <a:rPr lang="en-US" dirty="0" smtClean="0"/>
              <a:t>Divide diagonal potentials by </a:t>
            </a:r>
            <a:r>
              <a:rPr lang="en-US" dirty="0" err="1" smtClean="0"/>
              <a:t>sqrt</a:t>
            </a:r>
            <a:r>
              <a:rPr lang="en-US" dirty="0" smtClean="0"/>
              <a:t>(2)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Define unary potentials</a:t>
            </a:r>
          </a:p>
          <a:p>
            <a:pPr marL="914400" lvl="1" indent="-514350">
              <a:defRPr/>
            </a:pPr>
            <a:r>
              <a:rPr lang="en-US" dirty="0" smtClean="0"/>
              <a:t>Color histogram or mixture of Gaussians for background and foreground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Define </a:t>
            </a:r>
            <a:r>
              <a:rPr lang="en-US" dirty="0" err="1" smtClean="0"/>
              <a:t>pairwise</a:t>
            </a:r>
            <a:r>
              <a:rPr lang="en-US" dirty="0" smtClean="0"/>
              <a:t> potentials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Apply graph cuts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Return to 2, using current labels to compute foreground, background models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US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984409"/>
              </p:ext>
            </p:extLst>
          </p:nvPr>
        </p:nvGraphicFramePr>
        <p:xfrm>
          <a:off x="2033495" y="4146550"/>
          <a:ext cx="6011863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370" name="Equation" r:id="rId3" imgW="3225600" imgH="558720" progId="Equation.3">
                  <p:embed/>
                </p:oleObj>
              </mc:Choice>
              <mc:Fallback>
                <p:oleObj name="Equation" r:id="rId3" imgW="3225600" imgH="558720" progId="Equation.3">
                  <p:embed/>
                  <p:pic>
                    <p:nvPicPr>
                      <p:cNvPr id="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3495" y="4146550"/>
                        <a:ext cx="6011863" cy="104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5376476"/>
              </p:ext>
            </p:extLst>
          </p:nvPr>
        </p:nvGraphicFramePr>
        <p:xfrm>
          <a:off x="3000375" y="3033059"/>
          <a:ext cx="5514975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371" name="Equation" r:id="rId5" imgW="2958840" imgH="507960" progId="Equation.3">
                  <p:embed/>
                </p:oleObj>
              </mc:Choice>
              <mc:Fallback>
                <p:oleObj name="Equation" r:id="rId5" imgW="2958840" imgH="507960" progId="Equation.3">
                  <p:embed/>
                  <p:pic>
                    <p:nvPicPr>
                      <p:cNvPr id="1034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5" y="3033059"/>
                        <a:ext cx="5514975" cy="94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257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What is easy or hard about these cases for </a:t>
            </a:r>
            <a:r>
              <a:rPr lang="en-US" sz="2800" dirty="0" err="1" smtClean="0"/>
              <a:t>graphcut</a:t>
            </a:r>
            <a:r>
              <a:rPr lang="en-US" sz="2800" dirty="0" smtClean="0"/>
              <a:t>-based segmentation?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DSC034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1538" y="1643063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96950" y="1782763"/>
            <a:ext cx="1498600" cy="1458912"/>
          </a:xfrm>
          <a:prstGeom prst="rect">
            <a:avLst/>
          </a:prstGeom>
          <a:noFill/>
          <a:ln w="508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11" descr="153_53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9825" y="1655763"/>
            <a:ext cx="2308225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6626225" y="1425575"/>
            <a:ext cx="1450975" cy="1935163"/>
            <a:chOff x="4216" y="952"/>
            <a:chExt cx="914" cy="1219"/>
          </a:xfrm>
        </p:grpSpPr>
        <p:pic>
          <p:nvPicPr>
            <p:cNvPr id="8" name="Picture 14" descr="IMG_3872_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16" y="952"/>
              <a:ext cx="914" cy="1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15"/>
            <p:cNvSpPr>
              <a:spLocks noChangeArrowheads="1"/>
            </p:cNvSpPr>
            <p:nvPr/>
          </p:nvSpPr>
          <p:spPr bwMode="auto">
            <a:xfrm>
              <a:off x="4504" y="1173"/>
              <a:ext cx="288" cy="767"/>
            </a:xfrm>
            <a:prstGeom prst="rect">
              <a:avLst/>
            </a:prstGeom>
            <a:noFill/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" name="Freeform 22"/>
          <p:cNvSpPr>
            <a:spLocks/>
          </p:cNvSpPr>
          <p:nvPr/>
        </p:nvSpPr>
        <p:spPr bwMode="auto">
          <a:xfrm>
            <a:off x="3670300" y="1533525"/>
            <a:ext cx="2330450" cy="1984375"/>
          </a:xfrm>
          <a:custGeom>
            <a:avLst/>
            <a:gdLst>
              <a:gd name="T0" fmla="*/ 24 w 1356"/>
              <a:gd name="T1" fmla="*/ 270 h 1242"/>
              <a:gd name="T2" fmla="*/ 180 w 1356"/>
              <a:gd name="T3" fmla="*/ 198 h 1242"/>
              <a:gd name="T4" fmla="*/ 246 w 1356"/>
              <a:gd name="T5" fmla="*/ 174 h 1242"/>
              <a:gd name="T6" fmla="*/ 318 w 1356"/>
              <a:gd name="T7" fmla="*/ 156 h 1242"/>
              <a:gd name="T8" fmla="*/ 354 w 1356"/>
              <a:gd name="T9" fmla="*/ 126 h 1242"/>
              <a:gd name="T10" fmla="*/ 696 w 1356"/>
              <a:gd name="T11" fmla="*/ 0 h 1242"/>
              <a:gd name="T12" fmla="*/ 834 w 1356"/>
              <a:gd name="T13" fmla="*/ 12 h 1242"/>
              <a:gd name="T14" fmla="*/ 942 w 1356"/>
              <a:gd name="T15" fmla="*/ 48 h 1242"/>
              <a:gd name="T16" fmla="*/ 1044 w 1356"/>
              <a:gd name="T17" fmla="*/ 192 h 1242"/>
              <a:gd name="T18" fmla="*/ 1116 w 1356"/>
              <a:gd name="T19" fmla="*/ 276 h 1242"/>
              <a:gd name="T20" fmla="*/ 1188 w 1356"/>
              <a:gd name="T21" fmla="*/ 348 h 1242"/>
              <a:gd name="T22" fmla="*/ 1212 w 1356"/>
              <a:gd name="T23" fmla="*/ 372 h 1242"/>
              <a:gd name="T24" fmla="*/ 1230 w 1356"/>
              <a:gd name="T25" fmla="*/ 390 h 1242"/>
              <a:gd name="T26" fmla="*/ 1272 w 1356"/>
              <a:gd name="T27" fmla="*/ 462 h 1242"/>
              <a:gd name="T28" fmla="*/ 1296 w 1356"/>
              <a:gd name="T29" fmla="*/ 498 h 1242"/>
              <a:gd name="T30" fmla="*/ 1338 w 1356"/>
              <a:gd name="T31" fmla="*/ 600 h 1242"/>
              <a:gd name="T32" fmla="*/ 1356 w 1356"/>
              <a:gd name="T33" fmla="*/ 660 h 1242"/>
              <a:gd name="T34" fmla="*/ 1272 w 1356"/>
              <a:gd name="T35" fmla="*/ 1014 h 1242"/>
              <a:gd name="T36" fmla="*/ 1188 w 1356"/>
              <a:gd name="T37" fmla="*/ 1146 h 1242"/>
              <a:gd name="T38" fmla="*/ 1134 w 1356"/>
              <a:gd name="T39" fmla="*/ 1188 h 1242"/>
              <a:gd name="T40" fmla="*/ 990 w 1356"/>
              <a:gd name="T41" fmla="*/ 1242 h 1242"/>
              <a:gd name="T42" fmla="*/ 684 w 1356"/>
              <a:gd name="T43" fmla="*/ 1218 h 1242"/>
              <a:gd name="T44" fmla="*/ 474 w 1356"/>
              <a:gd name="T45" fmla="*/ 1158 h 1242"/>
              <a:gd name="T46" fmla="*/ 414 w 1356"/>
              <a:gd name="T47" fmla="*/ 1128 h 1242"/>
              <a:gd name="T48" fmla="*/ 330 w 1356"/>
              <a:gd name="T49" fmla="*/ 1050 h 1242"/>
              <a:gd name="T50" fmla="*/ 258 w 1356"/>
              <a:gd name="T51" fmla="*/ 978 h 1242"/>
              <a:gd name="T52" fmla="*/ 204 w 1356"/>
              <a:gd name="T53" fmla="*/ 924 h 1242"/>
              <a:gd name="T54" fmla="*/ 96 w 1356"/>
              <a:gd name="T55" fmla="*/ 762 h 1242"/>
              <a:gd name="T56" fmla="*/ 84 w 1356"/>
              <a:gd name="T57" fmla="*/ 726 h 1242"/>
              <a:gd name="T58" fmla="*/ 30 w 1356"/>
              <a:gd name="T59" fmla="*/ 564 h 1242"/>
              <a:gd name="T60" fmla="*/ 0 w 1356"/>
              <a:gd name="T61" fmla="*/ 408 h 1242"/>
              <a:gd name="T62" fmla="*/ 24 w 1356"/>
              <a:gd name="T63" fmla="*/ 270 h 124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356"/>
              <a:gd name="T97" fmla="*/ 0 h 1242"/>
              <a:gd name="T98" fmla="*/ 1356 w 1356"/>
              <a:gd name="T99" fmla="*/ 1242 h 124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356" h="1242">
                <a:moveTo>
                  <a:pt x="24" y="270"/>
                </a:moveTo>
                <a:cubicBezTo>
                  <a:pt x="61" y="214"/>
                  <a:pt x="119" y="207"/>
                  <a:pt x="180" y="198"/>
                </a:cubicBezTo>
                <a:cubicBezTo>
                  <a:pt x="203" y="190"/>
                  <a:pt x="222" y="179"/>
                  <a:pt x="246" y="174"/>
                </a:cubicBezTo>
                <a:cubicBezTo>
                  <a:pt x="265" y="170"/>
                  <a:pt x="301" y="167"/>
                  <a:pt x="318" y="156"/>
                </a:cubicBezTo>
                <a:cubicBezTo>
                  <a:pt x="331" y="147"/>
                  <a:pt x="341" y="135"/>
                  <a:pt x="354" y="126"/>
                </a:cubicBezTo>
                <a:cubicBezTo>
                  <a:pt x="454" y="59"/>
                  <a:pt x="579" y="23"/>
                  <a:pt x="696" y="0"/>
                </a:cubicBezTo>
                <a:cubicBezTo>
                  <a:pt x="744" y="3"/>
                  <a:pt x="788" y="2"/>
                  <a:pt x="834" y="12"/>
                </a:cubicBezTo>
                <a:cubicBezTo>
                  <a:pt x="872" y="20"/>
                  <a:pt x="905" y="39"/>
                  <a:pt x="942" y="48"/>
                </a:cubicBezTo>
                <a:cubicBezTo>
                  <a:pt x="989" y="84"/>
                  <a:pt x="1011" y="143"/>
                  <a:pt x="1044" y="192"/>
                </a:cubicBezTo>
                <a:cubicBezTo>
                  <a:pt x="1067" y="227"/>
                  <a:pt x="1090" y="246"/>
                  <a:pt x="1116" y="276"/>
                </a:cubicBezTo>
                <a:cubicBezTo>
                  <a:pt x="1138" y="301"/>
                  <a:pt x="1164" y="324"/>
                  <a:pt x="1188" y="348"/>
                </a:cubicBezTo>
                <a:cubicBezTo>
                  <a:pt x="1196" y="356"/>
                  <a:pt x="1204" y="364"/>
                  <a:pt x="1212" y="372"/>
                </a:cubicBezTo>
                <a:cubicBezTo>
                  <a:pt x="1218" y="378"/>
                  <a:pt x="1230" y="390"/>
                  <a:pt x="1230" y="390"/>
                </a:cubicBezTo>
                <a:cubicBezTo>
                  <a:pt x="1239" y="417"/>
                  <a:pt x="1256" y="438"/>
                  <a:pt x="1272" y="462"/>
                </a:cubicBezTo>
                <a:cubicBezTo>
                  <a:pt x="1280" y="474"/>
                  <a:pt x="1296" y="498"/>
                  <a:pt x="1296" y="498"/>
                </a:cubicBezTo>
                <a:cubicBezTo>
                  <a:pt x="1305" y="535"/>
                  <a:pt x="1328" y="564"/>
                  <a:pt x="1338" y="600"/>
                </a:cubicBezTo>
                <a:cubicBezTo>
                  <a:pt x="1344" y="620"/>
                  <a:pt x="1356" y="660"/>
                  <a:pt x="1356" y="660"/>
                </a:cubicBezTo>
                <a:cubicBezTo>
                  <a:pt x="1351" y="786"/>
                  <a:pt x="1343" y="907"/>
                  <a:pt x="1272" y="1014"/>
                </a:cubicBezTo>
                <a:cubicBezTo>
                  <a:pt x="1263" y="1071"/>
                  <a:pt x="1230" y="1109"/>
                  <a:pt x="1188" y="1146"/>
                </a:cubicBezTo>
                <a:cubicBezTo>
                  <a:pt x="1139" y="1189"/>
                  <a:pt x="1171" y="1176"/>
                  <a:pt x="1134" y="1188"/>
                </a:cubicBezTo>
                <a:cubicBezTo>
                  <a:pt x="1106" y="1209"/>
                  <a:pt x="1028" y="1233"/>
                  <a:pt x="990" y="1242"/>
                </a:cubicBezTo>
                <a:cubicBezTo>
                  <a:pt x="885" y="1238"/>
                  <a:pt x="788" y="1225"/>
                  <a:pt x="684" y="1218"/>
                </a:cubicBezTo>
                <a:cubicBezTo>
                  <a:pt x="610" y="1207"/>
                  <a:pt x="546" y="1176"/>
                  <a:pt x="474" y="1158"/>
                </a:cubicBezTo>
                <a:cubicBezTo>
                  <a:pt x="454" y="1145"/>
                  <a:pt x="433" y="1143"/>
                  <a:pt x="414" y="1128"/>
                </a:cubicBezTo>
                <a:cubicBezTo>
                  <a:pt x="385" y="1104"/>
                  <a:pt x="361" y="1071"/>
                  <a:pt x="330" y="1050"/>
                </a:cubicBezTo>
                <a:cubicBezTo>
                  <a:pt x="311" y="1022"/>
                  <a:pt x="282" y="1002"/>
                  <a:pt x="258" y="978"/>
                </a:cubicBezTo>
                <a:cubicBezTo>
                  <a:pt x="239" y="959"/>
                  <a:pt x="226" y="939"/>
                  <a:pt x="204" y="924"/>
                </a:cubicBezTo>
                <a:cubicBezTo>
                  <a:pt x="168" y="870"/>
                  <a:pt x="132" y="816"/>
                  <a:pt x="96" y="762"/>
                </a:cubicBezTo>
                <a:cubicBezTo>
                  <a:pt x="89" y="751"/>
                  <a:pt x="91" y="737"/>
                  <a:pt x="84" y="726"/>
                </a:cubicBezTo>
                <a:cubicBezTo>
                  <a:pt x="52" y="678"/>
                  <a:pt x="48" y="617"/>
                  <a:pt x="30" y="564"/>
                </a:cubicBezTo>
                <a:cubicBezTo>
                  <a:pt x="11" y="508"/>
                  <a:pt x="0" y="467"/>
                  <a:pt x="0" y="408"/>
                </a:cubicBezTo>
                <a:lnTo>
                  <a:pt x="24" y="270"/>
                </a:lnTo>
                <a:close/>
              </a:path>
            </a:pathLst>
          </a:custGeom>
          <a:noFill/>
          <a:ln w="603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990600" y="4343400"/>
            <a:ext cx="1814513" cy="1333500"/>
            <a:chOff x="552" y="1552"/>
            <a:chExt cx="1558" cy="1040"/>
          </a:xfrm>
        </p:grpSpPr>
        <p:pic>
          <p:nvPicPr>
            <p:cNvPr id="12" name="Picture 6" descr="20907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2" y="1552"/>
              <a:ext cx="1558" cy="1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846" y="1776"/>
              <a:ext cx="1056" cy="712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Group 9"/>
          <p:cNvGrpSpPr>
            <a:grpSpLocks/>
          </p:cNvGrpSpPr>
          <p:nvPr/>
        </p:nvGrpSpPr>
        <p:grpSpPr bwMode="auto">
          <a:xfrm>
            <a:off x="3335338" y="4343400"/>
            <a:ext cx="2284412" cy="1355725"/>
            <a:chOff x="4120" y="1344"/>
            <a:chExt cx="1496" cy="979"/>
          </a:xfrm>
        </p:grpSpPr>
        <p:pic>
          <p:nvPicPr>
            <p:cNvPr id="15" name="Picture 10" descr="tree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20" y="1344"/>
              <a:ext cx="1496" cy="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4302" y="1344"/>
              <a:ext cx="1200" cy="976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Group 13"/>
          <p:cNvGrpSpPr>
            <a:grpSpLocks/>
          </p:cNvGrpSpPr>
          <p:nvPr/>
        </p:nvGrpSpPr>
        <p:grpSpPr bwMode="auto">
          <a:xfrm>
            <a:off x="6164263" y="4330700"/>
            <a:ext cx="2051050" cy="1346200"/>
            <a:chOff x="2104" y="1248"/>
            <a:chExt cx="1807" cy="1206"/>
          </a:xfrm>
        </p:grpSpPr>
        <p:pic>
          <p:nvPicPr>
            <p:cNvPr id="18" name="Picture 14" descr="15309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04" y="1248"/>
              <a:ext cx="1807" cy="1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2142" y="1432"/>
              <a:ext cx="1352" cy="904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042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990600"/>
            <a:ext cx="9144000" cy="525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dirty="0" smtClean="0"/>
              <a:t>Easier examples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7" name="Picture 4" descr="DSC034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538" y="1643063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996950" y="1782763"/>
            <a:ext cx="1498600" cy="1458912"/>
          </a:xfrm>
          <a:prstGeom prst="rect">
            <a:avLst/>
          </a:prstGeom>
          <a:noFill/>
          <a:ln w="508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26630" name="Picture 7" descr="r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6325" y="3640138"/>
            <a:ext cx="2308225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8" descr="te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05625" y="3432175"/>
            <a:ext cx="873125" cy="2359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6632" name="Picture 11" descr="153_536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79825" y="1655763"/>
            <a:ext cx="2308225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626225" y="1425575"/>
            <a:ext cx="1450975" cy="1935163"/>
            <a:chOff x="4216" y="952"/>
            <a:chExt cx="914" cy="1219"/>
          </a:xfrm>
        </p:grpSpPr>
        <p:pic>
          <p:nvPicPr>
            <p:cNvPr id="26640" name="Picture 14" descr="IMG_3872_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216" y="952"/>
              <a:ext cx="914" cy="1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41" name="Rectangle 15"/>
            <p:cNvSpPr>
              <a:spLocks noChangeArrowheads="1"/>
            </p:cNvSpPr>
            <p:nvPr/>
          </p:nvSpPr>
          <p:spPr bwMode="auto">
            <a:xfrm>
              <a:off x="4504" y="1173"/>
              <a:ext cx="288" cy="767"/>
            </a:xfrm>
            <a:prstGeom prst="rect">
              <a:avLst/>
            </a:prstGeom>
            <a:noFill/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0" y="6440488"/>
            <a:ext cx="9144000" cy="417512"/>
            <a:chOff x="0" y="4057"/>
            <a:chExt cx="5760" cy="263"/>
          </a:xfrm>
        </p:grpSpPr>
        <p:pic>
          <p:nvPicPr>
            <p:cNvPr id="26637" name="Picture 17" descr="MSRClogo"/>
            <p:cNvPicPr>
              <a:picLocks noChangeAspect="1" noChangeArrowheads="1"/>
            </p:cNvPicPr>
            <p:nvPr/>
          </p:nvPicPr>
          <p:blipFill>
            <a:blip r:embed="rId8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0" y="4057"/>
              <a:ext cx="812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8" name="Line 18"/>
            <p:cNvSpPr>
              <a:spLocks noChangeShapeType="1"/>
            </p:cNvSpPr>
            <p:nvPr/>
          </p:nvSpPr>
          <p:spPr bwMode="auto">
            <a:xfrm>
              <a:off x="703" y="4065"/>
              <a:ext cx="5057" cy="0"/>
            </a:xfrm>
            <a:prstGeom prst="line">
              <a:avLst/>
            </a:prstGeom>
            <a:noFill/>
            <a:ln w="34925">
              <a:solidFill>
                <a:srgbClr val="C8C8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9" name="Text Box 19"/>
            <p:cNvSpPr txBox="1">
              <a:spLocks noChangeArrowheads="1"/>
            </p:cNvSpPr>
            <p:nvPr/>
          </p:nvSpPr>
          <p:spPr bwMode="auto">
            <a:xfrm>
              <a:off x="996" y="4108"/>
              <a:ext cx="4764" cy="212"/>
            </a:xfrm>
            <a:prstGeom prst="rect">
              <a:avLst/>
            </a:prstGeom>
            <a:noFill/>
            <a:ln w="730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GB" sz="1600" b="1">
                  <a:solidFill>
                    <a:srgbClr val="B7B7FF"/>
                  </a:solidFill>
                </a:rPr>
                <a:t>        </a:t>
              </a:r>
              <a:r>
                <a:rPr lang="en-GB" sz="1600" b="1">
                  <a:solidFill>
                    <a:srgbClr val="C8C8FF"/>
                  </a:solidFill>
                </a:rPr>
                <a:t>GrabCut – Interactive Foreground Extraction</a:t>
              </a:r>
              <a:r>
                <a:rPr lang="en-GB" sz="1600">
                  <a:solidFill>
                    <a:srgbClr val="7979FF"/>
                  </a:solidFill>
                </a:rPr>
                <a:t>    		</a:t>
              </a:r>
              <a:r>
                <a:rPr lang="en-GB" sz="1600">
                  <a:solidFill>
                    <a:srgbClr val="C8C8FF"/>
                  </a:solidFill>
                </a:rPr>
                <a:t>10</a:t>
              </a:r>
              <a:r>
                <a:rPr lang="en-GB" sz="1600">
                  <a:solidFill>
                    <a:srgbClr val="7979FF"/>
                  </a:solidFill>
                </a:rPr>
                <a:t>                    </a:t>
              </a:r>
            </a:p>
          </p:txBody>
        </p:sp>
      </p:grpSp>
      <p:sp>
        <p:nvSpPr>
          <p:cNvPr id="26635" name="Freeform 22"/>
          <p:cNvSpPr>
            <a:spLocks/>
          </p:cNvSpPr>
          <p:nvPr/>
        </p:nvSpPr>
        <p:spPr bwMode="auto">
          <a:xfrm>
            <a:off x="3670300" y="1533525"/>
            <a:ext cx="2330450" cy="1984375"/>
          </a:xfrm>
          <a:custGeom>
            <a:avLst/>
            <a:gdLst>
              <a:gd name="T0" fmla="*/ 24 w 1356"/>
              <a:gd name="T1" fmla="*/ 270 h 1242"/>
              <a:gd name="T2" fmla="*/ 180 w 1356"/>
              <a:gd name="T3" fmla="*/ 198 h 1242"/>
              <a:gd name="T4" fmla="*/ 246 w 1356"/>
              <a:gd name="T5" fmla="*/ 174 h 1242"/>
              <a:gd name="T6" fmla="*/ 318 w 1356"/>
              <a:gd name="T7" fmla="*/ 156 h 1242"/>
              <a:gd name="T8" fmla="*/ 354 w 1356"/>
              <a:gd name="T9" fmla="*/ 126 h 1242"/>
              <a:gd name="T10" fmla="*/ 696 w 1356"/>
              <a:gd name="T11" fmla="*/ 0 h 1242"/>
              <a:gd name="T12" fmla="*/ 834 w 1356"/>
              <a:gd name="T13" fmla="*/ 12 h 1242"/>
              <a:gd name="T14" fmla="*/ 942 w 1356"/>
              <a:gd name="T15" fmla="*/ 48 h 1242"/>
              <a:gd name="T16" fmla="*/ 1044 w 1356"/>
              <a:gd name="T17" fmla="*/ 192 h 1242"/>
              <a:gd name="T18" fmla="*/ 1116 w 1356"/>
              <a:gd name="T19" fmla="*/ 276 h 1242"/>
              <a:gd name="T20" fmla="*/ 1188 w 1356"/>
              <a:gd name="T21" fmla="*/ 348 h 1242"/>
              <a:gd name="T22" fmla="*/ 1212 w 1356"/>
              <a:gd name="T23" fmla="*/ 372 h 1242"/>
              <a:gd name="T24" fmla="*/ 1230 w 1356"/>
              <a:gd name="T25" fmla="*/ 390 h 1242"/>
              <a:gd name="T26" fmla="*/ 1272 w 1356"/>
              <a:gd name="T27" fmla="*/ 462 h 1242"/>
              <a:gd name="T28" fmla="*/ 1296 w 1356"/>
              <a:gd name="T29" fmla="*/ 498 h 1242"/>
              <a:gd name="T30" fmla="*/ 1338 w 1356"/>
              <a:gd name="T31" fmla="*/ 600 h 1242"/>
              <a:gd name="T32" fmla="*/ 1356 w 1356"/>
              <a:gd name="T33" fmla="*/ 660 h 1242"/>
              <a:gd name="T34" fmla="*/ 1272 w 1356"/>
              <a:gd name="T35" fmla="*/ 1014 h 1242"/>
              <a:gd name="T36" fmla="*/ 1188 w 1356"/>
              <a:gd name="T37" fmla="*/ 1146 h 1242"/>
              <a:gd name="T38" fmla="*/ 1134 w 1356"/>
              <a:gd name="T39" fmla="*/ 1188 h 1242"/>
              <a:gd name="T40" fmla="*/ 990 w 1356"/>
              <a:gd name="T41" fmla="*/ 1242 h 1242"/>
              <a:gd name="T42" fmla="*/ 684 w 1356"/>
              <a:gd name="T43" fmla="*/ 1218 h 1242"/>
              <a:gd name="T44" fmla="*/ 474 w 1356"/>
              <a:gd name="T45" fmla="*/ 1158 h 1242"/>
              <a:gd name="T46" fmla="*/ 414 w 1356"/>
              <a:gd name="T47" fmla="*/ 1128 h 1242"/>
              <a:gd name="T48" fmla="*/ 330 w 1356"/>
              <a:gd name="T49" fmla="*/ 1050 h 1242"/>
              <a:gd name="T50" fmla="*/ 258 w 1356"/>
              <a:gd name="T51" fmla="*/ 978 h 1242"/>
              <a:gd name="T52" fmla="*/ 204 w 1356"/>
              <a:gd name="T53" fmla="*/ 924 h 1242"/>
              <a:gd name="T54" fmla="*/ 96 w 1356"/>
              <a:gd name="T55" fmla="*/ 762 h 1242"/>
              <a:gd name="T56" fmla="*/ 84 w 1356"/>
              <a:gd name="T57" fmla="*/ 726 h 1242"/>
              <a:gd name="T58" fmla="*/ 30 w 1356"/>
              <a:gd name="T59" fmla="*/ 564 h 1242"/>
              <a:gd name="T60" fmla="*/ 0 w 1356"/>
              <a:gd name="T61" fmla="*/ 408 h 1242"/>
              <a:gd name="T62" fmla="*/ 24 w 1356"/>
              <a:gd name="T63" fmla="*/ 270 h 124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356"/>
              <a:gd name="T97" fmla="*/ 0 h 1242"/>
              <a:gd name="T98" fmla="*/ 1356 w 1356"/>
              <a:gd name="T99" fmla="*/ 1242 h 124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356" h="1242">
                <a:moveTo>
                  <a:pt x="24" y="270"/>
                </a:moveTo>
                <a:cubicBezTo>
                  <a:pt x="61" y="214"/>
                  <a:pt x="119" y="207"/>
                  <a:pt x="180" y="198"/>
                </a:cubicBezTo>
                <a:cubicBezTo>
                  <a:pt x="203" y="190"/>
                  <a:pt x="222" y="179"/>
                  <a:pt x="246" y="174"/>
                </a:cubicBezTo>
                <a:cubicBezTo>
                  <a:pt x="265" y="170"/>
                  <a:pt x="301" y="167"/>
                  <a:pt x="318" y="156"/>
                </a:cubicBezTo>
                <a:cubicBezTo>
                  <a:pt x="331" y="147"/>
                  <a:pt x="341" y="135"/>
                  <a:pt x="354" y="126"/>
                </a:cubicBezTo>
                <a:cubicBezTo>
                  <a:pt x="454" y="59"/>
                  <a:pt x="579" y="23"/>
                  <a:pt x="696" y="0"/>
                </a:cubicBezTo>
                <a:cubicBezTo>
                  <a:pt x="744" y="3"/>
                  <a:pt x="788" y="2"/>
                  <a:pt x="834" y="12"/>
                </a:cubicBezTo>
                <a:cubicBezTo>
                  <a:pt x="872" y="20"/>
                  <a:pt x="905" y="39"/>
                  <a:pt x="942" y="48"/>
                </a:cubicBezTo>
                <a:cubicBezTo>
                  <a:pt x="989" y="84"/>
                  <a:pt x="1011" y="143"/>
                  <a:pt x="1044" y="192"/>
                </a:cubicBezTo>
                <a:cubicBezTo>
                  <a:pt x="1067" y="227"/>
                  <a:pt x="1090" y="246"/>
                  <a:pt x="1116" y="276"/>
                </a:cubicBezTo>
                <a:cubicBezTo>
                  <a:pt x="1138" y="301"/>
                  <a:pt x="1164" y="324"/>
                  <a:pt x="1188" y="348"/>
                </a:cubicBezTo>
                <a:cubicBezTo>
                  <a:pt x="1196" y="356"/>
                  <a:pt x="1204" y="364"/>
                  <a:pt x="1212" y="372"/>
                </a:cubicBezTo>
                <a:cubicBezTo>
                  <a:pt x="1218" y="378"/>
                  <a:pt x="1230" y="390"/>
                  <a:pt x="1230" y="390"/>
                </a:cubicBezTo>
                <a:cubicBezTo>
                  <a:pt x="1239" y="417"/>
                  <a:pt x="1256" y="438"/>
                  <a:pt x="1272" y="462"/>
                </a:cubicBezTo>
                <a:cubicBezTo>
                  <a:pt x="1280" y="474"/>
                  <a:pt x="1296" y="498"/>
                  <a:pt x="1296" y="498"/>
                </a:cubicBezTo>
                <a:cubicBezTo>
                  <a:pt x="1305" y="535"/>
                  <a:pt x="1328" y="564"/>
                  <a:pt x="1338" y="600"/>
                </a:cubicBezTo>
                <a:cubicBezTo>
                  <a:pt x="1344" y="620"/>
                  <a:pt x="1356" y="660"/>
                  <a:pt x="1356" y="660"/>
                </a:cubicBezTo>
                <a:cubicBezTo>
                  <a:pt x="1351" y="786"/>
                  <a:pt x="1343" y="907"/>
                  <a:pt x="1272" y="1014"/>
                </a:cubicBezTo>
                <a:cubicBezTo>
                  <a:pt x="1263" y="1071"/>
                  <a:pt x="1230" y="1109"/>
                  <a:pt x="1188" y="1146"/>
                </a:cubicBezTo>
                <a:cubicBezTo>
                  <a:pt x="1139" y="1189"/>
                  <a:pt x="1171" y="1176"/>
                  <a:pt x="1134" y="1188"/>
                </a:cubicBezTo>
                <a:cubicBezTo>
                  <a:pt x="1106" y="1209"/>
                  <a:pt x="1028" y="1233"/>
                  <a:pt x="990" y="1242"/>
                </a:cubicBezTo>
                <a:cubicBezTo>
                  <a:pt x="885" y="1238"/>
                  <a:pt x="788" y="1225"/>
                  <a:pt x="684" y="1218"/>
                </a:cubicBezTo>
                <a:cubicBezTo>
                  <a:pt x="610" y="1207"/>
                  <a:pt x="546" y="1176"/>
                  <a:pt x="474" y="1158"/>
                </a:cubicBezTo>
                <a:cubicBezTo>
                  <a:pt x="454" y="1145"/>
                  <a:pt x="433" y="1143"/>
                  <a:pt x="414" y="1128"/>
                </a:cubicBezTo>
                <a:cubicBezTo>
                  <a:pt x="385" y="1104"/>
                  <a:pt x="361" y="1071"/>
                  <a:pt x="330" y="1050"/>
                </a:cubicBezTo>
                <a:cubicBezTo>
                  <a:pt x="311" y="1022"/>
                  <a:pt x="282" y="1002"/>
                  <a:pt x="258" y="978"/>
                </a:cubicBezTo>
                <a:cubicBezTo>
                  <a:pt x="239" y="959"/>
                  <a:pt x="226" y="939"/>
                  <a:pt x="204" y="924"/>
                </a:cubicBezTo>
                <a:cubicBezTo>
                  <a:pt x="168" y="870"/>
                  <a:pt x="132" y="816"/>
                  <a:pt x="96" y="762"/>
                </a:cubicBezTo>
                <a:cubicBezTo>
                  <a:pt x="89" y="751"/>
                  <a:pt x="91" y="737"/>
                  <a:pt x="84" y="726"/>
                </a:cubicBezTo>
                <a:cubicBezTo>
                  <a:pt x="52" y="678"/>
                  <a:pt x="48" y="617"/>
                  <a:pt x="30" y="564"/>
                </a:cubicBezTo>
                <a:cubicBezTo>
                  <a:pt x="11" y="508"/>
                  <a:pt x="0" y="467"/>
                  <a:pt x="0" y="408"/>
                </a:cubicBezTo>
                <a:lnTo>
                  <a:pt x="24" y="270"/>
                </a:lnTo>
                <a:close/>
              </a:path>
            </a:pathLst>
          </a:custGeom>
          <a:noFill/>
          <a:ln w="603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26636" name="Picture 23" descr="o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00125" y="3559175"/>
            <a:ext cx="1976438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535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990600"/>
            <a:ext cx="9144000" cy="525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  More difficult Examples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1401" tIns="45700" rIns="91401" bIns="45700"/>
          <a:lstStyle/>
          <a:p>
            <a:pPr eaLnBrk="1" hangingPunct="1">
              <a:buFontTx/>
              <a:buNone/>
            </a:pPr>
            <a:endParaRPr lang="en-GB" sz="2000" b="1" dirty="0" smtClean="0">
              <a:solidFill>
                <a:srgbClr val="F1AE05"/>
              </a:solidFill>
            </a:endParaRPr>
          </a:p>
          <a:p>
            <a:pPr eaLnBrk="1" hangingPunct="1">
              <a:buFontTx/>
              <a:buNone/>
            </a:pPr>
            <a:endParaRPr lang="en-GB" sz="2000" b="1" dirty="0" smtClean="0">
              <a:solidFill>
                <a:srgbClr val="F1AE05"/>
              </a:solidFill>
            </a:endParaRPr>
          </a:p>
          <a:p>
            <a:pPr eaLnBrk="1" hangingPunct="1">
              <a:buFontTx/>
              <a:buNone/>
            </a:pPr>
            <a:r>
              <a:rPr lang="en-GB" sz="2000" b="1" dirty="0" smtClean="0">
                <a:solidFill>
                  <a:srgbClr val="F1AE05"/>
                </a:solidFill>
              </a:rPr>
              <a:t>		Camouflage &amp; </a:t>
            </a:r>
          </a:p>
          <a:p>
            <a:pPr eaLnBrk="1" hangingPunct="1">
              <a:buFontTx/>
              <a:buNone/>
            </a:pPr>
            <a:r>
              <a:rPr lang="en-GB" sz="2000" b="1" dirty="0" smtClean="0">
                <a:solidFill>
                  <a:srgbClr val="F1AE05"/>
                </a:solidFill>
              </a:rPr>
              <a:t>		Low Contrast</a:t>
            </a:r>
          </a:p>
        </p:txBody>
      </p:sp>
      <p:pic>
        <p:nvPicPr>
          <p:cNvPr id="27652" name="Picture 4" descr="k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103688"/>
            <a:ext cx="1673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219200" y="2503488"/>
            <a:ext cx="1814513" cy="1333500"/>
            <a:chOff x="552" y="1552"/>
            <a:chExt cx="1558" cy="1040"/>
          </a:xfrm>
        </p:grpSpPr>
        <p:pic>
          <p:nvPicPr>
            <p:cNvPr id="27677" name="Picture 6" descr="20907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2" y="1552"/>
              <a:ext cx="1558" cy="1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8" name="Rectangle 7"/>
            <p:cNvSpPr>
              <a:spLocks noChangeArrowheads="1"/>
            </p:cNvSpPr>
            <p:nvPr/>
          </p:nvSpPr>
          <p:spPr bwMode="auto">
            <a:xfrm>
              <a:off x="846" y="1776"/>
              <a:ext cx="1056" cy="712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27654" name="Picture 8" descr="k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4763" y="4110038"/>
            <a:ext cx="1884362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563938" y="2503488"/>
            <a:ext cx="2284412" cy="1355725"/>
            <a:chOff x="4120" y="1344"/>
            <a:chExt cx="1496" cy="979"/>
          </a:xfrm>
        </p:grpSpPr>
        <p:pic>
          <p:nvPicPr>
            <p:cNvPr id="27675" name="Picture 10" descr="tree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20" y="1344"/>
              <a:ext cx="1496" cy="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6" name="Rectangle 11"/>
            <p:cNvSpPr>
              <a:spLocks noChangeArrowheads="1"/>
            </p:cNvSpPr>
            <p:nvPr/>
          </p:nvSpPr>
          <p:spPr bwMode="auto">
            <a:xfrm>
              <a:off x="4302" y="1344"/>
              <a:ext cx="1200" cy="976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6392863" y="2490788"/>
            <a:ext cx="2051050" cy="1346200"/>
            <a:chOff x="2104" y="1248"/>
            <a:chExt cx="1807" cy="1206"/>
          </a:xfrm>
        </p:grpSpPr>
        <p:pic>
          <p:nvPicPr>
            <p:cNvPr id="27673" name="Picture 14" descr="15309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04" y="1248"/>
              <a:ext cx="1807" cy="1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4" name="Rectangle 15"/>
            <p:cNvSpPr>
              <a:spLocks noChangeArrowheads="1"/>
            </p:cNvSpPr>
            <p:nvPr/>
          </p:nvSpPr>
          <p:spPr bwMode="auto">
            <a:xfrm>
              <a:off x="2142" y="1432"/>
              <a:ext cx="1352" cy="904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7657" name="Rectangle 16"/>
          <p:cNvSpPr>
            <a:spLocks noChangeArrowheads="1"/>
          </p:cNvSpPr>
          <p:nvPr/>
        </p:nvSpPr>
        <p:spPr bwMode="auto">
          <a:xfrm>
            <a:off x="6570663" y="1925638"/>
            <a:ext cx="1830387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1" tIns="45700" rIns="91401" bIns="45700"/>
          <a:lstStyle/>
          <a:p>
            <a:pPr marL="342900" indent="-342900">
              <a:spcBef>
                <a:spcPct val="20000"/>
              </a:spcBef>
            </a:pPr>
            <a:r>
              <a:rPr lang="en-GB" sz="2000" b="1">
                <a:solidFill>
                  <a:srgbClr val="F1AE05"/>
                </a:solidFill>
              </a:rPr>
              <a:t>Harder Case</a:t>
            </a:r>
          </a:p>
        </p:txBody>
      </p:sp>
      <p:sp>
        <p:nvSpPr>
          <p:cNvPr id="27658" name="Rectangle 17"/>
          <p:cNvSpPr>
            <a:spLocks noChangeArrowheads="1"/>
          </p:cNvSpPr>
          <p:nvPr/>
        </p:nvSpPr>
        <p:spPr bwMode="auto">
          <a:xfrm>
            <a:off x="3848100" y="1900238"/>
            <a:ext cx="211613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1" tIns="45700" rIns="91401" bIns="45700"/>
          <a:lstStyle/>
          <a:p>
            <a:pPr marL="342900" indent="-342900">
              <a:spcBef>
                <a:spcPct val="20000"/>
              </a:spcBef>
            </a:pPr>
            <a:r>
              <a:rPr lang="en-GB" sz="2000" b="1">
                <a:solidFill>
                  <a:srgbClr val="F1AE05"/>
                </a:solidFill>
              </a:rPr>
              <a:t>Fine structure</a:t>
            </a:r>
          </a:p>
        </p:txBody>
      </p:sp>
      <p:sp>
        <p:nvSpPr>
          <p:cNvPr id="27659" name="Text Box 22"/>
          <p:cNvSpPr txBox="1">
            <a:spLocks noChangeArrowheads="1"/>
          </p:cNvSpPr>
          <p:nvPr/>
        </p:nvSpPr>
        <p:spPr bwMode="auto">
          <a:xfrm>
            <a:off x="141288" y="2801938"/>
            <a:ext cx="12065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FFFFFF"/>
                </a:solidFill>
                <a:latin typeface="Arial Narrow" pitchFamily="34" charset="0"/>
              </a:rPr>
              <a:t>Initial Rectangle</a:t>
            </a:r>
          </a:p>
        </p:txBody>
      </p:sp>
      <p:sp>
        <p:nvSpPr>
          <p:cNvPr id="27660" name="Text Box 23"/>
          <p:cNvSpPr txBox="1">
            <a:spLocks noChangeArrowheads="1"/>
          </p:cNvSpPr>
          <p:nvPr/>
        </p:nvSpPr>
        <p:spPr bwMode="auto">
          <a:xfrm>
            <a:off x="200025" y="4383088"/>
            <a:ext cx="12065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FFFFFF"/>
                </a:solidFill>
                <a:latin typeface="Arial Narrow" pitchFamily="34" charset="0"/>
              </a:rPr>
              <a:t>Initial</a:t>
            </a:r>
            <a:br>
              <a:rPr lang="en-GB" b="1">
                <a:solidFill>
                  <a:srgbClr val="FFFFFF"/>
                </a:solidFill>
                <a:latin typeface="Arial Narrow" pitchFamily="34" charset="0"/>
              </a:rPr>
            </a:br>
            <a:r>
              <a:rPr lang="en-GB" b="1">
                <a:solidFill>
                  <a:srgbClr val="FFFFFF"/>
                </a:solidFill>
                <a:latin typeface="Arial Narrow" pitchFamily="34" charset="0"/>
              </a:rPr>
              <a:t>Result</a:t>
            </a:r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0" y="6440488"/>
            <a:ext cx="9144000" cy="417512"/>
            <a:chOff x="0" y="4057"/>
            <a:chExt cx="5760" cy="263"/>
          </a:xfrm>
        </p:grpSpPr>
        <p:pic>
          <p:nvPicPr>
            <p:cNvPr id="27670" name="Picture 25" descr="MSRClogo"/>
            <p:cNvPicPr>
              <a:picLocks noChangeAspect="1" noChangeArrowheads="1"/>
            </p:cNvPicPr>
            <p:nvPr/>
          </p:nvPicPr>
          <p:blipFill>
            <a:blip r:embed="rId8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0" y="4057"/>
              <a:ext cx="812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1" name="Line 26"/>
            <p:cNvSpPr>
              <a:spLocks noChangeShapeType="1"/>
            </p:cNvSpPr>
            <p:nvPr/>
          </p:nvSpPr>
          <p:spPr bwMode="auto">
            <a:xfrm>
              <a:off x="703" y="4065"/>
              <a:ext cx="5057" cy="0"/>
            </a:xfrm>
            <a:prstGeom prst="line">
              <a:avLst/>
            </a:prstGeom>
            <a:noFill/>
            <a:ln w="34925">
              <a:solidFill>
                <a:srgbClr val="C8C8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2" name="Text Box 27"/>
            <p:cNvSpPr txBox="1">
              <a:spLocks noChangeArrowheads="1"/>
            </p:cNvSpPr>
            <p:nvPr/>
          </p:nvSpPr>
          <p:spPr bwMode="auto">
            <a:xfrm>
              <a:off x="996" y="4108"/>
              <a:ext cx="4764" cy="212"/>
            </a:xfrm>
            <a:prstGeom prst="rect">
              <a:avLst/>
            </a:prstGeom>
            <a:noFill/>
            <a:ln w="730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GB" sz="1600" b="1">
                  <a:solidFill>
                    <a:srgbClr val="B7B7FF"/>
                  </a:solidFill>
                </a:rPr>
                <a:t>        </a:t>
              </a:r>
              <a:r>
                <a:rPr lang="en-GB" sz="1600" b="1">
                  <a:solidFill>
                    <a:srgbClr val="C8C8FF"/>
                  </a:solidFill>
                </a:rPr>
                <a:t>GrabCut – Interactive Foreground Extraction</a:t>
              </a:r>
              <a:r>
                <a:rPr lang="en-GB" sz="1600">
                  <a:solidFill>
                    <a:srgbClr val="7979FF"/>
                  </a:solidFill>
                </a:rPr>
                <a:t>    		</a:t>
              </a:r>
              <a:r>
                <a:rPr lang="en-GB" sz="1600">
                  <a:solidFill>
                    <a:srgbClr val="C8C8FF"/>
                  </a:solidFill>
                </a:rPr>
                <a:t>11</a:t>
              </a:r>
              <a:r>
                <a:rPr lang="en-GB" sz="1600">
                  <a:solidFill>
                    <a:srgbClr val="7979FF"/>
                  </a:solidFill>
                </a:rPr>
                <a:t>                    </a:t>
              </a:r>
            </a:p>
          </p:txBody>
        </p:sp>
      </p:grpSp>
      <p:sp>
        <p:nvSpPr>
          <p:cNvPr id="27662" name="Rectangle 31"/>
          <p:cNvSpPr>
            <a:spLocks noChangeArrowheads="1"/>
          </p:cNvSpPr>
          <p:nvPr/>
        </p:nvSpPr>
        <p:spPr bwMode="auto">
          <a:xfrm>
            <a:off x="6378575" y="4122738"/>
            <a:ext cx="2051050" cy="1346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27663" name="Picture 28" descr="o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11913" y="4122738"/>
            <a:ext cx="1984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6388100" y="2487613"/>
            <a:ext cx="2057400" cy="1346200"/>
            <a:chOff x="2924" y="349"/>
            <a:chExt cx="1296" cy="848"/>
          </a:xfrm>
        </p:grpSpPr>
        <p:pic>
          <p:nvPicPr>
            <p:cNvPr id="27668" name="Picture 33" descr="15309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28" y="349"/>
              <a:ext cx="1292" cy="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9" name="Freeform 35"/>
            <p:cNvSpPr>
              <a:spLocks/>
            </p:cNvSpPr>
            <p:nvPr/>
          </p:nvSpPr>
          <p:spPr bwMode="auto">
            <a:xfrm>
              <a:off x="2924" y="447"/>
              <a:ext cx="977" cy="714"/>
            </a:xfrm>
            <a:custGeom>
              <a:avLst/>
              <a:gdLst>
                <a:gd name="T0" fmla="*/ 202 w 977"/>
                <a:gd name="T1" fmla="*/ 315 h 714"/>
                <a:gd name="T2" fmla="*/ 46 w 977"/>
                <a:gd name="T3" fmla="*/ 354 h 714"/>
                <a:gd name="T4" fmla="*/ 7 w 977"/>
                <a:gd name="T5" fmla="*/ 339 h 714"/>
                <a:gd name="T6" fmla="*/ 52 w 977"/>
                <a:gd name="T7" fmla="*/ 225 h 714"/>
                <a:gd name="T8" fmla="*/ 94 w 977"/>
                <a:gd name="T9" fmla="*/ 186 h 714"/>
                <a:gd name="T10" fmla="*/ 127 w 977"/>
                <a:gd name="T11" fmla="*/ 165 h 714"/>
                <a:gd name="T12" fmla="*/ 193 w 977"/>
                <a:gd name="T13" fmla="*/ 141 h 714"/>
                <a:gd name="T14" fmla="*/ 355 w 977"/>
                <a:gd name="T15" fmla="*/ 120 h 714"/>
                <a:gd name="T16" fmla="*/ 487 w 977"/>
                <a:gd name="T17" fmla="*/ 132 h 714"/>
                <a:gd name="T18" fmla="*/ 568 w 977"/>
                <a:gd name="T19" fmla="*/ 144 h 714"/>
                <a:gd name="T20" fmla="*/ 712 w 977"/>
                <a:gd name="T21" fmla="*/ 75 h 714"/>
                <a:gd name="T22" fmla="*/ 754 w 977"/>
                <a:gd name="T23" fmla="*/ 27 h 714"/>
                <a:gd name="T24" fmla="*/ 862 w 977"/>
                <a:gd name="T25" fmla="*/ 0 h 714"/>
                <a:gd name="T26" fmla="*/ 904 w 977"/>
                <a:gd name="T27" fmla="*/ 39 h 714"/>
                <a:gd name="T28" fmla="*/ 916 w 977"/>
                <a:gd name="T29" fmla="*/ 57 h 714"/>
                <a:gd name="T30" fmla="*/ 922 w 977"/>
                <a:gd name="T31" fmla="*/ 66 h 714"/>
                <a:gd name="T32" fmla="*/ 934 w 977"/>
                <a:gd name="T33" fmla="*/ 210 h 714"/>
                <a:gd name="T34" fmla="*/ 949 w 977"/>
                <a:gd name="T35" fmla="*/ 462 h 714"/>
                <a:gd name="T36" fmla="*/ 967 w 977"/>
                <a:gd name="T37" fmla="*/ 621 h 714"/>
                <a:gd name="T38" fmla="*/ 916 w 977"/>
                <a:gd name="T39" fmla="*/ 711 h 714"/>
                <a:gd name="T40" fmla="*/ 880 w 977"/>
                <a:gd name="T41" fmla="*/ 702 h 714"/>
                <a:gd name="T42" fmla="*/ 862 w 977"/>
                <a:gd name="T43" fmla="*/ 696 h 714"/>
                <a:gd name="T44" fmla="*/ 829 w 977"/>
                <a:gd name="T45" fmla="*/ 651 h 714"/>
                <a:gd name="T46" fmla="*/ 790 w 977"/>
                <a:gd name="T47" fmla="*/ 570 h 714"/>
                <a:gd name="T48" fmla="*/ 748 w 977"/>
                <a:gd name="T49" fmla="*/ 480 h 714"/>
                <a:gd name="T50" fmla="*/ 691 w 977"/>
                <a:gd name="T51" fmla="*/ 369 h 714"/>
                <a:gd name="T52" fmla="*/ 643 w 977"/>
                <a:gd name="T53" fmla="*/ 351 h 714"/>
                <a:gd name="T54" fmla="*/ 511 w 977"/>
                <a:gd name="T55" fmla="*/ 378 h 714"/>
                <a:gd name="T56" fmla="*/ 382 w 977"/>
                <a:gd name="T57" fmla="*/ 366 h 714"/>
                <a:gd name="T58" fmla="*/ 223 w 977"/>
                <a:gd name="T59" fmla="*/ 318 h 714"/>
                <a:gd name="T60" fmla="*/ 202 w 977"/>
                <a:gd name="T61" fmla="*/ 315 h 71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77"/>
                <a:gd name="T94" fmla="*/ 0 h 714"/>
                <a:gd name="T95" fmla="*/ 977 w 977"/>
                <a:gd name="T96" fmla="*/ 714 h 71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77" h="714">
                  <a:moveTo>
                    <a:pt x="202" y="315"/>
                  </a:moveTo>
                  <a:cubicBezTo>
                    <a:pt x="149" y="319"/>
                    <a:pt x="99" y="343"/>
                    <a:pt x="46" y="354"/>
                  </a:cubicBezTo>
                  <a:cubicBezTo>
                    <a:pt x="26" y="352"/>
                    <a:pt x="17" y="355"/>
                    <a:pt x="7" y="339"/>
                  </a:cubicBezTo>
                  <a:cubicBezTo>
                    <a:pt x="9" y="279"/>
                    <a:pt x="0" y="251"/>
                    <a:pt x="52" y="225"/>
                  </a:cubicBezTo>
                  <a:cubicBezTo>
                    <a:pt x="62" y="210"/>
                    <a:pt x="79" y="196"/>
                    <a:pt x="94" y="186"/>
                  </a:cubicBezTo>
                  <a:cubicBezTo>
                    <a:pt x="101" y="175"/>
                    <a:pt x="114" y="169"/>
                    <a:pt x="127" y="165"/>
                  </a:cubicBezTo>
                  <a:cubicBezTo>
                    <a:pt x="145" y="147"/>
                    <a:pt x="169" y="145"/>
                    <a:pt x="193" y="141"/>
                  </a:cubicBezTo>
                  <a:cubicBezTo>
                    <a:pt x="247" y="133"/>
                    <a:pt x="301" y="127"/>
                    <a:pt x="355" y="120"/>
                  </a:cubicBezTo>
                  <a:cubicBezTo>
                    <a:pt x="411" y="122"/>
                    <a:pt x="438" y="125"/>
                    <a:pt x="487" y="132"/>
                  </a:cubicBezTo>
                  <a:cubicBezTo>
                    <a:pt x="512" y="140"/>
                    <a:pt x="541" y="141"/>
                    <a:pt x="568" y="144"/>
                  </a:cubicBezTo>
                  <a:cubicBezTo>
                    <a:pt x="652" y="141"/>
                    <a:pt x="648" y="118"/>
                    <a:pt x="712" y="75"/>
                  </a:cubicBezTo>
                  <a:cubicBezTo>
                    <a:pt x="719" y="64"/>
                    <a:pt x="743" y="34"/>
                    <a:pt x="754" y="27"/>
                  </a:cubicBezTo>
                  <a:cubicBezTo>
                    <a:pt x="768" y="6"/>
                    <a:pt x="837" y="6"/>
                    <a:pt x="862" y="0"/>
                  </a:cubicBezTo>
                  <a:cubicBezTo>
                    <a:pt x="884" y="2"/>
                    <a:pt x="886" y="27"/>
                    <a:pt x="904" y="39"/>
                  </a:cubicBezTo>
                  <a:cubicBezTo>
                    <a:pt x="908" y="45"/>
                    <a:pt x="912" y="51"/>
                    <a:pt x="916" y="57"/>
                  </a:cubicBezTo>
                  <a:cubicBezTo>
                    <a:pt x="918" y="60"/>
                    <a:pt x="922" y="66"/>
                    <a:pt x="922" y="66"/>
                  </a:cubicBezTo>
                  <a:cubicBezTo>
                    <a:pt x="927" y="114"/>
                    <a:pt x="931" y="162"/>
                    <a:pt x="934" y="210"/>
                  </a:cubicBezTo>
                  <a:cubicBezTo>
                    <a:pt x="929" y="294"/>
                    <a:pt x="922" y="381"/>
                    <a:pt x="949" y="462"/>
                  </a:cubicBezTo>
                  <a:cubicBezTo>
                    <a:pt x="957" y="515"/>
                    <a:pt x="963" y="568"/>
                    <a:pt x="967" y="621"/>
                  </a:cubicBezTo>
                  <a:cubicBezTo>
                    <a:pt x="964" y="703"/>
                    <a:pt x="977" y="696"/>
                    <a:pt x="916" y="711"/>
                  </a:cubicBezTo>
                  <a:cubicBezTo>
                    <a:pt x="858" y="705"/>
                    <a:pt x="908" y="714"/>
                    <a:pt x="880" y="702"/>
                  </a:cubicBezTo>
                  <a:cubicBezTo>
                    <a:pt x="874" y="699"/>
                    <a:pt x="862" y="696"/>
                    <a:pt x="862" y="696"/>
                  </a:cubicBezTo>
                  <a:cubicBezTo>
                    <a:pt x="851" y="680"/>
                    <a:pt x="840" y="667"/>
                    <a:pt x="829" y="651"/>
                  </a:cubicBezTo>
                  <a:cubicBezTo>
                    <a:pt x="812" y="626"/>
                    <a:pt x="817" y="588"/>
                    <a:pt x="790" y="570"/>
                  </a:cubicBezTo>
                  <a:cubicBezTo>
                    <a:pt x="780" y="539"/>
                    <a:pt x="766" y="507"/>
                    <a:pt x="748" y="480"/>
                  </a:cubicBezTo>
                  <a:cubicBezTo>
                    <a:pt x="742" y="449"/>
                    <a:pt x="718" y="387"/>
                    <a:pt x="691" y="369"/>
                  </a:cubicBezTo>
                  <a:cubicBezTo>
                    <a:pt x="674" y="349"/>
                    <a:pt x="673" y="349"/>
                    <a:pt x="643" y="351"/>
                  </a:cubicBezTo>
                  <a:cubicBezTo>
                    <a:pt x="613" y="353"/>
                    <a:pt x="554" y="376"/>
                    <a:pt x="511" y="378"/>
                  </a:cubicBezTo>
                  <a:cubicBezTo>
                    <a:pt x="470" y="376"/>
                    <a:pt x="423" y="378"/>
                    <a:pt x="382" y="366"/>
                  </a:cubicBezTo>
                  <a:cubicBezTo>
                    <a:pt x="327" y="350"/>
                    <a:pt x="282" y="323"/>
                    <a:pt x="223" y="318"/>
                  </a:cubicBezTo>
                  <a:cubicBezTo>
                    <a:pt x="206" y="315"/>
                    <a:pt x="213" y="315"/>
                    <a:pt x="202" y="315"/>
                  </a:cubicBezTo>
                  <a:close/>
                </a:path>
              </a:pathLst>
            </a:cu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6365875" y="4119563"/>
            <a:ext cx="2051050" cy="1377950"/>
            <a:chOff x="2854" y="3039"/>
            <a:chExt cx="1292" cy="868"/>
          </a:xfrm>
        </p:grpSpPr>
        <p:sp>
          <p:nvSpPr>
            <p:cNvPr id="27666" name="Rectangle 38"/>
            <p:cNvSpPr>
              <a:spLocks noChangeArrowheads="1"/>
            </p:cNvSpPr>
            <p:nvPr/>
          </p:nvSpPr>
          <p:spPr bwMode="auto">
            <a:xfrm>
              <a:off x="2854" y="3041"/>
              <a:ext cx="1292" cy="84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7667" name="Picture 30" descr="o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883" y="3039"/>
              <a:ext cx="1218" cy="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26671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Lazy Snapping (Li et al. SG 2004)</a:t>
            </a:r>
            <a:endParaRPr lang="en-US" dirty="0"/>
          </a:p>
        </p:txBody>
      </p:sp>
      <p:pic>
        <p:nvPicPr>
          <p:cNvPr id="1873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14400"/>
            <a:ext cx="774382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657600"/>
            <a:ext cx="3200400" cy="2881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657600"/>
            <a:ext cx="393382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342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cuts with multiple labels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25564"/>
                <a:ext cx="7886700" cy="48514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Alpha expansion</a:t>
                </a:r>
              </a:p>
              <a:p>
                <a:pPr marL="457200" lvl="1" indent="0">
                  <a:buNone/>
                </a:pPr>
                <a:r>
                  <a:rPr lang="en-US" sz="2200" dirty="0" smtClean="0"/>
                  <a:t>Repeat until no change</a:t>
                </a:r>
              </a:p>
              <a:p>
                <a:pPr marL="914400" lvl="2" indent="0">
                  <a:buNone/>
                </a:pPr>
                <a:r>
                  <a:rPr lang="en-US" sz="2200" dirty="0"/>
                  <a:t>F</a:t>
                </a:r>
                <a:r>
                  <a:rPr lang="en-US" sz="2200" dirty="0" smtClean="0"/>
                  <a:t>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𝛼</m:t>
                    </m:r>
                    <m:r>
                      <a:rPr lang="en-US" sz="2200" b="0" i="1" smtClean="0">
                        <a:latin typeface="Cambria Math"/>
                      </a:rPr>
                      <m:t>=1..</m:t>
                    </m:r>
                    <m:r>
                      <a:rPr lang="en-US" sz="2200" b="0" i="1" smtClean="0">
                        <a:latin typeface="Cambria Math"/>
                      </a:rPr>
                      <m:t>𝑀</m:t>
                    </m:r>
                  </m:oMath>
                </a14:m>
                <a:endParaRPr lang="en-US" sz="2200" dirty="0" smtClean="0"/>
              </a:p>
              <a:p>
                <a:pPr marL="1371600" lvl="3" indent="0">
                  <a:buNone/>
                </a:pPr>
                <a:r>
                  <a:rPr lang="en-US" sz="2200" dirty="0" smtClean="0"/>
                  <a:t>Assign each pixel to current label 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sz="2200" dirty="0" smtClean="0"/>
                  <a:t> (2-class </a:t>
                </a:r>
                <a:r>
                  <a:rPr lang="en-US" sz="2200" dirty="0" err="1" smtClean="0"/>
                  <a:t>graphcut</a:t>
                </a:r>
                <a:r>
                  <a:rPr lang="en-US" sz="2200" dirty="0" smtClean="0"/>
                  <a:t>)</a:t>
                </a:r>
              </a:p>
              <a:p>
                <a:pPr lvl="1"/>
                <a:r>
                  <a:rPr lang="en-US" dirty="0" smtClean="0"/>
                  <a:t>Achieves “strong” local minimum</a:t>
                </a:r>
              </a:p>
              <a:p>
                <a:endParaRPr lang="en-US" dirty="0"/>
              </a:p>
              <a:p>
                <a:r>
                  <a:rPr lang="en-US" dirty="0" smtClean="0"/>
                  <a:t>Alpha-beta swap</a:t>
                </a:r>
              </a:p>
              <a:p>
                <a:pPr marL="457200" lvl="1" indent="0">
                  <a:buNone/>
                </a:pPr>
                <a:r>
                  <a:rPr lang="en-US" sz="2200" dirty="0"/>
                  <a:t>Repeat until no change</a:t>
                </a:r>
              </a:p>
              <a:p>
                <a:pPr marL="914400" lvl="2" indent="0">
                  <a:buNone/>
                </a:pPr>
                <a:r>
                  <a:rPr lang="en-US" sz="2200" dirty="0"/>
                  <a:t>For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𝛼</m:t>
                    </m:r>
                    <m:r>
                      <a:rPr lang="en-US" sz="2200" i="1">
                        <a:latin typeface="Cambria Math"/>
                      </a:rPr>
                      <m:t>=1..</m:t>
                    </m:r>
                    <m:r>
                      <a:rPr lang="en-US" sz="2200" i="1">
                        <a:latin typeface="Cambria Math"/>
                      </a:rPr>
                      <m:t>𝑀</m:t>
                    </m:r>
                    <m:r>
                      <a:rPr lang="en-US" sz="2200" b="0" i="1" smtClean="0">
                        <a:latin typeface="Cambria Math"/>
                      </a:rPr>
                      <m:t>,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200" b="0" i="1" smtClean="0">
                        <a:latin typeface="Cambria Math"/>
                      </a:rPr>
                      <m:t>𝛽</m:t>
                    </m:r>
                    <m:r>
                      <a:rPr lang="en-US" sz="2200" b="0" i="1" smtClean="0">
                        <a:latin typeface="Cambria Math"/>
                      </a:rPr>
                      <m:t>=1..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except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latin typeface="Cambria Math"/>
                      </a:rPr>
                      <m:t>𝛼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/>
              </a:p>
              <a:p>
                <a:pPr marL="1371600" lvl="3" indent="0">
                  <a:buNone/>
                </a:pPr>
                <a:r>
                  <a:rPr lang="en-US" sz="2200" dirty="0" smtClean="0"/>
                  <a:t>Re-assign all pixels currently labeled as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𝛼</m:t>
                    </m:r>
                    <m:r>
                      <a:rPr lang="en-US" sz="22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200" dirty="0" smtClean="0"/>
                  <a:t>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𝛽</m:t>
                    </m:r>
                  </m:oMath>
                </a14:m>
                <a:r>
                  <a:rPr lang="en-US" sz="2200" dirty="0" smtClean="0"/>
                  <a:t> to one of those two labels while keeping all other pixels fixed</a:t>
                </a:r>
                <a:endParaRPr lang="en-US" sz="2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25564"/>
                <a:ext cx="7886700" cy="4851400"/>
              </a:xfrm>
              <a:blipFill>
                <a:blip r:embed="rId2"/>
                <a:stretch>
                  <a:fillRect l="-1391" t="-2010" r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010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Using graph cuts for recognition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2088" y="1643063"/>
            <a:ext cx="62198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3640138" y="6396038"/>
            <a:ext cx="55038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/>
              <a:t>TextonBoost</a:t>
            </a:r>
            <a:r>
              <a:rPr lang="en-US" sz="2400" dirty="0"/>
              <a:t> (</a:t>
            </a:r>
            <a:r>
              <a:rPr lang="en-US" sz="2400" dirty="0" err="1"/>
              <a:t>Shotton</a:t>
            </a:r>
            <a:r>
              <a:rPr lang="en-US" sz="2400" dirty="0"/>
              <a:t> et al. </a:t>
            </a:r>
            <a:r>
              <a:rPr lang="en-US" sz="2400" dirty="0" smtClean="0"/>
              <a:t>2009 </a:t>
            </a:r>
            <a:r>
              <a:rPr lang="en-US" sz="2400" dirty="0"/>
              <a:t>IJCV)</a:t>
            </a:r>
          </a:p>
        </p:txBody>
      </p:sp>
    </p:spTree>
    <p:extLst>
      <p:ext uri="{BB962C8B-B14F-4D97-AF65-F5344CB8AC3E}">
        <p14:creationId xmlns:p14="http://schemas.microsoft.com/office/powerpoint/2010/main" val="87599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 EM and GMM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Markov Random Fields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Segmentation with Graph Cuts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HW 4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4195763"/>
            <a:ext cx="5181600" cy="1660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6737350" y="1825625"/>
            <a:ext cx="2133600" cy="2133600"/>
            <a:chOff x="1524000" y="1447800"/>
            <a:chExt cx="2133600" cy="2133600"/>
          </a:xfrm>
        </p:grpSpPr>
        <p:sp>
          <p:nvSpPr>
            <p:cNvPr id="6" name="Freeform 2"/>
            <p:cNvSpPr>
              <a:spLocks/>
            </p:cNvSpPr>
            <p:nvPr/>
          </p:nvSpPr>
          <p:spPr bwMode="auto">
            <a:xfrm rot="5400000" flipH="1" flipV="1">
              <a:off x="2476500" y="723900"/>
              <a:ext cx="228600" cy="1676400"/>
            </a:xfrm>
            <a:custGeom>
              <a:avLst/>
              <a:gdLst>
                <a:gd name="T0" fmla="*/ 0 w 144"/>
                <a:gd name="T1" fmla="*/ 1676400 h 1056"/>
                <a:gd name="T2" fmla="*/ 228600 w 144"/>
                <a:gd name="T3" fmla="*/ 838200 h 1056"/>
                <a:gd name="T4" fmla="*/ 0 w 144"/>
                <a:gd name="T5" fmla="*/ 0 h 1056"/>
                <a:gd name="T6" fmla="*/ 0 60000 65536"/>
                <a:gd name="T7" fmla="*/ 0 60000 65536"/>
                <a:gd name="T8" fmla="*/ 0 60000 65536"/>
                <a:gd name="T9" fmla="*/ 0 w 144"/>
                <a:gd name="T10" fmla="*/ 0 h 1056"/>
                <a:gd name="T11" fmla="*/ 144 w 144"/>
                <a:gd name="T12" fmla="*/ 1056 h 10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056">
                  <a:moveTo>
                    <a:pt x="0" y="1056"/>
                  </a:moveTo>
                  <a:cubicBezTo>
                    <a:pt x="72" y="880"/>
                    <a:pt x="144" y="704"/>
                    <a:pt x="144" y="528"/>
                  </a:cubicBezTo>
                  <a:cubicBezTo>
                    <a:pt x="144" y="352"/>
                    <a:pt x="72" y="176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3"/>
            <p:cNvSpPr>
              <a:spLocks/>
            </p:cNvSpPr>
            <p:nvPr/>
          </p:nvSpPr>
          <p:spPr bwMode="auto">
            <a:xfrm>
              <a:off x="3429000" y="1676400"/>
              <a:ext cx="228600" cy="1676400"/>
            </a:xfrm>
            <a:custGeom>
              <a:avLst/>
              <a:gdLst>
                <a:gd name="T0" fmla="*/ 0 w 144"/>
                <a:gd name="T1" fmla="*/ 1676400 h 1056"/>
                <a:gd name="T2" fmla="*/ 228600 w 144"/>
                <a:gd name="T3" fmla="*/ 838200 h 1056"/>
                <a:gd name="T4" fmla="*/ 0 w 144"/>
                <a:gd name="T5" fmla="*/ 0 h 1056"/>
                <a:gd name="T6" fmla="*/ 0 60000 65536"/>
                <a:gd name="T7" fmla="*/ 0 60000 65536"/>
                <a:gd name="T8" fmla="*/ 0 60000 65536"/>
                <a:gd name="T9" fmla="*/ 0 w 144"/>
                <a:gd name="T10" fmla="*/ 0 h 1056"/>
                <a:gd name="T11" fmla="*/ 144 w 144"/>
                <a:gd name="T12" fmla="*/ 1056 h 10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056">
                  <a:moveTo>
                    <a:pt x="0" y="1056"/>
                  </a:moveTo>
                  <a:cubicBezTo>
                    <a:pt x="72" y="880"/>
                    <a:pt x="144" y="704"/>
                    <a:pt x="144" y="528"/>
                  </a:cubicBezTo>
                  <a:cubicBezTo>
                    <a:pt x="144" y="352"/>
                    <a:pt x="72" y="176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 flipV="1">
              <a:off x="2590800" y="1676400"/>
              <a:ext cx="838200" cy="1752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2590800" y="1676400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3429000" y="1676400"/>
              <a:ext cx="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3332163" y="1660525"/>
              <a:ext cx="242887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folHlink"/>
                  </a:solidFill>
                </a:rPr>
                <a:t>i</a:t>
              </a:r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 flipV="1">
              <a:off x="2590800" y="1676400"/>
              <a:ext cx="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 flipV="1">
              <a:off x="2590800" y="1676400"/>
              <a:ext cx="838200" cy="8382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 flipH="1" flipV="1">
              <a:off x="1752600" y="1676400"/>
              <a:ext cx="8382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 flipH="1">
              <a:off x="1752600" y="2514600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 flipH="1">
              <a:off x="1752600" y="2514600"/>
              <a:ext cx="8382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>
              <a:off x="2590800" y="2514600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2590800" y="2514600"/>
              <a:ext cx="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2590800" y="2514600"/>
              <a:ext cx="8382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2520950" y="2444750"/>
              <a:ext cx="139700" cy="13970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2520950" y="1600200"/>
              <a:ext cx="139700" cy="14128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3363913" y="2444750"/>
              <a:ext cx="141287" cy="1397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2520950" y="3287713"/>
              <a:ext cx="139700" cy="14128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2"/>
            <p:cNvSpPr>
              <a:spLocks noChangeArrowheads="1"/>
            </p:cNvSpPr>
            <p:nvPr/>
          </p:nvSpPr>
          <p:spPr bwMode="auto">
            <a:xfrm>
              <a:off x="1676400" y="2444750"/>
              <a:ext cx="141288" cy="1397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23"/>
            <p:cNvSpPr>
              <a:spLocks noChangeArrowheads="1"/>
            </p:cNvSpPr>
            <p:nvPr/>
          </p:nvSpPr>
          <p:spPr bwMode="auto">
            <a:xfrm>
              <a:off x="3363913" y="1600200"/>
              <a:ext cx="141287" cy="14128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6" name="Oval 24"/>
            <p:cNvSpPr>
              <a:spLocks noChangeArrowheads="1"/>
            </p:cNvSpPr>
            <p:nvPr/>
          </p:nvSpPr>
          <p:spPr bwMode="auto">
            <a:xfrm>
              <a:off x="3363913" y="3287713"/>
              <a:ext cx="141287" cy="14128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25"/>
            <p:cNvSpPr>
              <a:spLocks noChangeArrowheads="1"/>
            </p:cNvSpPr>
            <p:nvPr/>
          </p:nvSpPr>
          <p:spPr bwMode="auto">
            <a:xfrm>
              <a:off x="1676400" y="3287713"/>
              <a:ext cx="141288" cy="14128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26"/>
            <p:cNvSpPr>
              <a:spLocks noChangeArrowheads="1"/>
            </p:cNvSpPr>
            <p:nvPr/>
          </p:nvSpPr>
          <p:spPr bwMode="auto">
            <a:xfrm>
              <a:off x="1676400" y="1600200"/>
              <a:ext cx="141288" cy="14128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Text Box 27"/>
            <p:cNvSpPr txBox="1">
              <a:spLocks noChangeArrowheads="1"/>
            </p:cNvSpPr>
            <p:nvPr/>
          </p:nvSpPr>
          <p:spPr bwMode="auto">
            <a:xfrm>
              <a:off x="2514600" y="2498725"/>
              <a:ext cx="2428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folHlink"/>
                  </a:solidFill>
                </a:rPr>
                <a:t>j</a:t>
              </a:r>
            </a:p>
          </p:txBody>
        </p:sp>
        <p:sp>
          <p:nvSpPr>
            <p:cNvPr id="30" name="Text Box 28"/>
            <p:cNvSpPr txBox="1">
              <a:spLocks noChangeArrowheads="1"/>
            </p:cNvSpPr>
            <p:nvPr/>
          </p:nvSpPr>
          <p:spPr bwMode="auto">
            <a:xfrm>
              <a:off x="2895600" y="1965325"/>
              <a:ext cx="6858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</a:rPr>
                <a:t>w</a:t>
              </a:r>
              <a:r>
                <a:rPr lang="en-US" sz="2000" b="1" baseline="-25000">
                  <a:solidFill>
                    <a:srgbClr val="FF0000"/>
                  </a:solidFill>
                </a:rPr>
                <a:t>ij</a:t>
              </a:r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>
              <a:off x="1752600" y="1676400"/>
              <a:ext cx="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0"/>
            <p:cNvSpPr>
              <a:spLocks noChangeShapeType="1"/>
            </p:cNvSpPr>
            <p:nvPr/>
          </p:nvSpPr>
          <p:spPr bwMode="auto">
            <a:xfrm>
              <a:off x="1752600" y="2514600"/>
              <a:ext cx="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>
              <a:off x="1752600" y="3352800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 flipH="1">
              <a:off x="2590800" y="3352800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auto">
            <a:xfrm>
              <a:off x="3429000" y="2514600"/>
              <a:ext cx="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auto">
            <a:xfrm>
              <a:off x="1752600" y="1676400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>
              <a:off x="1752600" y="1676400"/>
              <a:ext cx="838200" cy="1676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 flipH="1">
              <a:off x="1752600" y="1676400"/>
              <a:ext cx="838200" cy="1676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37"/>
            <p:cNvSpPr>
              <a:spLocks noChangeShapeType="1"/>
            </p:cNvSpPr>
            <p:nvPr/>
          </p:nvSpPr>
          <p:spPr bwMode="auto">
            <a:xfrm>
              <a:off x="2590800" y="1600200"/>
              <a:ext cx="838200" cy="1752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38"/>
            <p:cNvSpPr>
              <a:spLocks noChangeShapeType="1"/>
            </p:cNvSpPr>
            <p:nvPr/>
          </p:nvSpPr>
          <p:spPr bwMode="auto">
            <a:xfrm>
              <a:off x="1752600" y="1676400"/>
              <a:ext cx="16764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39"/>
            <p:cNvSpPr>
              <a:spLocks noChangeShapeType="1"/>
            </p:cNvSpPr>
            <p:nvPr/>
          </p:nvSpPr>
          <p:spPr bwMode="auto">
            <a:xfrm flipV="1">
              <a:off x="1752600" y="2514600"/>
              <a:ext cx="16764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40"/>
            <p:cNvSpPr>
              <a:spLocks noChangeShapeType="1"/>
            </p:cNvSpPr>
            <p:nvPr/>
          </p:nvSpPr>
          <p:spPr bwMode="auto">
            <a:xfrm flipH="1" flipV="1">
              <a:off x="1752600" y="2514600"/>
              <a:ext cx="16764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41"/>
            <p:cNvSpPr>
              <a:spLocks noChangeShapeType="1"/>
            </p:cNvSpPr>
            <p:nvPr/>
          </p:nvSpPr>
          <p:spPr bwMode="auto">
            <a:xfrm flipV="1">
              <a:off x="1752600" y="1676400"/>
              <a:ext cx="16764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 flipH="1">
              <a:off x="1524000" y="1676400"/>
              <a:ext cx="228600" cy="1676400"/>
            </a:xfrm>
            <a:custGeom>
              <a:avLst/>
              <a:gdLst>
                <a:gd name="T0" fmla="*/ 0 w 144"/>
                <a:gd name="T1" fmla="*/ 1676400 h 1056"/>
                <a:gd name="T2" fmla="*/ 228600 w 144"/>
                <a:gd name="T3" fmla="*/ 838200 h 1056"/>
                <a:gd name="T4" fmla="*/ 0 w 144"/>
                <a:gd name="T5" fmla="*/ 0 h 1056"/>
                <a:gd name="T6" fmla="*/ 0 60000 65536"/>
                <a:gd name="T7" fmla="*/ 0 60000 65536"/>
                <a:gd name="T8" fmla="*/ 0 60000 65536"/>
                <a:gd name="T9" fmla="*/ 0 w 144"/>
                <a:gd name="T10" fmla="*/ 0 h 1056"/>
                <a:gd name="T11" fmla="*/ 144 w 144"/>
                <a:gd name="T12" fmla="*/ 1056 h 10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056">
                  <a:moveTo>
                    <a:pt x="0" y="1056"/>
                  </a:moveTo>
                  <a:cubicBezTo>
                    <a:pt x="72" y="880"/>
                    <a:pt x="144" y="704"/>
                    <a:pt x="144" y="528"/>
                  </a:cubicBezTo>
                  <a:cubicBezTo>
                    <a:pt x="144" y="352"/>
                    <a:pt x="72" y="176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 rot="16200000" flipH="1">
              <a:off x="2476500" y="2628900"/>
              <a:ext cx="228600" cy="1676400"/>
            </a:xfrm>
            <a:custGeom>
              <a:avLst/>
              <a:gdLst>
                <a:gd name="T0" fmla="*/ 0 w 144"/>
                <a:gd name="T1" fmla="*/ 1676400 h 1056"/>
                <a:gd name="T2" fmla="*/ 228600 w 144"/>
                <a:gd name="T3" fmla="*/ 838200 h 1056"/>
                <a:gd name="T4" fmla="*/ 0 w 144"/>
                <a:gd name="T5" fmla="*/ 0 h 1056"/>
                <a:gd name="T6" fmla="*/ 0 60000 65536"/>
                <a:gd name="T7" fmla="*/ 0 60000 65536"/>
                <a:gd name="T8" fmla="*/ 0 60000 65536"/>
                <a:gd name="T9" fmla="*/ 0 w 144"/>
                <a:gd name="T10" fmla="*/ 0 h 1056"/>
                <a:gd name="T11" fmla="*/ 144 w 144"/>
                <a:gd name="T12" fmla="*/ 1056 h 10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056">
                  <a:moveTo>
                    <a:pt x="0" y="1056"/>
                  </a:moveTo>
                  <a:cubicBezTo>
                    <a:pt x="72" y="880"/>
                    <a:pt x="144" y="704"/>
                    <a:pt x="144" y="528"/>
                  </a:cubicBezTo>
                  <a:cubicBezTo>
                    <a:pt x="144" y="352"/>
                    <a:pt x="72" y="176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571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Using graph cuts for recognition</a:t>
            </a:r>
          </a:p>
        </p:txBody>
      </p:sp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4970463" y="6488113"/>
            <a:ext cx="41735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/>
              <a:t>TextonBoost</a:t>
            </a:r>
            <a:r>
              <a:rPr lang="en-US" dirty="0"/>
              <a:t> (</a:t>
            </a:r>
            <a:r>
              <a:rPr lang="en-US" dirty="0" err="1"/>
              <a:t>Shotton</a:t>
            </a:r>
            <a:r>
              <a:rPr lang="en-US" dirty="0"/>
              <a:t> et al. </a:t>
            </a:r>
            <a:r>
              <a:rPr lang="en-US" dirty="0" smtClean="0"/>
              <a:t>2009 </a:t>
            </a:r>
            <a:r>
              <a:rPr lang="en-US" dirty="0"/>
              <a:t>IJCV)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914400"/>
            <a:ext cx="62103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819400"/>
            <a:ext cx="34671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1066800" y="2971800"/>
            <a:ext cx="2819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Unary </a:t>
            </a:r>
            <a:r>
              <a:rPr lang="en-US" sz="2400" dirty="0" smtClean="0"/>
              <a:t>Potentials</a:t>
            </a:r>
          </a:p>
          <a:p>
            <a:pPr algn="ctr">
              <a:defRPr/>
            </a:pPr>
            <a:r>
              <a:rPr lang="en-US" sz="2400" dirty="0" smtClean="0"/>
              <a:t>from classifier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3200400" y="4876800"/>
            <a:ext cx="2819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Alpha Expansion Graph Cuts</a:t>
            </a:r>
          </a:p>
        </p:txBody>
      </p:sp>
      <p:sp>
        <p:nvSpPr>
          <p:cNvPr id="9" name="Down Arrow 8"/>
          <p:cNvSpPr/>
          <p:nvPr/>
        </p:nvSpPr>
        <p:spPr>
          <a:xfrm>
            <a:off x="4343400" y="2362200"/>
            <a:ext cx="457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4191000" y="4267200"/>
            <a:ext cx="457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4038600" y="3200400"/>
            <a:ext cx="457200" cy="4572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638800" y="4236269"/>
            <a:ext cx="2895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(note: edge potentials are from input image also; this is illustration from paper)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15548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graph cuts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628650" y="1177365"/>
            <a:ext cx="7886700" cy="4999598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Associative: edge potentials penalize different labels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If not associative, can sometimes clip potentials</a:t>
            </a:r>
          </a:p>
          <a:p>
            <a:endParaRPr lang="en-US" sz="2800" dirty="0" smtClean="0"/>
          </a:p>
          <a:p>
            <a:r>
              <a:rPr lang="en-US" sz="2800" dirty="0" smtClean="0"/>
              <a:t>Graph cut algorithm applies to only 2-label problems</a:t>
            </a:r>
          </a:p>
          <a:p>
            <a:pPr lvl="1"/>
            <a:r>
              <a:rPr lang="en-US" sz="2400" dirty="0" smtClean="0"/>
              <a:t>Multi-label extensions are not globally optimal (but still usually provide very good solutions)</a:t>
            </a:r>
          </a:p>
          <a:p>
            <a:endParaRPr lang="en-US" sz="2800" dirty="0" smtClean="0"/>
          </a:p>
          <a:p>
            <a:pPr>
              <a:buFont typeface="Arial" pitchFamily="34" charset="0"/>
              <a:buNone/>
            </a:pPr>
            <a:endParaRPr lang="en-US" sz="2800" dirty="0" smtClean="0"/>
          </a:p>
          <a:p>
            <a:pPr lvl="1">
              <a:buFont typeface="Arial" pitchFamily="34" charset="0"/>
              <a:buNone/>
            </a:pPr>
            <a:endParaRPr lang="en-US" sz="2400" dirty="0" smtClean="0"/>
          </a:p>
          <a:p>
            <a:pPr lvl="1">
              <a:buFont typeface="Arial" pitchFamily="34" charset="0"/>
              <a:buNone/>
            </a:pPr>
            <a:endParaRPr lang="en-US" sz="24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 lvl="1"/>
            <a:endParaRPr lang="en-US" sz="2400" dirty="0" smtClean="0"/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667000"/>
            <a:ext cx="60769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Box 4"/>
          <p:cNvSpPr txBox="1">
            <a:spLocks noChangeArrowheads="1"/>
          </p:cNvSpPr>
          <p:nvPr/>
        </p:nvSpPr>
        <p:spPr bwMode="auto">
          <a:xfrm>
            <a:off x="685800" y="2209800"/>
            <a:ext cx="18081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Must satisfy</a:t>
            </a:r>
          </a:p>
        </p:txBody>
      </p:sp>
    </p:spTree>
    <p:extLst>
      <p:ext uri="{BB962C8B-B14F-4D97-AF65-F5344CB8AC3E}">
        <p14:creationId xmlns:p14="http://schemas.microsoft.com/office/powerpoint/2010/main" val="196246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Graph cuts: Pros and Cons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77365"/>
            <a:ext cx="7886700" cy="539077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Pros</a:t>
            </a:r>
          </a:p>
          <a:p>
            <a:pPr lvl="1">
              <a:defRPr/>
            </a:pPr>
            <a:r>
              <a:rPr lang="en-US" dirty="0" smtClean="0"/>
              <a:t>Very fast inference</a:t>
            </a:r>
          </a:p>
          <a:p>
            <a:pPr lvl="1">
              <a:defRPr/>
            </a:pPr>
            <a:r>
              <a:rPr lang="en-US" dirty="0" smtClean="0"/>
              <a:t>Can incorporate data likelihoods and priors</a:t>
            </a:r>
          </a:p>
          <a:p>
            <a:pPr lvl="1">
              <a:defRPr/>
            </a:pPr>
            <a:r>
              <a:rPr lang="en-US" dirty="0" smtClean="0"/>
              <a:t>Applies to a wide range of </a:t>
            </a:r>
            <a:r>
              <a:rPr lang="en-US" dirty="0" smtClean="0"/>
              <a:t>problems</a:t>
            </a:r>
          </a:p>
          <a:p>
            <a:pPr lvl="1">
              <a:defRPr/>
            </a:pPr>
            <a:endParaRPr lang="en-US" dirty="0"/>
          </a:p>
          <a:p>
            <a:pPr marL="342900" lvl="1" indent="0">
              <a:buNone/>
              <a:defRPr/>
            </a:pPr>
            <a:endParaRPr lang="en-US" dirty="0" smtClean="0"/>
          </a:p>
          <a:p>
            <a:pPr marL="342900" lvl="1" indent="0">
              <a:buNone/>
              <a:defRPr/>
            </a:pPr>
            <a:endParaRPr lang="en-US" dirty="0" smtClean="0"/>
          </a:p>
          <a:p>
            <a:pPr marL="342900" lvl="1" indent="0"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Cons</a:t>
            </a:r>
          </a:p>
          <a:p>
            <a:pPr lvl="1">
              <a:defRPr/>
            </a:pPr>
            <a:r>
              <a:rPr lang="en-US" dirty="0" smtClean="0"/>
              <a:t>Not always applicable (associative only)</a:t>
            </a:r>
          </a:p>
          <a:p>
            <a:pPr lvl="1">
              <a:defRPr/>
            </a:pPr>
            <a:r>
              <a:rPr lang="en-US" dirty="0" smtClean="0"/>
              <a:t>Need unary terms (not used for bottom-up segmentation, for example)</a:t>
            </a:r>
          </a:p>
          <a:p>
            <a:pPr>
              <a:defRPr/>
            </a:pPr>
            <a:r>
              <a:rPr lang="en-US" dirty="0" smtClean="0"/>
              <a:t>Use whenever applicable</a:t>
            </a:r>
          </a:p>
          <a:p>
            <a:pPr lvl="1">
              <a:defRPr/>
            </a:pPr>
            <a:endParaRPr lang="en-US" dirty="0"/>
          </a:p>
        </p:txBody>
      </p:sp>
      <p:pic>
        <p:nvPicPr>
          <p:cNvPr id="272386" name="Picture 2" descr="https://www.cs.auckland.ac.nz/courses/compsci773s1c/lectures/773-GG/figures/tsukubaGC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" r="821"/>
          <a:stretch/>
        </p:blipFill>
        <p:spPr bwMode="auto">
          <a:xfrm>
            <a:off x="1213224" y="2883967"/>
            <a:ext cx="1428377" cy="109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85698" y="1511158"/>
            <a:ext cx="3564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(stereo, image labeling, recognition)</a:t>
            </a:r>
          </a:p>
        </p:txBody>
      </p:sp>
      <p:sp>
        <p:nvSpPr>
          <p:cNvPr id="4" name="Rectangle 3"/>
          <p:cNvSpPr/>
          <p:nvPr/>
        </p:nvSpPr>
        <p:spPr>
          <a:xfrm>
            <a:off x="1539357" y="3980330"/>
            <a:ext cx="776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stereo</a:t>
            </a:r>
          </a:p>
        </p:txBody>
      </p:sp>
      <p:pic>
        <p:nvPicPr>
          <p:cNvPr id="7" name="Picture 4" descr="File:Rochester N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734" y="2883967"/>
            <a:ext cx="2351450" cy="109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755404" y="3980330"/>
            <a:ext cx="979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stitching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3574" y="2883967"/>
            <a:ext cx="1909133" cy="109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942071" y="3980330"/>
            <a:ext cx="1252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recognition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02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about MRFs/CRFs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</a:t>
            </a:r>
            <a:r>
              <a:rPr lang="en-US" dirty="0" smtClean="0"/>
              <a:t>common uses</a:t>
            </a:r>
          </a:p>
          <a:p>
            <a:pPr lvl="1"/>
            <a:r>
              <a:rPr lang="en-US" dirty="0" smtClean="0"/>
              <a:t>Graph structure on regions</a:t>
            </a:r>
          </a:p>
          <a:p>
            <a:pPr lvl="1"/>
            <a:r>
              <a:rPr lang="en-US" dirty="0" smtClean="0"/>
              <a:t>Encoding relations between multiple scene elements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Inference methods</a:t>
            </a:r>
          </a:p>
          <a:p>
            <a:pPr lvl="1"/>
            <a:r>
              <a:rPr lang="en-US" dirty="0" smtClean="0"/>
              <a:t>Loopy BP or BP-TRW</a:t>
            </a:r>
          </a:p>
          <a:p>
            <a:pPr lvl="2"/>
            <a:r>
              <a:rPr lang="en-US" dirty="0" smtClean="0"/>
              <a:t>Exact for tree-shaped structures</a:t>
            </a:r>
          </a:p>
          <a:p>
            <a:pPr lvl="2"/>
            <a:r>
              <a:rPr lang="en-US" dirty="0" smtClean="0"/>
              <a:t>Approximate solutions for general graphs</a:t>
            </a:r>
          </a:p>
          <a:p>
            <a:pPr lvl="2"/>
            <a:r>
              <a:rPr lang="en-US" dirty="0" smtClean="0"/>
              <a:t>More widely applicable and can produce </a:t>
            </a:r>
            <a:r>
              <a:rPr lang="en-US" dirty="0" err="1" smtClean="0"/>
              <a:t>marginals</a:t>
            </a:r>
            <a:r>
              <a:rPr lang="en-US" dirty="0" smtClean="0"/>
              <a:t> but often slower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69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Further reading and resources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628650" y="1171388"/>
            <a:ext cx="7886700" cy="545651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Graph </a:t>
            </a:r>
            <a:r>
              <a:rPr lang="en-US" sz="2400" dirty="0" smtClean="0"/>
              <a:t>cuts</a:t>
            </a:r>
          </a:p>
          <a:p>
            <a:pPr lvl="1"/>
            <a:r>
              <a:rPr lang="en-US" sz="2000" dirty="0" smtClean="0">
                <a:hlinkClick r:id="rId2"/>
              </a:rPr>
              <a:t>http://www.cs.cornell.edu/~rdz/graphcuts.html</a:t>
            </a:r>
            <a:endParaRPr lang="en-US" sz="2000" dirty="0" smtClean="0"/>
          </a:p>
          <a:p>
            <a:pPr lvl="1"/>
            <a:r>
              <a:rPr lang="en-US" sz="2000" dirty="0" smtClean="0"/>
              <a:t>Classic paper: </a:t>
            </a:r>
            <a:r>
              <a:rPr lang="en-US" sz="2000" dirty="0" smtClean="0">
                <a:hlinkClick r:id="rId3"/>
              </a:rPr>
              <a:t>What Energy Functions can be Minimized via Graph Cuts?</a:t>
            </a:r>
            <a:r>
              <a:rPr lang="en-US" sz="2000" dirty="0" smtClean="0"/>
              <a:t> (</a:t>
            </a:r>
            <a:r>
              <a:rPr lang="en-US" sz="2000" dirty="0" err="1" smtClean="0"/>
              <a:t>Kolmogorov</a:t>
            </a:r>
            <a:r>
              <a:rPr lang="en-US" sz="2000" dirty="0" smtClean="0"/>
              <a:t> and Zabih, ECCV '02/PAMI '04)</a:t>
            </a:r>
          </a:p>
          <a:p>
            <a:endParaRPr lang="en-US" sz="2400" dirty="0" smtClean="0"/>
          </a:p>
          <a:p>
            <a:r>
              <a:rPr lang="en-US" sz="2400" dirty="0" smtClean="0"/>
              <a:t>Belief propagation</a:t>
            </a:r>
          </a:p>
          <a:p>
            <a:pPr marL="342900" lvl="1" indent="-342900">
              <a:buNone/>
            </a:pPr>
            <a:r>
              <a:rPr lang="en-US" sz="1800" dirty="0" smtClean="0"/>
              <a:t>	</a:t>
            </a:r>
            <a:r>
              <a:rPr lang="en-US" sz="2100" dirty="0" err="1" smtClean="0"/>
              <a:t>Yedidia</a:t>
            </a:r>
            <a:r>
              <a:rPr lang="en-US" sz="2100" dirty="0" smtClean="0"/>
              <a:t>, J.S.; Freeman, W.T.; Weiss, Y., "Understanding Belief Propagation and Its Generalizations”, Technical Report, 2001: </a:t>
            </a:r>
            <a:r>
              <a:rPr lang="en-US" sz="2100" dirty="0" smtClean="0">
                <a:hlinkClick r:id="rId4"/>
              </a:rPr>
              <a:t>http://www.merl.com/publications/TR2001-022/</a:t>
            </a:r>
            <a:endParaRPr lang="en-US" sz="2100" dirty="0" smtClean="0"/>
          </a:p>
          <a:p>
            <a:endParaRPr lang="en-US" sz="2000" dirty="0" smtClean="0"/>
          </a:p>
          <a:p>
            <a:r>
              <a:rPr lang="en-US" sz="2400" dirty="0" smtClean="0"/>
              <a:t>Comparative study</a:t>
            </a:r>
          </a:p>
          <a:p>
            <a:pPr lvl="1"/>
            <a:r>
              <a:rPr lang="en-US" sz="2000" dirty="0" err="1" smtClean="0">
                <a:hlinkClick r:id="rId5"/>
              </a:rPr>
              <a:t>Szeliski</a:t>
            </a:r>
            <a:r>
              <a:rPr lang="en-US" sz="2000" dirty="0" smtClean="0">
                <a:hlinkClick r:id="rId5"/>
              </a:rPr>
              <a:t> et al</a:t>
            </a:r>
            <a:r>
              <a:rPr lang="en-US" sz="2000" dirty="0">
                <a:hlinkClick r:id="rId5"/>
              </a:rPr>
              <a:t>. A comparative study of energy minimization methods for </a:t>
            </a:r>
            <a:r>
              <a:rPr lang="en-US" sz="2000" dirty="0" err="1">
                <a:hlinkClick r:id="rId5"/>
              </a:rPr>
              <a:t>markov</a:t>
            </a:r>
            <a:r>
              <a:rPr lang="en-US" sz="2000" dirty="0">
                <a:hlinkClick r:id="rId5"/>
              </a:rPr>
              <a:t> random fields with smoothness-based </a:t>
            </a:r>
            <a:r>
              <a:rPr lang="en-US" sz="2000" dirty="0" smtClean="0">
                <a:hlinkClick r:id="rId5"/>
              </a:rPr>
              <a:t>priors, PAMI 2008</a:t>
            </a:r>
            <a:endParaRPr lang="en-US" sz="2000" dirty="0" smtClean="0"/>
          </a:p>
          <a:p>
            <a:pPr lvl="1"/>
            <a:r>
              <a:rPr lang="en-US" sz="2000" dirty="0" err="1" smtClean="0">
                <a:hlinkClick r:id="rId6"/>
              </a:rPr>
              <a:t>Kappes</a:t>
            </a:r>
            <a:r>
              <a:rPr lang="en-US" sz="2000" dirty="0" smtClean="0">
                <a:hlinkClick r:id="rId6"/>
              </a:rPr>
              <a:t> et al. A </a:t>
            </a:r>
            <a:r>
              <a:rPr lang="en-US" sz="2000" dirty="0">
                <a:hlinkClick r:id="rId6"/>
              </a:rPr>
              <a:t>comparative study of modern inference techniques for discrete energy minimization </a:t>
            </a:r>
            <a:r>
              <a:rPr lang="en-US" sz="2000" dirty="0" smtClean="0">
                <a:hlinkClick r:id="rId6"/>
              </a:rPr>
              <a:t>problems, CVPR 2013</a:t>
            </a:r>
            <a:endParaRPr lang="en-US" sz="2000" dirty="0" smtClean="0"/>
          </a:p>
          <a:p>
            <a:pPr lvl="1"/>
            <a:endParaRPr lang="en-US" sz="1600" dirty="0" smtClean="0"/>
          </a:p>
          <a:p>
            <a:pPr>
              <a:buFont typeface="Arial" pitchFamily="34" charset="0"/>
              <a:buNone/>
            </a:pPr>
            <a:endParaRPr lang="en-US" sz="2000" dirty="0" smtClean="0"/>
          </a:p>
          <a:p>
            <a:pPr>
              <a:buFont typeface="Arial" pitchFamily="34" charset="0"/>
              <a:buNone/>
            </a:pPr>
            <a:endParaRPr lang="en-US" sz="2000" dirty="0" smtClean="0"/>
          </a:p>
          <a:p>
            <a:endParaRPr lang="en-US" dirty="0" smtClean="0"/>
          </a:p>
          <a:p>
            <a:pPr>
              <a:buFont typeface="Arial" pitchFamily="34" charset="0"/>
              <a:buNone/>
            </a:pPr>
            <a:endParaRPr lang="en-US" sz="1400" dirty="0" smtClean="0"/>
          </a:p>
          <a:p>
            <a:pPr>
              <a:buFont typeface="Arial" pitchFamily="34" charset="0"/>
              <a:buNone/>
            </a:pPr>
            <a:endParaRPr lang="en-US" sz="2800" i="1" dirty="0" smtClean="0"/>
          </a:p>
          <a:p>
            <a:pPr>
              <a:buFont typeface="Arial" pitchFamily="34" charset="0"/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59777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 4 Part 1: </a:t>
            </a:r>
            <a:r>
              <a:rPr lang="en-US" dirty="0" smtClean="0"/>
              <a:t>SLIC   </a:t>
            </a:r>
            <a:r>
              <a:rPr lang="en-US" sz="2400" dirty="0" smtClean="0"/>
              <a:t>(</a:t>
            </a:r>
            <a:r>
              <a:rPr lang="en-US" sz="2400" dirty="0" err="1" smtClean="0"/>
              <a:t>Achanta</a:t>
            </a:r>
            <a:r>
              <a:rPr lang="en-US" sz="2400" dirty="0" smtClean="0"/>
              <a:t> et al. PAMI 2012)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455975"/>
            <a:ext cx="5029201" cy="5303551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Initialize cluster centers on pixel grid in steps S</a:t>
            </a:r>
          </a:p>
          <a:p>
            <a:pPr marL="400050" lvl="1" indent="0">
              <a:buNone/>
            </a:pPr>
            <a:r>
              <a:rPr lang="en-US" dirty="0" smtClean="0"/>
              <a:t>- Features: Lab color, x-y position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Move centers to position in 3x3 window with smallest gradient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Compare each pixel to cluster center within 2S pixel distance and assign to nearest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Recompute</a:t>
            </a:r>
            <a:r>
              <a:rPr lang="en-US" dirty="0" smtClean="0"/>
              <a:t> cluster centers as mean color/position of pixels belonging to each cluster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Stop when residual error is small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1408" y="805934"/>
            <a:ext cx="7601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infoscience.epfl.ch/record/177415/files/Superpixel_PAMI2011-2.pdf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2099" y="1455975"/>
            <a:ext cx="3347129" cy="247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3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 4 Part 1: SLIC – Graduate 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US" dirty="0" smtClean="0"/>
              <a:t>(</a:t>
            </a:r>
            <a:r>
              <a:rPr lang="en-US" b="1" dirty="0" smtClean="0"/>
              <a:t>up to 15 points</a:t>
            </a:r>
            <a:r>
              <a:rPr lang="en-US" dirty="0" smtClean="0"/>
              <a:t>) Improve </a:t>
            </a:r>
            <a:r>
              <a:rPr lang="en-US" dirty="0"/>
              <a:t>your results on </a:t>
            </a:r>
            <a:r>
              <a:rPr lang="en-US" dirty="0" smtClean="0"/>
              <a:t>SLIC</a:t>
            </a:r>
          </a:p>
          <a:p>
            <a:pPr marL="628650" lvl="1" indent="-285750"/>
            <a:r>
              <a:rPr lang="en-US" dirty="0" smtClean="0"/>
              <a:t>Color space, gradient features, edges</a:t>
            </a:r>
          </a:p>
          <a:p>
            <a:pPr marL="628650" lvl="1" indent="-285750"/>
            <a:endParaRPr lang="en-US" dirty="0"/>
          </a:p>
          <a:p>
            <a:pPr marL="285750" indent="-285750"/>
            <a:r>
              <a:rPr lang="en-US" dirty="0" smtClean="0"/>
              <a:t>(</a:t>
            </a:r>
            <a:r>
              <a:rPr lang="en-US" b="1" dirty="0" smtClean="0"/>
              <a:t>up to 15 points</a:t>
            </a:r>
            <a:r>
              <a:rPr lang="en-US" dirty="0" smtClean="0"/>
              <a:t>) Implement </a:t>
            </a:r>
            <a:r>
              <a:rPr lang="en-US" dirty="0"/>
              <a:t>Adaptive-SLIC</a:t>
            </a:r>
          </a:p>
          <a:p>
            <a:endParaRPr lang="en-US" dirty="0"/>
          </a:p>
        </p:txBody>
      </p:sp>
      <p:pic>
        <p:nvPicPr>
          <p:cNvPr id="5" name="Picture 2" descr="https://filebox.ece.vt.edu/~jbhuang/teaching/ece5554-4554/fa16/images/apative-sl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955" y="3657738"/>
            <a:ext cx="5367561" cy="310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01" y="4001294"/>
            <a:ext cx="2940270" cy="81887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194486" y="5271488"/>
                <a:ext cx="3284099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 smtClean="0"/>
                  <a:t>Color difference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 smtClean="0"/>
                  <a:t>: Spatial difference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maximum </a:t>
                </a:r>
                <a:r>
                  <a:rPr lang="en-US" dirty="0"/>
                  <a:t>observed spatial and color distances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86" y="5271488"/>
                <a:ext cx="3284099" cy="1200329"/>
              </a:xfrm>
              <a:prstGeom prst="rect">
                <a:avLst/>
              </a:prstGeom>
              <a:blipFill>
                <a:blip r:embed="rId4"/>
                <a:stretch>
                  <a:fillRect l="-1299" t="-3046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107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 </a:t>
            </a:r>
            <a:r>
              <a:rPr lang="en-US" dirty="0" smtClean="0"/>
              <a:t>4 Part 2: EM algorithm</a:t>
            </a:r>
            <a:endParaRPr lang="en-US" dirty="0"/>
          </a:p>
        </p:txBody>
      </p:sp>
      <p:pic>
        <p:nvPicPr>
          <p:cNvPr id="35533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4"/>
          <a:stretch/>
        </p:blipFill>
        <p:spPr bwMode="auto">
          <a:xfrm>
            <a:off x="314325" y="1325563"/>
            <a:ext cx="5229225" cy="491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57875" y="5212655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“good/bad” label of each annotator is the missing data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47913" y="2101463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true scores for each image have a Gaussian distribution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47913" y="1325563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false scores come from a uniform distribution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818251" y="408802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Annotators are always “bad” or always “good”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60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 4 Part 3: </a:t>
            </a:r>
            <a:r>
              <a:rPr lang="en-US" dirty="0" err="1" smtClean="0"/>
              <a:t>GraphCut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781175"/>
            <a:ext cx="7886700" cy="182282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Define unary potential </a:t>
            </a:r>
          </a:p>
          <a:p>
            <a:r>
              <a:rPr lang="en-US" dirty="0" smtClean="0"/>
              <a:t>Define pairwise potential</a:t>
            </a:r>
          </a:p>
          <a:p>
            <a:pPr lvl="1"/>
            <a:r>
              <a:rPr lang="en-US" dirty="0" smtClean="0"/>
              <a:t>Contrastive term</a:t>
            </a:r>
          </a:p>
          <a:p>
            <a:r>
              <a:rPr lang="en-US" dirty="0" smtClean="0"/>
              <a:t>Solve </a:t>
            </a:r>
            <a:r>
              <a:rPr lang="en-US" dirty="0" err="1" smtClean="0"/>
              <a:t>segementation</a:t>
            </a:r>
            <a:r>
              <a:rPr lang="en-US" dirty="0" smtClean="0"/>
              <a:t> using graph-cut</a:t>
            </a:r>
          </a:p>
          <a:p>
            <a:pPr lvl="1"/>
            <a:r>
              <a:rPr lang="en-US" dirty="0" smtClean="0"/>
              <a:t>Read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GraphCut.m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73412" name="Picture 4" descr="https://filebox.ece.vt.edu/~jbhuang/teaching/ece5554-4554/fa16/images/cat_g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299" y="970989"/>
            <a:ext cx="5533402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67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 4 Part 3: </a:t>
            </a:r>
            <a:r>
              <a:rPr lang="en-US" dirty="0" err="1" smtClean="0"/>
              <a:t>GraphCut</a:t>
            </a:r>
            <a:r>
              <a:rPr lang="en-US" dirty="0" smtClean="0"/>
              <a:t> – </a:t>
            </a:r>
            <a:br>
              <a:rPr lang="en-US" dirty="0" smtClean="0"/>
            </a:br>
            <a:r>
              <a:rPr lang="en-US" dirty="0" smtClean="0"/>
              <a:t>Graduate credits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 smtClean="0"/>
              <a:t>(</a:t>
            </a:r>
            <a:r>
              <a:rPr lang="en-US" b="1" dirty="0" smtClean="0"/>
              <a:t>up to 15 points</a:t>
            </a:r>
            <a:r>
              <a:rPr lang="en-US" dirty="0" smtClean="0"/>
              <a:t>) try two more images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(</a:t>
            </a:r>
            <a:r>
              <a:rPr lang="en-US" b="1" dirty="0" smtClean="0"/>
              <a:t>up to 10 points</a:t>
            </a:r>
            <a:r>
              <a:rPr lang="en-US" dirty="0" smtClean="0"/>
              <a:t>) image composition</a:t>
            </a:r>
          </a:p>
          <a:p>
            <a:endParaRPr lang="en-US" dirty="0"/>
          </a:p>
        </p:txBody>
      </p:sp>
      <p:pic>
        <p:nvPicPr>
          <p:cNvPr id="276482" name="Picture 2" descr="https://filebox.ece.vt.edu/~jbhuang/teaching/ece5554-4554/fa16/images/GraphCu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670" y="2210368"/>
            <a:ext cx="3300099" cy="219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486" name="Picture 6" descr="https://filebox.ece.vt.edu/~jbhuang/teaching/ece5554-4554/fa16/images/collag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670" y="4811112"/>
            <a:ext cx="3703657" cy="204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32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Missing Data Problems: Segmentation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2568"/>
            <a:ext cx="8839200" cy="341418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en-US" dirty="0" smtClean="0"/>
              <a:t>	Challenge: Segment the image into figure and ground without knowing what the foreground looks like in advance.</a:t>
            </a:r>
          </a:p>
          <a:p>
            <a:pPr>
              <a:lnSpc>
                <a:spcPct val="120000"/>
              </a:lnSpc>
              <a:buNone/>
            </a:pPr>
            <a:endParaRPr lang="en-US" dirty="0" smtClean="0"/>
          </a:p>
          <a:p>
            <a:pPr>
              <a:lnSpc>
                <a:spcPct val="120000"/>
              </a:lnSpc>
              <a:buNone/>
            </a:pPr>
            <a:r>
              <a:rPr lang="en-US" dirty="0" smtClean="0"/>
              <a:t>Three sub-problems: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/>
              <a:t>If we had labels, how could we model the appearance of foreground and background? 	</a:t>
            </a:r>
            <a:r>
              <a:rPr lang="en-US" b="1" dirty="0" smtClean="0">
                <a:solidFill>
                  <a:srgbClr val="FF0000"/>
                </a:solidFill>
              </a:rPr>
              <a:t>MLE: maximum likelihood estimation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/>
              <a:t>Once we have modeled the </a:t>
            </a:r>
            <a:r>
              <a:rPr lang="en-US" dirty="0" err="1" smtClean="0"/>
              <a:t>fg</a:t>
            </a:r>
            <a:r>
              <a:rPr lang="en-US" dirty="0" smtClean="0"/>
              <a:t>/</a:t>
            </a:r>
            <a:r>
              <a:rPr lang="en-US" dirty="0" err="1" smtClean="0"/>
              <a:t>bg</a:t>
            </a:r>
            <a:r>
              <a:rPr lang="en-US" dirty="0" smtClean="0"/>
              <a:t> appearance, how do we compute the likelihood that a pixel is foreground?  </a:t>
            </a:r>
            <a:r>
              <a:rPr lang="en-US" b="1" dirty="0" smtClean="0">
                <a:solidFill>
                  <a:srgbClr val="FF0000"/>
                </a:solidFill>
              </a:rPr>
              <a:t>Probabilistic inference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/>
              <a:t>How can we get both labels and appearance models at once? 	 </a:t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Hidden data problem: Expectation Maximization</a:t>
            </a:r>
          </a:p>
        </p:txBody>
      </p:sp>
      <p:pic>
        <p:nvPicPr>
          <p:cNvPr id="12" name="Picture 2" descr="C:\Users\Hoiem\Documents\Classes\Spring11 - Computer Vision\demos\EM\figure_ground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7470" y="4414340"/>
            <a:ext cx="2391830" cy="2391830"/>
          </a:xfrm>
          <a:prstGeom prst="rect">
            <a:avLst/>
          </a:prstGeom>
          <a:noFill/>
        </p:spPr>
      </p:pic>
      <p:cxnSp>
        <p:nvCxnSpPr>
          <p:cNvPr id="13" name="Straight Arrow Connector 12"/>
          <p:cNvCxnSpPr/>
          <p:nvPr/>
        </p:nvCxnSpPr>
        <p:spPr>
          <a:xfrm>
            <a:off x="2895600" y="5638800"/>
            <a:ext cx="9144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95400" y="5410200"/>
            <a:ext cx="1510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Foreground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6172200" y="4876800"/>
            <a:ext cx="1553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Background</a:t>
            </a:r>
            <a:endParaRPr lang="en-US" sz="2000" dirty="0"/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5526620" y="4800600"/>
            <a:ext cx="838200" cy="152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94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remember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Markov Random Fields</a:t>
            </a:r>
            <a:endParaRPr lang="en-US" dirty="0"/>
          </a:p>
          <a:p>
            <a:pPr lvl="1"/>
            <a:r>
              <a:rPr lang="en-US" dirty="0" smtClean="0"/>
              <a:t>Encode </a:t>
            </a:r>
            <a:r>
              <a:rPr lang="en-US" dirty="0"/>
              <a:t>dependencies between pixels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Likelihood as energy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Segmentation with Graph Cuts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6182" y="5274154"/>
            <a:ext cx="5181600" cy="1660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>
            <a:off x="6737350" y="1825625"/>
            <a:ext cx="2133600" cy="2133600"/>
            <a:chOff x="1524000" y="1447800"/>
            <a:chExt cx="2133600" cy="2133600"/>
          </a:xfrm>
        </p:grpSpPr>
        <p:sp>
          <p:nvSpPr>
            <p:cNvPr id="7" name="Freeform 2"/>
            <p:cNvSpPr>
              <a:spLocks/>
            </p:cNvSpPr>
            <p:nvPr/>
          </p:nvSpPr>
          <p:spPr bwMode="auto">
            <a:xfrm rot="5400000" flipH="1" flipV="1">
              <a:off x="2476500" y="723900"/>
              <a:ext cx="228600" cy="1676400"/>
            </a:xfrm>
            <a:custGeom>
              <a:avLst/>
              <a:gdLst>
                <a:gd name="T0" fmla="*/ 0 w 144"/>
                <a:gd name="T1" fmla="*/ 1676400 h 1056"/>
                <a:gd name="T2" fmla="*/ 228600 w 144"/>
                <a:gd name="T3" fmla="*/ 838200 h 1056"/>
                <a:gd name="T4" fmla="*/ 0 w 144"/>
                <a:gd name="T5" fmla="*/ 0 h 1056"/>
                <a:gd name="T6" fmla="*/ 0 60000 65536"/>
                <a:gd name="T7" fmla="*/ 0 60000 65536"/>
                <a:gd name="T8" fmla="*/ 0 60000 65536"/>
                <a:gd name="T9" fmla="*/ 0 w 144"/>
                <a:gd name="T10" fmla="*/ 0 h 1056"/>
                <a:gd name="T11" fmla="*/ 144 w 144"/>
                <a:gd name="T12" fmla="*/ 1056 h 10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056">
                  <a:moveTo>
                    <a:pt x="0" y="1056"/>
                  </a:moveTo>
                  <a:cubicBezTo>
                    <a:pt x="72" y="880"/>
                    <a:pt x="144" y="704"/>
                    <a:pt x="144" y="528"/>
                  </a:cubicBezTo>
                  <a:cubicBezTo>
                    <a:pt x="144" y="352"/>
                    <a:pt x="72" y="176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3429000" y="1676400"/>
              <a:ext cx="228600" cy="1676400"/>
            </a:xfrm>
            <a:custGeom>
              <a:avLst/>
              <a:gdLst>
                <a:gd name="T0" fmla="*/ 0 w 144"/>
                <a:gd name="T1" fmla="*/ 1676400 h 1056"/>
                <a:gd name="T2" fmla="*/ 228600 w 144"/>
                <a:gd name="T3" fmla="*/ 838200 h 1056"/>
                <a:gd name="T4" fmla="*/ 0 w 144"/>
                <a:gd name="T5" fmla="*/ 0 h 1056"/>
                <a:gd name="T6" fmla="*/ 0 60000 65536"/>
                <a:gd name="T7" fmla="*/ 0 60000 65536"/>
                <a:gd name="T8" fmla="*/ 0 60000 65536"/>
                <a:gd name="T9" fmla="*/ 0 w 144"/>
                <a:gd name="T10" fmla="*/ 0 h 1056"/>
                <a:gd name="T11" fmla="*/ 144 w 144"/>
                <a:gd name="T12" fmla="*/ 1056 h 10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056">
                  <a:moveTo>
                    <a:pt x="0" y="1056"/>
                  </a:moveTo>
                  <a:cubicBezTo>
                    <a:pt x="72" y="880"/>
                    <a:pt x="144" y="704"/>
                    <a:pt x="144" y="528"/>
                  </a:cubicBezTo>
                  <a:cubicBezTo>
                    <a:pt x="144" y="352"/>
                    <a:pt x="72" y="176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4"/>
            <p:cNvSpPr>
              <a:spLocks noChangeShapeType="1"/>
            </p:cNvSpPr>
            <p:nvPr/>
          </p:nvSpPr>
          <p:spPr bwMode="auto">
            <a:xfrm flipV="1">
              <a:off x="2590800" y="1676400"/>
              <a:ext cx="838200" cy="1752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5"/>
            <p:cNvSpPr>
              <a:spLocks noChangeShapeType="1"/>
            </p:cNvSpPr>
            <p:nvPr/>
          </p:nvSpPr>
          <p:spPr bwMode="auto">
            <a:xfrm>
              <a:off x="2590800" y="1676400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3429000" y="1676400"/>
              <a:ext cx="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3332163" y="1660525"/>
              <a:ext cx="242887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folHlink"/>
                  </a:solidFill>
                </a:rPr>
                <a:t>i</a:t>
              </a:r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 flipV="1">
              <a:off x="2590800" y="1676400"/>
              <a:ext cx="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 flipV="1">
              <a:off x="2590800" y="1676400"/>
              <a:ext cx="838200" cy="8382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 flipH="1" flipV="1">
              <a:off x="1752600" y="1676400"/>
              <a:ext cx="8382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 flipH="1">
              <a:off x="1752600" y="2514600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 flipH="1">
              <a:off x="1752600" y="2514600"/>
              <a:ext cx="8382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>
              <a:off x="2590800" y="2514600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>
              <a:off x="2590800" y="2514600"/>
              <a:ext cx="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>
              <a:off x="2590800" y="2514600"/>
              <a:ext cx="8382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2520950" y="2444750"/>
              <a:ext cx="139700" cy="13970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" name="Oval 19"/>
            <p:cNvSpPr>
              <a:spLocks noChangeArrowheads="1"/>
            </p:cNvSpPr>
            <p:nvPr/>
          </p:nvSpPr>
          <p:spPr bwMode="auto">
            <a:xfrm>
              <a:off x="2520950" y="1600200"/>
              <a:ext cx="139700" cy="14128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20"/>
            <p:cNvSpPr>
              <a:spLocks noChangeArrowheads="1"/>
            </p:cNvSpPr>
            <p:nvPr/>
          </p:nvSpPr>
          <p:spPr bwMode="auto">
            <a:xfrm>
              <a:off x="3363913" y="2444750"/>
              <a:ext cx="141287" cy="1397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1"/>
            <p:cNvSpPr>
              <a:spLocks noChangeArrowheads="1"/>
            </p:cNvSpPr>
            <p:nvPr/>
          </p:nvSpPr>
          <p:spPr bwMode="auto">
            <a:xfrm>
              <a:off x="2520950" y="3287713"/>
              <a:ext cx="139700" cy="14128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22"/>
            <p:cNvSpPr>
              <a:spLocks noChangeArrowheads="1"/>
            </p:cNvSpPr>
            <p:nvPr/>
          </p:nvSpPr>
          <p:spPr bwMode="auto">
            <a:xfrm>
              <a:off x="1676400" y="2444750"/>
              <a:ext cx="141288" cy="1397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23"/>
            <p:cNvSpPr>
              <a:spLocks noChangeArrowheads="1"/>
            </p:cNvSpPr>
            <p:nvPr/>
          </p:nvSpPr>
          <p:spPr bwMode="auto">
            <a:xfrm>
              <a:off x="3363913" y="1600200"/>
              <a:ext cx="141287" cy="14128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7" name="Oval 24"/>
            <p:cNvSpPr>
              <a:spLocks noChangeArrowheads="1"/>
            </p:cNvSpPr>
            <p:nvPr/>
          </p:nvSpPr>
          <p:spPr bwMode="auto">
            <a:xfrm>
              <a:off x="3363913" y="3287713"/>
              <a:ext cx="141287" cy="14128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25"/>
            <p:cNvSpPr>
              <a:spLocks noChangeArrowheads="1"/>
            </p:cNvSpPr>
            <p:nvPr/>
          </p:nvSpPr>
          <p:spPr bwMode="auto">
            <a:xfrm>
              <a:off x="1676400" y="3287713"/>
              <a:ext cx="141288" cy="14128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26"/>
            <p:cNvSpPr>
              <a:spLocks noChangeArrowheads="1"/>
            </p:cNvSpPr>
            <p:nvPr/>
          </p:nvSpPr>
          <p:spPr bwMode="auto">
            <a:xfrm>
              <a:off x="1676400" y="1600200"/>
              <a:ext cx="141288" cy="14128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Text Box 27"/>
            <p:cNvSpPr txBox="1">
              <a:spLocks noChangeArrowheads="1"/>
            </p:cNvSpPr>
            <p:nvPr/>
          </p:nvSpPr>
          <p:spPr bwMode="auto">
            <a:xfrm>
              <a:off x="2514600" y="2498725"/>
              <a:ext cx="2428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folHlink"/>
                  </a:solidFill>
                </a:rPr>
                <a:t>j</a:t>
              </a:r>
            </a:p>
          </p:txBody>
        </p:sp>
        <p:sp>
          <p:nvSpPr>
            <p:cNvPr id="31" name="Text Box 28"/>
            <p:cNvSpPr txBox="1">
              <a:spLocks noChangeArrowheads="1"/>
            </p:cNvSpPr>
            <p:nvPr/>
          </p:nvSpPr>
          <p:spPr bwMode="auto">
            <a:xfrm>
              <a:off x="2895600" y="1965325"/>
              <a:ext cx="6858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</a:rPr>
                <a:t>w</a:t>
              </a:r>
              <a:r>
                <a:rPr lang="en-US" sz="2000" b="1" baseline="-25000">
                  <a:solidFill>
                    <a:srgbClr val="FF0000"/>
                  </a:solidFill>
                </a:rPr>
                <a:t>ij</a:t>
              </a:r>
            </a:p>
          </p:txBody>
        </p:sp>
        <p:sp>
          <p:nvSpPr>
            <p:cNvPr id="32" name="Line 29"/>
            <p:cNvSpPr>
              <a:spLocks noChangeShapeType="1"/>
            </p:cNvSpPr>
            <p:nvPr/>
          </p:nvSpPr>
          <p:spPr bwMode="auto">
            <a:xfrm>
              <a:off x="1752600" y="1676400"/>
              <a:ext cx="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0"/>
            <p:cNvSpPr>
              <a:spLocks noChangeShapeType="1"/>
            </p:cNvSpPr>
            <p:nvPr/>
          </p:nvSpPr>
          <p:spPr bwMode="auto">
            <a:xfrm>
              <a:off x="1752600" y="2514600"/>
              <a:ext cx="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1"/>
            <p:cNvSpPr>
              <a:spLocks noChangeShapeType="1"/>
            </p:cNvSpPr>
            <p:nvPr/>
          </p:nvSpPr>
          <p:spPr bwMode="auto">
            <a:xfrm>
              <a:off x="1752600" y="3352800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2"/>
            <p:cNvSpPr>
              <a:spLocks noChangeShapeType="1"/>
            </p:cNvSpPr>
            <p:nvPr/>
          </p:nvSpPr>
          <p:spPr bwMode="auto">
            <a:xfrm flipH="1">
              <a:off x="2590800" y="3352800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3"/>
            <p:cNvSpPr>
              <a:spLocks noChangeShapeType="1"/>
            </p:cNvSpPr>
            <p:nvPr/>
          </p:nvSpPr>
          <p:spPr bwMode="auto">
            <a:xfrm>
              <a:off x="3429000" y="2514600"/>
              <a:ext cx="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4"/>
            <p:cNvSpPr>
              <a:spLocks noChangeShapeType="1"/>
            </p:cNvSpPr>
            <p:nvPr/>
          </p:nvSpPr>
          <p:spPr bwMode="auto">
            <a:xfrm>
              <a:off x="1752600" y="1676400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5"/>
            <p:cNvSpPr>
              <a:spLocks noChangeShapeType="1"/>
            </p:cNvSpPr>
            <p:nvPr/>
          </p:nvSpPr>
          <p:spPr bwMode="auto">
            <a:xfrm>
              <a:off x="1752600" y="1676400"/>
              <a:ext cx="838200" cy="1676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36"/>
            <p:cNvSpPr>
              <a:spLocks noChangeShapeType="1"/>
            </p:cNvSpPr>
            <p:nvPr/>
          </p:nvSpPr>
          <p:spPr bwMode="auto">
            <a:xfrm flipH="1">
              <a:off x="1752600" y="1676400"/>
              <a:ext cx="838200" cy="1676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37"/>
            <p:cNvSpPr>
              <a:spLocks noChangeShapeType="1"/>
            </p:cNvSpPr>
            <p:nvPr/>
          </p:nvSpPr>
          <p:spPr bwMode="auto">
            <a:xfrm>
              <a:off x="2590800" y="1600200"/>
              <a:ext cx="838200" cy="1752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38"/>
            <p:cNvSpPr>
              <a:spLocks noChangeShapeType="1"/>
            </p:cNvSpPr>
            <p:nvPr/>
          </p:nvSpPr>
          <p:spPr bwMode="auto">
            <a:xfrm>
              <a:off x="1752600" y="1676400"/>
              <a:ext cx="16764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39"/>
            <p:cNvSpPr>
              <a:spLocks noChangeShapeType="1"/>
            </p:cNvSpPr>
            <p:nvPr/>
          </p:nvSpPr>
          <p:spPr bwMode="auto">
            <a:xfrm flipV="1">
              <a:off x="1752600" y="2514600"/>
              <a:ext cx="16764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40"/>
            <p:cNvSpPr>
              <a:spLocks noChangeShapeType="1"/>
            </p:cNvSpPr>
            <p:nvPr/>
          </p:nvSpPr>
          <p:spPr bwMode="auto">
            <a:xfrm flipH="1" flipV="1">
              <a:off x="1752600" y="2514600"/>
              <a:ext cx="16764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41"/>
            <p:cNvSpPr>
              <a:spLocks noChangeShapeType="1"/>
            </p:cNvSpPr>
            <p:nvPr/>
          </p:nvSpPr>
          <p:spPr bwMode="auto">
            <a:xfrm flipV="1">
              <a:off x="1752600" y="1676400"/>
              <a:ext cx="16764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 flipH="1">
              <a:off x="1524000" y="1676400"/>
              <a:ext cx="228600" cy="1676400"/>
            </a:xfrm>
            <a:custGeom>
              <a:avLst/>
              <a:gdLst>
                <a:gd name="T0" fmla="*/ 0 w 144"/>
                <a:gd name="T1" fmla="*/ 1676400 h 1056"/>
                <a:gd name="T2" fmla="*/ 228600 w 144"/>
                <a:gd name="T3" fmla="*/ 838200 h 1056"/>
                <a:gd name="T4" fmla="*/ 0 w 144"/>
                <a:gd name="T5" fmla="*/ 0 h 1056"/>
                <a:gd name="T6" fmla="*/ 0 60000 65536"/>
                <a:gd name="T7" fmla="*/ 0 60000 65536"/>
                <a:gd name="T8" fmla="*/ 0 60000 65536"/>
                <a:gd name="T9" fmla="*/ 0 w 144"/>
                <a:gd name="T10" fmla="*/ 0 h 1056"/>
                <a:gd name="T11" fmla="*/ 144 w 144"/>
                <a:gd name="T12" fmla="*/ 1056 h 10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056">
                  <a:moveTo>
                    <a:pt x="0" y="1056"/>
                  </a:moveTo>
                  <a:cubicBezTo>
                    <a:pt x="72" y="880"/>
                    <a:pt x="144" y="704"/>
                    <a:pt x="144" y="528"/>
                  </a:cubicBezTo>
                  <a:cubicBezTo>
                    <a:pt x="144" y="352"/>
                    <a:pt x="72" y="176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 rot="16200000" flipH="1">
              <a:off x="2476500" y="2628900"/>
              <a:ext cx="228600" cy="1676400"/>
            </a:xfrm>
            <a:custGeom>
              <a:avLst/>
              <a:gdLst>
                <a:gd name="T0" fmla="*/ 0 w 144"/>
                <a:gd name="T1" fmla="*/ 1676400 h 1056"/>
                <a:gd name="T2" fmla="*/ 228600 w 144"/>
                <a:gd name="T3" fmla="*/ 838200 h 1056"/>
                <a:gd name="T4" fmla="*/ 0 w 144"/>
                <a:gd name="T5" fmla="*/ 0 h 1056"/>
                <a:gd name="T6" fmla="*/ 0 60000 65536"/>
                <a:gd name="T7" fmla="*/ 0 60000 65536"/>
                <a:gd name="T8" fmla="*/ 0 60000 65536"/>
                <a:gd name="T9" fmla="*/ 0 w 144"/>
                <a:gd name="T10" fmla="*/ 0 h 1056"/>
                <a:gd name="T11" fmla="*/ 144 w 144"/>
                <a:gd name="T12" fmla="*/ 1056 h 10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056">
                  <a:moveTo>
                    <a:pt x="0" y="1056"/>
                  </a:moveTo>
                  <a:cubicBezTo>
                    <a:pt x="72" y="880"/>
                    <a:pt x="144" y="704"/>
                    <a:pt x="144" y="528"/>
                  </a:cubicBezTo>
                  <a:cubicBezTo>
                    <a:pt x="144" y="352"/>
                    <a:pt x="72" y="176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0767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</a:t>
            </a:r>
            <a:r>
              <a:rPr lang="en-US" dirty="0" smtClean="0"/>
              <a:t>module: Object </a:t>
            </a:r>
            <a:r>
              <a:rPr lang="en-US" dirty="0" smtClean="0"/>
              <a:t>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Face recognition</a:t>
            </a:r>
          </a:p>
          <a:p>
            <a:r>
              <a:rPr lang="en-US" dirty="0" smtClean="0"/>
              <a:t>Image categorization </a:t>
            </a:r>
            <a:endParaRPr lang="en-US" dirty="0" smtClean="0"/>
          </a:p>
          <a:p>
            <a:r>
              <a:rPr lang="en-US" dirty="0" smtClean="0"/>
              <a:t>Machine learning</a:t>
            </a:r>
            <a:endParaRPr lang="en-US" dirty="0" smtClean="0"/>
          </a:p>
          <a:p>
            <a:r>
              <a:rPr lang="en-US" dirty="0" smtClean="0"/>
              <a:t>Object category detection</a:t>
            </a:r>
          </a:p>
          <a:p>
            <a:r>
              <a:rPr lang="en-US" dirty="0" smtClean="0"/>
              <a:t>Tracking objects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63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EM: Mixture of Gaussians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03350"/>
            <a:ext cx="7886700" cy="477361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Initialize parameters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Compute likelihood of hidden variables for current parameters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Estimate new parameters for each component, weighted by likelihood </a:t>
            </a:r>
            <a:endParaRPr lang="en-US" dirty="0"/>
          </a:p>
        </p:txBody>
      </p:sp>
      <p:graphicFrame>
        <p:nvGraphicFramePr>
          <p:cNvPr id="329730" name="Object 2"/>
          <p:cNvGraphicFramePr>
            <a:graphicFrameLocks noChangeAspect="1"/>
          </p:cNvGraphicFramePr>
          <p:nvPr>
            <p:extLst/>
          </p:nvPr>
        </p:nvGraphicFramePr>
        <p:xfrm>
          <a:off x="0" y="3352800"/>
          <a:ext cx="498475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90" name="Equation" r:id="rId3" imgW="2120760" imgH="266400" progId="Equation.3">
                  <p:embed/>
                </p:oleObj>
              </mc:Choice>
              <mc:Fallback>
                <p:oleObj name="Equation" r:id="rId3" imgW="2120760" imgH="266400" progId="Equation.3">
                  <p:embed/>
                  <p:pic>
                    <p:nvPicPr>
                      <p:cNvPr id="32973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352800"/>
                        <a:ext cx="4984750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9731" name="Object 3"/>
          <p:cNvGraphicFramePr>
            <a:graphicFrameLocks noChangeAspect="1"/>
          </p:cNvGraphicFramePr>
          <p:nvPr/>
        </p:nvGraphicFramePr>
        <p:xfrm>
          <a:off x="146050" y="5615832"/>
          <a:ext cx="2520950" cy="856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91" name="Equation" r:id="rId5" imgW="1574640" imgH="533160" progId="Equation.3">
                  <p:embed/>
                </p:oleObj>
              </mc:Choice>
              <mc:Fallback>
                <p:oleObj name="Equation" r:id="rId5" imgW="1574640" imgH="533160" progId="Equation.3">
                  <p:embed/>
                  <p:pic>
                    <p:nvPicPr>
                      <p:cNvPr id="3297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" y="5615832"/>
                        <a:ext cx="2520950" cy="8564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9732" name="Object 4"/>
          <p:cNvGraphicFramePr>
            <a:graphicFrameLocks noChangeAspect="1"/>
          </p:cNvGraphicFramePr>
          <p:nvPr/>
        </p:nvGraphicFramePr>
        <p:xfrm>
          <a:off x="3146425" y="5603875"/>
          <a:ext cx="3535363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92" name="Equation" r:id="rId7" imgW="2133360" imgH="533160" progId="Equation.3">
                  <p:embed/>
                </p:oleObj>
              </mc:Choice>
              <mc:Fallback>
                <p:oleObj name="Equation" r:id="rId7" imgW="2133360" imgH="533160" progId="Equation.3">
                  <p:embed/>
                  <p:pic>
                    <p:nvPicPr>
                      <p:cNvPr id="3297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6425" y="5603875"/>
                        <a:ext cx="3535363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9733" name="Object 5"/>
          <p:cNvGraphicFramePr>
            <a:graphicFrameLocks noChangeAspect="1"/>
          </p:cNvGraphicFramePr>
          <p:nvPr/>
        </p:nvGraphicFramePr>
        <p:xfrm>
          <a:off x="7280275" y="5503863"/>
          <a:ext cx="15875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93" name="Equation" r:id="rId9" imgW="1015920" imgH="520560" progId="Equation.3">
                  <p:embed/>
                </p:oleObj>
              </mc:Choice>
              <mc:Fallback>
                <p:oleObj name="Equation" r:id="rId9" imgW="1015920" imgH="520560" progId="Equation.3">
                  <p:embed/>
                  <p:pic>
                    <p:nvPicPr>
                      <p:cNvPr id="32973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0275" y="5503863"/>
                        <a:ext cx="1587500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5029200" y="3352800"/>
          <a:ext cx="3555246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94" name="Equation" r:id="rId11" imgW="2171700" imgH="533400" progId="Equation.3">
                  <p:embed/>
                </p:oleObj>
              </mc:Choice>
              <mc:Fallback>
                <p:oleObj name="Equation" r:id="rId11" imgW="2171700" imgH="5334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352800"/>
                        <a:ext cx="3555246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9577" y="2880797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Given by normal distribution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985277" y="3129995"/>
            <a:ext cx="228600" cy="2402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98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Gaussian Mixture </a:t>
            </a:r>
            <a:r>
              <a:rPr lang="en-US" sz="3600" dirty="0"/>
              <a:t>M</a:t>
            </a:r>
            <a:r>
              <a:rPr lang="en-US" sz="3600" dirty="0" smtClean="0"/>
              <a:t>odels: Practical Tips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990600"/>
            <a:ext cx="7197763" cy="5867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Number </a:t>
            </a:r>
            <a:r>
              <a:rPr lang="en-US" dirty="0" smtClean="0"/>
              <a:t>of </a:t>
            </a:r>
            <a:r>
              <a:rPr lang="en-US" dirty="0" smtClean="0"/>
              <a:t>components</a:t>
            </a:r>
          </a:p>
          <a:p>
            <a:pPr lvl="1"/>
            <a:r>
              <a:rPr lang="en-US" sz="2200" dirty="0" smtClean="0"/>
              <a:t>Select </a:t>
            </a:r>
            <a:r>
              <a:rPr lang="en-US" sz="2200" dirty="0" smtClean="0"/>
              <a:t>by hand based on knowledge of problem </a:t>
            </a:r>
            <a:endParaRPr lang="en-US" sz="2200" dirty="0" smtClean="0"/>
          </a:p>
          <a:p>
            <a:pPr lvl="1"/>
            <a:r>
              <a:rPr lang="en-US" sz="2200" dirty="0" smtClean="0"/>
              <a:t>Select </a:t>
            </a:r>
            <a:r>
              <a:rPr lang="en-US" sz="2200" dirty="0" smtClean="0"/>
              <a:t>using cross-validation or sample </a:t>
            </a:r>
            <a:r>
              <a:rPr lang="en-US" sz="2200" dirty="0" smtClean="0"/>
              <a:t>data</a:t>
            </a:r>
          </a:p>
          <a:p>
            <a:pPr lvl="1"/>
            <a:r>
              <a:rPr lang="en-US" sz="2200" dirty="0" smtClean="0"/>
              <a:t>Usually</a:t>
            </a:r>
            <a:r>
              <a:rPr lang="en-US" sz="2200" dirty="0" smtClean="0"/>
              <a:t>, not too sensitive and safer to use more </a:t>
            </a:r>
            <a:r>
              <a:rPr lang="en-US" sz="2200" dirty="0" smtClean="0"/>
              <a:t>components</a:t>
            </a:r>
          </a:p>
          <a:p>
            <a:r>
              <a:rPr lang="en-US" dirty="0" smtClean="0"/>
              <a:t>Covariance matrix</a:t>
            </a:r>
          </a:p>
          <a:p>
            <a:pPr lvl="1"/>
            <a:r>
              <a:rPr lang="en-US" sz="2200" u="sng" dirty="0" smtClean="0"/>
              <a:t>Spherical covariance</a:t>
            </a:r>
            <a:r>
              <a:rPr lang="en-US" sz="2200" dirty="0" smtClean="0"/>
              <a:t>: </a:t>
            </a:r>
            <a:r>
              <a:rPr lang="en-US" sz="2200" dirty="0" smtClean="0"/>
              <a:t>dimensions within each component are independent with equal variance (1 parameter but usually too </a:t>
            </a:r>
            <a:r>
              <a:rPr lang="en-US" sz="2200" dirty="0" smtClean="0"/>
              <a:t>restrictive)</a:t>
            </a:r>
            <a:endParaRPr lang="en-US" sz="2200" dirty="0"/>
          </a:p>
          <a:p>
            <a:pPr lvl="1"/>
            <a:r>
              <a:rPr lang="en-US" sz="2200" u="sng" dirty="0" smtClean="0"/>
              <a:t>Diagonal covariance</a:t>
            </a:r>
            <a:r>
              <a:rPr lang="en-US" sz="2200" dirty="0" smtClean="0"/>
              <a:t>:  </a:t>
            </a:r>
            <a:r>
              <a:rPr lang="en-US" sz="2200" dirty="0" smtClean="0"/>
              <a:t>dimensions within each component are not independent with difference variances (N parameters for N-D </a:t>
            </a:r>
            <a:r>
              <a:rPr lang="en-US" sz="2200" dirty="0" smtClean="0"/>
              <a:t>data)</a:t>
            </a:r>
          </a:p>
          <a:p>
            <a:pPr lvl="1"/>
            <a:r>
              <a:rPr lang="en-US" sz="2200" u="sng" dirty="0" smtClean="0"/>
              <a:t>Full covariance</a:t>
            </a:r>
            <a:r>
              <a:rPr lang="en-US" sz="2200" dirty="0" smtClean="0"/>
              <a:t>: </a:t>
            </a:r>
            <a:r>
              <a:rPr lang="en-US" sz="2200" dirty="0" smtClean="0"/>
              <a:t>no assumptions  (N*(N+1)/2 parameters); for high N might be expensive to do EM, to evaluate, and may </a:t>
            </a:r>
            <a:r>
              <a:rPr lang="en-US" sz="2200" dirty="0" err="1" smtClean="0"/>
              <a:t>overfit</a:t>
            </a:r>
            <a:endParaRPr lang="en-US" sz="2200" dirty="0"/>
          </a:p>
          <a:p>
            <a:pPr lvl="1"/>
            <a:r>
              <a:rPr lang="en-US" sz="2200" dirty="0" smtClean="0"/>
              <a:t>Typically </a:t>
            </a:r>
            <a:r>
              <a:rPr lang="en-US" sz="2200" dirty="0" smtClean="0"/>
              <a:t>use “Full” if lots of data, few dimensions; Use “Diagonal” </a:t>
            </a:r>
            <a:r>
              <a:rPr lang="en-US" sz="2200" dirty="0" smtClean="0"/>
              <a:t>otherwise</a:t>
            </a:r>
            <a:endParaRPr lang="en-US" sz="2200" dirty="0" smtClean="0"/>
          </a:p>
          <a:p>
            <a:r>
              <a:rPr lang="en-US" dirty="0" smtClean="0"/>
              <a:t>Can get stuck in local </a:t>
            </a:r>
            <a:r>
              <a:rPr lang="en-US" dirty="0" smtClean="0"/>
              <a:t>minima</a:t>
            </a:r>
            <a:endParaRPr lang="en-US" dirty="0"/>
          </a:p>
          <a:p>
            <a:pPr lvl="1"/>
            <a:r>
              <a:rPr lang="en-US" sz="2200" dirty="0" smtClean="0"/>
              <a:t>Use </a:t>
            </a:r>
            <a:r>
              <a:rPr lang="en-US" sz="2200" dirty="0" smtClean="0"/>
              <a:t>multiple </a:t>
            </a:r>
            <a:r>
              <a:rPr lang="en-US" sz="2200" dirty="0" smtClean="0"/>
              <a:t>restarts</a:t>
            </a:r>
          </a:p>
          <a:p>
            <a:pPr lvl="1"/>
            <a:r>
              <a:rPr lang="en-US" sz="2200" dirty="0" smtClean="0"/>
              <a:t>Choose </a:t>
            </a:r>
            <a:r>
              <a:rPr lang="en-US" sz="2200" dirty="0" smtClean="0"/>
              <a:t>solution with greatest data likelihood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7630383" y="2651735"/>
                <a:ext cx="1154354" cy="5897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0383" y="2651735"/>
                <a:ext cx="1154354" cy="5897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7630383" y="3455854"/>
                <a:ext cx="1156663" cy="7100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0383" y="3455854"/>
                <a:ext cx="1156663" cy="7100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7661867" y="4380326"/>
                <a:ext cx="1091385" cy="508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1867" y="4380326"/>
                <a:ext cx="1091385" cy="508216"/>
              </a:xfrm>
              <a:prstGeom prst="rect">
                <a:avLst/>
              </a:prstGeom>
              <a:blipFill>
                <a:blip r:embed="rId4"/>
                <a:stretch>
                  <a:fillRect b="-6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4051024" y="3244334"/>
            <a:ext cx="1041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Spherical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5259295" y="5347983"/>
            <a:ext cx="1220993" cy="1509412"/>
            <a:chOff x="5259295" y="5347983"/>
            <a:chExt cx="1220993" cy="1509412"/>
          </a:xfrm>
        </p:grpSpPr>
        <p:grpSp>
          <p:nvGrpSpPr>
            <p:cNvPr id="17" name="Group 16"/>
            <p:cNvGrpSpPr/>
            <p:nvPr/>
          </p:nvGrpSpPr>
          <p:grpSpPr>
            <a:xfrm>
              <a:off x="5259295" y="5347983"/>
              <a:ext cx="1220993" cy="1062318"/>
              <a:chOff x="5504330" y="5212976"/>
              <a:chExt cx="1356659" cy="1180353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5504330" y="5803153"/>
                <a:ext cx="1356659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6182659" y="5212976"/>
                <a:ext cx="0" cy="1180353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Oval 23"/>
            <p:cNvSpPr/>
            <p:nvPr/>
          </p:nvSpPr>
          <p:spPr>
            <a:xfrm>
              <a:off x="5647020" y="5705613"/>
              <a:ext cx="627530" cy="62753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328924" y="5470346"/>
              <a:ext cx="627530" cy="62753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026824" y="5391848"/>
              <a:ext cx="313765" cy="31376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348815" y="6488063"/>
              <a:ext cx="10419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Spherical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536018" y="5265271"/>
            <a:ext cx="1220993" cy="1592729"/>
            <a:chOff x="6536018" y="5265271"/>
            <a:chExt cx="1220993" cy="1592729"/>
          </a:xfrm>
        </p:grpSpPr>
        <p:grpSp>
          <p:nvGrpSpPr>
            <p:cNvPr id="18" name="Group 17"/>
            <p:cNvGrpSpPr/>
            <p:nvPr/>
          </p:nvGrpSpPr>
          <p:grpSpPr>
            <a:xfrm>
              <a:off x="6536018" y="5347983"/>
              <a:ext cx="1220993" cy="1062318"/>
              <a:chOff x="5504330" y="5212976"/>
              <a:chExt cx="1356659" cy="1180353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>
                <a:off x="5504330" y="5803153"/>
                <a:ext cx="1356659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6182659" y="5212976"/>
                <a:ext cx="0" cy="1180353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Oval 26"/>
            <p:cNvSpPr/>
            <p:nvPr/>
          </p:nvSpPr>
          <p:spPr>
            <a:xfrm>
              <a:off x="7168926" y="5705613"/>
              <a:ext cx="282838" cy="62753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6636574" y="5548730"/>
              <a:ext cx="627530" cy="39226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7335449" y="5265271"/>
              <a:ext cx="313765" cy="49006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666224" y="6488668"/>
              <a:ext cx="10054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Diagonal</a:t>
              </a:r>
              <a:endParaRPr lang="en-US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835153" y="5303695"/>
            <a:ext cx="1220993" cy="1554305"/>
            <a:chOff x="7835153" y="5303695"/>
            <a:chExt cx="1220993" cy="1554305"/>
          </a:xfrm>
        </p:grpSpPr>
        <p:grpSp>
          <p:nvGrpSpPr>
            <p:cNvPr id="21" name="Group 20"/>
            <p:cNvGrpSpPr/>
            <p:nvPr/>
          </p:nvGrpSpPr>
          <p:grpSpPr>
            <a:xfrm>
              <a:off x="7835153" y="5336031"/>
              <a:ext cx="1220993" cy="1062318"/>
              <a:chOff x="5504330" y="5212976"/>
              <a:chExt cx="1356659" cy="1180353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>
                <a:off x="5504330" y="5803153"/>
                <a:ext cx="1356659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6182659" y="5212976"/>
                <a:ext cx="0" cy="1180353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Oval 29"/>
            <p:cNvSpPr/>
            <p:nvPr/>
          </p:nvSpPr>
          <p:spPr>
            <a:xfrm rot="19943484">
              <a:off x="8429846" y="5744037"/>
              <a:ext cx="282838" cy="62753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rot="1192279">
              <a:off x="7897494" y="5587154"/>
              <a:ext cx="627530" cy="392263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 rot="1192279">
              <a:off x="8596369" y="5303695"/>
              <a:ext cx="313765" cy="490069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184549" y="6488668"/>
              <a:ext cx="5180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Full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1126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“Hard EM”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Same as EM except compute z* as most likely values for hidden variables</a:t>
            </a:r>
          </a:p>
          <a:p>
            <a:endParaRPr lang="en-US" dirty="0" smtClean="0"/>
          </a:p>
          <a:p>
            <a:r>
              <a:rPr lang="en-US" dirty="0" smtClean="0"/>
              <a:t>K-means is an example</a:t>
            </a:r>
          </a:p>
          <a:p>
            <a:endParaRPr lang="en-US" dirty="0" smtClean="0"/>
          </a:p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Simpler: can be applied when cannot derive EM</a:t>
            </a:r>
          </a:p>
          <a:p>
            <a:pPr lvl="1"/>
            <a:r>
              <a:rPr lang="en-US" dirty="0" smtClean="0"/>
              <a:t>Sometimes works better if you want to make hard predictions at the end</a:t>
            </a:r>
          </a:p>
          <a:p>
            <a:r>
              <a:rPr lang="en-US" dirty="0" smtClean="0"/>
              <a:t>But</a:t>
            </a:r>
          </a:p>
          <a:p>
            <a:pPr lvl="1"/>
            <a:r>
              <a:rPr lang="en-US" dirty="0" smtClean="0"/>
              <a:t>Generally, pdf parameters are not as accurate as 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84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GMM </a:t>
            </a:r>
            <a:r>
              <a:rPr lang="en-US" dirty="0" smtClean="0"/>
              <a:t>with images demos</a:t>
            </a:r>
          </a:p>
        </p:txBody>
      </p:sp>
    </p:spTree>
    <p:extLst>
      <p:ext uri="{BB962C8B-B14F-4D97-AF65-F5344CB8AC3E}">
        <p14:creationId xmlns:p14="http://schemas.microsoft.com/office/powerpoint/2010/main" val="85908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846" y="47812"/>
            <a:ext cx="8968154" cy="66697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function</a:t>
            </a:r>
            <a:r>
              <a:rPr lang="en-US" sz="2400" dirty="0" smtClean="0"/>
              <a:t> </a:t>
            </a:r>
            <a:r>
              <a:rPr lang="en-US" sz="2400" dirty="0" err="1" smtClean="0"/>
              <a:t>EM_segmentation</a:t>
            </a:r>
            <a:r>
              <a:rPr lang="en-US" sz="2400" dirty="0" smtClean="0"/>
              <a:t>(</a:t>
            </a:r>
            <a:r>
              <a:rPr lang="en-US" sz="2400" dirty="0" err="1" smtClean="0"/>
              <a:t>im</a:t>
            </a:r>
            <a:r>
              <a:rPr lang="en-US" sz="2400" dirty="0" smtClean="0"/>
              <a:t>, K)</a:t>
            </a:r>
          </a:p>
          <a:p>
            <a:pPr marL="0" indent="0">
              <a:buNone/>
            </a:pPr>
            <a:r>
              <a:rPr lang="en-US" sz="1800" dirty="0" smtClean="0"/>
              <a:t>x </a:t>
            </a:r>
            <a:r>
              <a:rPr lang="en-US" sz="1800" dirty="0"/>
              <a:t>= </a:t>
            </a:r>
            <a:r>
              <a:rPr lang="en-US" sz="1800" dirty="0" err="1"/>
              <a:t>im</a:t>
            </a:r>
            <a:r>
              <a:rPr lang="en-US" sz="1800" dirty="0"/>
              <a:t>(:);</a:t>
            </a:r>
          </a:p>
          <a:p>
            <a:pPr marL="0" indent="0">
              <a:buNone/>
            </a:pPr>
            <a:r>
              <a:rPr lang="en-US" sz="1800" dirty="0"/>
              <a:t>N = </a:t>
            </a:r>
            <a:r>
              <a:rPr lang="en-US" sz="1800" dirty="0" err="1"/>
              <a:t>numel</a:t>
            </a:r>
            <a:r>
              <a:rPr lang="en-US" sz="1800" dirty="0"/>
              <a:t>(x);</a:t>
            </a:r>
          </a:p>
          <a:p>
            <a:pPr marL="0" indent="0">
              <a:buNone/>
            </a:pPr>
            <a:r>
              <a:rPr lang="en-US" sz="1800" dirty="0" err="1"/>
              <a:t>minsigma</a:t>
            </a:r>
            <a:r>
              <a:rPr lang="en-US" sz="1800" dirty="0"/>
              <a:t> = </a:t>
            </a:r>
            <a:r>
              <a:rPr lang="en-US" sz="1800" dirty="0" err="1"/>
              <a:t>std</a:t>
            </a:r>
            <a:r>
              <a:rPr lang="en-US" sz="1800" dirty="0"/>
              <a:t>(x)/</a:t>
            </a:r>
            <a:r>
              <a:rPr lang="en-US" sz="1800" dirty="0" err="1"/>
              <a:t>numel</a:t>
            </a:r>
            <a:r>
              <a:rPr lang="en-US" sz="1800" dirty="0"/>
              <a:t>(x); 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097C33"/>
                </a:solidFill>
              </a:rPr>
              <a:t>% </a:t>
            </a:r>
            <a:r>
              <a:rPr lang="en-US" sz="1800" dirty="0">
                <a:solidFill>
                  <a:srgbClr val="097C33"/>
                </a:solidFill>
              </a:rPr>
              <a:t>prevent component from getting 0 variance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097C33"/>
                </a:solidFill>
              </a:rPr>
              <a:t>% Initialize GMM parameters</a:t>
            </a:r>
          </a:p>
          <a:p>
            <a:pPr marL="0" indent="0">
              <a:buNone/>
            </a:pPr>
            <a:r>
              <a:rPr lang="en-US" sz="1800" dirty="0"/>
              <a:t>prior = zeros(K, 1);</a:t>
            </a:r>
          </a:p>
          <a:p>
            <a:pPr marL="0" indent="0">
              <a:buNone/>
            </a:pPr>
            <a:r>
              <a:rPr lang="en-US" sz="1800" dirty="0"/>
              <a:t>mu = zeros(K, 1); </a:t>
            </a:r>
          </a:p>
          <a:p>
            <a:pPr marL="0" indent="0">
              <a:buNone/>
            </a:pPr>
            <a:r>
              <a:rPr lang="en-US" sz="1800" dirty="0"/>
              <a:t>sigma = zeros(K, 1);</a:t>
            </a:r>
          </a:p>
          <a:p>
            <a:pPr marL="0" indent="0">
              <a:buNone/>
            </a:pPr>
            <a:r>
              <a:rPr lang="en-US" sz="1800" dirty="0"/>
              <a:t>prior(:) = 1/K;</a:t>
            </a:r>
          </a:p>
          <a:p>
            <a:pPr marL="0" indent="0">
              <a:buNone/>
            </a:pPr>
            <a:r>
              <a:rPr lang="en-US" sz="1800" dirty="0"/>
              <a:t>minx = min(x); </a:t>
            </a:r>
          </a:p>
          <a:p>
            <a:pPr marL="0" indent="0">
              <a:buNone/>
            </a:pPr>
            <a:r>
              <a:rPr lang="en-US" sz="1800" dirty="0" err="1"/>
              <a:t>maxx</a:t>
            </a:r>
            <a:r>
              <a:rPr lang="en-US" sz="1800" dirty="0"/>
              <a:t> = max(x);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70C0"/>
                </a:solidFill>
              </a:rPr>
              <a:t>for</a:t>
            </a:r>
            <a:r>
              <a:rPr lang="en-US" sz="1800" dirty="0"/>
              <a:t> k = 1:K</a:t>
            </a:r>
          </a:p>
          <a:p>
            <a:pPr marL="0" indent="0">
              <a:buNone/>
            </a:pPr>
            <a:r>
              <a:rPr lang="en-US" sz="1800" dirty="0"/>
              <a:t>    mu(k) = (0.1+0.8*rand(1))*(</a:t>
            </a:r>
            <a:r>
              <a:rPr lang="en-US" sz="1800" dirty="0" err="1"/>
              <a:t>maxx</a:t>
            </a:r>
            <a:r>
              <a:rPr lang="en-US" sz="1800" dirty="0"/>
              <a:t>-minx) + minx;</a:t>
            </a:r>
          </a:p>
          <a:p>
            <a:pPr marL="0" indent="0">
              <a:buNone/>
            </a:pPr>
            <a:r>
              <a:rPr lang="en-US" sz="1800" dirty="0"/>
              <a:t>    sigma(k) = (1/K)*</a:t>
            </a:r>
            <a:r>
              <a:rPr lang="en-US" sz="1800" dirty="0" err="1"/>
              <a:t>std</a:t>
            </a:r>
            <a:r>
              <a:rPr lang="en-US" sz="1800" dirty="0"/>
              <a:t>(x);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70C0"/>
                </a:solidFill>
              </a:rPr>
              <a:t>end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97C33"/>
                </a:solidFill>
              </a:rPr>
              <a:t>% </a:t>
            </a:r>
            <a:r>
              <a:rPr lang="en-US" sz="1800" dirty="0">
                <a:solidFill>
                  <a:srgbClr val="097C33"/>
                </a:solidFill>
              </a:rPr>
              <a:t>Initialize P(</a:t>
            </a:r>
            <a:r>
              <a:rPr lang="en-US" sz="1800" dirty="0" err="1">
                <a:solidFill>
                  <a:srgbClr val="097C33"/>
                </a:solidFill>
              </a:rPr>
              <a:t>component_i</a:t>
            </a:r>
            <a:r>
              <a:rPr lang="en-US" sz="1800" dirty="0">
                <a:solidFill>
                  <a:srgbClr val="097C33"/>
                </a:solidFill>
              </a:rPr>
              <a:t> | </a:t>
            </a:r>
            <a:r>
              <a:rPr lang="en-US" sz="1800" dirty="0" err="1">
                <a:solidFill>
                  <a:srgbClr val="097C33"/>
                </a:solidFill>
              </a:rPr>
              <a:t>x_i</a:t>
            </a:r>
            <a:r>
              <a:rPr lang="en-US" sz="1800" dirty="0">
                <a:solidFill>
                  <a:srgbClr val="097C33"/>
                </a:solidFill>
              </a:rPr>
              <a:t>) (initial values not important)</a:t>
            </a:r>
          </a:p>
          <a:p>
            <a:pPr marL="0" indent="0">
              <a:buNone/>
            </a:pPr>
            <a:r>
              <a:rPr lang="en-US" sz="1800" dirty="0"/>
              <a:t>pm = ones(N, K);</a:t>
            </a:r>
          </a:p>
          <a:p>
            <a:pPr marL="0" indent="0">
              <a:buNone/>
            </a:pPr>
            <a:r>
              <a:rPr lang="en-US" sz="1800" dirty="0" err="1"/>
              <a:t>oldpm</a:t>
            </a:r>
            <a:r>
              <a:rPr lang="en-US" sz="1800" dirty="0"/>
              <a:t> = zeros(N, K);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7717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22968</TotalTime>
  <Words>1698</Words>
  <Application>Microsoft Office PowerPoint</Application>
  <PresentationFormat>On-screen Show (4:3)</PresentationFormat>
  <Paragraphs>364</Paragraphs>
  <Slides>41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Arial</vt:lpstr>
      <vt:lpstr>Arial Narrow</vt:lpstr>
      <vt:lpstr>Calibri</vt:lpstr>
      <vt:lpstr>Calibri Light</vt:lpstr>
      <vt:lpstr>Cambria Math</vt:lpstr>
      <vt:lpstr>Courier New</vt:lpstr>
      <vt:lpstr>Office Theme</vt:lpstr>
      <vt:lpstr>1_Office Theme</vt:lpstr>
      <vt:lpstr>2_Office Theme</vt:lpstr>
      <vt:lpstr>Equation</vt:lpstr>
      <vt:lpstr>Markov Random Fields and  Segmentation with Graph Cuts</vt:lpstr>
      <vt:lpstr>Administrative stuffs</vt:lpstr>
      <vt:lpstr>Today’s class</vt:lpstr>
      <vt:lpstr>Missing Data Problems: Segmentation</vt:lpstr>
      <vt:lpstr>EM: Mixture of Gaussians</vt:lpstr>
      <vt:lpstr>Gaussian Mixture Models: Practical Tips</vt:lpstr>
      <vt:lpstr>“Hard EM”</vt:lpstr>
      <vt:lpstr>EM Demo</vt:lpstr>
      <vt:lpstr>PowerPoint Presentation</vt:lpstr>
      <vt:lpstr>PowerPoint Presentation</vt:lpstr>
      <vt:lpstr>What’s wrong with this prediction?</vt:lpstr>
      <vt:lpstr>Solution:  Encode dependencies between pixels </vt:lpstr>
      <vt:lpstr>Writing Likelihood as an “Energy”</vt:lpstr>
      <vt:lpstr>Notes on energy-based formulation</vt:lpstr>
      <vt:lpstr>Markov Random Fields</vt:lpstr>
      <vt:lpstr>Markov Random Fields</vt:lpstr>
      <vt:lpstr>Solving MRFs with graph cuts</vt:lpstr>
      <vt:lpstr>Solving MRFs with graph cuts</vt:lpstr>
      <vt:lpstr>GrabCut segmentation</vt:lpstr>
      <vt:lpstr>  Colour Model</vt:lpstr>
      <vt:lpstr>Graph cuts   Boykov and Jolly (2001)</vt:lpstr>
      <vt:lpstr>  Colour Model</vt:lpstr>
      <vt:lpstr>GrabCut segmentation</vt:lpstr>
      <vt:lpstr>What is easy or hard about these cases for graphcut-based segmentation?</vt:lpstr>
      <vt:lpstr>Easier examples</vt:lpstr>
      <vt:lpstr>  More difficult Examples</vt:lpstr>
      <vt:lpstr>Lazy Snapping (Li et al. SG 2004)</vt:lpstr>
      <vt:lpstr>Graph cuts with multiple labels</vt:lpstr>
      <vt:lpstr>Using graph cuts for recognition</vt:lpstr>
      <vt:lpstr>Using graph cuts for recognition</vt:lpstr>
      <vt:lpstr>Limitations of graph cuts</vt:lpstr>
      <vt:lpstr>Graph cuts: Pros and Cons</vt:lpstr>
      <vt:lpstr>More about MRFs/CRFs</vt:lpstr>
      <vt:lpstr>Further reading and resources</vt:lpstr>
      <vt:lpstr>HW 4 Part 1: SLIC   (Achanta et al. PAMI 2012)</vt:lpstr>
      <vt:lpstr>HW 4 Part 1: SLIC – Graduate credits</vt:lpstr>
      <vt:lpstr>HW 4 Part 2: EM algorithm</vt:lpstr>
      <vt:lpstr>HW 4 Part 3: GraphCut</vt:lpstr>
      <vt:lpstr>HW 4 Part 3: GraphCut –  Graduate credits</vt:lpstr>
      <vt:lpstr>Things to remember</vt:lpstr>
      <vt:lpstr>Next module: Object Recognition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Vision</dc:title>
  <dc:creator>Huang Jia-Bin</dc:creator>
  <cp:lastModifiedBy>Huang Jia-Bin</cp:lastModifiedBy>
  <cp:revision>402</cp:revision>
  <dcterms:created xsi:type="dcterms:W3CDTF">2016-08-21T04:59:05Z</dcterms:created>
  <dcterms:modified xsi:type="dcterms:W3CDTF">2016-10-20T16:57:08Z</dcterms:modified>
</cp:coreProperties>
</file>