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3" r:id="rId2"/>
    <p:sldMasterId id="2147483727" r:id="rId3"/>
  </p:sldMasterIdLst>
  <p:notesMasterIdLst>
    <p:notesMasterId r:id="rId50"/>
  </p:notesMasterIdLst>
  <p:sldIdLst>
    <p:sldId id="257" r:id="rId4"/>
    <p:sldId id="1126" r:id="rId5"/>
    <p:sldId id="1300" r:id="rId6"/>
    <p:sldId id="1299" r:id="rId7"/>
    <p:sldId id="1301" r:id="rId8"/>
    <p:sldId id="1302" r:id="rId9"/>
    <p:sldId id="1303" r:id="rId10"/>
    <p:sldId id="1304" r:id="rId11"/>
    <p:sldId id="1305" r:id="rId12"/>
    <p:sldId id="1306" r:id="rId13"/>
    <p:sldId id="1307" r:id="rId14"/>
    <p:sldId id="1308" r:id="rId15"/>
    <p:sldId id="1335" r:id="rId16"/>
    <p:sldId id="1309" r:id="rId17"/>
    <p:sldId id="1310" r:id="rId18"/>
    <p:sldId id="1311" r:id="rId19"/>
    <p:sldId id="1312" r:id="rId20"/>
    <p:sldId id="1313" r:id="rId21"/>
    <p:sldId id="1314" r:id="rId22"/>
    <p:sldId id="1315" r:id="rId23"/>
    <p:sldId id="1316" r:id="rId24"/>
    <p:sldId id="1317" r:id="rId25"/>
    <p:sldId id="1318" r:id="rId26"/>
    <p:sldId id="1319" r:id="rId27"/>
    <p:sldId id="1320" r:id="rId28"/>
    <p:sldId id="1321" r:id="rId29"/>
    <p:sldId id="1322" r:id="rId30"/>
    <p:sldId id="1323" r:id="rId31"/>
    <p:sldId id="1324" r:id="rId32"/>
    <p:sldId id="1325" r:id="rId33"/>
    <p:sldId id="1326" r:id="rId34"/>
    <p:sldId id="1327" r:id="rId35"/>
    <p:sldId id="1336" r:id="rId36"/>
    <p:sldId id="1337" r:id="rId37"/>
    <p:sldId id="1338" r:id="rId38"/>
    <p:sldId id="1339" r:id="rId39"/>
    <p:sldId id="1340" r:id="rId40"/>
    <p:sldId id="1341" r:id="rId41"/>
    <p:sldId id="1342" r:id="rId42"/>
    <p:sldId id="1328" r:id="rId43"/>
    <p:sldId id="1343" r:id="rId44"/>
    <p:sldId id="1329" r:id="rId45"/>
    <p:sldId id="1330" r:id="rId46"/>
    <p:sldId id="1331" r:id="rId47"/>
    <p:sldId id="1332" r:id="rId48"/>
    <p:sldId id="133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C33"/>
    <a:srgbClr val="282828"/>
    <a:srgbClr val="3C3C3C"/>
    <a:srgbClr val="505050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24" autoAdjust="0"/>
    <p:restoredTop sz="94508" autoAdjust="0"/>
  </p:normalViewPr>
  <p:slideViewPr>
    <p:cSldViewPr snapToGrid="0">
      <p:cViewPr varScale="1">
        <p:scale>
          <a:sx n="71" d="100"/>
          <a:sy n="71" d="100"/>
        </p:scale>
        <p:origin x="60" y="18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29.wmf"/><Relationship Id="rId1" Type="http://schemas.openxmlformats.org/officeDocument/2006/relationships/image" Target="../media/image40.wmf"/><Relationship Id="rId4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41.wmf"/><Relationship Id="rId7" Type="http://schemas.openxmlformats.org/officeDocument/2006/relationships/image" Target="../media/image32.wmf"/><Relationship Id="rId2" Type="http://schemas.openxmlformats.org/officeDocument/2006/relationships/image" Target="../media/image29.wmf"/><Relationship Id="rId1" Type="http://schemas.openxmlformats.org/officeDocument/2006/relationships/image" Target="../media/image40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0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3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78530-FA70-466B-A92D-42BAEA139F1D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9FF3C-7111-4713-B058-2B84BB396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</a:t>
            </a:r>
            <a:r>
              <a:rPr lang="en-US" baseline="0" dirty="0" smtClean="0"/>
              <a:t> data is </a:t>
            </a:r>
            <a:r>
              <a:rPr lang="en-US" baseline="0" dirty="0" err="1" smtClean="0"/>
              <a:t>i.i.d</a:t>
            </a:r>
            <a:r>
              <a:rPr lang="en-US" baseline="0" dirty="0" smtClean="0"/>
              <a:t>., take log, and solve using partial derivatives.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9FF3C-7111-4713-B058-2B84BB3960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56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9FF3C-7111-4713-B058-2B84BB3960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55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9FF3C-7111-4713-B058-2B84BB3960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34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expectation is a lower bound on the marginal probability of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expectation is a lower bound on the marginal probability of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3C2D44-F121-47D6-A190-82ED0ED0502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5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4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8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37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9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5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3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5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4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37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07D0-B977-4740-8279-C9CFD49F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8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3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5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7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7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7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93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08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97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00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7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1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A3B8-9D41-44E7-997B-62F0684C1FF0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A7DB-A3B0-4681-AE22-C9A1CC27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8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E678-3A56-4B66-8875-E0ADA909F534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0B49-F965-40E1-B287-98EFCF1AC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5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nford.edu/class/cs229/notes/cs229-notes8.ps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2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2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infoscience.epfl.ch/record/177415/files/Superpixel_PAMI2011-2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obots.ox.ac.uk/~vgg/publications/papers/russell0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187" y="615323"/>
            <a:ext cx="8471647" cy="1538514"/>
          </a:xfrm>
        </p:spPr>
        <p:txBody>
          <a:bodyPr>
            <a:noAutofit/>
          </a:bodyPr>
          <a:lstStyle/>
          <a:p>
            <a:r>
              <a:rPr lang="en-US" sz="4400" dirty="0"/>
              <a:t>Hidden Variables, the EM Algorithm, and Mixtures of Gaussians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69" y="5478912"/>
            <a:ext cx="8135017" cy="987726"/>
          </a:xfrm>
        </p:spPr>
        <p:txBody>
          <a:bodyPr>
            <a:noAutofit/>
          </a:bodyPr>
          <a:lstStyle/>
          <a:p>
            <a:r>
              <a:rPr lang="en-US" sz="2800" dirty="0"/>
              <a:t>Computer Vision</a:t>
            </a:r>
          </a:p>
          <a:p>
            <a:r>
              <a:rPr lang="en-US" sz="2800" dirty="0"/>
              <a:t>Jia-Bin Huang, Virginia Tech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3377" y="6581001"/>
            <a:ext cx="1871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Many slides from D. Hoiem</a:t>
            </a:r>
            <a:endParaRPr lang="en-US" sz="1200" dirty="0"/>
          </a:p>
        </p:txBody>
      </p:sp>
      <p:pic>
        <p:nvPicPr>
          <p:cNvPr id="7" name="Picture 2" descr="https://filebox.ece.vt.edu/~jbhuang/teaching/ece5554-4554/fa16/images/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62" y="2149108"/>
            <a:ext cx="3342898" cy="355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1"/>
            <a:ext cx="7391400" cy="3124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we had labels, how could we model the appearance of foreground and background?</a:t>
            </a:r>
          </a:p>
          <a:p>
            <a:endParaRPr lang="en-US" sz="2400" dirty="0" smtClean="0"/>
          </a:p>
        </p:txBody>
      </p:sp>
      <p:pic>
        <p:nvPicPr>
          <p:cNvPr id="12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370" y="4237570"/>
            <a:ext cx="2391830" cy="239183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895600" y="56388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4102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876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562600" y="4648200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7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660557"/>
              </p:ext>
            </p:extLst>
          </p:nvPr>
        </p:nvGraphicFramePr>
        <p:xfrm>
          <a:off x="2689225" y="1419225"/>
          <a:ext cx="3754438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3" name="Equation" r:id="rId3" imgW="1485720" imgH="952200" progId="Equation.3">
                  <p:embed/>
                </p:oleObj>
              </mc:Choice>
              <mc:Fallback>
                <p:oleObj name="Equation" r:id="rId3" imgW="1485720" imgH="952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1419225"/>
                        <a:ext cx="3754438" cy="240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500" y="112583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84389" y="1511300"/>
            <a:ext cx="2286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7189" y="1282700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parameters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471283" y="1778794"/>
            <a:ext cx="379412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5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89189" y="1295400"/>
          <a:ext cx="349387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2" name="Equation" r:id="rId4" imgW="1485720" imgH="939600" progId="Equation.3">
                  <p:embed/>
                </p:oleObj>
              </mc:Choice>
              <mc:Fallback>
                <p:oleObj name="Equation" r:id="rId4" imgW="1485720" imgH="939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189" y="1295400"/>
                        <a:ext cx="3493872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52400" y="3581400"/>
            <a:ext cx="8839200" cy="29718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58847" y="3669268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Gaussian Distribution</a:t>
            </a:r>
            <a:endParaRPr lang="en-US" sz="2400" dirty="0"/>
          </a:p>
        </p:txBody>
      </p:sp>
      <p:graphicFrame>
        <p:nvGraphicFramePr>
          <p:cNvPr id="317444" name="Object 4"/>
          <p:cNvGraphicFramePr>
            <a:graphicFrameLocks noChangeAspect="1"/>
          </p:cNvGraphicFramePr>
          <p:nvPr/>
        </p:nvGraphicFramePr>
        <p:xfrm>
          <a:off x="1752600" y="4114800"/>
          <a:ext cx="55626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3" name="Equation" r:id="rId6" imgW="2514600" imgH="507960" progId="Equation.3">
                  <p:embed/>
                </p:oleObj>
              </mc:Choice>
              <mc:Fallback>
                <p:oleObj name="Equation" r:id="rId6" imgW="2514600" imgH="507960" progId="Equation.3">
                  <p:embed/>
                  <p:pic>
                    <p:nvPicPr>
                      <p:cNvPr id="317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556260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b="0" dirty="0" smtClean="0"/>
              </a:p>
              <a:p>
                <a:pPr marL="0" indent="0">
                  <a:buNone/>
                </a:pPr>
                <a:endParaRPr lang="en-US" sz="20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               →           </m:t>
                          </m:r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→         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292850" y="1800556"/>
            <a:ext cx="1686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Log-Likelihood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 rot="3305221">
            <a:off x="6051262" y="1994235"/>
            <a:ext cx="207634" cy="42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925777"/>
              </p:ext>
            </p:extLst>
          </p:nvPr>
        </p:nvGraphicFramePr>
        <p:xfrm>
          <a:off x="5405687" y="975932"/>
          <a:ext cx="3460750" cy="69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50" name="Equation" r:id="rId5" imgW="2514600" imgH="507960" progId="Equation.3">
                  <p:embed/>
                </p:oleObj>
              </mc:Choice>
              <mc:Fallback>
                <p:oleObj name="Equation" r:id="rId5" imgW="2514600" imgH="507960" progId="Equation.3">
                  <p:embed/>
                  <p:pic>
                    <p:nvPicPr>
                      <p:cNvPr id="317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687" y="975932"/>
                        <a:ext cx="3460750" cy="69926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9320" y="1125507"/>
            <a:ext cx="2416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Gaussian Distribution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344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89189" y="1295400"/>
          <a:ext cx="349387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6" name="Equation" r:id="rId3" imgW="1485720" imgH="939600" progId="Equation.3">
                  <p:embed/>
                </p:oleObj>
              </mc:Choice>
              <mc:Fallback>
                <p:oleObj name="Equation" r:id="rId3" imgW="1485720" imgH="939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189" y="1295400"/>
                        <a:ext cx="3493872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43" name="Object 3"/>
          <p:cNvGraphicFramePr>
            <a:graphicFrameLocks noChangeAspect="1"/>
          </p:cNvGraphicFramePr>
          <p:nvPr/>
        </p:nvGraphicFramePr>
        <p:xfrm>
          <a:off x="1752600" y="4114800"/>
          <a:ext cx="55626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7" name="Equation" r:id="rId5" imgW="2514600" imgH="507960" progId="Equation.3">
                  <p:embed/>
                </p:oleObj>
              </mc:Choice>
              <mc:Fallback>
                <p:oleObj name="Equation" r:id="rId5" imgW="2514600" imgH="507960" progId="Equation.3">
                  <p:embed/>
                  <p:pic>
                    <p:nvPicPr>
                      <p:cNvPr id="3174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556260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52400" y="3581400"/>
            <a:ext cx="8839200" cy="297180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58847" y="3669268"/>
            <a:ext cx="311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Gaussian Distribution</a:t>
            </a:r>
            <a:endParaRPr lang="en-US" sz="2400" dirty="0"/>
          </a:p>
        </p:txBody>
      </p:sp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2085975" y="5354638"/>
          <a:ext cx="17700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8" name="Equation" r:id="rId7" imgW="799920" imgH="419040" progId="Equation.3">
                  <p:embed/>
                </p:oleObj>
              </mc:Choice>
              <mc:Fallback>
                <p:oleObj name="Equation" r:id="rId7" imgW="799920" imgH="419040" progId="Equation.3">
                  <p:embed/>
                  <p:pic>
                    <p:nvPicPr>
                      <p:cNvPr id="319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5354638"/>
                        <a:ext cx="1770063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4495800" y="5397500"/>
          <a:ext cx="28368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9" name="Equation" r:id="rId9" imgW="1282680" imgH="419040" progId="Equation.3">
                  <p:embed/>
                </p:oleObj>
              </mc:Choice>
              <mc:Fallback>
                <p:oleObj name="Equation" r:id="rId9" imgW="1282680" imgH="419040" progId="Equation.3">
                  <p:embed/>
                  <p:pic>
                    <p:nvPicPr>
                      <p:cNvPr id="3194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97500"/>
                        <a:ext cx="283686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9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7837"/>
            <a:ext cx="8229600" cy="3840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&gt;&gt; mu_fg = mean(im(labels))</a:t>
            </a:r>
          </a:p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		mu_fg = 0.6012</a:t>
            </a:r>
          </a:p>
          <a:p>
            <a:pPr>
              <a:buNone/>
            </a:pP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&gt;&gt; sigma_fg = sqrt(mean((im(labels)-mu_fg).^2))</a:t>
            </a:r>
          </a:p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		sigma_fg = 0.1007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&gt;&gt; mu_bg = mean(im(~labels))</a:t>
            </a:r>
          </a:p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		mu_bg = 0.4007</a:t>
            </a:r>
          </a:p>
          <a:p>
            <a:pPr>
              <a:buNone/>
            </a:pPr>
            <a:endParaRPr lang="de-DE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sigma_bg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(mean((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(~labels)-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mu_bg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).^2))</a:t>
            </a: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sigma_bg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0.1007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pfg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= mean(labels(:));</a:t>
            </a:r>
          </a:p>
          <a:p>
            <a:pPr>
              <a:buNone/>
            </a:pP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39969" name="Picture 1" descr="C:\Users\Hoiem\Documents\Classes\Spring11 - Computer Vision\demos\EM\figure_ground_1_labe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066800"/>
            <a:ext cx="1295400" cy="1295400"/>
          </a:xfrm>
          <a:prstGeom prst="rect">
            <a:avLst/>
          </a:prstGeom>
          <a:noFill/>
        </p:spPr>
      </p:pic>
      <p:pic>
        <p:nvPicPr>
          <p:cNvPr id="339970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066800"/>
            <a:ext cx="1295400" cy="129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81800" y="23622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362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600200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mu=0.6, sigma=0.1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mu=0.4, sigma=0.1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19200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Parameters used to Generate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818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Probabilistic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1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400" dirty="0" smtClean="0"/>
              <a:t> 	</a:t>
            </a:r>
          </a:p>
          <a:p>
            <a:pPr marL="514350" indent="-514350">
              <a:buNone/>
            </a:pPr>
            <a:r>
              <a:rPr lang="en-US" sz="2400" dirty="0" smtClean="0"/>
              <a:t>2.	Once we have modeled the </a:t>
            </a:r>
            <a:r>
              <a:rPr lang="en-US" sz="2400" dirty="0" err="1" smtClean="0"/>
              <a:t>fg</a:t>
            </a:r>
            <a:r>
              <a:rPr lang="en-US" sz="2400" dirty="0" smtClean="0"/>
              <a:t>/</a:t>
            </a:r>
            <a:r>
              <a:rPr lang="en-US" sz="2400" dirty="0" err="1" smtClean="0"/>
              <a:t>bg</a:t>
            </a:r>
            <a:r>
              <a:rPr lang="en-US" sz="2400" dirty="0" smtClean="0"/>
              <a:t> appearance, how do we compute the likelihood that a pixel is foreground?</a:t>
            </a:r>
          </a:p>
          <a:p>
            <a:endParaRPr lang="en-US" sz="2400" dirty="0" smtClean="0"/>
          </a:p>
        </p:txBody>
      </p:sp>
      <p:pic>
        <p:nvPicPr>
          <p:cNvPr id="12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370" y="4237570"/>
            <a:ext cx="2391830" cy="239183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895600" y="56388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4102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876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562600" y="4648200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2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Compute the likelihood that a particular model generated a sample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or label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762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515815" y="2842968"/>
          <a:ext cx="241776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5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15" y="2842968"/>
                        <a:ext cx="2417763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3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Inference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or label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762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508000" y="2640013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14" name="Equation" r:id="rId4" imgW="2247840" imgH="431640" progId="Equation.3">
                  <p:embed/>
                </p:oleObj>
              </mc:Choice>
              <mc:Fallback>
                <p:oleObj name="Equation" r:id="rId4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640013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628650" y="1325563"/>
            <a:ext cx="7886700" cy="485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 smtClean="0"/>
              <a:t>	Compute the likelihood that a particular model generated a sample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54415" y="2895600"/>
            <a:ext cx="2567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Conditional probability</a:t>
            </a:r>
            <a:endParaRPr lang="en-US" sz="2000" dirty="0"/>
          </a:p>
        </p:txBody>
      </p:sp>
      <p:sp>
        <p:nvSpPr>
          <p:cNvPr id="10" name="Down Arrow 9"/>
          <p:cNvSpPr/>
          <p:nvPr/>
        </p:nvSpPr>
        <p:spPr>
          <a:xfrm rot="5400000">
            <a:off x="6022003" y="2900736"/>
            <a:ext cx="207634" cy="42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 descr="{\displaystyle P(A\mid B)={\frac {P(B\mid A)\,P(A)}{P(B)}},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347508" y="3350110"/>
                <a:ext cx="1858970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508" y="3350110"/>
                <a:ext cx="1858970" cy="5767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97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Inference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or label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762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508000" y="2640013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8" name="Equation" r:id="rId3" imgW="2247840" imgH="431640" progId="Equation.3">
                  <p:embed/>
                </p:oleObj>
              </mc:Choice>
              <mc:Fallback>
                <p:oleObj name="Equation" r:id="rId3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640013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8" name="Object 6"/>
          <p:cNvGraphicFramePr>
            <a:graphicFrameLocks noChangeAspect="1"/>
          </p:cNvGraphicFramePr>
          <p:nvPr/>
        </p:nvGraphicFramePr>
        <p:xfrm>
          <a:off x="2949575" y="3886200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9" name="Equation" r:id="rId5" imgW="1371600" imgH="533160" progId="Equation.3">
                  <p:embed/>
                </p:oleObj>
              </mc:Choice>
              <mc:Fallback>
                <p:oleObj name="Equation" r:id="rId5" imgW="1371600" imgH="533160" progId="Equation.3">
                  <p:embed/>
                  <p:pic>
                    <p:nvPicPr>
                      <p:cNvPr id="3205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86200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Compute the likelihood that a particular model generated a sample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90073" y="4117151"/>
            <a:ext cx="1803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Marginalization</a:t>
            </a:r>
            <a:endParaRPr lang="en-US" sz="2000" dirty="0"/>
          </a:p>
        </p:txBody>
      </p:sp>
      <p:sp>
        <p:nvSpPr>
          <p:cNvPr id="12" name="Down Arrow 11"/>
          <p:cNvSpPr/>
          <p:nvPr/>
        </p:nvSpPr>
        <p:spPr>
          <a:xfrm rot="5400000">
            <a:off x="6457661" y="4122287"/>
            <a:ext cx="207634" cy="42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347508" y="4505656"/>
                <a:ext cx="2428037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508" y="4505656"/>
                <a:ext cx="2428037" cy="6721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6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79976"/>
          </a:xfrm>
        </p:spPr>
        <p:txBody>
          <a:bodyPr>
            <a:normAutofit/>
          </a:bodyPr>
          <a:lstStyle/>
          <a:p>
            <a:r>
              <a:rPr lang="en-US" dirty="0" smtClean="0"/>
              <a:t>Final </a:t>
            </a:r>
            <a:r>
              <a:rPr lang="en-US" dirty="0" smtClean="0"/>
              <a:t>project </a:t>
            </a:r>
            <a:endParaRPr lang="en-US" dirty="0" smtClean="0"/>
          </a:p>
          <a:p>
            <a:pPr lvl="1"/>
            <a:r>
              <a:rPr lang="en-US" dirty="0" smtClean="0"/>
              <a:t>proposal due </a:t>
            </a:r>
            <a:r>
              <a:rPr lang="en-US" dirty="0"/>
              <a:t>Oct 27 (Thursday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Tips for final project</a:t>
            </a:r>
          </a:p>
          <a:p>
            <a:pPr lvl="1"/>
            <a:r>
              <a:rPr lang="en-US" dirty="0" smtClean="0"/>
              <a:t>Set up several milestones</a:t>
            </a:r>
          </a:p>
          <a:p>
            <a:pPr lvl="1"/>
            <a:r>
              <a:rPr lang="en-US" dirty="0" smtClean="0"/>
              <a:t>Think about how you are going to evaluate</a:t>
            </a:r>
          </a:p>
          <a:p>
            <a:pPr lvl="1"/>
            <a:r>
              <a:rPr lang="en-US" dirty="0" smtClean="0"/>
              <a:t>Demo is highly encouraged</a:t>
            </a:r>
          </a:p>
          <a:p>
            <a:endParaRPr lang="en-US" dirty="0"/>
          </a:p>
          <a:p>
            <a:r>
              <a:rPr lang="en-US" dirty="0" smtClean="0"/>
              <a:t>HW 4 out tomorrow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50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Inference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2098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or label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762000" y="2667000"/>
            <a:ext cx="3048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0516" name="Object 4"/>
          <p:cNvGraphicFramePr>
            <a:graphicFrameLocks noChangeAspect="1"/>
          </p:cNvGraphicFramePr>
          <p:nvPr/>
        </p:nvGraphicFramePr>
        <p:xfrm>
          <a:off x="508000" y="2640013"/>
          <a:ext cx="5283200" cy="101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6" name="Equation" r:id="rId3" imgW="2247840" imgH="431640" progId="Equation.3">
                  <p:embed/>
                </p:oleObj>
              </mc:Choice>
              <mc:Fallback>
                <p:oleObj name="Equation" r:id="rId3" imgW="2247840" imgH="431640" progId="Equation.3">
                  <p:embed/>
                  <p:pic>
                    <p:nvPicPr>
                      <p:cNvPr id="32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640013"/>
                        <a:ext cx="5283200" cy="1017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2897188" y="5373688"/>
          <a:ext cx="510381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7" name="Equation" r:id="rId5" imgW="2171520" imgH="533160" progId="Equation.3">
                  <p:embed/>
                </p:oleObj>
              </mc:Choice>
              <mc:Fallback>
                <p:oleObj name="Equation" r:id="rId5" imgW="2171520" imgH="533160" progId="Equation.3">
                  <p:embed/>
                  <p:pic>
                    <p:nvPicPr>
                      <p:cNvPr id="32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5373688"/>
                        <a:ext cx="510381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2949575" y="3886200"/>
          <a:ext cx="3222625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968" name="Equation" r:id="rId7" imgW="1371600" imgH="533160" progId="Equation.3">
                  <p:embed/>
                </p:oleObj>
              </mc:Choice>
              <mc:Fallback>
                <p:oleObj name="Equation" r:id="rId7" imgW="1371600" imgH="533160" progId="Equation.3">
                  <p:embed/>
                  <p:pic>
                    <p:nvPicPr>
                      <p:cNvPr id="33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9575" y="3886200"/>
                        <a:ext cx="3222625" cy="1255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Compute the likelihood that a particular model generated a sample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90073" y="4117151"/>
            <a:ext cx="1949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Joint distribution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 rot="2611139">
            <a:off x="6427319" y="4993657"/>
            <a:ext cx="207634" cy="427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577647" y="4455454"/>
                <a:ext cx="2234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47" y="4455454"/>
                <a:ext cx="2234330" cy="276999"/>
              </a:xfrm>
              <a:prstGeom prst="rect">
                <a:avLst/>
              </a:prstGeom>
              <a:blipFill>
                <a:blip r:embed="rId9"/>
                <a:stretch>
                  <a:fillRect l="-1907" t="-2222" r="-327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0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Inference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017837"/>
            <a:ext cx="8686800" cy="3230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&gt;&gt; pfg = 0.5;</a:t>
            </a:r>
          </a:p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&gt;&gt; px_fg = normpdf(im, mu_fg, sigma_fg);</a:t>
            </a:r>
          </a:p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&gt;&gt; px_bg = normpdf(im, mu_bg, sigma_bg);</a:t>
            </a:r>
          </a:p>
          <a:p>
            <a:pPr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&gt;&gt; pfg_x = px_fg*pfg ./ (px_fg*pfg + px_bg*(1-pfg));</a:t>
            </a:r>
          </a:p>
        </p:txBody>
      </p:sp>
      <p:pic>
        <p:nvPicPr>
          <p:cNvPr id="6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066800"/>
            <a:ext cx="1295400" cy="1295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2362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86000"/>
            <a:ext cx="3079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mu=0.6, sigma=0.1</a:t>
            </a:r>
          </a:p>
          <a:p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: mu=0.4, sigma=0.1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19812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Learned Parameters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67077" y="6336268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fg</a:t>
            </a:r>
            <a:r>
              <a:rPr lang="en-US" dirty="0" smtClean="0"/>
              <a:t> | </a:t>
            </a:r>
            <a:r>
              <a:rPr lang="en-US" dirty="0" err="1" smtClean="0"/>
              <a:t>im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40995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95800"/>
            <a:ext cx="19050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2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Dealing with Hidden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1"/>
            <a:ext cx="73914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None/>
            </a:pPr>
            <a:r>
              <a:rPr lang="en-US" sz="2400" dirty="0" smtClean="0"/>
              <a:t>3.	How can we get both labels and appearance parameters at once?</a:t>
            </a:r>
          </a:p>
          <a:p>
            <a:endParaRPr lang="en-US" sz="2400" dirty="0" smtClean="0"/>
          </a:p>
        </p:txBody>
      </p:sp>
      <p:pic>
        <p:nvPicPr>
          <p:cNvPr id="12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370" y="4237570"/>
            <a:ext cx="2391830" cy="239183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895600" y="56388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4102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876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562600" y="4648200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2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962400" y="5295900"/>
          <a:ext cx="46355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6" name="Equation" r:id="rId3" imgW="2095200" imgH="533160" progId="Equation.3">
                  <p:embed/>
                </p:oleObj>
              </mc:Choice>
              <mc:Fallback>
                <p:oleObj name="Equation" r:id="rId3" imgW="2095200" imgH="533160" progId="Equation.3">
                  <p:embed/>
                  <p:pic>
                    <p:nvPicPr>
                      <p:cNvPr id="335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295900"/>
                        <a:ext cx="46355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990600" y="3886200"/>
          <a:ext cx="6799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7" name="Equation" r:id="rId5" imgW="3073320" imgH="253800" progId="Equation.3">
                  <p:embed/>
                </p:oleObj>
              </mc:Choice>
              <mc:Fallback>
                <p:oleObj name="Equation" r:id="rId5" imgW="3073320" imgH="253800" progId="Equation.3">
                  <p:embed/>
                  <p:pic>
                    <p:nvPicPr>
                      <p:cNvPr id="335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86200"/>
                        <a:ext cx="6799263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3956540" y="4648200"/>
          <a:ext cx="4241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8" name="Equation" r:id="rId7" imgW="1917360" imgH="253800" progId="Equation.3">
                  <p:embed/>
                </p:oleObj>
              </mc:Choice>
              <mc:Fallback>
                <p:oleObj name="Equation" r:id="rId7" imgW="1917360" imgH="253800" progId="Equation.3">
                  <p:embed/>
                  <p:pic>
                    <p:nvPicPr>
                      <p:cNvPr id="335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540" y="4648200"/>
                        <a:ext cx="42418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0" y="7620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mixture component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182394" y="1218406"/>
            <a:ext cx="685800" cy="5349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1371600" y="1905000"/>
          <a:ext cx="61801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9" name="Equation" r:id="rId9" imgW="2793960" imgH="355320" progId="Equation.3">
                  <p:embed/>
                </p:oleObj>
              </mc:Choice>
              <mc:Fallback>
                <p:oleObj name="Equation" r:id="rId9" imgW="2793960" imgH="355320" progId="Equation.3">
                  <p:embed/>
                  <p:pic>
                    <p:nvPicPr>
                      <p:cNvPr id="3358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18013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6200000" flipH="1">
            <a:off x="2819400" y="1752600"/>
            <a:ext cx="5334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67000" y="11430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prior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11062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component model parameters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1905000" y="17526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057400" y="1600200"/>
            <a:ext cx="5334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1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With enough components, can represent any probability density function</a:t>
            </a:r>
          </a:p>
          <a:p>
            <a:pPr lvl="1"/>
            <a:r>
              <a:rPr lang="en-US" dirty="0" smtClean="0"/>
              <a:t>Widely used as general purpose pdf estimator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Segmentation with Mixture of Gaussians</a:t>
            </a:r>
            <a:endParaRPr lang="en-US" sz="36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628650" y="1466850"/>
            <a:ext cx="7886700" cy="52133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Pixels </a:t>
            </a:r>
            <a:r>
              <a:rPr lang="en-US" dirty="0" smtClean="0"/>
              <a:t>come from one of several </a:t>
            </a:r>
            <a:r>
              <a:rPr lang="en-US" dirty="0" smtClean="0"/>
              <a:t>Gaussian</a:t>
            </a:r>
          </a:p>
          <a:p>
            <a:pPr>
              <a:buNone/>
            </a:pPr>
            <a:r>
              <a:rPr lang="en-US" dirty="0" smtClean="0"/>
              <a:t>components</a:t>
            </a:r>
            <a:endParaRPr lang="en-US" dirty="0" smtClean="0"/>
          </a:p>
          <a:p>
            <a:pPr lvl="1"/>
            <a:r>
              <a:rPr lang="en-US" dirty="0" smtClean="0"/>
              <a:t>We don’t know which pixels come from which components</a:t>
            </a:r>
          </a:p>
          <a:p>
            <a:pPr lvl="1"/>
            <a:r>
              <a:rPr lang="en-US" dirty="0" smtClean="0"/>
              <a:t>We don’t know the parameters for the </a:t>
            </a:r>
            <a:r>
              <a:rPr lang="en-US" dirty="0" smtClean="0"/>
              <a:t>components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Problem: </a:t>
            </a:r>
          </a:p>
          <a:p>
            <a:pPr>
              <a:buFontTx/>
              <a:buChar char="-"/>
            </a:pPr>
            <a:r>
              <a:rPr lang="en-US" dirty="0" smtClean="0"/>
              <a:t>Estimate the parameters of the </a:t>
            </a:r>
            <a:br>
              <a:rPr lang="en-US" dirty="0" smtClean="0"/>
            </a:br>
            <a:r>
              <a:rPr lang="en-US" dirty="0" smtClean="0"/>
              <a:t>Gaussian Mixture Model.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What would you do?</a:t>
            </a:r>
          </a:p>
        </p:txBody>
      </p:sp>
      <p:pic>
        <p:nvPicPr>
          <p:cNvPr id="19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19600"/>
            <a:ext cx="2133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76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the probability of each hidden variable given the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new parameters for each model, weighted by likelihood of hidden variables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2-3 until 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Gaussians: Simple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likelihood of hidden variables for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new parameters for each model, weighted by likelihood </a:t>
            </a:r>
            <a:endParaRPr lang="en-US" dirty="0"/>
          </a:p>
        </p:txBody>
      </p:sp>
      <p:graphicFrame>
        <p:nvGraphicFramePr>
          <p:cNvPr id="329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225602"/>
              </p:ext>
            </p:extLst>
          </p:nvPr>
        </p:nvGraphicFramePr>
        <p:xfrm>
          <a:off x="1787525" y="3686969"/>
          <a:ext cx="4984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4" name="Equation" r:id="rId3" imgW="2120760" imgH="266400" progId="Equation.3">
                  <p:embed/>
                </p:oleObj>
              </mc:Choice>
              <mc:Fallback>
                <p:oleObj name="Equation" r:id="rId3" imgW="2120760" imgH="266400" progId="Equation.3">
                  <p:embed/>
                  <p:pic>
                    <p:nvPicPr>
                      <p:cNvPr id="3297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3686969"/>
                        <a:ext cx="49847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146050" y="5615832"/>
          <a:ext cx="2520950" cy="8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5" name="Equation" r:id="rId5" imgW="1574640" imgH="533160" progId="Equation.3">
                  <p:embed/>
                </p:oleObj>
              </mc:Choice>
              <mc:Fallback>
                <p:oleObj name="Equation" r:id="rId5" imgW="1574640" imgH="533160" progId="Equation.3">
                  <p:embed/>
                  <p:pic>
                    <p:nvPicPr>
                      <p:cNvPr id="329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15832"/>
                        <a:ext cx="2520950" cy="85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2" name="Object 4"/>
          <p:cNvGraphicFramePr>
            <a:graphicFrameLocks noChangeAspect="1"/>
          </p:cNvGraphicFramePr>
          <p:nvPr/>
        </p:nvGraphicFramePr>
        <p:xfrm>
          <a:off x="3146425" y="5603875"/>
          <a:ext cx="35353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6" name="Equation" r:id="rId7" imgW="2133360" imgH="533160" progId="Equation.3">
                  <p:embed/>
                </p:oleObj>
              </mc:Choice>
              <mc:Fallback>
                <p:oleObj name="Equation" r:id="rId7" imgW="2133360" imgH="533160" progId="Equation.3">
                  <p:embed/>
                  <p:pic>
                    <p:nvPicPr>
                      <p:cNvPr id="329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5603875"/>
                        <a:ext cx="35353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7280275" y="5503863"/>
          <a:ext cx="1587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7" name="Equation" r:id="rId9" imgW="1015920" imgH="520560" progId="Equation.3">
                  <p:embed/>
                </p:oleObj>
              </mc:Choice>
              <mc:Fallback>
                <p:oleObj name="Equation" r:id="rId9" imgW="1015920" imgH="520560" progId="Equation.3">
                  <p:embed/>
                  <p:pic>
                    <p:nvPicPr>
                      <p:cNvPr id="3297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503863"/>
                        <a:ext cx="1587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84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Expectation Maximization (EM) Algorithm</a:t>
            </a:r>
            <a:endParaRPr lang="en-US" sz="3600" dirty="0"/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373620"/>
              </p:ext>
            </p:extLst>
          </p:nvPr>
        </p:nvGraphicFramePr>
        <p:xfrm>
          <a:off x="2597150" y="1900391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4" name="Equation" r:id="rId4" imgW="1841400" imgH="457200" progId="Equation.3">
                  <p:embed/>
                </p:oleObj>
              </mc:Choice>
              <mc:Fallback>
                <p:oleObj name="Equation" r:id="rId4" imgW="1841400" imgH="457200" progId="Equation.3">
                  <p:embed/>
                  <p:pic>
                    <p:nvPicPr>
                      <p:cNvPr id="33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1900391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90675" y="2128991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Goal: 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334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087099"/>
              </p:ext>
            </p:extLst>
          </p:nvPr>
        </p:nvGraphicFramePr>
        <p:xfrm>
          <a:off x="3627437" y="4434306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5" name="Equation" r:id="rId6" imgW="1218960" imgH="215640" progId="Equation.3">
                  <p:embed/>
                </p:oleObj>
              </mc:Choice>
              <mc:Fallback>
                <p:oleObj name="Equation" r:id="rId6" imgW="1218960" imgH="215640" progId="Equation.3">
                  <p:embed/>
                  <p:pic>
                    <p:nvPicPr>
                      <p:cNvPr id="33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7" y="4434306"/>
                        <a:ext cx="286385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8650" y="4426048"/>
            <a:ext cx="2799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Jensen’s Inequality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81450" y="3289222"/>
            <a:ext cx="3676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 of sums </a:t>
            </a:r>
            <a:r>
              <a:rPr lang="en-US" sz="2400" dirty="0" smtClean="0">
                <a:sym typeface="Wingdings" pitchFamily="2" charset="2"/>
              </a:rPr>
              <a:t>is i</a:t>
            </a:r>
            <a:r>
              <a:rPr lang="en-US" sz="2400" dirty="0" smtClean="0"/>
              <a:t>ntractable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972050" y="2908222"/>
            <a:ext cx="6350" cy="440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6488668"/>
            <a:ext cx="766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here for proof: </a:t>
            </a:r>
            <a:r>
              <a:rPr lang="en-US" dirty="0" smtClean="0">
                <a:hlinkClick r:id="rId8"/>
              </a:rPr>
              <a:t>www.stanford.edu/class/cs229/notes/cs229-notes8.ps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27437" y="4946428"/>
            <a:ext cx="4355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concave functions f(x)</a:t>
            </a:r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(so we maximize the lower bound!)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6606" y="914894"/>
            <a:ext cx="4494922" cy="8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Expectation Maximization (EM) Algorithm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M-step: solve</a:t>
            </a:r>
            <a:endParaRPr lang="en-US" dirty="0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1143000" y="3017837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9" name="Equation" r:id="rId4" imgW="3238200" imgH="342720" progId="Equation.3">
                  <p:embed/>
                </p:oleObj>
              </mc:Choice>
              <mc:Fallback>
                <p:oleObj name="Equation" r:id="rId4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17837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1549400" y="5380037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0" name="Equation" r:id="rId6" imgW="2679480" imgH="342720" progId="Equation.3">
                  <p:embed/>
                </p:oleObj>
              </mc:Choice>
              <mc:Fallback>
                <p:oleObj name="Equation" r:id="rId6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380037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1219200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1" name="Equation" r:id="rId8" imgW="1841400" imgH="457200" progId="Equation.3">
                  <p:embed/>
                </p:oleObj>
              </mc:Choice>
              <mc:Fallback>
                <p:oleObj name="Equation" r:id="rId8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2725" y="1276637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Goal: 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40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Image Segmentation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5638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Gestalt cues and principles of organization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Uses of segmentation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/>
              <a:t>Efficiency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/>
              <a:t>Provide feature supports</a:t>
            </a:r>
            <a:endParaRPr lang="en-US" sz="2000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/>
              <a:t>Propose object regions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/>
              <a:t>Want the segmented object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Mean-shift segmentation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/>
              <a:t>Good general-purpose segmentation method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/>
              <a:t>Generally useful clustering, tracking technique</a:t>
            </a:r>
          </a:p>
          <a:p>
            <a:pP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Watershed segmentation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/>
              <a:t>Good for hierarchical segmentation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000" dirty="0" smtClean="0"/>
              <a:t>Use in combination with boundary prediction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4800"/>
            <a:ext cx="1828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990600"/>
            <a:ext cx="1698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6" t="46422" r="17021" b="9477"/>
          <a:stretch>
            <a:fillRect/>
          </a:stretch>
        </p:blipFill>
        <p:spPr bwMode="auto">
          <a:xfrm>
            <a:off x="6324600" y="3657600"/>
            <a:ext cx="2514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51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Expectation Maximization (EM) Algorithm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E-step: compute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M-step: solve</a:t>
            </a:r>
            <a:endParaRPr lang="en-US" dirty="0"/>
          </a:p>
        </p:txBody>
      </p:sp>
      <p:graphicFrame>
        <p:nvGraphicFramePr>
          <p:cNvPr id="334850" name="Object 2"/>
          <p:cNvGraphicFramePr>
            <a:graphicFrameLocks noChangeAspect="1"/>
          </p:cNvGraphicFramePr>
          <p:nvPr/>
        </p:nvGraphicFramePr>
        <p:xfrm>
          <a:off x="1143000" y="3017837"/>
          <a:ext cx="76120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6" name="Equation" r:id="rId4" imgW="3238200" imgH="342720" progId="Equation.3">
                  <p:embed/>
                </p:oleObj>
              </mc:Choice>
              <mc:Fallback>
                <p:oleObj name="Equation" r:id="rId4" imgW="3238200" imgH="342720" progId="Equation.3">
                  <p:embed/>
                  <p:pic>
                    <p:nvPicPr>
                      <p:cNvPr id="3348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17837"/>
                        <a:ext cx="76120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1549400" y="5380037"/>
          <a:ext cx="62992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7" name="Equation" r:id="rId6" imgW="2679480" imgH="342720" progId="Equation.3">
                  <p:embed/>
                </p:oleObj>
              </mc:Choice>
              <mc:Fallback>
                <p:oleObj name="Equation" r:id="rId6" imgW="2679480" imgH="342720" progId="Equation.3">
                  <p:embed/>
                  <p:pic>
                    <p:nvPicPr>
                      <p:cNvPr id="33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380037"/>
                        <a:ext cx="6299200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1219200" y="1048037"/>
          <a:ext cx="4327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8" name="Equation" r:id="rId8" imgW="1841400" imgH="457200" progId="Equation.3">
                  <p:embed/>
                </p:oleObj>
              </mc:Choice>
              <mc:Fallback>
                <p:oleObj name="Equation" r:id="rId8" imgW="1841400" imgH="4572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48037"/>
                        <a:ext cx="43275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2725" y="1276637"/>
            <a:ext cx="1156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Goal: 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019800" y="1351824"/>
          <a:ext cx="286385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9" name="Equation" r:id="rId10" imgW="1218960" imgH="215640" progId="Equation.3">
                  <p:embed/>
                </p:oleObj>
              </mc:Choice>
              <mc:Fallback>
                <p:oleObj name="Equation" r:id="rId10" imgW="1218960" imgH="2156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351824"/>
                        <a:ext cx="286385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361" y="818780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 of expectation of P(</a:t>
            </a:r>
            <a:r>
              <a:rPr lang="en-US" dirty="0" err="1" smtClean="0"/>
              <a:t>x|z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2318266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xpectation of log of P(</a:t>
            </a:r>
            <a:r>
              <a:rPr lang="en-US" dirty="0" err="1" smtClean="0"/>
              <a:t>x|z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26161" y="1175266"/>
            <a:ext cx="1524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817119" y="2687598"/>
            <a:ext cx="762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59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EM for Mixture of </a:t>
            </a:r>
            <a:r>
              <a:rPr lang="en-US" sz="2800" dirty="0" smtClean="0"/>
              <a:t>Gaussians - derivation</a:t>
            </a:r>
            <a:endParaRPr lang="en-US" sz="2800" dirty="0"/>
          </a:p>
        </p:txBody>
      </p:sp>
      <p:graphicFrame>
        <p:nvGraphicFramePr>
          <p:cNvPr id="350210" name="Object 2"/>
          <p:cNvGraphicFramePr>
            <a:graphicFrameLocks noChangeAspect="1"/>
          </p:cNvGraphicFramePr>
          <p:nvPr/>
        </p:nvGraphicFramePr>
        <p:xfrm>
          <a:off x="5029200" y="533400"/>
          <a:ext cx="3227388" cy="75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0" name="Equation" r:id="rId4" imgW="2286000" imgH="533160" progId="Equation.3">
                  <p:embed/>
                </p:oleObj>
              </mc:Choice>
              <mc:Fallback>
                <p:oleObj name="Equation" r:id="rId4" imgW="2286000" imgH="533160" progId="Equation.3">
                  <p:embed/>
                  <p:pic>
                    <p:nvPicPr>
                      <p:cNvPr id="3502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3400"/>
                        <a:ext cx="3227388" cy="753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1" name="Object 3"/>
          <p:cNvGraphicFramePr>
            <a:graphicFrameLocks noChangeAspect="1"/>
          </p:cNvGraphicFramePr>
          <p:nvPr/>
        </p:nvGraphicFramePr>
        <p:xfrm>
          <a:off x="941388" y="726830"/>
          <a:ext cx="4038600" cy="51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1" name="Equation" r:id="rId6" imgW="2793960" imgH="355320" progId="Equation.3">
                  <p:embed/>
                </p:oleObj>
              </mc:Choice>
              <mc:Fallback>
                <p:oleObj name="Equation" r:id="rId6" imgW="2793960" imgH="355320" progId="Equation.3">
                  <p:embed/>
                  <p:pic>
                    <p:nvPicPr>
                      <p:cNvPr id="350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726830"/>
                        <a:ext cx="4038600" cy="514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E-step: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M-step: </a:t>
            </a:r>
            <a:endParaRPr lang="en-US" sz="2400" dirty="0"/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2057393" y="1447800"/>
          <a:ext cx="6432787" cy="684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2" name="Equation" r:id="rId8" imgW="3238200" imgH="342720" progId="Equation.3">
                  <p:embed/>
                </p:oleObj>
              </mc:Choice>
              <mc:Fallback>
                <p:oleObj name="Equation" r:id="rId8" imgW="3238200" imgH="342720" progId="Equation.3">
                  <p:embed/>
                  <p:pic>
                    <p:nvPicPr>
                      <p:cNvPr id="350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393" y="1447800"/>
                        <a:ext cx="6432787" cy="684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2133591" y="2286000"/>
          <a:ext cx="5153006" cy="66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3" name="Equation" r:id="rId10" imgW="2679480" imgH="342720" progId="Equation.3">
                  <p:embed/>
                </p:oleObj>
              </mc:Choice>
              <mc:Fallback>
                <p:oleObj name="Equation" r:id="rId10" imgW="2679480" imgH="342720" progId="Equation.3">
                  <p:embed/>
                  <p:pic>
                    <p:nvPicPr>
                      <p:cNvPr id="350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1" y="2286000"/>
                        <a:ext cx="5153006" cy="662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7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EM for Mixture of </a:t>
            </a:r>
            <a:r>
              <a:rPr lang="en-US" sz="2800" dirty="0" smtClean="0"/>
              <a:t>Gaussians</a:t>
            </a:r>
            <a:endParaRPr lang="en-US" sz="2800" dirty="0"/>
          </a:p>
        </p:txBody>
      </p:sp>
      <p:graphicFrame>
        <p:nvGraphicFramePr>
          <p:cNvPr id="350210" name="Object 2"/>
          <p:cNvGraphicFramePr>
            <a:graphicFrameLocks noChangeAspect="1"/>
          </p:cNvGraphicFramePr>
          <p:nvPr/>
        </p:nvGraphicFramePr>
        <p:xfrm>
          <a:off x="5029200" y="533400"/>
          <a:ext cx="3227388" cy="75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6" name="Equation" r:id="rId3" imgW="2286000" imgH="533160" progId="Equation.3">
                  <p:embed/>
                </p:oleObj>
              </mc:Choice>
              <mc:Fallback>
                <p:oleObj name="Equation" r:id="rId3" imgW="2286000" imgH="533160" progId="Equation.3">
                  <p:embed/>
                  <p:pic>
                    <p:nvPicPr>
                      <p:cNvPr id="3502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33400"/>
                        <a:ext cx="3227388" cy="753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1" name="Object 3"/>
          <p:cNvGraphicFramePr>
            <a:graphicFrameLocks noChangeAspect="1"/>
          </p:cNvGraphicFramePr>
          <p:nvPr/>
        </p:nvGraphicFramePr>
        <p:xfrm>
          <a:off x="941388" y="726830"/>
          <a:ext cx="4038600" cy="51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7" name="Equation" r:id="rId5" imgW="2793960" imgH="355320" progId="Equation.3">
                  <p:embed/>
                </p:oleObj>
              </mc:Choice>
              <mc:Fallback>
                <p:oleObj name="Equation" r:id="rId5" imgW="2793960" imgH="355320" progId="Equation.3">
                  <p:embed/>
                  <p:pic>
                    <p:nvPicPr>
                      <p:cNvPr id="350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726830"/>
                        <a:ext cx="4038600" cy="514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135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E-step: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M-step: </a:t>
            </a:r>
            <a:endParaRPr lang="en-US" sz="2400" dirty="0"/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2057393" y="1447800"/>
          <a:ext cx="6432787" cy="684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8" name="Equation" r:id="rId7" imgW="3238200" imgH="342720" progId="Equation.3">
                  <p:embed/>
                </p:oleObj>
              </mc:Choice>
              <mc:Fallback>
                <p:oleObj name="Equation" r:id="rId7" imgW="3238200" imgH="342720" progId="Equation.3">
                  <p:embed/>
                  <p:pic>
                    <p:nvPicPr>
                      <p:cNvPr id="350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393" y="1447800"/>
                        <a:ext cx="6432787" cy="6841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2133591" y="2286000"/>
          <a:ext cx="5153006" cy="66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9" name="Equation" r:id="rId9" imgW="2679480" imgH="342720" progId="Equation.3">
                  <p:embed/>
                </p:oleObj>
              </mc:Choice>
              <mc:Fallback>
                <p:oleObj name="Equation" r:id="rId9" imgW="2679480" imgH="342720" progId="Equation.3">
                  <p:embed/>
                  <p:pic>
                    <p:nvPicPr>
                      <p:cNvPr id="3502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1" y="2286000"/>
                        <a:ext cx="5153006" cy="6623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1752600" y="4724400"/>
          <a:ext cx="4984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0" name="Equation" r:id="rId11" imgW="2120760" imgH="266400" progId="Equation.3">
                  <p:embed/>
                </p:oleObj>
              </mc:Choice>
              <mc:Fallback>
                <p:oleObj name="Equation" r:id="rId11" imgW="2120760" imgH="266400" progId="Equation.3">
                  <p:embed/>
                  <p:pic>
                    <p:nvPicPr>
                      <p:cNvPr id="3532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724400"/>
                        <a:ext cx="49847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228600" y="5638800"/>
          <a:ext cx="25209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1" name="Equation" r:id="rId13" imgW="1574640" imgH="533160" progId="Equation.3">
                  <p:embed/>
                </p:oleObj>
              </mc:Choice>
              <mc:Fallback>
                <p:oleObj name="Equation" r:id="rId13" imgW="1574640" imgH="533160" progId="Equation.3">
                  <p:embed/>
                  <p:pic>
                    <p:nvPicPr>
                      <p:cNvPr id="3532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38800"/>
                        <a:ext cx="2520950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3146425" y="5603875"/>
          <a:ext cx="35353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2" name="Equation" r:id="rId15" imgW="2133360" imgH="533160" progId="Equation.3">
                  <p:embed/>
                </p:oleObj>
              </mc:Choice>
              <mc:Fallback>
                <p:oleObj name="Equation" r:id="rId15" imgW="2133360" imgH="533160" progId="Equation.3">
                  <p:embed/>
                  <p:pic>
                    <p:nvPicPr>
                      <p:cNvPr id="3532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5603875"/>
                        <a:ext cx="35353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9" name="Object 9"/>
          <p:cNvGraphicFramePr>
            <a:graphicFrameLocks noChangeAspect="1"/>
          </p:cNvGraphicFramePr>
          <p:nvPr/>
        </p:nvGraphicFramePr>
        <p:xfrm>
          <a:off x="7280275" y="5503863"/>
          <a:ext cx="1587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53" name="Equation" r:id="rId17" imgW="1015920" imgH="520560" progId="Equation.3">
                  <p:embed/>
                </p:oleObj>
              </mc:Choice>
              <mc:Fallback>
                <p:oleObj name="Equation" r:id="rId17" imgW="1015920" imgH="520560" progId="Equation.3">
                  <p:embed/>
                  <p:pic>
                    <p:nvPicPr>
                      <p:cNvPr id="3532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503863"/>
                        <a:ext cx="1587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4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 - derivation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1" y="1458410"/>
            <a:ext cx="2343334" cy="732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51" y="2190702"/>
            <a:ext cx="5816490" cy="805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51" y="3120887"/>
            <a:ext cx="8274898" cy="690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57" y="3957791"/>
            <a:ext cx="5774644" cy="805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157" y="4909769"/>
            <a:ext cx="3410388" cy="910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4800" y="6550223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http://lasa.epfl.ch/teaching/lectures/ML_Phd/Notes/GP-GMM.pdf</a:t>
            </a:r>
          </a:p>
        </p:txBody>
      </p:sp>
    </p:spTree>
    <p:extLst>
      <p:ext uri="{BB962C8B-B14F-4D97-AF65-F5344CB8AC3E}">
        <p14:creationId xmlns:p14="http://schemas.microsoft.com/office/powerpoint/2010/main" val="14245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 </a:t>
            </a:r>
            <a:r>
              <a:rPr lang="en-US" dirty="0" smtClean="0"/>
              <a:t>– E-Step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6" y="1535634"/>
            <a:ext cx="8233584" cy="4102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824" y="5983312"/>
            <a:ext cx="1520385" cy="5613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98558" y="5619045"/>
            <a:ext cx="3882861" cy="210071"/>
            <a:chOff x="4398558" y="5619045"/>
            <a:chExt cx="3882861" cy="21007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72000" y="5810491"/>
              <a:ext cx="35534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" idx="2"/>
            </p:cNvCxnSpPr>
            <p:nvPr/>
          </p:nvCxnSpPr>
          <p:spPr>
            <a:xfrm>
              <a:off x="4398558" y="5637671"/>
              <a:ext cx="173442" cy="1728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107977" y="5619045"/>
              <a:ext cx="173442" cy="2100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05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 – E-Step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77438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 – </a:t>
            </a:r>
            <a:r>
              <a:rPr lang="en-US" dirty="0" smtClean="0"/>
              <a:t>M-Step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4"/>
            <a:ext cx="6763190" cy="1045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155326"/>
            <a:ext cx="3319080" cy="1023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678392"/>
            <a:ext cx="2932611" cy="9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 – M-Step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Take derivative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825625"/>
            <a:ext cx="8122464" cy="184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4261693"/>
            <a:ext cx="3903989" cy="10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9" y="5556854"/>
            <a:ext cx="2906301" cy="87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algorithm – M-Step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Take derivative with respect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/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99" y="2670578"/>
            <a:ext cx="8137002" cy="10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 for GMM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4" y="1825625"/>
            <a:ext cx="8266052" cy="38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4: SLIC   </a:t>
            </a:r>
            <a:r>
              <a:rPr lang="en-US" sz="2400" dirty="0" smtClean="0"/>
              <a:t>(</a:t>
            </a:r>
            <a:r>
              <a:rPr lang="en-US" sz="2400" dirty="0" err="1" smtClean="0"/>
              <a:t>Achanta</a:t>
            </a:r>
            <a:r>
              <a:rPr lang="en-US" sz="2400" dirty="0" smtClean="0"/>
              <a:t> et al. PAMI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455975"/>
            <a:ext cx="5029201" cy="5303551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cluster centers on pixel grid in steps S</a:t>
            </a:r>
          </a:p>
          <a:p>
            <a:pPr marL="400050" lvl="1" indent="0">
              <a:buNone/>
            </a:pPr>
            <a:r>
              <a:rPr lang="en-US" dirty="0" smtClean="0"/>
              <a:t>- Features: Lab color, x-y 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 centers to position in 3x3 window with smallest gradient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each pixel to cluster center within 2S pixel distance and assign to nearest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Recompute</a:t>
            </a:r>
            <a:r>
              <a:rPr lang="en-US" dirty="0" smtClean="0"/>
              <a:t> cluster centers as mean color/position of pixels belonging to each cluster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Stop when residual error is small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408" y="805934"/>
            <a:ext cx="760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infoscience.epfl.ch/record/177415/files/Superpixel_PAMI2011-2.pdf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099" y="1455975"/>
            <a:ext cx="3347129" cy="2476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4724400"/>
            <a:ext cx="3313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Fast 0.36s for 320x240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Regular </a:t>
            </a:r>
            <a:r>
              <a:rPr lang="en-US" dirty="0" err="1" smtClean="0"/>
              <a:t>superpixels</a:t>
            </a: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</a:t>
            </a:r>
            <a:r>
              <a:rPr lang="en-US" dirty="0" err="1" smtClean="0"/>
              <a:t>Superpixels</a:t>
            </a:r>
            <a:r>
              <a:rPr lang="en-US" dirty="0" smtClean="0"/>
              <a:t> fit boundaries</a:t>
            </a:r>
          </a:p>
          <a:p>
            <a:r>
              <a:rPr lang="en-US" dirty="0" smtClean="0"/>
              <a:t>-  May miss thin objects</a:t>
            </a:r>
          </a:p>
          <a:p>
            <a:r>
              <a:rPr lang="en-US" dirty="0" smtClean="0"/>
              <a:t>-  Large number of </a:t>
            </a:r>
            <a:r>
              <a:rPr lang="en-US" dirty="0" err="1" smtClean="0"/>
              <a:t>superpixels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Maximizes </a:t>
            </a:r>
            <a:r>
              <a:rPr lang="en-US" dirty="0" smtClean="0"/>
              <a:t>a lower bound on the data likelihood at each iteration</a:t>
            </a:r>
          </a:p>
          <a:p>
            <a:endParaRPr lang="en-US" dirty="0" smtClean="0"/>
          </a:p>
          <a:p>
            <a:r>
              <a:rPr lang="en-US" dirty="0" smtClean="0"/>
              <a:t>Each step increases the data likelihood</a:t>
            </a:r>
          </a:p>
          <a:p>
            <a:pPr lvl="1"/>
            <a:r>
              <a:rPr lang="en-US" dirty="0" smtClean="0"/>
              <a:t>Converges to </a:t>
            </a:r>
            <a:r>
              <a:rPr lang="en-US" i="1" dirty="0" smtClean="0"/>
              <a:t>local maximum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Common tricks to derivation</a:t>
            </a:r>
          </a:p>
          <a:p>
            <a:pPr lvl="1"/>
            <a:r>
              <a:rPr lang="en-US" dirty="0" smtClean="0"/>
              <a:t>Find terms that sum or integrate to 1</a:t>
            </a:r>
          </a:p>
          <a:p>
            <a:pPr lvl="1"/>
            <a:r>
              <a:rPr lang="en-US" dirty="0" smtClean="0"/>
              <a:t>Lagrange multiplier to deal with constraints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EM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4194" name="Picture 2" descr="https://filebox.ece.vt.edu/~jbhuang/teaching/ece5554-4554/fa16/images/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59" y="1325563"/>
            <a:ext cx="4956082" cy="52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7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Mixture of Gaussian </a:t>
            </a:r>
            <a:r>
              <a:rPr lang="en-US" dirty="0" smtClean="0"/>
              <a:t>demo</a:t>
            </a:r>
          </a:p>
          <a:p>
            <a:endParaRPr lang="en-US" dirty="0"/>
          </a:p>
          <a:p>
            <a:r>
              <a:rPr lang="en-US" dirty="0"/>
              <a:t>Simple segmentation demo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39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“Hard 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as EM except compute z* as most likely values for hidden variables</a:t>
            </a:r>
          </a:p>
          <a:p>
            <a:endParaRPr lang="en-US" dirty="0" smtClean="0"/>
          </a:p>
          <a:p>
            <a:r>
              <a:rPr lang="en-US" dirty="0" smtClean="0"/>
              <a:t>K-means is an example</a:t>
            </a:r>
          </a:p>
          <a:p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Simpler: can be applied when cannot derive EM</a:t>
            </a:r>
          </a:p>
          <a:p>
            <a:pPr lvl="1"/>
            <a:r>
              <a:rPr lang="en-US" dirty="0" smtClean="0"/>
              <a:t>Sometimes works better if you want to make hard predictions at the end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Generally, pdf parameters are not as accurate as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 Problems: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You want to train an algorithm to predict whether a photograph is attractive.  You collect annotations from Mechanical Turk.  Some annotators try to give accurate ratings, but others answer randomly.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Challenge: Determine which people to trust and the average rating by accurate annotators.</a:t>
            </a:r>
            <a:endParaRPr lang="en-US" dirty="0"/>
          </a:p>
        </p:txBody>
      </p:sp>
      <p:pic>
        <p:nvPicPr>
          <p:cNvPr id="33792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57600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Photo: Jam343 (</a:t>
            </a:r>
            <a:r>
              <a:rPr lang="en-US" sz="1200" dirty="0" err="1" smtClean="0"/>
              <a:t>Flickr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1" y="39624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Annotator Ratings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10</a:t>
            </a:r>
          </a:p>
          <a:p>
            <a:pPr algn="ctr"/>
            <a:r>
              <a:rPr lang="en-US" dirty="0" smtClean="0"/>
              <a:t>8</a:t>
            </a:r>
          </a:p>
          <a:p>
            <a:pPr algn="ctr"/>
            <a:r>
              <a:rPr lang="en-US" dirty="0" smtClean="0"/>
              <a:t>9</a:t>
            </a:r>
          </a:p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118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4, problem 2</a:t>
            </a:r>
            <a:endParaRPr lang="en-US" dirty="0"/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4"/>
          <a:stretch/>
        </p:blipFill>
        <p:spPr bwMode="auto">
          <a:xfrm>
            <a:off x="314325" y="1066800"/>
            <a:ext cx="5229225" cy="491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4962" y="4953892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“good/bad” label of each annotator is the missing data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8427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true scores for each image have a Gaussian distribution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1066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false scores come from a uniform distribution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85338" y="3829257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Annotators are always “bad” or always “good”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MRFs and Graph-cut Segmentation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Think </a:t>
            </a:r>
            <a:r>
              <a:rPr lang="en-US" dirty="0" smtClean="0"/>
              <a:t>about your final projects (if not done already)</a:t>
            </a:r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338" y="1600200"/>
            <a:ext cx="7373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5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Examples of Missing Data Problems</a:t>
            </a:r>
          </a:p>
          <a:p>
            <a:pPr lvl="1"/>
            <a:r>
              <a:rPr lang="en-US" dirty="0" smtClean="0"/>
              <a:t>Detecting </a:t>
            </a:r>
            <a:r>
              <a:rPr lang="en-US" dirty="0"/>
              <a:t>outliers (HW 4, problem 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Latent topic models </a:t>
            </a:r>
          </a:p>
          <a:p>
            <a:pPr lvl="1"/>
            <a:r>
              <a:rPr lang="en-US" dirty="0" smtClean="0"/>
              <a:t>Segmentation (HW 4, problem 3)</a:t>
            </a:r>
          </a:p>
          <a:p>
            <a:endParaRPr lang="en-US" dirty="0" smtClean="0"/>
          </a:p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Maximum Likelihood Estimation</a:t>
            </a:r>
          </a:p>
          <a:p>
            <a:pPr lvl="1"/>
            <a:r>
              <a:rPr lang="en-US" dirty="0" smtClean="0"/>
              <a:t>Probabilistic Inference</a:t>
            </a:r>
          </a:p>
          <a:p>
            <a:endParaRPr lang="en-US" dirty="0" smtClean="0"/>
          </a:p>
          <a:p>
            <a:r>
              <a:rPr lang="en-US" dirty="0" smtClean="0"/>
              <a:t>Dealing with “Hidden” Variables</a:t>
            </a:r>
          </a:p>
          <a:p>
            <a:pPr lvl="1"/>
            <a:r>
              <a:rPr lang="en-US" dirty="0" smtClean="0"/>
              <a:t>EM algorithm, Mixture of Gaussians</a:t>
            </a:r>
          </a:p>
          <a:p>
            <a:pPr lvl="1"/>
            <a:r>
              <a:rPr lang="en-US" dirty="0" smtClean="0"/>
              <a:t>Hard 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80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 Problems: Outliers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You want to train an algorithm to predict whether a photograph is attractive.  You collect annotations from Mechanical Turk.  Some annotators try to give accurate ratings, but others answer randomly.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Challenge: Determine which people to trust and the average rating by accurate annotators.</a:t>
            </a:r>
            <a:endParaRPr lang="en-US" dirty="0"/>
          </a:p>
        </p:txBody>
      </p:sp>
      <p:pic>
        <p:nvPicPr>
          <p:cNvPr id="337922" name="Picture 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657600"/>
            <a:ext cx="4762500" cy="31718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6581001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Photo: Jam343 (</a:t>
            </a:r>
            <a:r>
              <a:rPr lang="en-US" sz="1200" dirty="0" err="1" smtClean="0"/>
              <a:t>Flickr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1" y="3962400"/>
            <a:ext cx="15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Annotator Ratings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10</a:t>
            </a:r>
          </a:p>
          <a:p>
            <a:pPr algn="ctr"/>
            <a:r>
              <a:rPr lang="en-US" dirty="0" smtClean="0"/>
              <a:t>8</a:t>
            </a:r>
          </a:p>
          <a:p>
            <a:pPr algn="ctr"/>
            <a:r>
              <a:rPr lang="en-US" dirty="0" smtClean="0"/>
              <a:t>9</a:t>
            </a:r>
          </a:p>
          <a:p>
            <a:pPr algn="ctr"/>
            <a:r>
              <a:rPr lang="en-US" dirty="0" smtClean="0"/>
              <a:t>2</a:t>
            </a:r>
          </a:p>
          <a:p>
            <a:pPr algn="ctr"/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182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Missing Data Problems: Object Discovery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9350"/>
            <a:ext cx="8229600" cy="24955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	You have a collection of images and have extracted regions from them.  Each is represented by a histogram of “visual words”.</a:t>
            </a:r>
          </a:p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Challenge: Discover frequently occurring object categories, without pre-trained appearance models.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6872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http://www.robots.ox.ac.uk/~vgg/publications/papers/russell06.pdf</a:t>
            </a:r>
            <a:endParaRPr lang="en-US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733800"/>
            <a:ext cx="82105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3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Missing Data Problems: Segmentation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93800"/>
            <a:ext cx="7848600" cy="2616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You are given an image and want to assign foreground/background pixels.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Challenge: Segment the image into figure and ground without knowing what the foreground looks like in advance.</a:t>
            </a:r>
            <a:endParaRPr lang="en-US" dirty="0"/>
          </a:p>
        </p:txBody>
      </p:sp>
      <p:pic>
        <p:nvPicPr>
          <p:cNvPr id="324610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370" y="3810000"/>
            <a:ext cx="2819400" cy="2819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3018370" y="53340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18170" y="51054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599770" y="6019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990170" y="5791200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3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Data Problems: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01760"/>
            <a:ext cx="8610600" cy="488473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Challenge</a:t>
            </a:r>
            <a:r>
              <a:rPr lang="en-US" sz="2400" dirty="0" smtClean="0"/>
              <a:t>: </a:t>
            </a:r>
            <a:r>
              <a:rPr lang="en-US" sz="2400" dirty="0" smtClean="0"/>
              <a:t> Segment </a:t>
            </a:r>
            <a:r>
              <a:rPr lang="en-US" sz="2400" dirty="0" smtClean="0"/>
              <a:t>the image into figure and ground </a:t>
            </a:r>
            <a:r>
              <a:rPr lang="en-US" sz="2400" dirty="0" smtClean="0"/>
              <a:t>without knowing </a:t>
            </a:r>
            <a:r>
              <a:rPr lang="en-US" sz="2400" dirty="0" smtClean="0"/>
              <a:t>what the foreground looks like in advance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Three </a:t>
            </a:r>
            <a:r>
              <a:rPr lang="en-US" sz="2400" dirty="0" smtClean="0"/>
              <a:t>steps: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we had labels, how could we model the appearance of foreground and background</a:t>
            </a:r>
            <a:r>
              <a:rPr lang="en-US" sz="2400" dirty="0" smtClean="0"/>
              <a:t>? 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Maximum Likelihood Estimation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Once we have modeled the </a:t>
            </a:r>
            <a:r>
              <a:rPr lang="en-US" sz="2400" dirty="0" err="1" smtClean="0"/>
              <a:t>fg</a:t>
            </a:r>
            <a:r>
              <a:rPr lang="en-US" sz="2400" dirty="0" smtClean="0"/>
              <a:t>/</a:t>
            </a:r>
            <a:r>
              <a:rPr lang="en-US" sz="2400" dirty="0" err="1" smtClean="0"/>
              <a:t>bg</a:t>
            </a:r>
            <a:r>
              <a:rPr lang="en-US" sz="2400" dirty="0" smtClean="0"/>
              <a:t> appearance, how do we compute the likelihood that a pixel is foreground</a:t>
            </a:r>
            <a:r>
              <a:rPr lang="en-US" sz="2400" dirty="0" smtClean="0"/>
              <a:t>?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Probabilistic Inference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How can we get </a:t>
            </a:r>
            <a:r>
              <a:rPr lang="en-US" sz="2400" dirty="0" smtClean="0"/>
              <a:t>both </a:t>
            </a:r>
            <a:r>
              <a:rPr lang="en-US" sz="2400" dirty="0" smtClean="0"/>
              <a:t>labels and appearance models at once</a:t>
            </a:r>
            <a:r>
              <a:rPr lang="en-US" sz="2400" dirty="0" smtClean="0"/>
              <a:t>?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Expectation-Maximization</a:t>
            </a:r>
            <a:r>
              <a:rPr lang="en-US" b="1" dirty="0" smtClean="0">
                <a:solidFill>
                  <a:srgbClr val="0070C0"/>
                </a:solidFill>
              </a:rPr>
              <a:t> (EM) Algorithm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96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22840</TotalTime>
  <Words>1015</Words>
  <Application>Microsoft Office PowerPoint</Application>
  <PresentationFormat>On-screen Show (4:3)</PresentationFormat>
  <Paragraphs>313</Paragraphs>
  <Slides>46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1_Office Theme</vt:lpstr>
      <vt:lpstr>2_Office Theme</vt:lpstr>
      <vt:lpstr>Microsoft Equation 3.0</vt:lpstr>
      <vt:lpstr>Equation</vt:lpstr>
      <vt:lpstr>Hidden Variables, the EM Algorithm, and Mixtures of Gaussians</vt:lpstr>
      <vt:lpstr>Administrative stuffs</vt:lpstr>
      <vt:lpstr>Review: Image Segmentation</vt:lpstr>
      <vt:lpstr>HW 4: SLIC   (Achanta et al. PAMI 2012)</vt:lpstr>
      <vt:lpstr>Today’s Class</vt:lpstr>
      <vt:lpstr>Missing Data Problems: Outliers</vt:lpstr>
      <vt:lpstr>Missing Data Problems: Object Discovery</vt:lpstr>
      <vt:lpstr>Missing Data Problems: Segmentation</vt:lpstr>
      <vt:lpstr>Missing Data Problems: Segmentation</vt:lpstr>
      <vt:lpstr>Maximum Likelihood Estimation</vt:lpstr>
      <vt:lpstr>Maximum Likelihood Estimation</vt:lpstr>
      <vt:lpstr>Maximum Likelihood Estimation</vt:lpstr>
      <vt:lpstr>Maximum Likelihood Estimation</vt:lpstr>
      <vt:lpstr>Maximum Likelihood Estimation</vt:lpstr>
      <vt:lpstr>Example: MLE</vt:lpstr>
      <vt:lpstr>Probabilistic Inference</vt:lpstr>
      <vt:lpstr>Probabilistic Inference</vt:lpstr>
      <vt:lpstr>Probabilistic Inference</vt:lpstr>
      <vt:lpstr>Probabilistic Inference</vt:lpstr>
      <vt:lpstr>Probabilistic Inference</vt:lpstr>
      <vt:lpstr>Example: Inference</vt:lpstr>
      <vt:lpstr>Dealing with Hidden Variables</vt:lpstr>
      <vt:lpstr>Mixture of Gaussians</vt:lpstr>
      <vt:lpstr>Mixture of Gaussians</vt:lpstr>
      <vt:lpstr>Segmentation with Mixture of Gaussians</vt:lpstr>
      <vt:lpstr>Simple solution</vt:lpstr>
      <vt:lpstr>Mixture of Gaussians: Simple Solution</vt:lpstr>
      <vt:lpstr>Expectation Maximization (EM) Algorithm</vt:lpstr>
      <vt:lpstr>Expectation Maximization (EM) Algorithm</vt:lpstr>
      <vt:lpstr>Expectation Maximization (EM) Algorithm</vt:lpstr>
      <vt:lpstr>EM for Mixture of Gaussians - derivation</vt:lpstr>
      <vt:lpstr>EM for Mixture of Gaussians</vt:lpstr>
      <vt:lpstr>EM algorithm - derivation</vt:lpstr>
      <vt:lpstr>EM algorithm – E-Step</vt:lpstr>
      <vt:lpstr>EM algorithm – E-Step</vt:lpstr>
      <vt:lpstr>EM algorithm – M-Step</vt:lpstr>
      <vt:lpstr>EM algorithm – M-Step</vt:lpstr>
      <vt:lpstr>EM algorithm – M-Step</vt:lpstr>
      <vt:lpstr>EM Algorithm for GMM</vt:lpstr>
      <vt:lpstr>EM Algorithm</vt:lpstr>
      <vt:lpstr>Convergence of EM Algorithm</vt:lpstr>
      <vt:lpstr>EM Demos</vt:lpstr>
      <vt:lpstr>“Hard EM”</vt:lpstr>
      <vt:lpstr>Missing Data Problems: Outliers</vt:lpstr>
      <vt:lpstr>HW 4, problem 2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Vision</dc:title>
  <dc:creator>Huang Jia-Bin</dc:creator>
  <cp:lastModifiedBy>Huang Jia-Bin</cp:lastModifiedBy>
  <cp:revision>389</cp:revision>
  <dcterms:created xsi:type="dcterms:W3CDTF">2016-08-21T04:59:05Z</dcterms:created>
  <dcterms:modified xsi:type="dcterms:W3CDTF">2016-10-18T15:28:03Z</dcterms:modified>
</cp:coreProperties>
</file>