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  <p:sldMasterId id="2147483713" r:id="rId2"/>
    <p:sldMasterId id="2147483727" r:id="rId3"/>
  </p:sldMasterIdLst>
  <p:notesMasterIdLst>
    <p:notesMasterId r:id="rId90"/>
  </p:notesMasterIdLst>
  <p:sldIdLst>
    <p:sldId id="257" r:id="rId4"/>
    <p:sldId id="1126" r:id="rId5"/>
    <p:sldId id="1225" r:id="rId6"/>
    <p:sldId id="1213" r:id="rId7"/>
    <p:sldId id="1227" r:id="rId8"/>
    <p:sldId id="1230" r:id="rId9"/>
    <p:sldId id="1186" r:id="rId10"/>
    <p:sldId id="1187" r:id="rId11"/>
    <p:sldId id="1188" r:id="rId12"/>
    <p:sldId id="1189" r:id="rId13"/>
    <p:sldId id="1190" r:id="rId14"/>
    <p:sldId id="1191" r:id="rId15"/>
    <p:sldId id="1192" r:id="rId16"/>
    <p:sldId id="1193" r:id="rId17"/>
    <p:sldId id="1194" r:id="rId18"/>
    <p:sldId id="1195" r:id="rId19"/>
    <p:sldId id="1201" r:id="rId20"/>
    <p:sldId id="1196" r:id="rId21"/>
    <p:sldId id="1197" r:id="rId22"/>
    <p:sldId id="1198" r:id="rId23"/>
    <p:sldId id="1199" r:id="rId24"/>
    <p:sldId id="1202" r:id="rId25"/>
    <p:sldId id="1200" r:id="rId26"/>
    <p:sldId id="1175" r:id="rId27"/>
    <p:sldId id="1292" r:id="rId28"/>
    <p:sldId id="1297" r:id="rId29"/>
    <p:sldId id="1232" r:id="rId30"/>
    <p:sldId id="1233" r:id="rId31"/>
    <p:sldId id="1234" r:id="rId32"/>
    <p:sldId id="1235" r:id="rId33"/>
    <p:sldId id="1236" r:id="rId34"/>
    <p:sldId id="1237" r:id="rId35"/>
    <p:sldId id="1238" r:id="rId36"/>
    <p:sldId id="1239" r:id="rId37"/>
    <p:sldId id="1240" r:id="rId38"/>
    <p:sldId id="1241" r:id="rId39"/>
    <p:sldId id="1242" r:id="rId40"/>
    <p:sldId id="1243" r:id="rId41"/>
    <p:sldId id="1244" r:id="rId42"/>
    <p:sldId id="1245" r:id="rId43"/>
    <p:sldId id="1246" r:id="rId44"/>
    <p:sldId id="1248" r:id="rId45"/>
    <p:sldId id="1250" r:id="rId46"/>
    <p:sldId id="1251" r:id="rId47"/>
    <p:sldId id="1252" r:id="rId48"/>
    <p:sldId id="1293" r:id="rId49"/>
    <p:sldId id="1294" r:id="rId50"/>
    <p:sldId id="1295" r:id="rId51"/>
    <p:sldId id="1296" r:id="rId52"/>
    <p:sldId id="1253" r:id="rId53"/>
    <p:sldId id="1254" r:id="rId54"/>
    <p:sldId id="1255" r:id="rId55"/>
    <p:sldId id="1256" r:id="rId56"/>
    <p:sldId id="1257" r:id="rId57"/>
    <p:sldId id="1258" r:id="rId58"/>
    <p:sldId id="1259" r:id="rId59"/>
    <p:sldId id="1260" r:id="rId60"/>
    <p:sldId id="1261" r:id="rId61"/>
    <p:sldId id="1262" r:id="rId62"/>
    <p:sldId id="1263" r:id="rId63"/>
    <p:sldId id="1264" r:id="rId64"/>
    <p:sldId id="1265" r:id="rId65"/>
    <p:sldId id="1266" r:id="rId66"/>
    <p:sldId id="1267" r:id="rId67"/>
    <p:sldId id="1268" r:id="rId68"/>
    <p:sldId id="1269" r:id="rId69"/>
    <p:sldId id="1270" r:id="rId70"/>
    <p:sldId id="1271" r:id="rId71"/>
    <p:sldId id="1272" r:id="rId72"/>
    <p:sldId id="1273" r:id="rId73"/>
    <p:sldId id="1274" r:id="rId74"/>
    <p:sldId id="1276" r:id="rId75"/>
    <p:sldId id="1277" r:id="rId76"/>
    <p:sldId id="1278" r:id="rId77"/>
    <p:sldId id="1279" r:id="rId78"/>
    <p:sldId id="1280" r:id="rId79"/>
    <p:sldId id="1281" r:id="rId80"/>
    <p:sldId id="1282" r:id="rId81"/>
    <p:sldId id="1283" r:id="rId82"/>
    <p:sldId id="1284" r:id="rId83"/>
    <p:sldId id="1285" r:id="rId84"/>
    <p:sldId id="1286" r:id="rId85"/>
    <p:sldId id="1287" r:id="rId86"/>
    <p:sldId id="1288" r:id="rId87"/>
    <p:sldId id="1289" r:id="rId88"/>
    <p:sldId id="1290" r:id="rId8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7C33"/>
    <a:srgbClr val="282828"/>
    <a:srgbClr val="3C3C3C"/>
    <a:srgbClr val="505050"/>
    <a:srgbClr val="7878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13" autoAdjust="0"/>
    <p:restoredTop sz="85328" autoAdjust="0"/>
  </p:normalViewPr>
  <p:slideViewPr>
    <p:cSldViewPr snapToGrid="0">
      <p:cViewPr varScale="1">
        <p:scale>
          <a:sx n="136" d="100"/>
          <a:sy n="136" d="100"/>
        </p:scale>
        <p:origin x="648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5" Type="http://schemas.openxmlformats.org/officeDocument/2006/relationships/slide" Target="slides/slide2.xml"/><Relationship Id="rId90" Type="http://schemas.openxmlformats.org/officeDocument/2006/relationships/notesMaster" Target="notesMasters/notesMaster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878530-FA70-466B-A92D-42BAEA139F1D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29FF3C-7111-4713-B058-2B84BB396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28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53E3EEA-A503-4842-AD9D-99BBBCC1BCED}" type="slidenum">
              <a:rPr lang="en-US" smtClean="0"/>
              <a:pPr>
                <a:defRPr/>
              </a:pPr>
              <a:t>5</a:t>
            </a:fld>
            <a:endParaRPr lang="en-US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4671251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In one experiment, children from rural Zambia were less susceptible to the illusion.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9D3210C-7693-4843-B1E9-16CD8ED3FA3C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9979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A378C53-1B11-4642-BEC9-B4E1171918E0}" type="slidenum">
              <a:rPr lang="en-US" smtClean="0"/>
              <a:pPr>
                <a:defRPr/>
              </a:pPr>
              <a:t>30</a:t>
            </a:fld>
            <a:endParaRPr lang="en-US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8888" y="719138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58904"/>
            <a:ext cx="5364480" cy="432387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Some criteria that tend to cause tokens to be grouped.</a:t>
            </a:r>
          </a:p>
        </p:txBody>
      </p:sp>
    </p:spTree>
    <p:extLst>
      <p:ext uri="{BB962C8B-B14F-4D97-AF65-F5344CB8AC3E}">
        <p14:creationId xmlns:p14="http://schemas.microsoft.com/office/powerpoint/2010/main" val="37695271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77E3FEE-32F9-4B31-836B-06C6A9E564F1}" type="slidenum">
              <a:rPr lang="en-US" smtClean="0"/>
              <a:pPr>
                <a:defRPr/>
              </a:pPr>
              <a:t>31</a:t>
            </a:fld>
            <a:endParaRPr lang="en-US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8888" y="719138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58904"/>
            <a:ext cx="5364480" cy="432387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More such</a:t>
            </a:r>
          </a:p>
        </p:txBody>
      </p:sp>
    </p:spTree>
    <p:extLst>
      <p:ext uri="{BB962C8B-B14F-4D97-AF65-F5344CB8AC3E}">
        <p14:creationId xmlns:p14="http://schemas.microsoft.com/office/powerpoint/2010/main" val="31932991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4F98389-6E3D-4732-9BF6-F7E494E2C082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4564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8940A7D-351B-461F-85A8-196DDF5434B5}" type="slidenum">
              <a:rPr lang="en-US" smtClean="0"/>
              <a:pPr>
                <a:defRPr/>
              </a:pPr>
              <a:t>45</a:t>
            </a:fld>
            <a:endParaRPr lang="en-US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8888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607238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AEE907F2-2F87-4278-8EA2-9334B62ABE8A}" type="slidenum">
              <a:t>46</a:t>
            </a:fld>
            <a:endParaRPr lang="en-US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638300" y="841375"/>
            <a:ext cx="5530850" cy="41481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880559" y="5255280"/>
            <a:ext cx="7046640" cy="4978440"/>
          </a:xfrm>
        </p:spPr>
        <p:txBody>
          <a:bodyPr/>
          <a:lstStyle/>
          <a:p>
            <a:endParaRPr lang="en-US" sz="2910"/>
          </a:p>
        </p:txBody>
      </p:sp>
    </p:spTree>
    <p:extLst>
      <p:ext uri="{BB962C8B-B14F-4D97-AF65-F5344CB8AC3E}">
        <p14:creationId xmlns:p14="http://schemas.microsoft.com/office/powerpoint/2010/main" val="192368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AACF5D48-4C81-493C-BDEE-F395125DC08F}" type="slidenum">
              <a:t>47</a:t>
            </a:fld>
            <a:endParaRPr lang="en-US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638300" y="841375"/>
            <a:ext cx="5530850" cy="41481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880559" y="5255280"/>
            <a:ext cx="7046640" cy="4978440"/>
          </a:xfrm>
        </p:spPr>
        <p:txBody>
          <a:bodyPr/>
          <a:lstStyle/>
          <a:p>
            <a:endParaRPr lang="en-US" sz="2910"/>
          </a:p>
        </p:txBody>
      </p:sp>
    </p:spTree>
    <p:extLst>
      <p:ext uri="{BB962C8B-B14F-4D97-AF65-F5344CB8AC3E}">
        <p14:creationId xmlns:p14="http://schemas.microsoft.com/office/powerpoint/2010/main" val="16260717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F9D109F5-8628-4B57-81BF-D8922057B56C}" type="slidenum">
              <a:t>48</a:t>
            </a:fld>
            <a:endParaRPr lang="en-US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638300" y="841375"/>
            <a:ext cx="5530850" cy="41481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880559" y="5255280"/>
            <a:ext cx="7046640" cy="4978440"/>
          </a:xfrm>
        </p:spPr>
        <p:txBody>
          <a:bodyPr/>
          <a:lstStyle/>
          <a:p>
            <a:endParaRPr lang="en-US" sz="2910"/>
          </a:p>
        </p:txBody>
      </p:sp>
    </p:spTree>
    <p:extLst>
      <p:ext uri="{BB962C8B-B14F-4D97-AF65-F5344CB8AC3E}">
        <p14:creationId xmlns:p14="http://schemas.microsoft.com/office/powerpoint/2010/main" val="21851922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9E6D4F43-C9C2-4815-A8ED-F0339642A921}" type="slidenum">
              <a:t>49</a:t>
            </a:fld>
            <a:endParaRPr lang="en-US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638300" y="841375"/>
            <a:ext cx="5530850" cy="41481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880559" y="5255280"/>
            <a:ext cx="7046640" cy="4978440"/>
          </a:xfrm>
        </p:spPr>
        <p:txBody>
          <a:bodyPr/>
          <a:lstStyle/>
          <a:p>
            <a:endParaRPr lang="en-US" sz="2910"/>
          </a:p>
        </p:txBody>
      </p:sp>
    </p:spTree>
    <p:extLst>
      <p:ext uri="{BB962C8B-B14F-4D97-AF65-F5344CB8AC3E}">
        <p14:creationId xmlns:p14="http://schemas.microsoft.com/office/powerpoint/2010/main" val="13774668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51102C9-1F74-4F01-B3F1-0DD37449622C}" type="slidenum">
              <a:rPr lang="en-US" smtClean="0"/>
              <a:pPr>
                <a:defRPr/>
              </a:pPr>
              <a:t>50</a:t>
            </a:fld>
            <a:endParaRPr lang="en-US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8888" y="719138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58904"/>
            <a:ext cx="5364480" cy="432387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I gave each pixel the mean intensity or mean color of its cluster --- this is basically just vector quantizing the image intensities/colors.  Notice that there is no requirement that clusters be spatially localized and they’re not.</a:t>
            </a:r>
          </a:p>
        </p:txBody>
      </p:sp>
    </p:spTree>
    <p:extLst>
      <p:ext uri="{BB962C8B-B14F-4D97-AF65-F5344CB8AC3E}">
        <p14:creationId xmlns:p14="http://schemas.microsoft.com/office/powerpoint/2010/main" val="17185679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98B50AF-E9B7-4133-B7AA-E1DD9E47330C}" type="slidenum">
              <a:rPr lang="en-US" smtClean="0"/>
              <a:pPr>
                <a:defRPr/>
              </a:pPr>
              <a:t>6</a:t>
            </a:fld>
            <a:endParaRPr lang="en-US" smtClean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4142114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902AE0-F610-416A-B3E4-C6D729ED8F34}" type="slidenum">
              <a:rPr lang="en-US" smtClean="0"/>
              <a:pPr>
                <a:defRPr/>
              </a:pPr>
              <a:t>51</a:t>
            </a:fld>
            <a:endParaRPr lang="en-US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8888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938566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FB5B4C3-9698-4387-8FE2-7FAA440826C4}" type="slidenum">
              <a:rPr lang="en-US" smtClean="0"/>
              <a:pPr>
                <a:defRPr/>
              </a:pPr>
              <a:t>52</a:t>
            </a:fld>
            <a:endParaRPr lang="en-US" smtClean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8888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725398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E050807-F0CE-4C99-A40C-1F088A71BA70}" type="slidenum">
              <a:rPr lang="en-US" smtClean="0"/>
              <a:pPr>
                <a:defRPr/>
              </a:pPr>
              <a:t>53</a:t>
            </a:fld>
            <a:endParaRPr lang="en-US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8888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1244073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9E00F1-3766-485F-AF95-B95CAFDE0FCF}" type="slidenum">
              <a:rPr lang="en-US" smtClean="0"/>
              <a:pPr>
                <a:defRPr/>
              </a:pPr>
              <a:t>56</a:t>
            </a:fld>
            <a:endParaRPr lang="en-US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8888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60570"/>
            <a:ext cx="5364480" cy="432054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7737727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AE8F75B-72C6-457A-BB42-31FA9E4DA2E5}" type="slidenum">
              <a:rPr lang="en-US" smtClean="0"/>
              <a:pPr>
                <a:defRPr/>
              </a:pPr>
              <a:t>57</a:t>
            </a:fld>
            <a:endParaRPr lang="en-US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8888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60570"/>
            <a:ext cx="5364480" cy="432054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796144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A2B5AF9-A4FE-44FD-AFF5-1F317E8C9426}" type="slidenum">
              <a:rPr lang="en-US" smtClean="0"/>
              <a:pPr>
                <a:defRPr/>
              </a:pPr>
              <a:t>58</a:t>
            </a:fld>
            <a:endParaRPr lang="en-US" smtClean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8888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60570"/>
            <a:ext cx="5364480" cy="432054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009714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8568D5-1D19-46C3-8EB1-DAF78084930A}" type="slidenum">
              <a:rPr lang="en-US" smtClean="0"/>
              <a:pPr>
                <a:defRPr/>
              </a:pPr>
              <a:t>59</a:t>
            </a:fld>
            <a:endParaRPr lang="en-US" smtClean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8888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60570"/>
            <a:ext cx="5364480" cy="432054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247531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F9DFA3F-7E75-4DDD-8C29-D5EE6288B92D}" type="slidenum">
              <a:rPr lang="en-US" smtClean="0"/>
              <a:pPr>
                <a:defRPr/>
              </a:pPr>
              <a:t>60</a:t>
            </a:fld>
            <a:endParaRPr lang="en-US" smtClean="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8888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60570"/>
            <a:ext cx="5364480" cy="432054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890374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C0A587-897C-46B8-80C7-B26716A63A9D}" type="slidenum">
              <a:rPr lang="en-US" smtClean="0"/>
              <a:pPr>
                <a:defRPr/>
              </a:pPr>
              <a:t>61</a:t>
            </a:fld>
            <a:endParaRPr lang="en-US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8888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60570"/>
            <a:ext cx="5364480" cy="432054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0856052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877904-D687-4134-9E28-ACB763C9D5A7}" type="slidenum">
              <a:rPr lang="en-US" smtClean="0"/>
              <a:pPr>
                <a:defRPr/>
              </a:pPr>
              <a:t>62</a:t>
            </a:fld>
            <a:endParaRPr lang="en-US" smtClean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8888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60570"/>
            <a:ext cx="5364480" cy="432054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889683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8737B6-1D05-4996-ADE0-C072AA1DADAD}" type="slidenum">
              <a:rPr lang="en-US" smtClean="0"/>
              <a:pPr/>
              <a:t>8</a:t>
            </a:fld>
            <a:endParaRPr lang="en-US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47866659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19088AC-981D-44F7-9546-7BC36FF6A0AB}" type="slidenum">
              <a:rPr lang="en-US" smtClean="0"/>
              <a:pPr>
                <a:defRPr/>
              </a:pPr>
              <a:t>63</a:t>
            </a:fld>
            <a:endParaRPr lang="en-US" smtClean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60570"/>
            <a:ext cx="5364480" cy="432054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18723032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F72BC4F-B15C-4B4A-9C5F-EEB21C3610AE}" type="slidenum">
              <a:rPr lang="en-US" smtClean="0"/>
              <a:pPr>
                <a:defRPr/>
              </a:pPr>
              <a:t>64</a:t>
            </a:fld>
            <a:endParaRPr lang="en-US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60570"/>
            <a:ext cx="5364480" cy="432054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6554310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A1E81A5-89BC-46B2-91C2-BAE4A2B41BD1}" type="slidenum">
              <a:rPr lang="en-US" smtClean="0"/>
              <a:pPr>
                <a:defRPr/>
              </a:pPr>
              <a:t>65</a:t>
            </a:fld>
            <a:endParaRPr lang="en-US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8888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60570"/>
            <a:ext cx="5364480" cy="432054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80970157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F9BD926-FAB3-47F0-89F0-8049B729E221}" type="slidenum">
              <a:rPr lang="en-US" smtClean="0"/>
              <a:pPr>
                <a:defRPr/>
              </a:pPr>
              <a:t>66</a:t>
            </a:fld>
            <a:endParaRPr lang="en-US" smtClean="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8888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60570"/>
            <a:ext cx="5364480" cy="432054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348651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50E61A7-53F5-4563-B133-07FCE2446AF4}" type="slidenum">
              <a:rPr lang="en-US" smtClean="0"/>
              <a:pPr>
                <a:defRPr/>
              </a:pPr>
              <a:t>67</a:t>
            </a:fld>
            <a:endParaRPr lang="en-US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8888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294655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116A1ED-DDAE-4984-9D9B-82A78915B25C}" type="slidenum">
              <a:rPr lang="en-US" smtClean="0"/>
              <a:pPr>
                <a:defRPr/>
              </a:pPr>
              <a:t>68</a:t>
            </a:fld>
            <a:endParaRPr lang="en-US" smtClean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8888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2780324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09641B-4A11-41E6-839A-FCA5E3E4ED2C}" type="slidenum">
              <a:rPr lang="en-US" smtClean="0"/>
              <a:pPr>
                <a:defRPr/>
              </a:pPr>
              <a:t>69</a:t>
            </a:fld>
            <a:endParaRPr lang="en-US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8888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22303979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9F995B3-4431-41D4-8366-F132E32097B8}" type="slidenum">
              <a:rPr lang="en-US" smtClean="0"/>
              <a:pPr>
                <a:defRPr/>
              </a:pPr>
              <a:t>70</a:t>
            </a:fld>
            <a:endParaRPr lang="en-US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8888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65027765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0204A5-F30A-407C-9BF1-F35EEED3CAA3}" type="slidenum">
              <a:rPr lang="en-US" smtClean="0"/>
              <a:pPr>
                <a:defRPr/>
              </a:pPr>
              <a:t>72</a:t>
            </a:fld>
            <a:endParaRPr lang="en-US" smtClean="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8888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86030635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CDFB47-0FA6-4ED1-856B-236A0CC2BEA7}" type="slidenum">
              <a:rPr lang="en-US" smtClean="0"/>
              <a:pPr>
                <a:defRPr/>
              </a:pPr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4721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003D1A-2914-445C-AE08-E76C39CD5181}" type="slidenum">
              <a:rPr lang="en-US" smtClean="0"/>
              <a:pPr/>
              <a:t>13</a:t>
            </a:fld>
            <a:endParaRPr lang="en-US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75625670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2F77EB-3F06-4364-8729-A5A4EEA14419}" type="slidenum">
              <a:rPr lang="en-US" smtClean="0"/>
              <a:pPr>
                <a:defRPr/>
              </a:pPr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1093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8E16CC-B722-4536-89D1-21E02B9A9B6C}" type="slidenum">
              <a:rPr lang="en-US" smtClean="0"/>
              <a:pPr/>
              <a:t>15</a:t>
            </a:fld>
            <a:endParaRPr lang="en-US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976368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B0D8D4-9C3E-48BD-9A7B-0110AAF4E35E}" type="slidenum">
              <a:rPr lang="en-US" smtClean="0"/>
              <a:pPr/>
              <a:t>17</a:t>
            </a:fld>
            <a:endParaRPr lang="en-US" smtClean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691957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586CB6-BCE0-4BF3-81E0-5BAB7ED4B523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3803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Abstract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: We present the first large scale system for capturing and rendering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relightable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 scene reconstructions from massive unstructured photo collections taken under different illumination conditions and viewpoints. We combine photos taken from many sources, Flickr-based ground-level imagery, oblique aerial views, and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streetview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, to recover models that are significantly more complete and detailed than previously demonstrated. We demonstrate the ability to match both the viewpoint and illumination of arbitrary input photos, enabling a Visual Turing Test in which photo and rendering are viewed side-by-side and the observer has to guess which is which. While we cannot yet fool human perception, the gap is closing.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586CB6-BCE0-4BF3-81E0-5BAB7ED4B523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4854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71DC566-8D47-4573-BE37-AC422085209E}" type="slidenum">
              <a:rPr lang="en-US" smtClean="0"/>
              <a:pPr>
                <a:defRPr/>
              </a:pPr>
              <a:t>28</a:t>
            </a:fld>
            <a:endParaRPr lang="en-US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8888" y="719138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58904"/>
            <a:ext cx="5364480" cy="432387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smtClean="0"/>
              <a:t>The famous Muller-</a:t>
            </a:r>
            <a:r>
              <a:rPr lang="en-US" dirty="0" err="1" smtClean="0"/>
              <a:t>Lyer</a:t>
            </a:r>
            <a:r>
              <a:rPr lang="en-US" dirty="0" smtClean="0"/>
              <a:t> illusion; the point is that the horizontal bar has properties that come only from its membership in </a:t>
            </a:r>
          </a:p>
          <a:p>
            <a:pPr eaLnBrk="1" hangingPunct="1"/>
            <a:r>
              <a:rPr lang="en-US" dirty="0" smtClean="0"/>
              <a:t>a group (it looks shorter in the lower picture, but is actually the same size) and that these properties can’t be discounted--- you can’t look at this figure and ignore the arrowheads and thereby make the two bars seem to be the same size.</a:t>
            </a:r>
          </a:p>
        </p:txBody>
      </p:sp>
    </p:spTree>
    <p:extLst>
      <p:ext uri="{BB962C8B-B14F-4D97-AF65-F5344CB8AC3E}">
        <p14:creationId xmlns:p14="http://schemas.microsoft.com/office/powerpoint/2010/main" val="910632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104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2802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820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924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3720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1384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1376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2891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7784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559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371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0347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4512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8455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52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144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195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6F9DED-C3AA-40F6-ACE9-AC54436C1C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5375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F507D0-B977-4740-8279-C9CFD49FDA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184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033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3058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7712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7884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675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871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7938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2083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6973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482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7001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873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219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7104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1162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9266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824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9431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2BA3B8-9D41-44E7-997B-62F0684C1FF0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795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2BA3B8-9D41-44E7-997B-62F0684C1FF0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887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F6E678-3A56-4B66-8875-E0ADA909F534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850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i.cmu.edu/pub_files/pub1/collins_robert_1996_1/collins_robert_1996_1.pdf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oleObject" Target="../embeddings/oleObject5.bin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2.bin"/><Relationship Id="rId12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5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png"/><Relationship Id="rId11" Type="http://schemas.openxmlformats.org/officeDocument/2006/relationships/oleObject" Target="../embeddings/oleObject4.bin"/><Relationship Id="rId5" Type="http://schemas.openxmlformats.org/officeDocument/2006/relationships/oleObject" Target="../embeddings/oleObject1.bin"/><Relationship Id="rId15" Type="http://schemas.openxmlformats.org/officeDocument/2006/relationships/oleObject" Target="../embeddings/oleObject6.bin"/><Relationship Id="rId10" Type="http://schemas.openxmlformats.org/officeDocument/2006/relationships/image" Target="../media/image22.png"/><Relationship Id="rId4" Type="http://schemas.openxmlformats.org/officeDocument/2006/relationships/hyperlink" Target="http://www.cs.unc.edu/~marc/pubs/YangCVPR03.pdf" TargetMode="External"/><Relationship Id="rId9" Type="http://schemas.openxmlformats.org/officeDocument/2006/relationships/oleObject" Target="../embeddings/oleObject3.bin"/><Relationship Id="rId1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ofHFOr2nRxU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hyperlink" Target="http://www.cs.washington.edu/homes/furukawa/papers/cvpr10.pdf" TargetMode="External"/><Relationship Id="rId4" Type="http://schemas.openxmlformats.org/officeDocument/2006/relationships/hyperlink" Target="http://www.cs.washington.edu/homes/furukawa/gallery/mvs-cvpr10.mov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homes.cs.washington.edu/~shanqi/work/proj_rome_g1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://research.microsoft.com/pubs/156722/agarwal-rome-cacm11.pdf" TargetMode="External"/><Relationship Id="rId3" Type="http://schemas.openxmlformats.org/officeDocument/2006/relationships/hyperlink" Target="http://www.eecs.berkeley.edu/~yang/courses/cs294-6/papers/TomasiC_Shape%20and%20motion%20from%20image%20streams%20under%20orthography.pdf" TargetMode="External"/><Relationship Id="rId7" Type="http://schemas.openxmlformats.org/officeDocument/2006/relationships/hyperlink" Target="http://phototour.cs.washington.edu/Photo_Tourism.pdf" TargetMode="External"/><Relationship Id="rId2" Type="http://schemas.openxmlformats.org/officeDocument/2006/relationships/hyperlink" Target="http://cseweb.ucsd.edu/classes/fa01/cse291/hclh/SceneReconstruction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-cvr.ai.uiuc.edu/ponce_grp/publication/paper/cvpr07a.pdf" TargetMode="External"/><Relationship Id="rId5" Type="http://schemas.openxmlformats.org/officeDocument/2006/relationships/hyperlink" Target="ftp://vista.eng.tau.ac.il/dropbox/SimonKolotov-Thesis/Articles/15.pdf" TargetMode="External"/><Relationship Id="rId4" Type="http://schemas.openxmlformats.org/officeDocument/2006/relationships/hyperlink" Target="http://www.cse.unr.edu/~bebis/CS485/Handouts/hartley.pdf" TargetMode="External"/><Relationship Id="rId9" Type="http://schemas.openxmlformats.org/officeDocument/2006/relationships/hyperlink" Target="https://www.youtube.com/watch?v=kyIzMr917Rc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63.png"/><Relationship Id="rId4" Type="http://schemas.openxmlformats.org/officeDocument/2006/relationships/oleObject" Target="../embeddings/oleObject8.bin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75.wmf"/><Relationship Id="rId4" Type="http://schemas.openxmlformats.org/officeDocument/2006/relationships/oleObject" Target="../embeddings/oleObject9.bin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aip.rutgers.edu/~comanici/MSPAMI/msPamiResults.html" TargetMode="Externa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://comaniciu.net/Papers/MsTracking.pdf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ip.rutgers.edu/~comanici/Papers/MsRobustApproach.pdf" TargetMode="External"/><Relationship Id="rId2" Type="http://schemas.openxmlformats.org/officeDocument/2006/relationships/hyperlink" Target="http://saravananthirumuruganathan.wordpress.com/2010/04/01/introduction-to-mean-shift-algorithm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mis.hevra.haifa.ac.il/~ishimshoni/papers/chap9.pdf" TargetMode="Externa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4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gif"/><Relationship Id="rId2" Type="http://schemas.openxmlformats.org/officeDocument/2006/relationships/image" Target="../media/image90.gif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s.brown.edu/~pff/segment/" TargetMode="External"/><Relationship Id="rId5" Type="http://schemas.openxmlformats.org/officeDocument/2006/relationships/image" Target="../media/image93.gif"/><Relationship Id="rId4" Type="http://schemas.openxmlformats.org/officeDocument/2006/relationships/image" Target="../media/image92.gif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toronto.edu/~kyros/pubs/09.pami.turbopixels.pdf" TargetMode="External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hyperlink" Target="http://infoscience.epfl.ch/record/177415/files/Superpixel_PAMI2011-2.pdf" TargetMode="Externa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s.brown.edu/~pff/segment/" TargetMode="Externa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https://ivi.fnwi.uva.nl/isis/publications/2011/vandeSandeICCV2011/vandeSandeICCV2011.pdf" TargetMode="External"/><Relationship Id="rId2" Type="http://schemas.openxmlformats.org/officeDocument/2006/relationships/hyperlink" Target="http://www.eecs.berkeley.edu/~arbelaez/publications/Arbelaez_Maire_Fowlkes_Malik_CVPR2009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emf"/><Relationship Id="rId4" Type="http://schemas.openxmlformats.org/officeDocument/2006/relationships/hyperlink" Target="https://arxiv.org/pdf/1605.06325.pdf" TargetMode="Externa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3168" y="13548"/>
            <a:ext cx="8135017" cy="1538514"/>
          </a:xfrm>
        </p:spPr>
        <p:txBody>
          <a:bodyPr>
            <a:noAutofit/>
          </a:bodyPr>
          <a:lstStyle/>
          <a:p>
            <a:r>
              <a:rPr lang="en-US" sz="5400" dirty="0" smtClean="0"/>
              <a:t>Image Segmentation</a:t>
            </a: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3169" y="5478912"/>
            <a:ext cx="8135017" cy="987726"/>
          </a:xfrm>
        </p:spPr>
        <p:txBody>
          <a:bodyPr>
            <a:noAutofit/>
          </a:bodyPr>
          <a:lstStyle/>
          <a:p>
            <a:r>
              <a:rPr lang="en-US" sz="2800" dirty="0"/>
              <a:t>Computer Vision</a:t>
            </a:r>
          </a:p>
          <a:p>
            <a:r>
              <a:rPr lang="en-US" sz="2800" dirty="0"/>
              <a:t>Jia-Bin Huang, Virginia Tech</a:t>
            </a:r>
          </a:p>
        </p:txBody>
      </p:sp>
      <p:sp>
        <p:nvSpPr>
          <p:cNvPr id="5" name="Rectangle 4"/>
          <p:cNvSpPr/>
          <p:nvPr/>
        </p:nvSpPr>
        <p:spPr>
          <a:xfrm>
            <a:off x="7293377" y="6581001"/>
            <a:ext cx="18716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Many slides from </a:t>
            </a:r>
            <a:r>
              <a:rPr lang="en-US" sz="1200" dirty="0" smtClean="0"/>
              <a:t>D</a:t>
            </a:r>
            <a:r>
              <a:rPr lang="en-US" sz="1200" dirty="0" smtClean="0"/>
              <a:t>. Hoiem</a:t>
            </a:r>
            <a:endParaRPr lang="en-US" sz="1200" dirty="0"/>
          </a:p>
        </p:txBody>
      </p:sp>
      <p:pic>
        <p:nvPicPr>
          <p:cNvPr id="6" name="Picture 5" descr="foti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676" y="1569363"/>
            <a:ext cx="3048000" cy="3909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883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Multi-view stereo: Basic idea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100" y="3022600"/>
            <a:ext cx="24765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2057400"/>
            <a:ext cx="24765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00" y="1270000"/>
            <a:ext cx="24765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22600"/>
            <a:ext cx="24765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 bwMode="auto">
          <a:xfrm flipH="1">
            <a:off x="0" y="4038600"/>
            <a:ext cx="1619250" cy="20574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 flipH="1">
            <a:off x="1619250" y="1981200"/>
            <a:ext cx="1619250" cy="20574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7" name="Oval 6"/>
          <p:cNvSpPr/>
          <p:nvPr/>
        </p:nvSpPr>
        <p:spPr bwMode="auto">
          <a:xfrm>
            <a:off x="1543050" y="3955774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428750" y="3848100"/>
            <a:ext cx="381000" cy="381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4" name="Straight Connector 23"/>
          <p:cNvCxnSpPr>
            <a:stCxn id="23" idx="1"/>
          </p:cNvCxnSpPr>
          <p:nvPr/>
        </p:nvCxnSpPr>
        <p:spPr bwMode="auto">
          <a:xfrm>
            <a:off x="2536918" y="2765518"/>
            <a:ext cx="2035082" cy="146358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>
            <a:stCxn id="23" idx="1"/>
          </p:cNvCxnSpPr>
          <p:nvPr/>
        </p:nvCxnSpPr>
        <p:spPr bwMode="auto">
          <a:xfrm>
            <a:off x="2536918" y="2765518"/>
            <a:ext cx="3482882" cy="73179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/>
          <p:cNvCxnSpPr>
            <a:stCxn id="23" idx="1"/>
          </p:cNvCxnSpPr>
          <p:nvPr/>
        </p:nvCxnSpPr>
        <p:spPr bwMode="auto">
          <a:xfrm flipV="1">
            <a:off x="2536918" y="2514600"/>
            <a:ext cx="5064032" cy="25091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Oval 22"/>
          <p:cNvSpPr/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6" name="Oval 35"/>
          <p:cNvSpPr/>
          <p:nvPr/>
        </p:nvSpPr>
        <p:spPr bwMode="auto">
          <a:xfrm>
            <a:off x="4381500" y="4108174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4267200" y="4000500"/>
            <a:ext cx="381000" cy="381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8" name="Oval 37"/>
          <p:cNvSpPr/>
          <p:nvPr/>
        </p:nvSpPr>
        <p:spPr bwMode="auto">
          <a:xfrm>
            <a:off x="5905500" y="3460474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5791200" y="3352800"/>
            <a:ext cx="381000" cy="381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0" name="Oval 39"/>
          <p:cNvSpPr/>
          <p:nvPr/>
        </p:nvSpPr>
        <p:spPr bwMode="auto">
          <a:xfrm>
            <a:off x="7658100" y="2393674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1" name="Rectangle 40"/>
          <p:cNvSpPr/>
          <p:nvPr/>
        </p:nvSpPr>
        <p:spPr bwMode="auto">
          <a:xfrm>
            <a:off x="7543800" y="2286000"/>
            <a:ext cx="381000" cy="381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18" y="909143"/>
            <a:ext cx="3781425" cy="1075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7313819" y="6550223"/>
            <a:ext cx="18301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Source: Y. Furukawa</a:t>
            </a:r>
            <a:endParaRPr lang="en-US" sz="1400" dirty="0"/>
          </a:p>
        </p:txBody>
      </p:sp>
      <p:sp>
        <p:nvSpPr>
          <p:cNvPr id="25" name="Oval 24"/>
          <p:cNvSpPr/>
          <p:nvPr/>
        </p:nvSpPr>
        <p:spPr bwMode="auto">
          <a:xfrm>
            <a:off x="1143000" y="1193800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409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Multi-view stereo: Basic idea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100" y="3022600"/>
            <a:ext cx="24765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2057400"/>
            <a:ext cx="24765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00" y="1270000"/>
            <a:ext cx="24765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22600"/>
            <a:ext cx="24765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 bwMode="auto">
          <a:xfrm flipH="1">
            <a:off x="0" y="4038600"/>
            <a:ext cx="1619250" cy="20574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 flipH="1">
            <a:off x="1619250" y="1981200"/>
            <a:ext cx="1619250" cy="20574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7" name="Oval 6"/>
          <p:cNvSpPr/>
          <p:nvPr/>
        </p:nvSpPr>
        <p:spPr bwMode="auto">
          <a:xfrm>
            <a:off x="1543050" y="3955774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428750" y="3848100"/>
            <a:ext cx="381000" cy="381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4" name="Straight Connector 23"/>
          <p:cNvCxnSpPr>
            <a:stCxn id="23" idx="1"/>
            <a:endCxn id="36" idx="4"/>
          </p:cNvCxnSpPr>
          <p:nvPr/>
        </p:nvCxnSpPr>
        <p:spPr bwMode="auto">
          <a:xfrm>
            <a:off x="2727418" y="2536918"/>
            <a:ext cx="1958882" cy="172365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>
            <a:stCxn id="23" idx="1"/>
            <a:endCxn id="38" idx="5"/>
          </p:cNvCxnSpPr>
          <p:nvPr/>
        </p:nvCxnSpPr>
        <p:spPr bwMode="auto">
          <a:xfrm>
            <a:off x="2727418" y="2536918"/>
            <a:ext cx="3308164" cy="90123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/>
          <p:cNvCxnSpPr>
            <a:stCxn id="23" idx="1"/>
            <a:endCxn id="40" idx="2"/>
          </p:cNvCxnSpPr>
          <p:nvPr/>
        </p:nvCxnSpPr>
        <p:spPr bwMode="auto">
          <a:xfrm flipV="1">
            <a:off x="2727418" y="2416037"/>
            <a:ext cx="4938712" cy="12088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Oval 22"/>
          <p:cNvSpPr/>
          <p:nvPr/>
        </p:nvSpPr>
        <p:spPr bwMode="auto">
          <a:xfrm>
            <a:off x="2705100" y="2514600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6" name="Oval 35"/>
          <p:cNvSpPr/>
          <p:nvPr/>
        </p:nvSpPr>
        <p:spPr bwMode="auto">
          <a:xfrm>
            <a:off x="4610100" y="4108174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4495800" y="4000500"/>
            <a:ext cx="381000" cy="381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8" name="Oval 37"/>
          <p:cNvSpPr/>
          <p:nvPr/>
        </p:nvSpPr>
        <p:spPr bwMode="auto">
          <a:xfrm>
            <a:off x="5905500" y="3308074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5791200" y="3200400"/>
            <a:ext cx="381000" cy="381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0" name="Oval 39"/>
          <p:cNvSpPr/>
          <p:nvPr/>
        </p:nvSpPr>
        <p:spPr bwMode="auto">
          <a:xfrm>
            <a:off x="7666130" y="2339837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1" name="Rectangle 40"/>
          <p:cNvSpPr/>
          <p:nvPr/>
        </p:nvSpPr>
        <p:spPr bwMode="auto">
          <a:xfrm>
            <a:off x="7543800" y="2209800"/>
            <a:ext cx="381000" cy="381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18" y="909143"/>
            <a:ext cx="3781425" cy="1075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7313819" y="6550223"/>
            <a:ext cx="18301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Source: Y. Furukawa</a:t>
            </a:r>
            <a:endParaRPr lang="en-US" sz="1400" dirty="0"/>
          </a:p>
        </p:txBody>
      </p:sp>
      <p:sp>
        <p:nvSpPr>
          <p:cNvPr id="42" name="Oval 41"/>
          <p:cNvSpPr/>
          <p:nvPr/>
        </p:nvSpPr>
        <p:spPr bwMode="auto">
          <a:xfrm>
            <a:off x="1310309" y="1369656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6481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Multi-view stereo: Basic idea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100" y="3022600"/>
            <a:ext cx="24765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2057400"/>
            <a:ext cx="24765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00" y="1270000"/>
            <a:ext cx="24765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22600"/>
            <a:ext cx="24765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 bwMode="auto">
          <a:xfrm flipH="1">
            <a:off x="0" y="4038600"/>
            <a:ext cx="1619250" cy="20574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 flipH="1">
            <a:off x="1619250" y="1981200"/>
            <a:ext cx="1619250" cy="20574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7" name="Oval 6"/>
          <p:cNvSpPr/>
          <p:nvPr/>
        </p:nvSpPr>
        <p:spPr bwMode="auto">
          <a:xfrm>
            <a:off x="1543050" y="3955774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428750" y="3848100"/>
            <a:ext cx="381000" cy="381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4" name="Straight Connector 23"/>
          <p:cNvCxnSpPr>
            <a:stCxn id="23" idx="1"/>
          </p:cNvCxnSpPr>
          <p:nvPr/>
        </p:nvCxnSpPr>
        <p:spPr bwMode="auto">
          <a:xfrm>
            <a:off x="2917918" y="2353044"/>
            <a:ext cx="1920782" cy="175513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>
            <a:stCxn id="23" idx="1"/>
            <a:endCxn id="38" idx="2"/>
          </p:cNvCxnSpPr>
          <p:nvPr/>
        </p:nvCxnSpPr>
        <p:spPr bwMode="auto">
          <a:xfrm>
            <a:off x="2917918" y="2353044"/>
            <a:ext cx="3139982" cy="87883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/>
          <p:cNvCxnSpPr>
            <a:stCxn id="23" idx="1"/>
            <a:endCxn id="40" idx="6"/>
          </p:cNvCxnSpPr>
          <p:nvPr/>
        </p:nvCxnSpPr>
        <p:spPr bwMode="auto">
          <a:xfrm flipV="1">
            <a:off x="2917918" y="2317474"/>
            <a:ext cx="4892582" cy="3557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Oval 22"/>
          <p:cNvSpPr/>
          <p:nvPr/>
        </p:nvSpPr>
        <p:spPr bwMode="auto">
          <a:xfrm>
            <a:off x="2895600" y="2330726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6" name="Oval 35"/>
          <p:cNvSpPr/>
          <p:nvPr/>
        </p:nvSpPr>
        <p:spPr bwMode="auto">
          <a:xfrm>
            <a:off x="4762500" y="4070074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4648200" y="3962400"/>
            <a:ext cx="381000" cy="381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8" name="Oval 37"/>
          <p:cNvSpPr/>
          <p:nvPr/>
        </p:nvSpPr>
        <p:spPr bwMode="auto">
          <a:xfrm>
            <a:off x="6057900" y="3155674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5943600" y="3048000"/>
            <a:ext cx="381000" cy="381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0" name="Oval 39"/>
          <p:cNvSpPr/>
          <p:nvPr/>
        </p:nvSpPr>
        <p:spPr bwMode="auto">
          <a:xfrm>
            <a:off x="7658100" y="2241274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1" name="Rectangle 40"/>
          <p:cNvSpPr/>
          <p:nvPr/>
        </p:nvSpPr>
        <p:spPr bwMode="auto">
          <a:xfrm>
            <a:off x="7543800" y="2133600"/>
            <a:ext cx="381000" cy="381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18" y="909143"/>
            <a:ext cx="3781425" cy="1075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7313819" y="6550223"/>
            <a:ext cx="18301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Source: Y. Furukawa</a:t>
            </a:r>
            <a:endParaRPr lang="en-US" sz="1400" dirty="0"/>
          </a:p>
        </p:txBody>
      </p:sp>
      <p:sp>
        <p:nvSpPr>
          <p:cNvPr id="31" name="Oval 30"/>
          <p:cNvSpPr/>
          <p:nvPr/>
        </p:nvSpPr>
        <p:spPr bwMode="auto">
          <a:xfrm>
            <a:off x="1543050" y="1457871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178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2" name="Group 2"/>
          <p:cNvGrpSpPr>
            <a:grpSpLocks noChangeAspect="1"/>
          </p:cNvGrpSpPr>
          <p:nvPr/>
        </p:nvGrpSpPr>
        <p:grpSpPr bwMode="auto">
          <a:xfrm>
            <a:off x="4267200" y="1333500"/>
            <a:ext cx="914400" cy="800100"/>
            <a:chOff x="2496" y="2640"/>
            <a:chExt cx="384" cy="336"/>
          </a:xfrm>
        </p:grpSpPr>
        <p:sp>
          <p:nvSpPr>
            <p:cNvPr id="30783" name="Oval 3"/>
            <p:cNvSpPr>
              <a:spLocks noChangeAspect="1" noChangeArrowheads="1"/>
            </p:cNvSpPr>
            <p:nvPr/>
          </p:nvSpPr>
          <p:spPr bwMode="auto">
            <a:xfrm>
              <a:off x="2736" y="2736"/>
              <a:ext cx="144" cy="192"/>
            </a:xfrm>
            <a:prstGeom prst="ellipse">
              <a:avLst/>
            </a:prstGeom>
            <a:noFill/>
            <a:ln w="38100" cmpd="dbl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84" name="Rectangle 4"/>
            <p:cNvSpPr>
              <a:spLocks noChangeAspect="1" noChangeArrowheads="1"/>
            </p:cNvSpPr>
            <p:nvPr/>
          </p:nvSpPr>
          <p:spPr bwMode="auto">
            <a:xfrm>
              <a:off x="2496" y="2688"/>
              <a:ext cx="288" cy="24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85" name="Oval 5"/>
            <p:cNvSpPr>
              <a:spLocks noChangeAspect="1" noChangeArrowheads="1"/>
            </p:cNvSpPr>
            <p:nvPr/>
          </p:nvSpPr>
          <p:spPr bwMode="auto">
            <a:xfrm>
              <a:off x="2496" y="2880"/>
              <a:ext cx="288" cy="96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86" name="Oval 6"/>
            <p:cNvSpPr>
              <a:spLocks noChangeAspect="1" noChangeArrowheads="1"/>
            </p:cNvSpPr>
            <p:nvPr/>
          </p:nvSpPr>
          <p:spPr bwMode="auto">
            <a:xfrm>
              <a:off x="2496" y="2640"/>
              <a:ext cx="288" cy="96"/>
            </a:xfrm>
            <a:prstGeom prst="ellipse">
              <a:avLst/>
            </a:prstGeom>
            <a:solidFill>
              <a:srgbClr val="800000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87" name="Rectangle 7"/>
            <p:cNvSpPr>
              <a:spLocks noChangeAspect="1" noChangeArrowheads="1"/>
            </p:cNvSpPr>
            <p:nvPr/>
          </p:nvSpPr>
          <p:spPr bwMode="auto">
            <a:xfrm>
              <a:off x="2510" y="2838"/>
              <a:ext cx="259" cy="96"/>
            </a:xfrm>
            <a:prstGeom prst="rect">
              <a:avLst/>
            </a:prstGeom>
            <a:solidFill>
              <a:schemeClr val="accent1"/>
            </a:solidFill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88" name="AutoShape 8"/>
            <p:cNvSpPr>
              <a:spLocks noChangeAspect="1" noChangeArrowheads="1"/>
            </p:cNvSpPr>
            <p:nvPr/>
          </p:nvSpPr>
          <p:spPr bwMode="auto">
            <a:xfrm>
              <a:off x="2562" y="2758"/>
              <a:ext cx="144" cy="192"/>
            </a:xfrm>
            <a:prstGeom prst="diamond">
              <a:avLst/>
            </a:prstGeom>
            <a:solidFill>
              <a:srgbClr val="993366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0723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Plane Sweep Stereo</a:t>
            </a:r>
          </a:p>
        </p:txBody>
      </p:sp>
      <p:sp>
        <p:nvSpPr>
          <p:cNvPr id="30724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381000" y="4572000"/>
            <a:ext cx="8382000" cy="1247775"/>
          </a:xfrm>
        </p:spPr>
        <p:txBody>
          <a:bodyPr>
            <a:noAutofit/>
          </a:bodyPr>
          <a:lstStyle/>
          <a:p>
            <a:pPr>
              <a:buFontTx/>
              <a:buChar char="•"/>
            </a:pPr>
            <a:r>
              <a:rPr lang="en-US" sz="2000" dirty="0" smtClean="0"/>
              <a:t>Sweep family of planes at different depths w.r.t. a reference camera</a:t>
            </a:r>
            <a:endParaRPr lang="en-US" dirty="0" smtClean="0"/>
          </a:p>
          <a:p>
            <a:pPr lvl="1">
              <a:buFontTx/>
              <a:buChar char="•"/>
            </a:pPr>
            <a:r>
              <a:rPr lang="en-US" sz="2000" dirty="0" smtClean="0"/>
              <a:t>For each depth, project each input image onto that plane </a:t>
            </a:r>
          </a:p>
          <a:p>
            <a:pPr lvl="1">
              <a:buFontTx/>
              <a:buChar char="•"/>
            </a:pPr>
            <a:r>
              <a:rPr lang="en-US" sz="2000" dirty="0" smtClean="0"/>
              <a:t>This </a:t>
            </a:r>
            <a:r>
              <a:rPr lang="en-US" sz="2000" dirty="0" smtClean="0"/>
              <a:t>is equivalent to </a:t>
            </a:r>
            <a:r>
              <a:rPr lang="en-US" sz="2000" dirty="0"/>
              <a:t>a </a:t>
            </a:r>
            <a:r>
              <a:rPr lang="en-US" sz="2000" dirty="0" err="1"/>
              <a:t>homography</a:t>
            </a:r>
            <a:r>
              <a:rPr lang="en-US" sz="2000" dirty="0"/>
              <a:t> warping each input image into the reference </a:t>
            </a:r>
            <a:r>
              <a:rPr lang="en-US" sz="2000" dirty="0" smtClean="0"/>
              <a:t>view</a:t>
            </a:r>
          </a:p>
          <a:p>
            <a:pPr>
              <a:buFontTx/>
              <a:buChar char="•"/>
            </a:pPr>
            <a:r>
              <a:rPr lang="en-US" sz="2000" dirty="0" smtClean="0"/>
              <a:t>What </a:t>
            </a:r>
            <a:r>
              <a:rPr lang="en-US" sz="2000" dirty="0" smtClean="0"/>
              <a:t>can we say about the scene points that are at the right depth? </a:t>
            </a:r>
            <a:endParaRPr lang="en-US" sz="2000" dirty="0"/>
          </a:p>
        </p:txBody>
      </p:sp>
      <p:sp>
        <p:nvSpPr>
          <p:cNvPr id="30725" name="Rectangle 11"/>
          <p:cNvSpPr>
            <a:spLocks noChangeArrowheads="1"/>
          </p:cNvSpPr>
          <p:nvPr/>
        </p:nvSpPr>
        <p:spPr bwMode="auto">
          <a:xfrm>
            <a:off x="3962400" y="2209800"/>
            <a:ext cx="1371600" cy="838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26" name="AutoShape 12"/>
          <p:cNvSpPr>
            <a:spLocks noChangeArrowheads="1"/>
          </p:cNvSpPr>
          <p:nvPr/>
        </p:nvSpPr>
        <p:spPr bwMode="auto">
          <a:xfrm rot="5400000">
            <a:off x="2609850" y="1962150"/>
            <a:ext cx="1066800" cy="952500"/>
          </a:xfrm>
          <a:prstGeom prst="parallelogram">
            <a:avLst>
              <a:gd name="adj" fmla="val 28000"/>
            </a:avLst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27" name="AutoShape 13"/>
          <p:cNvSpPr>
            <a:spLocks noChangeArrowheads="1"/>
          </p:cNvSpPr>
          <p:nvPr/>
        </p:nvSpPr>
        <p:spPr bwMode="auto">
          <a:xfrm rot="16200000" flipH="1">
            <a:off x="5581650" y="1962150"/>
            <a:ext cx="1066800" cy="952500"/>
          </a:xfrm>
          <a:prstGeom prst="parallelogram">
            <a:avLst>
              <a:gd name="adj" fmla="val 28000"/>
            </a:avLst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0728" name="Group 14"/>
          <p:cNvGrpSpPr>
            <a:grpSpLocks/>
          </p:cNvGrpSpPr>
          <p:nvPr/>
        </p:nvGrpSpPr>
        <p:grpSpPr bwMode="auto">
          <a:xfrm>
            <a:off x="4343400" y="2362200"/>
            <a:ext cx="609600" cy="533400"/>
            <a:chOff x="2496" y="2640"/>
            <a:chExt cx="384" cy="336"/>
          </a:xfrm>
        </p:grpSpPr>
        <p:sp>
          <p:nvSpPr>
            <p:cNvPr id="30777" name="Oval 15"/>
            <p:cNvSpPr>
              <a:spLocks noChangeArrowheads="1"/>
            </p:cNvSpPr>
            <p:nvPr/>
          </p:nvSpPr>
          <p:spPr bwMode="auto">
            <a:xfrm>
              <a:off x="2736" y="2736"/>
              <a:ext cx="144" cy="192"/>
            </a:xfrm>
            <a:prstGeom prst="ellipse">
              <a:avLst/>
            </a:prstGeom>
            <a:noFill/>
            <a:ln w="38100" cmpd="dbl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78" name="Rectangle 16"/>
            <p:cNvSpPr>
              <a:spLocks noChangeArrowheads="1"/>
            </p:cNvSpPr>
            <p:nvPr/>
          </p:nvSpPr>
          <p:spPr bwMode="auto">
            <a:xfrm>
              <a:off x="2496" y="2688"/>
              <a:ext cx="288" cy="24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79" name="Oval 17"/>
            <p:cNvSpPr>
              <a:spLocks noChangeArrowheads="1"/>
            </p:cNvSpPr>
            <p:nvPr/>
          </p:nvSpPr>
          <p:spPr bwMode="auto">
            <a:xfrm>
              <a:off x="2496" y="2880"/>
              <a:ext cx="288" cy="96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80" name="Oval 18"/>
            <p:cNvSpPr>
              <a:spLocks noChangeArrowheads="1"/>
            </p:cNvSpPr>
            <p:nvPr/>
          </p:nvSpPr>
          <p:spPr bwMode="auto">
            <a:xfrm>
              <a:off x="2496" y="2640"/>
              <a:ext cx="288" cy="96"/>
            </a:xfrm>
            <a:prstGeom prst="ellipse">
              <a:avLst/>
            </a:prstGeom>
            <a:solidFill>
              <a:srgbClr val="800000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81" name="Rectangle 19"/>
            <p:cNvSpPr>
              <a:spLocks noChangeArrowheads="1"/>
            </p:cNvSpPr>
            <p:nvPr/>
          </p:nvSpPr>
          <p:spPr bwMode="auto">
            <a:xfrm>
              <a:off x="2510" y="2838"/>
              <a:ext cx="259" cy="96"/>
            </a:xfrm>
            <a:prstGeom prst="rect">
              <a:avLst/>
            </a:prstGeom>
            <a:solidFill>
              <a:schemeClr val="accent1"/>
            </a:solidFill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82" name="AutoShape 20"/>
            <p:cNvSpPr>
              <a:spLocks noChangeArrowheads="1"/>
            </p:cNvSpPr>
            <p:nvPr/>
          </p:nvSpPr>
          <p:spPr bwMode="auto">
            <a:xfrm>
              <a:off x="2562" y="2758"/>
              <a:ext cx="144" cy="192"/>
            </a:xfrm>
            <a:prstGeom prst="diamond">
              <a:avLst/>
            </a:prstGeom>
            <a:solidFill>
              <a:srgbClr val="993366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0729" name="Group 21"/>
          <p:cNvGrpSpPr>
            <a:grpSpLocks/>
          </p:cNvGrpSpPr>
          <p:nvPr/>
        </p:nvGrpSpPr>
        <p:grpSpPr bwMode="auto">
          <a:xfrm>
            <a:off x="5867400" y="2209800"/>
            <a:ext cx="504825" cy="533400"/>
            <a:chOff x="3456" y="2544"/>
            <a:chExt cx="318" cy="336"/>
          </a:xfrm>
        </p:grpSpPr>
        <p:sp>
          <p:nvSpPr>
            <p:cNvPr id="30771" name="Oval 22"/>
            <p:cNvSpPr>
              <a:spLocks noChangeArrowheads="1"/>
            </p:cNvSpPr>
            <p:nvPr/>
          </p:nvSpPr>
          <p:spPr bwMode="auto">
            <a:xfrm>
              <a:off x="3648" y="2640"/>
              <a:ext cx="126" cy="192"/>
            </a:xfrm>
            <a:prstGeom prst="ellipse">
              <a:avLst/>
            </a:prstGeom>
            <a:noFill/>
            <a:ln w="38100" cmpd="dbl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72" name="Rectangle 23"/>
            <p:cNvSpPr>
              <a:spLocks noChangeArrowheads="1"/>
            </p:cNvSpPr>
            <p:nvPr/>
          </p:nvSpPr>
          <p:spPr bwMode="auto">
            <a:xfrm>
              <a:off x="3456" y="2592"/>
              <a:ext cx="252" cy="24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73" name="Oval 24"/>
            <p:cNvSpPr>
              <a:spLocks noChangeArrowheads="1"/>
            </p:cNvSpPr>
            <p:nvPr/>
          </p:nvSpPr>
          <p:spPr bwMode="auto">
            <a:xfrm>
              <a:off x="3456" y="2784"/>
              <a:ext cx="252" cy="96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74" name="Oval 25"/>
            <p:cNvSpPr>
              <a:spLocks noChangeArrowheads="1"/>
            </p:cNvSpPr>
            <p:nvPr/>
          </p:nvSpPr>
          <p:spPr bwMode="auto">
            <a:xfrm>
              <a:off x="3456" y="2544"/>
              <a:ext cx="252" cy="96"/>
            </a:xfrm>
            <a:prstGeom prst="ellipse">
              <a:avLst/>
            </a:prstGeom>
            <a:solidFill>
              <a:srgbClr val="800000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75" name="Rectangle 26"/>
            <p:cNvSpPr>
              <a:spLocks noChangeArrowheads="1"/>
            </p:cNvSpPr>
            <p:nvPr/>
          </p:nvSpPr>
          <p:spPr bwMode="auto">
            <a:xfrm>
              <a:off x="3468" y="2742"/>
              <a:ext cx="227" cy="96"/>
            </a:xfrm>
            <a:prstGeom prst="rect">
              <a:avLst/>
            </a:prstGeom>
            <a:solidFill>
              <a:schemeClr val="accent1"/>
            </a:solidFill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76" name="AutoShape 27"/>
            <p:cNvSpPr>
              <a:spLocks noChangeArrowheads="1"/>
            </p:cNvSpPr>
            <p:nvPr/>
          </p:nvSpPr>
          <p:spPr bwMode="auto">
            <a:xfrm>
              <a:off x="3474" y="2640"/>
              <a:ext cx="126" cy="192"/>
            </a:xfrm>
            <a:prstGeom prst="diamond">
              <a:avLst/>
            </a:prstGeom>
            <a:solidFill>
              <a:srgbClr val="993366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0730" name="Group 28"/>
          <p:cNvGrpSpPr>
            <a:grpSpLocks/>
          </p:cNvGrpSpPr>
          <p:nvPr/>
        </p:nvGrpSpPr>
        <p:grpSpPr bwMode="auto">
          <a:xfrm>
            <a:off x="2895600" y="2133600"/>
            <a:ext cx="504825" cy="533400"/>
            <a:chOff x="1584" y="2496"/>
            <a:chExt cx="318" cy="336"/>
          </a:xfrm>
        </p:grpSpPr>
        <p:sp>
          <p:nvSpPr>
            <p:cNvPr id="30765" name="Oval 29"/>
            <p:cNvSpPr>
              <a:spLocks noChangeArrowheads="1"/>
            </p:cNvSpPr>
            <p:nvPr/>
          </p:nvSpPr>
          <p:spPr bwMode="auto">
            <a:xfrm>
              <a:off x="1776" y="2544"/>
              <a:ext cx="126" cy="192"/>
            </a:xfrm>
            <a:prstGeom prst="ellipse">
              <a:avLst/>
            </a:prstGeom>
            <a:noFill/>
            <a:ln w="38100" cmpd="dbl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66" name="Rectangle 30"/>
            <p:cNvSpPr>
              <a:spLocks noChangeArrowheads="1"/>
            </p:cNvSpPr>
            <p:nvPr/>
          </p:nvSpPr>
          <p:spPr bwMode="auto">
            <a:xfrm>
              <a:off x="1584" y="2544"/>
              <a:ext cx="252" cy="24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67" name="Oval 31"/>
            <p:cNvSpPr>
              <a:spLocks noChangeArrowheads="1"/>
            </p:cNvSpPr>
            <p:nvPr/>
          </p:nvSpPr>
          <p:spPr bwMode="auto">
            <a:xfrm>
              <a:off x="1584" y="2736"/>
              <a:ext cx="252" cy="96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68" name="Oval 32"/>
            <p:cNvSpPr>
              <a:spLocks noChangeArrowheads="1"/>
            </p:cNvSpPr>
            <p:nvPr/>
          </p:nvSpPr>
          <p:spPr bwMode="auto">
            <a:xfrm>
              <a:off x="1584" y="2496"/>
              <a:ext cx="252" cy="96"/>
            </a:xfrm>
            <a:prstGeom prst="ellipse">
              <a:avLst/>
            </a:prstGeom>
            <a:solidFill>
              <a:srgbClr val="800000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69" name="Rectangle 33"/>
            <p:cNvSpPr>
              <a:spLocks noChangeArrowheads="1"/>
            </p:cNvSpPr>
            <p:nvPr/>
          </p:nvSpPr>
          <p:spPr bwMode="auto">
            <a:xfrm>
              <a:off x="1596" y="2694"/>
              <a:ext cx="227" cy="96"/>
            </a:xfrm>
            <a:prstGeom prst="rect">
              <a:avLst/>
            </a:prstGeom>
            <a:solidFill>
              <a:schemeClr val="accent1"/>
            </a:solidFill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70" name="AutoShape 34"/>
            <p:cNvSpPr>
              <a:spLocks noChangeArrowheads="1"/>
            </p:cNvSpPr>
            <p:nvPr/>
          </p:nvSpPr>
          <p:spPr bwMode="auto">
            <a:xfrm>
              <a:off x="1680" y="2614"/>
              <a:ext cx="126" cy="192"/>
            </a:xfrm>
            <a:prstGeom prst="diamond">
              <a:avLst/>
            </a:prstGeom>
            <a:solidFill>
              <a:srgbClr val="993366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0731" name="Group 35"/>
          <p:cNvGrpSpPr>
            <a:grpSpLocks/>
          </p:cNvGrpSpPr>
          <p:nvPr/>
        </p:nvGrpSpPr>
        <p:grpSpPr bwMode="auto">
          <a:xfrm>
            <a:off x="4191000" y="1295400"/>
            <a:ext cx="838200" cy="2971800"/>
            <a:chOff x="2400" y="1968"/>
            <a:chExt cx="528" cy="1872"/>
          </a:xfrm>
        </p:grpSpPr>
        <p:sp>
          <p:nvSpPr>
            <p:cNvPr id="30761" name="Line 36"/>
            <p:cNvSpPr>
              <a:spLocks noChangeShapeType="1"/>
            </p:cNvSpPr>
            <p:nvPr/>
          </p:nvSpPr>
          <p:spPr bwMode="auto">
            <a:xfrm>
              <a:off x="2400" y="1968"/>
              <a:ext cx="192" cy="18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62" name="Line 37"/>
            <p:cNvSpPr>
              <a:spLocks noChangeShapeType="1"/>
            </p:cNvSpPr>
            <p:nvPr/>
          </p:nvSpPr>
          <p:spPr bwMode="auto">
            <a:xfrm flipH="1">
              <a:off x="2592" y="1968"/>
              <a:ext cx="336" cy="18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63" name="Line 38"/>
            <p:cNvSpPr>
              <a:spLocks noChangeShapeType="1"/>
            </p:cNvSpPr>
            <p:nvPr/>
          </p:nvSpPr>
          <p:spPr bwMode="auto">
            <a:xfrm>
              <a:off x="2400" y="2496"/>
              <a:ext cx="192" cy="13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64" name="Line 39"/>
            <p:cNvSpPr>
              <a:spLocks noChangeShapeType="1"/>
            </p:cNvSpPr>
            <p:nvPr/>
          </p:nvSpPr>
          <p:spPr bwMode="auto">
            <a:xfrm flipH="1">
              <a:off x="2592" y="2496"/>
              <a:ext cx="336" cy="13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0732" name="Group 40"/>
          <p:cNvGrpSpPr>
            <a:grpSpLocks/>
          </p:cNvGrpSpPr>
          <p:nvPr/>
        </p:nvGrpSpPr>
        <p:grpSpPr bwMode="auto">
          <a:xfrm>
            <a:off x="4191000" y="1295400"/>
            <a:ext cx="3733800" cy="2057400"/>
            <a:chOff x="2400" y="1968"/>
            <a:chExt cx="2352" cy="1296"/>
          </a:xfrm>
        </p:grpSpPr>
        <p:sp>
          <p:nvSpPr>
            <p:cNvPr id="30757" name="Line 41"/>
            <p:cNvSpPr>
              <a:spLocks noChangeShapeType="1"/>
            </p:cNvSpPr>
            <p:nvPr/>
          </p:nvSpPr>
          <p:spPr bwMode="auto">
            <a:xfrm>
              <a:off x="2400" y="1968"/>
              <a:ext cx="2352" cy="12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58" name="Line 42"/>
            <p:cNvSpPr>
              <a:spLocks noChangeShapeType="1"/>
            </p:cNvSpPr>
            <p:nvPr/>
          </p:nvSpPr>
          <p:spPr bwMode="auto">
            <a:xfrm>
              <a:off x="2928" y="1968"/>
              <a:ext cx="1824" cy="12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59" name="Line 43"/>
            <p:cNvSpPr>
              <a:spLocks noChangeShapeType="1"/>
            </p:cNvSpPr>
            <p:nvPr/>
          </p:nvSpPr>
          <p:spPr bwMode="auto">
            <a:xfrm>
              <a:off x="2400" y="2496"/>
              <a:ext cx="2352" cy="7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60" name="Line 44"/>
            <p:cNvSpPr>
              <a:spLocks noChangeShapeType="1"/>
            </p:cNvSpPr>
            <p:nvPr/>
          </p:nvSpPr>
          <p:spPr bwMode="auto">
            <a:xfrm>
              <a:off x="2928" y="2496"/>
              <a:ext cx="1824" cy="7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0733" name="Group 45"/>
          <p:cNvGrpSpPr>
            <a:grpSpLocks/>
          </p:cNvGrpSpPr>
          <p:nvPr/>
        </p:nvGrpSpPr>
        <p:grpSpPr bwMode="auto">
          <a:xfrm>
            <a:off x="1066800" y="1295400"/>
            <a:ext cx="3962400" cy="1905000"/>
            <a:chOff x="432" y="1968"/>
            <a:chExt cx="2496" cy="1200"/>
          </a:xfrm>
        </p:grpSpPr>
        <p:sp>
          <p:nvSpPr>
            <p:cNvPr id="30753" name="Line 46"/>
            <p:cNvSpPr>
              <a:spLocks noChangeShapeType="1"/>
            </p:cNvSpPr>
            <p:nvPr/>
          </p:nvSpPr>
          <p:spPr bwMode="auto">
            <a:xfrm flipH="1">
              <a:off x="432" y="1968"/>
              <a:ext cx="1968" cy="1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54" name="Line 47"/>
            <p:cNvSpPr>
              <a:spLocks noChangeShapeType="1"/>
            </p:cNvSpPr>
            <p:nvPr/>
          </p:nvSpPr>
          <p:spPr bwMode="auto">
            <a:xfrm flipH="1">
              <a:off x="432" y="1968"/>
              <a:ext cx="2496" cy="1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55" name="Line 48"/>
            <p:cNvSpPr>
              <a:spLocks noChangeShapeType="1"/>
            </p:cNvSpPr>
            <p:nvPr/>
          </p:nvSpPr>
          <p:spPr bwMode="auto">
            <a:xfrm flipH="1">
              <a:off x="432" y="2496"/>
              <a:ext cx="2496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56" name="Line 49"/>
            <p:cNvSpPr>
              <a:spLocks noChangeShapeType="1"/>
            </p:cNvSpPr>
            <p:nvPr/>
          </p:nvSpPr>
          <p:spPr bwMode="auto">
            <a:xfrm flipH="1">
              <a:off x="432" y="2496"/>
              <a:ext cx="1968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0735" name="Text Box 52"/>
          <p:cNvSpPr txBox="1">
            <a:spLocks noChangeArrowheads="1"/>
          </p:cNvSpPr>
          <p:nvPr/>
        </p:nvSpPr>
        <p:spPr bwMode="auto">
          <a:xfrm>
            <a:off x="4572000" y="3733800"/>
            <a:ext cx="1752600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800" dirty="0" smtClean="0">
                <a:latin typeface="Times New Roman" pitchFamily="18" charset="0"/>
              </a:rPr>
              <a:t>reference </a:t>
            </a:r>
            <a:r>
              <a:rPr lang="en-US" sz="1800" dirty="0">
                <a:latin typeface="Times New Roman" pitchFamily="18" charset="0"/>
              </a:rPr>
              <a:t>camera</a:t>
            </a:r>
          </a:p>
        </p:txBody>
      </p:sp>
      <p:sp>
        <p:nvSpPr>
          <p:cNvPr id="30737" name="Text Box 54"/>
          <p:cNvSpPr txBox="1">
            <a:spLocks noChangeArrowheads="1"/>
          </p:cNvSpPr>
          <p:nvPr/>
        </p:nvSpPr>
        <p:spPr bwMode="auto">
          <a:xfrm>
            <a:off x="1371600" y="1905000"/>
            <a:ext cx="1524000" cy="3667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800">
                <a:latin typeface="Times New Roman" pitchFamily="18" charset="0"/>
              </a:rPr>
              <a:t>input image</a:t>
            </a:r>
          </a:p>
        </p:txBody>
      </p:sp>
      <p:sp>
        <p:nvSpPr>
          <p:cNvPr id="744503" name="Rectangle 55"/>
          <p:cNvSpPr>
            <a:spLocks noChangeArrowheads="1"/>
          </p:cNvSpPr>
          <p:nvPr/>
        </p:nvSpPr>
        <p:spPr bwMode="auto">
          <a:xfrm>
            <a:off x="4302125" y="2286000"/>
            <a:ext cx="533400" cy="609600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" name="Group 56"/>
          <p:cNvGrpSpPr>
            <a:grpSpLocks/>
          </p:cNvGrpSpPr>
          <p:nvPr/>
        </p:nvGrpSpPr>
        <p:grpSpPr bwMode="auto">
          <a:xfrm>
            <a:off x="2743200" y="990600"/>
            <a:ext cx="3733800" cy="1600200"/>
            <a:chOff x="1488" y="1776"/>
            <a:chExt cx="2352" cy="1008"/>
          </a:xfrm>
        </p:grpSpPr>
        <p:sp>
          <p:nvSpPr>
            <p:cNvPr id="30750" name="Rectangle 57"/>
            <p:cNvSpPr>
              <a:spLocks noChangeArrowheads="1"/>
            </p:cNvSpPr>
            <p:nvPr/>
          </p:nvSpPr>
          <p:spPr bwMode="auto">
            <a:xfrm>
              <a:off x="2352" y="1776"/>
              <a:ext cx="624" cy="576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51" name="Freeform 58"/>
            <p:cNvSpPr>
              <a:spLocks/>
            </p:cNvSpPr>
            <p:nvPr/>
          </p:nvSpPr>
          <p:spPr bwMode="auto">
            <a:xfrm>
              <a:off x="1488" y="2448"/>
              <a:ext cx="384" cy="336"/>
            </a:xfrm>
            <a:custGeom>
              <a:avLst/>
              <a:gdLst>
                <a:gd name="T0" fmla="*/ 0 w 384"/>
                <a:gd name="T1" fmla="*/ 48 h 336"/>
                <a:gd name="T2" fmla="*/ 384 w 384"/>
                <a:gd name="T3" fmla="*/ 0 h 336"/>
                <a:gd name="T4" fmla="*/ 288 w 384"/>
                <a:gd name="T5" fmla="*/ 336 h 336"/>
                <a:gd name="T6" fmla="*/ 0 w 384"/>
                <a:gd name="T7" fmla="*/ 336 h 336"/>
                <a:gd name="T8" fmla="*/ 0 w 384"/>
                <a:gd name="T9" fmla="*/ 48 h 3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4"/>
                <a:gd name="T16" fmla="*/ 0 h 336"/>
                <a:gd name="T17" fmla="*/ 384 w 384"/>
                <a:gd name="T18" fmla="*/ 336 h 3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4" h="336">
                  <a:moveTo>
                    <a:pt x="0" y="48"/>
                  </a:moveTo>
                  <a:lnTo>
                    <a:pt x="384" y="0"/>
                  </a:lnTo>
                  <a:lnTo>
                    <a:pt x="288" y="336"/>
                  </a:lnTo>
                  <a:lnTo>
                    <a:pt x="0" y="336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FF9900">
                <a:alpha val="50195"/>
              </a:srgbClr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52" name="Freeform 59"/>
            <p:cNvSpPr>
              <a:spLocks/>
            </p:cNvSpPr>
            <p:nvPr/>
          </p:nvSpPr>
          <p:spPr bwMode="auto">
            <a:xfrm>
              <a:off x="3552" y="2400"/>
              <a:ext cx="288" cy="384"/>
            </a:xfrm>
            <a:custGeom>
              <a:avLst/>
              <a:gdLst>
                <a:gd name="T0" fmla="*/ 0 w 288"/>
                <a:gd name="T1" fmla="*/ 96 h 384"/>
                <a:gd name="T2" fmla="*/ 192 w 288"/>
                <a:gd name="T3" fmla="*/ 0 h 384"/>
                <a:gd name="T4" fmla="*/ 288 w 288"/>
                <a:gd name="T5" fmla="*/ 384 h 384"/>
                <a:gd name="T6" fmla="*/ 0 w 288"/>
                <a:gd name="T7" fmla="*/ 384 h 384"/>
                <a:gd name="T8" fmla="*/ 0 w 288"/>
                <a:gd name="T9" fmla="*/ 96 h 3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8"/>
                <a:gd name="T16" fmla="*/ 0 h 384"/>
                <a:gd name="T17" fmla="*/ 288 w 288"/>
                <a:gd name="T18" fmla="*/ 384 h 3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8" h="384">
                  <a:moveTo>
                    <a:pt x="0" y="96"/>
                  </a:moveTo>
                  <a:lnTo>
                    <a:pt x="192" y="0"/>
                  </a:lnTo>
                  <a:lnTo>
                    <a:pt x="288" y="384"/>
                  </a:lnTo>
                  <a:lnTo>
                    <a:pt x="0" y="384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FF9900">
                <a:alpha val="50195"/>
              </a:srgbClr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" name="Group 60"/>
          <p:cNvGrpSpPr>
            <a:grpSpLocks/>
          </p:cNvGrpSpPr>
          <p:nvPr/>
        </p:nvGrpSpPr>
        <p:grpSpPr bwMode="auto">
          <a:xfrm>
            <a:off x="2819400" y="1295400"/>
            <a:ext cx="3505200" cy="1371600"/>
            <a:chOff x="1536" y="1968"/>
            <a:chExt cx="2208" cy="864"/>
          </a:xfrm>
        </p:grpSpPr>
        <p:sp>
          <p:nvSpPr>
            <p:cNvPr id="30747" name="Rectangle 61"/>
            <p:cNvSpPr>
              <a:spLocks noChangeArrowheads="1"/>
            </p:cNvSpPr>
            <p:nvPr/>
          </p:nvSpPr>
          <p:spPr bwMode="auto">
            <a:xfrm>
              <a:off x="2400" y="1968"/>
              <a:ext cx="528" cy="528"/>
            </a:xfrm>
            <a:prstGeom prst="rect">
              <a:avLst/>
            </a:prstGeom>
            <a:solidFill>
              <a:srgbClr val="FDE3BA">
                <a:alpha val="50195"/>
              </a:srgbClr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48" name="Freeform 62"/>
            <p:cNvSpPr>
              <a:spLocks/>
            </p:cNvSpPr>
            <p:nvPr/>
          </p:nvSpPr>
          <p:spPr bwMode="auto">
            <a:xfrm>
              <a:off x="1536" y="2496"/>
              <a:ext cx="384" cy="336"/>
            </a:xfrm>
            <a:custGeom>
              <a:avLst/>
              <a:gdLst>
                <a:gd name="T0" fmla="*/ 0 w 384"/>
                <a:gd name="T1" fmla="*/ 48 h 336"/>
                <a:gd name="T2" fmla="*/ 384 w 384"/>
                <a:gd name="T3" fmla="*/ 0 h 336"/>
                <a:gd name="T4" fmla="*/ 288 w 384"/>
                <a:gd name="T5" fmla="*/ 336 h 336"/>
                <a:gd name="T6" fmla="*/ 0 w 384"/>
                <a:gd name="T7" fmla="*/ 336 h 336"/>
                <a:gd name="T8" fmla="*/ 0 w 384"/>
                <a:gd name="T9" fmla="*/ 48 h 3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4"/>
                <a:gd name="T16" fmla="*/ 0 h 336"/>
                <a:gd name="T17" fmla="*/ 384 w 384"/>
                <a:gd name="T18" fmla="*/ 336 h 3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4" h="336">
                  <a:moveTo>
                    <a:pt x="0" y="48"/>
                  </a:moveTo>
                  <a:lnTo>
                    <a:pt x="384" y="0"/>
                  </a:lnTo>
                  <a:lnTo>
                    <a:pt x="288" y="336"/>
                  </a:lnTo>
                  <a:lnTo>
                    <a:pt x="0" y="336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FDE3BA">
                <a:alpha val="50195"/>
              </a:srgbClr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49" name="Freeform 63"/>
            <p:cNvSpPr>
              <a:spLocks/>
            </p:cNvSpPr>
            <p:nvPr/>
          </p:nvSpPr>
          <p:spPr bwMode="auto">
            <a:xfrm>
              <a:off x="3456" y="2448"/>
              <a:ext cx="288" cy="384"/>
            </a:xfrm>
            <a:custGeom>
              <a:avLst/>
              <a:gdLst>
                <a:gd name="T0" fmla="*/ 0 w 288"/>
                <a:gd name="T1" fmla="*/ 96 h 384"/>
                <a:gd name="T2" fmla="*/ 192 w 288"/>
                <a:gd name="T3" fmla="*/ 0 h 384"/>
                <a:gd name="T4" fmla="*/ 288 w 288"/>
                <a:gd name="T5" fmla="*/ 384 h 384"/>
                <a:gd name="T6" fmla="*/ 0 w 288"/>
                <a:gd name="T7" fmla="*/ 384 h 384"/>
                <a:gd name="T8" fmla="*/ 0 w 288"/>
                <a:gd name="T9" fmla="*/ 96 h 3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8"/>
                <a:gd name="T16" fmla="*/ 0 h 384"/>
                <a:gd name="T17" fmla="*/ 288 w 288"/>
                <a:gd name="T18" fmla="*/ 384 h 3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8" h="384">
                  <a:moveTo>
                    <a:pt x="0" y="96"/>
                  </a:moveTo>
                  <a:lnTo>
                    <a:pt x="192" y="0"/>
                  </a:lnTo>
                  <a:lnTo>
                    <a:pt x="288" y="384"/>
                  </a:lnTo>
                  <a:lnTo>
                    <a:pt x="0" y="384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FDE3BA">
                <a:alpha val="50195"/>
              </a:srgbClr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" name="Group 64"/>
          <p:cNvGrpSpPr>
            <a:grpSpLocks/>
          </p:cNvGrpSpPr>
          <p:nvPr/>
        </p:nvGrpSpPr>
        <p:grpSpPr bwMode="auto">
          <a:xfrm>
            <a:off x="2778125" y="1143000"/>
            <a:ext cx="3622675" cy="1524000"/>
            <a:chOff x="1510" y="1872"/>
            <a:chExt cx="2282" cy="960"/>
          </a:xfrm>
        </p:grpSpPr>
        <p:sp>
          <p:nvSpPr>
            <p:cNvPr id="30744" name="Rectangle 65"/>
            <p:cNvSpPr>
              <a:spLocks noChangeArrowheads="1"/>
            </p:cNvSpPr>
            <p:nvPr/>
          </p:nvSpPr>
          <p:spPr bwMode="auto">
            <a:xfrm>
              <a:off x="2372" y="1872"/>
              <a:ext cx="576" cy="576"/>
            </a:xfrm>
            <a:prstGeom prst="rect">
              <a:avLst/>
            </a:prstGeom>
            <a:solidFill>
              <a:srgbClr val="FFCC00">
                <a:alpha val="50195"/>
              </a:srgbClr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45" name="Freeform 66"/>
            <p:cNvSpPr>
              <a:spLocks/>
            </p:cNvSpPr>
            <p:nvPr/>
          </p:nvSpPr>
          <p:spPr bwMode="auto">
            <a:xfrm>
              <a:off x="1510" y="2472"/>
              <a:ext cx="384" cy="336"/>
            </a:xfrm>
            <a:custGeom>
              <a:avLst/>
              <a:gdLst>
                <a:gd name="T0" fmla="*/ 0 w 384"/>
                <a:gd name="T1" fmla="*/ 48 h 336"/>
                <a:gd name="T2" fmla="*/ 384 w 384"/>
                <a:gd name="T3" fmla="*/ 0 h 336"/>
                <a:gd name="T4" fmla="*/ 288 w 384"/>
                <a:gd name="T5" fmla="*/ 336 h 336"/>
                <a:gd name="T6" fmla="*/ 0 w 384"/>
                <a:gd name="T7" fmla="*/ 336 h 336"/>
                <a:gd name="T8" fmla="*/ 0 w 384"/>
                <a:gd name="T9" fmla="*/ 48 h 3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4"/>
                <a:gd name="T16" fmla="*/ 0 h 336"/>
                <a:gd name="T17" fmla="*/ 384 w 384"/>
                <a:gd name="T18" fmla="*/ 336 h 3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4" h="336">
                  <a:moveTo>
                    <a:pt x="0" y="48"/>
                  </a:moveTo>
                  <a:lnTo>
                    <a:pt x="384" y="0"/>
                  </a:lnTo>
                  <a:lnTo>
                    <a:pt x="288" y="336"/>
                  </a:lnTo>
                  <a:lnTo>
                    <a:pt x="0" y="336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FFCC00">
                <a:alpha val="50195"/>
              </a:srgbClr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46" name="Freeform 67"/>
            <p:cNvSpPr>
              <a:spLocks/>
            </p:cNvSpPr>
            <p:nvPr/>
          </p:nvSpPr>
          <p:spPr bwMode="auto">
            <a:xfrm>
              <a:off x="3504" y="2448"/>
              <a:ext cx="288" cy="384"/>
            </a:xfrm>
            <a:custGeom>
              <a:avLst/>
              <a:gdLst>
                <a:gd name="T0" fmla="*/ 0 w 288"/>
                <a:gd name="T1" fmla="*/ 96 h 384"/>
                <a:gd name="T2" fmla="*/ 192 w 288"/>
                <a:gd name="T3" fmla="*/ 0 h 384"/>
                <a:gd name="T4" fmla="*/ 288 w 288"/>
                <a:gd name="T5" fmla="*/ 384 h 384"/>
                <a:gd name="T6" fmla="*/ 0 w 288"/>
                <a:gd name="T7" fmla="*/ 384 h 384"/>
                <a:gd name="T8" fmla="*/ 0 w 288"/>
                <a:gd name="T9" fmla="*/ 96 h 3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8"/>
                <a:gd name="T16" fmla="*/ 0 h 384"/>
                <a:gd name="T17" fmla="*/ 288 w 288"/>
                <a:gd name="T18" fmla="*/ 384 h 3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8" h="384">
                  <a:moveTo>
                    <a:pt x="0" y="96"/>
                  </a:moveTo>
                  <a:lnTo>
                    <a:pt x="192" y="0"/>
                  </a:lnTo>
                  <a:lnTo>
                    <a:pt x="288" y="384"/>
                  </a:lnTo>
                  <a:lnTo>
                    <a:pt x="0" y="384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FFCC00">
                <a:alpha val="50195"/>
              </a:srgbClr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0742" name="Rectangle 69"/>
          <p:cNvSpPr>
            <a:spLocks noChangeArrowheads="1"/>
          </p:cNvSpPr>
          <p:nvPr/>
        </p:nvSpPr>
        <p:spPr bwMode="auto">
          <a:xfrm>
            <a:off x="304800" y="6491288"/>
            <a:ext cx="8610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800" dirty="0"/>
              <a:t>R. Collins. </a:t>
            </a:r>
            <a:r>
              <a:rPr lang="en-US" sz="1800" dirty="0">
                <a:hlinkClick r:id="rId3"/>
              </a:rPr>
              <a:t>A space-sweep approach to true multi-image matching.</a:t>
            </a:r>
            <a:r>
              <a:rPr lang="en-US" sz="1800" dirty="0"/>
              <a:t> CVPR  1996. </a:t>
            </a:r>
          </a:p>
        </p:txBody>
      </p:sp>
      <p:sp>
        <p:nvSpPr>
          <p:cNvPr id="30743" name="Text Box 70"/>
          <p:cNvSpPr txBox="1">
            <a:spLocks noChangeArrowheads="1"/>
          </p:cNvSpPr>
          <p:nvPr/>
        </p:nvSpPr>
        <p:spPr bwMode="auto">
          <a:xfrm>
            <a:off x="6553200" y="1981200"/>
            <a:ext cx="1524000" cy="3667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800">
                <a:latin typeface="Times New Roman" pitchFamily="18" charset="0"/>
              </a:rPr>
              <a:t>input image</a:t>
            </a:r>
          </a:p>
        </p:txBody>
      </p:sp>
    </p:spTree>
    <p:extLst>
      <p:ext uri="{BB962C8B-B14F-4D97-AF65-F5344CB8AC3E}">
        <p14:creationId xmlns:p14="http://schemas.microsoft.com/office/powerpoint/2010/main" val="2543237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4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450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Straight Connector 40"/>
          <p:cNvCxnSpPr>
            <a:stCxn id="32" idx="5"/>
          </p:cNvCxnSpPr>
          <p:nvPr/>
        </p:nvCxnSpPr>
        <p:spPr bwMode="auto">
          <a:xfrm flipH="1" flipV="1">
            <a:off x="2819400" y="1905000"/>
            <a:ext cx="892082" cy="81588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/>
          <p:cNvCxnSpPr/>
          <p:nvPr/>
        </p:nvCxnSpPr>
        <p:spPr bwMode="auto">
          <a:xfrm flipV="1">
            <a:off x="3657600" y="2286000"/>
            <a:ext cx="152400" cy="381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Plane Sweep Stereo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1600200" y="4876800"/>
            <a:ext cx="2057400" cy="9144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 flipV="1">
            <a:off x="5181600" y="4800600"/>
            <a:ext cx="2362200" cy="9906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2667000" y="2590800"/>
            <a:ext cx="4191000" cy="3810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Freeform 20"/>
          <p:cNvSpPr/>
          <p:nvPr/>
        </p:nvSpPr>
        <p:spPr>
          <a:xfrm>
            <a:off x="3200400" y="2057400"/>
            <a:ext cx="3833035" cy="1293368"/>
          </a:xfrm>
          <a:custGeom>
            <a:avLst/>
            <a:gdLst>
              <a:gd name="connsiteX0" fmla="*/ 0 w 2006503"/>
              <a:gd name="connsiteY0" fmla="*/ 0 h 704343"/>
              <a:gd name="connsiteX1" fmla="*/ 2006503 w 2006503"/>
              <a:gd name="connsiteY1" fmla="*/ 704343 h 704343"/>
              <a:gd name="connsiteX0" fmla="*/ 0 w 2006503"/>
              <a:gd name="connsiteY0" fmla="*/ 0 h 704343"/>
              <a:gd name="connsiteX1" fmla="*/ 971233 w 2006503"/>
              <a:gd name="connsiteY1" fmla="*/ 330828 h 704343"/>
              <a:gd name="connsiteX2" fmla="*/ 2006503 w 2006503"/>
              <a:gd name="connsiteY2" fmla="*/ 704343 h 704343"/>
              <a:gd name="connsiteX0" fmla="*/ 0 w 2006503"/>
              <a:gd name="connsiteY0" fmla="*/ 0 h 704343"/>
              <a:gd name="connsiteX1" fmla="*/ 917868 w 2006503"/>
              <a:gd name="connsiteY1" fmla="*/ 650983 h 704343"/>
              <a:gd name="connsiteX2" fmla="*/ 2006503 w 2006503"/>
              <a:gd name="connsiteY2" fmla="*/ 704343 h 704343"/>
              <a:gd name="connsiteX0" fmla="*/ 0 w 2006503"/>
              <a:gd name="connsiteY0" fmla="*/ 0 h 704343"/>
              <a:gd name="connsiteX1" fmla="*/ 917868 w 2006503"/>
              <a:gd name="connsiteY1" fmla="*/ 650983 h 704343"/>
              <a:gd name="connsiteX2" fmla="*/ 2006503 w 2006503"/>
              <a:gd name="connsiteY2" fmla="*/ 704343 h 704343"/>
              <a:gd name="connsiteX0" fmla="*/ 0 w 2006503"/>
              <a:gd name="connsiteY0" fmla="*/ 0 h 704343"/>
              <a:gd name="connsiteX1" fmla="*/ 917868 w 2006503"/>
              <a:gd name="connsiteY1" fmla="*/ 650983 h 704343"/>
              <a:gd name="connsiteX2" fmla="*/ 2006503 w 2006503"/>
              <a:gd name="connsiteY2" fmla="*/ 704343 h 704343"/>
              <a:gd name="connsiteX0" fmla="*/ 0 w 3543400"/>
              <a:gd name="connsiteY0" fmla="*/ 0 h 668632"/>
              <a:gd name="connsiteX1" fmla="*/ 917868 w 3543400"/>
              <a:gd name="connsiteY1" fmla="*/ 650983 h 668632"/>
              <a:gd name="connsiteX2" fmla="*/ 3543400 w 3543400"/>
              <a:gd name="connsiteY2" fmla="*/ 608296 h 668632"/>
              <a:gd name="connsiteX0" fmla="*/ 0 w 3543400"/>
              <a:gd name="connsiteY0" fmla="*/ 0 h 739702"/>
              <a:gd name="connsiteX1" fmla="*/ 917868 w 3543400"/>
              <a:gd name="connsiteY1" fmla="*/ 650983 h 739702"/>
              <a:gd name="connsiteX2" fmla="*/ 3543400 w 3543400"/>
              <a:gd name="connsiteY2" fmla="*/ 608296 h 739702"/>
              <a:gd name="connsiteX0" fmla="*/ 0 w 3458017"/>
              <a:gd name="connsiteY0" fmla="*/ 0 h 657697"/>
              <a:gd name="connsiteX1" fmla="*/ 917868 w 3458017"/>
              <a:gd name="connsiteY1" fmla="*/ 650983 h 657697"/>
              <a:gd name="connsiteX2" fmla="*/ 3458017 w 3458017"/>
              <a:gd name="connsiteY2" fmla="*/ 288140 h 657697"/>
              <a:gd name="connsiteX0" fmla="*/ 0 w 3458017"/>
              <a:gd name="connsiteY0" fmla="*/ 0 h 1154852"/>
              <a:gd name="connsiteX1" fmla="*/ 1494204 w 3458017"/>
              <a:gd name="connsiteY1" fmla="*/ 1152560 h 1154852"/>
              <a:gd name="connsiteX2" fmla="*/ 3458017 w 3458017"/>
              <a:gd name="connsiteY2" fmla="*/ 288140 h 1154852"/>
              <a:gd name="connsiteX0" fmla="*/ 0 w 3255232"/>
              <a:gd name="connsiteY0" fmla="*/ 0 h 1405136"/>
              <a:gd name="connsiteX1" fmla="*/ 1494204 w 3255232"/>
              <a:gd name="connsiteY1" fmla="*/ 1152560 h 1405136"/>
              <a:gd name="connsiteX2" fmla="*/ 3255232 w 3255232"/>
              <a:gd name="connsiteY2" fmla="*/ 1312638 h 1405136"/>
              <a:gd name="connsiteX0" fmla="*/ 0 w 3490035"/>
              <a:gd name="connsiteY0" fmla="*/ 0 h 1438367"/>
              <a:gd name="connsiteX1" fmla="*/ 1729007 w 3490035"/>
              <a:gd name="connsiteY1" fmla="*/ 1184576 h 1438367"/>
              <a:gd name="connsiteX2" fmla="*/ 3490035 w 3490035"/>
              <a:gd name="connsiteY2" fmla="*/ 1344654 h 1438367"/>
              <a:gd name="connsiteX0" fmla="*/ 0 w 3490035"/>
              <a:gd name="connsiteY0" fmla="*/ 0 h 1438367"/>
              <a:gd name="connsiteX1" fmla="*/ 1729007 w 3490035"/>
              <a:gd name="connsiteY1" fmla="*/ 1184576 h 1438367"/>
              <a:gd name="connsiteX2" fmla="*/ 3490035 w 3490035"/>
              <a:gd name="connsiteY2" fmla="*/ 1344654 h 1438367"/>
              <a:gd name="connsiteX0" fmla="*/ 0 w 3490035"/>
              <a:gd name="connsiteY0" fmla="*/ 0 h 1353120"/>
              <a:gd name="connsiteX1" fmla="*/ 1729007 w 3490035"/>
              <a:gd name="connsiteY1" fmla="*/ 1184576 h 1353120"/>
              <a:gd name="connsiteX2" fmla="*/ 3490035 w 3490035"/>
              <a:gd name="connsiteY2" fmla="*/ 1344654 h 1353120"/>
              <a:gd name="connsiteX0" fmla="*/ 0 w 3490035"/>
              <a:gd name="connsiteY0" fmla="*/ 0 h 1344654"/>
              <a:gd name="connsiteX1" fmla="*/ 1216708 w 3490035"/>
              <a:gd name="connsiteY1" fmla="*/ 875092 h 1344654"/>
              <a:gd name="connsiteX2" fmla="*/ 3490035 w 3490035"/>
              <a:gd name="connsiteY2" fmla="*/ 1344654 h 1344654"/>
              <a:gd name="connsiteX0" fmla="*/ 0 w 3927623"/>
              <a:gd name="connsiteY0" fmla="*/ 0 h 1536747"/>
              <a:gd name="connsiteX1" fmla="*/ 1654296 w 3927623"/>
              <a:gd name="connsiteY1" fmla="*/ 1067185 h 1536747"/>
              <a:gd name="connsiteX2" fmla="*/ 3927623 w 3927623"/>
              <a:gd name="connsiteY2" fmla="*/ 1536747 h 1536747"/>
              <a:gd name="connsiteX0" fmla="*/ 0 w 3927623"/>
              <a:gd name="connsiteY0" fmla="*/ 0 h 1536747"/>
              <a:gd name="connsiteX1" fmla="*/ 1654296 w 3927623"/>
              <a:gd name="connsiteY1" fmla="*/ 1067185 h 1536747"/>
              <a:gd name="connsiteX2" fmla="*/ 3927623 w 3927623"/>
              <a:gd name="connsiteY2" fmla="*/ 1536747 h 1536747"/>
              <a:gd name="connsiteX0" fmla="*/ 0 w 3927623"/>
              <a:gd name="connsiteY0" fmla="*/ 0 h 1598147"/>
              <a:gd name="connsiteX1" fmla="*/ 1654296 w 3927623"/>
              <a:gd name="connsiteY1" fmla="*/ 1067185 h 1598147"/>
              <a:gd name="connsiteX2" fmla="*/ 2636204 w 3927623"/>
              <a:gd name="connsiteY2" fmla="*/ 1579436 h 1598147"/>
              <a:gd name="connsiteX3" fmla="*/ 3927623 w 3927623"/>
              <a:gd name="connsiteY3" fmla="*/ 1536747 h 1598147"/>
              <a:gd name="connsiteX0" fmla="*/ 0 w 3927623"/>
              <a:gd name="connsiteY0" fmla="*/ 0 h 1598147"/>
              <a:gd name="connsiteX1" fmla="*/ 2636204 w 3927623"/>
              <a:gd name="connsiteY1" fmla="*/ 1579436 h 1598147"/>
              <a:gd name="connsiteX2" fmla="*/ 3927623 w 3927623"/>
              <a:gd name="connsiteY2" fmla="*/ 1536747 h 1598147"/>
              <a:gd name="connsiteX0" fmla="*/ 0 w 3927623"/>
              <a:gd name="connsiteY0" fmla="*/ 0 h 1536747"/>
              <a:gd name="connsiteX1" fmla="*/ 2283998 w 3927623"/>
              <a:gd name="connsiteY1" fmla="*/ 1195249 h 1536747"/>
              <a:gd name="connsiteX2" fmla="*/ 3927623 w 3927623"/>
              <a:gd name="connsiteY2" fmla="*/ 1536747 h 1536747"/>
              <a:gd name="connsiteX0" fmla="*/ 0 w 3927623"/>
              <a:gd name="connsiteY0" fmla="*/ 0 h 1536747"/>
              <a:gd name="connsiteX1" fmla="*/ 2283998 w 3927623"/>
              <a:gd name="connsiteY1" fmla="*/ 1195249 h 1536747"/>
              <a:gd name="connsiteX2" fmla="*/ 3927623 w 3927623"/>
              <a:gd name="connsiteY2" fmla="*/ 1536747 h 1536747"/>
              <a:gd name="connsiteX0" fmla="*/ 0 w 3927623"/>
              <a:gd name="connsiteY0" fmla="*/ 0 h 1536747"/>
              <a:gd name="connsiteX1" fmla="*/ 2283998 w 3927623"/>
              <a:gd name="connsiteY1" fmla="*/ 1195249 h 1536747"/>
              <a:gd name="connsiteX2" fmla="*/ 3927623 w 3927623"/>
              <a:gd name="connsiteY2" fmla="*/ 1536747 h 1536747"/>
              <a:gd name="connsiteX0" fmla="*/ 0 w 3927623"/>
              <a:gd name="connsiteY0" fmla="*/ 0 h 1536747"/>
              <a:gd name="connsiteX1" fmla="*/ 1835737 w 3927623"/>
              <a:gd name="connsiteY1" fmla="*/ 1067187 h 1536747"/>
              <a:gd name="connsiteX2" fmla="*/ 3927623 w 3927623"/>
              <a:gd name="connsiteY2" fmla="*/ 1536747 h 1536747"/>
              <a:gd name="connsiteX0" fmla="*/ 0 w 4600015"/>
              <a:gd name="connsiteY0" fmla="*/ 0 h 1888918"/>
              <a:gd name="connsiteX1" fmla="*/ 2508129 w 4600015"/>
              <a:gd name="connsiteY1" fmla="*/ 1419358 h 1888918"/>
              <a:gd name="connsiteX2" fmla="*/ 4600015 w 4600015"/>
              <a:gd name="connsiteY2" fmla="*/ 1888918 h 1888918"/>
              <a:gd name="connsiteX0" fmla="*/ 0 w 4578669"/>
              <a:gd name="connsiteY0" fmla="*/ 0 h 2187730"/>
              <a:gd name="connsiteX1" fmla="*/ 2486783 w 4578669"/>
              <a:gd name="connsiteY1" fmla="*/ 1718170 h 2187730"/>
              <a:gd name="connsiteX2" fmla="*/ 4578669 w 4578669"/>
              <a:gd name="connsiteY2" fmla="*/ 2187730 h 2187730"/>
              <a:gd name="connsiteX0" fmla="*/ 0 w 4792127"/>
              <a:gd name="connsiteY0" fmla="*/ 0 h 2006308"/>
              <a:gd name="connsiteX1" fmla="*/ 2700241 w 4792127"/>
              <a:gd name="connsiteY1" fmla="*/ 1536748 h 2006308"/>
              <a:gd name="connsiteX2" fmla="*/ 4792127 w 4792127"/>
              <a:gd name="connsiteY2" fmla="*/ 2006308 h 2006308"/>
              <a:gd name="connsiteX0" fmla="*/ 0 w 4792127"/>
              <a:gd name="connsiteY0" fmla="*/ 0 h 2006308"/>
              <a:gd name="connsiteX1" fmla="*/ 2486783 w 4792127"/>
              <a:gd name="connsiteY1" fmla="*/ 1462045 h 2006308"/>
              <a:gd name="connsiteX2" fmla="*/ 4792127 w 4792127"/>
              <a:gd name="connsiteY2" fmla="*/ 2006308 h 2006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92127" h="2006308">
                <a:moveTo>
                  <a:pt x="0" y="0"/>
                </a:moveTo>
                <a:cubicBezTo>
                  <a:pt x="549209" y="329049"/>
                  <a:pt x="1688095" y="1127660"/>
                  <a:pt x="2486783" y="1462045"/>
                </a:cubicBezTo>
                <a:cubicBezTo>
                  <a:pt x="3285471" y="1796430"/>
                  <a:pt x="4244252" y="1892475"/>
                  <a:pt x="4792127" y="2006308"/>
                </a:cubicBezTo>
              </a:path>
            </a:pathLst>
          </a:custGeom>
          <a:ln w="38100"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cxnSp>
        <p:nvCxnSpPr>
          <p:cNvPr id="23" name="Straight Connector 22"/>
          <p:cNvCxnSpPr/>
          <p:nvPr/>
        </p:nvCxnSpPr>
        <p:spPr bwMode="auto">
          <a:xfrm flipV="1">
            <a:off x="2209800" y="2667000"/>
            <a:ext cx="1447800" cy="3581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>
            <a:off x="3657600" y="2667000"/>
            <a:ext cx="3352800" cy="3429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 flipV="1">
            <a:off x="2209800" y="2743200"/>
            <a:ext cx="2514600" cy="35052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/>
          <p:nvPr/>
        </p:nvCxnSpPr>
        <p:spPr bwMode="auto">
          <a:xfrm>
            <a:off x="4724400" y="2819400"/>
            <a:ext cx="2286000" cy="32766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2" name="Oval 31"/>
          <p:cNvSpPr/>
          <p:nvPr/>
        </p:nvSpPr>
        <p:spPr bwMode="auto">
          <a:xfrm>
            <a:off x="3581400" y="2590800"/>
            <a:ext cx="152400" cy="1524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4648200" y="2743200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4" name="Oval 33"/>
          <p:cNvSpPr/>
          <p:nvPr/>
        </p:nvSpPr>
        <p:spPr bwMode="auto">
          <a:xfrm>
            <a:off x="3733800" y="2286000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7" name="Oval 36"/>
          <p:cNvSpPr/>
          <p:nvPr/>
        </p:nvSpPr>
        <p:spPr bwMode="auto">
          <a:xfrm>
            <a:off x="2514600" y="5257800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8" name="Oval 37"/>
          <p:cNvSpPr/>
          <p:nvPr/>
        </p:nvSpPr>
        <p:spPr bwMode="auto">
          <a:xfrm>
            <a:off x="2743200" y="5334000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9" name="Oval 38"/>
          <p:cNvSpPr/>
          <p:nvPr/>
        </p:nvSpPr>
        <p:spPr bwMode="auto">
          <a:xfrm>
            <a:off x="6172200" y="5257800"/>
            <a:ext cx="152400" cy="152400"/>
          </a:xfrm>
          <a:prstGeom prst="ellipse">
            <a:avLst/>
          </a:prstGeom>
          <a:solidFill>
            <a:srgbClr val="3366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0" name="Oval 39"/>
          <p:cNvSpPr/>
          <p:nvPr/>
        </p:nvSpPr>
        <p:spPr bwMode="auto">
          <a:xfrm>
            <a:off x="6324600" y="5181600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7" name="Freeform 46"/>
          <p:cNvSpPr/>
          <p:nvPr/>
        </p:nvSpPr>
        <p:spPr>
          <a:xfrm>
            <a:off x="1587326" y="1770960"/>
            <a:ext cx="1613074" cy="286921"/>
          </a:xfrm>
          <a:custGeom>
            <a:avLst/>
            <a:gdLst>
              <a:gd name="connsiteX0" fmla="*/ 0 w 2006503"/>
              <a:gd name="connsiteY0" fmla="*/ 0 h 704343"/>
              <a:gd name="connsiteX1" fmla="*/ 2006503 w 2006503"/>
              <a:gd name="connsiteY1" fmla="*/ 704343 h 704343"/>
              <a:gd name="connsiteX0" fmla="*/ 0 w 2006503"/>
              <a:gd name="connsiteY0" fmla="*/ 0 h 704343"/>
              <a:gd name="connsiteX1" fmla="*/ 971233 w 2006503"/>
              <a:gd name="connsiteY1" fmla="*/ 330828 h 704343"/>
              <a:gd name="connsiteX2" fmla="*/ 2006503 w 2006503"/>
              <a:gd name="connsiteY2" fmla="*/ 704343 h 704343"/>
              <a:gd name="connsiteX0" fmla="*/ 0 w 2006503"/>
              <a:gd name="connsiteY0" fmla="*/ 0 h 704343"/>
              <a:gd name="connsiteX1" fmla="*/ 917868 w 2006503"/>
              <a:gd name="connsiteY1" fmla="*/ 650983 h 704343"/>
              <a:gd name="connsiteX2" fmla="*/ 2006503 w 2006503"/>
              <a:gd name="connsiteY2" fmla="*/ 704343 h 704343"/>
              <a:gd name="connsiteX0" fmla="*/ 0 w 2006503"/>
              <a:gd name="connsiteY0" fmla="*/ 0 h 704343"/>
              <a:gd name="connsiteX1" fmla="*/ 917868 w 2006503"/>
              <a:gd name="connsiteY1" fmla="*/ 650983 h 704343"/>
              <a:gd name="connsiteX2" fmla="*/ 2006503 w 2006503"/>
              <a:gd name="connsiteY2" fmla="*/ 704343 h 704343"/>
              <a:gd name="connsiteX0" fmla="*/ 0 w 2006503"/>
              <a:gd name="connsiteY0" fmla="*/ 0 h 704343"/>
              <a:gd name="connsiteX1" fmla="*/ 917868 w 2006503"/>
              <a:gd name="connsiteY1" fmla="*/ 650983 h 704343"/>
              <a:gd name="connsiteX2" fmla="*/ 2006503 w 2006503"/>
              <a:gd name="connsiteY2" fmla="*/ 704343 h 704343"/>
              <a:gd name="connsiteX0" fmla="*/ 0 w 3543400"/>
              <a:gd name="connsiteY0" fmla="*/ 0 h 668632"/>
              <a:gd name="connsiteX1" fmla="*/ 917868 w 3543400"/>
              <a:gd name="connsiteY1" fmla="*/ 650983 h 668632"/>
              <a:gd name="connsiteX2" fmla="*/ 3543400 w 3543400"/>
              <a:gd name="connsiteY2" fmla="*/ 608296 h 668632"/>
              <a:gd name="connsiteX0" fmla="*/ 0 w 3543400"/>
              <a:gd name="connsiteY0" fmla="*/ 0 h 739702"/>
              <a:gd name="connsiteX1" fmla="*/ 917868 w 3543400"/>
              <a:gd name="connsiteY1" fmla="*/ 650983 h 739702"/>
              <a:gd name="connsiteX2" fmla="*/ 3543400 w 3543400"/>
              <a:gd name="connsiteY2" fmla="*/ 608296 h 739702"/>
              <a:gd name="connsiteX0" fmla="*/ 0 w 3458017"/>
              <a:gd name="connsiteY0" fmla="*/ 0 h 657697"/>
              <a:gd name="connsiteX1" fmla="*/ 917868 w 3458017"/>
              <a:gd name="connsiteY1" fmla="*/ 650983 h 657697"/>
              <a:gd name="connsiteX2" fmla="*/ 3458017 w 3458017"/>
              <a:gd name="connsiteY2" fmla="*/ 288140 h 657697"/>
              <a:gd name="connsiteX0" fmla="*/ 0 w 3458017"/>
              <a:gd name="connsiteY0" fmla="*/ 0 h 1154852"/>
              <a:gd name="connsiteX1" fmla="*/ 1494204 w 3458017"/>
              <a:gd name="connsiteY1" fmla="*/ 1152560 h 1154852"/>
              <a:gd name="connsiteX2" fmla="*/ 3458017 w 3458017"/>
              <a:gd name="connsiteY2" fmla="*/ 288140 h 1154852"/>
              <a:gd name="connsiteX0" fmla="*/ 0 w 3255232"/>
              <a:gd name="connsiteY0" fmla="*/ 0 h 1405136"/>
              <a:gd name="connsiteX1" fmla="*/ 1494204 w 3255232"/>
              <a:gd name="connsiteY1" fmla="*/ 1152560 h 1405136"/>
              <a:gd name="connsiteX2" fmla="*/ 3255232 w 3255232"/>
              <a:gd name="connsiteY2" fmla="*/ 1312638 h 1405136"/>
              <a:gd name="connsiteX0" fmla="*/ 0 w 3490035"/>
              <a:gd name="connsiteY0" fmla="*/ 0 h 1438367"/>
              <a:gd name="connsiteX1" fmla="*/ 1729007 w 3490035"/>
              <a:gd name="connsiteY1" fmla="*/ 1184576 h 1438367"/>
              <a:gd name="connsiteX2" fmla="*/ 3490035 w 3490035"/>
              <a:gd name="connsiteY2" fmla="*/ 1344654 h 1438367"/>
              <a:gd name="connsiteX0" fmla="*/ 0 w 3490035"/>
              <a:gd name="connsiteY0" fmla="*/ 0 h 1438367"/>
              <a:gd name="connsiteX1" fmla="*/ 1729007 w 3490035"/>
              <a:gd name="connsiteY1" fmla="*/ 1184576 h 1438367"/>
              <a:gd name="connsiteX2" fmla="*/ 3490035 w 3490035"/>
              <a:gd name="connsiteY2" fmla="*/ 1344654 h 1438367"/>
              <a:gd name="connsiteX0" fmla="*/ 0 w 3490035"/>
              <a:gd name="connsiteY0" fmla="*/ 0 h 1353120"/>
              <a:gd name="connsiteX1" fmla="*/ 1729007 w 3490035"/>
              <a:gd name="connsiteY1" fmla="*/ 1184576 h 1353120"/>
              <a:gd name="connsiteX2" fmla="*/ 3490035 w 3490035"/>
              <a:gd name="connsiteY2" fmla="*/ 1344654 h 1353120"/>
              <a:gd name="connsiteX0" fmla="*/ 0 w 3490035"/>
              <a:gd name="connsiteY0" fmla="*/ 0 h 1344654"/>
              <a:gd name="connsiteX1" fmla="*/ 1216708 w 3490035"/>
              <a:gd name="connsiteY1" fmla="*/ 875092 h 1344654"/>
              <a:gd name="connsiteX2" fmla="*/ 3490035 w 3490035"/>
              <a:gd name="connsiteY2" fmla="*/ 1344654 h 1344654"/>
              <a:gd name="connsiteX0" fmla="*/ 0 w 3927623"/>
              <a:gd name="connsiteY0" fmla="*/ 0 h 1536747"/>
              <a:gd name="connsiteX1" fmla="*/ 1654296 w 3927623"/>
              <a:gd name="connsiteY1" fmla="*/ 1067185 h 1536747"/>
              <a:gd name="connsiteX2" fmla="*/ 3927623 w 3927623"/>
              <a:gd name="connsiteY2" fmla="*/ 1536747 h 1536747"/>
              <a:gd name="connsiteX0" fmla="*/ 0 w 3927623"/>
              <a:gd name="connsiteY0" fmla="*/ 0 h 1536747"/>
              <a:gd name="connsiteX1" fmla="*/ 1654296 w 3927623"/>
              <a:gd name="connsiteY1" fmla="*/ 1067185 h 1536747"/>
              <a:gd name="connsiteX2" fmla="*/ 3927623 w 3927623"/>
              <a:gd name="connsiteY2" fmla="*/ 1536747 h 1536747"/>
              <a:gd name="connsiteX0" fmla="*/ 0 w 3927623"/>
              <a:gd name="connsiteY0" fmla="*/ 0 h 1598147"/>
              <a:gd name="connsiteX1" fmla="*/ 1654296 w 3927623"/>
              <a:gd name="connsiteY1" fmla="*/ 1067185 h 1598147"/>
              <a:gd name="connsiteX2" fmla="*/ 2636204 w 3927623"/>
              <a:gd name="connsiteY2" fmla="*/ 1579436 h 1598147"/>
              <a:gd name="connsiteX3" fmla="*/ 3927623 w 3927623"/>
              <a:gd name="connsiteY3" fmla="*/ 1536747 h 1598147"/>
              <a:gd name="connsiteX0" fmla="*/ 0 w 3927623"/>
              <a:gd name="connsiteY0" fmla="*/ 0 h 1598147"/>
              <a:gd name="connsiteX1" fmla="*/ 2636204 w 3927623"/>
              <a:gd name="connsiteY1" fmla="*/ 1579436 h 1598147"/>
              <a:gd name="connsiteX2" fmla="*/ 3927623 w 3927623"/>
              <a:gd name="connsiteY2" fmla="*/ 1536747 h 1598147"/>
              <a:gd name="connsiteX0" fmla="*/ 0 w 3927623"/>
              <a:gd name="connsiteY0" fmla="*/ 0 h 1536747"/>
              <a:gd name="connsiteX1" fmla="*/ 2283998 w 3927623"/>
              <a:gd name="connsiteY1" fmla="*/ 1195249 h 1536747"/>
              <a:gd name="connsiteX2" fmla="*/ 3927623 w 3927623"/>
              <a:gd name="connsiteY2" fmla="*/ 1536747 h 1536747"/>
              <a:gd name="connsiteX0" fmla="*/ 0 w 3927623"/>
              <a:gd name="connsiteY0" fmla="*/ 0 h 1536747"/>
              <a:gd name="connsiteX1" fmla="*/ 2283998 w 3927623"/>
              <a:gd name="connsiteY1" fmla="*/ 1195249 h 1536747"/>
              <a:gd name="connsiteX2" fmla="*/ 3927623 w 3927623"/>
              <a:gd name="connsiteY2" fmla="*/ 1536747 h 1536747"/>
              <a:gd name="connsiteX0" fmla="*/ 0 w 3927623"/>
              <a:gd name="connsiteY0" fmla="*/ 0 h 1536747"/>
              <a:gd name="connsiteX1" fmla="*/ 2283998 w 3927623"/>
              <a:gd name="connsiteY1" fmla="*/ 1195249 h 1536747"/>
              <a:gd name="connsiteX2" fmla="*/ 3927623 w 3927623"/>
              <a:gd name="connsiteY2" fmla="*/ 1536747 h 1536747"/>
              <a:gd name="connsiteX0" fmla="*/ 0 w 3927623"/>
              <a:gd name="connsiteY0" fmla="*/ 0 h 1536747"/>
              <a:gd name="connsiteX1" fmla="*/ 1835737 w 3927623"/>
              <a:gd name="connsiteY1" fmla="*/ 1067187 h 1536747"/>
              <a:gd name="connsiteX2" fmla="*/ 3927623 w 3927623"/>
              <a:gd name="connsiteY2" fmla="*/ 1536747 h 1536747"/>
              <a:gd name="connsiteX0" fmla="*/ 0 w 4600015"/>
              <a:gd name="connsiteY0" fmla="*/ 0 h 1888918"/>
              <a:gd name="connsiteX1" fmla="*/ 2508129 w 4600015"/>
              <a:gd name="connsiteY1" fmla="*/ 1419358 h 1888918"/>
              <a:gd name="connsiteX2" fmla="*/ 4600015 w 4600015"/>
              <a:gd name="connsiteY2" fmla="*/ 1888918 h 1888918"/>
              <a:gd name="connsiteX0" fmla="*/ 0 w 4578669"/>
              <a:gd name="connsiteY0" fmla="*/ 0 h 2187730"/>
              <a:gd name="connsiteX1" fmla="*/ 2486783 w 4578669"/>
              <a:gd name="connsiteY1" fmla="*/ 1718170 h 2187730"/>
              <a:gd name="connsiteX2" fmla="*/ 4578669 w 4578669"/>
              <a:gd name="connsiteY2" fmla="*/ 2187730 h 2187730"/>
              <a:gd name="connsiteX0" fmla="*/ 0 w 4792127"/>
              <a:gd name="connsiteY0" fmla="*/ 0 h 2006308"/>
              <a:gd name="connsiteX1" fmla="*/ 2700241 w 4792127"/>
              <a:gd name="connsiteY1" fmla="*/ 1536748 h 2006308"/>
              <a:gd name="connsiteX2" fmla="*/ 4792127 w 4792127"/>
              <a:gd name="connsiteY2" fmla="*/ 2006308 h 2006308"/>
              <a:gd name="connsiteX0" fmla="*/ 0 w 4792127"/>
              <a:gd name="connsiteY0" fmla="*/ 0 h 2006308"/>
              <a:gd name="connsiteX1" fmla="*/ 2486783 w 4792127"/>
              <a:gd name="connsiteY1" fmla="*/ 1462045 h 2006308"/>
              <a:gd name="connsiteX2" fmla="*/ 4792127 w 4792127"/>
              <a:gd name="connsiteY2" fmla="*/ 2006308 h 2006308"/>
              <a:gd name="connsiteX0" fmla="*/ 0 w 3818056"/>
              <a:gd name="connsiteY0" fmla="*/ 541048 h 615341"/>
              <a:gd name="connsiteX1" fmla="*/ 1512712 w 3818056"/>
              <a:gd name="connsiteY1" fmla="*/ 1 h 615341"/>
              <a:gd name="connsiteX2" fmla="*/ 3818056 w 3818056"/>
              <a:gd name="connsiteY2" fmla="*/ 544264 h 615341"/>
              <a:gd name="connsiteX0" fmla="*/ 0 w 3818056"/>
              <a:gd name="connsiteY0" fmla="*/ 541050 h 544265"/>
              <a:gd name="connsiteX1" fmla="*/ 1512712 w 3818056"/>
              <a:gd name="connsiteY1" fmla="*/ 3 h 544265"/>
              <a:gd name="connsiteX2" fmla="*/ 3818056 w 3818056"/>
              <a:gd name="connsiteY2" fmla="*/ 544266 h 544265"/>
              <a:gd name="connsiteX0" fmla="*/ 0 w 2777269"/>
              <a:gd name="connsiteY0" fmla="*/ 600595 h 600595"/>
              <a:gd name="connsiteX1" fmla="*/ 1512712 w 2777269"/>
              <a:gd name="connsiteY1" fmla="*/ 59548 h 600595"/>
              <a:gd name="connsiteX2" fmla="*/ 2777269 w 2777269"/>
              <a:gd name="connsiteY2" fmla="*/ 90622 h 600595"/>
              <a:gd name="connsiteX0" fmla="*/ 0 w 2777269"/>
              <a:gd name="connsiteY0" fmla="*/ 700244 h 700244"/>
              <a:gd name="connsiteX1" fmla="*/ 1339248 w 2777269"/>
              <a:gd name="connsiteY1" fmla="*/ 26761 h 700244"/>
              <a:gd name="connsiteX2" fmla="*/ 2777269 w 2777269"/>
              <a:gd name="connsiteY2" fmla="*/ 190271 h 700244"/>
              <a:gd name="connsiteX0" fmla="*/ 0 w 2777269"/>
              <a:gd name="connsiteY0" fmla="*/ 509974 h 509974"/>
              <a:gd name="connsiteX1" fmla="*/ 2777269 w 2777269"/>
              <a:gd name="connsiteY1" fmla="*/ 1 h 509974"/>
              <a:gd name="connsiteX0" fmla="*/ 0 w 2777269"/>
              <a:gd name="connsiteY0" fmla="*/ 528427 h 528427"/>
              <a:gd name="connsiteX1" fmla="*/ 2777269 w 2777269"/>
              <a:gd name="connsiteY1" fmla="*/ 18454 h 528427"/>
              <a:gd name="connsiteX0" fmla="*/ 0 w 2777269"/>
              <a:gd name="connsiteY0" fmla="*/ 860031 h 860031"/>
              <a:gd name="connsiteX1" fmla="*/ 2777269 w 2777269"/>
              <a:gd name="connsiteY1" fmla="*/ 350058 h 860031"/>
              <a:gd name="connsiteX0" fmla="*/ 0 w 2043380"/>
              <a:gd name="connsiteY0" fmla="*/ 644037 h 644037"/>
              <a:gd name="connsiteX1" fmla="*/ 2043380 w 2043380"/>
              <a:gd name="connsiteY1" fmla="*/ 498262 h 644037"/>
              <a:gd name="connsiteX0" fmla="*/ 0 w 2043380"/>
              <a:gd name="connsiteY0" fmla="*/ 619335 h 619335"/>
              <a:gd name="connsiteX1" fmla="*/ 2043380 w 2043380"/>
              <a:gd name="connsiteY1" fmla="*/ 473560 h 619335"/>
              <a:gd name="connsiteX0" fmla="*/ 0 w 2016693"/>
              <a:gd name="connsiteY0" fmla="*/ 419582 h 820104"/>
              <a:gd name="connsiteX1" fmla="*/ 2016693 w 2016693"/>
              <a:gd name="connsiteY1" fmla="*/ 820104 h 820104"/>
              <a:gd name="connsiteX0" fmla="*/ 0 w 2016693"/>
              <a:gd name="connsiteY0" fmla="*/ 44557 h 445079"/>
              <a:gd name="connsiteX1" fmla="*/ 2016693 w 2016693"/>
              <a:gd name="connsiteY1" fmla="*/ 445079 h 445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16693" h="445079">
                <a:moveTo>
                  <a:pt x="0" y="44557"/>
                </a:moveTo>
                <a:cubicBezTo>
                  <a:pt x="512109" y="-9553"/>
                  <a:pt x="1264402" y="-113327"/>
                  <a:pt x="2016693" y="445079"/>
                </a:cubicBezTo>
              </a:path>
            </a:pathLst>
          </a:custGeom>
          <a:ln w="38100">
            <a:solidFill>
              <a:srgbClr val="0000FF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49" name="Oval 48"/>
          <p:cNvSpPr/>
          <p:nvPr/>
        </p:nvSpPr>
        <p:spPr bwMode="auto">
          <a:xfrm>
            <a:off x="2743200" y="1828800"/>
            <a:ext cx="152400" cy="152400"/>
          </a:xfrm>
          <a:prstGeom prst="ellipse">
            <a:avLst/>
          </a:prstGeom>
          <a:solidFill>
            <a:srgbClr val="3366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38200" y="5257800"/>
            <a:ext cx="12967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 1</a:t>
            </a:r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>
            <a:off x="7315200" y="4953000"/>
            <a:ext cx="12967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 2</a:t>
            </a:r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7010401" y="2514600"/>
            <a:ext cx="16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Sweeping plane</a:t>
            </a:r>
            <a:endParaRPr lang="en-US" dirty="0"/>
          </a:p>
        </p:txBody>
      </p:sp>
      <p:sp>
        <p:nvSpPr>
          <p:cNvPr id="53" name="TextBox 52"/>
          <p:cNvSpPr txBox="1"/>
          <p:nvPr/>
        </p:nvSpPr>
        <p:spPr>
          <a:xfrm>
            <a:off x="457200" y="1828800"/>
            <a:ext cx="16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Scene surface</a:t>
            </a:r>
            <a:endParaRPr lang="en-US" dirty="0"/>
          </a:p>
        </p:txBody>
      </p:sp>
      <p:sp>
        <p:nvSpPr>
          <p:cNvPr id="54" name="Oval 53"/>
          <p:cNvSpPr/>
          <p:nvPr/>
        </p:nvSpPr>
        <p:spPr bwMode="auto">
          <a:xfrm>
            <a:off x="2133600" y="6172200"/>
            <a:ext cx="152400" cy="1524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5" name="Oval 54"/>
          <p:cNvSpPr/>
          <p:nvPr/>
        </p:nvSpPr>
        <p:spPr bwMode="auto">
          <a:xfrm>
            <a:off x="6934200" y="6019800"/>
            <a:ext cx="152400" cy="1524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459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7" grpId="0" animBg="1"/>
      <p:bldP spid="38" grpId="0" animBg="1"/>
      <p:bldP spid="39" grpId="0" animBg="1"/>
      <p:bldP spid="40" grpId="0" animBg="1"/>
      <p:bldP spid="4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Plane Sweep Stereo</a:t>
            </a:r>
          </a:p>
        </p:txBody>
      </p:sp>
      <p:sp>
        <p:nvSpPr>
          <p:cNvPr id="410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191000"/>
            <a:ext cx="7772400" cy="19812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000" dirty="0" smtClean="0"/>
              <a:t>For each depth plane</a:t>
            </a:r>
          </a:p>
          <a:p>
            <a:pPr lvl="1"/>
            <a:r>
              <a:rPr lang="en-US" sz="1800" dirty="0" smtClean="0"/>
              <a:t>For each pixel in the composite image stack, compute the variance</a:t>
            </a:r>
          </a:p>
          <a:p>
            <a:pPr>
              <a:buFontTx/>
              <a:buChar char="•"/>
            </a:pPr>
            <a:r>
              <a:rPr lang="en-US" sz="2000" dirty="0" smtClean="0"/>
              <a:t>For each pixel, select the depth that gives the lowest variance</a:t>
            </a:r>
            <a:br>
              <a:rPr lang="en-US" sz="2000" dirty="0" smtClean="0"/>
            </a:br>
            <a:endParaRPr lang="en-US" sz="2000" dirty="0" smtClean="0"/>
          </a:p>
          <a:p>
            <a:pPr>
              <a:buFont typeface="Arial"/>
              <a:buChar char="•"/>
            </a:pPr>
            <a:r>
              <a:rPr lang="en-US" sz="2000" dirty="0" smtClean="0"/>
              <a:t>Can be accelerated using graphics hardware</a:t>
            </a:r>
          </a:p>
        </p:txBody>
      </p:sp>
      <p:sp>
        <p:nvSpPr>
          <p:cNvPr id="4106" name="Rectangle 10"/>
          <p:cNvSpPr>
            <a:spLocks noChangeArrowheads="1"/>
          </p:cNvSpPr>
          <p:nvPr/>
        </p:nvSpPr>
        <p:spPr bwMode="auto">
          <a:xfrm>
            <a:off x="76200" y="6216650"/>
            <a:ext cx="8915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800" dirty="0"/>
              <a:t>R. Yang and M. </a:t>
            </a:r>
            <a:r>
              <a:rPr lang="en-US" sz="1800" dirty="0" err="1"/>
              <a:t>Pollefeys</a:t>
            </a:r>
            <a:r>
              <a:rPr lang="en-US" sz="1800" dirty="0"/>
              <a:t>. </a:t>
            </a:r>
            <a:r>
              <a:rPr lang="en-US" sz="1800" i="1" dirty="0">
                <a:hlinkClick r:id="rId4"/>
              </a:rPr>
              <a:t>Multi-Resolution Real-Time Stereo on Commodity Graphics Hardware</a:t>
            </a:r>
            <a:r>
              <a:rPr lang="en-US" sz="1800" dirty="0"/>
              <a:t>, CVPR 2003</a:t>
            </a:r>
          </a:p>
        </p:txBody>
      </p:sp>
      <p:graphicFrame>
        <p:nvGraphicFramePr>
          <p:cNvPr id="11" name="Object 4"/>
          <p:cNvGraphicFramePr>
            <a:graphicFrameLocks noChangeAspect="1"/>
          </p:cNvGraphicFramePr>
          <p:nvPr>
            <p:extLst/>
          </p:nvPr>
        </p:nvGraphicFramePr>
        <p:xfrm>
          <a:off x="1676400" y="1122362"/>
          <a:ext cx="5943600" cy="291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414" name="Photo Editor Photo" r:id="rId5" imgW="3495238" imgH="1714739" progId="">
                  <p:embed/>
                </p:oleObj>
              </mc:Choice>
              <mc:Fallback>
                <p:oleObj name="Photo Editor Photo" r:id="rId5" imgW="3495238" imgH="1714739" progId="">
                  <p:embed/>
                  <p:pic>
                    <p:nvPicPr>
                      <p:cNvPr id="11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1122362"/>
                        <a:ext cx="5943600" cy="2916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5"/>
          <p:cNvGraphicFramePr>
            <a:graphicFrameLocks noChangeAspect="1"/>
          </p:cNvGraphicFramePr>
          <p:nvPr>
            <p:extLst/>
          </p:nvPr>
        </p:nvGraphicFramePr>
        <p:xfrm>
          <a:off x="1676400" y="1122362"/>
          <a:ext cx="5943600" cy="291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415" name="Photo Editor Photo" r:id="rId7" imgW="3495238" imgH="1714739" progId="">
                  <p:embed/>
                </p:oleObj>
              </mc:Choice>
              <mc:Fallback>
                <p:oleObj name="Photo Editor Photo" r:id="rId7" imgW="3495238" imgH="1714739" progId="">
                  <p:embed/>
                  <p:pic>
                    <p:nvPicPr>
                      <p:cNvPr id="12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1122362"/>
                        <a:ext cx="5943600" cy="2916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6"/>
          <p:cNvGraphicFramePr>
            <a:graphicFrameLocks noChangeAspect="1"/>
          </p:cNvGraphicFramePr>
          <p:nvPr>
            <p:extLst/>
          </p:nvPr>
        </p:nvGraphicFramePr>
        <p:xfrm>
          <a:off x="1676400" y="1122362"/>
          <a:ext cx="5943600" cy="291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416" name="Photo Editor Photo" r:id="rId9" imgW="3495238" imgH="1714739" progId="">
                  <p:embed/>
                </p:oleObj>
              </mc:Choice>
              <mc:Fallback>
                <p:oleObj name="Photo Editor Photo" r:id="rId9" imgW="3495238" imgH="1714739" progId="">
                  <p:embed/>
                  <p:pic>
                    <p:nvPicPr>
                      <p:cNvPr id="13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1122362"/>
                        <a:ext cx="5943600" cy="2916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7"/>
          <p:cNvGraphicFramePr>
            <a:graphicFrameLocks noChangeAspect="1"/>
          </p:cNvGraphicFramePr>
          <p:nvPr>
            <p:extLst/>
          </p:nvPr>
        </p:nvGraphicFramePr>
        <p:xfrm>
          <a:off x="1676400" y="1122362"/>
          <a:ext cx="5943600" cy="291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417" name="Photo Editor Photo" r:id="rId11" imgW="3495238" imgH="1714739" progId="">
                  <p:embed/>
                </p:oleObj>
              </mc:Choice>
              <mc:Fallback>
                <p:oleObj name="Photo Editor Photo" r:id="rId11" imgW="3495238" imgH="1714739" progId="">
                  <p:embed/>
                  <p:pic>
                    <p:nvPicPr>
                      <p:cNvPr id="14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1122362"/>
                        <a:ext cx="5943600" cy="2916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8"/>
          <p:cNvGraphicFramePr>
            <a:graphicFrameLocks noChangeAspect="1"/>
          </p:cNvGraphicFramePr>
          <p:nvPr>
            <p:extLst/>
          </p:nvPr>
        </p:nvGraphicFramePr>
        <p:xfrm>
          <a:off x="1676400" y="1122362"/>
          <a:ext cx="5943600" cy="291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418" name="Photo Editor Photo" r:id="rId13" imgW="3495238" imgH="1714739" progId="">
                  <p:embed/>
                </p:oleObj>
              </mc:Choice>
              <mc:Fallback>
                <p:oleObj name="Photo Editor Photo" r:id="rId13" imgW="3495238" imgH="1714739" progId="">
                  <p:embed/>
                  <p:pic>
                    <p:nvPicPr>
                      <p:cNvPr id="15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1122362"/>
                        <a:ext cx="5943600" cy="2916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9"/>
          <p:cNvGraphicFramePr>
            <a:graphicFrameLocks noChangeAspect="1"/>
          </p:cNvGraphicFramePr>
          <p:nvPr>
            <p:extLst/>
          </p:nvPr>
        </p:nvGraphicFramePr>
        <p:xfrm>
          <a:off x="1676400" y="1122362"/>
          <a:ext cx="5943600" cy="291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419" name="Photo Editor Photo" r:id="rId15" imgW="3495238" imgH="1714739" progId="">
                  <p:embed/>
                </p:oleObj>
              </mc:Choice>
              <mc:Fallback>
                <p:oleObj name="Photo Editor Photo" r:id="rId15" imgW="3495238" imgH="1714739" progId="">
                  <p:embed/>
                  <p:pic>
                    <p:nvPicPr>
                      <p:cNvPr id="16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1122362"/>
                        <a:ext cx="5943600" cy="2916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47154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5" grpId="0" build="p"/>
      <p:bldP spid="410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Merging depth maps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914400"/>
            <a:ext cx="5486400" cy="2786269"/>
          </a:xfrm>
        </p:spPr>
        <p:txBody>
          <a:bodyPr>
            <a:normAutofit fontScale="925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Given a group of images, choose each one as reference and compute a depth map </a:t>
            </a:r>
            <a:r>
              <a:rPr lang="en-US" dirty="0" err="1" smtClean="0"/>
              <a:t>w.r.t</a:t>
            </a:r>
            <a:r>
              <a:rPr lang="en-US" dirty="0" smtClean="0"/>
              <a:t>. that view using a multi-baseline approach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Merge multiple depth maps to a volume or a mesh (see, e.g., </a:t>
            </a:r>
            <a:r>
              <a:rPr lang="en-US" dirty="0" err="1" smtClean="0"/>
              <a:t>Curless</a:t>
            </a:r>
            <a:r>
              <a:rPr lang="en-US" dirty="0" smtClean="0"/>
              <a:t> and </a:t>
            </a:r>
            <a:r>
              <a:rPr lang="en-US" dirty="0" err="1" smtClean="0"/>
              <a:t>Levoy</a:t>
            </a:r>
            <a:r>
              <a:rPr lang="en-US" dirty="0" smtClean="0"/>
              <a:t> 96)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937" y="990600"/>
            <a:ext cx="2493263" cy="2710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50" y="4038600"/>
            <a:ext cx="6591300" cy="2724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45530" y="3669268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Map 1</a:t>
            </a:r>
            <a:endParaRPr lang="en-US" sz="1800" dirty="0"/>
          </a:p>
        </p:txBody>
      </p:sp>
      <p:sp>
        <p:nvSpPr>
          <p:cNvPr id="7" name="TextBox 6"/>
          <p:cNvSpPr txBox="1"/>
          <p:nvPr/>
        </p:nvSpPr>
        <p:spPr>
          <a:xfrm>
            <a:off x="5105400" y="3669268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Map 2</a:t>
            </a:r>
            <a:endParaRPr lang="en-US" sz="1800" dirty="0"/>
          </a:p>
        </p:txBody>
      </p:sp>
      <p:sp>
        <p:nvSpPr>
          <p:cNvPr id="8" name="TextBox 7"/>
          <p:cNvSpPr txBox="1"/>
          <p:nvPr/>
        </p:nvSpPr>
        <p:spPr>
          <a:xfrm>
            <a:off x="7265130" y="3669268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Merged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24764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Stereo from community photo collections</a:t>
            </a:r>
          </a:p>
        </p:txBody>
      </p:sp>
      <p:sp>
        <p:nvSpPr>
          <p:cNvPr id="47107" name="AutoShape 3"/>
          <p:cNvSpPr>
            <a:spLocks noGrp="1" noChangeAspect="1" noChangeArrowheads="1"/>
          </p:cNvSpPr>
          <p:nvPr>
            <p:ph type="body" idx="1"/>
          </p:nvPr>
        </p:nvSpPr>
        <p:spPr>
          <a:xfrm>
            <a:off x="628650" y="1200150"/>
            <a:ext cx="7886700" cy="4976813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Need </a:t>
            </a:r>
            <a:r>
              <a:rPr lang="en-US" i="1" dirty="0" smtClean="0"/>
              <a:t>structure from motion</a:t>
            </a:r>
            <a:r>
              <a:rPr lang="en-US" dirty="0" smtClean="0"/>
              <a:t> to recover unknown camera parameters</a:t>
            </a:r>
          </a:p>
          <a:p>
            <a:pPr>
              <a:buFontTx/>
              <a:buChar char="•"/>
            </a:pPr>
            <a:r>
              <a:rPr lang="en-US" dirty="0" smtClean="0"/>
              <a:t>Need </a:t>
            </a:r>
            <a:r>
              <a:rPr lang="en-US" i="1" dirty="0" smtClean="0"/>
              <a:t>view selection </a:t>
            </a:r>
            <a:r>
              <a:rPr lang="en-US" dirty="0" smtClean="0"/>
              <a:t>to find good groups of images on which to run dense stereo</a:t>
            </a:r>
          </a:p>
        </p:txBody>
      </p:sp>
      <p:pic>
        <p:nvPicPr>
          <p:cNvPr id="5" name="Picture 4" descr="liberty-close.jpg"/>
          <p:cNvPicPr>
            <a:picLocks noChangeAspect="1"/>
          </p:cNvPicPr>
          <p:nvPr/>
        </p:nvPicPr>
        <p:blipFill>
          <a:blip r:embed="rId3" cstate="print"/>
          <a:srcRect r="30034"/>
          <a:stretch>
            <a:fillRect/>
          </a:stretch>
        </p:blipFill>
        <p:spPr>
          <a:xfrm>
            <a:off x="4419600" y="3048000"/>
            <a:ext cx="4260675" cy="3429000"/>
          </a:xfrm>
          <a:prstGeom prst="rect">
            <a:avLst/>
          </a:prstGeom>
        </p:spPr>
      </p:pic>
      <p:pic>
        <p:nvPicPr>
          <p:cNvPr id="4711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9650" y="2895600"/>
            <a:ext cx="434855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353834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03-29 at 10.16.3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3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3-29 at 10.18.5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457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Administrative stuffs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879976"/>
          </a:xfrm>
        </p:spPr>
        <p:txBody>
          <a:bodyPr>
            <a:normAutofit/>
          </a:bodyPr>
          <a:lstStyle/>
          <a:p>
            <a:r>
              <a:rPr lang="en-US" dirty="0" smtClean="0"/>
              <a:t>HW 3 due 11:59 PM, Oct 17 (</a:t>
            </a:r>
            <a:r>
              <a:rPr lang="en-US" dirty="0" smtClean="0"/>
              <a:t>Monday)</a:t>
            </a:r>
          </a:p>
          <a:p>
            <a:endParaRPr lang="en-US" dirty="0"/>
          </a:p>
          <a:p>
            <a:r>
              <a:rPr lang="en-US" dirty="0" smtClean="0"/>
              <a:t>Final project proposal due </a:t>
            </a:r>
            <a:r>
              <a:rPr lang="en-US" dirty="0"/>
              <a:t>Oct 27 (Thursday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r>
              <a:rPr lang="en-US" dirty="0" smtClean="0"/>
              <a:t>Will hold office hour this Friday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5031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3-29 at 10.18.5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066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Towards Internet-Scale Multi-View Stereo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5486400"/>
            <a:ext cx="7772400" cy="685800"/>
          </a:xfrm>
        </p:spPr>
        <p:txBody>
          <a:bodyPr/>
          <a:lstStyle/>
          <a:p>
            <a:pPr algn="ctr"/>
            <a:r>
              <a:rPr lang="en-US" dirty="0" smtClean="0">
                <a:hlinkClick r:id="rId3"/>
              </a:rPr>
              <a:t>YouTube video</a:t>
            </a:r>
            <a:r>
              <a:rPr lang="en-US" dirty="0" smtClean="0"/>
              <a:t>, </a:t>
            </a:r>
            <a:r>
              <a:rPr lang="en-US" dirty="0" smtClean="0">
                <a:hlinkClick r:id="rId4"/>
              </a:rPr>
              <a:t>high-quality video</a:t>
            </a:r>
            <a:endParaRPr lang="en-US" dirty="0"/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381000" y="6158299"/>
            <a:ext cx="8686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sz="1800" dirty="0" smtClean="0"/>
              <a:t> Yasutaka Furukawa, Brian </a:t>
            </a:r>
            <a:r>
              <a:rPr lang="en-US" sz="1800" dirty="0" err="1" smtClean="0"/>
              <a:t>Curless</a:t>
            </a:r>
            <a:r>
              <a:rPr lang="en-US" sz="1800" dirty="0" smtClean="0"/>
              <a:t>, Steven M. Seitz and Richard </a:t>
            </a:r>
            <a:r>
              <a:rPr lang="en-US" sz="1800" dirty="0" err="1" smtClean="0"/>
              <a:t>Szeliski</a:t>
            </a:r>
            <a:r>
              <a:rPr lang="en-US" sz="1800" dirty="0" smtClean="0"/>
              <a:t>, </a:t>
            </a:r>
            <a:r>
              <a:rPr lang="en-US" sz="1800" dirty="0" smtClean="0">
                <a:hlinkClick r:id="rId5"/>
              </a:rPr>
              <a:t>Towards Internet-scale Multi-view </a:t>
            </a:r>
            <a:r>
              <a:rPr lang="en-US" sz="1800" dirty="0" err="1" smtClean="0">
                <a:hlinkClick r:id="rId5"/>
              </a:rPr>
              <a:t>Stereo</a:t>
            </a:r>
            <a:r>
              <a:rPr lang="en-US" sz="1800" dirty="0" err="1"/>
              <a:t>,</a:t>
            </a:r>
            <a:r>
              <a:rPr lang="en-US" sz="1800" dirty="0" err="1" smtClean="0"/>
              <a:t>CVPR</a:t>
            </a:r>
            <a:r>
              <a:rPr lang="en-US" sz="1800" dirty="0" smtClean="0"/>
              <a:t> 2010. </a:t>
            </a:r>
            <a:endParaRPr lang="en-US" sz="1800" dirty="0"/>
          </a:p>
        </p:txBody>
      </p:sp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066800"/>
            <a:ext cx="9121588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06250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Internet-Scale Multi-View Stereo</a:t>
            </a:r>
          </a:p>
        </p:txBody>
      </p:sp>
      <p:pic>
        <p:nvPicPr>
          <p:cNvPr id="4" name="cvpr10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7683" y="1325563"/>
            <a:ext cx="7148633" cy="5360987"/>
          </a:xfrm>
        </p:spPr>
      </p:pic>
    </p:spTree>
    <p:extLst>
      <p:ext uri="{BB962C8B-B14F-4D97-AF65-F5344CB8AC3E}">
        <p14:creationId xmlns:p14="http://schemas.microsoft.com/office/powerpoint/2010/main" val="447649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838200"/>
          </a:xfrm>
        </p:spPr>
        <p:txBody>
          <a:bodyPr/>
          <a:lstStyle/>
          <a:p>
            <a:r>
              <a:rPr lang="en-US" sz="3200" dirty="0" smtClean="0"/>
              <a:t>The Visual Turing Test for Scene Reconstruction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76200" y="6211669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Q. Shan, R. Adams, B. </a:t>
            </a:r>
            <a:r>
              <a:rPr lang="en-US" sz="1800" dirty="0" err="1"/>
              <a:t>Curless</a:t>
            </a:r>
            <a:r>
              <a:rPr lang="en-US" sz="1800" dirty="0"/>
              <a:t>, Y. Furukawa, and S. Seitz, </a:t>
            </a:r>
            <a:r>
              <a:rPr lang="en-US" sz="1800" dirty="0">
                <a:hlinkClick r:id="rId3"/>
              </a:rPr>
              <a:t>"The Visual Turing Test for Scene Reconstruction,"</a:t>
            </a:r>
            <a:r>
              <a:rPr lang="en-US" sz="1800" dirty="0"/>
              <a:t> 3DV 2013.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14400"/>
            <a:ext cx="6818895" cy="5221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7449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Reading List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25563"/>
            <a:ext cx="7886700" cy="5229982"/>
          </a:xfrm>
        </p:spPr>
        <p:txBody>
          <a:bodyPr>
            <a:noAutofit/>
          </a:bodyPr>
          <a:lstStyle/>
          <a:p>
            <a:r>
              <a:rPr lang="en-US" sz="1400" dirty="0" smtClean="0"/>
              <a:t>“</a:t>
            </a:r>
            <a:r>
              <a:rPr lang="en-US" sz="1400" dirty="0" smtClean="0">
                <a:hlinkClick r:id="rId2"/>
              </a:rPr>
              <a:t>A computer algorithm for reconstructing a scene from two images</a:t>
            </a:r>
            <a:r>
              <a:rPr lang="en-US" sz="1400" dirty="0" smtClean="0"/>
              <a:t>”, </a:t>
            </a:r>
            <a:r>
              <a:rPr lang="en-US" sz="1400" dirty="0" err="1" smtClean="0"/>
              <a:t>Longuet</a:t>
            </a:r>
            <a:r>
              <a:rPr lang="en-US" sz="1400" dirty="0" smtClean="0"/>
              <a:t>-Higgins, Nature 1981</a:t>
            </a:r>
          </a:p>
          <a:p>
            <a:endParaRPr lang="en-US" sz="1400" dirty="0" smtClean="0">
              <a:hlinkClick r:id=""/>
            </a:endParaRPr>
          </a:p>
          <a:p>
            <a:r>
              <a:rPr lang="en-US" sz="1400" dirty="0" smtClean="0">
                <a:hlinkClick r:id=""/>
              </a:rPr>
              <a:t>“Shape </a:t>
            </a:r>
            <a:r>
              <a:rPr lang="en-US" sz="1400" dirty="0">
                <a:hlinkClick r:id="rId3"/>
              </a:rPr>
              <a:t>and motion from image streams under orthography: </a:t>
            </a:r>
            <a:br>
              <a:rPr lang="en-US" sz="1400" dirty="0">
                <a:hlinkClick r:id="rId3"/>
              </a:rPr>
            </a:br>
            <a:r>
              <a:rPr lang="en-US" sz="1400" dirty="0">
                <a:hlinkClick r:id="rId3"/>
              </a:rPr>
              <a:t>A factorization method</a:t>
            </a:r>
            <a:r>
              <a:rPr lang="en-US" sz="1400" dirty="0" smtClean="0">
                <a:hlinkClick r:id="rId3"/>
              </a:rPr>
              <a:t>.</a:t>
            </a:r>
            <a:r>
              <a:rPr lang="en-US" sz="1400" dirty="0" smtClean="0"/>
              <a:t>” </a:t>
            </a:r>
            <a:r>
              <a:rPr lang="en-US" sz="1400" dirty="0"/>
              <a:t>C. </a:t>
            </a:r>
            <a:r>
              <a:rPr lang="en-US" sz="1400" dirty="0" err="1"/>
              <a:t>Tomasi</a:t>
            </a:r>
            <a:r>
              <a:rPr lang="en-US" sz="1400" dirty="0"/>
              <a:t> and T. </a:t>
            </a:r>
            <a:r>
              <a:rPr lang="en-US" sz="1400" dirty="0" err="1" smtClean="0"/>
              <a:t>Kanade</a:t>
            </a:r>
            <a:r>
              <a:rPr lang="en-US" sz="1400" dirty="0" smtClean="0"/>
              <a:t>, </a:t>
            </a:r>
            <a:r>
              <a:rPr lang="en-US" sz="1400" i="1" dirty="0" smtClean="0"/>
              <a:t>IJCV</a:t>
            </a:r>
            <a:r>
              <a:rPr lang="en-US" sz="1400" dirty="0"/>
              <a:t>, 9(2):137-154, November </a:t>
            </a:r>
            <a:r>
              <a:rPr lang="en-US" sz="1400" dirty="0" smtClean="0"/>
              <a:t>1992</a:t>
            </a:r>
            <a:endParaRPr lang="en-US" sz="1400" dirty="0"/>
          </a:p>
          <a:p>
            <a:endParaRPr lang="en-US" sz="1400" dirty="0" smtClean="0"/>
          </a:p>
          <a:p>
            <a:r>
              <a:rPr lang="en-US" sz="1400" dirty="0" smtClean="0"/>
              <a:t>“</a:t>
            </a:r>
            <a:r>
              <a:rPr lang="en-US" sz="1400" dirty="0" smtClean="0">
                <a:hlinkClick r:id="rId4"/>
              </a:rPr>
              <a:t>In defense of the eight-point algorithm</a:t>
            </a:r>
            <a:r>
              <a:rPr lang="en-US" sz="1400" dirty="0" smtClean="0"/>
              <a:t>”, Hartley, PAMI 1997</a:t>
            </a:r>
          </a:p>
          <a:p>
            <a:endParaRPr lang="en-US" sz="1400" dirty="0" smtClean="0"/>
          </a:p>
          <a:p>
            <a:r>
              <a:rPr lang="en-US" sz="1400" dirty="0" smtClean="0"/>
              <a:t>“</a:t>
            </a:r>
            <a:r>
              <a:rPr lang="en-US" sz="1400" dirty="0" smtClean="0">
                <a:hlinkClick r:id="rId5"/>
              </a:rPr>
              <a:t>An efficient solution to the five-point relative pose problem</a:t>
            </a:r>
            <a:r>
              <a:rPr lang="en-US" sz="1400" dirty="0" smtClean="0"/>
              <a:t>”, </a:t>
            </a:r>
            <a:r>
              <a:rPr lang="en-US" sz="1400" dirty="0" err="1" smtClean="0"/>
              <a:t>Nister</a:t>
            </a:r>
            <a:r>
              <a:rPr lang="en-US" sz="1400" dirty="0" smtClean="0"/>
              <a:t>, PAMI 2004</a:t>
            </a:r>
          </a:p>
          <a:p>
            <a:endParaRPr lang="en-US" sz="1400" dirty="0" smtClean="0"/>
          </a:p>
          <a:p>
            <a:r>
              <a:rPr lang="en-US" sz="1400" dirty="0" smtClean="0"/>
              <a:t>“</a:t>
            </a:r>
            <a:r>
              <a:rPr lang="en-US" sz="1400" dirty="0" smtClean="0">
                <a:hlinkClick r:id="rId6"/>
              </a:rPr>
              <a:t>Accurate, dense, and robust </a:t>
            </a:r>
            <a:r>
              <a:rPr lang="en-US" sz="1400" dirty="0" err="1" smtClean="0">
                <a:hlinkClick r:id="rId6"/>
              </a:rPr>
              <a:t>multiview</a:t>
            </a:r>
            <a:r>
              <a:rPr lang="en-US" sz="1400" dirty="0" smtClean="0">
                <a:hlinkClick r:id="rId6"/>
              </a:rPr>
              <a:t> stereopsis</a:t>
            </a:r>
            <a:r>
              <a:rPr lang="en-US" sz="1400" dirty="0" smtClean="0"/>
              <a:t>”, Furukawa and Ponce, CVPR 2007</a:t>
            </a:r>
          </a:p>
          <a:p>
            <a:endParaRPr lang="en-US" sz="1400" dirty="0" smtClean="0"/>
          </a:p>
          <a:p>
            <a:r>
              <a:rPr lang="en-US" sz="1400" dirty="0" smtClean="0"/>
              <a:t>“</a:t>
            </a:r>
            <a:r>
              <a:rPr lang="en-US" sz="1400" dirty="0" smtClean="0">
                <a:hlinkClick r:id="rId7"/>
              </a:rPr>
              <a:t>Photo tourism: exploring image collections in 3d</a:t>
            </a:r>
            <a:r>
              <a:rPr lang="en-US" sz="1400" dirty="0" smtClean="0"/>
              <a:t>”, ACM SIGGRAPH 2006</a:t>
            </a:r>
          </a:p>
          <a:p>
            <a:endParaRPr lang="en-US" sz="1400" dirty="0" smtClean="0"/>
          </a:p>
          <a:p>
            <a:r>
              <a:rPr lang="en-US" sz="1400" dirty="0" smtClean="0"/>
              <a:t>“</a:t>
            </a:r>
            <a:r>
              <a:rPr lang="en-US" sz="1400" dirty="0" smtClean="0">
                <a:hlinkClick r:id="rId8"/>
              </a:rPr>
              <a:t>Building Rome in a day</a:t>
            </a:r>
            <a:r>
              <a:rPr lang="en-US" sz="1400" dirty="0" smtClean="0"/>
              <a:t>”, Agarwal et al., ICCV 2009</a:t>
            </a:r>
          </a:p>
          <a:p>
            <a:endParaRPr lang="en-US" sz="1400" dirty="0"/>
          </a:p>
          <a:p>
            <a:r>
              <a:rPr lang="en-US" sz="1400" dirty="0">
                <a:hlinkClick r:id="rId9"/>
              </a:rPr>
              <a:t>https://</a:t>
            </a:r>
            <a:r>
              <a:rPr lang="en-US" sz="1400" dirty="0" smtClean="0">
                <a:hlinkClick r:id="rId9"/>
              </a:rPr>
              <a:t>www.youtube.com/watch?v=kyIzMr917Rc</a:t>
            </a:r>
            <a:r>
              <a:rPr lang="en-US" sz="1400" dirty="0" smtClean="0"/>
              <a:t>, </a:t>
            </a:r>
            <a:r>
              <a:rPr lang="en-US" sz="1400" dirty="0"/>
              <a:t>3D Computer Vision: Past, Present, and Future</a:t>
            </a:r>
            <a:endParaRPr lang="en-US" sz="1400" dirty="0" smtClean="0"/>
          </a:p>
          <a:p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416888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Grouping </a:t>
            </a:r>
            <a:r>
              <a:rPr lang="en-US" dirty="0"/>
              <a:t>and Segmentation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69643"/>
            <a:ext cx="5800285" cy="4507320"/>
          </a:xfrm>
        </p:spPr>
        <p:txBody>
          <a:bodyPr/>
          <a:lstStyle/>
          <a:p>
            <a:r>
              <a:rPr lang="en-US" b="1" dirty="0"/>
              <a:t>Image </a:t>
            </a:r>
            <a:r>
              <a:rPr lang="en-US" b="1" dirty="0" smtClean="0"/>
              <a:t>Segmentation</a:t>
            </a:r>
          </a:p>
          <a:p>
            <a:pPr lvl="1"/>
            <a:r>
              <a:rPr lang="en-US" dirty="0" smtClean="0"/>
              <a:t>Which pixels belong together?</a:t>
            </a:r>
          </a:p>
          <a:p>
            <a:pPr marL="342900" lvl="1" indent="0">
              <a:buNone/>
            </a:pPr>
            <a:endParaRPr lang="en-US" dirty="0"/>
          </a:p>
          <a:p>
            <a:r>
              <a:rPr lang="en-US" b="1" dirty="0"/>
              <a:t>Hidden Variables, the EM Algorithm, and Mixtures of </a:t>
            </a:r>
            <a:r>
              <a:rPr lang="en-US" b="1" dirty="0" smtClean="0"/>
              <a:t>Gaussians</a:t>
            </a:r>
          </a:p>
          <a:p>
            <a:pPr lvl="1"/>
            <a:r>
              <a:rPr lang="en-US" dirty="0" smtClean="0"/>
              <a:t>How to handle missing data?</a:t>
            </a:r>
          </a:p>
          <a:p>
            <a:pPr marL="342900" lvl="1" indent="0">
              <a:buNone/>
            </a:pPr>
            <a:endParaRPr lang="en-US" dirty="0"/>
          </a:p>
          <a:p>
            <a:r>
              <a:rPr lang="en-US" b="1" dirty="0"/>
              <a:t>MRFs and </a:t>
            </a:r>
            <a:r>
              <a:rPr lang="en-US" b="1" dirty="0" smtClean="0"/>
              <a:t>Segmentation with Graph Cut</a:t>
            </a:r>
          </a:p>
          <a:p>
            <a:pPr lvl="1"/>
            <a:r>
              <a:rPr lang="en-US" dirty="0" smtClean="0"/>
              <a:t>How do we solve image labeling problems?</a:t>
            </a:r>
            <a:endParaRPr lang="en-US" dirty="0"/>
          </a:p>
        </p:txBody>
      </p:sp>
      <p:pic>
        <p:nvPicPr>
          <p:cNvPr id="243714" name="Picture 2" descr="https://filebox.ece.vt.edu/~jbhuang/teaching/ece5554-4554/fa16/images/GraphCu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957" y="4997179"/>
            <a:ext cx="2459547" cy="163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3716" name="Picture 4" descr="https://filebox.ece.vt.edu/~jbhuang/teaching/ece5554-4554/fa16/images/E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319" y="2789507"/>
            <a:ext cx="1935185" cy="2056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6126479" y="1669643"/>
            <a:ext cx="2941025" cy="969005"/>
            <a:chOff x="2366889" y="2286000"/>
            <a:chExt cx="4948311" cy="1630363"/>
          </a:xfrm>
        </p:grpSpPr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366889" y="2286000"/>
              <a:ext cx="2438400" cy="1627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872038" y="2286000"/>
              <a:ext cx="2443162" cy="1630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288955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977705"/>
          </a:xfrm>
        </p:spPr>
        <p:txBody>
          <a:bodyPr/>
          <a:lstStyle/>
          <a:p>
            <a:r>
              <a:rPr lang="en-US" dirty="0" smtClean="0"/>
              <a:t>How many people?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foti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527" y="805059"/>
            <a:ext cx="4658729" cy="5975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354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ChangeArrowheads="1"/>
          </p:cNvSpPr>
          <p:nvPr/>
        </p:nvSpPr>
        <p:spPr bwMode="auto">
          <a:xfrm>
            <a:off x="533400" y="1219200"/>
            <a:ext cx="8305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/>
              <a:t>German: </a:t>
            </a:r>
            <a:r>
              <a:rPr lang="en-US" sz="2400" i="1"/>
              <a:t>Gestalt</a:t>
            </a:r>
            <a:r>
              <a:rPr lang="en-US" sz="2400"/>
              <a:t> - "form" or "whole”</a:t>
            </a:r>
          </a:p>
          <a:p>
            <a:endParaRPr lang="en-US" sz="2400"/>
          </a:p>
          <a:p>
            <a:endParaRPr lang="en-US" sz="2400"/>
          </a:p>
        </p:txBody>
      </p:sp>
      <p:sp>
        <p:nvSpPr>
          <p:cNvPr id="11267" name="Rectangle 6"/>
          <p:cNvSpPr>
            <a:spLocks noChangeArrowheads="1"/>
          </p:cNvSpPr>
          <p:nvPr/>
        </p:nvSpPr>
        <p:spPr bwMode="auto">
          <a:xfrm>
            <a:off x="609600" y="1752600"/>
            <a:ext cx="75438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/>
              <a:t>Berlin School, early 20th century</a:t>
            </a:r>
          </a:p>
          <a:p>
            <a:endParaRPr lang="en-US" sz="800"/>
          </a:p>
          <a:p>
            <a:r>
              <a:rPr lang="en-US" sz="2400"/>
              <a:t>Kurt Koffka, Max Wertheimer, and Wolfgang Köhler </a:t>
            </a:r>
          </a:p>
        </p:txBody>
      </p:sp>
      <p:sp>
        <p:nvSpPr>
          <p:cNvPr id="11268" name="Rectangle 7"/>
          <p:cNvSpPr>
            <a:spLocks noChangeArrowheads="1"/>
          </p:cNvSpPr>
          <p:nvPr/>
        </p:nvSpPr>
        <p:spPr bwMode="auto">
          <a:xfrm>
            <a:off x="457200" y="3124200"/>
            <a:ext cx="5791200" cy="273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dirty="0"/>
              <a:t>View of brain: </a:t>
            </a:r>
          </a:p>
          <a:p>
            <a:pPr>
              <a:buFont typeface="Arial" charset="0"/>
              <a:buChar char="•"/>
            </a:pPr>
            <a:r>
              <a:rPr lang="en-US" sz="2400" dirty="0"/>
              <a:t> whole is more than the sum of its parts </a:t>
            </a:r>
          </a:p>
          <a:p>
            <a:pPr>
              <a:buFont typeface="Arial" charset="0"/>
              <a:buChar char="•"/>
            </a:pPr>
            <a:r>
              <a:rPr lang="en-US" sz="2400" dirty="0"/>
              <a:t> holistic</a:t>
            </a:r>
          </a:p>
          <a:p>
            <a:pPr>
              <a:buFont typeface="Arial" charset="0"/>
              <a:buChar char="•"/>
            </a:pPr>
            <a:r>
              <a:rPr lang="en-US" sz="2400" dirty="0"/>
              <a:t> parallel </a:t>
            </a:r>
          </a:p>
          <a:p>
            <a:pPr>
              <a:buFont typeface="Arial" charset="0"/>
              <a:buChar char="•"/>
            </a:pPr>
            <a:r>
              <a:rPr lang="en-US" sz="2400" dirty="0"/>
              <a:t> analog </a:t>
            </a:r>
          </a:p>
          <a:p>
            <a:pPr>
              <a:buFont typeface="Arial" charset="0"/>
              <a:buChar char="•"/>
            </a:pPr>
            <a:r>
              <a:rPr lang="en-US" sz="2400" dirty="0"/>
              <a:t> self-organizing tendencies </a:t>
            </a:r>
          </a:p>
          <a:p>
            <a:pPr lvl="2"/>
            <a:endParaRPr lang="en-US" sz="2400" dirty="0"/>
          </a:p>
        </p:txBody>
      </p:sp>
      <p:pic>
        <p:nvPicPr>
          <p:cNvPr id="1126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3009900"/>
            <a:ext cx="2366962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TextBox 6"/>
          <p:cNvSpPr txBox="1">
            <a:spLocks noChangeArrowheads="1"/>
          </p:cNvSpPr>
          <p:nvPr/>
        </p:nvSpPr>
        <p:spPr bwMode="auto">
          <a:xfrm>
            <a:off x="0" y="6488113"/>
            <a:ext cx="22828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/>
              <a:t>Slide from S. Saverese</a:t>
            </a:r>
          </a:p>
        </p:txBody>
      </p:sp>
      <p:sp>
        <p:nvSpPr>
          <p:cNvPr id="11271" name="Title 1"/>
          <p:cNvSpPr txBox="1">
            <a:spLocks/>
          </p:cNvSpPr>
          <p:nvPr/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600" dirty="0">
                <a:latin typeface="+mj-lt"/>
              </a:rPr>
              <a:t>Gestalt psychology or </a:t>
            </a:r>
            <a:r>
              <a:rPr lang="en-US" sz="3600" dirty="0" err="1">
                <a:latin typeface="+mj-lt"/>
              </a:rPr>
              <a:t>gestaltism</a:t>
            </a:r>
            <a:r>
              <a:rPr lang="en-US" sz="3600" dirty="0"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494442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12"/>
          <p:cNvGrpSpPr>
            <a:grpSpLocks/>
          </p:cNvGrpSpPr>
          <p:nvPr/>
        </p:nvGrpSpPr>
        <p:grpSpPr bwMode="auto">
          <a:xfrm>
            <a:off x="3505200" y="914400"/>
            <a:ext cx="5410200" cy="5518150"/>
            <a:chOff x="3352800" y="1143000"/>
            <a:chExt cx="5410200" cy="5518150"/>
          </a:xfrm>
        </p:grpSpPr>
        <p:pic>
          <p:nvPicPr>
            <p:cNvPr id="12299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2800" y="1143000"/>
              <a:ext cx="5410200" cy="4938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00" name="Text Box 4"/>
            <p:cNvSpPr txBox="1">
              <a:spLocks noChangeArrowheads="1"/>
            </p:cNvSpPr>
            <p:nvPr/>
          </p:nvSpPr>
          <p:spPr bwMode="auto">
            <a:xfrm>
              <a:off x="5029200" y="6324600"/>
              <a:ext cx="2352675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1600">
                  <a:solidFill>
                    <a:srgbClr val="000000"/>
                  </a:solidFill>
                  <a:cs typeface="Arial" charset="0"/>
                </a:rPr>
                <a:t>The Muller-Lyer illusion</a:t>
              </a:r>
            </a:p>
          </p:txBody>
        </p:sp>
      </p:grpSp>
      <p:sp>
        <p:nvSpPr>
          <p:cNvPr id="12291" name="Title 1"/>
          <p:cNvSpPr txBox="1">
            <a:spLocks/>
          </p:cNvSpPr>
          <p:nvPr/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600" dirty="0" err="1">
                <a:latin typeface="Calibri Light (Headings)"/>
              </a:rPr>
              <a:t>Gestaltism</a:t>
            </a:r>
            <a:endParaRPr lang="en-US" sz="3600" dirty="0">
              <a:latin typeface="Calibri Light (Headings)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rot="5400000" flipH="1" flipV="1">
            <a:off x="2514600" y="3886200"/>
            <a:ext cx="762000" cy="7620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16200000" flipV="1">
            <a:off x="1219200" y="4267200"/>
            <a:ext cx="762000" cy="7620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 flipH="1" flipV="1">
            <a:off x="381000" y="3886200"/>
            <a:ext cx="762000" cy="7620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16200000" flipV="1">
            <a:off x="1447800" y="3886200"/>
            <a:ext cx="762000" cy="7620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04800" y="3581400"/>
            <a:ext cx="3048000" cy="158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ight Arrow 18"/>
          <p:cNvSpPr/>
          <p:nvPr/>
        </p:nvSpPr>
        <p:spPr>
          <a:xfrm rot="19488811">
            <a:off x="3444875" y="3143250"/>
            <a:ext cx="420688" cy="1905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Right Arrow 19"/>
          <p:cNvSpPr/>
          <p:nvPr/>
        </p:nvSpPr>
        <p:spPr>
          <a:xfrm rot="2098211">
            <a:off x="3446463" y="4064000"/>
            <a:ext cx="414337" cy="1936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424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We perceive the interpretation, not the senses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2514600" y="2209800"/>
            <a:ext cx="3352800" cy="1588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5867400" y="1981200"/>
            <a:ext cx="304800" cy="22860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6200000" flipV="1">
            <a:off x="2224088" y="1905000"/>
            <a:ext cx="304800" cy="30480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438400" y="5791200"/>
            <a:ext cx="33528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 flipH="1" flipV="1">
            <a:off x="2400300" y="5524500"/>
            <a:ext cx="304800" cy="2286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16200000" flipV="1">
            <a:off x="5524500" y="5524500"/>
            <a:ext cx="304800" cy="2286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>
            <a:off x="1524001" y="3200400"/>
            <a:ext cx="1981200" cy="31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867400" y="4191000"/>
            <a:ext cx="2895600" cy="2057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5400000">
            <a:off x="4877594" y="3199606"/>
            <a:ext cx="19812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514600" y="4191000"/>
            <a:ext cx="33528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10800000" flipV="1">
            <a:off x="228600" y="4191000"/>
            <a:ext cx="2286000" cy="1600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5400000" flipH="1" flipV="1">
            <a:off x="2293143" y="4945857"/>
            <a:ext cx="976313" cy="685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10800000">
            <a:off x="3124200" y="4800600"/>
            <a:ext cx="1905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16200000" flipH="1">
            <a:off x="4923632" y="4906168"/>
            <a:ext cx="958850" cy="7477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rot="10800000" flipV="1">
            <a:off x="2209800" y="4191000"/>
            <a:ext cx="304800" cy="2286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rot="10800000">
            <a:off x="5867400" y="4191000"/>
            <a:ext cx="304800" cy="2286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3233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class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554073"/>
          </a:xfrm>
        </p:spPr>
        <p:txBody>
          <a:bodyPr>
            <a:normAutofit lnSpcReduction="10000"/>
          </a:bodyPr>
          <a:lstStyle/>
          <a:p>
            <a:r>
              <a:rPr lang="en-US" altLang="zh-TW" dirty="0" smtClean="0"/>
              <a:t>Review/finish Structure from motion</a:t>
            </a:r>
          </a:p>
          <a:p>
            <a:pPr lvl="1"/>
            <a:r>
              <a:rPr lang="en-US" dirty="0" smtClean="0"/>
              <a:t>Multi-view stereo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Segmentation and grouping</a:t>
            </a:r>
          </a:p>
          <a:p>
            <a:pPr lvl="1"/>
            <a:r>
              <a:rPr lang="en-US" dirty="0"/>
              <a:t>Gestalt cues</a:t>
            </a:r>
          </a:p>
          <a:p>
            <a:pPr lvl="1"/>
            <a:r>
              <a:rPr lang="en-US" dirty="0" smtClean="0"/>
              <a:t>By clustering (k-means, mean-shift)</a:t>
            </a:r>
          </a:p>
          <a:p>
            <a:pPr lvl="1"/>
            <a:r>
              <a:rPr lang="en-US" dirty="0"/>
              <a:t>By boundaries (watershed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By graph (merging , graph cuts)</a:t>
            </a:r>
            <a:endParaRPr lang="en-US" dirty="0"/>
          </a:p>
          <a:p>
            <a:pPr lvl="1"/>
            <a:r>
              <a:rPr lang="en-US" dirty="0" smtClean="0"/>
              <a:t>By labeling (MRF) &lt;- Next Thursday</a:t>
            </a:r>
          </a:p>
          <a:p>
            <a:pPr lvl="1"/>
            <a:endParaRPr lang="en-US" dirty="0"/>
          </a:p>
          <a:p>
            <a:r>
              <a:rPr lang="en-US" dirty="0" err="1"/>
              <a:t>Superpixels</a:t>
            </a:r>
            <a:r>
              <a:rPr lang="en-US" dirty="0"/>
              <a:t> and multiple segmentations</a:t>
            </a:r>
          </a:p>
        </p:txBody>
      </p:sp>
    </p:spTree>
    <p:extLst>
      <p:ext uri="{BB962C8B-B14F-4D97-AF65-F5344CB8AC3E}">
        <p14:creationId xmlns:p14="http://schemas.microsoft.com/office/powerpoint/2010/main" val="104100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14400"/>
            <a:ext cx="5638800" cy="531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itle 1"/>
          <p:cNvSpPr txBox="1">
            <a:spLocks/>
          </p:cNvSpPr>
          <p:nvPr/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600" dirty="0">
                <a:latin typeface="+mj-lt"/>
              </a:rPr>
              <a:t>Principles of perceptual organization</a:t>
            </a:r>
          </a:p>
        </p:txBody>
      </p:sp>
      <p:sp>
        <p:nvSpPr>
          <p:cNvPr id="14340" name="TextBox 3"/>
          <p:cNvSpPr txBox="1">
            <a:spLocks noChangeArrowheads="1"/>
          </p:cNvSpPr>
          <p:nvPr/>
        </p:nvSpPr>
        <p:spPr bwMode="auto">
          <a:xfrm>
            <a:off x="3851275" y="6550025"/>
            <a:ext cx="52927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/>
              <a:t>From Steve Lehar: The Constructive Aspect of Visual Perception</a:t>
            </a:r>
          </a:p>
        </p:txBody>
      </p:sp>
    </p:spTree>
    <p:extLst>
      <p:ext uri="{BB962C8B-B14F-4D97-AF65-F5344CB8AC3E}">
        <p14:creationId xmlns:p14="http://schemas.microsoft.com/office/powerpoint/2010/main" val="32637092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295400"/>
            <a:ext cx="3508375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itle 1"/>
          <p:cNvSpPr txBox="1">
            <a:spLocks/>
          </p:cNvSpPr>
          <p:nvPr/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600"/>
              <a:t>Principles of perceptual organization</a:t>
            </a:r>
          </a:p>
        </p:txBody>
      </p:sp>
    </p:spTree>
    <p:extLst>
      <p:ext uri="{BB962C8B-B14F-4D97-AF65-F5344CB8AC3E}">
        <p14:creationId xmlns:p14="http://schemas.microsoft.com/office/powerpoint/2010/main" val="30151236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err="1" smtClean="0"/>
              <a:t>Gestaltists</a:t>
            </a:r>
            <a:r>
              <a:rPr lang="en-US" dirty="0" smtClean="0"/>
              <a:t> do not believe in coincidence</a:t>
            </a:r>
            <a:endParaRPr lang="en-US" dirty="0"/>
          </a:p>
        </p:txBody>
      </p:sp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419600"/>
            <a:ext cx="816927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55" t="12000"/>
          <a:stretch>
            <a:fillRect/>
          </a:stretch>
        </p:blipFill>
        <p:spPr bwMode="auto">
          <a:xfrm>
            <a:off x="3733800" y="1676400"/>
            <a:ext cx="176847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extBox 5"/>
          <p:cNvSpPr txBox="1">
            <a:spLocks noChangeArrowheads="1"/>
          </p:cNvSpPr>
          <p:nvPr/>
        </p:nvSpPr>
        <p:spPr bwMode="auto">
          <a:xfrm>
            <a:off x="3733800" y="1524000"/>
            <a:ext cx="18415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883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908050"/>
            <a:ext cx="7162800" cy="572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5"/>
          <p:cNvSpPr>
            <a:spLocks noChangeArrowheads="1"/>
          </p:cNvSpPr>
          <p:nvPr/>
        </p:nvSpPr>
        <p:spPr bwMode="auto">
          <a:xfrm>
            <a:off x="3200400" y="104775"/>
            <a:ext cx="2500313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US" sz="3600" b="1" dirty="0"/>
              <a:t>Emergence</a:t>
            </a:r>
          </a:p>
          <a:p>
            <a:pPr eaLnBrk="0" hangingPunct="0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954631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371600" y="1066800"/>
          <a:ext cx="6248400" cy="510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786" name="Bitmap Image" r:id="rId3" imgW="7028571" imgH="5249008" progId="Paint.Picture">
                  <p:embed/>
                </p:oleObj>
              </mc:Choice>
              <mc:Fallback>
                <p:oleObj name="Bitmap Image" r:id="rId3" imgW="7028571" imgH="5249008" progId="Paint.Picture">
                  <p:embed/>
                  <p:pic>
                    <p:nvPicPr>
                      <p:cNvPr id="10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1044" r="24857" b="6725"/>
                      <a:stretch>
                        <a:fillRect/>
                      </a:stretch>
                    </p:blipFill>
                    <p:spPr bwMode="auto">
                      <a:xfrm>
                        <a:off x="1371600" y="1066800"/>
                        <a:ext cx="6248400" cy="510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7" name="TextBox 4"/>
          <p:cNvSpPr txBox="1">
            <a:spLocks noChangeArrowheads="1"/>
          </p:cNvSpPr>
          <p:nvPr/>
        </p:nvSpPr>
        <p:spPr bwMode="auto">
          <a:xfrm>
            <a:off x="3851275" y="6550025"/>
            <a:ext cx="52927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/>
              <a:t>From Steve Lehar: The Constructive Aspect of Visual Perception</a:t>
            </a:r>
          </a:p>
        </p:txBody>
      </p:sp>
      <p:sp>
        <p:nvSpPr>
          <p:cNvPr id="1028" name="Title 1"/>
          <p:cNvSpPr txBox="1">
            <a:spLocks/>
          </p:cNvSpPr>
          <p:nvPr/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600"/>
              <a:t>Grouping by invisible completion</a:t>
            </a:r>
          </a:p>
        </p:txBody>
      </p:sp>
    </p:spTree>
    <p:extLst>
      <p:ext uri="{BB962C8B-B14F-4D97-AF65-F5344CB8AC3E}">
        <p14:creationId xmlns:p14="http://schemas.microsoft.com/office/powerpoint/2010/main" val="5772583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38" y="2395538"/>
            <a:ext cx="7019925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Box 2"/>
          <p:cNvSpPr txBox="1">
            <a:spLocks noChangeArrowheads="1"/>
          </p:cNvSpPr>
          <p:nvPr/>
        </p:nvSpPr>
        <p:spPr bwMode="auto">
          <a:xfrm>
            <a:off x="3851275" y="6550025"/>
            <a:ext cx="52927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/>
              <a:t>From Steve Lehar: The Constructive Aspect of Visual Perception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0"/>
            <a:ext cx="8229600" cy="914400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n-US" sz="3600" dirty="0">
                <a:latin typeface="+mj-lt"/>
                <a:ea typeface="+mj-ea"/>
                <a:cs typeface="+mj-cs"/>
              </a:rPr>
              <a:t>Grouping involves global interpretation</a:t>
            </a:r>
          </a:p>
        </p:txBody>
      </p:sp>
    </p:spTree>
    <p:extLst>
      <p:ext uri="{BB962C8B-B14F-4D97-AF65-F5344CB8AC3E}">
        <p14:creationId xmlns:p14="http://schemas.microsoft.com/office/powerpoint/2010/main" val="1741359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371600"/>
            <a:ext cx="7639050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0"/>
            <a:ext cx="8229600" cy="914400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n-US" sz="3600" dirty="0">
                <a:latin typeface="+mj-lt"/>
                <a:ea typeface="+mj-ea"/>
                <a:cs typeface="+mj-cs"/>
              </a:rPr>
              <a:t>Grouping involves global interpretation</a:t>
            </a:r>
          </a:p>
        </p:txBody>
      </p:sp>
      <p:sp>
        <p:nvSpPr>
          <p:cNvPr id="19460" name="TextBox 3"/>
          <p:cNvSpPr txBox="1">
            <a:spLocks noChangeArrowheads="1"/>
          </p:cNvSpPr>
          <p:nvPr/>
        </p:nvSpPr>
        <p:spPr bwMode="auto">
          <a:xfrm>
            <a:off x="3851275" y="6550025"/>
            <a:ext cx="52927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/>
              <a:t>From Steve Lehar: The Constructive Aspect of Visual Perception</a:t>
            </a:r>
          </a:p>
        </p:txBody>
      </p:sp>
    </p:spTree>
    <p:extLst>
      <p:ext uri="{BB962C8B-B14F-4D97-AF65-F5344CB8AC3E}">
        <p14:creationId xmlns:p14="http://schemas.microsoft.com/office/powerpoint/2010/main" val="1752172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Gestalt cues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  <a:p>
            <a:r>
              <a:rPr lang="en-US" smtClean="0"/>
              <a:t>Good intuition and basic principles for grouping</a:t>
            </a:r>
          </a:p>
          <a:p>
            <a:pPr>
              <a:buFont typeface="Arial" charset="0"/>
              <a:buNone/>
            </a:pPr>
            <a:endParaRPr lang="en-US" smtClean="0"/>
          </a:p>
          <a:p>
            <a:r>
              <a:rPr lang="en-US" smtClean="0"/>
              <a:t>Basis for many ideas in segmentation and occlusion reasoning</a:t>
            </a:r>
          </a:p>
          <a:p>
            <a:endParaRPr lang="en-US" smtClean="0"/>
          </a:p>
          <a:p>
            <a:r>
              <a:rPr lang="en-US" smtClean="0"/>
              <a:t>Some (e.g., symmetry) are difficult to implement in practice</a:t>
            </a:r>
          </a:p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31137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segmentation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dirty="0" smtClean="0"/>
              <a:t>	Goal: Group pixels into meaningful or perceptually similar regions</a:t>
            </a: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25" t="52000"/>
          <a:stretch>
            <a:fillRect/>
          </a:stretch>
        </p:blipFill>
        <p:spPr bwMode="auto">
          <a:xfrm>
            <a:off x="2057400" y="2743200"/>
            <a:ext cx="4999038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8562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Segmentation for efficiency: “</a:t>
            </a:r>
            <a:r>
              <a:rPr lang="en-US" dirty="0" err="1" smtClean="0"/>
              <a:t>superpixels</a:t>
            </a:r>
            <a:r>
              <a:rPr lang="en-US" dirty="0" smtClean="0"/>
              <a:t>”</a:t>
            </a:r>
          </a:p>
        </p:txBody>
      </p:sp>
      <p:pic>
        <p:nvPicPr>
          <p:cNvPr id="23555" name="Picture 5" descr="Amtrak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352550"/>
            <a:ext cx="29718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 descr="Amtrak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371600"/>
            <a:ext cx="2846388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AutoShape 28"/>
          <p:cNvSpPr>
            <a:spLocks noChangeArrowheads="1"/>
          </p:cNvSpPr>
          <p:nvPr/>
        </p:nvSpPr>
        <p:spPr bwMode="auto">
          <a:xfrm>
            <a:off x="4191000" y="2286000"/>
            <a:ext cx="533400" cy="358775"/>
          </a:xfrm>
          <a:prstGeom prst="rightArrow">
            <a:avLst>
              <a:gd name="adj1" fmla="val 50000"/>
              <a:gd name="adj2" fmla="val 4719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58" name="Text Box 33"/>
          <p:cNvSpPr txBox="1">
            <a:spLocks noChangeArrowheads="1"/>
          </p:cNvSpPr>
          <p:nvPr/>
        </p:nvSpPr>
        <p:spPr bwMode="auto">
          <a:xfrm>
            <a:off x="4648200" y="3548063"/>
            <a:ext cx="38862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/>
              <a:t>[Felzenszwalb and Huttenlocher 2004]</a:t>
            </a:r>
          </a:p>
        </p:txBody>
      </p:sp>
      <p:pic>
        <p:nvPicPr>
          <p:cNvPr id="2355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038600"/>
            <a:ext cx="23495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097338"/>
            <a:ext cx="2362200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1" name="Text Box 33"/>
          <p:cNvSpPr txBox="1">
            <a:spLocks noChangeArrowheads="1"/>
          </p:cNvSpPr>
          <p:nvPr/>
        </p:nvSpPr>
        <p:spPr bwMode="auto">
          <a:xfrm>
            <a:off x="0" y="6553200"/>
            <a:ext cx="3124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/>
              <a:t>[Hoiem et al. 2005, Mori 2005]</a:t>
            </a:r>
          </a:p>
        </p:txBody>
      </p:sp>
      <p:sp>
        <p:nvSpPr>
          <p:cNvPr id="23562" name="Text Box 33"/>
          <p:cNvSpPr txBox="1">
            <a:spLocks noChangeArrowheads="1"/>
          </p:cNvSpPr>
          <p:nvPr/>
        </p:nvSpPr>
        <p:spPr bwMode="auto">
          <a:xfrm>
            <a:off x="5105400" y="6367463"/>
            <a:ext cx="20574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/>
              <a:t>[Shi and Malik 2001]</a:t>
            </a:r>
          </a:p>
        </p:txBody>
      </p:sp>
      <p:sp>
        <p:nvSpPr>
          <p:cNvPr id="23563" name="AutoShape 28"/>
          <p:cNvSpPr>
            <a:spLocks noChangeArrowheads="1"/>
          </p:cNvSpPr>
          <p:nvPr/>
        </p:nvSpPr>
        <p:spPr bwMode="auto">
          <a:xfrm>
            <a:off x="4191000" y="5105400"/>
            <a:ext cx="533400" cy="358775"/>
          </a:xfrm>
          <a:prstGeom prst="rightArrow">
            <a:avLst>
              <a:gd name="adj1" fmla="val 50000"/>
              <a:gd name="adj2" fmla="val 4719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68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lang="en-US" dirty="0" smtClean="0"/>
              <a:t>Perspective and 3D Geometry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41299" y="1223890"/>
                <a:ext cx="7578111" cy="5450608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b="1" dirty="0" smtClean="0"/>
                  <a:t>Projective geometry </a:t>
                </a:r>
                <a:r>
                  <a:rPr lang="en-US" b="1" dirty="0"/>
                  <a:t>and c</a:t>
                </a:r>
                <a:r>
                  <a:rPr lang="en-US" b="1" dirty="0" smtClean="0"/>
                  <a:t>amera models</a:t>
                </a:r>
              </a:p>
              <a:p>
                <a:pPr lvl="1"/>
                <a:r>
                  <a:rPr lang="en-US" dirty="0" smtClean="0"/>
                  <a:t>Vanishing points/lines </a:t>
                </a:r>
                <a:endParaRPr lang="en-US" i="0" dirty="0" smtClean="0">
                  <a:latin typeface="+mj-lt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𝐊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𝐑</m:t>
                        </m:r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𝐭</m:t>
                        </m:r>
                      </m:e>
                    </m:d>
                    <m:r>
                      <a:rPr lang="en-US" b="1" i="0" smtClean="0">
                        <a:latin typeface="Cambria Math" panose="02040503050406030204" pitchFamily="18" charset="0"/>
                      </a:rPr>
                      <m:t>𝐗</m:t>
                    </m:r>
                  </m:oMath>
                </a14:m>
                <a:endParaRPr lang="en-US" b="1" dirty="0" smtClean="0"/>
              </a:p>
              <a:p>
                <a:r>
                  <a:rPr lang="en-US" b="1" dirty="0" smtClean="0"/>
                  <a:t>Single-view metrology and camera calibration</a:t>
                </a:r>
              </a:p>
              <a:p>
                <a:pPr lvl="1"/>
                <a:r>
                  <a:rPr lang="en-US" dirty="0" smtClean="0"/>
                  <a:t>Calibration using known 3D object or vanishing points</a:t>
                </a:r>
              </a:p>
              <a:p>
                <a:pPr lvl="1"/>
                <a:r>
                  <a:rPr lang="en-US" dirty="0" smtClean="0"/>
                  <a:t>Measuring size using perspective cues</a:t>
                </a:r>
              </a:p>
              <a:p>
                <a:r>
                  <a:rPr lang="en-US" b="1" dirty="0" smtClean="0"/>
                  <a:t>Photo stitching</a:t>
                </a:r>
              </a:p>
              <a:p>
                <a:pPr lvl="1"/>
                <a:r>
                  <a:rPr lang="en-US" dirty="0" err="1" smtClean="0"/>
                  <a:t>Homography</a:t>
                </a:r>
                <a:r>
                  <a:rPr lang="en-US" dirty="0" smtClean="0"/>
                  <a:t> </a:t>
                </a:r>
                <a:r>
                  <a:rPr lang="en-US" dirty="0"/>
                  <a:t>relates rotating </a:t>
                </a:r>
                <a:r>
                  <a:rPr lang="en-US" dirty="0" smtClean="0"/>
                  <a:t>cameras   </a:t>
                </a:r>
                <a14:m>
                  <m:oMath xmlns:m="http://schemas.openxmlformats.org/officeDocument/2006/math">
                    <m:r>
                      <a:rPr lang="en-US" b="1" i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′</m:t>
                    </m:r>
                    <m:r>
                      <a:rPr lang="en-US" b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𝐇𝐱</m:t>
                    </m:r>
                  </m:oMath>
                </a14:m>
                <a:endParaRPr lang="en-US" b="1" dirty="0" smtClean="0"/>
              </a:p>
              <a:p>
                <a:pPr lvl="1"/>
                <a:r>
                  <a:rPr lang="en-US" dirty="0"/>
                  <a:t>Recover </a:t>
                </a:r>
                <a:r>
                  <a:rPr lang="en-US" dirty="0" err="1"/>
                  <a:t>homography</a:t>
                </a:r>
                <a:r>
                  <a:rPr lang="en-US" dirty="0"/>
                  <a:t> using RANSAC </a:t>
                </a:r>
                <a:r>
                  <a:rPr lang="en-US" dirty="0" smtClean="0"/>
                  <a:t>+ normalized DLT</a:t>
                </a:r>
                <a:endParaRPr lang="en-US" dirty="0"/>
              </a:p>
              <a:p>
                <a:r>
                  <a:rPr lang="en-US" b="1" dirty="0" err="1" smtClean="0"/>
                  <a:t>Epipolar</a:t>
                </a:r>
                <a:r>
                  <a:rPr lang="en-US" b="1" dirty="0" smtClean="0"/>
                  <a:t> Geometry and Stereo Vision</a:t>
                </a:r>
              </a:p>
              <a:p>
                <a:pPr lvl="1"/>
                <a:r>
                  <a:rPr lang="en-US" dirty="0" smtClean="0"/>
                  <a:t>Fundamental/essential matrix relates two cameras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1">
                        <a:latin typeface="Cambria Math" panose="02040503050406030204" pitchFamily="18" charset="0"/>
                      </a:rPr>
                      <m:t>𝐅𝐱</m:t>
                    </m:r>
                    <m:r>
                      <a:rPr lang="en-US" b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Recover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𝐅</m:t>
                    </m:r>
                  </m:oMath>
                </a14:m>
                <a:r>
                  <a:rPr lang="en-US" b="1" dirty="0" smtClean="0"/>
                  <a:t> </a:t>
                </a:r>
                <a:r>
                  <a:rPr lang="en-US" dirty="0"/>
                  <a:t>using RANSAC + normalized </a:t>
                </a:r>
                <a:r>
                  <a:rPr lang="en-US" dirty="0" smtClean="0"/>
                  <a:t>8-point algorithm, enforce rank 2 using SVD</a:t>
                </a:r>
                <a:endParaRPr lang="en-US" b="1" dirty="0" smtClean="0"/>
              </a:p>
              <a:p>
                <a:r>
                  <a:rPr lang="en-US" b="1" dirty="0" smtClean="0"/>
                  <a:t>Structure from motion </a:t>
                </a:r>
                <a:endParaRPr lang="en-US" b="1" dirty="0" smtClean="0"/>
              </a:p>
              <a:p>
                <a:pPr lvl="1"/>
                <a:r>
                  <a:rPr lang="en-US" dirty="0" smtClean="0"/>
                  <a:t>Perspective </a:t>
                </a:r>
                <a:r>
                  <a:rPr lang="en-US" dirty="0" err="1" smtClean="0"/>
                  <a:t>SfM</a:t>
                </a:r>
                <a:r>
                  <a:rPr lang="en-US" dirty="0" smtClean="0"/>
                  <a:t>: triangulation, bundle adjustment</a:t>
                </a:r>
              </a:p>
              <a:p>
                <a:pPr lvl="1"/>
                <a:r>
                  <a:rPr lang="en-US" dirty="0"/>
                  <a:t>Affine </a:t>
                </a:r>
                <a:r>
                  <a:rPr lang="en-US" dirty="0" err="1" smtClean="0"/>
                  <a:t>SfM</a:t>
                </a:r>
                <a:r>
                  <a:rPr lang="en-US" dirty="0" smtClean="0"/>
                  <a:t>: factorization using SVD, enforce rank 3 constraints, resolve affine ambiguity</a:t>
                </a:r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1299" y="1223890"/>
                <a:ext cx="7578111" cy="5450608"/>
              </a:xfrm>
              <a:blipFill>
                <a:blip r:embed="rId2"/>
                <a:stretch>
                  <a:fillRect l="-1287" t="-27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8799" y="1163782"/>
            <a:ext cx="2215201" cy="9407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-1" r="400"/>
          <a:stretch/>
        </p:blipFill>
        <p:spPr>
          <a:xfrm>
            <a:off x="7087076" y="2066788"/>
            <a:ext cx="1898649" cy="1417787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7004999" y="3606740"/>
            <a:ext cx="2056926" cy="771361"/>
            <a:chOff x="0" y="1896548"/>
            <a:chExt cx="9144000" cy="3429063"/>
          </a:xfrm>
        </p:grpSpPr>
        <p:grpSp>
          <p:nvGrpSpPr>
            <p:cNvPr id="8" name="Group 24"/>
            <p:cNvGrpSpPr>
              <a:grpSpLocks/>
            </p:cNvGrpSpPr>
            <p:nvPr/>
          </p:nvGrpSpPr>
          <p:grpSpPr bwMode="auto">
            <a:xfrm>
              <a:off x="1841902" y="1896548"/>
              <a:ext cx="5797550" cy="1022350"/>
              <a:chOff x="2012" y="1200"/>
              <a:chExt cx="3652" cy="644"/>
            </a:xfrm>
          </p:grpSpPr>
          <p:pic>
            <p:nvPicPr>
              <p:cNvPr id="9" name="Picture 17" descr="small-P101003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80" y="1200"/>
                <a:ext cx="484" cy="644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18" descr="small-P1010030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12" y="1200"/>
                <a:ext cx="484" cy="644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19" descr="small-P1010031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40" y="1200"/>
                <a:ext cx="484" cy="644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20" descr="small-P1010032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68" y="1200"/>
                <a:ext cx="484" cy="644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21" descr="small-P1010033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96" y="1200"/>
                <a:ext cx="484" cy="644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22" descr="small-P1010034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24" y="1200"/>
                <a:ext cx="484" cy="644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23" descr="small-P1010035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52" y="1200"/>
                <a:ext cx="484" cy="644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6" name="Picture 25" descr="small-emlake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033261"/>
              <a:ext cx="9144000" cy="2292350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" name="Picture 2" descr="https://filebox.ece.vt.edu/~jbhuang/teaching/ece5554-4554/fa16/images/Epipolar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895" y="4552657"/>
            <a:ext cx="1840830" cy="1228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4"/>
          <p:cNvGrpSpPr>
            <a:grpSpLocks/>
          </p:cNvGrpSpPr>
          <p:nvPr/>
        </p:nvGrpSpPr>
        <p:grpSpPr bwMode="auto">
          <a:xfrm>
            <a:off x="7367238" y="5442123"/>
            <a:ext cx="1396144" cy="1083457"/>
            <a:chOff x="1296" y="1824"/>
            <a:chExt cx="3188" cy="2474"/>
          </a:xfrm>
        </p:grpSpPr>
        <p:sp>
          <p:nvSpPr>
            <p:cNvPr id="20" name="Line 5"/>
            <p:cNvSpPr>
              <a:spLocks noChangeShapeType="1"/>
            </p:cNvSpPr>
            <p:nvPr/>
          </p:nvSpPr>
          <p:spPr bwMode="auto">
            <a:xfrm flipH="1" flipV="1">
              <a:off x="2814" y="2886"/>
              <a:ext cx="1341" cy="97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Line 6"/>
            <p:cNvSpPr>
              <a:spLocks noChangeShapeType="1"/>
            </p:cNvSpPr>
            <p:nvPr/>
          </p:nvSpPr>
          <p:spPr bwMode="auto">
            <a:xfrm flipV="1">
              <a:off x="2765" y="2886"/>
              <a:ext cx="57" cy="12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7"/>
            <p:cNvSpPr>
              <a:spLocks noChangeShapeType="1"/>
            </p:cNvSpPr>
            <p:nvPr/>
          </p:nvSpPr>
          <p:spPr bwMode="auto">
            <a:xfrm flipV="1">
              <a:off x="1473" y="2877"/>
              <a:ext cx="1333" cy="6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8"/>
            <p:cNvSpPr>
              <a:spLocks noChangeShapeType="1"/>
            </p:cNvSpPr>
            <p:nvPr/>
          </p:nvSpPr>
          <p:spPr bwMode="auto">
            <a:xfrm flipV="1">
              <a:off x="1481" y="2096"/>
              <a:ext cx="1079" cy="144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9"/>
            <p:cNvSpPr>
              <a:spLocks noChangeShapeType="1"/>
            </p:cNvSpPr>
            <p:nvPr/>
          </p:nvSpPr>
          <p:spPr bwMode="auto">
            <a:xfrm flipV="1">
              <a:off x="1481" y="2508"/>
              <a:ext cx="1079" cy="10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Line 10"/>
            <p:cNvSpPr>
              <a:spLocks noChangeShapeType="1"/>
            </p:cNvSpPr>
            <p:nvPr/>
          </p:nvSpPr>
          <p:spPr bwMode="auto">
            <a:xfrm flipV="1">
              <a:off x="1481" y="2199"/>
              <a:ext cx="1668" cy="13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Line 11"/>
            <p:cNvSpPr>
              <a:spLocks noChangeShapeType="1"/>
            </p:cNvSpPr>
            <p:nvPr/>
          </p:nvSpPr>
          <p:spPr bwMode="auto">
            <a:xfrm flipV="1">
              <a:off x="1481" y="2611"/>
              <a:ext cx="1472" cy="9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Line 12"/>
            <p:cNvSpPr>
              <a:spLocks noChangeShapeType="1"/>
            </p:cNvSpPr>
            <p:nvPr/>
          </p:nvSpPr>
          <p:spPr bwMode="auto">
            <a:xfrm flipV="1">
              <a:off x="1481" y="3126"/>
              <a:ext cx="1668" cy="4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Line 13"/>
            <p:cNvSpPr>
              <a:spLocks noChangeShapeType="1"/>
            </p:cNvSpPr>
            <p:nvPr/>
          </p:nvSpPr>
          <p:spPr bwMode="auto">
            <a:xfrm flipH="1" flipV="1">
              <a:off x="2560" y="2508"/>
              <a:ext cx="197" cy="16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Line 14"/>
            <p:cNvSpPr>
              <a:spLocks noChangeShapeType="1"/>
            </p:cNvSpPr>
            <p:nvPr/>
          </p:nvSpPr>
          <p:spPr bwMode="auto">
            <a:xfrm flipV="1">
              <a:off x="2757" y="2199"/>
              <a:ext cx="392" cy="19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15"/>
            <p:cNvSpPr>
              <a:spLocks noChangeShapeType="1"/>
            </p:cNvSpPr>
            <p:nvPr/>
          </p:nvSpPr>
          <p:spPr bwMode="auto">
            <a:xfrm flipH="1" flipV="1">
              <a:off x="2560" y="2096"/>
              <a:ext cx="197" cy="20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Line 16"/>
            <p:cNvSpPr>
              <a:spLocks noChangeShapeType="1"/>
            </p:cNvSpPr>
            <p:nvPr/>
          </p:nvSpPr>
          <p:spPr bwMode="auto">
            <a:xfrm flipV="1">
              <a:off x="2757" y="2611"/>
              <a:ext cx="196" cy="15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Line 17"/>
            <p:cNvSpPr>
              <a:spLocks noChangeShapeType="1"/>
            </p:cNvSpPr>
            <p:nvPr/>
          </p:nvSpPr>
          <p:spPr bwMode="auto">
            <a:xfrm flipV="1">
              <a:off x="2757" y="3126"/>
              <a:ext cx="392" cy="98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Line 18"/>
            <p:cNvSpPr>
              <a:spLocks noChangeShapeType="1"/>
            </p:cNvSpPr>
            <p:nvPr/>
          </p:nvSpPr>
          <p:spPr bwMode="auto">
            <a:xfrm flipH="1" flipV="1">
              <a:off x="2560" y="2508"/>
              <a:ext cx="1570" cy="13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Line 19"/>
            <p:cNvSpPr>
              <a:spLocks noChangeShapeType="1"/>
            </p:cNvSpPr>
            <p:nvPr/>
          </p:nvSpPr>
          <p:spPr bwMode="auto">
            <a:xfrm flipH="1" flipV="1">
              <a:off x="2560" y="2096"/>
              <a:ext cx="1570" cy="17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Line 20"/>
            <p:cNvSpPr>
              <a:spLocks noChangeShapeType="1"/>
            </p:cNvSpPr>
            <p:nvPr/>
          </p:nvSpPr>
          <p:spPr bwMode="auto">
            <a:xfrm flipH="1" flipV="1">
              <a:off x="3149" y="2199"/>
              <a:ext cx="981" cy="164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Line 21"/>
            <p:cNvSpPr>
              <a:spLocks noChangeShapeType="1"/>
            </p:cNvSpPr>
            <p:nvPr/>
          </p:nvSpPr>
          <p:spPr bwMode="auto">
            <a:xfrm flipH="1" flipV="1">
              <a:off x="2953" y="2611"/>
              <a:ext cx="1177" cy="12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Line 22"/>
            <p:cNvSpPr>
              <a:spLocks noChangeShapeType="1"/>
            </p:cNvSpPr>
            <p:nvPr/>
          </p:nvSpPr>
          <p:spPr bwMode="auto">
            <a:xfrm flipH="1" flipV="1">
              <a:off x="3149" y="3126"/>
              <a:ext cx="981" cy="72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Rectangle 23"/>
            <p:cNvSpPr>
              <a:spLocks noChangeArrowheads="1"/>
            </p:cNvSpPr>
            <p:nvPr/>
          </p:nvSpPr>
          <p:spPr bwMode="auto">
            <a:xfrm>
              <a:off x="2400" y="3435"/>
              <a:ext cx="720" cy="50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AutoShape 24"/>
            <p:cNvSpPr>
              <a:spLocks noChangeArrowheads="1"/>
            </p:cNvSpPr>
            <p:nvPr/>
          </p:nvSpPr>
          <p:spPr bwMode="auto">
            <a:xfrm rot="-5400000">
              <a:off x="1466" y="2935"/>
              <a:ext cx="619" cy="589"/>
            </a:xfrm>
            <a:prstGeom prst="parallelogram">
              <a:avLst>
                <a:gd name="adj" fmla="val 26273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AutoShape 25"/>
            <p:cNvSpPr>
              <a:spLocks noChangeArrowheads="1"/>
            </p:cNvSpPr>
            <p:nvPr/>
          </p:nvSpPr>
          <p:spPr bwMode="auto">
            <a:xfrm rot="5400000" flipH="1">
              <a:off x="3428" y="3141"/>
              <a:ext cx="619" cy="589"/>
            </a:xfrm>
            <a:prstGeom prst="parallelogram">
              <a:avLst>
                <a:gd name="adj" fmla="val 26273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Oval 26"/>
            <p:cNvSpPr>
              <a:spLocks noChangeAspect="1" noChangeArrowheads="1"/>
            </p:cNvSpPr>
            <p:nvPr/>
          </p:nvSpPr>
          <p:spPr bwMode="auto">
            <a:xfrm>
              <a:off x="1465" y="3515"/>
              <a:ext cx="47" cy="4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Oval 27"/>
            <p:cNvSpPr>
              <a:spLocks noChangeAspect="1" noChangeArrowheads="1"/>
            </p:cNvSpPr>
            <p:nvPr/>
          </p:nvSpPr>
          <p:spPr bwMode="auto">
            <a:xfrm>
              <a:off x="2740" y="4082"/>
              <a:ext cx="47" cy="4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Oval 28"/>
            <p:cNvSpPr>
              <a:spLocks noChangeAspect="1" noChangeArrowheads="1"/>
            </p:cNvSpPr>
            <p:nvPr/>
          </p:nvSpPr>
          <p:spPr bwMode="auto">
            <a:xfrm>
              <a:off x="4122" y="3833"/>
              <a:ext cx="47" cy="4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Oval 29"/>
            <p:cNvSpPr>
              <a:spLocks noChangeAspect="1" noChangeArrowheads="1"/>
            </p:cNvSpPr>
            <p:nvPr/>
          </p:nvSpPr>
          <p:spPr bwMode="auto">
            <a:xfrm>
              <a:off x="2528" y="2098"/>
              <a:ext cx="47" cy="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" name="Oval 30"/>
            <p:cNvSpPr>
              <a:spLocks noChangeAspect="1" noChangeArrowheads="1"/>
            </p:cNvSpPr>
            <p:nvPr/>
          </p:nvSpPr>
          <p:spPr bwMode="auto">
            <a:xfrm>
              <a:off x="3133" y="2184"/>
              <a:ext cx="47" cy="4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" name="Oval 31"/>
            <p:cNvSpPr>
              <a:spLocks noChangeAspect="1" noChangeArrowheads="1"/>
            </p:cNvSpPr>
            <p:nvPr/>
          </p:nvSpPr>
          <p:spPr bwMode="auto">
            <a:xfrm>
              <a:off x="2544" y="2476"/>
              <a:ext cx="47" cy="4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Oval 32"/>
            <p:cNvSpPr>
              <a:spLocks noChangeAspect="1" noChangeArrowheads="1"/>
            </p:cNvSpPr>
            <p:nvPr/>
          </p:nvSpPr>
          <p:spPr bwMode="auto">
            <a:xfrm>
              <a:off x="2928" y="2596"/>
              <a:ext cx="47" cy="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" name="Oval 33"/>
            <p:cNvSpPr>
              <a:spLocks noChangeAspect="1" noChangeArrowheads="1"/>
            </p:cNvSpPr>
            <p:nvPr/>
          </p:nvSpPr>
          <p:spPr bwMode="auto">
            <a:xfrm>
              <a:off x="3133" y="3111"/>
              <a:ext cx="47" cy="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" name="Oval 34"/>
            <p:cNvSpPr>
              <a:spLocks noChangeAspect="1" noChangeArrowheads="1"/>
            </p:cNvSpPr>
            <p:nvPr/>
          </p:nvSpPr>
          <p:spPr bwMode="auto">
            <a:xfrm>
              <a:off x="2798" y="2845"/>
              <a:ext cx="47" cy="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Oval 35"/>
            <p:cNvSpPr>
              <a:spLocks noChangeAspect="1" noChangeArrowheads="1"/>
            </p:cNvSpPr>
            <p:nvPr/>
          </p:nvSpPr>
          <p:spPr bwMode="auto">
            <a:xfrm>
              <a:off x="1718" y="3163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Oval 36"/>
            <p:cNvSpPr>
              <a:spLocks noChangeAspect="1" noChangeArrowheads="1"/>
            </p:cNvSpPr>
            <p:nvPr/>
          </p:nvSpPr>
          <p:spPr bwMode="auto">
            <a:xfrm>
              <a:off x="1849" y="3137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Oval 37"/>
            <p:cNvSpPr>
              <a:spLocks noChangeAspect="1" noChangeArrowheads="1"/>
            </p:cNvSpPr>
            <p:nvPr/>
          </p:nvSpPr>
          <p:spPr bwMode="auto">
            <a:xfrm>
              <a:off x="1808" y="3274"/>
              <a:ext cx="47" cy="50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" name="Oval 38"/>
            <p:cNvSpPr>
              <a:spLocks noChangeAspect="1" noChangeArrowheads="1"/>
            </p:cNvSpPr>
            <p:nvPr/>
          </p:nvSpPr>
          <p:spPr bwMode="auto">
            <a:xfrm>
              <a:off x="1906" y="3292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" name="Oval 39"/>
            <p:cNvSpPr>
              <a:spLocks noChangeAspect="1" noChangeArrowheads="1"/>
            </p:cNvSpPr>
            <p:nvPr/>
          </p:nvSpPr>
          <p:spPr bwMode="auto">
            <a:xfrm>
              <a:off x="1956" y="3403"/>
              <a:ext cx="47" cy="50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" name="Oval 40"/>
            <p:cNvSpPr>
              <a:spLocks noChangeAspect="1" noChangeArrowheads="1"/>
            </p:cNvSpPr>
            <p:nvPr/>
          </p:nvSpPr>
          <p:spPr bwMode="auto">
            <a:xfrm>
              <a:off x="1735" y="3292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" name="Oval 41"/>
            <p:cNvSpPr>
              <a:spLocks noChangeAspect="1" noChangeArrowheads="1"/>
            </p:cNvSpPr>
            <p:nvPr/>
          </p:nvSpPr>
          <p:spPr bwMode="auto">
            <a:xfrm>
              <a:off x="2659" y="3515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" name="Oval 42"/>
            <p:cNvSpPr>
              <a:spLocks noChangeAspect="1" noChangeArrowheads="1"/>
            </p:cNvSpPr>
            <p:nvPr/>
          </p:nvSpPr>
          <p:spPr bwMode="auto">
            <a:xfrm>
              <a:off x="2749" y="3678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" name="Oval 43"/>
            <p:cNvSpPr>
              <a:spLocks noChangeAspect="1" noChangeArrowheads="1"/>
            </p:cNvSpPr>
            <p:nvPr/>
          </p:nvSpPr>
          <p:spPr bwMode="auto">
            <a:xfrm>
              <a:off x="2847" y="3506"/>
              <a:ext cx="47" cy="50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" name="Oval 44"/>
            <p:cNvSpPr>
              <a:spLocks noChangeAspect="1" noChangeArrowheads="1"/>
            </p:cNvSpPr>
            <p:nvPr/>
          </p:nvSpPr>
          <p:spPr bwMode="auto">
            <a:xfrm>
              <a:off x="2798" y="3627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" name="Oval 45"/>
            <p:cNvSpPr>
              <a:spLocks noChangeAspect="1" noChangeArrowheads="1"/>
            </p:cNvSpPr>
            <p:nvPr/>
          </p:nvSpPr>
          <p:spPr bwMode="auto">
            <a:xfrm>
              <a:off x="2879" y="3738"/>
              <a:ext cx="47" cy="50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" name="Oval 46"/>
            <p:cNvSpPr>
              <a:spLocks noChangeAspect="1" noChangeArrowheads="1"/>
            </p:cNvSpPr>
            <p:nvPr/>
          </p:nvSpPr>
          <p:spPr bwMode="auto">
            <a:xfrm>
              <a:off x="2691" y="3687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" name="Oval 47"/>
            <p:cNvSpPr>
              <a:spLocks noChangeAspect="1" noChangeArrowheads="1"/>
            </p:cNvSpPr>
            <p:nvPr/>
          </p:nvSpPr>
          <p:spPr bwMode="auto">
            <a:xfrm>
              <a:off x="3664" y="3326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" name="Oval 48"/>
            <p:cNvSpPr>
              <a:spLocks noChangeAspect="1" noChangeArrowheads="1"/>
            </p:cNvSpPr>
            <p:nvPr/>
          </p:nvSpPr>
          <p:spPr bwMode="auto">
            <a:xfrm>
              <a:off x="3795" y="3292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" name="Oval 49"/>
            <p:cNvSpPr>
              <a:spLocks noChangeAspect="1" noChangeArrowheads="1"/>
            </p:cNvSpPr>
            <p:nvPr/>
          </p:nvSpPr>
          <p:spPr bwMode="auto">
            <a:xfrm>
              <a:off x="3738" y="3438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" name="Oval 50"/>
            <p:cNvSpPr>
              <a:spLocks noChangeAspect="1" noChangeArrowheads="1"/>
            </p:cNvSpPr>
            <p:nvPr/>
          </p:nvSpPr>
          <p:spPr bwMode="auto">
            <a:xfrm>
              <a:off x="3681" y="3455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" name="Oval 51"/>
            <p:cNvSpPr>
              <a:spLocks noChangeAspect="1" noChangeArrowheads="1"/>
            </p:cNvSpPr>
            <p:nvPr/>
          </p:nvSpPr>
          <p:spPr bwMode="auto">
            <a:xfrm>
              <a:off x="3754" y="3575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" name="Oval 52"/>
            <p:cNvSpPr>
              <a:spLocks noChangeAspect="1" noChangeArrowheads="1"/>
            </p:cNvSpPr>
            <p:nvPr/>
          </p:nvSpPr>
          <p:spPr bwMode="auto">
            <a:xfrm>
              <a:off x="3599" y="3446"/>
              <a:ext cx="47" cy="50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" name="Rectangle 53"/>
            <p:cNvSpPr>
              <a:spLocks noChangeArrowheads="1"/>
            </p:cNvSpPr>
            <p:nvPr/>
          </p:nvSpPr>
          <p:spPr bwMode="auto">
            <a:xfrm>
              <a:off x="1440" y="2951"/>
              <a:ext cx="31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/>
                <a:t>x</a:t>
              </a:r>
              <a:r>
                <a:rPr lang="en-US" baseline="-25000"/>
                <a:t>1</a:t>
              </a:r>
              <a:r>
                <a:rPr lang="en-US" i="1" baseline="-25000"/>
                <a:t>j</a:t>
              </a:r>
            </a:p>
          </p:txBody>
        </p:sp>
        <p:sp>
          <p:nvSpPr>
            <p:cNvPr id="69" name="Rectangle 54"/>
            <p:cNvSpPr>
              <a:spLocks noChangeArrowheads="1"/>
            </p:cNvSpPr>
            <p:nvPr/>
          </p:nvSpPr>
          <p:spPr bwMode="auto">
            <a:xfrm>
              <a:off x="2377" y="3439"/>
              <a:ext cx="31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/>
                <a:t>x</a:t>
              </a:r>
              <a:r>
                <a:rPr lang="en-US" baseline="-25000"/>
                <a:t>2</a:t>
              </a:r>
              <a:r>
                <a:rPr lang="en-US" i="1" baseline="-25000"/>
                <a:t>j</a:t>
              </a:r>
            </a:p>
          </p:txBody>
        </p:sp>
        <p:sp>
          <p:nvSpPr>
            <p:cNvPr id="70" name="Rectangle 55"/>
            <p:cNvSpPr>
              <a:spLocks noChangeArrowheads="1"/>
            </p:cNvSpPr>
            <p:nvPr/>
          </p:nvSpPr>
          <p:spPr bwMode="auto">
            <a:xfrm>
              <a:off x="4107" y="3236"/>
              <a:ext cx="31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/>
                <a:t>x</a:t>
              </a:r>
              <a:r>
                <a:rPr lang="en-US" baseline="-25000"/>
                <a:t>3</a:t>
              </a:r>
              <a:r>
                <a:rPr lang="en-US" i="1" baseline="-25000"/>
                <a:t>j</a:t>
              </a:r>
            </a:p>
          </p:txBody>
        </p:sp>
        <p:sp>
          <p:nvSpPr>
            <p:cNvPr id="71" name="Rectangle 56"/>
            <p:cNvSpPr>
              <a:spLocks noChangeArrowheads="1"/>
            </p:cNvSpPr>
            <p:nvPr/>
          </p:nvSpPr>
          <p:spPr bwMode="auto">
            <a:xfrm>
              <a:off x="2511" y="1824"/>
              <a:ext cx="27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/>
                <a:t>X</a:t>
              </a:r>
              <a:r>
                <a:rPr lang="en-US" i="1" baseline="-25000"/>
                <a:t>j</a:t>
              </a:r>
            </a:p>
          </p:txBody>
        </p:sp>
        <p:sp>
          <p:nvSpPr>
            <p:cNvPr id="72" name="Rectangle 57"/>
            <p:cNvSpPr>
              <a:spLocks noChangeArrowheads="1"/>
            </p:cNvSpPr>
            <p:nvPr/>
          </p:nvSpPr>
          <p:spPr bwMode="auto">
            <a:xfrm>
              <a:off x="1296" y="3562"/>
              <a:ext cx="31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/>
                <a:t>P</a:t>
              </a:r>
              <a:r>
                <a:rPr lang="en-US" baseline="-25000"/>
                <a:t>1</a:t>
              </a:r>
              <a:endParaRPr lang="en-US" i="1" baseline="-25000"/>
            </a:p>
          </p:txBody>
        </p:sp>
        <p:sp>
          <p:nvSpPr>
            <p:cNvPr id="73" name="Rectangle 58"/>
            <p:cNvSpPr>
              <a:spLocks noChangeArrowheads="1"/>
            </p:cNvSpPr>
            <p:nvPr/>
          </p:nvSpPr>
          <p:spPr bwMode="auto">
            <a:xfrm>
              <a:off x="2793" y="4009"/>
              <a:ext cx="315" cy="2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/>
                <a:t>P</a:t>
              </a:r>
              <a:r>
                <a:rPr lang="en-US" baseline="-25000"/>
                <a:t>2</a:t>
              </a:r>
              <a:endParaRPr lang="en-US" i="1" baseline="-25000"/>
            </a:p>
          </p:txBody>
        </p:sp>
        <p:sp>
          <p:nvSpPr>
            <p:cNvPr id="74" name="Rectangle 59"/>
            <p:cNvSpPr>
              <a:spLocks noChangeArrowheads="1"/>
            </p:cNvSpPr>
            <p:nvPr/>
          </p:nvSpPr>
          <p:spPr bwMode="auto">
            <a:xfrm>
              <a:off x="4169" y="3765"/>
              <a:ext cx="315" cy="2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/>
                <a:t>P</a:t>
              </a:r>
              <a:r>
                <a:rPr lang="en-US" baseline="-25000"/>
                <a:t>3</a:t>
              </a:r>
              <a:endParaRPr lang="en-US" i="1" baseline="-25000"/>
            </a:p>
          </p:txBody>
        </p:sp>
        <p:sp>
          <p:nvSpPr>
            <p:cNvPr id="75" name="Line 60"/>
            <p:cNvSpPr>
              <a:spLocks noChangeShapeType="1"/>
            </p:cNvSpPr>
            <p:nvPr/>
          </p:nvSpPr>
          <p:spPr bwMode="auto">
            <a:xfrm flipH="1" flipV="1">
              <a:off x="3726" y="3354"/>
              <a:ext cx="405" cy="4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85358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Segmentation for feature support</a:t>
            </a:r>
          </a:p>
        </p:txBody>
      </p:sp>
      <p:pic>
        <p:nvPicPr>
          <p:cNvPr id="22531" name="Picture 13" descr="amtrak_patch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713" y="3854450"/>
            <a:ext cx="1150937" cy="1260475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2" name="Text Box 14"/>
          <p:cNvSpPr txBox="1">
            <a:spLocks noChangeArrowheads="1"/>
          </p:cNvSpPr>
          <p:nvPr/>
        </p:nvSpPr>
        <p:spPr bwMode="auto">
          <a:xfrm>
            <a:off x="7207250" y="3438525"/>
            <a:ext cx="19367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600"/>
              <a:t>50x50 Patch</a:t>
            </a:r>
          </a:p>
        </p:txBody>
      </p:sp>
      <p:sp>
        <p:nvSpPr>
          <p:cNvPr id="22533" name="Text Box 15"/>
          <p:cNvSpPr txBox="1">
            <a:spLocks noChangeArrowheads="1"/>
          </p:cNvSpPr>
          <p:nvPr/>
        </p:nvSpPr>
        <p:spPr bwMode="auto">
          <a:xfrm>
            <a:off x="228600" y="3425825"/>
            <a:ext cx="1752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600"/>
              <a:t>50x50 Patch</a:t>
            </a:r>
          </a:p>
        </p:txBody>
      </p:sp>
      <p:pic>
        <p:nvPicPr>
          <p:cNvPr id="22534" name="Picture 25" descr="amtrak_patch2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38" y="3881438"/>
            <a:ext cx="1150937" cy="1260475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5" name="Picture 3" descr="Amtrak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981200"/>
            <a:ext cx="5073650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6" name="Rectangle 8"/>
          <p:cNvSpPr>
            <a:spLocks noChangeAspect="1" noChangeArrowheads="1"/>
          </p:cNvSpPr>
          <p:nvPr/>
        </p:nvSpPr>
        <p:spPr bwMode="auto">
          <a:xfrm>
            <a:off x="2590800" y="4381500"/>
            <a:ext cx="287338" cy="265113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7" name="Rectangle 9"/>
          <p:cNvSpPr>
            <a:spLocks noChangeAspect="1" noChangeArrowheads="1"/>
          </p:cNvSpPr>
          <p:nvPr/>
        </p:nvSpPr>
        <p:spPr bwMode="auto">
          <a:xfrm>
            <a:off x="4467225" y="4114800"/>
            <a:ext cx="287338" cy="28575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" name="Freeform 29"/>
          <p:cNvSpPr>
            <a:spLocks/>
          </p:cNvSpPr>
          <p:nvPr/>
        </p:nvSpPr>
        <p:spPr bwMode="auto">
          <a:xfrm>
            <a:off x="2863850" y="2400300"/>
            <a:ext cx="4270375" cy="2333625"/>
          </a:xfrm>
          <a:custGeom>
            <a:avLst/>
            <a:gdLst>
              <a:gd name="T0" fmla="*/ 2147483647 w 2243"/>
              <a:gd name="T1" fmla="*/ 2147483647 h 1386"/>
              <a:gd name="T2" fmla="*/ 2147483647 w 2243"/>
              <a:gd name="T3" fmla="*/ 2147483647 h 1386"/>
              <a:gd name="T4" fmla="*/ 0 w 2243"/>
              <a:gd name="T5" fmla="*/ 2147483647 h 1386"/>
              <a:gd name="T6" fmla="*/ 0 w 2243"/>
              <a:gd name="T7" fmla="*/ 2147483647 h 1386"/>
              <a:gd name="T8" fmla="*/ 2147483647 w 2243"/>
              <a:gd name="T9" fmla="*/ 2147483647 h 1386"/>
              <a:gd name="T10" fmla="*/ 2147483647 w 2243"/>
              <a:gd name="T11" fmla="*/ 2147483647 h 1386"/>
              <a:gd name="T12" fmla="*/ 2147483647 w 2243"/>
              <a:gd name="T13" fmla="*/ 2147483647 h 1386"/>
              <a:gd name="T14" fmla="*/ 2147483647 w 2243"/>
              <a:gd name="T15" fmla="*/ 2147483647 h 1386"/>
              <a:gd name="T16" fmla="*/ 2147483647 w 2243"/>
              <a:gd name="T17" fmla="*/ 0 h 1386"/>
              <a:gd name="T18" fmla="*/ 2147483647 w 2243"/>
              <a:gd name="T19" fmla="*/ 2147483647 h 1386"/>
              <a:gd name="T20" fmla="*/ 2147483647 w 2243"/>
              <a:gd name="T21" fmla="*/ 2147483647 h 1386"/>
              <a:gd name="T22" fmla="*/ 2147483647 w 2243"/>
              <a:gd name="T23" fmla="*/ 2147483647 h 1386"/>
              <a:gd name="T24" fmla="*/ 2147483647 w 2243"/>
              <a:gd name="T25" fmla="*/ 2147483647 h 1386"/>
              <a:gd name="T26" fmla="*/ 2147483647 w 2243"/>
              <a:gd name="T27" fmla="*/ 2147483647 h 1386"/>
              <a:gd name="T28" fmla="*/ 2147483647 w 2243"/>
              <a:gd name="T29" fmla="*/ 2147483647 h 1386"/>
              <a:gd name="T30" fmla="*/ 2147483647 w 2243"/>
              <a:gd name="T31" fmla="*/ 2147483647 h 1386"/>
              <a:gd name="T32" fmla="*/ 2147483647 w 2243"/>
              <a:gd name="T33" fmla="*/ 2147483647 h 1386"/>
              <a:gd name="T34" fmla="*/ 2147483647 w 2243"/>
              <a:gd name="T35" fmla="*/ 2147483647 h 138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2243"/>
              <a:gd name="T55" fmla="*/ 0 h 1386"/>
              <a:gd name="T56" fmla="*/ 2243 w 2243"/>
              <a:gd name="T57" fmla="*/ 1386 h 138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2243" h="1386">
                <a:moveTo>
                  <a:pt x="70" y="1319"/>
                </a:moveTo>
                <a:lnTo>
                  <a:pt x="48" y="1277"/>
                </a:lnTo>
                <a:lnTo>
                  <a:pt x="0" y="1037"/>
                </a:lnTo>
                <a:lnTo>
                  <a:pt x="0" y="989"/>
                </a:lnTo>
                <a:lnTo>
                  <a:pt x="48" y="989"/>
                </a:lnTo>
                <a:lnTo>
                  <a:pt x="48" y="509"/>
                </a:lnTo>
                <a:lnTo>
                  <a:pt x="166" y="103"/>
                </a:lnTo>
                <a:lnTo>
                  <a:pt x="400" y="10"/>
                </a:lnTo>
                <a:lnTo>
                  <a:pt x="669" y="0"/>
                </a:lnTo>
                <a:lnTo>
                  <a:pt x="950" y="51"/>
                </a:lnTo>
                <a:lnTo>
                  <a:pt x="1693" y="717"/>
                </a:lnTo>
                <a:lnTo>
                  <a:pt x="1872" y="759"/>
                </a:lnTo>
                <a:lnTo>
                  <a:pt x="2243" y="797"/>
                </a:lnTo>
                <a:lnTo>
                  <a:pt x="2243" y="887"/>
                </a:lnTo>
                <a:lnTo>
                  <a:pt x="1776" y="941"/>
                </a:lnTo>
                <a:lnTo>
                  <a:pt x="717" y="1386"/>
                </a:lnTo>
                <a:lnTo>
                  <a:pt x="96" y="1373"/>
                </a:lnTo>
                <a:lnTo>
                  <a:pt x="70" y="1319"/>
                </a:lnTo>
                <a:close/>
              </a:path>
            </a:pathLst>
          </a:custGeom>
          <a:noFill/>
          <a:ln w="5715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9" name="Line 4"/>
          <p:cNvSpPr>
            <a:spLocks noChangeShapeType="1"/>
          </p:cNvSpPr>
          <p:nvPr/>
        </p:nvSpPr>
        <p:spPr bwMode="auto">
          <a:xfrm flipH="1">
            <a:off x="1716088" y="4502150"/>
            <a:ext cx="773112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0" name="Line 6"/>
          <p:cNvSpPr>
            <a:spLocks noChangeShapeType="1"/>
          </p:cNvSpPr>
          <p:nvPr/>
        </p:nvSpPr>
        <p:spPr bwMode="auto">
          <a:xfrm>
            <a:off x="4930775" y="4268788"/>
            <a:ext cx="2543175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186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Segmentation for object proposals</a:t>
            </a:r>
            <a:endParaRPr lang="en-US" dirty="0"/>
          </a:p>
        </p:txBody>
      </p:sp>
      <p:pic>
        <p:nvPicPr>
          <p:cNvPr id="4098" name="Picture 2" descr="https://ivi.fnwi.uva.nl/isis/publications/2013/UijlingsIJCV2013/im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36" y="1066800"/>
            <a:ext cx="7010400" cy="2593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1104" y="3660078"/>
            <a:ext cx="6746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“Selective Search” [Sande, </a:t>
            </a:r>
            <a:r>
              <a:rPr lang="en-US" dirty="0" err="1" smtClean="0"/>
              <a:t>Uijlings</a:t>
            </a:r>
            <a:r>
              <a:rPr lang="en-US" dirty="0" smtClean="0"/>
              <a:t> et al. ICCV 2011, IJCV 2013]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09800" y="6002650"/>
            <a:ext cx="4262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[Endres Hoiem ECCV 2010, IJCV 2014]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075" y="4450551"/>
            <a:ext cx="8128996" cy="155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513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Segmentation as a result</a:t>
            </a:r>
          </a:p>
        </p:txBody>
      </p:sp>
      <p:pic>
        <p:nvPicPr>
          <p:cNvPr id="2457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00" y="1143000"/>
            <a:ext cx="3309938" cy="2209800"/>
          </a:xfrm>
          <a:noFill/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143000"/>
            <a:ext cx="3124200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581400"/>
            <a:ext cx="32512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581400"/>
            <a:ext cx="2895600" cy="248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3" name="TextBox 8"/>
          <p:cNvSpPr txBox="1">
            <a:spLocks noChangeArrowheads="1"/>
          </p:cNvSpPr>
          <p:nvPr/>
        </p:nvSpPr>
        <p:spPr bwMode="auto">
          <a:xfrm>
            <a:off x="7126288" y="6488113"/>
            <a:ext cx="20177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Rother et al. 2004</a:t>
            </a:r>
          </a:p>
        </p:txBody>
      </p:sp>
    </p:spTree>
    <p:extLst>
      <p:ext uri="{BB962C8B-B14F-4D97-AF65-F5344CB8AC3E}">
        <p14:creationId xmlns:p14="http://schemas.microsoft.com/office/powerpoint/2010/main" val="2208079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Major processes for segmentation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628650" y="1325563"/>
            <a:ext cx="7886700" cy="4851400"/>
          </a:xfrm>
        </p:spPr>
        <p:txBody>
          <a:bodyPr/>
          <a:lstStyle/>
          <a:p>
            <a:r>
              <a:rPr lang="en-US" dirty="0" smtClean="0"/>
              <a:t>Bottom-up</a:t>
            </a:r>
            <a:r>
              <a:rPr lang="en-US" dirty="0" smtClean="0"/>
              <a:t>: </a:t>
            </a:r>
            <a:r>
              <a:rPr lang="en-US" dirty="0" smtClean="0"/>
              <a:t>group </a:t>
            </a:r>
            <a:r>
              <a:rPr lang="en-US" dirty="0" smtClean="0"/>
              <a:t>tokens with similar features</a:t>
            </a:r>
          </a:p>
          <a:p>
            <a:r>
              <a:rPr lang="en-US" dirty="0" smtClean="0"/>
              <a:t>Top-down: group tokens that likely belong to the same object</a:t>
            </a:r>
          </a:p>
        </p:txBody>
      </p:sp>
      <p:pic>
        <p:nvPicPr>
          <p:cNvPr id="2662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505200"/>
            <a:ext cx="7772400" cy="277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TextBox 5"/>
          <p:cNvSpPr txBox="1">
            <a:spLocks noChangeArrowheads="1"/>
          </p:cNvSpPr>
          <p:nvPr/>
        </p:nvSpPr>
        <p:spPr bwMode="auto">
          <a:xfrm>
            <a:off x="7367103" y="6581001"/>
            <a:ext cx="177689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[Levin and Weiss 2006]</a:t>
            </a:r>
          </a:p>
        </p:txBody>
      </p:sp>
    </p:spTree>
    <p:extLst>
      <p:ext uri="{BB962C8B-B14F-4D97-AF65-F5344CB8AC3E}">
        <p14:creationId xmlns:p14="http://schemas.microsoft.com/office/powerpoint/2010/main" val="3854479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Segmentation using clustering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Kmeans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Mean-shift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73871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609600" y="1752600"/>
          <a:ext cx="7772400" cy="4183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762" name="Image" r:id="rId4" imgW="11301587" imgH="6958730" progId="Photoshop.Image.10">
                  <p:embed/>
                </p:oleObj>
              </mc:Choice>
              <mc:Fallback>
                <p:oleObj name="Image" r:id="rId4" imgW="11301587" imgH="6958730" progId="Photoshop.Image.10">
                  <p:embed/>
                  <p:pic>
                    <p:nvPicPr>
                      <p:cNvPr id="205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2604"/>
                      <a:stretch>
                        <a:fillRect/>
                      </a:stretch>
                    </p:blipFill>
                    <p:spPr bwMode="auto">
                      <a:xfrm>
                        <a:off x="609600" y="1752600"/>
                        <a:ext cx="7772400" cy="4183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1" name="Text Box 4"/>
          <p:cNvSpPr txBox="1">
            <a:spLocks noChangeArrowheads="1"/>
          </p:cNvSpPr>
          <p:nvPr/>
        </p:nvSpPr>
        <p:spPr bwMode="auto">
          <a:xfrm>
            <a:off x="7267575" y="6477000"/>
            <a:ext cx="18002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400">
                <a:cs typeface="Arial" charset="0"/>
              </a:rPr>
              <a:t>Source: K. Grauman</a:t>
            </a:r>
          </a:p>
        </p:txBody>
      </p:sp>
      <p:sp>
        <p:nvSpPr>
          <p:cNvPr id="2052" name="Rectangle 6"/>
          <p:cNvSpPr>
            <a:spLocks noChangeArrowheads="1"/>
          </p:cNvSpPr>
          <p:nvPr/>
        </p:nvSpPr>
        <p:spPr bwMode="auto">
          <a:xfrm>
            <a:off x="6477000" y="3505200"/>
            <a:ext cx="2514600" cy="2743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3" name="Rectangle 10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n-US" smtClean="0"/>
              <a:t>Feature Space</a:t>
            </a:r>
          </a:p>
        </p:txBody>
      </p:sp>
    </p:spTree>
    <p:extLst>
      <p:ext uri="{BB962C8B-B14F-4D97-AF65-F5344CB8AC3E}">
        <p14:creationId xmlns:p14="http://schemas.microsoft.com/office/powerpoint/2010/main" val="1029734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/>
        <p:txBody>
          <a:bodyPr vert="horz" lIns="0" tIns="0" rIns="0" bIns="0" rtlCol="0" anchor="ctr">
            <a:normAutofit/>
          </a:bodyPr>
          <a:lstStyle/>
          <a:p>
            <a:pPr lvl="0"/>
            <a:r>
              <a:rPr lang="en-US" sz="3964">
                <a:latin typeface="Arial"/>
              </a:rPr>
              <a:t>K-means algorithm</a:t>
            </a:r>
          </a:p>
        </p:txBody>
      </p:sp>
      <p:grpSp>
        <p:nvGrpSpPr>
          <p:cNvPr id="3" name="Group 2" descr="28§display§\underset{S, \mu_{i, i = 1..K}}{\operatorname{argmin}}  \sum_{i=1}^{K}\sum_{x\in S_i} || x- \mu_i||^2§svg§600§FALSE§" title="TexMaths"/>
          <p:cNvGrpSpPr/>
          <p:nvPr/>
        </p:nvGrpSpPr>
        <p:grpSpPr>
          <a:xfrm>
            <a:off x="2821402" y="1432940"/>
            <a:ext cx="3828159" cy="974430"/>
            <a:chOff x="3110399" y="1579319"/>
            <a:chExt cx="4220280" cy="1074241"/>
          </a:xfrm>
        </p:grpSpPr>
        <p:sp>
          <p:nvSpPr>
            <p:cNvPr id="4" name="Freeform 3"/>
            <p:cNvSpPr/>
            <p:nvPr/>
          </p:nvSpPr>
          <p:spPr>
            <a:xfrm>
              <a:off x="3110399" y="1580400"/>
              <a:ext cx="4220280" cy="107135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1724" h="2977">
                  <a:moveTo>
                    <a:pt x="5861" y="2977"/>
                  </a:moveTo>
                  <a:lnTo>
                    <a:pt x="0" y="2977"/>
                  </a:lnTo>
                  <a:lnTo>
                    <a:pt x="0" y="0"/>
                  </a:lnTo>
                  <a:lnTo>
                    <a:pt x="11724" y="0"/>
                  </a:lnTo>
                  <a:lnTo>
                    <a:pt x="11724" y="29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5" name="Freeform 4"/>
            <p:cNvSpPr/>
            <p:nvPr/>
          </p:nvSpPr>
          <p:spPr>
            <a:xfrm>
              <a:off x="3280680" y="2032919"/>
              <a:ext cx="160920" cy="1630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48" h="454">
                  <a:moveTo>
                    <a:pt x="288" y="370"/>
                  </a:moveTo>
                  <a:cubicBezTo>
                    <a:pt x="291" y="409"/>
                    <a:pt x="319" y="451"/>
                    <a:pt x="367" y="451"/>
                  </a:cubicBezTo>
                  <a:cubicBezTo>
                    <a:pt x="386" y="451"/>
                    <a:pt x="448" y="437"/>
                    <a:pt x="448" y="356"/>
                  </a:cubicBezTo>
                  <a:lnTo>
                    <a:pt x="448" y="300"/>
                  </a:lnTo>
                  <a:lnTo>
                    <a:pt x="423" y="300"/>
                  </a:lnTo>
                  <a:lnTo>
                    <a:pt x="423" y="356"/>
                  </a:lnTo>
                  <a:cubicBezTo>
                    <a:pt x="423" y="412"/>
                    <a:pt x="398" y="420"/>
                    <a:pt x="386" y="420"/>
                  </a:cubicBezTo>
                  <a:cubicBezTo>
                    <a:pt x="353" y="420"/>
                    <a:pt x="350" y="375"/>
                    <a:pt x="350" y="370"/>
                  </a:cubicBezTo>
                  <a:lnTo>
                    <a:pt x="350" y="171"/>
                  </a:lnTo>
                  <a:cubicBezTo>
                    <a:pt x="350" y="129"/>
                    <a:pt x="350" y="92"/>
                    <a:pt x="314" y="53"/>
                  </a:cubicBezTo>
                  <a:cubicBezTo>
                    <a:pt x="274" y="17"/>
                    <a:pt x="227" y="0"/>
                    <a:pt x="179" y="0"/>
                  </a:cubicBezTo>
                  <a:cubicBezTo>
                    <a:pt x="98" y="0"/>
                    <a:pt x="28" y="48"/>
                    <a:pt x="28" y="112"/>
                  </a:cubicBezTo>
                  <a:cubicBezTo>
                    <a:pt x="28" y="143"/>
                    <a:pt x="48" y="160"/>
                    <a:pt x="76" y="160"/>
                  </a:cubicBezTo>
                  <a:cubicBezTo>
                    <a:pt x="101" y="160"/>
                    <a:pt x="120" y="140"/>
                    <a:pt x="120" y="112"/>
                  </a:cubicBezTo>
                  <a:cubicBezTo>
                    <a:pt x="120" y="101"/>
                    <a:pt x="115" y="67"/>
                    <a:pt x="70" y="67"/>
                  </a:cubicBezTo>
                  <a:cubicBezTo>
                    <a:pt x="95" y="34"/>
                    <a:pt x="146" y="22"/>
                    <a:pt x="176" y="22"/>
                  </a:cubicBezTo>
                  <a:cubicBezTo>
                    <a:pt x="224" y="22"/>
                    <a:pt x="280" y="62"/>
                    <a:pt x="280" y="148"/>
                  </a:cubicBezTo>
                  <a:lnTo>
                    <a:pt x="280" y="185"/>
                  </a:lnTo>
                  <a:cubicBezTo>
                    <a:pt x="230" y="188"/>
                    <a:pt x="162" y="190"/>
                    <a:pt x="98" y="221"/>
                  </a:cubicBezTo>
                  <a:cubicBezTo>
                    <a:pt x="25" y="255"/>
                    <a:pt x="0" y="305"/>
                    <a:pt x="0" y="350"/>
                  </a:cubicBezTo>
                  <a:cubicBezTo>
                    <a:pt x="0" y="428"/>
                    <a:pt x="95" y="454"/>
                    <a:pt x="160" y="454"/>
                  </a:cubicBezTo>
                  <a:cubicBezTo>
                    <a:pt x="224" y="454"/>
                    <a:pt x="269" y="414"/>
                    <a:pt x="288" y="370"/>
                  </a:cubicBezTo>
                  <a:close/>
                  <a:moveTo>
                    <a:pt x="280" y="207"/>
                  </a:moveTo>
                  <a:lnTo>
                    <a:pt x="280" y="305"/>
                  </a:lnTo>
                  <a:cubicBezTo>
                    <a:pt x="280" y="400"/>
                    <a:pt x="210" y="434"/>
                    <a:pt x="165" y="434"/>
                  </a:cubicBezTo>
                  <a:cubicBezTo>
                    <a:pt x="118" y="434"/>
                    <a:pt x="76" y="398"/>
                    <a:pt x="76" y="347"/>
                  </a:cubicBezTo>
                  <a:cubicBezTo>
                    <a:pt x="76" y="294"/>
                    <a:pt x="118" y="213"/>
                    <a:pt x="280" y="20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3453120" y="2035079"/>
              <a:ext cx="119520" cy="1569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33" h="437">
                  <a:moveTo>
                    <a:pt x="137" y="109"/>
                  </a:moveTo>
                  <a:lnTo>
                    <a:pt x="137" y="0"/>
                  </a:lnTo>
                  <a:lnTo>
                    <a:pt x="0" y="11"/>
                  </a:lnTo>
                  <a:lnTo>
                    <a:pt x="0" y="42"/>
                  </a:lnTo>
                  <a:cubicBezTo>
                    <a:pt x="70" y="42"/>
                    <a:pt x="78" y="48"/>
                    <a:pt x="78" y="98"/>
                  </a:cubicBezTo>
                  <a:lnTo>
                    <a:pt x="78" y="361"/>
                  </a:lnTo>
                  <a:cubicBezTo>
                    <a:pt x="78" y="406"/>
                    <a:pt x="67" y="406"/>
                    <a:pt x="0" y="406"/>
                  </a:cubicBezTo>
                  <a:lnTo>
                    <a:pt x="0" y="437"/>
                  </a:lnTo>
                  <a:cubicBezTo>
                    <a:pt x="39" y="437"/>
                    <a:pt x="84" y="434"/>
                    <a:pt x="112" y="434"/>
                  </a:cubicBezTo>
                  <a:cubicBezTo>
                    <a:pt x="154" y="434"/>
                    <a:pt x="199" y="434"/>
                    <a:pt x="238" y="437"/>
                  </a:cubicBezTo>
                  <a:lnTo>
                    <a:pt x="238" y="406"/>
                  </a:lnTo>
                  <a:lnTo>
                    <a:pt x="218" y="406"/>
                  </a:lnTo>
                  <a:cubicBezTo>
                    <a:pt x="146" y="406"/>
                    <a:pt x="143" y="395"/>
                    <a:pt x="143" y="361"/>
                  </a:cubicBezTo>
                  <a:lnTo>
                    <a:pt x="143" y="207"/>
                  </a:lnTo>
                  <a:cubicBezTo>
                    <a:pt x="143" y="109"/>
                    <a:pt x="185" y="22"/>
                    <a:pt x="260" y="22"/>
                  </a:cubicBezTo>
                  <a:cubicBezTo>
                    <a:pt x="266" y="22"/>
                    <a:pt x="269" y="22"/>
                    <a:pt x="272" y="22"/>
                  </a:cubicBezTo>
                  <a:cubicBezTo>
                    <a:pt x="269" y="22"/>
                    <a:pt x="249" y="36"/>
                    <a:pt x="249" y="62"/>
                  </a:cubicBezTo>
                  <a:cubicBezTo>
                    <a:pt x="249" y="90"/>
                    <a:pt x="269" y="104"/>
                    <a:pt x="291" y="104"/>
                  </a:cubicBezTo>
                  <a:cubicBezTo>
                    <a:pt x="308" y="104"/>
                    <a:pt x="333" y="92"/>
                    <a:pt x="333" y="62"/>
                  </a:cubicBezTo>
                  <a:cubicBezTo>
                    <a:pt x="333" y="28"/>
                    <a:pt x="302" y="0"/>
                    <a:pt x="260" y="0"/>
                  </a:cubicBezTo>
                  <a:cubicBezTo>
                    <a:pt x="188" y="0"/>
                    <a:pt x="151" y="67"/>
                    <a:pt x="137" y="10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3591360" y="2031839"/>
              <a:ext cx="163080" cy="2343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54" h="652">
                  <a:moveTo>
                    <a:pt x="193" y="277"/>
                  </a:moveTo>
                  <a:cubicBezTo>
                    <a:pt x="106" y="277"/>
                    <a:pt x="106" y="179"/>
                    <a:pt x="106" y="157"/>
                  </a:cubicBezTo>
                  <a:cubicBezTo>
                    <a:pt x="106" y="129"/>
                    <a:pt x="106" y="98"/>
                    <a:pt x="120" y="73"/>
                  </a:cubicBezTo>
                  <a:cubicBezTo>
                    <a:pt x="129" y="62"/>
                    <a:pt x="151" y="34"/>
                    <a:pt x="193" y="34"/>
                  </a:cubicBezTo>
                  <a:cubicBezTo>
                    <a:pt x="277" y="34"/>
                    <a:pt x="277" y="132"/>
                    <a:pt x="277" y="154"/>
                  </a:cubicBezTo>
                  <a:cubicBezTo>
                    <a:pt x="277" y="182"/>
                    <a:pt x="277" y="213"/>
                    <a:pt x="263" y="238"/>
                  </a:cubicBezTo>
                  <a:cubicBezTo>
                    <a:pt x="255" y="249"/>
                    <a:pt x="232" y="277"/>
                    <a:pt x="193" y="277"/>
                  </a:cubicBezTo>
                  <a:close/>
                  <a:moveTo>
                    <a:pt x="78" y="316"/>
                  </a:moveTo>
                  <a:cubicBezTo>
                    <a:pt x="78" y="314"/>
                    <a:pt x="78" y="288"/>
                    <a:pt x="95" y="269"/>
                  </a:cubicBezTo>
                  <a:cubicBezTo>
                    <a:pt x="132" y="297"/>
                    <a:pt x="174" y="300"/>
                    <a:pt x="193" y="300"/>
                  </a:cubicBezTo>
                  <a:cubicBezTo>
                    <a:pt x="283" y="300"/>
                    <a:pt x="353" y="232"/>
                    <a:pt x="353" y="157"/>
                  </a:cubicBezTo>
                  <a:cubicBezTo>
                    <a:pt x="353" y="120"/>
                    <a:pt x="336" y="84"/>
                    <a:pt x="311" y="62"/>
                  </a:cubicBezTo>
                  <a:cubicBezTo>
                    <a:pt x="347" y="28"/>
                    <a:pt x="384" y="22"/>
                    <a:pt x="400" y="22"/>
                  </a:cubicBezTo>
                  <a:cubicBezTo>
                    <a:pt x="403" y="22"/>
                    <a:pt x="409" y="22"/>
                    <a:pt x="412" y="22"/>
                  </a:cubicBezTo>
                  <a:cubicBezTo>
                    <a:pt x="400" y="28"/>
                    <a:pt x="395" y="36"/>
                    <a:pt x="395" y="50"/>
                  </a:cubicBezTo>
                  <a:cubicBezTo>
                    <a:pt x="395" y="67"/>
                    <a:pt x="409" y="78"/>
                    <a:pt x="423" y="78"/>
                  </a:cubicBezTo>
                  <a:cubicBezTo>
                    <a:pt x="434" y="78"/>
                    <a:pt x="454" y="70"/>
                    <a:pt x="454" y="48"/>
                  </a:cubicBezTo>
                  <a:cubicBezTo>
                    <a:pt x="454" y="31"/>
                    <a:pt x="440" y="0"/>
                    <a:pt x="403" y="0"/>
                  </a:cubicBezTo>
                  <a:cubicBezTo>
                    <a:pt x="384" y="0"/>
                    <a:pt x="339" y="6"/>
                    <a:pt x="297" y="48"/>
                  </a:cubicBezTo>
                  <a:cubicBezTo>
                    <a:pt x="255" y="14"/>
                    <a:pt x="213" y="11"/>
                    <a:pt x="193" y="11"/>
                  </a:cubicBezTo>
                  <a:cubicBezTo>
                    <a:pt x="101" y="11"/>
                    <a:pt x="31" y="78"/>
                    <a:pt x="31" y="154"/>
                  </a:cubicBezTo>
                  <a:cubicBezTo>
                    <a:pt x="31" y="199"/>
                    <a:pt x="53" y="235"/>
                    <a:pt x="78" y="258"/>
                  </a:cubicBezTo>
                  <a:cubicBezTo>
                    <a:pt x="64" y="272"/>
                    <a:pt x="48" y="305"/>
                    <a:pt x="48" y="339"/>
                  </a:cubicBezTo>
                  <a:cubicBezTo>
                    <a:pt x="48" y="370"/>
                    <a:pt x="62" y="406"/>
                    <a:pt x="92" y="426"/>
                  </a:cubicBezTo>
                  <a:cubicBezTo>
                    <a:pt x="31" y="442"/>
                    <a:pt x="0" y="487"/>
                    <a:pt x="0" y="526"/>
                  </a:cubicBezTo>
                  <a:cubicBezTo>
                    <a:pt x="0" y="596"/>
                    <a:pt x="98" y="652"/>
                    <a:pt x="218" y="652"/>
                  </a:cubicBezTo>
                  <a:cubicBezTo>
                    <a:pt x="336" y="652"/>
                    <a:pt x="440" y="602"/>
                    <a:pt x="440" y="524"/>
                  </a:cubicBezTo>
                  <a:cubicBezTo>
                    <a:pt x="440" y="490"/>
                    <a:pt x="426" y="440"/>
                    <a:pt x="375" y="412"/>
                  </a:cubicBezTo>
                  <a:cubicBezTo>
                    <a:pt x="322" y="384"/>
                    <a:pt x="263" y="384"/>
                    <a:pt x="204" y="384"/>
                  </a:cubicBezTo>
                  <a:cubicBezTo>
                    <a:pt x="179" y="384"/>
                    <a:pt x="137" y="384"/>
                    <a:pt x="129" y="384"/>
                  </a:cubicBezTo>
                  <a:cubicBezTo>
                    <a:pt x="98" y="378"/>
                    <a:pt x="78" y="347"/>
                    <a:pt x="78" y="316"/>
                  </a:cubicBezTo>
                  <a:close/>
                  <a:moveTo>
                    <a:pt x="221" y="627"/>
                  </a:moveTo>
                  <a:cubicBezTo>
                    <a:pt x="120" y="627"/>
                    <a:pt x="50" y="577"/>
                    <a:pt x="50" y="526"/>
                  </a:cubicBezTo>
                  <a:cubicBezTo>
                    <a:pt x="50" y="482"/>
                    <a:pt x="90" y="442"/>
                    <a:pt x="132" y="440"/>
                  </a:cubicBezTo>
                  <a:lnTo>
                    <a:pt x="190" y="440"/>
                  </a:lnTo>
                  <a:cubicBezTo>
                    <a:pt x="277" y="440"/>
                    <a:pt x="386" y="440"/>
                    <a:pt x="386" y="526"/>
                  </a:cubicBezTo>
                  <a:cubicBezTo>
                    <a:pt x="386" y="580"/>
                    <a:pt x="316" y="627"/>
                    <a:pt x="221" y="62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3768480" y="2035079"/>
              <a:ext cx="276840" cy="1569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70" h="437">
                  <a:moveTo>
                    <a:pt x="78" y="98"/>
                  </a:moveTo>
                  <a:lnTo>
                    <a:pt x="78" y="361"/>
                  </a:lnTo>
                  <a:cubicBezTo>
                    <a:pt x="78" y="406"/>
                    <a:pt x="67" y="406"/>
                    <a:pt x="0" y="406"/>
                  </a:cubicBezTo>
                  <a:lnTo>
                    <a:pt x="0" y="437"/>
                  </a:lnTo>
                  <a:cubicBezTo>
                    <a:pt x="34" y="437"/>
                    <a:pt x="84" y="434"/>
                    <a:pt x="112" y="434"/>
                  </a:cubicBezTo>
                  <a:cubicBezTo>
                    <a:pt x="137" y="434"/>
                    <a:pt x="188" y="437"/>
                    <a:pt x="221" y="437"/>
                  </a:cubicBezTo>
                  <a:lnTo>
                    <a:pt x="221" y="406"/>
                  </a:lnTo>
                  <a:cubicBezTo>
                    <a:pt x="157" y="406"/>
                    <a:pt x="146" y="406"/>
                    <a:pt x="146" y="361"/>
                  </a:cubicBezTo>
                  <a:lnTo>
                    <a:pt x="146" y="179"/>
                  </a:lnTo>
                  <a:cubicBezTo>
                    <a:pt x="146" y="78"/>
                    <a:pt x="216" y="22"/>
                    <a:pt x="277" y="22"/>
                  </a:cubicBezTo>
                  <a:cubicBezTo>
                    <a:pt x="342" y="22"/>
                    <a:pt x="353" y="76"/>
                    <a:pt x="353" y="132"/>
                  </a:cubicBezTo>
                  <a:lnTo>
                    <a:pt x="353" y="361"/>
                  </a:lnTo>
                  <a:cubicBezTo>
                    <a:pt x="353" y="406"/>
                    <a:pt x="342" y="406"/>
                    <a:pt x="274" y="406"/>
                  </a:cubicBezTo>
                  <a:lnTo>
                    <a:pt x="274" y="437"/>
                  </a:lnTo>
                  <a:cubicBezTo>
                    <a:pt x="308" y="437"/>
                    <a:pt x="358" y="434"/>
                    <a:pt x="386" y="434"/>
                  </a:cubicBezTo>
                  <a:cubicBezTo>
                    <a:pt x="412" y="434"/>
                    <a:pt x="462" y="437"/>
                    <a:pt x="496" y="437"/>
                  </a:cubicBezTo>
                  <a:lnTo>
                    <a:pt x="496" y="406"/>
                  </a:lnTo>
                  <a:cubicBezTo>
                    <a:pt x="431" y="406"/>
                    <a:pt x="420" y="406"/>
                    <a:pt x="420" y="361"/>
                  </a:cubicBezTo>
                  <a:lnTo>
                    <a:pt x="420" y="179"/>
                  </a:lnTo>
                  <a:cubicBezTo>
                    <a:pt x="420" y="78"/>
                    <a:pt x="490" y="22"/>
                    <a:pt x="554" y="22"/>
                  </a:cubicBezTo>
                  <a:cubicBezTo>
                    <a:pt x="616" y="22"/>
                    <a:pt x="627" y="76"/>
                    <a:pt x="627" y="132"/>
                  </a:cubicBezTo>
                  <a:lnTo>
                    <a:pt x="627" y="361"/>
                  </a:lnTo>
                  <a:cubicBezTo>
                    <a:pt x="627" y="406"/>
                    <a:pt x="616" y="406"/>
                    <a:pt x="549" y="406"/>
                  </a:cubicBezTo>
                  <a:lnTo>
                    <a:pt x="549" y="437"/>
                  </a:lnTo>
                  <a:cubicBezTo>
                    <a:pt x="582" y="437"/>
                    <a:pt x="633" y="434"/>
                    <a:pt x="661" y="434"/>
                  </a:cubicBezTo>
                  <a:cubicBezTo>
                    <a:pt x="686" y="434"/>
                    <a:pt x="739" y="437"/>
                    <a:pt x="770" y="437"/>
                  </a:cubicBezTo>
                  <a:lnTo>
                    <a:pt x="770" y="406"/>
                  </a:lnTo>
                  <a:cubicBezTo>
                    <a:pt x="720" y="406"/>
                    <a:pt x="694" y="406"/>
                    <a:pt x="694" y="378"/>
                  </a:cubicBezTo>
                  <a:lnTo>
                    <a:pt x="694" y="188"/>
                  </a:lnTo>
                  <a:cubicBezTo>
                    <a:pt x="694" y="104"/>
                    <a:pt x="694" y="73"/>
                    <a:pt x="664" y="36"/>
                  </a:cubicBezTo>
                  <a:cubicBezTo>
                    <a:pt x="650" y="20"/>
                    <a:pt x="616" y="0"/>
                    <a:pt x="560" y="0"/>
                  </a:cubicBezTo>
                  <a:cubicBezTo>
                    <a:pt x="476" y="0"/>
                    <a:pt x="434" y="59"/>
                    <a:pt x="417" y="98"/>
                  </a:cubicBezTo>
                  <a:cubicBezTo>
                    <a:pt x="403" y="11"/>
                    <a:pt x="330" y="0"/>
                    <a:pt x="286" y="0"/>
                  </a:cubicBezTo>
                  <a:cubicBezTo>
                    <a:pt x="213" y="0"/>
                    <a:pt x="168" y="42"/>
                    <a:pt x="140" y="104"/>
                  </a:cubicBezTo>
                  <a:lnTo>
                    <a:pt x="140" y="0"/>
                  </a:lnTo>
                  <a:lnTo>
                    <a:pt x="0" y="11"/>
                  </a:lnTo>
                  <a:lnTo>
                    <a:pt x="0" y="42"/>
                  </a:lnTo>
                  <a:cubicBezTo>
                    <a:pt x="70" y="42"/>
                    <a:pt x="78" y="48"/>
                    <a:pt x="78" y="9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4062960" y="1955160"/>
              <a:ext cx="76320" cy="237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13" h="661">
                  <a:moveTo>
                    <a:pt x="143" y="224"/>
                  </a:moveTo>
                  <a:lnTo>
                    <a:pt x="3" y="235"/>
                  </a:lnTo>
                  <a:lnTo>
                    <a:pt x="3" y="266"/>
                  </a:lnTo>
                  <a:cubicBezTo>
                    <a:pt x="70" y="266"/>
                    <a:pt x="78" y="272"/>
                    <a:pt x="78" y="319"/>
                  </a:cubicBezTo>
                  <a:lnTo>
                    <a:pt x="78" y="585"/>
                  </a:lnTo>
                  <a:cubicBezTo>
                    <a:pt x="78" y="630"/>
                    <a:pt x="67" y="630"/>
                    <a:pt x="0" y="630"/>
                  </a:cubicBezTo>
                  <a:lnTo>
                    <a:pt x="0" y="661"/>
                  </a:lnTo>
                  <a:cubicBezTo>
                    <a:pt x="31" y="661"/>
                    <a:pt x="87" y="658"/>
                    <a:pt x="109" y="658"/>
                  </a:cubicBezTo>
                  <a:cubicBezTo>
                    <a:pt x="146" y="658"/>
                    <a:pt x="179" y="661"/>
                    <a:pt x="213" y="661"/>
                  </a:cubicBezTo>
                  <a:lnTo>
                    <a:pt x="213" y="630"/>
                  </a:lnTo>
                  <a:cubicBezTo>
                    <a:pt x="148" y="630"/>
                    <a:pt x="143" y="624"/>
                    <a:pt x="143" y="588"/>
                  </a:cubicBezTo>
                  <a:close/>
                  <a:moveTo>
                    <a:pt x="148" y="53"/>
                  </a:moveTo>
                  <a:cubicBezTo>
                    <a:pt x="148" y="20"/>
                    <a:pt x="123" y="0"/>
                    <a:pt x="95" y="0"/>
                  </a:cubicBezTo>
                  <a:cubicBezTo>
                    <a:pt x="64" y="0"/>
                    <a:pt x="42" y="28"/>
                    <a:pt x="42" y="53"/>
                  </a:cubicBezTo>
                  <a:cubicBezTo>
                    <a:pt x="42" y="78"/>
                    <a:pt x="64" y="104"/>
                    <a:pt x="95" y="104"/>
                  </a:cubicBezTo>
                  <a:cubicBezTo>
                    <a:pt x="123" y="104"/>
                    <a:pt x="148" y="84"/>
                    <a:pt x="148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4160880" y="2035079"/>
              <a:ext cx="178920" cy="1569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98" h="437">
                  <a:moveTo>
                    <a:pt x="78" y="98"/>
                  </a:moveTo>
                  <a:lnTo>
                    <a:pt x="78" y="361"/>
                  </a:lnTo>
                  <a:cubicBezTo>
                    <a:pt x="78" y="406"/>
                    <a:pt x="67" y="406"/>
                    <a:pt x="0" y="406"/>
                  </a:cubicBezTo>
                  <a:lnTo>
                    <a:pt x="0" y="437"/>
                  </a:lnTo>
                  <a:cubicBezTo>
                    <a:pt x="34" y="437"/>
                    <a:pt x="84" y="434"/>
                    <a:pt x="112" y="434"/>
                  </a:cubicBezTo>
                  <a:cubicBezTo>
                    <a:pt x="137" y="434"/>
                    <a:pt x="190" y="437"/>
                    <a:pt x="224" y="437"/>
                  </a:cubicBezTo>
                  <a:lnTo>
                    <a:pt x="224" y="406"/>
                  </a:lnTo>
                  <a:cubicBezTo>
                    <a:pt x="157" y="406"/>
                    <a:pt x="146" y="406"/>
                    <a:pt x="146" y="361"/>
                  </a:cubicBezTo>
                  <a:lnTo>
                    <a:pt x="146" y="179"/>
                  </a:lnTo>
                  <a:cubicBezTo>
                    <a:pt x="146" y="78"/>
                    <a:pt x="216" y="22"/>
                    <a:pt x="280" y="22"/>
                  </a:cubicBezTo>
                  <a:cubicBezTo>
                    <a:pt x="342" y="22"/>
                    <a:pt x="353" y="76"/>
                    <a:pt x="353" y="132"/>
                  </a:cubicBezTo>
                  <a:lnTo>
                    <a:pt x="353" y="361"/>
                  </a:lnTo>
                  <a:cubicBezTo>
                    <a:pt x="353" y="406"/>
                    <a:pt x="342" y="406"/>
                    <a:pt x="274" y="406"/>
                  </a:cubicBezTo>
                  <a:lnTo>
                    <a:pt x="274" y="437"/>
                  </a:lnTo>
                  <a:cubicBezTo>
                    <a:pt x="311" y="437"/>
                    <a:pt x="361" y="434"/>
                    <a:pt x="386" y="434"/>
                  </a:cubicBezTo>
                  <a:cubicBezTo>
                    <a:pt x="412" y="434"/>
                    <a:pt x="465" y="437"/>
                    <a:pt x="498" y="437"/>
                  </a:cubicBezTo>
                  <a:lnTo>
                    <a:pt x="498" y="406"/>
                  </a:lnTo>
                  <a:cubicBezTo>
                    <a:pt x="445" y="406"/>
                    <a:pt x="423" y="406"/>
                    <a:pt x="420" y="378"/>
                  </a:cubicBezTo>
                  <a:lnTo>
                    <a:pt x="420" y="188"/>
                  </a:lnTo>
                  <a:cubicBezTo>
                    <a:pt x="420" y="104"/>
                    <a:pt x="420" y="73"/>
                    <a:pt x="389" y="36"/>
                  </a:cubicBezTo>
                  <a:cubicBezTo>
                    <a:pt x="375" y="20"/>
                    <a:pt x="344" y="0"/>
                    <a:pt x="286" y="0"/>
                  </a:cubicBezTo>
                  <a:cubicBezTo>
                    <a:pt x="213" y="0"/>
                    <a:pt x="168" y="42"/>
                    <a:pt x="140" y="104"/>
                  </a:cubicBezTo>
                  <a:lnTo>
                    <a:pt x="140" y="0"/>
                  </a:lnTo>
                  <a:lnTo>
                    <a:pt x="0" y="11"/>
                  </a:lnTo>
                  <a:lnTo>
                    <a:pt x="0" y="42"/>
                  </a:lnTo>
                  <a:cubicBezTo>
                    <a:pt x="70" y="42"/>
                    <a:pt x="78" y="48"/>
                    <a:pt x="78" y="9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11" name="Freeform 10"/>
            <p:cNvSpPr/>
            <p:nvPr/>
          </p:nvSpPr>
          <p:spPr>
            <a:xfrm>
              <a:off x="3128400" y="2315160"/>
              <a:ext cx="158040" cy="1800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40" h="501">
                  <a:moveTo>
                    <a:pt x="440" y="8"/>
                  </a:moveTo>
                  <a:cubicBezTo>
                    <a:pt x="440" y="6"/>
                    <a:pt x="437" y="0"/>
                    <a:pt x="431" y="0"/>
                  </a:cubicBezTo>
                  <a:cubicBezTo>
                    <a:pt x="428" y="0"/>
                    <a:pt x="426" y="0"/>
                    <a:pt x="417" y="8"/>
                  </a:cubicBezTo>
                  <a:lnTo>
                    <a:pt x="384" y="50"/>
                  </a:lnTo>
                  <a:cubicBezTo>
                    <a:pt x="358" y="11"/>
                    <a:pt x="314" y="0"/>
                    <a:pt x="272" y="0"/>
                  </a:cubicBezTo>
                  <a:cubicBezTo>
                    <a:pt x="174" y="0"/>
                    <a:pt x="87" y="78"/>
                    <a:pt x="87" y="160"/>
                  </a:cubicBezTo>
                  <a:cubicBezTo>
                    <a:pt x="87" y="168"/>
                    <a:pt x="90" y="196"/>
                    <a:pt x="109" y="221"/>
                  </a:cubicBezTo>
                  <a:cubicBezTo>
                    <a:pt x="134" y="249"/>
                    <a:pt x="160" y="258"/>
                    <a:pt x="207" y="266"/>
                  </a:cubicBezTo>
                  <a:cubicBezTo>
                    <a:pt x="218" y="272"/>
                    <a:pt x="255" y="277"/>
                    <a:pt x="266" y="280"/>
                  </a:cubicBezTo>
                  <a:cubicBezTo>
                    <a:pt x="288" y="286"/>
                    <a:pt x="330" y="302"/>
                    <a:pt x="330" y="353"/>
                  </a:cubicBezTo>
                  <a:cubicBezTo>
                    <a:pt x="330" y="409"/>
                    <a:pt x="272" y="476"/>
                    <a:pt x="190" y="476"/>
                  </a:cubicBezTo>
                  <a:cubicBezTo>
                    <a:pt x="132" y="476"/>
                    <a:pt x="56" y="454"/>
                    <a:pt x="56" y="378"/>
                  </a:cubicBezTo>
                  <a:cubicBezTo>
                    <a:pt x="56" y="370"/>
                    <a:pt x="59" y="356"/>
                    <a:pt x="62" y="342"/>
                  </a:cubicBezTo>
                  <a:cubicBezTo>
                    <a:pt x="62" y="339"/>
                    <a:pt x="62" y="339"/>
                    <a:pt x="62" y="339"/>
                  </a:cubicBezTo>
                  <a:cubicBezTo>
                    <a:pt x="62" y="330"/>
                    <a:pt x="53" y="330"/>
                    <a:pt x="50" y="330"/>
                  </a:cubicBezTo>
                  <a:cubicBezTo>
                    <a:pt x="42" y="330"/>
                    <a:pt x="39" y="330"/>
                    <a:pt x="36" y="344"/>
                  </a:cubicBezTo>
                  <a:lnTo>
                    <a:pt x="3" y="482"/>
                  </a:lnTo>
                  <a:cubicBezTo>
                    <a:pt x="0" y="484"/>
                    <a:pt x="0" y="490"/>
                    <a:pt x="0" y="493"/>
                  </a:cubicBezTo>
                  <a:cubicBezTo>
                    <a:pt x="0" y="496"/>
                    <a:pt x="3" y="501"/>
                    <a:pt x="8" y="501"/>
                  </a:cubicBezTo>
                  <a:cubicBezTo>
                    <a:pt x="14" y="501"/>
                    <a:pt x="14" y="501"/>
                    <a:pt x="22" y="490"/>
                  </a:cubicBezTo>
                  <a:cubicBezTo>
                    <a:pt x="31" y="482"/>
                    <a:pt x="50" y="462"/>
                    <a:pt x="56" y="454"/>
                  </a:cubicBezTo>
                  <a:cubicBezTo>
                    <a:pt x="92" y="493"/>
                    <a:pt x="148" y="501"/>
                    <a:pt x="190" y="501"/>
                  </a:cubicBezTo>
                  <a:cubicBezTo>
                    <a:pt x="294" y="501"/>
                    <a:pt x="378" y="412"/>
                    <a:pt x="378" y="330"/>
                  </a:cubicBezTo>
                  <a:cubicBezTo>
                    <a:pt x="378" y="300"/>
                    <a:pt x="367" y="272"/>
                    <a:pt x="350" y="255"/>
                  </a:cubicBezTo>
                  <a:cubicBezTo>
                    <a:pt x="328" y="230"/>
                    <a:pt x="316" y="227"/>
                    <a:pt x="227" y="207"/>
                  </a:cubicBezTo>
                  <a:cubicBezTo>
                    <a:pt x="213" y="202"/>
                    <a:pt x="190" y="199"/>
                    <a:pt x="182" y="196"/>
                  </a:cubicBezTo>
                  <a:cubicBezTo>
                    <a:pt x="165" y="190"/>
                    <a:pt x="137" y="171"/>
                    <a:pt x="137" y="132"/>
                  </a:cubicBezTo>
                  <a:cubicBezTo>
                    <a:pt x="137" y="78"/>
                    <a:pt x="199" y="22"/>
                    <a:pt x="272" y="22"/>
                  </a:cubicBezTo>
                  <a:cubicBezTo>
                    <a:pt x="344" y="22"/>
                    <a:pt x="381" y="64"/>
                    <a:pt x="381" y="132"/>
                  </a:cubicBezTo>
                  <a:cubicBezTo>
                    <a:pt x="381" y="140"/>
                    <a:pt x="378" y="154"/>
                    <a:pt x="378" y="162"/>
                  </a:cubicBezTo>
                  <a:cubicBezTo>
                    <a:pt x="378" y="171"/>
                    <a:pt x="386" y="171"/>
                    <a:pt x="389" y="171"/>
                  </a:cubicBezTo>
                  <a:cubicBezTo>
                    <a:pt x="400" y="171"/>
                    <a:pt x="400" y="168"/>
                    <a:pt x="403" y="15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12" name="Freeform 11"/>
            <p:cNvSpPr/>
            <p:nvPr/>
          </p:nvSpPr>
          <p:spPr>
            <a:xfrm>
              <a:off x="3309839" y="2461320"/>
              <a:ext cx="32040" cy="774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0" h="216">
                  <a:moveTo>
                    <a:pt x="70" y="70"/>
                  </a:moveTo>
                  <a:cubicBezTo>
                    <a:pt x="70" y="106"/>
                    <a:pt x="64" y="151"/>
                    <a:pt x="14" y="196"/>
                  </a:cubicBezTo>
                  <a:cubicBezTo>
                    <a:pt x="11" y="199"/>
                    <a:pt x="11" y="202"/>
                    <a:pt x="11" y="204"/>
                  </a:cubicBezTo>
                  <a:cubicBezTo>
                    <a:pt x="11" y="210"/>
                    <a:pt x="17" y="216"/>
                    <a:pt x="20" y="216"/>
                  </a:cubicBezTo>
                  <a:cubicBezTo>
                    <a:pt x="31" y="216"/>
                    <a:pt x="90" y="160"/>
                    <a:pt x="90" y="76"/>
                  </a:cubicBezTo>
                  <a:cubicBezTo>
                    <a:pt x="90" y="34"/>
                    <a:pt x="73" y="0"/>
                    <a:pt x="39" y="0"/>
                  </a:cubicBezTo>
                  <a:cubicBezTo>
                    <a:pt x="17" y="0"/>
                    <a:pt x="0" y="17"/>
                    <a:pt x="0" y="39"/>
                  </a:cubicBezTo>
                  <a:cubicBezTo>
                    <a:pt x="0" y="62"/>
                    <a:pt x="17" y="81"/>
                    <a:pt x="42" y="81"/>
                  </a:cubicBezTo>
                  <a:cubicBezTo>
                    <a:pt x="59" y="81"/>
                    <a:pt x="70" y="70"/>
                    <a:pt x="70" y="7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13" name="Freeform 12"/>
            <p:cNvSpPr/>
            <p:nvPr/>
          </p:nvSpPr>
          <p:spPr>
            <a:xfrm>
              <a:off x="3378600" y="2379600"/>
              <a:ext cx="148680" cy="1630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14" h="454">
                  <a:moveTo>
                    <a:pt x="3" y="417"/>
                  </a:moveTo>
                  <a:cubicBezTo>
                    <a:pt x="0" y="428"/>
                    <a:pt x="0" y="431"/>
                    <a:pt x="0" y="431"/>
                  </a:cubicBezTo>
                  <a:cubicBezTo>
                    <a:pt x="0" y="448"/>
                    <a:pt x="11" y="454"/>
                    <a:pt x="22" y="454"/>
                  </a:cubicBezTo>
                  <a:cubicBezTo>
                    <a:pt x="48" y="454"/>
                    <a:pt x="53" y="431"/>
                    <a:pt x="56" y="420"/>
                  </a:cubicBezTo>
                  <a:cubicBezTo>
                    <a:pt x="59" y="417"/>
                    <a:pt x="73" y="361"/>
                    <a:pt x="90" y="291"/>
                  </a:cubicBezTo>
                  <a:cubicBezTo>
                    <a:pt x="109" y="308"/>
                    <a:pt x="137" y="314"/>
                    <a:pt x="162" y="314"/>
                  </a:cubicBezTo>
                  <a:cubicBezTo>
                    <a:pt x="224" y="314"/>
                    <a:pt x="260" y="263"/>
                    <a:pt x="263" y="263"/>
                  </a:cubicBezTo>
                  <a:cubicBezTo>
                    <a:pt x="277" y="311"/>
                    <a:pt x="325" y="314"/>
                    <a:pt x="333" y="314"/>
                  </a:cubicBezTo>
                  <a:cubicBezTo>
                    <a:pt x="358" y="314"/>
                    <a:pt x="375" y="297"/>
                    <a:pt x="389" y="277"/>
                  </a:cubicBezTo>
                  <a:cubicBezTo>
                    <a:pt x="403" y="249"/>
                    <a:pt x="414" y="210"/>
                    <a:pt x="414" y="207"/>
                  </a:cubicBezTo>
                  <a:cubicBezTo>
                    <a:pt x="414" y="199"/>
                    <a:pt x="403" y="199"/>
                    <a:pt x="403" y="199"/>
                  </a:cubicBezTo>
                  <a:cubicBezTo>
                    <a:pt x="392" y="199"/>
                    <a:pt x="392" y="202"/>
                    <a:pt x="386" y="218"/>
                  </a:cubicBezTo>
                  <a:cubicBezTo>
                    <a:pt x="378" y="252"/>
                    <a:pt x="367" y="294"/>
                    <a:pt x="336" y="294"/>
                  </a:cubicBezTo>
                  <a:cubicBezTo>
                    <a:pt x="319" y="294"/>
                    <a:pt x="314" y="277"/>
                    <a:pt x="314" y="260"/>
                  </a:cubicBezTo>
                  <a:cubicBezTo>
                    <a:pt x="314" y="246"/>
                    <a:pt x="319" y="221"/>
                    <a:pt x="325" y="204"/>
                  </a:cubicBezTo>
                  <a:cubicBezTo>
                    <a:pt x="328" y="185"/>
                    <a:pt x="336" y="157"/>
                    <a:pt x="339" y="143"/>
                  </a:cubicBezTo>
                  <a:lnTo>
                    <a:pt x="356" y="81"/>
                  </a:lnTo>
                  <a:cubicBezTo>
                    <a:pt x="358" y="64"/>
                    <a:pt x="367" y="34"/>
                    <a:pt x="367" y="28"/>
                  </a:cubicBezTo>
                  <a:cubicBezTo>
                    <a:pt x="367" y="14"/>
                    <a:pt x="356" y="6"/>
                    <a:pt x="344" y="6"/>
                  </a:cubicBezTo>
                  <a:cubicBezTo>
                    <a:pt x="336" y="6"/>
                    <a:pt x="322" y="11"/>
                    <a:pt x="316" y="22"/>
                  </a:cubicBezTo>
                  <a:cubicBezTo>
                    <a:pt x="314" y="28"/>
                    <a:pt x="308" y="50"/>
                    <a:pt x="305" y="64"/>
                  </a:cubicBezTo>
                  <a:lnTo>
                    <a:pt x="291" y="120"/>
                  </a:lnTo>
                  <a:lnTo>
                    <a:pt x="269" y="207"/>
                  </a:lnTo>
                  <a:cubicBezTo>
                    <a:pt x="263" y="224"/>
                    <a:pt x="263" y="227"/>
                    <a:pt x="258" y="235"/>
                  </a:cubicBezTo>
                  <a:cubicBezTo>
                    <a:pt x="235" y="266"/>
                    <a:pt x="204" y="294"/>
                    <a:pt x="165" y="294"/>
                  </a:cubicBezTo>
                  <a:cubicBezTo>
                    <a:pt x="109" y="294"/>
                    <a:pt x="109" y="244"/>
                    <a:pt x="109" y="232"/>
                  </a:cubicBezTo>
                  <a:cubicBezTo>
                    <a:pt x="109" y="213"/>
                    <a:pt x="112" y="204"/>
                    <a:pt x="120" y="168"/>
                  </a:cubicBezTo>
                  <a:cubicBezTo>
                    <a:pt x="129" y="137"/>
                    <a:pt x="129" y="132"/>
                    <a:pt x="137" y="104"/>
                  </a:cubicBezTo>
                  <a:lnTo>
                    <a:pt x="146" y="67"/>
                  </a:lnTo>
                  <a:cubicBezTo>
                    <a:pt x="148" y="50"/>
                    <a:pt x="157" y="25"/>
                    <a:pt x="157" y="22"/>
                  </a:cubicBezTo>
                  <a:cubicBezTo>
                    <a:pt x="157" y="8"/>
                    <a:pt x="146" y="0"/>
                    <a:pt x="132" y="0"/>
                  </a:cubicBezTo>
                  <a:cubicBezTo>
                    <a:pt x="106" y="0"/>
                    <a:pt x="101" y="25"/>
                    <a:pt x="98" y="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14" name="Freeform 13"/>
            <p:cNvSpPr/>
            <p:nvPr/>
          </p:nvSpPr>
          <p:spPr>
            <a:xfrm>
              <a:off x="3553920" y="2406960"/>
              <a:ext cx="63000" cy="120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76" h="336">
                  <a:moveTo>
                    <a:pt x="151" y="22"/>
                  </a:moveTo>
                  <a:cubicBezTo>
                    <a:pt x="151" y="8"/>
                    <a:pt x="143" y="0"/>
                    <a:pt x="132" y="0"/>
                  </a:cubicBezTo>
                  <a:cubicBezTo>
                    <a:pt x="118" y="0"/>
                    <a:pt x="101" y="14"/>
                    <a:pt x="101" y="31"/>
                  </a:cubicBezTo>
                  <a:cubicBezTo>
                    <a:pt x="101" y="45"/>
                    <a:pt x="112" y="50"/>
                    <a:pt x="120" y="50"/>
                  </a:cubicBezTo>
                  <a:cubicBezTo>
                    <a:pt x="137" y="50"/>
                    <a:pt x="151" y="36"/>
                    <a:pt x="151" y="22"/>
                  </a:cubicBezTo>
                  <a:close/>
                  <a:moveTo>
                    <a:pt x="176" y="260"/>
                  </a:moveTo>
                  <a:cubicBezTo>
                    <a:pt x="176" y="252"/>
                    <a:pt x="168" y="252"/>
                    <a:pt x="165" y="252"/>
                  </a:cubicBezTo>
                  <a:cubicBezTo>
                    <a:pt x="157" y="252"/>
                    <a:pt x="157" y="255"/>
                    <a:pt x="154" y="263"/>
                  </a:cubicBezTo>
                  <a:cubicBezTo>
                    <a:pt x="146" y="291"/>
                    <a:pt x="123" y="319"/>
                    <a:pt x="98" y="319"/>
                  </a:cubicBezTo>
                  <a:cubicBezTo>
                    <a:pt x="87" y="319"/>
                    <a:pt x="81" y="311"/>
                    <a:pt x="81" y="300"/>
                  </a:cubicBezTo>
                  <a:cubicBezTo>
                    <a:pt x="81" y="291"/>
                    <a:pt x="84" y="286"/>
                    <a:pt x="90" y="274"/>
                  </a:cubicBezTo>
                  <a:cubicBezTo>
                    <a:pt x="92" y="266"/>
                    <a:pt x="98" y="255"/>
                    <a:pt x="101" y="249"/>
                  </a:cubicBezTo>
                  <a:cubicBezTo>
                    <a:pt x="101" y="244"/>
                    <a:pt x="120" y="199"/>
                    <a:pt x="129" y="179"/>
                  </a:cubicBezTo>
                  <a:cubicBezTo>
                    <a:pt x="132" y="171"/>
                    <a:pt x="134" y="162"/>
                    <a:pt x="134" y="154"/>
                  </a:cubicBezTo>
                  <a:cubicBezTo>
                    <a:pt x="134" y="132"/>
                    <a:pt x="112" y="112"/>
                    <a:pt x="81" y="112"/>
                  </a:cubicBezTo>
                  <a:cubicBezTo>
                    <a:pt x="28" y="112"/>
                    <a:pt x="0" y="176"/>
                    <a:pt x="0" y="188"/>
                  </a:cubicBezTo>
                  <a:cubicBezTo>
                    <a:pt x="0" y="196"/>
                    <a:pt x="8" y="196"/>
                    <a:pt x="11" y="196"/>
                  </a:cubicBezTo>
                  <a:cubicBezTo>
                    <a:pt x="20" y="196"/>
                    <a:pt x="20" y="193"/>
                    <a:pt x="22" y="185"/>
                  </a:cubicBezTo>
                  <a:cubicBezTo>
                    <a:pt x="34" y="151"/>
                    <a:pt x="56" y="129"/>
                    <a:pt x="78" y="129"/>
                  </a:cubicBezTo>
                  <a:cubicBezTo>
                    <a:pt x="87" y="129"/>
                    <a:pt x="92" y="134"/>
                    <a:pt x="92" y="148"/>
                  </a:cubicBezTo>
                  <a:cubicBezTo>
                    <a:pt x="92" y="148"/>
                    <a:pt x="92" y="157"/>
                    <a:pt x="90" y="165"/>
                  </a:cubicBezTo>
                  <a:cubicBezTo>
                    <a:pt x="87" y="174"/>
                    <a:pt x="64" y="227"/>
                    <a:pt x="59" y="244"/>
                  </a:cubicBezTo>
                  <a:cubicBezTo>
                    <a:pt x="53" y="252"/>
                    <a:pt x="53" y="255"/>
                    <a:pt x="48" y="272"/>
                  </a:cubicBezTo>
                  <a:cubicBezTo>
                    <a:pt x="45" y="277"/>
                    <a:pt x="42" y="286"/>
                    <a:pt x="42" y="294"/>
                  </a:cubicBezTo>
                  <a:cubicBezTo>
                    <a:pt x="42" y="319"/>
                    <a:pt x="64" y="336"/>
                    <a:pt x="95" y="336"/>
                  </a:cubicBezTo>
                  <a:cubicBezTo>
                    <a:pt x="148" y="336"/>
                    <a:pt x="176" y="272"/>
                    <a:pt x="176" y="26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3661920" y="2503800"/>
              <a:ext cx="24840" cy="57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0" h="160">
                  <a:moveTo>
                    <a:pt x="53" y="53"/>
                  </a:moveTo>
                  <a:cubicBezTo>
                    <a:pt x="53" y="101"/>
                    <a:pt x="25" y="129"/>
                    <a:pt x="11" y="140"/>
                  </a:cubicBezTo>
                  <a:cubicBezTo>
                    <a:pt x="6" y="146"/>
                    <a:pt x="6" y="146"/>
                    <a:pt x="6" y="148"/>
                  </a:cubicBezTo>
                  <a:cubicBezTo>
                    <a:pt x="6" y="151"/>
                    <a:pt x="11" y="160"/>
                    <a:pt x="14" y="160"/>
                  </a:cubicBezTo>
                  <a:cubicBezTo>
                    <a:pt x="22" y="160"/>
                    <a:pt x="70" y="120"/>
                    <a:pt x="70" y="56"/>
                  </a:cubicBezTo>
                  <a:cubicBezTo>
                    <a:pt x="70" y="22"/>
                    <a:pt x="53" y="0"/>
                    <a:pt x="31" y="0"/>
                  </a:cubicBezTo>
                  <a:cubicBezTo>
                    <a:pt x="11" y="0"/>
                    <a:pt x="0" y="14"/>
                    <a:pt x="0" y="31"/>
                  </a:cubicBezTo>
                  <a:cubicBezTo>
                    <a:pt x="0" y="48"/>
                    <a:pt x="11" y="62"/>
                    <a:pt x="31" y="62"/>
                  </a:cubicBezTo>
                  <a:cubicBezTo>
                    <a:pt x="39" y="62"/>
                    <a:pt x="48" y="59"/>
                    <a:pt x="53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16" name="Freeform 15"/>
            <p:cNvSpPr/>
            <p:nvPr/>
          </p:nvSpPr>
          <p:spPr>
            <a:xfrm>
              <a:off x="3728160" y="2406960"/>
              <a:ext cx="63000" cy="120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76" h="336">
                  <a:moveTo>
                    <a:pt x="151" y="22"/>
                  </a:moveTo>
                  <a:cubicBezTo>
                    <a:pt x="151" y="8"/>
                    <a:pt x="143" y="0"/>
                    <a:pt x="132" y="0"/>
                  </a:cubicBezTo>
                  <a:cubicBezTo>
                    <a:pt x="118" y="0"/>
                    <a:pt x="101" y="14"/>
                    <a:pt x="101" y="31"/>
                  </a:cubicBezTo>
                  <a:cubicBezTo>
                    <a:pt x="101" y="45"/>
                    <a:pt x="112" y="50"/>
                    <a:pt x="120" y="50"/>
                  </a:cubicBezTo>
                  <a:cubicBezTo>
                    <a:pt x="137" y="50"/>
                    <a:pt x="151" y="36"/>
                    <a:pt x="151" y="22"/>
                  </a:cubicBezTo>
                  <a:close/>
                  <a:moveTo>
                    <a:pt x="176" y="260"/>
                  </a:moveTo>
                  <a:cubicBezTo>
                    <a:pt x="176" y="252"/>
                    <a:pt x="168" y="252"/>
                    <a:pt x="165" y="252"/>
                  </a:cubicBezTo>
                  <a:cubicBezTo>
                    <a:pt x="157" y="252"/>
                    <a:pt x="157" y="255"/>
                    <a:pt x="154" y="263"/>
                  </a:cubicBezTo>
                  <a:cubicBezTo>
                    <a:pt x="146" y="291"/>
                    <a:pt x="123" y="319"/>
                    <a:pt x="98" y="319"/>
                  </a:cubicBezTo>
                  <a:cubicBezTo>
                    <a:pt x="87" y="319"/>
                    <a:pt x="81" y="311"/>
                    <a:pt x="81" y="300"/>
                  </a:cubicBezTo>
                  <a:cubicBezTo>
                    <a:pt x="81" y="291"/>
                    <a:pt x="84" y="286"/>
                    <a:pt x="90" y="274"/>
                  </a:cubicBezTo>
                  <a:cubicBezTo>
                    <a:pt x="92" y="266"/>
                    <a:pt x="98" y="255"/>
                    <a:pt x="101" y="249"/>
                  </a:cubicBezTo>
                  <a:cubicBezTo>
                    <a:pt x="101" y="244"/>
                    <a:pt x="120" y="199"/>
                    <a:pt x="129" y="179"/>
                  </a:cubicBezTo>
                  <a:cubicBezTo>
                    <a:pt x="132" y="171"/>
                    <a:pt x="134" y="162"/>
                    <a:pt x="134" y="154"/>
                  </a:cubicBezTo>
                  <a:cubicBezTo>
                    <a:pt x="134" y="132"/>
                    <a:pt x="112" y="112"/>
                    <a:pt x="81" y="112"/>
                  </a:cubicBezTo>
                  <a:cubicBezTo>
                    <a:pt x="28" y="112"/>
                    <a:pt x="0" y="176"/>
                    <a:pt x="0" y="188"/>
                  </a:cubicBezTo>
                  <a:cubicBezTo>
                    <a:pt x="0" y="196"/>
                    <a:pt x="8" y="196"/>
                    <a:pt x="11" y="196"/>
                  </a:cubicBezTo>
                  <a:cubicBezTo>
                    <a:pt x="20" y="196"/>
                    <a:pt x="20" y="193"/>
                    <a:pt x="22" y="185"/>
                  </a:cubicBezTo>
                  <a:cubicBezTo>
                    <a:pt x="34" y="151"/>
                    <a:pt x="56" y="129"/>
                    <a:pt x="78" y="129"/>
                  </a:cubicBezTo>
                  <a:cubicBezTo>
                    <a:pt x="87" y="129"/>
                    <a:pt x="92" y="134"/>
                    <a:pt x="92" y="148"/>
                  </a:cubicBezTo>
                  <a:cubicBezTo>
                    <a:pt x="92" y="148"/>
                    <a:pt x="92" y="157"/>
                    <a:pt x="90" y="165"/>
                  </a:cubicBezTo>
                  <a:cubicBezTo>
                    <a:pt x="87" y="174"/>
                    <a:pt x="64" y="227"/>
                    <a:pt x="59" y="244"/>
                  </a:cubicBezTo>
                  <a:cubicBezTo>
                    <a:pt x="53" y="252"/>
                    <a:pt x="53" y="255"/>
                    <a:pt x="48" y="272"/>
                  </a:cubicBezTo>
                  <a:cubicBezTo>
                    <a:pt x="45" y="277"/>
                    <a:pt x="42" y="286"/>
                    <a:pt x="42" y="294"/>
                  </a:cubicBezTo>
                  <a:cubicBezTo>
                    <a:pt x="42" y="319"/>
                    <a:pt x="64" y="336"/>
                    <a:pt x="95" y="336"/>
                  </a:cubicBezTo>
                  <a:cubicBezTo>
                    <a:pt x="148" y="336"/>
                    <a:pt x="176" y="272"/>
                    <a:pt x="176" y="26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>
              <a:off x="3823920" y="2454480"/>
              <a:ext cx="147960" cy="529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12" h="148">
                  <a:moveTo>
                    <a:pt x="392" y="28"/>
                  </a:moveTo>
                  <a:cubicBezTo>
                    <a:pt x="400" y="28"/>
                    <a:pt x="412" y="28"/>
                    <a:pt x="412" y="14"/>
                  </a:cubicBezTo>
                  <a:cubicBezTo>
                    <a:pt x="412" y="0"/>
                    <a:pt x="398" y="0"/>
                    <a:pt x="392" y="0"/>
                  </a:cubicBezTo>
                  <a:lnTo>
                    <a:pt x="22" y="0"/>
                  </a:lnTo>
                  <a:cubicBezTo>
                    <a:pt x="14" y="0"/>
                    <a:pt x="0" y="0"/>
                    <a:pt x="0" y="14"/>
                  </a:cubicBezTo>
                  <a:cubicBezTo>
                    <a:pt x="0" y="28"/>
                    <a:pt x="14" y="28"/>
                    <a:pt x="20" y="28"/>
                  </a:cubicBezTo>
                  <a:close/>
                  <a:moveTo>
                    <a:pt x="392" y="148"/>
                  </a:moveTo>
                  <a:cubicBezTo>
                    <a:pt x="398" y="148"/>
                    <a:pt x="412" y="148"/>
                    <a:pt x="412" y="134"/>
                  </a:cubicBezTo>
                  <a:cubicBezTo>
                    <a:pt x="412" y="120"/>
                    <a:pt x="400" y="120"/>
                    <a:pt x="392" y="120"/>
                  </a:cubicBezTo>
                  <a:lnTo>
                    <a:pt x="20" y="120"/>
                  </a:lnTo>
                  <a:cubicBezTo>
                    <a:pt x="11" y="120"/>
                    <a:pt x="0" y="120"/>
                    <a:pt x="0" y="134"/>
                  </a:cubicBezTo>
                  <a:cubicBezTo>
                    <a:pt x="0" y="148"/>
                    <a:pt x="14" y="148"/>
                    <a:pt x="22" y="1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4013639" y="2406960"/>
              <a:ext cx="73080" cy="1184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04" h="330">
                  <a:moveTo>
                    <a:pt x="126" y="14"/>
                  </a:moveTo>
                  <a:cubicBezTo>
                    <a:pt x="126" y="0"/>
                    <a:pt x="126" y="0"/>
                    <a:pt x="109" y="0"/>
                  </a:cubicBezTo>
                  <a:cubicBezTo>
                    <a:pt x="73" y="31"/>
                    <a:pt x="20" y="31"/>
                    <a:pt x="8" y="31"/>
                  </a:cubicBezTo>
                  <a:lnTo>
                    <a:pt x="0" y="31"/>
                  </a:lnTo>
                  <a:lnTo>
                    <a:pt x="0" y="53"/>
                  </a:lnTo>
                  <a:lnTo>
                    <a:pt x="8" y="53"/>
                  </a:lnTo>
                  <a:cubicBezTo>
                    <a:pt x="20" y="53"/>
                    <a:pt x="53" y="53"/>
                    <a:pt x="81" y="39"/>
                  </a:cubicBezTo>
                  <a:lnTo>
                    <a:pt x="81" y="288"/>
                  </a:lnTo>
                  <a:cubicBezTo>
                    <a:pt x="81" y="302"/>
                    <a:pt x="81" y="308"/>
                    <a:pt x="28" y="308"/>
                  </a:cubicBezTo>
                  <a:lnTo>
                    <a:pt x="3" y="308"/>
                  </a:lnTo>
                  <a:lnTo>
                    <a:pt x="3" y="330"/>
                  </a:lnTo>
                  <a:cubicBezTo>
                    <a:pt x="31" y="328"/>
                    <a:pt x="76" y="328"/>
                    <a:pt x="104" y="328"/>
                  </a:cubicBezTo>
                  <a:cubicBezTo>
                    <a:pt x="134" y="328"/>
                    <a:pt x="176" y="328"/>
                    <a:pt x="204" y="330"/>
                  </a:cubicBezTo>
                  <a:lnTo>
                    <a:pt x="204" y="308"/>
                  </a:lnTo>
                  <a:lnTo>
                    <a:pt x="179" y="308"/>
                  </a:lnTo>
                  <a:cubicBezTo>
                    <a:pt x="126" y="308"/>
                    <a:pt x="126" y="302"/>
                    <a:pt x="126" y="28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4137480" y="2503800"/>
              <a:ext cx="21960" cy="219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2" h="62">
                  <a:moveTo>
                    <a:pt x="62" y="31"/>
                  </a:moveTo>
                  <a:cubicBezTo>
                    <a:pt x="62" y="14"/>
                    <a:pt x="48" y="0"/>
                    <a:pt x="31" y="0"/>
                  </a:cubicBezTo>
                  <a:cubicBezTo>
                    <a:pt x="14" y="0"/>
                    <a:pt x="0" y="14"/>
                    <a:pt x="0" y="31"/>
                  </a:cubicBezTo>
                  <a:cubicBezTo>
                    <a:pt x="0" y="48"/>
                    <a:pt x="14" y="62"/>
                    <a:pt x="31" y="62"/>
                  </a:cubicBezTo>
                  <a:cubicBezTo>
                    <a:pt x="48" y="62"/>
                    <a:pt x="62" y="48"/>
                    <a:pt x="62" y="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4219200" y="2503800"/>
              <a:ext cx="21960" cy="219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2" h="62">
                  <a:moveTo>
                    <a:pt x="62" y="31"/>
                  </a:moveTo>
                  <a:cubicBezTo>
                    <a:pt x="62" y="14"/>
                    <a:pt x="48" y="0"/>
                    <a:pt x="31" y="0"/>
                  </a:cubicBezTo>
                  <a:cubicBezTo>
                    <a:pt x="14" y="0"/>
                    <a:pt x="0" y="14"/>
                    <a:pt x="0" y="31"/>
                  </a:cubicBezTo>
                  <a:cubicBezTo>
                    <a:pt x="0" y="48"/>
                    <a:pt x="14" y="62"/>
                    <a:pt x="31" y="62"/>
                  </a:cubicBezTo>
                  <a:cubicBezTo>
                    <a:pt x="48" y="62"/>
                    <a:pt x="62" y="48"/>
                    <a:pt x="62" y="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21" name="Freeform 20"/>
            <p:cNvSpPr/>
            <p:nvPr/>
          </p:nvSpPr>
          <p:spPr>
            <a:xfrm>
              <a:off x="4290840" y="2404080"/>
              <a:ext cx="177120" cy="1216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93" h="339">
                  <a:moveTo>
                    <a:pt x="272" y="140"/>
                  </a:moveTo>
                  <a:cubicBezTo>
                    <a:pt x="272" y="137"/>
                    <a:pt x="269" y="134"/>
                    <a:pt x="269" y="134"/>
                  </a:cubicBezTo>
                  <a:cubicBezTo>
                    <a:pt x="269" y="132"/>
                    <a:pt x="283" y="126"/>
                    <a:pt x="288" y="120"/>
                  </a:cubicBezTo>
                  <a:cubicBezTo>
                    <a:pt x="372" y="67"/>
                    <a:pt x="400" y="48"/>
                    <a:pt x="423" y="36"/>
                  </a:cubicBezTo>
                  <a:cubicBezTo>
                    <a:pt x="440" y="31"/>
                    <a:pt x="459" y="22"/>
                    <a:pt x="479" y="22"/>
                  </a:cubicBezTo>
                  <a:cubicBezTo>
                    <a:pt x="484" y="22"/>
                    <a:pt x="493" y="22"/>
                    <a:pt x="493" y="8"/>
                  </a:cubicBezTo>
                  <a:cubicBezTo>
                    <a:pt x="493" y="3"/>
                    <a:pt x="487" y="0"/>
                    <a:pt x="487" y="0"/>
                  </a:cubicBezTo>
                  <a:cubicBezTo>
                    <a:pt x="470" y="3"/>
                    <a:pt x="454" y="3"/>
                    <a:pt x="445" y="3"/>
                  </a:cubicBezTo>
                  <a:lnTo>
                    <a:pt x="412" y="3"/>
                  </a:lnTo>
                  <a:cubicBezTo>
                    <a:pt x="403" y="3"/>
                    <a:pt x="389" y="0"/>
                    <a:pt x="381" y="0"/>
                  </a:cubicBezTo>
                  <a:cubicBezTo>
                    <a:pt x="372" y="0"/>
                    <a:pt x="370" y="6"/>
                    <a:pt x="370" y="14"/>
                  </a:cubicBezTo>
                  <a:cubicBezTo>
                    <a:pt x="370" y="14"/>
                    <a:pt x="370" y="22"/>
                    <a:pt x="378" y="22"/>
                  </a:cubicBezTo>
                  <a:cubicBezTo>
                    <a:pt x="389" y="22"/>
                    <a:pt x="389" y="25"/>
                    <a:pt x="389" y="28"/>
                  </a:cubicBezTo>
                  <a:cubicBezTo>
                    <a:pt x="389" y="31"/>
                    <a:pt x="384" y="36"/>
                    <a:pt x="381" y="39"/>
                  </a:cubicBezTo>
                  <a:cubicBezTo>
                    <a:pt x="372" y="45"/>
                    <a:pt x="372" y="45"/>
                    <a:pt x="367" y="48"/>
                  </a:cubicBezTo>
                  <a:lnTo>
                    <a:pt x="140" y="193"/>
                  </a:lnTo>
                  <a:lnTo>
                    <a:pt x="179" y="42"/>
                  </a:lnTo>
                  <a:cubicBezTo>
                    <a:pt x="182" y="25"/>
                    <a:pt x="182" y="22"/>
                    <a:pt x="221" y="22"/>
                  </a:cubicBezTo>
                  <a:cubicBezTo>
                    <a:pt x="232" y="22"/>
                    <a:pt x="235" y="22"/>
                    <a:pt x="235" y="20"/>
                  </a:cubicBezTo>
                  <a:cubicBezTo>
                    <a:pt x="241" y="17"/>
                    <a:pt x="241" y="11"/>
                    <a:pt x="241" y="8"/>
                  </a:cubicBezTo>
                  <a:cubicBezTo>
                    <a:pt x="241" y="8"/>
                    <a:pt x="241" y="0"/>
                    <a:pt x="232" y="0"/>
                  </a:cubicBezTo>
                  <a:cubicBezTo>
                    <a:pt x="221" y="0"/>
                    <a:pt x="210" y="3"/>
                    <a:pt x="199" y="3"/>
                  </a:cubicBezTo>
                  <a:cubicBezTo>
                    <a:pt x="188" y="3"/>
                    <a:pt x="174" y="3"/>
                    <a:pt x="162" y="3"/>
                  </a:cubicBezTo>
                  <a:cubicBezTo>
                    <a:pt x="151" y="3"/>
                    <a:pt x="137" y="3"/>
                    <a:pt x="126" y="3"/>
                  </a:cubicBezTo>
                  <a:cubicBezTo>
                    <a:pt x="115" y="3"/>
                    <a:pt x="104" y="0"/>
                    <a:pt x="92" y="0"/>
                  </a:cubicBezTo>
                  <a:cubicBezTo>
                    <a:pt x="87" y="0"/>
                    <a:pt x="78" y="0"/>
                    <a:pt x="78" y="14"/>
                  </a:cubicBezTo>
                  <a:cubicBezTo>
                    <a:pt x="78" y="22"/>
                    <a:pt x="84" y="22"/>
                    <a:pt x="98" y="22"/>
                  </a:cubicBezTo>
                  <a:cubicBezTo>
                    <a:pt x="104" y="22"/>
                    <a:pt x="118" y="22"/>
                    <a:pt x="129" y="25"/>
                  </a:cubicBezTo>
                  <a:cubicBezTo>
                    <a:pt x="129" y="31"/>
                    <a:pt x="129" y="34"/>
                    <a:pt x="129" y="36"/>
                  </a:cubicBezTo>
                  <a:lnTo>
                    <a:pt x="62" y="297"/>
                  </a:lnTo>
                  <a:cubicBezTo>
                    <a:pt x="59" y="314"/>
                    <a:pt x="59" y="316"/>
                    <a:pt x="20" y="316"/>
                  </a:cubicBezTo>
                  <a:cubicBezTo>
                    <a:pt x="8" y="316"/>
                    <a:pt x="0" y="316"/>
                    <a:pt x="0" y="330"/>
                  </a:cubicBezTo>
                  <a:cubicBezTo>
                    <a:pt x="0" y="333"/>
                    <a:pt x="3" y="339"/>
                    <a:pt x="8" y="339"/>
                  </a:cubicBezTo>
                  <a:cubicBezTo>
                    <a:pt x="20" y="339"/>
                    <a:pt x="31" y="336"/>
                    <a:pt x="42" y="336"/>
                  </a:cubicBezTo>
                  <a:cubicBezTo>
                    <a:pt x="53" y="336"/>
                    <a:pt x="67" y="336"/>
                    <a:pt x="78" y="336"/>
                  </a:cubicBezTo>
                  <a:cubicBezTo>
                    <a:pt x="90" y="336"/>
                    <a:pt x="104" y="336"/>
                    <a:pt x="115" y="336"/>
                  </a:cubicBezTo>
                  <a:cubicBezTo>
                    <a:pt x="126" y="336"/>
                    <a:pt x="140" y="339"/>
                    <a:pt x="151" y="339"/>
                  </a:cubicBezTo>
                  <a:cubicBezTo>
                    <a:pt x="154" y="339"/>
                    <a:pt x="162" y="339"/>
                    <a:pt x="162" y="325"/>
                  </a:cubicBezTo>
                  <a:cubicBezTo>
                    <a:pt x="162" y="316"/>
                    <a:pt x="157" y="316"/>
                    <a:pt x="146" y="316"/>
                  </a:cubicBezTo>
                  <a:cubicBezTo>
                    <a:pt x="146" y="316"/>
                    <a:pt x="134" y="316"/>
                    <a:pt x="126" y="316"/>
                  </a:cubicBezTo>
                  <a:cubicBezTo>
                    <a:pt x="112" y="314"/>
                    <a:pt x="112" y="314"/>
                    <a:pt x="112" y="311"/>
                  </a:cubicBezTo>
                  <a:cubicBezTo>
                    <a:pt x="112" y="308"/>
                    <a:pt x="118" y="286"/>
                    <a:pt x="120" y="272"/>
                  </a:cubicBezTo>
                  <a:cubicBezTo>
                    <a:pt x="120" y="269"/>
                    <a:pt x="132" y="224"/>
                    <a:pt x="134" y="224"/>
                  </a:cubicBezTo>
                  <a:cubicBezTo>
                    <a:pt x="134" y="221"/>
                    <a:pt x="134" y="218"/>
                    <a:pt x="140" y="216"/>
                  </a:cubicBezTo>
                  <a:lnTo>
                    <a:pt x="218" y="165"/>
                  </a:lnTo>
                  <a:cubicBezTo>
                    <a:pt x="221" y="165"/>
                    <a:pt x="224" y="162"/>
                    <a:pt x="224" y="162"/>
                  </a:cubicBezTo>
                  <a:cubicBezTo>
                    <a:pt x="227" y="162"/>
                    <a:pt x="227" y="162"/>
                    <a:pt x="230" y="168"/>
                  </a:cubicBezTo>
                  <a:lnTo>
                    <a:pt x="308" y="297"/>
                  </a:lnTo>
                  <a:cubicBezTo>
                    <a:pt x="314" y="305"/>
                    <a:pt x="314" y="305"/>
                    <a:pt x="314" y="308"/>
                  </a:cubicBezTo>
                  <a:cubicBezTo>
                    <a:pt x="314" y="316"/>
                    <a:pt x="297" y="316"/>
                    <a:pt x="291" y="316"/>
                  </a:cubicBezTo>
                  <a:cubicBezTo>
                    <a:pt x="286" y="316"/>
                    <a:pt x="277" y="316"/>
                    <a:pt x="277" y="330"/>
                  </a:cubicBezTo>
                  <a:cubicBezTo>
                    <a:pt x="277" y="333"/>
                    <a:pt x="280" y="339"/>
                    <a:pt x="288" y="339"/>
                  </a:cubicBezTo>
                  <a:cubicBezTo>
                    <a:pt x="297" y="339"/>
                    <a:pt x="308" y="336"/>
                    <a:pt x="319" y="336"/>
                  </a:cubicBezTo>
                  <a:cubicBezTo>
                    <a:pt x="330" y="336"/>
                    <a:pt x="342" y="336"/>
                    <a:pt x="356" y="336"/>
                  </a:cubicBezTo>
                  <a:cubicBezTo>
                    <a:pt x="364" y="336"/>
                    <a:pt x="372" y="336"/>
                    <a:pt x="381" y="336"/>
                  </a:cubicBezTo>
                  <a:cubicBezTo>
                    <a:pt x="389" y="336"/>
                    <a:pt x="409" y="339"/>
                    <a:pt x="412" y="339"/>
                  </a:cubicBezTo>
                  <a:cubicBezTo>
                    <a:pt x="417" y="339"/>
                    <a:pt x="423" y="333"/>
                    <a:pt x="423" y="325"/>
                  </a:cubicBezTo>
                  <a:cubicBezTo>
                    <a:pt x="423" y="316"/>
                    <a:pt x="414" y="316"/>
                    <a:pt x="409" y="316"/>
                  </a:cubicBezTo>
                  <a:cubicBezTo>
                    <a:pt x="389" y="316"/>
                    <a:pt x="378" y="314"/>
                    <a:pt x="372" y="3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22" name="Freeform 21"/>
            <p:cNvSpPr/>
            <p:nvPr/>
          </p:nvSpPr>
          <p:spPr>
            <a:xfrm>
              <a:off x="4710240" y="1579319"/>
              <a:ext cx="226440" cy="1699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30" h="473">
                  <a:moveTo>
                    <a:pt x="347" y="196"/>
                  </a:moveTo>
                  <a:cubicBezTo>
                    <a:pt x="344" y="190"/>
                    <a:pt x="344" y="188"/>
                    <a:pt x="344" y="188"/>
                  </a:cubicBezTo>
                  <a:cubicBezTo>
                    <a:pt x="344" y="185"/>
                    <a:pt x="344" y="185"/>
                    <a:pt x="361" y="174"/>
                  </a:cubicBezTo>
                  <a:lnTo>
                    <a:pt x="431" y="123"/>
                  </a:lnTo>
                  <a:cubicBezTo>
                    <a:pt x="521" y="59"/>
                    <a:pt x="566" y="28"/>
                    <a:pt x="613" y="25"/>
                  </a:cubicBezTo>
                  <a:cubicBezTo>
                    <a:pt x="622" y="25"/>
                    <a:pt x="630" y="22"/>
                    <a:pt x="630" y="8"/>
                  </a:cubicBezTo>
                  <a:cubicBezTo>
                    <a:pt x="630" y="3"/>
                    <a:pt x="624" y="0"/>
                    <a:pt x="622" y="0"/>
                  </a:cubicBezTo>
                  <a:cubicBezTo>
                    <a:pt x="605" y="0"/>
                    <a:pt x="588" y="3"/>
                    <a:pt x="574" y="3"/>
                  </a:cubicBezTo>
                  <a:cubicBezTo>
                    <a:pt x="554" y="3"/>
                    <a:pt x="507" y="0"/>
                    <a:pt x="490" y="0"/>
                  </a:cubicBezTo>
                  <a:cubicBezTo>
                    <a:pt x="484" y="0"/>
                    <a:pt x="476" y="0"/>
                    <a:pt x="476" y="14"/>
                  </a:cubicBezTo>
                  <a:cubicBezTo>
                    <a:pt x="476" y="17"/>
                    <a:pt x="476" y="25"/>
                    <a:pt x="484" y="25"/>
                  </a:cubicBezTo>
                  <a:cubicBezTo>
                    <a:pt x="493" y="25"/>
                    <a:pt x="501" y="28"/>
                    <a:pt x="501" y="34"/>
                  </a:cubicBezTo>
                  <a:cubicBezTo>
                    <a:pt x="501" y="48"/>
                    <a:pt x="482" y="62"/>
                    <a:pt x="473" y="70"/>
                  </a:cubicBezTo>
                  <a:lnTo>
                    <a:pt x="182" y="272"/>
                  </a:lnTo>
                  <a:lnTo>
                    <a:pt x="238" y="53"/>
                  </a:lnTo>
                  <a:cubicBezTo>
                    <a:pt x="244" y="31"/>
                    <a:pt x="244" y="25"/>
                    <a:pt x="300" y="25"/>
                  </a:cubicBezTo>
                  <a:cubicBezTo>
                    <a:pt x="311" y="25"/>
                    <a:pt x="319" y="25"/>
                    <a:pt x="319" y="11"/>
                  </a:cubicBezTo>
                  <a:cubicBezTo>
                    <a:pt x="319" y="3"/>
                    <a:pt x="316" y="0"/>
                    <a:pt x="308" y="0"/>
                  </a:cubicBezTo>
                  <a:cubicBezTo>
                    <a:pt x="288" y="0"/>
                    <a:pt x="238" y="3"/>
                    <a:pt x="218" y="3"/>
                  </a:cubicBezTo>
                  <a:cubicBezTo>
                    <a:pt x="207" y="3"/>
                    <a:pt x="182" y="3"/>
                    <a:pt x="171" y="3"/>
                  </a:cubicBezTo>
                  <a:cubicBezTo>
                    <a:pt x="157" y="0"/>
                    <a:pt x="140" y="0"/>
                    <a:pt x="126" y="0"/>
                  </a:cubicBezTo>
                  <a:cubicBezTo>
                    <a:pt x="123" y="0"/>
                    <a:pt x="112" y="0"/>
                    <a:pt x="112" y="14"/>
                  </a:cubicBezTo>
                  <a:cubicBezTo>
                    <a:pt x="112" y="25"/>
                    <a:pt x="120" y="25"/>
                    <a:pt x="134" y="25"/>
                  </a:cubicBezTo>
                  <a:cubicBezTo>
                    <a:pt x="146" y="25"/>
                    <a:pt x="148" y="25"/>
                    <a:pt x="162" y="25"/>
                  </a:cubicBezTo>
                  <a:cubicBezTo>
                    <a:pt x="176" y="28"/>
                    <a:pt x="176" y="28"/>
                    <a:pt x="176" y="36"/>
                  </a:cubicBezTo>
                  <a:cubicBezTo>
                    <a:pt x="176" y="36"/>
                    <a:pt x="176" y="42"/>
                    <a:pt x="174" y="50"/>
                  </a:cubicBezTo>
                  <a:lnTo>
                    <a:pt x="81" y="420"/>
                  </a:lnTo>
                  <a:cubicBezTo>
                    <a:pt x="76" y="442"/>
                    <a:pt x="76" y="448"/>
                    <a:pt x="20" y="448"/>
                  </a:cubicBezTo>
                  <a:cubicBezTo>
                    <a:pt x="8" y="448"/>
                    <a:pt x="0" y="448"/>
                    <a:pt x="0" y="465"/>
                  </a:cubicBezTo>
                  <a:cubicBezTo>
                    <a:pt x="0" y="465"/>
                    <a:pt x="0" y="473"/>
                    <a:pt x="11" y="473"/>
                  </a:cubicBezTo>
                  <a:cubicBezTo>
                    <a:pt x="31" y="473"/>
                    <a:pt x="81" y="470"/>
                    <a:pt x="101" y="470"/>
                  </a:cubicBezTo>
                  <a:cubicBezTo>
                    <a:pt x="112" y="470"/>
                    <a:pt x="137" y="470"/>
                    <a:pt x="148" y="470"/>
                  </a:cubicBezTo>
                  <a:cubicBezTo>
                    <a:pt x="162" y="473"/>
                    <a:pt x="179" y="473"/>
                    <a:pt x="193" y="473"/>
                  </a:cubicBezTo>
                  <a:cubicBezTo>
                    <a:pt x="196" y="473"/>
                    <a:pt x="207" y="473"/>
                    <a:pt x="207" y="459"/>
                  </a:cubicBezTo>
                  <a:cubicBezTo>
                    <a:pt x="207" y="448"/>
                    <a:pt x="199" y="448"/>
                    <a:pt x="185" y="448"/>
                  </a:cubicBezTo>
                  <a:cubicBezTo>
                    <a:pt x="185" y="448"/>
                    <a:pt x="171" y="448"/>
                    <a:pt x="160" y="448"/>
                  </a:cubicBezTo>
                  <a:cubicBezTo>
                    <a:pt x="143" y="445"/>
                    <a:pt x="143" y="442"/>
                    <a:pt x="143" y="437"/>
                  </a:cubicBezTo>
                  <a:cubicBezTo>
                    <a:pt x="143" y="431"/>
                    <a:pt x="151" y="406"/>
                    <a:pt x="176" y="302"/>
                  </a:cubicBezTo>
                  <a:lnTo>
                    <a:pt x="291" y="221"/>
                  </a:lnTo>
                  <a:lnTo>
                    <a:pt x="392" y="417"/>
                  </a:lnTo>
                  <a:cubicBezTo>
                    <a:pt x="395" y="426"/>
                    <a:pt x="395" y="426"/>
                    <a:pt x="395" y="431"/>
                  </a:cubicBezTo>
                  <a:cubicBezTo>
                    <a:pt x="395" y="445"/>
                    <a:pt x="375" y="448"/>
                    <a:pt x="364" y="448"/>
                  </a:cubicBezTo>
                  <a:cubicBezTo>
                    <a:pt x="356" y="448"/>
                    <a:pt x="347" y="448"/>
                    <a:pt x="347" y="465"/>
                  </a:cubicBezTo>
                  <a:cubicBezTo>
                    <a:pt x="347" y="465"/>
                    <a:pt x="347" y="473"/>
                    <a:pt x="358" y="473"/>
                  </a:cubicBezTo>
                  <a:cubicBezTo>
                    <a:pt x="378" y="473"/>
                    <a:pt x="426" y="470"/>
                    <a:pt x="445" y="470"/>
                  </a:cubicBezTo>
                  <a:cubicBezTo>
                    <a:pt x="468" y="470"/>
                    <a:pt x="496" y="473"/>
                    <a:pt x="515" y="473"/>
                  </a:cubicBezTo>
                  <a:cubicBezTo>
                    <a:pt x="524" y="473"/>
                    <a:pt x="529" y="468"/>
                    <a:pt x="529" y="459"/>
                  </a:cubicBezTo>
                  <a:cubicBezTo>
                    <a:pt x="529" y="448"/>
                    <a:pt x="518" y="448"/>
                    <a:pt x="512" y="448"/>
                  </a:cubicBezTo>
                  <a:cubicBezTo>
                    <a:pt x="498" y="448"/>
                    <a:pt x="479" y="448"/>
                    <a:pt x="468" y="4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23" name="Freeform 22"/>
            <p:cNvSpPr/>
            <p:nvPr/>
          </p:nvSpPr>
          <p:spPr>
            <a:xfrm>
              <a:off x="4585319" y="1855439"/>
              <a:ext cx="472320" cy="4964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313" h="1380">
                  <a:moveTo>
                    <a:pt x="1193" y="1380"/>
                  </a:moveTo>
                  <a:lnTo>
                    <a:pt x="1313" y="1064"/>
                  </a:lnTo>
                  <a:lnTo>
                    <a:pt x="1288" y="1064"/>
                  </a:lnTo>
                  <a:cubicBezTo>
                    <a:pt x="1249" y="1168"/>
                    <a:pt x="1145" y="1235"/>
                    <a:pt x="1030" y="1263"/>
                  </a:cubicBezTo>
                  <a:cubicBezTo>
                    <a:pt x="1011" y="1268"/>
                    <a:pt x="913" y="1294"/>
                    <a:pt x="725" y="1294"/>
                  </a:cubicBezTo>
                  <a:lnTo>
                    <a:pt x="129" y="1294"/>
                  </a:lnTo>
                  <a:lnTo>
                    <a:pt x="633" y="706"/>
                  </a:lnTo>
                  <a:cubicBezTo>
                    <a:pt x="638" y="697"/>
                    <a:pt x="641" y="694"/>
                    <a:pt x="641" y="692"/>
                  </a:cubicBezTo>
                  <a:cubicBezTo>
                    <a:pt x="641" y="689"/>
                    <a:pt x="641" y="686"/>
                    <a:pt x="633" y="675"/>
                  </a:cubicBezTo>
                  <a:lnTo>
                    <a:pt x="174" y="48"/>
                  </a:lnTo>
                  <a:lnTo>
                    <a:pt x="714" y="48"/>
                  </a:lnTo>
                  <a:cubicBezTo>
                    <a:pt x="848" y="48"/>
                    <a:pt x="938" y="62"/>
                    <a:pt x="946" y="64"/>
                  </a:cubicBezTo>
                  <a:cubicBezTo>
                    <a:pt x="1000" y="70"/>
                    <a:pt x="1084" y="87"/>
                    <a:pt x="1162" y="137"/>
                  </a:cubicBezTo>
                  <a:cubicBezTo>
                    <a:pt x="1187" y="154"/>
                    <a:pt x="1254" y="196"/>
                    <a:pt x="1288" y="277"/>
                  </a:cubicBezTo>
                  <a:lnTo>
                    <a:pt x="1313" y="277"/>
                  </a:lnTo>
                  <a:lnTo>
                    <a:pt x="1193" y="0"/>
                  </a:lnTo>
                  <a:lnTo>
                    <a:pt x="28" y="0"/>
                  </a:lnTo>
                  <a:cubicBezTo>
                    <a:pt x="6" y="0"/>
                    <a:pt x="3" y="0"/>
                    <a:pt x="0" y="6"/>
                  </a:cubicBezTo>
                  <a:cubicBezTo>
                    <a:pt x="0" y="11"/>
                    <a:pt x="0" y="28"/>
                    <a:pt x="0" y="39"/>
                  </a:cubicBezTo>
                  <a:lnTo>
                    <a:pt x="521" y="753"/>
                  </a:lnTo>
                  <a:lnTo>
                    <a:pt x="11" y="1352"/>
                  </a:lnTo>
                  <a:cubicBezTo>
                    <a:pt x="0" y="1364"/>
                    <a:pt x="0" y="1369"/>
                    <a:pt x="0" y="1369"/>
                  </a:cubicBezTo>
                  <a:cubicBezTo>
                    <a:pt x="0" y="1380"/>
                    <a:pt x="8" y="1380"/>
                    <a:pt x="28" y="138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24" name="Freeform 23"/>
            <p:cNvSpPr/>
            <p:nvPr/>
          </p:nvSpPr>
          <p:spPr>
            <a:xfrm>
              <a:off x="4603320" y="2445120"/>
              <a:ext cx="76320" cy="1681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13" h="468">
                  <a:moveTo>
                    <a:pt x="193" y="25"/>
                  </a:moveTo>
                  <a:cubicBezTo>
                    <a:pt x="193" y="14"/>
                    <a:pt x="185" y="0"/>
                    <a:pt x="165" y="0"/>
                  </a:cubicBezTo>
                  <a:cubicBezTo>
                    <a:pt x="146" y="0"/>
                    <a:pt x="126" y="17"/>
                    <a:pt x="126" y="39"/>
                  </a:cubicBezTo>
                  <a:cubicBezTo>
                    <a:pt x="126" y="50"/>
                    <a:pt x="134" y="64"/>
                    <a:pt x="154" y="64"/>
                  </a:cubicBezTo>
                  <a:cubicBezTo>
                    <a:pt x="174" y="64"/>
                    <a:pt x="193" y="45"/>
                    <a:pt x="193" y="25"/>
                  </a:cubicBezTo>
                  <a:close/>
                  <a:moveTo>
                    <a:pt x="50" y="378"/>
                  </a:moveTo>
                  <a:cubicBezTo>
                    <a:pt x="48" y="386"/>
                    <a:pt x="45" y="395"/>
                    <a:pt x="45" y="409"/>
                  </a:cubicBezTo>
                  <a:cubicBezTo>
                    <a:pt x="45" y="440"/>
                    <a:pt x="73" y="468"/>
                    <a:pt x="112" y="468"/>
                  </a:cubicBezTo>
                  <a:cubicBezTo>
                    <a:pt x="182" y="468"/>
                    <a:pt x="213" y="370"/>
                    <a:pt x="213" y="361"/>
                  </a:cubicBezTo>
                  <a:cubicBezTo>
                    <a:pt x="213" y="350"/>
                    <a:pt x="202" y="350"/>
                    <a:pt x="202" y="350"/>
                  </a:cubicBezTo>
                  <a:cubicBezTo>
                    <a:pt x="190" y="350"/>
                    <a:pt x="190" y="356"/>
                    <a:pt x="188" y="364"/>
                  </a:cubicBezTo>
                  <a:cubicBezTo>
                    <a:pt x="171" y="417"/>
                    <a:pt x="140" y="448"/>
                    <a:pt x="112" y="448"/>
                  </a:cubicBezTo>
                  <a:cubicBezTo>
                    <a:pt x="98" y="448"/>
                    <a:pt x="95" y="437"/>
                    <a:pt x="95" y="423"/>
                  </a:cubicBezTo>
                  <a:cubicBezTo>
                    <a:pt x="95" y="406"/>
                    <a:pt x="101" y="395"/>
                    <a:pt x="106" y="378"/>
                  </a:cubicBezTo>
                  <a:cubicBezTo>
                    <a:pt x="115" y="358"/>
                    <a:pt x="120" y="342"/>
                    <a:pt x="129" y="322"/>
                  </a:cubicBezTo>
                  <a:cubicBezTo>
                    <a:pt x="134" y="305"/>
                    <a:pt x="160" y="244"/>
                    <a:pt x="162" y="235"/>
                  </a:cubicBezTo>
                  <a:cubicBezTo>
                    <a:pt x="165" y="227"/>
                    <a:pt x="168" y="218"/>
                    <a:pt x="168" y="213"/>
                  </a:cubicBezTo>
                  <a:cubicBezTo>
                    <a:pt x="168" y="179"/>
                    <a:pt x="140" y="154"/>
                    <a:pt x="101" y="154"/>
                  </a:cubicBezTo>
                  <a:cubicBezTo>
                    <a:pt x="31" y="154"/>
                    <a:pt x="0" y="249"/>
                    <a:pt x="0" y="260"/>
                  </a:cubicBezTo>
                  <a:cubicBezTo>
                    <a:pt x="0" y="269"/>
                    <a:pt x="8" y="269"/>
                    <a:pt x="11" y="269"/>
                  </a:cubicBezTo>
                  <a:cubicBezTo>
                    <a:pt x="22" y="269"/>
                    <a:pt x="22" y="266"/>
                    <a:pt x="25" y="258"/>
                  </a:cubicBezTo>
                  <a:cubicBezTo>
                    <a:pt x="42" y="199"/>
                    <a:pt x="73" y="174"/>
                    <a:pt x="98" y="174"/>
                  </a:cubicBezTo>
                  <a:cubicBezTo>
                    <a:pt x="109" y="174"/>
                    <a:pt x="118" y="179"/>
                    <a:pt x="118" y="199"/>
                  </a:cubicBezTo>
                  <a:cubicBezTo>
                    <a:pt x="118" y="213"/>
                    <a:pt x="112" y="224"/>
                    <a:pt x="95" y="26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25" name="Freeform 24"/>
            <p:cNvSpPr/>
            <p:nvPr/>
          </p:nvSpPr>
          <p:spPr>
            <a:xfrm>
              <a:off x="4708080" y="2514960"/>
              <a:ext cx="183240" cy="673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10" h="188">
                  <a:moveTo>
                    <a:pt x="484" y="34"/>
                  </a:moveTo>
                  <a:cubicBezTo>
                    <a:pt x="493" y="34"/>
                    <a:pt x="510" y="34"/>
                    <a:pt x="510" y="17"/>
                  </a:cubicBezTo>
                  <a:cubicBezTo>
                    <a:pt x="510" y="0"/>
                    <a:pt x="493" y="0"/>
                    <a:pt x="484" y="0"/>
                  </a:cubicBezTo>
                  <a:lnTo>
                    <a:pt x="25" y="0"/>
                  </a:lnTo>
                  <a:cubicBezTo>
                    <a:pt x="17" y="0"/>
                    <a:pt x="0" y="0"/>
                    <a:pt x="0" y="17"/>
                  </a:cubicBezTo>
                  <a:cubicBezTo>
                    <a:pt x="0" y="34"/>
                    <a:pt x="17" y="34"/>
                    <a:pt x="25" y="34"/>
                  </a:cubicBezTo>
                  <a:close/>
                  <a:moveTo>
                    <a:pt x="484" y="188"/>
                  </a:moveTo>
                  <a:cubicBezTo>
                    <a:pt x="493" y="188"/>
                    <a:pt x="510" y="188"/>
                    <a:pt x="510" y="171"/>
                  </a:cubicBezTo>
                  <a:cubicBezTo>
                    <a:pt x="510" y="154"/>
                    <a:pt x="493" y="154"/>
                    <a:pt x="484" y="154"/>
                  </a:cubicBezTo>
                  <a:lnTo>
                    <a:pt x="25" y="154"/>
                  </a:lnTo>
                  <a:cubicBezTo>
                    <a:pt x="17" y="154"/>
                    <a:pt x="0" y="154"/>
                    <a:pt x="0" y="171"/>
                  </a:cubicBezTo>
                  <a:cubicBezTo>
                    <a:pt x="0" y="188"/>
                    <a:pt x="17" y="188"/>
                    <a:pt x="25" y="18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26" name="Freeform 25"/>
            <p:cNvSpPr/>
            <p:nvPr/>
          </p:nvSpPr>
          <p:spPr>
            <a:xfrm>
              <a:off x="4934879" y="2445120"/>
              <a:ext cx="91440" cy="1648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55" h="459">
                  <a:moveTo>
                    <a:pt x="157" y="20"/>
                  </a:moveTo>
                  <a:cubicBezTo>
                    <a:pt x="157" y="0"/>
                    <a:pt x="157" y="0"/>
                    <a:pt x="137" y="0"/>
                  </a:cubicBezTo>
                  <a:cubicBezTo>
                    <a:pt x="92" y="45"/>
                    <a:pt x="28" y="45"/>
                    <a:pt x="0" y="45"/>
                  </a:cubicBezTo>
                  <a:lnTo>
                    <a:pt x="0" y="70"/>
                  </a:lnTo>
                  <a:cubicBezTo>
                    <a:pt x="17" y="70"/>
                    <a:pt x="62" y="70"/>
                    <a:pt x="101" y="50"/>
                  </a:cubicBezTo>
                  <a:lnTo>
                    <a:pt x="101" y="403"/>
                  </a:lnTo>
                  <a:cubicBezTo>
                    <a:pt x="101" y="426"/>
                    <a:pt x="101" y="434"/>
                    <a:pt x="31" y="434"/>
                  </a:cubicBezTo>
                  <a:lnTo>
                    <a:pt x="6" y="434"/>
                  </a:lnTo>
                  <a:lnTo>
                    <a:pt x="6" y="459"/>
                  </a:lnTo>
                  <a:cubicBezTo>
                    <a:pt x="17" y="459"/>
                    <a:pt x="104" y="456"/>
                    <a:pt x="129" y="456"/>
                  </a:cubicBezTo>
                  <a:cubicBezTo>
                    <a:pt x="151" y="456"/>
                    <a:pt x="238" y="459"/>
                    <a:pt x="255" y="459"/>
                  </a:cubicBezTo>
                  <a:lnTo>
                    <a:pt x="255" y="434"/>
                  </a:lnTo>
                  <a:lnTo>
                    <a:pt x="227" y="434"/>
                  </a:lnTo>
                  <a:cubicBezTo>
                    <a:pt x="157" y="434"/>
                    <a:pt x="157" y="426"/>
                    <a:pt x="157" y="40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27" name="Freeform 26"/>
            <p:cNvSpPr/>
            <p:nvPr/>
          </p:nvSpPr>
          <p:spPr>
            <a:xfrm>
              <a:off x="5218200" y="1855439"/>
              <a:ext cx="472320" cy="4964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313" h="1380">
                  <a:moveTo>
                    <a:pt x="1193" y="1380"/>
                  </a:moveTo>
                  <a:lnTo>
                    <a:pt x="1313" y="1064"/>
                  </a:lnTo>
                  <a:lnTo>
                    <a:pt x="1288" y="1064"/>
                  </a:lnTo>
                  <a:cubicBezTo>
                    <a:pt x="1249" y="1168"/>
                    <a:pt x="1145" y="1235"/>
                    <a:pt x="1030" y="1263"/>
                  </a:cubicBezTo>
                  <a:cubicBezTo>
                    <a:pt x="1011" y="1268"/>
                    <a:pt x="913" y="1294"/>
                    <a:pt x="725" y="1294"/>
                  </a:cubicBezTo>
                  <a:lnTo>
                    <a:pt x="129" y="1294"/>
                  </a:lnTo>
                  <a:lnTo>
                    <a:pt x="633" y="706"/>
                  </a:lnTo>
                  <a:cubicBezTo>
                    <a:pt x="638" y="697"/>
                    <a:pt x="641" y="694"/>
                    <a:pt x="641" y="692"/>
                  </a:cubicBezTo>
                  <a:cubicBezTo>
                    <a:pt x="641" y="689"/>
                    <a:pt x="641" y="686"/>
                    <a:pt x="633" y="675"/>
                  </a:cubicBezTo>
                  <a:lnTo>
                    <a:pt x="174" y="48"/>
                  </a:lnTo>
                  <a:lnTo>
                    <a:pt x="714" y="48"/>
                  </a:lnTo>
                  <a:cubicBezTo>
                    <a:pt x="848" y="48"/>
                    <a:pt x="938" y="62"/>
                    <a:pt x="946" y="64"/>
                  </a:cubicBezTo>
                  <a:cubicBezTo>
                    <a:pt x="1000" y="70"/>
                    <a:pt x="1084" y="87"/>
                    <a:pt x="1162" y="137"/>
                  </a:cubicBezTo>
                  <a:cubicBezTo>
                    <a:pt x="1187" y="154"/>
                    <a:pt x="1254" y="196"/>
                    <a:pt x="1288" y="277"/>
                  </a:cubicBezTo>
                  <a:lnTo>
                    <a:pt x="1313" y="277"/>
                  </a:lnTo>
                  <a:lnTo>
                    <a:pt x="1193" y="0"/>
                  </a:lnTo>
                  <a:lnTo>
                    <a:pt x="28" y="0"/>
                  </a:lnTo>
                  <a:cubicBezTo>
                    <a:pt x="6" y="0"/>
                    <a:pt x="3" y="0"/>
                    <a:pt x="0" y="6"/>
                  </a:cubicBezTo>
                  <a:cubicBezTo>
                    <a:pt x="0" y="11"/>
                    <a:pt x="0" y="28"/>
                    <a:pt x="0" y="39"/>
                  </a:cubicBezTo>
                  <a:lnTo>
                    <a:pt x="521" y="753"/>
                  </a:lnTo>
                  <a:lnTo>
                    <a:pt x="11" y="1352"/>
                  </a:lnTo>
                  <a:cubicBezTo>
                    <a:pt x="0" y="1364"/>
                    <a:pt x="0" y="1369"/>
                    <a:pt x="0" y="1369"/>
                  </a:cubicBezTo>
                  <a:cubicBezTo>
                    <a:pt x="0" y="1380"/>
                    <a:pt x="8" y="1380"/>
                    <a:pt x="28" y="138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28" name="Freeform 27"/>
            <p:cNvSpPr/>
            <p:nvPr/>
          </p:nvSpPr>
          <p:spPr>
            <a:xfrm>
              <a:off x="5147640" y="2505600"/>
              <a:ext cx="133560" cy="1126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72" h="314">
                  <a:moveTo>
                    <a:pt x="140" y="232"/>
                  </a:moveTo>
                  <a:cubicBezTo>
                    <a:pt x="132" y="258"/>
                    <a:pt x="109" y="294"/>
                    <a:pt x="76" y="294"/>
                  </a:cubicBezTo>
                  <a:cubicBezTo>
                    <a:pt x="73" y="294"/>
                    <a:pt x="50" y="294"/>
                    <a:pt x="36" y="286"/>
                  </a:cubicBezTo>
                  <a:cubicBezTo>
                    <a:pt x="64" y="274"/>
                    <a:pt x="67" y="249"/>
                    <a:pt x="67" y="246"/>
                  </a:cubicBezTo>
                  <a:cubicBezTo>
                    <a:pt x="67" y="230"/>
                    <a:pt x="56" y="221"/>
                    <a:pt x="39" y="221"/>
                  </a:cubicBezTo>
                  <a:cubicBezTo>
                    <a:pt x="20" y="221"/>
                    <a:pt x="0" y="238"/>
                    <a:pt x="0" y="263"/>
                  </a:cubicBezTo>
                  <a:cubicBezTo>
                    <a:pt x="0" y="297"/>
                    <a:pt x="39" y="314"/>
                    <a:pt x="73" y="314"/>
                  </a:cubicBezTo>
                  <a:cubicBezTo>
                    <a:pt x="104" y="314"/>
                    <a:pt x="134" y="294"/>
                    <a:pt x="151" y="263"/>
                  </a:cubicBezTo>
                  <a:cubicBezTo>
                    <a:pt x="168" y="300"/>
                    <a:pt x="204" y="314"/>
                    <a:pt x="232" y="314"/>
                  </a:cubicBezTo>
                  <a:cubicBezTo>
                    <a:pt x="314" y="314"/>
                    <a:pt x="356" y="227"/>
                    <a:pt x="356" y="207"/>
                  </a:cubicBezTo>
                  <a:cubicBezTo>
                    <a:pt x="356" y="199"/>
                    <a:pt x="347" y="199"/>
                    <a:pt x="344" y="199"/>
                  </a:cubicBezTo>
                  <a:cubicBezTo>
                    <a:pt x="336" y="199"/>
                    <a:pt x="333" y="202"/>
                    <a:pt x="330" y="210"/>
                  </a:cubicBezTo>
                  <a:cubicBezTo>
                    <a:pt x="316" y="258"/>
                    <a:pt x="274" y="294"/>
                    <a:pt x="235" y="294"/>
                  </a:cubicBezTo>
                  <a:cubicBezTo>
                    <a:pt x="207" y="294"/>
                    <a:pt x="193" y="274"/>
                    <a:pt x="193" y="249"/>
                  </a:cubicBezTo>
                  <a:cubicBezTo>
                    <a:pt x="193" y="230"/>
                    <a:pt x="210" y="168"/>
                    <a:pt x="230" y="90"/>
                  </a:cubicBezTo>
                  <a:cubicBezTo>
                    <a:pt x="244" y="36"/>
                    <a:pt x="274" y="20"/>
                    <a:pt x="297" y="20"/>
                  </a:cubicBezTo>
                  <a:cubicBezTo>
                    <a:pt x="300" y="20"/>
                    <a:pt x="322" y="20"/>
                    <a:pt x="336" y="28"/>
                  </a:cubicBezTo>
                  <a:cubicBezTo>
                    <a:pt x="314" y="36"/>
                    <a:pt x="305" y="56"/>
                    <a:pt x="305" y="67"/>
                  </a:cubicBezTo>
                  <a:cubicBezTo>
                    <a:pt x="305" y="84"/>
                    <a:pt x="316" y="92"/>
                    <a:pt x="333" y="92"/>
                  </a:cubicBezTo>
                  <a:cubicBezTo>
                    <a:pt x="347" y="92"/>
                    <a:pt x="372" y="81"/>
                    <a:pt x="372" y="50"/>
                  </a:cubicBezTo>
                  <a:cubicBezTo>
                    <a:pt x="372" y="11"/>
                    <a:pt x="328" y="0"/>
                    <a:pt x="300" y="0"/>
                  </a:cubicBezTo>
                  <a:cubicBezTo>
                    <a:pt x="263" y="0"/>
                    <a:pt x="238" y="22"/>
                    <a:pt x="221" y="50"/>
                  </a:cubicBezTo>
                  <a:cubicBezTo>
                    <a:pt x="210" y="20"/>
                    <a:pt x="176" y="0"/>
                    <a:pt x="137" y="0"/>
                  </a:cubicBezTo>
                  <a:cubicBezTo>
                    <a:pt x="62" y="0"/>
                    <a:pt x="17" y="87"/>
                    <a:pt x="17" y="106"/>
                  </a:cubicBezTo>
                  <a:cubicBezTo>
                    <a:pt x="17" y="115"/>
                    <a:pt x="25" y="115"/>
                    <a:pt x="28" y="115"/>
                  </a:cubicBezTo>
                  <a:cubicBezTo>
                    <a:pt x="36" y="115"/>
                    <a:pt x="36" y="112"/>
                    <a:pt x="42" y="104"/>
                  </a:cubicBezTo>
                  <a:cubicBezTo>
                    <a:pt x="59" y="50"/>
                    <a:pt x="101" y="20"/>
                    <a:pt x="137" y="20"/>
                  </a:cubicBezTo>
                  <a:cubicBezTo>
                    <a:pt x="160" y="20"/>
                    <a:pt x="176" y="31"/>
                    <a:pt x="176" y="64"/>
                  </a:cubicBezTo>
                  <a:cubicBezTo>
                    <a:pt x="176" y="78"/>
                    <a:pt x="168" y="115"/>
                    <a:pt x="162" y="1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29" name="Freeform 28"/>
            <p:cNvSpPr/>
            <p:nvPr/>
          </p:nvSpPr>
          <p:spPr>
            <a:xfrm>
              <a:off x="5321880" y="2472480"/>
              <a:ext cx="137880" cy="1630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84" h="454">
                  <a:moveTo>
                    <a:pt x="356" y="244"/>
                  </a:moveTo>
                  <a:cubicBezTo>
                    <a:pt x="367" y="244"/>
                    <a:pt x="384" y="244"/>
                    <a:pt x="384" y="227"/>
                  </a:cubicBezTo>
                  <a:cubicBezTo>
                    <a:pt x="384" y="210"/>
                    <a:pt x="367" y="210"/>
                    <a:pt x="356" y="210"/>
                  </a:cubicBezTo>
                  <a:lnTo>
                    <a:pt x="34" y="210"/>
                  </a:lnTo>
                  <a:cubicBezTo>
                    <a:pt x="45" y="109"/>
                    <a:pt x="129" y="34"/>
                    <a:pt x="238" y="34"/>
                  </a:cubicBezTo>
                  <a:lnTo>
                    <a:pt x="356" y="34"/>
                  </a:lnTo>
                  <a:cubicBezTo>
                    <a:pt x="367" y="34"/>
                    <a:pt x="384" y="34"/>
                    <a:pt x="384" y="17"/>
                  </a:cubicBezTo>
                  <a:cubicBezTo>
                    <a:pt x="384" y="0"/>
                    <a:pt x="367" y="0"/>
                    <a:pt x="356" y="0"/>
                  </a:cubicBezTo>
                  <a:lnTo>
                    <a:pt x="235" y="0"/>
                  </a:lnTo>
                  <a:cubicBezTo>
                    <a:pt x="106" y="0"/>
                    <a:pt x="0" y="101"/>
                    <a:pt x="0" y="227"/>
                  </a:cubicBezTo>
                  <a:cubicBezTo>
                    <a:pt x="0" y="353"/>
                    <a:pt x="106" y="454"/>
                    <a:pt x="235" y="454"/>
                  </a:cubicBezTo>
                  <a:lnTo>
                    <a:pt x="356" y="454"/>
                  </a:lnTo>
                  <a:cubicBezTo>
                    <a:pt x="367" y="454"/>
                    <a:pt x="384" y="454"/>
                    <a:pt x="384" y="437"/>
                  </a:cubicBezTo>
                  <a:cubicBezTo>
                    <a:pt x="384" y="420"/>
                    <a:pt x="367" y="420"/>
                    <a:pt x="356" y="420"/>
                  </a:cubicBezTo>
                  <a:lnTo>
                    <a:pt x="238" y="420"/>
                  </a:lnTo>
                  <a:cubicBezTo>
                    <a:pt x="129" y="420"/>
                    <a:pt x="45" y="344"/>
                    <a:pt x="34" y="2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30" name="Freeform 29"/>
            <p:cNvSpPr/>
            <p:nvPr/>
          </p:nvSpPr>
          <p:spPr>
            <a:xfrm>
              <a:off x="5504400" y="2441160"/>
              <a:ext cx="158040" cy="1800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40" h="501">
                  <a:moveTo>
                    <a:pt x="440" y="8"/>
                  </a:moveTo>
                  <a:cubicBezTo>
                    <a:pt x="440" y="6"/>
                    <a:pt x="440" y="0"/>
                    <a:pt x="431" y="0"/>
                  </a:cubicBezTo>
                  <a:cubicBezTo>
                    <a:pt x="428" y="0"/>
                    <a:pt x="426" y="0"/>
                    <a:pt x="417" y="8"/>
                  </a:cubicBezTo>
                  <a:lnTo>
                    <a:pt x="384" y="50"/>
                  </a:lnTo>
                  <a:cubicBezTo>
                    <a:pt x="358" y="11"/>
                    <a:pt x="314" y="0"/>
                    <a:pt x="272" y="0"/>
                  </a:cubicBezTo>
                  <a:cubicBezTo>
                    <a:pt x="174" y="0"/>
                    <a:pt x="87" y="78"/>
                    <a:pt x="87" y="160"/>
                  </a:cubicBezTo>
                  <a:cubicBezTo>
                    <a:pt x="87" y="168"/>
                    <a:pt x="90" y="196"/>
                    <a:pt x="109" y="221"/>
                  </a:cubicBezTo>
                  <a:cubicBezTo>
                    <a:pt x="134" y="249"/>
                    <a:pt x="160" y="258"/>
                    <a:pt x="207" y="266"/>
                  </a:cubicBezTo>
                  <a:cubicBezTo>
                    <a:pt x="218" y="272"/>
                    <a:pt x="255" y="277"/>
                    <a:pt x="266" y="280"/>
                  </a:cubicBezTo>
                  <a:cubicBezTo>
                    <a:pt x="288" y="286"/>
                    <a:pt x="330" y="302"/>
                    <a:pt x="330" y="353"/>
                  </a:cubicBezTo>
                  <a:cubicBezTo>
                    <a:pt x="330" y="409"/>
                    <a:pt x="272" y="476"/>
                    <a:pt x="190" y="476"/>
                  </a:cubicBezTo>
                  <a:cubicBezTo>
                    <a:pt x="132" y="476"/>
                    <a:pt x="56" y="454"/>
                    <a:pt x="56" y="378"/>
                  </a:cubicBezTo>
                  <a:cubicBezTo>
                    <a:pt x="56" y="370"/>
                    <a:pt x="59" y="356"/>
                    <a:pt x="62" y="342"/>
                  </a:cubicBezTo>
                  <a:cubicBezTo>
                    <a:pt x="62" y="339"/>
                    <a:pt x="62" y="339"/>
                    <a:pt x="62" y="339"/>
                  </a:cubicBezTo>
                  <a:cubicBezTo>
                    <a:pt x="62" y="330"/>
                    <a:pt x="53" y="330"/>
                    <a:pt x="50" y="330"/>
                  </a:cubicBezTo>
                  <a:cubicBezTo>
                    <a:pt x="42" y="330"/>
                    <a:pt x="39" y="330"/>
                    <a:pt x="36" y="344"/>
                  </a:cubicBezTo>
                  <a:lnTo>
                    <a:pt x="3" y="482"/>
                  </a:lnTo>
                  <a:cubicBezTo>
                    <a:pt x="0" y="484"/>
                    <a:pt x="0" y="490"/>
                    <a:pt x="0" y="493"/>
                  </a:cubicBezTo>
                  <a:cubicBezTo>
                    <a:pt x="0" y="496"/>
                    <a:pt x="3" y="501"/>
                    <a:pt x="8" y="501"/>
                  </a:cubicBezTo>
                  <a:cubicBezTo>
                    <a:pt x="14" y="501"/>
                    <a:pt x="14" y="501"/>
                    <a:pt x="22" y="490"/>
                  </a:cubicBezTo>
                  <a:cubicBezTo>
                    <a:pt x="31" y="482"/>
                    <a:pt x="50" y="462"/>
                    <a:pt x="56" y="454"/>
                  </a:cubicBezTo>
                  <a:cubicBezTo>
                    <a:pt x="92" y="493"/>
                    <a:pt x="148" y="501"/>
                    <a:pt x="190" y="501"/>
                  </a:cubicBezTo>
                  <a:cubicBezTo>
                    <a:pt x="294" y="501"/>
                    <a:pt x="378" y="412"/>
                    <a:pt x="378" y="330"/>
                  </a:cubicBezTo>
                  <a:cubicBezTo>
                    <a:pt x="378" y="300"/>
                    <a:pt x="367" y="272"/>
                    <a:pt x="350" y="255"/>
                  </a:cubicBezTo>
                  <a:cubicBezTo>
                    <a:pt x="328" y="230"/>
                    <a:pt x="316" y="227"/>
                    <a:pt x="227" y="207"/>
                  </a:cubicBezTo>
                  <a:cubicBezTo>
                    <a:pt x="213" y="202"/>
                    <a:pt x="190" y="199"/>
                    <a:pt x="182" y="196"/>
                  </a:cubicBezTo>
                  <a:cubicBezTo>
                    <a:pt x="165" y="190"/>
                    <a:pt x="137" y="171"/>
                    <a:pt x="137" y="132"/>
                  </a:cubicBezTo>
                  <a:cubicBezTo>
                    <a:pt x="137" y="78"/>
                    <a:pt x="199" y="22"/>
                    <a:pt x="272" y="22"/>
                  </a:cubicBezTo>
                  <a:cubicBezTo>
                    <a:pt x="344" y="22"/>
                    <a:pt x="381" y="64"/>
                    <a:pt x="381" y="132"/>
                  </a:cubicBezTo>
                  <a:cubicBezTo>
                    <a:pt x="381" y="140"/>
                    <a:pt x="378" y="154"/>
                    <a:pt x="378" y="162"/>
                  </a:cubicBezTo>
                  <a:cubicBezTo>
                    <a:pt x="378" y="171"/>
                    <a:pt x="386" y="171"/>
                    <a:pt x="389" y="171"/>
                  </a:cubicBezTo>
                  <a:cubicBezTo>
                    <a:pt x="400" y="171"/>
                    <a:pt x="400" y="168"/>
                    <a:pt x="403" y="15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31" name="Freeform 30"/>
            <p:cNvSpPr/>
            <p:nvPr/>
          </p:nvSpPr>
          <p:spPr>
            <a:xfrm>
              <a:off x="5675760" y="2532960"/>
              <a:ext cx="63000" cy="120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76" h="336">
                  <a:moveTo>
                    <a:pt x="151" y="22"/>
                  </a:moveTo>
                  <a:cubicBezTo>
                    <a:pt x="151" y="8"/>
                    <a:pt x="143" y="0"/>
                    <a:pt x="132" y="0"/>
                  </a:cubicBezTo>
                  <a:cubicBezTo>
                    <a:pt x="118" y="0"/>
                    <a:pt x="101" y="14"/>
                    <a:pt x="101" y="31"/>
                  </a:cubicBezTo>
                  <a:cubicBezTo>
                    <a:pt x="101" y="45"/>
                    <a:pt x="112" y="50"/>
                    <a:pt x="120" y="50"/>
                  </a:cubicBezTo>
                  <a:cubicBezTo>
                    <a:pt x="137" y="50"/>
                    <a:pt x="151" y="36"/>
                    <a:pt x="151" y="22"/>
                  </a:cubicBezTo>
                  <a:close/>
                  <a:moveTo>
                    <a:pt x="176" y="260"/>
                  </a:moveTo>
                  <a:cubicBezTo>
                    <a:pt x="176" y="252"/>
                    <a:pt x="168" y="252"/>
                    <a:pt x="165" y="252"/>
                  </a:cubicBezTo>
                  <a:cubicBezTo>
                    <a:pt x="157" y="252"/>
                    <a:pt x="157" y="255"/>
                    <a:pt x="154" y="263"/>
                  </a:cubicBezTo>
                  <a:cubicBezTo>
                    <a:pt x="146" y="291"/>
                    <a:pt x="123" y="319"/>
                    <a:pt x="98" y="319"/>
                  </a:cubicBezTo>
                  <a:cubicBezTo>
                    <a:pt x="87" y="319"/>
                    <a:pt x="81" y="311"/>
                    <a:pt x="81" y="300"/>
                  </a:cubicBezTo>
                  <a:cubicBezTo>
                    <a:pt x="81" y="291"/>
                    <a:pt x="84" y="286"/>
                    <a:pt x="90" y="274"/>
                  </a:cubicBezTo>
                  <a:cubicBezTo>
                    <a:pt x="92" y="266"/>
                    <a:pt x="98" y="255"/>
                    <a:pt x="101" y="249"/>
                  </a:cubicBezTo>
                  <a:cubicBezTo>
                    <a:pt x="101" y="244"/>
                    <a:pt x="120" y="199"/>
                    <a:pt x="129" y="179"/>
                  </a:cubicBezTo>
                  <a:cubicBezTo>
                    <a:pt x="132" y="171"/>
                    <a:pt x="134" y="162"/>
                    <a:pt x="134" y="154"/>
                  </a:cubicBezTo>
                  <a:cubicBezTo>
                    <a:pt x="134" y="132"/>
                    <a:pt x="112" y="112"/>
                    <a:pt x="81" y="112"/>
                  </a:cubicBezTo>
                  <a:cubicBezTo>
                    <a:pt x="28" y="112"/>
                    <a:pt x="0" y="176"/>
                    <a:pt x="0" y="188"/>
                  </a:cubicBezTo>
                  <a:cubicBezTo>
                    <a:pt x="0" y="196"/>
                    <a:pt x="8" y="196"/>
                    <a:pt x="11" y="196"/>
                  </a:cubicBezTo>
                  <a:cubicBezTo>
                    <a:pt x="20" y="196"/>
                    <a:pt x="20" y="193"/>
                    <a:pt x="22" y="185"/>
                  </a:cubicBezTo>
                  <a:cubicBezTo>
                    <a:pt x="34" y="151"/>
                    <a:pt x="56" y="129"/>
                    <a:pt x="78" y="129"/>
                  </a:cubicBezTo>
                  <a:cubicBezTo>
                    <a:pt x="87" y="129"/>
                    <a:pt x="92" y="134"/>
                    <a:pt x="92" y="148"/>
                  </a:cubicBezTo>
                  <a:cubicBezTo>
                    <a:pt x="92" y="148"/>
                    <a:pt x="92" y="157"/>
                    <a:pt x="90" y="165"/>
                  </a:cubicBezTo>
                  <a:cubicBezTo>
                    <a:pt x="87" y="174"/>
                    <a:pt x="64" y="227"/>
                    <a:pt x="59" y="244"/>
                  </a:cubicBezTo>
                  <a:cubicBezTo>
                    <a:pt x="53" y="252"/>
                    <a:pt x="53" y="255"/>
                    <a:pt x="48" y="272"/>
                  </a:cubicBezTo>
                  <a:cubicBezTo>
                    <a:pt x="45" y="277"/>
                    <a:pt x="42" y="286"/>
                    <a:pt x="42" y="294"/>
                  </a:cubicBezTo>
                  <a:cubicBezTo>
                    <a:pt x="42" y="319"/>
                    <a:pt x="64" y="336"/>
                    <a:pt x="95" y="336"/>
                  </a:cubicBezTo>
                  <a:cubicBezTo>
                    <a:pt x="148" y="336"/>
                    <a:pt x="176" y="272"/>
                    <a:pt x="176" y="26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32" name="Freeform 31"/>
            <p:cNvSpPr/>
            <p:nvPr/>
          </p:nvSpPr>
          <p:spPr>
            <a:xfrm>
              <a:off x="5874480" y="1925999"/>
              <a:ext cx="14760" cy="354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2" h="986">
                  <a:moveTo>
                    <a:pt x="42" y="36"/>
                  </a:moveTo>
                  <a:cubicBezTo>
                    <a:pt x="42" y="17"/>
                    <a:pt x="42" y="0"/>
                    <a:pt x="22" y="0"/>
                  </a:cubicBezTo>
                  <a:cubicBezTo>
                    <a:pt x="0" y="0"/>
                    <a:pt x="0" y="17"/>
                    <a:pt x="0" y="36"/>
                  </a:cubicBezTo>
                  <a:lnTo>
                    <a:pt x="0" y="952"/>
                  </a:lnTo>
                  <a:cubicBezTo>
                    <a:pt x="0" y="969"/>
                    <a:pt x="0" y="986"/>
                    <a:pt x="22" y="986"/>
                  </a:cubicBezTo>
                  <a:cubicBezTo>
                    <a:pt x="42" y="986"/>
                    <a:pt x="42" y="969"/>
                    <a:pt x="42" y="9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33" name="Freeform 32"/>
            <p:cNvSpPr/>
            <p:nvPr/>
          </p:nvSpPr>
          <p:spPr>
            <a:xfrm>
              <a:off x="5972039" y="1925999"/>
              <a:ext cx="14760" cy="354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2" h="986">
                  <a:moveTo>
                    <a:pt x="42" y="36"/>
                  </a:moveTo>
                  <a:cubicBezTo>
                    <a:pt x="42" y="17"/>
                    <a:pt x="42" y="0"/>
                    <a:pt x="22" y="0"/>
                  </a:cubicBezTo>
                  <a:cubicBezTo>
                    <a:pt x="0" y="0"/>
                    <a:pt x="0" y="17"/>
                    <a:pt x="0" y="36"/>
                  </a:cubicBezTo>
                  <a:lnTo>
                    <a:pt x="0" y="952"/>
                  </a:lnTo>
                  <a:cubicBezTo>
                    <a:pt x="0" y="969"/>
                    <a:pt x="0" y="986"/>
                    <a:pt x="22" y="986"/>
                  </a:cubicBezTo>
                  <a:cubicBezTo>
                    <a:pt x="42" y="986"/>
                    <a:pt x="42" y="969"/>
                    <a:pt x="42" y="9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34" name="Freeform 33"/>
            <p:cNvSpPr/>
            <p:nvPr/>
          </p:nvSpPr>
          <p:spPr>
            <a:xfrm>
              <a:off x="6038640" y="2035079"/>
              <a:ext cx="177120" cy="1609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93" h="448">
                  <a:moveTo>
                    <a:pt x="302" y="140"/>
                  </a:moveTo>
                  <a:cubicBezTo>
                    <a:pt x="308" y="112"/>
                    <a:pt x="330" y="22"/>
                    <a:pt x="400" y="22"/>
                  </a:cubicBezTo>
                  <a:cubicBezTo>
                    <a:pt x="406" y="22"/>
                    <a:pt x="428" y="22"/>
                    <a:pt x="448" y="34"/>
                  </a:cubicBezTo>
                  <a:cubicBezTo>
                    <a:pt x="423" y="39"/>
                    <a:pt x="403" y="64"/>
                    <a:pt x="403" y="87"/>
                  </a:cubicBezTo>
                  <a:cubicBezTo>
                    <a:pt x="403" y="104"/>
                    <a:pt x="412" y="123"/>
                    <a:pt x="440" y="123"/>
                  </a:cubicBezTo>
                  <a:cubicBezTo>
                    <a:pt x="462" y="123"/>
                    <a:pt x="493" y="104"/>
                    <a:pt x="493" y="64"/>
                  </a:cubicBezTo>
                  <a:cubicBezTo>
                    <a:pt x="493" y="14"/>
                    <a:pt x="434" y="0"/>
                    <a:pt x="400" y="0"/>
                  </a:cubicBezTo>
                  <a:cubicBezTo>
                    <a:pt x="344" y="0"/>
                    <a:pt x="308" y="53"/>
                    <a:pt x="297" y="76"/>
                  </a:cubicBezTo>
                  <a:cubicBezTo>
                    <a:pt x="272" y="11"/>
                    <a:pt x="218" y="0"/>
                    <a:pt x="190" y="0"/>
                  </a:cubicBezTo>
                  <a:cubicBezTo>
                    <a:pt x="87" y="0"/>
                    <a:pt x="31" y="129"/>
                    <a:pt x="31" y="151"/>
                  </a:cubicBezTo>
                  <a:cubicBezTo>
                    <a:pt x="31" y="162"/>
                    <a:pt x="39" y="162"/>
                    <a:pt x="42" y="162"/>
                  </a:cubicBezTo>
                  <a:cubicBezTo>
                    <a:pt x="50" y="162"/>
                    <a:pt x="53" y="160"/>
                    <a:pt x="56" y="151"/>
                  </a:cubicBezTo>
                  <a:cubicBezTo>
                    <a:pt x="90" y="48"/>
                    <a:pt x="154" y="22"/>
                    <a:pt x="188" y="22"/>
                  </a:cubicBezTo>
                  <a:cubicBezTo>
                    <a:pt x="207" y="22"/>
                    <a:pt x="241" y="31"/>
                    <a:pt x="241" y="87"/>
                  </a:cubicBezTo>
                  <a:cubicBezTo>
                    <a:pt x="241" y="118"/>
                    <a:pt x="224" y="185"/>
                    <a:pt x="188" y="325"/>
                  </a:cubicBezTo>
                  <a:cubicBezTo>
                    <a:pt x="171" y="386"/>
                    <a:pt x="137" y="426"/>
                    <a:pt x="95" y="426"/>
                  </a:cubicBezTo>
                  <a:cubicBezTo>
                    <a:pt x="87" y="426"/>
                    <a:pt x="64" y="426"/>
                    <a:pt x="45" y="414"/>
                  </a:cubicBezTo>
                  <a:cubicBezTo>
                    <a:pt x="70" y="409"/>
                    <a:pt x="90" y="389"/>
                    <a:pt x="90" y="361"/>
                  </a:cubicBezTo>
                  <a:cubicBezTo>
                    <a:pt x="90" y="333"/>
                    <a:pt x="70" y="325"/>
                    <a:pt x="53" y="325"/>
                  </a:cubicBezTo>
                  <a:cubicBezTo>
                    <a:pt x="25" y="325"/>
                    <a:pt x="0" y="353"/>
                    <a:pt x="0" y="384"/>
                  </a:cubicBezTo>
                  <a:cubicBezTo>
                    <a:pt x="0" y="428"/>
                    <a:pt x="50" y="448"/>
                    <a:pt x="92" y="448"/>
                  </a:cubicBezTo>
                  <a:cubicBezTo>
                    <a:pt x="160" y="448"/>
                    <a:pt x="193" y="378"/>
                    <a:pt x="196" y="372"/>
                  </a:cubicBezTo>
                  <a:cubicBezTo>
                    <a:pt x="210" y="409"/>
                    <a:pt x="244" y="448"/>
                    <a:pt x="302" y="448"/>
                  </a:cubicBezTo>
                  <a:cubicBezTo>
                    <a:pt x="406" y="448"/>
                    <a:pt x="462" y="322"/>
                    <a:pt x="462" y="297"/>
                  </a:cubicBezTo>
                  <a:cubicBezTo>
                    <a:pt x="462" y="286"/>
                    <a:pt x="454" y="286"/>
                    <a:pt x="451" y="286"/>
                  </a:cubicBezTo>
                  <a:cubicBezTo>
                    <a:pt x="442" y="286"/>
                    <a:pt x="440" y="291"/>
                    <a:pt x="437" y="297"/>
                  </a:cubicBezTo>
                  <a:cubicBezTo>
                    <a:pt x="406" y="403"/>
                    <a:pt x="339" y="426"/>
                    <a:pt x="305" y="426"/>
                  </a:cubicBezTo>
                  <a:cubicBezTo>
                    <a:pt x="266" y="426"/>
                    <a:pt x="252" y="395"/>
                    <a:pt x="252" y="361"/>
                  </a:cubicBezTo>
                  <a:cubicBezTo>
                    <a:pt x="252" y="339"/>
                    <a:pt x="258" y="319"/>
                    <a:pt x="269" y="27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35" name="Freeform 34"/>
            <p:cNvSpPr/>
            <p:nvPr/>
          </p:nvSpPr>
          <p:spPr>
            <a:xfrm>
              <a:off x="6338160" y="2096279"/>
              <a:ext cx="217440" cy="147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05" h="42">
                  <a:moveTo>
                    <a:pt x="568" y="42"/>
                  </a:moveTo>
                  <a:cubicBezTo>
                    <a:pt x="585" y="42"/>
                    <a:pt x="605" y="42"/>
                    <a:pt x="605" y="22"/>
                  </a:cubicBezTo>
                  <a:cubicBezTo>
                    <a:pt x="605" y="0"/>
                    <a:pt x="585" y="0"/>
                    <a:pt x="568" y="0"/>
                  </a:cubicBezTo>
                  <a:lnTo>
                    <a:pt x="34" y="0"/>
                  </a:lnTo>
                  <a:cubicBezTo>
                    <a:pt x="17" y="0"/>
                    <a:pt x="0" y="0"/>
                    <a:pt x="0" y="22"/>
                  </a:cubicBezTo>
                  <a:cubicBezTo>
                    <a:pt x="0" y="42"/>
                    <a:pt x="17" y="42"/>
                    <a:pt x="34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36" name="Freeform 35"/>
            <p:cNvSpPr/>
            <p:nvPr/>
          </p:nvSpPr>
          <p:spPr>
            <a:xfrm>
              <a:off x="6672960" y="2035079"/>
              <a:ext cx="192240" cy="2336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35" h="650">
                  <a:moveTo>
                    <a:pt x="199" y="90"/>
                  </a:moveTo>
                  <a:cubicBezTo>
                    <a:pt x="202" y="70"/>
                    <a:pt x="213" y="31"/>
                    <a:pt x="213" y="28"/>
                  </a:cubicBezTo>
                  <a:cubicBezTo>
                    <a:pt x="213" y="11"/>
                    <a:pt x="202" y="0"/>
                    <a:pt x="185" y="0"/>
                  </a:cubicBezTo>
                  <a:cubicBezTo>
                    <a:pt x="182" y="0"/>
                    <a:pt x="154" y="0"/>
                    <a:pt x="146" y="36"/>
                  </a:cubicBezTo>
                  <a:lnTo>
                    <a:pt x="3" y="608"/>
                  </a:lnTo>
                  <a:cubicBezTo>
                    <a:pt x="0" y="619"/>
                    <a:pt x="0" y="622"/>
                    <a:pt x="0" y="624"/>
                  </a:cubicBezTo>
                  <a:cubicBezTo>
                    <a:pt x="0" y="638"/>
                    <a:pt x="11" y="650"/>
                    <a:pt x="28" y="650"/>
                  </a:cubicBezTo>
                  <a:cubicBezTo>
                    <a:pt x="48" y="650"/>
                    <a:pt x="59" y="633"/>
                    <a:pt x="62" y="630"/>
                  </a:cubicBezTo>
                  <a:cubicBezTo>
                    <a:pt x="67" y="622"/>
                    <a:pt x="78" y="568"/>
                    <a:pt x="115" y="417"/>
                  </a:cubicBezTo>
                  <a:cubicBezTo>
                    <a:pt x="148" y="442"/>
                    <a:pt x="193" y="448"/>
                    <a:pt x="213" y="448"/>
                  </a:cubicBezTo>
                  <a:cubicBezTo>
                    <a:pt x="280" y="448"/>
                    <a:pt x="319" y="403"/>
                    <a:pt x="342" y="375"/>
                  </a:cubicBezTo>
                  <a:cubicBezTo>
                    <a:pt x="350" y="420"/>
                    <a:pt x="386" y="448"/>
                    <a:pt x="431" y="448"/>
                  </a:cubicBezTo>
                  <a:cubicBezTo>
                    <a:pt x="465" y="448"/>
                    <a:pt x="487" y="426"/>
                    <a:pt x="504" y="392"/>
                  </a:cubicBezTo>
                  <a:cubicBezTo>
                    <a:pt x="521" y="358"/>
                    <a:pt x="535" y="297"/>
                    <a:pt x="535" y="297"/>
                  </a:cubicBezTo>
                  <a:cubicBezTo>
                    <a:pt x="535" y="286"/>
                    <a:pt x="524" y="286"/>
                    <a:pt x="521" y="286"/>
                  </a:cubicBezTo>
                  <a:cubicBezTo>
                    <a:pt x="512" y="286"/>
                    <a:pt x="510" y="288"/>
                    <a:pt x="507" y="302"/>
                  </a:cubicBezTo>
                  <a:cubicBezTo>
                    <a:pt x="490" y="367"/>
                    <a:pt x="473" y="426"/>
                    <a:pt x="434" y="426"/>
                  </a:cubicBezTo>
                  <a:cubicBezTo>
                    <a:pt x="406" y="426"/>
                    <a:pt x="403" y="400"/>
                    <a:pt x="403" y="381"/>
                  </a:cubicBezTo>
                  <a:cubicBezTo>
                    <a:pt x="403" y="358"/>
                    <a:pt x="414" y="314"/>
                    <a:pt x="423" y="277"/>
                  </a:cubicBezTo>
                  <a:lnTo>
                    <a:pt x="451" y="171"/>
                  </a:lnTo>
                  <a:cubicBezTo>
                    <a:pt x="454" y="157"/>
                    <a:pt x="465" y="118"/>
                    <a:pt x="468" y="104"/>
                  </a:cubicBezTo>
                  <a:cubicBezTo>
                    <a:pt x="473" y="81"/>
                    <a:pt x="482" y="45"/>
                    <a:pt x="482" y="36"/>
                  </a:cubicBezTo>
                  <a:cubicBezTo>
                    <a:pt x="482" y="20"/>
                    <a:pt x="468" y="11"/>
                    <a:pt x="454" y="11"/>
                  </a:cubicBezTo>
                  <a:cubicBezTo>
                    <a:pt x="448" y="11"/>
                    <a:pt x="423" y="11"/>
                    <a:pt x="414" y="45"/>
                  </a:cubicBezTo>
                  <a:lnTo>
                    <a:pt x="370" y="230"/>
                  </a:lnTo>
                  <a:cubicBezTo>
                    <a:pt x="358" y="280"/>
                    <a:pt x="347" y="322"/>
                    <a:pt x="344" y="330"/>
                  </a:cubicBezTo>
                  <a:cubicBezTo>
                    <a:pt x="342" y="336"/>
                    <a:pt x="294" y="426"/>
                    <a:pt x="216" y="426"/>
                  </a:cubicBezTo>
                  <a:cubicBezTo>
                    <a:pt x="165" y="426"/>
                    <a:pt x="143" y="392"/>
                    <a:pt x="143" y="339"/>
                  </a:cubicBezTo>
                  <a:cubicBezTo>
                    <a:pt x="143" y="311"/>
                    <a:pt x="148" y="283"/>
                    <a:pt x="157" y="25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37" name="Freeform 36"/>
            <p:cNvSpPr/>
            <p:nvPr/>
          </p:nvSpPr>
          <p:spPr>
            <a:xfrm>
              <a:off x="6886440" y="2080440"/>
              <a:ext cx="76320" cy="1681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13" h="468">
                  <a:moveTo>
                    <a:pt x="193" y="25"/>
                  </a:moveTo>
                  <a:cubicBezTo>
                    <a:pt x="193" y="14"/>
                    <a:pt x="185" y="0"/>
                    <a:pt x="165" y="0"/>
                  </a:cubicBezTo>
                  <a:cubicBezTo>
                    <a:pt x="146" y="0"/>
                    <a:pt x="126" y="17"/>
                    <a:pt x="126" y="39"/>
                  </a:cubicBezTo>
                  <a:cubicBezTo>
                    <a:pt x="126" y="50"/>
                    <a:pt x="134" y="64"/>
                    <a:pt x="154" y="64"/>
                  </a:cubicBezTo>
                  <a:cubicBezTo>
                    <a:pt x="174" y="64"/>
                    <a:pt x="193" y="45"/>
                    <a:pt x="193" y="25"/>
                  </a:cubicBezTo>
                  <a:close/>
                  <a:moveTo>
                    <a:pt x="50" y="378"/>
                  </a:moveTo>
                  <a:cubicBezTo>
                    <a:pt x="48" y="386"/>
                    <a:pt x="45" y="395"/>
                    <a:pt x="45" y="409"/>
                  </a:cubicBezTo>
                  <a:cubicBezTo>
                    <a:pt x="45" y="440"/>
                    <a:pt x="73" y="468"/>
                    <a:pt x="112" y="468"/>
                  </a:cubicBezTo>
                  <a:cubicBezTo>
                    <a:pt x="182" y="468"/>
                    <a:pt x="213" y="370"/>
                    <a:pt x="213" y="361"/>
                  </a:cubicBezTo>
                  <a:cubicBezTo>
                    <a:pt x="213" y="350"/>
                    <a:pt x="202" y="350"/>
                    <a:pt x="202" y="350"/>
                  </a:cubicBezTo>
                  <a:cubicBezTo>
                    <a:pt x="190" y="350"/>
                    <a:pt x="190" y="356"/>
                    <a:pt x="188" y="364"/>
                  </a:cubicBezTo>
                  <a:cubicBezTo>
                    <a:pt x="171" y="417"/>
                    <a:pt x="140" y="448"/>
                    <a:pt x="112" y="448"/>
                  </a:cubicBezTo>
                  <a:cubicBezTo>
                    <a:pt x="98" y="448"/>
                    <a:pt x="95" y="437"/>
                    <a:pt x="95" y="423"/>
                  </a:cubicBezTo>
                  <a:cubicBezTo>
                    <a:pt x="95" y="406"/>
                    <a:pt x="101" y="395"/>
                    <a:pt x="106" y="378"/>
                  </a:cubicBezTo>
                  <a:cubicBezTo>
                    <a:pt x="115" y="358"/>
                    <a:pt x="120" y="342"/>
                    <a:pt x="129" y="322"/>
                  </a:cubicBezTo>
                  <a:cubicBezTo>
                    <a:pt x="134" y="305"/>
                    <a:pt x="160" y="244"/>
                    <a:pt x="162" y="235"/>
                  </a:cubicBezTo>
                  <a:cubicBezTo>
                    <a:pt x="165" y="227"/>
                    <a:pt x="168" y="218"/>
                    <a:pt x="168" y="213"/>
                  </a:cubicBezTo>
                  <a:cubicBezTo>
                    <a:pt x="168" y="179"/>
                    <a:pt x="140" y="154"/>
                    <a:pt x="101" y="154"/>
                  </a:cubicBezTo>
                  <a:cubicBezTo>
                    <a:pt x="31" y="154"/>
                    <a:pt x="0" y="249"/>
                    <a:pt x="0" y="260"/>
                  </a:cubicBezTo>
                  <a:cubicBezTo>
                    <a:pt x="0" y="269"/>
                    <a:pt x="11" y="269"/>
                    <a:pt x="11" y="269"/>
                  </a:cubicBezTo>
                  <a:cubicBezTo>
                    <a:pt x="22" y="269"/>
                    <a:pt x="22" y="266"/>
                    <a:pt x="25" y="258"/>
                  </a:cubicBezTo>
                  <a:cubicBezTo>
                    <a:pt x="42" y="199"/>
                    <a:pt x="73" y="174"/>
                    <a:pt x="98" y="174"/>
                  </a:cubicBezTo>
                  <a:cubicBezTo>
                    <a:pt x="109" y="174"/>
                    <a:pt x="118" y="179"/>
                    <a:pt x="118" y="199"/>
                  </a:cubicBezTo>
                  <a:cubicBezTo>
                    <a:pt x="118" y="213"/>
                    <a:pt x="112" y="224"/>
                    <a:pt x="95" y="26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38" name="Freeform 37"/>
            <p:cNvSpPr/>
            <p:nvPr/>
          </p:nvSpPr>
          <p:spPr>
            <a:xfrm>
              <a:off x="7034760" y="1925999"/>
              <a:ext cx="14760" cy="354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2" h="986">
                  <a:moveTo>
                    <a:pt x="42" y="36"/>
                  </a:moveTo>
                  <a:cubicBezTo>
                    <a:pt x="42" y="17"/>
                    <a:pt x="42" y="0"/>
                    <a:pt x="22" y="0"/>
                  </a:cubicBezTo>
                  <a:cubicBezTo>
                    <a:pt x="0" y="0"/>
                    <a:pt x="0" y="17"/>
                    <a:pt x="0" y="36"/>
                  </a:cubicBezTo>
                  <a:lnTo>
                    <a:pt x="0" y="952"/>
                  </a:lnTo>
                  <a:cubicBezTo>
                    <a:pt x="0" y="969"/>
                    <a:pt x="0" y="986"/>
                    <a:pt x="22" y="986"/>
                  </a:cubicBezTo>
                  <a:cubicBezTo>
                    <a:pt x="42" y="986"/>
                    <a:pt x="42" y="969"/>
                    <a:pt x="42" y="9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39" name="Freeform 38"/>
            <p:cNvSpPr/>
            <p:nvPr/>
          </p:nvSpPr>
          <p:spPr>
            <a:xfrm>
              <a:off x="7133400" y="1925999"/>
              <a:ext cx="14760" cy="354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2" h="986">
                  <a:moveTo>
                    <a:pt x="42" y="36"/>
                  </a:moveTo>
                  <a:cubicBezTo>
                    <a:pt x="42" y="17"/>
                    <a:pt x="42" y="0"/>
                    <a:pt x="22" y="0"/>
                  </a:cubicBezTo>
                  <a:cubicBezTo>
                    <a:pt x="0" y="0"/>
                    <a:pt x="0" y="17"/>
                    <a:pt x="0" y="36"/>
                  </a:cubicBezTo>
                  <a:lnTo>
                    <a:pt x="0" y="952"/>
                  </a:lnTo>
                  <a:cubicBezTo>
                    <a:pt x="0" y="969"/>
                    <a:pt x="0" y="986"/>
                    <a:pt x="22" y="986"/>
                  </a:cubicBezTo>
                  <a:cubicBezTo>
                    <a:pt x="42" y="986"/>
                    <a:pt x="42" y="969"/>
                    <a:pt x="42" y="9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40" name="Freeform 39"/>
            <p:cNvSpPr/>
            <p:nvPr/>
          </p:nvSpPr>
          <p:spPr>
            <a:xfrm>
              <a:off x="7205040" y="1880639"/>
              <a:ext cx="110520" cy="1648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08" h="459">
                  <a:moveTo>
                    <a:pt x="308" y="333"/>
                  </a:moveTo>
                  <a:lnTo>
                    <a:pt x="283" y="333"/>
                  </a:lnTo>
                  <a:cubicBezTo>
                    <a:pt x="283" y="350"/>
                    <a:pt x="274" y="389"/>
                    <a:pt x="266" y="398"/>
                  </a:cubicBezTo>
                  <a:cubicBezTo>
                    <a:pt x="260" y="400"/>
                    <a:pt x="207" y="400"/>
                    <a:pt x="196" y="400"/>
                  </a:cubicBezTo>
                  <a:lnTo>
                    <a:pt x="70" y="400"/>
                  </a:lnTo>
                  <a:cubicBezTo>
                    <a:pt x="143" y="336"/>
                    <a:pt x="165" y="316"/>
                    <a:pt x="207" y="286"/>
                  </a:cubicBezTo>
                  <a:cubicBezTo>
                    <a:pt x="260" y="244"/>
                    <a:pt x="308" y="202"/>
                    <a:pt x="308" y="134"/>
                  </a:cubicBezTo>
                  <a:cubicBezTo>
                    <a:pt x="308" y="50"/>
                    <a:pt x="232" y="0"/>
                    <a:pt x="146" y="0"/>
                  </a:cubicBezTo>
                  <a:cubicBezTo>
                    <a:pt x="59" y="0"/>
                    <a:pt x="0" y="62"/>
                    <a:pt x="0" y="123"/>
                  </a:cubicBezTo>
                  <a:cubicBezTo>
                    <a:pt x="0" y="160"/>
                    <a:pt x="31" y="162"/>
                    <a:pt x="36" y="162"/>
                  </a:cubicBezTo>
                  <a:cubicBezTo>
                    <a:pt x="53" y="162"/>
                    <a:pt x="73" y="151"/>
                    <a:pt x="73" y="126"/>
                  </a:cubicBezTo>
                  <a:cubicBezTo>
                    <a:pt x="73" y="115"/>
                    <a:pt x="70" y="90"/>
                    <a:pt x="34" y="90"/>
                  </a:cubicBezTo>
                  <a:cubicBezTo>
                    <a:pt x="53" y="39"/>
                    <a:pt x="101" y="25"/>
                    <a:pt x="134" y="25"/>
                  </a:cubicBezTo>
                  <a:cubicBezTo>
                    <a:pt x="204" y="25"/>
                    <a:pt x="241" y="78"/>
                    <a:pt x="241" y="134"/>
                  </a:cubicBezTo>
                  <a:cubicBezTo>
                    <a:pt x="241" y="196"/>
                    <a:pt x="196" y="244"/>
                    <a:pt x="174" y="269"/>
                  </a:cubicBezTo>
                  <a:lnTo>
                    <a:pt x="6" y="434"/>
                  </a:lnTo>
                  <a:cubicBezTo>
                    <a:pt x="0" y="440"/>
                    <a:pt x="0" y="440"/>
                    <a:pt x="0" y="459"/>
                  </a:cubicBezTo>
                  <a:lnTo>
                    <a:pt x="286" y="4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868964" y="2767178"/>
            <a:ext cx="8041953" cy="790193"/>
          </a:xfrm>
          <a:prstGeom prst="rect">
            <a:avLst/>
          </a:prstGeom>
          <a:noFill/>
          <a:ln>
            <a:noFill/>
          </a:ln>
        </p:spPr>
        <p:txBody>
          <a:bodyPr vert="horz" wrap="square" lIns="81638" tIns="40819" rIns="81638" bIns="40819" anchorCtr="0" compatLnSpc="0">
            <a:spAutoFit/>
          </a:bodyPr>
          <a:lstStyle/>
          <a:p>
            <a:pPr hangingPunct="0"/>
            <a:r>
              <a:rPr lang="en-US" sz="2400" dirty="0" smtClean="0">
                <a:latin typeface="DejaVu Sans" pitchFamily="18"/>
                <a:ea typeface="AR PL UKai CN" pitchFamily="2"/>
                <a:cs typeface="FreeSans" pitchFamily="2"/>
              </a:rPr>
              <a:t>Partition the </a:t>
            </a:r>
            <a:r>
              <a:rPr lang="en-US" sz="2400" dirty="0">
                <a:latin typeface="DejaVu Sans" pitchFamily="18"/>
                <a:ea typeface="AR PL UKai CN" pitchFamily="2"/>
                <a:cs typeface="FreeSans" pitchFamily="2"/>
              </a:rPr>
              <a:t>data into K sets S = {S</a:t>
            </a:r>
            <a:r>
              <a:rPr lang="en-US" sz="2400" baseline="-33000" dirty="0">
                <a:latin typeface="DejaVu Sans" pitchFamily="18"/>
                <a:ea typeface="AR PL UKai CN" pitchFamily="2"/>
                <a:cs typeface="FreeSans" pitchFamily="2"/>
              </a:rPr>
              <a:t>1</a:t>
            </a:r>
            <a:r>
              <a:rPr lang="en-US" sz="2400" dirty="0">
                <a:latin typeface="DejaVu Sans" pitchFamily="18"/>
                <a:ea typeface="AR PL UKai CN" pitchFamily="2"/>
                <a:cs typeface="FreeSans" pitchFamily="2"/>
              </a:rPr>
              <a:t>, S</a:t>
            </a:r>
            <a:r>
              <a:rPr lang="en-US" sz="2400" baseline="-33000" dirty="0">
                <a:latin typeface="DejaVu Sans" pitchFamily="18"/>
                <a:ea typeface="AR PL UKai CN" pitchFamily="2"/>
                <a:cs typeface="FreeSans" pitchFamily="2"/>
              </a:rPr>
              <a:t>2</a:t>
            </a:r>
            <a:r>
              <a:rPr lang="en-US" sz="2400" dirty="0">
                <a:latin typeface="DejaVu Sans" pitchFamily="18"/>
                <a:ea typeface="AR PL UKai CN" pitchFamily="2"/>
                <a:cs typeface="FreeSans" pitchFamily="2"/>
              </a:rPr>
              <a:t>, … S</a:t>
            </a:r>
            <a:r>
              <a:rPr lang="en-US" sz="2400" baseline="-33000" dirty="0">
                <a:latin typeface="DejaVu Sans" pitchFamily="18"/>
                <a:ea typeface="AR PL UKai CN" pitchFamily="2"/>
                <a:cs typeface="FreeSans" pitchFamily="2"/>
              </a:rPr>
              <a:t>K</a:t>
            </a:r>
            <a:r>
              <a:rPr lang="en-US" sz="2400" dirty="0">
                <a:latin typeface="DejaVu Sans" pitchFamily="18"/>
                <a:ea typeface="AR PL UKai CN" pitchFamily="2"/>
                <a:cs typeface="FreeSans" pitchFamily="2"/>
              </a:rPr>
              <a:t>} with corresponding centers </a:t>
            </a:r>
            <a:r>
              <a:rPr lang="en-US" sz="2400" dirty="0" err="1">
                <a:latin typeface="DejaVu Sans" pitchFamily="34"/>
                <a:ea typeface="DejaVu Sans" pitchFamily="34"/>
                <a:cs typeface="DejaVu Sans" pitchFamily="34"/>
              </a:rPr>
              <a:t>μ</a:t>
            </a:r>
            <a:r>
              <a:rPr lang="en-US" sz="2400" baseline="-33000" dirty="0" err="1">
                <a:latin typeface="DejaVu Sans" pitchFamily="34"/>
                <a:ea typeface="DejaVu Sans" pitchFamily="34"/>
                <a:cs typeface="DejaVu Sans" pitchFamily="34"/>
              </a:rPr>
              <a:t>i</a:t>
            </a:r>
            <a:endParaRPr lang="en-US" sz="2400" baseline="-33000" dirty="0">
              <a:latin typeface="DejaVu Sans" pitchFamily="34"/>
              <a:ea typeface="DejaVu Sans" pitchFamily="34"/>
              <a:cs typeface="DejaVu Sans" pitchFamily="34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868964" y="3872342"/>
            <a:ext cx="8173601" cy="436315"/>
          </a:xfrm>
          <a:prstGeom prst="rect">
            <a:avLst/>
          </a:prstGeom>
          <a:noFill/>
          <a:ln>
            <a:noFill/>
          </a:ln>
        </p:spPr>
        <p:txBody>
          <a:bodyPr vert="horz" wrap="none" lIns="81638" tIns="40819" rIns="81638" bIns="40819" anchorCtr="0" compatLnSpc="0">
            <a:spAutoFit/>
          </a:bodyPr>
          <a:lstStyle/>
          <a:p>
            <a:pPr hangingPunct="0"/>
            <a:r>
              <a:rPr lang="en-US" sz="2400" dirty="0">
                <a:latin typeface="DejaVu Sans" pitchFamily="18"/>
                <a:ea typeface="AR PL UKai CN" pitchFamily="2"/>
                <a:cs typeface="FreeSans" pitchFamily="2"/>
              </a:rPr>
              <a:t>Partition such that variance in each partition is as low as possible</a:t>
            </a:r>
          </a:p>
        </p:txBody>
      </p:sp>
      <p:sp>
        <p:nvSpPr>
          <p:cNvPr id="47" name="Freeform 46"/>
          <p:cNvSpPr/>
          <p:nvPr/>
        </p:nvSpPr>
        <p:spPr>
          <a:xfrm>
            <a:off x="2820096" y="5640552"/>
            <a:ext cx="165888" cy="16588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38" tIns="40819" rIns="81638" bIns="40819" anchor="ctr" anchorCtr="0" compatLnSpc="0">
            <a:noAutofit/>
          </a:bodyPr>
          <a:lstStyle/>
          <a:p>
            <a:pPr hangingPunct="0"/>
            <a:endParaRPr lang="en-US" sz="1633">
              <a:latin typeface="DejaVu Sans" pitchFamily="18"/>
              <a:ea typeface="AR PL UKai CN" pitchFamily="2"/>
              <a:cs typeface="FreeSans" pitchFamily="2"/>
            </a:endParaRPr>
          </a:p>
        </p:txBody>
      </p:sp>
      <p:sp>
        <p:nvSpPr>
          <p:cNvPr id="48" name="Freeform 47"/>
          <p:cNvSpPr/>
          <p:nvPr/>
        </p:nvSpPr>
        <p:spPr>
          <a:xfrm>
            <a:off x="3566592" y="5059944"/>
            <a:ext cx="165888" cy="16588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38" tIns="40819" rIns="81638" bIns="40819" anchor="ctr" anchorCtr="0" compatLnSpc="0">
            <a:noAutofit/>
          </a:bodyPr>
          <a:lstStyle/>
          <a:p>
            <a:pPr hangingPunct="0"/>
            <a:endParaRPr lang="en-US" sz="1633">
              <a:latin typeface="DejaVu Sans" pitchFamily="18"/>
              <a:ea typeface="AR PL UKai CN" pitchFamily="2"/>
              <a:cs typeface="FreeSans" pitchFamily="2"/>
            </a:endParaRPr>
          </a:p>
        </p:txBody>
      </p:sp>
      <p:sp>
        <p:nvSpPr>
          <p:cNvPr id="49" name="Freeform 48"/>
          <p:cNvSpPr/>
          <p:nvPr/>
        </p:nvSpPr>
        <p:spPr>
          <a:xfrm>
            <a:off x="4230144" y="5640552"/>
            <a:ext cx="165888" cy="16588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38" tIns="40819" rIns="81638" bIns="40819" anchor="ctr" anchorCtr="0" compatLnSpc="0">
            <a:noAutofit/>
          </a:bodyPr>
          <a:lstStyle/>
          <a:p>
            <a:pPr hangingPunct="0"/>
            <a:endParaRPr lang="en-US" sz="1633">
              <a:latin typeface="DejaVu Sans" pitchFamily="18"/>
              <a:ea typeface="AR PL UKai CN" pitchFamily="2"/>
              <a:cs typeface="FreeSans" pitchFamily="2"/>
            </a:endParaRPr>
          </a:p>
        </p:txBody>
      </p:sp>
      <p:sp>
        <p:nvSpPr>
          <p:cNvPr id="50" name="Freeform 49"/>
          <p:cNvSpPr/>
          <p:nvPr/>
        </p:nvSpPr>
        <p:spPr>
          <a:xfrm>
            <a:off x="3649536" y="4811112"/>
            <a:ext cx="165888" cy="16588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38" tIns="40819" rIns="81638" bIns="40819" anchor="ctr" anchorCtr="0" compatLnSpc="0">
            <a:noAutofit/>
          </a:bodyPr>
          <a:lstStyle/>
          <a:p>
            <a:pPr hangingPunct="0"/>
            <a:endParaRPr lang="en-US" sz="1633">
              <a:latin typeface="DejaVu Sans" pitchFamily="18"/>
              <a:ea typeface="AR PL UKai CN" pitchFamily="2"/>
              <a:cs typeface="FreeSans" pitchFamily="2"/>
            </a:endParaRPr>
          </a:p>
        </p:txBody>
      </p:sp>
      <p:sp>
        <p:nvSpPr>
          <p:cNvPr id="51" name="Freeform 50"/>
          <p:cNvSpPr/>
          <p:nvPr/>
        </p:nvSpPr>
        <p:spPr>
          <a:xfrm>
            <a:off x="4147200" y="5806440"/>
            <a:ext cx="165888" cy="16588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38" tIns="40819" rIns="81638" bIns="40819" anchor="ctr" anchorCtr="0" compatLnSpc="0">
            <a:noAutofit/>
          </a:bodyPr>
          <a:lstStyle/>
          <a:p>
            <a:pPr hangingPunct="0"/>
            <a:endParaRPr lang="en-US" sz="1633">
              <a:latin typeface="DejaVu Sans" pitchFamily="18"/>
              <a:ea typeface="AR PL UKai CN" pitchFamily="2"/>
              <a:cs typeface="FreeSans" pitchFamily="2"/>
            </a:endParaRPr>
          </a:p>
        </p:txBody>
      </p:sp>
      <p:sp>
        <p:nvSpPr>
          <p:cNvPr id="52" name="Freeform 51"/>
          <p:cNvSpPr/>
          <p:nvPr/>
        </p:nvSpPr>
        <p:spPr>
          <a:xfrm>
            <a:off x="4064256" y="5557608"/>
            <a:ext cx="165888" cy="16588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38" tIns="40819" rIns="81638" bIns="40819" anchor="ctr" anchorCtr="0" compatLnSpc="0">
            <a:noAutofit/>
          </a:bodyPr>
          <a:lstStyle/>
          <a:p>
            <a:pPr hangingPunct="0"/>
            <a:endParaRPr lang="en-US" sz="1633">
              <a:latin typeface="DejaVu Sans" pitchFamily="18"/>
              <a:ea typeface="AR PL UKai CN" pitchFamily="2"/>
              <a:cs typeface="FreeSans" pitchFamily="2"/>
            </a:endParaRPr>
          </a:p>
        </p:txBody>
      </p:sp>
      <p:sp>
        <p:nvSpPr>
          <p:cNvPr id="53" name="Freeform 52"/>
          <p:cNvSpPr/>
          <p:nvPr/>
        </p:nvSpPr>
        <p:spPr>
          <a:xfrm>
            <a:off x="2654208" y="5889384"/>
            <a:ext cx="165888" cy="16588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38" tIns="40819" rIns="81638" bIns="40819" anchor="ctr" anchorCtr="0" compatLnSpc="0">
            <a:noAutofit/>
          </a:bodyPr>
          <a:lstStyle/>
          <a:p>
            <a:pPr hangingPunct="0"/>
            <a:endParaRPr lang="en-US" sz="1633">
              <a:latin typeface="DejaVu Sans" pitchFamily="18"/>
              <a:ea typeface="AR PL UKai CN" pitchFamily="2"/>
              <a:cs typeface="FreeSans" pitchFamily="2"/>
            </a:endParaRPr>
          </a:p>
        </p:txBody>
      </p:sp>
      <p:sp>
        <p:nvSpPr>
          <p:cNvPr id="54" name="Freeform 53"/>
          <p:cNvSpPr/>
          <p:nvPr/>
        </p:nvSpPr>
        <p:spPr>
          <a:xfrm>
            <a:off x="3068928" y="5806440"/>
            <a:ext cx="165888" cy="16588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38" tIns="40819" rIns="81638" bIns="40819" anchor="ctr" anchorCtr="0" compatLnSpc="0">
            <a:noAutofit/>
          </a:bodyPr>
          <a:lstStyle/>
          <a:p>
            <a:pPr hangingPunct="0"/>
            <a:endParaRPr lang="en-US" sz="1633">
              <a:latin typeface="DejaVu Sans" pitchFamily="18"/>
              <a:ea typeface="AR PL UKai CN" pitchFamily="2"/>
              <a:cs typeface="FreeSans" pitchFamily="2"/>
            </a:endParaRPr>
          </a:p>
        </p:txBody>
      </p:sp>
      <p:sp>
        <p:nvSpPr>
          <p:cNvPr id="55" name="Freeform 54"/>
          <p:cNvSpPr/>
          <p:nvPr/>
        </p:nvSpPr>
        <p:spPr>
          <a:xfrm>
            <a:off x="2985984" y="5640552"/>
            <a:ext cx="165888" cy="16588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38" tIns="40819" rIns="81638" bIns="40819" anchor="ctr" anchorCtr="0" compatLnSpc="0">
            <a:noAutofit/>
          </a:bodyPr>
          <a:lstStyle/>
          <a:p>
            <a:pPr hangingPunct="0"/>
            <a:endParaRPr lang="en-US" sz="1633">
              <a:latin typeface="DejaVu Sans" pitchFamily="18"/>
              <a:ea typeface="AR PL UKai CN" pitchFamily="2"/>
              <a:cs typeface="Free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793663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/>
        <p:txBody>
          <a:bodyPr vert="horz" lIns="0" tIns="0" rIns="0" bIns="0" rtlCol="0" anchor="ctr">
            <a:normAutofit/>
          </a:bodyPr>
          <a:lstStyle/>
          <a:p>
            <a:pPr lvl="0"/>
            <a:r>
              <a:rPr lang="en-US" sz="3964">
                <a:latin typeface="Arial"/>
              </a:rPr>
              <a:t>K-means algorithm</a:t>
            </a:r>
          </a:p>
        </p:txBody>
      </p:sp>
      <p:sp>
        <p:nvSpPr>
          <p:cNvPr id="47" name="Freeform 46"/>
          <p:cNvSpPr/>
          <p:nvPr/>
        </p:nvSpPr>
        <p:spPr>
          <a:xfrm>
            <a:off x="2820096" y="5640552"/>
            <a:ext cx="165888" cy="16588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420E"/>
          </a:solidFill>
          <a:ln w="0">
            <a:solidFill>
              <a:srgbClr val="FF0000"/>
            </a:solidFill>
            <a:prstDash val="solid"/>
          </a:ln>
        </p:spPr>
        <p:txBody>
          <a:bodyPr vert="horz" wrap="none" lIns="81638" tIns="40819" rIns="81638" bIns="40819" anchor="ctr" anchorCtr="0" compatLnSpc="0">
            <a:noAutofit/>
          </a:bodyPr>
          <a:lstStyle/>
          <a:p>
            <a:pPr hangingPunct="0"/>
            <a:endParaRPr lang="en-US" sz="1633">
              <a:latin typeface="DejaVu Sans" pitchFamily="18"/>
              <a:ea typeface="AR PL UKai CN" pitchFamily="2"/>
              <a:cs typeface="FreeSans" pitchFamily="2"/>
            </a:endParaRPr>
          </a:p>
        </p:txBody>
      </p:sp>
      <p:sp>
        <p:nvSpPr>
          <p:cNvPr id="48" name="Freeform 47"/>
          <p:cNvSpPr/>
          <p:nvPr/>
        </p:nvSpPr>
        <p:spPr>
          <a:xfrm>
            <a:off x="3566592" y="5059944"/>
            <a:ext cx="165888" cy="16588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38" tIns="40819" rIns="81638" bIns="40819" anchor="ctr" anchorCtr="0" compatLnSpc="0">
            <a:noAutofit/>
          </a:bodyPr>
          <a:lstStyle/>
          <a:p>
            <a:pPr hangingPunct="0"/>
            <a:endParaRPr lang="en-US" sz="1633">
              <a:latin typeface="DejaVu Sans" pitchFamily="18"/>
              <a:ea typeface="AR PL UKai CN" pitchFamily="2"/>
              <a:cs typeface="FreeSans" pitchFamily="2"/>
            </a:endParaRPr>
          </a:p>
        </p:txBody>
      </p:sp>
      <p:sp>
        <p:nvSpPr>
          <p:cNvPr id="49" name="Freeform 48"/>
          <p:cNvSpPr/>
          <p:nvPr/>
        </p:nvSpPr>
        <p:spPr>
          <a:xfrm>
            <a:off x="4230144" y="5640552"/>
            <a:ext cx="165888" cy="16588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579D1C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38" tIns="40819" rIns="81638" bIns="40819" anchor="ctr" anchorCtr="0" compatLnSpc="0">
            <a:noAutofit/>
          </a:bodyPr>
          <a:lstStyle/>
          <a:p>
            <a:pPr hangingPunct="0"/>
            <a:endParaRPr lang="en-US" sz="1633">
              <a:latin typeface="DejaVu Sans" pitchFamily="18"/>
              <a:ea typeface="AR PL UKai CN" pitchFamily="2"/>
              <a:cs typeface="FreeSans" pitchFamily="2"/>
            </a:endParaRPr>
          </a:p>
        </p:txBody>
      </p:sp>
      <p:sp>
        <p:nvSpPr>
          <p:cNvPr id="50" name="Freeform 49"/>
          <p:cNvSpPr/>
          <p:nvPr/>
        </p:nvSpPr>
        <p:spPr>
          <a:xfrm>
            <a:off x="3649536" y="4811112"/>
            <a:ext cx="165888" cy="16588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38" tIns="40819" rIns="81638" bIns="40819" anchor="ctr" anchorCtr="0" compatLnSpc="0">
            <a:noAutofit/>
          </a:bodyPr>
          <a:lstStyle/>
          <a:p>
            <a:pPr hangingPunct="0"/>
            <a:endParaRPr lang="en-US" sz="1633">
              <a:latin typeface="DejaVu Sans" pitchFamily="18"/>
              <a:ea typeface="AR PL UKai CN" pitchFamily="2"/>
              <a:cs typeface="FreeSans" pitchFamily="2"/>
            </a:endParaRPr>
          </a:p>
        </p:txBody>
      </p:sp>
      <p:sp>
        <p:nvSpPr>
          <p:cNvPr id="51" name="Freeform 50"/>
          <p:cNvSpPr/>
          <p:nvPr/>
        </p:nvSpPr>
        <p:spPr>
          <a:xfrm>
            <a:off x="4147200" y="5806440"/>
            <a:ext cx="165888" cy="16588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579D1C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38" tIns="40819" rIns="81638" bIns="40819" anchor="ctr" anchorCtr="0" compatLnSpc="0">
            <a:noAutofit/>
          </a:bodyPr>
          <a:lstStyle/>
          <a:p>
            <a:pPr hangingPunct="0"/>
            <a:endParaRPr lang="en-US" sz="1633">
              <a:latin typeface="DejaVu Sans" pitchFamily="18"/>
              <a:ea typeface="AR PL UKai CN" pitchFamily="2"/>
              <a:cs typeface="FreeSans" pitchFamily="2"/>
            </a:endParaRPr>
          </a:p>
        </p:txBody>
      </p:sp>
      <p:sp>
        <p:nvSpPr>
          <p:cNvPr id="52" name="Freeform 51"/>
          <p:cNvSpPr/>
          <p:nvPr/>
        </p:nvSpPr>
        <p:spPr>
          <a:xfrm>
            <a:off x="4064256" y="5557608"/>
            <a:ext cx="165888" cy="16588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579D1C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38" tIns="40819" rIns="81638" bIns="40819" anchor="ctr" anchorCtr="0" compatLnSpc="0">
            <a:noAutofit/>
          </a:bodyPr>
          <a:lstStyle/>
          <a:p>
            <a:pPr hangingPunct="0"/>
            <a:endParaRPr lang="en-US" sz="1633">
              <a:latin typeface="DejaVu Sans" pitchFamily="18"/>
              <a:ea typeface="AR PL UKai CN" pitchFamily="2"/>
              <a:cs typeface="FreeSans" pitchFamily="2"/>
            </a:endParaRPr>
          </a:p>
        </p:txBody>
      </p:sp>
      <p:sp>
        <p:nvSpPr>
          <p:cNvPr id="53" name="Freeform 52"/>
          <p:cNvSpPr/>
          <p:nvPr/>
        </p:nvSpPr>
        <p:spPr>
          <a:xfrm>
            <a:off x="2654208" y="5889384"/>
            <a:ext cx="165888" cy="16588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420E"/>
          </a:solidFill>
          <a:ln w="0">
            <a:solidFill>
              <a:srgbClr val="FF0000"/>
            </a:solidFill>
            <a:prstDash val="solid"/>
          </a:ln>
        </p:spPr>
        <p:txBody>
          <a:bodyPr vert="horz" wrap="none" lIns="81638" tIns="40819" rIns="81638" bIns="40819" anchor="ctr" anchorCtr="0" compatLnSpc="0">
            <a:noAutofit/>
          </a:bodyPr>
          <a:lstStyle/>
          <a:p>
            <a:pPr hangingPunct="0"/>
            <a:endParaRPr lang="en-US" sz="1633">
              <a:latin typeface="DejaVu Sans" pitchFamily="18"/>
              <a:ea typeface="AR PL UKai CN" pitchFamily="2"/>
              <a:cs typeface="FreeSans" pitchFamily="2"/>
            </a:endParaRPr>
          </a:p>
        </p:txBody>
      </p:sp>
      <p:sp>
        <p:nvSpPr>
          <p:cNvPr id="54" name="Freeform 53"/>
          <p:cNvSpPr/>
          <p:nvPr/>
        </p:nvSpPr>
        <p:spPr>
          <a:xfrm>
            <a:off x="3068928" y="5806440"/>
            <a:ext cx="165888" cy="16588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420E"/>
          </a:solidFill>
          <a:ln w="0">
            <a:solidFill>
              <a:srgbClr val="FF0000"/>
            </a:solidFill>
            <a:prstDash val="solid"/>
          </a:ln>
        </p:spPr>
        <p:txBody>
          <a:bodyPr vert="horz" wrap="none" lIns="81638" tIns="40819" rIns="81638" bIns="40819" anchor="ctr" anchorCtr="0" compatLnSpc="0">
            <a:noAutofit/>
          </a:bodyPr>
          <a:lstStyle/>
          <a:p>
            <a:pPr hangingPunct="0"/>
            <a:endParaRPr lang="en-US" sz="1633">
              <a:latin typeface="DejaVu Sans" pitchFamily="18"/>
              <a:ea typeface="AR PL UKai CN" pitchFamily="2"/>
              <a:cs typeface="FreeSans" pitchFamily="2"/>
            </a:endParaRPr>
          </a:p>
        </p:txBody>
      </p:sp>
      <p:sp>
        <p:nvSpPr>
          <p:cNvPr id="55" name="Freeform 54"/>
          <p:cNvSpPr/>
          <p:nvPr/>
        </p:nvSpPr>
        <p:spPr>
          <a:xfrm>
            <a:off x="2985984" y="5640552"/>
            <a:ext cx="165888" cy="16588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420E"/>
          </a:solidFill>
          <a:ln w="0">
            <a:solidFill>
              <a:srgbClr val="FF0000"/>
            </a:solidFill>
            <a:prstDash val="solid"/>
          </a:ln>
        </p:spPr>
        <p:txBody>
          <a:bodyPr vert="horz" wrap="none" lIns="81638" tIns="40819" rIns="81638" bIns="40819" anchor="ctr" anchorCtr="0" compatLnSpc="0">
            <a:noAutofit/>
          </a:bodyPr>
          <a:lstStyle/>
          <a:p>
            <a:pPr hangingPunct="0"/>
            <a:endParaRPr lang="en-US" sz="1633">
              <a:latin typeface="DejaVu Sans" pitchFamily="18"/>
              <a:ea typeface="AR PL UKai CN" pitchFamily="2"/>
              <a:cs typeface="FreeSans" pitchFamily="2"/>
            </a:endParaRPr>
          </a:p>
        </p:txBody>
      </p:sp>
      <p:sp>
        <p:nvSpPr>
          <p:cNvPr id="56" name="Straight Connector 55"/>
          <p:cNvSpPr/>
          <p:nvPr/>
        </p:nvSpPr>
        <p:spPr>
          <a:xfrm>
            <a:off x="2156544" y="4728169"/>
            <a:ext cx="1410049" cy="912383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</a:ln>
        </p:spPr>
        <p:txBody>
          <a:bodyPr vert="horz" wrap="none" lIns="81638" tIns="40819" rIns="81638" bIns="40819" anchor="ctr" anchorCtr="0" compatLnSpc="0"/>
          <a:lstStyle/>
          <a:p>
            <a:pPr hangingPunct="0"/>
            <a:endParaRPr lang="en-US" sz="1633">
              <a:latin typeface="DejaVu Sans" pitchFamily="18"/>
              <a:ea typeface="AR PL UKai CN" pitchFamily="2"/>
              <a:cs typeface="FreeSans" pitchFamily="2"/>
            </a:endParaRPr>
          </a:p>
        </p:txBody>
      </p:sp>
      <p:sp>
        <p:nvSpPr>
          <p:cNvPr id="57" name="Straight Connector 56"/>
          <p:cNvSpPr/>
          <p:nvPr/>
        </p:nvSpPr>
        <p:spPr>
          <a:xfrm flipV="1">
            <a:off x="3566592" y="4396393"/>
            <a:ext cx="1741824" cy="1244159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</a:ln>
        </p:spPr>
        <p:txBody>
          <a:bodyPr vert="horz" wrap="none" lIns="81638" tIns="40819" rIns="81638" bIns="40819" anchor="ctr" anchorCtr="0" compatLnSpc="0"/>
          <a:lstStyle/>
          <a:p>
            <a:pPr hangingPunct="0"/>
            <a:endParaRPr lang="en-US" sz="1633">
              <a:latin typeface="DejaVu Sans" pitchFamily="18"/>
              <a:ea typeface="AR PL UKai CN" pitchFamily="2"/>
              <a:cs typeface="FreeSans" pitchFamily="2"/>
            </a:endParaRPr>
          </a:p>
        </p:txBody>
      </p:sp>
      <p:sp>
        <p:nvSpPr>
          <p:cNvPr id="58" name="Straight Connector 57"/>
          <p:cNvSpPr/>
          <p:nvPr/>
        </p:nvSpPr>
        <p:spPr>
          <a:xfrm>
            <a:off x="3566592" y="5640552"/>
            <a:ext cx="0" cy="995329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</a:ln>
        </p:spPr>
        <p:txBody>
          <a:bodyPr vert="horz" wrap="none" lIns="81638" tIns="40819" rIns="81638" bIns="40819" anchor="ctr" anchorCtr="0" compatLnSpc="0"/>
          <a:lstStyle/>
          <a:p>
            <a:pPr hangingPunct="0"/>
            <a:endParaRPr lang="en-US" sz="1633">
              <a:latin typeface="DejaVu Sans" pitchFamily="18"/>
              <a:ea typeface="AR PL UKai CN" pitchFamily="2"/>
              <a:cs typeface="FreeSans" pitchFamily="2"/>
            </a:endParaRPr>
          </a:p>
        </p:txBody>
      </p:sp>
      <p:sp>
        <p:nvSpPr>
          <p:cNvPr id="59" name="Freeform 58"/>
          <p:cNvSpPr/>
          <p:nvPr/>
        </p:nvSpPr>
        <p:spPr>
          <a:xfrm>
            <a:off x="2820096" y="5723496"/>
            <a:ext cx="248832" cy="248832"/>
          </a:xfrm>
          <a:custGeom>
            <a:avLst>
              <a:gd name="f0" fmla="val 54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val 10800"/>
              <a:gd name="f9" fmla="val -2147483647"/>
              <a:gd name="f10" fmla="val 2147483647"/>
              <a:gd name="f11" fmla="+- 0 0 0"/>
              <a:gd name="f12" fmla="abs f4"/>
              <a:gd name="f13" fmla="abs f5"/>
              <a:gd name="f14" fmla="abs f6"/>
              <a:gd name="f15" fmla="pin 0 f0 10800"/>
              <a:gd name="f16" fmla="*/ f11 f1 1"/>
              <a:gd name="f17" fmla="?: f12 f4 1"/>
              <a:gd name="f18" fmla="?: f13 f5 1"/>
              <a:gd name="f19" fmla="?: f14 f6 1"/>
              <a:gd name="f20" fmla="*/ f15 10799 1"/>
              <a:gd name="f21" fmla="*/ f16 1 f3"/>
              <a:gd name="f22" fmla="*/ f17 1 21600"/>
              <a:gd name="f23" fmla="*/ f18 1 21600"/>
              <a:gd name="f24" fmla="*/ 21600 f17 1"/>
              <a:gd name="f25" fmla="*/ 21600 f18 1"/>
              <a:gd name="f26" fmla="*/ f20 1 10800"/>
              <a:gd name="f27" fmla="+- f21 0 f2"/>
              <a:gd name="f28" fmla="min f23 f22"/>
              <a:gd name="f29" fmla="*/ f24 1 f19"/>
              <a:gd name="f30" fmla="*/ f25 1 f19"/>
              <a:gd name="f31" fmla="val f26"/>
              <a:gd name="f32" fmla="+- f29 0 f26"/>
              <a:gd name="f33" fmla="+- f30 0 f26"/>
              <a:gd name="f34" fmla="*/ f15 f28 1"/>
              <a:gd name="f35" fmla="*/ f7 f28 1"/>
              <a:gd name="f36" fmla="*/ f31 f28 1"/>
              <a:gd name="f37" fmla="*/ f29 f28 1"/>
              <a:gd name="f38" fmla="*/ f30 f28 1"/>
              <a:gd name="f39" fmla="*/ 10800 f28 1"/>
              <a:gd name="f40" fmla="*/ f32 f28 1"/>
              <a:gd name="f41" fmla="*/ f33 f28 1"/>
            </a:gdLst>
            <a:ahLst>
              <a:ahXY gdRefX="f0" minX="f7" maxX="f8">
                <a:pos x="f34" y="f3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7">
                <a:pos x="f39" y="f35"/>
              </a:cxn>
              <a:cxn ang="f27">
                <a:pos x="f35" y="f39"/>
              </a:cxn>
              <a:cxn ang="f27">
                <a:pos x="f39" y="f38"/>
              </a:cxn>
              <a:cxn ang="f27">
                <a:pos x="f37" y="f39"/>
              </a:cxn>
            </a:cxnLst>
            <a:rect l="f36" t="f36" r="f40" b="f41"/>
            <a:pathLst>
              <a:path>
                <a:moveTo>
                  <a:pt x="f36" y="f35"/>
                </a:moveTo>
                <a:lnTo>
                  <a:pt x="f40" y="f35"/>
                </a:lnTo>
                <a:lnTo>
                  <a:pt x="f40" y="f36"/>
                </a:lnTo>
                <a:lnTo>
                  <a:pt x="f37" y="f36"/>
                </a:lnTo>
                <a:lnTo>
                  <a:pt x="f37" y="f41"/>
                </a:lnTo>
                <a:lnTo>
                  <a:pt x="f40" y="f41"/>
                </a:lnTo>
                <a:lnTo>
                  <a:pt x="f40" y="f38"/>
                </a:lnTo>
                <a:lnTo>
                  <a:pt x="f36" y="f38"/>
                </a:lnTo>
                <a:lnTo>
                  <a:pt x="f36" y="f41"/>
                </a:lnTo>
                <a:lnTo>
                  <a:pt x="f35" y="f41"/>
                </a:lnTo>
                <a:lnTo>
                  <a:pt x="f35" y="f36"/>
                </a:lnTo>
                <a:lnTo>
                  <a:pt x="f36" y="f36"/>
                </a:lnTo>
                <a:lnTo>
                  <a:pt x="f36" y="f35"/>
                </a:lnTo>
                <a:close/>
              </a:path>
            </a:pathLst>
          </a:custGeom>
          <a:solidFill>
            <a:srgbClr val="FF420E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81638" tIns="40819" rIns="81638" bIns="40819" anchor="ctr" anchorCtr="0" compatLnSpc="0">
            <a:noAutofit/>
          </a:bodyPr>
          <a:lstStyle/>
          <a:p>
            <a:pPr hangingPunct="0"/>
            <a:endParaRPr lang="en-US" sz="1633">
              <a:latin typeface="DejaVu Sans" pitchFamily="18"/>
              <a:ea typeface="AR PL UKai CN" pitchFamily="2"/>
              <a:cs typeface="FreeSans" pitchFamily="2"/>
            </a:endParaRPr>
          </a:p>
        </p:txBody>
      </p:sp>
      <p:sp>
        <p:nvSpPr>
          <p:cNvPr id="60" name="Freeform 59"/>
          <p:cNvSpPr/>
          <p:nvPr/>
        </p:nvSpPr>
        <p:spPr>
          <a:xfrm>
            <a:off x="4064256" y="5640552"/>
            <a:ext cx="248832" cy="248832"/>
          </a:xfrm>
          <a:custGeom>
            <a:avLst>
              <a:gd name="f0" fmla="val 54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val 10800"/>
              <a:gd name="f9" fmla="val -2147483647"/>
              <a:gd name="f10" fmla="val 2147483647"/>
              <a:gd name="f11" fmla="+- 0 0 0"/>
              <a:gd name="f12" fmla="abs f4"/>
              <a:gd name="f13" fmla="abs f5"/>
              <a:gd name="f14" fmla="abs f6"/>
              <a:gd name="f15" fmla="pin 0 f0 10800"/>
              <a:gd name="f16" fmla="*/ f11 f1 1"/>
              <a:gd name="f17" fmla="?: f12 f4 1"/>
              <a:gd name="f18" fmla="?: f13 f5 1"/>
              <a:gd name="f19" fmla="?: f14 f6 1"/>
              <a:gd name="f20" fmla="*/ f15 10799 1"/>
              <a:gd name="f21" fmla="*/ f16 1 f3"/>
              <a:gd name="f22" fmla="*/ f17 1 21600"/>
              <a:gd name="f23" fmla="*/ f18 1 21600"/>
              <a:gd name="f24" fmla="*/ 21600 f17 1"/>
              <a:gd name="f25" fmla="*/ 21600 f18 1"/>
              <a:gd name="f26" fmla="*/ f20 1 10800"/>
              <a:gd name="f27" fmla="+- f21 0 f2"/>
              <a:gd name="f28" fmla="min f23 f22"/>
              <a:gd name="f29" fmla="*/ f24 1 f19"/>
              <a:gd name="f30" fmla="*/ f25 1 f19"/>
              <a:gd name="f31" fmla="val f26"/>
              <a:gd name="f32" fmla="+- f29 0 f26"/>
              <a:gd name="f33" fmla="+- f30 0 f26"/>
              <a:gd name="f34" fmla="*/ f15 f28 1"/>
              <a:gd name="f35" fmla="*/ f7 f28 1"/>
              <a:gd name="f36" fmla="*/ f31 f28 1"/>
              <a:gd name="f37" fmla="*/ f29 f28 1"/>
              <a:gd name="f38" fmla="*/ f30 f28 1"/>
              <a:gd name="f39" fmla="*/ 10800 f28 1"/>
              <a:gd name="f40" fmla="*/ f32 f28 1"/>
              <a:gd name="f41" fmla="*/ f33 f28 1"/>
            </a:gdLst>
            <a:ahLst>
              <a:ahXY gdRefX="f0" minX="f7" maxX="f8">
                <a:pos x="f34" y="f3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7">
                <a:pos x="f39" y="f35"/>
              </a:cxn>
              <a:cxn ang="f27">
                <a:pos x="f35" y="f39"/>
              </a:cxn>
              <a:cxn ang="f27">
                <a:pos x="f39" y="f38"/>
              </a:cxn>
              <a:cxn ang="f27">
                <a:pos x="f37" y="f39"/>
              </a:cxn>
            </a:cxnLst>
            <a:rect l="f36" t="f36" r="f40" b="f41"/>
            <a:pathLst>
              <a:path>
                <a:moveTo>
                  <a:pt x="f36" y="f35"/>
                </a:moveTo>
                <a:lnTo>
                  <a:pt x="f40" y="f35"/>
                </a:lnTo>
                <a:lnTo>
                  <a:pt x="f40" y="f36"/>
                </a:lnTo>
                <a:lnTo>
                  <a:pt x="f37" y="f36"/>
                </a:lnTo>
                <a:lnTo>
                  <a:pt x="f37" y="f41"/>
                </a:lnTo>
                <a:lnTo>
                  <a:pt x="f40" y="f41"/>
                </a:lnTo>
                <a:lnTo>
                  <a:pt x="f40" y="f38"/>
                </a:lnTo>
                <a:lnTo>
                  <a:pt x="f36" y="f38"/>
                </a:lnTo>
                <a:lnTo>
                  <a:pt x="f36" y="f41"/>
                </a:lnTo>
                <a:lnTo>
                  <a:pt x="f35" y="f41"/>
                </a:lnTo>
                <a:lnTo>
                  <a:pt x="f35" y="f36"/>
                </a:lnTo>
                <a:lnTo>
                  <a:pt x="f36" y="f36"/>
                </a:lnTo>
                <a:lnTo>
                  <a:pt x="f36" y="f35"/>
                </a:lnTo>
                <a:close/>
              </a:path>
            </a:pathLst>
          </a:custGeom>
          <a:solidFill>
            <a:srgbClr val="00CC33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81638" tIns="40819" rIns="81638" bIns="40819" anchor="ctr" anchorCtr="0" compatLnSpc="0">
            <a:noAutofit/>
          </a:bodyPr>
          <a:lstStyle/>
          <a:p>
            <a:pPr hangingPunct="0"/>
            <a:endParaRPr lang="en-US" sz="1633">
              <a:latin typeface="DejaVu Sans" pitchFamily="18"/>
              <a:ea typeface="AR PL UKai CN" pitchFamily="2"/>
              <a:cs typeface="FreeSans" pitchFamily="2"/>
            </a:endParaRPr>
          </a:p>
        </p:txBody>
      </p:sp>
      <p:sp>
        <p:nvSpPr>
          <p:cNvPr id="61" name="Freeform 60"/>
          <p:cNvSpPr/>
          <p:nvPr/>
        </p:nvSpPr>
        <p:spPr>
          <a:xfrm>
            <a:off x="3566592" y="4894383"/>
            <a:ext cx="248832" cy="248505"/>
          </a:xfrm>
          <a:custGeom>
            <a:avLst>
              <a:gd name="f0" fmla="val 54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val 10800"/>
              <a:gd name="f9" fmla="val -2147483647"/>
              <a:gd name="f10" fmla="val 2147483647"/>
              <a:gd name="f11" fmla="+- 0 0 0"/>
              <a:gd name="f12" fmla="abs f4"/>
              <a:gd name="f13" fmla="abs f5"/>
              <a:gd name="f14" fmla="abs f6"/>
              <a:gd name="f15" fmla="pin 0 f0 10800"/>
              <a:gd name="f16" fmla="*/ f11 f1 1"/>
              <a:gd name="f17" fmla="?: f12 f4 1"/>
              <a:gd name="f18" fmla="?: f13 f5 1"/>
              <a:gd name="f19" fmla="?: f14 f6 1"/>
              <a:gd name="f20" fmla="*/ f15 10799 1"/>
              <a:gd name="f21" fmla="*/ f16 1 f3"/>
              <a:gd name="f22" fmla="*/ f17 1 21600"/>
              <a:gd name="f23" fmla="*/ f18 1 21600"/>
              <a:gd name="f24" fmla="*/ 21600 f17 1"/>
              <a:gd name="f25" fmla="*/ 21600 f18 1"/>
              <a:gd name="f26" fmla="*/ f20 1 10800"/>
              <a:gd name="f27" fmla="+- f21 0 f2"/>
              <a:gd name="f28" fmla="min f23 f22"/>
              <a:gd name="f29" fmla="*/ f24 1 f19"/>
              <a:gd name="f30" fmla="*/ f25 1 f19"/>
              <a:gd name="f31" fmla="val f26"/>
              <a:gd name="f32" fmla="+- f29 0 f26"/>
              <a:gd name="f33" fmla="+- f30 0 f26"/>
              <a:gd name="f34" fmla="*/ f15 f28 1"/>
              <a:gd name="f35" fmla="*/ f7 f28 1"/>
              <a:gd name="f36" fmla="*/ f31 f28 1"/>
              <a:gd name="f37" fmla="*/ f29 f28 1"/>
              <a:gd name="f38" fmla="*/ f30 f28 1"/>
              <a:gd name="f39" fmla="*/ 10800 f28 1"/>
              <a:gd name="f40" fmla="*/ f32 f28 1"/>
              <a:gd name="f41" fmla="*/ f33 f28 1"/>
            </a:gdLst>
            <a:ahLst>
              <a:ahXY gdRefX="f0" minX="f7" maxX="f8">
                <a:pos x="f34" y="f3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7">
                <a:pos x="f39" y="f35"/>
              </a:cxn>
              <a:cxn ang="f27">
                <a:pos x="f35" y="f39"/>
              </a:cxn>
              <a:cxn ang="f27">
                <a:pos x="f39" y="f38"/>
              </a:cxn>
              <a:cxn ang="f27">
                <a:pos x="f37" y="f39"/>
              </a:cxn>
            </a:cxnLst>
            <a:rect l="f36" t="f36" r="f40" b="f41"/>
            <a:pathLst>
              <a:path>
                <a:moveTo>
                  <a:pt x="f36" y="f35"/>
                </a:moveTo>
                <a:lnTo>
                  <a:pt x="f40" y="f35"/>
                </a:lnTo>
                <a:lnTo>
                  <a:pt x="f40" y="f36"/>
                </a:lnTo>
                <a:lnTo>
                  <a:pt x="f37" y="f36"/>
                </a:lnTo>
                <a:lnTo>
                  <a:pt x="f37" y="f41"/>
                </a:lnTo>
                <a:lnTo>
                  <a:pt x="f40" y="f41"/>
                </a:lnTo>
                <a:lnTo>
                  <a:pt x="f40" y="f38"/>
                </a:lnTo>
                <a:lnTo>
                  <a:pt x="f36" y="f38"/>
                </a:lnTo>
                <a:lnTo>
                  <a:pt x="f36" y="f41"/>
                </a:lnTo>
                <a:lnTo>
                  <a:pt x="f35" y="f41"/>
                </a:lnTo>
                <a:lnTo>
                  <a:pt x="f35" y="f36"/>
                </a:lnTo>
                <a:lnTo>
                  <a:pt x="f36" y="f36"/>
                </a:lnTo>
                <a:lnTo>
                  <a:pt x="f36" y="f35"/>
                </a:lnTo>
                <a:close/>
              </a:path>
            </a:pathLst>
          </a:custGeom>
          <a:solidFill>
            <a:srgbClr val="00CCFF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81638" tIns="40819" rIns="81638" bIns="40819" anchor="ctr" anchorCtr="0" compatLnSpc="0">
            <a:noAutofit/>
          </a:bodyPr>
          <a:lstStyle/>
          <a:p>
            <a:pPr hangingPunct="0"/>
            <a:endParaRPr lang="en-US" sz="1633">
              <a:latin typeface="DejaVu Sans" pitchFamily="18"/>
              <a:ea typeface="AR PL UKai CN" pitchFamily="2"/>
              <a:cs typeface="FreeSans" pitchFamily="2"/>
            </a:endParaRPr>
          </a:p>
        </p:txBody>
      </p:sp>
      <p:grpSp>
        <p:nvGrpSpPr>
          <p:cNvPr id="62" name="Group 61" descr="28§display§\underset{S, \mu_{i, i = 1..K}}{\operatorname{argmin}}  \sum_{i=1}^{K}\sum_{x\in S_i} || x- \mu_i||^2§svg§600§FALSE§" title="TexMaths"/>
          <p:cNvGrpSpPr/>
          <p:nvPr/>
        </p:nvGrpSpPr>
        <p:grpSpPr>
          <a:xfrm>
            <a:off x="2821402" y="1432940"/>
            <a:ext cx="3828159" cy="974430"/>
            <a:chOff x="3110399" y="1579319"/>
            <a:chExt cx="4220280" cy="1074241"/>
          </a:xfrm>
        </p:grpSpPr>
        <p:sp>
          <p:nvSpPr>
            <p:cNvPr id="63" name="Freeform 62"/>
            <p:cNvSpPr/>
            <p:nvPr/>
          </p:nvSpPr>
          <p:spPr>
            <a:xfrm>
              <a:off x="3110399" y="1580400"/>
              <a:ext cx="4220280" cy="107135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1724" h="2977">
                  <a:moveTo>
                    <a:pt x="5861" y="2977"/>
                  </a:moveTo>
                  <a:lnTo>
                    <a:pt x="0" y="2977"/>
                  </a:lnTo>
                  <a:lnTo>
                    <a:pt x="0" y="0"/>
                  </a:lnTo>
                  <a:lnTo>
                    <a:pt x="11724" y="0"/>
                  </a:lnTo>
                  <a:lnTo>
                    <a:pt x="11724" y="29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64" name="Freeform 63"/>
            <p:cNvSpPr/>
            <p:nvPr/>
          </p:nvSpPr>
          <p:spPr>
            <a:xfrm>
              <a:off x="3280680" y="2032919"/>
              <a:ext cx="160920" cy="1630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48" h="454">
                  <a:moveTo>
                    <a:pt x="288" y="370"/>
                  </a:moveTo>
                  <a:cubicBezTo>
                    <a:pt x="291" y="409"/>
                    <a:pt x="319" y="451"/>
                    <a:pt x="367" y="451"/>
                  </a:cubicBezTo>
                  <a:cubicBezTo>
                    <a:pt x="386" y="451"/>
                    <a:pt x="448" y="437"/>
                    <a:pt x="448" y="356"/>
                  </a:cubicBezTo>
                  <a:lnTo>
                    <a:pt x="448" y="300"/>
                  </a:lnTo>
                  <a:lnTo>
                    <a:pt x="423" y="300"/>
                  </a:lnTo>
                  <a:lnTo>
                    <a:pt x="423" y="356"/>
                  </a:lnTo>
                  <a:cubicBezTo>
                    <a:pt x="423" y="412"/>
                    <a:pt x="398" y="420"/>
                    <a:pt x="386" y="420"/>
                  </a:cubicBezTo>
                  <a:cubicBezTo>
                    <a:pt x="353" y="420"/>
                    <a:pt x="350" y="375"/>
                    <a:pt x="350" y="370"/>
                  </a:cubicBezTo>
                  <a:lnTo>
                    <a:pt x="350" y="171"/>
                  </a:lnTo>
                  <a:cubicBezTo>
                    <a:pt x="350" y="129"/>
                    <a:pt x="350" y="92"/>
                    <a:pt x="314" y="53"/>
                  </a:cubicBezTo>
                  <a:cubicBezTo>
                    <a:pt x="274" y="17"/>
                    <a:pt x="227" y="0"/>
                    <a:pt x="179" y="0"/>
                  </a:cubicBezTo>
                  <a:cubicBezTo>
                    <a:pt x="98" y="0"/>
                    <a:pt x="28" y="48"/>
                    <a:pt x="28" y="112"/>
                  </a:cubicBezTo>
                  <a:cubicBezTo>
                    <a:pt x="28" y="143"/>
                    <a:pt x="48" y="160"/>
                    <a:pt x="76" y="160"/>
                  </a:cubicBezTo>
                  <a:cubicBezTo>
                    <a:pt x="101" y="160"/>
                    <a:pt x="120" y="140"/>
                    <a:pt x="120" y="112"/>
                  </a:cubicBezTo>
                  <a:cubicBezTo>
                    <a:pt x="120" y="101"/>
                    <a:pt x="115" y="67"/>
                    <a:pt x="70" y="67"/>
                  </a:cubicBezTo>
                  <a:cubicBezTo>
                    <a:pt x="95" y="34"/>
                    <a:pt x="146" y="22"/>
                    <a:pt x="176" y="22"/>
                  </a:cubicBezTo>
                  <a:cubicBezTo>
                    <a:pt x="224" y="22"/>
                    <a:pt x="280" y="62"/>
                    <a:pt x="280" y="148"/>
                  </a:cubicBezTo>
                  <a:lnTo>
                    <a:pt x="280" y="185"/>
                  </a:lnTo>
                  <a:cubicBezTo>
                    <a:pt x="230" y="188"/>
                    <a:pt x="162" y="190"/>
                    <a:pt x="98" y="221"/>
                  </a:cubicBezTo>
                  <a:cubicBezTo>
                    <a:pt x="25" y="255"/>
                    <a:pt x="0" y="305"/>
                    <a:pt x="0" y="350"/>
                  </a:cubicBezTo>
                  <a:cubicBezTo>
                    <a:pt x="0" y="428"/>
                    <a:pt x="95" y="454"/>
                    <a:pt x="160" y="454"/>
                  </a:cubicBezTo>
                  <a:cubicBezTo>
                    <a:pt x="224" y="454"/>
                    <a:pt x="269" y="414"/>
                    <a:pt x="288" y="370"/>
                  </a:cubicBezTo>
                  <a:close/>
                  <a:moveTo>
                    <a:pt x="280" y="207"/>
                  </a:moveTo>
                  <a:lnTo>
                    <a:pt x="280" y="305"/>
                  </a:lnTo>
                  <a:cubicBezTo>
                    <a:pt x="280" y="400"/>
                    <a:pt x="210" y="434"/>
                    <a:pt x="165" y="434"/>
                  </a:cubicBezTo>
                  <a:cubicBezTo>
                    <a:pt x="118" y="434"/>
                    <a:pt x="76" y="398"/>
                    <a:pt x="76" y="347"/>
                  </a:cubicBezTo>
                  <a:cubicBezTo>
                    <a:pt x="76" y="294"/>
                    <a:pt x="118" y="213"/>
                    <a:pt x="280" y="20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65" name="Freeform 64"/>
            <p:cNvSpPr/>
            <p:nvPr/>
          </p:nvSpPr>
          <p:spPr>
            <a:xfrm>
              <a:off x="3453120" y="2035079"/>
              <a:ext cx="119520" cy="1569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33" h="437">
                  <a:moveTo>
                    <a:pt x="137" y="109"/>
                  </a:moveTo>
                  <a:lnTo>
                    <a:pt x="137" y="0"/>
                  </a:lnTo>
                  <a:lnTo>
                    <a:pt x="0" y="11"/>
                  </a:lnTo>
                  <a:lnTo>
                    <a:pt x="0" y="42"/>
                  </a:lnTo>
                  <a:cubicBezTo>
                    <a:pt x="70" y="42"/>
                    <a:pt x="78" y="48"/>
                    <a:pt x="78" y="98"/>
                  </a:cubicBezTo>
                  <a:lnTo>
                    <a:pt x="78" y="361"/>
                  </a:lnTo>
                  <a:cubicBezTo>
                    <a:pt x="78" y="406"/>
                    <a:pt x="67" y="406"/>
                    <a:pt x="0" y="406"/>
                  </a:cubicBezTo>
                  <a:lnTo>
                    <a:pt x="0" y="437"/>
                  </a:lnTo>
                  <a:cubicBezTo>
                    <a:pt x="39" y="437"/>
                    <a:pt x="84" y="434"/>
                    <a:pt x="112" y="434"/>
                  </a:cubicBezTo>
                  <a:cubicBezTo>
                    <a:pt x="154" y="434"/>
                    <a:pt x="199" y="434"/>
                    <a:pt x="238" y="437"/>
                  </a:cubicBezTo>
                  <a:lnTo>
                    <a:pt x="238" y="406"/>
                  </a:lnTo>
                  <a:lnTo>
                    <a:pt x="218" y="406"/>
                  </a:lnTo>
                  <a:cubicBezTo>
                    <a:pt x="146" y="406"/>
                    <a:pt x="143" y="395"/>
                    <a:pt x="143" y="361"/>
                  </a:cubicBezTo>
                  <a:lnTo>
                    <a:pt x="143" y="207"/>
                  </a:lnTo>
                  <a:cubicBezTo>
                    <a:pt x="143" y="109"/>
                    <a:pt x="185" y="22"/>
                    <a:pt x="260" y="22"/>
                  </a:cubicBezTo>
                  <a:cubicBezTo>
                    <a:pt x="266" y="22"/>
                    <a:pt x="269" y="22"/>
                    <a:pt x="272" y="22"/>
                  </a:cubicBezTo>
                  <a:cubicBezTo>
                    <a:pt x="269" y="22"/>
                    <a:pt x="249" y="36"/>
                    <a:pt x="249" y="62"/>
                  </a:cubicBezTo>
                  <a:cubicBezTo>
                    <a:pt x="249" y="90"/>
                    <a:pt x="269" y="104"/>
                    <a:pt x="291" y="104"/>
                  </a:cubicBezTo>
                  <a:cubicBezTo>
                    <a:pt x="308" y="104"/>
                    <a:pt x="333" y="92"/>
                    <a:pt x="333" y="62"/>
                  </a:cubicBezTo>
                  <a:cubicBezTo>
                    <a:pt x="333" y="28"/>
                    <a:pt x="302" y="0"/>
                    <a:pt x="260" y="0"/>
                  </a:cubicBezTo>
                  <a:cubicBezTo>
                    <a:pt x="188" y="0"/>
                    <a:pt x="151" y="67"/>
                    <a:pt x="137" y="10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66" name="Freeform 65"/>
            <p:cNvSpPr/>
            <p:nvPr/>
          </p:nvSpPr>
          <p:spPr>
            <a:xfrm>
              <a:off x="3591360" y="2031839"/>
              <a:ext cx="163080" cy="2343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54" h="652">
                  <a:moveTo>
                    <a:pt x="193" y="277"/>
                  </a:moveTo>
                  <a:cubicBezTo>
                    <a:pt x="106" y="277"/>
                    <a:pt x="106" y="179"/>
                    <a:pt x="106" y="157"/>
                  </a:cubicBezTo>
                  <a:cubicBezTo>
                    <a:pt x="106" y="129"/>
                    <a:pt x="106" y="98"/>
                    <a:pt x="120" y="73"/>
                  </a:cubicBezTo>
                  <a:cubicBezTo>
                    <a:pt x="129" y="62"/>
                    <a:pt x="151" y="34"/>
                    <a:pt x="193" y="34"/>
                  </a:cubicBezTo>
                  <a:cubicBezTo>
                    <a:pt x="277" y="34"/>
                    <a:pt x="277" y="132"/>
                    <a:pt x="277" y="154"/>
                  </a:cubicBezTo>
                  <a:cubicBezTo>
                    <a:pt x="277" y="182"/>
                    <a:pt x="277" y="213"/>
                    <a:pt x="263" y="238"/>
                  </a:cubicBezTo>
                  <a:cubicBezTo>
                    <a:pt x="255" y="249"/>
                    <a:pt x="232" y="277"/>
                    <a:pt x="193" y="277"/>
                  </a:cubicBezTo>
                  <a:close/>
                  <a:moveTo>
                    <a:pt x="78" y="316"/>
                  </a:moveTo>
                  <a:cubicBezTo>
                    <a:pt x="78" y="314"/>
                    <a:pt x="78" y="288"/>
                    <a:pt x="95" y="269"/>
                  </a:cubicBezTo>
                  <a:cubicBezTo>
                    <a:pt x="132" y="297"/>
                    <a:pt x="174" y="300"/>
                    <a:pt x="193" y="300"/>
                  </a:cubicBezTo>
                  <a:cubicBezTo>
                    <a:pt x="283" y="300"/>
                    <a:pt x="353" y="232"/>
                    <a:pt x="353" y="157"/>
                  </a:cubicBezTo>
                  <a:cubicBezTo>
                    <a:pt x="353" y="120"/>
                    <a:pt x="336" y="84"/>
                    <a:pt x="311" y="62"/>
                  </a:cubicBezTo>
                  <a:cubicBezTo>
                    <a:pt x="347" y="28"/>
                    <a:pt x="384" y="22"/>
                    <a:pt x="400" y="22"/>
                  </a:cubicBezTo>
                  <a:cubicBezTo>
                    <a:pt x="403" y="22"/>
                    <a:pt x="409" y="22"/>
                    <a:pt x="412" y="22"/>
                  </a:cubicBezTo>
                  <a:cubicBezTo>
                    <a:pt x="400" y="28"/>
                    <a:pt x="395" y="36"/>
                    <a:pt x="395" y="50"/>
                  </a:cubicBezTo>
                  <a:cubicBezTo>
                    <a:pt x="395" y="67"/>
                    <a:pt x="409" y="78"/>
                    <a:pt x="423" y="78"/>
                  </a:cubicBezTo>
                  <a:cubicBezTo>
                    <a:pt x="434" y="78"/>
                    <a:pt x="454" y="70"/>
                    <a:pt x="454" y="48"/>
                  </a:cubicBezTo>
                  <a:cubicBezTo>
                    <a:pt x="454" y="31"/>
                    <a:pt x="440" y="0"/>
                    <a:pt x="403" y="0"/>
                  </a:cubicBezTo>
                  <a:cubicBezTo>
                    <a:pt x="384" y="0"/>
                    <a:pt x="339" y="6"/>
                    <a:pt x="297" y="48"/>
                  </a:cubicBezTo>
                  <a:cubicBezTo>
                    <a:pt x="255" y="14"/>
                    <a:pt x="213" y="11"/>
                    <a:pt x="193" y="11"/>
                  </a:cubicBezTo>
                  <a:cubicBezTo>
                    <a:pt x="101" y="11"/>
                    <a:pt x="31" y="78"/>
                    <a:pt x="31" y="154"/>
                  </a:cubicBezTo>
                  <a:cubicBezTo>
                    <a:pt x="31" y="199"/>
                    <a:pt x="53" y="235"/>
                    <a:pt x="78" y="258"/>
                  </a:cubicBezTo>
                  <a:cubicBezTo>
                    <a:pt x="64" y="272"/>
                    <a:pt x="48" y="305"/>
                    <a:pt x="48" y="339"/>
                  </a:cubicBezTo>
                  <a:cubicBezTo>
                    <a:pt x="48" y="370"/>
                    <a:pt x="62" y="406"/>
                    <a:pt x="92" y="426"/>
                  </a:cubicBezTo>
                  <a:cubicBezTo>
                    <a:pt x="31" y="442"/>
                    <a:pt x="0" y="487"/>
                    <a:pt x="0" y="526"/>
                  </a:cubicBezTo>
                  <a:cubicBezTo>
                    <a:pt x="0" y="596"/>
                    <a:pt x="98" y="652"/>
                    <a:pt x="218" y="652"/>
                  </a:cubicBezTo>
                  <a:cubicBezTo>
                    <a:pt x="336" y="652"/>
                    <a:pt x="440" y="602"/>
                    <a:pt x="440" y="524"/>
                  </a:cubicBezTo>
                  <a:cubicBezTo>
                    <a:pt x="440" y="490"/>
                    <a:pt x="426" y="440"/>
                    <a:pt x="375" y="412"/>
                  </a:cubicBezTo>
                  <a:cubicBezTo>
                    <a:pt x="322" y="384"/>
                    <a:pt x="263" y="384"/>
                    <a:pt x="204" y="384"/>
                  </a:cubicBezTo>
                  <a:cubicBezTo>
                    <a:pt x="179" y="384"/>
                    <a:pt x="137" y="384"/>
                    <a:pt x="129" y="384"/>
                  </a:cubicBezTo>
                  <a:cubicBezTo>
                    <a:pt x="98" y="378"/>
                    <a:pt x="78" y="347"/>
                    <a:pt x="78" y="316"/>
                  </a:cubicBezTo>
                  <a:close/>
                  <a:moveTo>
                    <a:pt x="221" y="627"/>
                  </a:moveTo>
                  <a:cubicBezTo>
                    <a:pt x="120" y="627"/>
                    <a:pt x="50" y="577"/>
                    <a:pt x="50" y="526"/>
                  </a:cubicBezTo>
                  <a:cubicBezTo>
                    <a:pt x="50" y="482"/>
                    <a:pt x="90" y="442"/>
                    <a:pt x="132" y="440"/>
                  </a:cubicBezTo>
                  <a:lnTo>
                    <a:pt x="190" y="440"/>
                  </a:lnTo>
                  <a:cubicBezTo>
                    <a:pt x="277" y="440"/>
                    <a:pt x="386" y="440"/>
                    <a:pt x="386" y="526"/>
                  </a:cubicBezTo>
                  <a:cubicBezTo>
                    <a:pt x="386" y="580"/>
                    <a:pt x="316" y="627"/>
                    <a:pt x="221" y="62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67" name="Freeform 66"/>
            <p:cNvSpPr/>
            <p:nvPr/>
          </p:nvSpPr>
          <p:spPr>
            <a:xfrm>
              <a:off x="3768480" y="2035079"/>
              <a:ext cx="276840" cy="1569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70" h="437">
                  <a:moveTo>
                    <a:pt x="78" y="98"/>
                  </a:moveTo>
                  <a:lnTo>
                    <a:pt x="78" y="361"/>
                  </a:lnTo>
                  <a:cubicBezTo>
                    <a:pt x="78" y="406"/>
                    <a:pt x="67" y="406"/>
                    <a:pt x="0" y="406"/>
                  </a:cubicBezTo>
                  <a:lnTo>
                    <a:pt x="0" y="437"/>
                  </a:lnTo>
                  <a:cubicBezTo>
                    <a:pt x="34" y="437"/>
                    <a:pt x="84" y="434"/>
                    <a:pt x="112" y="434"/>
                  </a:cubicBezTo>
                  <a:cubicBezTo>
                    <a:pt x="137" y="434"/>
                    <a:pt x="188" y="437"/>
                    <a:pt x="221" y="437"/>
                  </a:cubicBezTo>
                  <a:lnTo>
                    <a:pt x="221" y="406"/>
                  </a:lnTo>
                  <a:cubicBezTo>
                    <a:pt x="157" y="406"/>
                    <a:pt x="146" y="406"/>
                    <a:pt x="146" y="361"/>
                  </a:cubicBezTo>
                  <a:lnTo>
                    <a:pt x="146" y="179"/>
                  </a:lnTo>
                  <a:cubicBezTo>
                    <a:pt x="146" y="78"/>
                    <a:pt x="216" y="22"/>
                    <a:pt x="277" y="22"/>
                  </a:cubicBezTo>
                  <a:cubicBezTo>
                    <a:pt x="342" y="22"/>
                    <a:pt x="353" y="76"/>
                    <a:pt x="353" y="132"/>
                  </a:cubicBezTo>
                  <a:lnTo>
                    <a:pt x="353" y="361"/>
                  </a:lnTo>
                  <a:cubicBezTo>
                    <a:pt x="353" y="406"/>
                    <a:pt x="342" y="406"/>
                    <a:pt x="274" y="406"/>
                  </a:cubicBezTo>
                  <a:lnTo>
                    <a:pt x="274" y="437"/>
                  </a:lnTo>
                  <a:cubicBezTo>
                    <a:pt x="308" y="437"/>
                    <a:pt x="358" y="434"/>
                    <a:pt x="386" y="434"/>
                  </a:cubicBezTo>
                  <a:cubicBezTo>
                    <a:pt x="412" y="434"/>
                    <a:pt x="462" y="437"/>
                    <a:pt x="496" y="437"/>
                  </a:cubicBezTo>
                  <a:lnTo>
                    <a:pt x="496" y="406"/>
                  </a:lnTo>
                  <a:cubicBezTo>
                    <a:pt x="431" y="406"/>
                    <a:pt x="420" y="406"/>
                    <a:pt x="420" y="361"/>
                  </a:cubicBezTo>
                  <a:lnTo>
                    <a:pt x="420" y="179"/>
                  </a:lnTo>
                  <a:cubicBezTo>
                    <a:pt x="420" y="78"/>
                    <a:pt x="490" y="22"/>
                    <a:pt x="554" y="22"/>
                  </a:cubicBezTo>
                  <a:cubicBezTo>
                    <a:pt x="616" y="22"/>
                    <a:pt x="627" y="76"/>
                    <a:pt x="627" y="132"/>
                  </a:cubicBezTo>
                  <a:lnTo>
                    <a:pt x="627" y="361"/>
                  </a:lnTo>
                  <a:cubicBezTo>
                    <a:pt x="627" y="406"/>
                    <a:pt x="616" y="406"/>
                    <a:pt x="549" y="406"/>
                  </a:cubicBezTo>
                  <a:lnTo>
                    <a:pt x="549" y="437"/>
                  </a:lnTo>
                  <a:cubicBezTo>
                    <a:pt x="582" y="437"/>
                    <a:pt x="633" y="434"/>
                    <a:pt x="661" y="434"/>
                  </a:cubicBezTo>
                  <a:cubicBezTo>
                    <a:pt x="686" y="434"/>
                    <a:pt x="739" y="437"/>
                    <a:pt x="770" y="437"/>
                  </a:cubicBezTo>
                  <a:lnTo>
                    <a:pt x="770" y="406"/>
                  </a:lnTo>
                  <a:cubicBezTo>
                    <a:pt x="720" y="406"/>
                    <a:pt x="694" y="406"/>
                    <a:pt x="694" y="378"/>
                  </a:cubicBezTo>
                  <a:lnTo>
                    <a:pt x="694" y="188"/>
                  </a:lnTo>
                  <a:cubicBezTo>
                    <a:pt x="694" y="104"/>
                    <a:pt x="694" y="73"/>
                    <a:pt x="664" y="36"/>
                  </a:cubicBezTo>
                  <a:cubicBezTo>
                    <a:pt x="650" y="20"/>
                    <a:pt x="616" y="0"/>
                    <a:pt x="560" y="0"/>
                  </a:cubicBezTo>
                  <a:cubicBezTo>
                    <a:pt x="476" y="0"/>
                    <a:pt x="434" y="59"/>
                    <a:pt x="417" y="98"/>
                  </a:cubicBezTo>
                  <a:cubicBezTo>
                    <a:pt x="403" y="11"/>
                    <a:pt x="330" y="0"/>
                    <a:pt x="286" y="0"/>
                  </a:cubicBezTo>
                  <a:cubicBezTo>
                    <a:pt x="213" y="0"/>
                    <a:pt x="168" y="42"/>
                    <a:pt x="140" y="104"/>
                  </a:cubicBezTo>
                  <a:lnTo>
                    <a:pt x="140" y="0"/>
                  </a:lnTo>
                  <a:lnTo>
                    <a:pt x="0" y="11"/>
                  </a:lnTo>
                  <a:lnTo>
                    <a:pt x="0" y="42"/>
                  </a:lnTo>
                  <a:cubicBezTo>
                    <a:pt x="70" y="42"/>
                    <a:pt x="78" y="48"/>
                    <a:pt x="78" y="9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68" name="Freeform 67"/>
            <p:cNvSpPr/>
            <p:nvPr/>
          </p:nvSpPr>
          <p:spPr>
            <a:xfrm>
              <a:off x="4062960" y="1955160"/>
              <a:ext cx="76320" cy="237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13" h="661">
                  <a:moveTo>
                    <a:pt x="143" y="224"/>
                  </a:moveTo>
                  <a:lnTo>
                    <a:pt x="3" y="235"/>
                  </a:lnTo>
                  <a:lnTo>
                    <a:pt x="3" y="266"/>
                  </a:lnTo>
                  <a:cubicBezTo>
                    <a:pt x="70" y="266"/>
                    <a:pt x="78" y="272"/>
                    <a:pt x="78" y="319"/>
                  </a:cubicBezTo>
                  <a:lnTo>
                    <a:pt x="78" y="585"/>
                  </a:lnTo>
                  <a:cubicBezTo>
                    <a:pt x="78" y="630"/>
                    <a:pt x="67" y="630"/>
                    <a:pt x="0" y="630"/>
                  </a:cubicBezTo>
                  <a:lnTo>
                    <a:pt x="0" y="661"/>
                  </a:lnTo>
                  <a:cubicBezTo>
                    <a:pt x="31" y="661"/>
                    <a:pt x="87" y="658"/>
                    <a:pt x="109" y="658"/>
                  </a:cubicBezTo>
                  <a:cubicBezTo>
                    <a:pt x="146" y="658"/>
                    <a:pt x="179" y="661"/>
                    <a:pt x="213" y="661"/>
                  </a:cubicBezTo>
                  <a:lnTo>
                    <a:pt x="213" y="630"/>
                  </a:lnTo>
                  <a:cubicBezTo>
                    <a:pt x="148" y="630"/>
                    <a:pt x="143" y="624"/>
                    <a:pt x="143" y="588"/>
                  </a:cubicBezTo>
                  <a:close/>
                  <a:moveTo>
                    <a:pt x="148" y="53"/>
                  </a:moveTo>
                  <a:cubicBezTo>
                    <a:pt x="148" y="20"/>
                    <a:pt x="123" y="0"/>
                    <a:pt x="95" y="0"/>
                  </a:cubicBezTo>
                  <a:cubicBezTo>
                    <a:pt x="64" y="0"/>
                    <a:pt x="42" y="28"/>
                    <a:pt x="42" y="53"/>
                  </a:cubicBezTo>
                  <a:cubicBezTo>
                    <a:pt x="42" y="78"/>
                    <a:pt x="64" y="104"/>
                    <a:pt x="95" y="104"/>
                  </a:cubicBezTo>
                  <a:cubicBezTo>
                    <a:pt x="123" y="104"/>
                    <a:pt x="148" y="84"/>
                    <a:pt x="148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69" name="Freeform 68"/>
            <p:cNvSpPr/>
            <p:nvPr/>
          </p:nvSpPr>
          <p:spPr>
            <a:xfrm>
              <a:off x="4160880" y="2035079"/>
              <a:ext cx="178920" cy="1569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98" h="437">
                  <a:moveTo>
                    <a:pt x="78" y="98"/>
                  </a:moveTo>
                  <a:lnTo>
                    <a:pt x="78" y="361"/>
                  </a:lnTo>
                  <a:cubicBezTo>
                    <a:pt x="78" y="406"/>
                    <a:pt x="67" y="406"/>
                    <a:pt x="0" y="406"/>
                  </a:cubicBezTo>
                  <a:lnTo>
                    <a:pt x="0" y="437"/>
                  </a:lnTo>
                  <a:cubicBezTo>
                    <a:pt x="34" y="437"/>
                    <a:pt x="84" y="434"/>
                    <a:pt x="112" y="434"/>
                  </a:cubicBezTo>
                  <a:cubicBezTo>
                    <a:pt x="137" y="434"/>
                    <a:pt x="190" y="437"/>
                    <a:pt x="224" y="437"/>
                  </a:cubicBezTo>
                  <a:lnTo>
                    <a:pt x="224" y="406"/>
                  </a:lnTo>
                  <a:cubicBezTo>
                    <a:pt x="157" y="406"/>
                    <a:pt x="146" y="406"/>
                    <a:pt x="146" y="361"/>
                  </a:cubicBezTo>
                  <a:lnTo>
                    <a:pt x="146" y="179"/>
                  </a:lnTo>
                  <a:cubicBezTo>
                    <a:pt x="146" y="78"/>
                    <a:pt x="216" y="22"/>
                    <a:pt x="280" y="22"/>
                  </a:cubicBezTo>
                  <a:cubicBezTo>
                    <a:pt x="342" y="22"/>
                    <a:pt x="353" y="76"/>
                    <a:pt x="353" y="132"/>
                  </a:cubicBezTo>
                  <a:lnTo>
                    <a:pt x="353" y="361"/>
                  </a:lnTo>
                  <a:cubicBezTo>
                    <a:pt x="353" y="406"/>
                    <a:pt x="342" y="406"/>
                    <a:pt x="274" y="406"/>
                  </a:cubicBezTo>
                  <a:lnTo>
                    <a:pt x="274" y="437"/>
                  </a:lnTo>
                  <a:cubicBezTo>
                    <a:pt x="311" y="437"/>
                    <a:pt x="361" y="434"/>
                    <a:pt x="386" y="434"/>
                  </a:cubicBezTo>
                  <a:cubicBezTo>
                    <a:pt x="412" y="434"/>
                    <a:pt x="465" y="437"/>
                    <a:pt x="498" y="437"/>
                  </a:cubicBezTo>
                  <a:lnTo>
                    <a:pt x="498" y="406"/>
                  </a:lnTo>
                  <a:cubicBezTo>
                    <a:pt x="445" y="406"/>
                    <a:pt x="423" y="406"/>
                    <a:pt x="420" y="378"/>
                  </a:cubicBezTo>
                  <a:lnTo>
                    <a:pt x="420" y="188"/>
                  </a:lnTo>
                  <a:cubicBezTo>
                    <a:pt x="420" y="104"/>
                    <a:pt x="420" y="73"/>
                    <a:pt x="389" y="36"/>
                  </a:cubicBezTo>
                  <a:cubicBezTo>
                    <a:pt x="375" y="20"/>
                    <a:pt x="344" y="0"/>
                    <a:pt x="286" y="0"/>
                  </a:cubicBezTo>
                  <a:cubicBezTo>
                    <a:pt x="213" y="0"/>
                    <a:pt x="168" y="42"/>
                    <a:pt x="140" y="104"/>
                  </a:cubicBezTo>
                  <a:lnTo>
                    <a:pt x="140" y="0"/>
                  </a:lnTo>
                  <a:lnTo>
                    <a:pt x="0" y="11"/>
                  </a:lnTo>
                  <a:lnTo>
                    <a:pt x="0" y="42"/>
                  </a:lnTo>
                  <a:cubicBezTo>
                    <a:pt x="70" y="42"/>
                    <a:pt x="78" y="48"/>
                    <a:pt x="78" y="9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70" name="Freeform 69"/>
            <p:cNvSpPr/>
            <p:nvPr/>
          </p:nvSpPr>
          <p:spPr>
            <a:xfrm>
              <a:off x="3128400" y="2315160"/>
              <a:ext cx="158040" cy="1800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40" h="501">
                  <a:moveTo>
                    <a:pt x="440" y="8"/>
                  </a:moveTo>
                  <a:cubicBezTo>
                    <a:pt x="440" y="6"/>
                    <a:pt x="437" y="0"/>
                    <a:pt x="431" y="0"/>
                  </a:cubicBezTo>
                  <a:cubicBezTo>
                    <a:pt x="428" y="0"/>
                    <a:pt x="426" y="0"/>
                    <a:pt x="417" y="8"/>
                  </a:cubicBezTo>
                  <a:lnTo>
                    <a:pt x="384" y="50"/>
                  </a:lnTo>
                  <a:cubicBezTo>
                    <a:pt x="358" y="11"/>
                    <a:pt x="314" y="0"/>
                    <a:pt x="272" y="0"/>
                  </a:cubicBezTo>
                  <a:cubicBezTo>
                    <a:pt x="174" y="0"/>
                    <a:pt x="87" y="78"/>
                    <a:pt x="87" y="160"/>
                  </a:cubicBezTo>
                  <a:cubicBezTo>
                    <a:pt x="87" y="168"/>
                    <a:pt x="90" y="196"/>
                    <a:pt x="109" y="221"/>
                  </a:cubicBezTo>
                  <a:cubicBezTo>
                    <a:pt x="134" y="249"/>
                    <a:pt x="160" y="258"/>
                    <a:pt x="207" y="266"/>
                  </a:cubicBezTo>
                  <a:cubicBezTo>
                    <a:pt x="218" y="272"/>
                    <a:pt x="255" y="277"/>
                    <a:pt x="266" y="280"/>
                  </a:cubicBezTo>
                  <a:cubicBezTo>
                    <a:pt x="288" y="286"/>
                    <a:pt x="330" y="302"/>
                    <a:pt x="330" y="353"/>
                  </a:cubicBezTo>
                  <a:cubicBezTo>
                    <a:pt x="330" y="409"/>
                    <a:pt x="272" y="476"/>
                    <a:pt x="190" y="476"/>
                  </a:cubicBezTo>
                  <a:cubicBezTo>
                    <a:pt x="132" y="476"/>
                    <a:pt x="56" y="454"/>
                    <a:pt x="56" y="378"/>
                  </a:cubicBezTo>
                  <a:cubicBezTo>
                    <a:pt x="56" y="370"/>
                    <a:pt x="59" y="356"/>
                    <a:pt x="62" y="342"/>
                  </a:cubicBezTo>
                  <a:cubicBezTo>
                    <a:pt x="62" y="339"/>
                    <a:pt x="62" y="339"/>
                    <a:pt x="62" y="339"/>
                  </a:cubicBezTo>
                  <a:cubicBezTo>
                    <a:pt x="62" y="330"/>
                    <a:pt x="53" y="330"/>
                    <a:pt x="50" y="330"/>
                  </a:cubicBezTo>
                  <a:cubicBezTo>
                    <a:pt x="42" y="330"/>
                    <a:pt x="39" y="330"/>
                    <a:pt x="36" y="344"/>
                  </a:cubicBezTo>
                  <a:lnTo>
                    <a:pt x="3" y="482"/>
                  </a:lnTo>
                  <a:cubicBezTo>
                    <a:pt x="0" y="484"/>
                    <a:pt x="0" y="490"/>
                    <a:pt x="0" y="493"/>
                  </a:cubicBezTo>
                  <a:cubicBezTo>
                    <a:pt x="0" y="496"/>
                    <a:pt x="3" y="501"/>
                    <a:pt x="8" y="501"/>
                  </a:cubicBezTo>
                  <a:cubicBezTo>
                    <a:pt x="14" y="501"/>
                    <a:pt x="14" y="501"/>
                    <a:pt x="22" y="490"/>
                  </a:cubicBezTo>
                  <a:cubicBezTo>
                    <a:pt x="31" y="482"/>
                    <a:pt x="50" y="462"/>
                    <a:pt x="56" y="454"/>
                  </a:cubicBezTo>
                  <a:cubicBezTo>
                    <a:pt x="92" y="493"/>
                    <a:pt x="148" y="501"/>
                    <a:pt x="190" y="501"/>
                  </a:cubicBezTo>
                  <a:cubicBezTo>
                    <a:pt x="294" y="501"/>
                    <a:pt x="378" y="412"/>
                    <a:pt x="378" y="330"/>
                  </a:cubicBezTo>
                  <a:cubicBezTo>
                    <a:pt x="378" y="300"/>
                    <a:pt x="367" y="272"/>
                    <a:pt x="350" y="255"/>
                  </a:cubicBezTo>
                  <a:cubicBezTo>
                    <a:pt x="328" y="230"/>
                    <a:pt x="316" y="227"/>
                    <a:pt x="227" y="207"/>
                  </a:cubicBezTo>
                  <a:cubicBezTo>
                    <a:pt x="213" y="202"/>
                    <a:pt x="190" y="199"/>
                    <a:pt x="182" y="196"/>
                  </a:cubicBezTo>
                  <a:cubicBezTo>
                    <a:pt x="165" y="190"/>
                    <a:pt x="137" y="171"/>
                    <a:pt x="137" y="132"/>
                  </a:cubicBezTo>
                  <a:cubicBezTo>
                    <a:pt x="137" y="78"/>
                    <a:pt x="199" y="22"/>
                    <a:pt x="272" y="22"/>
                  </a:cubicBezTo>
                  <a:cubicBezTo>
                    <a:pt x="344" y="22"/>
                    <a:pt x="381" y="64"/>
                    <a:pt x="381" y="132"/>
                  </a:cubicBezTo>
                  <a:cubicBezTo>
                    <a:pt x="381" y="140"/>
                    <a:pt x="378" y="154"/>
                    <a:pt x="378" y="162"/>
                  </a:cubicBezTo>
                  <a:cubicBezTo>
                    <a:pt x="378" y="171"/>
                    <a:pt x="386" y="171"/>
                    <a:pt x="389" y="171"/>
                  </a:cubicBezTo>
                  <a:cubicBezTo>
                    <a:pt x="400" y="171"/>
                    <a:pt x="400" y="168"/>
                    <a:pt x="403" y="15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71" name="Freeform 70"/>
            <p:cNvSpPr/>
            <p:nvPr/>
          </p:nvSpPr>
          <p:spPr>
            <a:xfrm>
              <a:off x="3309839" y="2461320"/>
              <a:ext cx="32040" cy="774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0" h="216">
                  <a:moveTo>
                    <a:pt x="70" y="70"/>
                  </a:moveTo>
                  <a:cubicBezTo>
                    <a:pt x="70" y="106"/>
                    <a:pt x="64" y="151"/>
                    <a:pt x="14" y="196"/>
                  </a:cubicBezTo>
                  <a:cubicBezTo>
                    <a:pt x="11" y="199"/>
                    <a:pt x="11" y="202"/>
                    <a:pt x="11" y="204"/>
                  </a:cubicBezTo>
                  <a:cubicBezTo>
                    <a:pt x="11" y="210"/>
                    <a:pt x="17" y="216"/>
                    <a:pt x="20" y="216"/>
                  </a:cubicBezTo>
                  <a:cubicBezTo>
                    <a:pt x="31" y="216"/>
                    <a:pt x="90" y="160"/>
                    <a:pt x="90" y="76"/>
                  </a:cubicBezTo>
                  <a:cubicBezTo>
                    <a:pt x="90" y="34"/>
                    <a:pt x="73" y="0"/>
                    <a:pt x="39" y="0"/>
                  </a:cubicBezTo>
                  <a:cubicBezTo>
                    <a:pt x="17" y="0"/>
                    <a:pt x="0" y="17"/>
                    <a:pt x="0" y="39"/>
                  </a:cubicBezTo>
                  <a:cubicBezTo>
                    <a:pt x="0" y="62"/>
                    <a:pt x="17" y="81"/>
                    <a:pt x="42" y="81"/>
                  </a:cubicBezTo>
                  <a:cubicBezTo>
                    <a:pt x="59" y="81"/>
                    <a:pt x="70" y="70"/>
                    <a:pt x="70" y="7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72" name="Freeform 71"/>
            <p:cNvSpPr/>
            <p:nvPr/>
          </p:nvSpPr>
          <p:spPr>
            <a:xfrm>
              <a:off x="3378600" y="2379600"/>
              <a:ext cx="148680" cy="1630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14" h="454">
                  <a:moveTo>
                    <a:pt x="3" y="417"/>
                  </a:moveTo>
                  <a:cubicBezTo>
                    <a:pt x="0" y="428"/>
                    <a:pt x="0" y="431"/>
                    <a:pt x="0" y="431"/>
                  </a:cubicBezTo>
                  <a:cubicBezTo>
                    <a:pt x="0" y="448"/>
                    <a:pt x="11" y="454"/>
                    <a:pt x="22" y="454"/>
                  </a:cubicBezTo>
                  <a:cubicBezTo>
                    <a:pt x="48" y="454"/>
                    <a:pt x="53" y="431"/>
                    <a:pt x="56" y="420"/>
                  </a:cubicBezTo>
                  <a:cubicBezTo>
                    <a:pt x="59" y="417"/>
                    <a:pt x="73" y="361"/>
                    <a:pt x="90" y="291"/>
                  </a:cubicBezTo>
                  <a:cubicBezTo>
                    <a:pt x="109" y="308"/>
                    <a:pt x="137" y="314"/>
                    <a:pt x="162" y="314"/>
                  </a:cubicBezTo>
                  <a:cubicBezTo>
                    <a:pt x="224" y="314"/>
                    <a:pt x="260" y="263"/>
                    <a:pt x="263" y="263"/>
                  </a:cubicBezTo>
                  <a:cubicBezTo>
                    <a:pt x="277" y="311"/>
                    <a:pt x="325" y="314"/>
                    <a:pt x="333" y="314"/>
                  </a:cubicBezTo>
                  <a:cubicBezTo>
                    <a:pt x="358" y="314"/>
                    <a:pt x="375" y="297"/>
                    <a:pt x="389" y="277"/>
                  </a:cubicBezTo>
                  <a:cubicBezTo>
                    <a:pt x="403" y="249"/>
                    <a:pt x="414" y="210"/>
                    <a:pt x="414" y="207"/>
                  </a:cubicBezTo>
                  <a:cubicBezTo>
                    <a:pt x="414" y="199"/>
                    <a:pt x="403" y="199"/>
                    <a:pt x="403" y="199"/>
                  </a:cubicBezTo>
                  <a:cubicBezTo>
                    <a:pt x="392" y="199"/>
                    <a:pt x="392" y="202"/>
                    <a:pt x="386" y="218"/>
                  </a:cubicBezTo>
                  <a:cubicBezTo>
                    <a:pt x="378" y="252"/>
                    <a:pt x="367" y="294"/>
                    <a:pt x="336" y="294"/>
                  </a:cubicBezTo>
                  <a:cubicBezTo>
                    <a:pt x="319" y="294"/>
                    <a:pt x="314" y="277"/>
                    <a:pt x="314" y="260"/>
                  </a:cubicBezTo>
                  <a:cubicBezTo>
                    <a:pt x="314" y="246"/>
                    <a:pt x="319" y="221"/>
                    <a:pt x="325" y="204"/>
                  </a:cubicBezTo>
                  <a:cubicBezTo>
                    <a:pt x="328" y="185"/>
                    <a:pt x="336" y="157"/>
                    <a:pt x="339" y="143"/>
                  </a:cubicBezTo>
                  <a:lnTo>
                    <a:pt x="356" y="81"/>
                  </a:lnTo>
                  <a:cubicBezTo>
                    <a:pt x="358" y="64"/>
                    <a:pt x="367" y="34"/>
                    <a:pt x="367" y="28"/>
                  </a:cubicBezTo>
                  <a:cubicBezTo>
                    <a:pt x="367" y="14"/>
                    <a:pt x="356" y="6"/>
                    <a:pt x="344" y="6"/>
                  </a:cubicBezTo>
                  <a:cubicBezTo>
                    <a:pt x="336" y="6"/>
                    <a:pt x="322" y="11"/>
                    <a:pt x="316" y="22"/>
                  </a:cubicBezTo>
                  <a:cubicBezTo>
                    <a:pt x="314" y="28"/>
                    <a:pt x="308" y="50"/>
                    <a:pt x="305" y="64"/>
                  </a:cubicBezTo>
                  <a:lnTo>
                    <a:pt x="291" y="120"/>
                  </a:lnTo>
                  <a:lnTo>
                    <a:pt x="269" y="207"/>
                  </a:lnTo>
                  <a:cubicBezTo>
                    <a:pt x="263" y="224"/>
                    <a:pt x="263" y="227"/>
                    <a:pt x="258" y="235"/>
                  </a:cubicBezTo>
                  <a:cubicBezTo>
                    <a:pt x="235" y="266"/>
                    <a:pt x="204" y="294"/>
                    <a:pt x="165" y="294"/>
                  </a:cubicBezTo>
                  <a:cubicBezTo>
                    <a:pt x="109" y="294"/>
                    <a:pt x="109" y="244"/>
                    <a:pt x="109" y="232"/>
                  </a:cubicBezTo>
                  <a:cubicBezTo>
                    <a:pt x="109" y="213"/>
                    <a:pt x="112" y="204"/>
                    <a:pt x="120" y="168"/>
                  </a:cubicBezTo>
                  <a:cubicBezTo>
                    <a:pt x="129" y="137"/>
                    <a:pt x="129" y="132"/>
                    <a:pt x="137" y="104"/>
                  </a:cubicBezTo>
                  <a:lnTo>
                    <a:pt x="146" y="67"/>
                  </a:lnTo>
                  <a:cubicBezTo>
                    <a:pt x="148" y="50"/>
                    <a:pt x="157" y="25"/>
                    <a:pt x="157" y="22"/>
                  </a:cubicBezTo>
                  <a:cubicBezTo>
                    <a:pt x="157" y="8"/>
                    <a:pt x="146" y="0"/>
                    <a:pt x="132" y="0"/>
                  </a:cubicBezTo>
                  <a:cubicBezTo>
                    <a:pt x="106" y="0"/>
                    <a:pt x="101" y="25"/>
                    <a:pt x="98" y="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73" name="Freeform 72"/>
            <p:cNvSpPr/>
            <p:nvPr/>
          </p:nvSpPr>
          <p:spPr>
            <a:xfrm>
              <a:off x="3553920" y="2406960"/>
              <a:ext cx="63000" cy="120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76" h="336">
                  <a:moveTo>
                    <a:pt x="151" y="22"/>
                  </a:moveTo>
                  <a:cubicBezTo>
                    <a:pt x="151" y="8"/>
                    <a:pt x="143" y="0"/>
                    <a:pt x="132" y="0"/>
                  </a:cubicBezTo>
                  <a:cubicBezTo>
                    <a:pt x="118" y="0"/>
                    <a:pt x="101" y="14"/>
                    <a:pt x="101" y="31"/>
                  </a:cubicBezTo>
                  <a:cubicBezTo>
                    <a:pt x="101" y="45"/>
                    <a:pt x="112" y="50"/>
                    <a:pt x="120" y="50"/>
                  </a:cubicBezTo>
                  <a:cubicBezTo>
                    <a:pt x="137" y="50"/>
                    <a:pt x="151" y="36"/>
                    <a:pt x="151" y="22"/>
                  </a:cubicBezTo>
                  <a:close/>
                  <a:moveTo>
                    <a:pt x="176" y="260"/>
                  </a:moveTo>
                  <a:cubicBezTo>
                    <a:pt x="176" y="252"/>
                    <a:pt x="168" y="252"/>
                    <a:pt x="165" y="252"/>
                  </a:cubicBezTo>
                  <a:cubicBezTo>
                    <a:pt x="157" y="252"/>
                    <a:pt x="157" y="255"/>
                    <a:pt x="154" y="263"/>
                  </a:cubicBezTo>
                  <a:cubicBezTo>
                    <a:pt x="146" y="291"/>
                    <a:pt x="123" y="319"/>
                    <a:pt x="98" y="319"/>
                  </a:cubicBezTo>
                  <a:cubicBezTo>
                    <a:pt x="87" y="319"/>
                    <a:pt x="81" y="311"/>
                    <a:pt x="81" y="300"/>
                  </a:cubicBezTo>
                  <a:cubicBezTo>
                    <a:pt x="81" y="291"/>
                    <a:pt x="84" y="286"/>
                    <a:pt x="90" y="274"/>
                  </a:cubicBezTo>
                  <a:cubicBezTo>
                    <a:pt x="92" y="266"/>
                    <a:pt x="98" y="255"/>
                    <a:pt x="101" y="249"/>
                  </a:cubicBezTo>
                  <a:cubicBezTo>
                    <a:pt x="101" y="244"/>
                    <a:pt x="120" y="199"/>
                    <a:pt x="129" y="179"/>
                  </a:cubicBezTo>
                  <a:cubicBezTo>
                    <a:pt x="132" y="171"/>
                    <a:pt x="134" y="162"/>
                    <a:pt x="134" y="154"/>
                  </a:cubicBezTo>
                  <a:cubicBezTo>
                    <a:pt x="134" y="132"/>
                    <a:pt x="112" y="112"/>
                    <a:pt x="81" y="112"/>
                  </a:cubicBezTo>
                  <a:cubicBezTo>
                    <a:pt x="28" y="112"/>
                    <a:pt x="0" y="176"/>
                    <a:pt x="0" y="188"/>
                  </a:cubicBezTo>
                  <a:cubicBezTo>
                    <a:pt x="0" y="196"/>
                    <a:pt x="8" y="196"/>
                    <a:pt x="11" y="196"/>
                  </a:cubicBezTo>
                  <a:cubicBezTo>
                    <a:pt x="20" y="196"/>
                    <a:pt x="20" y="193"/>
                    <a:pt x="22" y="185"/>
                  </a:cubicBezTo>
                  <a:cubicBezTo>
                    <a:pt x="34" y="151"/>
                    <a:pt x="56" y="129"/>
                    <a:pt x="78" y="129"/>
                  </a:cubicBezTo>
                  <a:cubicBezTo>
                    <a:pt x="87" y="129"/>
                    <a:pt x="92" y="134"/>
                    <a:pt x="92" y="148"/>
                  </a:cubicBezTo>
                  <a:cubicBezTo>
                    <a:pt x="92" y="148"/>
                    <a:pt x="92" y="157"/>
                    <a:pt x="90" y="165"/>
                  </a:cubicBezTo>
                  <a:cubicBezTo>
                    <a:pt x="87" y="174"/>
                    <a:pt x="64" y="227"/>
                    <a:pt x="59" y="244"/>
                  </a:cubicBezTo>
                  <a:cubicBezTo>
                    <a:pt x="53" y="252"/>
                    <a:pt x="53" y="255"/>
                    <a:pt x="48" y="272"/>
                  </a:cubicBezTo>
                  <a:cubicBezTo>
                    <a:pt x="45" y="277"/>
                    <a:pt x="42" y="286"/>
                    <a:pt x="42" y="294"/>
                  </a:cubicBezTo>
                  <a:cubicBezTo>
                    <a:pt x="42" y="319"/>
                    <a:pt x="64" y="336"/>
                    <a:pt x="95" y="336"/>
                  </a:cubicBezTo>
                  <a:cubicBezTo>
                    <a:pt x="148" y="336"/>
                    <a:pt x="176" y="272"/>
                    <a:pt x="176" y="26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74" name="Freeform 73"/>
            <p:cNvSpPr/>
            <p:nvPr/>
          </p:nvSpPr>
          <p:spPr>
            <a:xfrm>
              <a:off x="3661920" y="2503800"/>
              <a:ext cx="24840" cy="57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0" h="160">
                  <a:moveTo>
                    <a:pt x="53" y="53"/>
                  </a:moveTo>
                  <a:cubicBezTo>
                    <a:pt x="53" y="101"/>
                    <a:pt x="25" y="129"/>
                    <a:pt x="11" y="140"/>
                  </a:cubicBezTo>
                  <a:cubicBezTo>
                    <a:pt x="6" y="146"/>
                    <a:pt x="6" y="146"/>
                    <a:pt x="6" y="148"/>
                  </a:cubicBezTo>
                  <a:cubicBezTo>
                    <a:pt x="6" y="151"/>
                    <a:pt x="11" y="160"/>
                    <a:pt x="14" y="160"/>
                  </a:cubicBezTo>
                  <a:cubicBezTo>
                    <a:pt x="22" y="160"/>
                    <a:pt x="70" y="120"/>
                    <a:pt x="70" y="56"/>
                  </a:cubicBezTo>
                  <a:cubicBezTo>
                    <a:pt x="70" y="22"/>
                    <a:pt x="53" y="0"/>
                    <a:pt x="31" y="0"/>
                  </a:cubicBezTo>
                  <a:cubicBezTo>
                    <a:pt x="11" y="0"/>
                    <a:pt x="0" y="14"/>
                    <a:pt x="0" y="31"/>
                  </a:cubicBezTo>
                  <a:cubicBezTo>
                    <a:pt x="0" y="48"/>
                    <a:pt x="11" y="62"/>
                    <a:pt x="31" y="62"/>
                  </a:cubicBezTo>
                  <a:cubicBezTo>
                    <a:pt x="39" y="62"/>
                    <a:pt x="48" y="59"/>
                    <a:pt x="53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75" name="Freeform 74"/>
            <p:cNvSpPr/>
            <p:nvPr/>
          </p:nvSpPr>
          <p:spPr>
            <a:xfrm>
              <a:off x="3728160" y="2406960"/>
              <a:ext cx="63000" cy="120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76" h="336">
                  <a:moveTo>
                    <a:pt x="151" y="22"/>
                  </a:moveTo>
                  <a:cubicBezTo>
                    <a:pt x="151" y="8"/>
                    <a:pt x="143" y="0"/>
                    <a:pt x="132" y="0"/>
                  </a:cubicBezTo>
                  <a:cubicBezTo>
                    <a:pt x="118" y="0"/>
                    <a:pt x="101" y="14"/>
                    <a:pt x="101" y="31"/>
                  </a:cubicBezTo>
                  <a:cubicBezTo>
                    <a:pt x="101" y="45"/>
                    <a:pt x="112" y="50"/>
                    <a:pt x="120" y="50"/>
                  </a:cubicBezTo>
                  <a:cubicBezTo>
                    <a:pt x="137" y="50"/>
                    <a:pt x="151" y="36"/>
                    <a:pt x="151" y="22"/>
                  </a:cubicBezTo>
                  <a:close/>
                  <a:moveTo>
                    <a:pt x="176" y="260"/>
                  </a:moveTo>
                  <a:cubicBezTo>
                    <a:pt x="176" y="252"/>
                    <a:pt x="168" y="252"/>
                    <a:pt x="165" y="252"/>
                  </a:cubicBezTo>
                  <a:cubicBezTo>
                    <a:pt x="157" y="252"/>
                    <a:pt x="157" y="255"/>
                    <a:pt x="154" y="263"/>
                  </a:cubicBezTo>
                  <a:cubicBezTo>
                    <a:pt x="146" y="291"/>
                    <a:pt x="123" y="319"/>
                    <a:pt x="98" y="319"/>
                  </a:cubicBezTo>
                  <a:cubicBezTo>
                    <a:pt x="87" y="319"/>
                    <a:pt x="81" y="311"/>
                    <a:pt x="81" y="300"/>
                  </a:cubicBezTo>
                  <a:cubicBezTo>
                    <a:pt x="81" y="291"/>
                    <a:pt x="84" y="286"/>
                    <a:pt x="90" y="274"/>
                  </a:cubicBezTo>
                  <a:cubicBezTo>
                    <a:pt x="92" y="266"/>
                    <a:pt x="98" y="255"/>
                    <a:pt x="101" y="249"/>
                  </a:cubicBezTo>
                  <a:cubicBezTo>
                    <a:pt x="101" y="244"/>
                    <a:pt x="120" y="199"/>
                    <a:pt x="129" y="179"/>
                  </a:cubicBezTo>
                  <a:cubicBezTo>
                    <a:pt x="132" y="171"/>
                    <a:pt x="134" y="162"/>
                    <a:pt x="134" y="154"/>
                  </a:cubicBezTo>
                  <a:cubicBezTo>
                    <a:pt x="134" y="132"/>
                    <a:pt x="112" y="112"/>
                    <a:pt x="81" y="112"/>
                  </a:cubicBezTo>
                  <a:cubicBezTo>
                    <a:pt x="28" y="112"/>
                    <a:pt x="0" y="176"/>
                    <a:pt x="0" y="188"/>
                  </a:cubicBezTo>
                  <a:cubicBezTo>
                    <a:pt x="0" y="196"/>
                    <a:pt x="8" y="196"/>
                    <a:pt x="11" y="196"/>
                  </a:cubicBezTo>
                  <a:cubicBezTo>
                    <a:pt x="20" y="196"/>
                    <a:pt x="20" y="193"/>
                    <a:pt x="22" y="185"/>
                  </a:cubicBezTo>
                  <a:cubicBezTo>
                    <a:pt x="34" y="151"/>
                    <a:pt x="56" y="129"/>
                    <a:pt x="78" y="129"/>
                  </a:cubicBezTo>
                  <a:cubicBezTo>
                    <a:pt x="87" y="129"/>
                    <a:pt x="92" y="134"/>
                    <a:pt x="92" y="148"/>
                  </a:cubicBezTo>
                  <a:cubicBezTo>
                    <a:pt x="92" y="148"/>
                    <a:pt x="92" y="157"/>
                    <a:pt x="90" y="165"/>
                  </a:cubicBezTo>
                  <a:cubicBezTo>
                    <a:pt x="87" y="174"/>
                    <a:pt x="64" y="227"/>
                    <a:pt x="59" y="244"/>
                  </a:cubicBezTo>
                  <a:cubicBezTo>
                    <a:pt x="53" y="252"/>
                    <a:pt x="53" y="255"/>
                    <a:pt x="48" y="272"/>
                  </a:cubicBezTo>
                  <a:cubicBezTo>
                    <a:pt x="45" y="277"/>
                    <a:pt x="42" y="286"/>
                    <a:pt x="42" y="294"/>
                  </a:cubicBezTo>
                  <a:cubicBezTo>
                    <a:pt x="42" y="319"/>
                    <a:pt x="64" y="336"/>
                    <a:pt x="95" y="336"/>
                  </a:cubicBezTo>
                  <a:cubicBezTo>
                    <a:pt x="148" y="336"/>
                    <a:pt x="176" y="272"/>
                    <a:pt x="176" y="26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76" name="Freeform 75"/>
            <p:cNvSpPr/>
            <p:nvPr/>
          </p:nvSpPr>
          <p:spPr>
            <a:xfrm>
              <a:off x="3823920" y="2454480"/>
              <a:ext cx="147960" cy="529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12" h="148">
                  <a:moveTo>
                    <a:pt x="392" y="28"/>
                  </a:moveTo>
                  <a:cubicBezTo>
                    <a:pt x="400" y="28"/>
                    <a:pt x="412" y="28"/>
                    <a:pt x="412" y="14"/>
                  </a:cubicBezTo>
                  <a:cubicBezTo>
                    <a:pt x="412" y="0"/>
                    <a:pt x="398" y="0"/>
                    <a:pt x="392" y="0"/>
                  </a:cubicBezTo>
                  <a:lnTo>
                    <a:pt x="22" y="0"/>
                  </a:lnTo>
                  <a:cubicBezTo>
                    <a:pt x="14" y="0"/>
                    <a:pt x="0" y="0"/>
                    <a:pt x="0" y="14"/>
                  </a:cubicBezTo>
                  <a:cubicBezTo>
                    <a:pt x="0" y="28"/>
                    <a:pt x="14" y="28"/>
                    <a:pt x="20" y="28"/>
                  </a:cubicBezTo>
                  <a:close/>
                  <a:moveTo>
                    <a:pt x="392" y="148"/>
                  </a:moveTo>
                  <a:cubicBezTo>
                    <a:pt x="398" y="148"/>
                    <a:pt x="412" y="148"/>
                    <a:pt x="412" y="134"/>
                  </a:cubicBezTo>
                  <a:cubicBezTo>
                    <a:pt x="412" y="120"/>
                    <a:pt x="400" y="120"/>
                    <a:pt x="392" y="120"/>
                  </a:cubicBezTo>
                  <a:lnTo>
                    <a:pt x="20" y="120"/>
                  </a:lnTo>
                  <a:cubicBezTo>
                    <a:pt x="11" y="120"/>
                    <a:pt x="0" y="120"/>
                    <a:pt x="0" y="134"/>
                  </a:cubicBezTo>
                  <a:cubicBezTo>
                    <a:pt x="0" y="148"/>
                    <a:pt x="14" y="148"/>
                    <a:pt x="22" y="1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77" name="Freeform 76"/>
            <p:cNvSpPr/>
            <p:nvPr/>
          </p:nvSpPr>
          <p:spPr>
            <a:xfrm>
              <a:off x="4013639" y="2406960"/>
              <a:ext cx="73080" cy="1184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04" h="330">
                  <a:moveTo>
                    <a:pt x="126" y="14"/>
                  </a:moveTo>
                  <a:cubicBezTo>
                    <a:pt x="126" y="0"/>
                    <a:pt x="126" y="0"/>
                    <a:pt x="109" y="0"/>
                  </a:cubicBezTo>
                  <a:cubicBezTo>
                    <a:pt x="73" y="31"/>
                    <a:pt x="20" y="31"/>
                    <a:pt x="8" y="31"/>
                  </a:cubicBezTo>
                  <a:lnTo>
                    <a:pt x="0" y="31"/>
                  </a:lnTo>
                  <a:lnTo>
                    <a:pt x="0" y="53"/>
                  </a:lnTo>
                  <a:lnTo>
                    <a:pt x="8" y="53"/>
                  </a:lnTo>
                  <a:cubicBezTo>
                    <a:pt x="20" y="53"/>
                    <a:pt x="53" y="53"/>
                    <a:pt x="81" y="39"/>
                  </a:cubicBezTo>
                  <a:lnTo>
                    <a:pt x="81" y="288"/>
                  </a:lnTo>
                  <a:cubicBezTo>
                    <a:pt x="81" y="302"/>
                    <a:pt x="81" y="308"/>
                    <a:pt x="28" y="308"/>
                  </a:cubicBezTo>
                  <a:lnTo>
                    <a:pt x="3" y="308"/>
                  </a:lnTo>
                  <a:lnTo>
                    <a:pt x="3" y="330"/>
                  </a:lnTo>
                  <a:cubicBezTo>
                    <a:pt x="31" y="328"/>
                    <a:pt x="76" y="328"/>
                    <a:pt x="104" y="328"/>
                  </a:cubicBezTo>
                  <a:cubicBezTo>
                    <a:pt x="134" y="328"/>
                    <a:pt x="176" y="328"/>
                    <a:pt x="204" y="330"/>
                  </a:cubicBezTo>
                  <a:lnTo>
                    <a:pt x="204" y="308"/>
                  </a:lnTo>
                  <a:lnTo>
                    <a:pt x="179" y="308"/>
                  </a:lnTo>
                  <a:cubicBezTo>
                    <a:pt x="126" y="308"/>
                    <a:pt x="126" y="302"/>
                    <a:pt x="126" y="28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78" name="Freeform 77"/>
            <p:cNvSpPr/>
            <p:nvPr/>
          </p:nvSpPr>
          <p:spPr>
            <a:xfrm>
              <a:off x="4137480" y="2503800"/>
              <a:ext cx="21960" cy="219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2" h="62">
                  <a:moveTo>
                    <a:pt x="62" y="31"/>
                  </a:moveTo>
                  <a:cubicBezTo>
                    <a:pt x="62" y="14"/>
                    <a:pt x="48" y="0"/>
                    <a:pt x="31" y="0"/>
                  </a:cubicBezTo>
                  <a:cubicBezTo>
                    <a:pt x="14" y="0"/>
                    <a:pt x="0" y="14"/>
                    <a:pt x="0" y="31"/>
                  </a:cubicBezTo>
                  <a:cubicBezTo>
                    <a:pt x="0" y="48"/>
                    <a:pt x="14" y="62"/>
                    <a:pt x="31" y="62"/>
                  </a:cubicBezTo>
                  <a:cubicBezTo>
                    <a:pt x="48" y="62"/>
                    <a:pt x="62" y="48"/>
                    <a:pt x="62" y="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79" name="Freeform 78"/>
            <p:cNvSpPr/>
            <p:nvPr/>
          </p:nvSpPr>
          <p:spPr>
            <a:xfrm>
              <a:off x="4219200" y="2503800"/>
              <a:ext cx="21960" cy="219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2" h="62">
                  <a:moveTo>
                    <a:pt x="62" y="31"/>
                  </a:moveTo>
                  <a:cubicBezTo>
                    <a:pt x="62" y="14"/>
                    <a:pt x="48" y="0"/>
                    <a:pt x="31" y="0"/>
                  </a:cubicBezTo>
                  <a:cubicBezTo>
                    <a:pt x="14" y="0"/>
                    <a:pt x="0" y="14"/>
                    <a:pt x="0" y="31"/>
                  </a:cubicBezTo>
                  <a:cubicBezTo>
                    <a:pt x="0" y="48"/>
                    <a:pt x="14" y="62"/>
                    <a:pt x="31" y="62"/>
                  </a:cubicBezTo>
                  <a:cubicBezTo>
                    <a:pt x="48" y="62"/>
                    <a:pt x="62" y="48"/>
                    <a:pt x="62" y="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80" name="Freeform 79"/>
            <p:cNvSpPr/>
            <p:nvPr/>
          </p:nvSpPr>
          <p:spPr>
            <a:xfrm>
              <a:off x="4290840" y="2404080"/>
              <a:ext cx="177120" cy="1216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93" h="339">
                  <a:moveTo>
                    <a:pt x="272" y="140"/>
                  </a:moveTo>
                  <a:cubicBezTo>
                    <a:pt x="272" y="137"/>
                    <a:pt x="269" y="134"/>
                    <a:pt x="269" y="134"/>
                  </a:cubicBezTo>
                  <a:cubicBezTo>
                    <a:pt x="269" y="132"/>
                    <a:pt x="283" y="126"/>
                    <a:pt x="288" y="120"/>
                  </a:cubicBezTo>
                  <a:cubicBezTo>
                    <a:pt x="372" y="67"/>
                    <a:pt x="400" y="48"/>
                    <a:pt x="423" y="36"/>
                  </a:cubicBezTo>
                  <a:cubicBezTo>
                    <a:pt x="440" y="31"/>
                    <a:pt x="459" y="22"/>
                    <a:pt x="479" y="22"/>
                  </a:cubicBezTo>
                  <a:cubicBezTo>
                    <a:pt x="484" y="22"/>
                    <a:pt x="493" y="22"/>
                    <a:pt x="493" y="8"/>
                  </a:cubicBezTo>
                  <a:cubicBezTo>
                    <a:pt x="493" y="3"/>
                    <a:pt x="487" y="0"/>
                    <a:pt x="487" y="0"/>
                  </a:cubicBezTo>
                  <a:cubicBezTo>
                    <a:pt x="470" y="3"/>
                    <a:pt x="454" y="3"/>
                    <a:pt x="445" y="3"/>
                  </a:cubicBezTo>
                  <a:lnTo>
                    <a:pt x="412" y="3"/>
                  </a:lnTo>
                  <a:cubicBezTo>
                    <a:pt x="403" y="3"/>
                    <a:pt x="389" y="0"/>
                    <a:pt x="381" y="0"/>
                  </a:cubicBezTo>
                  <a:cubicBezTo>
                    <a:pt x="372" y="0"/>
                    <a:pt x="370" y="6"/>
                    <a:pt x="370" y="14"/>
                  </a:cubicBezTo>
                  <a:cubicBezTo>
                    <a:pt x="370" y="14"/>
                    <a:pt x="370" y="22"/>
                    <a:pt x="378" y="22"/>
                  </a:cubicBezTo>
                  <a:cubicBezTo>
                    <a:pt x="389" y="22"/>
                    <a:pt x="389" y="25"/>
                    <a:pt x="389" y="28"/>
                  </a:cubicBezTo>
                  <a:cubicBezTo>
                    <a:pt x="389" y="31"/>
                    <a:pt x="384" y="36"/>
                    <a:pt x="381" y="39"/>
                  </a:cubicBezTo>
                  <a:cubicBezTo>
                    <a:pt x="372" y="45"/>
                    <a:pt x="372" y="45"/>
                    <a:pt x="367" y="48"/>
                  </a:cubicBezTo>
                  <a:lnTo>
                    <a:pt x="140" y="193"/>
                  </a:lnTo>
                  <a:lnTo>
                    <a:pt x="179" y="42"/>
                  </a:lnTo>
                  <a:cubicBezTo>
                    <a:pt x="182" y="25"/>
                    <a:pt x="182" y="22"/>
                    <a:pt x="221" y="22"/>
                  </a:cubicBezTo>
                  <a:cubicBezTo>
                    <a:pt x="232" y="22"/>
                    <a:pt x="235" y="22"/>
                    <a:pt x="235" y="20"/>
                  </a:cubicBezTo>
                  <a:cubicBezTo>
                    <a:pt x="241" y="17"/>
                    <a:pt x="241" y="11"/>
                    <a:pt x="241" y="8"/>
                  </a:cubicBezTo>
                  <a:cubicBezTo>
                    <a:pt x="241" y="8"/>
                    <a:pt x="241" y="0"/>
                    <a:pt x="232" y="0"/>
                  </a:cubicBezTo>
                  <a:cubicBezTo>
                    <a:pt x="221" y="0"/>
                    <a:pt x="210" y="3"/>
                    <a:pt x="199" y="3"/>
                  </a:cubicBezTo>
                  <a:cubicBezTo>
                    <a:pt x="188" y="3"/>
                    <a:pt x="174" y="3"/>
                    <a:pt x="162" y="3"/>
                  </a:cubicBezTo>
                  <a:cubicBezTo>
                    <a:pt x="151" y="3"/>
                    <a:pt x="137" y="3"/>
                    <a:pt x="126" y="3"/>
                  </a:cubicBezTo>
                  <a:cubicBezTo>
                    <a:pt x="115" y="3"/>
                    <a:pt x="104" y="0"/>
                    <a:pt x="92" y="0"/>
                  </a:cubicBezTo>
                  <a:cubicBezTo>
                    <a:pt x="87" y="0"/>
                    <a:pt x="78" y="0"/>
                    <a:pt x="78" y="14"/>
                  </a:cubicBezTo>
                  <a:cubicBezTo>
                    <a:pt x="78" y="22"/>
                    <a:pt x="84" y="22"/>
                    <a:pt x="98" y="22"/>
                  </a:cubicBezTo>
                  <a:cubicBezTo>
                    <a:pt x="104" y="22"/>
                    <a:pt x="118" y="22"/>
                    <a:pt x="129" y="25"/>
                  </a:cubicBezTo>
                  <a:cubicBezTo>
                    <a:pt x="129" y="31"/>
                    <a:pt x="129" y="34"/>
                    <a:pt x="129" y="36"/>
                  </a:cubicBezTo>
                  <a:lnTo>
                    <a:pt x="62" y="297"/>
                  </a:lnTo>
                  <a:cubicBezTo>
                    <a:pt x="59" y="314"/>
                    <a:pt x="59" y="316"/>
                    <a:pt x="20" y="316"/>
                  </a:cubicBezTo>
                  <a:cubicBezTo>
                    <a:pt x="8" y="316"/>
                    <a:pt x="0" y="316"/>
                    <a:pt x="0" y="330"/>
                  </a:cubicBezTo>
                  <a:cubicBezTo>
                    <a:pt x="0" y="333"/>
                    <a:pt x="3" y="339"/>
                    <a:pt x="8" y="339"/>
                  </a:cubicBezTo>
                  <a:cubicBezTo>
                    <a:pt x="20" y="339"/>
                    <a:pt x="31" y="336"/>
                    <a:pt x="42" y="336"/>
                  </a:cubicBezTo>
                  <a:cubicBezTo>
                    <a:pt x="53" y="336"/>
                    <a:pt x="67" y="336"/>
                    <a:pt x="78" y="336"/>
                  </a:cubicBezTo>
                  <a:cubicBezTo>
                    <a:pt x="90" y="336"/>
                    <a:pt x="104" y="336"/>
                    <a:pt x="115" y="336"/>
                  </a:cubicBezTo>
                  <a:cubicBezTo>
                    <a:pt x="126" y="336"/>
                    <a:pt x="140" y="339"/>
                    <a:pt x="151" y="339"/>
                  </a:cubicBezTo>
                  <a:cubicBezTo>
                    <a:pt x="154" y="339"/>
                    <a:pt x="162" y="339"/>
                    <a:pt x="162" y="325"/>
                  </a:cubicBezTo>
                  <a:cubicBezTo>
                    <a:pt x="162" y="316"/>
                    <a:pt x="157" y="316"/>
                    <a:pt x="146" y="316"/>
                  </a:cubicBezTo>
                  <a:cubicBezTo>
                    <a:pt x="146" y="316"/>
                    <a:pt x="134" y="316"/>
                    <a:pt x="126" y="316"/>
                  </a:cubicBezTo>
                  <a:cubicBezTo>
                    <a:pt x="112" y="314"/>
                    <a:pt x="112" y="314"/>
                    <a:pt x="112" y="311"/>
                  </a:cubicBezTo>
                  <a:cubicBezTo>
                    <a:pt x="112" y="308"/>
                    <a:pt x="118" y="286"/>
                    <a:pt x="120" y="272"/>
                  </a:cubicBezTo>
                  <a:cubicBezTo>
                    <a:pt x="120" y="269"/>
                    <a:pt x="132" y="224"/>
                    <a:pt x="134" y="224"/>
                  </a:cubicBezTo>
                  <a:cubicBezTo>
                    <a:pt x="134" y="221"/>
                    <a:pt x="134" y="218"/>
                    <a:pt x="140" y="216"/>
                  </a:cubicBezTo>
                  <a:lnTo>
                    <a:pt x="218" y="165"/>
                  </a:lnTo>
                  <a:cubicBezTo>
                    <a:pt x="221" y="165"/>
                    <a:pt x="224" y="162"/>
                    <a:pt x="224" y="162"/>
                  </a:cubicBezTo>
                  <a:cubicBezTo>
                    <a:pt x="227" y="162"/>
                    <a:pt x="227" y="162"/>
                    <a:pt x="230" y="168"/>
                  </a:cubicBezTo>
                  <a:lnTo>
                    <a:pt x="308" y="297"/>
                  </a:lnTo>
                  <a:cubicBezTo>
                    <a:pt x="314" y="305"/>
                    <a:pt x="314" y="305"/>
                    <a:pt x="314" y="308"/>
                  </a:cubicBezTo>
                  <a:cubicBezTo>
                    <a:pt x="314" y="316"/>
                    <a:pt x="297" y="316"/>
                    <a:pt x="291" y="316"/>
                  </a:cubicBezTo>
                  <a:cubicBezTo>
                    <a:pt x="286" y="316"/>
                    <a:pt x="277" y="316"/>
                    <a:pt x="277" y="330"/>
                  </a:cubicBezTo>
                  <a:cubicBezTo>
                    <a:pt x="277" y="333"/>
                    <a:pt x="280" y="339"/>
                    <a:pt x="288" y="339"/>
                  </a:cubicBezTo>
                  <a:cubicBezTo>
                    <a:pt x="297" y="339"/>
                    <a:pt x="308" y="336"/>
                    <a:pt x="319" y="336"/>
                  </a:cubicBezTo>
                  <a:cubicBezTo>
                    <a:pt x="330" y="336"/>
                    <a:pt x="342" y="336"/>
                    <a:pt x="356" y="336"/>
                  </a:cubicBezTo>
                  <a:cubicBezTo>
                    <a:pt x="364" y="336"/>
                    <a:pt x="372" y="336"/>
                    <a:pt x="381" y="336"/>
                  </a:cubicBezTo>
                  <a:cubicBezTo>
                    <a:pt x="389" y="336"/>
                    <a:pt x="409" y="339"/>
                    <a:pt x="412" y="339"/>
                  </a:cubicBezTo>
                  <a:cubicBezTo>
                    <a:pt x="417" y="339"/>
                    <a:pt x="423" y="333"/>
                    <a:pt x="423" y="325"/>
                  </a:cubicBezTo>
                  <a:cubicBezTo>
                    <a:pt x="423" y="316"/>
                    <a:pt x="414" y="316"/>
                    <a:pt x="409" y="316"/>
                  </a:cubicBezTo>
                  <a:cubicBezTo>
                    <a:pt x="389" y="316"/>
                    <a:pt x="378" y="314"/>
                    <a:pt x="372" y="3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81" name="Freeform 80"/>
            <p:cNvSpPr/>
            <p:nvPr/>
          </p:nvSpPr>
          <p:spPr>
            <a:xfrm>
              <a:off x="4710240" y="1579319"/>
              <a:ext cx="226440" cy="1699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30" h="473">
                  <a:moveTo>
                    <a:pt x="347" y="196"/>
                  </a:moveTo>
                  <a:cubicBezTo>
                    <a:pt x="344" y="190"/>
                    <a:pt x="344" y="188"/>
                    <a:pt x="344" y="188"/>
                  </a:cubicBezTo>
                  <a:cubicBezTo>
                    <a:pt x="344" y="185"/>
                    <a:pt x="344" y="185"/>
                    <a:pt x="361" y="174"/>
                  </a:cubicBezTo>
                  <a:lnTo>
                    <a:pt x="431" y="123"/>
                  </a:lnTo>
                  <a:cubicBezTo>
                    <a:pt x="521" y="59"/>
                    <a:pt x="566" y="28"/>
                    <a:pt x="613" y="25"/>
                  </a:cubicBezTo>
                  <a:cubicBezTo>
                    <a:pt x="622" y="25"/>
                    <a:pt x="630" y="22"/>
                    <a:pt x="630" y="8"/>
                  </a:cubicBezTo>
                  <a:cubicBezTo>
                    <a:pt x="630" y="3"/>
                    <a:pt x="624" y="0"/>
                    <a:pt x="622" y="0"/>
                  </a:cubicBezTo>
                  <a:cubicBezTo>
                    <a:pt x="605" y="0"/>
                    <a:pt x="588" y="3"/>
                    <a:pt x="574" y="3"/>
                  </a:cubicBezTo>
                  <a:cubicBezTo>
                    <a:pt x="554" y="3"/>
                    <a:pt x="507" y="0"/>
                    <a:pt x="490" y="0"/>
                  </a:cubicBezTo>
                  <a:cubicBezTo>
                    <a:pt x="484" y="0"/>
                    <a:pt x="476" y="0"/>
                    <a:pt x="476" y="14"/>
                  </a:cubicBezTo>
                  <a:cubicBezTo>
                    <a:pt x="476" y="17"/>
                    <a:pt x="476" y="25"/>
                    <a:pt x="484" y="25"/>
                  </a:cubicBezTo>
                  <a:cubicBezTo>
                    <a:pt x="493" y="25"/>
                    <a:pt x="501" y="28"/>
                    <a:pt x="501" y="34"/>
                  </a:cubicBezTo>
                  <a:cubicBezTo>
                    <a:pt x="501" y="48"/>
                    <a:pt x="482" y="62"/>
                    <a:pt x="473" y="70"/>
                  </a:cubicBezTo>
                  <a:lnTo>
                    <a:pt x="182" y="272"/>
                  </a:lnTo>
                  <a:lnTo>
                    <a:pt x="238" y="53"/>
                  </a:lnTo>
                  <a:cubicBezTo>
                    <a:pt x="244" y="31"/>
                    <a:pt x="244" y="25"/>
                    <a:pt x="300" y="25"/>
                  </a:cubicBezTo>
                  <a:cubicBezTo>
                    <a:pt x="311" y="25"/>
                    <a:pt x="319" y="25"/>
                    <a:pt x="319" y="11"/>
                  </a:cubicBezTo>
                  <a:cubicBezTo>
                    <a:pt x="319" y="3"/>
                    <a:pt x="316" y="0"/>
                    <a:pt x="308" y="0"/>
                  </a:cubicBezTo>
                  <a:cubicBezTo>
                    <a:pt x="288" y="0"/>
                    <a:pt x="238" y="3"/>
                    <a:pt x="218" y="3"/>
                  </a:cubicBezTo>
                  <a:cubicBezTo>
                    <a:pt x="207" y="3"/>
                    <a:pt x="182" y="3"/>
                    <a:pt x="171" y="3"/>
                  </a:cubicBezTo>
                  <a:cubicBezTo>
                    <a:pt x="157" y="0"/>
                    <a:pt x="140" y="0"/>
                    <a:pt x="126" y="0"/>
                  </a:cubicBezTo>
                  <a:cubicBezTo>
                    <a:pt x="123" y="0"/>
                    <a:pt x="112" y="0"/>
                    <a:pt x="112" y="14"/>
                  </a:cubicBezTo>
                  <a:cubicBezTo>
                    <a:pt x="112" y="25"/>
                    <a:pt x="120" y="25"/>
                    <a:pt x="134" y="25"/>
                  </a:cubicBezTo>
                  <a:cubicBezTo>
                    <a:pt x="146" y="25"/>
                    <a:pt x="148" y="25"/>
                    <a:pt x="162" y="25"/>
                  </a:cubicBezTo>
                  <a:cubicBezTo>
                    <a:pt x="176" y="28"/>
                    <a:pt x="176" y="28"/>
                    <a:pt x="176" y="36"/>
                  </a:cubicBezTo>
                  <a:cubicBezTo>
                    <a:pt x="176" y="36"/>
                    <a:pt x="176" y="42"/>
                    <a:pt x="174" y="50"/>
                  </a:cubicBezTo>
                  <a:lnTo>
                    <a:pt x="81" y="420"/>
                  </a:lnTo>
                  <a:cubicBezTo>
                    <a:pt x="76" y="442"/>
                    <a:pt x="76" y="448"/>
                    <a:pt x="20" y="448"/>
                  </a:cubicBezTo>
                  <a:cubicBezTo>
                    <a:pt x="8" y="448"/>
                    <a:pt x="0" y="448"/>
                    <a:pt x="0" y="465"/>
                  </a:cubicBezTo>
                  <a:cubicBezTo>
                    <a:pt x="0" y="465"/>
                    <a:pt x="0" y="473"/>
                    <a:pt x="11" y="473"/>
                  </a:cubicBezTo>
                  <a:cubicBezTo>
                    <a:pt x="31" y="473"/>
                    <a:pt x="81" y="470"/>
                    <a:pt x="101" y="470"/>
                  </a:cubicBezTo>
                  <a:cubicBezTo>
                    <a:pt x="112" y="470"/>
                    <a:pt x="137" y="470"/>
                    <a:pt x="148" y="470"/>
                  </a:cubicBezTo>
                  <a:cubicBezTo>
                    <a:pt x="162" y="473"/>
                    <a:pt x="179" y="473"/>
                    <a:pt x="193" y="473"/>
                  </a:cubicBezTo>
                  <a:cubicBezTo>
                    <a:pt x="196" y="473"/>
                    <a:pt x="207" y="473"/>
                    <a:pt x="207" y="459"/>
                  </a:cubicBezTo>
                  <a:cubicBezTo>
                    <a:pt x="207" y="448"/>
                    <a:pt x="199" y="448"/>
                    <a:pt x="185" y="448"/>
                  </a:cubicBezTo>
                  <a:cubicBezTo>
                    <a:pt x="185" y="448"/>
                    <a:pt x="171" y="448"/>
                    <a:pt x="160" y="448"/>
                  </a:cubicBezTo>
                  <a:cubicBezTo>
                    <a:pt x="143" y="445"/>
                    <a:pt x="143" y="442"/>
                    <a:pt x="143" y="437"/>
                  </a:cubicBezTo>
                  <a:cubicBezTo>
                    <a:pt x="143" y="431"/>
                    <a:pt x="151" y="406"/>
                    <a:pt x="176" y="302"/>
                  </a:cubicBezTo>
                  <a:lnTo>
                    <a:pt x="291" y="221"/>
                  </a:lnTo>
                  <a:lnTo>
                    <a:pt x="392" y="417"/>
                  </a:lnTo>
                  <a:cubicBezTo>
                    <a:pt x="395" y="426"/>
                    <a:pt x="395" y="426"/>
                    <a:pt x="395" y="431"/>
                  </a:cubicBezTo>
                  <a:cubicBezTo>
                    <a:pt x="395" y="445"/>
                    <a:pt x="375" y="448"/>
                    <a:pt x="364" y="448"/>
                  </a:cubicBezTo>
                  <a:cubicBezTo>
                    <a:pt x="356" y="448"/>
                    <a:pt x="347" y="448"/>
                    <a:pt x="347" y="465"/>
                  </a:cubicBezTo>
                  <a:cubicBezTo>
                    <a:pt x="347" y="465"/>
                    <a:pt x="347" y="473"/>
                    <a:pt x="358" y="473"/>
                  </a:cubicBezTo>
                  <a:cubicBezTo>
                    <a:pt x="378" y="473"/>
                    <a:pt x="426" y="470"/>
                    <a:pt x="445" y="470"/>
                  </a:cubicBezTo>
                  <a:cubicBezTo>
                    <a:pt x="468" y="470"/>
                    <a:pt x="496" y="473"/>
                    <a:pt x="515" y="473"/>
                  </a:cubicBezTo>
                  <a:cubicBezTo>
                    <a:pt x="524" y="473"/>
                    <a:pt x="529" y="468"/>
                    <a:pt x="529" y="459"/>
                  </a:cubicBezTo>
                  <a:cubicBezTo>
                    <a:pt x="529" y="448"/>
                    <a:pt x="518" y="448"/>
                    <a:pt x="512" y="448"/>
                  </a:cubicBezTo>
                  <a:cubicBezTo>
                    <a:pt x="498" y="448"/>
                    <a:pt x="479" y="448"/>
                    <a:pt x="468" y="4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82" name="Freeform 81"/>
            <p:cNvSpPr/>
            <p:nvPr/>
          </p:nvSpPr>
          <p:spPr>
            <a:xfrm>
              <a:off x="4585319" y="1855439"/>
              <a:ext cx="472320" cy="4964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313" h="1380">
                  <a:moveTo>
                    <a:pt x="1193" y="1380"/>
                  </a:moveTo>
                  <a:lnTo>
                    <a:pt x="1313" y="1064"/>
                  </a:lnTo>
                  <a:lnTo>
                    <a:pt x="1288" y="1064"/>
                  </a:lnTo>
                  <a:cubicBezTo>
                    <a:pt x="1249" y="1168"/>
                    <a:pt x="1145" y="1235"/>
                    <a:pt x="1030" y="1263"/>
                  </a:cubicBezTo>
                  <a:cubicBezTo>
                    <a:pt x="1011" y="1268"/>
                    <a:pt x="913" y="1294"/>
                    <a:pt x="725" y="1294"/>
                  </a:cubicBezTo>
                  <a:lnTo>
                    <a:pt x="129" y="1294"/>
                  </a:lnTo>
                  <a:lnTo>
                    <a:pt x="633" y="706"/>
                  </a:lnTo>
                  <a:cubicBezTo>
                    <a:pt x="638" y="697"/>
                    <a:pt x="641" y="694"/>
                    <a:pt x="641" y="692"/>
                  </a:cubicBezTo>
                  <a:cubicBezTo>
                    <a:pt x="641" y="689"/>
                    <a:pt x="641" y="686"/>
                    <a:pt x="633" y="675"/>
                  </a:cubicBezTo>
                  <a:lnTo>
                    <a:pt x="174" y="48"/>
                  </a:lnTo>
                  <a:lnTo>
                    <a:pt x="714" y="48"/>
                  </a:lnTo>
                  <a:cubicBezTo>
                    <a:pt x="848" y="48"/>
                    <a:pt x="938" y="62"/>
                    <a:pt x="946" y="64"/>
                  </a:cubicBezTo>
                  <a:cubicBezTo>
                    <a:pt x="1000" y="70"/>
                    <a:pt x="1084" y="87"/>
                    <a:pt x="1162" y="137"/>
                  </a:cubicBezTo>
                  <a:cubicBezTo>
                    <a:pt x="1187" y="154"/>
                    <a:pt x="1254" y="196"/>
                    <a:pt x="1288" y="277"/>
                  </a:cubicBezTo>
                  <a:lnTo>
                    <a:pt x="1313" y="277"/>
                  </a:lnTo>
                  <a:lnTo>
                    <a:pt x="1193" y="0"/>
                  </a:lnTo>
                  <a:lnTo>
                    <a:pt x="28" y="0"/>
                  </a:lnTo>
                  <a:cubicBezTo>
                    <a:pt x="6" y="0"/>
                    <a:pt x="3" y="0"/>
                    <a:pt x="0" y="6"/>
                  </a:cubicBezTo>
                  <a:cubicBezTo>
                    <a:pt x="0" y="11"/>
                    <a:pt x="0" y="28"/>
                    <a:pt x="0" y="39"/>
                  </a:cubicBezTo>
                  <a:lnTo>
                    <a:pt x="521" y="753"/>
                  </a:lnTo>
                  <a:lnTo>
                    <a:pt x="11" y="1352"/>
                  </a:lnTo>
                  <a:cubicBezTo>
                    <a:pt x="0" y="1364"/>
                    <a:pt x="0" y="1369"/>
                    <a:pt x="0" y="1369"/>
                  </a:cubicBezTo>
                  <a:cubicBezTo>
                    <a:pt x="0" y="1380"/>
                    <a:pt x="8" y="1380"/>
                    <a:pt x="28" y="138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83" name="Freeform 82"/>
            <p:cNvSpPr/>
            <p:nvPr/>
          </p:nvSpPr>
          <p:spPr>
            <a:xfrm>
              <a:off x="4603320" y="2445120"/>
              <a:ext cx="76320" cy="1681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13" h="468">
                  <a:moveTo>
                    <a:pt x="193" y="25"/>
                  </a:moveTo>
                  <a:cubicBezTo>
                    <a:pt x="193" y="14"/>
                    <a:pt x="185" y="0"/>
                    <a:pt x="165" y="0"/>
                  </a:cubicBezTo>
                  <a:cubicBezTo>
                    <a:pt x="146" y="0"/>
                    <a:pt x="126" y="17"/>
                    <a:pt x="126" y="39"/>
                  </a:cubicBezTo>
                  <a:cubicBezTo>
                    <a:pt x="126" y="50"/>
                    <a:pt x="134" y="64"/>
                    <a:pt x="154" y="64"/>
                  </a:cubicBezTo>
                  <a:cubicBezTo>
                    <a:pt x="174" y="64"/>
                    <a:pt x="193" y="45"/>
                    <a:pt x="193" y="25"/>
                  </a:cubicBezTo>
                  <a:close/>
                  <a:moveTo>
                    <a:pt x="50" y="378"/>
                  </a:moveTo>
                  <a:cubicBezTo>
                    <a:pt x="48" y="386"/>
                    <a:pt x="45" y="395"/>
                    <a:pt x="45" y="409"/>
                  </a:cubicBezTo>
                  <a:cubicBezTo>
                    <a:pt x="45" y="440"/>
                    <a:pt x="73" y="468"/>
                    <a:pt x="112" y="468"/>
                  </a:cubicBezTo>
                  <a:cubicBezTo>
                    <a:pt x="182" y="468"/>
                    <a:pt x="213" y="370"/>
                    <a:pt x="213" y="361"/>
                  </a:cubicBezTo>
                  <a:cubicBezTo>
                    <a:pt x="213" y="350"/>
                    <a:pt x="202" y="350"/>
                    <a:pt x="202" y="350"/>
                  </a:cubicBezTo>
                  <a:cubicBezTo>
                    <a:pt x="190" y="350"/>
                    <a:pt x="190" y="356"/>
                    <a:pt x="188" y="364"/>
                  </a:cubicBezTo>
                  <a:cubicBezTo>
                    <a:pt x="171" y="417"/>
                    <a:pt x="140" y="448"/>
                    <a:pt x="112" y="448"/>
                  </a:cubicBezTo>
                  <a:cubicBezTo>
                    <a:pt x="98" y="448"/>
                    <a:pt x="95" y="437"/>
                    <a:pt x="95" y="423"/>
                  </a:cubicBezTo>
                  <a:cubicBezTo>
                    <a:pt x="95" y="406"/>
                    <a:pt x="101" y="395"/>
                    <a:pt x="106" y="378"/>
                  </a:cubicBezTo>
                  <a:cubicBezTo>
                    <a:pt x="115" y="358"/>
                    <a:pt x="120" y="342"/>
                    <a:pt x="129" y="322"/>
                  </a:cubicBezTo>
                  <a:cubicBezTo>
                    <a:pt x="134" y="305"/>
                    <a:pt x="160" y="244"/>
                    <a:pt x="162" y="235"/>
                  </a:cubicBezTo>
                  <a:cubicBezTo>
                    <a:pt x="165" y="227"/>
                    <a:pt x="168" y="218"/>
                    <a:pt x="168" y="213"/>
                  </a:cubicBezTo>
                  <a:cubicBezTo>
                    <a:pt x="168" y="179"/>
                    <a:pt x="140" y="154"/>
                    <a:pt x="101" y="154"/>
                  </a:cubicBezTo>
                  <a:cubicBezTo>
                    <a:pt x="31" y="154"/>
                    <a:pt x="0" y="249"/>
                    <a:pt x="0" y="260"/>
                  </a:cubicBezTo>
                  <a:cubicBezTo>
                    <a:pt x="0" y="269"/>
                    <a:pt x="8" y="269"/>
                    <a:pt x="11" y="269"/>
                  </a:cubicBezTo>
                  <a:cubicBezTo>
                    <a:pt x="22" y="269"/>
                    <a:pt x="22" y="266"/>
                    <a:pt x="25" y="258"/>
                  </a:cubicBezTo>
                  <a:cubicBezTo>
                    <a:pt x="42" y="199"/>
                    <a:pt x="73" y="174"/>
                    <a:pt x="98" y="174"/>
                  </a:cubicBezTo>
                  <a:cubicBezTo>
                    <a:pt x="109" y="174"/>
                    <a:pt x="118" y="179"/>
                    <a:pt x="118" y="199"/>
                  </a:cubicBezTo>
                  <a:cubicBezTo>
                    <a:pt x="118" y="213"/>
                    <a:pt x="112" y="224"/>
                    <a:pt x="95" y="26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84" name="Freeform 83"/>
            <p:cNvSpPr/>
            <p:nvPr/>
          </p:nvSpPr>
          <p:spPr>
            <a:xfrm>
              <a:off x="4708080" y="2514960"/>
              <a:ext cx="183240" cy="673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10" h="188">
                  <a:moveTo>
                    <a:pt x="484" y="34"/>
                  </a:moveTo>
                  <a:cubicBezTo>
                    <a:pt x="493" y="34"/>
                    <a:pt x="510" y="34"/>
                    <a:pt x="510" y="17"/>
                  </a:cubicBezTo>
                  <a:cubicBezTo>
                    <a:pt x="510" y="0"/>
                    <a:pt x="493" y="0"/>
                    <a:pt x="484" y="0"/>
                  </a:cubicBezTo>
                  <a:lnTo>
                    <a:pt x="25" y="0"/>
                  </a:lnTo>
                  <a:cubicBezTo>
                    <a:pt x="17" y="0"/>
                    <a:pt x="0" y="0"/>
                    <a:pt x="0" y="17"/>
                  </a:cubicBezTo>
                  <a:cubicBezTo>
                    <a:pt x="0" y="34"/>
                    <a:pt x="17" y="34"/>
                    <a:pt x="25" y="34"/>
                  </a:cubicBezTo>
                  <a:close/>
                  <a:moveTo>
                    <a:pt x="484" y="188"/>
                  </a:moveTo>
                  <a:cubicBezTo>
                    <a:pt x="493" y="188"/>
                    <a:pt x="510" y="188"/>
                    <a:pt x="510" y="171"/>
                  </a:cubicBezTo>
                  <a:cubicBezTo>
                    <a:pt x="510" y="154"/>
                    <a:pt x="493" y="154"/>
                    <a:pt x="484" y="154"/>
                  </a:cubicBezTo>
                  <a:lnTo>
                    <a:pt x="25" y="154"/>
                  </a:lnTo>
                  <a:cubicBezTo>
                    <a:pt x="17" y="154"/>
                    <a:pt x="0" y="154"/>
                    <a:pt x="0" y="171"/>
                  </a:cubicBezTo>
                  <a:cubicBezTo>
                    <a:pt x="0" y="188"/>
                    <a:pt x="17" y="188"/>
                    <a:pt x="25" y="18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85" name="Freeform 84"/>
            <p:cNvSpPr/>
            <p:nvPr/>
          </p:nvSpPr>
          <p:spPr>
            <a:xfrm>
              <a:off x="4934879" y="2445120"/>
              <a:ext cx="91440" cy="1648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55" h="459">
                  <a:moveTo>
                    <a:pt x="157" y="20"/>
                  </a:moveTo>
                  <a:cubicBezTo>
                    <a:pt x="157" y="0"/>
                    <a:pt x="157" y="0"/>
                    <a:pt x="137" y="0"/>
                  </a:cubicBezTo>
                  <a:cubicBezTo>
                    <a:pt x="92" y="45"/>
                    <a:pt x="28" y="45"/>
                    <a:pt x="0" y="45"/>
                  </a:cubicBezTo>
                  <a:lnTo>
                    <a:pt x="0" y="70"/>
                  </a:lnTo>
                  <a:cubicBezTo>
                    <a:pt x="17" y="70"/>
                    <a:pt x="62" y="70"/>
                    <a:pt x="101" y="50"/>
                  </a:cubicBezTo>
                  <a:lnTo>
                    <a:pt x="101" y="403"/>
                  </a:lnTo>
                  <a:cubicBezTo>
                    <a:pt x="101" y="426"/>
                    <a:pt x="101" y="434"/>
                    <a:pt x="31" y="434"/>
                  </a:cubicBezTo>
                  <a:lnTo>
                    <a:pt x="6" y="434"/>
                  </a:lnTo>
                  <a:lnTo>
                    <a:pt x="6" y="459"/>
                  </a:lnTo>
                  <a:cubicBezTo>
                    <a:pt x="17" y="459"/>
                    <a:pt x="104" y="456"/>
                    <a:pt x="129" y="456"/>
                  </a:cubicBezTo>
                  <a:cubicBezTo>
                    <a:pt x="151" y="456"/>
                    <a:pt x="238" y="459"/>
                    <a:pt x="255" y="459"/>
                  </a:cubicBezTo>
                  <a:lnTo>
                    <a:pt x="255" y="434"/>
                  </a:lnTo>
                  <a:lnTo>
                    <a:pt x="227" y="434"/>
                  </a:lnTo>
                  <a:cubicBezTo>
                    <a:pt x="157" y="434"/>
                    <a:pt x="157" y="426"/>
                    <a:pt x="157" y="40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86" name="Freeform 85"/>
            <p:cNvSpPr/>
            <p:nvPr/>
          </p:nvSpPr>
          <p:spPr>
            <a:xfrm>
              <a:off x="5218200" y="1855439"/>
              <a:ext cx="472320" cy="4964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313" h="1380">
                  <a:moveTo>
                    <a:pt x="1193" y="1380"/>
                  </a:moveTo>
                  <a:lnTo>
                    <a:pt x="1313" y="1064"/>
                  </a:lnTo>
                  <a:lnTo>
                    <a:pt x="1288" y="1064"/>
                  </a:lnTo>
                  <a:cubicBezTo>
                    <a:pt x="1249" y="1168"/>
                    <a:pt x="1145" y="1235"/>
                    <a:pt x="1030" y="1263"/>
                  </a:cubicBezTo>
                  <a:cubicBezTo>
                    <a:pt x="1011" y="1268"/>
                    <a:pt x="913" y="1294"/>
                    <a:pt x="725" y="1294"/>
                  </a:cubicBezTo>
                  <a:lnTo>
                    <a:pt x="129" y="1294"/>
                  </a:lnTo>
                  <a:lnTo>
                    <a:pt x="633" y="706"/>
                  </a:lnTo>
                  <a:cubicBezTo>
                    <a:pt x="638" y="697"/>
                    <a:pt x="641" y="694"/>
                    <a:pt x="641" y="692"/>
                  </a:cubicBezTo>
                  <a:cubicBezTo>
                    <a:pt x="641" y="689"/>
                    <a:pt x="641" y="686"/>
                    <a:pt x="633" y="675"/>
                  </a:cubicBezTo>
                  <a:lnTo>
                    <a:pt x="174" y="48"/>
                  </a:lnTo>
                  <a:lnTo>
                    <a:pt x="714" y="48"/>
                  </a:lnTo>
                  <a:cubicBezTo>
                    <a:pt x="848" y="48"/>
                    <a:pt x="938" y="62"/>
                    <a:pt x="946" y="64"/>
                  </a:cubicBezTo>
                  <a:cubicBezTo>
                    <a:pt x="1000" y="70"/>
                    <a:pt x="1084" y="87"/>
                    <a:pt x="1162" y="137"/>
                  </a:cubicBezTo>
                  <a:cubicBezTo>
                    <a:pt x="1187" y="154"/>
                    <a:pt x="1254" y="196"/>
                    <a:pt x="1288" y="277"/>
                  </a:cubicBezTo>
                  <a:lnTo>
                    <a:pt x="1313" y="277"/>
                  </a:lnTo>
                  <a:lnTo>
                    <a:pt x="1193" y="0"/>
                  </a:lnTo>
                  <a:lnTo>
                    <a:pt x="28" y="0"/>
                  </a:lnTo>
                  <a:cubicBezTo>
                    <a:pt x="6" y="0"/>
                    <a:pt x="3" y="0"/>
                    <a:pt x="0" y="6"/>
                  </a:cubicBezTo>
                  <a:cubicBezTo>
                    <a:pt x="0" y="11"/>
                    <a:pt x="0" y="28"/>
                    <a:pt x="0" y="39"/>
                  </a:cubicBezTo>
                  <a:lnTo>
                    <a:pt x="521" y="753"/>
                  </a:lnTo>
                  <a:lnTo>
                    <a:pt x="11" y="1352"/>
                  </a:lnTo>
                  <a:cubicBezTo>
                    <a:pt x="0" y="1364"/>
                    <a:pt x="0" y="1369"/>
                    <a:pt x="0" y="1369"/>
                  </a:cubicBezTo>
                  <a:cubicBezTo>
                    <a:pt x="0" y="1380"/>
                    <a:pt x="8" y="1380"/>
                    <a:pt x="28" y="138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87" name="Freeform 86"/>
            <p:cNvSpPr/>
            <p:nvPr/>
          </p:nvSpPr>
          <p:spPr>
            <a:xfrm>
              <a:off x="5147640" y="2505600"/>
              <a:ext cx="133560" cy="1126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72" h="314">
                  <a:moveTo>
                    <a:pt x="140" y="232"/>
                  </a:moveTo>
                  <a:cubicBezTo>
                    <a:pt x="132" y="258"/>
                    <a:pt x="109" y="294"/>
                    <a:pt x="76" y="294"/>
                  </a:cubicBezTo>
                  <a:cubicBezTo>
                    <a:pt x="73" y="294"/>
                    <a:pt x="50" y="294"/>
                    <a:pt x="36" y="286"/>
                  </a:cubicBezTo>
                  <a:cubicBezTo>
                    <a:pt x="64" y="274"/>
                    <a:pt x="67" y="249"/>
                    <a:pt x="67" y="246"/>
                  </a:cubicBezTo>
                  <a:cubicBezTo>
                    <a:pt x="67" y="230"/>
                    <a:pt x="56" y="221"/>
                    <a:pt x="39" y="221"/>
                  </a:cubicBezTo>
                  <a:cubicBezTo>
                    <a:pt x="20" y="221"/>
                    <a:pt x="0" y="238"/>
                    <a:pt x="0" y="263"/>
                  </a:cubicBezTo>
                  <a:cubicBezTo>
                    <a:pt x="0" y="297"/>
                    <a:pt x="39" y="314"/>
                    <a:pt x="73" y="314"/>
                  </a:cubicBezTo>
                  <a:cubicBezTo>
                    <a:pt x="104" y="314"/>
                    <a:pt x="134" y="294"/>
                    <a:pt x="151" y="263"/>
                  </a:cubicBezTo>
                  <a:cubicBezTo>
                    <a:pt x="168" y="300"/>
                    <a:pt x="204" y="314"/>
                    <a:pt x="232" y="314"/>
                  </a:cubicBezTo>
                  <a:cubicBezTo>
                    <a:pt x="314" y="314"/>
                    <a:pt x="356" y="227"/>
                    <a:pt x="356" y="207"/>
                  </a:cubicBezTo>
                  <a:cubicBezTo>
                    <a:pt x="356" y="199"/>
                    <a:pt x="347" y="199"/>
                    <a:pt x="344" y="199"/>
                  </a:cubicBezTo>
                  <a:cubicBezTo>
                    <a:pt x="336" y="199"/>
                    <a:pt x="333" y="202"/>
                    <a:pt x="330" y="210"/>
                  </a:cubicBezTo>
                  <a:cubicBezTo>
                    <a:pt x="316" y="258"/>
                    <a:pt x="274" y="294"/>
                    <a:pt x="235" y="294"/>
                  </a:cubicBezTo>
                  <a:cubicBezTo>
                    <a:pt x="207" y="294"/>
                    <a:pt x="193" y="274"/>
                    <a:pt x="193" y="249"/>
                  </a:cubicBezTo>
                  <a:cubicBezTo>
                    <a:pt x="193" y="230"/>
                    <a:pt x="210" y="168"/>
                    <a:pt x="230" y="90"/>
                  </a:cubicBezTo>
                  <a:cubicBezTo>
                    <a:pt x="244" y="36"/>
                    <a:pt x="274" y="20"/>
                    <a:pt x="297" y="20"/>
                  </a:cubicBezTo>
                  <a:cubicBezTo>
                    <a:pt x="300" y="20"/>
                    <a:pt x="322" y="20"/>
                    <a:pt x="336" y="28"/>
                  </a:cubicBezTo>
                  <a:cubicBezTo>
                    <a:pt x="314" y="36"/>
                    <a:pt x="305" y="56"/>
                    <a:pt x="305" y="67"/>
                  </a:cubicBezTo>
                  <a:cubicBezTo>
                    <a:pt x="305" y="84"/>
                    <a:pt x="316" y="92"/>
                    <a:pt x="333" y="92"/>
                  </a:cubicBezTo>
                  <a:cubicBezTo>
                    <a:pt x="347" y="92"/>
                    <a:pt x="372" y="81"/>
                    <a:pt x="372" y="50"/>
                  </a:cubicBezTo>
                  <a:cubicBezTo>
                    <a:pt x="372" y="11"/>
                    <a:pt x="328" y="0"/>
                    <a:pt x="300" y="0"/>
                  </a:cubicBezTo>
                  <a:cubicBezTo>
                    <a:pt x="263" y="0"/>
                    <a:pt x="238" y="22"/>
                    <a:pt x="221" y="50"/>
                  </a:cubicBezTo>
                  <a:cubicBezTo>
                    <a:pt x="210" y="20"/>
                    <a:pt x="176" y="0"/>
                    <a:pt x="137" y="0"/>
                  </a:cubicBezTo>
                  <a:cubicBezTo>
                    <a:pt x="62" y="0"/>
                    <a:pt x="17" y="87"/>
                    <a:pt x="17" y="106"/>
                  </a:cubicBezTo>
                  <a:cubicBezTo>
                    <a:pt x="17" y="115"/>
                    <a:pt x="25" y="115"/>
                    <a:pt x="28" y="115"/>
                  </a:cubicBezTo>
                  <a:cubicBezTo>
                    <a:pt x="36" y="115"/>
                    <a:pt x="36" y="112"/>
                    <a:pt x="42" y="104"/>
                  </a:cubicBezTo>
                  <a:cubicBezTo>
                    <a:pt x="59" y="50"/>
                    <a:pt x="101" y="20"/>
                    <a:pt x="137" y="20"/>
                  </a:cubicBezTo>
                  <a:cubicBezTo>
                    <a:pt x="160" y="20"/>
                    <a:pt x="176" y="31"/>
                    <a:pt x="176" y="64"/>
                  </a:cubicBezTo>
                  <a:cubicBezTo>
                    <a:pt x="176" y="78"/>
                    <a:pt x="168" y="115"/>
                    <a:pt x="162" y="1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88" name="Freeform 87"/>
            <p:cNvSpPr/>
            <p:nvPr/>
          </p:nvSpPr>
          <p:spPr>
            <a:xfrm>
              <a:off x="5321880" y="2472480"/>
              <a:ext cx="137880" cy="1630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84" h="454">
                  <a:moveTo>
                    <a:pt x="356" y="244"/>
                  </a:moveTo>
                  <a:cubicBezTo>
                    <a:pt x="367" y="244"/>
                    <a:pt x="384" y="244"/>
                    <a:pt x="384" y="227"/>
                  </a:cubicBezTo>
                  <a:cubicBezTo>
                    <a:pt x="384" y="210"/>
                    <a:pt x="367" y="210"/>
                    <a:pt x="356" y="210"/>
                  </a:cubicBezTo>
                  <a:lnTo>
                    <a:pt x="34" y="210"/>
                  </a:lnTo>
                  <a:cubicBezTo>
                    <a:pt x="45" y="109"/>
                    <a:pt x="129" y="34"/>
                    <a:pt x="238" y="34"/>
                  </a:cubicBezTo>
                  <a:lnTo>
                    <a:pt x="356" y="34"/>
                  </a:lnTo>
                  <a:cubicBezTo>
                    <a:pt x="367" y="34"/>
                    <a:pt x="384" y="34"/>
                    <a:pt x="384" y="17"/>
                  </a:cubicBezTo>
                  <a:cubicBezTo>
                    <a:pt x="384" y="0"/>
                    <a:pt x="367" y="0"/>
                    <a:pt x="356" y="0"/>
                  </a:cubicBezTo>
                  <a:lnTo>
                    <a:pt x="235" y="0"/>
                  </a:lnTo>
                  <a:cubicBezTo>
                    <a:pt x="106" y="0"/>
                    <a:pt x="0" y="101"/>
                    <a:pt x="0" y="227"/>
                  </a:cubicBezTo>
                  <a:cubicBezTo>
                    <a:pt x="0" y="353"/>
                    <a:pt x="106" y="454"/>
                    <a:pt x="235" y="454"/>
                  </a:cubicBezTo>
                  <a:lnTo>
                    <a:pt x="356" y="454"/>
                  </a:lnTo>
                  <a:cubicBezTo>
                    <a:pt x="367" y="454"/>
                    <a:pt x="384" y="454"/>
                    <a:pt x="384" y="437"/>
                  </a:cubicBezTo>
                  <a:cubicBezTo>
                    <a:pt x="384" y="420"/>
                    <a:pt x="367" y="420"/>
                    <a:pt x="356" y="420"/>
                  </a:cubicBezTo>
                  <a:lnTo>
                    <a:pt x="238" y="420"/>
                  </a:lnTo>
                  <a:cubicBezTo>
                    <a:pt x="129" y="420"/>
                    <a:pt x="45" y="344"/>
                    <a:pt x="34" y="2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89" name="Freeform 88"/>
            <p:cNvSpPr/>
            <p:nvPr/>
          </p:nvSpPr>
          <p:spPr>
            <a:xfrm>
              <a:off x="5504400" y="2441160"/>
              <a:ext cx="158040" cy="1800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40" h="501">
                  <a:moveTo>
                    <a:pt x="440" y="8"/>
                  </a:moveTo>
                  <a:cubicBezTo>
                    <a:pt x="440" y="6"/>
                    <a:pt x="440" y="0"/>
                    <a:pt x="431" y="0"/>
                  </a:cubicBezTo>
                  <a:cubicBezTo>
                    <a:pt x="428" y="0"/>
                    <a:pt x="426" y="0"/>
                    <a:pt x="417" y="8"/>
                  </a:cubicBezTo>
                  <a:lnTo>
                    <a:pt x="384" y="50"/>
                  </a:lnTo>
                  <a:cubicBezTo>
                    <a:pt x="358" y="11"/>
                    <a:pt x="314" y="0"/>
                    <a:pt x="272" y="0"/>
                  </a:cubicBezTo>
                  <a:cubicBezTo>
                    <a:pt x="174" y="0"/>
                    <a:pt x="87" y="78"/>
                    <a:pt x="87" y="160"/>
                  </a:cubicBezTo>
                  <a:cubicBezTo>
                    <a:pt x="87" y="168"/>
                    <a:pt x="90" y="196"/>
                    <a:pt x="109" y="221"/>
                  </a:cubicBezTo>
                  <a:cubicBezTo>
                    <a:pt x="134" y="249"/>
                    <a:pt x="160" y="258"/>
                    <a:pt x="207" y="266"/>
                  </a:cubicBezTo>
                  <a:cubicBezTo>
                    <a:pt x="218" y="272"/>
                    <a:pt x="255" y="277"/>
                    <a:pt x="266" y="280"/>
                  </a:cubicBezTo>
                  <a:cubicBezTo>
                    <a:pt x="288" y="286"/>
                    <a:pt x="330" y="302"/>
                    <a:pt x="330" y="353"/>
                  </a:cubicBezTo>
                  <a:cubicBezTo>
                    <a:pt x="330" y="409"/>
                    <a:pt x="272" y="476"/>
                    <a:pt x="190" y="476"/>
                  </a:cubicBezTo>
                  <a:cubicBezTo>
                    <a:pt x="132" y="476"/>
                    <a:pt x="56" y="454"/>
                    <a:pt x="56" y="378"/>
                  </a:cubicBezTo>
                  <a:cubicBezTo>
                    <a:pt x="56" y="370"/>
                    <a:pt x="59" y="356"/>
                    <a:pt x="62" y="342"/>
                  </a:cubicBezTo>
                  <a:cubicBezTo>
                    <a:pt x="62" y="339"/>
                    <a:pt x="62" y="339"/>
                    <a:pt x="62" y="339"/>
                  </a:cubicBezTo>
                  <a:cubicBezTo>
                    <a:pt x="62" y="330"/>
                    <a:pt x="53" y="330"/>
                    <a:pt x="50" y="330"/>
                  </a:cubicBezTo>
                  <a:cubicBezTo>
                    <a:pt x="42" y="330"/>
                    <a:pt x="39" y="330"/>
                    <a:pt x="36" y="344"/>
                  </a:cubicBezTo>
                  <a:lnTo>
                    <a:pt x="3" y="482"/>
                  </a:lnTo>
                  <a:cubicBezTo>
                    <a:pt x="0" y="484"/>
                    <a:pt x="0" y="490"/>
                    <a:pt x="0" y="493"/>
                  </a:cubicBezTo>
                  <a:cubicBezTo>
                    <a:pt x="0" y="496"/>
                    <a:pt x="3" y="501"/>
                    <a:pt x="8" y="501"/>
                  </a:cubicBezTo>
                  <a:cubicBezTo>
                    <a:pt x="14" y="501"/>
                    <a:pt x="14" y="501"/>
                    <a:pt x="22" y="490"/>
                  </a:cubicBezTo>
                  <a:cubicBezTo>
                    <a:pt x="31" y="482"/>
                    <a:pt x="50" y="462"/>
                    <a:pt x="56" y="454"/>
                  </a:cubicBezTo>
                  <a:cubicBezTo>
                    <a:pt x="92" y="493"/>
                    <a:pt x="148" y="501"/>
                    <a:pt x="190" y="501"/>
                  </a:cubicBezTo>
                  <a:cubicBezTo>
                    <a:pt x="294" y="501"/>
                    <a:pt x="378" y="412"/>
                    <a:pt x="378" y="330"/>
                  </a:cubicBezTo>
                  <a:cubicBezTo>
                    <a:pt x="378" y="300"/>
                    <a:pt x="367" y="272"/>
                    <a:pt x="350" y="255"/>
                  </a:cubicBezTo>
                  <a:cubicBezTo>
                    <a:pt x="328" y="230"/>
                    <a:pt x="316" y="227"/>
                    <a:pt x="227" y="207"/>
                  </a:cubicBezTo>
                  <a:cubicBezTo>
                    <a:pt x="213" y="202"/>
                    <a:pt x="190" y="199"/>
                    <a:pt x="182" y="196"/>
                  </a:cubicBezTo>
                  <a:cubicBezTo>
                    <a:pt x="165" y="190"/>
                    <a:pt x="137" y="171"/>
                    <a:pt x="137" y="132"/>
                  </a:cubicBezTo>
                  <a:cubicBezTo>
                    <a:pt x="137" y="78"/>
                    <a:pt x="199" y="22"/>
                    <a:pt x="272" y="22"/>
                  </a:cubicBezTo>
                  <a:cubicBezTo>
                    <a:pt x="344" y="22"/>
                    <a:pt x="381" y="64"/>
                    <a:pt x="381" y="132"/>
                  </a:cubicBezTo>
                  <a:cubicBezTo>
                    <a:pt x="381" y="140"/>
                    <a:pt x="378" y="154"/>
                    <a:pt x="378" y="162"/>
                  </a:cubicBezTo>
                  <a:cubicBezTo>
                    <a:pt x="378" y="171"/>
                    <a:pt x="386" y="171"/>
                    <a:pt x="389" y="171"/>
                  </a:cubicBezTo>
                  <a:cubicBezTo>
                    <a:pt x="400" y="171"/>
                    <a:pt x="400" y="168"/>
                    <a:pt x="403" y="15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90" name="Freeform 89"/>
            <p:cNvSpPr/>
            <p:nvPr/>
          </p:nvSpPr>
          <p:spPr>
            <a:xfrm>
              <a:off x="5675760" y="2532960"/>
              <a:ext cx="63000" cy="120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76" h="336">
                  <a:moveTo>
                    <a:pt x="151" y="22"/>
                  </a:moveTo>
                  <a:cubicBezTo>
                    <a:pt x="151" y="8"/>
                    <a:pt x="143" y="0"/>
                    <a:pt x="132" y="0"/>
                  </a:cubicBezTo>
                  <a:cubicBezTo>
                    <a:pt x="118" y="0"/>
                    <a:pt x="101" y="14"/>
                    <a:pt x="101" y="31"/>
                  </a:cubicBezTo>
                  <a:cubicBezTo>
                    <a:pt x="101" y="45"/>
                    <a:pt x="112" y="50"/>
                    <a:pt x="120" y="50"/>
                  </a:cubicBezTo>
                  <a:cubicBezTo>
                    <a:pt x="137" y="50"/>
                    <a:pt x="151" y="36"/>
                    <a:pt x="151" y="22"/>
                  </a:cubicBezTo>
                  <a:close/>
                  <a:moveTo>
                    <a:pt x="176" y="260"/>
                  </a:moveTo>
                  <a:cubicBezTo>
                    <a:pt x="176" y="252"/>
                    <a:pt x="168" y="252"/>
                    <a:pt x="165" y="252"/>
                  </a:cubicBezTo>
                  <a:cubicBezTo>
                    <a:pt x="157" y="252"/>
                    <a:pt x="157" y="255"/>
                    <a:pt x="154" y="263"/>
                  </a:cubicBezTo>
                  <a:cubicBezTo>
                    <a:pt x="146" y="291"/>
                    <a:pt x="123" y="319"/>
                    <a:pt x="98" y="319"/>
                  </a:cubicBezTo>
                  <a:cubicBezTo>
                    <a:pt x="87" y="319"/>
                    <a:pt x="81" y="311"/>
                    <a:pt x="81" y="300"/>
                  </a:cubicBezTo>
                  <a:cubicBezTo>
                    <a:pt x="81" y="291"/>
                    <a:pt x="84" y="286"/>
                    <a:pt x="90" y="274"/>
                  </a:cubicBezTo>
                  <a:cubicBezTo>
                    <a:pt x="92" y="266"/>
                    <a:pt x="98" y="255"/>
                    <a:pt x="101" y="249"/>
                  </a:cubicBezTo>
                  <a:cubicBezTo>
                    <a:pt x="101" y="244"/>
                    <a:pt x="120" y="199"/>
                    <a:pt x="129" y="179"/>
                  </a:cubicBezTo>
                  <a:cubicBezTo>
                    <a:pt x="132" y="171"/>
                    <a:pt x="134" y="162"/>
                    <a:pt x="134" y="154"/>
                  </a:cubicBezTo>
                  <a:cubicBezTo>
                    <a:pt x="134" y="132"/>
                    <a:pt x="112" y="112"/>
                    <a:pt x="81" y="112"/>
                  </a:cubicBezTo>
                  <a:cubicBezTo>
                    <a:pt x="28" y="112"/>
                    <a:pt x="0" y="176"/>
                    <a:pt x="0" y="188"/>
                  </a:cubicBezTo>
                  <a:cubicBezTo>
                    <a:pt x="0" y="196"/>
                    <a:pt x="8" y="196"/>
                    <a:pt x="11" y="196"/>
                  </a:cubicBezTo>
                  <a:cubicBezTo>
                    <a:pt x="20" y="196"/>
                    <a:pt x="20" y="193"/>
                    <a:pt x="22" y="185"/>
                  </a:cubicBezTo>
                  <a:cubicBezTo>
                    <a:pt x="34" y="151"/>
                    <a:pt x="56" y="129"/>
                    <a:pt x="78" y="129"/>
                  </a:cubicBezTo>
                  <a:cubicBezTo>
                    <a:pt x="87" y="129"/>
                    <a:pt x="92" y="134"/>
                    <a:pt x="92" y="148"/>
                  </a:cubicBezTo>
                  <a:cubicBezTo>
                    <a:pt x="92" y="148"/>
                    <a:pt x="92" y="157"/>
                    <a:pt x="90" y="165"/>
                  </a:cubicBezTo>
                  <a:cubicBezTo>
                    <a:pt x="87" y="174"/>
                    <a:pt x="64" y="227"/>
                    <a:pt x="59" y="244"/>
                  </a:cubicBezTo>
                  <a:cubicBezTo>
                    <a:pt x="53" y="252"/>
                    <a:pt x="53" y="255"/>
                    <a:pt x="48" y="272"/>
                  </a:cubicBezTo>
                  <a:cubicBezTo>
                    <a:pt x="45" y="277"/>
                    <a:pt x="42" y="286"/>
                    <a:pt x="42" y="294"/>
                  </a:cubicBezTo>
                  <a:cubicBezTo>
                    <a:pt x="42" y="319"/>
                    <a:pt x="64" y="336"/>
                    <a:pt x="95" y="336"/>
                  </a:cubicBezTo>
                  <a:cubicBezTo>
                    <a:pt x="148" y="336"/>
                    <a:pt x="176" y="272"/>
                    <a:pt x="176" y="26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91" name="Freeform 90"/>
            <p:cNvSpPr/>
            <p:nvPr/>
          </p:nvSpPr>
          <p:spPr>
            <a:xfrm>
              <a:off x="5874480" y="1925999"/>
              <a:ext cx="14760" cy="354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2" h="986">
                  <a:moveTo>
                    <a:pt x="42" y="36"/>
                  </a:moveTo>
                  <a:cubicBezTo>
                    <a:pt x="42" y="17"/>
                    <a:pt x="42" y="0"/>
                    <a:pt x="22" y="0"/>
                  </a:cubicBezTo>
                  <a:cubicBezTo>
                    <a:pt x="0" y="0"/>
                    <a:pt x="0" y="17"/>
                    <a:pt x="0" y="36"/>
                  </a:cubicBezTo>
                  <a:lnTo>
                    <a:pt x="0" y="952"/>
                  </a:lnTo>
                  <a:cubicBezTo>
                    <a:pt x="0" y="969"/>
                    <a:pt x="0" y="986"/>
                    <a:pt x="22" y="986"/>
                  </a:cubicBezTo>
                  <a:cubicBezTo>
                    <a:pt x="42" y="986"/>
                    <a:pt x="42" y="969"/>
                    <a:pt x="42" y="9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92" name="Freeform 91"/>
            <p:cNvSpPr/>
            <p:nvPr/>
          </p:nvSpPr>
          <p:spPr>
            <a:xfrm>
              <a:off x="5972039" y="1925999"/>
              <a:ext cx="14760" cy="354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2" h="986">
                  <a:moveTo>
                    <a:pt x="42" y="36"/>
                  </a:moveTo>
                  <a:cubicBezTo>
                    <a:pt x="42" y="17"/>
                    <a:pt x="42" y="0"/>
                    <a:pt x="22" y="0"/>
                  </a:cubicBezTo>
                  <a:cubicBezTo>
                    <a:pt x="0" y="0"/>
                    <a:pt x="0" y="17"/>
                    <a:pt x="0" y="36"/>
                  </a:cubicBezTo>
                  <a:lnTo>
                    <a:pt x="0" y="952"/>
                  </a:lnTo>
                  <a:cubicBezTo>
                    <a:pt x="0" y="969"/>
                    <a:pt x="0" y="986"/>
                    <a:pt x="22" y="986"/>
                  </a:cubicBezTo>
                  <a:cubicBezTo>
                    <a:pt x="42" y="986"/>
                    <a:pt x="42" y="969"/>
                    <a:pt x="42" y="9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93" name="Freeform 92"/>
            <p:cNvSpPr/>
            <p:nvPr/>
          </p:nvSpPr>
          <p:spPr>
            <a:xfrm>
              <a:off x="6038640" y="2035079"/>
              <a:ext cx="177120" cy="1609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93" h="448">
                  <a:moveTo>
                    <a:pt x="302" y="140"/>
                  </a:moveTo>
                  <a:cubicBezTo>
                    <a:pt x="308" y="112"/>
                    <a:pt x="330" y="22"/>
                    <a:pt x="400" y="22"/>
                  </a:cubicBezTo>
                  <a:cubicBezTo>
                    <a:pt x="406" y="22"/>
                    <a:pt x="428" y="22"/>
                    <a:pt x="448" y="34"/>
                  </a:cubicBezTo>
                  <a:cubicBezTo>
                    <a:pt x="423" y="39"/>
                    <a:pt x="403" y="64"/>
                    <a:pt x="403" y="87"/>
                  </a:cubicBezTo>
                  <a:cubicBezTo>
                    <a:pt x="403" y="104"/>
                    <a:pt x="412" y="123"/>
                    <a:pt x="440" y="123"/>
                  </a:cubicBezTo>
                  <a:cubicBezTo>
                    <a:pt x="462" y="123"/>
                    <a:pt x="493" y="104"/>
                    <a:pt x="493" y="64"/>
                  </a:cubicBezTo>
                  <a:cubicBezTo>
                    <a:pt x="493" y="14"/>
                    <a:pt x="434" y="0"/>
                    <a:pt x="400" y="0"/>
                  </a:cubicBezTo>
                  <a:cubicBezTo>
                    <a:pt x="344" y="0"/>
                    <a:pt x="308" y="53"/>
                    <a:pt x="297" y="76"/>
                  </a:cubicBezTo>
                  <a:cubicBezTo>
                    <a:pt x="272" y="11"/>
                    <a:pt x="218" y="0"/>
                    <a:pt x="190" y="0"/>
                  </a:cubicBezTo>
                  <a:cubicBezTo>
                    <a:pt x="87" y="0"/>
                    <a:pt x="31" y="129"/>
                    <a:pt x="31" y="151"/>
                  </a:cubicBezTo>
                  <a:cubicBezTo>
                    <a:pt x="31" y="162"/>
                    <a:pt x="39" y="162"/>
                    <a:pt x="42" y="162"/>
                  </a:cubicBezTo>
                  <a:cubicBezTo>
                    <a:pt x="50" y="162"/>
                    <a:pt x="53" y="160"/>
                    <a:pt x="56" y="151"/>
                  </a:cubicBezTo>
                  <a:cubicBezTo>
                    <a:pt x="90" y="48"/>
                    <a:pt x="154" y="22"/>
                    <a:pt x="188" y="22"/>
                  </a:cubicBezTo>
                  <a:cubicBezTo>
                    <a:pt x="207" y="22"/>
                    <a:pt x="241" y="31"/>
                    <a:pt x="241" y="87"/>
                  </a:cubicBezTo>
                  <a:cubicBezTo>
                    <a:pt x="241" y="118"/>
                    <a:pt x="224" y="185"/>
                    <a:pt x="188" y="325"/>
                  </a:cubicBezTo>
                  <a:cubicBezTo>
                    <a:pt x="171" y="386"/>
                    <a:pt x="137" y="426"/>
                    <a:pt x="95" y="426"/>
                  </a:cubicBezTo>
                  <a:cubicBezTo>
                    <a:pt x="87" y="426"/>
                    <a:pt x="64" y="426"/>
                    <a:pt x="45" y="414"/>
                  </a:cubicBezTo>
                  <a:cubicBezTo>
                    <a:pt x="70" y="409"/>
                    <a:pt x="90" y="389"/>
                    <a:pt x="90" y="361"/>
                  </a:cubicBezTo>
                  <a:cubicBezTo>
                    <a:pt x="90" y="333"/>
                    <a:pt x="70" y="325"/>
                    <a:pt x="53" y="325"/>
                  </a:cubicBezTo>
                  <a:cubicBezTo>
                    <a:pt x="25" y="325"/>
                    <a:pt x="0" y="353"/>
                    <a:pt x="0" y="384"/>
                  </a:cubicBezTo>
                  <a:cubicBezTo>
                    <a:pt x="0" y="428"/>
                    <a:pt x="50" y="448"/>
                    <a:pt x="92" y="448"/>
                  </a:cubicBezTo>
                  <a:cubicBezTo>
                    <a:pt x="160" y="448"/>
                    <a:pt x="193" y="378"/>
                    <a:pt x="196" y="372"/>
                  </a:cubicBezTo>
                  <a:cubicBezTo>
                    <a:pt x="210" y="409"/>
                    <a:pt x="244" y="448"/>
                    <a:pt x="302" y="448"/>
                  </a:cubicBezTo>
                  <a:cubicBezTo>
                    <a:pt x="406" y="448"/>
                    <a:pt x="462" y="322"/>
                    <a:pt x="462" y="297"/>
                  </a:cubicBezTo>
                  <a:cubicBezTo>
                    <a:pt x="462" y="286"/>
                    <a:pt x="454" y="286"/>
                    <a:pt x="451" y="286"/>
                  </a:cubicBezTo>
                  <a:cubicBezTo>
                    <a:pt x="442" y="286"/>
                    <a:pt x="440" y="291"/>
                    <a:pt x="437" y="297"/>
                  </a:cubicBezTo>
                  <a:cubicBezTo>
                    <a:pt x="406" y="403"/>
                    <a:pt x="339" y="426"/>
                    <a:pt x="305" y="426"/>
                  </a:cubicBezTo>
                  <a:cubicBezTo>
                    <a:pt x="266" y="426"/>
                    <a:pt x="252" y="395"/>
                    <a:pt x="252" y="361"/>
                  </a:cubicBezTo>
                  <a:cubicBezTo>
                    <a:pt x="252" y="339"/>
                    <a:pt x="258" y="319"/>
                    <a:pt x="269" y="27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94" name="Freeform 93"/>
            <p:cNvSpPr/>
            <p:nvPr/>
          </p:nvSpPr>
          <p:spPr>
            <a:xfrm>
              <a:off x="6338160" y="2096279"/>
              <a:ext cx="217440" cy="147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05" h="42">
                  <a:moveTo>
                    <a:pt x="568" y="42"/>
                  </a:moveTo>
                  <a:cubicBezTo>
                    <a:pt x="585" y="42"/>
                    <a:pt x="605" y="42"/>
                    <a:pt x="605" y="22"/>
                  </a:cubicBezTo>
                  <a:cubicBezTo>
                    <a:pt x="605" y="0"/>
                    <a:pt x="585" y="0"/>
                    <a:pt x="568" y="0"/>
                  </a:cubicBezTo>
                  <a:lnTo>
                    <a:pt x="34" y="0"/>
                  </a:lnTo>
                  <a:cubicBezTo>
                    <a:pt x="17" y="0"/>
                    <a:pt x="0" y="0"/>
                    <a:pt x="0" y="22"/>
                  </a:cubicBezTo>
                  <a:cubicBezTo>
                    <a:pt x="0" y="42"/>
                    <a:pt x="17" y="42"/>
                    <a:pt x="34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95" name="Freeform 94"/>
            <p:cNvSpPr/>
            <p:nvPr/>
          </p:nvSpPr>
          <p:spPr>
            <a:xfrm>
              <a:off x="6672960" y="2035079"/>
              <a:ext cx="192240" cy="2336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35" h="650">
                  <a:moveTo>
                    <a:pt x="199" y="90"/>
                  </a:moveTo>
                  <a:cubicBezTo>
                    <a:pt x="202" y="70"/>
                    <a:pt x="213" y="31"/>
                    <a:pt x="213" y="28"/>
                  </a:cubicBezTo>
                  <a:cubicBezTo>
                    <a:pt x="213" y="11"/>
                    <a:pt x="202" y="0"/>
                    <a:pt x="185" y="0"/>
                  </a:cubicBezTo>
                  <a:cubicBezTo>
                    <a:pt x="182" y="0"/>
                    <a:pt x="154" y="0"/>
                    <a:pt x="146" y="36"/>
                  </a:cubicBezTo>
                  <a:lnTo>
                    <a:pt x="3" y="608"/>
                  </a:lnTo>
                  <a:cubicBezTo>
                    <a:pt x="0" y="619"/>
                    <a:pt x="0" y="622"/>
                    <a:pt x="0" y="624"/>
                  </a:cubicBezTo>
                  <a:cubicBezTo>
                    <a:pt x="0" y="638"/>
                    <a:pt x="11" y="650"/>
                    <a:pt x="28" y="650"/>
                  </a:cubicBezTo>
                  <a:cubicBezTo>
                    <a:pt x="48" y="650"/>
                    <a:pt x="59" y="633"/>
                    <a:pt x="62" y="630"/>
                  </a:cubicBezTo>
                  <a:cubicBezTo>
                    <a:pt x="67" y="622"/>
                    <a:pt x="78" y="568"/>
                    <a:pt x="115" y="417"/>
                  </a:cubicBezTo>
                  <a:cubicBezTo>
                    <a:pt x="148" y="442"/>
                    <a:pt x="193" y="448"/>
                    <a:pt x="213" y="448"/>
                  </a:cubicBezTo>
                  <a:cubicBezTo>
                    <a:pt x="280" y="448"/>
                    <a:pt x="319" y="403"/>
                    <a:pt x="342" y="375"/>
                  </a:cubicBezTo>
                  <a:cubicBezTo>
                    <a:pt x="350" y="420"/>
                    <a:pt x="386" y="448"/>
                    <a:pt x="431" y="448"/>
                  </a:cubicBezTo>
                  <a:cubicBezTo>
                    <a:pt x="465" y="448"/>
                    <a:pt x="487" y="426"/>
                    <a:pt x="504" y="392"/>
                  </a:cubicBezTo>
                  <a:cubicBezTo>
                    <a:pt x="521" y="358"/>
                    <a:pt x="535" y="297"/>
                    <a:pt x="535" y="297"/>
                  </a:cubicBezTo>
                  <a:cubicBezTo>
                    <a:pt x="535" y="286"/>
                    <a:pt x="524" y="286"/>
                    <a:pt x="521" y="286"/>
                  </a:cubicBezTo>
                  <a:cubicBezTo>
                    <a:pt x="512" y="286"/>
                    <a:pt x="510" y="288"/>
                    <a:pt x="507" y="302"/>
                  </a:cubicBezTo>
                  <a:cubicBezTo>
                    <a:pt x="490" y="367"/>
                    <a:pt x="473" y="426"/>
                    <a:pt x="434" y="426"/>
                  </a:cubicBezTo>
                  <a:cubicBezTo>
                    <a:pt x="406" y="426"/>
                    <a:pt x="403" y="400"/>
                    <a:pt x="403" y="381"/>
                  </a:cubicBezTo>
                  <a:cubicBezTo>
                    <a:pt x="403" y="358"/>
                    <a:pt x="414" y="314"/>
                    <a:pt x="423" y="277"/>
                  </a:cubicBezTo>
                  <a:lnTo>
                    <a:pt x="451" y="171"/>
                  </a:lnTo>
                  <a:cubicBezTo>
                    <a:pt x="454" y="157"/>
                    <a:pt x="465" y="118"/>
                    <a:pt x="468" y="104"/>
                  </a:cubicBezTo>
                  <a:cubicBezTo>
                    <a:pt x="473" y="81"/>
                    <a:pt x="482" y="45"/>
                    <a:pt x="482" y="36"/>
                  </a:cubicBezTo>
                  <a:cubicBezTo>
                    <a:pt x="482" y="20"/>
                    <a:pt x="468" y="11"/>
                    <a:pt x="454" y="11"/>
                  </a:cubicBezTo>
                  <a:cubicBezTo>
                    <a:pt x="448" y="11"/>
                    <a:pt x="423" y="11"/>
                    <a:pt x="414" y="45"/>
                  </a:cubicBezTo>
                  <a:lnTo>
                    <a:pt x="370" y="230"/>
                  </a:lnTo>
                  <a:cubicBezTo>
                    <a:pt x="358" y="280"/>
                    <a:pt x="347" y="322"/>
                    <a:pt x="344" y="330"/>
                  </a:cubicBezTo>
                  <a:cubicBezTo>
                    <a:pt x="342" y="336"/>
                    <a:pt x="294" y="426"/>
                    <a:pt x="216" y="426"/>
                  </a:cubicBezTo>
                  <a:cubicBezTo>
                    <a:pt x="165" y="426"/>
                    <a:pt x="143" y="392"/>
                    <a:pt x="143" y="339"/>
                  </a:cubicBezTo>
                  <a:cubicBezTo>
                    <a:pt x="143" y="311"/>
                    <a:pt x="148" y="283"/>
                    <a:pt x="157" y="25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96" name="Freeform 95"/>
            <p:cNvSpPr/>
            <p:nvPr/>
          </p:nvSpPr>
          <p:spPr>
            <a:xfrm>
              <a:off x="6886440" y="2080440"/>
              <a:ext cx="76320" cy="1681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13" h="468">
                  <a:moveTo>
                    <a:pt x="193" y="25"/>
                  </a:moveTo>
                  <a:cubicBezTo>
                    <a:pt x="193" y="14"/>
                    <a:pt x="185" y="0"/>
                    <a:pt x="165" y="0"/>
                  </a:cubicBezTo>
                  <a:cubicBezTo>
                    <a:pt x="146" y="0"/>
                    <a:pt x="126" y="17"/>
                    <a:pt x="126" y="39"/>
                  </a:cubicBezTo>
                  <a:cubicBezTo>
                    <a:pt x="126" y="50"/>
                    <a:pt x="134" y="64"/>
                    <a:pt x="154" y="64"/>
                  </a:cubicBezTo>
                  <a:cubicBezTo>
                    <a:pt x="174" y="64"/>
                    <a:pt x="193" y="45"/>
                    <a:pt x="193" y="25"/>
                  </a:cubicBezTo>
                  <a:close/>
                  <a:moveTo>
                    <a:pt x="50" y="378"/>
                  </a:moveTo>
                  <a:cubicBezTo>
                    <a:pt x="48" y="386"/>
                    <a:pt x="45" y="395"/>
                    <a:pt x="45" y="409"/>
                  </a:cubicBezTo>
                  <a:cubicBezTo>
                    <a:pt x="45" y="440"/>
                    <a:pt x="73" y="468"/>
                    <a:pt x="112" y="468"/>
                  </a:cubicBezTo>
                  <a:cubicBezTo>
                    <a:pt x="182" y="468"/>
                    <a:pt x="213" y="370"/>
                    <a:pt x="213" y="361"/>
                  </a:cubicBezTo>
                  <a:cubicBezTo>
                    <a:pt x="213" y="350"/>
                    <a:pt x="202" y="350"/>
                    <a:pt x="202" y="350"/>
                  </a:cubicBezTo>
                  <a:cubicBezTo>
                    <a:pt x="190" y="350"/>
                    <a:pt x="190" y="356"/>
                    <a:pt x="188" y="364"/>
                  </a:cubicBezTo>
                  <a:cubicBezTo>
                    <a:pt x="171" y="417"/>
                    <a:pt x="140" y="448"/>
                    <a:pt x="112" y="448"/>
                  </a:cubicBezTo>
                  <a:cubicBezTo>
                    <a:pt x="98" y="448"/>
                    <a:pt x="95" y="437"/>
                    <a:pt x="95" y="423"/>
                  </a:cubicBezTo>
                  <a:cubicBezTo>
                    <a:pt x="95" y="406"/>
                    <a:pt x="101" y="395"/>
                    <a:pt x="106" y="378"/>
                  </a:cubicBezTo>
                  <a:cubicBezTo>
                    <a:pt x="115" y="358"/>
                    <a:pt x="120" y="342"/>
                    <a:pt x="129" y="322"/>
                  </a:cubicBezTo>
                  <a:cubicBezTo>
                    <a:pt x="134" y="305"/>
                    <a:pt x="160" y="244"/>
                    <a:pt x="162" y="235"/>
                  </a:cubicBezTo>
                  <a:cubicBezTo>
                    <a:pt x="165" y="227"/>
                    <a:pt x="168" y="218"/>
                    <a:pt x="168" y="213"/>
                  </a:cubicBezTo>
                  <a:cubicBezTo>
                    <a:pt x="168" y="179"/>
                    <a:pt x="140" y="154"/>
                    <a:pt x="101" y="154"/>
                  </a:cubicBezTo>
                  <a:cubicBezTo>
                    <a:pt x="31" y="154"/>
                    <a:pt x="0" y="249"/>
                    <a:pt x="0" y="260"/>
                  </a:cubicBezTo>
                  <a:cubicBezTo>
                    <a:pt x="0" y="269"/>
                    <a:pt x="11" y="269"/>
                    <a:pt x="11" y="269"/>
                  </a:cubicBezTo>
                  <a:cubicBezTo>
                    <a:pt x="22" y="269"/>
                    <a:pt x="22" y="266"/>
                    <a:pt x="25" y="258"/>
                  </a:cubicBezTo>
                  <a:cubicBezTo>
                    <a:pt x="42" y="199"/>
                    <a:pt x="73" y="174"/>
                    <a:pt x="98" y="174"/>
                  </a:cubicBezTo>
                  <a:cubicBezTo>
                    <a:pt x="109" y="174"/>
                    <a:pt x="118" y="179"/>
                    <a:pt x="118" y="199"/>
                  </a:cubicBezTo>
                  <a:cubicBezTo>
                    <a:pt x="118" y="213"/>
                    <a:pt x="112" y="224"/>
                    <a:pt x="95" y="26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97" name="Freeform 96"/>
            <p:cNvSpPr/>
            <p:nvPr/>
          </p:nvSpPr>
          <p:spPr>
            <a:xfrm>
              <a:off x="7034760" y="1925999"/>
              <a:ext cx="14760" cy="354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2" h="986">
                  <a:moveTo>
                    <a:pt x="42" y="36"/>
                  </a:moveTo>
                  <a:cubicBezTo>
                    <a:pt x="42" y="17"/>
                    <a:pt x="42" y="0"/>
                    <a:pt x="22" y="0"/>
                  </a:cubicBezTo>
                  <a:cubicBezTo>
                    <a:pt x="0" y="0"/>
                    <a:pt x="0" y="17"/>
                    <a:pt x="0" y="36"/>
                  </a:cubicBezTo>
                  <a:lnTo>
                    <a:pt x="0" y="952"/>
                  </a:lnTo>
                  <a:cubicBezTo>
                    <a:pt x="0" y="969"/>
                    <a:pt x="0" y="986"/>
                    <a:pt x="22" y="986"/>
                  </a:cubicBezTo>
                  <a:cubicBezTo>
                    <a:pt x="42" y="986"/>
                    <a:pt x="42" y="969"/>
                    <a:pt x="42" y="9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98" name="Freeform 97"/>
            <p:cNvSpPr/>
            <p:nvPr/>
          </p:nvSpPr>
          <p:spPr>
            <a:xfrm>
              <a:off x="7133400" y="1925999"/>
              <a:ext cx="14760" cy="354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2" h="986">
                  <a:moveTo>
                    <a:pt x="42" y="36"/>
                  </a:moveTo>
                  <a:cubicBezTo>
                    <a:pt x="42" y="17"/>
                    <a:pt x="42" y="0"/>
                    <a:pt x="22" y="0"/>
                  </a:cubicBezTo>
                  <a:cubicBezTo>
                    <a:pt x="0" y="0"/>
                    <a:pt x="0" y="17"/>
                    <a:pt x="0" y="36"/>
                  </a:cubicBezTo>
                  <a:lnTo>
                    <a:pt x="0" y="952"/>
                  </a:lnTo>
                  <a:cubicBezTo>
                    <a:pt x="0" y="969"/>
                    <a:pt x="0" y="986"/>
                    <a:pt x="22" y="986"/>
                  </a:cubicBezTo>
                  <a:cubicBezTo>
                    <a:pt x="42" y="986"/>
                    <a:pt x="42" y="969"/>
                    <a:pt x="42" y="9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99" name="Freeform 98"/>
            <p:cNvSpPr/>
            <p:nvPr/>
          </p:nvSpPr>
          <p:spPr>
            <a:xfrm>
              <a:off x="7205040" y="1880639"/>
              <a:ext cx="110520" cy="1648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08" h="459">
                  <a:moveTo>
                    <a:pt x="308" y="333"/>
                  </a:moveTo>
                  <a:lnTo>
                    <a:pt x="283" y="333"/>
                  </a:lnTo>
                  <a:cubicBezTo>
                    <a:pt x="283" y="350"/>
                    <a:pt x="274" y="389"/>
                    <a:pt x="266" y="398"/>
                  </a:cubicBezTo>
                  <a:cubicBezTo>
                    <a:pt x="260" y="400"/>
                    <a:pt x="207" y="400"/>
                    <a:pt x="196" y="400"/>
                  </a:cubicBezTo>
                  <a:lnTo>
                    <a:pt x="70" y="400"/>
                  </a:lnTo>
                  <a:cubicBezTo>
                    <a:pt x="143" y="336"/>
                    <a:pt x="165" y="316"/>
                    <a:pt x="207" y="286"/>
                  </a:cubicBezTo>
                  <a:cubicBezTo>
                    <a:pt x="260" y="244"/>
                    <a:pt x="308" y="202"/>
                    <a:pt x="308" y="134"/>
                  </a:cubicBezTo>
                  <a:cubicBezTo>
                    <a:pt x="308" y="50"/>
                    <a:pt x="232" y="0"/>
                    <a:pt x="146" y="0"/>
                  </a:cubicBezTo>
                  <a:cubicBezTo>
                    <a:pt x="59" y="0"/>
                    <a:pt x="0" y="62"/>
                    <a:pt x="0" y="123"/>
                  </a:cubicBezTo>
                  <a:cubicBezTo>
                    <a:pt x="0" y="160"/>
                    <a:pt x="31" y="162"/>
                    <a:pt x="36" y="162"/>
                  </a:cubicBezTo>
                  <a:cubicBezTo>
                    <a:pt x="53" y="162"/>
                    <a:pt x="73" y="151"/>
                    <a:pt x="73" y="126"/>
                  </a:cubicBezTo>
                  <a:cubicBezTo>
                    <a:pt x="73" y="115"/>
                    <a:pt x="70" y="90"/>
                    <a:pt x="34" y="90"/>
                  </a:cubicBezTo>
                  <a:cubicBezTo>
                    <a:pt x="53" y="39"/>
                    <a:pt x="101" y="25"/>
                    <a:pt x="134" y="25"/>
                  </a:cubicBezTo>
                  <a:cubicBezTo>
                    <a:pt x="204" y="25"/>
                    <a:pt x="241" y="78"/>
                    <a:pt x="241" y="134"/>
                  </a:cubicBezTo>
                  <a:cubicBezTo>
                    <a:pt x="241" y="196"/>
                    <a:pt x="196" y="244"/>
                    <a:pt x="174" y="269"/>
                  </a:cubicBezTo>
                  <a:lnTo>
                    <a:pt x="6" y="434"/>
                  </a:lnTo>
                  <a:cubicBezTo>
                    <a:pt x="0" y="440"/>
                    <a:pt x="0" y="440"/>
                    <a:pt x="0" y="459"/>
                  </a:cubicBezTo>
                  <a:lnTo>
                    <a:pt x="286" y="4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</p:grpSp>
      <p:sp>
        <p:nvSpPr>
          <p:cNvPr id="100" name="TextBox 99"/>
          <p:cNvSpPr txBox="1"/>
          <p:nvPr/>
        </p:nvSpPr>
        <p:spPr>
          <a:xfrm>
            <a:off x="868964" y="2767178"/>
            <a:ext cx="8041953" cy="790193"/>
          </a:xfrm>
          <a:prstGeom prst="rect">
            <a:avLst/>
          </a:prstGeom>
          <a:noFill/>
          <a:ln>
            <a:noFill/>
          </a:ln>
        </p:spPr>
        <p:txBody>
          <a:bodyPr vert="horz" wrap="square" lIns="81638" tIns="40819" rIns="81638" bIns="40819" anchorCtr="0" compatLnSpc="0">
            <a:spAutoFit/>
          </a:bodyPr>
          <a:lstStyle/>
          <a:p>
            <a:pPr hangingPunct="0"/>
            <a:r>
              <a:rPr lang="en-US" sz="2400" dirty="0" smtClean="0">
                <a:latin typeface="DejaVu Sans" pitchFamily="18"/>
                <a:ea typeface="AR PL UKai CN" pitchFamily="2"/>
                <a:cs typeface="FreeSans" pitchFamily="2"/>
              </a:rPr>
              <a:t>Partition the </a:t>
            </a:r>
            <a:r>
              <a:rPr lang="en-US" sz="2400" dirty="0">
                <a:latin typeface="DejaVu Sans" pitchFamily="18"/>
                <a:ea typeface="AR PL UKai CN" pitchFamily="2"/>
                <a:cs typeface="FreeSans" pitchFamily="2"/>
              </a:rPr>
              <a:t>data into K sets S = {S</a:t>
            </a:r>
            <a:r>
              <a:rPr lang="en-US" sz="2400" baseline="-33000" dirty="0">
                <a:latin typeface="DejaVu Sans" pitchFamily="18"/>
                <a:ea typeface="AR PL UKai CN" pitchFamily="2"/>
                <a:cs typeface="FreeSans" pitchFamily="2"/>
              </a:rPr>
              <a:t>1</a:t>
            </a:r>
            <a:r>
              <a:rPr lang="en-US" sz="2400" dirty="0">
                <a:latin typeface="DejaVu Sans" pitchFamily="18"/>
                <a:ea typeface="AR PL UKai CN" pitchFamily="2"/>
                <a:cs typeface="FreeSans" pitchFamily="2"/>
              </a:rPr>
              <a:t>, S</a:t>
            </a:r>
            <a:r>
              <a:rPr lang="en-US" sz="2400" baseline="-33000" dirty="0">
                <a:latin typeface="DejaVu Sans" pitchFamily="18"/>
                <a:ea typeface="AR PL UKai CN" pitchFamily="2"/>
                <a:cs typeface="FreeSans" pitchFamily="2"/>
              </a:rPr>
              <a:t>2</a:t>
            </a:r>
            <a:r>
              <a:rPr lang="en-US" sz="2400" dirty="0">
                <a:latin typeface="DejaVu Sans" pitchFamily="18"/>
                <a:ea typeface="AR PL UKai CN" pitchFamily="2"/>
                <a:cs typeface="FreeSans" pitchFamily="2"/>
              </a:rPr>
              <a:t>, … S</a:t>
            </a:r>
            <a:r>
              <a:rPr lang="en-US" sz="2400" baseline="-33000" dirty="0">
                <a:latin typeface="DejaVu Sans" pitchFamily="18"/>
                <a:ea typeface="AR PL UKai CN" pitchFamily="2"/>
                <a:cs typeface="FreeSans" pitchFamily="2"/>
              </a:rPr>
              <a:t>K</a:t>
            </a:r>
            <a:r>
              <a:rPr lang="en-US" sz="2400" dirty="0">
                <a:latin typeface="DejaVu Sans" pitchFamily="18"/>
                <a:ea typeface="AR PL UKai CN" pitchFamily="2"/>
                <a:cs typeface="FreeSans" pitchFamily="2"/>
              </a:rPr>
              <a:t>} with corresponding centers </a:t>
            </a:r>
            <a:r>
              <a:rPr lang="en-US" sz="2400" dirty="0" err="1">
                <a:latin typeface="DejaVu Sans" pitchFamily="34"/>
                <a:ea typeface="DejaVu Sans" pitchFamily="34"/>
                <a:cs typeface="DejaVu Sans" pitchFamily="34"/>
              </a:rPr>
              <a:t>μ</a:t>
            </a:r>
            <a:r>
              <a:rPr lang="en-US" sz="2400" baseline="-33000" dirty="0" err="1">
                <a:latin typeface="DejaVu Sans" pitchFamily="34"/>
                <a:ea typeface="DejaVu Sans" pitchFamily="34"/>
                <a:cs typeface="DejaVu Sans" pitchFamily="34"/>
              </a:rPr>
              <a:t>i</a:t>
            </a:r>
            <a:endParaRPr lang="en-US" sz="2400" baseline="-33000" dirty="0">
              <a:latin typeface="DejaVu Sans" pitchFamily="34"/>
              <a:ea typeface="DejaVu Sans" pitchFamily="34"/>
              <a:cs typeface="DejaVu Sans" pitchFamily="34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868964" y="3872342"/>
            <a:ext cx="8173601" cy="436315"/>
          </a:xfrm>
          <a:prstGeom prst="rect">
            <a:avLst/>
          </a:prstGeom>
          <a:noFill/>
          <a:ln>
            <a:noFill/>
          </a:ln>
        </p:spPr>
        <p:txBody>
          <a:bodyPr vert="horz" wrap="none" lIns="81638" tIns="40819" rIns="81638" bIns="40819" anchorCtr="0" compatLnSpc="0">
            <a:spAutoFit/>
          </a:bodyPr>
          <a:lstStyle/>
          <a:p>
            <a:pPr hangingPunct="0"/>
            <a:r>
              <a:rPr lang="en-US" sz="2400" dirty="0">
                <a:latin typeface="DejaVu Sans" pitchFamily="18"/>
                <a:ea typeface="AR PL UKai CN" pitchFamily="2"/>
                <a:cs typeface="FreeSans" pitchFamily="2"/>
              </a:rPr>
              <a:t>Partition such that variance in each partition is as low as possible</a:t>
            </a:r>
          </a:p>
        </p:txBody>
      </p:sp>
    </p:spTree>
    <p:extLst>
      <p:ext uri="{BB962C8B-B14F-4D97-AF65-F5344CB8AC3E}">
        <p14:creationId xmlns:p14="http://schemas.microsoft.com/office/powerpoint/2010/main" val="26358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/>
        <p:txBody>
          <a:bodyPr vert="horz" lIns="0" tIns="0" rIns="0" bIns="0" rtlCol="0" anchor="ctr">
            <a:normAutofit/>
          </a:bodyPr>
          <a:lstStyle/>
          <a:p>
            <a:pPr lvl="0"/>
            <a:r>
              <a:rPr lang="en-US" sz="3964">
                <a:latin typeface="Arial"/>
              </a:rPr>
              <a:t>K-means algorithm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628650" y="1325563"/>
            <a:ext cx="7886700" cy="4851400"/>
          </a:xfrm>
        </p:spPr>
        <p:txBody>
          <a:bodyPr vert="horz" lIns="0" tIns="0" rIns="0" bIns="0" rtlCol="0">
            <a:normAutofit/>
          </a:bodyPr>
          <a:lstStyle/>
          <a:p>
            <a:pPr lvl="0">
              <a:buSzPct val="100000"/>
              <a:buAutoNum type="arabicPeriod"/>
            </a:pPr>
            <a:r>
              <a:rPr lang="en-US" sz="2803" dirty="0"/>
              <a:t>Initialize K centers </a:t>
            </a:r>
            <a:r>
              <a:rPr lang="en-US" sz="2803" dirty="0" err="1">
                <a:latin typeface="Cantarell"/>
              </a:rPr>
              <a:t>μ</a:t>
            </a:r>
            <a:r>
              <a:rPr lang="en-US" sz="2803" baseline="-33000" dirty="0" err="1"/>
              <a:t>i</a:t>
            </a:r>
            <a:r>
              <a:rPr lang="en-US" sz="2803" baseline="-33000" dirty="0"/>
              <a:t>  </a:t>
            </a:r>
            <a:r>
              <a:rPr lang="en-US" sz="2803" dirty="0"/>
              <a:t>(usually randomly)</a:t>
            </a:r>
          </a:p>
          <a:p>
            <a:pPr lvl="0">
              <a:buSzPct val="100000"/>
              <a:buAutoNum type="arabicPeriod"/>
            </a:pPr>
            <a:r>
              <a:rPr lang="en-US" sz="2803" dirty="0"/>
              <a:t>Assign each point x to its nearest center:</a:t>
            </a:r>
            <a:br>
              <a:rPr lang="en-US" sz="2803" dirty="0"/>
            </a:br>
            <a:r>
              <a:rPr lang="en-US" sz="2803" dirty="0"/>
              <a:t/>
            </a:r>
            <a:br>
              <a:rPr lang="en-US" sz="2803" dirty="0"/>
            </a:br>
            <a:endParaRPr lang="en-US" sz="2803" dirty="0" smtClean="0"/>
          </a:p>
          <a:p>
            <a:pPr lvl="0">
              <a:buSzPct val="100000"/>
              <a:buAutoNum type="arabicPeriod"/>
            </a:pPr>
            <a:endParaRPr lang="en-US" sz="2803" dirty="0"/>
          </a:p>
          <a:p>
            <a:pPr lvl="0">
              <a:buSzPct val="100000"/>
              <a:buAutoNum type="arabicPeriod"/>
            </a:pPr>
            <a:r>
              <a:rPr lang="en-US" sz="2803" dirty="0"/>
              <a:t>Update cluster centers as the mean of its members</a:t>
            </a:r>
            <a:br>
              <a:rPr lang="en-US" sz="2803" dirty="0"/>
            </a:br>
            <a:r>
              <a:rPr lang="en-US" sz="2803" dirty="0"/>
              <a:t/>
            </a:r>
            <a:br>
              <a:rPr lang="en-US" sz="2803" dirty="0"/>
            </a:br>
            <a:endParaRPr lang="en-US" sz="2803" dirty="0" smtClean="0"/>
          </a:p>
          <a:p>
            <a:pPr lvl="0">
              <a:buSzPct val="100000"/>
              <a:buAutoNum type="arabicPeriod"/>
            </a:pPr>
            <a:endParaRPr lang="en-US" sz="2803" dirty="0"/>
          </a:p>
          <a:p>
            <a:pPr lvl="0">
              <a:buSzPct val="100000"/>
              <a:buAutoNum type="arabicPeriod"/>
            </a:pPr>
            <a:r>
              <a:rPr lang="en-US" sz="2803" dirty="0"/>
              <a:t>Repeat 2-3 until convergence (t = t+1)</a:t>
            </a:r>
          </a:p>
        </p:txBody>
      </p:sp>
      <p:grpSp>
        <p:nvGrpSpPr>
          <p:cNvPr id="4" name="Group 3" descr="28§display§S^t = \underset{S}{\operatorname{argmin}}  \sum_{i=1}^{K}\sum_{x\in S_i} || x- \mu_i||^2§svg§600§FALSE§" title="TexMaths"/>
          <p:cNvGrpSpPr/>
          <p:nvPr/>
        </p:nvGrpSpPr>
        <p:grpSpPr>
          <a:xfrm>
            <a:off x="2627431" y="2367478"/>
            <a:ext cx="4300679" cy="974430"/>
            <a:chOff x="3095279" y="2377439"/>
            <a:chExt cx="4741200" cy="1074241"/>
          </a:xfrm>
        </p:grpSpPr>
        <p:sp>
          <p:nvSpPr>
            <p:cNvPr id="5" name="Freeform 4"/>
            <p:cNvSpPr/>
            <p:nvPr/>
          </p:nvSpPr>
          <p:spPr>
            <a:xfrm>
              <a:off x="3095279" y="2378519"/>
              <a:ext cx="4741200" cy="107135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3171" h="2977">
                  <a:moveTo>
                    <a:pt x="6586" y="2977"/>
                  </a:moveTo>
                  <a:lnTo>
                    <a:pt x="0" y="2977"/>
                  </a:lnTo>
                  <a:lnTo>
                    <a:pt x="0" y="0"/>
                  </a:lnTo>
                  <a:lnTo>
                    <a:pt x="13171" y="0"/>
                  </a:lnTo>
                  <a:lnTo>
                    <a:pt x="13171" y="29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3113279" y="2740319"/>
              <a:ext cx="210240" cy="2588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85" h="720">
                  <a:moveTo>
                    <a:pt x="585" y="11"/>
                  </a:moveTo>
                  <a:cubicBezTo>
                    <a:pt x="585" y="6"/>
                    <a:pt x="585" y="0"/>
                    <a:pt x="577" y="0"/>
                  </a:cubicBezTo>
                  <a:cubicBezTo>
                    <a:pt x="571" y="0"/>
                    <a:pt x="568" y="0"/>
                    <a:pt x="557" y="14"/>
                  </a:cubicBezTo>
                  <a:lnTo>
                    <a:pt x="510" y="70"/>
                  </a:lnTo>
                  <a:cubicBezTo>
                    <a:pt x="484" y="25"/>
                    <a:pt x="434" y="0"/>
                    <a:pt x="370" y="0"/>
                  </a:cubicBezTo>
                  <a:cubicBezTo>
                    <a:pt x="244" y="0"/>
                    <a:pt x="123" y="115"/>
                    <a:pt x="123" y="232"/>
                  </a:cubicBezTo>
                  <a:cubicBezTo>
                    <a:pt x="123" y="314"/>
                    <a:pt x="176" y="358"/>
                    <a:pt x="227" y="372"/>
                  </a:cubicBezTo>
                  <a:lnTo>
                    <a:pt x="333" y="400"/>
                  </a:lnTo>
                  <a:cubicBezTo>
                    <a:pt x="370" y="409"/>
                    <a:pt x="426" y="426"/>
                    <a:pt x="426" y="507"/>
                  </a:cubicBezTo>
                  <a:cubicBezTo>
                    <a:pt x="426" y="594"/>
                    <a:pt x="344" y="689"/>
                    <a:pt x="246" y="689"/>
                  </a:cubicBezTo>
                  <a:cubicBezTo>
                    <a:pt x="182" y="689"/>
                    <a:pt x="73" y="666"/>
                    <a:pt x="73" y="543"/>
                  </a:cubicBezTo>
                  <a:cubicBezTo>
                    <a:pt x="73" y="521"/>
                    <a:pt x="78" y="496"/>
                    <a:pt x="78" y="490"/>
                  </a:cubicBezTo>
                  <a:cubicBezTo>
                    <a:pt x="81" y="487"/>
                    <a:pt x="81" y="484"/>
                    <a:pt x="81" y="484"/>
                  </a:cubicBezTo>
                  <a:cubicBezTo>
                    <a:pt x="81" y="473"/>
                    <a:pt x="73" y="473"/>
                    <a:pt x="70" y="473"/>
                  </a:cubicBezTo>
                  <a:cubicBezTo>
                    <a:pt x="64" y="473"/>
                    <a:pt x="62" y="473"/>
                    <a:pt x="59" y="476"/>
                  </a:cubicBezTo>
                  <a:cubicBezTo>
                    <a:pt x="56" y="479"/>
                    <a:pt x="0" y="706"/>
                    <a:pt x="0" y="708"/>
                  </a:cubicBezTo>
                  <a:cubicBezTo>
                    <a:pt x="0" y="714"/>
                    <a:pt x="6" y="720"/>
                    <a:pt x="11" y="720"/>
                  </a:cubicBezTo>
                  <a:cubicBezTo>
                    <a:pt x="17" y="720"/>
                    <a:pt x="17" y="717"/>
                    <a:pt x="28" y="703"/>
                  </a:cubicBezTo>
                  <a:lnTo>
                    <a:pt x="78" y="647"/>
                  </a:lnTo>
                  <a:cubicBezTo>
                    <a:pt x="120" y="706"/>
                    <a:pt x="188" y="720"/>
                    <a:pt x="244" y="720"/>
                  </a:cubicBezTo>
                  <a:cubicBezTo>
                    <a:pt x="378" y="720"/>
                    <a:pt x="496" y="588"/>
                    <a:pt x="496" y="465"/>
                  </a:cubicBezTo>
                  <a:cubicBezTo>
                    <a:pt x="496" y="395"/>
                    <a:pt x="462" y="361"/>
                    <a:pt x="448" y="350"/>
                  </a:cubicBezTo>
                  <a:cubicBezTo>
                    <a:pt x="426" y="325"/>
                    <a:pt x="409" y="322"/>
                    <a:pt x="322" y="300"/>
                  </a:cubicBezTo>
                  <a:cubicBezTo>
                    <a:pt x="300" y="294"/>
                    <a:pt x="263" y="283"/>
                    <a:pt x="255" y="283"/>
                  </a:cubicBezTo>
                  <a:cubicBezTo>
                    <a:pt x="230" y="272"/>
                    <a:pt x="196" y="244"/>
                    <a:pt x="196" y="190"/>
                  </a:cubicBezTo>
                  <a:cubicBezTo>
                    <a:pt x="196" y="112"/>
                    <a:pt x="274" y="28"/>
                    <a:pt x="367" y="28"/>
                  </a:cubicBezTo>
                  <a:cubicBezTo>
                    <a:pt x="451" y="28"/>
                    <a:pt x="510" y="70"/>
                    <a:pt x="510" y="182"/>
                  </a:cubicBezTo>
                  <a:cubicBezTo>
                    <a:pt x="510" y="213"/>
                    <a:pt x="507" y="230"/>
                    <a:pt x="507" y="235"/>
                  </a:cubicBezTo>
                  <a:cubicBezTo>
                    <a:pt x="507" y="238"/>
                    <a:pt x="507" y="246"/>
                    <a:pt x="518" y="246"/>
                  </a:cubicBezTo>
                  <a:cubicBezTo>
                    <a:pt x="529" y="246"/>
                    <a:pt x="529" y="244"/>
                    <a:pt x="532" y="22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3342239" y="2688840"/>
              <a:ext cx="84240" cy="158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35" h="440">
                  <a:moveTo>
                    <a:pt x="143" y="160"/>
                  </a:moveTo>
                  <a:lnTo>
                    <a:pt x="213" y="160"/>
                  </a:lnTo>
                  <a:cubicBezTo>
                    <a:pt x="227" y="160"/>
                    <a:pt x="235" y="160"/>
                    <a:pt x="235" y="146"/>
                  </a:cubicBezTo>
                  <a:cubicBezTo>
                    <a:pt x="235" y="134"/>
                    <a:pt x="227" y="134"/>
                    <a:pt x="216" y="134"/>
                  </a:cubicBezTo>
                  <a:lnTo>
                    <a:pt x="148" y="134"/>
                  </a:lnTo>
                  <a:lnTo>
                    <a:pt x="174" y="31"/>
                  </a:lnTo>
                  <a:cubicBezTo>
                    <a:pt x="174" y="28"/>
                    <a:pt x="176" y="25"/>
                    <a:pt x="176" y="22"/>
                  </a:cubicBezTo>
                  <a:cubicBezTo>
                    <a:pt x="176" y="8"/>
                    <a:pt x="168" y="0"/>
                    <a:pt x="154" y="0"/>
                  </a:cubicBezTo>
                  <a:cubicBezTo>
                    <a:pt x="134" y="0"/>
                    <a:pt x="126" y="11"/>
                    <a:pt x="120" y="31"/>
                  </a:cubicBezTo>
                  <a:cubicBezTo>
                    <a:pt x="115" y="48"/>
                    <a:pt x="123" y="14"/>
                    <a:pt x="92" y="134"/>
                  </a:cubicBezTo>
                  <a:lnTo>
                    <a:pt x="22" y="134"/>
                  </a:lnTo>
                  <a:cubicBezTo>
                    <a:pt x="8" y="134"/>
                    <a:pt x="0" y="134"/>
                    <a:pt x="0" y="148"/>
                  </a:cubicBezTo>
                  <a:cubicBezTo>
                    <a:pt x="0" y="160"/>
                    <a:pt x="8" y="160"/>
                    <a:pt x="20" y="160"/>
                  </a:cubicBezTo>
                  <a:lnTo>
                    <a:pt x="87" y="160"/>
                  </a:lnTo>
                  <a:lnTo>
                    <a:pt x="45" y="322"/>
                  </a:lnTo>
                  <a:cubicBezTo>
                    <a:pt x="42" y="342"/>
                    <a:pt x="36" y="364"/>
                    <a:pt x="36" y="375"/>
                  </a:cubicBezTo>
                  <a:cubicBezTo>
                    <a:pt x="36" y="414"/>
                    <a:pt x="70" y="440"/>
                    <a:pt x="109" y="440"/>
                  </a:cubicBezTo>
                  <a:cubicBezTo>
                    <a:pt x="188" y="440"/>
                    <a:pt x="232" y="344"/>
                    <a:pt x="232" y="333"/>
                  </a:cubicBezTo>
                  <a:cubicBezTo>
                    <a:pt x="232" y="325"/>
                    <a:pt x="221" y="325"/>
                    <a:pt x="221" y="325"/>
                  </a:cubicBezTo>
                  <a:cubicBezTo>
                    <a:pt x="213" y="325"/>
                    <a:pt x="210" y="328"/>
                    <a:pt x="204" y="339"/>
                  </a:cubicBezTo>
                  <a:cubicBezTo>
                    <a:pt x="185" y="381"/>
                    <a:pt x="151" y="420"/>
                    <a:pt x="112" y="420"/>
                  </a:cubicBezTo>
                  <a:cubicBezTo>
                    <a:pt x="98" y="420"/>
                    <a:pt x="87" y="412"/>
                    <a:pt x="87" y="386"/>
                  </a:cubicBezTo>
                  <a:cubicBezTo>
                    <a:pt x="87" y="381"/>
                    <a:pt x="90" y="364"/>
                    <a:pt x="92" y="35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3575159" y="2860200"/>
              <a:ext cx="236520" cy="83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58" h="232">
                  <a:moveTo>
                    <a:pt x="624" y="39"/>
                  </a:moveTo>
                  <a:cubicBezTo>
                    <a:pt x="638" y="39"/>
                    <a:pt x="658" y="39"/>
                    <a:pt x="658" y="20"/>
                  </a:cubicBezTo>
                  <a:cubicBezTo>
                    <a:pt x="658" y="0"/>
                    <a:pt x="638" y="0"/>
                    <a:pt x="624" y="0"/>
                  </a:cubicBezTo>
                  <a:lnTo>
                    <a:pt x="34" y="0"/>
                  </a:lnTo>
                  <a:cubicBezTo>
                    <a:pt x="20" y="0"/>
                    <a:pt x="0" y="0"/>
                    <a:pt x="0" y="20"/>
                  </a:cubicBezTo>
                  <a:cubicBezTo>
                    <a:pt x="0" y="39"/>
                    <a:pt x="20" y="39"/>
                    <a:pt x="34" y="39"/>
                  </a:cubicBezTo>
                  <a:close/>
                  <a:moveTo>
                    <a:pt x="624" y="232"/>
                  </a:moveTo>
                  <a:cubicBezTo>
                    <a:pt x="638" y="232"/>
                    <a:pt x="658" y="232"/>
                    <a:pt x="658" y="213"/>
                  </a:cubicBezTo>
                  <a:cubicBezTo>
                    <a:pt x="658" y="193"/>
                    <a:pt x="638" y="193"/>
                    <a:pt x="624" y="193"/>
                  </a:cubicBezTo>
                  <a:lnTo>
                    <a:pt x="34" y="193"/>
                  </a:lnTo>
                  <a:cubicBezTo>
                    <a:pt x="20" y="193"/>
                    <a:pt x="0" y="193"/>
                    <a:pt x="0" y="213"/>
                  </a:cubicBezTo>
                  <a:cubicBezTo>
                    <a:pt x="0" y="232"/>
                    <a:pt x="20" y="232"/>
                    <a:pt x="34" y="2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3943080" y="2831039"/>
              <a:ext cx="160920" cy="1630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48" h="454">
                  <a:moveTo>
                    <a:pt x="288" y="370"/>
                  </a:moveTo>
                  <a:cubicBezTo>
                    <a:pt x="291" y="409"/>
                    <a:pt x="319" y="451"/>
                    <a:pt x="367" y="451"/>
                  </a:cubicBezTo>
                  <a:cubicBezTo>
                    <a:pt x="386" y="451"/>
                    <a:pt x="448" y="437"/>
                    <a:pt x="448" y="356"/>
                  </a:cubicBezTo>
                  <a:lnTo>
                    <a:pt x="448" y="300"/>
                  </a:lnTo>
                  <a:lnTo>
                    <a:pt x="423" y="300"/>
                  </a:lnTo>
                  <a:lnTo>
                    <a:pt x="423" y="356"/>
                  </a:lnTo>
                  <a:cubicBezTo>
                    <a:pt x="423" y="412"/>
                    <a:pt x="398" y="420"/>
                    <a:pt x="386" y="420"/>
                  </a:cubicBezTo>
                  <a:cubicBezTo>
                    <a:pt x="353" y="420"/>
                    <a:pt x="350" y="375"/>
                    <a:pt x="350" y="370"/>
                  </a:cubicBezTo>
                  <a:lnTo>
                    <a:pt x="350" y="171"/>
                  </a:lnTo>
                  <a:cubicBezTo>
                    <a:pt x="350" y="129"/>
                    <a:pt x="350" y="92"/>
                    <a:pt x="314" y="53"/>
                  </a:cubicBezTo>
                  <a:cubicBezTo>
                    <a:pt x="274" y="17"/>
                    <a:pt x="227" y="0"/>
                    <a:pt x="179" y="0"/>
                  </a:cubicBezTo>
                  <a:cubicBezTo>
                    <a:pt x="98" y="0"/>
                    <a:pt x="28" y="48"/>
                    <a:pt x="28" y="112"/>
                  </a:cubicBezTo>
                  <a:cubicBezTo>
                    <a:pt x="28" y="143"/>
                    <a:pt x="48" y="160"/>
                    <a:pt x="76" y="160"/>
                  </a:cubicBezTo>
                  <a:cubicBezTo>
                    <a:pt x="101" y="160"/>
                    <a:pt x="120" y="140"/>
                    <a:pt x="120" y="112"/>
                  </a:cubicBezTo>
                  <a:cubicBezTo>
                    <a:pt x="120" y="101"/>
                    <a:pt x="115" y="67"/>
                    <a:pt x="70" y="67"/>
                  </a:cubicBezTo>
                  <a:cubicBezTo>
                    <a:pt x="95" y="34"/>
                    <a:pt x="146" y="22"/>
                    <a:pt x="176" y="22"/>
                  </a:cubicBezTo>
                  <a:cubicBezTo>
                    <a:pt x="224" y="22"/>
                    <a:pt x="280" y="62"/>
                    <a:pt x="280" y="148"/>
                  </a:cubicBezTo>
                  <a:lnTo>
                    <a:pt x="280" y="185"/>
                  </a:lnTo>
                  <a:cubicBezTo>
                    <a:pt x="230" y="188"/>
                    <a:pt x="162" y="190"/>
                    <a:pt x="98" y="221"/>
                  </a:cubicBezTo>
                  <a:cubicBezTo>
                    <a:pt x="25" y="255"/>
                    <a:pt x="0" y="305"/>
                    <a:pt x="0" y="350"/>
                  </a:cubicBezTo>
                  <a:cubicBezTo>
                    <a:pt x="0" y="428"/>
                    <a:pt x="95" y="454"/>
                    <a:pt x="160" y="454"/>
                  </a:cubicBezTo>
                  <a:cubicBezTo>
                    <a:pt x="224" y="454"/>
                    <a:pt x="269" y="414"/>
                    <a:pt x="288" y="370"/>
                  </a:cubicBezTo>
                  <a:close/>
                  <a:moveTo>
                    <a:pt x="280" y="207"/>
                  </a:moveTo>
                  <a:lnTo>
                    <a:pt x="280" y="305"/>
                  </a:lnTo>
                  <a:cubicBezTo>
                    <a:pt x="280" y="400"/>
                    <a:pt x="210" y="434"/>
                    <a:pt x="165" y="434"/>
                  </a:cubicBezTo>
                  <a:cubicBezTo>
                    <a:pt x="118" y="434"/>
                    <a:pt x="76" y="398"/>
                    <a:pt x="76" y="347"/>
                  </a:cubicBezTo>
                  <a:cubicBezTo>
                    <a:pt x="76" y="294"/>
                    <a:pt x="118" y="213"/>
                    <a:pt x="280" y="20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4114440" y="2833200"/>
              <a:ext cx="119520" cy="1569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33" h="437">
                  <a:moveTo>
                    <a:pt x="137" y="109"/>
                  </a:moveTo>
                  <a:lnTo>
                    <a:pt x="137" y="0"/>
                  </a:lnTo>
                  <a:lnTo>
                    <a:pt x="0" y="11"/>
                  </a:lnTo>
                  <a:lnTo>
                    <a:pt x="0" y="42"/>
                  </a:lnTo>
                  <a:cubicBezTo>
                    <a:pt x="70" y="42"/>
                    <a:pt x="78" y="48"/>
                    <a:pt x="78" y="98"/>
                  </a:cubicBezTo>
                  <a:lnTo>
                    <a:pt x="78" y="361"/>
                  </a:lnTo>
                  <a:cubicBezTo>
                    <a:pt x="78" y="406"/>
                    <a:pt x="67" y="406"/>
                    <a:pt x="0" y="406"/>
                  </a:cubicBezTo>
                  <a:lnTo>
                    <a:pt x="0" y="437"/>
                  </a:lnTo>
                  <a:cubicBezTo>
                    <a:pt x="39" y="437"/>
                    <a:pt x="84" y="434"/>
                    <a:pt x="112" y="434"/>
                  </a:cubicBezTo>
                  <a:cubicBezTo>
                    <a:pt x="154" y="434"/>
                    <a:pt x="199" y="434"/>
                    <a:pt x="238" y="437"/>
                  </a:cubicBezTo>
                  <a:lnTo>
                    <a:pt x="238" y="406"/>
                  </a:lnTo>
                  <a:lnTo>
                    <a:pt x="218" y="406"/>
                  </a:lnTo>
                  <a:cubicBezTo>
                    <a:pt x="146" y="406"/>
                    <a:pt x="143" y="395"/>
                    <a:pt x="143" y="361"/>
                  </a:cubicBezTo>
                  <a:lnTo>
                    <a:pt x="143" y="207"/>
                  </a:lnTo>
                  <a:cubicBezTo>
                    <a:pt x="143" y="109"/>
                    <a:pt x="185" y="22"/>
                    <a:pt x="260" y="22"/>
                  </a:cubicBezTo>
                  <a:cubicBezTo>
                    <a:pt x="266" y="22"/>
                    <a:pt x="269" y="22"/>
                    <a:pt x="272" y="22"/>
                  </a:cubicBezTo>
                  <a:cubicBezTo>
                    <a:pt x="269" y="22"/>
                    <a:pt x="249" y="36"/>
                    <a:pt x="249" y="62"/>
                  </a:cubicBezTo>
                  <a:cubicBezTo>
                    <a:pt x="249" y="90"/>
                    <a:pt x="269" y="104"/>
                    <a:pt x="291" y="104"/>
                  </a:cubicBezTo>
                  <a:cubicBezTo>
                    <a:pt x="308" y="104"/>
                    <a:pt x="333" y="92"/>
                    <a:pt x="333" y="62"/>
                  </a:cubicBezTo>
                  <a:cubicBezTo>
                    <a:pt x="333" y="28"/>
                    <a:pt x="302" y="0"/>
                    <a:pt x="260" y="0"/>
                  </a:cubicBezTo>
                  <a:cubicBezTo>
                    <a:pt x="188" y="0"/>
                    <a:pt x="151" y="67"/>
                    <a:pt x="137" y="10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11" name="Freeform 10"/>
            <p:cNvSpPr/>
            <p:nvPr/>
          </p:nvSpPr>
          <p:spPr>
            <a:xfrm>
              <a:off x="4252320" y="2829960"/>
              <a:ext cx="163080" cy="2343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54" h="652">
                  <a:moveTo>
                    <a:pt x="193" y="277"/>
                  </a:moveTo>
                  <a:cubicBezTo>
                    <a:pt x="106" y="277"/>
                    <a:pt x="106" y="179"/>
                    <a:pt x="106" y="157"/>
                  </a:cubicBezTo>
                  <a:cubicBezTo>
                    <a:pt x="106" y="129"/>
                    <a:pt x="106" y="98"/>
                    <a:pt x="120" y="73"/>
                  </a:cubicBezTo>
                  <a:cubicBezTo>
                    <a:pt x="129" y="62"/>
                    <a:pt x="151" y="34"/>
                    <a:pt x="193" y="34"/>
                  </a:cubicBezTo>
                  <a:cubicBezTo>
                    <a:pt x="277" y="34"/>
                    <a:pt x="277" y="132"/>
                    <a:pt x="277" y="154"/>
                  </a:cubicBezTo>
                  <a:cubicBezTo>
                    <a:pt x="277" y="182"/>
                    <a:pt x="277" y="213"/>
                    <a:pt x="263" y="238"/>
                  </a:cubicBezTo>
                  <a:cubicBezTo>
                    <a:pt x="255" y="249"/>
                    <a:pt x="232" y="277"/>
                    <a:pt x="193" y="277"/>
                  </a:cubicBezTo>
                  <a:close/>
                  <a:moveTo>
                    <a:pt x="78" y="316"/>
                  </a:moveTo>
                  <a:cubicBezTo>
                    <a:pt x="78" y="314"/>
                    <a:pt x="78" y="288"/>
                    <a:pt x="95" y="269"/>
                  </a:cubicBezTo>
                  <a:cubicBezTo>
                    <a:pt x="132" y="297"/>
                    <a:pt x="174" y="300"/>
                    <a:pt x="193" y="300"/>
                  </a:cubicBezTo>
                  <a:cubicBezTo>
                    <a:pt x="283" y="300"/>
                    <a:pt x="353" y="232"/>
                    <a:pt x="353" y="157"/>
                  </a:cubicBezTo>
                  <a:cubicBezTo>
                    <a:pt x="353" y="120"/>
                    <a:pt x="336" y="84"/>
                    <a:pt x="311" y="62"/>
                  </a:cubicBezTo>
                  <a:cubicBezTo>
                    <a:pt x="347" y="28"/>
                    <a:pt x="384" y="22"/>
                    <a:pt x="400" y="22"/>
                  </a:cubicBezTo>
                  <a:cubicBezTo>
                    <a:pt x="403" y="22"/>
                    <a:pt x="409" y="22"/>
                    <a:pt x="412" y="22"/>
                  </a:cubicBezTo>
                  <a:cubicBezTo>
                    <a:pt x="400" y="28"/>
                    <a:pt x="395" y="36"/>
                    <a:pt x="395" y="50"/>
                  </a:cubicBezTo>
                  <a:cubicBezTo>
                    <a:pt x="395" y="67"/>
                    <a:pt x="409" y="78"/>
                    <a:pt x="423" y="78"/>
                  </a:cubicBezTo>
                  <a:cubicBezTo>
                    <a:pt x="434" y="78"/>
                    <a:pt x="454" y="70"/>
                    <a:pt x="454" y="48"/>
                  </a:cubicBezTo>
                  <a:cubicBezTo>
                    <a:pt x="454" y="31"/>
                    <a:pt x="440" y="0"/>
                    <a:pt x="403" y="0"/>
                  </a:cubicBezTo>
                  <a:cubicBezTo>
                    <a:pt x="384" y="0"/>
                    <a:pt x="339" y="6"/>
                    <a:pt x="297" y="48"/>
                  </a:cubicBezTo>
                  <a:cubicBezTo>
                    <a:pt x="255" y="14"/>
                    <a:pt x="213" y="11"/>
                    <a:pt x="193" y="11"/>
                  </a:cubicBezTo>
                  <a:cubicBezTo>
                    <a:pt x="101" y="11"/>
                    <a:pt x="31" y="78"/>
                    <a:pt x="31" y="154"/>
                  </a:cubicBezTo>
                  <a:cubicBezTo>
                    <a:pt x="31" y="199"/>
                    <a:pt x="53" y="235"/>
                    <a:pt x="78" y="258"/>
                  </a:cubicBezTo>
                  <a:cubicBezTo>
                    <a:pt x="64" y="272"/>
                    <a:pt x="48" y="305"/>
                    <a:pt x="48" y="339"/>
                  </a:cubicBezTo>
                  <a:cubicBezTo>
                    <a:pt x="48" y="370"/>
                    <a:pt x="62" y="406"/>
                    <a:pt x="92" y="426"/>
                  </a:cubicBezTo>
                  <a:cubicBezTo>
                    <a:pt x="31" y="442"/>
                    <a:pt x="0" y="487"/>
                    <a:pt x="0" y="526"/>
                  </a:cubicBezTo>
                  <a:cubicBezTo>
                    <a:pt x="0" y="596"/>
                    <a:pt x="98" y="652"/>
                    <a:pt x="218" y="652"/>
                  </a:cubicBezTo>
                  <a:cubicBezTo>
                    <a:pt x="336" y="652"/>
                    <a:pt x="440" y="602"/>
                    <a:pt x="440" y="524"/>
                  </a:cubicBezTo>
                  <a:cubicBezTo>
                    <a:pt x="440" y="490"/>
                    <a:pt x="426" y="440"/>
                    <a:pt x="375" y="412"/>
                  </a:cubicBezTo>
                  <a:cubicBezTo>
                    <a:pt x="322" y="384"/>
                    <a:pt x="263" y="384"/>
                    <a:pt x="204" y="384"/>
                  </a:cubicBezTo>
                  <a:cubicBezTo>
                    <a:pt x="179" y="384"/>
                    <a:pt x="137" y="384"/>
                    <a:pt x="129" y="384"/>
                  </a:cubicBezTo>
                  <a:cubicBezTo>
                    <a:pt x="98" y="378"/>
                    <a:pt x="78" y="347"/>
                    <a:pt x="78" y="316"/>
                  </a:cubicBezTo>
                  <a:close/>
                  <a:moveTo>
                    <a:pt x="221" y="627"/>
                  </a:moveTo>
                  <a:cubicBezTo>
                    <a:pt x="120" y="627"/>
                    <a:pt x="50" y="577"/>
                    <a:pt x="50" y="526"/>
                  </a:cubicBezTo>
                  <a:cubicBezTo>
                    <a:pt x="50" y="482"/>
                    <a:pt x="90" y="442"/>
                    <a:pt x="132" y="440"/>
                  </a:cubicBezTo>
                  <a:lnTo>
                    <a:pt x="190" y="440"/>
                  </a:lnTo>
                  <a:cubicBezTo>
                    <a:pt x="277" y="440"/>
                    <a:pt x="386" y="440"/>
                    <a:pt x="386" y="526"/>
                  </a:cubicBezTo>
                  <a:cubicBezTo>
                    <a:pt x="386" y="580"/>
                    <a:pt x="316" y="627"/>
                    <a:pt x="221" y="62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12" name="Freeform 11"/>
            <p:cNvSpPr/>
            <p:nvPr/>
          </p:nvSpPr>
          <p:spPr>
            <a:xfrm>
              <a:off x="4430880" y="2833200"/>
              <a:ext cx="276840" cy="1569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70" h="437">
                  <a:moveTo>
                    <a:pt x="78" y="98"/>
                  </a:moveTo>
                  <a:lnTo>
                    <a:pt x="78" y="361"/>
                  </a:lnTo>
                  <a:cubicBezTo>
                    <a:pt x="78" y="406"/>
                    <a:pt x="67" y="406"/>
                    <a:pt x="0" y="406"/>
                  </a:cubicBezTo>
                  <a:lnTo>
                    <a:pt x="0" y="437"/>
                  </a:lnTo>
                  <a:cubicBezTo>
                    <a:pt x="34" y="437"/>
                    <a:pt x="84" y="434"/>
                    <a:pt x="112" y="434"/>
                  </a:cubicBezTo>
                  <a:cubicBezTo>
                    <a:pt x="137" y="434"/>
                    <a:pt x="188" y="437"/>
                    <a:pt x="221" y="437"/>
                  </a:cubicBezTo>
                  <a:lnTo>
                    <a:pt x="221" y="406"/>
                  </a:lnTo>
                  <a:cubicBezTo>
                    <a:pt x="157" y="406"/>
                    <a:pt x="146" y="406"/>
                    <a:pt x="146" y="361"/>
                  </a:cubicBezTo>
                  <a:lnTo>
                    <a:pt x="146" y="179"/>
                  </a:lnTo>
                  <a:cubicBezTo>
                    <a:pt x="146" y="78"/>
                    <a:pt x="216" y="22"/>
                    <a:pt x="277" y="22"/>
                  </a:cubicBezTo>
                  <a:cubicBezTo>
                    <a:pt x="342" y="22"/>
                    <a:pt x="353" y="76"/>
                    <a:pt x="353" y="132"/>
                  </a:cubicBezTo>
                  <a:lnTo>
                    <a:pt x="353" y="361"/>
                  </a:lnTo>
                  <a:cubicBezTo>
                    <a:pt x="353" y="406"/>
                    <a:pt x="342" y="406"/>
                    <a:pt x="274" y="406"/>
                  </a:cubicBezTo>
                  <a:lnTo>
                    <a:pt x="274" y="437"/>
                  </a:lnTo>
                  <a:cubicBezTo>
                    <a:pt x="308" y="437"/>
                    <a:pt x="358" y="434"/>
                    <a:pt x="386" y="434"/>
                  </a:cubicBezTo>
                  <a:cubicBezTo>
                    <a:pt x="412" y="434"/>
                    <a:pt x="462" y="437"/>
                    <a:pt x="496" y="437"/>
                  </a:cubicBezTo>
                  <a:lnTo>
                    <a:pt x="496" y="406"/>
                  </a:lnTo>
                  <a:cubicBezTo>
                    <a:pt x="431" y="406"/>
                    <a:pt x="420" y="406"/>
                    <a:pt x="420" y="361"/>
                  </a:cubicBezTo>
                  <a:lnTo>
                    <a:pt x="420" y="179"/>
                  </a:lnTo>
                  <a:cubicBezTo>
                    <a:pt x="420" y="78"/>
                    <a:pt x="490" y="22"/>
                    <a:pt x="554" y="22"/>
                  </a:cubicBezTo>
                  <a:cubicBezTo>
                    <a:pt x="616" y="22"/>
                    <a:pt x="627" y="76"/>
                    <a:pt x="627" y="132"/>
                  </a:cubicBezTo>
                  <a:lnTo>
                    <a:pt x="627" y="361"/>
                  </a:lnTo>
                  <a:cubicBezTo>
                    <a:pt x="627" y="406"/>
                    <a:pt x="616" y="406"/>
                    <a:pt x="549" y="406"/>
                  </a:cubicBezTo>
                  <a:lnTo>
                    <a:pt x="549" y="437"/>
                  </a:lnTo>
                  <a:cubicBezTo>
                    <a:pt x="582" y="437"/>
                    <a:pt x="633" y="434"/>
                    <a:pt x="661" y="434"/>
                  </a:cubicBezTo>
                  <a:cubicBezTo>
                    <a:pt x="686" y="434"/>
                    <a:pt x="736" y="437"/>
                    <a:pt x="770" y="437"/>
                  </a:cubicBezTo>
                  <a:lnTo>
                    <a:pt x="770" y="406"/>
                  </a:lnTo>
                  <a:cubicBezTo>
                    <a:pt x="720" y="406"/>
                    <a:pt x="694" y="406"/>
                    <a:pt x="694" y="378"/>
                  </a:cubicBezTo>
                  <a:lnTo>
                    <a:pt x="694" y="188"/>
                  </a:lnTo>
                  <a:cubicBezTo>
                    <a:pt x="694" y="104"/>
                    <a:pt x="694" y="73"/>
                    <a:pt x="664" y="36"/>
                  </a:cubicBezTo>
                  <a:cubicBezTo>
                    <a:pt x="650" y="20"/>
                    <a:pt x="616" y="0"/>
                    <a:pt x="560" y="0"/>
                  </a:cubicBezTo>
                  <a:cubicBezTo>
                    <a:pt x="476" y="0"/>
                    <a:pt x="434" y="59"/>
                    <a:pt x="417" y="98"/>
                  </a:cubicBezTo>
                  <a:cubicBezTo>
                    <a:pt x="403" y="11"/>
                    <a:pt x="330" y="0"/>
                    <a:pt x="286" y="0"/>
                  </a:cubicBezTo>
                  <a:cubicBezTo>
                    <a:pt x="213" y="0"/>
                    <a:pt x="168" y="42"/>
                    <a:pt x="140" y="104"/>
                  </a:cubicBezTo>
                  <a:lnTo>
                    <a:pt x="140" y="0"/>
                  </a:lnTo>
                  <a:lnTo>
                    <a:pt x="0" y="11"/>
                  </a:lnTo>
                  <a:lnTo>
                    <a:pt x="0" y="42"/>
                  </a:lnTo>
                  <a:cubicBezTo>
                    <a:pt x="70" y="42"/>
                    <a:pt x="78" y="48"/>
                    <a:pt x="78" y="9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13" name="Freeform 12"/>
            <p:cNvSpPr/>
            <p:nvPr/>
          </p:nvSpPr>
          <p:spPr>
            <a:xfrm>
              <a:off x="4725360" y="2753280"/>
              <a:ext cx="76320" cy="237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13" h="661">
                  <a:moveTo>
                    <a:pt x="143" y="224"/>
                  </a:moveTo>
                  <a:lnTo>
                    <a:pt x="3" y="235"/>
                  </a:lnTo>
                  <a:lnTo>
                    <a:pt x="3" y="266"/>
                  </a:lnTo>
                  <a:cubicBezTo>
                    <a:pt x="70" y="266"/>
                    <a:pt x="78" y="272"/>
                    <a:pt x="78" y="319"/>
                  </a:cubicBezTo>
                  <a:lnTo>
                    <a:pt x="78" y="585"/>
                  </a:lnTo>
                  <a:cubicBezTo>
                    <a:pt x="78" y="630"/>
                    <a:pt x="67" y="630"/>
                    <a:pt x="0" y="630"/>
                  </a:cubicBezTo>
                  <a:lnTo>
                    <a:pt x="0" y="661"/>
                  </a:lnTo>
                  <a:cubicBezTo>
                    <a:pt x="31" y="661"/>
                    <a:pt x="87" y="658"/>
                    <a:pt x="109" y="658"/>
                  </a:cubicBezTo>
                  <a:cubicBezTo>
                    <a:pt x="146" y="658"/>
                    <a:pt x="179" y="661"/>
                    <a:pt x="213" y="661"/>
                  </a:cubicBezTo>
                  <a:lnTo>
                    <a:pt x="213" y="630"/>
                  </a:lnTo>
                  <a:cubicBezTo>
                    <a:pt x="148" y="630"/>
                    <a:pt x="143" y="624"/>
                    <a:pt x="143" y="588"/>
                  </a:cubicBezTo>
                  <a:close/>
                  <a:moveTo>
                    <a:pt x="148" y="53"/>
                  </a:moveTo>
                  <a:cubicBezTo>
                    <a:pt x="148" y="20"/>
                    <a:pt x="123" y="0"/>
                    <a:pt x="95" y="0"/>
                  </a:cubicBezTo>
                  <a:cubicBezTo>
                    <a:pt x="64" y="0"/>
                    <a:pt x="42" y="28"/>
                    <a:pt x="42" y="53"/>
                  </a:cubicBezTo>
                  <a:cubicBezTo>
                    <a:pt x="42" y="78"/>
                    <a:pt x="64" y="104"/>
                    <a:pt x="95" y="104"/>
                  </a:cubicBezTo>
                  <a:cubicBezTo>
                    <a:pt x="123" y="104"/>
                    <a:pt x="148" y="84"/>
                    <a:pt x="148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14" name="Freeform 13"/>
            <p:cNvSpPr/>
            <p:nvPr/>
          </p:nvSpPr>
          <p:spPr>
            <a:xfrm>
              <a:off x="4822920" y="2833200"/>
              <a:ext cx="178920" cy="1569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98" h="437">
                  <a:moveTo>
                    <a:pt x="78" y="98"/>
                  </a:moveTo>
                  <a:lnTo>
                    <a:pt x="78" y="361"/>
                  </a:lnTo>
                  <a:cubicBezTo>
                    <a:pt x="78" y="406"/>
                    <a:pt x="67" y="406"/>
                    <a:pt x="0" y="406"/>
                  </a:cubicBezTo>
                  <a:lnTo>
                    <a:pt x="0" y="437"/>
                  </a:lnTo>
                  <a:cubicBezTo>
                    <a:pt x="34" y="437"/>
                    <a:pt x="84" y="434"/>
                    <a:pt x="112" y="434"/>
                  </a:cubicBezTo>
                  <a:cubicBezTo>
                    <a:pt x="137" y="434"/>
                    <a:pt x="190" y="437"/>
                    <a:pt x="224" y="437"/>
                  </a:cubicBezTo>
                  <a:lnTo>
                    <a:pt x="224" y="406"/>
                  </a:lnTo>
                  <a:cubicBezTo>
                    <a:pt x="157" y="406"/>
                    <a:pt x="146" y="406"/>
                    <a:pt x="146" y="361"/>
                  </a:cubicBezTo>
                  <a:lnTo>
                    <a:pt x="146" y="179"/>
                  </a:lnTo>
                  <a:cubicBezTo>
                    <a:pt x="146" y="78"/>
                    <a:pt x="216" y="22"/>
                    <a:pt x="280" y="22"/>
                  </a:cubicBezTo>
                  <a:cubicBezTo>
                    <a:pt x="342" y="22"/>
                    <a:pt x="353" y="76"/>
                    <a:pt x="353" y="132"/>
                  </a:cubicBezTo>
                  <a:lnTo>
                    <a:pt x="353" y="361"/>
                  </a:lnTo>
                  <a:cubicBezTo>
                    <a:pt x="353" y="406"/>
                    <a:pt x="342" y="406"/>
                    <a:pt x="274" y="406"/>
                  </a:cubicBezTo>
                  <a:lnTo>
                    <a:pt x="274" y="437"/>
                  </a:lnTo>
                  <a:cubicBezTo>
                    <a:pt x="311" y="437"/>
                    <a:pt x="361" y="434"/>
                    <a:pt x="386" y="434"/>
                  </a:cubicBezTo>
                  <a:cubicBezTo>
                    <a:pt x="412" y="434"/>
                    <a:pt x="465" y="437"/>
                    <a:pt x="498" y="437"/>
                  </a:cubicBezTo>
                  <a:lnTo>
                    <a:pt x="498" y="406"/>
                  </a:lnTo>
                  <a:cubicBezTo>
                    <a:pt x="445" y="406"/>
                    <a:pt x="423" y="406"/>
                    <a:pt x="420" y="378"/>
                  </a:cubicBezTo>
                  <a:lnTo>
                    <a:pt x="420" y="188"/>
                  </a:lnTo>
                  <a:cubicBezTo>
                    <a:pt x="420" y="104"/>
                    <a:pt x="420" y="73"/>
                    <a:pt x="389" y="36"/>
                  </a:cubicBezTo>
                  <a:cubicBezTo>
                    <a:pt x="375" y="20"/>
                    <a:pt x="344" y="0"/>
                    <a:pt x="286" y="0"/>
                  </a:cubicBezTo>
                  <a:cubicBezTo>
                    <a:pt x="213" y="0"/>
                    <a:pt x="168" y="42"/>
                    <a:pt x="140" y="104"/>
                  </a:cubicBezTo>
                  <a:lnTo>
                    <a:pt x="140" y="0"/>
                  </a:lnTo>
                  <a:lnTo>
                    <a:pt x="0" y="11"/>
                  </a:lnTo>
                  <a:lnTo>
                    <a:pt x="0" y="42"/>
                  </a:lnTo>
                  <a:cubicBezTo>
                    <a:pt x="70" y="42"/>
                    <a:pt x="78" y="48"/>
                    <a:pt x="78" y="9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4394520" y="3113279"/>
              <a:ext cx="158040" cy="1800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40" h="501">
                  <a:moveTo>
                    <a:pt x="440" y="8"/>
                  </a:moveTo>
                  <a:cubicBezTo>
                    <a:pt x="440" y="6"/>
                    <a:pt x="437" y="0"/>
                    <a:pt x="431" y="0"/>
                  </a:cubicBezTo>
                  <a:cubicBezTo>
                    <a:pt x="428" y="0"/>
                    <a:pt x="426" y="0"/>
                    <a:pt x="417" y="8"/>
                  </a:cubicBezTo>
                  <a:lnTo>
                    <a:pt x="384" y="50"/>
                  </a:lnTo>
                  <a:cubicBezTo>
                    <a:pt x="356" y="11"/>
                    <a:pt x="314" y="0"/>
                    <a:pt x="272" y="0"/>
                  </a:cubicBezTo>
                  <a:cubicBezTo>
                    <a:pt x="174" y="0"/>
                    <a:pt x="87" y="78"/>
                    <a:pt x="87" y="160"/>
                  </a:cubicBezTo>
                  <a:cubicBezTo>
                    <a:pt x="87" y="168"/>
                    <a:pt x="90" y="196"/>
                    <a:pt x="109" y="221"/>
                  </a:cubicBezTo>
                  <a:cubicBezTo>
                    <a:pt x="134" y="249"/>
                    <a:pt x="160" y="258"/>
                    <a:pt x="207" y="266"/>
                  </a:cubicBezTo>
                  <a:cubicBezTo>
                    <a:pt x="218" y="272"/>
                    <a:pt x="255" y="277"/>
                    <a:pt x="266" y="280"/>
                  </a:cubicBezTo>
                  <a:cubicBezTo>
                    <a:pt x="286" y="286"/>
                    <a:pt x="330" y="302"/>
                    <a:pt x="330" y="353"/>
                  </a:cubicBezTo>
                  <a:cubicBezTo>
                    <a:pt x="330" y="409"/>
                    <a:pt x="272" y="476"/>
                    <a:pt x="190" y="476"/>
                  </a:cubicBezTo>
                  <a:cubicBezTo>
                    <a:pt x="132" y="476"/>
                    <a:pt x="56" y="454"/>
                    <a:pt x="56" y="378"/>
                  </a:cubicBezTo>
                  <a:cubicBezTo>
                    <a:pt x="56" y="370"/>
                    <a:pt x="59" y="356"/>
                    <a:pt x="62" y="342"/>
                  </a:cubicBezTo>
                  <a:cubicBezTo>
                    <a:pt x="62" y="339"/>
                    <a:pt x="62" y="339"/>
                    <a:pt x="62" y="339"/>
                  </a:cubicBezTo>
                  <a:cubicBezTo>
                    <a:pt x="62" y="330"/>
                    <a:pt x="53" y="330"/>
                    <a:pt x="50" y="330"/>
                  </a:cubicBezTo>
                  <a:cubicBezTo>
                    <a:pt x="42" y="330"/>
                    <a:pt x="39" y="330"/>
                    <a:pt x="36" y="344"/>
                  </a:cubicBezTo>
                  <a:lnTo>
                    <a:pt x="3" y="482"/>
                  </a:lnTo>
                  <a:cubicBezTo>
                    <a:pt x="0" y="484"/>
                    <a:pt x="0" y="490"/>
                    <a:pt x="0" y="493"/>
                  </a:cubicBezTo>
                  <a:cubicBezTo>
                    <a:pt x="0" y="496"/>
                    <a:pt x="3" y="501"/>
                    <a:pt x="8" y="501"/>
                  </a:cubicBezTo>
                  <a:cubicBezTo>
                    <a:pt x="14" y="501"/>
                    <a:pt x="14" y="501"/>
                    <a:pt x="22" y="490"/>
                  </a:cubicBezTo>
                  <a:cubicBezTo>
                    <a:pt x="31" y="482"/>
                    <a:pt x="50" y="462"/>
                    <a:pt x="56" y="454"/>
                  </a:cubicBezTo>
                  <a:cubicBezTo>
                    <a:pt x="92" y="493"/>
                    <a:pt x="148" y="501"/>
                    <a:pt x="190" y="501"/>
                  </a:cubicBezTo>
                  <a:cubicBezTo>
                    <a:pt x="294" y="501"/>
                    <a:pt x="378" y="412"/>
                    <a:pt x="378" y="330"/>
                  </a:cubicBezTo>
                  <a:cubicBezTo>
                    <a:pt x="378" y="300"/>
                    <a:pt x="367" y="272"/>
                    <a:pt x="350" y="255"/>
                  </a:cubicBezTo>
                  <a:cubicBezTo>
                    <a:pt x="328" y="230"/>
                    <a:pt x="316" y="227"/>
                    <a:pt x="227" y="207"/>
                  </a:cubicBezTo>
                  <a:cubicBezTo>
                    <a:pt x="213" y="202"/>
                    <a:pt x="190" y="199"/>
                    <a:pt x="182" y="196"/>
                  </a:cubicBezTo>
                  <a:cubicBezTo>
                    <a:pt x="165" y="190"/>
                    <a:pt x="137" y="171"/>
                    <a:pt x="137" y="132"/>
                  </a:cubicBezTo>
                  <a:cubicBezTo>
                    <a:pt x="137" y="78"/>
                    <a:pt x="199" y="22"/>
                    <a:pt x="272" y="22"/>
                  </a:cubicBezTo>
                  <a:cubicBezTo>
                    <a:pt x="344" y="22"/>
                    <a:pt x="381" y="64"/>
                    <a:pt x="381" y="132"/>
                  </a:cubicBezTo>
                  <a:cubicBezTo>
                    <a:pt x="381" y="140"/>
                    <a:pt x="378" y="154"/>
                    <a:pt x="378" y="162"/>
                  </a:cubicBezTo>
                  <a:cubicBezTo>
                    <a:pt x="378" y="171"/>
                    <a:pt x="386" y="171"/>
                    <a:pt x="389" y="171"/>
                  </a:cubicBezTo>
                  <a:cubicBezTo>
                    <a:pt x="400" y="171"/>
                    <a:pt x="400" y="168"/>
                    <a:pt x="403" y="15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16" name="Freeform 15"/>
            <p:cNvSpPr/>
            <p:nvPr/>
          </p:nvSpPr>
          <p:spPr>
            <a:xfrm>
              <a:off x="5216040" y="2377439"/>
              <a:ext cx="226440" cy="1699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30" h="473">
                  <a:moveTo>
                    <a:pt x="347" y="196"/>
                  </a:moveTo>
                  <a:cubicBezTo>
                    <a:pt x="344" y="190"/>
                    <a:pt x="344" y="188"/>
                    <a:pt x="344" y="188"/>
                  </a:cubicBezTo>
                  <a:cubicBezTo>
                    <a:pt x="344" y="185"/>
                    <a:pt x="344" y="185"/>
                    <a:pt x="361" y="174"/>
                  </a:cubicBezTo>
                  <a:lnTo>
                    <a:pt x="431" y="123"/>
                  </a:lnTo>
                  <a:cubicBezTo>
                    <a:pt x="521" y="59"/>
                    <a:pt x="566" y="28"/>
                    <a:pt x="613" y="25"/>
                  </a:cubicBezTo>
                  <a:cubicBezTo>
                    <a:pt x="622" y="25"/>
                    <a:pt x="630" y="22"/>
                    <a:pt x="630" y="8"/>
                  </a:cubicBezTo>
                  <a:cubicBezTo>
                    <a:pt x="630" y="3"/>
                    <a:pt x="624" y="0"/>
                    <a:pt x="622" y="0"/>
                  </a:cubicBezTo>
                  <a:cubicBezTo>
                    <a:pt x="605" y="0"/>
                    <a:pt x="588" y="3"/>
                    <a:pt x="574" y="3"/>
                  </a:cubicBezTo>
                  <a:cubicBezTo>
                    <a:pt x="554" y="3"/>
                    <a:pt x="507" y="0"/>
                    <a:pt x="490" y="0"/>
                  </a:cubicBezTo>
                  <a:cubicBezTo>
                    <a:pt x="484" y="0"/>
                    <a:pt x="476" y="0"/>
                    <a:pt x="476" y="14"/>
                  </a:cubicBezTo>
                  <a:cubicBezTo>
                    <a:pt x="476" y="17"/>
                    <a:pt x="476" y="25"/>
                    <a:pt x="484" y="25"/>
                  </a:cubicBezTo>
                  <a:cubicBezTo>
                    <a:pt x="493" y="25"/>
                    <a:pt x="501" y="28"/>
                    <a:pt x="501" y="34"/>
                  </a:cubicBezTo>
                  <a:cubicBezTo>
                    <a:pt x="501" y="48"/>
                    <a:pt x="482" y="62"/>
                    <a:pt x="473" y="70"/>
                  </a:cubicBezTo>
                  <a:lnTo>
                    <a:pt x="182" y="272"/>
                  </a:lnTo>
                  <a:lnTo>
                    <a:pt x="238" y="53"/>
                  </a:lnTo>
                  <a:cubicBezTo>
                    <a:pt x="244" y="31"/>
                    <a:pt x="244" y="25"/>
                    <a:pt x="300" y="25"/>
                  </a:cubicBezTo>
                  <a:cubicBezTo>
                    <a:pt x="311" y="25"/>
                    <a:pt x="319" y="25"/>
                    <a:pt x="319" y="11"/>
                  </a:cubicBezTo>
                  <a:cubicBezTo>
                    <a:pt x="319" y="3"/>
                    <a:pt x="316" y="0"/>
                    <a:pt x="308" y="0"/>
                  </a:cubicBezTo>
                  <a:cubicBezTo>
                    <a:pt x="288" y="0"/>
                    <a:pt x="238" y="3"/>
                    <a:pt x="218" y="3"/>
                  </a:cubicBezTo>
                  <a:cubicBezTo>
                    <a:pt x="207" y="3"/>
                    <a:pt x="182" y="3"/>
                    <a:pt x="171" y="3"/>
                  </a:cubicBezTo>
                  <a:cubicBezTo>
                    <a:pt x="157" y="0"/>
                    <a:pt x="140" y="0"/>
                    <a:pt x="126" y="0"/>
                  </a:cubicBezTo>
                  <a:cubicBezTo>
                    <a:pt x="123" y="0"/>
                    <a:pt x="112" y="0"/>
                    <a:pt x="112" y="14"/>
                  </a:cubicBezTo>
                  <a:cubicBezTo>
                    <a:pt x="112" y="25"/>
                    <a:pt x="120" y="25"/>
                    <a:pt x="134" y="25"/>
                  </a:cubicBezTo>
                  <a:cubicBezTo>
                    <a:pt x="146" y="25"/>
                    <a:pt x="148" y="25"/>
                    <a:pt x="162" y="25"/>
                  </a:cubicBezTo>
                  <a:cubicBezTo>
                    <a:pt x="176" y="28"/>
                    <a:pt x="176" y="28"/>
                    <a:pt x="176" y="36"/>
                  </a:cubicBezTo>
                  <a:cubicBezTo>
                    <a:pt x="176" y="36"/>
                    <a:pt x="176" y="42"/>
                    <a:pt x="174" y="50"/>
                  </a:cubicBezTo>
                  <a:lnTo>
                    <a:pt x="81" y="420"/>
                  </a:lnTo>
                  <a:cubicBezTo>
                    <a:pt x="76" y="442"/>
                    <a:pt x="76" y="448"/>
                    <a:pt x="20" y="448"/>
                  </a:cubicBezTo>
                  <a:cubicBezTo>
                    <a:pt x="8" y="448"/>
                    <a:pt x="0" y="448"/>
                    <a:pt x="0" y="465"/>
                  </a:cubicBezTo>
                  <a:cubicBezTo>
                    <a:pt x="0" y="465"/>
                    <a:pt x="0" y="473"/>
                    <a:pt x="11" y="473"/>
                  </a:cubicBezTo>
                  <a:cubicBezTo>
                    <a:pt x="31" y="473"/>
                    <a:pt x="81" y="470"/>
                    <a:pt x="101" y="470"/>
                  </a:cubicBezTo>
                  <a:cubicBezTo>
                    <a:pt x="112" y="470"/>
                    <a:pt x="137" y="470"/>
                    <a:pt x="148" y="470"/>
                  </a:cubicBezTo>
                  <a:cubicBezTo>
                    <a:pt x="162" y="473"/>
                    <a:pt x="179" y="473"/>
                    <a:pt x="193" y="473"/>
                  </a:cubicBezTo>
                  <a:cubicBezTo>
                    <a:pt x="196" y="473"/>
                    <a:pt x="207" y="473"/>
                    <a:pt x="207" y="459"/>
                  </a:cubicBezTo>
                  <a:cubicBezTo>
                    <a:pt x="207" y="448"/>
                    <a:pt x="199" y="448"/>
                    <a:pt x="185" y="448"/>
                  </a:cubicBezTo>
                  <a:cubicBezTo>
                    <a:pt x="185" y="448"/>
                    <a:pt x="171" y="448"/>
                    <a:pt x="160" y="448"/>
                  </a:cubicBezTo>
                  <a:cubicBezTo>
                    <a:pt x="143" y="445"/>
                    <a:pt x="143" y="442"/>
                    <a:pt x="143" y="437"/>
                  </a:cubicBezTo>
                  <a:cubicBezTo>
                    <a:pt x="143" y="431"/>
                    <a:pt x="151" y="406"/>
                    <a:pt x="176" y="302"/>
                  </a:cubicBezTo>
                  <a:lnTo>
                    <a:pt x="291" y="221"/>
                  </a:lnTo>
                  <a:lnTo>
                    <a:pt x="392" y="417"/>
                  </a:lnTo>
                  <a:cubicBezTo>
                    <a:pt x="395" y="426"/>
                    <a:pt x="395" y="426"/>
                    <a:pt x="395" y="431"/>
                  </a:cubicBezTo>
                  <a:cubicBezTo>
                    <a:pt x="395" y="445"/>
                    <a:pt x="375" y="448"/>
                    <a:pt x="364" y="448"/>
                  </a:cubicBezTo>
                  <a:cubicBezTo>
                    <a:pt x="356" y="448"/>
                    <a:pt x="347" y="448"/>
                    <a:pt x="347" y="465"/>
                  </a:cubicBezTo>
                  <a:cubicBezTo>
                    <a:pt x="347" y="465"/>
                    <a:pt x="347" y="473"/>
                    <a:pt x="358" y="473"/>
                  </a:cubicBezTo>
                  <a:cubicBezTo>
                    <a:pt x="378" y="473"/>
                    <a:pt x="426" y="470"/>
                    <a:pt x="445" y="470"/>
                  </a:cubicBezTo>
                  <a:cubicBezTo>
                    <a:pt x="468" y="470"/>
                    <a:pt x="496" y="473"/>
                    <a:pt x="515" y="473"/>
                  </a:cubicBezTo>
                  <a:cubicBezTo>
                    <a:pt x="524" y="473"/>
                    <a:pt x="529" y="468"/>
                    <a:pt x="529" y="459"/>
                  </a:cubicBezTo>
                  <a:cubicBezTo>
                    <a:pt x="529" y="448"/>
                    <a:pt x="518" y="448"/>
                    <a:pt x="512" y="448"/>
                  </a:cubicBezTo>
                  <a:cubicBezTo>
                    <a:pt x="498" y="448"/>
                    <a:pt x="479" y="448"/>
                    <a:pt x="468" y="4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>
              <a:off x="5090040" y="2653560"/>
              <a:ext cx="472320" cy="4964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313" h="1380">
                  <a:moveTo>
                    <a:pt x="1193" y="1380"/>
                  </a:moveTo>
                  <a:lnTo>
                    <a:pt x="1313" y="1064"/>
                  </a:lnTo>
                  <a:lnTo>
                    <a:pt x="1288" y="1064"/>
                  </a:lnTo>
                  <a:cubicBezTo>
                    <a:pt x="1249" y="1168"/>
                    <a:pt x="1145" y="1235"/>
                    <a:pt x="1030" y="1263"/>
                  </a:cubicBezTo>
                  <a:cubicBezTo>
                    <a:pt x="1011" y="1268"/>
                    <a:pt x="916" y="1294"/>
                    <a:pt x="725" y="1294"/>
                  </a:cubicBezTo>
                  <a:lnTo>
                    <a:pt x="129" y="1294"/>
                  </a:lnTo>
                  <a:lnTo>
                    <a:pt x="633" y="706"/>
                  </a:lnTo>
                  <a:cubicBezTo>
                    <a:pt x="638" y="697"/>
                    <a:pt x="641" y="694"/>
                    <a:pt x="641" y="692"/>
                  </a:cubicBezTo>
                  <a:cubicBezTo>
                    <a:pt x="641" y="689"/>
                    <a:pt x="641" y="686"/>
                    <a:pt x="633" y="675"/>
                  </a:cubicBezTo>
                  <a:lnTo>
                    <a:pt x="174" y="48"/>
                  </a:lnTo>
                  <a:lnTo>
                    <a:pt x="714" y="48"/>
                  </a:lnTo>
                  <a:cubicBezTo>
                    <a:pt x="848" y="48"/>
                    <a:pt x="938" y="62"/>
                    <a:pt x="946" y="64"/>
                  </a:cubicBezTo>
                  <a:cubicBezTo>
                    <a:pt x="1000" y="70"/>
                    <a:pt x="1084" y="87"/>
                    <a:pt x="1162" y="137"/>
                  </a:cubicBezTo>
                  <a:cubicBezTo>
                    <a:pt x="1187" y="154"/>
                    <a:pt x="1254" y="196"/>
                    <a:pt x="1288" y="277"/>
                  </a:cubicBezTo>
                  <a:lnTo>
                    <a:pt x="1313" y="277"/>
                  </a:lnTo>
                  <a:lnTo>
                    <a:pt x="1193" y="0"/>
                  </a:lnTo>
                  <a:lnTo>
                    <a:pt x="28" y="0"/>
                  </a:lnTo>
                  <a:cubicBezTo>
                    <a:pt x="6" y="0"/>
                    <a:pt x="3" y="0"/>
                    <a:pt x="0" y="6"/>
                  </a:cubicBezTo>
                  <a:cubicBezTo>
                    <a:pt x="0" y="11"/>
                    <a:pt x="0" y="28"/>
                    <a:pt x="0" y="39"/>
                  </a:cubicBezTo>
                  <a:lnTo>
                    <a:pt x="521" y="753"/>
                  </a:lnTo>
                  <a:lnTo>
                    <a:pt x="11" y="1352"/>
                  </a:lnTo>
                  <a:cubicBezTo>
                    <a:pt x="0" y="1364"/>
                    <a:pt x="0" y="1369"/>
                    <a:pt x="0" y="1369"/>
                  </a:cubicBezTo>
                  <a:cubicBezTo>
                    <a:pt x="0" y="1380"/>
                    <a:pt x="11" y="1380"/>
                    <a:pt x="28" y="138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5109120" y="3243240"/>
              <a:ext cx="76320" cy="1681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13" h="468">
                  <a:moveTo>
                    <a:pt x="193" y="25"/>
                  </a:moveTo>
                  <a:cubicBezTo>
                    <a:pt x="193" y="14"/>
                    <a:pt x="185" y="0"/>
                    <a:pt x="165" y="0"/>
                  </a:cubicBezTo>
                  <a:cubicBezTo>
                    <a:pt x="146" y="0"/>
                    <a:pt x="126" y="17"/>
                    <a:pt x="126" y="39"/>
                  </a:cubicBezTo>
                  <a:cubicBezTo>
                    <a:pt x="126" y="50"/>
                    <a:pt x="134" y="64"/>
                    <a:pt x="154" y="64"/>
                  </a:cubicBezTo>
                  <a:cubicBezTo>
                    <a:pt x="174" y="64"/>
                    <a:pt x="193" y="45"/>
                    <a:pt x="193" y="25"/>
                  </a:cubicBezTo>
                  <a:close/>
                  <a:moveTo>
                    <a:pt x="50" y="378"/>
                  </a:moveTo>
                  <a:cubicBezTo>
                    <a:pt x="48" y="386"/>
                    <a:pt x="45" y="395"/>
                    <a:pt x="45" y="409"/>
                  </a:cubicBezTo>
                  <a:cubicBezTo>
                    <a:pt x="45" y="440"/>
                    <a:pt x="73" y="468"/>
                    <a:pt x="112" y="468"/>
                  </a:cubicBezTo>
                  <a:cubicBezTo>
                    <a:pt x="182" y="468"/>
                    <a:pt x="213" y="370"/>
                    <a:pt x="213" y="361"/>
                  </a:cubicBezTo>
                  <a:cubicBezTo>
                    <a:pt x="213" y="350"/>
                    <a:pt x="202" y="350"/>
                    <a:pt x="202" y="350"/>
                  </a:cubicBezTo>
                  <a:cubicBezTo>
                    <a:pt x="190" y="350"/>
                    <a:pt x="190" y="356"/>
                    <a:pt x="188" y="364"/>
                  </a:cubicBezTo>
                  <a:cubicBezTo>
                    <a:pt x="171" y="417"/>
                    <a:pt x="140" y="448"/>
                    <a:pt x="112" y="448"/>
                  </a:cubicBezTo>
                  <a:cubicBezTo>
                    <a:pt x="98" y="448"/>
                    <a:pt x="95" y="437"/>
                    <a:pt x="95" y="423"/>
                  </a:cubicBezTo>
                  <a:cubicBezTo>
                    <a:pt x="95" y="406"/>
                    <a:pt x="101" y="395"/>
                    <a:pt x="106" y="378"/>
                  </a:cubicBezTo>
                  <a:cubicBezTo>
                    <a:pt x="115" y="358"/>
                    <a:pt x="120" y="342"/>
                    <a:pt x="129" y="322"/>
                  </a:cubicBezTo>
                  <a:cubicBezTo>
                    <a:pt x="134" y="305"/>
                    <a:pt x="160" y="244"/>
                    <a:pt x="162" y="235"/>
                  </a:cubicBezTo>
                  <a:cubicBezTo>
                    <a:pt x="165" y="227"/>
                    <a:pt x="168" y="218"/>
                    <a:pt x="168" y="213"/>
                  </a:cubicBezTo>
                  <a:cubicBezTo>
                    <a:pt x="168" y="179"/>
                    <a:pt x="140" y="154"/>
                    <a:pt x="101" y="154"/>
                  </a:cubicBezTo>
                  <a:cubicBezTo>
                    <a:pt x="31" y="154"/>
                    <a:pt x="0" y="249"/>
                    <a:pt x="0" y="260"/>
                  </a:cubicBezTo>
                  <a:cubicBezTo>
                    <a:pt x="0" y="269"/>
                    <a:pt x="8" y="269"/>
                    <a:pt x="11" y="269"/>
                  </a:cubicBezTo>
                  <a:cubicBezTo>
                    <a:pt x="22" y="269"/>
                    <a:pt x="22" y="266"/>
                    <a:pt x="25" y="258"/>
                  </a:cubicBezTo>
                  <a:cubicBezTo>
                    <a:pt x="42" y="199"/>
                    <a:pt x="73" y="174"/>
                    <a:pt x="98" y="174"/>
                  </a:cubicBezTo>
                  <a:cubicBezTo>
                    <a:pt x="109" y="174"/>
                    <a:pt x="118" y="179"/>
                    <a:pt x="118" y="199"/>
                  </a:cubicBezTo>
                  <a:cubicBezTo>
                    <a:pt x="118" y="213"/>
                    <a:pt x="112" y="224"/>
                    <a:pt x="95" y="26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5214240" y="3313080"/>
              <a:ext cx="183240" cy="673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10" h="188">
                  <a:moveTo>
                    <a:pt x="484" y="34"/>
                  </a:moveTo>
                  <a:cubicBezTo>
                    <a:pt x="493" y="34"/>
                    <a:pt x="510" y="34"/>
                    <a:pt x="510" y="17"/>
                  </a:cubicBezTo>
                  <a:cubicBezTo>
                    <a:pt x="510" y="0"/>
                    <a:pt x="493" y="0"/>
                    <a:pt x="484" y="0"/>
                  </a:cubicBezTo>
                  <a:lnTo>
                    <a:pt x="25" y="0"/>
                  </a:lnTo>
                  <a:cubicBezTo>
                    <a:pt x="17" y="0"/>
                    <a:pt x="0" y="0"/>
                    <a:pt x="0" y="17"/>
                  </a:cubicBezTo>
                  <a:cubicBezTo>
                    <a:pt x="0" y="34"/>
                    <a:pt x="17" y="34"/>
                    <a:pt x="25" y="34"/>
                  </a:cubicBezTo>
                  <a:close/>
                  <a:moveTo>
                    <a:pt x="484" y="188"/>
                  </a:moveTo>
                  <a:cubicBezTo>
                    <a:pt x="493" y="188"/>
                    <a:pt x="510" y="188"/>
                    <a:pt x="510" y="171"/>
                  </a:cubicBezTo>
                  <a:cubicBezTo>
                    <a:pt x="510" y="154"/>
                    <a:pt x="493" y="154"/>
                    <a:pt x="484" y="154"/>
                  </a:cubicBezTo>
                  <a:lnTo>
                    <a:pt x="25" y="154"/>
                  </a:lnTo>
                  <a:cubicBezTo>
                    <a:pt x="17" y="154"/>
                    <a:pt x="0" y="154"/>
                    <a:pt x="0" y="171"/>
                  </a:cubicBezTo>
                  <a:cubicBezTo>
                    <a:pt x="0" y="188"/>
                    <a:pt x="17" y="188"/>
                    <a:pt x="25" y="18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5441040" y="3243240"/>
              <a:ext cx="91440" cy="1648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55" h="459">
                  <a:moveTo>
                    <a:pt x="157" y="20"/>
                  </a:moveTo>
                  <a:cubicBezTo>
                    <a:pt x="157" y="0"/>
                    <a:pt x="157" y="0"/>
                    <a:pt x="137" y="0"/>
                  </a:cubicBezTo>
                  <a:cubicBezTo>
                    <a:pt x="92" y="45"/>
                    <a:pt x="28" y="45"/>
                    <a:pt x="0" y="45"/>
                  </a:cubicBezTo>
                  <a:lnTo>
                    <a:pt x="0" y="70"/>
                  </a:lnTo>
                  <a:cubicBezTo>
                    <a:pt x="17" y="70"/>
                    <a:pt x="62" y="70"/>
                    <a:pt x="101" y="50"/>
                  </a:cubicBezTo>
                  <a:lnTo>
                    <a:pt x="101" y="403"/>
                  </a:lnTo>
                  <a:cubicBezTo>
                    <a:pt x="101" y="426"/>
                    <a:pt x="101" y="434"/>
                    <a:pt x="31" y="434"/>
                  </a:cubicBezTo>
                  <a:lnTo>
                    <a:pt x="6" y="434"/>
                  </a:lnTo>
                  <a:lnTo>
                    <a:pt x="6" y="459"/>
                  </a:lnTo>
                  <a:cubicBezTo>
                    <a:pt x="17" y="459"/>
                    <a:pt x="104" y="456"/>
                    <a:pt x="129" y="456"/>
                  </a:cubicBezTo>
                  <a:cubicBezTo>
                    <a:pt x="151" y="456"/>
                    <a:pt x="238" y="459"/>
                    <a:pt x="255" y="459"/>
                  </a:cubicBezTo>
                  <a:lnTo>
                    <a:pt x="255" y="434"/>
                  </a:lnTo>
                  <a:lnTo>
                    <a:pt x="227" y="434"/>
                  </a:lnTo>
                  <a:cubicBezTo>
                    <a:pt x="157" y="434"/>
                    <a:pt x="157" y="426"/>
                    <a:pt x="157" y="40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21" name="Freeform 20"/>
            <p:cNvSpPr/>
            <p:nvPr/>
          </p:nvSpPr>
          <p:spPr>
            <a:xfrm>
              <a:off x="5724000" y="2653560"/>
              <a:ext cx="472320" cy="4964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313" h="1380">
                  <a:moveTo>
                    <a:pt x="1193" y="1380"/>
                  </a:moveTo>
                  <a:lnTo>
                    <a:pt x="1313" y="1064"/>
                  </a:lnTo>
                  <a:lnTo>
                    <a:pt x="1288" y="1064"/>
                  </a:lnTo>
                  <a:cubicBezTo>
                    <a:pt x="1249" y="1168"/>
                    <a:pt x="1145" y="1235"/>
                    <a:pt x="1030" y="1263"/>
                  </a:cubicBezTo>
                  <a:cubicBezTo>
                    <a:pt x="1011" y="1268"/>
                    <a:pt x="916" y="1294"/>
                    <a:pt x="725" y="1294"/>
                  </a:cubicBezTo>
                  <a:lnTo>
                    <a:pt x="129" y="1294"/>
                  </a:lnTo>
                  <a:lnTo>
                    <a:pt x="633" y="706"/>
                  </a:lnTo>
                  <a:cubicBezTo>
                    <a:pt x="638" y="697"/>
                    <a:pt x="641" y="694"/>
                    <a:pt x="641" y="692"/>
                  </a:cubicBezTo>
                  <a:cubicBezTo>
                    <a:pt x="641" y="689"/>
                    <a:pt x="641" y="686"/>
                    <a:pt x="633" y="675"/>
                  </a:cubicBezTo>
                  <a:lnTo>
                    <a:pt x="174" y="48"/>
                  </a:lnTo>
                  <a:lnTo>
                    <a:pt x="714" y="48"/>
                  </a:lnTo>
                  <a:cubicBezTo>
                    <a:pt x="848" y="48"/>
                    <a:pt x="938" y="62"/>
                    <a:pt x="946" y="64"/>
                  </a:cubicBezTo>
                  <a:cubicBezTo>
                    <a:pt x="1000" y="70"/>
                    <a:pt x="1084" y="87"/>
                    <a:pt x="1162" y="137"/>
                  </a:cubicBezTo>
                  <a:cubicBezTo>
                    <a:pt x="1187" y="154"/>
                    <a:pt x="1254" y="196"/>
                    <a:pt x="1288" y="277"/>
                  </a:cubicBezTo>
                  <a:lnTo>
                    <a:pt x="1313" y="277"/>
                  </a:lnTo>
                  <a:lnTo>
                    <a:pt x="1193" y="0"/>
                  </a:lnTo>
                  <a:lnTo>
                    <a:pt x="28" y="0"/>
                  </a:lnTo>
                  <a:cubicBezTo>
                    <a:pt x="6" y="0"/>
                    <a:pt x="3" y="0"/>
                    <a:pt x="0" y="6"/>
                  </a:cubicBezTo>
                  <a:cubicBezTo>
                    <a:pt x="0" y="11"/>
                    <a:pt x="0" y="28"/>
                    <a:pt x="0" y="39"/>
                  </a:cubicBezTo>
                  <a:lnTo>
                    <a:pt x="521" y="753"/>
                  </a:lnTo>
                  <a:lnTo>
                    <a:pt x="11" y="1352"/>
                  </a:lnTo>
                  <a:cubicBezTo>
                    <a:pt x="0" y="1364"/>
                    <a:pt x="0" y="1369"/>
                    <a:pt x="0" y="1369"/>
                  </a:cubicBezTo>
                  <a:cubicBezTo>
                    <a:pt x="0" y="1380"/>
                    <a:pt x="11" y="1380"/>
                    <a:pt x="28" y="138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22" name="Freeform 21"/>
            <p:cNvSpPr/>
            <p:nvPr/>
          </p:nvSpPr>
          <p:spPr>
            <a:xfrm>
              <a:off x="5653440" y="3303720"/>
              <a:ext cx="133560" cy="1126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72" h="314">
                  <a:moveTo>
                    <a:pt x="140" y="232"/>
                  </a:moveTo>
                  <a:cubicBezTo>
                    <a:pt x="132" y="258"/>
                    <a:pt x="109" y="294"/>
                    <a:pt x="76" y="294"/>
                  </a:cubicBezTo>
                  <a:cubicBezTo>
                    <a:pt x="73" y="294"/>
                    <a:pt x="50" y="294"/>
                    <a:pt x="36" y="286"/>
                  </a:cubicBezTo>
                  <a:cubicBezTo>
                    <a:pt x="64" y="274"/>
                    <a:pt x="67" y="249"/>
                    <a:pt x="67" y="246"/>
                  </a:cubicBezTo>
                  <a:cubicBezTo>
                    <a:pt x="67" y="230"/>
                    <a:pt x="56" y="221"/>
                    <a:pt x="39" y="221"/>
                  </a:cubicBezTo>
                  <a:cubicBezTo>
                    <a:pt x="20" y="221"/>
                    <a:pt x="0" y="238"/>
                    <a:pt x="0" y="263"/>
                  </a:cubicBezTo>
                  <a:cubicBezTo>
                    <a:pt x="0" y="297"/>
                    <a:pt x="39" y="314"/>
                    <a:pt x="73" y="314"/>
                  </a:cubicBezTo>
                  <a:cubicBezTo>
                    <a:pt x="104" y="314"/>
                    <a:pt x="134" y="294"/>
                    <a:pt x="151" y="263"/>
                  </a:cubicBezTo>
                  <a:cubicBezTo>
                    <a:pt x="168" y="300"/>
                    <a:pt x="204" y="314"/>
                    <a:pt x="232" y="314"/>
                  </a:cubicBezTo>
                  <a:cubicBezTo>
                    <a:pt x="314" y="314"/>
                    <a:pt x="356" y="227"/>
                    <a:pt x="356" y="207"/>
                  </a:cubicBezTo>
                  <a:cubicBezTo>
                    <a:pt x="356" y="199"/>
                    <a:pt x="347" y="199"/>
                    <a:pt x="344" y="199"/>
                  </a:cubicBezTo>
                  <a:cubicBezTo>
                    <a:pt x="336" y="199"/>
                    <a:pt x="333" y="202"/>
                    <a:pt x="330" y="210"/>
                  </a:cubicBezTo>
                  <a:cubicBezTo>
                    <a:pt x="316" y="258"/>
                    <a:pt x="274" y="294"/>
                    <a:pt x="235" y="294"/>
                  </a:cubicBezTo>
                  <a:cubicBezTo>
                    <a:pt x="207" y="294"/>
                    <a:pt x="193" y="274"/>
                    <a:pt x="193" y="249"/>
                  </a:cubicBezTo>
                  <a:cubicBezTo>
                    <a:pt x="193" y="230"/>
                    <a:pt x="210" y="168"/>
                    <a:pt x="230" y="90"/>
                  </a:cubicBezTo>
                  <a:cubicBezTo>
                    <a:pt x="244" y="36"/>
                    <a:pt x="274" y="20"/>
                    <a:pt x="297" y="20"/>
                  </a:cubicBezTo>
                  <a:cubicBezTo>
                    <a:pt x="300" y="20"/>
                    <a:pt x="322" y="20"/>
                    <a:pt x="336" y="28"/>
                  </a:cubicBezTo>
                  <a:cubicBezTo>
                    <a:pt x="314" y="36"/>
                    <a:pt x="305" y="56"/>
                    <a:pt x="305" y="67"/>
                  </a:cubicBezTo>
                  <a:cubicBezTo>
                    <a:pt x="305" y="84"/>
                    <a:pt x="316" y="92"/>
                    <a:pt x="333" y="92"/>
                  </a:cubicBezTo>
                  <a:cubicBezTo>
                    <a:pt x="347" y="92"/>
                    <a:pt x="372" y="81"/>
                    <a:pt x="372" y="50"/>
                  </a:cubicBezTo>
                  <a:cubicBezTo>
                    <a:pt x="372" y="11"/>
                    <a:pt x="328" y="0"/>
                    <a:pt x="300" y="0"/>
                  </a:cubicBezTo>
                  <a:cubicBezTo>
                    <a:pt x="263" y="0"/>
                    <a:pt x="238" y="22"/>
                    <a:pt x="221" y="50"/>
                  </a:cubicBezTo>
                  <a:cubicBezTo>
                    <a:pt x="210" y="20"/>
                    <a:pt x="176" y="0"/>
                    <a:pt x="137" y="0"/>
                  </a:cubicBezTo>
                  <a:cubicBezTo>
                    <a:pt x="62" y="0"/>
                    <a:pt x="17" y="87"/>
                    <a:pt x="17" y="106"/>
                  </a:cubicBezTo>
                  <a:cubicBezTo>
                    <a:pt x="17" y="115"/>
                    <a:pt x="25" y="115"/>
                    <a:pt x="28" y="115"/>
                  </a:cubicBezTo>
                  <a:cubicBezTo>
                    <a:pt x="36" y="115"/>
                    <a:pt x="36" y="112"/>
                    <a:pt x="42" y="104"/>
                  </a:cubicBezTo>
                  <a:cubicBezTo>
                    <a:pt x="59" y="50"/>
                    <a:pt x="101" y="20"/>
                    <a:pt x="137" y="20"/>
                  </a:cubicBezTo>
                  <a:cubicBezTo>
                    <a:pt x="160" y="20"/>
                    <a:pt x="176" y="31"/>
                    <a:pt x="176" y="64"/>
                  </a:cubicBezTo>
                  <a:cubicBezTo>
                    <a:pt x="176" y="78"/>
                    <a:pt x="168" y="115"/>
                    <a:pt x="162" y="1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23" name="Freeform 22"/>
            <p:cNvSpPr/>
            <p:nvPr/>
          </p:nvSpPr>
          <p:spPr>
            <a:xfrm>
              <a:off x="5828040" y="3270600"/>
              <a:ext cx="137880" cy="1630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84" h="454">
                  <a:moveTo>
                    <a:pt x="356" y="244"/>
                  </a:moveTo>
                  <a:cubicBezTo>
                    <a:pt x="367" y="244"/>
                    <a:pt x="384" y="244"/>
                    <a:pt x="384" y="227"/>
                  </a:cubicBezTo>
                  <a:cubicBezTo>
                    <a:pt x="384" y="210"/>
                    <a:pt x="367" y="210"/>
                    <a:pt x="356" y="210"/>
                  </a:cubicBezTo>
                  <a:lnTo>
                    <a:pt x="34" y="210"/>
                  </a:lnTo>
                  <a:cubicBezTo>
                    <a:pt x="45" y="109"/>
                    <a:pt x="129" y="34"/>
                    <a:pt x="238" y="34"/>
                  </a:cubicBezTo>
                  <a:lnTo>
                    <a:pt x="356" y="34"/>
                  </a:lnTo>
                  <a:cubicBezTo>
                    <a:pt x="367" y="34"/>
                    <a:pt x="384" y="34"/>
                    <a:pt x="384" y="17"/>
                  </a:cubicBezTo>
                  <a:cubicBezTo>
                    <a:pt x="384" y="0"/>
                    <a:pt x="367" y="0"/>
                    <a:pt x="356" y="0"/>
                  </a:cubicBezTo>
                  <a:lnTo>
                    <a:pt x="235" y="0"/>
                  </a:lnTo>
                  <a:cubicBezTo>
                    <a:pt x="106" y="0"/>
                    <a:pt x="0" y="101"/>
                    <a:pt x="0" y="227"/>
                  </a:cubicBezTo>
                  <a:cubicBezTo>
                    <a:pt x="0" y="353"/>
                    <a:pt x="106" y="454"/>
                    <a:pt x="235" y="454"/>
                  </a:cubicBezTo>
                  <a:lnTo>
                    <a:pt x="356" y="454"/>
                  </a:lnTo>
                  <a:cubicBezTo>
                    <a:pt x="367" y="454"/>
                    <a:pt x="384" y="454"/>
                    <a:pt x="384" y="437"/>
                  </a:cubicBezTo>
                  <a:cubicBezTo>
                    <a:pt x="384" y="420"/>
                    <a:pt x="367" y="420"/>
                    <a:pt x="356" y="420"/>
                  </a:cubicBezTo>
                  <a:lnTo>
                    <a:pt x="238" y="420"/>
                  </a:lnTo>
                  <a:cubicBezTo>
                    <a:pt x="129" y="420"/>
                    <a:pt x="45" y="344"/>
                    <a:pt x="34" y="2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24" name="Freeform 23"/>
            <p:cNvSpPr/>
            <p:nvPr/>
          </p:nvSpPr>
          <p:spPr>
            <a:xfrm>
              <a:off x="6010200" y="3239279"/>
              <a:ext cx="158040" cy="1800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40" h="501">
                  <a:moveTo>
                    <a:pt x="440" y="8"/>
                  </a:moveTo>
                  <a:cubicBezTo>
                    <a:pt x="440" y="6"/>
                    <a:pt x="440" y="0"/>
                    <a:pt x="431" y="0"/>
                  </a:cubicBezTo>
                  <a:cubicBezTo>
                    <a:pt x="428" y="0"/>
                    <a:pt x="426" y="0"/>
                    <a:pt x="417" y="8"/>
                  </a:cubicBezTo>
                  <a:lnTo>
                    <a:pt x="384" y="50"/>
                  </a:lnTo>
                  <a:cubicBezTo>
                    <a:pt x="358" y="11"/>
                    <a:pt x="314" y="0"/>
                    <a:pt x="272" y="0"/>
                  </a:cubicBezTo>
                  <a:cubicBezTo>
                    <a:pt x="174" y="0"/>
                    <a:pt x="87" y="78"/>
                    <a:pt x="87" y="160"/>
                  </a:cubicBezTo>
                  <a:cubicBezTo>
                    <a:pt x="87" y="168"/>
                    <a:pt x="90" y="196"/>
                    <a:pt x="109" y="221"/>
                  </a:cubicBezTo>
                  <a:cubicBezTo>
                    <a:pt x="134" y="249"/>
                    <a:pt x="160" y="258"/>
                    <a:pt x="207" y="266"/>
                  </a:cubicBezTo>
                  <a:cubicBezTo>
                    <a:pt x="218" y="272"/>
                    <a:pt x="255" y="277"/>
                    <a:pt x="266" y="280"/>
                  </a:cubicBezTo>
                  <a:cubicBezTo>
                    <a:pt x="286" y="286"/>
                    <a:pt x="330" y="302"/>
                    <a:pt x="330" y="353"/>
                  </a:cubicBezTo>
                  <a:cubicBezTo>
                    <a:pt x="330" y="409"/>
                    <a:pt x="272" y="476"/>
                    <a:pt x="190" y="476"/>
                  </a:cubicBezTo>
                  <a:cubicBezTo>
                    <a:pt x="132" y="476"/>
                    <a:pt x="56" y="454"/>
                    <a:pt x="56" y="378"/>
                  </a:cubicBezTo>
                  <a:cubicBezTo>
                    <a:pt x="56" y="370"/>
                    <a:pt x="59" y="356"/>
                    <a:pt x="62" y="342"/>
                  </a:cubicBezTo>
                  <a:cubicBezTo>
                    <a:pt x="62" y="339"/>
                    <a:pt x="62" y="339"/>
                    <a:pt x="62" y="339"/>
                  </a:cubicBezTo>
                  <a:cubicBezTo>
                    <a:pt x="62" y="330"/>
                    <a:pt x="53" y="330"/>
                    <a:pt x="50" y="330"/>
                  </a:cubicBezTo>
                  <a:cubicBezTo>
                    <a:pt x="42" y="330"/>
                    <a:pt x="39" y="330"/>
                    <a:pt x="36" y="344"/>
                  </a:cubicBezTo>
                  <a:lnTo>
                    <a:pt x="3" y="482"/>
                  </a:lnTo>
                  <a:cubicBezTo>
                    <a:pt x="0" y="484"/>
                    <a:pt x="0" y="490"/>
                    <a:pt x="0" y="493"/>
                  </a:cubicBezTo>
                  <a:cubicBezTo>
                    <a:pt x="0" y="496"/>
                    <a:pt x="3" y="501"/>
                    <a:pt x="8" y="501"/>
                  </a:cubicBezTo>
                  <a:cubicBezTo>
                    <a:pt x="14" y="501"/>
                    <a:pt x="14" y="501"/>
                    <a:pt x="22" y="490"/>
                  </a:cubicBezTo>
                  <a:cubicBezTo>
                    <a:pt x="31" y="482"/>
                    <a:pt x="50" y="462"/>
                    <a:pt x="56" y="454"/>
                  </a:cubicBezTo>
                  <a:cubicBezTo>
                    <a:pt x="92" y="493"/>
                    <a:pt x="148" y="501"/>
                    <a:pt x="190" y="501"/>
                  </a:cubicBezTo>
                  <a:cubicBezTo>
                    <a:pt x="294" y="501"/>
                    <a:pt x="378" y="412"/>
                    <a:pt x="378" y="330"/>
                  </a:cubicBezTo>
                  <a:cubicBezTo>
                    <a:pt x="378" y="300"/>
                    <a:pt x="367" y="272"/>
                    <a:pt x="350" y="255"/>
                  </a:cubicBezTo>
                  <a:cubicBezTo>
                    <a:pt x="328" y="230"/>
                    <a:pt x="316" y="227"/>
                    <a:pt x="227" y="207"/>
                  </a:cubicBezTo>
                  <a:cubicBezTo>
                    <a:pt x="213" y="202"/>
                    <a:pt x="190" y="199"/>
                    <a:pt x="182" y="196"/>
                  </a:cubicBezTo>
                  <a:cubicBezTo>
                    <a:pt x="165" y="190"/>
                    <a:pt x="137" y="171"/>
                    <a:pt x="137" y="132"/>
                  </a:cubicBezTo>
                  <a:cubicBezTo>
                    <a:pt x="137" y="78"/>
                    <a:pt x="199" y="22"/>
                    <a:pt x="272" y="22"/>
                  </a:cubicBezTo>
                  <a:cubicBezTo>
                    <a:pt x="344" y="22"/>
                    <a:pt x="381" y="64"/>
                    <a:pt x="381" y="132"/>
                  </a:cubicBezTo>
                  <a:cubicBezTo>
                    <a:pt x="381" y="140"/>
                    <a:pt x="378" y="154"/>
                    <a:pt x="378" y="162"/>
                  </a:cubicBezTo>
                  <a:cubicBezTo>
                    <a:pt x="378" y="171"/>
                    <a:pt x="386" y="171"/>
                    <a:pt x="389" y="171"/>
                  </a:cubicBezTo>
                  <a:cubicBezTo>
                    <a:pt x="400" y="171"/>
                    <a:pt x="400" y="168"/>
                    <a:pt x="403" y="15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25" name="Freeform 24"/>
            <p:cNvSpPr/>
            <p:nvPr/>
          </p:nvSpPr>
          <p:spPr>
            <a:xfrm>
              <a:off x="6180840" y="3331080"/>
              <a:ext cx="63000" cy="120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76" h="336">
                  <a:moveTo>
                    <a:pt x="151" y="22"/>
                  </a:moveTo>
                  <a:cubicBezTo>
                    <a:pt x="151" y="8"/>
                    <a:pt x="143" y="0"/>
                    <a:pt x="132" y="0"/>
                  </a:cubicBezTo>
                  <a:cubicBezTo>
                    <a:pt x="118" y="0"/>
                    <a:pt x="101" y="14"/>
                    <a:pt x="101" y="31"/>
                  </a:cubicBezTo>
                  <a:cubicBezTo>
                    <a:pt x="101" y="45"/>
                    <a:pt x="112" y="50"/>
                    <a:pt x="120" y="50"/>
                  </a:cubicBezTo>
                  <a:cubicBezTo>
                    <a:pt x="137" y="50"/>
                    <a:pt x="151" y="36"/>
                    <a:pt x="151" y="22"/>
                  </a:cubicBezTo>
                  <a:close/>
                  <a:moveTo>
                    <a:pt x="176" y="260"/>
                  </a:moveTo>
                  <a:cubicBezTo>
                    <a:pt x="176" y="252"/>
                    <a:pt x="168" y="252"/>
                    <a:pt x="165" y="252"/>
                  </a:cubicBezTo>
                  <a:cubicBezTo>
                    <a:pt x="157" y="252"/>
                    <a:pt x="157" y="255"/>
                    <a:pt x="154" y="263"/>
                  </a:cubicBezTo>
                  <a:cubicBezTo>
                    <a:pt x="146" y="291"/>
                    <a:pt x="123" y="319"/>
                    <a:pt x="98" y="319"/>
                  </a:cubicBezTo>
                  <a:cubicBezTo>
                    <a:pt x="87" y="319"/>
                    <a:pt x="81" y="311"/>
                    <a:pt x="81" y="300"/>
                  </a:cubicBezTo>
                  <a:cubicBezTo>
                    <a:pt x="81" y="291"/>
                    <a:pt x="84" y="286"/>
                    <a:pt x="90" y="274"/>
                  </a:cubicBezTo>
                  <a:cubicBezTo>
                    <a:pt x="92" y="266"/>
                    <a:pt x="98" y="255"/>
                    <a:pt x="101" y="249"/>
                  </a:cubicBezTo>
                  <a:cubicBezTo>
                    <a:pt x="101" y="244"/>
                    <a:pt x="120" y="199"/>
                    <a:pt x="129" y="179"/>
                  </a:cubicBezTo>
                  <a:cubicBezTo>
                    <a:pt x="132" y="171"/>
                    <a:pt x="134" y="162"/>
                    <a:pt x="134" y="154"/>
                  </a:cubicBezTo>
                  <a:cubicBezTo>
                    <a:pt x="134" y="132"/>
                    <a:pt x="112" y="112"/>
                    <a:pt x="81" y="112"/>
                  </a:cubicBezTo>
                  <a:cubicBezTo>
                    <a:pt x="28" y="112"/>
                    <a:pt x="0" y="176"/>
                    <a:pt x="0" y="188"/>
                  </a:cubicBezTo>
                  <a:cubicBezTo>
                    <a:pt x="0" y="196"/>
                    <a:pt x="8" y="196"/>
                    <a:pt x="11" y="196"/>
                  </a:cubicBezTo>
                  <a:cubicBezTo>
                    <a:pt x="20" y="196"/>
                    <a:pt x="20" y="193"/>
                    <a:pt x="22" y="185"/>
                  </a:cubicBezTo>
                  <a:cubicBezTo>
                    <a:pt x="34" y="151"/>
                    <a:pt x="56" y="129"/>
                    <a:pt x="78" y="129"/>
                  </a:cubicBezTo>
                  <a:cubicBezTo>
                    <a:pt x="87" y="129"/>
                    <a:pt x="92" y="134"/>
                    <a:pt x="92" y="148"/>
                  </a:cubicBezTo>
                  <a:cubicBezTo>
                    <a:pt x="92" y="148"/>
                    <a:pt x="92" y="157"/>
                    <a:pt x="90" y="165"/>
                  </a:cubicBezTo>
                  <a:cubicBezTo>
                    <a:pt x="87" y="174"/>
                    <a:pt x="64" y="227"/>
                    <a:pt x="59" y="244"/>
                  </a:cubicBezTo>
                  <a:cubicBezTo>
                    <a:pt x="53" y="252"/>
                    <a:pt x="53" y="255"/>
                    <a:pt x="48" y="272"/>
                  </a:cubicBezTo>
                  <a:cubicBezTo>
                    <a:pt x="45" y="277"/>
                    <a:pt x="42" y="286"/>
                    <a:pt x="42" y="294"/>
                  </a:cubicBezTo>
                  <a:cubicBezTo>
                    <a:pt x="42" y="319"/>
                    <a:pt x="64" y="336"/>
                    <a:pt x="95" y="336"/>
                  </a:cubicBezTo>
                  <a:cubicBezTo>
                    <a:pt x="148" y="336"/>
                    <a:pt x="176" y="272"/>
                    <a:pt x="176" y="26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26" name="Freeform 25"/>
            <p:cNvSpPr/>
            <p:nvPr/>
          </p:nvSpPr>
          <p:spPr>
            <a:xfrm>
              <a:off x="6380280" y="2724119"/>
              <a:ext cx="14760" cy="354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2" h="986">
                  <a:moveTo>
                    <a:pt x="42" y="36"/>
                  </a:moveTo>
                  <a:cubicBezTo>
                    <a:pt x="42" y="17"/>
                    <a:pt x="42" y="0"/>
                    <a:pt x="22" y="0"/>
                  </a:cubicBezTo>
                  <a:cubicBezTo>
                    <a:pt x="0" y="0"/>
                    <a:pt x="0" y="17"/>
                    <a:pt x="0" y="36"/>
                  </a:cubicBezTo>
                  <a:lnTo>
                    <a:pt x="0" y="952"/>
                  </a:lnTo>
                  <a:cubicBezTo>
                    <a:pt x="0" y="969"/>
                    <a:pt x="0" y="986"/>
                    <a:pt x="22" y="986"/>
                  </a:cubicBezTo>
                  <a:cubicBezTo>
                    <a:pt x="42" y="986"/>
                    <a:pt x="42" y="969"/>
                    <a:pt x="42" y="9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27" name="Freeform 26"/>
            <p:cNvSpPr/>
            <p:nvPr/>
          </p:nvSpPr>
          <p:spPr>
            <a:xfrm>
              <a:off x="6478199" y="2724119"/>
              <a:ext cx="14760" cy="354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2" h="986">
                  <a:moveTo>
                    <a:pt x="42" y="36"/>
                  </a:moveTo>
                  <a:cubicBezTo>
                    <a:pt x="42" y="17"/>
                    <a:pt x="42" y="0"/>
                    <a:pt x="22" y="0"/>
                  </a:cubicBezTo>
                  <a:cubicBezTo>
                    <a:pt x="0" y="0"/>
                    <a:pt x="0" y="17"/>
                    <a:pt x="0" y="36"/>
                  </a:cubicBezTo>
                  <a:lnTo>
                    <a:pt x="0" y="952"/>
                  </a:lnTo>
                  <a:cubicBezTo>
                    <a:pt x="0" y="969"/>
                    <a:pt x="0" y="986"/>
                    <a:pt x="22" y="986"/>
                  </a:cubicBezTo>
                  <a:cubicBezTo>
                    <a:pt x="42" y="986"/>
                    <a:pt x="42" y="969"/>
                    <a:pt x="42" y="9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28" name="Freeform 27"/>
            <p:cNvSpPr/>
            <p:nvPr/>
          </p:nvSpPr>
          <p:spPr>
            <a:xfrm>
              <a:off x="6544440" y="2833200"/>
              <a:ext cx="177120" cy="1609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93" h="448">
                  <a:moveTo>
                    <a:pt x="302" y="140"/>
                  </a:moveTo>
                  <a:cubicBezTo>
                    <a:pt x="308" y="112"/>
                    <a:pt x="330" y="22"/>
                    <a:pt x="400" y="22"/>
                  </a:cubicBezTo>
                  <a:cubicBezTo>
                    <a:pt x="406" y="22"/>
                    <a:pt x="428" y="22"/>
                    <a:pt x="448" y="34"/>
                  </a:cubicBezTo>
                  <a:cubicBezTo>
                    <a:pt x="423" y="39"/>
                    <a:pt x="400" y="64"/>
                    <a:pt x="400" y="87"/>
                  </a:cubicBezTo>
                  <a:cubicBezTo>
                    <a:pt x="400" y="104"/>
                    <a:pt x="412" y="123"/>
                    <a:pt x="440" y="123"/>
                  </a:cubicBezTo>
                  <a:cubicBezTo>
                    <a:pt x="462" y="123"/>
                    <a:pt x="493" y="104"/>
                    <a:pt x="493" y="64"/>
                  </a:cubicBezTo>
                  <a:cubicBezTo>
                    <a:pt x="493" y="14"/>
                    <a:pt x="434" y="0"/>
                    <a:pt x="400" y="0"/>
                  </a:cubicBezTo>
                  <a:cubicBezTo>
                    <a:pt x="344" y="0"/>
                    <a:pt x="308" y="53"/>
                    <a:pt x="297" y="76"/>
                  </a:cubicBezTo>
                  <a:cubicBezTo>
                    <a:pt x="272" y="11"/>
                    <a:pt x="218" y="0"/>
                    <a:pt x="190" y="0"/>
                  </a:cubicBezTo>
                  <a:cubicBezTo>
                    <a:pt x="87" y="0"/>
                    <a:pt x="31" y="129"/>
                    <a:pt x="31" y="151"/>
                  </a:cubicBezTo>
                  <a:cubicBezTo>
                    <a:pt x="31" y="162"/>
                    <a:pt x="39" y="162"/>
                    <a:pt x="42" y="162"/>
                  </a:cubicBezTo>
                  <a:cubicBezTo>
                    <a:pt x="50" y="162"/>
                    <a:pt x="53" y="160"/>
                    <a:pt x="56" y="151"/>
                  </a:cubicBezTo>
                  <a:cubicBezTo>
                    <a:pt x="90" y="48"/>
                    <a:pt x="154" y="22"/>
                    <a:pt x="188" y="22"/>
                  </a:cubicBezTo>
                  <a:cubicBezTo>
                    <a:pt x="207" y="22"/>
                    <a:pt x="241" y="31"/>
                    <a:pt x="241" y="87"/>
                  </a:cubicBezTo>
                  <a:cubicBezTo>
                    <a:pt x="241" y="118"/>
                    <a:pt x="224" y="185"/>
                    <a:pt x="188" y="325"/>
                  </a:cubicBezTo>
                  <a:cubicBezTo>
                    <a:pt x="171" y="386"/>
                    <a:pt x="137" y="426"/>
                    <a:pt x="95" y="426"/>
                  </a:cubicBezTo>
                  <a:cubicBezTo>
                    <a:pt x="87" y="426"/>
                    <a:pt x="64" y="426"/>
                    <a:pt x="45" y="414"/>
                  </a:cubicBezTo>
                  <a:cubicBezTo>
                    <a:pt x="70" y="409"/>
                    <a:pt x="90" y="389"/>
                    <a:pt x="90" y="361"/>
                  </a:cubicBezTo>
                  <a:cubicBezTo>
                    <a:pt x="90" y="333"/>
                    <a:pt x="70" y="325"/>
                    <a:pt x="53" y="325"/>
                  </a:cubicBezTo>
                  <a:cubicBezTo>
                    <a:pt x="25" y="325"/>
                    <a:pt x="0" y="353"/>
                    <a:pt x="0" y="384"/>
                  </a:cubicBezTo>
                  <a:cubicBezTo>
                    <a:pt x="0" y="428"/>
                    <a:pt x="50" y="448"/>
                    <a:pt x="92" y="448"/>
                  </a:cubicBezTo>
                  <a:cubicBezTo>
                    <a:pt x="160" y="448"/>
                    <a:pt x="193" y="378"/>
                    <a:pt x="196" y="372"/>
                  </a:cubicBezTo>
                  <a:cubicBezTo>
                    <a:pt x="210" y="409"/>
                    <a:pt x="244" y="448"/>
                    <a:pt x="302" y="448"/>
                  </a:cubicBezTo>
                  <a:cubicBezTo>
                    <a:pt x="406" y="448"/>
                    <a:pt x="462" y="322"/>
                    <a:pt x="462" y="297"/>
                  </a:cubicBezTo>
                  <a:cubicBezTo>
                    <a:pt x="462" y="286"/>
                    <a:pt x="454" y="286"/>
                    <a:pt x="451" y="286"/>
                  </a:cubicBezTo>
                  <a:cubicBezTo>
                    <a:pt x="442" y="286"/>
                    <a:pt x="440" y="291"/>
                    <a:pt x="437" y="297"/>
                  </a:cubicBezTo>
                  <a:cubicBezTo>
                    <a:pt x="406" y="403"/>
                    <a:pt x="339" y="426"/>
                    <a:pt x="305" y="426"/>
                  </a:cubicBezTo>
                  <a:cubicBezTo>
                    <a:pt x="266" y="426"/>
                    <a:pt x="252" y="395"/>
                    <a:pt x="252" y="361"/>
                  </a:cubicBezTo>
                  <a:cubicBezTo>
                    <a:pt x="252" y="339"/>
                    <a:pt x="258" y="319"/>
                    <a:pt x="269" y="27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29" name="Freeform 28"/>
            <p:cNvSpPr/>
            <p:nvPr/>
          </p:nvSpPr>
          <p:spPr>
            <a:xfrm>
              <a:off x="6843960" y="2894399"/>
              <a:ext cx="217440" cy="147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05" h="42">
                  <a:moveTo>
                    <a:pt x="568" y="42"/>
                  </a:moveTo>
                  <a:cubicBezTo>
                    <a:pt x="585" y="42"/>
                    <a:pt x="605" y="42"/>
                    <a:pt x="605" y="22"/>
                  </a:cubicBezTo>
                  <a:cubicBezTo>
                    <a:pt x="605" y="0"/>
                    <a:pt x="585" y="0"/>
                    <a:pt x="568" y="0"/>
                  </a:cubicBezTo>
                  <a:lnTo>
                    <a:pt x="34" y="0"/>
                  </a:lnTo>
                  <a:cubicBezTo>
                    <a:pt x="17" y="0"/>
                    <a:pt x="0" y="0"/>
                    <a:pt x="0" y="22"/>
                  </a:cubicBezTo>
                  <a:cubicBezTo>
                    <a:pt x="0" y="42"/>
                    <a:pt x="17" y="42"/>
                    <a:pt x="34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30" name="Freeform 29"/>
            <p:cNvSpPr/>
            <p:nvPr/>
          </p:nvSpPr>
          <p:spPr>
            <a:xfrm>
              <a:off x="7178760" y="2833200"/>
              <a:ext cx="192240" cy="2336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35" h="650">
                  <a:moveTo>
                    <a:pt x="199" y="90"/>
                  </a:moveTo>
                  <a:cubicBezTo>
                    <a:pt x="204" y="70"/>
                    <a:pt x="213" y="31"/>
                    <a:pt x="213" y="28"/>
                  </a:cubicBezTo>
                  <a:cubicBezTo>
                    <a:pt x="213" y="11"/>
                    <a:pt x="202" y="0"/>
                    <a:pt x="185" y="0"/>
                  </a:cubicBezTo>
                  <a:cubicBezTo>
                    <a:pt x="182" y="0"/>
                    <a:pt x="154" y="0"/>
                    <a:pt x="146" y="36"/>
                  </a:cubicBezTo>
                  <a:lnTo>
                    <a:pt x="3" y="608"/>
                  </a:lnTo>
                  <a:cubicBezTo>
                    <a:pt x="0" y="619"/>
                    <a:pt x="0" y="622"/>
                    <a:pt x="0" y="624"/>
                  </a:cubicBezTo>
                  <a:cubicBezTo>
                    <a:pt x="0" y="638"/>
                    <a:pt x="11" y="650"/>
                    <a:pt x="28" y="650"/>
                  </a:cubicBezTo>
                  <a:cubicBezTo>
                    <a:pt x="48" y="650"/>
                    <a:pt x="62" y="633"/>
                    <a:pt x="62" y="630"/>
                  </a:cubicBezTo>
                  <a:cubicBezTo>
                    <a:pt x="67" y="622"/>
                    <a:pt x="78" y="568"/>
                    <a:pt x="118" y="417"/>
                  </a:cubicBezTo>
                  <a:cubicBezTo>
                    <a:pt x="148" y="442"/>
                    <a:pt x="193" y="448"/>
                    <a:pt x="213" y="448"/>
                  </a:cubicBezTo>
                  <a:cubicBezTo>
                    <a:pt x="283" y="448"/>
                    <a:pt x="319" y="403"/>
                    <a:pt x="344" y="375"/>
                  </a:cubicBezTo>
                  <a:cubicBezTo>
                    <a:pt x="353" y="420"/>
                    <a:pt x="389" y="448"/>
                    <a:pt x="434" y="448"/>
                  </a:cubicBezTo>
                  <a:cubicBezTo>
                    <a:pt x="468" y="448"/>
                    <a:pt x="490" y="426"/>
                    <a:pt x="507" y="392"/>
                  </a:cubicBezTo>
                  <a:cubicBezTo>
                    <a:pt x="524" y="358"/>
                    <a:pt x="535" y="297"/>
                    <a:pt x="535" y="297"/>
                  </a:cubicBezTo>
                  <a:cubicBezTo>
                    <a:pt x="535" y="286"/>
                    <a:pt x="526" y="286"/>
                    <a:pt x="524" y="286"/>
                  </a:cubicBezTo>
                  <a:cubicBezTo>
                    <a:pt x="515" y="286"/>
                    <a:pt x="512" y="288"/>
                    <a:pt x="510" y="302"/>
                  </a:cubicBezTo>
                  <a:cubicBezTo>
                    <a:pt x="493" y="367"/>
                    <a:pt x="476" y="426"/>
                    <a:pt x="434" y="426"/>
                  </a:cubicBezTo>
                  <a:cubicBezTo>
                    <a:pt x="409" y="426"/>
                    <a:pt x="406" y="400"/>
                    <a:pt x="406" y="381"/>
                  </a:cubicBezTo>
                  <a:cubicBezTo>
                    <a:pt x="406" y="358"/>
                    <a:pt x="417" y="314"/>
                    <a:pt x="426" y="277"/>
                  </a:cubicBezTo>
                  <a:lnTo>
                    <a:pt x="454" y="171"/>
                  </a:lnTo>
                  <a:cubicBezTo>
                    <a:pt x="456" y="157"/>
                    <a:pt x="465" y="118"/>
                    <a:pt x="470" y="104"/>
                  </a:cubicBezTo>
                  <a:cubicBezTo>
                    <a:pt x="476" y="81"/>
                    <a:pt x="484" y="45"/>
                    <a:pt x="484" y="36"/>
                  </a:cubicBezTo>
                  <a:cubicBezTo>
                    <a:pt x="484" y="20"/>
                    <a:pt x="470" y="11"/>
                    <a:pt x="456" y="11"/>
                  </a:cubicBezTo>
                  <a:cubicBezTo>
                    <a:pt x="451" y="11"/>
                    <a:pt x="426" y="11"/>
                    <a:pt x="417" y="45"/>
                  </a:cubicBezTo>
                  <a:lnTo>
                    <a:pt x="370" y="230"/>
                  </a:lnTo>
                  <a:cubicBezTo>
                    <a:pt x="358" y="280"/>
                    <a:pt x="347" y="322"/>
                    <a:pt x="344" y="330"/>
                  </a:cubicBezTo>
                  <a:cubicBezTo>
                    <a:pt x="344" y="336"/>
                    <a:pt x="297" y="426"/>
                    <a:pt x="216" y="426"/>
                  </a:cubicBezTo>
                  <a:cubicBezTo>
                    <a:pt x="168" y="426"/>
                    <a:pt x="143" y="392"/>
                    <a:pt x="143" y="339"/>
                  </a:cubicBezTo>
                  <a:cubicBezTo>
                    <a:pt x="143" y="311"/>
                    <a:pt x="151" y="283"/>
                    <a:pt x="157" y="25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31" name="Freeform 30"/>
            <p:cNvSpPr/>
            <p:nvPr/>
          </p:nvSpPr>
          <p:spPr>
            <a:xfrm>
              <a:off x="7392240" y="2878560"/>
              <a:ext cx="76320" cy="1681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13" h="468">
                  <a:moveTo>
                    <a:pt x="193" y="25"/>
                  </a:moveTo>
                  <a:cubicBezTo>
                    <a:pt x="193" y="14"/>
                    <a:pt x="185" y="0"/>
                    <a:pt x="165" y="0"/>
                  </a:cubicBezTo>
                  <a:cubicBezTo>
                    <a:pt x="146" y="0"/>
                    <a:pt x="126" y="17"/>
                    <a:pt x="126" y="39"/>
                  </a:cubicBezTo>
                  <a:cubicBezTo>
                    <a:pt x="126" y="50"/>
                    <a:pt x="134" y="64"/>
                    <a:pt x="154" y="64"/>
                  </a:cubicBezTo>
                  <a:cubicBezTo>
                    <a:pt x="174" y="64"/>
                    <a:pt x="193" y="45"/>
                    <a:pt x="193" y="25"/>
                  </a:cubicBezTo>
                  <a:close/>
                  <a:moveTo>
                    <a:pt x="50" y="378"/>
                  </a:moveTo>
                  <a:cubicBezTo>
                    <a:pt x="48" y="386"/>
                    <a:pt x="45" y="395"/>
                    <a:pt x="45" y="409"/>
                  </a:cubicBezTo>
                  <a:cubicBezTo>
                    <a:pt x="45" y="440"/>
                    <a:pt x="73" y="468"/>
                    <a:pt x="112" y="468"/>
                  </a:cubicBezTo>
                  <a:cubicBezTo>
                    <a:pt x="182" y="468"/>
                    <a:pt x="213" y="370"/>
                    <a:pt x="213" y="361"/>
                  </a:cubicBezTo>
                  <a:cubicBezTo>
                    <a:pt x="213" y="350"/>
                    <a:pt x="202" y="350"/>
                    <a:pt x="202" y="350"/>
                  </a:cubicBezTo>
                  <a:cubicBezTo>
                    <a:pt x="190" y="350"/>
                    <a:pt x="190" y="356"/>
                    <a:pt x="188" y="364"/>
                  </a:cubicBezTo>
                  <a:cubicBezTo>
                    <a:pt x="171" y="417"/>
                    <a:pt x="140" y="448"/>
                    <a:pt x="112" y="448"/>
                  </a:cubicBezTo>
                  <a:cubicBezTo>
                    <a:pt x="98" y="448"/>
                    <a:pt x="95" y="437"/>
                    <a:pt x="95" y="423"/>
                  </a:cubicBezTo>
                  <a:cubicBezTo>
                    <a:pt x="95" y="406"/>
                    <a:pt x="101" y="395"/>
                    <a:pt x="106" y="378"/>
                  </a:cubicBezTo>
                  <a:cubicBezTo>
                    <a:pt x="115" y="358"/>
                    <a:pt x="120" y="342"/>
                    <a:pt x="129" y="322"/>
                  </a:cubicBezTo>
                  <a:cubicBezTo>
                    <a:pt x="134" y="305"/>
                    <a:pt x="160" y="244"/>
                    <a:pt x="162" y="235"/>
                  </a:cubicBezTo>
                  <a:cubicBezTo>
                    <a:pt x="165" y="227"/>
                    <a:pt x="168" y="218"/>
                    <a:pt x="168" y="213"/>
                  </a:cubicBezTo>
                  <a:cubicBezTo>
                    <a:pt x="168" y="179"/>
                    <a:pt x="140" y="154"/>
                    <a:pt x="101" y="154"/>
                  </a:cubicBezTo>
                  <a:cubicBezTo>
                    <a:pt x="31" y="154"/>
                    <a:pt x="0" y="249"/>
                    <a:pt x="0" y="260"/>
                  </a:cubicBezTo>
                  <a:cubicBezTo>
                    <a:pt x="0" y="269"/>
                    <a:pt x="11" y="269"/>
                    <a:pt x="11" y="269"/>
                  </a:cubicBezTo>
                  <a:cubicBezTo>
                    <a:pt x="22" y="269"/>
                    <a:pt x="22" y="266"/>
                    <a:pt x="25" y="258"/>
                  </a:cubicBezTo>
                  <a:cubicBezTo>
                    <a:pt x="42" y="199"/>
                    <a:pt x="73" y="174"/>
                    <a:pt x="98" y="174"/>
                  </a:cubicBezTo>
                  <a:cubicBezTo>
                    <a:pt x="109" y="174"/>
                    <a:pt x="118" y="179"/>
                    <a:pt x="118" y="199"/>
                  </a:cubicBezTo>
                  <a:cubicBezTo>
                    <a:pt x="118" y="213"/>
                    <a:pt x="112" y="224"/>
                    <a:pt x="95" y="26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32" name="Freeform 31"/>
            <p:cNvSpPr/>
            <p:nvPr/>
          </p:nvSpPr>
          <p:spPr>
            <a:xfrm>
              <a:off x="7540559" y="2724119"/>
              <a:ext cx="14760" cy="354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2" h="986">
                  <a:moveTo>
                    <a:pt x="42" y="36"/>
                  </a:moveTo>
                  <a:cubicBezTo>
                    <a:pt x="42" y="17"/>
                    <a:pt x="42" y="0"/>
                    <a:pt x="22" y="0"/>
                  </a:cubicBezTo>
                  <a:cubicBezTo>
                    <a:pt x="0" y="0"/>
                    <a:pt x="0" y="17"/>
                    <a:pt x="0" y="36"/>
                  </a:cubicBezTo>
                  <a:lnTo>
                    <a:pt x="0" y="952"/>
                  </a:lnTo>
                  <a:cubicBezTo>
                    <a:pt x="0" y="969"/>
                    <a:pt x="0" y="986"/>
                    <a:pt x="22" y="986"/>
                  </a:cubicBezTo>
                  <a:cubicBezTo>
                    <a:pt x="42" y="986"/>
                    <a:pt x="42" y="969"/>
                    <a:pt x="42" y="9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33" name="Freeform 32"/>
            <p:cNvSpPr/>
            <p:nvPr/>
          </p:nvSpPr>
          <p:spPr>
            <a:xfrm>
              <a:off x="7639200" y="2724119"/>
              <a:ext cx="14760" cy="354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2" h="986">
                  <a:moveTo>
                    <a:pt x="42" y="36"/>
                  </a:moveTo>
                  <a:cubicBezTo>
                    <a:pt x="42" y="17"/>
                    <a:pt x="42" y="0"/>
                    <a:pt x="22" y="0"/>
                  </a:cubicBezTo>
                  <a:cubicBezTo>
                    <a:pt x="0" y="0"/>
                    <a:pt x="0" y="17"/>
                    <a:pt x="0" y="36"/>
                  </a:cubicBezTo>
                  <a:lnTo>
                    <a:pt x="0" y="952"/>
                  </a:lnTo>
                  <a:cubicBezTo>
                    <a:pt x="0" y="969"/>
                    <a:pt x="0" y="986"/>
                    <a:pt x="22" y="986"/>
                  </a:cubicBezTo>
                  <a:cubicBezTo>
                    <a:pt x="42" y="986"/>
                    <a:pt x="42" y="969"/>
                    <a:pt x="42" y="9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34" name="Freeform 33"/>
            <p:cNvSpPr/>
            <p:nvPr/>
          </p:nvSpPr>
          <p:spPr>
            <a:xfrm>
              <a:off x="7709760" y="2678760"/>
              <a:ext cx="110520" cy="1648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08" h="459">
                  <a:moveTo>
                    <a:pt x="308" y="333"/>
                  </a:moveTo>
                  <a:lnTo>
                    <a:pt x="283" y="333"/>
                  </a:lnTo>
                  <a:cubicBezTo>
                    <a:pt x="283" y="350"/>
                    <a:pt x="274" y="389"/>
                    <a:pt x="266" y="398"/>
                  </a:cubicBezTo>
                  <a:cubicBezTo>
                    <a:pt x="260" y="400"/>
                    <a:pt x="207" y="400"/>
                    <a:pt x="196" y="400"/>
                  </a:cubicBezTo>
                  <a:lnTo>
                    <a:pt x="70" y="400"/>
                  </a:lnTo>
                  <a:cubicBezTo>
                    <a:pt x="143" y="336"/>
                    <a:pt x="165" y="316"/>
                    <a:pt x="207" y="286"/>
                  </a:cubicBezTo>
                  <a:cubicBezTo>
                    <a:pt x="260" y="244"/>
                    <a:pt x="308" y="202"/>
                    <a:pt x="308" y="134"/>
                  </a:cubicBezTo>
                  <a:cubicBezTo>
                    <a:pt x="308" y="50"/>
                    <a:pt x="232" y="0"/>
                    <a:pt x="146" y="0"/>
                  </a:cubicBezTo>
                  <a:cubicBezTo>
                    <a:pt x="59" y="0"/>
                    <a:pt x="0" y="62"/>
                    <a:pt x="0" y="123"/>
                  </a:cubicBezTo>
                  <a:cubicBezTo>
                    <a:pt x="0" y="160"/>
                    <a:pt x="31" y="162"/>
                    <a:pt x="36" y="162"/>
                  </a:cubicBezTo>
                  <a:cubicBezTo>
                    <a:pt x="53" y="162"/>
                    <a:pt x="73" y="151"/>
                    <a:pt x="73" y="126"/>
                  </a:cubicBezTo>
                  <a:cubicBezTo>
                    <a:pt x="73" y="115"/>
                    <a:pt x="70" y="90"/>
                    <a:pt x="34" y="90"/>
                  </a:cubicBezTo>
                  <a:cubicBezTo>
                    <a:pt x="53" y="39"/>
                    <a:pt x="101" y="25"/>
                    <a:pt x="134" y="25"/>
                  </a:cubicBezTo>
                  <a:cubicBezTo>
                    <a:pt x="204" y="25"/>
                    <a:pt x="241" y="78"/>
                    <a:pt x="241" y="134"/>
                  </a:cubicBezTo>
                  <a:cubicBezTo>
                    <a:pt x="241" y="196"/>
                    <a:pt x="196" y="244"/>
                    <a:pt x="174" y="269"/>
                  </a:cubicBezTo>
                  <a:lnTo>
                    <a:pt x="6" y="434"/>
                  </a:lnTo>
                  <a:cubicBezTo>
                    <a:pt x="0" y="440"/>
                    <a:pt x="0" y="440"/>
                    <a:pt x="0" y="459"/>
                  </a:cubicBezTo>
                  <a:lnTo>
                    <a:pt x="286" y="4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</p:grpSp>
      <p:grpSp>
        <p:nvGrpSpPr>
          <p:cNvPr id="35" name="Group 34" descr="28§display§\mu^t = \underset{\mu_{i, i = 1..K}}{\operatorname{argmin}}  \sum_{i=1}^{K}\sum_{x\in S_i} || x- \mu_i||^2§svg§600§FALSE§" title="TexMaths"/>
          <p:cNvGrpSpPr/>
          <p:nvPr/>
        </p:nvGrpSpPr>
        <p:grpSpPr>
          <a:xfrm>
            <a:off x="2580408" y="4150984"/>
            <a:ext cx="4329089" cy="974429"/>
            <a:chOff x="3186360" y="4321080"/>
            <a:chExt cx="4772520" cy="1074240"/>
          </a:xfrm>
        </p:grpSpPr>
        <p:sp>
          <p:nvSpPr>
            <p:cNvPr id="36" name="Freeform 35"/>
            <p:cNvSpPr/>
            <p:nvPr/>
          </p:nvSpPr>
          <p:spPr>
            <a:xfrm>
              <a:off x="3186360" y="4322160"/>
              <a:ext cx="4772520" cy="107135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3258" h="2977">
                  <a:moveTo>
                    <a:pt x="6628" y="2977"/>
                  </a:moveTo>
                  <a:lnTo>
                    <a:pt x="0" y="2977"/>
                  </a:lnTo>
                  <a:lnTo>
                    <a:pt x="0" y="0"/>
                  </a:lnTo>
                  <a:lnTo>
                    <a:pt x="13258" y="0"/>
                  </a:lnTo>
                  <a:lnTo>
                    <a:pt x="13258" y="29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37" name="Freeform 36"/>
            <p:cNvSpPr/>
            <p:nvPr/>
          </p:nvSpPr>
          <p:spPr>
            <a:xfrm>
              <a:off x="3197520" y="4776840"/>
              <a:ext cx="192240" cy="2336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35" h="650">
                  <a:moveTo>
                    <a:pt x="199" y="90"/>
                  </a:moveTo>
                  <a:cubicBezTo>
                    <a:pt x="204" y="70"/>
                    <a:pt x="213" y="31"/>
                    <a:pt x="213" y="28"/>
                  </a:cubicBezTo>
                  <a:cubicBezTo>
                    <a:pt x="213" y="11"/>
                    <a:pt x="202" y="0"/>
                    <a:pt x="185" y="0"/>
                  </a:cubicBezTo>
                  <a:cubicBezTo>
                    <a:pt x="182" y="0"/>
                    <a:pt x="154" y="0"/>
                    <a:pt x="146" y="36"/>
                  </a:cubicBezTo>
                  <a:lnTo>
                    <a:pt x="3" y="608"/>
                  </a:lnTo>
                  <a:cubicBezTo>
                    <a:pt x="0" y="619"/>
                    <a:pt x="0" y="622"/>
                    <a:pt x="0" y="624"/>
                  </a:cubicBezTo>
                  <a:cubicBezTo>
                    <a:pt x="0" y="638"/>
                    <a:pt x="11" y="650"/>
                    <a:pt x="28" y="650"/>
                  </a:cubicBezTo>
                  <a:cubicBezTo>
                    <a:pt x="48" y="650"/>
                    <a:pt x="62" y="633"/>
                    <a:pt x="62" y="630"/>
                  </a:cubicBezTo>
                  <a:cubicBezTo>
                    <a:pt x="67" y="622"/>
                    <a:pt x="78" y="568"/>
                    <a:pt x="118" y="417"/>
                  </a:cubicBezTo>
                  <a:cubicBezTo>
                    <a:pt x="148" y="442"/>
                    <a:pt x="193" y="448"/>
                    <a:pt x="213" y="448"/>
                  </a:cubicBezTo>
                  <a:cubicBezTo>
                    <a:pt x="283" y="448"/>
                    <a:pt x="319" y="403"/>
                    <a:pt x="344" y="375"/>
                  </a:cubicBezTo>
                  <a:cubicBezTo>
                    <a:pt x="353" y="420"/>
                    <a:pt x="389" y="448"/>
                    <a:pt x="434" y="448"/>
                  </a:cubicBezTo>
                  <a:cubicBezTo>
                    <a:pt x="468" y="448"/>
                    <a:pt x="490" y="426"/>
                    <a:pt x="507" y="392"/>
                  </a:cubicBezTo>
                  <a:cubicBezTo>
                    <a:pt x="524" y="358"/>
                    <a:pt x="535" y="297"/>
                    <a:pt x="535" y="297"/>
                  </a:cubicBezTo>
                  <a:cubicBezTo>
                    <a:pt x="535" y="286"/>
                    <a:pt x="526" y="286"/>
                    <a:pt x="524" y="286"/>
                  </a:cubicBezTo>
                  <a:cubicBezTo>
                    <a:pt x="515" y="286"/>
                    <a:pt x="512" y="288"/>
                    <a:pt x="510" y="302"/>
                  </a:cubicBezTo>
                  <a:cubicBezTo>
                    <a:pt x="493" y="367"/>
                    <a:pt x="476" y="426"/>
                    <a:pt x="434" y="426"/>
                  </a:cubicBezTo>
                  <a:cubicBezTo>
                    <a:pt x="409" y="426"/>
                    <a:pt x="406" y="400"/>
                    <a:pt x="406" y="381"/>
                  </a:cubicBezTo>
                  <a:cubicBezTo>
                    <a:pt x="406" y="358"/>
                    <a:pt x="417" y="314"/>
                    <a:pt x="426" y="277"/>
                  </a:cubicBezTo>
                  <a:lnTo>
                    <a:pt x="454" y="171"/>
                  </a:lnTo>
                  <a:cubicBezTo>
                    <a:pt x="456" y="157"/>
                    <a:pt x="465" y="118"/>
                    <a:pt x="470" y="104"/>
                  </a:cubicBezTo>
                  <a:cubicBezTo>
                    <a:pt x="476" y="81"/>
                    <a:pt x="484" y="45"/>
                    <a:pt x="484" y="36"/>
                  </a:cubicBezTo>
                  <a:cubicBezTo>
                    <a:pt x="484" y="20"/>
                    <a:pt x="470" y="11"/>
                    <a:pt x="456" y="11"/>
                  </a:cubicBezTo>
                  <a:cubicBezTo>
                    <a:pt x="451" y="11"/>
                    <a:pt x="426" y="11"/>
                    <a:pt x="417" y="45"/>
                  </a:cubicBezTo>
                  <a:lnTo>
                    <a:pt x="370" y="230"/>
                  </a:lnTo>
                  <a:cubicBezTo>
                    <a:pt x="358" y="280"/>
                    <a:pt x="347" y="322"/>
                    <a:pt x="344" y="330"/>
                  </a:cubicBezTo>
                  <a:cubicBezTo>
                    <a:pt x="344" y="336"/>
                    <a:pt x="297" y="426"/>
                    <a:pt x="216" y="426"/>
                  </a:cubicBezTo>
                  <a:cubicBezTo>
                    <a:pt x="168" y="426"/>
                    <a:pt x="143" y="392"/>
                    <a:pt x="143" y="339"/>
                  </a:cubicBezTo>
                  <a:cubicBezTo>
                    <a:pt x="143" y="311"/>
                    <a:pt x="151" y="283"/>
                    <a:pt x="157" y="25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38" name="Freeform 37"/>
            <p:cNvSpPr/>
            <p:nvPr/>
          </p:nvSpPr>
          <p:spPr>
            <a:xfrm>
              <a:off x="3409200" y="4632480"/>
              <a:ext cx="84240" cy="158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35" h="440">
                  <a:moveTo>
                    <a:pt x="143" y="160"/>
                  </a:moveTo>
                  <a:lnTo>
                    <a:pt x="213" y="160"/>
                  </a:lnTo>
                  <a:cubicBezTo>
                    <a:pt x="227" y="160"/>
                    <a:pt x="235" y="160"/>
                    <a:pt x="235" y="146"/>
                  </a:cubicBezTo>
                  <a:cubicBezTo>
                    <a:pt x="235" y="134"/>
                    <a:pt x="227" y="134"/>
                    <a:pt x="216" y="134"/>
                  </a:cubicBezTo>
                  <a:lnTo>
                    <a:pt x="148" y="134"/>
                  </a:lnTo>
                  <a:lnTo>
                    <a:pt x="174" y="31"/>
                  </a:lnTo>
                  <a:cubicBezTo>
                    <a:pt x="174" y="28"/>
                    <a:pt x="176" y="25"/>
                    <a:pt x="176" y="22"/>
                  </a:cubicBezTo>
                  <a:cubicBezTo>
                    <a:pt x="176" y="8"/>
                    <a:pt x="168" y="0"/>
                    <a:pt x="154" y="0"/>
                  </a:cubicBezTo>
                  <a:cubicBezTo>
                    <a:pt x="134" y="0"/>
                    <a:pt x="126" y="11"/>
                    <a:pt x="120" y="31"/>
                  </a:cubicBezTo>
                  <a:cubicBezTo>
                    <a:pt x="115" y="48"/>
                    <a:pt x="123" y="14"/>
                    <a:pt x="92" y="134"/>
                  </a:cubicBezTo>
                  <a:lnTo>
                    <a:pt x="22" y="134"/>
                  </a:lnTo>
                  <a:cubicBezTo>
                    <a:pt x="8" y="134"/>
                    <a:pt x="0" y="134"/>
                    <a:pt x="0" y="148"/>
                  </a:cubicBezTo>
                  <a:cubicBezTo>
                    <a:pt x="0" y="160"/>
                    <a:pt x="8" y="160"/>
                    <a:pt x="20" y="160"/>
                  </a:cubicBezTo>
                  <a:lnTo>
                    <a:pt x="87" y="160"/>
                  </a:lnTo>
                  <a:lnTo>
                    <a:pt x="45" y="322"/>
                  </a:lnTo>
                  <a:cubicBezTo>
                    <a:pt x="42" y="342"/>
                    <a:pt x="36" y="364"/>
                    <a:pt x="36" y="375"/>
                  </a:cubicBezTo>
                  <a:cubicBezTo>
                    <a:pt x="36" y="414"/>
                    <a:pt x="70" y="440"/>
                    <a:pt x="109" y="440"/>
                  </a:cubicBezTo>
                  <a:cubicBezTo>
                    <a:pt x="188" y="440"/>
                    <a:pt x="232" y="344"/>
                    <a:pt x="232" y="333"/>
                  </a:cubicBezTo>
                  <a:cubicBezTo>
                    <a:pt x="232" y="325"/>
                    <a:pt x="221" y="325"/>
                    <a:pt x="221" y="325"/>
                  </a:cubicBezTo>
                  <a:cubicBezTo>
                    <a:pt x="213" y="325"/>
                    <a:pt x="210" y="328"/>
                    <a:pt x="204" y="339"/>
                  </a:cubicBezTo>
                  <a:cubicBezTo>
                    <a:pt x="185" y="381"/>
                    <a:pt x="151" y="420"/>
                    <a:pt x="112" y="420"/>
                  </a:cubicBezTo>
                  <a:cubicBezTo>
                    <a:pt x="98" y="420"/>
                    <a:pt x="87" y="412"/>
                    <a:pt x="87" y="386"/>
                  </a:cubicBezTo>
                  <a:cubicBezTo>
                    <a:pt x="87" y="381"/>
                    <a:pt x="90" y="364"/>
                    <a:pt x="92" y="35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39" name="Freeform 38"/>
            <p:cNvSpPr/>
            <p:nvPr/>
          </p:nvSpPr>
          <p:spPr>
            <a:xfrm>
              <a:off x="3642119" y="4803840"/>
              <a:ext cx="236520" cy="83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58" h="232">
                  <a:moveTo>
                    <a:pt x="624" y="39"/>
                  </a:moveTo>
                  <a:cubicBezTo>
                    <a:pt x="638" y="39"/>
                    <a:pt x="658" y="39"/>
                    <a:pt x="658" y="20"/>
                  </a:cubicBezTo>
                  <a:cubicBezTo>
                    <a:pt x="658" y="0"/>
                    <a:pt x="638" y="0"/>
                    <a:pt x="624" y="0"/>
                  </a:cubicBezTo>
                  <a:lnTo>
                    <a:pt x="34" y="0"/>
                  </a:lnTo>
                  <a:cubicBezTo>
                    <a:pt x="20" y="0"/>
                    <a:pt x="0" y="0"/>
                    <a:pt x="0" y="20"/>
                  </a:cubicBezTo>
                  <a:cubicBezTo>
                    <a:pt x="0" y="39"/>
                    <a:pt x="20" y="39"/>
                    <a:pt x="34" y="39"/>
                  </a:cubicBezTo>
                  <a:close/>
                  <a:moveTo>
                    <a:pt x="624" y="232"/>
                  </a:moveTo>
                  <a:cubicBezTo>
                    <a:pt x="638" y="232"/>
                    <a:pt x="658" y="232"/>
                    <a:pt x="658" y="213"/>
                  </a:cubicBezTo>
                  <a:cubicBezTo>
                    <a:pt x="658" y="193"/>
                    <a:pt x="638" y="193"/>
                    <a:pt x="624" y="193"/>
                  </a:cubicBezTo>
                  <a:lnTo>
                    <a:pt x="34" y="193"/>
                  </a:lnTo>
                  <a:cubicBezTo>
                    <a:pt x="20" y="193"/>
                    <a:pt x="0" y="193"/>
                    <a:pt x="0" y="213"/>
                  </a:cubicBezTo>
                  <a:cubicBezTo>
                    <a:pt x="0" y="232"/>
                    <a:pt x="20" y="232"/>
                    <a:pt x="34" y="2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40" name="Freeform 39"/>
            <p:cNvSpPr/>
            <p:nvPr/>
          </p:nvSpPr>
          <p:spPr>
            <a:xfrm>
              <a:off x="4038119" y="4774680"/>
              <a:ext cx="159840" cy="1630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45" h="454">
                  <a:moveTo>
                    <a:pt x="288" y="370"/>
                  </a:moveTo>
                  <a:cubicBezTo>
                    <a:pt x="291" y="409"/>
                    <a:pt x="319" y="451"/>
                    <a:pt x="364" y="451"/>
                  </a:cubicBezTo>
                  <a:cubicBezTo>
                    <a:pt x="386" y="451"/>
                    <a:pt x="445" y="437"/>
                    <a:pt x="445" y="356"/>
                  </a:cubicBezTo>
                  <a:lnTo>
                    <a:pt x="445" y="300"/>
                  </a:lnTo>
                  <a:lnTo>
                    <a:pt x="423" y="300"/>
                  </a:lnTo>
                  <a:lnTo>
                    <a:pt x="423" y="356"/>
                  </a:lnTo>
                  <a:cubicBezTo>
                    <a:pt x="423" y="412"/>
                    <a:pt x="398" y="420"/>
                    <a:pt x="386" y="420"/>
                  </a:cubicBezTo>
                  <a:cubicBezTo>
                    <a:pt x="353" y="420"/>
                    <a:pt x="350" y="375"/>
                    <a:pt x="350" y="370"/>
                  </a:cubicBezTo>
                  <a:lnTo>
                    <a:pt x="350" y="171"/>
                  </a:lnTo>
                  <a:cubicBezTo>
                    <a:pt x="350" y="129"/>
                    <a:pt x="350" y="92"/>
                    <a:pt x="314" y="53"/>
                  </a:cubicBezTo>
                  <a:cubicBezTo>
                    <a:pt x="274" y="17"/>
                    <a:pt x="227" y="0"/>
                    <a:pt x="179" y="0"/>
                  </a:cubicBezTo>
                  <a:cubicBezTo>
                    <a:pt x="98" y="0"/>
                    <a:pt x="28" y="48"/>
                    <a:pt x="28" y="112"/>
                  </a:cubicBezTo>
                  <a:cubicBezTo>
                    <a:pt x="28" y="143"/>
                    <a:pt x="48" y="160"/>
                    <a:pt x="76" y="160"/>
                  </a:cubicBezTo>
                  <a:cubicBezTo>
                    <a:pt x="101" y="160"/>
                    <a:pt x="120" y="140"/>
                    <a:pt x="120" y="112"/>
                  </a:cubicBezTo>
                  <a:cubicBezTo>
                    <a:pt x="120" y="101"/>
                    <a:pt x="115" y="67"/>
                    <a:pt x="70" y="67"/>
                  </a:cubicBezTo>
                  <a:cubicBezTo>
                    <a:pt x="95" y="34"/>
                    <a:pt x="146" y="22"/>
                    <a:pt x="176" y="22"/>
                  </a:cubicBezTo>
                  <a:cubicBezTo>
                    <a:pt x="224" y="22"/>
                    <a:pt x="280" y="62"/>
                    <a:pt x="280" y="148"/>
                  </a:cubicBezTo>
                  <a:lnTo>
                    <a:pt x="280" y="185"/>
                  </a:lnTo>
                  <a:cubicBezTo>
                    <a:pt x="230" y="188"/>
                    <a:pt x="162" y="190"/>
                    <a:pt x="98" y="221"/>
                  </a:cubicBezTo>
                  <a:cubicBezTo>
                    <a:pt x="25" y="255"/>
                    <a:pt x="0" y="305"/>
                    <a:pt x="0" y="350"/>
                  </a:cubicBezTo>
                  <a:cubicBezTo>
                    <a:pt x="0" y="428"/>
                    <a:pt x="95" y="454"/>
                    <a:pt x="160" y="454"/>
                  </a:cubicBezTo>
                  <a:cubicBezTo>
                    <a:pt x="224" y="454"/>
                    <a:pt x="269" y="414"/>
                    <a:pt x="288" y="370"/>
                  </a:cubicBezTo>
                  <a:close/>
                  <a:moveTo>
                    <a:pt x="280" y="207"/>
                  </a:moveTo>
                  <a:lnTo>
                    <a:pt x="280" y="305"/>
                  </a:lnTo>
                  <a:cubicBezTo>
                    <a:pt x="280" y="400"/>
                    <a:pt x="210" y="434"/>
                    <a:pt x="165" y="434"/>
                  </a:cubicBezTo>
                  <a:cubicBezTo>
                    <a:pt x="118" y="434"/>
                    <a:pt x="76" y="398"/>
                    <a:pt x="76" y="347"/>
                  </a:cubicBezTo>
                  <a:cubicBezTo>
                    <a:pt x="76" y="294"/>
                    <a:pt x="118" y="213"/>
                    <a:pt x="280" y="20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41" name="Freeform 40"/>
            <p:cNvSpPr/>
            <p:nvPr/>
          </p:nvSpPr>
          <p:spPr>
            <a:xfrm>
              <a:off x="4209480" y="4776840"/>
              <a:ext cx="119520" cy="1569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33" h="437">
                  <a:moveTo>
                    <a:pt x="137" y="109"/>
                  </a:moveTo>
                  <a:lnTo>
                    <a:pt x="137" y="0"/>
                  </a:lnTo>
                  <a:lnTo>
                    <a:pt x="0" y="11"/>
                  </a:lnTo>
                  <a:lnTo>
                    <a:pt x="0" y="42"/>
                  </a:lnTo>
                  <a:cubicBezTo>
                    <a:pt x="70" y="42"/>
                    <a:pt x="78" y="48"/>
                    <a:pt x="78" y="98"/>
                  </a:cubicBezTo>
                  <a:lnTo>
                    <a:pt x="78" y="361"/>
                  </a:lnTo>
                  <a:cubicBezTo>
                    <a:pt x="78" y="406"/>
                    <a:pt x="67" y="406"/>
                    <a:pt x="0" y="406"/>
                  </a:cubicBezTo>
                  <a:lnTo>
                    <a:pt x="0" y="437"/>
                  </a:lnTo>
                  <a:cubicBezTo>
                    <a:pt x="39" y="437"/>
                    <a:pt x="84" y="434"/>
                    <a:pt x="112" y="434"/>
                  </a:cubicBezTo>
                  <a:cubicBezTo>
                    <a:pt x="154" y="434"/>
                    <a:pt x="199" y="434"/>
                    <a:pt x="238" y="437"/>
                  </a:cubicBezTo>
                  <a:lnTo>
                    <a:pt x="238" y="406"/>
                  </a:lnTo>
                  <a:lnTo>
                    <a:pt x="218" y="406"/>
                  </a:lnTo>
                  <a:cubicBezTo>
                    <a:pt x="146" y="406"/>
                    <a:pt x="143" y="395"/>
                    <a:pt x="143" y="361"/>
                  </a:cubicBezTo>
                  <a:lnTo>
                    <a:pt x="143" y="207"/>
                  </a:lnTo>
                  <a:cubicBezTo>
                    <a:pt x="143" y="109"/>
                    <a:pt x="185" y="22"/>
                    <a:pt x="260" y="22"/>
                  </a:cubicBezTo>
                  <a:cubicBezTo>
                    <a:pt x="266" y="22"/>
                    <a:pt x="269" y="22"/>
                    <a:pt x="272" y="22"/>
                  </a:cubicBezTo>
                  <a:cubicBezTo>
                    <a:pt x="269" y="22"/>
                    <a:pt x="249" y="36"/>
                    <a:pt x="249" y="62"/>
                  </a:cubicBezTo>
                  <a:cubicBezTo>
                    <a:pt x="249" y="90"/>
                    <a:pt x="269" y="104"/>
                    <a:pt x="291" y="104"/>
                  </a:cubicBezTo>
                  <a:cubicBezTo>
                    <a:pt x="308" y="104"/>
                    <a:pt x="333" y="92"/>
                    <a:pt x="333" y="62"/>
                  </a:cubicBezTo>
                  <a:cubicBezTo>
                    <a:pt x="333" y="28"/>
                    <a:pt x="302" y="0"/>
                    <a:pt x="260" y="0"/>
                  </a:cubicBezTo>
                  <a:cubicBezTo>
                    <a:pt x="188" y="0"/>
                    <a:pt x="151" y="67"/>
                    <a:pt x="137" y="10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42" name="Freeform 41"/>
            <p:cNvSpPr/>
            <p:nvPr/>
          </p:nvSpPr>
          <p:spPr>
            <a:xfrm>
              <a:off x="4347720" y="4773600"/>
              <a:ext cx="163080" cy="2343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54" h="652">
                  <a:moveTo>
                    <a:pt x="193" y="277"/>
                  </a:moveTo>
                  <a:cubicBezTo>
                    <a:pt x="106" y="277"/>
                    <a:pt x="106" y="179"/>
                    <a:pt x="106" y="157"/>
                  </a:cubicBezTo>
                  <a:cubicBezTo>
                    <a:pt x="106" y="129"/>
                    <a:pt x="106" y="98"/>
                    <a:pt x="123" y="73"/>
                  </a:cubicBezTo>
                  <a:cubicBezTo>
                    <a:pt x="129" y="62"/>
                    <a:pt x="151" y="34"/>
                    <a:pt x="193" y="34"/>
                  </a:cubicBezTo>
                  <a:cubicBezTo>
                    <a:pt x="277" y="34"/>
                    <a:pt x="277" y="132"/>
                    <a:pt x="277" y="154"/>
                  </a:cubicBezTo>
                  <a:cubicBezTo>
                    <a:pt x="277" y="182"/>
                    <a:pt x="277" y="213"/>
                    <a:pt x="263" y="238"/>
                  </a:cubicBezTo>
                  <a:cubicBezTo>
                    <a:pt x="255" y="249"/>
                    <a:pt x="232" y="277"/>
                    <a:pt x="193" y="277"/>
                  </a:cubicBezTo>
                  <a:close/>
                  <a:moveTo>
                    <a:pt x="78" y="316"/>
                  </a:moveTo>
                  <a:cubicBezTo>
                    <a:pt x="78" y="314"/>
                    <a:pt x="78" y="288"/>
                    <a:pt x="95" y="269"/>
                  </a:cubicBezTo>
                  <a:cubicBezTo>
                    <a:pt x="132" y="297"/>
                    <a:pt x="174" y="300"/>
                    <a:pt x="193" y="300"/>
                  </a:cubicBezTo>
                  <a:cubicBezTo>
                    <a:pt x="286" y="300"/>
                    <a:pt x="353" y="232"/>
                    <a:pt x="353" y="157"/>
                  </a:cubicBezTo>
                  <a:cubicBezTo>
                    <a:pt x="353" y="120"/>
                    <a:pt x="336" y="84"/>
                    <a:pt x="311" y="62"/>
                  </a:cubicBezTo>
                  <a:cubicBezTo>
                    <a:pt x="347" y="28"/>
                    <a:pt x="384" y="22"/>
                    <a:pt x="400" y="22"/>
                  </a:cubicBezTo>
                  <a:cubicBezTo>
                    <a:pt x="403" y="22"/>
                    <a:pt x="409" y="22"/>
                    <a:pt x="412" y="22"/>
                  </a:cubicBezTo>
                  <a:cubicBezTo>
                    <a:pt x="400" y="28"/>
                    <a:pt x="395" y="36"/>
                    <a:pt x="395" y="50"/>
                  </a:cubicBezTo>
                  <a:cubicBezTo>
                    <a:pt x="395" y="67"/>
                    <a:pt x="409" y="78"/>
                    <a:pt x="423" y="78"/>
                  </a:cubicBezTo>
                  <a:cubicBezTo>
                    <a:pt x="434" y="78"/>
                    <a:pt x="454" y="70"/>
                    <a:pt x="454" y="48"/>
                  </a:cubicBezTo>
                  <a:cubicBezTo>
                    <a:pt x="454" y="31"/>
                    <a:pt x="440" y="0"/>
                    <a:pt x="403" y="0"/>
                  </a:cubicBezTo>
                  <a:cubicBezTo>
                    <a:pt x="384" y="0"/>
                    <a:pt x="339" y="6"/>
                    <a:pt x="297" y="48"/>
                  </a:cubicBezTo>
                  <a:cubicBezTo>
                    <a:pt x="255" y="14"/>
                    <a:pt x="213" y="11"/>
                    <a:pt x="193" y="11"/>
                  </a:cubicBezTo>
                  <a:cubicBezTo>
                    <a:pt x="101" y="11"/>
                    <a:pt x="31" y="78"/>
                    <a:pt x="31" y="154"/>
                  </a:cubicBezTo>
                  <a:cubicBezTo>
                    <a:pt x="31" y="199"/>
                    <a:pt x="53" y="235"/>
                    <a:pt x="78" y="258"/>
                  </a:cubicBezTo>
                  <a:cubicBezTo>
                    <a:pt x="64" y="272"/>
                    <a:pt x="48" y="305"/>
                    <a:pt x="48" y="339"/>
                  </a:cubicBezTo>
                  <a:cubicBezTo>
                    <a:pt x="48" y="370"/>
                    <a:pt x="62" y="406"/>
                    <a:pt x="92" y="426"/>
                  </a:cubicBezTo>
                  <a:cubicBezTo>
                    <a:pt x="31" y="442"/>
                    <a:pt x="0" y="487"/>
                    <a:pt x="0" y="526"/>
                  </a:cubicBezTo>
                  <a:cubicBezTo>
                    <a:pt x="0" y="596"/>
                    <a:pt x="98" y="652"/>
                    <a:pt x="218" y="652"/>
                  </a:cubicBezTo>
                  <a:cubicBezTo>
                    <a:pt x="336" y="652"/>
                    <a:pt x="440" y="602"/>
                    <a:pt x="440" y="524"/>
                  </a:cubicBezTo>
                  <a:cubicBezTo>
                    <a:pt x="440" y="490"/>
                    <a:pt x="426" y="440"/>
                    <a:pt x="375" y="412"/>
                  </a:cubicBezTo>
                  <a:cubicBezTo>
                    <a:pt x="322" y="384"/>
                    <a:pt x="263" y="384"/>
                    <a:pt x="204" y="384"/>
                  </a:cubicBezTo>
                  <a:cubicBezTo>
                    <a:pt x="179" y="384"/>
                    <a:pt x="137" y="384"/>
                    <a:pt x="129" y="384"/>
                  </a:cubicBezTo>
                  <a:cubicBezTo>
                    <a:pt x="98" y="378"/>
                    <a:pt x="78" y="347"/>
                    <a:pt x="78" y="316"/>
                  </a:cubicBezTo>
                  <a:close/>
                  <a:moveTo>
                    <a:pt x="221" y="627"/>
                  </a:moveTo>
                  <a:cubicBezTo>
                    <a:pt x="120" y="627"/>
                    <a:pt x="50" y="577"/>
                    <a:pt x="50" y="526"/>
                  </a:cubicBezTo>
                  <a:cubicBezTo>
                    <a:pt x="50" y="482"/>
                    <a:pt x="90" y="442"/>
                    <a:pt x="132" y="440"/>
                  </a:cubicBezTo>
                  <a:lnTo>
                    <a:pt x="190" y="440"/>
                  </a:lnTo>
                  <a:cubicBezTo>
                    <a:pt x="277" y="440"/>
                    <a:pt x="386" y="440"/>
                    <a:pt x="386" y="526"/>
                  </a:cubicBezTo>
                  <a:cubicBezTo>
                    <a:pt x="386" y="580"/>
                    <a:pt x="316" y="627"/>
                    <a:pt x="221" y="62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43" name="Freeform 42"/>
            <p:cNvSpPr/>
            <p:nvPr/>
          </p:nvSpPr>
          <p:spPr>
            <a:xfrm>
              <a:off x="4524840" y="4776840"/>
              <a:ext cx="276840" cy="1569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70" h="437">
                  <a:moveTo>
                    <a:pt x="78" y="98"/>
                  </a:moveTo>
                  <a:lnTo>
                    <a:pt x="78" y="361"/>
                  </a:lnTo>
                  <a:cubicBezTo>
                    <a:pt x="78" y="406"/>
                    <a:pt x="67" y="406"/>
                    <a:pt x="0" y="406"/>
                  </a:cubicBezTo>
                  <a:lnTo>
                    <a:pt x="0" y="437"/>
                  </a:lnTo>
                  <a:cubicBezTo>
                    <a:pt x="34" y="437"/>
                    <a:pt x="84" y="434"/>
                    <a:pt x="112" y="434"/>
                  </a:cubicBezTo>
                  <a:cubicBezTo>
                    <a:pt x="137" y="434"/>
                    <a:pt x="188" y="437"/>
                    <a:pt x="221" y="437"/>
                  </a:cubicBezTo>
                  <a:lnTo>
                    <a:pt x="221" y="406"/>
                  </a:lnTo>
                  <a:cubicBezTo>
                    <a:pt x="157" y="406"/>
                    <a:pt x="146" y="406"/>
                    <a:pt x="146" y="361"/>
                  </a:cubicBezTo>
                  <a:lnTo>
                    <a:pt x="146" y="179"/>
                  </a:lnTo>
                  <a:cubicBezTo>
                    <a:pt x="146" y="78"/>
                    <a:pt x="216" y="22"/>
                    <a:pt x="277" y="22"/>
                  </a:cubicBezTo>
                  <a:cubicBezTo>
                    <a:pt x="342" y="22"/>
                    <a:pt x="353" y="76"/>
                    <a:pt x="353" y="132"/>
                  </a:cubicBezTo>
                  <a:lnTo>
                    <a:pt x="353" y="361"/>
                  </a:lnTo>
                  <a:cubicBezTo>
                    <a:pt x="353" y="406"/>
                    <a:pt x="342" y="406"/>
                    <a:pt x="274" y="406"/>
                  </a:cubicBezTo>
                  <a:lnTo>
                    <a:pt x="274" y="437"/>
                  </a:lnTo>
                  <a:cubicBezTo>
                    <a:pt x="308" y="437"/>
                    <a:pt x="358" y="434"/>
                    <a:pt x="386" y="434"/>
                  </a:cubicBezTo>
                  <a:cubicBezTo>
                    <a:pt x="412" y="434"/>
                    <a:pt x="462" y="437"/>
                    <a:pt x="496" y="437"/>
                  </a:cubicBezTo>
                  <a:lnTo>
                    <a:pt x="496" y="406"/>
                  </a:lnTo>
                  <a:cubicBezTo>
                    <a:pt x="431" y="406"/>
                    <a:pt x="420" y="406"/>
                    <a:pt x="420" y="361"/>
                  </a:cubicBezTo>
                  <a:lnTo>
                    <a:pt x="420" y="179"/>
                  </a:lnTo>
                  <a:cubicBezTo>
                    <a:pt x="420" y="78"/>
                    <a:pt x="490" y="22"/>
                    <a:pt x="554" y="22"/>
                  </a:cubicBezTo>
                  <a:cubicBezTo>
                    <a:pt x="616" y="22"/>
                    <a:pt x="627" y="76"/>
                    <a:pt x="627" y="132"/>
                  </a:cubicBezTo>
                  <a:lnTo>
                    <a:pt x="627" y="361"/>
                  </a:lnTo>
                  <a:cubicBezTo>
                    <a:pt x="627" y="406"/>
                    <a:pt x="616" y="406"/>
                    <a:pt x="549" y="406"/>
                  </a:cubicBezTo>
                  <a:lnTo>
                    <a:pt x="549" y="437"/>
                  </a:lnTo>
                  <a:cubicBezTo>
                    <a:pt x="582" y="437"/>
                    <a:pt x="633" y="434"/>
                    <a:pt x="661" y="434"/>
                  </a:cubicBezTo>
                  <a:cubicBezTo>
                    <a:pt x="686" y="434"/>
                    <a:pt x="736" y="437"/>
                    <a:pt x="770" y="437"/>
                  </a:cubicBezTo>
                  <a:lnTo>
                    <a:pt x="770" y="406"/>
                  </a:lnTo>
                  <a:cubicBezTo>
                    <a:pt x="720" y="406"/>
                    <a:pt x="694" y="406"/>
                    <a:pt x="694" y="378"/>
                  </a:cubicBezTo>
                  <a:lnTo>
                    <a:pt x="694" y="188"/>
                  </a:lnTo>
                  <a:cubicBezTo>
                    <a:pt x="694" y="104"/>
                    <a:pt x="694" y="73"/>
                    <a:pt x="664" y="36"/>
                  </a:cubicBezTo>
                  <a:cubicBezTo>
                    <a:pt x="650" y="20"/>
                    <a:pt x="616" y="0"/>
                    <a:pt x="560" y="0"/>
                  </a:cubicBezTo>
                  <a:cubicBezTo>
                    <a:pt x="476" y="0"/>
                    <a:pt x="434" y="59"/>
                    <a:pt x="417" y="98"/>
                  </a:cubicBezTo>
                  <a:cubicBezTo>
                    <a:pt x="403" y="11"/>
                    <a:pt x="330" y="0"/>
                    <a:pt x="286" y="0"/>
                  </a:cubicBezTo>
                  <a:cubicBezTo>
                    <a:pt x="213" y="0"/>
                    <a:pt x="168" y="42"/>
                    <a:pt x="140" y="104"/>
                  </a:cubicBezTo>
                  <a:lnTo>
                    <a:pt x="140" y="0"/>
                  </a:lnTo>
                  <a:lnTo>
                    <a:pt x="0" y="11"/>
                  </a:lnTo>
                  <a:lnTo>
                    <a:pt x="0" y="42"/>
                  </a:lnTo>
                  <a:cubicBezTo>
                    <a:pt x="70" y="42"/>
                    <a:pt x="78" y="48"/>
                    <a:pt x="78" y="9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44" name="Freeform 43"/>
            <p:cNvSpPr/>
            <p:nvPr/>
          </p:nvSpPr>
          <p:spPr>
            <a:xfrm>
              <a:off x="4820400" y="4696920"/>
              <a:ext cx="76320" cy="237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13" h="661">
                  <a:moveTo>
                    <a:pt x="143" y="224"/>
                  </a:moveTo>
                  <a:lnTo>
                    <a:pt x="3" y="235"/>
                  </a:lnTo>
                  <a:lnTo>
                    <a:pt x="3" y="266"/>
                  </a:lnTo>
                  <a:cubicBezTo>
                    <a:pt x="70" y="266"/>
                    <a:pt x="78" y="272"/>
                    <a:pt x="78" y="319"/>
                  </a:cubicBezTo>
                  <a:lnTo>
                    <a:pt x="78" y="585"/>
                  </a:lnTo>
                  <a:cubicBezTo>
                    <a:pt x="78" y="630"/>
                    <a:pt x="67" y="630"/>
                    <a:pt x="0" y="630"/>
                  </a:cubicBezTo>
                  <a:lnTo>
                    <a:pt x="0" y="661"/>
                  </a:lnTo>
                  <a:cubicBezTo>
                    <a:pt x="31" y="661"/>
                    <a:pt x="87" y="658"/>
                    <a:pt x="109" y="658"/>
                  </a:cubicBezTo>
                  <a:cubicBezTo>
                    <a:pt x="146" y="658"/>
                    <a:pt x="179" y="661"/>
                    <a:pt x="213" y="661"/>
                  </a:cubicBezTo>
                  <a:lnTo>
                    <a:pt x="213" y="630"/>
                  </a:lnTo>
                  <a:cubicBezTo>
                    <a:pt x="148" y="630"/>
                    <a:pt x="143" y="624"/>
                    <a:pt x="143" y="588"/>
                  </a:cubicBezTo>
                  <a:close/>
                  <a:moveTo>
                    <a:pt x="148" y="53"/>
                  </a:moveTo>
                  <a:cubicBezTo>
                    <a:pt x="148" y="20"/>
                    <a:pt x="123" y="0"/>
                    <a:pt x="95" y="0"/>
                  </a:cubicBezTo>
                  <a:cubicBezTo>
                    <a:pt x="64" y="0"/>
                    <a:pt x="42" y="28"/>
                    <a:pt x="42" y="53"/>
                  </a:cubicBezTo>
                  <a:cubicBezTo>
                    <a:pt x="42" y="78"/>
                    <a:pt x="64" y="104"/>
                    <a:pt x="95" y="104"/>
                  </a:cubicBezTo>
                  <a:cubicBezTo>
                    <a:pt x="123" y="104"/>
                    <a:pt x="148" y="84"/>
                    <a:pt x="148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45" name="Freeform 44"/>
            <p:cNvSpPr/>
            <p:nvPr/>
          </p:nvSpPr>
          <p:spPr>
            <a:xfrm>
              <a:off x="4917240" y="4776840"/>
              <a:ext cx="178920" cy="1569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98" h="437">
                  <a:moveTo>
                    <a:pt x="78" y="98"/>
                  </a:moveTo>
                  <a:lnTo>
                    <a:pt x="78" y="361"/>
                  </a:lnTo>
                  <a:cubicBezTo>
                    <a:pt x="78" y="406"/>
                    <a:pt x="67" y="406"/>
                    <a:pt x="0" y="406"/>
                  </a:cubicBezTo>
                  <a:lnTo>
                    <a:pt x="0" y="437"/>
                  </a:lnTo>
                  <a:cubicBezTo>
                    <a:pt x="34" y="437"/>
                    <a:pt x="84" y="434"/>
                    <a:pt x="112" y="434"/>
                  </a:cubicBezTo>
                  <a:cubicBezTo>
                    <a:pt x="137" y="434"/>
                    <a:pt x="190" y="437"/>
                    <a:pt x="224" y="437"/>
                  </a:cubicBezTo>
                  <a:lnTo>
                    <a:pt x="224" y="406"/>
                  </a:lnTo>
                  <a:cubicBezTo>
                    <a:pt x="157" y="406"/>
                    <a:pt x="146" y="406"/>
                    <a:pt x="146" y="361"/>
                  </a:cubicBezTo>
                  <a:lnTo>
                    <a:pt x="146" y="179"/>
                  </a:lnTo>
                  <a:cubicBezTo>
                    <a:pt x="146" y="78"/>
                    <a:pt x="216" y="22"/>
                    <a:pt x="280" y="22"/>
                  </a:cubicBezTo>
                  <a:cubicBezTo>
                    <a:pt x="342" y="22"/>
                    <a:pt x="353" y="76"/>
                    <a:pt x="353" y="132"/>
                  </a:cubicBezTo>
                  <a:lnTo>
                    <a:pt x="353" y="361"/>
                  </a:lnTo>
                  <a:cubicBezTo>
                    <a:pt x="353" y="406"/>
                    <a:pt x="342" y="406"/>
                    <a:pt x="274" y="406"/>
                  </a:cubicBezTo>
                  <a:lnTo>
                    <a:pt x="274" y="437"/>
                  </a:lnTo>
                  <a:cubicBezTo>
                    <a:pt x="311" y="437"/>
                    <a:pt x="361" y="434"/>
                    <a:pt x="386" y="434"/>
                  </a:cubicBezTo>
                  <a:cubicBezTo>
                    <a:pt x="412" y="434"/>
                    <a:pt x="465" y="437"/>
                    <a:pt x="498" y="437"/>
                  </a:cubicBezTo>
                  <a:lnTo>
                    <a:pt x="498" y="406"/>
                  </a:lnTo>
                  <a:cubicBezTo>
                    <a:pt x="445" y="406"/>
                    <a:pt x="423" y="406"/>
                    <a:pt x="420" y="378"/>
                  </a:cubicBezTo>
                  <a:lnTo>
                    <a:pt x="420" y="188"/>
                  </a:lnTo>
                  <a:cubicBezTo>
                    <a:pt x="420" y="104"/>
                    <a:pt x="420" y="73"/>
                    <a:pt x="389" y="36"/>
                  </a:cubicBezTo>
                  <a:cubicBezTo>
                    <a:pt x="375" y="20"/>
                    <a:pt x="344" y="0"/>
                    <a:pt x="286" y="0"/>
                  </a:cubicBezTo>
                  <a:cubicBezTo>
                    <a:pt x="213" y="0"/>
                    <a:pt x="168" y="42"/>
                    <a:pt x="140" y="104"/>
                  </a:cubicBezTo>
                  <a:lnTo>
                    <a:pt x="140" y="0"/>
                  </a:lnTo>
                  <a:lnTo>
                    <a:pt x="0" y="11"/>
                  </a:lnTo>
                  <a:lnTo>
                    <a:pt x="0" y="42"/>
                  </a:lnTo>
                  <a:cubicBezTo>
                    <a:pt x="70" y="42"/>
                    <a:pt x="78" y="48"/>
                    <a:pt x="78" y="9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46" name="Freeform 45"/>
            <p:cNvSpPr/>
            <p:nvPr/>
          </p:nvSpPr>
          <p:spPr>
            <a:xfrm>
              <a:off x="4007879" y="5106240"/>
              <a:ext cx="148680" cy="1630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14" h="454">
                  <a:moveTo>
                    <a:pt x="3" y="417"/>
                  </a:moveTo>
                  <a:cubicBezTo>
                    <a:pt x="0" y="428"/>
                    <a:pt x="0" y="431"/>
                    <a:pt x="0" y="431"/>
                  </a:cubicBezTo>
                  <a:cubicBezTo>
                    <a:pt x="0" y="448"/>
                    <a:pt x="11" y="454"/>
                    <a:pt x="22" y="454"/>
                  </a:cubicBezTo>
                  <a:cubicBezTo>
                    <a:pt x="48" y="454"/>
                    <a:pt x="53" y="431"/>
                    <a:pt x="56" y="420"/>
                  </a:cubicBezTo>
                  <a:cubicBezTo>
                    <a:pt x="59" y="417"/>
                    <a:pt x="73" y="361"/>
                    <a:pt x="90" y="291"/>
                  </a:cubicBezTo>
                  <a:cubicBezTo>
                    <a:pt x="109" y="308"/>
                    <a:pt x="137" y="314"/>
                    <a:pt x="162" y="314"/>
                  </a:cubicBezTo>
                  <a:cubicBezTo>
                    <a:pt x="221" y="314"/>
                    <a:pt x="260" y="263"/>
                    <a:pt x="263" y="263"/>
                  </a:cubicBezTo>
                  <a:cubicBezTo>
                    <a:pt x="277" y="311"/>
                    <a:pt x="325" y="314"/>
                    <a:pt x="333" y="314"/>
                  </a:cubicBezTo>
                  <a:cubicBezTo>
                    <a:pt x="358" y="314"/>
                    <a:pt x="378" y="297"/>
                    <a:pt x="389" y="277"/>
                  </a:cubicBezTo>
                  <a:cubicBezTo>
                    <a:pt x="403" y="249"/>
                    <a:pt x="414" y="210"/>
                    <a:pt x="414" y="207"/>
                  </a:cubicBezTo>
                  <a:cubicBezTo>
                    <a:pt x="414" y="199"/>
                    <a:pt x="403" y="199"/>
                    <a:pt x="403" y="199"/>
                  </a:cubicBezTo>
                  <a:cubicBezTo>
                    <a:pt x="392" y="199"/>
                    <a:pt x="392" y="202"/>
                    <a:pt x="386" y="218"/>
                  </a:cubicBezTo>
                  <a:cubicBezTo>
                    <a:pt x="378" y="252"/>
                    <a:pt x="367" y="294"/>
                    <a:pt x="336" y="294"/>
                  </a:cubicBezTo>
                  <a:cubicBezTo>
                    <a:pt x="319" y="294"/>
                    <a:pt x="314" y="277"/>
                    <a:pt x="314" y="260"/>
                  </a:cubicBezTo>
                  <a:cubicBezTo>
                    <a:pt x="314" y="246"/>
                    <a:pt x="319" y="221"/>
                    <a:pt x="325" y="204"/>
                  </a:cubicBezTo>
                  <a:cubicBezTo>
                    <a:pt x="328" y="185"/>
                    <a:pt x="336" y="157"/>
                    <a:pt x="339" y="143"/>
                  </a:cubicBezTo>
                  <a:lnTo>
                    <a:pt x="356" y="81"/>
                  </a:lnTo>
                  <a:cubicBezTo>
                    <a:pt x="358" y="64"/>
                    <a:pt x="367" y="34"/>
                    <a:pt x="367" y="28"/>
                  </a:cubicBezTo>
                  <a:cubicBezTo>
                    <a:pt x="367" y="14"/>
                    <a:pt x="356" y="6"/>
                    <a:pt x="344" y="6"/>
                  </a:cubicBezTo>
                  <a:cubicBezTo>
                    <a:pt x="336" y="6"/>
                    <a:pt x="322" y="11"/>
                    <a:pt x="316" y="22"/>
                  </a:cubicBezTo>
                  <a:cubicBezTo>
                    <a:pt x="314" y="28"/>
                    <a:pt x="308" y="50"/>
                    <a:pt x="305" y="64"/>
                  </a:cubicBezTo>
                  <a:lnTo>
                    <a:pt x="291" y="120"/>
                  </a:lnTo>
                  <a:lnTo>
                    <a:pt x="269" y="207"/>
                  </a:lnTo>
                  <a:cubicBezTo>
                    <a:pt x="263" y="224"/>
                    <a:pt x="263" y="227"/>
                    <a:pt x="258" y="235"/>
                  </a:cubicBezTo>
                  <a:cubicBezTo>
                    <a:pt x="235" y="266"/>
                    <a:pt x="204" y="294"/>
                    <a:pt x="165" y="294"/>
                  </a:cubicBezTo>
                  <a:cubicBezTo>
                    <a:pt x="109" y="294"/>
                    <a:pt x="109" y="244"/>
                    <a:pt x="109" y="232"/>
                  </a:cubicBezTo>
                  <a:cubicBezTo>
                    <a:pt x="109" y="213"/>
                    <a:pt x="112" y="204"/>
                    <a:pt x="120" y="168"/>
                  </a:cubicBezTo>
                  <a:cubicBezTo>
                    <a:pt x="129" y="137"/>
                    <a:pt x="129" y="132"/>
                    <a:pt x="137" y="104"/>
                  </a:cubicBezTo>
                  <a:lnTo>
                    <a:pt x="146" y="67"/>
                  </a:lnTo>
                  <a:cubicBezTo>
                    <a:pt x="148" y="50"/>
                    <a:pt x="157" y="25"/>
                    <a:pt x="157" y="22"/>
                  </a:cubicBezTo>
                  <a:cubicBezTo>
                    <a:pt x="157" y="8"/>
                    <a:pt x="146" y="0"/>
                    <a:pt x="132" y="0"/>
                  </a:cubicBezTo>
                  <a:cubicBezTo>
                    <a:pt x="106" y="0"/>
                    <a:pt x="101" y="25"/>
                    <a:pt x="98" y="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47" name="Freeform 46"/>
            <p:cNvSpPr/>
            <p:nvPr/>
          </p:nvSpPr>
          <p:spPr>
            <a:xfrm>
              <a:off x="4183199" y="5132520"/>
              <a:ext cx="63000" cy="120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76" h="336">
                  <a:moveTo>
                    <a:pt x="151" y="22"/>
                  </a:moveTo>
                  <a:cubicBezTo>
                    <a:pt x="151" y="8"/>
                    <a:pt x="143" y="0"/>
                    <a:pt x="132" y="0"/>
                  </a:cubicBezTo>
                  <a:cubicBezTo>
                    <a:pt x="118" y="0"/>
                    <a:pt x="101" y="14"/>
                    <a:pt x="101" y="31"/>
                  </a:cubicBezTo>
                  <a:cubicBezTo>
                    <a:pt x="101" y="45"/>
                    <a:pt x="112" y="50"/>
                    <a:pt x="120" y="50"/>
                  </a:cubicBezTo>
                  <a:cubicBezTo>
                    <a:pt x="137" y="50"/>
                    <a:pt x="151" y="36"/>
                    <a:pt x="151" y="22"/>
                  </a:cubicBezTo>
                  <a:close/>
                  <a:moveTo>
                    <a:pt x="176" y="260"/>
                  </a:moveTo>
                  <a:cubicBezTo>
                    <a:pt x="176" y="252"/>
                    <a:pt x="168" y="252"/>
                    <a:pt x="165" y="252"/>
                  </a:cubicBezTo>
                  <a:cubicBezTo>
                    <a:pt x="157" y="252"/>
                    <a:pt x="157" y="255"/>
                    <a:pt x="154" y="263"/>
                  </a:cubicBezTo>
                  <a:cubicBezTo>
                    <a:pt x="146" y="291"/>
                    <a:pt x="123" y="319"/>
                    <a:pt x="98" y="319"/>
                  </a:cubicBezTo>
                  <a:cubicBezTo>
                    <a:pt x="87" y="319"/>
                    <a:pt x="81" y="311"/>
                    <a:pt x="81" y="300"/>
                  </a:cubicBezTo>
                  <a:cubicBezTo>
                    <a:pt x="81" y="291"/>
                    <a:pt x="84" y="286"/>
                    <a:pt x="90" y="274"/>
                  </a:cubicBezTo>
                  <a:cubicBezTo>
                    <a:pt x="92" y="266"/>
                    <a:pt x="98" y="255"/>
                    <a:pt x="101" y="249"/>
                  </a:cubicBezTo>
                  <a:cubicBezTo>
                    <a:pt x="101" y="244"/>
                    <a:pt x="120" y="199"/>
                    <a:pt x="129" y="179"/>
                  </a:cubicBezTo>
                  <a:cubicBezTo>
                    <a:pt x="132" y="171"/>
                    <a:pt x="134" y="162"/>
                    <a:pt x="134" y="154"/>
                  </a:cubicBezTo>
                  <a:cubicBezTo>
                    <a:pt x="134" y="132"/>
                    <a:pt x="112" y="112"/>
                    <a:pt x="81" y="112"/>
                  </a:cubicBezTo>
                  <a:cubicBezTo>
                    <a:pt x="28" y="112"/>
                    <a:pt x="0" y="176"/>
                    <a:pt x="0" y="188"/>
                  </a:cubicBezTo>
                  <a:cubicBezTo>
                    <a:pt x="0" y="196"/>
                    <a:pt x="8" y="196"/>
                    <a:pt x="11" y="196"/>
                  </a:cubicBezTo>
                  <a:cubicBezTo>
                    <a:pt x="20" y="196"/>
                    <a:pt x="20" y="193"/>
                    <a:pt x="22" y="185"/>
                  </a:cubicBezTo>
                  <a:cubicBezTo>
                    <a:pt x="34" y="151"/>
                    <a:pt x="56" y="129"/>
                    <a:pt x="78" y="129"/>
                  </a:cubicBezTo>
                  <a:cubicBezTo>
                    <a:pt x="87" y="129"/>
                    <a:pt x="92" y="134"/>
                    <a:pt x="92" y="148"/>
                  </a:cubicBezTo>
                  <a:cubicBezTo>
                    <a:pt x="92" y="148"/>
                    <a:pt x="92" y="157"/>
                    <a:pt x="90" y="165"/>
                  </a:cubicBezTo>
                  <a:cubicBezTo>
                    <a:pt x="87" y="174"/>
                    <a:pt x="64" y="227"/>
                    <a:pt x="59" y="244"/>
                  </a:cubicBezTo>
                  <a:cubicBezTo>
                    <a:pt x="53" y="252"/>
                    <a:pt x="53" y="255"/>
                    <a:pt x="48" y="272"/>
                  </a:cubicBezTo>
                  <a:cubicBezTo>
                    <a:pt x="45" y="277"/>
                    <a:pt x="42" y="286"/>
                    <a:pt x="42" y="294"/>
                  </a:cubicBezTo>
                  <a:cubicBezTo>
                    <a:pt x="42" y="319"/>
                    <a:pt x="64" y="336"/>
                    <a:pt x="95" y="336"/>
                  </a:cubicBezTo>
                  <a:cubicBezTo>
                    <a:pt x="148" y="336"/>
                    <a:pt x="176" y="272"/>
                    <a:pt x="176" y="26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4291200" y="5229360"/>
              <a:ext cx="24840" cy="57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0" h="160">
                  <a:moveTo>
                    <a:pt x="53" y="53"/>
                  </a:moveTo>
                  <a:cubicBezTo>
                    <a:pt x="53" y="101"/>
                    <a:pt x="25" y="129"/>
                    <a:pt x="11" y="140"/>
                  </a:cubicBezTo>
                  <a:cubicBezTo>
                    <a:pt x="6" y="146"/>
                    <a:pt x="6" y="146"/>
                    <a:pt x="6" y="148"/>
                  </a:cubicBezTo>
                  <a:cubicBezTo>
                    <a:pt x="6" y="151"/>
                    <a:pt x="11" y="160"/>
                    <a:pt x="14" y="160"/>
                  </a:cubicBezTo>
                  <a:cubicBezTo>
                    <a:pt x="22" y="160"/>
                    <a:pt x="70" y="120"/>
                    <a:pt x="70" y="56"/>
                  </a:cubicBezTo>
                  <a:cubicBezTo>
                    <a:pt x="70" y="22"/>
                    <a:pt x="53" y="0"/>
                    <a:pt x="31" y="0"/>
                  </a:cubicBezTo>
                  <a:cubicBezTo>
                    <a:pt x="11" y="0"/>
                    <a:pt x="0" y="14"/>
                    <a:pt x="0" y="31"/>
                  </a:cubicBezTo>
                  <a:cubicBezTo>
                    <a:pt x="0" y="48"/>
                    <a:pt x="11" y="62"/>
                    <a:pt x="31" y="62"/>
                  </a:cubicBezTo>
                  <a:cubicBezTo>
                    <a:pt x="39" y="62"/>
                    <a:pt x="48" y="59"/>
                    <a:pt x="53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4357800" y="5132520"/>
              <a:ext cx="63000" cy="120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76" h="336">
                  <a:moveTo>
                    <a:pt x="151" y="22"/>
                  </a:moveTo>
                  <a:cubicBezTo>
                    <a:pt x="151" y="8"/>
                    <a:pt x="143" y="0"/>
                    <a:pt x="132" y="0"/>
                  </a:cubicBezTo>
                  <a:cubicBezTo>
                    <a:pt x="118" y="0"/>
                    <a:pt x="101" y="14"/>
                    <a:pt x="101" y="31"/>
                  </a:cubicBezTo>
                  <a:cubicBezTo>
                    <a:pt x="101" y="45"/>
                    <a:pt x="112" y="50"/>
                    <a:pt x="120" y="50"/>
                  </a:cubicBezTo>
                  <a:cubicBezTo>
                    <a:pt x="137" y="50"/>
                    <a:pt x="151" y="36"/>
                    <a:pt x="151" y="22"/>
                  </a:cubicBezTo>
                  <a:close/>
                  <a:moveTo>
                    <a:pt x="176" y="260"/>
                  </a:moveTo>
                  <a:cubicBezTo>
                    <a:pt x="176" y="252"/>
                    <a:pt x="168" y="252"/>
                    <a:pt x="165" y="252"/>
                  </a:cubicBezTo>
                  <a:cubicBezTo>
                    <a:pt x="157" y="252"/>
                    <a:pt x="157" y="255"/>
                    <a:pt x="154" y="263"/>
                  </a:cubicBezTo>
                  <a:cubicBezTo>
                    <a:pt x="146" y="291"/>
                    <a:pt x="123" y="319"/>
                    <a:pt x="98" y="319"/>
                  </a:cubicBezTo>
                  <a:cubicBezTo>
                    <a:pt x="87" y="319"/>
                    <a:pt x="81" y="311"/>
                    <a:pt x="81" y="300"/>
                  </a:cubicBezTo>
                  <a:cubicBezTo>
                    <a:pt x="81" y="291"/>
                    <a:pt x="84" y="286"/>
                    <a:pt x="90" y="274"/>
                  </a:cubicBezTo>
                  <a:cubicBezTo>
                    <a:pt x="92" y="266"/>
                    <a:pt x="98" y="255"/>
                    <a:pt x="101" y="249"/>
                  </a:cubicBezTo>
                  <a:cubicBezTo>
                    <a:pt x="101" y="244"/>
                    <a:pt x="120" y="199"/>
                    <a:pt x="129" y="179"/>
                  </a:cubicBezTo>
                  <a:cubicBezTo>
                    <a:pt x="132" y="171"/>
                    <a:pt x="134" y="162"/>
                    <a:pt x="134" y="154"/>
                  </a:cubicBezTo>
                  <a:cubicBezTo>
                    <a:pt x="134" y="132"/>
                    <a:pt x="112" y="112"/>
                    <a:pt x="81" y="112"/>
                  </a:cubicBezTo>
                  <a:cubicBezTo>
                    <a:pt x="28" y="112"/>
                    <a:pt x="0" y="176"/>
                    <a:pt x="0" y="188"/>
                  </a:cubicBezTo>
                  <a:cubicBezTo>
                    <a:pt x="0" y="196"/>
                    <a:pt x="8" y="196"/>
                    <a:pt x="11" y="196"/>
                  </a:cubicBezTo>
                  <a:cubicBezTo>
                    <a:pt x="20" y="196"/>
                    <a:pt x="20" y="193"/>
                    <a:pt x="22" y="185"/>
                  </a:cubicBezTo>
                  <a:cubicBezTo>
                    <a:pt x="34" y="151"/>
                    <a:pt x="56" y="129"/>
                    <a:pt x="78" y="129"/>
                  </a:cubicBezTo>
                  <a:cubicBezTo>
                    <a:pt x="87" y="129"/>
                    <a:pt x="92" y="134"/>
                    <a:pt x="92" y="148"/>
                  </a:cubicBezTo>
                  <a:cubicBezTo>
                    <a:pt x="92" y="148"/>
                    <a:pt x="92" y="157"/>
                    <a:pt x="90" y="165"/>
                  </a:cubicBezTo>
                  <a:cubicBezTo>
                    <a:pt x="87" y="174"/>
                    <a:pt x="64" y="227"/>
                    <a:pt x="59" y="244"/>
                  </a:cubicBezTo>
                  <a:cubicBezTo>
                    <a:pt x="53" y="252"/>
                    <a:pt x="53" y="255"/>
                    <a:pt x="48" y="272"/>
                  </a:cubicBezTo>
                  <a:cubicBezTo>
                    <a:pt x="45" y="277"/>
                    <a:pt x="42" y="286"/>
                    <a:pt x="42" y="294"/>
                  </a:cubicBezTo>
                  <a:cubicBezTo>
                    <a:pt x="42" y="319"/>
                    <a:pt x="64" y="336"/>
                    <a:pt x="95" y="336"/>
                  </a:cubicBezTo>
                  <a:cubicBezTo>
                    <a:pt x="148" y="336"/>
                    <a:pt x="176" y="272"/>
                    <a:pt x="176" y="26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50" name="Freeform 49"/>
            <p:cNvSpPr/>
            <p:nvPr/>
          </p:nvSpPr>
          <p:spPr>
            <a:xfrm>
              <a:off x="4453560" y="5181120"/>
              <a:ext cx="147960" cy="529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12" h="148">
                  <a:moveTo>
                    <a:pt x="392" y="28"/>
                  </a:moveTo>
                  <a:cubicBezTo>
                    <a:pt x="400" y="28"/>
                    <a:pt x="412" y="28"/>
                    <a:pt x="412" y="14"/>
                  </a:cubicBezTo>
                  <a:cubicBezTo>
                    <a:pt x="412" y="0"/>
                    <a:pt x="398" y="0"/>
                    <a:pt x="392" y="0"/>
                  </a:cubicBezTo>
                  <a:lnTo>
                    <a:pt x="22" y="0"/>
                  </a:lnTo>
                  <a:cubicBezTo>
                    <a:pt x="14" y="0"/>
                    <a:pt x="0" y="0"/>
                    <a:pt x="0" y="14"/>
                  </a:cubicBezTo>
                  <a:cubicBezTo>
                    <a:pt x="0" y="28"/>
                    <a:pt x="14" y="28"/>
                    <a:pt x="20" y="28"/>
                  </a:cubicBezTo>
                  <a:close/>
                  <a:moveTo>
                    <a:pt x="392" y="148"/>
                  </a:moveTo>
                  <a:cubicBezTo>
                    <a:pt x="398" y="148"/>
                    <a:pt x="412" y="148"/>
                    <a:pt x="412" y="134"/>
                  </a:cubicBezTo>
                  <a:cubicBezTo>
                    <a:pt x="412" y="120"/>
                    <a:pt x="400" y="120"/>
                    <a:pt x="392" y="120"/>
                  </a:cubicBezTo>
                  <a:lnTo>
                    <a:pt x="20" y="120"/>
                  </a:lnTo>
                  <a:cubicBezTo>
                    <a:pt x="11" y="120"/>
                    <a:pt x="0" y="120"/>
                    <a:pt x="0" y="134"/>
                  </a:cubicBezTo>
                  <a:cubicBezTo>
                    <a:pt x="0" y="148"/>
                    <a:pt x="14" y="148"/>
                    <a:pt x="22" y="1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51" name="Freeform 50"/>
            <p:cNvSpPr/>
            <p:nvPr/>
          </p:nvSpPr>
          <p:spPr>
            <a:xfrm>
              <a:off x="4642920" y="5132520"/>
              <a:ext cx="73080" cy="1184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04" h="330">
                  <a:moveTo>
                    <a:pt x="126" y="14"/>
                  </a:moveTo>
                  <a:cubicBezTo>
                    <a:pt x="126" y="0"/>
                    <a:pt x="126" y="0"/>
                    <a:pt x="109" y="0"/>
                  </a:cubicBezTo>
                  <a:cubicBezTo>
                    <a:pt x="73" y="31"/>
                    <a:pt x="20" y="31"/>
                    <a:pt x="8" y="31"/>
                  </a:cubicBezTo>
                  <a:lnTo>
                    <a:pt x="0" y="31"/>
                  </a:lnTo>
                  <a:lnTo>
                    <a:pt x="0" y="53"/>
                  </a:lnTo>
                  <a:lnTo>
                    <a:pt x="8" y="53"/>
                  </a:lnTo>
                  <a:cubicBezTo>
                    <a:pt x="20" y="53"/>
                    <a:pt x="53" y="53"/>
                    <a:pt x="81" y="39"/>
                  </a:cubicBezTo>
                  <a:lnTo>
                    <a:pt x="81" y="288"/>
                  </a:lnTo>
                  <a:cubicBezTo>
                    <a:pt x="81" y="302"/>
                    <a:pt x="81" y="308"/>
                    <a:pt x="28" y="308"/>
                  </a:cubicBezTo>
                  <a:lnTo>
                    <a:pt x="3" y="308"/>
                  </a:lnTo>
                  <a:lnTo>
                    <a:pt x="3" y="330"/>
                  </a:lnTo>
                  <a:cubicBezTo>
                    <a:pt x="31" y="328"/>
                    <a:pt x="76" y="328"/>
                    <a:pt x="104" y="328"/>
                  </a:cubicBezTo>
                  <a:cubicBezTo>
                    <a:pt x="134" y="328"/>
                    <a:pt x="176" y="328"/>
                    <a:pt x="204" y="330"/>
                  </a:cubicBezTo>
                  <a:lnTo>
                    <a:pt x="204" y="308"/>
                  </a:lnTo>
                  <a:lnTo>
                    <a:pt x="179" y="308"/>
                  </a:lnTo>
                  <a:cubicBezTo>
                    <a:pt x="126" y="308"/>
                    <a:pt x="126" y="302"/>
                    <a:pt x="126" y="28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52" name="Freeform 51"/>
            <p:cNvSpPr/>
            <p:nvPr/>
          </p:nvSpPr>
          <p:spPr>
            <a:xfrm>
              <a:off x="4766759" y="5229360"/>
              <a:ext cx="21960" cy="219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2" h="62">
                  <a:moveTo>
                    <a:pt x="62" y="31"/>
                  </a:moveTo>
                  <a:cubicBezTo>
                    <a:pt x="62" y="14"/>
                    <a:pt x="48" y="0"/>
                    <a:pt x="31" y="0"/>
                  </a:cubicBezTo>
                  <a:cubicBezTo>
                    <a:pt x="14" y="0"/>
                    <a:pt x="0" y="14"/>
                    <a:pt x="0" y="31"/>
                  </a:cubicBezTo>
                  <a:cubicBezTo>
                    <a:pt x="0" y="48"/>
                    <a:pt x="14" y="62"/>
                    <a:pt x="31" y="62"/>
                  </a:cubicBezTo>
                  <a:cubicBezTo>
                    <a:pt x="48" y="62"/>
                    <a:pt x="62" y="48"/>
                    <a:pt x="62" y="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53" name="Freeform 52"/>
            <p:cNvSpPr/>
            <p:nvPr/>
          </p:nvSpPr>
          <p:spPr>
            <a:xfrm>
              <a:off x="4847400" y="5229360"/>
              <a:ext cx="21960" cy="219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2" h="62">
                  <a:moveTo>
                    <a:pt x="62" y="31"/>
                  </a:moveTo>
                  <a:cubicBezTo>
                    <a:pt x="62" y="14"/>
                    <a:pt x="48" y="0"/>
                    <a:pt x="31" y="0"/>
                  </a:cubicBezTo>
                  <a:cubicBezTo>
                    <a:pt x="14" y="0"/>
                    <a:pt x="0" y="14"/>
                    <a:pt x="0" y="31"/>
                  </a:cubicBezTo>
                  <a:cubicBezTo>
                    <a:pt x="0" y="48"/>
                    <a:pt x="14" y="62"/>
                    <a:pt x="31" y="62"/>
                  </a:cubicBezTo>
                  <a:cubicBezTo>
                    <a:pt x="48" y="62"/>
                    <a:pt x="62" y="48"/>
                    <a:pt x="62" y="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54" name="Freeform 53"/>
            <p:cNvSpPr/>
            <p:nvPr/>
          </p:nvSpPr>
          <p:spPr>
            <a:xfrm>
              <a:off x="4920120" y="5129640"/>
              <a:ext cx="177120" cy="1216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93" h="339">
                  <a:moveTo>
                    <a:pt x="272" y="140"/>
                  </a:moveTo>
                  <a:cubicBezTo>
                    <a:pt x="272" y="137"/>
                    <a:pt x="269" y="134"/>
                    <a:pt x="269" y="134"/>
                  </a:cubicBezTo>
                  <a:cubicBezTo>
                    <a:pt x="269" y="132"/>
                    <a:pt x="283" y="126"/>
                    <a:pt x="288" y="120"/>
                  </a:cubicBezTo>
                  <a:cubicBezTo>
                    <a:pt x="372" y="67"/>
                    <a:pt x="400" y="48"/>
                    <a:pt x="423" y="36"/>
                  </a:cubicBezTo>
                  <a:cubicBezTo>
                    <a:pt x="440" y="31"/>
                    <a:pt x="459" y="22"/>
                    <a:pt x="479" y="22"/>
                  </a:cubicBezTo>
                  <a:cubicBezTo>
                    <a:pt x="484" y="22"/>
                    <a:pt x="493" y="22"/>
                    <a:pt x="493" y="8"/>
                  </a:cubicBezTo>
                  <a:cubicBezTo>
                    <a:pt x="493" y="3"/>
                    <a:pt x="487" y="0"/>
                    <a:pt x="487" y="0"/>
                  </a:cubicBezTo>
                  <a:cubicBezTo>
                    <a:pt x="470" y="3"/>
                    <a:pt x="454" y="3"/>
                    <a:pt x="445" y="3"/>
                  </a:cubicBezTo>
                  <a:lnTo>
                    <a:pt x="412" y="3"/>
                  </a:lnTo>
                  <a:cubicBezTo>
                    <a:pt x="403" y="3"/>
                    <a:pt x="389" y="0"/>
                    <a:pt x="381" y="0"/>
                  </a:cubicBezTo>
                  <a:cubicBezTo>
                    <a:pt x="372" y="0"/>
                    <a:pt x="370" y="6"/>
                    <a:pt x="370" y="14"/>
                  </a:cubicBezTo>
                  <a:cubicBezTo>
                    <a:pt x="370" y="14"/>
                    <a:pt x="370" y="22"/>
                    <a:pt x="378" y="22"/>
                  </a:cubicBezTo>
                  <a:cubicBezTo>
                    <a:pt x="389" y="22"/>
                    <a:pt x="389" y="25"/>
                    <a:pt x="389" y="28"/>
                  </a:cubicBezTo>
                  <a:cubicBezTo>
                    <a:pt x="389" y="31"/>
                    <a:pt x="384" y="36"/>
                    <a:pt x="381" y="39"/>
                  </a:cubicBezTo>
                  <a:cubicBezTo>
                    <a:pt x="372" y="45"/>
                    <a:pt x="372" y="45"/>
                    <a:pt x="367" y="48"/>
                  </a:cubicBezTo>
                  <a:lnTo>
                    <a:pt x="140" y="193"/>
                  </a:lnTo>
                  <a:lnTo>
                    <a:pt x="179" y="42"/>
                  </a:lnTo>
                  <a:cubicBezTo>
                    <a:pt x="182" y="25"/>
                    <a:pt x="182" y="22"/>
                    <a:pt x="221" y="22"/>
                  </a:cubicBezTo>
                  <a:cubicBezTo>
                    <a:pt x="232" y="22"/>
                    <a:pt x="235" y="22"/>
                    <a:pt x="235" y="20"/>
                  </a:cubicBezTo>
                  <a:cubicBezTo>
                    <a:pt x="241" y="17"/>
                    <a:pt x="241" y="11"/>
                    <a:pt x="241" y="8"/>
                  </a:cubicBezTo>
                  <a:cubicBezTo>
                    <a:pt x="241" y="8"/>
                    <a:pt x="241" y="0"/>
                    <a:pt x="232" y="0"/>
                  </a:cubicBezTo>
                  <a:cubicBezTo>
                    <a:pt x="221" y="0"/>
                    <a:pt x="210" y="3"/>
                    <a:pt x="199" y="3"/>
                  </a:cubicBezTo>
                  <a:cubicBezTo>
                    <a:pt x="188" y="3"/>
                    <a:pt x="174" y="3"/>
                    <a:pt x="162" y="3"/>
                  </a:cubicBezTo>
                  <a:cubicBezTo>
                    <a:pt x="151" y="3"/>
                    <a:pt x="137" y="3"/>
                    <a:pt x="126" y="3"/>
                  </a:cubicBezTo>
                  <a:cubicBezTo>
                    <a:pt x="115" y="3"/>
                    <a:pt x="104" y="0"/>
                    <a:pt x="92" y="0"/>
                  </a:cubicBezTo>
                  <a:cubicBezTo>
                    <a:pt x="87" y="0"/>
                    <a:pt x="78" y="0"/>
                    <a:pt x="78" y="14"/>
                  </a:cubicBezTo>
                  <a:cubicBezTo>
                    <a:pt x="78" y="22"/>
                    <a:pt x="84" y="22"/>
                    <a:pt x="98" y="22"/>
                  </a:cubicBezTo>
                  <a:cubicBezTo>
                    <a:pt x="104" y="22"/>
                    <a:pt x="118" y="22"/>
                    <a:pt x="129" y="25"/>
                  </a:cubicBezTo>
                  <a:cubicBezTo>
                    <a:pt x="129" y="31"/>
                    <a:pt x="129" y="34"/>
                    <a:pt x="129" y="36"/>
                  </a:cubicBezTo>
                  <a:lnTo>
                    <a:pt x="62" y="297"/>
                  </a:lnTo>
                  <a:cubicBezTo>
                    <a:pt x="59" y="314"/>
                    <a:pt x="59" y="316"/>
                    <a:pt x="20" y="316"/>
                  </a:cubicBezTo>
                  <a:cubicBezTo>
                    <a:pt x="8" y="316"/>
                    <a:pt x="0" y="316"/>
                    <a:pt x="0" y="330"/>
                  </a:cubicBezTo>
                  <a:cubicBezTo>
                    <a:pt x="0" y="333"/>
                    <a:pt x="3" y="339"/>
                    <a:pt x="8" y="339"/>
                  </a:cubicBezTo>
                  <a:cubicBezTo>
                    <a:pt x="20" y="339"/>
                    <a:pt x="31" y="336"/>
                    <a:pt x="42" y="336"/>
                  </a:cubicBezTo>
                  <a:cubicBezTo>
                    <a:pt x="53" y="336"/>
                    <a:pt x="67" y="336"/>
                    <a:pt x="78" y="336"/>
                  </a:cubicBezTo>
                  <a:cubicBezTo>
                    <a:pt x="92" y="336"/>
                    <a:pt x="104" y="336"/>
                    <a:pt x="115" y="336"/>
                  </a:cubicBezTo>
                  <a:cubicBezTo>
                    <a:pt x="126" y="336"/>
                    <a:pt x="140" y="339"/>
                    <a:pt x="151" y="339"/>
                  </a:cubicBezTo>
                  <a:cubicBezTo>
                    <a:pt x="154" y="339"/>
                    <a:pt x="162" y="339"/>
                    <a:pt x="162" y="325"/>
                  </a:cubicBezTo>
                  <a:cubicBezTo>
                    <a:pt x="162" y="316"/>
                    <a:pt x="154" y="316"/>
                    <a:pt x="146" y="316"/>
                  </a:cubicBezTo>
                  <a:cubicBezTo>
                    <a:pt x="146" y="316"/>
                    <a:pt x="134" y="316"/>
                    <a:pt x="126" y="316"/>
                  </a:cubicBezTo>
                  <a:cubicBezTo>
                    <a:pt x="112" y="314"/>
                    <a:pt x="112" y="314"/>
                    <a:pt x="112" y="311"/>
                  </a:cubicBezTo>
                  <a:cubicBezTo>
                    <a:pt x="112" y="308"/>
                    <a:pt x="118" y="286"/>
                    <a:pt x="120" y="272"/>
                  </a:cubicBezTo>
                  <a:cubicBezTo>
                    <a:pt x="120" y="269"/>
                    <a:pt x="132" y="224"/>
                    <a:pt x="134" y="224"/>
                  </a:cubicBezTo>
                  <a:cubicBezTo>
                    <a:pt x="134" y="221"/>
                    <a:pt x="134" y="218"/>
                    <a:pt x="140" y="216"/>
                  </a:cubicBezTo>
                  <a:lnTo>
                    <a:pt x="218" y="165"/>
                  </a:lnTo>
                  <a:cubicBezTo>
                    <a:pt x="221" y="165"/>
                    <a:pt x="224" y="162"/>
                    <a:pt x="224" y="162"/>
                  </a:cubicBezTo>
                  <a:cubicBezTo>
                    <a:pt x="227" y="162"/>
                    <a:pt x="227" y="162"/>
                    <a:pt x="230" y="168"/>
                  </a:cubicBezTo>
                  <a:lnTo>
                    <a:pt x="308" y="297"/>
                  </a:lnTo>
                  <a:cubicBezTo>
                    <a:pt x="314" y="305"/>
                    <a:pt x="314" y="305"/>
                    <a:pt x="314" y="308"/>
                  </a:cubicBezTo>
                  <a:cubicBezTo>
                    <a:pt x="314" y="316"/>
                    <a:pt x="297" y="316"/>
                    <a:pt x="291" y="316"/>
                  </a:cubicBezTo>
                  <a:cubicBezTo>
                    <a:pt x="286" y="316"/>
                    <a:pt x="277" y="316"/>
                    <a:pt x="277" y="330"/>
                  </a:cubicBezTo>
                  <a:cubicBezTo>
                    <a:pt x="277" y="333"/>
                    <a:pt x="280" y="339"/>
                    <a:pt x="286" y="339"/>
                  </a:cubicBezTo>
                  <a:cubicBezTo>
                    <a:pt x="297" y="339"/>
                    <a:pt x="308" y="336"/>
                    <a:pt x="319" y="336"/>
                  </a:cubicBezTo>
                  <a:cubicBezTo>
                    <a:pt x="330" y="336"/>
                    <a:pt x="342" y="336"/>
                    <a:pt x="356" y="336"/>
                  </a:cubicBezTo>
                  <a:cubicBezTo>
                    <a:pt x="364" y="336"/>
                    <a:pt x="372" y="336"/>
                    <a:pt x="381" y="336"/>
                  </a:cubicBezTo>
                  <a:cubicBezTo>
                    <a:pt x="389" y="336"/>
                    <a:pt x="409" y="339"/>
                    <a:pt x="409" y="339"/>
                  </a:cubicBezTo>
                  <a:cubicBezTo>
                    <a:pt x="417" y="339"/>
                    <a:pt x="423" y="333"/>
                    <a:pt x="423" y="325"/>
                  </a:cubicBezTo>
                  <a:cubicBezTo>
                    <a:pt x="423" y="316"/>
                    <a:pt x="414" y="316"/>
                    <a:pt x="409" y="316"/>
                  </a:cubicBezTo>
                  <a:cubicBezTo>
                    <a:pt x="389" y="316"/>
                    <a:pt x="378" y="314"/>
                    <a:pt x="372" y="3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5338440" y="4321080"/>
              <a:ext cx="226440" cy="1699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30" h="473">
                  <a:moveTo>
                    <a:pt x="347" y="196"/>
                  </a:moveTo>
                  <a:cubicBezTo>
                    <a:pt x="344" y="190"/>
                    <a:pt x="344" y="188"/>
                    <a:pt x="344" y="188"/>
                  </a:cubicBezTo>
                  <a:cubicBezTo>
                    <a:pt x="344" y="185"/>
                    <a:pt x="344" y="185"/>
                    <a:pt x="361" y="174"/>
                  </a:cubicBezTo>
                  <a:lnTo>
                    <a:pt x="431" y="123"/>
                  </a:lnTo>
                  <a:cubicBezTo>
                    <a:pt x="521" y="59"/>
                    <a:pt x="566" y="28"/>
                    <a:pt x="613" y="25"/>
                  </a:cubicBezTo>
                  <a:cubicBezTo>
                    <a:pt x="622" y="25"/>
                    <a:pt x="630" y="22"/>
                    <a:pt x="630" y="8"/>
                  </a:cubicBezTo>
                  <a:cubicBezTo>
                    <a:pt x="630" y="3"/>
                    <a:pt x="624" y="0"/>
                    <a:pt x="622" y="0"/>
                  </a:cubicBezTo>
                  <a:cubicBezTo>
                    <a:pt x="605" y="0"/>
                    <a:pt x="588" y="3"/>
                    <a:pt x="574" y="3"/>
                  </a:cubicBezTo>
                  <a:cubicBezTo>
                    <a:pt x="554" y="3"/>
                    <a:pt x="507" y="0"/>
                    <a:pt x="490" y="0"/>
                  </a:cubicBezTo>
                  <a:cubicBezTo>
                    <a:pt x="484" y="0"/>
                    <a:pt x="476" y="0"/>
                    <a:pt x="476" y="14"/>
                  </a:cubicBezTo>
                  <a:cubicBezTo>
                    <a:pt x="476" y="17"/>
                    <a:pt x="476" y="25"/>
                    <a:pt x="484" y="25"/>
                  </a:cubicBezTo>
                  <a:cubicBezTo>
                    <a:pt x="493" y="25"/>
                    <a:pt x="501" y="28"/>
                    <a:pt x="501" y="34"/>
                  </a:cubicBezTo>
                  <a:cubicBezTo>
                    <a:pt x="501" y="48"/>
                    <a:pt x="482" y="62"/>
                    <a:pt x="473" y="70"/>
                  </a:cubicBezTo>
                  <a:lnTo>
                    <a:pt x="182" y="272"/>
                  </a:lnTo>
                  <a:lnTo>
                    <a:pt x="238" y="53"/>
                  </a:lnTo>
                  <a:cubicBezTo>
                    <a:pt x="244" y="31"/>
                    <a:pt x="244" y="25"/>
                    <a:pt x="300" y="25"/>
                  </a:cubicBezTo>
                  <a:cubicBezTo>
                    <a:pt x="311" y="25"/>
                    <a:pt x="319" y="25"/>
                    <a:pt x="319" y="11"/>
                  </a:cubicBezTo>
                  <a:cubicBezTo>
                    <a:pt x="319" y="3"/>
                    <a:pt x="316" y="0"/>
                    <a:pt x="308" y="0"/>
                  </a:cubicBezTo>
                  <a:cubicBezTo>
                    <a:pt x="288" y="0"/>
                    <a:pt x="238" y="3"/>
                    <a:pt x="218" y="3"/>
                  </a:cubicBezTo>
                  <a:cubicBezTo>
                    <a:pt x="207" y="3"/>
                    <a:pt x="182" y="3"/>
                    <a:pt x="171" y="3"/>
                  </a:cubicBezTo>
                  <a:cubicBezTo>
                    <a:pt x="157" y="0"/>
                    <a:pt x="140" y="0"/>
                    <a:pt x="126" y="0"/>
                  </a:cubicBezTo>
                  <a:cubicBezTo>
                    <a:pt x="123" y="0"/>
                    <a:pt x="112" y="0"/>
                    <a:pt x="112" y="14"/>
                  </a:cubicBezTo>
                  <a:cubicBezTo>
                    <a:pt x="112" y="25"/>
                    <a:pt x="120" y="25"/>
                    <a:pt x="134" y="25"/>
                  </a:cubicBezTo>
                  <a:cubicBezTo>
                    <a:pt x="146" y="25"/>
                    <a:pt x="148" y="25"/>
                    <a:pt x="162" y="25"/>
                  </a:cubicBezTo>
                  <a:cubicBezTo>
                    <a:pt x="176" y="28"/>
                    <a:pt x="176" y="28"/>
                    <a:pt x="176" y="36"/>
                  </a:cubicBezTo>
                  <a:cubicBezTo>
                    <a:pt x="176" y="36"/>
                    <a:pt x="176" y="42"/>
                    <a:pt x="174" y="50"/>
                  </a:cubicBezTo>
                  <a:lnTo>
                    <a:pt x="81" y="420"/>
                  </a:lnTo>
                  <a:cubicBezTo>
                    <a:pt x="76" y="442"/>
                    <a:pt x="76" y="448"/>
                    <a:pt x="20" y="448"/>
                  </a:cubicBezTo>
                  <a:cubicBezTo>
                    <a:pt x="8" y="448"/>
                    <a:pt x="0" y="448"/>
                    <a:pt x="0" y="465"/>
                  </a:cubicBezTo>
                  <a:cubicBezTo>
                    <a:pt x="0" y="465"/>
                    <a:pt x="0" y="473"/>
                    <a:pt x="11" y="473"/>
                  </a:cubicBezTo>
                  <a:cubicBezTo>
                    <a:pt x="31" y="473"/>
                    <a:pt x="81" y="470"/>
                    <a:pt x="101" y="470"/>
                  </a:cubicBezTo>
                  <a:cubicBezTo>
                    <a:pt x="112" y="470"/>
                    <a:pt x="137" y="470"/>
                    <a:pt x="148" y="470"/>
                  </a:cubicBezTo>
                  <a:cubicBezTo>
                    <a:pt x="162" y="473"/>
                    <a:pt x="179" y="473"/>
                    <a:pt x="193" y="473"/>
                  </a:cubicBezTo>
                  <a:cubicBezTo>
                    <a:pt x="196" y="473"/>
                    <a:pt x="207" y="473"/>
                    <a:pt x="207" y="459"/>
                  </a:cubicBezTo>
                  <a:cubicBezTo>
                    <a:pt x="207" y="448"/>
                    <a:pt x="199" y="448"/>
                    <a:pt x="185" y="448"/>
                  </a:cubicBezTo>
                  <a:cubicBezTo>
                    <a:pt x="185" y="448"/>
                    <a:pt x="171" y="448"/>
                    <a:pt x="160" y="448"/>
                  </a:cubicBezTo>
                  <a:cubicBezTo>
                    <a:pt x="143" y="445"/>
                    <a:pt x="143" y="442"/>
                    <a:pt x="143" y="437"/>
                  </a:cubicBezTo>
                  <a:cubicBezTo>
                    <a:pt x="143" y="431"/>
                    <a:pt x="151" y="406"/>
                    <a:pt x="176" y="302"/>
                  </a:cubicBezTo>
                  <a:lnTo>
                    <a:pt x="291" y="221"/>
                  </a:lnTo>
                  <a:lnTo>
                    <a:pt x="392" y="417"/>
                  </a:lnTo>
                  <a:cubicBezTo>
                    <a:pt x="395" y="426"/>
                    <a:pt x="395" y="426"/>
                    <a:pt x="395" y="431"/>
                  </a:cubicBezTo>
                  <a:cubicBezTo>
                    <a:pt x="395" y="445"/>
                    <a:pt x="375" y="448"/>
                    <a:pt x="364" y="448"/>
                  </a:cubicBezTo>
                  <a:cubicBezTo>
                    <a:pt x="356" y="448"/>
                    <a:pt x="347" y="448"/>
                    <a:pt x="347" y="465"/>
                  </a:cubicBezTo>
                  <a:cubicBezTo>
                    <a:pt x="347" y="465"/>
                    <a:pt x="347" y="473"/>
                    <a:pt x="358" y="473"/>
                  </a:cubicBezTo>
                  <a:cubicBezTo>
                    <a:pt x="378" y="473"/>
                    <a:pt x="426" y="470"/>
                    <a:pt x="445" y="470"/>
                  </a:cubicBezTo>
                  <a:cubicBezTo>
                    <a:pt x="468" y="470"/>
                    <a:pt x="496" y="473"/>
                    <a:pt x="515" y="473"/>
                  </a:cubicBezTo>
                  <a:cubicBezTo>
                    <a:pt x="524" y="473"/>
                    <a:pt x="529" y="468"/>
                    <a:pt x="529" y="459"/>
                  </a:cubicBezTo>
                  <a:cubicBezTo>
                    <a:pt x="529" y="448"/>
                    <a:pt x="518" y="448"/>
                    <a:pt x="512" y="448"/>
                  </a:cubicBezTo>
                  <a:cubicBezTo>
                    <a:pt x="498" y="448"/>
                    <a:pt x="479" y="448"/>
                    <a:pt x="468" y="4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56" name="Freeform 55"/>
            <p:cNvSpPr/>
            <p:nvPr/>
          </p:nvSpPr>
          <p:spPr>
            <a:xfrm>
              <a:off x="5213520" y="4597200"/>
              <a:ext cx="472320" cy="4964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313" h="1380">
                  <a:moveTo>
                    <a:pt x="1193" y="1380"/>
                  </a:moveTo>
                  <a:lnTo>
                    <a:pt x="1313" y="1064"/>
                  </a:lnTo>
                  <a:lnTo>
                    <a:pt x="1288" y="1064"/>
                  </a:lnTo>
                  <a:cubicBezTo>
                    <a:pt x="1249" y="1168"/>
                    <a:pt x="1145" y="1235"/>
                    <a:pt x="1030" y="1263"/>
                  </a:cubicBezTo>
                  <a:cubicBezTo>
                    <a:pt x="1011" y="1268"/>
                    <a:pt x="913" y="1294"/>
                    <a:pt x="725" y="1294"/>
                  </a:cubicBezTo>
                  <a:lnTo>
                    <a:pt x="129" y="1294"/>
                  </a:lnTo>
                  <a:lnTo>
                    <a:pt x="633" y="706"/>
                  </a:lnTo>
                  <a:cubicBezTo>
                    <a:pt x="638" y="697"/>
                    <a:pt x="641" y="694"/>
                    <a:pt x="641" y="692"/>
                  </a:cubicBezTo>
                  <a:cubicBezTo>
                    <a:pt x="641" y="689"/>
                    <a:pt x="641" y="686"/>
                    <a:pt x="633" y="675"/>
                  </a:cubicBezTo>
                  <a:lnTo>
                    <a:pt x="174" y="48"/>
                  </a:lnTo>
                  <a:lnTo>
                    <a:pt x="714" y="48"/>
                  </a:lnTo>
                  <a:cubicBezTo>
                    <a:pt x="848" y="48"/>
                    <a:pt x="938" y="62"/>
                    <a:pt x="946" y="64"/>
                  </a:cubicBezTo>
                  <a:cubicBezTo>
                    <a:pt x="1000" y="70"/>
                    <a:pt x="1084" y="87"/>
                    <a:pt x="1162" y="137"/>
                  </a:cubicBezTo>
                  <a:cubicBezTo>
                    <a:pt x="1187" y="154"/>
                    <a:pt x="1254" y="196"/>
                    <a:pt x="1288" y="277"/>
                  </a:cubicBezTo>
                  <a:lnTo>
                    <a:pt x="1313" y="277"/>
                  </a:lnTo>
                  <a:lnTo>
                    <a:pt x="1193" y="0"/>
                  </a:lnTo>
                  <a:lnTo>
                    <a:pt x="28" y="0"/>
                  </a:lnTo>
                  <a:cubicBezTo>
                    <a:pt x="6" y="0"/>
                    <a:pt x="3" y="0"/>
                    <a:pt x="0" y="6"/>
                  </a:cubicBezTo>
                  <a:cubicBezTo>
                    <a:pt x="0" y="11"/>
                    <a:pt x="0" y="28"/>
                    <a:pt x="0" y="39"/>
                  </a:cubicBezTo>
                  <a:lnTo>
                    <a:pt x="521" y="753"/>
                  </a:lnTo>
                  <a:lnTo>
                    <a:pt x="11" y="1352"/>
                  </a:lnTo>
                  <a:cubicBezTo>
                    <a:pt x="0" y="1364"/>
                    <a:pt x="0" y="1369"/>
                    <a:pt x="0" y="1369"/>
                  </a:cubicBezTo>
                  <a:cubicBezTo>
                    <a:pt x="0" y="1380"/>
                    <a:pt x="11" y="1380"/>
                    <a:pt x="28" y="138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57" name="Freeform 56"/>
            <p:cNvSpPr/>
            <p:nvPr/>
          </p:nvSpPr>
          <p:spPr>
            <a:xfrm>
              <a:off x="5231520" y="5186880"/>
              <a:ext cx="76320" cy="1681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13" h="468">
                  <a:moveTo>
                    <a:pt x="193" y="25"/>
                  </a:moveTo>
                  <a:cubicBezTo>
                    <a:pt x="193" y="14"/>
                    <a:pt x="185" y="0"/>
                    <a:pt x="165" y="0"/>
                  </a:cubicBezTo>
                  <a:cubicBezTo>
                    <a:pt x="146" y="0"/>
                    <a:pt x="126" y="17"/>
                    <a:pt x="126" y="39"/>
                  </a:cubicBezTo>
                  <a:cubicBezTo>
                    <a:pt x="126" y="50"/>
                    <a:pt x="134" y="64"/>
                    <a:pt x="154" y="64"/>
                  </a:cubicBezTo>
                  <a:cubicBezTo>
                    <a:pt x="174" y="64"/>
                    <a:pt x="193" y="45"/>
                    <a:pt x="193" y="25"/>
                  </a:cubicBezTo>
                  <a:close/>
                  <a:moveTo>
                    <a:pt x="50" y="378"/>
                  </a:moveTo>
                  <a:cubicBezTo>
                    <a:pt x="48" y="386"/>
                    <a:pt x="45" y="395"/>
                    <a:pt x="45" y="409"/>
                  </a:cubicBezTo>
                  <a:cubicBezTo>
                    <a:pt x="45" y="440"/>
                    <a:pt x="73" y="468"/>
                    <a:pt x="112" y="468"/>
                  </a:cubicBezTo>
                  <a:cubicBezTo>
                    <a:pt x="182" y="468"/>
                    <a:pt x="213" y="370"/>
                    <a:pt x="213" y="361"/>
                  </a:cubicBezTo>
                  <a:cubicBezTo>
                    <a:pt x="213" y="350"/>
                    <a:pt x="202" y="350"/>
                    <a:pt x="202" y="350"/>
                  </a:cubicBezTo>
                  <a:cubicBezTo>
                    <a:pt x="190" y="350"/>
                    <a:pt x="190" y="356"/>
                    <a:pt x="188" y="364"/>
                  </a:cubicBezTo>
                  <a:cubicBezTo>
                    <a:pt x="171" y="417"/>
                    <a:pt x="140" y="448"/>
                    <a:pt x="112" y="448"/>
                  </a:cubicBezTo>
                  <a:cubicBezTo>
                    <a:pt x="98" y="448"/>
                    <a:pt x="95" y="437"/>
                    <a:pt x="95" y="423"/>
                  </a:cubicBezTo>
                  <a:cubicBezTo>
                    <a:pt x="95" y="406"/>
                    <a:pt x="101" y="395"/>
                    <a:pt x="106" y="378"/>
                  </a:cubicBezTo>
                  <a:cubicBezTo>
                    <a:pt x="115" y="358"/>
                    <a:pt x="120" y="342"/>
                    <a:pt x="129" y="322"/>
                  </a:cubicBezTo>
                  <a:cubicBezTo>
                    <a:pt x="134" y="305"/>
                    <a:pt x="160" y="244"/>
                    <a:pt x="162" y="235"/>
                  </a:cubicBezTo>
                  <a:cubicBezTo>
                    <a:pt x="165" y="227"/>
                    <a:pt x="168" y="218"/>
                    <a:pt x="168" y="213"/>
                  </a:cubicBezTo>
                  <a:cubicBezTo>
                    <a:pt x="168" y="179"/>
                    <a:pt x="140" y="154"/>
                    <a:pt x="101" y="154"/>
                  </a:cubicBezTo>
                  <a:cubicBezTo>
                    <a:pt x="31" y="154"/>
                    <a:pt x="0" y="249"/>
                    <a:pt x="0" y="260"/>
                  </a:cubicBezTo>
                  <a:cubicBezTo>
                    <a:pt x="0" y="269"/>
                    <a:pt x="11" y="269"/>
                    <a:pt x="11" y="269"/>
                  </a:cubicBezTo>
                  <a:cubicBezTo>
                    <a:pt x="22" y="269"/>
                    <a:pt x="22" y="266"/>
                    <a:pt x="25" y="258"/>
                  </a:cubicBezTo>
                  <a:cubicBezTo>
                    <a:pt x="42" y="199"/>
                    <a:pt x="73" y="174"/>
                    <a:pt x="98" y="174"/>
                  </a:cubicBezTo>
                  <a:cubicBezTo>
                    <a:pt x="109" y="174"/>
                    <a:pt x="118" y="179"/>
                    <a:pt x="118" y="199"/>
                  </a:cubicBezTo>
                  <a:cubicBezTo>
                    <a:pt x="118" y="213"/>
                    <a:pt x="112" y="224"/>
                    <a:pt x="95" y="26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58" name="Freeform 57"/>
            <p:cNvSpPr/>
            <p:nvPr/>
          </p:nvSpPr>
          <p:spPr>
            <a:xfrm>
              <a:off x="5336280" y="5256720"/>
              <a:ext cx="183240" cy="673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10" h="188">
                  <a:moveTo>
                    <a:pt x="484" y="34"/>
                  </a:moveTo>
                  <a:cubicBezTo>
                    <a:pt x="493" y="34"/>
                    <a:pt x="510" y="34"/>
                    <a:pt x="510" y="17"/>
                  </a:cubicBezTo>
                  <a:cubicBezTo>
                    <a:pt x="510" y="0"/>
                    <a:pt x="493" y="0"/>
                    <a:pt x="484" y="0"/>
                  </a:cubicBezTo>
                  <a:lnTo>
                    <a:pt x="25" y="0"/>
                  </a:lnTo>
                  <a:cubicBezTo>
                    <a:pt x="17" y="0"/>
                    <a:pt x="0" y="0"/>
                    <a:pt x="0" y="17"/>
                  </a:cubicBezTo>
                  <a:cubicBezTo>
                    <a:pt x="0" y="34"/>
                    <a:pt x="17" y="34"/>
                    <a:pt x="25" y="34"/>
                  </a:cubicBezTo>
                  <a:close/>
                  <a:moveTo>
                    <a:pt x="484" y="188"/>
                  </a:moveTo>
                  <a:cubicBezTo>
                    <a:pt x="493" y="188"/>
                    <a:pt x="510" y="188"/>
                    <a:pt x="510" y="171"/>
                  </a:cubicBezTo>
                  <a:cubicBezTo>
                    <a:pt x="510" y="154"/>
                    <a:pt x="493" y="154"/>
                    <a:pt x="484" y="154"/>
                  </a:cubicBezTo>
                  <a:lnTo>
                    <a:pt x="25" y="154"/>
                  </a:lnTo>
                  <a:cubicBezTo>
                    <a:pt x="17" y="154"/>
                    <a:pt x="0" y="154"/>
                    <a:pt x="0" y="171"/>
                  </a:cubicBezTo>
                  <a:cubicBezTo>
                    <a:pt x="0" y="188"/>
                    <a:pt x="17" y="188"/>
                    <a:pt x="25" y="18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>
              <a:off x="5563080" y="5186880"/>
              <a:ext cx="91440" cy="1648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55" h="459">
                  <a:moveTo>
                    <a:pt x="157" y="20"/>
                  </a:moveTo>
                  <a:cubicBezTo>
                    <a:pt x="157" y="0"/>
                    <a:pt x="157" y="0"/>
                    <a:pt x="137" y="0"/>
                  </a:cubicBezTo>
                  <a:cubicBezTo>
                    <a:pt x="92" y="45"/>
                    <a:pt x="28" y="45"/>
                    <a:pt x="0" y="45"/>
                  </a:cubicBezTo>
                  <a:lnTo>
                    <a:pt x="0" y="70"/>
                  </a:lnTo>
                  <a:cubicBezTo>
                    <a:pt x="17" y="70"/>
                    <a:pt x="62" y="70"/>
                    <a:pt x="101" y="50"/>
                  </a:cubicBezTo>
                  <a:lnTo>
                    <a:pt x="101" y="403"/>
                  </a:lnTo>
                  <a:cubicBezTo>
                    <a:pt x="101" y="426"/>
                    <a:pt x="101" y="434"/>
                    <a:pt x="31" y="434"/>
                  </a:cubicBezTo>
                  <a:lnTo>
                    <a:pt x="6" y="434"/>
                  </a:lnTo>
                  <a:lnTo>
                    <a:pt x="6" y="459"/>
                  </a:lnTo>
                  <a:cubicBezTo>
                    <a:pt x="17" y="459"/>
                    <a:pt x="104" y="456"/>
                    <a:pt x="129" y="456"/>
                  </a:cubicBezTo>
                  <a:cubicBezTo>
                    <a:pt x="151" y="456"/>
                    <a:pt x="238" y="459"/>
                    <a:pt x="255" y="459"/>
                  </a:cubicBezTo>
                  <a:lnTo>
                    <a:pt x="255" y="434"/>
                  </a:lnTo>
                  <a:lnTo>
                    <a:pt x="227" y="434"/>
                  </a:lnTo>
                  <a:cubicBezTo>
                    <a:pt x="157" y="434"/>
                    <a:pt x="157" y="426"/>
                    <a:pt x="157" y="40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60" name="Freeform 59"/>
            <p:cNvSpPr/>
            <p:nvPr/>
          </p:nvSpPr>
          <p:spPr>
            <a:xfrm>
              <a:off x="5846399" y="4597200"/>
              <a:ext cx="472320" cy="4964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313" h="1380">
                  <a:moveTo>
                    <a:pt x="1193" y="1380"/>
                  </a:moveTo>
                  <a:lnTo>
                    <a:pt x="1313" y="1064"/>
                  </a:lnTo>
                  <a:lnTo>
                    <a:pt x="1288" y="1064"/>
                  </a:lnTo>
                  <a:cubicBezTo>
                    <a:pt x="1249" y="1168"/>
                    <a:pt x="1145" y="1235"/>
                    <a:pt x="1030" y="1263"/>
                  </a:cubicBezTo>
                  <a:cubicBezTo>
                    <a:pt x="1011" y="1268"/>
                    <a:pt x="913" y="1294"/>
                    <a:pt x="725" y="1294"/>
                  </a:cubicBezTo>
                  <a:lnTo>
                    <a:pt x="129" y="1294"/>
                  </a:lnTo>
                  <a:lnTo>
                    <a:pt x="633" y="706"/>
                  </a:lnTo>
                  <a:cubicBezTo>
                    <a:pt x="638" y="697"/>
                    <a:pt x="641" y="694"/>
                    <a:pt x="641" y="692"/>
                  </a:cubicBezTo>
                  <a:cubicBezTo>
                    <a:pt x="641" y="689"/>
                    <a:pt x="641" y="686"/>
                    <a:pt x="633" y="675"/>
                  </a:cubicBezTo>
                  <a:lnTo>
                    <a:pt x="174" y="48"/>
                  </a:lnTo>
                  <a:lnTo>
                    <a:pt x="714" y="48"/>
                  </a:lnTo>
                  <a:cubicBezTo>
                    <a:pt x="848" y="48"/>
                    <a:pt x="938" y="62"/>
                    <a:pt x="946" y="64"/>
                  </a:cubicBezTo>
                  <a:cubicBezTo>
                    <a:pt x="1000" y="70"/>
                    <a:pt x="1084" y="87"/>
                    <a:pt x="1162" y="137"/>
                  </a:cubicBezTo>
                  <a:cubicBezTo>
                    <a:pt x="1187" y="154"/>
                    <a:pt x="1254" y="196"/>
                    <a:pt x="1288" y="277"/>
                  </a:cubicBezTo>
                  <a:lnTo>
                    <a:pt x="1313" y="277"/>
                  </a:lnTo>
                  <a:lnTo>
                    <a:pt x="1193" y="0"/>
                  </a:lnTo>
                  <a:lnTo>
                    <a:pt x="28" y="0"/>
                  </a:lnTo>
                  <a:cubicBezTo>
                    <a:pt x="6" y="0"/>
                    <a:pt x="3" y="0"/>
                    <a:pt x="0" y="6"/>
                  </a:cubicBezTo>
                  <a:cubicBezTo>
                    <a:pt x="0" y="11"/>
                    <a:pt x="0" y="28"/>
                    <a:pt x="0" y="39"/>
                  </a:cubicBezTo>
                  <a:lnTo>
                    <a:pt x="521" y="753"/>
                  </a:lnTo>
                  <a:lnTo>
                    <a:pt x="11" y="1352"/>
                  </a:lnTo>
                  <a:cubicBezTo>
                    <a:pt x="0" y="1364"/>
                    <a:pt x="0" y="1369"/>
                    <a:pt x="0" y="1369"/>
                  </a:cubicBezTo>
                  <a:cubicBezTo>
                    <a:pt x="0" y="1380"/>
                    <a:pt x="11" y="1380"/>
                    <a:pt x="28" y="138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61" name="Freeform 60"/>
            <p:cNvSpPr/>
            <p:nvPr/>
          </p:nvSpPr>
          <p:spPr>
            <a:xfrm>
              <a:off x="5775840" y="5247360"/>
              <a:ext cx="133560" cy="1126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72" h="314">
                  <a:moveTo>
                    <a:pt x="140" y="232"/>
                  </a:moveTo>
                  <a:cubicBezTo>
                    <a:pt x="132" y="258"/>
                    <a:pt x="109" y="294"/>
                    <a:pt x="76" y="294"/>
                  </a:cubicBezTo>
                  <a:cubicBezTo>
                    <a:pt x="73" y="294"/>
                    <a:pt x="50" y="294"/>
                    <a:pt x="36" y="286"/>
                  </a:cubicBezTo>
                  <a:cubicBezTo>
                    <a:pt x="64" y="274"/>
                    <a:pt x="67" y="249"/>
                    <a:pt x="67" y="246"/>
                  </a:cubicBezTo>
                  <a:cubicBezTo>
                    <a:pt x="67" y="230"/>
                    <a:pt x="56" y="221"/>
                    <a:pt x="39" y="221"/>
                  </a:cubicBezTo>
                  <a:cubicBezTo>
                    <a:pt x="20" y="221"/>
                    <a:pt x="0" y="238"/>
                    <a:pt x="0" y="263"/>
                  </a:cubicBezTo>
                  <a:cubicBezTo>
                    <a:pt x="0" y="297"/>
                    <a:pt x="39" y="314"/>
                    <a:pt x="73" y="314"/>
                  </a:cubicBezTo>
                  <a:cubicBezTo>
                    <a:pt x="104" y="314"/>
                    <a:pt x="134" y="294"/>
                    <a:pt x="151" y="263"/>
                  </a:cubicBezTo>
                  <a:cubicBezTo>
                    <a:pt x="168" y="300"/>
                    <a:pt x="204" y="314"/>
                    <a:pt x="232" y="314"/>
                  </a:cubicBezTo>
                  <a:cubicBezTo>
                    <a:pt x="314" y="314"/>
                    <a:pt x="356" y="227"/>
                    <a:pt x="356" y="207"/>
                  </a:cubicBezTo>
                  <a:cubicBezTo>
                    <a:pt x="356" y="199"/>
                    <a:pt x="347" y="199"/>
                    <a:pt x="344" y="199"/>
                  </a:cubicBezTo>
                  <a:cubicBezTo>
                    <a:pt x="333" y="199"/>
                    <a:pt x="333" y="202"/>
                    <a:pt x="330" y="210"/>
                  </a:cubicBezTo>
                  <a:cubicBezTo>
                    <a:pt x="316" y="258"/>
                    <a:pt x="274" y="294"/>
                    <a:pt x="235" y="294"/>
                  </a:cubicBezTo>
                  <a:cubicBezTo>
                    <a:pt x="207" y="294"/>
                    <a:pt x="193" y="274"/>
                    <a:pt x="193" y="249"/>
                  </a:cubicBezTo>
                  <a:cubicBezTo>
                    <a:pt x="193" y="230"/>
                    <a:pt x="210" y="168"/>
                    <a:pt x="230" y="90"/>
                  </a:cubicBezTo>
                  <a:cubicBezTo>
                    <a:pt x="244" y="36"/>
                    <a:pt x="274" y="20"/>
                    <a:pt x="297" y="20"/>
                  </a:cubicBezTo>
                  <a:cubicBezTo>
                    <a:pt x="300" y="20"/>
                    <a:pt x="322" y="20"/>
                    <a:pt x="336" y="28"/>
                  </a:cubicBezTo>
                  <a:cubicBezTo>
                    <a:pt x="314" y="36"/>
                    <a:pt x="305" y="56"/>
                    <a:pt x="305" y="67"/>
                  </a:cubicBezTo>
                  <a:cubicBezTo>
                    <a:pt x="305" y="84"/>
                    <a:pt x="316" y="92"/>
                    <a:pt x="333" y="92"/>
                  </a:cubicBezTo>
                  <a:cubicBezTo>
                    <a:pt x="347" y="92"/>
                    <a:pt x="372" y="81"/>
                    <a:pt x="372" y="50"/>
                  </a:cubicBezTo>
                  <a:cubicBezTo>
                    <a:pt x="372" y="11"/>
                    <a:pt x="328" y="0"/>
                    <a:pt x="300" y="0"/>
                  </a:cubicBezTo>
                  <a:cubicBezTo>
                    <a:pt x="263" y="0"/>
                    <a:pt x="238" y="22"/>
                    <a:pt x="221" y="50"/>
                  </a:cubicBezTo>
                  <a:cubicBezTo>
                    <a:pt x="210" y="20"/>
                    <a:pt x="176" y="0"/>
                    <a:pt x="137" y="0"/>
                  </a:cubicBezTo>
                  <a:cubicBezTo>
                    <a:pt x="62" y="0"/>
                    <a:pt x="17" y="87"/>
                    <a:pt x="17" y="106"/>
                  </a:cubicBezTo>
                  <a:cubicBezTo>
                    <a:pt x="17" y="115"/>
                    <a:pt x="25" y="115"/>
                    <a:pt x="28" y="115"/>
                  </a:cubicBezTo>
                  <a:cubicBezTo>
                    <a:pt x="36" y="115"/>
                    <a:pt x="36" y="112"/>
                    <a:pt x="42" y="104"/>
                  </a:cubicBezTo>
                  <a:cubicBezTo>
                    <a:pt x="59" y="50"/>
                    <a:pt x="101" y="20"/>
                    <a:pt x="137" y="20"/>
                  </a:cubicBezTo>
                  <a:cubicBezTo>
                    <a:pt x="160" y="20"/>
                    <a:pt x="176" y="31"/>
                    <a:pt x="176" y="64"/>
                  </a:cubicBezTo>
                  <a:cubicBezTo>
                    <a:pt x="176" y="78"/>
                    <a:pt x="168" y="115"/>
                    <a:pt x="162" y="1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62" name="Freeform 61"/>
            <p:cNvSpPr/>
            <p:nvPr/>
          </p:nvSpPr>
          <p:spPr>
            <a:xfrm>
              <a:off x="5950440" y="5214240"/>
              <a:ext cx="137880" cy="1630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84" h="454">
                  <a:moveTo>
                    <a:pt x="356" y="244"/>
                  </a:moveTo>
                  <a:cubicBezTo>
                    <a:pt x="367" y="244"/>
                    <a:pt x="384" y="244"/>
                    <a:pt x="384" y="227"/>
                  </a:cubicBezTo>
                  <a:cubicBezTo>
                    <a:pt x="384" y="210"/>
                    <a:pt x="367" y="210"/>
                    <a:pt x="356" y="210"/>
                  </a:cubicBezTo>
                  <a:lnTo>
                    <a:pt x="34" y="210"/>
                  </a:lnTo>
                  <a:cubicBezTo>
                    <a:pt x="45" y="109"/>
                    <a:pt x="129" y="34"/>
                    <a:pt x="238" y="34"/>
                  </a:cubicBezTo>
                  <a:lnTo>
                    <a:pt x="356" y="34"/>
                  </a:lnTo>
                  <a:cubicBezTo>
                    <a:pt x="367" y="34"/>
                    <a:pt x="384" y="34"/>
                    <a:pt x="384" y="17"/>
                  </a:cubicBezTo>
                  <a:cubicBezTo>
                    <a:pt x="384" y="0"/>
                    <a:pt x="367" y="0"/>
                    <a:pt x="356" y="0"/>
                  </a:cubicBezTo>
                  <a:lnTo>
                    <a:pt x="235" y="0"/>
                  </a:lnTo>
                  <a:cubicBezTo>
                    <a:pt x="106" y="0"/>
                    <a:pt x="0" y="101"/>
                    <a:pt x="0" y="227"/>
                  </a:cubicBezTo>
                  <a:cubicBezTo>
                    <a:pt x="0" y="353"/>
                    <a:pt x="106" y="454"/>
                    <a:pt x="235" y="454"/>
                  </a:cubicBezTo>
                  <a:lnTo>
                    <a:pt x="356" y="454"/>
                  </a:lnTo>
                  <a:cubicBezTo>
                    <a:pt x="367" y="454"/>
                    <a:pt x="384" y="454"/>
                    <a:pt x="384" y="437"/>
                  </a:cubicBezTo>
                  <a:cubicBezTo>
                    <a:pt x="384" y="420"/>
                    <a:pt x="367" y="420"/>
                    <a:pt x="356" y="420"/>
                  </a:cubicBezTo>
                  <a:lnTo>
                    <a:pt x="238" y="420"/>
                  </a:lnTo>
                  <a:cubicBezTo>
                    <a:pt x="129" y="420"/>
                    <a:pt x="45" y="344"/>
                    <a:pt x="34" y="2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63" name="Freeform 62"/>
            <p:cNvSpPr/>
            <p:nvPr/>
          </p:nvSpPr>
          <p:spPr>
            <a:xfrm>
              <a:off x="6132600" y="5182920"/>
              <a:ext cx="158040" cy="1800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40" h="501">
                  <a:moveTo>
                    <a:pt x="440" y="8"/>
                  </a:moveTo>
                  <a:cubicBezTo>
                    <a:pt x="440" y="6"/>
                    <a:pt x="437" y="0"/>
                    <a:pt x="431" y="0"/>
                  </a:cubicBezTo>
                  <a:cubicBezTo>
                    <a:pt x="426" y="0"/>
                    <a:pt x="426" y="0"/>
                    <a:pt x="417" y="8"/>
                  </a:cubicBezTo>
                  <a:lnTo>
                    <a:pt x="384" y="50"/>
                  </a:lnTo>
                  <a:cubicBezTo>
                    <a:pt x="356" y="11"/>
                    <a:pt x="314" y="0"/>
                    <a:pt x="272" y="0"/>
                  </a:cubicBezTo>
                  <a:cubicBezTo>
                    <a:pt x="174" y="0"/>
                    <a:pt x="87" y="78"/>
                    <a:pt x="87" y="160"/>
                  </a:cubicBezTo>
                  <a:cubicBezTo>
                    <a:pt x="87" y="168"/>
                    <a:pt x="90" y="196"/>
                    <a:pt x="109" y="221"/>
                  </a:cubicBezTo>
                  <a:cubicBezTo>
                    <a:pt x="134" y="249"/>
                    <a:pt x="160" y="258"/>
                    <a:pt x="207" y="266"/>
                  </a:cubicBezTo>
                  <a:cubicBezTo>
                    <a:pt x="218" y="272"/>
                    <a:pt x="255" y="277"/>
                    <a:pt x="266" y="280"/>
                  </a:cubicBezTo>
                  <a:cubicBezTo>
                    <a:pt x="286" y="286"/>
                    <a:pt x="330" y="302"/>
                    <a:pt x="330" y="353"/>
                  </a:cubicBezTo>
                  <a:cubicBezTo>
                    <a:pt x="330" y="409"/>
                    <a:pt x="272" y="476"/>
                    <a:pt x="190" y="476"/>
                  </a:cubicBezTo>
                  <a:cubicBezTo>
                    <a:pt x="132" y="476"/>
                    <a:pt x="56" y="454"/>
                    <a:pt x="56" y="378"/>
                  </a:cubicBezTo>
                  <a:cubicBezTo>
                    <a:pt x="56" y="370"/>
                    <a:pt x="59" y="356"/>
                    <a:pt x="62" y="342"/>
                  </a:cubicBezTo>
                  <a:cubicBezTo>
                    <a:pt x="62" y="339"/>
                    <a:pt x="62" y="339"/>
                    <a:pt x="62" y="339"/>
                  </a:cubicBezTo>
                  <a:cubicBezTo>
                    <a:pt x="62" y="330"/>
                    <a:pt x="53" y="330"/>
                    <a:pt x="50" y="330"/>
                  </a:cubicBezTo>
                  <a:cubicBezTo>
                    <a:pt x="42" y="330"/>
                    <a:pt x="39" y="330"/>
                    <a:pt x="36" y="344"/>
                  </a:cubicBezTo>
                  <a:lnTo>
                    <a:pt x="3" y="482"/>
                  </a:lnTo>
                  <a:cubicBezTo>
                    <a:pt x="0" y="484"/>
                    <a:pt x="0" y="490"/>
                    <a:pt x="0" y="493"/>
                  </a:cubicBezTo>
                  <a:cubicBezTo>
                    <a:pt x="0" y="496"/>
                    <a:pt x="3" y="501"/>
                    <a:pt x="8" y="501"/>
                  </a:cubicBezTo>
                  <a:cubicBezTo>
                    <a:pt x="14" y="501"/>
                    <a:pt x="14" y="501"/>
                    <a:pt x="22" y="490"/>
                  </a:cubicBezTo>
                  <a:cubicBezTo>
                    <a:pt x="31" y="482"/>
                    <a:pt x="50" y="462"/>
                    <a:pt x="56" y="454"/>
                  </a:cubicBezTo>
                  <a:cubicBezTo>
                    <a:pt x="92" y="493"/>
                    <a:pt x="148" y="501"/>
                    <a:pt x="190" y="501"/>
                  </a:cubicBezTo>
                  <a:cubicBezTo>
                    <a:pt x="294" y="501"/>
                    <a:pt x="378" y="412"/>
                    <a:pt x="378" y="330"/>
                  </a:cubicBezTo>
                  <a:cubicBezTo>
                    <a:pt x="378" y="300"/>
                    <a:pt x="367" y="272"/>
                    <a:pt x="350" y="255"/>
                  </a:cubicBezTo>
                  <a:cubicBezTo>
                    <a:pt x="328" y="230"/>
                    <a:pt x="316" y="227"/>
                    <a:pt x="227" y="207"/>
                  </a:cubicBezTo>
                  <a:cubicBezTo>
                    <a:pt x="213" y="202"/>
                    <a:pt x="190" y="199"/>
                    <a:pt x="182" y="196"/>
                  </a:cubicBezTo>
                  <a:cubicBezTo>
                    <a:pt x="165" y="190"/>
                    <a:pt x="137" y="171"/>
                    <a:pt x="137" y="132"/>
                  </a:cubicBezTo>
                  <a:cubicBezTo>
                    <a:pt x="137" y="78"/>
                    <a:pt x="199" y="22"/>
                    <a:pt x="272" y="22"/>
                  </a:cubicBezTo>
                  <a:cubicBezTo>
                    <a:pt x="344" y="22"/>
                    <a:pt x="381" y="64"/>
                    <a:pt x="381" y="132"/>
                  </a:cubicBezTo>
                  <a:cubicBezTo>
                    <a:pt x="381" y="140"/>
                    <a:pt x="378" y="154"/>
                    <a:pt x="378" y="162"/>
                  </a:cubicBezTo>
                  <a:cubicBezTo>
                    <a:pt x="378" y="171"/>
                    <a:pt x="386" y="171"/>
                    <a:pt x="389" y="171"/>
                  </a:cubicBezTo>
                  <a:cubicBezTo>
                    <a:pt x="400" y="171"/>
                    <a:pt x="400" y="168"/>
                    <a:pt x="403" y="15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64" name="Freeform 63"/>
            <p:cNvSpPr/>
            <p:nvPr/>
          </p:nvSpPr>
          <p:spPr>
            <a:xfrm>
              <a:off x="6303240" y="5274720"/>
              <a:ext cx="63000" cy="120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76" h="336">
                  <a:moveTo>
                    <a:pt x="151" y="22"/>
                  </a:moveTo>
                  <a:cubicBezTo>
                    <a:pt x="151" y="8"/>
                    <a:pt x="143" y="0"/>
                    <a:pt x="132" y="0"/>
                  </a:cubicBezTo>
                  <a:cubicBezTo>
                    <a:pt x="118" y="0"/>
                    <a:pt x="101" y="14"/>
                    <a:pt x="101" y="31"/>
                  </a:cubicBezTo>
                  <a:cubicBezTo>
                    <a:pt x="101" y="45"/>
                    <a:pt x="112" y="50"/>
                    <a:pt x="120" y="50"/>
                  </a:cubicBezTo>
                  <a:cubicBezTo>
                    <a:pt x="137" y="50"/>
                    <a:pt x="151" y="36"/>
                    <a:pt x="151" y="22"/>
                  </a:cubicBezTo>
                  <a:close/>
                  <a:moveTo>
                    <a:pt x="176" y="260"/>
                  </a:moveTo>
                  <a:cubicBezTo>
                    <a:pt x="176" y="252"/>
                    <a:pt x="168" y="252"/>
                    <a:pt x="165" y="252"/>
                  </a:cubicBezTo>
                  <a:cubicBezTo>
                    <a:pt x="157" y="252"/>
                    <a:pt x="157" y="255"/>
                    <a:pt x="154" y="263"/>
                  </a:cubicBezTo>
                  <a:cubicBezTo>
                    <a:pt x="146" y="291"/>
                    <a:pt x="123" y="319"/>
                    <a:pt x="98" y="319"/>
                  </a:cubicBezTo>
                  <a:cubicBezTo>
                    <a:pt x="87" y="319"/>
                    <a:pt x="81" y="311"/>
                    <a:pt x="81" y="300"/>
                  </a:cubicBezTo>
                  <a:cubicBezTo>
                    <a:pt x="81" y="291"/>
                    <a:pt x="84" y="286"/>
                    <a:pt x="90" y="274"/>
                  </a:cubicBezTo>
                  <a:cubicBezTo>
                    <a:pt x="92" y="266"/>
                    <a:pt x="98" y="255"/>
                    <a:pt x="101" y="249"/>
                  </a:cubicBezTo>
                  <a:cubicBezTo>
                    <a:pt x="101" y="244"/>
                    <a:pt x="120" y="199"/>
                    <a:pt x="129" y="179"/>
                  </a:cubicBezTo>
                  <a:cubicBezTo>
                    <a:pt x="132" y="171"/>
                    <a:pt x="134" y="162"/>
                    <a:pt x="134" y="154"/>
                  </a:cubicBezTo>
                  <a:cubicBezTo>
                    <a:pt x="134" y="132"/>
                    <a:pt x="112" y="112"/>
                    <a:pt x="81" y="112"/>
                  </a:cubicBezTo>
                  <a:cubicBezTo>
                    <a:pt x="28" y="112"/>
                    <a:pt x="0" y="176"/>
                    <a:pt x="0" y="188"/>
                  </a:cubicBezTo>
                  <a:cubicBezTo>
                    <a:pt x="0" y="196"/>
                    <a:pt x="8" y="196"/>
                    <a:pt x="11" y="196"/>
                  </a:cubicBezTo>
                  <a:cubicBezTo>
                    <a:pt x="20" y="196"/>
                    <a:pt x="20" y="193"/>
                    <a:pt x="22" y="185"/>
                  </a:cubicBezTo>
                  <a:cubicBezTo>
                    <a:pt x="34" y="151"/>
                    <a:pt x="56" y="129"/>
                    <a:pt x="78" y="129"/>
                  </a:cubicBezTo>
                  <a:cubicBezTo>
                    <a:pt x="87" y="129"/>
                    <a:pt x="92" y="134"/>
                    <a:pt x="92" y="148"/>
                  </a:cubicBezTo>
                  <a:cubicBezTo>
                    <a:pt x="92" y="148"/>
                    <a:pt x="92" y="157"/>
                    <a:pt x="90" y="165"/>
                  </a:cubicBezTo>
                  <a:cubicBezTo>
                    <a:pt x="87" y="174"/>
                    <a:pt x="64" y="227"/>
                    <a:pt x="59" y="244"/>
                  </a:cubicBezTo>
                  <a:cubicBezTo>
                    <a:pt x="53" y="252"/>
                    <a:pt x="53" y="255"/>
                    <a:pt x="48" y="272"/>
                  </a:cubicBezTo>
                  <a:cubicBezTo>
                    <a:pt x="45" y="277"/>
                    <a:pt x="42" y="286"/>
                    <a:pt x="42" y="294"/>
                  </a:cubicBezTo>
                  <a:cubicBezTo>
                    <a:pt x="42" y="319"/>
                    <a:pt x="64" y="336"/>
                    <a:pt x="95" y="336"/>
                  </a:cubicBezTo>
                  <a:cubicBezTo>
                    <a:pt x="148" y="336"/>
                    <a:pt x="176" y="272"/>
                    <a:pt x="176" y="26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65" name="Freeform 64"/>
            <p:cNvSpPr/>
            <p:nvPr/>
          </p:nvSpPr>
          <p:spPr>
            <a:xfrm>
              <a:off x="6502680" y="4667760"/>
              <a:ext cx="14760" cy="354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2" h="986">
                  <a:moveTo>
                    <a:pt x="42" y="36"/>
                  </a:moveTo>
                  <a:cubicBezTo>
                    <a:pt x="42" y="17"/>
                    <a:pt x="42" y="0"/>
                    <a:pt x="22" y="0"/>
                  </a:cubicBezTo>
                  <a:cubicBezTo>
                    <a:pt x="0" y="0"/>
                    <a:pt x="0" y="17"/>
                    <a:pt x="0" y="36"/>
                  </a:cubicBezTo>
                  <a:lnTo>
                    <a:pt x="0" y="952"/>
                  </a:lnTo>
                  <a:cubicBezTo>
                    <a:pt x="0" y="969"/>
                    <a:pt x="0" y="986"/>
                    <a:pt x="22" y="986"/>
                  </a:cubicBezTo>
                  <a:cubicBezTo>
                    <a:pt x="42" y="986"/>
                    <a:pt x="42" y="969"/>
                    <a:pt x="42" y="9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66" name="Freeform 65"/>
            <p:cNvSpPr/>
            <p:nvPr/>
          </p:nvSpPr>
          <p:spPr>
            <a:xfrm>
              <a:off x="6600600" y="4667760"/>
              <a:ext cx="14760" cy="354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2" h="986">
                  <a:moveTo>
                    <a:pt x="42" y="36"/>
                  </a:moveTo>
                  <a:cubicBezTo>
                    <a:pt x="42" y="17"/>
                    <a:pt x="42" y="0"/>
                    <a:pt x="22" y="0"/>
                  </a:cubicBezTo>
                  <a:cubicBezTo>
                    <a:pt x="0" y="0"/>
                    <a:pt x="0" y="17"/>
                    <a:pt x="0" y="36"/>
                  </a:cubicBezTo>
                  <a:lnTo>
                    <a:pt x="0" y="952"/>
                  </a:lnTo>
                  <a:cubicBezTo>
                    <a:pt x="0" y="969"/>
                    <a:pt x="0" y="986"/>
                    <a:pt x="22" y="986"/>
                  </a:cubicBezTo>
                  <a:cubicBezTo>
                    <a:pt x="42" y="986"/>
                    <a:pt x="42" y="969"/>
                    <a:pt x="42" y="9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67" name="Freeform 66"/>
            <p:cNvSpPr/>
            <p:nvPr/>
          </p:nvSpPr>
          <p:spPr>
            <a:xfrm>
              <a:off x="6666840" y="4776840"/>
              <a:ext cx="177120" cy="1609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93" h="448">
                  <a:moveTo>
                    <a:pt x="302" y="140"/>
                  </a:moveTo>
                  <a:cubicBezTo>
                    <a:pt x="308" y="112"/>
                    <a:pt x="330" y="22"/>
                    <a:pt x="400" y="22"/>
                  </a:cubicBezTo>
                  <a:cubicBezTo>
                    <a:pt x="406" y="22"/>
                    <a:pt x="428" y="22"/>
                    <a:pt x="448" y="34"/>
                  </a:cubicBezTo>
                  <a:cubicBezTo>
                    <a:pt x="423" y="39"/>
                    <a:pt x="403" y="64"/>
                    <a:pt x="403" y="87"/>
                  </a:cubicBezTo>
                  <a:cubicBezTo>
                    <a:pt x="403" y="104"/>
                    <a:pt x="412" y="123"/>
                    <a:pt x="440" y="123"/>
                  </a:cubicBezTo>
                  <a:cubicBezTo>
                    <a:pt x="462" y="123"/>
                    <a:pt x="493" y="104"/>
                    <a:pt x="493" y="64"/>
                  </a:cubicBezTo>
                  <a:cubicBezTo>
                    <a:pt x="493" y="14"/>
                    <a:pt x="434" y="0"/>
                    <a:pt x="400" y="0"/>
                  </a:cubicBezTo>
                  <a:cubicBezTo>
                    <a:pt x="344" y="0"/>
                    <a:pt x="308" y="53"/>
                    <a:pt x="297" y="76"/>
                  </a:cubicBezTo>
                  <a:cubicBezTo>
                    <a:pt x="272" y="11"/>
                    <a:pt x="218" y="0"/>
                    <a:pt x="190" y="0"/>
                  </a:cubicBezTo>
                  <a:cubicBezTo>
                    <a:pt x="87" y="0"/>
                    <a:pt x="31" y="129"/>
                    <a:pt x="31" y="151"/>
                  </a:cubicBezTo>
                  <a:cubicBezTo>
                    <a:pt x="31" y="162"/>
                    <a:pt x="42" y="162"/>
                    <a:pt x="42" y="162"/>
                  </a:cubicBezTo>
                  <a:cubicBezTo>
                    <a:pt x="50" y="162"/>
                    <a:pt x="53" y="160"/>
                    <a:pt x="56" y="151"/>
                  </a:cubicBezTo>
                  <a:cubicBezTo>
                    <a:pt x="90" y="48"/>
                    <a:pt x="154" y="22"/>
                    <a:pt x="188" y="22"/>
                  </a:cubicBezTo>
                  <a:cubicBezTo>
                    <a:pt x="207" y="22"/>
                    <a:pt x="241" y="31"/>
                    <a:pt x="241" y="87"/>
                  </a:cubicBezTo>
                  <a:cubicBezTo>
                    <a:pt x="241" y="118"/>
                    <a:pt x="224" y="185"/>
                    <a:pt x="188" y="325"/>
                  </a:cubicBezTo>
                  <a:cubicBezTo>
                    <a:pt x="174" y="386"/>
                    <a:pt x="137" y="426"/>
                    <a:pt x="95" y="426"/>
                  </a:cubicBezTo>
                  <a:cubicBezTo>
                    <a:pt x="87" y="426"/>
                    <a:pt x="64" y="426"/>
                    <a:pt x="45" y="414"/>
                  </a:cubicBezTo>
                  <a:cubicBezTo>
                    <a:pt x="70" y="409"/>
                    <a:pt x="92" y="389"/>
                    <a:pt x="92" y="361"/>
                  </a:cubicBezTo>
                  <a:cubicBezTo>
                    <a:pt x="92" y="333"/>
                    <a:pt x="70" y="325"/>
                    <a:pt x="53" y="325"/>
                  </a:cubicBezTo>
                  <a:cubicBezTo>
                    <a:pt x="25" y="325"/>
                    <a:pt x="0" y="353"/>
                    <a:pt x="0" y="384"/>
                  </a:cubicBezTo>
                  <a:cubicBezTo>
                    <a:pt x="0" y="428"/>
                    <a:pt x="50" y="448"/>
                    <a:pt x="92" y="448"/>
                  </a:cubicBezTo>
                  <a:cubicBezTo>
                    <a:pt x="160" y="448"/>
                    <a:pt x="193" y="378"/>
                    <a:pt x="196" y="372"/>
                  </a:cubicBezTo>
                  <a:cubicBezTo>
                    <a:pt x="210" y="409"/>
                    <a:pt x="244" y="448"/>
                    <a:pt x="305" y="448"/>
                  </a:cubicBezTo>
                  <a:cubicBezTo>
                    <a:pt x="406" y="448"/>
                    <a:pt x="462" y="322"/>
                    <a:pt x="462" y="297"/>
                  </a:cubicBezTo>
                  <a:cubicBezTo>
                    <a:pt x="462" y="286"/>
                    <a:pt x="454" y="286"/>
                    <a:pt x="451" y="286"/>
                  </a:cubicBezTo>
                  <a:cubicBezTo>
                    <a:pt x="442" y="286"/>
                    <a:pt x="440" y="291"/>
                    <a:pt x="437" y="297"/>
                  </a:cubicBezTo>
                  <a:cubicBezTo>
                    <a:pt x="406" y="403"/>
                    <a:pt x="339" y="426"/>
                    <a:pt x="305" y="426"/>
                  </a:cubicBezTo>
                  <a:cubicBezTo>
                    <a:pt x="266" y="426"/>
                    <a:pt x="252" y="395"/>
                    <a:pt x="252" y="361"/>
                  </a:cubicBezTo>
                  <a:cubicBezTo>
                    <a:pt x="252" y="339"/>
                    <a:pt x="258" y="319"/>
                    <a:pt x="269" y="27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68" name="Freeform 67"/>
            <p:cNvSpPr/>
            <p:nvPr/>
          </p:nvSpPr>
          <p:spPr>
            <a:xfrm>
              <a:off x="6966360" y="4838040"/>
              <a:ext cx="217440" cy="147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05" h="42">
                  <a:moveTo>
                    <a:pt x="568" y="42"/>
                  </a:moveTo>
                  <a:cubicBezTo>
                    <a:pt x="585" y="42"/>
                    <a:pt x="605" y="42"/>
                    <a:pt x="605" y="22"/>
                  </a:cubicBezTo>
                  <a:cubicBezTo>
                    <a:pt x="605" y="0"/>
                    <a:pt x="585" y="0"/>
                    <a:pt x="568" y="0"/>
                  </a:cubicBezTo>
                  <a:lnTo>
                    <a:pt x="34" y="0"/>
                  </a:lnTo>
                  <a:cubicBezTo>
                    <a:pt x="17" y="0"/>
                    <a:pt x="0" y="0"/>
                    <a:pt x="0" y="22"/>
                  </a:cubicBezTo>
                  <a:cubicBezTo>
                    <a:pt x="0" y="42"/>
                    <a:pt x="17" y="42"/>
                    <a:pt x="34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69" name="Freeform 68"/>
            <p:cNvSpPr/>
            <p:nvPr/>
          </p:nvSpPr>
          <p:spPr>
            <a:xfrm>
              <a:off x="7301160" y="4776840"/>
              <a:ext cx="192240" cy="2336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35" h="650">
                  <a:moveTo>
                    <a:pt x="199" y="90"/>
                  </a:moveTo>
                  <a:cubicBezTo>
                    <a:pt x="202" y="70"/>
                    <a:pt x="213" y="31"/>
                    <a:pt x="213" y="28"/>
                  </a:cubicBezTo>
                  <a:cubicBezTo>
                    <a:pt x="213" y="11"/>
                    <a:pt x="202" y="0"/>
                    <a:pt x="185" y="0"/>
                  </a:cubicBezTo>
                  <a:cubicBezTo>
                    <a:pt x="182" y="0"/>
                    <a:pt x="154" y="0"/>
                    <a:pt x="146" y="36"/>
                  </a:cubicBezTo>
                  <a:lnTo>
                    <a:pt x="3" y="608"/>
                  </a:lnTo>
                  <a:cubicBezTo>
                    <a:pt x="0" y="619"/>
                    <a:pt x="0" y="622"/>
                    <a:pt x="0" y="624"/>
                  </a:cubicBezTo>
                  <a:cubicBezTo>
                    <a:pt x="0" y="638"/>
                    <a:pt x="11" y="650"/>
                    <a:pt x="28" y="650"/>
                  </a:cubicBezTo>
                  <a:cubicBezTo>
                    <a:pt x="48" y="650"/>
                    <a:pt x="59" y="633"/>
                    <a:pt x="62" y="630"/>
                  </a:cubicBezTo>
                  <a:cubicBezTo>
                    <a:pt x="67" y="622"/>
                    <a:pt x="78" y="568"/>
                    <a:pt x="115" y="417"/>
                  </a:cubicBezTo>
                  <a:cubicBezTo>
                    <a:pt x="148" y="442"/>
                    <a:pt x="193" y="448"/>
                    <a:pt x="213" y="448"/>
                  </a:cubicBezTo>
                  <a:cubicBezTo>
                    <a:pt x="280" y="448"/>
                    <a:pt x="319" y="403"/>
                    <a:pt x="342" y="375"/>
                  </a:cubicBezTo>
                  <a:cubicBezTo>
                    <a:pt x="350" y="420"/>
                    <a:pt x="386" y="448"/>
                    <a:pt x="431" y="448"/>
                  </a:cubicBezTo>
                  <a:cubicBezTo>
                    <a:pt x="465" y="448"/>
                    <a:pt x="487" y="426"/>
                    <a:pt x="504" y="392"/>
                  </a:cubicBezTo>
                  <a:cubicBezTo>
                    <a:pt x="521" y="358"/>
                    <a:pt x="535" y="297"/>
                    <a:pt x="535" y="297"/>
                  </a:cubicBezTo>
                  <a:cubicBezTo>
                    <a:pt x="535" y="286"/>
                    <a:pt x="524" y="286"/>
                    <a:pt x="521" y="286"/>
                  </a:cubicBezTo>
                  <a:cubicBezTo>
                    <a:pt x="512" y="286"/>
                    <a:pt x="510" y="288"/>
                    <a:pt x="507" y="302"/>
                  </a:cubicBezTo>
                  <a:cubicBezTo>
                    <a:pt x="490" y="367"/>
                    <a:pt x="473" y="426"/>
                    <a:pt x="434" y="426"/>
                  </a:cubicBezTo>
                  <a:cubicBezTo>
                    <a:pt x="406" y="426"/>
                    <a:pt x="403" y="400"/>
                    <a:pt x="403" y="381"/>
                  </a:cubicBezTo>
                  <a:cubicBezTo>
                    <a:pt x="403" y="358"/>
                    <a:pt x="414" y="314"/>
                    <a:pt x="423" y="277"/>
                  </a:cubicBezTo>
                  <a:lnTo>
                    <a:pt x="451" y="171"/>
                  </a:lnTo>
                  <a:cubicBezTo>
                    <a:pt x="454" y="157"/>
                    <a:pt x="465" y="118"/>
                    <a:pt x="468" y="104"/>
                  </a:cubicBezTo>
                  <a:cubicBezTo>
                    <a:pt x="473" y="81"/>
                    <a:pt x="482" y="45"/>
                    <a:pt x="482" y="36"/>
                  </a:cubicBezTo>
                  <a:cubicBezTo>
                    <a:pt x="482" y="20"/>
                    <a:pt x="468" y="11"/>
                    <a:pt x="454" y="11"/>
                  </a:cubicBezTo>
                  <a:cubicBezTo>
                    <a:pt x="448" y="11"/>
                    <a:pt x="423" y="11"/>
                    <a:pt x="414" y="45"/>
                  </a:cubicBezTo>
                  <a:lnTo>
                    <a:pt x="370" y="230"/>
                  </a:lnTo>
                  <a:cubicBezTo>
                    <a:pt x="358" y="280"/>
                    <a:pt x="347" y="322"/>
                    <a:pt x="344" y="330"/>
                  </a:cubicBezTo>
                  <a:cubicBezTo>
                    <a:pt x="342" y="336"/>
                    <a:pt x="294" y="426"/>
                    <a:pt x="216" y="426"/>
                  </a:cubicBezTo>
                  <a:cubicBezTo>
                    <a:pt x="165" y="426"/>
                    <a:pt x="143" y="392"/>
                    <a:pt x="143" y="339"/>
                  </a:cubicBezTo>
                  <a:cubicBezTo>
                    <a:pt x="143" y="311"/>
                    <a:pt x="148" y="283"/>
                    <a:pt x="157" y="25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70" name="Freeform 69"/>
            <p:cNvSpPr/>
            <p:nvPr/>
          </p:nvSpPr>
          <p:spPr>
            <a:xfrm>
              <a:off x="7514640" y="4822200"/>
              <a:ext cx="76320" cy="1681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13" h="468">
                  <a:moveTo>
                    <a:pt x="193" y="25"/>
                  </a:moveTo>
                  <a:cubicBezTo>
                    <a:pt x="193" y="14"/>
                    <a:pt x="185" y="0"/>
                    <a:pt x="165" y="0"/>
                  </a:cubicBezTo>
                  <a:cubicBezTo>
                    <a:pt x="146" y="0"/>
                    <a:pt x="126" y="17"/>
                    <a:pt x="126" y="39"/>
                  </a:cubicBezTo>
                  <a:cubicBezTo>
                    <a:pt x="126" y="50"/>
                    <a:pt x="134" y="64"/>
                    <a:pt x="154" y="64"/>
                  </a:cubicBezTo>
                  <a:cubicBezTo>
                    <a:pt x="174" y="64"/>
                    <a:pt x="193" y="45"/>
                    <a:pt x="193" y="25"/>
                  </a:cubicBezTo>
                  <a:close/>
                  <a:moveTo>
                    <a:pt x="50" y="378"/>
                  </a:moveTo>
                  <a:cubicBezTo>
                    <a:pt x="48" y="386"/>
                    <a:pt x="45" y="395"/>
                    <a:pt x="45" y="409"/>
                  </a:cubicBezTo>
                  <a:cubicBezTo>
                    <a:pt x="45" y="440"/>
                    <a:pt x="73" y="468"/>
                    <a:pt x="112" y="468"/>
                  </a:cubicBezTo>
                  <a:cubicBezTo>
                    <a:pt x="182" y="468"/>
                    <a:pt x="213" y="370"/>
                    <a:pt x="213" y="361"/>
                  </a:cubicBezTo>
                  <a:cubicBezTo>
                    <a:pt x="213" y="350"/>
                    <a:pt x="202" y="350"/>
                    <a:pt x="202" y="350"/>
                  </a:cubicBezTo>
                  <a:cubicBezTo>
                    <a:pt x="190" y="350"/>
                    <a:pt x="190" y="356"/>
                    <a:pt x="188" y="364"/>
                  </a:cubicBezTo>
                  <a:cubicBezTo>
                    <a:pt x="171" y="417"/>
                    <a:pt x="140" y="448"/>
                    <a:pt x="112" y="448"/>
                  </a:cubicBezTo>
                  <a:cubicBezTo>
                    <a:pt x="98" y="448"/>
                    <a:pt x="95" y="437"/>
                    <a:pt x="95" y="423"/>
                  </a:cubicBezTo>
                  <a:cubicBezTo>
                    <a:pt x="95" y="406"/>
                    <a:pt x="101" y="395"/>
                    <a:pt x="106" y="378"/>
                  </a:cubicBezTo>
                  <a:cubicBezTo>
                    <a:pt x="115" y="358"/>
                    <a:pt x="120" y="342"/>
                    <a:pt x="129" y="322"/>
                  </a:cubicBezTo>
                  <a:cubicBezTo>
                    <a:pt x="134" y="305"/>
                    <a:pt x="160" y="244"/>
                    <a:pt x="162" y="235"/>
                  </a:cubicBezTo>
                  <a:cubicBezTo>
                    <a:pt x="165" y="227"/>
                    <a:pt x="168" y="218"/>
                    <a:pt x="168" y="213"/>
                  </a:cubicBezTo>
                  <a:cubicBezTo>
                    <a:pt x="168" y="179"/>
                    <a:pt x="140" y="154"/>
                    <a:pt x="101" y="154"/>
                  </a:cubicBezTo>
                  <a:cubicBezTo>
                    <a:pt x="31" y="154"/>
                    <a:pt x="0" y="249"/>
                    <a:pt x="0" y="260"/>
                  </a:cubicBezTo>
                  <a:cubicBezTo>
                    <a:pt x="0" y="269"/>
                    <a:pt x="8" y="269"/>
                    <a:pt x="11" y="269"/>
                  </a:cubicBezTo>
                  <a:cubicBezTo>
                    <a:pt x="22" y="269"/>
                    <a:pt x="22" y="266"/>
                    <a:pt x="25" y="258"/>
                  </a:cubicBezTo>
                  <a:cubicBezTo>
                    <a:pt x="42" y="199"/>
                    <a:pt x="73" y="174"/>
                    <a:pt x="98" y="174"/>
                  </a:cubicBezTo>
                  <a:cubicBezTo>
                    <a:pt x="109" y="174"/>
                    <a:pt x="118" y="179"/>
                    <a:pt x="118" y="199"/>
                  </a:cubicBezTo>
                  <a:cubicBezTo>
                    <a:pt x="118" y="213"/>
                    <a:pt x="112" y="224"/>
                    <a:pt x="95" y="26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71" name="Freeform 70"/>
            <p:cNvSpPr/>
            <p:nvPr/>
          </p:nvSpPr>
          <p:spPr>
            <a:xfrm>
              <a:off x="7662959" y="4667760"/>
              <a:ext cx="14760" cy="354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2" h="986">
                  <a:moveTo>
                    <a:pt x="42" y="36"/>
                  </a:moveTo>
                  <a:cubicBezTo>
                    <a:pt x="42" y="17"/>
                    <a:pt x="42" y="0"/>
                    <a:pt x="22" y="0"/>
                  </a:cubicBezTo>
                  <a:cubicBezTo>
                    <a:pt x="0" y="0"/>
                    <a:pt x="0" y="17"/>
                    <a:pt x="0" y="36"/>
                  </a:cubicBezTo>
                  <a:lnTo>
                    <a:pt x="0" y="952"/>
                  </a:lnTo>
                  <a:cubicBezTo>
                    <a:pt x="0" y="969"/>
                    <a:pt x="0" y="986"/>
                    <a:pt x="22" y="986"/>
                  </a:cubicBezTo>
                  <a:cubicBezTo>
                    <a:pt x="42" y="986"/>
                    <a:pt x="42" y="969"/>
                    <a:pt x="42" y="9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72" name="Freeform 71"/>
            <p:cNvSpPr/>
            <p:nvPr/>
          </p:nvSpPr>
          <p:spPr>
            <a:xfrm>
              <a:off x="7761600" y="4667760"/>
              <a:ext cx="14760" cy="354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2" h="986">
                  <a:moveTo>
                    <a:pt x="42" y="36"/>
                  </a:moveTo>
                  <a:cubicBezTo>
                    <a:pt x="42" y="17"/>
                    <a:pt x="42" y="0"/>
                    <a:pt x="22" y="0"/>
                  </a:cubicBezTo>
                  <a:cubicBezTo>
                    <a:pt x="0" y="0"/>
                    <a:pt x="0" y="17"/>
                    <a:pt x="0" y="36"/>
                  </a:cubicBezTo>
                  <a:lnTo>
                    <a:pt x="0" y="952"/>
                  </a:lnTo>
                  <a:cubicBezTo>
                    <a:pt x="0" y="969"/>
                    <a:pt x="0" y="986"/>
                    <a:pt x="22" y="986"/>
                  </a:cubicBezTo>
                  <a:cubicBezTo>
                    <a:pt x="42" y="986"/>
                    <a:pt x="42" y="969"/>
                    <a:pt x="42" y="9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73" name="Freeform 72"/>
            <p:cNvSpPr/>
            <p:nvPr/>
          </p:nvSpPr>
          <p:spPr>
            <a:xfrm>
              <a:off x="7833240" y="4622400"/>
              <a:ext cx="110520" cy="1648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08" h="459">
                  <a:moveTo>
                    <a:pt x="308" y="333"/>
                  </a:moveTo>
                  <a:lnTo>
                    <a:pt x="283" y="333"/>
                  </a:lnTo>
                  <a:cubicBezTo>
                    <a:pt x="283" y="350"/>
                    <a:pt x="274" y="389"/>
                    <a:pt x="266" y="398"/>
                  </a:cubicBezTo>
                  <a:cubicBezTo>
                    <a:pt x="260" y="400"/>
                    <a:pt x="207" y="400"/>
                    <a:pt x="196" y="400"/>
                  </a:cubicBezTo>
                  <a:lnTo>
                    <a:pt x="70" y="400"/>
                  </a:lnTo>
                  <a:cubicBezTo>
                    <a:pt x="143" y="336"/>
                    <a:pt x="165" y="316"/>
                    <a:pt x="207" y="286"/>
                  </a:cubicBezTo>
                  <a:cubicBezTo>
                    <a:pt x="260" y="244"/>
                    <a:pt x="308" y="202"/>
                    <a:pt x="308" y="134"/>
                  </a:cubicBezTo>
                  <a:cubicBezTo>
                    <a:pt x="308" y="50"/>
                    <a:pt x="232" y="0"/>
                    <a:pt x="146" y="0"/>
                  </a:cubicBezTo>
                  <a:cubicBezTo>
                    <a:pt x="59" y="0"/>
                    <a:pt x="0" y="62"/>
                    <a:pt x="0" y="123"/>
                  </a:cubicBezTo>
                  <a:cubicBezTo>
                    <a:pt x="0" y="160"/>
                    <a:pt x="31" y="162"/>
                    <a:pt x="36" y="162"/>
                  </a:cubicBezTo>
                  <a:cubicBezTo>
                    <a:pt x="53" y="162"/>
                    <a:pt x="73" y="151"/>
                    <a:pt x="73" y="126"/>
                  </a:cubicBezTo>
                  <a:cubicBezTo>
                    <a:pt x="73" y="115"/>
                    <a:pt x="70" y="90"/>
                    <a:pt x="34" y="90"/>
                  </a:cubicBezTo>
                  <a:cubicBezTo>
                    <a:pt x="53" y="39"/>
                    <a:pt x="101" y="25"/>
                    <a:pt x="134" y="25"/>
                  </a:cubicBezTo>
                  <a:cubicBezTo>
                    <a:pt x="204" y="25"/>
                    <a:pt x="241" y="78"/>
                    <a:pt x="241" y="134"/>
                  </a:cubicBezTo>
                  <a:cubicBezTo>
                    <a:pt x="241" y="196"/>
                    <a:pt x="196" y="244"/>
                    <a:pt x="174" y="269"/>
                  </a:cubicBezTo>
                  <a:lnTo>
                    <a:pt x="6" y="434"/>
                  </a:lnTo>
                  <a:cubicBezTo>
                    <a:pt x="0" y="440"/>
                    <a:pt x="0" y="440"/>
                    <a:pt x="0" y="459"/>
                  </a:cubicBezTo>
                  <a:lnTo>
                    <a:pt x="286" y="4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189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 noGrp="1"/>
          </p:cNvSpPr>
          <p:nvPr>
            <p:ph type="body" idx="4294967295"/>
          </p:nvPr>
        </p:nvSpPr>
        <p:spPr>
          <a:xfrm>
            <a:off x="457171" y="126609"/>
            <a:ext cx="8228763" cy="6502414"/>
          </a:xfrm>
        </p:spPr>
        <p:txBody>
          <a:bodyPr>
            <a:noAutofit/>
          </a:bodyPr>
          <a:lstStyle/>
          <a:p>
            <a:pPr>
              <a:spcBef>
                <a:spcPts val="219"/>
              </a:spcBef>
              <a:buNone/>
              <a:tabLst>
                <a:tab pos="0" algn="l"/>
              </a:tabLst>
            </a:pPr>
            <a:r>
              <a:rPr lang="en-US" sz="1400" b="1" dirty="0">
                <a:latin typeface="Courier New" pitchFamily="49"/>
                <a:cs typeface="Courier New" pitchFamily="49"/>
              </a:rPr>
              <a:t>function C = </a:t>
            </a:r>
            <a:r>
              <a:rPr lang="en-US" sz="1400" b="1" dirty="0" err="1">
                <a:latin typeface="Courier New" pitchFamily="49"/>
                <a:cs typeface="Courier New" pitchFamily="49"/>
              </a:rPr>
              <a:t>kmeans</a:t>
            </a:r>
            <a:r>
              <a:rPr lang="en-US" sz="1400" b="1" dirty="0">
                <a:latin typeface="Courier New" pitchFamily="49"/>
                <a:cs typeface="Courier New" pitchFamily="49"/>
              </a:rPr>
              <a:t>(X, K)</a:t>
            </a:r>
          </a:p>
          <a:p>
            <a:pPr>
              <a:spcBef>
                <a:spcPts val="72"/>
              </a:spcBef>
              <a:buNone/>
              <a:tabLst>
                <a:tab pos="0" algn="l"/>
              </a:tabLst>
            </a:pPr>
            <a:endParaRPr lang="en-US" sz="700" dirty="0">
              <a:latin typeface="Courier New" pitchFamily="49"/>
              <a:cs typeface="Courier New" pitchFamily="49"/>
            </a:endParaRPr>
          </a:p>
          <a:p>
            <a:pPr>
              <a:spcBef>
                <a:spcPts val="219"/>
              </a:spcBef>
              <a:buNone/>
              <a:tabLst>
                <a:tab pos="0" algn="l"/>
              </a:tabLst>
            </a:pPr>
            <a:r>
              <a:rPr lang="en-US" sz="1400" dirty="0">
                <a:solidFill>
                  <a:srgbClr val="00B050"/>
                </a:solidFill>
                <a:latin typeface="Courier New" pitchFamily="49"/>
                <a:cs typeface="Courier New" pitchFamily="49"/>
              </a:rPr>
              <a:t>% Initialize cluster centers to be randomly sampled points</a:t>
            </a:r>
          </a:p>
          <a:p>
            <a:pPr>
              <a:spcBef>
                <a:spcPts val="219"/>
              </a:spcBef>
              <a:buNone/>
              <a:tabLst>
                <a:tab pos="0" algn="l"/>
              </a:tabLst>
            </a:pPr>
            <a:r>
              <a:rPr lang="en-US" sz="1400" dirty="0">
                <a:latin typeface="Courier New" pitchFamily="49"/>
                <a:cs typeface="Courier New" pitchFamily="49"/>
              </a:rPr>
              <a:t>[N, d] = size(X);</a:t>
            </a:r>
          </a:p>
          <a:p>
            <a:pPr>
              <a:spcBef>
                <a:spcPts val="219"/>
              </a:spcBef>
              <a:buNone/>
              <a:tabLst>
                <a:tab pos="0" algn="l"/>
              </a:tabLst>
            </a:pPr>
            <a:r>
              <a:rPr lang="en-US" sz="1400" dirty="0" err="1">
                <a:latin typeface="Courier New" pitchFamily="49"/>
                <a:cs typeface="Courier New" pitchFamily="49"/>
              </a:rPr>
              <a:t>rp</a:t>
            </a:r>
            <a:r>
              <a:rPr lang="en-US" sz="1400" dirty="0">
                <a:latin typeface="Courier New" pitchFamily="49"/>
                <a:cs typeface="Courier New" pitchFamily="49"/>
              </a:rPr>
              <a:t> = </a:t>
            </a:r>
            <a:r>
              <a:rPr lang="en-US" sz="1400" dirty="0" err="1">
                <a:latin typeface="Courier New" pitchFamily="49"/>
                <a:cs typeface="Courier New" pitchFamily="49"/>
              </a:rPr>
              <a:t>randperm</a:t>
            </a:r>
            <a:r>
              <a:rPr lang="en-US" sz="1400" dirty="0">
                <a:latin typeface="Courier New" pitchFamily="49"/>
                <a:cs typeface="Courier New" pitchFamily="49"/>
              </a:rPr>
              <a:t>(N);</a:t>
            </a:r>
          </a:p>
          <a:p>
            <a:pPr>
              <a:spcBef>
                <a:spcPts val="219"/>
              </a:spcBef>
              <a:buNone/>
              <a:tabLst>
                <a:tab pos="0" algn="l"/>
              </a:tabLst>
            </a:pPr>
            <a:r>
              <a:rPr lang="en-US" sz="1400" dirty="0">
                <a:latin typeface="Courier New" pitchFamily="49"/>
                <a:cs typeface="Courier New" pitchFamily="49"/>
              </a:rPr>
              <a:t>C = X(</a:t>
            </a:r>
            <a:r>
              <a:rPr lang="en-US" sz="1400" dirty="0" err="1">
                <a:latin typeface="Courier New" pitchFamily="49"/>
                <a:cs typeface="Courier New" pitchFamily="49"/>
              </a:rPr>
              <a:t>rp</a:t>
            </a:r>
            <a:r>
              <a:rPr lang="en-US" sz="1400" dirty="0">
                <a:latin typeface="Courier New" pitchFamily="49"/>
                <a:cs typeface="Courier New" pitchFamily="49"/>
              </a:rPr>
              <a:t>(1:K), :);</a:t>
            </a:r>
          </a:p>
          <a:p>
            <a:pPr>
              <a:spcBef>
                <a:spcPts val="72"/>
              </a:spcBef>
              <a:buNone/>
              <a:tabLst>
                <a:tab pos="0" algn="l"/>
              </a:tabLst>
            </a:pPr>
            <a:endParaRPr lang="en-US" sz="700" dirty="0">
              <a:latin typeface="Courier New" pitchFamily="49"/>
              <a:cs typeface="Courier New" pitchFamily="49"/>
            </a:endParaRPr>
          </a:p>
          <a:p>
            <a:pPr>
              <a:spcBef>
                <a:spcPts val="219"/>
              </a:spcBef>
              <a:buNone/>
              <a:tabLst>
                <a:tab pos="0" algn="l"/>
              </a:tabLst>
            </a:pPr>
            <a:r>
              <a:rPr lang="en-US" sz="1400" dirty="0" err="1">
                <a:latin typeface="Courier New" pitchFamily="49"/>
                <a:cs typeface="Courier New" pitchFamily="49"/>
              </a:rPr>
              <a:t>lastAssignment</a:t>
            </a:r>
            <a:r>
              <a:rPr lang="en-US" sz="1400" dirty="0">
                <a:latin typeface="Courier New" pitchFamily="49"/>
                <a:cs typeface="Courier New" pitchFamily="49"/>
              </a:rPr>
              <a:t> = zeros(N, 1);</a:t>
            </a:r>
          </a:p>
          <a:p>
            <a:pPr>
              <a:spcBef>
                <a:spcPts val="219"/>
              </a:spcBef>
              <a:buNone/>
              <a:tabLst>
                <a:tab pos="0" algn="l"/>
              </a:tabLst>
            </a:pPr>
            <a:r>
              <a:rPr lang="en-US" sz="1400" dirty="0">
                <a:solidFill>
                  <a:srgbClr val="0070C0"/>
                </a:solidFill>
                <a:latin typeface="Courier New" pitchFamily="49"/>
                <a:cs typeface="Courier New" pitchFamily="49"/>
              </a:rPr>
              <a:t>while</a:t>
            </a:r>
            <a:r>
              <a:rPr lang="en-US" sz="1400" dirty="0">
                <a:latin typeface="Courier New" pitchFamily="49"/>
                <a:cs typeface="Courier New" pitchFamily="49"/>
              </a:rPr>
              <a:t> </a:t>
            </a:r>
            <a:r>
              <a:rPr lang="en-US" sz="1400" dirty="0" smtClean="0">
                <a:latin typeface="Courier New" pitchFamily="49"/>
                <a:cs typeface="Courier New" pitchFamily="49"/>
              </a:rPr>
              <a:t>true</a:t>
            </a:r>
            <a:endParaRPr lang="en-US" sz="700" dirty="0">
              <a:latin typeface="Courier New" pitchFamily="49"/>
              <a:cs typeface="Courier New" pitchFamily="49"/>
            </a:endParaRPr>
          </a:p>
          <a:p>
            <a:pPr>
              <a:spcBef>
                <a:spcPts val="219"/>
              </a:spcBef>
              <a:buNone/>
              <a:tabLst>
                <a:tab pos="0" algn="l"/>
              </a:tabLst>
            </a:pPr>
            <a:r>
              <a:rPr lang="en-US" sz="1400" dirty="0">
                <a:solidFill>
                  <a:srgbClr val="00B050"/>
                </a:solidFill>
                <a:latin typeface="Courier New" pitchFamily="49"/>
                <a:cs typeface="Courier New" pitchFamily="49"/>
              </a:rPr>
              <a:t>  % Assign each point to nearest cluster center</a:t>
            </a:r>
          </a:p>
          <a:p>
            <a:pPr>
              <a:spcBef>
                <a:spcPts val="219"/>
              </a:spcBef>
              <a:buNone/>
              <a:tabLst>
                <a:tab pos="0" algn="l"/>
              </a:tabLst>
            </a:pPr>
            <a:r>
              <a:rPr lang="en-US" sz="1400" dirty="0">
                <a:latin typeface="Courier New" pitchFamily="49"/>
                <a:cs typeface="Courier New" pitchFamily="49"/>
              </a:rPr>
              <a:t>  </a:t>
            </a:r>
            <a:r>
              <a:rPr lang="en-US" sz="1400" dirty="0" err="1">
                <a:latin typeface="Courier New" pitchFamily="49"/>
                <a:cs typeface="Courier New" pitchFamily="49"/>
              </a:rPr>
              <a:t>bestAssignment</a:t>
            </a:r>
            <a:r>
              <a:rPr lang="en-US" sz="1400" dirty="0">
                <a:latin typeface="Courier New" pitchFamily="49"/>
                <a:cs typeface="Courier New" pitchFamily="49"/>
              </a:rPr>
              <a:t> = zeros(N, 1);</a:t>
            </a:r>
          </a:p>
          <a:p>
            <a:pPr>
              <a:spcBef>
                <a:spcPts val="219"/>
              </a:spcBef>
              <a:buNone/>
              <a:tabLst>
                <a:tab pos="0" algn="l"/>
              </a:tabLst>
            </a:pPr>
            <a:r>
              <a:rPr lang="en-US" sz="1400" dirty="0">
                <a:latin typeface="Courier New" pitchFamily="49"/>
                <a:cs typeface="Courier New" pitchFamily="49"/>
              </a:rPr>
              <a:t>  </a:t>
            </a:r>
            <a:r>
              <a:rPr lang="en-US" sz="1400" dirty="0" err="1">
                <a:latin typeface="Courier New" pitchFamily="49"/>
                <a:cs typeface="Courier New" pitchFamily="49"/>
              </a:rPr>
              <a:t>mindist</a:t>
            </a:r>
            <a:r>
              <a:rPr lang="en-US" sz="1400" dirty="0">
                <a:latin typeface="Courier New" pitchFamily="49"/>
                <a:cs typeface="Courier New" pitchFamily="49"/>
              </a:rPr>
              <a:t> = </a:t>
            </a:r>
            <a:r>
              <a:rPr lang="en-US" sz="1400" dirty="0" err="1">
                <a:latin typeface="Courier New" pitchFamily="49"/>
                <a:cs typeface="Courier New" pitchFamily="49"/>
              </a:rPr>
              <a:t>Inf</a:t>
            </a:r>
            <a:r>
              <a:rPr lang="en-US" sz="1400" dirty="0">
                <a:latin typeface="Courier New" pitchFamily="49"/>
                <a:cs typeface="Courier New" pitchFamily="49"/>
              </a:rPr>
              <a:t>*ones(N, 1);</a:t>
            </a:r>
          </a:p>
          <a:p>
            <a:pPr>
              <a:spcBef>
                <a:spcPts val="219"/>
              </a:spcBef>
              <a:buNone/>
              <a:tabLst>
                <a:tab pos="0" algn="l"/>
              </a:tabLst>
            </a:pPr>
            <a:r>
              <a:rPr lang="en-US" sz="1400" dirty="0">
                <a:latin typeface="Courier New" pitchFamily="49"/>
                <a:cs typeface="Courier New" pitchFamily="49"/>
              </a:rPr>
              <a:t>  </a:t>
            </a:r>
            <a:r>
              <a:rPr lang="en-US" sz="1400" dirty="0">
                <a:solidFill>
                  <a:srgbClr val="0070C0"/>
                </a:solidFill>
                <a:latin typeface="Courier New" pitchFamily="49"/>
                <a:cs typeface="Courier New" pitchFamily="49"/>
              </a:rPr>
              <a:t>for</a:t>
            </a:r>
            <a:r>
              <a:rPr lang="en-US" sz="1400" dirty="0">
                <a:latin typeface="Courier New" pitchFamily="49"/>
                <a:cs typeface="Courier New" pitchFamily="49"/>
              </a:rPr>
              <a:t> k = 1:K</a:t>
            </a:r>
          </a:p>
          <a:p>
            <a:pPr>
              <a:spcBef>
                <a:spcPts val="219"/>
              </a:spcBef>
              <a:buNone/>
              <a:tabLst>
                <a:tab pos="0" algn="l"/>
              </a:tabLst>
            </a:pPr>
            <a:r>
              <a:rPr lang="en-US" sz="1400" dirty="0">
                <a:latin typeface="Courier New" pitchFamily="49"/>
                <a:cs typeface="Courier New" pitchFamily="49"/>
              </a:rPr>
              <a:t>    </a:t>
            </a:r>
            <a:r>
              <a:rPr lang="en-US" sz="1400" dirty="0">
                <a:solidFill>
                  <a:srgbClr val="0070C0"/>
                </a:solidFill>
                <a:latin typeface="Courier New" pitchFamily="49"/>
                <a:cs typeface="Courier New" pitchFamily="49"/>
              </a:rPr>
              <a:t>for</a:t>
            </a:r>
            <a:r>
              <a:rPr lang="en-US" sz="1400" dirty="0">
                <a:latin typeface="Courier New" pitchFamily="49"/>
                <a:cs typeface="Courier New" pitchFamily="49"/>
              </a:rPr>
              <a:t> n = 1:N</a:t>
            </a:r>
          </a:p>
          <a:p>
            <a:pPr>
              <a:spcBef>
                <a:spcPts val="219"/>
              </a:spcBef>
              <a:buNone/>
              <a:tabLst>
                <a:tab pos="0" algn="l"/>
              </a:tabLst>
            </a:pPr>
            <a:r>
              <a:rPr lang="en-US" sz="1400" dirty="0">
                <a:latin typeface="Courier New" pitchFamily="49"/>
                <a:cs typeface="Courier New" pitchFamily="49"/>
              </a:rPr>
              <a:t>      </a:t>
            </a:r>
            <a:r>
              <a:rPr lang="en-US" sz="1400" dirty="0" err="1">
                <a:latin typeface="Courier New" pitchFamily="49"/>
                <a:cs typeface="Courier New" pitchFamily="49"/>
              </a:rPr>
              <a:t>dist</a:t>
            </a:r>
            <a:r>
              <a:rPr lang="en-US" sz="1400" dirty="0">
                <a:latin typeface="Courier New" pitchFamily="49"/>
                <a:cs typeface="Courier New" pitchFamily="49"/>
              </a:rPr>
              <a:t> = sum((X(n, :)-C(k, :)).^2);</a:t>
            </a:r>
          </a:p>
          <a:p>
            <a:pPr>
              <a:spcBef>
                <a:spcPts val="219"/>
              </a:spcBef>
              <a:buNone/>
              <a:tabLst>
                <a:tab pos="0" algn="l"/>
              </a:tabLst>
            </a:pPr>
            <a:r>
              <a:rPr lang="en-US" sz="1400" dirty="0">
                <a:latin typeface="Courier New" pitchFamily="49"/>
                <a:cs typeface="Courier New" pitchFamily="49"/>
              </a:rPr>
              <a:t>      </a:t>
            </a:r>
            <a:r>
              <a:rPr lang="en-US" sz="1400" dirty="0">
                <a:solidFill>
                  <a:srgbClr val="0070C0"/>
                </a:solidFill>
                <a:latin typeface="Courier New" pitchFamily="49"/>
                <a:cs typeface="Courier New" pitchFamily="49"/>
              </a:rPr>
              <a:t>if</a:t>
            </a:r>
            <a:r>
              <a:rPr lang="en-US" sz="1400" dirty="0">
                <a:latin typeface="Courier New" pitchFamily="49"/>
                <a:cs typeface="Courier New" pitchFamily="49"/>
              </a:rPr>
              <a:t> </a:t>
            </a:r>
            <a:r>
              <a:rPr lang="en-US" sz="1400" dirty="0" err="1">
                <a:latin typeface="Courier New" pitchFamily="49"/>
                <a:cs typeface="Courier New" pitchFamily="49"/>
              </a:rPr>
              <a:t>dist</a:t>
            </a:r>
            <a:r>
              <a:rPr lang="en-US" sz="1400" dirty="0">
                <a:latin typeface="Courier New" pitchFamily="49"/>
                <a:cs typeface="Courier New" pitchFamily="49"/>
              </a:rPr>
              <a:t> &lt; </a:t>
            </a:r>
            <a:r>
              <a:rPr lang="en-US" sz="1400" dirty="0" err="1">
                <a:latin typeface="Courier New" pitchFamily="49"/>
                <a:cs typeface="Courier New" pitchFamily="49"/>
              </a:rPr>
              <a:t>mindist</a:t>
            </a:r>
            <a:r>
              <a:rPr lang="en-US" sz="1400" dirty="0">
                <a:latin typeface="Courier New" pitchFamily="49"/>
                <a:cs typeface="Courier New" pitchFamily="49"/>
              </a:rPr>
              <a:t>(n)</a:t>
            </a:r>
          </a:p>
          <a:p>
            <a:pPr>
              <a:spcBef>
                <a:spcPts val="219"/>
              </a:spcBef>
              <a:buNone/>
              <a:tabLst>
                <a:tab pos="0" algn="l"/>
              </a:tabLst>
            </a:pPr>
            <a:r>
              <a:rPr lang="en-US" sz="1400" dirty="0">
                <a:latin typeface="Courier New" pitchFamily="49"/>
                <a:cs typeface="Courier New" pitchFamily="49"/>
              </a:rPr>
              <a:t>        </a:t>
            </a:r>
            <a:r>
              <a:rPr lang="en-US" sz="1400" dirty="0" err="1">
                <a:latin typeface="Courier New" pitchFamily="49"/>
                <a:cs typeface="Courier New" pitchFamily="49"/>
              </a:rPr>
              <a:t>mindist</a:t>
            </a:r>
            <a:r>
              <a:rPr lang="en-US" sz="1400" dirty="0">
                <a:latin typeface="Courier New" pitchFamily="49"/>
                <a:cs typeface="Courier New" pitchFamily="49"/>
              </a:rPr>
              <a:t>(n) = </a:t>
            </a:r>
            <a:r>
              <a:rPr lang="en-US" sz="1400" dirty="0" err="1">
                <a:latin typeface="Courier New" pitchFamily="49"/>
                <a:cs typeface="Courier New" pitchFamily="49"/>
              </a:rPr>
              <a:t>dist</a:t>
            </a:r>
            <a:r>
              <a:rPr lang="en-US" sz="1400" dirty="0">
                <a:latin typeface="Courier New" pitchFamily="49"/>
                <a:cs typeface="Courier New" pitchFamily="49"/>
              </a:rPr>
              <a:t>;</a:t>
            </a:r>
          </a:p>
          <a:p>
            <a:pPr>
              <a:spcBef>
                <a:spcPts val="219"/>
              </a:spcBef>
              <a:buNone/>
              <a:tabLst>
                <a:tab pos="0" algn="l"/>
              </a:tabLst>
            </a:pPr>
            <a:r>
              <a:rPr lang="en-US" sz="1400" dirty="0">
                <a:latin typeface="Courier New" pitchFamily="49"/>
                <a:cs typeface="Courier New" pitchFamily="49"/>
              </a:rPr>
              <a:t>        </a:t>
            </a:r>
            <a:r>
              <a:rPr lang="en-US" sz="1400" dirty="0" err="1">
                <a:latin typeface="Courier New" pitchFamily="49"/>
                <a:cs typeface="Courier New" pitchFamily="49"/>
              </a:rPr>
              <a:t>bestAssignment</a:t>
            </a:r>
            <a:r>
              <a:rPr lang="en-US" sz="1400" dirty="0">
                <a:latin typeface="Courier New" pitchFamily="49"/>
                <a:cs typeface="Courier New" pitchFamily="49"/>
              </a:rPr>
              <a:t>(n) = k;</a:t>
            </a:r>
          </a:p>
          <a:p>
            <a:pPr>
              <a:spcBef>
                <a:spcPts val="219"/>
              </a:spcBef>
              <a:buNone/>
              <a:tabLst>
                <a:tab pos="0" algn="l"/>
              </a:tabLst>
            </a:pPr>
            <a:r>
              <a:rPr lang="en-US" sz="1400" dirty="0">
                <a:latin typeface="Courier New" pitchFamily="49"/>
                <a:cs typeface="Courier New" pitchFamily="49"/>
              </a:rPr>
              <a:t>      </a:t>
            </a:r>
            <a:r>
              <a:rPr lang="en-US" sz="1400" dirty="0">
                <a:solidFill>
                  <a:srgbClr val="0070C0"/>
                </a:solidFill>
                <a:latin typeface="Courier New" pitchFamily="49"/>
                <a:cs typeface="Courier New" pitchFamily="49"/>
              </a:rPr>
              <a:t>end</a:t>
            </a:r>
          </a:p>
          <a:p>
            <a:pPr>
              <a:spcBef>
                <a:spcPts val="219"/>
              </a:spcBef>
              <a:buNone/>
              <a:tabLst>
                <a:tab pos="0" algn="l"/>
              </a:tabLst>
            </a:pPr>
            <a:r>
              <a:rPr lang="en-US" sz="1400" dirty="0">
                <a:latin typeface="Courier New" pitchFamily="49"/>
                <a:cs typeface="Courier New" pitchFamily="49"/>
              </a:rPr>
              <a:t>    </a:t>
            </a:r>
            <a:r>
              <a:rPr lang="en-US" sz="1400" dirty="0">
                <a:solidFill>
                  <a:srgbClr val="0070C0"/>
                </a:solidFill>
                <a:latin typeface="Courier New" pitchFamily="49"/>
                <a:cs typeface="Courier New" pitchFamily="49"/>
              </a:rPr>
              <a:t>end</a:t>
            </a:r>
          </a:p>
          <a:p>
            <a:pPr>
              <a:spcBef>
                <a:spcPts val="219"/>
              </a:spcBef>
              <a:buNone/>
              <a:tabLst>
                <a:tab pos="0" algn="l"/>
              </a:tabLst>
            </a:pPr>
            <a:r>
              <a:rPr lang="en-US" sz="1400" dirty="0">
                <a:latin typeface="Courier New" pitchFamily="49"/>
                <a:cs typeface="Courier New" pitchFamily="49"/>
              </a:rPr>
              <a:t>  </a:t>
            </a:r>
            <a:r>
              <a:rPr lang="en-US" sz="1400" dirty="0">
                <a:solidFill>
                  <a:srgbClr val="0070C0"/>
                </a:solidFill>
                <a:latin typeface="Courier New" pitchFamily="49"/>
                <a:cs typeface="Courier New" pitchFamily="49"/>
              </a:rPr>
              <a:t>end</a:t>
            </a:r>
          </a:p>
          <a:p>
            <a:pPr>
              <a:spcBef>
                <a:spcPts val="72"/>
              </a:spcBef>
              <a:buNone/>
              <a:tabLst>
                <a:tab pos="0" algn="l"/>
              </a:tabLst>
            </a:pPr>
            <a:r>
              <a:rPr lang="en-US" sz="700" dirty="0">
                <a:latin typeface="Courier New" pitchFamily="49"/>
                <a:cs typeface="Courier New" pitchFamily="49"/>
              </a:rPr>
              <a:t>  </a:t>
            </a:r>
          </a:p>
          <a:p>
            <a:pPr>
              <a:spcBef>
                <a:spcPts val="219"/>
              </a:spcBef>
              <a:buNone/>
              <a:tabLst>
                <a:tab pos="0" algn="l"/>
              </a:tabLst>
            </a:pPr>
            <a:r>
              <a:rPr lang="en-US" sz="1400" dirty="0">
                <a:solidFill>
                  <a:srgbClr val="00B050"/>
                </a:solidFill>
                <a:latin typeface="Courier New" pitchFamily="49"/>
                <a:cs typeface="Courier New" pitchFamily="49"/>
              </a:rPr>
              <a:t>  % break if assignment is unchanged  </a:t>
            </a:r>
          </a:p>
          <a:p>
            <a:pPr>
              <a:spcBef>
                <a:spcPts val="219"/>
              </a:spcBef>
              <a:buNone/>
              <a:tabLst>
                <a:tab pos="0" algn="l"/>
              </a:tabLst>
            </a:pPr>
            <a:r>
              <a:rPr lang="en-US" sz="1400" dirty="0">
                <a:latin typeface="Courier New" pitchFamily="49"/>
                <a:cs typeface="Courier New" pitchFamily="49"/>
              </a:rPr>
              <a:t>  </a:t>
            </a:r>
            <a:r>
              <a:rPr lang="en-US" sz="1400" dirty="0">
                <a:solidFill>
                  <a:srgbClr val="0070C0"/>
                </a:solidFill>
                <a:latin typeface="Courier New" pitchFamily="49"/>
                <a:cs typeface="Courier New" pitchFamily="49"/>
              </a:rPr>
              <a:t>if</a:t>
            </a:r>
            <a:r>
              <a:rPr lang="en-US" sz="1400" dirty="0">
                <a:latin typeface="Courier New" pitchFamily="49"/>
                <a:cs typeface="Courier New" pitchFamily="49"/>
              </a:rPr>
              <a:t> all(</a:t>
            </a:r>
            <a:r>
              <a:rPr lang="en-US" sz="1400" dirty="0" err="1">
                <a:latin typeface="Courier New" pitchFamily="49"/>
                <a:cs typeface="Courier New" pitchFamily="49"/>
              </a:rPr>
              <a:t>bestAssignment</a:t>
            </a:r>
            <a:r>
              <a:rPr lang="en-US" sz="1400" dirty="0">
                <a:latin typeface="Courier New" pitchFamily="49"/>
                <a:cs typeface="Courier New" pitchFamily="49"/>
              </a:rPr>
              <a:t>==</a:t>
            </a:r>
            <a:r>
              <a:rPr lang="en-US" sz="1400" dirty="0" err="1">
                <a:latin typeface="Courier New" pitchFamily="49"/>
                <a:cs typeface="Courier New" pitchFamily="49"/>
              </a:rPr>
              <a:t>lastAssignment</a:t>
            </a:r>
            <a:r>
              <a:rPr lang="en-US" sz="1400" dirty="0">
                <a:latin typeface="Courier New" pitchFamily="49"/>
                <a:cs typeface="Courier New" pitchFamily="49"/>
              </a:rPr>
              <a:t>), break; </a:t>
            </a:r>
            <a:r>
              <a:rPr lang="en-US" sz="1400" dirty="0">
                <a:solidFill>
                  <a:srgbClr val="0070C0"/>
                </a:solidFill>
                <a:latin typeface="Courier New" pitchFamily="49"/>
                <a:cs typeface="Courier New" pitchFamily="49"/>
              </a:rPr>
              <a:t>end</a:t>
            </a:r>
            <a:r>
              <a:rPr lang="en-US" sz="1400" dirty="0">
                <a:latin typeface="Courier New" pitchFamily="49"/>
                <a:cs typeface="Courier New" pitchFamily="49"/>
              </a:rPr>
              <a:t>;</a:t>
            </a:r>
          </a:p>
          <a:p>
            <a:pPr>
              <a:spcBef>
                <a:spcPts val="72"/>
              </a:spcBef>
              <a:buNone/>
              <a:tabLst>
                <a:tab pos="0" algn="l"/>
              </a:tabLst>
            </a:pPr>
            <a:r>
              <a:rPr lang="en-US" sz="700" dirty="0">
                <a:latin typeface="Courier New" pitchFamily="49"/>
                <a:cs typeface="Courier New" pitchFamily="49"/>
              </a:rPr>
              <a:t> </a:t>
            </a:r>
          </a:p>
          <a:p>
            <a:pPr>
              <a:spcBef>
                <a:spcPts val="219"/>
              </a:spcBef>
              <a:buNone/>
              <a:tabLst>
                <a:tab pos="0" algn="l"/>
              </a:tabLst>
            </a:pPr>
            <a:r>
              <a:rPr lang="en-US" sz="1400" dirty="0">
                <a:solidFill>
                  <a:srgbClr val="00B050"/>
                </a:solidFill>
                <a:latin typeface="Courier New" pitchFamily="49"/>
                <a:cs typeface="Courier New" pitchFamily="49"/>
              </a:rPr>
              <a:t>  % Assign each cluster center to mean of points within it</a:t>
            </a:r>
          </a:p>
          <a:p>
            <a:pPr>
              <a:spcBef>
                <a:spcPts val="219"/>
              </a:spcBef>
              <a:buNone/>
              <a:tabLst>
                <a:tab pos="0" algn="l"/>
              </a:tabLst>
            </a:pPr>
            <a:r>
              <a:rPr lang="en-US" sz="1400" dirty="0">
                <a:latin typeface="Courier New" pitchFamily="49"/>
                <a:cs typeface="Courier New" pitchFamily="49"/>
              </a:rPr>
              <a:t>  </a:t>
            </a:r>
            <a:r>
              <a:rPr lang="en-US" sz="1400" dirty="0">
                <a:solidFill>
                  <a:srgbClr val="0070C0"/>
                </a:solidFill>
                <a:latin typeface="Courier New" pitchFamily="49"/>
                <a:cs typeface="Courier New" pitchFamily="49"/>
              </a:rPr>
              <a:t>for</a:t>
            </a:r>
            <a:r>
              <a:rPr lang="en-US" sz="1400" dirty="0">
                <a:latin typeface="Courier New" pitchFamily="49"/>
                <a:cs typeface="Courier New" pitchFamily="49"/>
              </a:rPr>
              <a:t> k = 1:K</a:t>
            </a:r>
          </a:p>
          <a:p>
            <a:pPr>
              <a:spcBef>
                <a:spcPts val="219"/>
              </a:spcBef>
              <a:buNone/>
              <a:tabLst>
                <a:tab pos="0" algn="l"/>
              </a:tabLst>
            </a:pPr>
            <a:r>
              <a:rPr lang="en-US" sz="1400" dirty="0">
                <a:latin typeface="Courier New" pitchFamily="49"/>
                <a:cs typeface="Courier New" pitchFamily="49"/>
              </a:rPr>
              <a:t>    C(k, :) = mean(X(</a:t>
            </a:r>
            <a:r>
              <a:rPr lang="en-US" sz="1400" dirty="0" err="1">
                <a:latin typeface="Courier New" pitchFamily="49"/>
                <a:cs typeface="Courier New" pitchFamily="49"/>
              </a:rPr>
              <a:t>bestAssignment</a:t>
            </a:r>
            <a:r>
              <a:rPr lang="en-US" sz="1400" dirty="0">
                <a:latin typeface="Courier New" pitchFamily="49"/>
                <a:cs typeface="Courier New" pitchFamily="49"/>
              </a:rPr>
              <a:t>==k, :));</a:t>
            </a:r>
          </a:p>
          <a:p>
            <a:pPr>
              <a:spcBef>
                <a:spcPts val="219"/>
              </a:spcBef>
              <a:buNone/>
              <a:tabLst>
                <a:tab pos="0" algn="l"/>
              </a:tabLst>
            </a:pPr>
            <a:r>
              <a:rPr lang="en-US" sz="1400" dirty="0">
                <a:latin typeface="Courier New" pitchFamily="49"/>
                <a:cs typeface="Courier New" pitchFamily="49"/>
              </a:rPr>
              <a:t>  </a:t>
            </a:r>
            <a:r>
              <a:rPr lang="en-US" sz="1400" dirty="0">
                <a:solidFill>
                  <a:srgbClr val="0070C0"/>
                </a:solidFill>
                <a:latin typeface="Courier New" pitchFamily="49"/>
                <a:cs typeface="Courier New" pitchFamily="49"/>
              </a:rPr>
              <a:t>end</a:t>
            </a:r>
          </a:p>
          <a:p>
            <a:pPr>
              <a:spcBef>
                <a:spcPts val="219"/>
              </a:spcBef>
              <a:buNone/>
              <a:tabLst>
                <a:tab pos="0" algn="l"/>
              </a:tabLst>
            </a:pPr>
            <a:r>
              <a:rPr lang="en-US" sz="1400" dirty="0">
                <a:solidFill>
                  <a:srgbClr val="0070C0"/>
                </a:solidFill>
                <a:latin typeface="Courier New" pitchFamily="49"/>
                <a:cs typeface="Courier New" pitchFamily="49"/>
              </a:rPr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4231788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Review: Projective </a:t>
            </a:r>
            <a:r>
              <a:rPr lang="en-US" sz="3600" dirty="0" smtClean="0"/>
              <a:t>structure from motion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229600" cy="1752600"/>
          </a:xfrm>
        </p:spPr>
        <p:txBody>
          <a:bodyPr>
            <a:normAutofit fontScale="92500" lnSpcReduction="20000"/>
          </a:bodyPr>
          <a:lstStyle/>
          <a:p>
            <a:pPr>
              <a:buFontTx/>
              <a:buChar char="•"/>
              <a:defRPr/>
            </a:pPr>
            <a:r>
              <a:rPr lang="en-US" dirty="0" smtClean="0"/>
              <a:t>Given: </a:t>
            </a:r>
            <a:r>
              <a:rPr lang="en-US" i="1" dirty="0" smtClean="0"/>
              <a:t>m</a:t>
            </a:r>
            <a:r>
              <a:rPr lang="en-US" dirty="0" smtClean="0"/>
              <a:t> images of </a:t>
            </a:r>
            <a:r>
              <a:rPr lang="en-US" i="1" dirty="0" smtClean="0"/>
              <a:t>n</a:t>
            </a:r>
            <a:r>
              <a:rPr lang="en-US" dirty="0" smtClean="0"/>
              <a:t> fixed 3D points </a:t>
            </a:r>
            <a:br>
              <a:rPr lang="en-US" dirty="0" smtClean="0"/>
            </a:br>
            <a:endParaRPr lang="en-US" sz="800" dirty="0" smtClean="0"/>
          </a:p>
          <a:p>
            <a:pPr marL="0" indent="0" algn="ctr">
              <a:buNone/>
              <a:defRPr/>
            </a:pPr>
            <a:r>
              <a:rPr lang="en-US" b="1" dirty="0" err="1" smtClean="0">
                <a:latin typeface="Times New Roman" pitchFamily="18" charset="0"/>
              </a:rPr>
              <a:t>x</a:t>
            </a:r>
            <a:r>
              <a:rPr lang="en-US" i="1" baseline="-25000" dirty="0" err="1" smtClean="0">
                <a:latin typeface="Times New Roman" pitchFamily="18" charset="0"/>
              </a:rPr>
              <a:t>ij</a:t>
            </a:r>
            <a:r>
              <a:rPr lang="en-US" i="1" dirty="0" smtClean="0">
                <a:latin typeface="Times New Roman" pitchFamily="18" charset="0"/>
              </a:rPr>
              <a:t> = </a:t>
            </a:r>
            <a:r>
              <a:rPr lang="en-US" b="1" dirty="0" smtClean="0">
                <a:latin typeface="Times New Roman" pitchFamily="18" charset="0"/>
              </a:rPr>
              <a:t>P</a:t>
            </a:r>
            <a:r>
              <a:rPr lang="en-US" i="1" baseline="-25000" dirty="0" smtClean="0">
                <a:latin typeface="Times New Roman" pitchFamily="18" charset="0"/>
              </a:rPr>
              <a:t>i </a:t>
            </a:r>
            <a:r>
              <a:rPr lang="en-US" b="1" dirty="0" err="1" smtClean="0">
                <a:latin typeface="Times New Roman" pitchFamily="18" charset="0"/>
              </a:rPr>
              <a:t>X</a:t>
            </a:r>
            <a:r>
              <a:rPr lang="en-US" i="1" baseline="-25000" dirty="0" err="1" smtClean="0">
                <a:latin typeface="Times New Roman" pitchFamily="18" charset="0"/>
              </a:rPr>
              <a:t>j</a:t>
            </a:r>
            <a:r>
              <a:rPr lang="en-US" i="1" baseline="-25000" dirty="0" smtClean="0">
                <a:latin typeface="Times New Roman" pitchFamily="18" charset="0"/>
              </a:rPr>
              <a:t> </a:t>
            </a:r>
            <a:r>
              <a:rPr lang="en-US" i="1" dirty="0" smtClean="0">
                <a:latin typeface="Times New Roman" pitchFamily="18" charset="0"/>
              </a:rPr>
              <a:t>, 	</a:t>
            </a:r>
            <a:r>
              <a:rPr lang="en-US" i="1" dirty="0" err="1" smtClean="0">
                <a:latin typeface="Times New Roman" pitchFamily="18" charset="0"/>
              </a:rPr>
              <a:t>i</a:t>
            </a:r>
            <a:r>
              <a:rPr lang="en-US" i="1" dirty="0" smtClean="0">
                <a:latin typeface="Times New Roman" pitchFamily="18" charset="0"/>
              </a:rPr>
              <a:t> = </a:t>
            </a:r>
            <a:r>
              <a:rPr lang="en-US" dirty="0" smtClean="0">
                <a:latin typeface="Times New Roman" pitchFamily="18" charset="0"/>
              </a:rPr>
              <a:t>1</a:t>
            </a:r>
            <a:r>
              <a:rPr lang="en-US" i="1" dirty="0" smtClean="0">
                <a:latin typeface="Times New Roman" pitchFamily="18" charset="0"/>
              </a:rPr>
              <a:t>,… , m,    j = </a:t>
            </a:r>
            <a:r>
              <a:rPr lang="en-US" dirty="0" smtClean="0">
                <a:latin typeface="Times New Roman" pitchFamily="18" charset="0"/>
              </a:rPr>
              <a:t>1</a:t>
            </a:r>
            <a:r>
              <a:rPr lang="en-US" i="1" dirty="0" smtClean="0">
                <a:latin typeface="Times New Roman" pitchFamily="18" charset="0"/>
              </a:rPr>
              <a:t>, … , n</a:t>
            </a:r>
            <a:r>
              <a:rPr lang="en-US" i="1" dirty="0" smtClean="0"/>
              <a:t>  </a:t>
            </a:r>
          </a:p>
          <a:p>
            <a:pPr>
              <a:buFontTx/>
              <a:buChar char="•"/>
              <a:defRPr/>
            </a:pPr>
            <a:endParaRPr lang="en-US" sz="800" dirty="0" smtClean="0"/>
          </a:p>
          <a:p>
            <a:pPr>
              <a:buFontTx/>
              <a:buChar char="•"/>
              <a:defRPr/>
            </a:pPr>
            <a:r>
              <a:rPr lang="en-US" dirty="0" smtClean="0"/>
              <a:t>Problem: estimate </a:t>
            </a:r>
            <a:r>
              <a:rPr lang="en-US" i="1" dirty="0" smtClean="0"/>
              <a:t>m</a:t>
            </a:r>
            <a:r>
              <a:rPr lang="en-US" dirty="0" smtClean="0"/>
              <a:t> projection matrices </a:t>
            </a:r>
            <a:r>
              <a:rPr lang="en-US" b="1" dirty="0" smtClean="0"/>
              <a:t>P</a:t>
            </a:r>
            <a:r>
              <a:rPr lang="en-US" i="1" baseline="-25000" dirty="0" smtClean="0"/>
              <a:t>i</a:t>
            </a:r>
            <a:r>
              <a:rPr lang="en-US" dirty="0" smtClean="0"/>
              <a:t> and </a:t>
            </a:r>
            <a:r>
              <a:rPr lang="en-US" i="1" dirty="0" smtClean="0"/>
              <a:t>n</a:t>
            </a:r>
            <a:r>
              <a:rPr lang="en-US" dirty="0" smtClean="0"/>
              <a:t> 3D points </a:t>
            </a:r>
            <a:r>
              <a:rPr lang="en-US" b="1" dirty="0" err="1" smtClean="0"/>
              <a:t>X</a:t>
            </a:r>
            <a:r>
              <a:rPr lang="en-US" i="1" baseline="-25000" dirty="0" err="1" smtClean="0"/>
              <a:t>j</a:t>
            </a:r>
            <a:r>
              <a:rPr lang="en-US" dirty="0" smtClean="0"/>
              <a:t> from the </a:t>
            </a:r>
            <a:r>
              <a:rPr lang="en-US" i="1" dirty="0" err="1" smtClean="0"/>
              <a:t>mn</a:t>
            </a:r>
            <a:r>
              <a:rPr lang="en-US" dirty="0" smtClean="0"/>
              <a:t> corresponding 2D points </a:t>
            </a:r>
            <a:r>
              <a:rPr lang="en-US" b="1" dirty="0" err="1" smtClean="0"/>
              <a:t>x</a:t>
            </a:r>
            <a:r>
              <a:rPr lang="en-US" i="1" baseline="-25000" dirty="0" err="1" smtClean="0"/>
              <a:t>ij</a:t>
            </a:r>
            <a:endParaRPr lang="en-US" i="1" baseline="-25000" dirty="0" smtClean="0"/>
          </a:p>
          <a:p>
            <a:pPr>
              <a:defRPr/>
            </a:pPr>
            <a:endParaRPr lang="en-US" dirty="0" smtClean="0"/>
          </a:p>
        </p:txBody>
      </p:sp>
      <p:grpSp>
        <p:nvGrpSpPr>
          <p:cNvPr id="29700" name="Group 4"/>
          <p:cNvGrpSpPr>
            <a:grpSpLocks/>
          </p:cNvGrpSpPr>
          <p:nvPr/>
        </p:nvGrpSpPr>
        <p:grpSpPr bwMode="auto">
          <a:xfrm>
            <a:off x="2057400" y="2895600"/>
            <a:ext cx="5060950" cy="3927475"/>
            <a:chOff x="1296" y="1824"/>
            <a:chExt cx="3188" cy="2474"/>
          </a:xfrm>
        </p:grpSpPr>
        <p:sp>
          <p:nvSpPr>
            <p:cNvPr id="29702" name="Line 5"/>
            <p:cNvSpPr>
              <a:spLocks noChangeShapeType="1"/>
            </p:cNvSpPr>
            <p:nvPr/>
          </p:nvSpPr>
          <p:spPr bwMode="auto">
            <a:xfrm flipH="1" flipV="1">
              <a:off x="2814" y="2886"/>
              <a:ext cx="1341" cy="97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03" name="Line 6"/>
            <p:cNvSpPr>
              <a:spLocks noChangeShapeType="1"/>
            </p:cNvSpPr>
            <p:nvPr/>
          </p:nvSpPr>
          <p:spPr bwMode="auto">
            <a:xfrm flipV="1">
              <a:off x="2765" y="2886"/>
              <a:ext cx="57" cy="12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04" name="Line 7"/>
            <p:cNvSpPr>
              <a:spLocks noChangeShapeType="1"/>
            </p:cNvSpPr>
            <p:nvPr/>
          </p:nvSpPr>
          <p:spPr bwMode="auto">
            <a:xfrm flipV="1">
              <a:off x="1473" y="2877"/>
              <a:ext cx="1333" cy="6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05" name="Line 8"/>
            <p:cNvSpPr>
              <a:spLocks noChangeShapeType="1"/>
            </p:cNvSpPr>
            <p:nvPr/>
          </p:nvSpPr>
          <p:spPr bwMode="auto">
            <a:xfrm flipV="1">
              <a:off x="1481" y="2096"/>
              <a:ext cx="1079" cy="144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06" name="Line 9"/>
            <p:cNvSpPr>
              <a:spLocks noChangeShapeType="1"/>
            </p:cNvSpPr>
            <p:nvPr/>
          </p:nvSpPr>
          <p:spPr bwMode="auto">
            <a:xfrm flipV="1">
              <a:off x="1481" y="2508"/>
              <a:ext cx="1079" cy="10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07" name="Line 10"/>
            <p:cNvSpPr>
              <a:spLocks noChangeShapeType="1"/>
            </p:cNvSpPr>
            <p:nvPr/>
          </p:nvSpPr>
          <p:spPr bwMode="auto">
            <a:xfrm flipV="1">
              <a:off x="1481" y="2199"/>
              <a:ext cx="1668" cy="13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08" name="Line 11"/>
            <p:cNvSpPr>
              <a:spLocks noChangeShapeType="1"/>
            </p:cNvSpPr>
            <p:nvPr/>
          </p:nvSpPr>
          <p:spPr bwMode="auto">
            <a:xfrm flipV="1">
              <a:off x="1481" y="2611"/>
              <a:ext cx="1472" cy="9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09" name="Line 12"/>
            <p:cNvSpPr>
              <a:spLocks noChangeShapeType="1"/>
            </p:cNvSpPr>
            <p:nvPr/>
          </p:nvSpPr>
          <p:spPr bwMode="auto">
            <a:xfrm flipV="1">
              <a:off x="1481" y="3126"/>
              <a:ext cx="1668" cy="4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10" name="Line 13"/>
            <p:cNvSpPr>
              <a:spLocks noChangeShapeType="1"/>
            </p:cNvSpPr>
            <p:nvPr/>
          </p:nvSpPr>
          <p:spPr bwMode="auto">
            <a:xfrm flipH="1" flipV="1">
              <a:off x="2560" y="2508"/>
              <a:ext cx="197" cy="16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11" name="Line 14"/>
            <p:cNvSpPr>
              <a:spLocks noChangeShapeType="1"/>
            </p:cNvSpPr>
            <p:nvPr/>
          </p:nvSpPr>
          <p:spPr bwMode="auto">
            <a:xfrm flipV="1">
              <a:off x="2757" y="2199"/>
              <a:ext cx="392" cy="19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12" name="Line 15"/>
            <p:cNvSpPr>
              <a:spLocks noChangeShapeType="1"/>
            </p:cNvSpPr>
            <p:nvPr/>
          </p:nvSpPr>
          <p:spPr bwMode="auto">
            <a:xfrm flipH="1" flipV="1">
              <a:off x="2560" y="2096"/>
              <a:ext cx="197" cy="20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13" name="Line 16"/>
            <p:cNvSpPr>
              <a:spLocks noChangeShapeType="1"/>
            </p:cNvSpPr>
            <p:nvPr/>
          </p:nvSpPr>
          <p:spPr bwMode="auto">
            <a:xfrm flipV="1">
              <a:off x="2757" y="2611"/>
              <a:ext cx="196" cy="15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14" name="Line 17"/>
            <p:cNvSpPr>
              <a:spLocks noChangeShapeType="1"/>
            </p:cNvSpPr>
            <p:nvPr/>
          </p:nvSpPr>
          <p:spPr bwMode="auto">
            <a:xfrm flipV="1">
              <a:off x="2757" y="3126"/>
              <a:ext cx="392" cy="98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15" name="Line 18"/>
            <p:cNvSpPr>
              <a:spLocks noChangeShapeType="1"/>
            </p:cNvSpPr>
            <p:nvPr/>
          </p:nvSpPr>
          <p:spPr bwMode="auto">
            <a:xfrm flipH="1" flipV="1">
              <a:off x="2560" y="2508"/>
              <a:ext cx="1570" cy="13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16" name="Line 19"/>
            <p:cNvSpPr>
              <a:spLocks noChangeShapeType="1"/>
            </p:cNvSpPr>
            <p:nvPr/>
          </p:nvSpPr>
          <p:spPr bwMode="auto">
            <a:xfrm flipH="1" flipV="1">
              <a:off x="2560" y="2096"/>
              <a:ext cx="1570" cy="17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17" name="Line 20"/>
            <p:cNvSpPr>
              <a:spLocks noChangeShapeType="1"/>
            </p:cNvSpPr>
            <p:nvPr/>
          </p:nvSpPr>
          <p:spPr bwMode="auto">
            <a:xfrm flipH="1" flipV="1">
              <a:off x="3149" y="2199"/>
              <a:ext cx="981" cy="164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18" name="Line 21"/>
            <p:cNvSpPr>
              <a:spLocks noChangeShapeType="1"/>
            </p:cNvSpPr>
            <p:nvPr/>
          </p:nvSpPr>
          <p:spPr bwMode="auto">
            <a:xfrm flipH="1" flipV="1">
              <a:off x="2953" y="2611"/>
              <a:ext cx="1177" cy="12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19" name="Line 22"/>
            <p:cNvSpPr>
              <a:spLocks noChangeShapeType="1"/>
            </p:cNvSpPr>
            <p:nvPr/>
          </p:nvSpPr>
          <p:spPr bwMode="auto">
            <a:xfrm flipH="1" flipV="1">
              <a:off x="3149" y="3126"/>
              <a:ext cx="981" cy="72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20" name="Rectangle 23"/>
            <p:cNvSpPr>
              <a:spLocks noChangeArrowheads="1"/>
            </p:cNvSpPr>
            <p:nvPr/>
          </p:nvSpPr>
          <p:spPr bwMode="auto">
            <a:xfrm>
              <a:off x="2400" y="3435"/>
              <a:ext cx="720" cy="50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21" name="AutoShape 24"/>
            <p:cNvSpPr>
              <a:spLocks noChangeArrowheads="1"/>
            </p:cNvSpPr>
            <p:nvPr/>
          </p:nvSpPr>
          <p:spPr bwMode="auto">
            <a:xfrm rot="-5400000">
              <a:off x="1466" y="2935"/>
              <a:ext cx="619" cy="589"/>
            </a:xfrm>
            <a:prstGeom prst="parallelogram">
              <a:avLst>
                <a:gd name="adj" fmla="val 26273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22" name="AutoShape 25"/>
            <p:cNvSpPr>
              <a:spLocks noChangeArrowheads="1"/>
            </p:cNvSpPr>
            <p:nvPr/>
          </p:nvSpPr>
          <p:spPr bwMode="auto">
            <a:xfrm rot="5400000" flipH="1">
              <a:off x="3428" y="3141"/>
              <a:ext cx="619" cy="589"/>
            </a:xfrm>
            <a:prstGeom prst="parallelogram">
              <a:avLst>
                <a:gd name="adj" fmla="val 26273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23" name="Oval 26"/>
            <p:cNvSpPr>
              <a:spLocks noChangeAspect="1" noChangeArrowheads="1"/>
            </p:cNvSpPr>
            <p:nvPr/>
          </p:nvSpPr>
          <p:spPr bwMode="auto">
            <a:xfrm>
              <a:off x="1465" y="3515"/>
              <a:ext cx="47" cy="4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24" name="Oval 27"/>
            <p:cNvSpPr>
              <a:spLocks noChangeAspect="1" noChangeArrowheads="1"/>
            </p:cNvSpPr>
            <p:nvPr/>
          </p:nvSpPr>
          <p:spPr bwMode="auto">
            <a:xfrm>
              <a:off x="2740" y="4082"/>
              <a:ext cx="47" cy="4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25" name="Oval 28"/>
            <p:cNvSpPr>
              <a:spLocks noChangeAspect="1" noChangeArrowheads="1"/>
            </p:cNvSpPr>
            <p:nvPr/>
          </p:nvSpPr>
          <p:spPr bwMode="auto">
            <a:xfrm>
              <a:off x="4122" y="3833"/>
              <a:ext cx="47" cy="4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26" name="Oval 29"/>
            <p:cNvSpPr>
              <a:spLocks noChangeAspect="1" noChangeArrowheads="1"/>
            </p:cNvSpPr>
            <p:nvPr/>
          </p:nvSpPr>
          <p:spPr bwMode="auto">
            <a:xfrm>
              <a:off x="2528" y="2098"/>
              <a:ext cx="47" cy="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27" name="Oval 30"/>
            <p:cNvSpPr>
              <a:spLocks noChangeAspect="1" noChangeArrowheads="1"/>
            </p:cNvSpPr>
            <p:nvPr/>
          </p:nvSpPr>
          <p:spPr bwMode="auto">
            <a:xfrm>
              <a:off x="3133" y="2184"/>
              <a:ext cx="47" cy="4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28" name="Oval 31"/>
            <p:cNvSpPr>
              <a:spLocks noChangeAspect="1" noChangeArrowheads="1"/>
            </p:cNvSpPr>
            <p:nvPr/>
          </p:nvSpPr>
          <p:spPr bwMode="auto">
            <a:xfrm>
              <a:off x="2544" y="2476"/>
              <a:ext cx="47" cy="4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29" name="Oval 32"/>
            <p:cNvSpPr>
              <a:spLocks noChangeAspect="1" noChangeArrowheads="1"/>
            </p:cNvSpPr>
            <p:nvPr/>
          </p:nvSpPr>
          <p:spPr bwMode="auto">
            <a:xfrm>
              <a:off x="2928" y="2596"/>
              <a:ext cx="47" cy="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30" name="Oval 33"/>
            <p:cNvSpPr>
              <a:spLocks noChangeAspect="1" noChangeArrowheads="1"/>
            </p:cNvSpPr>
            <p:nvPr/>
          </p:nvSpPr>
          <p:spPr bwMode="auto">
            <a:xfrm>
              <a:off x="3133" y="3111"/>
              <a:ext cx="47" cy="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31" name="Oval 34"/>
            <p:cNvSpPr>
              <a:spLocks noChangeAspect="1" noChangeArrowheads="1"/>
            </p:cNvSpPr>
            <p:nvPr/>
          </p:nvSpPr>
          <p:spPr bwMode="auto">
            <a:xfrm>
              <a:off x="2798" y="2845"/>
              <a:ext cx="47" cy="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32" name="Oval 35"/>
            <p:cNvSpPr>
              <a:spLocks noChangeAspect="1" noChangeArrowheads="1"/>
            </p:cNvSpPr>
            <p:nvPr/>
          </p:nvSpPr>
          <p:spPr bwMode="auto">
            <a:xfrm>
              <a:off x="1718" y="3163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33" name="Oval 36"/>
            <p:cNvSpPr>
              <a:spLocks noChangeAspect="1" noChangeArrowheads="1"/>
            </p:cNvSpPr>
            <p:nvPr/>
          </p:nvSpPr>
          <p:spPr bwMode="auto">
            <a:xfrm>
              <a:off x="1849" y="3137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34" name="Oval 37"/>
            <p:cNvSpPr>
              <a:spLocks noChangeAspect="1" noChangeArrowheads="1"/>
            </p:cNvSpPr>
            <p:nvPr/>
          </p:nvSpPr>
          <p:spPr bwMode="auto">
            <a:xfrm>
              <a:off x="1808" y="3274"/>
              <a:ext cx="47" cy="50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35" name="Oval 38"/>
            <p:cNvSpPr>
              <a:spLocks noChangeAspect="1" noChangeArrowheads="1"/>
            </p:cNvSpPr>
            <p:nvPr/>
          </p:nvSpPr>
          <p:spPr bwMode="auto">
            <a:xfrm>
              <a:off x="1906" y="3292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36" name="Oval 39"/>
            <p:cNvSpPr>
              <a:spLocks noChangeAspect="1" noChangeArrowheads="1"/>
            </p:cNvSpPr>
            <p:nvPr/>
          </p:nvSpPr>
          <p:spPr bwMode="auto">
            <a:xfrm>
              <a:off x="1956" y="3403"/>
              <a:ext cx="47" cy="50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37" name="Oval 40"/>
            <p:cNvSpPr>
              <a:spLocks noChangeAspect="1" noChangeArrowheads="1"/>
            </p:cNvSpPr>
            <p:nvPr/>
          </p:nvSpPr>
          <p:spPr bwMode="auto">
            <a:xfrm>
              <a:off x="1735" y="3292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38" name="Oval 41"/>
            <p:cNvSpPr>
              <a:spLocks noChangeAspect="1" noChangeArrowheads="1"/>
            </p:cNvSpPr>
            <p:nvPr/>
          </p:nvSpPr>
          <p:spPr bwMode="auto">
            <a:xfrm>
              <a:off x="2659" y="3515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39" name="Oval 42"/>
            <p:cNvSpPr>
              <a:spLocks noChangeAspect="1" noChangeArrowheads="1"/>
            </p:cNvSpPr>
            <p:nvPr/>
          </p:nvSpPr>
          <p:spPr bwMode="auto">
            <a:xfrm>
              <a:off x="2749" y="3678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40" name="Oval 43"/>
            <p:cNvSpPr>
              <a:spLocks noChangeAspect="1" noChangeArrowheads="1"/>
            </p:cNvSpPr>
            <p:nvPr/>
          </p:nvSpPr>
          <p:spPr bwMode="auto">
            <a:xfrm>
              <a:off x="2847" y="3506"/>
              <a:ext cx="47" cy="50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41" name="Oval 44"/>
            <p:cNvSpPr>
              <a:spLocks noChangeAspect="1" noChangeArrowheads="1"/>
            </p:cNvSpPr>
            <p:nvPr/>
          </p:nvSpPr>
          <p:spPr bwMode="auto">
            <a:xfrm>
              <a:off x="2798" y="3627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42" name="Oval 45"/>
            <p:cNvSpPr>
              <a:spLocks noChangeAspect="1" noChangeArrowheads="1"/>
            </p:cNvSpPr>
            <p:nvPr/>
          </p:nvSpPr>
          <p:spPr bwMode="auto">
            <a:xfrm>
              <a:off x="2879" y="3738"/>
              <a:ext cx="47" cy="50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43" name="Oval 46"/>
            <p:cNvSpPr>
              <a:spLocks noChangeAspect="1" noChangeArrowheads="1"/>
            </p:cNvSpPr>
            <p:nvPr/>
          </p:nvSpPr>
          <p:spPr bwMode="auto">
            <a:xfrm>
              <a:off x="2691" y="3687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44" name="Oval 47"/>
            <p:cNvSpPr>
              <a:spLocks noChangeAspect="1" noChangeArrowheads="1"/>
            </p:cNvSpPr>
            <p:nvPr/>
          </p:nvSpPr>
          <p:spPr bwMode="auto">
            <a:xfrm>
              <a:off x="3664" y="3326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45" name="Oval 48"/>
            <p:cNvSpPr>
              <a:spLocks noChangeAspect="1" noChangeArrowheads="1"/>
            </p:cNvSpPr>
            <p:nvPr/>
          </p:nvSpPr>
          <p:spPr bwMode="auto">
            <a:xfrm>
              <a:off x="3795" y="3292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46" name="Oval 49"/>
            <p:cNvSpPr>
              <a:spLocks noChangeAspect="1" noChangeArrowheads="1"/>
            </p:cNvSpPr>
            <p:nvPr/>
          </p:nvSpPr>
          <p:spPr bwMode="auto">
            <a:xfrm>
              <a:off x="3738" y="3438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47" name="Oval 50"/>
            <p:cNvSpPr>
              <a:spLocks noChangeAspect="1" noChangeArrowheads="1"/>
            </p:cNvSpPr>
            <p:nvPr/>
          </p:nvSpPr>
          <p:spPr bwMode="auto">
            <a:xfrm>
              <a:off x="3681" y="3455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48" name="Oval 51"/>
            <p:cNvSpPr>
              <a:spLocks noChangeAspect="1" noChangeArrowheads="1"/>
            </p:cNvSpPr>
            <p:nvPr/>
          </p:nvSpPr>
          <p:spPr bwMode="auto">
            <a:xfrm>
              <a:off x="3754" y="3575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49" name="Oval 52"/>
            <p:cNvSpPr>
              <a:spLocks noChangeAspect="1" noChangeArrowheads="1"/>
            </p:cNvSpPr>
            <p:nvPr/>
          </p:nvSpPr>
          <p:spPr bwMode="auto">
            <a:xfrm>
              <a:off x="3599" y="3446"/>
              <a:ext cx="47" cy="50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50" name="Rectangle 53"/>
            <p:cNvSpPr>
              <a:spLocks noChangeArrowheads="1"/>
            </p:cNvSpPr>
            <p:nvPr/>
          </p:nvSpPr>
          <p:spPr bwMode="auto">
            <a:xfrm>
              <a:off x="1440" y="2951"/>
              <a:ext cx="31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/>
                <a:t>x</a:t>
              </a:r>
              <a:r>
                <a:rPr lang="en-US" baseline="-25000"/>
                <a:t>1</a:t>
              </a:r>
              <a:r>
                <a:rPr lang="en-US" i="1" baseline="-25000"/>
                <a:t>j</a:t>
              </a:r>
            </a:p>
          </p:txBody>
        </p:sp>
        <p:sp>
          <p:nvSpPr>
            <p:cNvPr id="29751" name="Rectangle 54"/>
            <p:cNvSpPr>
              <a:spLocks noChangeArrowheads="1"/>
            </p:cNvSpPr>
            <p:nvPr/>
          </p:nvSpPr>
          <p:spPr bwMode="auto">
            <a:xfrm>
              <a:off x="2377" y="3439"/>
              <a:ext cx="31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/>
                <a:t>x</a:t>
              </a:r>
              <a:r>
                <a:rPr lang="en-US" baseline="-25000"/>
                <a:t>2</a:t>
              </a:r>
              <a:r>
                <a:rPr lang="en-US" i="1" baseline="-25000"/>
                <a:t>j</a:t>
              </a:r>
            </a:p>
          </p:txBody>
        </p:sp>
        <p:sp>
          <p:nvSpPr>
            <p:cNvPr id="29752" name="Rectangle 55"/>
            <p:cNvSpPr>
              <a:spLocks noChangeArrowheads="1"/>
            </p:cNvSpPr>
            <p:nvPr/>
          </p:nvSpPr>
          <p:spPr bwMode="auto">
            <a:xfrm>
              <a:off x="4107" y="3236"/>
              <a:ext cx="31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/>
                <a:t>x</a:t>
              </a:r>
              <a:r>
                <a:rPr lang="en-US" baseline="-25000"/>
                <a:t>3</a:t>
              </a:r>
              <a:r>
                <a:rPr lang="en-US" i="1" baseline="-25000"/>
                <a:t>j</a:t>
              </a:r>
            </a:p>
          </p:txBody>
        </p:sp>
        <p:sp>
          <p:nvSpPr>
            <p:cNvPr id="29753" name="Rectangle 56"/>
            <p:cNvSpPr>
              <a:spLocks noChangeArrowheads="1"/>
            </p:cNvSpPr>
            <p:nvPr/>
          </p:nvSpPr>
          <p:spPr bwMode="auto">
            <a:xfrm>
              <a:off x="2511" y="1824"/>
              <a:ext cx="27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/>
                <a:t>X</a:t>
              </a:r>
              <a:r>
                <a:rPr lang="en-US" i="1" baseline="-25000"/>
                <a:t>j</a:t>
              </a:r>
            </a:p>
          </p:txBody>
        </p:sp>
        <p:sp>
          <p:nvSpPr>
            <p:cNvPr id="29754" name="Rectangle 57"/>
            <p:cNvSpPr>
              <a:spLocks noChangeArrowheads="1"/>
            </p:cNvSpPr>
            <p:nvPr/>
          </p:nvSpPr>
          <p:spPr bwMode="auto">
            <a:xfrm>
              <a:off x="1296" y="3562"/>
              <a:ext cx="31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/>
                <a:t>P</a:t>
              </a:r>
              <a:r>
                <a:rPr lang="en-US" baseline="-25000"/>
                <a:t>1</a:t>
              </a:r>
              <a:endParaRPr lang="en-US" i="1" baseline="-25000"/>
            </a:p>
          </p:txBody>
        </p:sp>
        <p:sp>
          <p:nvSpPr>
            <p:cNvPr id="29755" name="Rectangle 58"/>
            <p:cNvSpPr>
              <a:spLocks noChangeArrowheads="1"/>
            </p:cNvSpPr>
            <p:nvPr/>
          </p:nvSpPr>
          <p:spPr bwMode="auto">
            <a:xfrm>
              <a:off x="2793" y="4009"/>
              <a:ext cx="315" cy="2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/>
                <a:t>P</a:t>
              </a:r>
              <a:r>
                <a:rPr lang="en-US" baseline="-25000"/>
                <a:t>2</a:t>
              </a:r>
              <a:endParaRPr lang="en-US" i="1" baseline="-25000"/>
            </a:p>
          </p:txBody>
        </p:sp>
        <p:sp>
          <p:nvSpPr>
            <p:cNvPr id="29756" name="Rectangle 59"/>
            <p:cNvSpPr>
              <a:spLocks noChangeArrowheads="1"/>
            </p:cNvSpPr>
            <p:nvPr/>
          </p:nvSpPr>
          <p:spPr bwMode="auto">
            <a:xfrm>
              <a:off x="4169" y="3765"/>
              <a:ext cx="315" cy="2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/>
                <a:t>P</a:t>
              </a:r>
              <a:r>
                <a:rPr lang="en-US" baseline="-25000"/>
                <a:t>3</a:t>
              </a:r>
              <a:endParaRPr lang="en-US" i="1" baseline="-25000"/>
            </a:p>
          </p:txBody>
        </p:sp>
        <p:sp>
          <p:nvSpPr>
            <p:cNvPr id="29757" name="Line 60"/>
            <p:cNvSpPr>
              <a:spLocks noChangeShapeType="1"/>
            </p:cNvSpPr>
            <p:nvPr/>
          </p:nvSpPr>
          <p:spPr bwMode="auto">
            <a:xfrm flipH="1" flipV="1">
              <a:off x="3726" y="3354"/>
              <a:ext cx="405" cy="4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701" name="TextBox 60"/>
          <p:cNvSpPr txBox="1">
            <a:spLocks noChangeArrowheads="1"/>
          </p:cNvSpPr>
          <p:nvPr/>
        </p:nvSpPr>
        <p:spPr bwMode="auto">
          <a:xfrm>
            <a:off x="7638757" y="6557963"/>
            <a:ext cx="150524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Slides: Lana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Lazebnik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7464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971800"/>
            <a:ext cx="26035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971800"/>
            <a:ext cx="26035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971800"/>
            <a:ext cx="26035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 Box 6"/>
          <p:cNvSpPr txBox="1">
            <a:spLocks noChangeArrowheads="1"/>
          </p:cNvSpPr>
          <p:nvPr/>
        </p:nvSpPr>
        <p:spPr bwMode="auto">
          <a:xfrm>
            <a:off x="898525" y="2105025"/>
            <a:ext cx="8429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/>
              <a:t>Image</a:t>
            </a:r>
          </a:p>
        </p:txBody>
      </p:sp>
      <p:sp>
        <p:nvSpPr>
          <p:cNvPr id="28678" name="Text Box 7"/>
          <p:cNvSpPr txBox="1">
            <a:spLocks noChangeArrowheads="1"/>
          </p:cNvSpPr>
          <p:nvPr/>
        </p:nvSpPr>
        <p:spPr bwMode="auto">
          <a:xfrm>
            <a:off x="3581400" y="2128838"/>
            <a:ext cx="2286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/>
              <a:t>Clusters on intensity</a:t>
            </a:r>
          </a:p>
        </p:txBody>
      </p:sp>
      <p:sp>
        <p:nvSpPr>
          <p:cNvPr id="28679" name="Text Box 8"/>
          <p:cNvSpPr txBox="1">
            <a:spLocks noChangeArrowheads="1"/>
          </p:cNvSpPr>
          <p:nvPr/>
        </p:nvSpPr>
        <p:spPr bwMode="auto">
          <a:xfrm>
            <a:off x="6553200" y="2128838"/>
            <a:ext cx="19415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/>
              <a:t>Clusters on color</a:t>
            </a:r>
          </a:p>
        </p:txBody>
      </p:sp>
      <p:sp>
        <p:nvSpPr>
          <p:cNvPr id="28680" name="Text Box 9"/>
          <p:cNvSpPr txBox="1">
            <a:spLocks noChangeArrowheads="1"/>
          </p:cNvSpPr>
          <p:nvPr/>
        </p:nvSpPr>
        <p:spPr bwMode="auto">
          <a:xfrm>
            <a:off x="381000" y="533400"/>
            <a:ext cx="8089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400"/>
              <a:t>K-means clustering using intensity alone and color alone</a:t>
            </a:r>
          </a:p>
        </p:txBody>
      </p:sp>
    </p:spTree>
    <p:extLst>
      <p:ext uri="{BB962C8B-B14F-4D97-AF65-F5344CB8AC3E}">
        <p14:creationId xmlns:p14="http://schemas.microsoft.com/office/powerpoint/2010/main" val="30279884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K-Means pros and cons</a:t>
            </a:r>
          </a:p>
        </p:txBody>
      </p:sp>
      <p:pic>
        <p:nvPicPr>
          <p:cNvPr id="2969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322"/>
          <a:stretch>
            <a:fillRect/>
          </a:stretch>
        </p:blipFill>
        <p:spPr bwMode="auto">
          <a:xfrm>
            <a:off x="4419600" y="4953000"/>
            <a:ext cx="41148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41"/>
          <a:stretch>
            <a:fillRect/>
          </a:stretch>
        </p:blipFill>
        <p:spPr bwMode="auto">
          <a:xfrm>
            <a:off x="4495800" y="3048000"/>
            <a:ext cx="4114800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990600"/>
            <a:ext cx="3886200" cy="5135563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Pros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Simple and fast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Easy to implement</a:t>
            </a:r>
          </a:p>
          <a:p>
            <a:pPr lvl="1">
              <a:buFont typeface="Arial" pitchFamily="34" charset="0"/>
              <a:buChar char="–"/>
              <a:defRPr/>
            </a:pPr>
            <a:endParaRPr lang="en-US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Cons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Need to choose K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Sensitive to outliers</a:t>
            </a:r>
          </a:p>
          <a:p>
            <a:pPr>
              <a:buFont typeface="Arial" pitchFamily="34" charset="0"/>
              <a:buChar char="•"/>
              <a:defRPr/>
            </a:pPr>
            <a:endParaRPr lang="en-US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Usage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Rarely used for pixel segmentation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3307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SegmentationExample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" y="3290888"/>
            <a:ext cx="7705725" cy="303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7772400" cy="4114800"/>
          </a:xfrm>
        </p:spPr>
        <p:txBody>
          <a:bodyPr/>
          <a:lstStyle/>
          <a:p>
            <a:pPr eaLnBrk="1" hangingPunct="1"/>
            <a:r>
              <a:rPr lang="en-US" smtClean="0"/>
              <a:t>Versatile technique for clustering-based segmentation</a:t>
            </a:r>
          </a:p>
        </p:txBody>
      </p:sp>
      <p:sp>
        <p:nvSpPr>
          <p:cNvPr id="30724" name="Rectangle 6"/>
          <p:cNvSpPr>
            <a:spLocks noChangeArrowheads="1"/>
          </p:cNvSpPr>
          <p:nvPr/>
        </p:nvSpPr>
        <p:spPr bwMode="auto">
          <a:xfrm>
            <a:off x="838200" y="990600"/>
            <a:ext cx="8763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en-US" sz="1200">
                <a:cs typeface="Arial" charset="0"/>
              </a:rPr>
              <a:t>D. Comaniciu and P. Meer, Mean Shift: A Robust Approach toward Feature Space Analysis, PAMI 2002. </a:t>
            </a:r>
          </a:p>
        </p:txBody>
      </p:sp>
      <p:sp>
        <p:nvSpPr>
          <p:cNvPr id="30725" name="Rectangle 8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n-US" smtClean="0"/>
              <a:t>Mean shift segmentation</a:t>
            </a:r>
          </a:p>
        </p:txBody>
      </p:sp>
    </p:spTree>
    <p:extLst>
      <p:ext uri="{BB962C8B-B14F-4D97-AF65-F5344CB8AC3E}">
        <p14:creationId xmlns:p14="http://schemas.microsoft.com/office/powerpoint/2010/main" val="1062796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39"/>
          <a:stretch>
            <a:fillRect/>
          </a:stretch>
        </p:blipFill>
        <p:spPr bwMode="auto">
          <a:xfrm>
            <a:off x="0" y="4076700"/>
            <a:ext cx="394335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 algorithm</a:t>
            </a:r>
          </a:p>
        </p:txBody>
      </p:sp>
      <p:sp>
        <p:nvSpPr>
          <p:cNvPr id="31748" name="Rectangle 2"/>
          <p:cNvSpPr>
            <a:spLocks noGrp="1" noChangeArrowheads="1"/>
          </p:cNvSpPr>
          <p:nvPr>
            <p:ph idx="1"/>
          </p:nvPr>
        </p:nvSpPr>
        <p:spPr>
          <a:xfrm>
            <a:off x="628650" y="1325563"/>
            <a:ext cx="7886700" cy="4851400"/>
          </a:xfrm>
        </p:spPr>
        <p:txBody>
          <a:bodyPr/>
          <a:lstStyle/>
          <a:p>
            <a:pPr marL="533400" indent="-533400" eaLnBrk="1" hangingPunct="1"/>
            <a:r>
              <a:rPr lang="en-US" dirty="0" smtClean="0"/>
              <a:t>Try to find </a:t>
            </a:r>
            <a:r>
              <a:rPr lang="en-US" i="1" dirty="0" smtClean="0"/>
              <a:t>modes</a:t>
            </a:r>
            <a:r>
              <a:rPr lang="en-US" dirty="0" smtClean="0"/>
              <a:t> of this non-parametric density</a:t>
            </a:r>
          </a:p>
        </p:txBody>
      </p:sp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t="5479" r="51843" b="6850"/>
          <a:stretch>
            <a:fillRect/>
          </a:stretch>
        </p:blipFill>
        <p:spPr bwMode="auto">
          <a:xfrm>
            <a:off x="228600" y="2057400"/>
            <a:ext cx="35052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ight Arrow 6"/>
          <p:cNvSpPr/>
          <p:nvPr/>
        </p:nvSpPr>
        <p:spPr>
          <a:xfrm>
            <a:off x="3962400" y="4191000"/>
            <a:ext cx="6858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175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448175"/>
            <a:ext cx="3200400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1857375"/>
            <a:ext cx="42862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8099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Kernel density estimation</a:t>
            </a:r>
            <a:endParaRPr lang="en-US" dirty="0"/>
          </a:p>
        </p:txBody>
      </p:sp>
      <p:pic>
        <p:nvPicPr>
          <p:cNvPr id="1198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0" t="9804" r="47149" b="34093"/>
          <a:stretch/>
        </p:blipFill>
        <p:spPr bwMode="auto">
          <a:xfrm>
            <a:off x="990600" y="1295400"/>
            <a:ext cx="5638800" cy="5072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28288" y="914400"/>
            <a:ext cx="9268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Kernel</a:t>
            </a:r>
            <a:endParaRPr lang="en-US" sz="2000" dirty="0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3048000" y="1099066"/>
            <a:ext cx="762000" cy="72973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400800" y="6434328"/>
            <a:ext cx="13805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Data (1-D)</a:t>
            </a:r>
            <a:endParaRPr lang="en-US" sz="2000" dirty="0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5410200" y="5715000"/>
            <a:ext cx="1447800" cy="65285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774061" y="3039678"/>
            <a:ext cx="14644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Estimated density</a:t>
            </a:r>
            <a:endParaRPr lang="en-US" sz="2000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5410200" y="3393621"/>
            <a:ext cx="1363861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8258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Kernel density estimation</a:t>
            </a:r>
          </a:p>
        </p:txBody>
      </p:sp>
      <p:pic>
        <p:nvPicPr>
          <p:cNvPr id="32771" name="Picture 2" descr="\widehat{f}_h(x)=\frac{1}{nh}\sum_{i=1}^n K\left(\frac{x-x_i}{h}\right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616" y="1981200"/>
            <a:ext cx="5396656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4" descr="K\left(\frac{x-x_i}{h}\right) = {1 \over \sqrt{2\pi} }\,e^{-\frac{(x-x_i)^2}{2 h^2}}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737" y="4495800"/>
            <a:ext cx="482441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TextBox 6"/>
          <p:cNvSpPr txBox="1">
            <a:spLocks noChangeArrowheads="1"/>
          </p:cNvSpPr>
          <p:nvPr/>
        </p:nvSpPr>
        <p:spPr bwMode="auto">
          <a:xfrm>
            <a:off x="1981200" y="1519238"/>
            <a:ext cx="47894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/>
              <a:t>Kernel density estimation function</a:t>
            </a:r>
          </a:p>
        </p:txBody>
      </p:sp>
      <p:sp>
        <p:nvSpPr>
          <p:cNvPr id="32774" name="TextBox 7"/>
          <p:cNvSpPr txBox="1">
            <a:spLocks noChangeArrowheads="1"/>
          </p:cNvSpPr>
          <p:nvPr/>
        </p:nvSpPr>
        <p:spPr bwMode="auto">
          <a:xfrm>
            <a:off x="2057400" y="4033838"/>
            <a:ext cx="24114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/>
              <a:t>Gaussian kernel</a:t>
            </a:r>
          </a:p>
        </p:txBody>
      </p:sp>
    </p:spTree>
    <p:extLst>
      <p:ext uri="{BB962C8B-B14F-4D97-AF65-F5344CB8AC3E}">
        <p14:creationId xmlns:p14="http://schemas.microsoft.com/office/powerpoint/2010/main" val="61660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Oval 2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795" name="Oval 3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796" name="Oval 4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797" name="Oval 5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798" name="Oval 6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799" name="Oval 7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0" name="Oval 8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1" name="Oval 9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2" name="Oval 10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3" name="Oval 11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4" name="Oval 12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5" name="Oval 13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6" name="Oval 14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7" name="Oval 15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8" name="Oval 16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9" name="Oval 17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10" name="Oval 18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11" name="Oval 19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12" name="Oval 20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13" name="Oval 21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14" name="Oval 22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15" name="Oval 23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16" name="Oval 24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17" name="Oval 25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18" name="Oval 26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19" name="Oval 27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20" name="Oval 28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21" name="Oval 29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22" name="Oval 30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23" name="Oval 31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24" name="Oval 32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25" name="Oval 33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26" name="Oval 34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27" name="Oval 35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28" name="Oval 36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29" name="Oval 37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30" name="Oval 38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31" name="Oval 39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32" name="Oval 40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33" name="Oval 41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34" name="Oval 42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35" name="Oval 43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36" name="Oval 44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37" name="Oval 45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38" name="Oval 46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39" name="Oval 47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40" name="Oval 48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41" name="Oval 49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42" name="Oval 50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43" name="Oval 51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44" name="Oval 52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45" name="Oval 53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46" name="Oval 54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47" name="Oval 55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48" name="Oval 56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49" name="Oval 57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50" name="Oval 58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51" name="Oval 59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52" name="Oval 60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53" name="Oval 61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54" name="Oval 62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55" name="Oval 63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56" name="Oval 64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57" name="Oval 65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58" name="Oval 66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59" name="Oval 67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60" name="Oval 68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61" name="Oval 69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62" name="Oval 70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63" name="Oval 71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64" name="Oval 72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65" name="Oval 73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66" name="Oval 74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67" name="Oval 75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68" name="Oval 76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69" name="Oval 77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70" name="Oval 78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71" name="Oval 79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72" name="Oval 80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73" name="Oval 81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74" name="Oval 82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75" name="Oval 83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76" name="Oval 84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77" name="Oval 85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78" name="Oval 86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79" name="Oval 87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80" name="Oval 88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81" name="Oval 89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82" name="Oval 90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83" name="Oval 91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84" name="Oval 92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85" name="Oval 93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94"/>
          <p:cNvGrpSpPr>
            <a:grpSpLocks/>
          </p:cNvGrpSpPr>
          <p:nvPr/>
        </p:nvGrpSpPr>
        <p:grpSpPr bwMode="auto">
          <a:xfrm>
            <a:off x="2590800" y="1524000"/>
            <a:ext cx="2819400" cy="2895600"/>
            <a:chOff x="3744" y="4464"/>
            <a:chExt cx="1776" cy="1824"/>
          </a:xfrm>
        </p:grpSpPr>
        <p:sp>
          <p:nvSpPr>
            <p:cNvPr id="33900" name="Oval 95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3901" name="Group 96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33902" name="Oval 97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903" name="Line 98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04" name="Line 99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4" name="Group 100"/>
          <p:cNvGrpSpPr>
            <a:grpSpLocks/>
          </p:cNvGrpSpPr>
          <p:nvPr/>
        </p:nvGrpSpPr>
        <p:grpSpPr bwMode="auto">
          <a:xfrm>
            <a:off x="4343400" y="2895600"/>
            <a:ext cx="457200" cy="457200"/>
            <a:chOff x="4486" y="3484"/>
            <a:chExt cx="288" cy="288"/>
          </a:xfrm>
        </p:grpSpPr>
        <p:sp>
          <p:nvSpPr>
            <p:cNvPr id="33897" name="Oval 101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98" name="Line 102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99" name="Line 103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2504" name="AutoShape 104"/>
          <p:cNvSpPr>
            <a:spLocks noChangeArrowheads="1"/>
          </p:cNvSpPr>
          <p:nvPr/>
        </p:nvSpPr>
        <p:spPr bwMode="auto">
          <a:xfrm>
            <a:off x="7467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cs typeface="Arial" charset="0"/>
              </a:rPr>
              <a:t>Region of</a:t>
            </a:r>
          </a:p>
          <a:p>
            <a:pPr algn="ctr"/>
            <a:r>
              <a:rPr lang="en-US" sz="1600">
                <a:cs typeface="Arial" charset="0"/>
              </a:rPr>
              <a:t>interest</a:t>
            </a:r>
          </a:p>
        </p:txBody>
      </p:sp>
      <p:sp>
        <p:nvSpPr>
          <p:cNvPr id="102505" name="Freeform 105"/>
          <p:cNvSpPr>
            <a:spLocks/>
          </p:cNvSpPr>
          <p:nvPr/>
        </p:nvSpPr>
        <p:spPr bwMode="auto">
          <a:xfrm>
            <a:off x="5310188" y="1443038"/>
            <a:ext cx="2170112" cy="1014412"/>
          </a:xfrm>
          <a:custGeom>
            <a:avLst/>
            <a:gdLst>
              <a:gd name="T0" fmla="*/ 2147483647 w 1367"/>
              <a:gd name="T1" fmla="*/ 2147483647 h 639"/>
              <a:gd name="T2" fmla="*/ 2147483647 w 1367"/>
              <a:gd name="T3" fmla="*/ 2147483647 h 639"/>
              <a:gd name="T4" fmla="*/ 2147483647 w 1367"/>
              <a:gd name="T5" fmla="*/ 2147483647 h 639"/>
              <a:gd name="T6" fmla="*/ 2147483647 w 1367"/>
              <a:gd name="T7" fmla="*/ 2147483647 h 639"/>
              <a:gd name="T8" fmla="*/ 2147483647 w 1367"/>
              <a:gd name="T9" fmla="*/ 2147483647 h 639"/>
              <a:gd name="T10" fmla="*/ 2147483647 w 1367"/>
              <a:gd name="T11" fmla="*/ 2147483647 h 639"/>
              <a:gd name="T12" fmla="*/ 2147483647 w 1367"/>
              <a:gd name="T13" fmla="*/ 2147483647 h 639"/>
              <a:gd name="T14" fmla="*/ 2147483647 w 1367"/>
              <a:gd name="T15" fmla="*/ 2147483647 h 639"/>
              <a:gd name="T16" fmla="*/ 2147483647 w 1367"/>
              <a:gd name="T17" fmla="*/ 2147483647 h 639"/>
              <a:gd name="T18" fmla="*/ 2147483647 w 1367"/>
              <a:gd name="T19" fmla="*/ 2147483647 h 639"/>
              <a:gd name="T20" fmla="*/ 2147483647 w 1367"/>
              <a:gd name="T21" fmla="*/ 2147483647 h 639"/>
              <a:gd name="T22" fmla="*/ 2147483647 w 1367"/>
              <a:gd name="T23" fmla="*/ 2147483647 h 639"/>
              <a:gd name="T24" fmla="*/ 2147483647 w 1367"/>
              <a:gd name="T25" fmla="*/ 2147483647 h 639"/>
              <a:gd name="T26" fmla="*/ 2147483647 w 1367"/>
              <a:gd name="T27" fmla="*/ 2147483647 h 639"/>
              <a:gd name="T28" fmla="*/ 2147483647 w 1367"/>
              <a:gd name="T29" fmla="*/ 2147483647 h 639"/>
              <a:gd name="T30" fmla="*/ 2147483647 w 1367"/>
              <a:gd name="T31" fmla="*/ 2147483647 h 639"/>
              <a:gd name="T32" fmla="*/ 2147483647 w 1367"/>
              <a:gd name="T33" fmla="*/ 2147483647 h 639"/>
              <a:gd name="T34" fmla="*/ 2147483647 w 1367"/>
              <a:gd name="T35" fmla="*/ 2147483647 h 639"/>
              <a:gd name="T36" fmla="*/ 2147483647 w 1367"/>
              <a:gd name="T37" fmla="*/ 2147483647 h 639"/>
              <a:gd name="T38" fmla="*/ 2147483647 w 1367"/>
              <a:gd name="T39" fmla="*/ 2147483647 h 639"/>
              <a:gd name="T40" fmla="*/ 0 w 1367"/>
              <a:gd name="T41" fmla="*/ 2147483647 h 63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1367"/>
              <a:gd name="T64" fmla="*/ 0 h 639"/>
              <a:gd name="T65" fmla="*/ 1367 w 1367"/>
              <a:gd name="T66" fmla="*/ 639 h 639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1367" h="639">
                <a:moveTo>
                  <a:pt x="1367" y="21"/>
                </a:moveTo>
                <a:cubicBezTo>
                  <a:pt x="1305" y="0"/>
                  <a:pt x="1340" y="5"/>
                  <a:pt x="1263" y="14"/>
                </a:cubicBezTo>
                <a:cubicBezTo>
                  <a:pt x="1213" y="31"/>
                  <a:pt x="1233" y="20"/>
                  <a:pt x="1201" y="42"/>
                </a:cubicBezTo>
                <a:cubicBezTo>
                  <a:pt x="1119" y="162"/>
                  <a:pt x="1014" y="134"/>
                  <a:pt x="874" y="139"/>
                </a:cubicBezTo>
                <a:cubicBezTo>
                  <a:pt x="826" y="149"/>
                  <a:pt x="851" y="142"/>
                  <a:pt x="798" y="160"/>
                </a:cubicBezTo>
                <a:cubicBezTo>
                  <a:pt x="784" y="165"/>
                  <a:pt x="756" y="174"/>
                  <a:pt x="756" y="174"/>
                </a:cubicBezTo>
                <a:cubicBezTo>
                  <a:pt x="752" y="181"/>
                  <a:pt x="749" y="189"/>
                  <a:pt x="743" y="194"/>
                </a:cubicBezTo>
                <a:cubicBezTo>
                  <a:pt x="737" y="199"/>
                  <a:pt x="727" y="196"/>
                  <a:pt x="722" y="201"/>
                </a:cubicBezTo>
                <a:cubicBezTo>
                  <a:pt x="717" y="206"/>
                  <a:pt x="719" y="216"/>
                  <a:pt x="715" y="222"/>
                </a:cubicBezTo>
                <a:cubicBezTo>
                  <a:pt x="707" y="237"/>
                  <a:pt x="696" y="250"/>
                  <a:pt x="687" y="264"/>
                </a:cubicBezTo>
                <a:cubicBezTo>
                  <a:pt x="667" y="293"/>
                  <a:pt x="667" y="321"/>
                  <a:pt x="631" y="333"/>
                </a:cubicBezTo>
                <a:cubicBezTo>
                  <a:pt x="570" y="375"/>
                  <a:pt x="510" y="370"/>
                  <a:pt x="437" y="375"/>
                </a:cubicBezTo>
                <a:cubicBezTo>
                  <a:pt x="425" y="377"/>
                  <a:pt x="413" y="379"/>
                  <a:pt x="402" y="382"/>
                </a:cubicBezTo>
                <a:cubicBezTo>
                  <a:pt x="388" y="386"/>
                  <a:pt x="361" y="396"/>
                  <a:pt x="361" y="396"/>
                </a:cubicBezTo>
                <a:cubicBezTo>
                  <a:pt x="356" y="403"/>
                  <a:pt x="353" y="410"/>
                  <a:pt x="347" y="416"/>
                </a:cubicBezTo>
                <a:cubicBezTo>
                  <a:pt x="341" y="422"/>
                  <a:pt x="332" y="424"/>
                  <a:pt x="326" y="430"/>
                </a:cubicBezTo>
                <a:cubicBezTo>
                  <a:pt x="297" y="464"/>
                  <a:pt x="287" y="503"/>
                  <a:pt x="250" y="528"/>
                </a:cubicBezTo>
                <a:cubicBezTo>
                  <a:pt x="231" y="555"/>
                  <a:pt x="210" y="587"/>
                  <a:pt x="180" y="597"/>
                </a:cubicBezTo>
                <a:cubicBezTo>
                  <a:pt x="166" y="606"/>
                  <a:pt x="153" y="616"/>
                  <a:pt x="139" y="625"/>
                </a:cubicBezTo>
                <a:cubicBezTo>
                  <a:pt x="132" y="630"/>
                  <a:pt x="118" y="639"/>
                  <a:pt x="118" y="639"/>
                </a:cubicBezTo>
                <a:cubicBezTo>
                  <a:pt x="106" y="638"/>
                  <a:pt x="30" y="625"/>
                  <a:pt x="0" y="625"/>
                </a:cubicBezTo>
              </a:path>
            </a:pathLst>
          </a:custGeom>
          <a:noFill/>
          <a:ln w="9525">
            <a:solidFill>
              <a:srgbClr val="00CCFF"/>
            </a:solidFill>
            <a:prstDash val="dash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06" name="AutoShape 106"/>
          <p:cNvSpPr>
            <a:spLocks noChangeArrowheads="1"/>
          </p:cNvSpPr>
          <p:nvPr/>
        </p:nvSpPr>
        <p:spPr bwMode="auto">
          <a:xfrm>
            <a:off x="7467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cs typeface="Arial" charset="0"/>
              </a:rPr>
              <a:t>Center of</a:t>
            </a:r>
          </a:p>
          <a:p>
            <a:pPr algn="ctr"/>
            <a:r>
              <a:rPr lang="en-US" sz="1600">
                <a:cs typeface="Arial" charset="0"/>
              </a:rPr>
              <a:t>mass</a:t>
            </a:r>
          </a:p>
        </p:txBody>
      </p:sp>
      <p:sp>
        <p:nvSpPr>
          <p:cNvPr id="102507" name="Freeform 107"/>
          <p:cNvSpPr>
            <a:spLocks/>
          </p:cNvSpPr>
          <p:nvPr/>
        </p:nvSpPr>
        <p:spPr bwMode="auto">
          <a:xfrm>
            <a:off x="4645025" y="2103438"/>
            <a:ext cx="2824163" cy="930275"/>
          </a:xfrm>
          <a:custGeom>
            <a:avLst/>
            <a:gdLst>
              <a:gd name="T0" fmla="*/ 2147483647 w 1779"/>
              <a:gd name="T1" fmla="*/ 2147483647 h 586"/>
              <a:gd name="T2" fmla="*/ 2147483647 w 1779"/>
              <a:gd name="T3" fmla="*/ 2147483647 h 586"/>
              <a:gd name="T4" fmla="*/ 2147483647 w 1779"/>
              <a:gd name="T5" fmla="*/ 0 h 586"/>
              <a:gd name="T6" fmla="*/ 2147483647 w 1779"/>
              <a:gd name="T7" fmla="*/ 2147483647 h 586"/>
              <a:gd name="T8" fmla="*/ 2147483647 w 1779"/>
              <a:gd name="T9" fmla="*/ 2147483647 h 586"/>
              <a:gd name="T10" fmla="*/ 2147483647 w 1779"/>
              <a:gd name="T11" fmla="*/ 2147483647 h 586"/>
              <a:gd name="T12" fmla="*/ 2147483647 w 1779"/>
              <a:gd name="T13" fmla="*/ 2147483647 h 586"/>
              <a:gd name="T14" fmla="*/ 2147483647 w 1779"/>
              <a:gd name="T15" fmla="*/ 2147483647 h 586"/>
              <a:gd name="T16" fmla="*/ 2147483647 w 1779"/>
              <a:gd name="T17" fmla="*/ 2147483647 h 586"/>
              <a:gd name="T18" fmla="*/ 2147483647 w 1779"/>
              <a:gd name="T19" fmla="*/ 2147483647 h 586"/>
              <a:gd name="T20" fmla="*/ 2147483647 w 1779"/>
              <a:gd name="T21" fmla="*/ 2147483647 h 586"/>
              <a:gd name="T22" fmla="*/ 2147483647 w 1779"/>
              <a:gd name="T23" fmla="*/ 2147483647 h 586"/>
              <a:gd name="T24" fmla="*/ 2147483647 w 1779"/>
              <a:gd name="T25" fmla="*/ 2147483647 h 586"/>
              <a:gd name="T26" fmla="*/ 2147483647 w 1779"/>
              <a:gd name="T27" fmla="*/ 2147483647 h 586"/>
              <a:gd name="T28" fmla="*/ 2147483647 w 1779"/>
              <a:gd name="T29" fmla="*/ 2147483647 h 586"/>
              <a:gd name="T30" fmla="*/ 2147483647 w 1779"/>
              <a:gd name="T31" fmla="*/ 2147483647 h 586"/>
              <a:gd name="T32" fmla="*/ 2147483647 w 1779"/>
              <a:gd name="T33" fmla="*/ 2147483647 h 586"/>
              <a:gd name="T34" fmla="*/ 2147483647 w 1779"/>
              <a:gd name="T35" fmla="*/ 2147483647 h 58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779"/>
              <a:gd name="T55" fmla="*/ 0 h 586"/>
              <a:gd name="T56" fmla="*/ 1779 w 1779"/>
              <a:gd name="T57" fmla="*/ 586 h 58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779" h="586">
                <a:moveTo>
                  <a:pt x="1779" y="42"/>
                </a:moveTo>
                <a:cubicBezTo>
                  <a:pt x="1748" y="11"/>
                  <a:pt x="1767" y="24"/>
                  <a:pt x="1717" y="7"/>
                </a:cubicBezTo>
                <a:cubicBezTo>
                  <a:pt x="1710" y="5"/>
                  <a:pt x="1696" y="0"/>
                  <a:pt x="1696" y="0"/>
                </a:cubicBezTo>
                <a:cubicBezTo>
                  <a:pt x="1633" y="3"/>
                  <a:pt x="1487" y="3"/>
                  <a:pt x="1418" y="42"/>
                </a:cubicBezTo>
                <a:cubicBezTo>
                  <a:pt x="1390" y="58"/>
                  <a:pt x="1362" y="80"/>
                  <a:pt x="1335" y="98"/>
                </a:cubicBezTo>
                <a:cubicBezTo>
                  <a:pt x="1318" y="109"/>
                  <a:pt x="1286" y="132"/>
                  <a:pt x="1286" y="132"/>
                </a:cubicBezTo>
                <a:cubicBezTo>
                  <a:pt x="1222" y="235"/>
                  <a:pt x="1110" y="243"/>
                  <a:pt x="1002" y="250"/>
                </a:cubicBezTo>
                <a:cubicBezTo>
                  <a:pt x="931" y="260"/>
                  <a:pt x="864" y="281"/>
                  <a:pt x="801" y="313"/>
                </a:cubicBezTo>
                <a:cubicBezTo>
                  <a:pt x="777" y="325"/>
                  <a:pt x="762" y="348"/>
                  <a:pt x="738" y="361"/>
                </a:cubicBezTo>
                <a:cubicBezTo>
                  <a:pt x="708" y="378"/>
                  <a:pt x="672" y="393"/>
                  <a:pt x="648" y="417"/>
                </a:cubicBezTo>
                <a:cubicBezTo>
                  <a:pt x="600" y="465"/>
                  <a:pt x="623" y="448"/>
                  <a:pt x="586" y="472"/>
                </a:cubicBezTo>
                <a:cubicBezTo>
                  <a:pt x="569" y="522"/>
                  <a:pt x="593" y="462"/>
                  <a:pt x="558" y="514"/>
                </a:cubicBezTo>
                <a:cubicBezTo>
                  <a:pt x="554" y="520"/>
                  <a:pt x="556" y="530"/>
                  <a:pt x="551" y="535"/>
                </a:cubicBezTo>
                <a:cubicBezTo>
                  <a:pt x="539" y="547"/>
                  <a:pt x="523" y="554"/>
                  <a:pt x="509" y="563"/>
                </a:cubicBezTo>
                <a:cubicBezTo>
                  <a:pt x="502" y="567"/>
                  <a:pt x="488" y="576"/>
                  <a:pt x="488" y="576"/>
                </a:cubicBezTo>
                <a:cubicBezTo>
                  <a:pt x="379" y="572"/>
                  <a:pt x="283" y="560"/>
                  <a:pt x="176" y="549"/>
                </a:cubicBezTo>
                <a:cubicBezTo>
                  <a:pt x="168" y="550"/>
                  <a:pt x="26" y="560"/>
                  <a:pt x="3" y="583"/>
                </a:cubicBezTo>
                <a:cubicBezTo>
                  <a:pt x="0" y="586"/>
                  <a:pt x="12" y="583"/>
                  <a:pt x="16" y="583"/>
                </a:cubicBezTo>
              </a:path>
            </a:pathLst>
          </a:custGeom>
          <a:noFill/>
          <a:ln w="9525">
            <a:solidFill>
              <a:srgbClr val="FF9900"/>
            </a:solidFill>
            <a:prstDash val="dash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08" name="AutoShape 108"/>
          <p:cNvSpPr>
            <a:spLocks noChangeArrowheads="1"/>
          </p:cNvSpPr>
          <p:nvPr/>
        </p:nvSpPr>
        <p:spPr bwMode="auto">
          <a:xfrm rot="880212">
            <a:off x="3997325" y="2968625"/>
            <a:ext cx="609600" cy="152400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509" name="AutoShape 109"/>
          <p:cNvSpPr>
            <a:spLocks noChangeArrowheads="1"/>
          </p:cNvSpPr>
          <p:nvPr/>
        </p:nvSpPr>
        <p:spPr bwMode="auto">
          <a:xfrm>
            <a:off x="7467600" y="541020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>
                <a:cs typeface="Arial" charset="0"/>
              </a:rPr>
              <a:t>Mean Shift</a:t>
            </a:r>
          </a:p>
          <a:p>
            <a:pPr algn="ctr"/>
            <a:r>
              <a:rPr lang="en-US" sz="1600">
                <a:cs typeface="Arial" charset="0"/>
              </a:rPr>
              <a:t>vector</a:t>
            </a:r>
          </a:p>
        </p:txBody>
      </p:sp>
      <p:sp>
        <p:nvSpPr>
          <p:cNvPr id="102510" name="Freeform 110"/>
          <p:cNvSpPr>
            <a:spLocks/>
          </p:cNvSpPr>
          <p:nvPr/>
        </p:nvSpPr>
        <p:spPr bwMode="auto">
          <a:xfrm>
            <a:off x="4043363" y="3140075"/>
            <a:ext cx="3403600" cy="2632075"/>
          </a:xfrm>
          <a:custGeom>
            <a:avLst/>
            <a:gdLst>
              <a:gd name="T0" fmla="*/ 2147483647 w 2144"/>
              <a:gd name="T1" fmla="*/ 2147483647 h 1658"/>
              <a:gd name="T2" fmla="*/ 2147483647 w 2144"/>
              <a:gd name="T3" fmla="*/ 2147483647 h 1658"/>
              <a:gd name="T4" fmla="*/ 2147483647 w 2144"/>
              <a:gd name="T5" fmla="*/ 2147483647 h 1658"/>
              <a:gd name="T6" fmla="*/ 2147483647 w 2144"/>
              <a:gd name="T7" fmla="*/ 2147483647 h 1658"/>
              <a:gd name="T8" fmla="*/ 2147483647 w 2144"/>
              <a:gd name="T9" fmla="*/ 2147483647 h 1658"/>
              <a:gd name="T10" fmla="*/ 2147483647 w 2144"/>
              <a:gd name="T11" fmla="*/ 2147483647 h 1658"/>
              <a:gd name="T12" fmla="*/ 2147483647 w 2144"/>
              <a:gd name="T13" fmla="*/ 2147483647 h 1658"/>
              <a:gd name="T14" fmla="*/ 2147483647 w 2144"/>
              <a:gd name="T15" fmla="*/ 2147483647 h 1658"/>
              <a:gd name="T16" fmla="*/ 2147483647 w 2144"/>
              <a:gd name="T17" fmla="*/ 2147483647 h 1658"/>
              <a:gd name="T18" fmla="*/ 2147483647 w 2144"/>
              <a:gd name="T19" fmla="*/ 2147483647 h 1658"/>
              <a:gd name="T20" fmla="*/ 2147483647 w 2144"/>
              <a:gd name="T21" fmla="*/ 2147483647 h 1658"/>
              <a:gd name="T22" fmla="*/ 2147483647 w 2144"/>
              <a:gd name="T23" fmla="*/ 2147483647 h 1658"/>
              <a:gd name="T24" fmla="*/ 2147483647 w 2144"/>
              <a:gd name="T25" fmla="*/ 2147483647 h 1658"/>
              <a:gd name="T26" fmla="*/ 2147483647 w 2144"/>
              <a:gd name="T27" fmla="*/ 2147483647 h 1658"/>
              <a:gd name="T28" fmla="*/ 2147483647 w 2144"/>
              <a:gd name="T29" fmla="*/ 2147483647 h 1658"/>
              <a:gd name="T30" fmla="*/ 2147483647 w 2144"/>
              <a:gd name="T31" fmla="*/ 2147483647 h 1658"/>
              <a:gd name="T32" fmla="*/ 2147483647 w 2144"/>
              <a:gd name="T33" fmla="*/ 2147483647 h 1658"/>
              <a:gd name="T34" fmla="*/ 2147483647 w 2144"/>
              <a:gd name="T35" fmla="*/ 2147483647 h 1658"/>
              <a:gd name="T36" fmla="*/ 2147483647 w 2144"/>
              <a:gd name="T37" fmla="*/ 2147483647 h 1658"/>
              <a:gd name="T38" fmla="*/ 2147483647 w 2144"/>
              <a:gd name="T39" fmla="*/ 2147483647 h 1658"/>
              <a:gd name="T40" fmla="*/ 2147483647 w 2144"/>
              <a:gd name="T41" fmla="*/ 2147483647 h 1658"/>
              <a:gd name="T42" fmla="*/ 2147483647 w 2144"/>
              <a:gd name="T43" fmla="*/ 2147483647 h 1658"/>
              <a:gd name="T44" fmla="*/ 2147483647 w 2144"/>
              <a:gd name="T45" fmla="*/ 2147483647 h 1658"/>
              <a:gd name="T46" fmla="*/ 2147483647 w 2144"/>
              <a:gd name="T47" fmla="*/ 2147483647 h 1658"/>
              <a:gd name="T48" fmla="*/ 0 w 2144"/>
              <a:gd name="T49" fmla="*/ 2147483647 h 1658"/>
              <a:gd name="T50" fmla="*/ 2147483647 w 2144"/>
              <a:gd name="T51" fmla="*/ 2147483647 h 1658"/>
              <a:gd name="T52" fmla="*/ 2147483647 w 2144"/>
              <a:gd name="T53" fmla="*/ 2147483647 h 1658"/>
              <a:gd name="T54" fmla="*/ 2147483647 w 2144"/>
              <a:gd name="T55" fmla="*/ 0 h 165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2144"/>
              <a:gd name="T85" fmla="*/ 0 h 1658"/>
              <a:gd name="T86" fmla="*/ 2144 w 2144"/>
              <a:gd name="T87" fmla="*/ 1658 h 1658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2144" h="1658">
                <a:moveTo>
                  <a:pt x="2144" y="1658"/>
                </a:moveTo>
                <a:cubicBezTo>
                  <a:pt x="2101" y="1644"/>
                  <a:pt x="2079" y="1621"/>
                  <a:pt x="2033" y="1610"/>
                </a:cubicBezTo>
                <a:cubicBezTo>
                  <a:pt x="1970" y="1563"/>
                  <a:pt x="2038" y="1608"/>
                  <a:pt x="1978" y="1582"/>
                </a:cubicBezTo>
                <a:cubicBezTo>
                  <a:pt x="1954" y="1571"/>
                  <a:pt x="1937" y="1548"/>
                  <a:pt x="1915" y="1534"/>
                </a:cubicBezTo>
                <a:cubicBezTo>
                  <a:pt x="1905" y="1519"/>
                  <a:pt x="1891" y="1507"/>
                  <a:pt x="1881" y="1492"/>
                </a:cubicBezTo>
                <a:cubicBezTo>
                  <a:pt x="1845" y="1435"/>
                  <a:pt x="1915" y="1512"/>
                  <a:pt x="1853" y="1450"/>
                </a:cubicBezTo>
                <a:cubicBezTo>
                  <a:pt x="1844" y="1422"/>
                  <a:pt x="1835" y="1411"/>
                  <a:pt x="1811" y="1395"/>
                </a:cubicBezTo>
                <a:cubicBezTo>
                  <a:pt x="1769" y="1269"/>
                  <a:pt x="1577" y="1294"/>
                  <a:pt x="1485" y="1291"/>
                </a:cubicBezTo>
                <a:cubicBezTo>
                  <a:pt x="1455" y="1281"/>
                  <a:pt x="1432" y="1266"/>
                  <a:pt x="1402" y="1256"/>
                </a:cubicBezTo>
                <a:cubicBezTo>
                  <a:pt x="1395" y="1254"/>
                  <a:pt x="1381" y="1249"/>
                  <a:pt x="1381" y="1249"/>
                </a:cubicBezTo>
                <a:cubicBezTo>
                  <a:pt x="1333" y="1201"/>
                  <a:pt x="1355" y="1218"/>
                  <a:pt x="1318" y="1193"/>
                </a:cubicBezTo>
                <a:cubicBezTo>
                  <a:pt x="1284" y="1141"/>
                  <a:pt x="1329" y="1204"/>
                  <a:pt x="1284" y="1159"/>
                </a:cubicBezTo>
                <a:cubicBezTo>
                  <a:pt x="1266" y="1141"/>
                  <a:pt x="1265" y="1116"/>
                  <a:pt x="1249" y="1096"/>
                </a:cubicBezTo>
                <a:cubicBezTo>
                  <a:pt x="1227" y="1070"/>
                  <a:pt x="1193" y="1053"/>
                  <a:pt x="1166" y="1034"/>
                </a:cubicBezTo>
                <a:cubicBezTo>
                  <a:pt x="1156" y="1027"/>
                  <a:pt x="1143" y="1028"/>
                  <a:pt x="1131" y="1027"/>
                </a:cubicBezTo>
                <a:cubicBezTo>
                  <a:pt x="1080" y="1023"/>
                  <a:pt x="1029" y="1022"/>
                  <a:pt x="978" y="1020"/>
                </a:cubicBezTo>
                <a:cubicBezTo>
                  <a:pt x="881" y="1003"/>
                  <a:pt x="810" y="950"/>
                  <a:pt x="749" y="874"/>
                </a:cubicBezTo>
                <a:cubicBezTo>
                  <a:pt x="731" y="852"/>
                  <a:pt x="711" y="842"/>
                  <a:pt x="701" y="812"/>
                </a:cubicBezTo>
                <a:cubicBezTo>
                  <a:pt x="690" y="779"/>
                  <a:pt x="679" y="753"/>
                  <a:pt x="666" y="722"/>
                </a:cubicBezTo>
                <a:cubicBezTo>
                  <a:pt x="651" y="685"/>
                  <a:pt x="646" y="650"/>
                  <a:pt x="624" y="617"/>
                </a:cubicBezTo>
                <a:cubicBezTo>
                  <a:pt x="612" y="578"/>
                  <a:pt x="598" y="572"/>
                  <a:pt x="562" y="548"/>
                </a:cubicBezTo>
                <a:cubicBezTo>
                  <a:pt x="554" y="543"/>
                  <a:pt x="550" y="532"/>
                  <a:pt x="541" y="527"/>
                </a:cubicBezTo>
                <a:cubicBezTo>
                  <a:pt x="478" y="491"/>
                  <a:pt x="381" y="480"/>
                  <a:pt x="312" y="472"/>
                </a:cubicBezTo>
                <a:cubicBezTo>
                  <a:pt x="227" y="444"/>
                  <a:pt x="125" y="430"/>
                  <a:pt x="48" y="382"/>
                </a:cubicBezTo>
                <a:cubicBezTo>
                  <a:pt x="30" y="353"/>
                  <a:pt x="18" y="325"/>
                  <a:pt x="0" y="298"/>
                </a:cubicBezTo>
                <a:cubicBezTo>
                  <a:pt x="7" y="224"/>
                  <a:pt x="6" y="167"/>
                  <a:pt x="69" y="125"/>
                </a:cubicBezTo>
                <a:cubicBezTo>
                  <a:pt x="83" y="103"/>
                  <a:pt x="121" y="77"/>
                  <a:pt x="146" y="69"/>
                </a:cubicBezTo>
                <a:cubicBezTo>
                  <a:pt x="164" y="42"/>
                  <a:pt x="187" y="36"/>
                  <a:pt x="187" y="0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95" name="Rectangle 112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cs typeface="Arial" charset="0"/>
              </a:rPr>
              <a:t>Slide by Y. Ukrainitz &amp; B. Sarel</a:t>
            </a:r>
          </a:p>
        </p:txBody>
      </p:sp>
      <p:sp>
        <p:nvSpPr>
          <p:cNvPr id="33896" name="Title 1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</a:t>
            </a:r>
          </a:p>
        </p:txBody>
      </p:sp>
    </p:spTree>
    <p:extLst>
      <p:ext uri="{BB962C8B-B14F-4D97-AF65-F5344CB8AC3E}">
        <p14:creationId xmlns:p14="http://schemas.microsoft.com/office/powerpoint/2010/main" val="2749594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02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02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2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02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04" grpId="0" animBg="1"/>
      <p:bldP spid="102505" grpId="0" animBg="1"/>
      <p:bldP spid="102505" grpId="1" animBg="1"/>
      <p:bldP spid="102506" grpId="0" animBg="1"/>
      <p:bldP spid="102507" grpId="0" animBg="1"/>
      <p:bldP spid="102507" grpId="1" animBg="1"/>
      <p:bldP spid="102508" grpId="0" animBg="1"/>
      <p:bldP spid="102509" grpId="0" animBg="1"/>
      <p:bldP spid="102509" grpId="1" animBg="1"/>
      <p:bldP spid="102510" grpId="0" animBg="1"/>
      <p:bldP spid="102510" grpId="1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Oval 2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19" name="Oval 3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0" name="Oval 4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1" name="Oval 5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2" name="Oval 6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3" name="Oval 7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4" name="Oval 8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5" name="Oval 9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6" name="Oval 10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7" name="Oval 11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8" name="Oval 12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9" name="Oval 13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0" name="Oval 14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1" name="Oval 15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2" name="Oval 16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3" name="Oval 17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4" name="Oval 18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5" name="Oval 19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6" name="Oval 20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7" name="Oval 21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8" name="Oval 22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9" name="Oval 23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40" name="Oval 24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41" name="Oval 25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42" name="Oval 26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43" name="Oval 27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44" name="Oval 28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45" name="Oval 29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46" name="Oval 30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47" name="Oval 31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48" name="Oval 32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49" name="Oval 33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50" name="Oval 34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51" name="Oval 35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52" name="Oval 36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53" name="Oval 37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54" name="Oval 38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55" name="Oval 39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56" name="Oval 40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57" name="Oval 41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58" name="Oval 42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59" name="Oval 43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60" name="Oval 44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61" name="Oval 45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62" name="Oval 46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63" name="Oval 47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64" name="Oval 48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65" name="Oval 49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66" name="Oval 50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67" name="Oval 51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68" name="Oval 52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69" name="Oval 53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70" name="Oval 54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71" name="Oval 55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72" name="Oval 56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73" name="Oval 57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74" name="Oval 58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75" name="Oval 59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76" name="Oval 60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77" name="Oval 61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78" name="Oval 62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79" name="Oval 63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80" name="Oval 64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81" name="Oval 65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82" name="Oval 66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83" name="Oval 67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84" name="Oval 68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85" name="Oval 69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86" name="Oval 70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87" name="Oval 71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88" name="Oval 72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89" name="Oval 73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90" name="Oval 74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91" name="Oval 75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92" name="Oval 76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93" name="Oval 77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94" name="Oval 78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95" name="Oval 79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96" name="Oval 80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97" name="Oval 81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98" name="Oval 82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99" name="Oval 83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900" name="Oval 84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901" name="Oval 85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902" name="Oval 86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903" name="Oval 87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904" name="Oval 88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905" name="Oval 89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906" name="Oval 90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907" name="Oval 91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908" name="Oval 92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909" name="Oval 93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94"/>
          <p:cNvGrpSpPr>
            <a:grpSpLocks/>
          </p:cNvGrpSpPr>
          <p:nvPr/>
        </p:nvGrpSpPr>
        <p:grpSpPr bwMode="auto">
          <a:xfrm>
            <a:off x="2590800" y="1524000"/>
            <a:ext cx="2819400" cy="2895600"/>
            <a:chOff x="3744" y="4464"/>
            <a:chExt cx="1776" cy="1824"/>
          </a:xfrm>
        </p:grpSpPr>
        <p:sp>
          <p:nvSpPr>
            <p:cNvPr id="34920" name="Oval 95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4921" name="Group 96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34922" name="Oval 97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923" name="Line 98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24" name="Line 99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4" name="Group 100"/>
          <p:cNvGrpSpPr>
            <a:grpSpLocks/>
          </p:cNvGrpSpPr>
          <p:nvPr/>
        </p:nvGrpSpPr>
        <p:grpSpPr bwMode="auto">
          <a:xfrm>
            <a:off x="4343400" y="2895600"/>
            <a:ext cx="457200" cy="457200"/>
            <a:chOff x="4486" y="3484"/>
            <a:chExt cx="288" cy="288"/>
          </a:xfrm>
        </p:grpSpPr>
        <p:sp>
          <p:nvSpPr>
            <p:cNvPr id="34917" name="Oval 101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918" name="Line 102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919" name="Line 103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4912" name="AutoShape 104"/>
          <p:cNvSpPr>
            <a:spLocks noChangeArrowheads="1"/>
          </p:cNvSpPr>
          <p:nvPr/>
        </p:nvSpPr>
        <p:spPr bwMode="auto">
          <a:xfrm>
            <a:off x="7467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cs typeface="Arial" charset="0"/>
              </a:rPr>
              <a:t>Region of</a:t>
            </a:r>
          </a:p>
          <a:p>
            <a:pPr algn="ctr"/>
            <a:r>
              <a:rPr lang="en-US" sz="1600">
                <a:cs typeface="Arial" charset="0"/>
              </a:rPr>
              <a:t>interest</a:t>
            </a:r>
          </a:p>
        </p:txBody>
      </p:sp>
      <p:sp>
        <p:nvSpPr>
          <p:cNvPr id="34913" name="AutoShape 105"/>
          <p:cNvSpPr>
            <a:spLocks noChangeArrowheads="1"/>
          </p:cNvSpPr>
          <p:nvPr/>
        </p:nvSpPr>
        <p:spPr bwMode="auto">
          <a:xfrm>
            <a:off x="7467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cs typeface="Arial" charset="0"/>
              </a:rPr>
              <a:t>Center of</a:t>
            </a:r>
          </a:p>
          <a:p>
            <a:pPr algn="ctr"/>
            <a:r>
              <a:rPr lang="en-US" sz="1600">
                <a:cs typeface="Arial" charset="0"/>
              </a:rPr>
              <a:t>mass</a:t>
            </a:r>
          </a:p>
        </p:txBody>
      </p:sp>
      <p:sp>
        <p:nvSpPr>
          <p:cNvPr id="34914" name="AutoShape 106"/>
          <p:cNvSpPr>
            <a:spLocks noChangeArrowheads="1"/>
          </p:cNvSpPr>
          <p:nvPr/>
        </p:nvSpPr>
        <p:spPr bwMode="auto">
          <a:xfrm>
            <a:off x="7467600" y="541020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>
                <a:cs typeface="Arial" charset="0"/>
              </a:rPr>
              <a:t>Mean Shift</a:t>
            </a:r>
          </a:p>
          <a:p>
            <a:pPr algn="ctr"/>
            <a:r>
              <a:rPr lang="en-US" sz="1600">
                <a:cs typeface="Arial" charset="0"/>
              </a:rPr>
              <a:t>vector</a:t>
            </a:r>
          </a:p>
        </p:txBody>
      </p:sp>
      <p:sp>
        <p:nvSpPr>
          <p:cNvPr id="34915" name="Rectangle 108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cs typeface="Arial" charset="0"/>
              </a:rPr>
              <a:t>Slide by Y. Ukrainitz &amp; B. Sarel</a:t>
            </a:r>
          </a:p>
        </p:txBody>
      </p:sp>
      <p:sp>
        <p:nvSpPr>
          <p:cNvPr id="34916" name="Title 1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</a:t>
            </a:r>
          </a:p>
        </p:txBody>
      </p:sp>
    </p:spTree>
    <p:extLst>
      <p:ext uri="{BB962C8B-B14F-4D97-AF65-F5344CB8AC3E}">
        <p14:creationId xmlns:p14="http://schemas.microsoft.com/office/powerpoint/2010/main" val="1311810930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2.61624E-6 L 0.0625 0.0222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11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Oval 2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3" name="Oval 3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4" name="Oval 4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5" name="Oval 5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6" name="Oval 6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7" name="Oval 7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8" name="Oval 8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9" name="Oval 9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0" name="Oval 10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1" name="Oval 11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2" name="Oval 12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3" name="Oval 13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4" name="Oval 14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5" name="Oval 15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6" name="Oval 16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7" name="Oval 17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8" name="Oval 18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9" name="Oval 19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60" name="Oval 20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61" name="Oval 21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62" name="Oval 22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63" name="Oval 23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64" name="Oval 24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65" name="Oval 25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66" name="Oval 26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67" name="Oval 27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68" name="Oval 28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69" name="Oval 29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70" name="Oval 30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71" name="Oval 31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72" name="Oval 32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73" name="Oval 33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74" name="Oval 34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75" name="Oval 35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76" name="Oval 36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77" name="Oval 37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78" name="Oval 38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79" name="Oval 39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80" name="Oval 40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81" name="Oval 41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82" name="Oval 42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83" name="Oval 43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84" name="Oval 44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85" name="Oval 45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86" name="Oval 46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87" name="Oval 47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88" name="Oval 48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89" name="Oval 49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90" name="Oval 50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91" name="Oval 51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92" name="Oval 52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93" name="Oval 53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94" name="Oval 54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95" name="Oval 55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96" name="Oval 56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97" name="Oval 57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98" name="Oval 58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99" name="Oval 59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00" name="Oval 60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01" name="Oval 61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02" name="Oval 62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03" name="Oval 63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04" name="Oval 64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05" name="Oval 65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06" name="Oval 66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07" name="Oval 67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08" name="Oval 68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09" name="Oval 69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10" name="Oval 70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11" name="Oval 71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12" name="Oval 72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13" name="Oval 73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14" name="Oval 74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15" name="Oval 75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16" name="Oval 76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17" name="Oval 77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18" name="Oval 78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19" name="Oval 79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20" name="Oval 80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21" name="Oval 81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22" name="Oval 82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23" name="Oval 83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24" name="Oval 84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25" name="Oval 85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26" name="Oval 86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27" name="Oval 87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28" name="Oval 88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29" name="Oval 89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30" name="Oval 90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31" name="Oval 91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32" name="Oval 92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33" name="Oval 93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5934" name="Group 94"/>
          <p:cNvGrpSpPr>
            <a:grpSpLocks/>
          </p:cNvGrpSpPr>
          <p:nvPr/>
        </p:nvGrpSpPr>
        <p:grpSpPr bwMode="auto">
          <a:xfrm>
            <a:off x="3167063" y="1676400"/>
            <a:ext cx="2819400" cy="2895600"/>
            <a:chOff x="3744" y="4464"/>
            <a:chExt cx="1776" cy="1824"/>
          </a:xfrm>
        </p:grpSpPr>
        <p:sp>
          <p:nvSpPr>
            <p:cNvPr id="35946" name="Oval 95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5947" name="Group 96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35948" name="Oval 97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949" name="Line 98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50" name="Line 99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5935" name="AutoShape 100"/>
          <p:cNvSpPr>
            <a:spLocks noChangeArrowheads="1"/>
          </p:cNvSpPr>
          <p:nvPr/>
        </p:nvSpPr>
        <p:spPr bwMode="auto">
          <a:xfrm>
            <a:off x="7467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cs typeface="Arial" charset="0"/>
              </a:rPr>
              <a:t>Region of</a:t>
            </a:r>
          </a:p>
          <a:p>
            <a:pPr algn="ctr"/>
            <a:r>
              <a:rPr lang="en-US" sz="1600">
                <a:cs typeface="Arial" charset="0"/>
              </a:rPr>
              <a:t>interest</a:t>
            </a:r>
          </a:p>
        </p:txBody>
      </p:sp>
      <p:sp>
        <p:nvSpPr>
          <p:cNvPr id="35936" name="AutoShape 101"/>
          <p:cNvSpPr>
            <a:spLocks noChangeArrowheads="1"/>
          </p:cNvSpPr>
          <p:nvPr/>
        </p:nvSpPr>
        <p:spPr bwMode="auto">
          <a:xfrm>
            <a:off x="7467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cs typeface="Arial" charset="0"/>
              </a:rPr>
              <a:t>Center of</a:t>
            </a:r>
          </a:p>
          <a:p>
            <a:pPr algn="ctr"/>
            <a:r>
              <a:rPr lang="en-US" sz="1600">
                <a:cs typeface="Arial" charset="0"/>
              </a:rPr>
              <a:t>mass</a:t>
            </a:r>
          </a:p>
        </p:txBody>
      </p:sp>
      <p:sp>
        <p:nvSpPr>
          <p:cNvPr id="35937" name="AutoShape 102"/>
          <p:cNvSpPr>
            <a:spLocks noChangeArrowheads="1"/>
          </p:cNvSpPr>
          <p:nvPr/>
        </p:nvSpPr>
        <p:spPr bwMode="auto">
          <a:xfrm>
            <a:off x="7467600" y="541020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>
                <a:cs typeface="Arial" charset="0"/>
              </a:rPr>
              <a:t>Mean Shift</a:t>
            </a:r>
          </a:p>
          <a:p>
            <a:pPr algn="ctr"/>
            <a:r>
              <a:rPr lang="en-US" sz="1600">
                <a:cs typeface="Arial" charset="0"/>
              </a:rPr>
              <a:t>vector</a:t>
            </a:r>
          </a:p>
        </p:txBody>
      </p:sp>
      <p:grpSp>
        <p:nvGrpSpPr>
          <p:cNvPr id="4" name="Group 103"/>
          <p:cNvGrpSpPr>
            <a:grpSpLocks/>
          </p:cNvGrpSpPr>
          <p:nvPr/>
        </p:nvGrpSpPr>
        <p:grpSpPr bwMode="auto">
          <a:xfrm>
            <a:off x="5029200" y="3200400"/>
            <a:ext cx="457200" cy="457200"/>
            <a:chOff x="4486" y="3484"/>
            <a:chExt cx="288" cy="288"/>
          </a:xfrm>
        </p:grpSpPr>
        <p:sp>
          <p:nvSpPr>
            <p:cNvPr id="35943" name="Oval 104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944" name="Line 105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45" name="Line 106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6603" name="AutoShape 107"/>
          <p:cNvSpPr>
            <a:spLocks noChangeArrowheads="1"/>
          </p:cNvSpPr>
          <p:nvPr/>
        </p:nvSpPr>
        <p:spPr bwMode="auto">
          <a:xfrm rot="1324470">
            <a:off x="4565650" y="3200400"/>
            <a:ext cx="685800" cy="152400"/>
          </a:xfrm>
          <a:prstGeom prst="rightArrow">
            <a:avLst>
              <a:gd name="adj1" fmla="val 50000"/>
              <a:gd name="adj2" fmla="val 1125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b" anchorCtr="1"/>
          <a:lstStyle/>
          <a:p>
            <a:pPr algn="ctr"/>
            <a:endParaRPr lang="en-US">
              <a:cs typeface="Arial" charset="0"/>
            </a:endParaRPr>
          </a:p>
        </p:txBody>
      </p:sp>
      <p:sp>
        <p:nvSpPr>
          <p:cNvPr id="35940" name="Rectangle 109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cs typeface="Arial" charset="0"/>
              </a:rPr>
              <a:t>Slide by Y. Ukrainitz &amp; B. Sarel</a:t>
            </a:r>
          </a:p>
        </p:txBody>
      </p:sp>
      <p:sp>
        <p:nvSpPr>
          <p:cNvPr id="35941" name="Title 1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</a:t>
            </a:r>
          </a:p>
        </p:txBody>
      </p:sp>
      <p:sp>
        <p:nvSpPr>
          <p:cNvPr id="35942" name="Content Placeholder 1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415886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6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603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Oval 2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67" name="Oval 3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68" name="Oval 4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69" name="Oval 5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0" name="Oval 6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1" name="Oval 7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2" name="Oval 8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3" name="Oval 9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4" name="Oval 10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5" name="Oval 11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6" name="Oval 12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7" name="Oval 13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8" name="Oval 14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9" name="Oval 15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0" name="Oval 16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1" name="Oval 17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2" name="Oval 18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3" name="Oval 19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4" name="Oval 20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5" name="Oval 21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6" name="Oval 22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7" name="Oval 23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8" name="Oval 24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9" name="Oval 25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90" name="Oval 26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91" name="Oval 27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92" name="Oval 28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93" name="Oval 29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94" name="Oval 30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95" name="Oval 31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96" name="Oval 32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97" name="Oval 33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98" name="Oval 34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99" name="Oval 35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00" name="Oval 36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01" name="Oval 37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02" name="Oval 38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03" name="Oval 39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04" name="Oval 40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05" name="Oval 41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06" name="Oval 42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07" name="Oval 43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08" name="Oval 44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09" name="Oval 45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10" name="Oval 46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11" name="Oval 47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12" name="Oval 48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13" name="Oval 49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14" name="Oval 50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15" name="Oval 51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16" name="Oval 52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17" name="Oval 53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18" name="Oval 54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19" name="Oval 55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20" name="Oval 56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21" name="Oval 57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22" name="Oval 58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23" name="Oval 59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24" name="Oval 60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25" name="Oval 61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26" name="Oval 62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27" name="Oval 63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28" name="Oval 64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29" name="Oval 65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30" name="Oval 66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31" name="Oval 67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32" name="Oval 68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33" name="Oval 69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34" name="Oval 70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35" name="Oval 71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36" name="Oval 72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37" name="Oval 73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38" name="Oval 74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39" name="Oval 75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40" name="Oval 76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41" name="Oval 77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42" name="Oval 78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43" name="Oval 79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44" name="Oval 80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45" name="Oval 81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46" name="Oval 82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47" name="Oval 83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48" name="Oval 84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49" name="Oval 85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50" name="Oval 86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51" name="Oval 87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52" name="Oval 88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53" name="Oval 89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54" name="Oval 90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55" name="Oval 91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56" name="Oval 92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57" name="Oval 93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94"/>
          <p:cNvGrpSpPr>
            <a:grpSpLocks/>
          </p:cNvGrpSpPr>
          <p:nvPr/>
        </p:nvGrpSpPr>
        <p:grpSpPr bwMode="auto">
          <a:xfrm>
            <a:off x="3167063" y="1676400"/>
            <a:ext cx="2819400" cy="2895600"/>
            <a:chOff x="3744" y="4464"/>
            <a:chExt cx="1776" cy="1824"/>
          </a:xfrm>
        </p:grpSpPr>
        <p:sp>
          <p:nvSpPr>
            <p:cNvPr id="36968" name="Oval 95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6969" name="Group 96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36970" name="Oval 97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971" name="Line 98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72" name="Line 99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6959" name="AutoShape 100"/>
          <p:cNvSpPr>
            <a:spLocks noChangeArrowheads="1"/>
          </p:cNvSpPr>
          <p:nvPr/>
        </p:nvSpPr>
        <p:spPr bwMode="auto">
          <a:xfrm>
            <a:off x="7467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cs typeface="Arial" charset="0"/>
              </a:rPr>
              <a:t>Region of</a:t>
            </a:r>
          </a:p>
          <a:p>
            <a:pPr algn="ctr"/>
            <a:r>
              <a:rPr lang="en-US" sz="1600">
                <a:cs typeface="Arial" charset="0"/>
              </a:rPr>
              <a:t>interest</a:t>
            </a:r>
          </a:p>
        </p:txBody>
      </p:sp>
      <p:sp>
        <p:nvSpPr>
          <p:cNvPr id="36960" name="AutoShape 101"/>
          <p:cNvSpPr>
            <a:spLocks noChangeArrowheads="1"/>
          </p:cNvSpPr>
          <p:nvPr/>
        </p:nvSpPr>
        <p:spPr bwMode="auto">
          <a:xfrm>
            <a:off x="7467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cs typeface="Arial" charset="0"/>
              </a:rPr>
              <a:t>Center of</a:t>
            </a:r>
          </a:p>
          <a:p>
            <a:pPr algn="ctr"/>
            <a:r>
              <a:rPr lang="en-US" sz="1600">
                <a:cs typeface="Arial" charset="0"/>
              </a:rPr>
              <a:t>mass</a:t>
            </a:r>
          </a:p>
        </p:txBody>
      </p:sp>
      <p:sp>
        <p:nvSpPr>
          <p:cNvPr id="36961" name="AutoShape 102"/>
          <p:cNvSpPr>
            <a:spLocks noChangeArrowheads="1"/>
          </p:cNvSpPr>
          <p:nvPr/>
        </p:nvSpPr>
        <p:spPr bwMode="auto">
          <a:xfrm>
            <a:off x="7467600" y="541020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>
                <a:cs typeface="Arial" charset="0"/>
              </a:rPr>
              <a:t>Mean Shift</a:t>
            </a:r>
          </a:p>
          <a:p>
            <a:pPr algn="ctr"/>
            <a:r>
              <a:rPr lang="en-US" sz="1600">
                <a:cs typeface="Arial" charset="0"/>
              </a:rPr>
              <a:t>vector</a:t>
            </a:r>
          </a:p>
        </p:txBody>
      </p:sp>
      <p:grpSp>
        <p:nvGrpSpPr>
          <p:cNvPr id="4" name="Group 103"/>
          <p:cNvGrpSpPr>
            <a:grpSpLocks/>
          </p:cNvGrpSpPr>
          <p:nvPr/>
        </p:nvGrpSpPr>
        <p:grpSpPr bwMode="auto">
          <a:xfrm>
            <a:off x="5029200" y="3200400"/>
            <a:ext cx="457200" cy="457200"/>
            <a:chOff x="4486" y="3484"/>
            <a:chExt cx="288" cy="288"/>
          </a:xfrm>
        </p:grpSpPr>
        <p:sp>
          <p:nvSpPr>
            <p:cNvPr id="36965" name="Oval 104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966" name="Line 105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67" name="Line 106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6963" name="Rectangle 10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Mean shift</a:t>
            </a:r>
          </a:p>
        </p:txBody>
      </p:sp>
      <p:sp>
        <p:nvSpPr>
          <p:cNvPr id="36964" name="Rectangle 108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cs typeface="Arial" charset="0"/>
              </a:rPr>
              <a:t>Slide by Y. Ukrainitz &amp; B. Sarel</a:t>
            </a:r>
          </a:p>
        </p:txBody>
      </p:sp>
    </p:spTree>
    <p:extLst>
      <p:ext uri="{BB962C8B-B14F-4D97-AF65-F5344CB8AC3E}">
        <p14:creationId xmlns:p14="http://schemas.microsoft.com/office/powerpoint/2010/main" val="2628843584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5.82929E-7 L 0.075 0.0444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" y="22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Review: Affine structure from motion</a:t>
            </a:r>
            <a:endParaRPr lang="en-US" dirty="0" smtClean="0"/>
          </a:p>
        </p:txBody>
      </p:sp>
      <p:sp>
        <p:nvSpPr>
          <p:cNvPr id="1019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6032500"/>
          </a:xfrm>
        </p:spPr>
        <p:txBody>
          <a:bodyPr>
            <a:normAutofit fontScale="92500" lnSpcReduction="10000"/>
          </a:bodyPr>
          <a:lstStyle/>
          <a:p>
            <a:pPr>
              <a:buFontTx/>
              <a:buChar char="•"/>
              <a:defRPr/>
            </a:pPr>
            <a:r>
              <a:rPr lang="en-US" dirty="0" smtClean="0"/>
              <a:t>Given: </a:t>
            </a:r>
            <a:r>
              <a:rPr lang="en-US" i="1" dirty="0" smtClean="0"/>
              <a:t>m </a:t>
            </a:r>
            <a:r>
              <a:rPr lang="en-US" dirty="0" smtClean="0"/>
              <a:t>images and </a:t>
            </a:r>
            <a:r>
              <a:rPr lang="en-US" i="1" dirty="0" smtClean="0"/>
              <a:t>n </a:t>
            </a:r>
            <a:r>
              <a:rPr lang="en-US" dirty="0" smtClean="0"/>
              <a:t>tracked features </a:t>
            </a:r>
            <a:r>
              <a:rPr lang="en-US" b="1" dirty="0" err="1" smtClean="0"/>
              <a:t>x</a:t>
            </a:r>
            <a:r>
              <a:rPr lang="en-US" i="1" baseline="-25000" dirty="0" err="1" smtClean="0"/>
              <a:t>ij</a:t>
            </a:r>
            <a:endParaRPr lang="en-US" i="1" baseline="-25000" dirty="0" smtClean="0"/>
          </a:p>
          <a:p>
            <a:pPr>
              <a:buFontTx/>
              <a:buChar char="•"/>
              <a:defRPr/>
            </a:pPr>
            <a:r>
              <a:rPr lang="en-US" dirty="0" smtClean="0"/>
              <a:t>For each image </a:t>
            </a:r>
            <a:r>
              <a:rPr lang="en-US" i="1" dirty="0" err="1" smtClean="0"/>
              <a:t>i</a:t>
            </a:r>
            <a:r>
              <a:rPr lang="en-US" i="1" dirty="0" smtClean="0"/>
              <a:t>, c</a:t>
            </a:r>
            <a:r>
              <a:rPr lang="en-US" dirty="0" smtClean="0"/>
              <a:t>enter the feature coordinates</a:t>
            </a:r>
          </a:p>
          <a:p>
            <a:pPr>
              <a:buFontTx/>
              <a:buChar char="•"/>
              <a:defRPr/>
            </a:pPr>
            <a:r>
              <a:rPr lang="en-US" dirty="0" smtClean="0"/>
              <a:t>Construct a 2</a:t>
            </a:r>
            <a:r>
              <a:rPr lang="en-US" i="1" dirty="0" smtClean="0"/>
              <a:t>m </a:t>
            </a:r>
            <a:r>
              <a:rPr lang="en-US" dirty="0" smtClean="0">
                <a:cs typeface="Arial" pitchFamily="34" charset="0"/>
              </a:rPr>
              <a:t>×</a:t>
            </a:r>
            <a:r>
              <a:rPr lang="en-US" dirty="0" smtClean="0"/>
              <a:t> </a:t>
            </a:r>
            <a:r>
              <a:rPr lang="en-US" i="1" dirty="0" smtClean="0"/>
              <a:t>n </a:t>
            </a:r>
            <a:r>
              <a:rPr lang="en-US" dirty="0" smtClean="0"/>
              <a:t>measurement matrix </a:t>
            </a:r>
            <a:r>
              <a:rPr lang="en-US" b="1" dirty="0" smtClean="0"/>
              <a:t>D</a:t>
            </a:r>
            <a:r>
              <a:rPr lang="en-US" dirty="0" smtClean="0"/>
              <a:t>:</a:t>
            </a:r>
          </a:p>
          <a:p>
            <a:pPr lvl="1">
              <a:defRPr/>
            </a:pPr>
            <a:r>
              <a:rPr lang="en-US" dirty="0" smtClean="0"/>
              <a:t>Column </a:t>
            </a:r>
            <a:r>
              <a:rPr lang="en-US" i="1" dirty="0" smtClean="0"/>
              <a:t>j </a:t>
            </a:r>
            <a:r>
              <a:rPr lang="en-US" dirty="0" smtClean="0"/>
              <a:t>contains the projection of point </a:t>
            </a:r>
            <a:r>
              <a:rPr lang="en-US" i="1" dirty="0" smtClean="0"/>
              <a:t>j </a:t>
            </a:r>
            <a:r>
              <a:rPr lang="en-US" dirty="0" smtClean="0"/>
              <a:t>in all views</a:t>
            </a:r>
          </a:p>
          <a:p>
            <a:pPr lvl="1">
              <a:defRPr/>
            </a:pPr>
            <a:r>
              <a:rPr lang="en-US" dirty="0" smtClean="0"/>
              <a:t>Row </a:t>
            </a:r>
            <a:r>
              <a:rPr lang="en-US" i="1" dirty="0" err="1" smtClean="0"/>
              <a:t>i</a:t>
            </a:r>
            <a:r>
              <a:rPr lang="en-US" i="1" dirty="0" smtClean="0"/>
              <a:t> </a:t>
            </a:r>
            <a:r>
              <a:rPr lang="en-US" dirty="0" smtClean="0"/>
              <a:t>contains one coordinate of the projections of all the </a:t>
            </a:r>
            <a:r>
              <a:rPr lang="en-US" i="1" dirty="0" smtClean="0"/>
              <a:t>n </a:t>
            </a:r>
            <a:r>
              <a:rPr lang="en-US" dirty="0" smtClean="0"/>
              <a:t>points in image </a:t>
            </a:r>
            <a:r>
              <a:rPr lang="en-US" i="1" dirty="0" err="1" smtClean="0"/>
              <a:t>i</a:t>
            </a:r>
            <a:endParaRPr lang="en-US" i="1" dirty="0" smtClean="0"/>
          </a:p>
          <a:p>
            <a:pPr>
              <a:buFontTx/>
              <a:buChar char="•"/>
              <a:defRPr/>
            </a:pPr>
            <a:r>
              <a:rPr lang="en-US" dirty="0" smtClean="0"/>
              <a:t>Factorize </a:t>
            </a:r>
            <a:r>
              <a:rPr lang="en-US" b="1" dirty="0" smtClean="0"/>
              <a:t>D</a:t>
            </a:r>
            <a:r>
              <a:rPr lang="en-US" dirty="0" smtClean="0"/>
              <a:t>:</a:t>
            </a:r>
          </a:p>
          <a:p>
            <a:pPr lvl="1">
              <a:defRPr/>
            </a:pPr>
            <a:r>
              <a:rPr lang="en-US" dirty="0" smtClean="0"/>
              <a:t>Compute SVD: </a:t>
            </a:r>
            <a:r>
              <a:rPr lang="en-US" b="1" dirty="0" smtClean="0"/>
              <a:t>D </a:t>
            </a:r>
            <a:r>
              <a:rPr lang="en-US" dirty="0" smtClean="0"/>
              <a:t>=</a:t>
            </a:r>
            <a:r>
              <a:rPr lang="en-US" b="1" dirty="0" smtClean="0"/>
              <a:t> U W V</a:t>
            </a:r>
            <a:r>
              <a:rPr lang="en-US" b="1" baseline="30000" dirty="0" smtClean="0"/>
              <a:t>T</a:t>
            </a:r>
          </a:p>
          <a:p>
            <a:pPr lvl="1">
              <a:defRPr/>
            </a:pPr>
            <a:r>
              <a:rPr lang="en-US" dirty="0" smtClean="0"/>
              <a:t>Create </a:t>
            </a:r>
            <a:r>
              <a:rPr lang="en-US" b="1" dirty="0" smtClean="0"/>
              <a:t>U</a:t>
            </a:r>
            <a:r>
              <a:rPr lang="en-US" baseline="-25000" dirty="0" smtClean="0"/>
              <a:t>3</a:t>
            </a:r>
            <a:r>
              <a:rPr lang="en-US" dirty="0" smtClean="0"/>
              <a:t> by taking the first 3 columns of </a:t>
            </a:r>
            <a:r>
              <a:rPr lang="en-US" b="1" dirty="0" smtClean="0"/>
              <a:t>U</a:t>
            </a:r>
          </a:p>
          <a:p>
            <a:pPr lvl="1">
              <a:defRPr/>
            </a:pPr>
            <a:r>
              <a:rPr lang="en-US" dirty="0" smtClean="0"/>
              <a:t>Create </a:t>
            </a:r>
            <a:r>
              <a:rPr lang="en-US" b="1" dirty="0" smtClean="0"/>
              <a:t>V</a:t>
            </a:r>
            <a:r>
              <a:rPr lang="en-US" baseline="-25000" dirty="0" smtClean="0"/>
              <a:t>3</a:t>
            </a:r>
            <a:r>
              <a:rPr lang="en-US" dirty="0" smtClean="0"/>
              <a:t> by taking the first 3 columns of </a:t>
            </a:r>
            <a:r>
              <a:rPr lang="en-US" b="1" dirty="0" smtClean="0"/>
              <a:t>V</a:t>
            </a:r>
          </a:p>
          <a:p>
            <a:pPr lvl="1">
              <a:defRPr/>
            </a:pPr>
            <a:r>
              <a:rPr lang="en-US" dirty="0" smtClean="0"/>
              <a:t>Create </a:t>
            </a:r>
            <a:r>
              <a:rPr lang="en-US" b="1" dirty="0" smtClean="0"/>
              <a:t>W</a:t>
            </a:r>
            <a:r>
              <a:rPr lang="en-US" baseline="-25000" dirty="0" smtClean="0"/>
              <a:t>3</a:t>
            </a:r>
            <a:r>
              <a:rPr lang="en-US" dirty="0" smtClean="0"/>
              <a:t> by taking the upper left 3 </a:t>
            </a:r>
            <a:r>
              <a:rPr lang="en-US" dirty="0" smtClean="0">
                <a:cs typeface="Arial" pitchFamily="34" charset="0"/>
              </a:rPr>
              <a:t>×</a:t>
            </a:r>
            <a:r>
              <a:rPr lang="en-US" dirty="0" smtClean="0"/>
              <a:t> 3 block of</a:t>
            </a:r>
            <a:r>
              <a:rPr lang="en-US" i="1" dirty="0" smtClean="0"/>
              <a:t> </a:t>
            </a:r>
            <a:r>
              <a:rPr lang="en-US" b="1" dirty="0" smtClean="0"/>
              <a:t>W</a:t>
            </a:r>
          </a:p>
          <a:p>
            <a:pPr>
              <a:buFontTx/>
              <a:buChar char="•"/>
              <a:defRPr/>
            </a:pPr>
            <a:r>
              <a:rPr lang="en-US" dirty="0" smtClean="0"/>
              <a:t>Create the motion</a:t>
            </a:r>
            <a:r>
              <a:rPr lang="en-US" dirty="0"/>
              <a:t> </a:t>
            </a:r>
            <a:r>
              <a:rPr lang="en-US" dirty="0" smtClean="0"/>
              <a:t>(affine) and shape (3D) matrices:</a:t>
            </a:r>
          </a:p>
          <a:p>
            <a:pPr marL="457200" lvl="1" indent="0">
              <a:buNone/>
              <a:defRPr/>
            </a:pPr>
            <a:r>
              <a:rPr lang="en-US" b="1" dirty="0" smtClean="0"/>
              <a:t>	A</a:t>
            </a:r>
            <a:r>
              <a:rPr lang="en-US" dirty="0" smtClean="0"/>
              <a:t> = </a:t>
            </a:r>
            <a:r>
              <a:rPr lang="en-US" b="1" dirty="0" smtClean="0"/>
              <a:t>U</a:t>
            </a:r>
            <a:r>
              <a:rPr lang="en-US" baseline="-25000" dirty="0" smtClean="0"/>
              <a:t>3</a:t>
            </a:r>
            <a:r>
              <a:rPr lang="en-US" b="1" dirty="0" smtClean="0"/>
              <a:t>W</a:t>
            </a:r>
            <a:r>
              <a:rPr lang="en-US" baseline="-25000" dirty="0" smtClean="0"/>
              <a:t>3</a:t>
            </a:r>
            <a:r>
              <a:rPr lang="en-US" baseline="30000" dirty="0" smtClean="0"/>
              <a:t>½  </a:t>
            </a:r>
            <a:r>
              <a:rPr lang="en-US" dirty="0" smtClean="0"/>
              <a:t>and </a:t>
            </a:r>
            <a:r>
              <a:rPr lang="en-US" b="1" dirty="0" smtClean="0"/>
              <a:t>S</a:t>
            </a:r>
            <a:r>
              <a:rPr lang="en-US" dirty="0" smtClean="0"/>
              <a:t> = </a:t>
            </a:r>
            <a:r>
              <a:rPr lang="en-US" b="1" dirty="0" smtClean="0"/>
              <a:t>W</a:t>
            </a:r>
            <a:r>
              <a:rPr lang="en-US" baseline="-25000" dirty="0" smtClean="0"/>
              <a:t>3</a:t>
            </a:r>
            <a:r>
              <a:rPr lang="en-US" baseline="30000" dirty="0" smtClean="0"/>
              <a:t>½</a:t>
            </a:r>
            <a:r>
              <a:rPr lang="en-US" dirty="0" smtClean="0"/>
              <a:t> </a:t>
            </a:r>
            <a:r>
              <a:rPr lang="en-US" b="1" dirty="0" smtClean="0"/>
              <a:t>V</a:t>
            </a:r>
            <a:r>
              <a:rPr lang="en-US" baseline="-25000" dirty="0" smtClean="0"/>
              <a:t>3</a:t>
            </a:r>
            <a:r>
              <a:rPr lang="en-US" baseline="30000" dirty="0" smtClean="0"/>
              <a:t>T</a:t>
            </a:r>
            <a:endParaRPr lang="en-US" dirty="0" smtClean="0"/>
          </a:p>
          <a:p>
            <a:pPr>
              <a:buFontTx/>
              <a:buChar char="•"/>
              <a:defRPr/>
            </a:pPr>
            <a:r>
              <a:rPr lang="en-US" dirty="0" smtClean="0"/>
              <a:t>Eliminate affine ambiguity</a:t>
            </a:r>
          </a:p>
          <a:p>
            <a:pPr lvl="1">
              <a:buFontTx/>
              <a:buChar char="•"/>
              <a:defRPr/>
            </a:pPr>
            <a:r>
              <a:rPr lang="en-US" dirty="0" smtClean="0"/>
              <a:t>Solve </a:t>
            </a:r>
            <a:r>
              <a:rPr lang="en-US" b="1" dirty="0"/>
              <a:t>L = </a:t>
            </a:r>
            <a:r>
              <a:rPr lang="en-US" b="1" dirty="0" smtClean="0"/>
              <a:t>CC</a:t>
            </a:r>
            <a:r>
              <a:rPr lang="en-US" b="1" baseline="30000" dirty="0" smtClean="0"/>
              <a:t>T </a:t>
            </a:r>
            <a:r>
              <a:rPr lang="en-US" dirty="0" smtClean="0"/>
              <a:t>using</a:t>
            </a:r>
            <a:r>
              <a:rPr lang="en-US" b="1" dirty="0" smtClean="0"/>
              <a:t> </a:t>
            </a:r>
            <a:r>
              <a:rPr lang="en-US" dirty="0" smtClean="0"/>
              <a:t>metric constraints</a:t>
            </a:r>
          </a:p>
          <a:p>
            <a:pPr lvl="1">
              <a:buFontTx/>
              <a:buChar char="•"/>
              <a:defRPr/>
            </a:pPr>
            <a:r>
              <a:rPr lang="en-US" dirty="0" smtClean="0"/>
              <a:t>Solve </a:t>
            </a:r>
            <a:r>
              <a:rPr lang="en-US" b="1" dirty="0" smtClean="0"/>
              <a:t>C</a:t>
            </a:r>
            <a:r>
              <a:rPr lang="zh-TW" altLang="en-US" b="1" dirty="0" smtClean="0"/>
              <a:t> </a:t>
            </a:r>
            <a:r>
              <a:rPr lang="en-US" altLang="zh-TW" dirty="0" smtClean="0"/>
              <a:t>using </a:t>
            </a:r>
            <a:r>
              <a:rPr lang="en-US" altLang="zh-TW" dirty="0" err="1" smtClean="0"/>
              <a:t>Cholesky</a:t>
            </a:r>
            <a:r>
              <a:rPr lang="en-US" altLang="zh-TW" dirty="0" smtClean="0"/>
              <a:t> decomposition</a:t>
            </a:r>
          </a:p>
          <a:p>
            <a:pPr lvl="1">
              <a:buFontTx/>
              <a:buChar char="•"/>
              <a:defRPr/>
            </a:pPr>
            <a:r>
              <a:rPr lang="en-US" dirty="0" smtClean="0"/>
              <a:t>Update </a:t>
            </a:r>
            <a:r>
              <a:rPr lang="en-US" b="1" dirty="0"/>
              <a:t>A</a:t>
            </a:r>
            <a:r>
              <a:rPr lang="en-US" dirty="0" smtClean="0"/>
              <a:t> and </a:t>
            </a:r>
            <a:r>
              <a:rPr lang="en-US" b="1" dirty="0" smtClean="0"/>
              <a:t>X: A = AC, S = C</a:t>
            </a:r>
            <a:r>
              <a:rPr lang="en-US" b="1" baseline="30000" dirty="0" smtClean="0"/>
              <a:t>-1</a:t>
            </a:r>
            <a:r>
              <a:rPr lang="en-US" b="1" dirty="0" smtClean="0"/>
              <a:t>S</a:t>
            </a:r>
            <a:endParaRPr lang="en-US" dirty="0" smtClean="0"/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7777163" y="6583362"/>
            <a:ext cx="14192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Source: M. Hebert</a:t>
            </a:r>
          </a:p>
        </p:txBody>
      </p:sp>
    </p:spTree>
    <p:extLst>
      <p:ext uri="{BB962C8B-B14F-4D97-AF65-F5344CB8AC3E}">
        <p14:creationId xmlns:p14="http://schemas.microsoft.com/office/powerpoint/2010/main" val="4069103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9907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Oval 2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1" name="Oval 3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2" name="Oval 4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3" name="Oval 5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4" name="Oval 6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5" name="Oval 7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6" name="Oval 8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7" name="Oval 9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8" name="Oval 10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9" name="Oval 11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0" name="Oval 12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1" name="Oval 13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2" name="Oval 14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3" name="Oval 15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4" name="Oval 16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5" name="Oval 17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6" name="Oval 18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7" name="Oval 19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8" name="Oval 20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9" name="Oval 21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10" name="Oval 22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11" name="Oval 23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12" name="Oval 24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13" name="Oval 25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14" name="Oval 26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15" name="Oval 27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16" name="Oval 28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17" name="Oval 29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18" name="Oval 30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19" name="Oval 31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20" name="Oval 32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21" name="Oval 33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22" name="Oval 34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23" name="Oval 35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24" name="Oval 36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25" name="Oval 37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26" name="Oval 38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27" name="Oval 39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28" name="Oval 40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29" name="Oval 41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30" name="Oval 42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31" name="Oval 43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32" name="Oval 44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33" name="Oval 45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34" name="Oval 46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35" name="Oval 47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36" name="Oval 48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37" name="Oval 49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38" name="Oval 50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39" name="Oval 51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40" name="Oval 52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41" name="Oval 53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42" name="Oval 54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43" name="Oval 55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44" name="Oval 56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45" name="Oval 57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46" name="Oval 58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47" name="Oval 59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48" name="Oval 60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49" name="Oval 61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50" name="Oval 62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51" name="Oval 63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52" name="Oval 64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53" name="Oval 65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54" name="Oval 66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55" name="Oval 67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56" name="Oval 68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57" name="Oval 69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58" name="Oval 70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59" name="Oval 71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60" name="Oval 72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61" name="Oval 73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62" name="Oval 74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63" name="Oval 75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64" name="Oval 76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65" name="Oval 77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66" name="Oval 78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67" name="Oval 79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68" name="Oval 80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69" name="Oval 81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70" name="Oval 82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71" name="Oval 83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72" name="Oval 84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73" name="Oval 85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74" name="Oval 86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75" name="Oval 87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76" name="Oval 88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77" name="Oval 89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78" name="Oval 90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79" name="Oval 91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80" name="Oval 92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81" name="Oval 93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7982" name="Group 94"/>
          <p:cNvGrpSpPr>
            <a:grpSpLocks/>
          </p:cNvGrpSpPr>
          <p:nvPr/>
        </p:nvGrpSpPr>
        <p:grpSpPr bwMode="auto">
          <a:xfrm>
            <a:off x="3841750" y="1981200"/>
            <a:ext cx="2819400" cy="2895600"/>
            <a:chOff x="3744" y="4464"/>
            <a:chExt cx="1776" cy="1824"/>
          </a:xfrm>
        </p:grpSpPr>
        <p:sp>
          <p:nvSpPr>
            <p:cNvPr id="37993" name="Oval 95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7994" name="Group 96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37995" name="Oval 97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96" name="Line 98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97" name="Line 99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7983" name="AutoShape 100"/>
          <p:cNvSpPr>
            <a:spLocks noChangeArrowheads="1"/>
          </p:cNvSpPr>
          <p:nvPr/>
        </p:nvSpPr>
        <p:spPr bwMode="auto">
          <a:xfrm>
            <a:off x="7467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cs typeface="Arial" charset="0"/>
              </a:rPr>
              <a:t>Region of</a:t>
            </a:r>
          </a:p>
          <a:p>
            <a:pPr algn="ctr"/>
            <a:r>
              <a:rPr lang="en-US" sz="1600">
                <a:cs typeface="Arial" charset="0"/>
              </a:rPr>
              <a:t>interest</a:t>
            </a:r>
          </a:p>
        </p:txBody>
      </p:sp>
      <p:sp>
        <p:nvSpPr>
          <p:cNvPr id="37984" name="AutoShape 101"/>
          <p:cNvSpPr>
            <a:spLocks noChangeArrowheads="1"/>
          </p:cNvSpPr>
          <p:nvPr/>
        </p:nvSpPr>
        <p:spPr bwMode="auto">
          <a:xfrm>
            <a:off x="7467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cs typeface="Arial" charset="0"/>
              </a:rPr>
              <a:t>Center of</a:t>
            </a:r>
          </a:p>
          <a:p>
            <a:pPr algn="ctr"/>
            <a:r>
              <a:rPr lang="en-US" sz="1600">
                <a:cs typeface="Arial" charset="0"/>
              </a:rPr>
              <a:t>mass</a:t>
            </a:r>
          </a:p>
        </p:txBody>
      </p:sp>
      <p:sp>
        <p:nvSpPr>
          <p:cNvPr id="37985" name="AutoShape 102"/>
          <p:cNvSpPr>
            <a:spLocks noChangeArrowheads="1"/>
          </p:cNvSpPr>
          <p:nvPr/>
        </p:nvSpPr>
        <p:spPr bwMode="auto">
          <a:xfrm>
            <a:off x="7467600" y="541020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>
                <a:cs typeface="Arial" charset="0"/>
              </a:rPr>
              <a:t>Mean Shift</a:t>
            </a:r>
          </a:p>
          <a:p>
            <a:pPr algn="ctr"/>
            <a:r>
              <a:rPr lang="en-US" sz="1600">
                <a:cs typeface="Arial" charset="0"/>
              </a:rPr>
              <a:t>vector</a:t>
            </a:r>
          </a:p>
        </p:txBody>
      </p:sp>
      <p:grpSp>
        <p:nvGrpSpPr>
          <p:cNvPr id="4" name="Group 103"/>
          <p:cNvGrpSpPr>
            <a:grpSpLocks/>
          </p:cNvGrpSpPr>
          <p:nvPr/>
        </p:nvGrpSpPr>
        <p:grpSpPr bwMode="auto">
          <a:xfrm>
            <a:off x="5389563" y="3265488"/>
            <a:ext cx="457200" cy="457200"/>
            <a:chOff x="4486" y="3484"/>
            <a:chExt cx="288" cy="288"/>
          </a:xfrm>
        </p:grpSpPr>
        <p:sp>
          <p:nvSpPr>
            <p:cNvPr id="37990" name="Oval 104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91" name="Line 105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92" name="Line 106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0699" name="AutoShape 107"/>
          <p:cNvSpPr>
            <a:spLocks noChangeArrowheads="1"/>
          </p:cNvSpPr>
          <p:nvPr/>
        </p:nvSpPr>
        <p:spPr bwMode="auto">
          <a:xfrm rot="618372">
            <a:off x="5280025" y="3375025"/>
            <a:ext cx="381000" cy="152400"/>
          </a:xfrm>
          <a:prstGeom prst="rightArrow">
            <a:avLst>
              <a:gd name="adj1" fmla="val 50000"/>
              <a:gd name="adj2" fmla="val 625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988" name="Rectangle 109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cs typeface="Arial" charset="0"/>
              </a:rPr>
              <a:t>Slide by Y. Ukrainitz &amp; B. Sarel</a:t>
            </a:r>
          </a:p>
        </p:txBody>
      </p:sp>
      <p:sp>
        <p:nvSpPr>
          <p:cNvPr id="37989" name="Title 1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</a:t>
            </a:r>
          </a:p>
        </p:txBody>
      </p:sp>
    </p:spTree>
    <p:extLst>
      <p:ext uri="{BB962C8B-B14F-4D97-AF65-F5344CB8AC3E}">
        <p14:creationId xmlns:p14="http://schemas.microsoft.com/office/powerpoint/2010/main" val="21612049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0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699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Oval 2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15" name="Oval 3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16" name="Oval 4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17" name="Oval 5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18" name="Oval 6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19" name="Oval 7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0" name="Oval 8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1" name="Oval 9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2" name="Oval 10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3" name="Oval 11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4" name="Oval 12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5" name="Oval 13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6" name="Oval 14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7" name="Oval 15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8" name="Oval 16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9" name="Oval 17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0" name="Oval 18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1" name="Oval 19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2" name="Oval 20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3" name="Oval 21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4" name="Oval 22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5" name="Oval 23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6" name="Oval 24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7" name="Oval 25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8" name="Oval 26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9" name="Oval 27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40" name="Oval 28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41" name="Oval 29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42" name="Oval 30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43" name="Oval 31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44" name="Oval 32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45" name="Oval 33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46" name="Oval 34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47" name="Oval 35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48" name="Oval 36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49" name="Oval 37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50" name="Oval 38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51" name="Oval 39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52" name="Oval 40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53" name="Oval 41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54" name="Oval 42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55" name="Oval 43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56" name="Oval 44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57" name="Oval 45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58" name="Oval 46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59" name="Oval 47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60" name="Oval 48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61" name="Oval 49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62" name="Oval 50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63" name="Oval 51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64" name="Oval 52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65" name="Oval 53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66" name="Oval 54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67" name="Oval 55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68" name="Oval 56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69" name="Oval 57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70" name="Oval 58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71" name="Oval 59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72" name="Oval 60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73" name="Oval 61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74" name="Oval 62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75" name="Oval 63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76" name="Oval 64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77" name="Oval 65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78" name="Oval 66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79" name="Oval 67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80" name="Oval 68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81" name="Oval 69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82" name="Oval 70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83" name="Oval 71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84" name="Oval 72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85" name="Oval 73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86" name="Oval 74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87" name="Oval 75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88" name="Oval 76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89" name="Oval 77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90" name="Oval 78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91" name="Oval 79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92" name="Oval 80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93" name="Oval 81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94" name="Oval 82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95" name="Oval 83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96" name="Oval 84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97" name="Oval 85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98" name="Oval 86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99" name="Oval 87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000" name="Oval 88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001" name="Oval 89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002" name="Oval 90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003" name="Oval 91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004" name="Oval 92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005" name="Oval 93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94"/>
          <p:cNvGrpSpPr>
            <a:grpSpLocks/>
          </p:cNvGrpSpPr>
          <p:nvPr/>
        </p:nvGrpSpPr>
        <p:grpSpPr bwMode="auto">
          <a:xfrm>
            <a:off x="3841750" y="1981200"/>
            <a:ext cx="2819400" cy="2895600"/>
            <a:chOff x="3744" y="4464"/>
            <a:chExt cx="1776" cy="1824"/>
          </a:xfrm>
        </p:grpSpPr>
        <p:sp>
          <p:nvSpPr>
            <p:cNvPr id="39016" name="Oval 95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9017" name="Group 96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39018" name="Oval 97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019" name="Line 98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20" name="Line 99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9007" name="AutoShape 100"/>
          <p:cNvSpPr>
            <a:spLocks noChangeArrowheads="1"/>
          </p:cNvSpPr>
          <p:nvPr/>
        </p:nvSpPr>
        <p:spPr bwMode="auto">
          <a:xfrm>
            <a:off x="7467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cs typeface="Arial" charset="0"/>
              </a:rPr>
              <a:t>Region of</a:t>
            </a:r>
          </a:p>
          <a:p>
            <a:pPr algn="ctr"/>
            <a:r>
              <a:rPr lang="en-US" sz="1600">
                <a:cs typeface="Arial" charset="0"/>
              </a:rPr>
              <a:t>interest</a:t>
            </a:r>
          </a:p>
        </p:txBody>
      </p:sp>
      <p:sp>
        <p:nvSpPr>
          <p:cNvPr id="39008" name="AutoShape 101"/>
          <p:cNvSpPr>
            <a:spLocks noChangeArrowheads="1"/>
          </p:cNvSpPr>
          <p:nvPr/>
        </p:nvSpPr>
        <p:spPr bwMode="auto">
          <a:xfrm>
            <a:off x="7467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cs typeface="Arial" charset="0"/>
              </a:rPr>
              <a:t>Center of</a:t>
            </a:r>
          </a:p>
          <a:p>
            <a:pPr algn="ctr"/>
            <a:r>
              <a:rPr lang="en-US" sz="1600">
                <a:cs typeface="Arial" charset="0"/>
              </a:rPr>
              <a:t>mass</a:t>
            </a:r>
          </a:p>
        </p:txBody>
      </p:sp>
      <p:sp>
        <p:nvSpPr>
          <p:cNvPr id="39009" name="AutoShape 102"/>
          <p:cNvSpPr>
            <a:spLocks noChangeArrowheads="1"/>
          </p:cNvSpPr>
          <p:nvPr/>
        </p:nvSpPr>
        <p:spPr bwMode="auto">
          <a:xfrm>
            <a:off x="7467600" y="541020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>
                <a:cs typeface="Arial" charset="0"/>
              </a:rPr>
              <a:t>Mean Shift</a:t>
            </a:r>
          </a:p>
          <a:p>
            <a:pPr algn="ctr"/>
            <a:r>
              <a:rPr lang="en-US" sz="1600">
                <a:cs typeface="Arial" charset="0"/>
              </a:rPr>
              <a:t>vector</a:t>
            </a:r>
          </a:p>
        </p:txBody>
      </p:sp>
      <p:grpSp>
        <p:nvGrpSpPr>
          <p:cNvPr id="4" name="Group 103"/>
          <p:cNvGrpSpPr>
            <a:grpSpLocks/>
          </p:cNvGrpSpPr>
          <p:nvPr/>
        </p:nvGrpSpPr>
        <p:grpSpPr bwMode="auto">
          <a:xfrm>
            <a:off x="5389563" y="3265488"/>
            <a:ext cx="457200" cy="457200"/>
            <a:chOff x="4486" y="3484"/>
            <a:chExt cx="288" cy="288"/>
          </a:xfrm>
        </p:grpSpPr>
        <p:sp>
          <p:nvSpPr>
            <p:cNvPr id="39013" name="Oval 104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014" name="Line 105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015" name="Line 106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9011" name="Rectangle 108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cs typeface="Arial" charset="0"/>
              </a:rPr>
              <a:t>Slide by Y. Ukrainitz &amp; B. Sarel</a:t>
            </a:r>
          </a:p>
        </p:txBody>
      </p:sp>
      <p:sp>
        <p:nvSpPr>
          <p:cNvPr id="39012" name="Title 1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</a:t>
            </a:r>
          </a:p>
        </p:txBody>
      </p:sp>
    </p:spTree>
    <p:extLst>
      <p:ext uri="{BB962C8B-B14F-4D97-AF65-F5344CB8AC3E}">
        <p14:creationId xmlns:p14="http://schemas.microsoft.com/office/powerpoint/2010/main" val="433567868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01874E-6 L 0.03993 0.011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7" y="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Oval 2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39" name="Oval 3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0" name="Oval 4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1" name="Oval 5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2" name="Oval 6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3" name="Oval 7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4" name="Oval 8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5" name="Oval 9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6" name="Oval 10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7" name="Oval 11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8" name="Oval 12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9" name="Oval 13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0" name="Oval 14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1" name="Oval 15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2" name="Oval 16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3" name="Oval 17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4" name="Oval 18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5" name="Oval 19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6" name="Oval 20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7" name="Oval 21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8" name="Oval 22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9" name="Oval 23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60" name="Oval 24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61" name="Oval 25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62" name="Oval 26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63" name="Oval 27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64" name="Oval 28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65" name="Oval 29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66" name="Oval 30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67" name="Oval 31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68" name="Oval 32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69" name="Oval 33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70" name="Oval 34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71" name="Oval 35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72" name="Oval 36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73" name="Oval 37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74" name="Oval 38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75" name="Oval 39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76" name="Oval 40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77" name="Oval 41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78" name="Oval 42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79" name="Oval 43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80" name="Oval 44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81" name="Oval 45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82" name="Oval 46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83" name="Oval 47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84" name="Oval 48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85" name="Oval 49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86" name="Oval 50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87" name="Oval 51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88" name="Oval 52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89" name="Oval 53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90" name="Oval 54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91" name="Oval 55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92" name="Oval 56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93" name="Oval 57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94" name="Oval 58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95" name="Oval 59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96" name="Oval 60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97" name="Oval 61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98" name="Oval 62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99" name="Oval 63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00" name="Oval 64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01" name="Oval 65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02" name="Oval 66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03" name="Oval 67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04" name="Oval 68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05" name="Oval 69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06" name="Oval 70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07" name="Oval 71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08" name="Oval 72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09" name="Oval 73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10" name="Oval 74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11" name="Oval 75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12" name="Oval 76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13" name="Oval 77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14" name="Oval 78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15" name="Oval 79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16" name="Oval 80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17" name="Oval 81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18" name="Oval 82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19" name="Oval 83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20" name="Oval 84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21" name="Oval 85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22" name="Oval 86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23" name="Oval 87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24" name="Oval 88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25" name="Oval 89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26" name="Oval 90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27" name="Oval 91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28" name="Oval 92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29" name="Oval 93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0030" name="Group 94"/>
          <p:cNvGrpSpPr>
            <a:grpSpLocks/>
          </p:cNvGrpSpPr>
          <p:nvPr/>
        </p:nvGrpSpPr>
        <p:grpSpPr bwMode="auto">
          <a:xfrm>
            <a:off x="4211638" y="2047875"/>
            <a:ext cx="2819400" cy="2895600"/>
            <a:chOff x="3744" y="4464"/>
            <a:chExt cx="1776" cy="1824"/>
          </a:xfrm>
        </p:grpSpPr>
        <p:sp>
          <p:nvSpPr>
            <p:cNvPr id="40040" name="Oval 95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0041" name="Group 96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40042" name="Oval 97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43" name="Line 98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044" name="Line 99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0031" name="AutoShape 100"/>
          <p:cNvSpPr>
            <a:spLocks noChangeArrowheads="1"/>
          </p:cNvSpPr>
          <p:nvPr/>
        </p:nvSpPr>
        <p:spPr bwMode="auto">
          <a:xfrm>
            <a:off x="7467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cs typeface="Arial" charset="0"/>
              </a:rPr>
              <a:t>Region of</a:t>
            </a:r>
          </a:p>
          <a:p>
            <a:pPr algn="ctr"/>
            <a:r>
              <a:rPr lang="en-US" sz="1600">
                <a:cs typeface="Arial" charset="0"/>
              </a:rPr>
              <a:t>interest</a:t>
            </a:r>
          </a:p>
        </p:txBody>
      </p:sp>
      <p:sp>
        <p:nvSpPr>
          <p:cNvPr id="40032" name="AutoShape 101"/>
          <p:cNvSpPr>
            <a:spLocks noChangeArrowheads="1"/>
          </p:cNvSpPr>
          <p:nvPr/>
        </p:nvSpPr>
        <p:spPr bwMode="auto">
          <a:xfrm>
            <a:off x="7467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cs typeface="Arial" charset="0"/>
              </a:rPr>
              <a:t>Center of</a:t>
            </a:r>
          </a:p>
          <a:p>
            <a:pPr algn="ctr"/>
            <a:r>
              <a:rPr lang="en-US" sz="1600">
                <a:cs typeface="Arial" charset="0"/>
              </a:rPr>
              <a:t>mass</a:t>
            </a:r>
          </a:p>
        </p:txBody>
      </p:sp>
      <p:grpSp>
        <p:nvGrpSpPr>
          <p:cNvPr id="4" name="Group 102"/>
          <p:cNvGrpSpPr>
            <a:grpSpLocks/>
          </p:cNvGrpSpPr>
          <p:nvPr/>
        </p:nvGrpSpPr>
        <p:grpSpPr bwMode="auto">
          <a:xfrm>
            <a:off x="5389563" y="3265488"/>
            <a:ext cx="457200" cy="457200"/>
            <a:chOff x="4486" y="3484"/>
            <a:chExt cx="288" cy="288"/>
          </a:xfrm>
        </p:grpSpPr>
        <p:sp>
          <p:nvSpPr>
            <p:cNvPr id="40037" name="Oval 103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38" name="Line 104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039" name="Line 105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0034" name="Rectangle 107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cs typeface="Arial" charset="0"/>
              </a:rPr>
              <a:t>Slide by Y. Ukrainitz &amp; B. Sarel</a:t>
            </a:r>
          </a:p>
        </p:txBody>
      </p:sp>
      <p:sp>
        <p:nvSpPr>
          <p:cNvPr id="40035" name="Content Placeholder 10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0036" name="Title 1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</a:t>
            </a:r>
          </a:p>
        </p:txBody>
      </p:sp>
    </p:spTree>
    <p:extLst>
      <p:ext uri="{BB962C8B-B14F-4D97-AF65-F5344CB8AC3E}">
        <p14:creationId xmlns:p14="http://schemas.microsoft.com/office/powerpoint/2010/main" val="28409539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Oval 9"/>
          <p:cNvSpPr>
            <a:spLocks noChangeArrowheads="1"/>
          </p:cNvSpPr>
          <p:nvPr/>
        </p:nvSpPr>
        <p:spPr bwMode="auto">
          <a:xfrm>
            <a:off x="7620000" y="5584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7" name="Oval 10"/>
          <p:cNvSpPr>
            <a:spLocks noChangeArrowheads="1"/>
          </p:cNvSpPr>
          <p:nvPr/>
        </p:nvSpPr>
        <p:spPr bwMode="auto">
          <a:xfrm>
            <a:off x="7391400" y="5334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8" name="Oval 11"/>
          <p:cNvSpPr>
            <a:spLocks noChangeArrowheads="1"/>
          </p:cNvSpPr>
          <p:nvPr/>
        </p:nvSpPr>
        <p:spPr bwMode="auto">
          <a:xfrm>
            <a:off x="7620000" y="510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9" name="Oval 12"/>
          <p:cNvSpPr>
            <a:spLocks noChangeArrowheads="1"/>
          </p:cNvSpPr>
          <p:nvPr/>
        </p:nvSpPr>
        <p:spPr bwMode="auto">
          <a:xfrm>
            <a:off x="7467600" y="586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0" name="Oval 13"/>
          <p:cNvSpPr>
            <a:spLocks noChangeArrowheads="1"/>
          </p:cNvSpPr>
          <p:nvPr/>
        </p:nvSpPr>
        <p:spPr bwMode="auto">
          <a:xfrm>
            <a:off x="7086600" y="556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1" name="Oval 14"/>
          <p:cNvSpPr>
            <a:spLocks noChangeArrowheads="1"/>
          </p:cNvSpPr>
          <p:nvPr/>
        </p:nvSpPr>
        <p:spPr bwMode="auto">
          <a:xfrm>
            <a:off x="70104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2" name="Oval 15"/>
          <p:cNvSpPr>
            <a:spLocks noChangeArrowheads="1"/>
          </p:cNvSpPr>
          <p:nvPr/>
        </p:nvSpPr>
        <p:spPr bwMode="auto">
          <a:xfrm>
            <a:off x="7391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3" name="Oval 16"/>
          <p:cNvSpPr>
            <a:spLocks noChangeArrowheads="1"/>
          </p:cNvSpPr>
          <p:nvPr/>
        </p:nvSpPr>
        <p:spPr bwMode="auto">
          <a:xfrm>
            <a:off x="71628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4" name="Oval 17"/>
          <p:cNvSpPr>
            <a:spLocks noChangeArrowheads="1"/>
          </p:cNvSpPr>
          <p:nvPr/>
        </p:nvSpPr>
        <p:spPr bwMode="auto">
          <a:xfrm>
            <a:off x="7543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5" name="Oval 18"/>
          <p:cNvSpPr>
            <a:spLocks noChangeArrowheads="1"/>
          </p:cNvSpPr>
          <p:nvPr/>
        </p:nvSpPr>
        <p:spPr bwMode="auto">
          <a:xfrm>
            <a:off x="76200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6" name="Oval 19"/>
          <p:cNvSpPr>
            <a:spLocks noChangeArrowheads="1"/>
          </p:cNvSpPr>
          <p:nvPr/>
        </p:nvSpPr>
        <p:spPr bwMode="auto">
          <a:xfrm>
            <a:off x="6477000" y="586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7" name="Oval 20"/>
          <p:cNvSpPr>
            <a:spLocks noChangeArrowheads="1"/>
          </p:cNvSpPr>
          <p:nvPr/>
        </p:nvSpPr>
        <p:spPr bwMode="auto">
          <a:xfrm>
            <a:off x="6705600" y="5334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8" name="Oval 21"/>
          <p:cNvSpPr>
            <a:spLocks noChangeArrowheads="1"/>
          </p:cNvSpPr>
          <p:nvPr/>
        </p:nvSpPr>
        <p:spPr bwMode="auto">
          <a:xfrm>
            <a:off x="61722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9" name="Oval 22"/>
          <p:cNvSpPr>
            <a:spLocks noChangeArrowheads="1"/>
          </p:cNvSpPr>
          <p:nvPr/>
        </p:nvSpPr>
        <p:spPr bwMode="auto">
          <a:xfrm>
            <a:off x="67056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0" name="Oval 23"/>
          <p:cNvSpPr>
            <a:spLocks noChangeArrowheads="1"/>
          </p:cNvSpPr>
          <p:nvPr/>
        </p:nvSpPr>
        <p:spPr bwMode="auto">
          <a:xfrm>
            <a:off x="7162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1" name="Oval 24"/>
          <p:cNvSpPr>
            <a:spLocks noChangeArrowheads="1"/>
          </p:cNvSpPr>
          <p:nvPr/>
        </p:nvSpPr>
        <p:spPr bwMode="auto">
          <a:xfrm>
            <a:off x="6781800" y="3733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2" name="Oval 27"/>
          <p:cNvSpPr>
            <a:spLocks noChangeArrowheads="1"/>
          </p:cNvSpPr>
          <p:nvPr/>
        </p:nvSpPr>
        <p:spPr bwMode="auto">
          <a:xfrm>
            <a:off x="60960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3" name="Oval 28"/>
          <p:cNvSpPr>
            <a:spLocks noChangeArrowheads="1"/>
          </p:cNvSpPr>
          <p:nvPr/>
        </p:nvSpPr>
        <p:spPr bwMode="auto">
          <a:xfrm>
            <a:off x="5715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4" name="Oval 29"/>
          <p:cNvSpPr>
            <a:spLocks noChangeArrowheads="1"/>
          </p:cNvSpPr>
          <p:nvPr/>
        </p:nvSpPr>
        <p:spPr bwMode="auto">
          <a:xfrm>
            <a:off x="6096000" y="541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5" name="Oval 30"/>
          <p:cNvSpPr>
            <a:spLocks noChangeArrowheads="1"/>
          </p:cNvSpPr>
          <p:nvPr/>
        </p:nvSpPr>
        <p:spPr bwMode="auto">
          <a:xfrm>
            <a:off x="5334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6" name="Oval 31"/>
          <p:cNvSpPr>
            <a:spLocks noChangeArrowheads="1"/>
          </p:cNvSpPr>
          <p:nvPr/>
        </p:nvSpPr>
        <p:spPr bwMode="auto">
          <a:xfrm>
            <a:off x="4953000" y="4648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7" name="Oval 32"/>
          <p:cNvSpPr>
            <a:spLocks noChangeArrowheads="1"/>
          </p:cNvSpPr>
          <p:nvPr/>
        </p:nvSpPr>
        <p:spPr bwMode="auto">
          <a:xfrm>
            <a:off x="53340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098" name="Group 33"/>
          <p:cNvGrpSpPr>
            <a:grpSpLocks/>
          </p:cNvGrpSpPr>
          <p:nvPr/>
        </p:nvGrpSpPr>
        <p:grpSpPr bwMode="auto">
          <a:xfrm>
            <a:off x="5029200" y="3429000"/>
            <a:ext cx="2819400" cy="2895600"/>
            <a:chOff x="3744" y="4464"/>
            <a:chExt cx="1776" cy="1824"/>
          </a:xfrm>
        </p:grpSpPr>
        <p:sp>
          <p:nvSpPr>
            <p:cNvPr id="3113" name="Oval 34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114" name="Group 35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3115" name="Oval 36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16" name="Line 37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7" name="Line 38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099" name="Group 39"/>
          <p:cNvGrpSpPr>
            <a:grpSpLocks/>
          </p:cNvGrpSpPr>
          <p:nvPr/>
        </p:nvGrpSpPr>
        <p:grpSpPr bwMode="auto">
          <a:xfrm>
            <a:off x="6781800" y="4800600"/>
            <a:ext cx="457200" cy="457200"/>
            <a:chOff x="4486" y="3484"/>
            <a:chExt cx="288" cy="288"/>
          </a:xfrm>
        </p:grpSpPr>
        <p:sp>
          <p:nvSpPr>
            <p:cNvPr id="3110" name="Oval 40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11" name="Line 41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12" name="Line 42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2140" name="Line 44"/>
          <p:cNvSpPr>
            <a:spLocks noChangeShapeType="1"/>
          </p:cNvSpPr>
          <p:nvPr/>
        </p:nvSpPr>
        <p:spPr bwMode="auto">
          <a:xfrm flipV="1">
            <a:off x="4648200" y="4800600"/>
            <a:ext cx="1828800" cy="152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01" name="AutoShape 47"/>
          <p:cNvSpPr>
            <a:spLocks noChangeArrowheads="1"/>
          </p:cNvSpPr>
          <p:nvPr/>
        </p:nvSpPr>
        <p:spPr bwMode="auto">
          <a:xfrm rot="1015650">
            <a:off x="6448425" y="4876800"/>
            <a:ext cx="533400" cy="152400"/>
          </a:xfrm>
          <a:prstGeom prst="rightArrow">
            <a:avLst>
              <a:gd name="adj1" fmla="val 50000"/>
              <a:gd name="adj2" fmla="val 87500"/>
            </a:avLst>
          </a:prstGeom>
          <a:solidFill>
            <a:srgbClr val="33CCFF"/>
          </a:solidFill>
          <a:ln w="28575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02" name="Text Box 48"/>
          <p:cNvSpPr txBox="1">
            <a:spLocks noChangeArrowheads="1"/>
          </p:cNvSpPr>
          <p:nvPr/>
        </p:nvSpPr>
        <p:spPr bwMode="auto">
          <a:xfrm>
            <a:off x="381000" y="1676400"/>
            <a:ext cx="55626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u="sng">
                <a:cs typeface="Arial" charset="0"/>
              </a:rPr>
              <a:t>Simple Mean Shift procedure</a:t>
            </a:r>
            <a:r>
              <a:rPr lang="en-US" sz="2400">
                <a:cs typeface="Arial" charset="0"/>
              </a:rPr>
              <a:t>:</a:t>
            </a:r>
          </a:p>
          <a:p>
            <a:pPr eaLnBrk="1" hangingPunct="1">
              <a:buFontTx/>
              <a:buChar char="•"/>
            </a:pPr>
            <a:r>
              <a:rPr lang="en-US" sz="2400">
                <a:cs typeface="Arial" charset="0"/>
              </a:rPr>
              <a:t> Compute mean shift vector</a:t>
            </a:r>
          </a:p>
          <a:p>
            <a:pPr eaLnBrk="1" hangingPunct="1">
              <a:buFontTx/>
              <a:buChar char="•"/>
            </a:pPr>
            <a:endParaRPr lang="en-US" sz="2400">
              <a:cs typeface="Arial" charset="0"/>
            </a:endParaRPr>
          </a:p>
          <a:p>
            <a:pPr eaLnBrk="1" hangingPunct="1">
              <a:buFontTx/>
              <a:buChar char="•"/>
            </a:pPr>
            <a:r>
              <a:rPr lang="en-US" sz="2400">
                <a:cs typeface="Arial" charset="0"/>
              </a:rPr>
              <a:t>Translate the Kernel window by </a:t>
            </a:r>
            <a:r>
              <a:rPr lang="en-US" sz="2400" b="1">
                <a:cs typeface="Arial" charset="0"/>
              </a:rPr>
              <a:t>m(x)</a:t>
            </a:r>
            <a:endParaRPr lang="en-US" sz="2400">
              <a:cs typeface="Arial" charset="0"/>
            </a:endParaRPr>
          </a:p>
        </p:txBody>
      </p:sp>
      <p:graphicFrame>
        <p:nvGraphicFramePr>
          <p:cNvPr id="3074" name="Object 49"/>
          <p:cNvGraphicFramePr>
            <a:graphicFrameLocks noChangeAspect="1"/>
          </p:cNvGraphicFramePr>
          <p:nvPr/>
        </p:nvGraphicFramePr>
        <p:xfrm>
          <a:off x="457200" y="3657600"/>
          <a:ext cx="4343400" cy="2471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4738" name="Equation" r:id="rId4" imgW="1917360" imgH="1091880" progId="Equation.DSMT4">
                  <p:embed/>
                </p:oleObj>
              </mc:Choice>
              <mc:Fallback>
                <p:oleObj name="Equation" r:id="rId4" imgW="1917360" imgH="1091880" progId="Equation.DSMT4">
                  <p:embed/>
                  <p:pic>
                    <p:nvPicPr>
                      <p:cNvPr id="3074" name="Object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3657600"/>
                        <a:ext cx="4343400" cy="2471738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2142" name="Line 46"/>
          <p:cNvSpPr>
            <a:spLocks noChangeShapeType="1"/>
          </p:cNvSpPr>
          <p:nvPr/>
        </p:nvSpPr>
        <p:spPr bwMode="auto">
          <a:xfrm flipV="1">
            <a:off x="4114800" y="5029200"/>
            <a:ext cx="2895600" cy="533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2151" name="Rectangle 55"/>
          <p:cNvSpPr>
            <a:spLocks noChangeArrowheads="1"/>
          </p:cNvSpPr>
          <p:nvPr/>
        </p:nvSpPr>
        <p:spPr bwMode="auto">
          <a:xfrm>
            <a:off x="1676400" y="3429000"/>
            <a:ext cx="2438400" cy="28194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2152" name="Rectangle 56"/>
          <p:cNvSpPr>
            <a:spLocks noChangeArrowheads="1"/>
          </p:cNvSpPr>
          <p:nvPr/>
        </p:nvSpPr>
        <p:spPr bwMode="auto">
          <a:xfrm>
            <a:off x="4343400" y="4572000"/>
            <a:ext cx="381000" cy="609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7" name="Content Placeholder 4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3108" name="Title 1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he-IL" smtClean="0"/>
              <a:t>Computing the Mean Shift</a:t>
            </a:r>
            <a:endParaRPr lang="en-US" smtClean="0"/>
          </a:p>
        </p:txBody>
      </p:sp>
      <p:sp>
        <p:nvSpPr>
          <p:cNvPr id="3109" name="Rectangle 107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cs typeface="Arial" charset="0"/>
              </a:rPr>
              <a:t>Slide by Y. Ukrainitz &amp; B. Sarel</a:t>
            </a:r>
          </a:p>
        </p:txBody>
      </p:sp>
    </p:spTree>
    <p:extLst>
      <p:ext uri="{BB962C8B-B14F-4D97-AF65-F5344CB8AC3E}">
        <p14:creationId xmlns:p14="http://schemas.microsoft.com/office/powerpoint/2010/main" val="10149582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140" grpId="0" animBg="1"/>
      <p:bldP spid="132142" grpId="0" animBg="1"/>
      <p:bldP spid="132151" grpId="0" animBg="1"/>
      <p:bldP spid="132152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Oval 2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3" name="Oval 3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4" name="Oval 4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5" name="Oval 5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6" name="Oval 6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7" name="Oval 7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8" name="Oval 8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9" name="Oval 9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0" name="Oval 10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1" name="Oval 11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2" name="Oval 12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3" name="Oval 13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4" name="Oval 14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5" name="Oval 15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6" name="Oval 16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7" name="Oval 17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8" name="Oval 18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9" name="Oval 19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80" name="Oval 20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81" name="Oval 21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82" name="Oval 22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83" name="Oval 23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84" name="Oval 24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85" name="Oval 25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86" name="Oval 26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87" name="Oval 27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88" name="Oval 28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89" name="Oval 29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90" name="Oval 30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91" name="Oval 31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92" name="Oval 32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93" name="Oval 33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94" name="Oval 34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95" name="Oval 35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96" name="Oval 36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97" name="Oval 37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98" name="Oval 38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99" name="Oval 39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00" name="Oval 40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01" name="Oval 41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02" name="Oval 42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03" name="Oval 43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04" name="Oval 44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05" name="Oval 45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06" name="Oval 46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07" name="Oval 47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08" name="Oval 48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09" name="Oval 49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10" name="Oval 50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11" name="Oval 51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12" name="Oval 52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13" name="Oval 53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14" name="Oval 54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15" name="Oval 55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16" name="Oval 56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17" name="Oval 57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18" name="Oval 58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19" name="Oval 59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20" name="Oval 60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21" name="Oval 61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22" name="Oval 62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23" name="Oval 63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24" name="Oval 64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25" name="Oval 65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26" name="Oval 66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27" name="Oval 67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28" name="Oval 68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29" name="Oval 69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30" name="Oval 70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31" name="Oval 71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32" name="Oval 72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33" name="Oval 73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34" name="Oval 74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35" name="Oval 75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36" name="Oval 76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37" name="Oval 77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38" name="Oval 78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39" name="Oval 79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40" name="Oval 80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41" name="Oval 81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42" name="Oval 82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43" name="Oval 83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44" name="Oval 84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45" name="Oval 85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46" name="Oval 86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47" name="Oval 87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48" name="Oval 88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49" name="Oval 89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50" name="Oval 90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51" name="Oval 91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52" name="Oval 92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53" name="Oval 93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4239" name="Oval 95"/>
          <p:cNvSpPr>
            <a:spLocks noChangeArrowheads="1"/>
          </p:cNvSpPr>
          <p:nvPr/>
        </p:nvSpPr>
        <p:spPr bwMode="auto">
          <a:xfrm>
            <a:off x="2057400" y="51054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240" name="Oval 96"/>
          <p:cNvSpPr>
            <a:spLocks noChangeArrowheads="1"/>
          </p:cNvSpPr>
          <p:nvPr/>
        </p:nvSpPr>
        <p:spPr bwMode="auto">
          <a:xfrm>
            <a:off x="1600200" y="41910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241" name="Oval 97"/>
          <p:cNvSpPr>
            <a:spLocks noChangeArrowheads="1"/>
          </p:cNvSpPr>
          <p:nvPr/>
        </p:nvSpPr>
        <p:spPr bwMode="auto">
          <a:xfrm>
            <a:off x="1752600" y="28956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242" name="Oval 98"/>
          <p:cNvSpPr>
            <a:spLocks noChangeArrowheads="1"/>
          </p:cNvSpPr>
          <p:nvPr/>
        </p:nvSpPr>
        <p:spPr bwMode="auto">
          <a:xfrm>
            <a:off x="1676400" y="12954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243" name="Oval 99"/>
          <p:cNvSpPr>
            <a:spLocks noChangeArrowheads="1"/>
          </p:cNvSpPr>
          <p:nvPr/>
        </p:nvSpPr>
        <p:spPr bwMode="auto">
          <a:xfrm>
            <a:off x="3352800" y="11430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244" name="Oval 100"/>
          <p:cNvSpPr>
            <a:spLocks noChangeArrowheads="1"/>
          </p:cNvSpPr>
          <p:nvPr/>
        </p:nvSpPr>
        <p:spPr bwMode="auto">
          <a:xfrm>
            <a:off x="3429000" y="50292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245" name="Oval 101"/>
          <p:cNvSpPr>
            <a:spLocks noChangeArrowheads="1"/>
          </p:cNvSpPr>
          <p:nvPr/>
        </p:nvSpPr>
        <p:spPr bwMode="auto">
          <a:xfrm>
            <a:off x="4495800" y="48768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246" name="Oval 102"/>
          <p:cNvSpPr>
            <a:spLocks noChangeArrowheads="1"/>
          </p:cNvSpPr>
          <p:nvPr/>
        </p:nvSpPr>
        <p:spPr bwMode="auto">
          <a:xfrm>
            <a:off x="5562600" y="50292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247" name="Oval 103"/>
          <p:cNvSpPr>
            <a:spLocks noChangeArrowheads="1"/>
          </p:cNvSpPr>
          <p:nvPr/>
        </p:nvSpPr>
        <p:spPr bwMode="auto">
          <a:xfrm>
            <a:off x="6781800" y="39624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248" name="Oval 104"/>
          <p:cNvSpPr>
            <a:spLocks noChangeArrowheads="1"/>
          </p:cNvSpPr>
          <p:nvPr/>
        </p:nvSpPr>
        <p:spPr bwMode="auto">
          <a:xfrm>
            <a:off x="7315200" y="28194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249" name="Oval 105"/>
          <p:cNvSpPr>
            <a:spLocks noChangeArrowheads="1"/>
          </p:cNvSpPr>
          <p:nvPr/>
        </p:nvSpPr>
        <p:spPr bwMode="auto">
          <a:xfrm>
            <a:off x="6934200" y="15240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250" name="Oval 106"/>
          <p:cNvSpPr>
            <a:spLocks noChangeArrowheads="1"/>
          </p:cNvSpPr>
          <p:nvPr/>
        </p:nvSpPr>
        <p:spPr bwMode="auto">
          <a:xfrm>
            <a:off x="5715000" y="9906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251" name="Oval 107"/>
          <p:cNvSpPr>
            <a:spLocks noChangeArrowheads="1"/>
          </p:cNvSpPr>
          <p:nvPr/>
        </p:nvSpPr>
        <p:spPr bwMode="auto">
          <a:xfrm>
            <a:off x="4572000" y="9906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252" name="Oval 108"/>
          <p:cNvSpPr>
            <a:spLocks noChangeArrowheads="1"/>
          </p:cNvSpPr>
          <p:nvPr/>
        </p:nvSpPr>
        <p:spPr bwMode="auto">
          <a:xfrm>
            <a:off x="3276600" y="35814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253" name="Oval 109"/>
          <p:cNvSpPr>
            <a:spLocks noChangeArrowheads="1"/>
          </p:cNvSpPr>
          <p:nvPr/>
        </p:nvSpPr>
        <p:spPr bwMode="auto">
          <a:xfrm>
            <a:off x="3505200" y="22860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254" name="Oval 110"/>
          <p:cNvSpPr>
            <a:spLocks noChangeArrowheads="1"/>
          </p:cNvSpPr>
          <p:nvPr/>
        </p:nvSpPr>
        <p:spPr bwMode="auto">
          <a:xfrm>
            <a:off x="5715000" y="20574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255" name="Oval 111"/>
          <p:cNvSpPr>
            <a:spLocks noChangeArrowheads="1"/>
          </p:cNvSpPr>
          <p:nvPr/>
        </p:nvSpPr>
        <p:spPr bwMode="auto">
          <a:xfrm>
            <a:off x="5715000" y="32766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256" name="Oval 112"/>
          <p:cNvSpPr>
            <a:spLocks noChangeArrowheads="1"/>
          </p:cNvSpPr>
          <p:nvPr/>
        </p:nvSpPr>
        <p:spPr bwMode="auto">
          <a:xfrm>
            <a:off x="4572000" y="38862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72" name="Title 1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he-IL" smtClean="0"/>
              <a:t>Real Modality Analysis</a:t>
            </a: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6019528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C 0.025 -0.00301 0.05 -0.00162 0.075 0.00139 C 0.08403 0.00532 0.09375 0.00995 0.10313 0.0125 C 0.10834 0.01389 0.11736 0.01551 0.12188 0.01944 C 0.12691 0.02384 0.12379 0.02176 0.13125 0.025 C 0.13681 0.02754 0.14202 0.03333 0.14688 0.0375 C 0.15486 0.04467 0.16163 0.05532 0.16771 0.06528 C 0.17031 0.06967 0.17604 0.07778 0.17604 0.07778 C 0.17761 0.08403 0.18056 0.08889 0.18334 0.09444 C 0.18455 0.09699 0.18386 0.10069 0.18542 0.10278 C 0.18577 0.10324 0.18611 0.1037 0.18646 0.10416 " pathEditMode="relative" ptsTypes="ffffffffffA">
                                      <p:cBhvr>
                                        <p:cTn id="6" dur="2000" fill="hold"/>
                                        <p:tgtEl>
                                          <p:spTgt spid="1342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C 0.0125 -0.00556 0.02448 -0.01111 0.03542 -0.02084 C 0.03837 -0.02686 0.04792 -0.03102 0.05313 -0.03334 C 0.0592 -0.03611 0.06615 -0.04283 0.07292 -0.04306 C 0.08507 -0.04352 0.09722 -0.04398 0.10938 -0.04445 C 0.11945 -0.04769 0.12761 -0.05301 0.13646 -0.05973 C 0.14202 -0.06389 0.1441 -0.0676 0.15 -0.06945 C 0.16667 -0.08426 0.19427 -0.08056 0.21146 -0.08056 " pathEditMode="relative" ptsTypes="fffffffA">
                                      <p:cBhvr>
                                        <p:cTn id="8" dur="2000" fill="hold"/>
                                        <p:tgtEl>
                                          <p:spTgt spid="1342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3.33333E-6 C 0.00573 -0.00509 0.01285 -0.01088 0.01875 -0.01528 C 0.02361 -0.01898 0.02674 -0.02384 0.03125 -0.02778 C 0.03368 -0.03264 0.03438 -0.03611 0.0375 -0.04028 C 0.03889 -0.0456 0.04097 -0.05255 0.04375 -0.05694 C 0.0467 -0.06157 0.04705 -0.06019 0.04896 -0.06528 C 0.05538 -0.08241 0.06458 -0.10532 0.06458 -0.125 " pathEditMode="relative" ptsTypes="ffffffA">
                                      <p:cBhvr>
                                        <p:cTn id="10" dur="2000" fill="hold"/>
                                        <p:tgtEl>
                                          <p:spTgt spid="1342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5.55556E-6 C -0.00486 -0.00207 -0.00903 -0.00555 -0.01354 -0.00832 C -0.02361 -0.01434 -0.03351 -0.01805 -0.04271 -0.02638 C -0.04705 -0.03032 -0.05382 -0.03379 -0.05625 -0.04027 " pathEditMode="relative" ptsTypes="fffA">
                                      <p:cBhvr>
                                        <p:cTn id="12" dur="2000" fill="hold"/>
                                        <p:tgtEl>
                                          <p:spTgt spid="1342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E-6 3.33333E-6 C -0.01233 0.00115 -0.02674 0.00162 -0.0375 0.01111 C -0.04098 0.025 -0.03525 0.00393 -0.04167 0.01944 C -0.04393 0.02477 -0.04358 0.02916 -0.0448 0.03472 C -0.04566 0.03889 -0.04688 0.04305 -0.04792 0.04722 C -0.04827 0.04861 -0.04896 0.05139 -0.04896 0.05139 C -0.04931 0.05463 -0.04983 0.05787 -0.05 0.06111 C -0.05105 0.08703 -0.04879 0.10208 -0.05417 0.12361 C -0.05556 0.12916 -0.05608 0.13472 -0.06042 0.1375 " pathEditMode="relative" ptsTypes="ffffffffA">
                                      <p:cBhvr>
                                        <p:cTn id="14" dur="2000" fill="hold"/>
                                        <p:tgtEl>
                                          <p:spTgt spid="1342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6 -6.66667E-6 C 0.00105 0.00092 0.00209 0.00208 0.00313 0.00277 C 0.00417 0.00346 0.00521 0.00346 0.00626 0.00416 C 0.01372 0.00971 0.01789 0.01527 0.02605 0.01805 C 0.03351 0.02476 0.04323 0.02615 0.05105 0.03194 C 0.0533 0.03356 0.05521 0.03564 0.0573 0.03749 C 0.05834 0.03842 0.06042 0.04027 0.06042 0.04027 C 0.06198 0.04328 0.06407 0.04559 0.06563 0.0486 C 0.06997 0.0574 0.07292 0.06805 0.07605 0.07777 C 0.07917 0.08726 0.08091 0.09953 0.08751 0.10555 C 0.09462 0.1199 0.1099 0.13333 0.12084 0.14305 C 0.13924 0.15948 0.1606 0.18309 0.1823 0.19027 C 0.20001 0.20601 0.23143 0.20555 0.25105 0.20694 C 0.2691 0.20995 0.28716 0.21157 0.30521 0.21388 C 0.31546 0.21735 0.30174 0.21296 0.32084 0.21666 C 0.33195 0.21874 0.34341 0.22476 0.35417 0.22916 C 0.35973 0.23147 0.36528 0.23356 0.37084 0.2361 C 0.37327 0.23726 0.37709 0.24166 0.37709 0.24166 C 0.37987 0.24698 0.38438 0.25277 0.38941 0.25277 " pathEditMode="relative" ptsTypes="ffffffffffffffffffA">
                                      <p:cBhvr>
                                        <p:cTn id="16" dur="2000" fill="hold"/>
                                        <p:tgtEl>
                                          <p:spTgt spid="1342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C 0.00573 0.00254 0.0118 0.00509 0.01771 0.00694 C 0.02048 0.00787 0.02604 0.00972 0.02604 0.00972 C 0.03437 0.01713 0.05225 0.01643 0.0625 0.01805 C 0.07916 0.02546 0.09583 0.03263 0.11354 0.03472 C 0.1217 0.0368 0.12916 0.03796 0.1375 0.03888 C 0.15659 0.04398 0.17673 0.04097 0.19583 0.04027 C 0.2059 0.03588 0.21666 0.03263 0.22708 0.02916 C 0.2309 0.028 0.23489 0.02453 0.23854 0.02361 C 0.24757 0.02129 0.25746 0.02013 0.26666 0.01805 C 0.27222 0.01689 0.27777 0.0162 0.28333 0.01527 C 0.28993 0.01435 0.30312 0.0125 0.30312 0.0125 C 0.31666 0.01296 0.33021 0.01296 0.34375 0.01388 C 0.35 0.01435 0.3625 0.01666 0.3625 0.01666 C 0.36892 0.01875 0.37552 0.02083 0.38229 0.02083 " pathEditMode="relative" ptsTypes="ffffffffffffffA">
                                      <p:cBhvr>
                                        <p:cTn id="18" dur="2000" fill="hold"/>
                                        <p:tgtEl>
                                          <p:spTgt spid="1342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6.66667E-6 C 0.01354 0.00254 0.02691 0.00324 0.04062 0.00416 C 0.07465 0.00231 0.10677 -0.00487 0.13854 -0.02084 C 0.14375 -0.02339 0.14427 -0.02778 0.14792 -0.03195 C 0.15121 -0.03589 0.15451 -0.03774 0.15833 -0.04028 C 0.16337 -0.05024 0.17083 -0.05278 0.17812 -0.05834 C 0.19028 -0.06783 0.18212 -0.06297 0.19167 -0.06806 C 0.19601 -0.07385 0.20226 -0.07964 0.20833 -0.08195 C 0.21111 -0.08288 0.21667 -0.08473 0.21667 -0.08473 C 0.22795 -0.09468 0.24097 -0.10116 0.25417 -0.10556 C 0.26007 -0.11089 0.26667 -0.11528 0.27292 -0.11945 C 0.27969 -0.12408 0.27222 -0.12014 0.27917 -0.12639 C 0.28212 -0.12894 0.28559 -0.13079 0.28854 -0.13334 C 0.29392 -0.1382 0.29219 -0.13426 0.29896 -0.13889 C 0.30764 -0.14468 0.31684 -0.14769 0.32604 -0.15139 C 0.33212 -0.15371 0.33976 -0.15903 0.34583 -0.15973 C 0.36059 -0.16112 0.375 -0.16389 0.38958 -0.16667 C 0.39167 -0.1676 0.39375 -0.16852 0.39583 -0.16945 C 0.39687 -0.16991 0.39896 -0.17084 0.39896 -0.17084 " pathEditMode="relative" ptsTypes="ffffffffffffffffffA">
                                      <p:cBhvr>
                                        <p:cTn id="20" dur="2000" fill="hold"/>
                                        <p:tgtEl>
                                          <p:spTgt spid="1342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22222E-6 C 0.00694 0.00625 0.01441 -0.00092 0.02187 0.00417 C 0.02969 0.00162 0.03559 -0.00277 0.04271 -0.00694 C 0.04739 -0.00972 0.04601 -0.00694 0.05 -0.00972 C 0.05798 -0.01504 0.06614 -0.02129 0.075 -0.02361 C 0.0868 -0.03148 0.10191 -0.03472 0.11458 -0.03889 C 0.12673 -0.04305 0.13732 -0.05069 0.15 -0.05277 C 0.15607 -0.05555 0.16094 -0.05602 0.16771 -0.05694 C 0.1809 -0.06134 0.1967 -0.06203 0.21042 -0.06389 C 0.25295 -0.06203 0.25885 -0.06111 0.31146 -0.06389 C 0.31614 -0.06412 0.32101 -0.06504 0.325 -0.06805 C 0.34757 -0.08472 0.31962 -0.06597 0.33542 -0.07639 C 0.33819 -0.08194 0.34271 -0.08796 0.34687 -0.09166 C 0.34809 -0.09838 0.3493 -0.10416 0.35208 -0.10972 C 0.35364 -0.11782 0.35451 -0.12314 0.35521 -0.13194 C 0.35434 -0.15254 0.35417 -0.18148 0.34479 -0.2 C 0.34392 -0.20578 0.34271 -0.21111 0.34167 -0.21666 C 0.34236 -0.24282 0.34062 -0.26227 0.35104 -0.28333 C 0.3533 -0.28796 0.35278 -0.29861 0.35521 -0.30277 C 0.35573 -0.3037 0.3566 -0.30185 0.35729 -0.30139 " pathEditMode="relative" ptsTypes="fffffffffffffffffffA">
                                      <p:cBhvr>
                                        <p:cTn id="22" dur="2000" fill="hold"/>
                                        <p:tgtEl>
                                          <p:spTgt spid="1342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C 0.00625 -0.00556 0.01302 -0.00718 0.01979 -0.01111 C 0.02118 -0.01204 0.02257 -0.0132 0.02396 -0.01389 C 0.02673 -0.01505 0.03229 -0.01667 0.03229 -0.01667 C 0.0368 -0.0206 0.04184 -0.02153 0.04687 -0.02361 C 0.05451 -0.02662 0.06215 -0.02986 0.06979 -0.03333 C 0.07257 -0.03449 0.07673 -0.03542 0.07916 -0.0375 C 0.08333 -0.0412 0.09045 -0.05 0.09479 -0.05278 C 0.09948 -0.05602 0.09652 -0.05208 0.10104 -0.05695 C 0.10225 -0.0581 0.10295 -0.05995 0.10416 -0.06111 C 0.10503 -0.06204 0.10625 -0.06181 0.10729 -0.0625 C 0.11441 -0.06783 0.12083 -0.075 0.12708 -0.08195 C 0.13229 -0.08773 0.14201 -0.09653 0.14583 -0.10417 C 0.15121 -0.11482 0.15816 -0.12593 0.1625 -0.1375 C 0.16441 -0.14283 0.16527 -0.14792 0.16771 -0.15278 C 0.17083 -0.17338 0.17586 -0.19468 0.18229 -0.21389 C 0.18507 -0.22222 0.18402 -0.22454 0.18854 -0.23056 C 0.19357 -0.25093 0.19375 -0.26968 0.19375 -0.29167 " pathEditMode="relative" ptsTypes="fffffffffffffffffA">
                                      <p:cBhvr>
                                        <p:cTn id="24" dur="2000" fill="hold"/>
                                        <p:tgtEl>
                                          <p:spTgt spid="1342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111E-6 C 0.00451 -0.00903 0.00989 -0.01598 0.01562 -0.02361 C 0.01788 -0.02662 0.01909 -0.03102 0.02083 -0.03473 C 0.02534 -0.04422 0.03038 -0.05348 0.03541 -0.0625 C 0.03802 -0.07292 0.03767 -0.06019 0.0427 -0.08056 C 0.04409 -0.08611 0.046 -0.09074 0.04791 -0.09584 C 0.0519 -0.10625 0.05381 -0.1176 0.05833 -0.12778 C 0.06024 -0.14561 0.06475 -0.16505 0.06979 -0.18195 C 0.07222 -0.2007 0.07743 -0.21875 0.0802 -0.2375 C 0.07986 -0.24584 0.07968 -0.25417 0.07916 -0.2625 C 0.07899 -0.26389 0.07812 -0.26667 0.07812 -0.26667 " pathEditMode="relative" ptsTypes="ffffffffffA">
                                      <p:cBhvr>
                                        <p:cTn id="26" dur="2000" fill="hold"/>
                                        <p:tgtEl>
                                          <p:spTgt spid="1342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E-6 -2.22222E-6 C 0.00261 -0.01041 0.00279 -0.02129 0.00522 -0.03194 C 0.01077 -0.05694 0.01563 -0.08217 0.02188 -0.10694 C 0.02397 -0.13819 0.02692 -0.17407 0.01459 -0.20278 C 0.0099 -0.21389 0.01546 -0.19953 0.00938 -0.21111 C 0.00678 -0.2162 0.00556 -0.22176 0.00209 -0.22639 C -0.00747 -0.23912 -0.01806 -0.24977 -0.02917 -0.25972 C -0.03229 -0.2625 -0.03542 -0.26528 -0.03854 -0.26805 C -0.04063 -0.26991 -0.04479 -0.27361 -0.04479 -0.27361 C -0.04549 -0.27616 -0.04844 -0.28611 -0.05 -0.28611 " pathEditMode="relative" ptsTypes="fffffffffA">
                                      <p:cBhvr>
                                        <p:cTn id="28" dur="2000" fill="hold"/>
                                        <p:tgtEl>
                                          <p:spTgt spid="1342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111E-6 C -0.00764 -0.00069 -0.01459 -0.00069 -0.02188 -0.00277 C -0.03316 -0.00602 -0.04428 -0.0118 -0.05521 -0.01666 C -0.05643 -0.01713 -0.05712 -0.01875 -0.05834 -0.01944 C -0.05973 -0.02014 -0.06112 -0.02037 -0.0625 -0.02083 C -0.06667 -0.02453 -0.07171 -0.02592 -0.07605 -0.02916 C -0.08455 -0.03541 -0.09289 -0.04421 -0.1 -0.05277 C -0.11685 -0.07291 -0.13021 -0.09861 -0.14896 -0.11527 C -0.15296 -0.11898 -0.16077 -0.1206 -0.16563 -0.12222 C -0.16945 -0.12569 -0.17396 -0.12615 -0.17396 -0.13333 " pathEditMode="relative" ptsTypes="fffffffffA">
                                      <p:cBhvr>
                                        <p:cTn id="30" dur="2000" fill="hold"/>
                                        <p:tgtEl>
                                          <p:spTgt spid="1342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C -0.00347 0.00301 -0.00434 0.00648 -0.00833 0.00833 C -0.0125 0.01643 -0.02101 0.01898 -0.02813 0.02083 C -0.04896 0.02014 -0.06823 0.01967 -0.08854 0.01528 C -0.12813 0.01597 -0.15816 0.01782 -0.19479 0.02222 C -0.20486 0.025 -0.21198 0.03009 -0.22083 0.03611 " pathEditMode="relative" ptsTypes="fffffA">
                                      <p:cBhvr>
                                        <p:cTn id="32" dur="2000" fill="hold"/>
                                        <p:tgtEl>
                                          <p:spTgt spid="1342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33333E-6 C -0.01059 0.00463 -0.02187 0.0074 -0.03229 0.0125 C -0.03594 0.01435 -0.03923 0.01736 -0.04271 0.01944 C -0.04479 0.0206 -0.04896 0.02222 -0.04896 0.02222 C -0.05121 0.02523 -0.06059 0.03518 -0.0625 0.04027 C -0.0651 0.04722 -0.06319 0.04513 -0.06771 0.04722 C -0.06927 0.05509 -0.07274 0.06157 -0.07396 0.06944 C -0.07569 0.08148 -0.07916 0.09328 -0.08333 0.10416 C -0.08559 0.11018 -0.08628 0.11574 -0.09062 0.11944 C -0.09184 0.12453 -0.0993 0.13449 -0.10312 0.13611 C -0.10573 0.14143 -0.10989 0.14652 -0.11458 0.14861 C -0.12639 0.16041 -0.13993 0.16481 -0.15416 0.16944 C -0.15781 0.17268 -0.16041 0.17338 -0.16458 0.175 C -0.16666 0.17592 -0.16875 0.17685 -0.17083 0.17777 C -0.17187 0.17824 -0.17396 0.17916 -0.17396 0.17916 C -0.17882 0.18865 -0.17726 0.18425 -0.17916 0.19166 C -0.17986 0.20092 -0.17916 0.20532 -0.17916 0.21388 " pathEditMode="relative" ptsTypes="ffffffffffffffffA">
                                      <p:cBhvr>
                                        <p:cTn id="34" dur="2000" fill="hold"/>
                                        <p:tgtEl>
                                          <p:spTgt spid="134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C -0.00313 0.00648 -0.00521 0.0125 -0.00938 0.01806 C -0.01094 0.02431 -0.01389 0.02685 -0.01667 0.03195 C -0.01962 0.0375 -0.02118 0.04468 -0.02396 0.05 C -0.02483 0.05162 -0.02622 0.05255 -0.02709 0.05417 C -0.02969 0.05857 -0.03073 0.06343 -0.03334 0.06806 C -0.03473 0.075 -0.03716 0.08125 -0.03959 0.0875 C -0.04132 0.09236 -0.0415 0.09676 -0.04375 0.10139 C -0.04532 0.10949 -0.04618 0.11621 -0.04896 0.12361 C -0.0507 0.13704 -0.054 0.15232 -0.05729 0.16528 C -0.05955 0.19167 -0.06025 0.21829 -0.06354 0.24445 C -0.06302 0.25857 -0.06441 0.28727 -0.05313 0.29722 C -0.05191 0.30232 -0.05313 0.30209 -0.05 0.3 " pathEditMode="relative" ptsTypes="ffffffffffffA">
                                      <p:cBhvr>
                                        <p:cTn id="36" dur="2000" fill="hold"/>
                                        <p:tgtEl>
                                          <p:spTgt spid="1342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5.55556E-6 C -0.00139 0.0176 3.33333E-6 0.02639 0.00937 0.03889 C 0.01076 0.04422 0.01475 0.05163 0.01771 0.05556 C 0.01927 0.06366 0.02396 0.06551 0.02604 0.07362 C 0.02743 0.0794 0.02639 0.07663 0.02916 0.08195 C 0.03333 0.1044 0.02916 0.12223 0.01875 0.13889 C 0.01666 0.14214 0.01475 0.14769 0.01354 0.15139 C 0.01267 0.15417 0.01215 0.15695 0.01146 0.15973 C 0.01111 0.16112 0.01041 0.16389 0.01041 0.16389 C 0.01146 0.18288 0.01267 0.19607 0.025 0.20695 C 0.0283 0.21343 0.0368 0.22246 0.04271 0.22501 C 0.04774 0.23172 0.05503 0.23403 0.05937 0.24167 C 0.06423 0.24977 0.06649 0.2595 0.07187 0.26667 C 0.07413 0.27547 0.07586 0.28403 0.07708 0.29306 C 0.07604 0.30325 0.07604 0.29954 0.07604 0.30417 " pathEditMode="relative" ptsTypes="ffffffffffffffA">
                                      <p:cBhvr>
                                        <p:cTn id="38" dur="2000" fill="hold"/>
                                        <p:tgtEl>
                                          <p:spTgt spid="1342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33333E-6 C 0.00417 0.00371 0.00868 0.00672 0.01354 0.00834 C 0.02101 0.01505 0.01736 0.0132 0.02396 0.01528 C 0.03003 0.02338 0.03941 0.03195 0.04792 0.03473 C 0.0533 0.04005 0.06111 0.04375 0.06771 0.04584 C 0.06875 0.04676 0.06979 0.04792 0.07083 0.04861 C 0.07187 0.04931 0.07292 0.04931 0.07396 0.05 C 0.07864 0.05348 0.0816 0.05764 0.08646 0.05973 C 0.08941 0.06366 0.09132 0.0676 0.09479 0.07084 C 0.09757 0.07639 0.10364 0.08519 0.10521 0.09167 C 0.1059 0.09445 0.10607 0.09746 0.10729 0.1 C 0.10798 0.10139 0.10885 0.10255 0.10937 0.10417 C 0.11146 0.11042 0.1118 0.11528 0.11458 0.12084 C 0.11753 0.13635 0.12621 0.15116 0.13333 0.16389 C 0.13472 0.16945 0.13646 0.17223 0.13958 0.17639 C 0.14132 0.18334 0.14479 0.18843 0.14792 0.19445 C 0.15243 0.20301 0.1559 0.21204 0.16146 0.21945 C 0.16302 0.22547 0.16493 0.22848 0.16771 0.23334 C 0.17135 0.23982 0.17222 0.24445 0.17708 0.24861 C 0.18021 0.25486 0.18385 0.25973 0.18854 0.26389 C 0.19114 0.26898 0.19826 0.275 0.20312 0.27639 C 0.20555 0.27709 0.21042 0.27778 0.21042 0.27778 " pathEditMode="relative" ptsTypes="fffffffffffffffffffffA">
                                      <p:cBhvr>
                                        <p:cTn id="40" dur="2000" fill="hold"/>
                                        <p:tgtEl>
                                          <p:spTgt spid="1342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239" grpId="0" animBg="1"/>
      <p:bldP spid="134240" grpId="0" animBg="1"/>
      <p:bldP spid="134241" grpId="0" animBg="1"/>
      <p:bldP spid="134242" grpId="0" animBg="1"/>
      <p:bldP spid="134243" grpId="0" animBg="1"/>
      <p:bldP spid="134244" grpId="0" animBg="1"/>
      <p:bldP spid="134245" grpId="0" animBg="1"/>
      <p:bldP spid="134246" grpId="0" animBg="1"/>
      <p:bldP spid="134247" grpId="0" animBg="1"/>
      <p:bldP spid="134248" grpId="0" animBg="1"/>
      <p:bldP spid="134249" grpId="0" animBg="1"/>
      <p:bldP spid="134250" grpId="0" animBg="1"/>
      <p:bldP spid="134251" grpId="0" animBg="1"/>
      <p:bldP spid="134252" grpId="0" animBg="1"/>
      <p:bldP spid="134253" grpId="0" animBg="1"/>
      <p:bldP spid="134254" grpId="0" animBg="1"/>
      <p:bldP spid="134255" grpId="0" animBg="1"/>
      <p:bldP spid="134256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7772400" cy="41148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FF3300"/>
                </a:solidFill>
              </a:rPr>
              <a:t>Attraction basin:</a:t>
            </a:r>
            <a:r>
              <a:rPr lang="en-US" smtClean="0"/>
              <a:t> the region for which all trajectories lead to the same mode</a:t>
            </a:r>
          </a:p>
          <a:p>
            <a:pPr eaLnBrk="1" hangingPunct="1"/>
            <a:r>
              <a:rPr lang="en-US" smtClean="0">
                <a:solidFill>
                  <a:srgbClr val="FF3300"/>
                </a:solidFill>
              </a:rPr>
              <a:t>Cluster:</a:t>
            </a:r>
            <a:r>
              <a:rPr lang="en-US" smtClean="0"/>
              <a:t> all data points in the attraction basin of a mode</a:t>
            </a:r>
          </a:p>
          <a:p>
            <a:pPr eaLnBrk="1" hangingPunct="1"/>
            <a:endParaRPr lang="en-US" smtClean="0"/>
          </a:p>
        </p:txBody>
      </p:sp>
      <p:grpSp>
        <p:nvGrpSpPr>
          <p:cNvPr id="41987" name="Group 3"/>
          <p:cNvGrpSpPr>
            <a:grpSpLocks/>
          </p:cNvGrpSpPr>
          <p:nvPr/>
        </p:nvGrpSpPr>
        <p:grpSpPr bwMode="auto">
          <a:xfrm>
            <a:off x="1981200" y="3343275"/>
            <a:ext cx="5257800" cy="3057525"/>
            <a:chOff x="1776" y="1965"/>
            <a:chExt cx="2064" cy="1200"/>
          </a:xfrm>
        </p:grpSpPr>
        <p:grpSp>
          <p:nvGrpSpPr>
            <p:cNvPr id="41990" name="Group 4"/>
            <p:cNvGrpSpPr>
              <a:grpSpLocks/>
            </p:cNvGrpSpPr>
            <p:nvPr/>
          </p:nvGrpSpPr>
          <p:grpSpPr bwMode="auto">
            <a:xfrm>
              <a:off x="1776" y="1965"/>
              <a:ext cx="1152" cy="1200"/>
              <a:chOff x="432" y="2256"/>
              <a:chExt cx="672" cy="672"/>
            </a:xfrm>
          </p:grpSpPr>
          <p:sp>
            <p:nvSpPr>
              <p:cNvPr id="42011" name="Rectangle 5"/>
              <p:cNvSpPr>
                <a:spLocks noChangeArrowheads="1"/>
              </p:cNvSpPr>
              <p:nvPr/>
            </p:nvSpPr>
            <p:spPr bwMode="auto">
              <a:xfrm>
                <a:off x="432" y="2256"/>
                <a:ext cx="672" cy="6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42012" name="Picture 6" descr="Random Distribution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0" y="2312"/>
                <a:ext cx="576" cy="5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1991" name="Group 7"/>
            <p:cNvGrpSpPr>
              <a:grpSpLocks/>
            </p:cNvGrpSpPr>
            <p:nvPr/>
          </p:nvGrpSpPr>
          <p:grpSpPr bwMode="auto">
            <a:xfrm>
              <a:off x="2688" y="1965"/>
              <a:ext cx="1152" cy="1200"/>
              <a:chOff x="432" y="2256"/>
              <a:chExt cx="672" cy="672"/>
            </a:xfrm>
          </p:grpSpPr>
          <p:sp>
            <p:nvSpPr>
              <p:cNvPr id="42009" name="Rectangle 8"/>
              <p:cNvSpPr>
                <a:spLocks noChangeArrowheads="1"/>
              </p:cNvSpPr>
              <p:nvPr/>
            </p:nvSpPr>
            <p:spPr bwMode="auto">
              <a:xfrm>
                <a:off x="432" y="2256"/>
                <a:ext cx="672" cy="6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42010" name="Picture 9" descr="Random Distribution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0" y="2312"/>
                <a:ext cx="576" cy="5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1992" name="Freeform 10"/>
            <p:cNvSpPr>
              <a:spLocks/>
            </p:cNvSpPr>
            <p:nvPr/>
          </p:nvSpPr>
          <p:spPr bwMode="auto">
            <a:xfrm>
              <a:off x="1796" y="2043"/>
              <a:ext cx="1036" cy="1091"/>
            </a:xfrm>
            <a:custGeom>
              <a:avLst/>
              <a:gdLst>
                <a:gd name="T0" fmla="*/ 564 w 1036"/>
                <a:gd name="T1" fmla="*/ 66 h 1091"/>
                <a:gd name="T2" fmla="*/ 220 w 1036"/>
                <a:gd name="T3" fmla="*/ 2 h 1091"/>
                <a:gd name="T4" fmla="*/ 60 w 1036"/>
                <a:gd name="T5" fmla="*/ 34 h 1091"/>
                <a:gd name="T6" fmla="*/ 60 w 1036"/>
                <a:gd name="T7" fmla="*/ 354 h 1091"/>
                <a:gd name="T8" fmla="*/ 36 w 1036"/>
                <a:gd name="T9" fmla="*/ 626 h 1091"/>
                <a:gd name="T10" fmla="*/ 52 w 1036"/>
                <a:gd name="T11" fmla="*/ 858 h 1091"/>
                <a:gd name="T12" fmla="*/ 76 w 1036"/>
                <a:gd name="T13" fmla="*/ 970 h 1091"/>
                <a:gd name="T14" fmla="*/ 140 w 1036"/>
                <a:gd name="T15" fmla="*/ 1042 h 1091"/>
                <a:gd name="T16" fmla="*/ 228 w 1036"/>
                <a:gd name="T17" fmla="*/ 1082 h 1091"/>
                <a:gd name="T18" fmla="*/ 348 w 1036"/>
                <a:gd name="T19" fmla="*/ 1074 h 1091"/>
                <a:gd name="T20" fmla="*/ 396 w 1036"/>
                <a:gd name="T21" fmla="*/ 1058 h 1091"/>
                <a:gd name="T22" fmla="*/ 420 w 1036"/>
                <a:gd name="T23" fmla="*/ 1050 h 1091"/>
                <a:gd name="T24" fmla="*/ 516 w 1036"/>
                <a:gd name="T25" fmla="*/ 994 h 1091"/>
                <a:gd name="T26" fmla="*/ 692 w 1036"/>
                <a:gd name="T27" fmla="*/ 1034 h 1091"/>
                <a:gd name="T28" fmla="*/ 860 w 1036"/>
                <a:gd name="T29" fmla="*/ 1090 h 1091"/>
                <a:gd name="T30" fmla="*/ 972 w 1036"/>
                <a:gd name="T31" fmla="*/ 1082 h 1091"/>
                <a:gd name="T32" fmla="*/ 1036 w 1036"/>
                <a:gd name="T33" fmla="*/ 954 h 1091"/>
                <a:gd name="T34" fmla="*/ 1028 w 1036"/>
                <a:gd name="T35" fmla="*/ 858 h 1091"/>
                <a:gd name="T36" fmla="*/ 1012 w 1036"/>
                <a:gd name="T37" fmla="*/ 714 h 1091"/>
                <a:gd name="T38" fmla="*/ 884 w 1036"/>
                <a:gd name="T39" fmla="*/ 114 h 1091"/>
                <a:gd name="T40" fmla="*/ 700 w 1036"/>
                <a:gd name="T41" fmla="*/ 42 h 1091"/>
                <a:gd name="T42" fmla="*/ 564 w 1036"/>
                <a:gd name="T43" fmla="*/ 66 h 109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36"/>
                <a:gd name="T67" fmla="*/ 0 h 1091"/>
                <a:gd name="T68" fmla="*/ 1036 w 1036"/>
                <a:gd name="T69" fmla="*/ 1091 h 109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36" h="1091">
                  <a:moveTo>
                    <a:pt x="564" y="66"/>
                  </a:moveTo>
                  <a:cubicBezTo>
                    <a:pt x="470" y="4"/>
                    <a:pt x="330" y="18"/>
                    <a:pt x="220" y="2"/>
                  </a:cubicBezTo>
                  <a:cubicBezTo>
                    <a:pt x="155" y="7"/>
                    <a:pt x="111" y="0"/>
                    <a:pt x="60" y="34"/>
                  </a:cubicBezTo>
                  <a:cubicBezTo>
                    <a:pt x="0" y="124"/>
                    <a:pt x="40" y="253"/>
                    <a:pt x="60" y="354"/>
                  </a:cubicBezTo>
                  <a:cubicBezTo>
                    <a:pt x="55" y="446"/>
                    <a:pt x="47" y="535"/>
                    <a:pt x="36" y="626"/>
                  </a:cubicBezTo>
                  <a:cubicBezTo>
                    <a:pt x="44" y="783"/>
                    <a:pt x="39" y="745"/>
                    <a:pt x="52" y="858"/>
                  </a:cubicBezTo>
                  <a:cubicBezTo>
                    <a:pt x="55" y="885"/>
                    <a:pt x="59" y="944"/>
                    <a:pt x="76" y="970"/>
                  </a:cubicBezTo>
                  <a:cubicBezTo>
                    <a:pt x="105" y="1013"/>
                    <a:pt x="85" y="987"/>
                    <a:pt x="140" y="1042"/>
                  </a:cubicBezTo>
                  <a:cubicBezTo>
                    <a:pt x="157" y="1059"/>
                    <a:pt x="206" y="1071"/>
                    <a:pt x="228" y="1082"/>
                  </a:cubicBezTo>
                  <a:cubicBezTo>
                    <a:pt x="268" y="1079"/>
                    <a:pt x="308" y="1080"/>
                    <a:pt x="348" y="1074"/>
                  </a:cubicBezTo>
                  <a:cubicBezTo>
                    <a:pt x="365" y="1072"/>
                    <a:pt x="380" y="1063"/>
                    <a:pt x="396" y="1058"/>
                  </a:cubicBezTo>
                  <a:cubicBezTo>
                    <a:pt x="404" y="1055"/>
                    <a:pt x="420" y="1050"/>
                    <a:pt x="420" y="1050"/>
                  </a:cubicBezTo>
                  <a:cubicBezTo>
                    <a:pt x="446" y="1024"/>
                    <a:pt x="480" y="1006"/>
                    <a:pt x="516" y="994"/>
                  </a:cubicBezTo>
                  <a:cubicBezTo>
                    <a:pt x="575" y="1001"/>
                    <a:pt x="638" y="1007"/>
                    <a:pt x="692" y="1034"/>
                  </a:cubicBezTo>
                  <a:cubicBezTo>
                    <a:pt x="751" y="1063"/>
                    <a:pt x="795" y="1079"/>
                    <a:pt x="860" y="1090"/>
                  </a:cubicBezTo>
                  <a:cubicBezTo>
                    <a:pt x="897" y="1087"/>
                    <a:pt x="936" y="1091"/>
                    <a:pt x="972" y="1082"/>
                  </a:cubicBezTo>
                  <a:cubicBezTo>
                    <a:pt x="1008" y="1074"/>
                    <a:pt x="1028" y="986"/>
                    <a:pt x="1036" y="954"/>
                  </a:cubicBezTo>
                  <a:cubicBezTo>
                    <a:pt x="1033" y="922"/>
                    <a:pt x="1031" y="890"/>
                    <a:pt x="1028" y="858"/>
                  </a:cubicBezTo>
                  <a:cubicBezTo>
                    <a:pt x="1023" y="810"/>
                    <a:pt x="1012" y="714"/>
                    <a:pt x="1012" y="714"/>
                  </a:cubicBezTo>
                  <a:cubicBezTo>
                    <a:pt x="1003" y="515"/>
                    <a:pt x="999" y="286"/>
                    <a:pt x="884" y="114"/>
                  </a:cubicBezTo>
                  <a:cubicBezTo>
                    <a:pt x="851" y="65"/>
                    <a:pt x="750" y="49"/>
                    <a:pt x="700" y="42"/>
                  </a:cubicBezTo>
                  <a:cubicBezTo>
                    <a:pt x="640" y="47"/>
                    <a:pt x="611" y="43"/>
                    <a:pt x="564" y="66"/>
                  </a:cubicBezTo>
                  <a:close/>
                </a:path>
              </a:pathLst>
            </a:custGeom>
            <a:noFill/>
            <a:ln w="2857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3" name="Freeform 11"/>
            <p:cNvSpPr>
              <a:spLocks/>
            </p:cNvSpPr>
            <p:nvPr/>
          </p:nvSpPr>
          <p:spPr bwMode="auto">
            <a:xfrm>
              <a:off x="2752" y="2060"/>
              <a:ext cx="1040" cy="1065"/>
            </a:xfrm>
            <a:custGeom>
              <a:avLst/>
              <a:gdLst>
                <a:gd name="T0" fmla="*/ 80 w 1040"/>
                <a:gd name="T1" fmla="*/ 33 h 1065"/>
                <a:gd name="T2" fmla="*/ 56 w 1040"/>
                <a:gd name="T3" fmla="*/ 41 h 1065"/>
                <a:gd name="T4" fmla="*/ 40 w 1040"/>
                <a:gd name="T5" fmla="*/ 89 h 1065"/>
                <a:gd name="T6" fmla="*/ 24 w 1040"/>
                <a:gd name="T7" fmla="*/ 113 h 1065"/>
                <a:gd name="T8" fmla="*/ 0 w 1040"/>
                <a:gd name="T9" fmla="*/ 201 h 1065"/>
                <a:gd name="T10" fmla="*/ 32 w 1040"/>
                <a:gd name="T11" fmla="*/ 305 h 1065"/>
                <a:gd name="T12" fmla="*/ 64 w 1040"/>
                <a:gd name="T13" fmla="*/ 617 h 1065"/>
                <a:gd name="T14" fmla="*/ 64 w 1040"/>
                <a:gd name="T15" fmla="*/ 865 h 1065"/>
                <a:gd name="T16" fmla="*/ 80 w 1040"/>
                <a:gd name="T17" fmla="*/ 913 h 1065"/>
                <a:gd name="T18" fmla="*/ 88 w 1040"/>
                <a:gd name="T19" fmla="*/ 937 h 1065"/>
                <a:gd name="T20" fmla="*/ 88 w 1040"/>
                <a:gd name="T21" fmla="*/ 1049 h 1065"/>
                <a:gd name="T22" fmla="*/ 136 w 1040"/>
                <a:gd name="T23" fmla="*/ 1065 h 1065"/>
                <a:gd name="T24" fmla="*/ 216 w 1040"/>
                <a:gd name="T25" fmla="*/ 1041 h 1065"/>
                <a:gd name="T26" fmla="*/ 240 w 1040"/>
                <a:gd name="T27" fmla="*/ 1033 h 1065"/>
                <a:gd name="T28" fmla="*/ 448 w 1040"/>
                <a:gd name="T29" fmla="*/ 1033 h 1065"/>
                <a:gd name="T30" fmla="*/ 512 w 1040"/>
                <a:gd name="T31" fmla="*/ 977 h 1065"/>
                <a:gd name="T32" fmla="*/ 608 w 1040"/>
                <a:gd name="T33" fmla="*/ 985 h 1065"/>
                <a:gd name="T34" fmla="*/ 784 w 1040"/>
                <a:gd name="T35" fmla="*/ 1033 h 1065"/>
                <a:gd name="T36" fmla="*/ 904 w 1040"/>
                <a:gd name="T37" fmla="*/ 1025 h 1065"/>
                <a:gd name="T38" fmla="*/ 944 w 1040"/>
                <a:gd name="T39" fmla="*/ 985 h 1065"/>
                <a:gd name="T40" fmla="*/ 1008 w 1040"/>
                <a:gd name="T41" fmla="*/ 833 h 1065"/>
                <a:gd name="T42" fmla="*/ 1040 w 1040"/>
                <a:gd name="T43" fmla="*/ 585 h 1065"/>
                <a:gd name="T44" fmla="*/ 1024 w 1040"/>
                <a:gd name="T45" fmla="*/ 473 h 1065"/>
                <a:gd name="T46" fmla="*/ 1008 w 1040"/>
                <a:gd name="T47" fmla="*/ 441 h 1065"/>
                <a:gd name="T48" fmla="*/ 992 w 1040"/>
                <a:gd name="T49" fmla="*/ 393 h 1065"/>
                <a:gd name="T50" fmla="*/ 904 w 1040"/>
                <a:gd name="T51" fmla="*/ 161 h 1065"/>
                <a:gd name="T52" fmla="*/ 880 w 1040"/>
                <a:gd name="T53" fmla="*/ 137 h 1065"/>
                <a:gd name="T54" fmla="*/ 832 w 1040"/>
                <a:gd name="T55" fmla="*/ 105 h 1065"/>
                <a:gd name="T56" fmla="*/ 736 w 1040"/>
                <a:gd name="T57" fmla="*/ 57 h 1065"/>
                <a:gd name="T58" fmla="*/ 488 w 1040"/>
                <a:gd name="T59" fmla="*/ 65 h 1065"/>
                <a:gd name="T60" fmla="*/ 328 w 1040"/>
                <a:gd name="T61" fmla="*/ 25 h 1065"/>
                <a:gd name="T62" fmla="*/ 160 w 1040"/>
                <a:gd name="T63" fmla="*/ 1 h 1065"/>
                <a:gd name="T64" fmla="*/ 72 w 1040"/>
                <a:gd name="T65" fmla="*/ 9 h 1065"/>
                <a:gd name="T66" fmla="*/ 64 w 1040"/>
                <a:gd name="T67" fmla="*/ 33 h 1065"/>
                <a:gd name="T68" fmla="*/ 80 w 1040"/>
                <a:gd name="T69" fmla="*/ 33 h 106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40"/>
                <a:gd name="T106" fmla="*/ 0 h 1065"/>
                <a:gd name="T107" fmla="*/ 1040 w 1040"/>
                <a:gd name="T108" fmla="*/ 1065 h 106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40" h="1065">
                  <a:moveTo>
                    <a:pt x="80" y="33"/>
                  </a:moveTo>
                  <a:cubicBezTo>
                    <a:pt x="72" y="36"/>
                    <a:pt x="61" y="34"/>
                    <a:pt x="56" y="41"/>
                  </a:cubicBezTo>
                  <a:cubicBezTo>
                    <a:pt x="46" y="55"/>
                    <a:pt x="45" y="73"/>
                    <a:pt x="40" y="89"/>
                  </a:cubicBezTo>
                  <a:cubicBezTo>
                    <a:pt x="37" y="98"/>
                    <a:pt x="28" y="104"/>
                    <a:pt x="24" y="113"/>
                  </a:cubicBezTo>
                  <a:cubicBezTo>
                    <a:pt x="9" y="146"/>
                    <a:pt x="7" y="167"/>
                    <a:pt x="0" y="201"/>
                  </a:cubicBezTo>
                  <a:cubicBezTo>
                    <a:pt x="7" y="247"/>
                    <a:pt x="7" y="268"/>
                    <a:pt x="32" y="305"/>
                  </a:cubicBezTo>
                  <a:cubicBezTo>
                    <a:pt x="56" y="402"/>
                    <a:pt x="54" y="516"/>
                    <a:pt x="64" y="617"/>
                  </a:cubicBezTo>
                  <a:cubicBezTo>
                    <a:pt x="59" y="713"/>
                    <a:pt x="49" y="774"/>
                    <a:pt x="64" y="865"/>
                  </a:cubicBezTo>
                  <a:cubicBezTo>
                    <a:pt x="67" y="882"/>
                    <a:pt x="75" y="897"/>
                    <a:pt x="80" y="913"/>
                  </a:cubicBezTo>
                  <a:cubicBezTo>
                    <a:pt x="83" y="921"/>
                    <a:pt x="88" y="937"/>
                    <a:pt x="88" y="937"/>
                  </a:cubicBezTo>
                  <a:cubicBezTo>
                    <a:pt x="86" y="952"/>
                    <a:pt x="70" y="1029"/>
                    <a:pt x="88" y="1049"/>
                  </a:cubicBezTo>
                  <a:cubicBezTo>
                    <a:pt x="99" y="1062"/>
                    <a:pt x="136" y="1065"/>
                    <a:pt x="136" y="1065"/>
                  </a:cubicBezTo>
                  <a:cubicBezTo>
                    <a:pt x="184" y="1053"/>
                    <a:pt x="158" y="1060"/>
                    <a:pt x="216" y="1041"/>
                  </a:cubicBezTo>
                  <a:cubicBezTo>
                    <a:pt x="224" y="1038"/>
                    <a:pt x="240" y="1033"/>
                    <a:pt x="240" y="1033"/>
                  </a:cubicBezTo>
                  <a:cubicBezTo>
                    <a:pt x="313" y="1040"/>
                    <a:pt x="373" y="1050"/>
                    <a:pt x="448" y="1033"/>
                  </a:cubicBezTo>
                  <a:cubicBezTo>
                    <a:pt x="471" y="1028"/>
                    <a:pt x="478" y="988"/>
                    <a:pt x="512" y="977"/>
                  </a:cubicBezTo>
                  <a:cubicBezTo>
                    <a:pt x="544" y="980"/>
                    <a:pt x="576" y="980"/>
                    <a:pt x="608" y="985"/>
                  </a:cubicBezTo>
                  <a:cubicBezTo>
                    <a:pt x="668" y="994"/>
                    <a:pt x="724" y="1021"/>
                    <a:pt x="784" y="1033"/>
                  </a:cubicBezTo>
                  <a:cubicBezTo>
                    <a:pt x="824" y="1030"/>
                    <a:pt x="864" y="1032"/>
                    <a:pt x="904" y="1025"/>
                  </a:cubicBezTo>
                  <a:cubicBezTo>
                    <a:pt x="921" y="1022"/>
                    <a:pt x="938" y="998"/>
                    <a:pt x="944" y="985"/>
                  </a:cubicBezTo>
                  <a:cubicBezTo>
                    <a:pt x="966" y="934"/>
                    <a:pt x="983" y="883"/>
                    <a:pt x="1008" y="833"/>
                  </a:cubicBezTo>
                  <a:cubicBezTo>
                    <a:pt x="1022" y="750"/>
                    <a:pt x="1032" y="669"/>
                    <a:pt x="1040" y="585"/>
                  </a:cubicBezTo>
                  <a:cubicBezTo>
                    <a:pt x="1036" y="540"/>
                    <a:pt x="1040" y="510"/>
                    <a:pt x="1024" y="473"/>
                  </a:cubicBezTo>
                  <a:cubicBezTo>
                    <a:pt x="1019" y="462"/>
                    <a:pt x="1012" y="452"/>
                    <a:pt x="1008" y="441"/>
                  </a:cubicBezTo>
                  <a:cubicBezTo>
                    <a:pt x="1002" y="425"/>
                    <a:pt x="992" y="393"/>
                    <a:pt x="992" y="393"/>
                  </a:cubicBezTo>
                  <a:cubicBezTo>
                    <a:pt x="1001" y="296"/>
                    <a:pt x="1012" y="197"/>
                    <a:pt x="904" y="161"/>
                  </a:cubicBezTo>
                  <a:cubicBezTo>
                    <a:pt x="896" y="153"/>
                    <a:pt x="889" y="144"/>
                    <a:pt x="880" y="137"/>
                  </a:cubicBezTo>
                  <a:cubicBezTo>
                    <a:pt x="865" y="125"/>
                    <a:pt x="832" y="105"/>
                    <a:pt x="832" y="105"/>
                  </a:cubicBezTo>
                  <a:cubicBezTo>
                    <a:pt x="806" y="66"/>
                    <a:pt x="778" y="71"/>
                    <a:pt x="736" y="57"/>
                  </a:cubicBezTo>
                  <a:cubicBezTo>
                    <a:pt x="630" y="78"/>
                    <a:pt x="654" y="72"/>
                    <a:pt x="488" y="65"/>
                  </a:cubicBezTo>
                  <a:cubicBezTo>
                    <a:pt x="412" y="57"/>
                    <a:pt x="391" y="46"/>
                    <a:pt x="328" y="25"/>
                  </a:cubicBezTo>
                  <a:cubicBezTo>
                    <a:pt x="277" y="8"/>
                    <a:pt x="213" y="6"/>
                    <a:pt x="160" y="1"/>
                  </a:cubicBezTo>
                  <a:cubicBezTo>
                    <a:pt x="131" y="4"/>
                    <a:pt x="100" y="0"/>
                    <a:pt x="72" y="9"/>
                  </a:cubicBezTo>
                  <a:cubicBezTo>
                    <a:pt x="64" y="12"/>
                    <a:pt x="61" y="25"/>
                    <a:pt x="64" y="33"/>
                  </a:cubicBezTo>
                  <a:cubicBezTo>
                    <a:pt x="66" y="38"/>
                    <a:pt x="75" y="33"/>
                    <a:pt x="80" y="33"/>
                  </a:cubicBezTo>
                  <a:close/>
                </a:path>
              </a:pathLst>
            </a:custGeom>
            <a:noFill/>
            <a:ln w="28575">
              <a:solidFill>
                <a:srgbClr val="3399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4" name="Freeform 12"/>
            <p:cNvSpPr>
              <a:spLocks/>
            </p:cNvSpPr>
            <p:nvPr/>
          </p:nvSpPr>
          <p:spPr bwMode="auto">
            <a:xfrm>
              <a:off x="2000" y="2605"/>
              <a:ext cx="264" cy="416"/>
            </a:xfrm>
            <a:custGeom>
              <a:avLst/>
              <a:gdLst>
                <a:gd name="T0" fmla="*/ 0 w 264"/>
                <a:gd name="T1" fmla="*/ 416 h 416"/>
                <a:gd name="T2" fmla="*/ 120 w 264"/>
                <a:gd name="T3" fmla="*/ 336 h 416"/>
                <a:gd name="T4" fmla="*/ 152 w 264"/>
                <a:gd name="T5" fmla="*/ 232 h 416"/>
                <a:gd name="T6" fmla="*/ 232 w 264"/>
                <a:gd name="T7" fmla="*/ 40 h 416"/>
                <a:gd name="T8" fmla="*/ 264 w 264"/>
                <a:gd name="T9" fmla="*/ 0 h 4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4"/>
                <a:gd name="T16" fmla="*/ 0 h 416"/>
                <a:gd name="T17" fmla="*/ 264 w 264"/>
                <a:gd name="T18" fmla="*/ 416 h 4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4" h="416">
                  <a:moveTo>
                    <a:pt x="0" y="416"/>
                  </a:moveTo>
                  <a:cubicBezTo>
                    <a:pt x="46" y="401"/>
                    <a:pt x="86" y="370"/>
                    <a:pt x="120" y="336"/>
                  </a:cubicBezTo>
                  <a:cubicBezTo>
                    <a:pt x="134" y="294"/>
                    <a:pt x="147" y="282"/>
                    <a:pt x="152" y="232"/>
                  </a:cubicBezTo>
                  <a:cubicBezTo>
                    <a:pt x="159" y="157"/>
                    <a:pt x="146" y="69"/>
                    <a:pt x="232" y="40"/>
                  </a:cubicBezTo>
                  <a:cubicBezTo>
                    <a:pt x="260" y="12"/>
                    <a:pt x="251" y="26"/>
                    <a:pt x="264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5" name="Freeform 13"/>
            <p:cNvSpPr>
              <a:spLocks/>
            </p:cNvSpPr>
            <p:nvPr/>
          </p:nvSpPr>
          <p:spPr bwMode="auto">
            <a:xfrm>
              <a:off x="1920" y="2581"/>
              <a:ext cx="336" cy="96"/>
            </a:xfrm>
            <a:custGeom>
              <a:avLst/>
              <a:gdLst>
                <a:gd name="T0" fmla="*/ 0 w 336"/>
                <a:gd name="T1" fmla="*/ 96 h 96"/>
                <a:gd name="T2" fmla="*/ 144 w 336"/>
                <a:gd name="T3" fmla="*/ 72 h 96"/>
                <a:gd name="T4" fmla="*/ 312 w 336"/>
                <a:gd name="T5" fmla="*/ 24 h 96"/>
                <a:gd name="T6" fmla="*/ 336 w 336"/>
                <a:gd name="T7" fmla="*/ 0 h 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6"/>
                <a:gd name="T13" fmla="*/ 0 h 96"/>
                <a:gd name="T14" fmla="*/ 336 w 336"/>
                <a:gd name="T15" fmla="*/ 96 h 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6" h="96">
                  <a:moveTo>
                    <a:pt x="0" y="96"/>
                  </a:moveTo>
                  <a:cubicBezTo>
                    <a:pt x="48" y="84"/>
                    <a:pt x="97" y="85"/>
                    <a:pt x="144" y="72"/>
                  </a:cubicBezTo>
                  <a:cubicBezTo>
                    <a:pt x="201" y="56"/>
                    <a:pt x="253" y="36"/>
                    <a:pt x="312" y="24"/>
                  </a:cubicBezTo>
                  <a:cubicBezTo>
                    <a:pt x="320" y="16"/>
                    <a:pt x="336" y="0"/>
                    <a:pt x="336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6" name="Freeform 14"/>
            <p:cNvSpPr>
              <a:spLocks/>
            </p:cNvSpPr>
            <p:nvPr/>
          </p:nvSpPr>
          <p:spPr bwMode="auto">
            <a:xfrm>
              <a:off x="1912" y="2177"/>
              <a:ext cx="344" cy="388"/>
            </a:xfrm>
            <a:custGeom>
              <a:avLst/>
              <a:gdLst>
                <a:gd name="T0" fmla="*/ 32 w 344"/>
                <a:gd name="T1" fmla="*/ 44 h 388"/>
                <a:gd name="T2" fmla="*/ 16 w 344"/>
                <a:gd name="T3" fmla="*/ 100 h 388"/>
                <a:gd name="T4" fmla="*/ 0 w 344"/>
                <a:gd name="T5" fmla="*/ 148 h 388"/>
                <a:gd name="T6" fmla="*/ 8 w 344"/>
                <a:gd name="T7" fmla="*/ 244 h 388"/>
                <a:gd name="T8" fmla="*/ 232 w 344"/>
                <a:gd name="T9" fmla="*/ 308 h 388"/>
                <a:gd name="T10" fmla="*/ 344 w 344"/>
                <a:gd name="T11" fmla="*/ 388 h 38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44"/>
                <a:gd name="T19" fmla="*/ 0 h 388"/>
                <a:gd name="T20" fmla="*/ 344 w 344"/>
                <a:gd name="T21" fmla="*/ 388 h 38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44" h="388">
                  <a:moveTo>
                    <a:pt x="32" y="44"/>
                  </a:moveTo>
                  <a:cubicBezTo>
                    <a:pt x="5" y="125"/>
                    <a:pt x="46" y="0"/>
                    <a:pt x="16" y="100"/>
                  </a:cubicBezTo>
                  <a:cubicBezTo>
                    <a:pt x="11" y="116"/>
                    <a:pt x="0" y="148"/>
                    <a:pt x="0" y="148"/>
                  </a:cubicBezTo>
                  <a:cubicBezTo>
                    <a:pt x="3" y="180"/>
                    <a:pt x="2" y="213"/>
                    <a:pt x="8" y="244"/>
                  </a:cubicBezTo>
                  <a:cubicBezTo>
                    <a:pt x="25" y="331"/>
                    <a:pt x="203" y="307"/>
                    <a:pt x="232" y="308"/>
                  </a:cubicBezTo>
                  <a:cubicBezTo>
                    <a:pt x="280" y="324"/>
                    <a:pt x="310" y="354"/>
                    <a:pt x="344" y="388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7" name="Freeform 15"/>
            <p:cNvSpPr>
              <a:spLocks/>
            </p:cNvSpPr>
            <p:nvPr/>
          </p:nvSpPr>
          <p:spPr bwMode="auto">
            <a:xfrm>
              <a:off x="2146" y="2181"/>
              <a:ext cx="158" cy="376"/>
            </a:xfrm>
            <a:custGeom>
              <a:avLst/>
              <a:gdLst>
                <a:gd name="T0" fmla="*/ 22 w 158"/>
                <a:gd name="T1" fmla="*/ 0 h 376"/>
                <a:gd name="T2" fmla="*/ 30 w 158"/>
                <a:gd name="T3" fmla="*/ 168 h 376"/>
                <a:gd name="T4" fmla="*/ 102 w 158"/>
                <a:gd name="T5" fmla="*/ 224 h 376"/>
                <a:gd name="T6" fmla="*/ 126 w 158"/>
                <a:gd name="T7" fmla="*/ 240 h 376"/>
                <a:gd name="T8" fmla="*/ 142 w 158"/>
                <a:gd name="T9" fmla="*/ 264 h 376"/>
                <a:gd name="T10" fmla="*/ 158 w 158"/>
                <a:gd name="T11" fmla="*/ 312 h 376"/>
                <a:gd name="T12" fmla="*/ 150 w 158"/>
                <a:gd name="T13" fmla="*/ 376 h 3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8"/>
                <a:gd name="T22" fmla="*/ 0 h 376"/>
                <a:gd name="T23" fmla="*/ 158 w 158"/>
                <a:gd name="T24" fmla="*/ 376 h 37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8" h="376">
                  <a:moveTo>
                    <a:pt x="22" y="0"/>
                  </a:moveTo>
                  <a:cubicBezTo>
                    <a:pt x="16" y="49"/>
                    <a:pt x="0" y="123"/>
                    <a:pt x="30" y="168"/>
                  </a:cubicBezTo>
                  <a:cubicBezTo>
                    <a:pt x="45" y="191"/>
                    <a:pt x="83" y="211"/>
                    <a:pt x="102" y="224"/>
                  </a:cubicBezTo>
                  <a:cubicBezTo>
                    <a:pt x="110" y="229"/>
                    <a:pt x="126" y="240"/>
                    <a:pt x="126" y="240"/>
                  </a:cubicBezTo>
                  <a:cubicBezTo>
                    <a:pt x="131" y="248"/>
                    <a:pt x="138" y="255"/>
                    <a:pt x="142" y="264"/>
                  </a:cubicBezTo>
                  <a:cubicBezTo>
                    <a:pt x="149" y="279"/>
                    <a:pt x="158" y="312"/>
                    <a:pt x="158" y="312"/>
                  </a:cubicBezTo>
                  <a:cubicBezTo>
                    <a:pt x="155" y="333"/>
                    <a:pt x="150" y="376"/>
                    <a:pt x="150" y="376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8" name="Freeform 16"/>
            <p:cNvSpPr>
              <a:spLocks/>
            </p:cNvSpPr>
            <p:nvPr/>
          </p:nvSpPr>
          <p:spPr bwMode="auto">
            <a:xfrm>
              <a:off x="2336" y="2197"/>
              <a:ext cx="296" cy="352"/>
            </a:xfrm>
            <a:custGeom>
              <a:avLst/>
              <a:gdLst>
                <a:gd name="T0" fmla="*/ 296 w 296"/>
                <a:gd name="T1" fmla="*/ 0 h 352"/>
                <a:gd name="T2" fmla="*/ 200 w 296"/>
                <a:gd name="T3" fmla="*/ 56 h 352"/>
                <a:gd name="T4" fmla="*/ 8 w 296"/>
                <a:gd name="T5" fmla="*/ 104 h 352"/>
                <a:gd name="T6" fmla="*/ 32 w 296"/>
                <a:gd name="T7" fmla="*/ 200 h 352"/>
                <a:gd name="T8" fmla="*/ 40 w 296"/>
                <a:gd name="T9" fmla="*/ 224 h 352"/>
                <a:gd name="T10" fmla="*/ 0 w 296"/>
                <a:gd name="T11" fmla="*/ 352 h 3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6"/>
                <a:gd name="T19" fmla="*/ 0 h 352"/>
                <a:gd name="T20" fmla="*/ 296 w 296"/>
                <a:gd name="T21" fmla="*/ 352 h 35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6" h="352">
                  <a:moveTo>
                    <a:pt x="296" y="0"/>
                  </a:moveTo>
                  <a:cubicBezTo>
                    <a:pt x="237" y="59"/>
                    <a:pt x="270" y="44"/>
                    <a:pt x="200" y="56"/>
                  </a:cubicBezTo>
                  <a:cubicBezTo>
                    <a:pt x="121" y="50"/>
                    <a:pt x="38" y="15"/>
                    <a:pt x="8" y="104"/>
                  </a:cubicBezTo>
                  <a:cubicBezTo>
                    <a:pt x="19" y="169"/>
                    <a:pt x="11" y="137"/>
                    <a:pt x="32" y="200"/>
                  </a:cubicBezTo>
                  <a:cubicBezTo>
                    <a:pt x="35" y="208"/>
                    <a:pt x="40" y="224"/>
                    <a:pt x="40" y="224"/>
                  </a:cubicBezTo>
                  <a:cubicBezTo>
                    <a:pt x="32" y="323"/>
                    <a:pt x="49" y="303"/>
                    <a:pt x="0" y="352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9" name="Freeform 17"/>
            <p:cNvSpPr>
              <a:spLocks/>
            </p:cNvSpPr>
            <p:nvPr/>
          </p:nvSpPr>
          <p:spPr bwMode="auto">
            <a:xfrm>
              <a:off x="2328" y="2349"/>
              <a:ext cx="392" cy="242"/>
            </a:xfrm>
            <a:custGeom>
              <a:avLst/>
              <a:gdLst>
                <a:gd name="T0" fmla="*/ 392 w 392"/>
                <a:gd name="T1" fmla="*/ 0 h 242"/>
                <a:gd name="T2" fmla="*/ 272 w 392"/>
                <a:gd name="T3" fmla="*/ 24 h 242"/>
                <a:gd name="T4" fmla="*/ 208 w 392"/>
                <a:gd name="T5" fmla="*/ 88 h 242"/>
                <a:gd name="T6" fmla="*/ 104 w 392"/>
                <a:gd name="T7" fmla="*/ 240 h 242"/>
                <a:gd name="T8" fmla="*/ 0 w 392"/>
                <a:gd name="T9" fmla="*/ 240 h 2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92"/>
                <a:gd name="T16" fmla="*/ 0 h 242"/>
                <a:gd name="T17" fmla="*/ 392 w 392"/>
                <a:gd name="T18" fmla="*/ 242 h 2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92" h="242">
                  <a:moveTo>
                    <a:pt x="392" y="0"/>
                  </a:moveTo>
                  <a:cubicBezTo>
                    <a:pt x="353" y="13"/>
                    <a:pt x="313" y="18"/>
                    <a:pt x="272" y="24"/>
                  </a:cubicBezTo>
                  <a:cubicBezTo>
                    <a:pt x="247" y="41"/>
                    <a:pt x="221" y="59"/>
                    <a:pt x="208" y="88"/>
                  </a:cubicBezTo>
                  <a:cubicBezTo>
                    <a:pt x="188" y="134"/>
                    <a:pt x="171" y="236"/>
                    <a:pt x="104" y="240"/>
                  </a:cubicBezTo>
                  <a:cubicBezTo>
                    <a:pt x="69" y="242"/>
                    <a:pt x="35" y="240"/>
                    <a:pt x="0" y="24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00" name="Freeform 18"/>
            <p:cNvSpPr>
              <a:spLocks/>
            </p:cNvSpPr>
            <p:nvPr/>
          </p:nvSpPr>
          <p:spPr bwMode="auto">
            <a:xfrm>
              <a:off x="2328" y="2629"/>
              <a:ext cx="416" cy="248"/>
            </a:xfrm>
            <a:custGeom>
              <a:avLst/>
              <a:gdLst>
                <a:gd name="T0" fmla="*/ 416 w 416"/>
                <a:gd name="T1" fmla="*/ 248 h 248"/>
                <a:gd name="T2" fmla="*/ 376 w 416"/>
                <a:gd name="T3" fmla="*/ 136 h 248"/>
                <a:gd name="T4" fmla="*/ 336 w 416"/>
                <a:gd name="T5" fmla="*/ 40 h 248"/>
                <a:gd name="T6" fmla="*/ 312 w 416"/>
                <a:gd name="T7" fmla="*/ 16 h 248"/>
                <a:gd name="T8" fmla="*/ 264 w 416"/>
                <a:gd name="T9" fmla="*/ 0 h 248"/>
                <a:gd name="T10" fmla="*/ 184 w 416"/>
                <a:gd name="T11" fmla="*/ 16 h 248"/>
                <a:gd name="T12" fmla="*/ 136 w 416"/>
                <a:gd name="T13" fmla="*/ 32 h 248"/>
                <a:gd name="T14" fmla="*/ 112 w 416"/>
                <a:gd name="T15" fmla="*/ 40 h 248"/>
                <a:gd name="T16" fmla="*/ 0 w 416"/>
                <a:gd name="T17" fmla="*/ 0 h 2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16"/>
                <a:gd name="T28" fmla="*/ 0 h 248"/>
                <a:gd name="T29" fmla="*/ 416 w 416"/>
                <a:gd name="T30" fmla="*/ 248 h 24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16" h="248">
                  <a:moveTo>
                    <a:pt x="416" y="248"/>
                  </a:moveTo>
                  <a:cubicBezTo>
                    <a:pt x="407" y="205"/>
                    <a:pt x="393" y="174"/>
                    <a:pt x="376" y="136"/>
                  </a:cubicBezTo>
                  <a:cubicBezTo>
                    <a:pt x="361" y="102"/>
                    <a:pt x="360" y="69"/>
                    <a:pt x="336" y="40"/>
                  </a:cubicBezTo>
                  <a:cubicBezTo>
                    <a:pt x="329" y="31"/>
                    <a:pt x="322" y="21"/>
                    <a:pt x="312" y="16"/>
                  </a:cubicBezTo>
                  <a:cubicBezTo>
                    <a:pt x="297" y="8"/>
                    <a:pt x="264" y="0"/>
                    <a:pt x="264" y="0"/>
                  </a:cubicBezTo>
                  <a:cubicBezTo>
                    <a:pt x="232" y="5"/>
                    <a:pt x="214" y="7"/>
                    <a:pt x="184" y="16"/>
                  </a:cubicBezTo>
                  <a:cubicBezTo>
                    <a:pt x="168" y="21"/>
                    <a:pt x="152" y="27"/>
                    <a:pt x="136" y="32"/>
                  </a:cubicBezTo>
                  <a:cubicBezTo>
                    <a:pt x="128" y="35"/>
                    <a:pt x="112" y="40"/>
                    <a:pt x="112" y="40"/>
                  </a:cubicBezTo>
                  <a:cubicBezTo>
                    <a:pt x="96" y="39"/>
                    <a:pt x="0" y="50"/>
                    <a:pt x="0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01" name="Freeform 19"/>
            <p:cNvSpPr>
              <a:spLocks/>
            </p:cNvSpPr>
            <p:nvPr/>
          </p:nvSpPr>
          <p:spPr bwMode="auto">
            <a:xfrm>
              <a:off x="2296" y="2637"/>
              <a:ext cx="368" cy="328"/>
            </a:xfrm>
            <a:custGeom>
              <a:avLst/>
              <a:gdLst>
                <a:gd name="T0" fmla="*/ 368 w 368"/>
                <a:gd name="T1" fmla="*/ 328 h 328"/>
                <a:gd name="T2" fmla="*/ 0 w 368"/>
                <a:gd name="T3" fmla="*/ 0 h 328"/>
                <a:gd name="T4" fmla="*/ 0 60000 65536"/>
                <a:gd name="T5" fmla="*/ 0 60000 65536"/>
                <a:gd name="T6" fmla="*/ 0 w 368"/>
                <a:gd name="T7" fmla="*/ 0 h 328"/>
                <a:gd name="T8" fmla="*/ 368 w 368"/>
                <a:gd name="T9" fmla="*/ 328 h 32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68" h="328">
                  <a:moveTo>
                    <a:pt x="368" y="328"/>
                  </a:moveTo>
                  <a:cubicBezTo>
                    <a:pt x="198" y="300"/>
                    <a:pt x="0" y="194"/>
                    <a:pt x="0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02" name="Freeform 20"/>
            <p:cNvSpPr>
              <a:spLocks/>
            </p:cNvSpPr>
            <p:nvPr/>
          </p:nvSpPr>
          <p:spPr bwMode="auto">
            <a:xfrm>
              <a:off x="2880" y="2216"/>
              <a:ext cx="344" cy="333"/>
            </a:xfrm>
            <a:custGeom>
              <a:avLst/>
              <a:gdLst>
                <a:gd name="T0" fmla="*/ 0 w 344"/>
                <a:gd name="T1" fmla="*/ 13 h 333"/>
                <a:gd name="T2" fmla="*/ 104 w 344"/>
                <a:gd name="T3" fmla="*/ 29 h 333"/>
                <a:gd name="T4" fmla="*/ 296 w 344"/>
                <a:gd name="T5" fmla="*/ 189 h 333"/>
                <a:gd name="T6" fmla="*/ 336 w 344"/>
                <a:gd name="T7" fmla="*/ 285 h 333"/>
                <a:gd name="T8" fmla="*/ 344 w 344"/>
                <a:gd name="T9" fmla="*/ 333 h 3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4"/>
                <a:gd name="T16" fmla="*/ 0 h 333"/>
                <a:gd name="T17" fmla="*/ 344 w 344"/>
                <a:gd name="T18" fmla="*/ 333 h 3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4" h="333">
                  <a:moveTo>
                    <a:pt x="0" y="13"/>
                  </a:moveTo>
                  <a:cubicBezTo>
                    <a:pt x="39" y="0"/>
                    <a:pt x="65" y="16"/>
                    <a:pt x="104" y="29"/>
                  </a:cubicBezTo>
                  <a:cubicBezTo>
                    <a:pt x="184" y="56"/>
                    <a:pt x="238" y="131"/>
                    <a:pt x="296" y="189"/>
                  </a:cubicBezTo>
                  <a:cubicBezTo>
                    <a:pt x="321" y="214"/>
                    <a:pt x="325" y="253"/>
                    <a:pt x="336" y="285"/>
                  </a:cubicBezTo>
                  <a:cubicBezTo>
                    <a:pt x="341" y="300"/>
                    <a:pt x="344" y="333"/>
                    <a:pt x="344" y="333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03" name="Freeform 21"/>
            <p:cNvSpPr>
              <a:spLocks/>
            </p:cNvSpPr>
            <p:nvPr/>
          </p:nvSpPr>
          <p:spPr bwMode="auto">
            <a:xfrm>
              <a:off x="2992" y="2157"/>
              <a:ext cx="358" cy="400"/>
            </a:xfrm>
            <a:custGeom>
              <a:avLst/>
              <a:gdLst>
                <a:gd name="T0" fmla="*/ 0 w 358"/>
                <a:gd name="T1" fmla="*/ 0 h 400"/>
                <a:gd name="T2" fmla="*/ 168 w 358"/>
                <a:gd name="T3" fmla="*/ 88 h 400"/>
                <a:gd name="T4" fmla="*/ 216 w 358"/>
                <a:gd name="T5" fmla="*/ 112 h 400"/>
                <a:gd name="T6" fmla="*/ 264 w 358"/>
                <a:gd name="T7" fmla="*/ 152 h 400"/>
                <a:gd name="T8" fmla="*/ 336 w 358"/>
                <a:gd name="T9" fmla="*/ 272 h 400"/>
                <a:gd name="T10" fmla="*/ 272 w 358"/>
                <a:gd name="T11" fmla="*/ 400 h 4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58"/>
                <a:gd name="T19" fmla="*/ 0 h 400"/>
                <a:gd name="T20" fmla="*/ 358 w 358"/>
                <a:gd name="T21" fmla="*/ 400 h 4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58" h="400">
                  <a:moveTo>
                    <a:pt x="0" y="0"/>
                  </a:moveTo>
                  <a:cubicBezTo>
                    <a:pt x="54" y="40"/>
                    <a:pt x="109" y="58"/>
                    <a:pt x="168" y="88"/>
                  </a:cubicBezTo>
                  <a:cubicBezTo>
                    <a:pt x="230" y="119"/>
                    <a:pt x="156" y="92"/>
                    <a:pt x="216" y="112"/>
                  </a:cubicBezTo>
                  <a:cubicBezTo>
                    <a:pt x="231" y="127"/>
                    <a:pt x="250" y="136"/>
                    <a:pt x="264" y="152"/>
                  </a:cubicBezTo>
                  <a:cubicBezTo>
                    <a:pt x="297" y="190"/>
                    <a:pt x="309" y="232"/>
                    <a:pt x="336" y="272"/>
                  </a:cubicBezTo>
                  <a:cubicBezTo>
                    <a:pt x="358" y="358"/>
                    <a:pt x="337" y="367"/>
                    <a:pt x="272" y="40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04" name="Freeform 22"/>
            <p:cNvSpPr>
              <a:spLocks/>
            </p:cNvSpPr>
            <p:nvPr/>
          </p:nvSpPr>
          <p:spPr bwMode="auto">
            <a:xfrm>
              <a:off x="3232" y="2205"/>
              <a:ext cx="312" cy="368"/>
            </a:xfrm>
            <a:custGeom>
              <a:avLst/>
              <a:gdLst>
                <a:gd name="T0" fmla="*/ 312 w 312"/>
                <a:gd name="T1" fmla="*/ 0 h 368"/>
                <a:gd name="T2" fmla="*/ 216 w 312"/>
                <a:gd name="T3" fmla="*/ 208 h 368"/>
                <a:gd name="T4" fmla="*/ 168 w 312"/>
                <a:gd name="T5" fmla="*/ 304 h 368"/>
                <a:gd name="T6" fmla="*/ 0 w 312"/>
                <a:gd name="T7" fmla="*/ 368 h 36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12"/>
                <a:gd name="T13" fmla="*/ 0 h 368"/>
                <a:gd name="T14" fmla="*/ 312 w 312"/>
                <a:gd name="T15" fmla="*/ 368 h 36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12" h="368">
                  <a:moveTo>
                    <a:pt x="312" y="0"/>
                  </a:moveTo>
                  <a:cubicBezTo>
                    <a:pt x="298" y="82"/>
                    <a:pt x="269" y="145"/>
                    <a:pt x="216" y="208"/>
                  </a:cubicBezTo>
                  <a:cubicBezTo>
                    <a:pt x="192" y="236"/>
                    <a:pt x="196" y="279"/>
                    <a:pt x="168" y="304"/>
                  </a:cubicBezTo>
                  <a:cubicBezTo>
                    <a:pt x="130" y="337"/>
                    <a:pt x="49" y="368"/>
                    <a:pt x="0" y="368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05" name="Freeform 23"/>
            <p:cNvSpPr>
              <a:spLocks/>
            </p:cNvSpPr>
            <p:nvPr/>
          </p:nvSpPr>
          <p:spPr bwMode="auto">
            <a:xfrm>
              <a:off x="3224" y="2592"/>
              <a:ext cx="512" cy="181"/>
            </a:xfrm>
            <a:custGeom>
              <a:avLst/>
              <a:gdLst>
                <a:gd name="T0" fmla="*/ 512 w 512"/>
                <a:gd name="T1" fmla="*/ 181 h 181"/>
                <a:gd name="T2" fmla="*/ 408 w 512"/>
                <a:gd name="T3" fmla="*/ 69 h 181"/>
                <a:gd name="T4" fmla="*/ 312 w 512"/>
                <a:gd name="T5" fmla="*/ 29 h 181"/>
                <a:gd name="T6" fmla="*/ 0 w 512"/>
                <a:gd name="T7" fmla="*/ 5 h 18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2"/>
                <a:gd name="T13" fmla="*/ 0 h 181"/>
                <a:gd name="T14" fmla="*/ 512 w 512"/>
                <a:gd name="T15" fmla="*/ 181 h 18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2" h="181">
                  <a:moveTo>
                    <a:pt x="512" y="181"/>
                  </a:moveTo>
                  <a:cubicBezTo>
                    <a:pt x="475" y="156"/>
                    <a:pt x="452" y="84"/>
                    <a:pt x="408" y="69"/>
                  </a:cubicBezTo>
                  <a:cubicBezTo>
                    <a:pt x="374" y="58"/>
                    <a:pt x="347" y="41"/>
                    <a:pt x="312" y="29"/>
                  </a:cubicBezTo>
                  <a:cubicBezTo>
                    <a:pt x="224" y="0"/>
                    <a:pt x="92" y="5"/>
                    <a:pt x="0" y="5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06" name="Freeform 24"/>
            <p:cNvSpPr>
              <a:spLocks/>
            </p:cNvSpPr>
            <p:nvPr/>
          </p:nvSpPr>
          <p:spPr bwMode="auto">
            <a:xfrm>
              <a:off x="3184" y="2612"/>
              <a:ext cx="480" cy="449"/>
            </a:xfrm>
            <a:custGeom>
              <a:avLst/>
              <a:gdLst>
                <a:gd name="T0" fmla="*/ 464 w 480"/>
                <a:gd name="T1" fmla="*/ 449 h 449"/>
                <a:gd name="T2" fmla="*/ 400 w 480"/>
                <a:gd name="T3" fmla="*/ 353 h 449"/>
                <a:gd name="T4" fmla="*/ 160 w 480"/>
                <a:gd name="T5" fmla="*/ 169 h 449"/>
                <a:gd name="T6" fmla="*/ 144 w 480"/>
                <a:gd name="T7" fmla="*/ 105 h 449"/>
                <a:gd name="T8" fmla="*/ 0 w 480"/>
                <a:gd name="T9" fmla="*/ 17 h 449"/>
                <a:gd name="T10" fmla="*/ 32 w 480"/>
                <a:gd name="T11" fmla="*/ 1 h 4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80"/>
                <a:gd name="T19" fmla="*/ 0 h 449"/>
                <a:gd name="T20" fmla="*/ 480 w 480"/>
                <a:gd name="T21" fmla="*/ 449 h 4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80" h="449">
                  <a:moveTo>
                    <a:pt x="464" y="449"/>
                  </a:moveTo>
                  <a:cubicBezTo>
                    <a:pt x="480" y="402"/>
                    <a:pt x="436" y="378"/>
                    <a:pt x="400" y="353"/>
                  </a:cubicBezTo>
                  <a:cubicBezTo>
                    <a:pt x="316" y="294"/>
                    <a:pt x="220" y="259"/>
                    <a:pt x="160" y="169"/>
                  </a:cubicBezTo>
                  <a:cubicBezTo>
                    <a:pt x="159" y="163"/>
                    <a:pt x="151" y="116"/>
                    <a:pt x="144" y="105"/>
                  </a:cubicBezTo>
                  <a:cubicBezTo>
                    <a:pt x="113" y="58"/>
                    <a:pt x="44" y="47"/>
                    <a:pt x="0" y="17"/>
                  </a:cubicBezTo>
                  <a:cubicBezTo>
                    <a:pt x="26" y="0"/>
                    <a:pt x="14" y="1"/>
                    <a:pt x="32" y="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07" name="Freeform 25"/>
            <p:cNvSpPr>
              <a:spLocks/>
            </p:cNvSpPr>
            <p:nvPr/>
          </p:nvSpPr>
          <p:spPr bwMode="auto">
            <a:xfrm>
              <a:off x="2896" y="2597"/>
              <a:ext cx="280" cy="488"/>
            </a:xfrm>
            <a:custGeom>
              <a:avLst/>
              <a:gdLst>
                <a:gd name="T0" fmla="*/ 0 w 280"/>
                <a:gd name="T1" fmla="*/ 488 h 488"/>
                <a:gd name="T2" fmla="*/ 112 w 280"/>
                <a:gd name="T3" fmla="*/ 256 h 488"/>
                <a:gd name="T4" fmla="*/ 112 w 280"/>
                <a:gd name="T5" fmla="*/ 168 h 488"/>
                <a:gd name="T6" fmla="*/ 256 w 280"/>
                <a:gd name="T7" fmla="*/ 40 h 488"/>
                <a:gd name="T8" fmla="*/ 280 w 280"/>
                <a:gd name="T9" fmla="*/ 0 h 4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0"/>
                <a:gd name="T16" fmla="*/ 0 h 488"/>
                <a:gd name="T17" fmla="*/ 280 w 280"/>
                <a:gd name="T18" fmla="*/ 488 h 4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0" h="488">
                  <a:moveTo>
                    <a:pt x="0" y="488"/>
                  </a:moveTo>
                  <a:cubicBezTo>
                    <a:pt x="74" y="414"/>
                    <a:pt x="99" y="362"/>
                    <a:pt x="112" y="256"/>
                  </a:cubicBezTo>
                  <a:cubicBezTo>
                    <a:pt x="105" y="216"/>
                    <a:pt x="98" y="206"/>
                    <a:pt x="112" y="168"/>
                  </a:cubicBezTo>
                  <a:cubicBezTo>
                    <a:pt x="127" y="127"/>
                    <a:pt x="219" y="65"/>
                    <a:pt x="256" y="40"/>
                  </a:cubicBezTo>
                  <a:cubicBezTo>
                    <a:pt x="275" y="11"/>
                    <a:pt x="268" y="25"/>
                    <a:pt x="280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08" name="Freeform 26"/>
            <p:cNvSpPr>
              <a:spLocks/>
            </p:cNvSpPr>
            <p:nvPr/>
          </p:nvSpPr>
          <p:spPr bwMode="auto">
            <a:xfrm>
              <a:off x="2835" y="2581"/>
              <a:ext cx="341" cy="19"/>
            </a:xfrm>
            <a:custGeom>
              <a:avLst/>
              <a:gdLst>
                <a:gd name="T0" fmla="*/ 37 w 341"/>
                <a:gd name="T1" fmla="*/ 0 h 19"/>
                <a:gd name="T2" fmla="*/ 189 w 341"/>
                <a:gd name="T3" fmla="*/ 0 h 19"/>
                <a:gd name="T4" fmla="*/ 341 w 341"/>
                <a:gd name="T5" fmla="*/ 8 h 19"/>
                <a:gd name="T6" fmla="*/ 0 60000 65536"/>
                <a:gd name="T7" fmla="*/ 0 60000 65536"/>
                <a:gd name="T8" fmla="*/ 0 60000 65536"/>
                <a:gd name="T9" fmla="*/ 0 w 341"/>
                <a:gd name="T10" fmla="*/ 0 h 19"/>
                <a:gd name="T11" fmla="*/ 341 w 341"/>
                <a:gd name="T12" fmla="*/ 19 h 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1" h="19">
                  <a:moveTo>
                    <a:pt x="37" y="0"/>
                  </a:moveTo>
                  <a:cubicBezTo>
                    <a:pt x="188" y="19"/>
                    <a:pt x="0" y="0"/>
                    <a:pt x="189" y="0"/>
                  </a:cubicBezTo>
                  <a:cubicBezTo>
                    <a:pt x="240" y="0"/>
                    <a:pt x="290" y="8"/>
                    <a:pt x="341" y="8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1988" name="Rectangle 28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cs typeface="Arial" charset="0"/>
              </a:rPr>
              <a:t>Slide by Y. Ukrainitz &amp; B. Sarel</a:t>
            </a:r>
          </a:p>
        </p:txBody>
      </p:sp>
      <p:sp>
        <p:nvSpPr>
          <p:cNvPr id="41989" name="Rectangle 30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n-US" smtClean="0"/>
              <a:t>Attraction basin</a:t>
            </a:r>
          </a:p>
        </p:txBody>
      </p:sp>
    </p:spTree>
    <p:extLst>
      <p:ext uri="{BB962C8B-B14F-4D97-AF65-F5344CB8AC3E}">
        <p14:creationId xmlns:p14="http://schemas.microsoft.com/office/powerpoint/2010/main" val="3879296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8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n-US" smtClean="0"/>
              <a:t>Attraction basin</a:t>
            </a:r>
          </a:p>
        </p:txBody>
      </p:sp>
      <p:pic>
        <p:nvPicPr>
          <p:cNvPr id="43011" name="Picture 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57"/>
          <a:stretch>
            <a:fillRect/>
          </a:stretch>
        </p:blipFill>
        <p:spPr bwMode="auto">
          <a:xfrm>
            <a:off x="1447800" y="1136650"/>
            <a:ext cx="6324600" cy="549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1654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 clustering</a:t>
            </a:r>
          </a:p>
        </p:txBody>
      </p:sp>
      <p:sp>
        <p:nvSpPr>
          <p:cNvPr id="45059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533400" indent="-533400" eaLnBrk="1" hangingPunct="1"/>
            <a:r>
              <a:rPr lang="en-US" smtClean="0"/>
              <a:t>The mean shift algorithm seeks </a:t>
            </a:r>
            <a:r>
              <a:rPr lang="en-US" i="1" smtClean="0"/>
              <a:t>modes</a:t>
            </a:r>
            <a:r>
              <a:rPr lang="en-US" smtClean="0"/>
              <a:t> of the given set of points</a:t>
            </a:r>
          </a:p>
          <a:p>
            <a:pPr marL="971550" lvl="1" indent="-514350" eaLnBrk="1" hangingPunct="1">
              <a:buFont typeface="Calibri" pitchFamily="34" charset="0"/>
              <a:buAutoNum type="arabicPeriod"/>
            </a:pPr>
            <a:r>
              <a:rPr lang="en-US" smtClean="0"/>
              <a:t>Choose kernel and bandwidth</a:t>
            </a:r>
          </a:p>
          <a:p>
            <a:pPr marL="971550" lvl="1" indent="-514350" eaLnBrk="1" hangingPunct="1">
              <a:buFont typeface="Calibri" pitchFamily="34" charset="0"/>
              <a:buAutoNum type="arabicPeriod"/>
            </a:pPr>
            <a:r>
              <a:rPr lang="en-US" smtClean="0"/>
              <a:t>For each point:</a:t>
            </a:r>
          </a:p>
          <a:p>
            <a:pPr marL="1314450" lvl="2" indent="-457200" eaLnBrk="1" hangingPunct="1">
              <a:buFont typeface="Calibri" pitchFamily="34" charset="0"/>
              <a:buAutoNum type="alphaLcParenR"/>
            </a:pPr>
            <a:r>
              <a:rPr lang="en-US" smtClean="0"/>
              <a:t>Center a window on that point</a:t>
            </a:r>
          </a:p>
          <a:p>
            <a:pPr marL="1314450" lvl="2" indent="-457200" eaLnBrk="1" hangingPunct="1">
              <a:buFont typeface="Calibri" pitchFamily="34" charset="0"/>
              <a:buAutoNum type="alphaLcParenR"/>
            </a:pPr>
            <a:r>
              <a:rPr lang="en-US" smtClean="0"/>
              <a:t>Compute the mean of the data in the search window</a:t>
            </a:r>
          </a:p>
          <a:p>
            <a:pPr marL="1314450" lvl="2" indent="-457200" eaLnBrk="1" hangingPunct="1">
              <a:buFont typeface="Calibri" pitchFamily="34" charset="0"/>
              <a:buAutoNum type="alphaLcParenR"/>
            </a:pPr>
            <a:r>
              <a:rPr lang="en-US" smtClean="0"/>
              <a:t>Center the search window at the new mean location</a:t>
            </a:r>
          </a:p>
          <a:p>
            <a:pPr marL="1314450" lvl="2" indent="-457200" eaLnBrk="1" hangingPunct="1">
              <a:buFont typeface="Calibri" pitchFamily="34" charset="0"/>
              <a:buAutoNum type="alphaLcParenR"/>
            </a:pPr>
            <a:r>
              <a:rPr lang="en-US" smtClean="0"/>
              <a:t>Repeat (b,c) until convergence</a:t>
            </a:r>
          </a:p>
          <a:p>
            <a:pPr marL="971550" lvl="1" indent="-514350" eaLnBrk="1" hangingPunct="1">
              <a:buFont typeface="Calibri" pitchFamily="34" charset="0"/>
              <a:buAutoNum type="arabicPeriod"/>
            </a:pPr>
            <a:r>
              <a:rPr lang="en-US" smtClean="0"/>
              <a:t>Assign points that lead to nearby modes to the same cluster</a:t>
            </a:r>
          </a:p>
          <a:p>
            <a:pPr marL="533400" indent="-533400"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411978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2400" y="990600"/>
            <a:ext cx="8763000" cy="2590800"/>
          </a:xfrm>
        </p:spPr>
        <p:txBody>
          <a:bodyPr/>
          <a:lstStyle/>
          <a:p>
            <a:pPr marL="533400" indent="-533400" eaLnBrk="1" hangingPunct="1"/>
            <a:r>
              <a:rPr lang="en-US" sz="2000" dirty="0" smtClean="0"/>
              <a:t>Compute features for each pixel (color, gradients, texture, </a:t>
            </a:r>
            <a:r>
              <a:rPr lang="en-US" sz="2000" dirty="0" err="1" smtClean="0"/>
              <a:t>etc</a:t>
            </a:r>
            <a:r>
              <a:rPr lang="en-US" sz="2000" dirty="0" smtClean="0"/>
              <a:t>); also store each pixel’s position</a:t>
            </a:r>
          </a:p>
          <a:p>
            <a:pPr marL="533400" indent="-533400" eaLnBrk="1" hangingPunct="1"/>
            <a:r>
              <a:rPr lang="en-US" sz="2000" dirty="0" smtClean="0"/>
              <a:t>Set kernel size for features </a:t>
            </a:r>
            <a:r>
              <a:rPr lang="en-US" sz="2000" dirty="0" err="1" smtClean="0"/>
              <a:t>K</a:t>
            </a:r>
            <a:r>
              <a:rPr lang="en-US" sz="2000" baseline="-25000" dirty="0" err="1" smtClean="0"/>
              <a:t>f</a:t>
            </a:r>
            <a:r>
              <a:rPr lang="en-US" sz="2000" baseline="-25000" dirty="0" smtClean="0"/>
              <a:t> </a:t>
            </a:r>
            <a:r>
              <a:rPr lang="en-US" sz="2000" dirty="0" smtClean="0"/>
              <a:t> and position K</a:t>
            </a:r>
            <a:r>
              <a:rPr lang="en-US" sz="2000" baseline="-25000" dirty="0" smtClean="0"/>
              <a:t>s</a:t>
            </a:r>
            <a:endParaRPr lang="en-US" sz="2000" dirty="0" smtClean="0"/>
          </a:p>
          <a:p>
            <a:pPr marL="533400" indent="-533400" eaLnBrk="1" hangingPunct="1"/>
            <a:r>
              <a:rPr lang="en-US" sz="2000" dirty="0" smtClean="0"/>
              <a:t>Initialize windows at individual pixel locations</a:t>
            </a:r>
          </a:p>
          <a:p>
            <a:pPr marL="533400" indent="-533400" eaLnBrk="1" hangingPunct="1"/>
            <a:r>
              <a:rPr lang="en-US" sz="2000" dirty="0" smtClean="0"/>
              <a:t>Perform mean shift for each window until convergence</a:t>
            </a:r>
          </a:p>
          <a:p>
            <a:pPr marL="533400" indent="-533400" eaLnBrk="1" hangingPunct="1"/>
            <a:r>
              <a:rPr lang="en-US" sz="2000" dirty="0" smtClean="0"/>
              <a:t>Merge modes that are within width of </a:t>
            </a:r>
            <a:r>
              <a:rPr lang="en-US" sz="2000" dirty="0" err="1" smtClean="0"/>
              <a:t>K</a:t>
            </a:r>
            <a:r>
              <a:rPr lang="en-US" sz="2000" baseline="-25000" dirty="0" err="1" smtClean="0"/>
              <a:t>f</a:t>
            </a:r>
            <a:r>
              <a:rPr lang="en-US" sz="2000" baseline="-25000" dirty="0" smtClean="0"/>
              <a:t> </a:t>
            </a:r>
            <a:r>
              <a:rPr lang="en-US" sz="2000" dirty="0" smtClean="0"/>
              <a:t> and K</a:t>
            </a:r>
            <a:r>
              <a:rPr lang="en-US" sz="2000" baseline="-25000" dirty="0" smtClean="0"/>
              <a:t>s</a:t>
            </a:r>
            <a:endParaRPr lang="en-US" sz="2000" dirty="0" smtClean="0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Segmentation by Mean Shift</a:t>
            </a:r>
          </a:p>
        </p:txBody>
      </p:sp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276600"/>
            <a:ext cx="41148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7625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negoiu_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950" y="3752850"/>
            <a:ext cx="3727450" cy="254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3" descr="camp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3" y="1177925"/>
            <a:ext cx="37338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4" descr="campus_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075" y="1143000"/>
            <a:ext cx="37338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5" descr="negoiu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3752850"/>
            <a:ext cx="3729038" cy="254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6" name="Rectangle 6"/>
          <p:cNvSpPr>
            <a:spLocks noChangeArrowheads="1"/>
          </p:cNvSpPr>
          <p:nvPr/>
        </p:nvSpPr>
        <p:spPr bwMode="auto">
          <a:xfrm>
            <a:off x="914400" y="6324600"/>
            <a:ext cx="7162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cs typeface="Arial" charset="0"/>
              </a:rPr>
              <a:t>http://www.caip.rutgers.edu/~comanici/MSPAMI/msPamiResults.html</a:t>
            </a:r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title"/>
          </p:nvPr>
        </p:nvSpPr>
        <p:spPr>
          <a:xfrm>
            <a:off x="838200" y="-762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Mean shift segmentation results</a:t>
            </a:r>
          </a:p>
        </p:txBody>
      </p:sp>
    </p:spTree>
    <p:extLst>
      <p:ext uri="{BB962C8B-B14F-4D97-AF65-F5344CB8AC3E}">
        <p14:creationId xmlns:p14="http://schemas.microsoft.com/office/powerpoint/2010/main" val="3168199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Multi-view stereo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64569"/>
            <a:ext cx="8686800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895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710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33400"/>
            <a:ext cx="75438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Rectangle 3"/>
          <p:cNvSpPr>
            <a:spLocks noChangeArrowheads="1"/>
          </p:cNvSpPr>
          <p:nvPr/>
        </p:nvSpPr>
        <p:spPr bwMode="auto">
          <a:xfrm>
            <a:off x="304800" y="6248400"/>
            <a:ext cx="8534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>
                <a:hlinkClick r:id="rId4"/>
              </a:rPr>
              <a:t>http://www.caip.rutgers.edu/~comanici/MSPAMI/msPamiResults.html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908107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Mean-shift: other issues</a:t>
            </a:r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Speedups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Binned estimation – replace points within some “bin” by point at center with mass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Fast search of neighbors – e.g., k-d tree or approximate NN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Update all windows in each iteration (faster convergence)</a:t>
            </a:r>
          </a:p>
          <a:p>
            <a:pPr>
              <a:buFont typeface="Arial" pitchFamily="34" charset="0"/>
              <a:buChar char="•"/>
              <a:defRPr/>
            </a:pPr>
            <a:endParaRPr lang="en-US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Other tricks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Use </a:t>
            </a:r>
            <a:r>
              <a:rPr lang="en-US" dirty="0" err="1" smtClean="0"/>
              <a:t>kNN</a:t>
            </a:r>
            <a:r>
              <a:rPr lang="en-US" dirty="0" smtClean="0"/>
              <a:t> to determine window sizes adaptively</a:t>
            </a:r>
          </a:p>
          <a:p>
            <a:pPr lvl="1">
              <a:buFont typeface="Arial" pitchFamily="34" charset="0"/>
              <a:buNone/>
              <a:defRPr/>
            </a:pPr>
            <a:endParaRPr lang="en-US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Lots of theoretical support</a:t>
            </a:r>
          </a:p>
          <a:p>
            <a:pPr lvl="1">
              <a:buFont typeface="Arial" pitchFamily="34" charset="0"/>
              <a:buNone/>
              <a:defRPr/>
            </a:pPr>
            <a:r>
              <a:rPr lang="en-US" dirty="0" smtClean="0">
                <a:cs typeface="Arial" pitchFamily="34" charset="0"/>
              </a:rPr>
              <a:t>	</a:t>
            </a:r>
            <a:r>
              <a:rPr lang="en-US" sz="2400" dirty="0" smtClean="0">
                <a:cs typeface="Arial" pitchFamily="34" charset="0"/>
              </a:rPr>
              <a:t>D. </a:t>
            </a:r>
            <a:r>
              <a:rPr lang="en-US" sz="2400" dirty="0" err="1" smtClean="0">
                <a:cs typeface="Arial" pitchFamily="34" charset="0"/>
              </a:rPr>
              <a:t>Comaniciu</a:t>
            </a:r>
            <a:r>
              <a:rPr lang="en-US" sz="2400" dirty="0" smtClean="0">
                <a:cs typeface="Arial" pitchFamily="34" charset="0"/>
              </a:rPr>
              <a:t> and P. Meer, Mean Shift: A Robust Approach toward Feature Space Analysis, PAMI 2002. </a:t>
            </a:r>
          </a:p>
          <a:p>
            <a:pPr lvl="1">
              <a:buFont typeface="Arial" pitchFamily="34" charset="0"/>
              <a:buNone/>
              <a:defRPr/>
            </a:pPr>
            <a:endParaRPr lang="en-US" dirty="0" smtClean="0">
              <a:cs typeface="Arial" pitchFamily="34" charset="0"/>
            </a:endParaRPr>
          </a:p>
          <a:p>
            <a:pPr lvl="1">
              <a:buFont typeface="Arial" pitchFamily="34" charset="0"/>
              <a:buChar char="–"/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13430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Mean shift pros and cons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295400"/>
            <a:ext cx="7772400" cy="5105400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en-US" sz="2800" dirty="0" smtClean="0"/>
              <a:t>Pros</a:t>
            </a:r>
          </a:p>
          <a:p>
            <a:pPr lvl="1" eaLnBrk="1" hangingPunct="1"/>
            <a:r>
              <a:rPr lang="en-US" sz="2400" dirty="0" smtClean="0"/>
              <a:t>Good general-purpose segmentation</a:t>
            </a:r>
          </a:p>
          <a:p>
            <a:pPr lvl="1" eaLnBrk="1" hangingPunct="1"/>
            <a:r>
              <a:rPr lang="en-US" sz="2400" dirty="0" smtClean="0"/>
              <a:t>Flexible in number and shape of regions</a:t>
            </a:r>
          </a:p>
          <a:p>
            <a:pPr lvl="1" eaLnBrk="1" hangingPunct="1"/>
            <a:r>
              <a:rPr lang="en-US" sz="2400" dirty="0" smtClean="0"/>
              <a:t>Robust to outliers</a:t>
            </a:r>
          </a:p>
          <a:p>
            <a:pPr lvl="1" eaLnBrk="1" hangingPunct="1"/>
            <a:r>
              <a:rPr lang="en-US" sz="2400" dirty="0" smtClean="0"/>
              <a:t>General mode-finding algorithm (useful for other problems such as finding most common surface </a:t>
            </a:r>
            <a:r>
              <a:rPr lang="en-US" sz="2400" dirty="0" err="1" smtClean="0"/>
              <a:t>normals</a:t>
            </a:r>
            <a:r>
              <a:rPr lang="en-US" sz="2400" dirty="0" smtClean="0"/>
              <a:t>)</a:t>
            </a:r>
          </a:p>
          <a:p>
            <a:pPr eaLnBrk="1" hangingPunct="1"/>
            <a:r>
              <a:rPr lang="en-US" sz="2800" dirty="0" smtClean="0"/>
              <a:t>Cons</a:t>
            </a:r>
          </a:p>
          <a:p>
            <a:pPr lvl="1" eaLnBrk="1" hangingPunct="1"/>
            <a:r>
              <a:rPr lang="en-US" sz="2400" dirty="0" smtClean="0"/>
              <a:t>Have to choose kernel size in advance</a:t>
            </a:r>
          </a:p>
          <a:p>
            <a:pPr lvl="1" eaLnBrk="1" hangingPunct="1"/>
            <a:r>
              <a:rPr lang="en-US" sz="2400" dirty="0" smtClean="0"/>
              <a:t>Not suitable for high-dimensional features</a:t>
            </a:r>
          </a:p>
          <a:p>
            <a:pPr eaLnBrk="1" hangingPunct="1"/>
            <a:r>
              <a:rPr lang="en-US" sz="2800" dirty="0" smtClean="0"/>
              <a:t>When to use it</a:t>
            </a:r>
          </a:p>
          <a:p>
            <a:pPr lvl="1" eaLnBrk="1" hangingPunct="1"/>
            <a:r>
              <a:rPr lang="en-US" sz="2400" dirty="0" smtClean="0"/>
              <a:t>Oversegmentation</a:t>
            </a:r>
          </a:p>
          <a:p>
            <a:pPr lvl="1" eaLnBrk="1" hangingPunct="1"/>
            <a:r>
              <a:rPr lang="en-US" sz="2400" dirty="0" smtClean="0"/>
              <a:t>Multiple segmentations</a:t>
            </a:r>
          </a:p>
          <a:p>
            <a:pPr lvl="1" eaLnBrk="1" hangingPunct="1"/>
            <a:r>
              <a:rPr lang="en-US" sz="2400" dirty="0" smtClean="0"/>
              <a:t>Tracking, clustering, filtering applications</a:t>
            </a:r>
          </a:p>
          <a:p>
            <a:pPr lvl="2" eaLnBrk="1" hangingPunct="1"/>
            <a:r>
              <a:rPr lang="en-US" sz="2000" dirty="0"/>
              <a:t>D. </a:t>
            </a:r>
            <a:r>
              <a:rPr lang="en-US" sz="2000" dirty="0" err="1"/>
              <a:t>Comaniciu</a:t>
            </a:r>
            <a:r>
              <a:rPr lang="en-US" sz="2000" dirty="0"/>
              <a:t>, V. Ramesh, P. Meer: </a:t>
            </a:r>
            <a:r>
              <a:rPr lang="en-US" sz="2000" i="1" dirty="0">
                <a:hlinkClick r:id="rId3"/>
              </a:rPr>
              <a:t>Real-Time Tracking of Non-Rigid Objects using Mean Shift</a:t>
            </a:r>
            <a:r>
              <a:rPr lang="en-US" sz="2000" dirty="0"/>
              <a:t>, </a:t>
            </a:r>
            <a:r>
              <a:rPr lang="en-US" sz="2000" i="1" dirty="0" smtClean="0"/>
              <a:t>Best Paper Award</a:t>
            </a:r>
            <a:r>
              <a:rPr lang="en-US" sz="2000" dirty="0" smtClean="0"/>
              <a:t>, </a:t>
            </a:r>
            <a:r>
              <a:rPr lang="en-US" sz="2000" dirty="0"/>
              <a:t>IEEE Conf. Computer Vision and Pattern Recognition (CVPR'00), Hilton Head Island, South Carolina, Vol. 2, 142-149, 2000 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329852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Mean-shift reading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Arial" pitchFamily="34" charset="0"/>
              <a:buChar char="•"/>
              <a:defRPr/>
            </a:pPr>
            <a:endParaRPr lang="en-US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Nicely written mean-shift explanation (with math)</a:t>
            </a:r>
          </a:p>
          <a:p>
            <a:pPr>
              <a:buFont typeface="Arial" pitchFamily="34" charset="0"/>
              <a:buNone/>
              <a:defRPr/>
            </a:pPr>
            <a:r>
              <a:rPr lang="en-US" sz="1600" dirty="0" smtClean="0">
                <a:hlinkClick r:id="rId2"/>
              </a:rPr>
              <a:t>http://saravananthirumuruganathan.wordpress.com/2010/04/01/introduction-to-mean-shift-algorithm/</a:t>
            </a:r>
            <a:endParaRPr lang="en-US" sz="1600" dirty="0" smtClean="0"/>
          </a:p>
          <a:p>
            <a:pPr lvl="1">
              <a:buFont typeface="Arial" pitchFamily="34" charset="0"/>
              <a:buChar char="•"/>
              <a:defRPr/>
            </a:pPr>
            <a:r>
              <a:rPr lang="en-US" sz="2400" dirty="0" smtClean="0"/>
              <a:t>Includes .m code for mean-shift clustering</a:t>
            </a:r>
          </a:p>
          <a:p>
            <a:pPr marL="457200" lvl="1" indent="0">
              <a:buNone/>
              <a:defRPr/>
            </a:pPr>
            <a:endParaRPr lang="en-US" sz="2400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Mean-shift paper by </a:t>
            </a:r>
            <a:r>
              <a:rPr lang="en-US" dirty="0" err="1" smtClean="0"/>
              <a:t>Comaniciu</a:t>
            </a:r>
            <a:r>
              <a:rPr lang="en-US" dirty="0" smtClean="0"/>
              <a:t> and Meer</a:t>
            </a:r>
          </a:p>
          <a:p>
            <a:pPr>
              <a:buFont typeface="Arial" pitchFamily="34" charset="0"/>
              <a:buNone/>
              <a:defRPr/>
            </a:pPr>
            <a:r>
              <a:rPr lang="en-US" sz="2000" dirty="0" smtClean="0">
                <a:hlinkClick r:id="rId3"/>
              </a:rPr>
              <a:t>http://www.caip.rutgers.edu/~comanici/Papers/MsRobustApproach.pdf</a:t>
            </a:r>
            <a:endParaRPr lang="en-US" sz="2000" dirty="0" smtClean="0"/>
          </a:p>
          <a:p>
            <a:pPr>
              <a:buFont typeface="Arial" pitchFamily="34" charset="0"/>
              <a:buNone/>
              <a:defRPr/>
            </a:pPr>
            <a:endParaRPr lang="en-US" sz="2000" dirty="0" smtClean="0"/>
          </a:p>
          <a:p>
            <a:pPr>
              <a:buFont typeface="Arial" pitchFamily="34" charset="0"/>
              <a:buNone/>
              <a:defRPr/>
            </a:pPr>
            <a:endParaRPr lang="en-US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Adaptive mean shift in higher dimensions</a:t>
            </a:r>
          </a:p>
          <a:p>
            <a:pPr>
              <a:buFont typeface="Arial" pitchFamily="34" charset="0"/>
              <a:buNone/>
              <a:defRPr/>
            </a:pPr>
            <a:r>
              <a:rPr lang="en-US" sz="2400" i="1" dirty="0" smtClean="0">
                <a:hlinkClick r:id="rId4"/>
              </a:rPr>
              <a:t>http://mis.hevra.haifa.ac.il/~ishimshoni/papers/chap9.pdf</a:t>
            </a:r>
            <a:endParaRPr lang="en-US" sz="2400" i="1" dirty="0" smtClean="0"/>
          </a:p>
          <a:p>
            <a:pPr>
              <a:buFont typeface="Arial" pitchFamily="34" charset="0"/>
              <a:buNone/>
              <a:defRPr/>
            </a:pPr>
            <a:endParaRPr lang="en-US" sz="2400" i="1" dirty="0" smtClean="0"/>
          </a:p>
          <a:p>
            <a:pPr>
              <a:buFont typeface="Arial" pitchFamily="34" charset="0"/>
              <a:buChar char="•"/>
              <a:defRPr/>
            </a:pPr>
            <a:endParaRPr lang="en-US" sz="2800" dirty="0" smtClean="0"/>
          </a:p>
          <a:p>
            <a:pPr>
              <a:buFont typeface="Arial" pitchFamily="34" charset="0"/>
              <a:buNone/>
              <a:defRPr/>
            </a:pPr>
            <a:endParaRPr lang="en-US" sz="1400" dirty="0" smtClean="0"/>
          </a:p>
          <a:p>
            <a:pPr>
              <a:buFont typeface="Arial" pitchFamily="34" charset="0"/>
              <a:buNone/>
              <a:defRPr/>
            </a:pPr>
            <a:endParaRPr lang="en-US" sz="2800" i="1" dirty="0" smtClean="0"/>
          </a:p>
          <a:p>
            <a:pPr>
              <a:buFont typeface="Arial" pitchFamily="34" charset="0"/>
              <a:buNone/>
              <a:defRPr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4046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Superpixel</a:t>
            </a:r>
            <a:r>
              <a:rPr lang="en-US" dirty="0" smtClean="0"/>
              <a:t> algorithms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Goal: divide </a:t>
            </a:r>
            <a:r>
              <a:rPr lang="en-US" dirty="0" smtClean="0"/>
              <a:t>the image into a large number of regions, such that each regions lie within object boundaries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Examples</a:t>
            </a:r>
          </a:p>
          <a:p>
            <a:pPr lvl="1"/>
            <a:r>
              <a:rPr lang="en-US" dirty="0" smtClean="0"/>
              <a:t>Watershed</a:t>
            </a:r>
          </a:p>
          <a:p>
            <a:pPr lvl="1"/>
            <a:r>
              <a:rPr lang="en-US" dirty="0" err="1" smtClean="0"/>
              <a:t>Felzenszwalb</a:t>
            </a:r>
            <a:r>
              <a:rPr lang="en-US" dirty="0" smtClean="0"/>
              <a:t> and </a:t>
            </a:r>
            <a:r>
              <a:rPr lang="en-US" dirty="0" err="1" smtClean="0"/>
              <a:t>Huttenlocher</a:t>
            </a:r>
            <a:r>
              <a:rPr lang="en-US" dirty="0" smtClean="0"/>
              <a:t> graph-based</a:t>
            </a:r>
          </a:p>
          <a:p>
            <a:pPr lvl="1"/>
            <a:r>
              <a:rPr lang="en-US" dirty="0" err="1" smtClean="0"/>
              <a:t>Turbopixels</a:t>
            </a:r>
            <a:endParaRPr lang="en-US" dirty="0" smtClean="0"/>
          </a:p>
          <a:p>
            <a:pPr lvl="1"/>
            <a:r>
              <a:rPr lang="en-US" dirty="0" smtClean="0"/>
              <a:t>SLIC</a:t>
            </a:r>
          </a:p>
        </p:txBody>
      </p:sp>
    </p:spTree>
    <p:extLst>
      <p:ext uri="{BB962C8B-B14F-4D97-AF65-F5344CB8AC3E}">
        <p14:creationId xmlns:p14="http://schemas.microsoft.com/office/powerpoint/2010/main" val="1310167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Watershed algorithm</a:t>
            </a:r>
          </a:p>
        </p:txBody>
      </p:sp>
      <p:pic>
        <p:nvPicPr>
          <p:cNvPr id="5017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089" y="1176997"/>
            <a:ext cx="3815821" cy="528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1428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Watershed segmentation</a:t>
            </a:r>
          </a:p>
        </p:txBody>
      </p:sp>
      <p:pic>
        <p:nvPicPr>
          <p:cNvPr id="51203" name="Picture 2" descr="C:\Documents and Settings\Derek Hoiem\My Documents\Classes\Spring10 - Computer Vision\figs\8\lena_gra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563" y="1325562"/>
            <a:ext cx="2759074" cy="275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Picture 3" descr="C:\Documents and Settings\Derek Hoiem\My Documents\Classes\Spring10 - Computer Vision\figs\7\lena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1325562"/>
            <a:ext cx="2759075" cy="275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Picture 4" descr="C:\Documents and Settings\Derek Hoiem\My Documents\Classes\Spring10 - Computer Vision\figs\8\lena_watershe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563" y="1325562"/>
            <a:ext cx="2759074" cy="275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6" name="TextBox 6"/>
          <p:cNvSpPr txBox="1">
            <a:spLocks noChangeArrowheads="1"/>
          </p:cNvSpPr>
          <p:nvPr/>
        </p:nvSpPr>
        <p:spPr bwMode="auto">
          <a:xfrm>
            <a:off x="1086458" y="4122995"/>
            <a:ext cx="89095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/>
              <a:t>Image</a:t>
            </a:r>
          </a:p>
        </p:txBody>
      </p:sp>
      <p:sp>
        <p:nvSpPr>
          <p:cNvPr id="51207" name="TextBox 7"/>
          <p:cNvSpPr txBox="1">
            <a:spLocks noChangeArrowheads="1"/>
          </p:cNvSpPr>
          <p:nvPr/>
        </p:nvSpPr>
        <p:spPr bwMode="auto">
          <a:xfrm>
            <a:off x="4262924" y="4122995"/>
            <a:ext cx="107852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/>
              <a:t>Gradient</a:t>
            </a:r>
          </a:p>
        </p:txBody>
      </p:sp>
      <p:sp>
        <p:nvSpPr>
          <p:cNvPr id="51208" name="TextBox 8"/>
          <p:cNvSpPr txBox="1">
            <a:spLocks noChangeArrowheads="1"/>
          </p:cNvSpPr>
          <p:nvPr/>
        </p:nvSpPr>
        <p:spPr bwMode="auto">
          <a:xfrm>
            <a:off x="6377195" y="4122995"/>
            <a:ext cx="256180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/>
              <a:t>Watershed boundaries</a:t>
            </a:r>
          </a:p>
        </p:txBody>
      </p:sp>
      <p:pic>
        <p:nvPicPr>
          <p:cNvPr id="51210" name="Picture 1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00" t="15057" r="27680" b="41465"/>
          <a:stretch/>
        </p:blipFill>
        <p:spPr bwMode="auto">
          <a:xfrm>
            <a:off x="3604260" y="4484688"/>
            <a:ext cx="2395852" cy="2370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9913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Meyer’s watershed segmentation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Calibri" pitchFamily="34" charset="0"/>
              <a:buAutoNum type="arabicPeriod"/>
            </a:pPr>
            <a:r>
              <a:rPr lang="en-US" dirty="0" smtClean="0"/>
              <a:t>Choose </a:t>
            </a:r>
            <a:r>
              <a:rPr lang="en-US" dirty="0" smtClean="0"/>
              <a:t>local minima as region seeds</a:t>
            </a:r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dirty="0" smtClean="0"/>
              <a:t>Add neighbors to priority queue, sorted by value</a:t>
            </a:r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dirty="0" smtClean="0"/>
              <a:t>Take top priority pixel from queue</a:t>
            </a:r>
          </a:p>
          <a:p>
            <a:pPr marL="971550" lvl="1" indent="-514350">
              <a:buFont typeface="Calibri" pitchFamily="34" charset="0"/>
              <a:buAutoNum type="arabicPeriod"/>
            </a:pPr>
            <a:r>
              <a:rPr lang="en-US" dirty="0" smtClean="0"/>
              <a:t>If all labeled neighbors have same label, assign that label to pixel</a:t>
            </a:r>
          </a:p>
          <a:p>
            <a:pPr marL="971550" lvl="1" indent="-514350">
              <a:buFont typeface="Calibri" pitchFamily="34" charset="0"/>
              <a:buAutoNum type="arabicPeriod"/>
            </a:pPr>
            <a:r>
              <a:rPr lang="en-US" dirty="0" smtClean="0"/>
              <a:t>Add all non-marked neighbors to queue</a:t>
            </a:r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dirty="0" smtClean="0"/>
              <a:t>Repeat step 3 until finished (all remaining pixels in queue are on the boundary)</a:t>
            </a:r>
          </a:p>
        </p:txBody>
      </p:sp>
      <p:sp>
        <p:nvSpPr>
          <p:cNvPr id="52228" name="TextBox 10"/>
          <p:cNvSpPr txBox="1">
            <a:spLocks noChangeArrowheads="1"/>
          </p:cNvSpPr>
          <p:nvPr/>
        </p:nvSpPr>
        <p:spPr bwMode="auto">
          <a:xfrm>
            <a:off x="7332663" y="6396038"/>
            <a:ext cx="18113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/>
              <a:t>Meyer 1991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461867" y="5653088"/>
            <a:ext cx="55356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 err="1"/>
              <a:t>Matlab</a:t>
            </a:r>
            <a:r>
              <a:rPr lang="en-US" sz="2800" dirty="0"/>
              <a:t>: </a:t>
            </a:r>
            <a:r>
              <a:rPr lang="en-US" sz="2800" dirty="0" err="1"/>
              <a:t>seg</a:t>
            </a:r>
            <a:r>
              <a:rPr lang="en-US" sz="2800" dirty="0"/>
              <a:t> = watershed(</a:t>
            </a:r>
            <a:r>
              <a:rPr lang="en-US" sz="2800" dirty="0" err="1"/>
              <a:t>bnd_im</a:t>
            </a:r>
            <a:r>
              <a:rPr lang="en-US" sz="2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98770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5" descr="C:\Documents and Settings\Derek Hoiem\My Documents\Classes\Spring10 - Computer Vision\figs\8\lena_watersh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6002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4" descr="C:\Documents and Settings\Derek Hoiem\My Documents\Classes\Spring10 - Computer Vision\figs\8\lena_gra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362200"/>
            <a:ext cx="33528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Simple trick</a:t>
            </a:r>
          </a:p>
        </p:txBody>
      </p:sp>
      <p:sp>
        <p:nvSpPr>
          <p:cNvPr id="53253" name="Content Placeholder 2"/>
          <p:cNvSpPr>
            <a:spLocks noGrp="1"/>
          </p:cNvSpPr>
          <p:nvPr>
            <p:ph idx="1"/>
          </p:nvPr>
        </p:nvSpPr>
        <p:spPr>
          <a:xfrm>
            <a:off x="628650" y="998806"/>
            <a:ext cx="7886700" cy="5178157"/>
          </a:xfrm>
        </p:spPr>
        <p:txBody>
          <a:bodyPr/>
          <a:lstStyle/>
          <a:p>
            <a:r>
              <a:rPr lang="en-US" sz="2800" dirty="0" smtClean="0"/>
              <a:t>Use Gaussian or median filter to reduce number of regions</a:t>
            </a:r>
          </a:p>
        </p:txBody>
      </p:sp>
      <p:pic>
        <p:nvPicPr>
          <p:cNvPr id="103426" name="Picture 2" descr="C:\Documents and Settings\Derek Hoiem\My Documents\Classes\Spring10 - Computer Vision\figs\8\lena_grad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362200"/>
            <a:ext cx="33528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7" name="Picture 3" descr="C:\Documents and Settings\Derek Hoiem\My Documents\Classes\Spring10 - Computer Vision\figs\8\lena_watershed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6002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708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Watershed usage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Use </a:t>
            </a:r>
            <a:r>
              <a:rPr lang="en-US" dirty="0" smtClean="0"/>
              <a:t>as a starting point for hierarchical segmentation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err="1" smtClean="0"/>
              <a:t>Ultrametric</a:t>
            </a:r>
            <a:r>
              <a:rPr lang="en-US" dirty="0" smtClean="0"/>
              <a:t> contour map (</a:t>
            </a:r>
            <a:r>
              <a:rPr lang="en-US" dirty="0" err="1" smtClean="0"/>
              <a:t>Arbelaez</a:t>
            </a:r>
            <a:r>
              <a:rPr lang="en-US" dirty="0" smtClean="0"/>
              <a:t> 2006</a:t>
            </a:r>
            <a:r>
              <a:rPr lang="en-US" dirty="0" smtClean="0"/>
              <a:t>)</a:t>
            </a:r>
            <a:endParaRPr lang="en-US" dirty="0" smtClean="0"/>
          </a:p>
          <a:p>
            <a:pPr>
              <a:buFont typeface="Arial" pitchFamily="34" charset="0"/>
              <a:buChar char="•"/>
              <a:defRPr/>
            </a:pPr>
            <a:endParaRPr lang="en-US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Works with any soft boundaries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err="1" smtClean="0"/>
              <a:t>Pb</a:t>
            </a:r>
            <a:r>
              <a:rPr lang="en-US" dirty="0" smtClean="0"/>
              <a:t> (w/o non-max suppression)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Canny </a:t>
            </a:r>
            <a:r>
              <a:rPr lang="en-US" dirty="0"/>
              <a:t>(w/o non-max suppression</a:t>
            </a:r>
            <a:r>
              <a:rPr lang="en-US" dirty="0" smtClean="0"/>
              <a:t>)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Etc.</a:t>
            </a:r>
          </a:p>
          <a:p>
            <a:pPr lvl="1">
              <a:buFont typeface="Arial" pitchFamily="34" charset="0"/>
              <a:buChar char="–"/>
              <a:defRPr/>
            </a:pPr>
            <a:endParaRPr lang="en-US" dirty="0" smtClean="0"/>
          </a:p>
          <a:p>
            <a:pPr>
              <a:buFont typeface="Arial" pitchFamily="34" charset="0"/>
              <a:buNone/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70115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Multi-view </a:t>
            </a:r>
            <a:r>
              <a:rPr lang="en-US" dirty="0" smtClean="0"/>
              <a:t>stereo</a:t>
            </a:r>
          </a:p>
        </p:txBody>
      </p:sp>
      <p:sp>
        <p:nvSpPr>
          <p:cNvPr id="71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63650"/>
            <a:ext cx="8229600" cy="5594350"/>
          </a:xfrm>
        </p:spPr>
        <p:txBody>
          <a:bodyPr>
            <a:normAutofit lnSpcReduction="10000"/>
          </a:bodyPr>
          <a:lstStyle/>
          <a:p>
            <a:pPr>
              <a:buFontTx/>
              <a:buChar char="•"/>
            </a:pPr>
            <a:r>
              <a:rPr lang="en-US" dirty="0" smtClean="0"/>
              <a:t>Generic problem formulation: given several images of the same object or scene, compute a representation of its 3D shape</a:t>
            </a:r>
          </a:p>
          <a:p>
            <a:pPr>
              <a:buFontTx/>
              <a:buChar char="•"/>
            </a:pPr>
            <a:r>
              <a:rPr lang="en-US" dirty="0" smtClean="0"/>
              <a:t>“Images of the same object or scene”</a:t>
            </a:r>
          </a:p>
          <a:p>
            <a:pPr lvl="1"/>
            <a:r>
              <a:rPr lang="en-US" dirty="0" smtClean="0"/>
              <a:t>Arbitrary number of images (from two to thousands)</a:t>
            </a:r>
          </a:p>
          <a:p>
            <a:pPr lvl="1"/>
            <a:r>
              <a:rPr lang="en-US" dirty="0" smtClean="0"/>
              <a:t>Arbitrary camera positions (special rig, camera network </a:t>
            </a:r>
            <a:br>
              <a:rPr lang="en-US" dirty="0" smtClean="0"/>
            </a:br>
            <a:r>
              <a:rPr lang="en-US" dirty="0" smtClean="0"/>
              <a:t>or video sequence)</a:t>
            </a:r>
          </a:p>
          <a:p>
            <a:pPr lvl="1"/>
            <a:r>
              <a:rPr lang="en-US" dirty="0" smtClean="0"/>
              <a:t>Calibration may be known or unknown</a:t>
            </a:r>
          </a:p>
          <a:p>
            <a:pPr>
              <a:buFontTx/>
              <a:buChar char="•"/>
            </a:pPr>
            <a:r>
              <a:rPr lang="en-US" dirty="0" smtClean="0"/>
              <a:t>“Representation of 3D shape”</a:t>
            </a:r>
          </a:p>
          <a:p>
            <a:pPr lvl="1"/>
            <a:r>
              <a:rPr lang="en-US" dirty="0" smtClean="0"/>
              <a:t>Depth maps</a:t>
            </a:r>
          </a:p>
          <a:p>
            <a:pPr lvl="1"/>
            <a:r>
              <a:rPr lang="en-US" dirty="0" smtClean="0"/>
              <a:t>Meshes</a:t>
            </a:r>
          </a:p>
          <a:p>
            <a:pPr lvl="1"/>
            <a:r>
              <a:rPr lang="en-US" dirty="0" smtClean="0"/>
              <a:t>Point clouds</a:t>
            </a:r>
          </a:p>
          <a:p>
            <a:pPr lvl="1"/>
            <a:r>
              <a:rPr lang="en-US" dirty="0" smtClean="0"/>
              <a:t>Patch clouds</a:t>
            </a:r>
          </a:p>
          <a:p>
            <a:pPr lvl="1"/>
            <a:r>
              <a:rPr lang="en-US" dirty="0" smtClean="0"/>
              <a:t>Volumetric models</a:t>
            </a:r>
          </a:p>
          <a:p>
            <a:pPr lvl="1"/>
            <a:r>
              <a:rPr lang="en-US" dirty="0" smtClean="0"/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1143985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4755" grpId="0" uiExpand="1" build="p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Watershed pros and cons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25563"/>
            <a:ext cx="7886700" cy="4851400"/>
          </a:xfrm>
        </p:spPr>
        <p:txBody>
          <a:bodyPr>
            <a:normAutofit fontScale="92500" lnSpcReduction="10000"/>
          </a:bodyPr>
          <a:lstStyle/>
          <a:p>
            <a:pPr>
              <a:buFont typeface="Arial" pitchFamily="34" charset="0"/>
              <a:buChar char="•"/>
              <a:defRPr/>
            </a:pPr>
            <a:endParaRPr lang="en-US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Pros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Fast (&lt; 1 sec for 512x512 image)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Preserves boundaries</a:t>
            </a:r>
          </a:p>
          <a:p>
            <a:pPr>
              <a:buFont typeface="Arial" pitchFamily="34" charset="0"/>
              <a:buChar char="•"/>
              <a:defRPr/>
            </a:pPr>
            <a:endParaRPr lang="en-US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Cons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Only as good as the soft boundaries (which may be slow to compute)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Not easy to get variety of regions for multiple segmentations</a:t>
            </a:r>
          </a:p>
          <a:p>
            <a:pPr marL="457200" lvl="1" indent="0">
              <a:buNone/>
              <a:defRPr/>
            </a:pPr>
            <a:endParaRPr lang="en-US" dirty="0" smtClean="0"/>
          </a:p>
          <a:p>
            <a:pPr lvl="1">
              <a:buFont typeface="Arial" pitchFamily="34" charset="0"/>
              <a:buChar char="–"/>
              <a:defRPr/>
            </a:pPr>
            <a:endParaRPr lang="en-US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Usage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Good algorithm for </a:t>
            </a:r>
            <a:r>
              <a:rPr lang="en-US" dirty="0" err="1" smtClean="0"/>
              <a:t>superpixels</a:t>
            </a:r>
            <a:r>
              <a:rPr lang="en-US" dirty="0" smtClean="0"/>
              <a:t>, hierarchical segmentation</a:t>
            </a:r>
          </a:p>
        </p:txBody>
      </p:sp>
    </p:spTree>
    <p:extLst>
      <p:ext uri="{BB962C8B-B14F-4D97-AF65-F5344CB8AC3E}">
        <p14:creationId xmlns:p14="http://schemas.microsoft.com/office/powerpoint/2010/main" val="1808712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Felzenszwalb and </a:t>
            </a:r>
            <a:r>
              <a:rPr lang="en-US" dirty="0" err="1" smtClean="0"/>
              <a:t>Huttenlocher</a:t>
            </a:r>
            <a:r>
              <a:rPr lang="en-US" dirty="0" smtClean="0"/>
              <a:t>: Graph-Based Segmentation</a:t>
            </a:r>
            <a:endParaRPr lang="en-US" dirty="0"/>
          </a:p>
        </p:txBody>
      </p:sp>
      <p:pic>
        <p:nvPicPr>
          <p:cNvPr id="106498" name="Picture 2" descr="http://www.cs.brown.edu/~pff/segment/beach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" y="1981200"/>
            <a:ext cx="1905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00" name="Picture 4" descr="http://www.cs.brown.edu/~pff/segment/beach-se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220" y="1981200"/>
            <a:ext cx="1905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02" name="Picture 6" descr="http://www.cs.brown.edu/~pff/segment/grain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990344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04" name="Picture 8" descr="http://www.cs.brown.edu/~pff/segment/grain-seg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645" y="4038600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6012" y="5033772"/>
            <a:ext cx="497443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 Good for thin regions</a:t>
            </a:r>
          </a:p>
          <a:p>
            <a:r>
              <a:rPr lang="en-US" dirty="0" smtClean="0"/>
              <a:t>+ Fast</a:t>
            </a:r>
          </a:p>
          <a:p>
            <a:r>
              <a:rPr lang="en-US" dirty="0" smtClean="0"/>
              <a:t>+ Easy to control coarseness of segmentations</a:t>
            </a:r>
          </a:p>
          <a:p>
            <a:r>
              <a:rPr lang="en-US" dirty="0" smtClean="0"/>
              <a:t>+ Can include both large and small regions</a:t>
            </a:r>
          </a:p>
          <a:p>
            <a:r>
              <a:rPr lang="en-US" dirty="0"/>
              <a:t> </a:t>
            </a:r>
            <a:r>
              <a:rPr lang="en-US" dirty="0" smtClean="0"/>
              <a:t>- Often creates regions with strange shapes</a:t>
            </a:r>
          </a:p>
          <a:p>
            <a:r>
              <a:rPr lang="en-US" dirty="0" smtClean="0"/>
              <a:t> - Sometimes makes very large errors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865632" y="1295168"/>
            <a:ext cx="63611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en-US" sz="2400" dirty="0" smtClean="0">
                <a:hlinkClick r:id="rId6"/>
              </a:rPr>
              <a:t>http://www.cs.brown.edu/~pff/segment/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292105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Turbo Pixels: </a:t>
            </a:r>
            <a:r>
              <a:rPr lang="en-US" dirty="0" err="1" smtClean="0"/>
              <a:t>Levinstein</a:t>
            </a:r>
            <a:r>
              <a:rPr lang="en-US" dirty="0" smtClean="0"/>
              <a:t> et al. 2009</a:t>
            </a:r>
            <a:endParaRPr lang="en-US" dirty="0"/>
          </a:p>
        </p:txBody>
      </p:sp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385" y="1905000"/>
            <a:ext cx="6985864" cy="467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66800" y="762000"/>
            <a:ext cx="6539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3"/>
              </a:rPr>
              <a:t>http://www.cs.toronto.edu/~kyros/pubs/09.pami.turbopixels.pdf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1371910"/>
            <a:ext cx="85618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Tries to preserve boundaries like watershed but to produce more regular regions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76265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SLIC   </a:t>
            </a:r>
            <a:r>
              <a:rPr lang="en-US" sz="2400" dirty="0" smtClean="0"/>
              <a:t>(</a:t>
            </a:r>
            <a:r>
              <a:rPr lang="en-US" sz="2400" dirty="0" err="1" smtClean="0"/>
              <a:t>Achanta</a:t>
            </a:r>
            <a:r>
              <a:rPr lang="en-US" sz="2400" dirty="0" smtClean="0"/>
              <a:t> et al. PAMI 2012)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8" y="1455975"/>
            <a:ext cx="5029201" cy="5303551"/>
          </a:xfrm>
        </p:spPr>
        <p:txBody>
          <a:bodyPr>
            <a:normAutofit fontScale="925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Initialize cluster centers on pixel grid in steps S</a:t>
            </a:r>
          </a:p>
          <a:p>
            <a:pPr marL="400050" lvl="1" indent="0">
              <a:buNone/>
            </a:pPr>
            <a:r>
              <a:rPr lang="en-US" dirty="0" smtClean="0"/>
              <a:t>- Features: Lab color, x-y position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Move centers to position in 3x3 window with smallest gradient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Compare each pixel to cluster center within 2S pixel distance and assign to nearest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/>
              <a:t>Recompute</a:t>
            </a:r>
            <a:r>
              <a:rPr lang="en-US" dirty="0" smtClean="0"/>
              <a:t> cluster centers as mean color/position of pixels belonging to each cluster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Stop when residual error is small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71408" y="805934"/>
            <a:ext cx="7601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infoscience.epfl.ch/record/177415/files/Superpixel_PAMI2011-2.pdf</a:t>
            </a:r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7476" y="1371600"/>
            <a:ext cx="3347129" cy="24767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38800" y="4724400"/>
            <a:ext cx="331372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+</a:t>
            </a:r>
            <a:r>
              <a:rPr lang="en-US" dirty="0" smtClean="0"/>
              <a:t> Fast 0.36s for 320x240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+</a:t>
            </a:r>
            <a:r>
              <a:rPr lang="en-US" dirty="0" smtClean="0"/>
              <a:t> Regular </a:t>
            </a:r>
            <a:r>
              <a:rPr lang="en-US" dirty="0" err="1" smtClean="0"/>
              <a:t>superpixels</a:t>
            </a:r>
            <a:endParaRPr lang="en-US" dirty="0" smtClean="0"/>
          </a:p>
          <a:p>
            <a:r>
              <a:rPr lang="en-US" dirty="0" smtClean="0">
                <a:solidFill>
                  <a:srgbClr val="00B050"/>
                </a:solidFill>
              </a:rPr>
              <a:t>+</a:t>
            </a:r>
            <a:r>
              <a:rPr lang="en-US" dirty="0" smtClean="0"/>
              <a:t> </a:t>
            </a:r>
            <a:r>
              <a:rPr lang="en-US" dirty="0" err="1" smtClean="0"/>
              <a:t>Superpixels</a:t>
            </a:r>
            <a:r>
              <a:rPr lang="en-US" dirty="0" smtClean="0"/>
              <a:t> fit boundaries</a:t>
            </a:r>
          </a:p>
          <a:p>
            <a:r>
              <a:rPr lang="en-US" dirty="0" smtClean="0"/>
              <a:t>-  May miss thin objects</a:t>
            </a:r>
          </a:p>
          <a:p>
            <a:r>
              <a:rPr lang="en-US" dirty="0" smtClean="0"/>
              <a:t>-  Large number of </a:t>
            </a:r>
            <a:r>
              <a:rPr lang="en-US" dirty="0" err="1" smtClean="0"/>
              <a:t>superpixels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867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Choices in segmentation algorithms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99735"/>
            <a:ext cx="7886700" cy="4777228"/>
          </a:xfrm>
        </p:spPr>
        <p:txBody>
          <a:bodyPr>
            <a:noAutofit/>
          </a:bodyPr>
          <a:lstStyle/>
          <a:p>
            <a:r>
              <a:rPr lang="en-US" dirty="0" smtClean="0"/>
              <a:t>Oversegmentation</a:t>
            </a:r>
          </a:p>
          <a:p>
            <a:pPr lvl="1"/>
            <a:r>
              <a:rPr lang="en-US" dirty="0" smtClean="0"/>
              <a:t>Watershed + </a:t>
            </a:r>
            <a:r>
              <a:rPr lang="en-US" dirty="0" smtClean="0"/>
              <a:t>Structure random forest</a:t>
            </a:r>
            <a:endParaRPr lang="en-US" dirty="0" smtClean="0"/>
          </a:p>
          <a:p>
            <a:pPr lvl="1"/>
            <a:r>
              <a:rPr lang="en-US" dirty="0" smtClean="0"/>
              <a:t>Felzenszwalb and </a:t>
            </a:r>
            <a:r>
              <a:rPr lang="en-US" dirty="0" err="1" smtClean="0"/>
              <a:t>Huttenlocher</a:t>
            </a:r>
            <a:r>
              <a:rPr lang="en-US" dirty="0" smtClean="0"/>
              <a:t> </a:t>
            </a:r>
            <a:r>
              <a:rPr lang="en-US" dirty="0" smtClean="0"/>
              <a:t>2004</a:t>
            </a:r>
            <a:endParaRPr lang="en-US" dirty="0" smtClean="0"/>
          </a:p>
          <a:p>
            <a:pPr marL="914400" lvl="2" indent="0">
              <a:buNone/>
            </a:pPr>
            <a:r>
              <a:rPr lang="en-US" dirty="0">
                <a:hlinkClick r:id="rId2"/>
              </a:rPr>
              <a:t>http://www.cs.brown.edu/~pff/segment/</a:t>
            </a:r>
            <a:endParaRPr lang="en-US" dirty="0" smtClean="0"/>
          </a:p>
          <a:p>
            <a:pPr lvl="1"/>
            <a:r>
              <a:rPr lang="en-US" dirty="0" smtClean="0"/>
              <a:t>SLIC</a:t>
            </a:r>
            <a:endParaRPr lang="en-US" dirty="0" smtClean="0"/>
          </a:p>
          <a:p>
            <a:pPr lvl="1"/>
            <a:r>
              <a:rPr lang="en-US" dirty="0" err="1" smtClean="0"/>
              <a:t>Turbopixels</a:t>
            </a:r>
            <a:endParaRPr lang="en-US" dirty="0" smtClean="0"/>
          </a:p>
          <a:p>
            <a:pPr lvl="1"/>
            <a:r>
              <a:rPr lang="en-US" dirty="0" smtClean="0"/>
              <a:t>Mean-shift</a:t>
            </a:r>
          </a:p>
          <a:p>
            <a:endParaRPr lang="en-US" dirty="0"/>
          </a:p>
          <a:p>
            <a:r>
              <a:rPr lang="en-US" dirty="0" smtClean="0"/>
              <a:t>Larger </a:t>
            </a:r>
            <a:r>
              <a:rPr lang="en-US" dirty="0" smtClean="0"/>
              <a:t>regions (object-level)</a:t>
            </a:r>
            <a:endParaRPr lang="en-US" dirty="0" smtClean="0"/>
          </a:p>
          <a:p>
            <a:pPr lvl="1"/>
            <a:r>
              <a:rPr lang="en-US" dirty="0"/>
              <a:t>Hierarchical segmentation (e.g., from </a:t>
            </a:r>
            <a:r>
              <a:rPr lang="en-US" dirty="0" err="1"/>
              <a:t>Pb</a:t>
            </a:r>
            <a:r>
              <a:rPr lang="en-US" dirty="0" smtClean="0"/>
              <a:t>)</a:t>
            </a:r>
            <a:endParaRPr lang="en-US" dirty="0" smtClean="0"/>
          </a:p>
          <a:p>
            <a:pPr lvl="1"/>
            <a:r>
              <a:rPr lang="en-US" dirty="0" smtClean="0"/>
              <a:t>Normalized cuts</a:t>
            </a:r>
          </a:p>
          <a:p>
            <a:pPr lvl="1"/>
            <a:r>
              <a:rPr lang="en-US" dirty="0" smtClean="0"/>
              <a:t>Mean-shift</a:t>
            </a:r>
          </a:p>
          <a:p>
            <a:pPr lvl="1"/>
            <a:r>
              <a:rPr lang="en-US" dirty="0" smtClean="0"/>
              <a:t>Seed + graph cuts (discussed later)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95821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segmentations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25562"/>
            <a:ext cx="5791200" cy="5456237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When creating regions for pixel classification or object detection, don’t commit to one partitioning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Strategies:</a:t>
            </a:r>
          </a:p>
          <a:p>
            <a:pPr lvl="1"/>
            <a:r>
              <a:rPr lang="en-US" dirty="0" smtClean="0"/>
              <a:t>Hierarchical segmentation</a:t>
            </a:r>
          </a:p>
          <a:p>
            <a:pPr lvl="2"/>
            <a:r>
              <a:rPr lang="en-US" dirty="0" smtClean="0"/>
              <a:t>Occlusion boundaries hierarchy: Hoiem et al. IJCV 2011  (uses trained classifier to merge)</a:t>
            </a:r>
          </a:p>
          <a:p>
            <a:pPr lvl="2"/>
            <a:r>
              <a:rPr lang="en-US" dirty="0" err="1" smtClean="0"/>
              <a:t>Pb+watershed</a:t>
            </a:r>
            <a:r>
              <a:rPr lang="en-US" dirty="0" smtClean="0"/>
              <a:t> hierarchy: </a:t>
            </a:r>
            <a:r>
              <a:rPr lang="en-US" dirty="0" smtClean="0">
                <a:hlinkClick r:id="rId2"/>
              </a:rPr>
              <a:t>Arbeleaz et al. CVPR 2009</a:t>
            </a:r>
            <a:endParaRPr lang="en-US" dirty="0" smtClean="0"/>
          </a:p>
          <a:p>
            <a:pPr lvl="2"/>
            <a:r>
              <a:rPr lang="en-US" dirty="0">
                <a:hlinkClick r:id="rId3"/>
              </a:rPr>
              <a:t>Selective </a:t>
            </a:r>
            <a:r>
              <a:rPr lang="en-US" dirty="0" smtClean="0">
                <a:hlinkClick r:id="rId3"/>
              </a:rPr>
              <a:t>search</a:t>
            </a:r>
            <a:r>
              <a:rPr lang="en-US" dirty="0" smtClean="0"/>
              <a:t>: FH + agglomerative clustering </a:t>
            </a:r>
            <a:endParaRPr lang="en-US" dirty="0" smtClean="0"/>
          </a:p>
          <a:p>
            <a:pPr lvl="2"/>
            <a:r>
              <a:rPr lang="en-US" dirty="0" err="1" smtClean="0">
                <a:hlinkClick r:id="rId4"/>
              </a:rPr>
              <a:t>Superpixel</a:t>
            </a:r>
            <a:r>
              <a:rPr lang="en-US" dirty="0" smtClean="0">
                <a:hlinkClick r:id="rId4"/>
              </a:rPr>
              <a:t> hierarchy </a:t>
            </a:r>
            <a:endParaRPr lang="en-US" dirty="0"/>
          </a:p>
          <a:p>
            <a:pPr lvl="2"/>
            <a:endParaRPr lang="en-US" dirty="0" smtClean="0"/>
          </a:p>
          <a:p>
            <a:pPr lvl="1"/>
            <a:r>
              <a:rPr lang="en-US" dirty="0" smtClean="0"/>
              <a:t>Vary segmentation parameters</a:t>
            </a:r>
          </a:p>
          <a:p>
            <a:pPr lvl="2"/>
            <a:r>
              <a:rPr lang="en-US" dirty="0" smtClean="0"/>
              <a:t>E.g., multiple graph-based segmentations or mean-shift segmentations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Region proposals</a:t>
            </a:r>
          </a:p>
          <a:p>
            <a:pPr lvl="2"/>
            <a:r>
              <a:rPr lang="en-US" dirty="0" smtClean="0"/>
              <a:t>Propose seed </a:t>
            </a:r>
            <a:r>
              <a:rPr lang="en-US" dirty="0" err="1" smtClean="0"/>
              <a:t>superpixel</a:t>
            </a:r>
            <a:r>
              <a:rPr lang="en-US" dirty="0" smtClean="0"/>
              <a:t>, try to segment out object that contains it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 smtClean="0"/>
              <a:t>Endres Hoiem ECCV 2010, </a:t>
            </a:r>
            <a:r>
              <a:rPr lang="en-US" dirty="0" err="1" smtClean="0"/>
              <a:t>Carreira</a:t>
            </a:r>
            <a:r>
              <a:rPr lang="en-US" dirty="0" smtClean="0"/>
              <a:t> </a:t>
            </a:r>
            <a:r>
              <a:rPr lang="en-US" dirty="0" err="1" smtClean="0"/>
              <a:t>Sminchisescu</a:t>
            </a:r>
            <a:r>
              <a:rPr lang="en-US" dirty="0" smtClean="0"/>
              <a:t> CVPR 2010)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4000" y="1325561"/>
            <a:ext cx="3330000" cy="21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209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Things to remember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5943600" cy="5638800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2400" dirty="0" smtClean="0"/>
              <a:t>Gestalt cues and principles of organization</a:t>
            </a:r>
          </a:p>
          <a:p>
            <a:pPr>
              <a:buFont typeface="Arial" pitchFamily="34" charset="0"/>
              <a:buChar char="•"/>
              <a:defRPr/>
            </a:pPr>
            <a:endParaRPr lang="en-US" sz="2400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sz="2400" dirty="0" smtClean="0"/>
              <a:t>Uses of segmentation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sz="2000" dirty="0" smtClean="0"/>
              <a:t>Efficiency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sz="2000" dirty="0" smtClean="0"/>
              <a:t>Better features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sz="2000" dirty="0" smtClean="0"/>
              <a:t>Propose object regions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sz="2000" dirty="0" smtClean="0"/>
              <a:t>Want the segmented object</a:t>
            </a:r>
          </a:p>
          <a:p>
            <a:pPr>
              <a:buFont typeface="Arial" pitchFamily="34" charset="0"/>
              <a:buChar char="•"/>
              <a:defRPr/>
            </a:pPr>
            <a:endParaRPr lang="en-US" sz="2400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sz="2400" dirty="0" smtClean="0"/>
              <a:t>Mean-shift segmentation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sz="2000" dirty="0" smtClean="0"/>
              <a:t>Good general-purpose segmentation method 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sz="2000" dirty="0" smtClean="0"/>
              <a:t>Generally useful clustering, tracking technique</a:t>
            </a:r>
          </a:p>
          <a:p>
            <a:pPr>
              <a:buFont typeface="Arial" pitchFamily="34" charset="0"/>
              <a:buChar char="•"/>
              <a:defRPr/>
            </a:pPr>
            <a:endParaRPr lang="en-US" sz="2400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sz="2400" dirty="0" smtClean="0"/>
              <a:t>Watershed segmentation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sz="2000" dirty="0" smtClean="0"/>
              <a:t>Good for hierarchical segmentation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sz="2000" dirty="0" smtClean="0"/>
              <a:t>Use in combination with boundary prediction</a:t>
            </a:r>
          </a:p>
          <a:p>
            <a:pPr lvl="1">
              <a:buFont typeface="Arial" pitchFamily="34" charset="0"/>
              <a:buChar char="–"/>
              <a:defRPr/>
            </a:pPr>
            <a:endParaRPr lang="en-US" sz="2400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5384800"/>
            <a:ext cx="1828800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219200"/>
            <a:ext cx="169862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6" t="46422" r="17021" b="9477"/>
          <a:stretch>
            <a:fillRect/>
          </a:stretch>
        </p:blipFill>
        <p:spPr bwMode="auto">
          <a:xfrm>
            <a:off x="6324600" y="3657600"/>
            <a:ext cx="25146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1278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Multi-view stereo: Basic idea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100" y="3022600"/>
            <a:ext cx="24765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2057400"/>
            <a:ext cx="24765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00" y="1270000"/>
            <a:ext cx="24765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22600"/>
            <a:ext cx="24765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 bwMode="auto">
          <a:xfrm flipH="1">
            <a:off x="0" y="4038600"/>
            <a:ext cx="1619250" cy="20574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 flipH="1">
            <a:off x="1619250" y="1981200"/>
            <a:ext cx="1619250" cy="20574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7" name="Oval 6"/>
          <p:cNvSpPr/>
          <p:nvPr/>
        </p:nvSpPr>
        <p:spPr bwMode="auto">
          <a:xfrm>
            <a:off x="1543050" y="3955774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428750" y="3848100"/>
            <a:ext cx="381000" cy="381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4" name="Straight Connector 23"/>
          <p:cNvCxnSpPr>
            <a:stCxn id="23" idx="1"/>
          </p:cNvCxnSpPr>
          <p:nvPr/>
        </p:nvCxnSpPr>
        <p:spPr bwMode="auto">
          <a:xfrm>
            <a:off x="2536918" y="2765518"/>
            <a:ext cx="2035082" cy="146358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>
            <a:stCxn id="23" idx="1"/>
          </p:cNvCxnSpPr>
          <p:nvPr/>
        </p:nvCxnSpPr>
        <p:spPr bwMode="auto">
          <a:xfrm>
            <a:off x="2536918" y="2765518"/>
            <a:ext cx="3482882" cy="73179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/>
          <p:cNvCxnSpPr>
            <a:stCxn id="23" idx="1"/>
          </p:cNvCxnSpPr>
          <p:nvPr/>
        </p:nvCxnSpPr>
        <p:spPr bwMode="auto">
          <a:xfrm flipV="1">
            <a:off x="2536918" y="2514600"/>
            <a:ext cx="5064032" cy="25091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Oval 22"/>
          <p:cNvSpPr/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6" name="Oval 35"/>
          <p:cNvSpPr/>
          <p:nvPr/>
        </p:nvSpPr>
        <p:spPr bwMode="auto">
          <a:xfrm>
            <a:off x="4381500" y="4108174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4267200" y="4000500"/>
            <a:ext cx="381000" cy="381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8" name="Oval 37"/>
          <p:cNvSpPr/>
          <p:nvPr/>
        </p:nvSpPr>
        <p:spPr bwMode="auto">
          <a:xfrm>
            <a:off x="5905500" y="3460474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5791200" y="3352800"/>
            <a:ext cx="381000" cy="381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0" name="Oval 39"/>
          <p:cNvSpPr/>
          <p:nvPr/>
        </p:nvSpPr>
        <p:spPr bwMode="auto">
          <a:xfrm>
            <a:off x="7658100" y="2393674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1" name="Rectangle 40"/>
          <p:cNvSpPr/>
          <p:nvPr/>
        </p:nvSpPr>
        <p:spPr bwMode="auto">
          <a:xfrm>
            <a:off x="7543800" y="2286000"/>
            <a:ext cx="381000" cy="381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313819" y="6550223"/>
            <a:ext cx="18301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Source: Y. Furukawa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21947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23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22109</TotalTime>
  <Words>2696</Words>
  <Application>Microsoft Office PowerPoint</Application>
  <PresentationFormat>On-screen Show (4:3)</PresentationFormat>
  <Paragraphs>571</Paragraphs>
  <Slides>86</Slides>
  <Notes>40</Notes>
  <HiddenSlides>0</HiddenSlides>
  <MMClips>1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86</vt:i4>
      </vt:variant>
    </vt:vector>
  </HeadingPairs>
  <TitlesOfParts>
    <vt:vector size="105" baseType="lpstr">
      <vt:lpstr>AR PL UKai CN</vt:lpstr>
      <vt:lpstr>Calibri Light (Headings)</vt:lpstr>
      <vt:lpstr>Cantarell</vt:lpstr>
      <vt:lpstr>DejaVu Sans</vt:lpstr>
      <vt:lpstr>FreeSans</vt:lpstr>
      <vt:lpstr>新細明體</vt:lpstr>
      <vt:lpstr>Arial</vt:lpstr>
      <vt:lpstr>Calibri</vt:lpstr>
      <vt:lpstr>Calibri Light</vt:lpstr>
      <vt:lpstr>Cambria Math</vt:lpstr>
      <vt:lpstr>Courier New</vt:lpstr>
      <vt:lpstr>Times New Roman</vt:lpstr>
      <vt:lpstr>Office Theme</vt:lpstr>
      <vt:lpstr>1_Office Theme</vt:lpstr>
      <vt:lpstr>2_Office Theme</vt:lpstr>
      <vt:lpstr>Photo Editor Photo</vt:lpstr>
      <vt:lpstr>Bitmap Image</vt:lpstr>
      <vt:lpstr>Image</vt:lpstr>
      <vt:lpstr>Equation</vt:lpstr>
      <vt:lpstr>Image Segmentation</vt:lpstr>
      <vt:lpstr>Administrative stuffs</vt:lpstr>
      <vt:lpstr>Today’s class</vt:lpstr>
      <vt:lpstr>Perspective and 3D Geometry</vt:lpstr>
      <vt:lpstr>Review: Projective structure from motion</vt:lpstr>
      <vt:lpstr>Review: Affine structure from motion</vt:lpstr>
      <vt:lpstr>Multi-view stereo</vt:lpstr>
      <vt:lpstr>Multi-view stereo</vt:lpstr>
      <vt:lpstr>Multi-view stereo: Basic idea</vt:lpstr>
      <vt:lpstr>Multi-view stereo: Basic idea</vt:lpstr>
      <vt:lpstr>Multi-view stereo: Basic idea</vt:lpstr>
      <vt:lpstr>Multi-view stereo: Basic idea</vt:lpstr>
      <vt:lpstr>Plane Sweep Stereo</vt:lpstr>
      <vt:lpstr>Plane Sweep Stereo</vt:lpstr>
      <vt:lpstr>Plane Sweep Stereo</vt:lpstr>
      <vt:lpstr>Merging depth maps</vt:lpstr>
      <vt:lpstr>Stereo from community photo collections</vt:lpstr>
      <vt:lpstr>PowerPoint Presentation</vt:lpstr>
      <vt:lpstr>PowerPoint Presentation</vt:lpstr>
      <vt:lpstr>PowerPoint Presentation</vt:lpstr>
      <vt:lpstr>Towards Internet-Scale Multi-View Stereo</vt:lpstr>
      <vt:lpstr>Internet-Scale Multi-View Stereo</vt:lpstr>
      <vt:lpstr>The Visual Turing Test for Scene Reconstruction</vt:lpstr>
      <vt:lpstr>The Reading List</vt:lpstr>
      <vt:lpstr>Grouping and Segmentation</vt:lpstr>
      <vt:lpstr>How many people?</vt:lpstr>
      <vt:lpstr>PowerPoint Presentation</vt:lpstr>
      <vt:lpstr>PowerPoint Presentation</vt:lpstr>
      <vt:lpstr>We perceive the interpretation, not the senses</vt:lpstr>
      <vt:lpstr>PowerPoint Presentation</vt:lpstr>
      <vt:lpstr>PowerPoint Presentation</vt:lpstr>
      <vt:lpstr>Gestaltists do not believe in coincidence</vt:lpstr>
      <vt:lpstr>PowerPoint Presentation</vt:lpstr>
      <vt:lpstr>PowerPoint Presentation</vt:lpstr>
      <vt:lpstr>PowerPoint Presentation</vt:lpstr>
      <vt:lpstr>PowerPoint Presentation</vt:lpstr>
      <vt:lpstr>Gestalt cues</vt:lpstr>
      <vt:lpstr>Image segmentation</vt:lpstr>
      <vt:lpstr>Segmentation for efficiency: “superpixels”</vt:lpstr>
      <vt:lpstr>Segmentation for feature support</vt:lpstr>
      <vt:lpstr>Segmentation for object proposals</vt:lpstr>
      <vt:lpstr>Segmentation as a result</vt:lpstr>
      <vt:lpstr>Major processes for segmentation</vt:lpstr>
      <vt:lpstr>Segmentation using clustering</vt:lpstr>
      <vt:lpstr>Feature Space</vt:lpstr>
      <vt:lpstr>K-means algorithm</vt:lpstr>
      <vt:lpstr>K-means algorithm</vt:lpstr>
      <vt:lpstr>K-means algorithm</vt:lpstr>
      <vt:lpstr>PowerPoint Presentation</vt:lpstr>
      <vt:lpstr>PowerPoint Presentation</vt:lpstr>
      <vt:lpstr>K-Means pros and cons</vt:lpstr>
      <vt:lpstr>Mean shift segmentation</vt:lpstr>
      <vt:lpstr>Mean shift algorithm</vt:lpstr>
      <vt:lpstr>Kernel density estimation</vt:lpstr>
      <vt:lpstr>Kernel density estimation</vt:lpstr>
      <vt:lpstr>Mean shift</vt:lpstr>
      <vt:lpstr>Mean shift</vt:lpstr>
      <vt:lpstr>Mean shift</vt:lpstr>
      <vt:lpstr>Mean shift</vt:lpstr>
      <vt:lpstr>Mean shift</vt:lpstr>
      <vt:lpstr>Mean shift</vt:lpstr>
      <vt:lpstr>Mean shift</vt:lpstr>
      <vt:lpstr>Computing the Mean Shift</vt:lpstr>
      <vt:lpstr>Real Modality Analysis</vt:lpstr>
      <vt:lpstr>Attraction basin</vt:lpstr>
      <vt:lpstr>Attraction basin</vt:lpstr>
      <vt:lpstr>Mean shift clustering</vt:lpstr>
      <vt:lpstr>Segmentation by Mean Shift</vt:lpstr>
      <vt:lpstr>Mean shift segmentation results</vt:lpstr>
      <vt:lpstr>PowerPoint Presentation</vt:lpstr>
      <vt:lpstr>Mean-shift: other issues</vt:lpstr>
      <vt:lpstr>Mean shift pros and cons</vt:lpstr>
      <vt:lpstr>Mean-shift reading</vt:lpstr>
      <vt:lpstr>Superpixel algorithms</vt:lpstr>
      <vt:lpstr>Watershed algorithm</vt:lpstr>
      <vt:lpstr>Watershed segmentation</vt:lpstr>
      <vt:lpstr>Meyer’s watershed segmentation</vt:lpstr>
      <vt:lpstr>Simple trick</vt:lpstr>
      <vt:lpstr>Watershed usage</vt:lpstr>
      <vt:lpstr>Watershed pros and cons</vt:lpstr>
      <vt:lpstr>Felzenszwalb and Huttenlocher: Graph-Based Segmentation</vt:lpstr>
      <vt:lpstr>Turbo Pixels: Levinstein et al. 2009</vt:lpstr>
      <vt:lpstr>SLIC   (Achanta et al. PAMI 2012)</vt:lpstr>
      <vt:lpstr>Choices in segmentation algorithms</vt:lpstr>
      <vt:lpstr>Multiple segmentations</vt:lpstr>
      <vt:lpstr>Things to remember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Computer Vision</dc:title>
  <dc:creator>Huang Jia-Bin</dc:creator>
  <cp:lastModifiedBy>Huang Jia-Bin</cp:lastModifiedBy>
  <cp:revision>371</cp:revision>
  <dcterms:created xsi:type="dcterms:W3CDTF">2016-08-21T04:59:05Z</dcterms:created>
  <dcterms:modified xsi:type="dcterms:W3CDTF">2016-10-13T06:10:13Z</dcterms:modified>
</cp:coreProperties>
</file>