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27" r:id="rId3"/>
  </p:sldMasterIdLst>
  <p:notesMasterIdLst>
    <p:notesMasterId r:id="rId90"/>
  </p:notesMasterIdLst>
  <p:sldIdLst>
    <p:sldId id="257" r:id="rId4"/>
    <p:sldId id="1126" r:id="rId5"/>
    <p:sldId id="1213" r:id="rId6"/>
    <p:sldId id="1128" r:id="rId7"/>
    <p:sldId id="1129" r:id="rId8"/>
    <p:sldId id="1130" r:id="rId9"/>
    <p:sldId id="1131" r:id="rId10"/>
    <p:sldId id="1203" r:id="rId11"/>
    <p:sldId id="1206" r:id="rId12"/>
    <p:sldId id="1208" r:id="rId13"/>
    <p:sldId id="1209" r:id="rId14"/>
    <p:sldId id="1210" r:id="rId15"/>
    <p:sldId id="1185" r:id="rId16"/>
    <p:sldId id="1178" r:id="rId17"/>
    <p:sldId id="1179" r:id="rId18"/>
    <p:sldId id="1180" r:id="rId19"/>
    <p:sldId id="1181" r:id="rId20"/>
    <p:sldId id="1182" r:id="rId21"/>
    <p:sldId id="1183" r:id="rId22"/>
    <p:sldId id="1133" r:id="rId23"/>
    <p:sldId id="1134" r:id="rId24"/>
    <p:sldId id="1135" r:id="rId25"/>
    <p:sldId id="1136" r:id="rId26"/>
    <p:sldId id="1137" r:id="rId27"/>
    <p:sldId id="1138" r:id="rId28"/>
    <p:sldId id="1139" r:id="rId29"/>
    <p:sldId id="1140" r:id="rId30"/>
    <p:sldId id="1141" r:id="rId31"/>
    <p:sldId id="1142" r:id="rId32"/>
    <p:sldId id="1143" r:id="rId33"/>
    <p:sldId id="1144" r:id="rId34"/>
    <p:sldId id="1145" r:id="rId35"/>
    <p:sldId id="1146" r:id="rId36"/>
    <p:sldId id="1147" r:id="rId37"/>
    <p:sldId id="1148" r:id="rId38"/>
    <p:sldId id="1149" r:id="rId39"/>
    <p:sldId id="1150" r:id="rId40"/>
    <p:sldId id="1151" r:id="rId41"/>
    <p:sldId id="1152" r:id="rId42"/>
    <p:sldId id="1153" r:id="rId43"/>
    <p:sldId id="1154" r:id="rId44"/>
    <p:sldId id="1155" r:id="rId45"/>
    <p:sldId id="1156" r:id="rId46"/>
    <p:sldId id="1157" r:id="rId47"/>
    <p:sldId id="1158" r:id="rId48"/>
    <p:sldId id="1159" r:id="rId49"/>
    <p:sldId id="1160" r:id="rId50"/>
    <p:sldId id="1161" r:id="rId51"/>
    <p:sldId id="1162" r:id="rId52"/>
    <p:sldId id="1163" r:id="rId53"/>
    <p:sldId id="1164" r:id="rId54"/>
    <p:sldId id="1223" r:id="rId55"/>
    <p:sldId id="1165" r:id="rId56"/>
    <p:sldId id="1166" r:id="rId57"/>
    <p:sldId id="1167" r:id="rId58"/>
    <p:sldId id="1168" r:id="rId59"/>
    <p:sldId id="1169" r:id="rId60"/>
    <p:sldId id="1170" r:id="rId61"/>
    <p:sldId id="1171" r:id="rId62"/>
    <p:sldId id="1214" r:id="rId63"/>
    <p:sldId id="1216" r:id="rId64"/>
    <p:sldId id="1217" r:id="rId65"/>
    <p:sldId id="1218" r:id="rId66"/>
    <p:sldId id="1215" r:id="rId67"/>
    <p:sldId id="1222" r:id="rId68"/>
    <p:sldId id="1219" r:id="rId69"/>
    <p:sldId id="1220" r:id="rId70"/>
    <p:sldId id="1186" r:id="rId71"/>
    <p:sldId id="1187" r:id="rId72"/>
    <p:sldId id="1188" r:id="rId73"/>
    <p:sldId id="1189" r:id="rId74"/>
    <p:sldId id="1190" r:id="rId75"/>
    <p:sldId id="1191" r:id="rId76"/>
    <p:sldId id="1192" r:id="rId77"/>
    <p:sldId id="1193" r:id="rId78"/>
    <p:sldId id="1194" r:id="rId79"/>
    <p:sldId id="1195" r:id="rId80"/>
    <p:sldId id="1201" r:id="rId81"/>
    <p:sldId id="1196" r:id="rId82"/>
    <p:sldId id="1197" r:id="rId83"/>
    <p:sldId id="1198" r:id="rId84"/>
    <p:sldId id="1199" r:id="rId85"/>
    <p:sldId id="1202" r:id="rId86"/>
    <p:sldId id="1200" r:id="rId87"/>
    <p:sldId id="1175" r:id="rId88"/>
    <p:sldId id="1176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C33"/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3" autoAdjust="0"/>
    <p:restoredTop sz="85328" autoAdjust="0"/>
  </p:normalViewPr>
  <p:slideViewPr>
    <p:cSldViewPr snapToGrid="0">
      <p:cViewPr>
        <p:scale>
          <a:sx n="125" d="100"/>
          <a:sy n="125" d="100"/>
        </p:scale>
        <p:origin x="148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4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82.wmf"/><Relationship Id="rId1" Type="http://schemas.openxmlformats.org/officeDocument/2006/relationships/image" Target="../media/image81.png"/><Relationship Id="rId4" Type="http://schemas.openxmlformats.org/officeDocument/2006/relationships/image" Target="../media/image80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4" Type="http://schemas.openxmlformats.org/officeDocument/2006/relationships/image" Target="../media/image9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5" Type="http://schemas.openxmlformats.org/officeDocument/2006/relationships/image" Target="../media/image49.wmf"/><Relationship Id="rId4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5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27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B93041-8037-4F08-ACAF-609C31AA6283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09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31CF1-5FE5-4EB6-8F1B-5AB9ABB090F2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386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Makes our world coordinates at the center</a:t>
            </a:r>
            <a:r>
              <a:rPr lang="en-US" baseline="0" dirty="0" smtClean="0"/>
              <a:t> of the object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30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A5630-9A4D-463B-8945-7D03C971E048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Center to get rid of the “b” in “x = AX + b”</a:t>
            </a:r>
          </a:p>
        </p:txBody>
      </p:sp>
    </p:spTree>
    <p:extLst>
      <p:ext uri="{BB962C8B-B14F-4D97-AF65-F5344CB8AC3E}">
        <p14:creationId xmlns:p14="http://schemas.microsoft.com/office/powerpoint/2010/main" val="1025405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FF803-9C3C-477B-BC57-2ED22AE689DA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87572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7C7B0-8B11-4484-9354-E1D8ACC628A7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3818"/>
            <a:r>
              <a:rPr lang="en-US" dirty="0"/>
              <a:t>The measurement matrix</a:t>
            </a:r>
            <a:r>
              <a:rPr lang="en-US" b="1" dirty="0">
                <a:latin typeface="Times New Roman" pitchFamily="18" charset="0"/>
              </a:rPr>
              <a:t> D = MS </a:t>
            </a:r>
            <a:r>
              <a:rPr lang="en-US" dirty="0"/>
              <a:t>must have rank 3!</a:t>
            </a:r>
            <a:endParaRPr lang="en-US" b="1" dirty="0">
              <a:latin typeface="Times New Roman" pitchFamily="18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2985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54FA15-3A0C-4C2B-A8FE-65B73AFC9E81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8454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D55AB3-7286-4FB9-92DC-86FF79A974ED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9247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E505B9-C156-42B8-82CC-8482E9A340F4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1835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66E167-EF6C-4931-85EF-DC6C57859395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447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7BC032-4CA1-45BE-BEA7-7D5C155B0C3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87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33C4CD-B378-4135-89B9-4487F7898EFD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2291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108DA-F0F6-4336-9ACA-767BB80A24DF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7018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F636D3-17E9-4240-B4EA-777E6022FD3E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0800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6162C5-BA2A-4D2F-8B1A-0353673803F4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2866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8B50AF-E9B7-4133-B7AA-E1DD9E47330C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5120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67C346-4515-4FFA-9F69-343EEA291FAE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208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B3824-A259-4E8B-A17B-C9DC015EFED4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0918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8666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03D1A-2914-445C-AE08-E76C39CD5181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6256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E16CC-B722-4536-89D1-21E02B9A9B6C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7636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3E3EEA-A503-4842-AD9D-99BBBCC1BCED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1429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1957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586CB6-BCE0-4BF3-81E0-5BAB7ED4B523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80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Abstract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: We present the first large scale system for capturing and rendering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relightable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scene reconstructions from massive unstructured photo collections taken under different illumination conditions and viewpoints. We combine photos taken from many sources, Flickr-based ground-level imagery, oblique aerial views,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streetview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to recover models that are significantly more complete and detailed than previously demonstrated. We demonstrate the ability to match both the viewpoint and illumination of arbitrary input photos, enabling a Visual Turing Test in which photo and rendering are viewed side-by-side and the observer has to guess which is which. While we cannot yet fool human perception, the gap is closing.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586CB6-BCE0-4BF3-81E0-5BAB7ED4B523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85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CF168C-B95A-46CA-AA2A-EA975E4ECB07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754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30FC1F-2C06-40FA-8BB7-DF10070C156C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355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77883-92F9-47FC-B8DB-85A7C021D9EA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223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FB39B0-0666-482B-92AD-DFF2612A4019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3007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717415-F485-48C8-81D7-86873B0DBCB6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0703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E56BFA-11C4-4A39-9450-69EE9CC5DD10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8261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743BD-8627-4DEF-90A1-6BA9CA064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58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24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37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9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3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1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51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5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8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5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7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75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93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08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97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8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00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1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1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1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2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95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39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E678-3A56-4B66-8875-E0ADA909F534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0B49-F965-40E1-B287-98EFCF1AC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photosynth.ne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3.wmf"/><Relationship Id="rId4" Type="http://schemas.openxmlformats.org/officeDocument/2006/relationships/image" Target="../media/image45.png"/><Relationship Id="rId9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hyperlink" Target="http://www.robots.ox.ac.uk/~vgg/hzbook/code/vgg_multiview/vgg_X_from_xP_lin.m" TargetMode="External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4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1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5.png"/><Relationship Id="rId7" Type="http://schemas.openxmlformats.org/officeDocument/2006/relationships/image" Target="../media/image29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53.png"/><Relationship Id="rId4" Type="http://schemas.openxmlformats.org/officeDocument/2006/relationships/oleObject" Target="../embeddings/oleObject20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5.png"/><Relationship Id="rId4" Type="http://schemas.openxmlformats.org/officeDocument/2006/relationships/oleObject" Target="../embeddings/oleObject2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hyperlink" Target="http://code.google.com/p/ceres-solver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hyperlink" Target="http://en.wikipedia.org/wiki/Levenberg-Marquardt_algorithm" TargetMode="External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oic.indiana.edu/projects/disco/" TargetMode="External"/><Relationship Id="rId2" Type="http://schemas.openxmlformats.org/officeDocument/2006/relationships/hyperlink" Target="http://www.cs.cornell.edu/projects/matchmin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lKlbpHpNEE" TargetMode="External"/><Relationship Id="rId4" Type="http://schemas.openxmlformats.org/officeDocument/2006/relationships/hyperlink" Target="http://imagine.enpc.fr/~moulonp/publis/iccv2013/index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tour.cs.washington.edu/Photo_Tourism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hotosynth.net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~yang/courses/cs294-6/papers/TomasiC_Shape%20and%20motion%20from%20image%20streams%20under%20orthography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0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3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3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3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hyperlink" Target="http://www.eecs.berkeley.edu/~yang/courses/cs294-6/papers/TomasiC_Shape%20and%20motion%20from%20image%20streams%20under%20orthography.pdf" TargetMode="Externa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37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6.png"/><Relationship Id="rId4" Type="http://schemas.openxmlformats.org/officeDocument/2006/relationships/oleObject" Target="../embeddings/oleObject3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3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7.png"/><Relationship Id="rId4" Type="http://schemas.openxmlformats.org/officeDocument/2006/relationships/oleObject" Target="../embeddings/oleObject40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78.png"/><Relationship Id="rId4" Type="http://schemas.openxmlformats.org/officeDocument/2006/relationships/oleObject" Target="../embeddings/oleObject41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78.pn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80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80.wmf"/><Relationship Id="rId5" Type="http://schemas.openxmlformats.org/officeDocument/2006/relationships/image" Target="../media/image81.png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7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5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89.png"/><Relationship Id="rId4" Type="http://schemas.openxmlformats.org/officeDocument/2006/relationships/oleObject" Target="../embeddings/oleObject53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ecs.berkeley.edu/~yang/courses/cs294-6/papers/TomasiC_Shape%20and%20motion%20from%20image%20streams%20under%20orthography.pdf" TargetMode="External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mi.eng.cam.ac.uk/~cipolla/publications/contributionToEditedBook/2008-SFM-chapters.pdf" TargetMode="External"/><Relationship Id="rId2" Type="http://schemas.openxmlformats.org/officeDocument/2006/relationships/hyperlink" Target="http://www.cs.huji.ac.il/~csip/sfm.pdf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95.wmf"/><Relationship Id="rId3" Type="http://schemas.openxmlformats.org/officeDocument/2006/relationships/oleObject" Target="../embeddings/oleObject54.bin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4.wmf"/><Relationship Id="rId20" Type="http://schemas.openxmlformats.org/officeDocument/2006/relationships/image" Target="../media/image96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oleObject" Target="../embeddings/oleObject55.bin"/><Relationship Id="rId10" Type="http://schemas.openxmlformats.org/officeDocument/2006/relationships/image" Target="../media/image102.png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93.wmf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123.png"/><Relationship Id="rId3" Type="http://schemas.openxmlformats.org/officeDocument/2006/relationships/tags" Target="../tags/tag3.xml"/><Relationship Id="rId7" Type="http://schemas.openxmlformats.org/officeDocument/2006/relationships/image" Target="../media/image121.jpeg"/><Relationship Id="rId12" Type="http://schemas.openxmlformats.org/officeDocument/2006/relationships/image" Target="../media/image122.png"/><Relationship Id="rId2" Type="http://schemas.openxmlformats.org/officeDocument/2006/relationships/tags" Target="../tags/tag2.xml"/><Relationship Id="rId1" Type="http://schemas.openxmlformats.org/officeDocument/2006/relationships/vmlDrawing" Target="../drawings/vmlDrawing27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0.wmf"/><Relationship Id="rId5" Type="http://schemas.openxmlformats.org/officeDocument/2006/relationships/tags" Target="../tags/tag5.xml"/><Relationship Id="rId10" Type="http://schemas.openxmlformats.org/officeDocument/2006/relationships/oleObject" Target="../embeddings/oleObject60.bin"/><Relationship Id="rId4" Type="http://schemas.openxmlformats.org/officeDocument/2006/relationships/tags" Target="../tags/tag4.xml"/><Relationship Id="rId9" Type="http://schemas.openxmlformats.org/officeDocument/2006/relationships/image" Target="../media/image119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52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7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.cmu.edu/pub_files/pub1/collins_robert_1996_1/collins_robert_1996_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oleObject" Target="../embeddings/oleObject65.bin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13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9.png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4.png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136.png"/><Relationship Id="rId4" Type="http://schemas.openxmlformats.org/officeDocument/2006/relationships/hyperlink" Target="http://www.cs.unc.edu/~marc/pubs/YangCVPR03.pdf" TargetMode="External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13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fHFOr2nRxU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hyperlink" Target="http://www.cs.washington.edu/homes/furukawa/papers/cvpr10.pdf" TargetMode="External"/><Relationship Id="rId4" Type="http://schemas.openxmlformats.org/officeDocument/2006/relationships/hyperlink" Target="http://www.cs.washington.edu/homes/furukawa/gallery/mvs-cvpr10.mov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homes.cs.washington.edu/~shanqi/work/proj_rome_g1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.microsoft.com/pubs/156722/agarwal-rome-cacm11.pdf" TargetMode="External"/><Relationship Id="rId3" Type="http://schemas.openxmlformats.org/officeDocument/2006/relationships/hyperlink" Target="http://www.eecs.berkeley.edu/~yang/courses/cs294-6/papers/TomasiC_Shape%20and%20motion%20from%20image%20streams%20under%20orthography.pdf" TargetMode="External"/><Relationship Id="rId7" Type="http://schemas.openxmlformats.org/officeDocument/2006/relationships/hyperlink" Target="http://phototour.cs.washington.edu/Photo_Tourism.pdf" TargetMode="External"/><Relationship Id="rId2" Type="http://schemas.openxmlformats.org/officeDocument/2006/relationships/hyperlink" Target="http://cseweb.ucsd.edu/classes/fa01/cse291/hclh/SceneReconstructio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-cvr.ai.uiuc.edu/ponce_grp/publication/paper/cvpr07a.pdf" TargetMode="External"/><Relationship Id="rId5" Type="http://schemas.openxmlformats.org/officeDocument/2006/relationships/hyperlink" Target="ftp://vista.eng.tau.ac.il/dropbox/SimonKolotov-Thesis/Articles/15.pdf" TargetMode="External"/><Relationship Id="rId4" Type="http://schemas.openxmlformats.org/officeDocument/2006/relationships/hyperlink" Target="http://www.cse.unr.edu/~bebis/CS485/Handouts/hartley.pdf" TargetMode="External"/><Relationship Id="rId9" Type="http://schemas.openxmlformats.org/officeDocument/2006/relationships/hyperlink" Target="https://www.youtube.com/watch?v=kyIzMr917Rc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224973"/>
            <a:ext cx="8135017" cy="1538514"/>
          </a:xfrm>
        </p:spPr>
        <p:txBody>
          <a:bodyPr>
            <a:noAutofit/>
          </a:bodyPr>
          <a:lstStyle/>
          <a:p>
            <a:r>
              <a:rPr lang="en-US" sz="5400" dirty="0" smtClean="0"/>
              <a:t>Structure from Motion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700" y="6581001"/>
            <a:ext cx="32943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S. </a:t>
            </a:r>
            <a:r>
              <a:rPr lang="en-US" sz="1200" dirty="0" smtClean="0"/>
              <a:t>Seitz, N Snavely, </a:t>
            </a:r>
            <a:r>
              <a:rPr lang="en-US" sz="1200" dirty="0" smtClean="0"/>
              <a:t>and D. Hoiem</a:t>
            </a:r>
            <a:endParaRPr lang="en-US" sz="1200" dirty="0"/>
          </a:p>
        </p:txBody>
      </p:sp>
      <p:pic>
        <p:nvPicPr>
          <p:cNvPr id="227330" name="Picture 2" descr="https://filebox.ece.vt.edu/~jbhuang/teaching/ece5554-4554/fa16/images/sf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77" y="1877850"/>
            <a:ext cx="51054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SfM</a:t>
            </a:r>
            <a:r>
              <a:rPr lang="en-US" dirty="0"/>
              <a:t> Applications – 3D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www.3dcadbrowser.com/th/1/40/404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57" y="1042988"/>
            <a:ext cx="749088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9350" y="66611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http://www.3dcadbrowser.com/download.aspx?3dmodel=40454</a:t>
            </a:r>
          </a:p>
        </p:txBody>
      </p:sp>
    </p:spTree>
    <p:extLst>
      <p:ext uri="{BB962C8B-B14F-4D97-AF65-F5344CB8AC3E}">
        <p14:creationId xmlns:p14="http://schemas.microsoft.com/office/powerpoint/2010/main" val="870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SfM</a:t>
            </a:r>
            <a:r>
              <a:rPr lang="en-US" dirty="0"/>
              <a:t> Applications – </a:t>
            </a:r>
            <a:r>
              <a:rPr lang="en-US" altLang="en-US" dirty="0" smtClean="0"/>
              <a:t>Surveying</a:t>
            </a:r>
            <a:br>
              <a:rPr lang="en-US" altLang="en-US" dirty="0" smtClean="0"/>
            </a:br>
            <a:r>
              <a:rPr lang="en-US" dirty="0"/>
              <a:t>cultural heritage structure </a:t>
            </a:r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27600" y="6581001"/>
            <a:ext cx="4216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Guidi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High-accuracy 3D modeling of cultural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heritage, 2004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825625"/>
            <a:ext cx="3787429" cy="4835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0" y="1825625"/>
            <a:ext cx="3556000" cy="36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ject Tango GTC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831975"/>
            <a:ext cx="7886700" cy="44370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SfM</a:t>
            </a:r>
            <a:r>
              <a:rPr lang="en-US" dirty="0" smtClean="0"/>
              <a:t> Applications – </a:t>
            </a:r>
            <a:br>
              <a:rPr lang="en-US" dirty="0" smtClean="0"/>
            </a:br>
            <a:r>
              <a:rPr lang="en-US" altLang="en-US" dirty="0" smtClean="0"/>
              <a:t>Robot </a:t>
            </a:r>
            <a:r>
              <a:rPr lang="en-US" altLang="en-US" dirty="0"/>
              <a:t>navigation and </a:t>
            </a:r>
            <a:r>
              <a:rPr lang="en-US" altLang="en-US" dirty="0" smtClean="0"/>
              <a:t>mapmaking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785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https://www.youtube.com/watch?v=1HhOmF22oYA</a:t>
            </a:r>
          </a:p>
        </p:txBody>
      </p:sp>
    </p:spTree>
    <p:extLst>
      <p:ext uri="{BB962C8B-B14F-4D97-AF65-F5344CB8AC3E}">
        <p14:creationId xmlns:p14="http://schemas.microsoft.com/office/powerpoint/2010/main" val="226382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SfM</a:t>
            </a:r>
            <a:r>
              <a:rPr lang="en-US" dirty="0" smtClean="0"/>
              <a:t> Applications – </a:t>
            </a:r>
            <a:r>
              <a:rPr lang="en-US" altLang="en-US" dirty="0" smtClean="0"/>
              <a:t>Visual effect (</a:t>
            </a:r>
            <a:r>
              <a:rPr lang="en-US" altLang="en-US" dirty="0" err="1" smtClean="0"/>
              <a:t>matchmove</a:t>
            </a:r>
            <a:r>
              <a:rPr lang="en-US" altLang="en-US" dirty="0" smtClean="0"/>
              <a:t>)</a:t>
            </a:r>
            <a:endParaRPr lang="en-US" dirty="0"/>
          </a:p>
        </p:txBody>
      </p:sp>
      <p:pic>
        <p:nvPicPr>
          <p:cNvPr id="8" name="CGI VFX Matchmove Showreel HD- -Jiuk Han Choi - 2014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825625"/>
            <a:ext cx="7735888" cy="4351338"/>
          </a:xfrm>
        </p:spPr>
      </p:pic>
      <p:sp>
        <p:nvSpPr>
          <p:cNvPr id="9" name="Rectangle 8"/>
          <p:cNvSpPr/>
          <p:nvPr/>
        </p:nvSpPr>
        <p:spPr>
          <a:xfrm>
            <a:off x="589915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https://www.youtube.com/watch?v=bK6vCPcFkfk</a:t>
            </a:r>
          </a:p>
        </p:txBody>
      </p:sp>
    </p:spTree>
    <p:extLst>
      <p:ext uri="{BB962C8B-B14F-4D97-AF65-F5344CB8AC3E}">
        <p14:creationId xmlns:p14="http://schemas.microsoft.com/office/powerpoint/2010/main" val="47194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Points: 		   </a:t>
            </a:r>
            <a:r>
              <a:rPr lang="en-US" dirty="0" smtClean="0"/>
              <a:t>Structure from Motion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More points</a:t>
            </a:r>
            <a:r>
              <a:rPr lang="en-US" dirty="0" smtClean="0"/>
              <a:t>:  </a:t>
            </a:r>
            <a:r>
              <a:rPr lang="en-US" dirty="0" smtClean="0"/>
              <a:t>   Multiple </a:t>
            </a:r>
            <a:r>
              <a:rPr lang="en-US" dirty="0" smtClean="0"/>
              <a:t>View Stereo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Meshes</a:t>
            </a:r>
            <a:r>
              <a:rPr lang="en-US" dirty="0" smtClean="0"/>
              <a:t>: 		   Model Fitting</a:t>
            </a:r>
          </a:p>
          <a:p>
            <a:pPr marL="0" indent="0">
              <a:buNone/>
            </a:pPr>
            <a:r>
              <a:rPr lang="en-US" dirty="0" smtClean="0"/>
              <a:t>Meshes </a:t>
            </a:r>
            <a:r>
              <a:rPr lang="en-US" dirty="0" smtClean="0">
                <a:sym typeface="Wingdings"/>
              </a:rPr>
              <a:t> Models</a:t>
            </a:r>
            <a:r>
              <a:rPr lang="en-US" dirty="0" smtClean="0"/>
              <a:t>: 	</a:t>
            </a:r>
            <a:r>
              <a:rPr lang="en-US" dirty="0"/>
              <a:t> </a:t>
            </a:r>
            <a:r>
              <a:rPr lang="en-US" dirty="0" smtClean="0"/>
              <a:t>  Texture Mapping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Models:         Image-based Modeling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8" name="Picture 27" descr="3Dview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05" y="4267200"/>
            <a:ext cx="2175720" cy="28494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4575" y="4770450"/>
            <a:ext cx="4315909" cy="1536444"/>
            <a:chOff x="-31650" y="203880"/>
            <a:chExt cx="6226787" cy="2216707"/>
          </a:xfrm>
        </p:grpSpPr>
        <p:grpSp>
          <p:nvGrpSpPr>
            <p:cNvPr id="13" name="Group 12"/>
            <p:cNvGrpSpPr/>
            <p:nvPr/>
          </p:nvGrpSpPr>
          <p:grpSpPr>
            <a:xfrm>
              <a:off x="-31650" y="203880"/>
              <a:ext cx="1397190" cy="2216707"/>
              <a:chOff x="-100920" y="465953"/>
              <a:chExt cx="1397190" cy="221670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-100920" y="465953"/>
                <a:ext cx="1397190" cy="2216707"/>
              </a:xfrm>
              <a:prstGeom prst="roundRect">
                <a:avLst>
                  <a:gd name="adj" fmla="val 6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95250" dist="22987" dir="2700000" sx="102000" sy="102000" algn="tl" rotWithShape="0">
                  <a:srgbClr val="000000">
                    <a:alpha val="34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 descr="B21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648" y="532953"/>
                <a:ext cx="1264612" cy="168614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976046" y="203880"/>
              <a:ext cx="1397191" cy="2216707"/>
              <a:chOff x="1784392" y="465953"/>
              <a:chExt cx="1397191" cy="2216707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784392" y="465953"/>
                <a:ext cx="1397191" cy="2216707"/>
              </a:xfrm>
              <a:prstGeom prst="roundRect">
                <a:avLst>
                  <a:gd name="adj" fmla="val 6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95250" dist="22987" dir="2700000" sx="102000" sy="102000" algn="tl" rotWithShape="0">
                  <a:srgbClr val="000000">
                    <a:alpha val="34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 descr="B22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4184" y="532263"/>
                <a:ext cx="1265129" cy="1686839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4038600" y="203880"/>
              <a:ext cx="1397190" cy="2216707"/>
              <a:chOff x="3659953" y="465953"/>
              <a:chExt cx="1397190" cy="2216707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659953" y="465953"/>
                <a:ext cx="1397190" cy="2216707"/>
              </a:xfrm>
              <a:prstGeom prst="roundRect">
                <a:avLst>
                  <a:gd name="adj" fmla="val 6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95250" dist="22987" dir="2700000" sx="102000" sy="102000" algn="tl" rotWithShape="0">
                  <a:srgbClr val="000000">
                    <a:alpha val="34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B23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8156" y="532263"/>
                <a:ext cx="1265129" cy="1686839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5486399" y="677976"/>
              <a:ext cx="708738" cy="119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=</a:t>
              </a:r>
              <a:endPara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54981" y="677976"/>
              <a:ext cx="708738" cy="119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endPara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73236" y="677976"/>
              <a:ext cx="708738" cy="119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endPara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1295400"/>
            <a:ext cx="7848600" cy="44690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52400" y="3328086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4374" y="2220090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+</a:t>
            </a:r>
            <a:endParaRPr lang="en-US" sz="6600" dirty="0"/>
          </a:p>
        </p:txBody>
      </p:sp>
      <p:sp>
        <p:nvSpPr>
          <p:cNvPr id="27" name="TextBox 26"/>
          <p:cNvSpPr txBox="1"/>
          <p:nvPr/>
        </p:nvSpPr>
        <p:spPr>
          <a:xfrm>
            <a:off x="152400" y="3023286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=</a:t>
            </a:r>
            <a:endParaRPr lang="en-US" sz="6600" dirty="0"/>
          </a:p>
        </p:txBody>
      </p:sp>
      <p:sp>
        <p:nvSpPr>
          <p:cNvPr id="5" name="Rectangle 4"/>
          <p:cNvSpPr/>
          <p:nvPr/>
        </p:nvSpPr>
        <p:spPr>
          <a:xfrm>
            <a:off x="7893337" y="6596390"/>
            <a:ext cx="12506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Slide credit: J. Xiao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5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3Dview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05" y="4267200"/>
            <a:ext cx="2175720" cy="28494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4575" y="4770450"/>
            <a:ext cx="4315909" cy="1536444"/>
            <a:chOff x="-31650" y="203880"/>
            <a:chExt cx="6226787" cy="2216707"/>
          </a:xfrm>
        </p:grpSpPr>
        <p:grpSp>
          <p:nvGrpSpPr>
            <p:cNvPr id="13" name="Group 12"/>
            <p:cNvGrpSpPr/>
            <p:nvPr/>
          </p:nvGrpSpPr>
          <p:grpSpPr>
            <a:xfrm>
              <a:off x="-31650" y="203880"/>
              <a:ext cx="1397190" cy="2216707"/>
              <a:chOff x="-100920" y="465953"/>
              <a:chExt cx="1397190" cy="221670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-100920" y="465953"/>
                <a:ext cx="1397190" cy="2216707"/>
              </a:xfrm>
              <a:prstGeom prst="roundRect">
                <a:avLst>
                  <a:gd name="adj" fmla="val 6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95250" dist="22987" dir="2700000" sx="102000" sy="102000" algn="tl" rotWithShape="0">
                  <a:srgbClr val="000000">
                    <a:alpha val="34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 descr="B21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648" y="532953"/>
                <a:ext cx="1264612" cy="168614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976046" y="203880"/>
              <a:ext cx="1397191" cy="2216707"/>
              <a:chOff x="1784392" y="465953"/>
              <a:chExt cx="1397191" cy="2216707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784392" y="465953"/>
                <a:ext cx="1397191" cy="2216707"/>
              </a:xfrm>
              <a:prstGeom prst="roundRect">
                <a:avLst>
                  <a:gd name="adj" fmla="val 6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95250" dist="22987" dir="2700000" sx="102000" sy="102000" algn="tl" rotWithShape="0">
                  <a:srgbClr val="000000">
                    <a:alpha val="34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 descr="B22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4184" y="532263"/>
                <a:ext cx="1265129" cy="1686839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4038600" y="203880"/>
              <a:ext cx="1397190" cy="2216707"/>
              <a:chOff x="3659953" y="465953"/>
              <a:chExt cx="1397190" cy="2216707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659953" y="465953"/>
                <a:ext cx="1397190" cy="2216707"/>
              </a:xfrm>
              <a:prstGeom prst="roundRect">
                <a:avLst>
                  <a:gd name="adj" fmla="val 6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95250" dist="22987" dir="2700000" sx="102000" sy="102000" algn="tl" rotWithShape="0">
                  <a:srgbClr val="000000">
                    <a:alpha val="34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B23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8156" y="532263"/>
                <a:ext cx="1265129" cy="1686839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5486399" y="677976"/>
              <a:ext cx="708738" cy="119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=</a:t>
              </a:r>
              <a:endPara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54981" y="677976"/>
              <a:ext cx="708738" cy="119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endPara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73236" y="677976"/>
              <a:ext cx="708738" cy="119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endPara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3328086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4374" y="2220090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+</a:t>
            </a:r>
            <a:endParaRPr lang="en-US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3023286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=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Points: 		   </a:t>
            </a:r>
            <a:r>
              <a:rPr lang="en-US" dirty="0" smtClean="0"/>
              <a:t>Structure from Motion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More points</a:t>
            </a:r>
            <a:r>
              <a:rPr lang="en-US" dirty="0" smtClean="0"/>
              <a:t>:  </a:t>
            </a:r>
            <a:r>
              <a:rPr lang="en-US" dirty="0" smtClean="0"/>
              <a:t>   Multiple </a:t>
            </a:r>
            <a:r>
              <a:rPr lang="en-US" dirty="0" smtClean="0"/>
              <a:t>View Stereo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Meshes</a:t>
            </a:r>
            <a:r>
              <a:rPr lang="en-US" dirty="0" smtClean="0"/>
              <a:t>: 		   Model Fitting</a:t>
            </a:r>
          </a:p>
          <a:p>
            <a:pPr marL="0" indent="0">
              <a:buNone/>
            </a:pPr>
            <a:r>
              <a:rPr lang="en-US" dirty="0" smtClean="0"/>
              <a:t>Meshes </a:t>
            </a:r>
            <a:r>
              <a:rPr lang="en-US" dirty="0" smtClean="0">
                <a:sym typeface="Wingdings"/>
              </a:rPr>
              <a:t> Models</a:t>
            </a:r>
            <a:r>
              <a:rPr lang="en-US" dirty="0" smtClean="0"/>
              <a:t>: 	</a:t>
            </a:r>
            <a:r>
              <a:rPr lang="en-US" dirty="0"/>
              <a:t> </a:t>
            </a:r>
            <a:r>
              <a:rPr lang="en-US" dirty="0" smtClean="0"/>
              <a:t>  Texture Mapping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Models:         Image-based Modeling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990600" y="1295400"/>
            <a:ext cx="7848600" cy="44690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893337" y="6596390"/>
            <a:ext cx="12506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Slide credit: J. Xiao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Points: 		   </a:t>
            </a:r>
            <a:r>
              <a:rPr lang="en-US" dirty="0" smtClean="0"/>
              <a:t>Structure from Motion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More points</a:t>
            </a:r>
            <a:r>
              <a:rPr lang="en-US" dirty="0" smtClean="0"/>
              <a:t>:  </a:t>
            </a:r>
            <a:r>
              <a:rPr lang="en-US" dirty="0" smtClean="0"/>
              <a:t>   Multiple </a:t>
            </a:r>
            <a:r>
              <a:rPr lang="en-US" dirty="0" smtClean="0"/>
              <a:t>View Stereo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Meshes</a:t>
            </a:r>
            <a:r>
              <a:rPr lang="en-US" dirty="0" smtClean="0"/>
              <a:t>: 		   Model Fitting</a:t>
            </a:r>
          </a:p>
          <a:p>
            <a:pPr marL="0" indent="0">
              <a:buNone/>
            </a:pPr>
            <a:r>
              <a:rPr lang="en-US" dirty="0" smtClean="0"/>
              <a:t>Meshes </a:t>
            </a:r>
            <a:r>
              <a:rPr lang="en-US" dirty="0" smtClean="0">
                <a:sym typeface="Wingdings"/>
              </a:rPr>
              <a:t> Models</a:t>
            </a:r>
            <a:r>
              <a:rPr lang="en-US" dirty="0" smtClean="0"/>
              <a:t>: 	</a:t>
            </a:r>
            <a:r>
              <a:rPr lang="en-US" dirty="0"/>
              <a:t> </a:t>
            </a:r>
            <a:r>
              <a:rPr lang="en-US" dirty="0" smtClean="0"/>
              <a:t>  Texture Mapping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Models:         Image-based Modeling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5" name="Picture 24" descr="3Dview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05" y="4267200"/>
            <a:ext cx="2175720" cy="28494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4575" y="4770450"/>
            <a:ext cx="4315909" cy="1536444"/>
            <a:chOff x="-31650" y="203880"/>
            <a:chExt cx="6226787" cy="2216707"/>
          </a:xfrm>
        </p:grpSpPr>
        <p:grpSp>
          <p:nvGrpSpPr>
            <p:cNvPr id="13" name="Group 12"/>
            <p:cNvGrpSpPr/>
            <p:nvPr/>
          </p:nvGrpSpPr>
          <p:grpSpPr>
            <a:xfrm>
              <a:off x="-31650" y="203880"/>
              <a:ext cx="1397190" cy="2216707"/>
              <a:chOff x="-100920" y="465953"/>
              <a:chExt cx="1397190" cy="221670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-100920" y="465953"/>
                <a:ext cx="1397190" cy="2216707"/>
              </a:xfrm>
              <a:prstGeom prst="roundRect">
                <a:avLst>
                  <a:gd name="adj" fmla="val 6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95250" dist="22987" dir="2700000" sx="102000" sy="102000" algn="tl" rotWithShape="0">
                  <a:srgbClr val="000000">
                    <a:alpha val="34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 descr="B21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1648" y="532953"/>
                <a:ext cx="1264612" cy="1686149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976046" y="203880"/>
              <a:ext cx="1397191" cy="2216707"/>
              <a:chOff x="1784392" y="465953"/>
              <a:chExt cx="1397191" cy="2216707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1784392" y="465953"/>
                <a:ext cx="1397191" cy="2216707"/>
              </a:xfrm>
              <a:prstGeom prst="roundRect">
                <a:avLst>
                  <a:gd name="adj" fmla="val 6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95250" dist="22987" dir="2700000" sx="102000" sy="102000" algn="tl" rotWithShape="0">
                  <a:srgbClr val="000000">
                    <a:alpha val="34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 descr="B22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4184" y="532263"/>
                <a:ext cx="1265129" cy="1686839"/>
              </a:xfrm>
              <a:prstGeom prst="rect">
                <a:avLst/>
              </a:prstGeom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4038600" y="203880"/>
              <a:ext cx="1397190" cy="2216707"/>
              <a:chOff x="3659953" y="465953"/>
              <a:chExt cx="1397190" cy="2216707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659953" y="465953"/>
                <a:ext cx="1397190" cy="2216707"/>
              </a:xfrm>
              <a:prstGeom prst="roundRect">
                <a:avLst>
                  <a:gd name="adj" fmla="val 6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95250" dist="22987" dir="2700000" sx="102000" sy="102000" algn="tl" rotWithShape="0">
                  <a:srgbClr val="000000">
                    <a:alpha val="34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B23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8156" y="532263"/>
                <a:ext cx="1265129" cy="1686839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5486399" y="677976"/>
              <a:ext cx="708738" cy="119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endPara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54981" y="677976"/>
              <a:ext cx="708738" cy="119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endPara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73236" y="677976"/>
              <a:ext cx="708738" cy="1198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</a:t>
              </a:r>
              <a:endParaRPr lang="en-US" sz="4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</a:t>
            </a:r>
            <a:endParaRPr lang="en-US" dirty="0"/>
          </a:p>
        </p:txBody>
      </p:sp>
      <p:pic>
        <p:nvPicPr>
          <p:cNvPr id="26" name="Picture 25" descr="3Dview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55" y="4267200"/>
            <a:ext cx="2175720" cy="28494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05625" y="5116802"/>
            <a:ext cx="491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=</a:t>
            </a:r>
            <a:endParaRPr lang="en-US" sz="4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52400" y="3328086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4374" y="2220090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+</a:t>
            </a:r>
            <a:endParaRPr lang="en-US" sz="6600" dirty="0"/>
          </a:p>
        </p:txBody>
      </p:sp>
      <p:sp>
        <p:nvSpPr>
          <p:cNvPr id="30" name="TextBox 29"/>
          <p:cNvSpPr txBox="1"/>
          <p:nvPr/>
        </p:nvSpPr>
        <p:spPr>
          <a:xfrm>
            <a:off x="152400" y="3023286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=</a:t>
            </a:r>
            <a:endParaRPr lang="en-US" sz="6600" dirty="0"/>
          </a:p>
        </p:txBody>
      </p:sp>
      <p:sp>
        <p:nvSpPr>
          <p:cNvPr id="31" name="Rectangle 30"/>
          <p:cNvSpPr/>
          <p:nvPr/>
        </p:nvSpPr>
        <p:spPr>
          <a:xfrm>
            <a:off x="990600" y="1773017"/>
            <a:ext cx="7848600" cy="44690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93337" y="6596390"/>
            <a:ext cx="12506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Slide credit: J. Xiao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Points: 		   </a:t>
            </a:r>
            <a:r>
              <a:rPr lang="en-US" dirty="0" smtClean="0"/>
              <a:t>Structure from Motion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More points</a:t>
            </a:r>
            <a:r>
              <a:rPr lang="en-US" dirty="0" smtClean="0"/>
              <a:t>:  </a:t>
            </a:r>
            <a:r>
              <a:rPr lang="en-US" dirty="0" smtClean="0"/>
              <a:t>   Multiple </a:t>
            </a:r>
            <a:r>
              <a:rPr lang="en-US" dirty="0" smtClean="0"/>
              <a:t>View Stereo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Meshes</a:t>
            </a:r>
            <a:r>
              <a:rPr lang="en-US" dirty="0" smtClean="0"/>
              <a:t>: 		   Model Fitting</a:t>
            </a:r>
          </a:p>
          <a:p>
            <a:pPr marL="0" indent="0">
              <a:buNone/>
            </a:pPr>
            <a:r>
              <a:rPr lang="en-US" dirty="0" smtClean="0"/>
              <a:t>Meshes </a:t>
            </a:r>
            <a:r>
              <a:rPr lang="en-US" dirty="0" smtClean="0">
                <a:sym typeface="Wingdings"/>
              </a:rPr>
              <a:t> Models</a:t>
            </a:r>
            <a:r>
              <a:rPr lang="en-US" dirty="0" smtClean="0"/>
              <a:t>: 	</a:t>
            </a:r>
            <a:r>
              <a:rPr lang="en-US" dirty="0"/>
              <a:t> </a:t>
            </a:r>
            <a:r>
              <a:rPr lang="en-US" dirty="0" smtClean="0"/>
              <a:t>  Texture Mapping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Models:         Image-based Modeling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158" y="4613196"/>
            <a:ext cx="4433786" cy="21134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2267457"/>
            <a:ext cx="7848600" cy="44690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3328086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4374" y="2220090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+</a:t>
            </a:r>
            <a:endParaRPr lang="en-US" sz="66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3023286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=</a:t>
            </a:r>
            <a:endParaRPr lang="en-US" sz="6600" dirty="0"/>
          </a:p>
        </p:txBody>
      </p:sp>
      <p:sp>
        <p:nvSpPr>
          <p:cNvPr id="15" name="Rectangle 14"/>
          <p:cNvSpPr/>
          <p:nvPr/>
        </p:nvSpPr>
        <p:spPr>
          <a:xfrm>
            <a:off x="7893337" y="6596390"/>
            <a:ext cx="12506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Slide credit: J. Xiao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Points: 		   </a:t>
            </a:r>
            <a:r>
              <a:rPr lang="en-US" dirty="0" smtClean="0"/>
              <a:t>Structure from Motion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More points</a:t>
            </a:r>
            <a:r>
              <a:rPr lang="en-US" dirty="0" smtClean="0"/>
              <a:t>:  </a:t>
            </a:r>
            <a:r>
              <a:rPr lang="en-US" dirty="0" smtClean="0"/>
              <a:t>   Multiple </a:t>
            </a:r>
            <a:r>
              <a:rPr lang="en-US" dirty="0" smtClean="0"/>
              <a:t>View Stereo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Meshes</a:t>
            </a:r>
            <a:r>
              <a:rPr lang="en-US" dirty="0" smtClean="0"/>
              <a:t>: 		   Model Fitting</a:t>
            </a:r>
          </a:p>
          <a:p>
            <a:pPr marL="0" indent="0">
              <a:buNone/>
            </a:pPr>
            <a:r>
              <a:rPr lang="en-US" dirty="0" smtClean="0"/>
              <a:t>Meshes </a:t>
            </a:r>
            <a:r>
              <a:rPr lang="en-US" dirty="0" smtClean="0">
                <a:sym typeface="Wingdings"/>
              </a:rPr>
              <a:t> Models</a:t>
            </a:r>
            <a:r>
              <a:rPr lang="en-US" dirty="0" smtClean="0"/>
              <a:t>: 	</a:t>
            </a:r>
            <a:r>
              <a:rPr lang="en-US" dirty="0"/>
              <a:t> </a:t>
            </a:r>
            <a:r>
              <a:rPr lang="en-US" dirty="0" smtClean="0"/>
              <a:t>  Texture Mapping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Models:         Image-based Modeling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90" y="4948671"/>
            <a:ext cx="1846118" cy="1670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630" y="4839184"/>
            <a:ext cx="1846118" cy="167073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061567" y="5403190"/>
            <a:ext cx="1204238" cy="6678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" y="3328086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4374" y="2220090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+</a:t>
            </a:r>
            <a:endParaRPr lang="en-US" sz="66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3023286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=</a:t>
            </a:r>
            <a:endParaRPr lang="en-US" sz="6600" dirty="0"/>
          </a:p>
        </p:txBody>
      </p:sp>
      <p:sp>
        <p:nvSpPr>
          <p:cNvPr id="15" name="Rectangle 14"/>
          <p:cNvSpPr/>
          <p:nvPr/>
        </p:nvSpPr>
        <p:spPr>
          <a:xfrm>
            <a:off x="990600" y="2267457"/>
            <a:ext cx="7848600" cy="44690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93337" y="6596390"/>
            <a:ext cx="12506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Slide credit: J. Xiao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Points: 		   </a:t>
            </a:r>
            <a:r>
              <a:rPr lang="en-US" dirty="0" smtClean="0"/>
              <a:t>Structure from Motion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More points</a:t>
            </a:r>
            <a:r>
              <a:rPr lang="en-US" dirty="0" smtClean="0"/>
              <a:t>:  </a:t>
            </a:r>
            <a:r>
              <a:rPr lang="en-US" dirty="0" smtClean="0"/>
              <a:t>   Multiple </a:t>
            </a:r>
            <a:r>
              <a:rPr lang="en-US" dirty="0" smtClean="0"/>
              <a:t>View Stereo</a:t>
            </a:r>
          </a:p>
          <a:p>
            <a:pPr marL="0" indent="0">
              <a:buNone/>
            </a:pPr>
            <a:r>
              <a:rPr lang="en-US" dirty="0" smtClean="0"/>
              <a:t>Points </a:t>
            </a:r>
            <a:r>
              <a:rPr lang="en-US" dirty="0" smtClean="0">
                <a:sym typeface="Wingdings"/>
              </a:rPr>
              <a:t> Meshes</a:t>
            </a:r>
            <a:r>
              <a:rPr lang="en-US" dirty="0" smtClean="0"/>
              <a:t>: 		   Model Fitting</a:t>
            </a:r>
          </a:p>
          <a:p>
            <a:pPr marL="0" indent="0">
              <a:buNone/>
            </a:pPr>
            <a:r>
              <a:rPr lang="en-US" dirty="0" smtClean="0"/>
              <a:t>Meshes </a:t>
            </a:r>
            <a:r>
              <a:rPr lang="en-US" dirty="0" smtClean="0">
                <a:sym typeface="Wingdings"/>
              </a:rPr>
              <a:t> Models</a:t>
            </a:r>
            <a:r>
              <a:rPr lang="en-US" dirty="0" smtClean="0"/>
              <a:t>: 	</a:t>
            </a:r>
            <a:r>
              <a:rPr lang="en-US" dirty="0"/>
              <a:t> </a:t>
            </a:r>
            <a:r>
              <a:rPr lang="en-US" dirty="0" smtClean="0"/>
              <a:t>  Texture Mapping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 smtClean="0"/>
              <a:t>Images </a:t>
            </a:r>
            <a:r>
              <a:rPr lang="en-US" dirty="0" smtClean="0">
                <a:sym typeface="Wingdings"/>
              </a:rPr>
              <a:t> Models:         Image-based Modeling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52400" y="3328086"/>
            <a:ext cx="876300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4374" y="2220090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+</a:t>
            </a:r>
            <a:endParaRPr lang="en-US" sz="66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3023286"/>
            <a:ext cx="6062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=</a:t>
            </a:r>
            <a:endParaRPr lang="en-US" sz="6600" dirty="0"/>
          </a:p>
        </p:txBody>
      </p:sp>
      <p:sp>
        <p:nvSpPr>
          <p:cNvPr id="14" name="Rectangle 13"/>
          <p:cNvSpPr/>
          <p:nvPr/>
        </p:nvSpPr>
        <p:spPr>
          <a:xfrm>
            <a:off x="1066800" y="3506233"/>
            <a:ext cx="7848600" cy="44690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5452031"/>
            <a:ext cx="515688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Example: </a:t>
            </a:r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://photosynth.net</a:t>
            </a:r>
            <a:r>
              <a:rPr lang="en-US" sz="2800" dirty="0" smtClean="0">
                <a:hlinkClick r:id="rId2"/>
              </a:rPr>
              <a:t>/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93337" y="6596390"/>
            <a:ext cx="12506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/>
              </a:rPr>
              <a:t>Slide credit: J. Xiao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4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HW 3 due 11:59 PM, Oct 17 (Monday)</a:t>
            </a:r>
          </a:p>
          <a:p>
            <a:endParaRPr lang="en-US" dirty="0"/>
          </a:p>
          <a:p>
            <a:r>
              <a:rPr lang="en-US" dirty="0" smtClean="0"/>
              <a:t>Top alignment results</a:t>
            </a:r>
          </a:p>
          <a:p>
            <a:pPr lvl="1"/>
            <a:r>
              <a:rPr lang="en-US" dirty="0" err="1"/>
              <a:t>Mengyu</a:t>
            </a:r>
            <a:r>
              <a:rPr lang="en-US" dirty="0"/>
              <a:t> </a:t>
            </a:r>
            <a:r>
              <a:rPr lang="en-US" dirty="0" smtClean="0"/>
              <a:t>Song (5.03)</a:t>
            </a:r>
          </a:p>
          <a:p>
            <a:pPr lvl="2"/>
            <a:r>
              <a:rPr lang="en-US" dirty="0"/>
              <a:t>second </a:t>
            </a:r>
            <a:r>
              <a:rPr lang="en-US" dirty="0" smtClean="0"/>
              <a:t>moment ellipse + ICP</a:t>
            </a:r>
          </a:p>
          <a:p>
            <a:pPr lvl="1"/>
            <a:r>
              <a:rPr lang="en-US" dirty="0" err="1"/>
              <a:t>Badour</a:t>
            </a:r>
            <a:r>
              <a:rPr lang="en-US" dirty="0"/>
              <a:t> </a:t>
            </a:r>
            <a:r>
              <a:rPr lang="en-US" dirty="0" err="1" smtClean="0"/>
              <a:t>AlBahar</a:t>
            </a:r>
            <a:r>
              <a:rPr lang="en-US" dirty="0" smtClean="0"/>
              <a:t> (5.41)</a:t>
            </a:r>
          </a:p>
          <a:p>
            <a:pPr lvl="2"/>
            <a:r>
              <a:rPr lang="en-US" dirty="0"/>
              <a:t>Tested the </a:t>
            </a:r>
            <a:r>
              <a:rPr lang="en-US" dirty="0" smtClean="0"/>
              <a:t>original </a:t>
            </a:r>
            <a:r>
              <a:rPr lang="en-US" dirty="0"/>
              <a:t>image, </a:t>
            </a:r>
            <a:r>
              <a:rPr lang="en-US" dirty="0" smtClean="0"/>
              <a:t>multiple initializations</a:t>
            </a:r>
          </a:p>
          <a:p>
            <a:pPr lvl="1"/>
            <a:r>
              <a:rPr lang="en-US" dirty="0" err="1"/>
              <a:t>Sujay</a:t>
            </a:r>
            <a:r>
              <a:rPr lang="en-US" dirty="0"/>
              <a:t> </a:t>
            </a:r>
            <a:r>
              <a:rPr lang="en-US" dirty="0" err="1" smtClean="0"/>
              <a:t>Yadawadkar</a:t>
            </a:r>
            <a:r>
              <a:rPr lang="en-US" dirty="0" smtClean="0"/>
              <a:t> (</a:t>
            </a:r>
            <a:r>
              <a:rPr lang="en-US" dirty="0"/>
              <a:t>6.989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Iterative closest point with affine </a:t>
            </a:r>
            <a:r>
              <a:rPr lang="en-US" dirty="0" smtClean="0"/>
              <a:t>transformation</a:t>
            </a:r>
          </a:p>
          <a:p>
            <a:endParaRPr lang="en-US" dirty="0"/>
          </a:p>
          <a:p>
            <a:r>
              <a:rPr lang="en-US" dirty="0" smtClean="0"/>
              <a:t>Feedback</a:t>
            </a:r>
          </a:p>
          <a:p>
            <a:pPr lvl="1"/>
            <a:r>
              <a:rPr lang="en-US" dirty="0" smtClean="0"/>
              <a:t>Detailed discussions on HW assignment</a:t>
            </a:r>
          </a:p>
          <a:p>
            <a:pPr lvl="1"/>
            <a:r>
              <a:rPr lang="en-US" dirty="0" smtClean="0"/>
              <a:t>More generous on hints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Triangulation: 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505200" cy="5638800"/>
          </a:xfrm>
        </p:spPr>
        <p:txBody>
          <a:bodyPr/>
          <a:lstStyle/>
          <a:p>
            <a:endParaRPr lang="en-US" sz="2400" smtClean="0"/>
          </a:p>
          <a:p>
            <a:r>
              <a:rPr lang="en-US" sz="2400" smtClean="0"/>
              <a:t>Generally, rays C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x and C’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x’ will not exactly intersect</a:t>
            </a:r>
          </a:p>
          <a:p>
            <a:r>
              <a:rPr lang="en-US" sz="2400" smtClean="0"/>
              <a:t>Can solve via SVD, finding a least squares solution to a system of equations</a:t>
            </a:r>
          </a:p>
          <a:p>
            <a:endParaRPr lang="en-US" sz="2400" smtClean="0"/>
          </a:p>
          <a:p>
            <a:endParaRPr lang="en-US" sz="2400" smtClean="0"/>
          </a:p>
        </p:txBody>
      </p:sp>
      <p:grpSp>
        <p:nvGrpSpPr>
          <p:cNvPr id="5128" name="Group 14"/>
          <p:cNvGrpSpPr>
            <a:grpSpLocks/>
          </p:cNvGrpSpPr>
          <p:nvPr/>
        </p:nvGrpSpPr>
        <p:grpSpPr bwMode="auto">
          <a:xfrm>
            <a:off x="3686175" y="990600"/>
            <a:ext cx="5457825" cy="3162300"/>
            <a:chOff x="1676400" y="762000"/>
            <a:chExt cx="5457825" cy="3162300"/>
          </a:xfrm>
        </p:grpSpPr>
        <p:grpSp>
          <p:nvGrpSpPr>
            <p:cNvPr id="5131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5133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4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37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5138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82947" name="Object 3"/>
          <p:cNvGraphicFramePr>
            <a:graphicFrameLocks noChangeAspect="1"/>
          </p:cNvGraphicFramePr>
          <p:nvPr>
            <p:extLst/>
          </p:nvPr>
        </p:nvGraphicFramePr>
        <p:xfrm>
          <a:off x="7121525" y="4162425"/>
          <a:ext cx="105886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14" name="Equation" r:id="rId5" imgW="558720" imgH="164880" progId="Equation.3">
                  <p:embed/>
                </p:oleObj>
              </mc:Choice>
              <mc:Fallback>
                <p:oleObj name="Equation" r:id="rId5" imgW="558720" imgH="164880" progId="Equation.3">
                  <p:embed/>
                  <p:pic>
                    <p:nvPicPr>
                      <p:cNvPr id="829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525" y="4162425"/>
                        <a:ext cx="1058863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3"/>
          <p:cNvGraphicFramePr>
            <a:graphicFrameLocks noChangeAspect="1"/>
          </p:cNvGraphicFramePr>
          <p:nvPr>
            <p:extLst/>
          </p:nvPr>
        </p:nvGraphicFramePr>
        <p:xfrm>
          <a:off x="4773613" y="4162425"/>
          <a:ext cx="912812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15" name="Equation" r:id="rId7" imgW="482400" imgH="164880" progId="Equation.3">
                  <p:embed/>
                </p:oleObj>
              </mc:Choice>
              <mc:Fallback>
                <p:oleObj name="Equation" r:id="rId7" imgW="482400" imgH="164880" progId="Equation.3">
                  <p:embed/>
                  <p:pic>
                    <p:nvPicPr>
                      <p:cNvPr id="829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3613" y="4162425"/>
                        <a:ext cx="912812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614002"/>
              </p:ext>
            </p:extLst>
          </p:nvPr>
        </p:nvGraphicFramePr>
        <p:xfrm>
          <a:off x="5076972" y="5525293"/>
          <a:ext cx="963613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16" name="Equation" r:id="rId9" imgW="507960" imgH="177480" progId="Equation.3">
                  <p:embed/>
                </p:oleObj>
              </mc:Choice>
              <mc:Fallback>
                <p:oleObj name="Equation" r:id="rId9" imgW="507960" imgH="177480" progId="Equation.3">
                  <p:embed/>
                  <p:pic>
                    <p:nvPicPr>
                      <p:cNvPr id="829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972" y="5525293"/>
                        <a:ext cx="963613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0" name="Object 3"/>
          <p:cNvGraphicFramePr>
            <a:graphicFrameLocks noChangeAspect="1"/>
          </p:cNvGraphicFramePr>
          <p:nvPr/>
        </p:nvGraphicFramePr>
        <p:xfrm>
          <a:off x="6242050" y="4800600"/>
          <a:ext cx="2047875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17" name="Equation" r:id="rId11" imgW="1079280" imgH="939600" progId="Equation.3">
                  <p:embed/>
                </p:oleObj>
              </mc:Choice>
              <mc:Fallback>
                <p:oleObj name="Equation" r:id="rId11" imgW="1079280" imgH="939600" progId="Equation.3">
                  <p:embed/>
                  <p:pic>
                    <p:nvPicPr>
                      <p:cNvPr id="829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4800600"/>
                        <a:ext cx="2047875" cy="178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Down Arrow 19"/>
          <p:cNvSpPr/>
          <p:nvPr/>
        </p:nvSpPr>
        <p:spPr>
          <a:xfrm>
            <a:off x="6172200" y="4495800"/>
            <a:ext cx="457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0" y="6488113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Further reading: HZ p. 312-313</a:t>
            </a:r>
          </a:p>
        </p:txBody>
      </p:sp>
    </p:spTree>
    <p:extLst>
      <p:ext uri="{BB962C8B-B14F-4D97-AF65-F5344CB8AC3E}">
        <p14:creationId xmlns:p14="http://schemas.microsoft.com/office/powerpoint/2010/main" val="244432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Triangulation: 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7600"/>
            <a:ext cx="6400800" cy="50085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Arial" charset="0"/>
              <a:buNone/>
              <a:defRPr/>
            </a:pPr>
            <a:r>
              <a:rPr lang="en-US" sz="3600" dirty="0" smtClean="0"/>
              <a:t>Given </a:t>
            </a:r>
            <a:r>
              <a:rPr lang="en-US" sz="3600" b="1" dirty="0" smtClean="0"/>
              <a:t>P</a:t>
            </a:r>
            <a:r>
              <a:rPr lang="en-US" sz="3600" dirty="0" smtClean="0"/>
              <a:t>, </a:t>
            </a:r>
            <a:r>
              <a:rPr lang="en-US" sz="3600" b="1" dirty="0" smtClean="0"/>
              <a:t>P</a:t>
            </a:r>
            <a:r>
              <a:rPr lang="en-US" sz="3600" dirty="0" smtClean="0"/>
              <a:t>’, </a:t>
            </a:r>
            <a:r>
              <a:rPr lang="en-US" sz="3600" b="1" dirty="0" smtClean="0"/>
              <a:t>x</a:t>
            </a:r>
            <a:r>
              <a:rPr lang="en-US" sz="3600" dirty="0" smtClean="0"/>
              <a:t>, </a:t>
            </a:r>
            <a:r>
              <a:rPr lang="en-US" sz="3600" b="1" dirty="0" smtClean="0"/>
              <a:t>x</a:t>
            </a:r>
            <a:r>
              <a:rPr lang="en-US" sz="3600" dirty="0" smtClean="0"/>
              <a:t>’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Precondition points and projection matrices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Create matrix </a:t>
            </a:r>
            <a:r>
              <a:rPr lang="en-US" b="1" dirty="0" smtClean="0"/>
              <a:t>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[U, S, V] = </a:t>
            </a:r>
            <a:r>
              <a:rPr lang="en-US" dirty="0" err="1" smtClean="0"/>
              <a:t>svd</a:t>
            </a:r>
            <a:r>
              <a:rPr lang="en-US" dirty="0" smtClean="0"/>
              <a:t>(A)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 </a:t>
            </a:r>
            <a:r>
              <a:rPr lang="en-US" b="1" dirty="0" smtClean="0"/>
              <a:t>X</a:t>
            </a:r>
            <a:r>
              <a:rPr lang="en-US" dirty="0" smtClean="0"/>
              <a:t> = V(:, end)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r>
              <a:rPr lang="en-US" dirty="0" smtClean="0"/>
              <a:t>Pros and Cons</a:t>
            </a:r>
          </a:p>
          <a:p>
            <a:pPr marL="514350" indent="-514350">
              <a:defRPr/>
            </a:pPr>
            <a:r>
              <a:rPr lang="en-US" dirty="0" smtClean="0"/>
              <a:t>Works for any number of corresponding images</a:t>
            </a:r>
          </a:p>
          <a:p>
            <a:pPr marL="514350" indent="-514350">
              <a:defRPr/>
            </a:pPr>
            <a:r>
              <a:rPr lang="en-US" dirty="0" smtClean="0"/>
              <a:t>Not </a:t>
            </a:r>
            <a:r>
              <a:rPr lang="en-US" dirty="0" err="1" smtClean="0"/>
              <a:t>projectively</a:t>
            </a:r>
            <a:r>
              <a:rPr lang="en-US" dirty="0" smtClean="0"/>
              <a:t> invariant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extLst/>
          </p:nvPr>
        </p:nvGraphicFramePr>
        <p:xfrm>
          <a:off x="6525638" y="457200"/>
          <a:ext cx="1133475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7" name="Equation" r:id="rId3" imgW="596880" imgH="698400" progId="Equation.3">
                  <p:embed/>
                </p:oleObj>
              </mc:Choice>
              <mc:Fallback>
                <p:oleObj name="Equation" r:id="rId3" imgW="596880" imgH="698400" progId="Equation.3">
                  <p:embed/>
                  <p:pic>
                    <p:nvPicPr>
                      <p:cNvPr id="614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5638" y="457200"/>
                        <a:ext cx="1133475" cy="132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/>
          </p:nvPr>
        </p:nvGraphicFramePr>
        <p:xfrm>
          <a:off x="7894063" y="457200"/>
          <a:ext cx="1274762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8" name="Equation" r:id="rId5" imgW="672840" imgH="698400" progId="Equation.3">
                  <p:embed/>
                </p:oleObj>
              </mc:Choice>
              <mc:Fallback>
                <p:oleObj name="Equation" r:id="rId5" imgW="672840" imgH="698400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4063" y="457200"/>
                        <a:ext cx="1274762" cy="132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3"/>
          <p:cNvGraphicFramePr>
            <a:graphicFrameLocks noChangeAspect="1"/>
          </p:cNvGraphicFramePr>
          <p:nvPr/>
        </p:nvGraphicFramePr>
        <p:xfrm>
          <a:off x="6477000" y="2209800"/>
          <a:ext cx="1108075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9" name="Equation" r:id="rId7" imgW="583920" imgH="736560" progId="Equation.3">
                  <p:embed/>
                </p:oleObj>
              </mc:Choice>
              <mc:Fallback>
                <p:oleObj name="Equation" r:id="rId7" imgW="583920" imgH="736560" progId="Equation.3">
                  <p:embed/>
                  <p:pic>
                    <p:nvPicPr>
                      <p:cNvPr id="6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209800"/>
                        <a:ext cx="1108075" cy="1401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725523"/>
              </p:ext>
            </p:extLst>
          </p:nvPr>
        </p:nvGraphicFramePr>
        <p:xfrm>
          <a:off x="6467475" y="4035425"/>
          <a:ext cx="2047875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0" name="Equation" r:id="rId9" imgW="1079280" imgH="939600" progId="Equation.3">
                  <p:embed/>
                </p:oleObj>
              </mc:Choice>
              <mc:Fallback>
                <p:oleObj name="Equation" r:id="rId9" imgW="1079280" imgH="939600" progId="Equation.3">
                  <p:embed/>
                  <p:pic>
                    <p:nvPicPr>
                      <p:cNvPr id="61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5" y="4035425"/>
                        <a:ext cx="2047875" cy="178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3"/>
          <p:cNvGraphicFramePr>
            <a:graphicFrameLocks noChangeAspect="1"/>
          </p:cNvGraphicFramePr>
          <p:nvPr>
            <p:extLst/>
          </p:nvPr>
        </p:nvGraphicFramePr>
        <p:xfrm>
          <a:off x="7772400" y="2286000"/>
          <a:ext cx="1227137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1" name="Equation" r:id="rId11" imgW="647640" imgH="736560" progId="Equation.3">
                  <p:embed/>
                </p:oleObj>
              </mc:Choice>
              <mc:Fallback>
                <p:oleObj name="Equation" r:id="rId11" imgW="647640" imgH="736560" progId="Equation.3">
                  <p:embed/>
                  <p:pic>
                    <p:nvPicPr>
                      <p:cNvPr id="615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0"/>
                        <a:ext cx="1227137" cy="1401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0" y="6488113"/>
            <a:ext cx="933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Code: </a:t>
            </a:r>
            <a:r>
              <a:rPr lang="en-US" dirty="0">
                <a:hlinkClick r:id="rId13"/>
              </a:rPr>
              <a:t>http://www.robots.ox.ac.uk/~vgg/hzbook/code/vgg_multiview/vgg_X_from_xP_lin.m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0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Non-linear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74057"/>
            <a:ext cx="8229600" cy="5034946"/>
          </a:xfrm>
        </p:spPr>
        <p:txBody>
          <a:bodyPr/>
          <a:lstStyle/>
          <a:p>
            <a:r>
              <a:rPr lang="en-US" dirty="0" smtClean="0"/>
              <a:t>Minimize projected error while satisfying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/>
          <a:stretch/>
        </p:blipFill>
        <p:spPr bwMode="auto">
          <a:xfrm>
            <a:off x="1066800" y="2971800"/>
            <a:ext cx="6209336" cy="343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4938" y="6615098"/>
            <a:ext cx="699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source: Robertson and </a:t>
            </a:r>
            <a:r>
              <a:rPr lang="en-US" sz="1200" dirty="0" err="1" smtClean="0"/>
              <a:t>Cipolla</a:t>
            </a:r>
            <a:r>
              <a:rPr lang="en-US" sz="1200" dirty="0" smtClean="0"/>
              <a:t> (</a:t>
            </a:r>
            <a:r>
              <a:rPr lang="en-US" sz="1200" dirty="0" err="1" smtClean="0"/>
              <a:t>Chpt</a:t>
            </a:r>
            <a:r>
              <a:rPr lang="en-US" sz="1200" dirty="0" smtClean="0"/>
              <a:t> 13 of Practical Image Processing and Computer Vision) </a:t>
            </a:r>
            <a:endParaRPr lang="en-US" sz="1200" dirty="0"/>
          </a:p>
        </p:txBody>
      </p:sp>
      <p:sp>
        <p:nvSpPr>
          <p:cNvPr id="6" name="Freeform 5"/>
          <p:cNvSpPr/>
          <p:nvPr/>
        </p:nvSpPr>
        <p:spPr>
          <a:xfrm>
            <a:off x="5469775" y="4957156"/>
            <a:ext cx="415636" cy="482139"/>
          </a:xfrm>
          <a:custGeom>
            <a:avLst/>
            <a:gdLst>
              <a:gd name="connsiteX0" fmla="*/ 415636 w 415636"/>
              <a:gd name="connsiteY0" fmla="*/ 232757 h 482139"/>
              <a:gd name="connsiteX1" fmla="*/ 99753 w 415636"/>
              <a:gd name="connsiteY1" fmla="*/ 0 h 482139"/>
              <a:gd name="connsiteX2" fmla="*/ 0 w 415636"/>
              <a:gd name="connsiteY2" fmla="*/ 182880 h 482139"/>
              <a:gd name="connsiteX3" fmla="*/ 116378 w 415636"/>
              <a:gd name="connsiteY3" fmla="*/ 482139 h 482139"/>
              <a:gd name="connsiteX4" fmla="*/ 399011 w 415636"/>
              <a:gd name="connsiteY4" fmla="*/ 315884 h 482139"/>
              <a:gd name="connsiteX5" fmla="*/ 415636 w 415636"/>
              <a:gd name="connsiteY5" fmla="*/ 232757 h 48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636" h="482139">
                <a:moveTo>
                  <a:pt x="415636" y="232757"/>
                </a:moveTo>
                <a:lnTo>
                  <a:pt x="99753" y="0"/>
                </a:lnTo>
                <a:lnTo>
                  <a:pt x="0" y="182880"/>
                </a:lnTo>
                <a:lnTo>
                  <a:pt x="116378" y="482139"/>
                </a:lnTo>
                <a:lnTo>
                  <a:pt x="399011" y="315884"/>
                </a:lnTo>
                <a:lnTo>
                  <a:pt x="415636" y="2327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58213" y="4996934"/>
                <a:ext cx="443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13" y="4996934"/>
                <a:ext cx="443823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5000" r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/>
          <p:cNvSpPr/>
          <p:nvPr/>
        </p:nvSpPr>
        <p:spPr>
          <a:xfrm>
            <a:off x="5669280" y="4391891"/>
            <a:ext cx="432262" cy="432262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62" h="432262">
                <a:moveTo>
                  <a:pt x="33251" y="0"/>
                </a:moveTo>
                <a:lnTo>
                  <a:pt x="0" y="382385"/>
                </a:lnTo>
                <a:lnTo>
                  <a:pt x="249382" y="299258"/>
                </a:lnTo>
                <a:lnTo>
                  <a:pt x="266007" y="432262"/>
                </a:lnTo>
                <a:lnTo>
                  <a:pt x="415636" y="432262"/>
                </a:lnTo>
                <a:lnTo>
                  <a:pt x="432262" y="216131"/>
                </a:lnTo>
                <a:lnTo>
                  <a:pt x="66502" y="49876"/>
                </a:lnTo>
                <a:lnTo>
                  <a:pt x="66502" y="49876"/>
                </a:lnTo>
                <a:lnTo>
                  <a:pt x="33251" y="6650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60968" y="4421386"/>
                <a:ext cx="443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968" y="4421386"/>
                <a:ext cx="44382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16"/>
          <p:cNvSpPr/>
          <p:nvPr/>
        </p:nvSpPr>
        <p:spPr>
          <a:xfrm>
            <a:off x="2346958" y="4428677"/>
            <a:ext cx="432262" cy="543061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415636 w 432262"/>
              <a:gd name="connsiteY4" fmla="*/ 432262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349134 w 432262"/>
              <a:gd name="connsiteY4" fmla="*/ 404027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66502 w 432262"/>
              <a:gd name="connsiteY6" fmla="*/ 70588 h 461145"/>
              <a:gd name="connsiteX7" fmla="*/ 166254 w 432262"/>
              <a:gd name="connsiteY7" fmla="*/ 0 h 461145"/>
              <a:gd name="connsiteX8" fmla="*/ 33251 w 432262"/>
              <a:gd name="connsiteY8" fmla="*/ 87214 h 461145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263239 w 432262"/>
              <a:gd name="connsiteY6" fmla="*/ 81705 h 461145"/>
              <a:gd name="connsiteX7" fmla="*/ 66502 w 432262"/>
              <a:gd name="connsiteY7" fmla="*/ 70588 h 461145"/>
              <a:gd name="connsiteX8" fmla="*/ 166254 w 432262"/>
              <a:gd name="connsiteY8" fmla="*/ 0 h 461145"/>
              <a:gd name="connsiteX9" fmla="*/ 33251 w 432262"/>
              <a:gd name="connsiteY9" fmla="*/ 87214 h 46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262" h="461145">
                <a:moveTo>
                  <a:pt x="33251" y="20712"/>
                </a:moveTo>
                <a:lnTo>
                  <a:pt x="0" y="403097"/>
                </a:lnTo>
                <a:lnTo>
                  <a:pt x="133004" y="461145"/>
                </a:lnTo>
                <a:lnTo>
                  <a:pt x="266007" y="452974"/>
                </a:lnTo>
                <a:lnTo>
                  <a:pt x="349134" y="424739"/>
                </a:lnTo>
                <a:lnTo>
                  <a:pt x="432262" y="236843"/>
                </a:lnTo>
                <a:cubicBezTo>
                  <a:pt x="395779" y="179671"/>
                  <a:pt x="324199" y="109414"/>
                  <a:pt x="263239" y="81705"/>
                </a:cubicBezTo>
                <a:cubicBezTo>
                  <a:pt x="202279" y="53996"/>
                  <a:pt x="82666" y="84206"/>
                  <a:pt x="66502" y="70588"/>
                </a:cubicBezTo>
                <a:cubicBezTo>
                  <a:pt x="50338" y="56971"/>
                  <a:pt x="133003" y="23529"/>
                  <a:pt x="166254" y="0"/>
                </a:cubicBezTo>
                <a:lnTo>
                  <a:pt x="33251" y="8721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941187" y="5011610"/>
            <a:ext cx="432262" cy="543061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415636 w 432262"/>
              <a:gd name="connsiteY4" fmla="*/ 432262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349134 w 432262"/>
              <a:gd name="connsiteY4" fmla="*/ 404027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66502 w 432262"/>
              <a:gd name="connsiteY6" fmla="*/ 70588 h 461145"/>
              <a:gd name="connsiteX7" fmla="*/ 166254 w 432262"/>
              <a:gd name="connsiteY7" fmla="*/ 0 h 461145"/>
              <a:gd name="connsiteX8" fmla="*/ 33251 w 432262"/>
              <a:gd name="connsiteY8" fmla="*/ 87214 h 461145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263239 w 432262"/>
              <a:gd name="connsiteY6" fmla="*/ 81705 h 461145"/>
              <a:gd name="connsiteX7" fmla="*/ 66502 w 432262"/>
              <a:gd name="connsiteY7" fmla="*/ 70588 h 461145"/>
              <a:gd name="connsiteX8" fmla="*/ 166254 w 432262"/>
              <a:gd name="connsiteY8" fmla="*/ 0 h 461145"/>
              <a:gd name="connsiteX9" fmla="*/ 33251 w 432262"/>
              <a:gd name="connsiteY9" fmla="*/ 87214 h 46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262" h="461145">
                <a:moveTo>
                  <a:pt x="33251" y="20712"/>
                </a:moveTo>
                <a:lnTo>
                  <a:pt x="0" y="403097"/>
                </a:lnTo>
                <a:lnTo>
                  <a:pt x="133004" y="461145"/>
                </a:lnTo>
                <a:lnTo>
                  <a:pt x="266007" y="452974"/>
                </a:lnTo>
                <a:lnTo>
                  <a:pt x="349134" y="424739"/>
                </a:lnTo>
                <a:lnTo>
                  <a:pt x="432262" y="236843"/>
                </a:lnTo>
                <a:cubicBezTo>
                  <a:pt x="395779" y="179671"/>
                  <a:pt x="324199" y="109414"/>
                  <a:pt x="263239" y="81705"/>
                </a:cubicBezTo>
                <a:cubicBezTo>
                  <a:pt x="202279" y="53996"/>
                  <a:pt x="82666" y="84206"/>
                  <a:pt x="66502" y="70588"/>
                </a:cubicBezTo>
                <a:cubicBezTo>
                  <a:pt x="50338" y="56971"/>
                  <a:pt x="133003" y="23529"/>
                  <a:pt x="166254" y="0"/>
                </a:cubicBezTo>
                <a:lnTo>
                  <a:pt x="33251" y="8721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41437" y="4963684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37" y="4963684"/>
                <a:ext cx="37920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438400" y="4668906"/>
                <a:ext cx="3818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668906"/>
                <a:ext cx="381835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5000" r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42102" y="2008062"/>
                <a:ext cx="5064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𝑐𝑜𝑠𝑡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102" y="2008062"/>
                <a:ext cx="5064270" cy="461665"/>
              </a:xfrm>
              <a:prstGeom prst="rect">
                <a:avLst/>
              </a:prstGeom>
              <a:blipFill rotWithShape="1">
                <a:blip r:embed="rId7"/>
                <a:stretch>
                  <a:fillRect t="-3947" r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/>
                      </a:rPr>
                      <m:t>𝑭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=0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blipFill rotWithShape="1">
                <a:blip r:embed="rId8"/>
                <a:stretch>
                  <a:fillRect t="-1064" r="-7317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45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Non-linear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3440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Minimize projected error while satisfying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Solution is a 6-degree polynomial of </a:t>
            </a:r>
            <a:r>
              <a:rPr lang="en-US" i="1" dirty="0"/>
              <a:t>t</a:t>
            </a:r>
            <a:r>
              <a:rPr lang="en-US" dirty="0"/>
              <a:t>, minimizing </a:t>
            </a:r>
            <a:endParaRPr lang="en-US" i="1" dirty="0"/>
          </a:p>
          <a:p>
            <a:endParaRPr lang="en-US" dirty="0" smtClean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5943600"/>
            <a:ext cx="2903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Further reading: HZ p. 318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/>
                      </a:rPr>
                      <m:t>𝑭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=0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blipFill rotWithShape="1">
                <a:blip r:embed="rId2"/>
                <a:stretch>
                  <a:fillRect t="-1064" r="-7317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77927" y="2018097"/>
                <a:ext cx="5064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𝑐𝑜𝑠𝑡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927" y="2018097"/>
                <a:ext cx="5064270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3947" r="-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1219" y="2718929"/>
            <a:ext cx="61817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875" y="5181600"/>
            <a:ext cx="3133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043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Projective structure from motion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marL="0" indent="0" algn="ctr">
              <a:buNone/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Problem: estimate </a:t>
            </a:r>
            <a:r>
              <a:rPr lang="en-US" i="1" dirty="0" smtClean="0"/>
              <a:t>m</a:t>
            </a:r>
            <a:r>
              <a:rPr lang="en-US" dirty="0" smtClean="0"/>
              <a:t> projection matrices </a:t>
            </a:r>
            <a:r>
              <a:rPr lang="en-US" b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n</a:t>
            </a:r>
            <a:r>
              <a:rPr lang="en-US" dirty="0" smtClean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dirty="0" smtClean="0"/>
              <a:t> from the </a:t>
            </a:r>
            <a:r>
              <a:rPr lang="en-US" i="1" dirty="0" err="1" smtClean="0"/>
              <a:t>mn</a:t>
            </a:r>
            <a:r>
              <a:rPr lang="en-US" dirty="0" smtClean="0"/>
              <a:t> corresponding 2D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defRPr/>
            </a:pPr>
            <a:endParaRPr lang="en-US" dirty="0" smtClean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2057400" y="2895600"/>
            <a:ext cx="5060950" cy="3927475"/>
            <a:chOff x="1296" y="1824"/>
            <a:chExt cx="3188" cy="2474"/>
          </a:xfrm>
        </p:grpSpPr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8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9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0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1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2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3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4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6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7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8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9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0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1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2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3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4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5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6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7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8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9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0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1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1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2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2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3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3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4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1</a:t>
              </a:r>
              <a:endParaRPr lang="en-US" i="1" baseline="-25000"/>
            </a:p>
          </p:txBody>
        </p:sp>
        <p:sp>
          <p:nvSpPr>
            <p:cNvPr id="29755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2</a:t>
              </a:r>
              <a:endParaRPr lang="en-US" i="1" baseline="-25000"/>
            </a:p>
          </p:txBody>
        </p:sp>
        <p:sp>
          <p:nvSpPr>
            <p:cNvPr id="29756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3</a:t>
              </a:r>
              <a:endParaRPr lang="en-US" i="1" baseline="-25000"/>
            </a:p>
          </p:txBody>
        </p:sp>
        <p:sp>
          <p:nvSpPr>
            <p:cNvPr id="29757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1" name="TextBox 60"/>
          <p:cNvSpPr txBox="1">
            <a:spLocks noChangeArrowheads="1"/>
          </p:cNvSpPr>
          <p:nvPr/>
        </p:nvSpPr>
        <p:spPr bwMode="auto">
          <a:xfrm>
            <a:off x="0" y="6488113"/>
            <a:ext cx="3810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Slides from Lana Lazebnik </a:t>
            </a:r>
          </a:p>
        </p:txBody>
      </p:sp>
    </p:spTree>
    <p:extLst>
      <p:ext uri="{BB962C8B-B14F-4D97-AF65-F5344CB8AC3E}">
        <p14:creationId xmlns:p14="http://schemas.microsoft.com/office/powerpoint/2010/main" val="89236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Projective structure from motion</a:t>
            </a:r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060450"/>
            <a:ext cx="8439150" cy="579755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algn="ctr"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Problem: </a:t>
            </a:r>
            <a:endParaRPr lang="en-US" dirty="0" smtClean="0"/>
          </a:p>
          <a:p>
            <a:pPr lvl="1">
              <a:buFontTx/>
              <a:buChar char="•"/>
              <a:defRPr/>
            </a:pPr>
            <a:r>
              <a:rPr lang="en-US" dirty="0" smtClean="0"/>
              <a:t>Estimate unknown </a:t>
            </a:r>
            <a:r>
              <a:rPr lang="en-US" i="1" dirty="0"/>
              <a:t>m</a:t>
            </a:r>
            <a:r>
              <a:rPr lang="en-US" dirty="0"/>
              <a:t> projection matrices </a:t>
            </a:r>
            <a:r>
              <a:rPr lang="en-US" b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 and </a:t>
            </a:r>
            <a:r>
              <a:rPr lang="en-US" i="1" dirty="0"/>
              <a:t>n</a:t>
            </a:r>
            <a:r>
              <a:rPr lang="en-US" dirty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i="1" baseline="-25000" dirty="0"/>
              <a:t/>
            </a:r>
            <a:br>
              <a:rPr lang="en-US" i="1" baseline="-25000" dirty="0"/>
            </a:br>
            <a:r>
              <a:rPr lang="en-US" dirty="0" smtClean="0"/>
              <a:t>from </a:t>
            </a:r>
            <a:r>
              <a:rPr lang="en-US" dirty="0"/>
              <a:t>the </a:t>
            </a:r>
            <a:r>
              <a:rPr lang="en-US" dirty="0" smtClean="0"/>
              <a:t>known </a:t>
            </a:r>
            <a:r>
              <a:rPr lang="en-US" i="1" dirty="0" err="1"/>
              <a:t>mn</a:t>
            </a:r>
            <a:r>
              <a:rPr lang="en-US" dirty="0"/>
              <a:t> corresponding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With </a:t>
            </a:r>
            <a:r>
              <a:rPr lang="en-US" dirty="0" smtClean="0"/>
              <a:t>no calibration info, cameras and points can only be recovered up to a 4x4 projective transformation </a:t>
            </a:r>
            <a:r>
              <a:rPr lang="en-US" b="1" dirty="0" smtClean="0"/>
              <a:t>Q</a:t>
            </a:r>
            <a:r>
              <a:rPr lang="en-US" dirty="0" smtClean="0"/>
              <a:t>:</a:t>
            </a:r>
          </a:p>
          <a:p>
            <a:pPr algn="ctr">
              <a:defRPr/>
            </a:pPr>
            <a:r>
              <a:rPr lang="en-US" b="1" dirty="0" smtClean="0"/>
              <a:t>X </a:t>
            </a:r>
            <a:r>
              <a:rPr lang="en-US" b="1" dirty="0" smtClean="0">
                <a:cs typeface="Arial" pitchFamily="34" charset="0"/>
              </a:rPr>
              <a:t>→ QX, P → PQ</a:t>
            </a:r>
            <a:r>
              <a:rPr lang="en-US" b="1" baseline="30000" dirty="0" smtClean="0">
                <a:cs typeface="Arial" pitchFamily="34" charset="0"/>
              </a:rPr>
              <a:t>-1</a:t>
            </a:r>
            <a:endParaRPr lang="en-US" b="1" dirty="0" smtClean="0"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dirty="0" smtClean="0"/>
              <a:t>We can solve for structure and motion when </a:t>
            </a:r>
            <a:endParaRPr lang="en-US" dirty="0" smtClean="0"/>
          </a:p>
          <a:p>
            <a:pPr marL="0" indent="0"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             </a:t>
            </a:r>
            <a:r>
              <a:rPr lang="en-US" dirty="0" smtClean="0"/>
              <a:t>2</a:t>
            </a:r>
            <a:r>
              <a:rPr lang="en-US" i="1" dirty="0" smtClean="0"/>
              <a:t>mn </a:t>
            </a:r>
            <a:r>
              <a:rPr lang="en-US" dirty="0" smtClean="0"/>
              <a:t>&gt;= 11</a:t>
            </a:r>
            <a:r>
              <a:rPr lang="en-US" i="1" dirty="0" smtClean="0"/>
              <a:t>m </a:t>
            </a:r>
            <a:r>
              <a:rPr lang="en-US" i="1" dirty="0" smtClean="0"/>
              <a:t> </a:t>
            </a:r>
            <a:r>
              <a:rPr lang="en-US" dirty="0" smtClean="0"/>
              <a:t>+ 3</a:t>
            </a:r>
            <a:r>
              <a:rPr lang="en-US" i="1" dirty="0" smtClean="0"/>
              <a:t>n  </a:t>
            </a:r>
            <a:r>
              <a:rPr lang="en-US" dirty="0" smtClean="0"/>
              <a:t>–  15</a:t>
            </a:r>
          </a:p>
          <a:p>
            <a:pPr marL="0" indent="0" algn="ctr">
              <a:buNone/>
              <a:defRPr/>
            </a:pP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two cameras, at least 7 points are needed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2899600" y="5981184"/>
            <a:ext cx="1109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DoF</a:t>
            </a:r>
            <a:r>
              <a:rPr lang="en-US" sz="2000" dirty="0" smtClean="0"/>
              <a:t> in </a:t>
            </a:r>
            <a:r>
              <a:rPr lang="en-US" sz="2000" b="1" dirty="0">
                <a:latin typeface="Times New Roman" pitchFamily="18" charset="0"/>
              </a:rPr>
              <a:t>P</a:t>
            </a:r>
            <a:r>
              <a:rPr lang="en-US" sz="2000" i="1" baseline="-25000" dirty="0">
                <a:latin typeface="Times New Roman" pitchFamily="18" charset="0"/>
              </a:rPr>
              <a:t>i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108373" y="5981184"/>
            <a:ext cx="1138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DoF</a:t>
            </a:r>
            <a:r>
              <a:rPr lang="en-US" sz="2000" dirty="0" smtClean="0"/>
              <a:t> in </a:t>
            </a:r>
            <a:r>
              <a:rPr lang="en-US" sz="2000" b="1" dirty="0" err="1">
                <a:latin typeface="Times New Roman" pitchFamily="18" charset="0"/>
              </a:rPr>
              <a:t>X</a:t>
            </a:r>
            <a:r>
              <a:rPr lang="en-US" sz="2000" i="1" baseline="-25000" dirty="0" err="1">
                <a:latin typeface="Times New Roman" pitchFamily="18" charset="0"/>
              </a:rPr>
              <a:t>j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346000" y="5981184"/>
            <a:ext cx="3164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Up to 4x4 projective </a:t>
            </a:r>
            <a:r>
              <a:rPr lang="en-US" sz="2000" dirty="0" err="1" smtClean="0"/>
              <a:t>tform</a:t>
            </a:r>
            <a:r>
              <a:rPr lang="en-US" sz="2000" dirty="0" smtClean="0"/>
              <a:t> Q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454399" y="5378450"/>
            <a:ext cx="698501" cy="4254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33699" y="5955844"/>
            <a:ext cx="1075500" cy="42545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3613" y="5378450"/>
            <a:ext cx="488438" cy="425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64425" y="5955844"/>
            <a:ext cx="1075500" cy="425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58977" y="5378450"/>
            <a:ext cx="488438" cy="425450"/>
          </a:xfrm>
          <a:prstGeom prst="rect">
            <a:avLst/>
          </a:prstGeom>
          <a:noFill/>
          <a:ln w="38100">
            <a:solidFill>
              <a:srgbClr val="097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05106" y="5955844"/>
            <a:ext cx="3053093" cy="425450"/>
          </a:xfrm>
          <a:prstGeom prst="rect">
            <a:avLst/>
          </a:prstGeom>
          <a:noFill/>
          <a:ln w="38100">
            <a:solidFill>
              <a:srgbClr val="097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51" grpId="0" build="p"/>
      <p:bldP spid="2" grpId="0"/>
      <p:bldP spid="5" grpId="0"/>
      <p:bldP spid="6" grpId="0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4665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54625" y="2174875"/>
          <a:ext cx="3052763" cy="309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2" name="Image" r:id="rId4" imgW="3073016" imgH="3111111" progId="Photoshop.Image.10">
                  <p:embed/>
                </p:oleObj>
              </mc:Choice>
              <mc:Fallback>
                <p:oleObj name="Image" r:id="rId4" imgW="3073016" imgH="3111111" progId="Photoshop.Image.10">
                  <p:embed/>
                  <p:pic>
                    <p:nvPicPr>
                      <p:cNvPr id="109466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25" y="2174875"/>
                        <a:ext cx="3052763" cy="309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Sequential structure from motion</a:t>
            </a:r>
            <a:endParaRPr lang="en-GB" smtClean="0"/>
          </a:p>
        </p:txBody>
      </p:sp>
      <p:sp>
        <p:nvSpPr>
          <p:cNvPr id="10946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91000" cy="46482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de-DE" sz="2000" dirty="0" smtClean="0"/>
              <a:t>Initialize motion (calibration) from two images using fundamental matrix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Initialize structure by triangulation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For each additional view:</a:t>
            </a:r>
          </a:p>
          <a:p>
            <a:pPr lvl="1"/>
            <a:r>
              <a:rPr lang="de-DE" sz="1800" dirty="0" smtClean="0"/>
              <a:t>Determine projection matrix of new camera using all the known 3D points that are visible in its image – </a:t>
            </a:r>
            <a:r>
              <a:rPr lang="de-DE" sz="1800" i="1" dirty="0" smtClean="0"/>
              <a:t>calibration/resectioning</a:t>
            </a:r>
            <a:r>
              <a:rPr lang="de-DE" sz="1800" dirty="0" smtClean="0"/>
              <a:t> </a:t>
            </a:r>
          </a:p>
        </p:txBody>
      </p:sp>
      <p:sp>
        <p:nvSpPr>
          <p:cNvPr id="1094667" name="Text Box 11"/>
          <p:cNvSpPr txBox="1">
            <a:spLocks noChangeArrowheads="1"/>
          </p:cNvSpPr>
          <p:nvPr/>
        </p:nvSpPr>
        <p:spPr bwMode="auto">
          <a:xfrm rot="-5400000">
            <a:off x="4460082" y="3352006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1094668" name="Line 12"/>
          <p:cNvSpPr>
            <a:spLocks noChangeShapeType="1"/>
          </p:cNvSpPr>
          <p:nvPr/>
        </p:nvSpPr>
        <p:spPr bwMode="auto">
          <a:xfrm>
            <a:off x="5473700" y="2362200"/>
            <a:ext cx="266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4669" name="Text Box 13"/>
          <p:cNvSpPr txBox="1">
            <a:spLocks noChangeArrowheads="1"/>
          </p:cNvSpPr>
          <p:nvPr/>
        </p:nvSpPr>
        <p:spPr bwMode="auto">
          <a:xfrm>
            <a:off x="5919788" y="1905000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points</a:t>
            </a:r>
          </a:p>
        </p:txBody>
      </p:sp>
      <p:sp>
        <p:nvSpPr>
          <p:cNvPr id="1094670" name="Line 14"/>
          <p:cNvSpPr>
            <a:spLocks noChangeShapeType="1"/>
          </p:cNvSpPr>
          <p:nvPr/>
        </p:nvSpPr>
        <p:spPr bwMode="auto">
          <a:xfrm>
            <a:off x="5245100" y="2543175"/>
            <a:ext cx="0" cy="2409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94677" name="Object 2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76938" y="4514850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3" name="Image" r:id="rId6" imgW="190409" imgH="177465" progId="Photoshop.Image.10">
                  <p:embed/>
                </p:oleObj>
              </mc:Choice>
              <mc:Fallback>
                <p:oleObj name="Image" r:id="rId6" imgW="190409" imgH="177465" progId="Photoshop.Image.10">
                  <p:embed/>
                  <p:pic>
                    <p:nvPicPr>
                      <p:cNvPr id="1094677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4514850"/>
                        <a:ext cx="1905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4673" name="Line 17"/>
          <p:cNvSpPr>
            <a:spLocks noChangeShapeType="1"/>
          </p:cNvSpPr>
          <p:nvPr/>
        </p:nvSpPr>
        <p:spPr bwMode="auto">
          <a:xfrm>
            <a:off x="5029200" y="4572000"/>
            <a:ext cx="23622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 rot="5400000">
            <a:off x="4686300" y="4381500"/>
            <a:ext cx="228600" cy="457200"/>
            <a:chOff x="2928" y="3312"/>
            <a:chExt cx="144" cy="288"/>
          </a:xfrm>
        </p:grpSpPr>
        <p:sp>
          <p:nvSpPr>
            <p:cNvPr id="7182" name="AutoShape 18"/>
            <p:cNvSpPr>
              <a:spLocks noChangeArrowheads="1"/>
            </p:cNvSpPr>
            <p:nvPr/>
          </p:nvSpPr>
          <p:spPr bwMode="auto">
            <a:xfrm>
              <a:off x="2928" y="3312"/>
              <a:ext cx="14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9"/>
            <p:cNvSpPr>
              <a:spLocks noChangeArrowheads="1"/>
            </p:cNvSpPr>
            <p:nvPr/>
          </p:nvSpPr>
          <p:spPr bwMode="auto">
            <a:xfrm>
              <a:off x="2928" y="3408"/>
              <a:ext cx="144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0" name="Rectangle 24"/>
          <p:cNvSpPr>
            <a:spLocks noChangeArrowheads="1"/>
          </p:cNvSpPr>
          <p:nvPr/>
        </p:nvSpPr>
        <p:spPr bwMode="auto">
          <a:xfrm>
            <a:off x="7391400" y="2590800"/>
            <a:ext cx="8382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Rectangle 25"/>
          <p:cNvSpPr>
            <a:spLocks noChangeArrowheads="1"/>
          </p:cNvSpPr>
          <p:nvPr/>
        </p:nvSpPr>
        <p:spPr bwMode="auto">
          <a:xfrm>
            <a:off x="7620000" y="2590800"/>
            <a:ext cx="533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0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0" grpId="0" build="p"/>
      <p:bldP spid="1094667" grpId="0"/>
      <p:bldP spid="1094668" grpId="0" animBg="1"/>
      <p:bldP spid="1094669" grpId="0"/>
      <p:bldP spid="1094670" grpId="0" animBg="1"/>
      <p:bldP spid="109467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259388" y="2171700"/>
          <a:ext cx="3052762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6" name="Image" r:id="rId4" imgW="3073016" imgH="3111111" progId="Photoshop.Image.10">
                  <p:embed/>
                </p:oleObj>
              </mc:Choice>
              <mc:Fallback>
                <p:oleObj name="Image" r:id="rId4" imgW="3073016" imgH="3111111" progId="Photoshop.Image.10">
                  <p:embed/>
                  <p:pic>
                    <p:nvPicPr>
                      <p:cNvPr id="819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8" y="2171700"/>
                        <a:ext cx="3052762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Sequential structure from motion</a:t>
            </a:r>
            <a:endParaRPr lang="en-GB" smtClean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91000" cy="53340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de-DE" sz="2000" dirty="0" smtClean="0"/>
              <a:t>Initialize motion from two images using fundamental matrix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Initialize structure by triangulation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For each additional view:</a:t>
            </a:r>
          </a:p>
          <a:p>
            <a:pPr lvl="1"/>
            <a:r>
              <a:rPr lang="de-DE" sz="1800" dirty="0" smtClean="0"/>
              <a:t>Determine projection matrix of new camera using all the known 3D points that are visible in its image – </a:t>
            </a:r>
            <a:r>
              <a:rPr lang="de-DE" sz="1800" i="1" dirty="0" smtClean="0"/>
              <a:t>calibration</a:t>
            </a:r>
            <a:r>
              <a:rPr lang="de-DE" sz="1800" dirty="0" smtClean="0"/>
              <a:t> </a:t>
            </a:r>
            <a:br>
              <a:rPr lang="de-DE" sz="1800" dirty="0" smtClean="0"/>
            </a:br>
            <a:endParaRPr lang="de-DE" sz="1800" dirty="0" smtClean="0"/>
          </a:p>
          <a:p>
            <a:pPr lvl="1"/>
            <a:r>
              <a:rPr lang="de-DE" sz="1800" dirty="0" smtClean="0"/>
              <a:t>Refine and extend structure: compute new 3D points, </a:t>
            </a:r>
            <a:br>
              <a:rPr lang="de-DE" sz="1800" dirty="0" smtClean="0"/>
            </a:br>
            <a:r>
              <a:rPr lang="de-DE" sz="1800" dirty="0" smtClean="0"/>
              <a:t>re-optimize existing points that   are also seen by this camera – </a:t>
            </a:r>
            <a:r>
              <a:rPr lang="de-DE" sz="1800" i="1" dirty="0" smtClean="0"/>
              <a:t>triangulation </a:t>
            </a:r>
          </a:p>
          <a:p>
            <a:pPr marL="0" indent="0">
              <a:buFontTx/>
              <a:buChar char="•"/>
            </a:pPr>
            <a:endParaRPr lang="en-US" sz="2000" dirty="0" smtClean="0"/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 rot="-5400000">
            <a:off x="4460082" y="3352006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8199" name="Line 6"/>
          <p:cNvSpPr>
            <a:spLocks noChangeShapeType="1"/>
          </p:cNvSpPr>
          <p:nvPr/>
        </p:nvSpPr>
        <p:spPr bwMode="auto">
          <a:xfrm>
            <a:off x="5473700" y="2362200"/>
            <a:ext cx="266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5919788" y="1905000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points</a:t>
            </a:r>
          </a:p>
        </p:txBody>
      </p:sp>
      <p:sp>
        <p:nvSpPr>
          <p:cNvPr id="8201" name="Line 8"/>
          <p:cNvSpPr>
            <a:spLocks noChangeShapeType="1"/>
          </p:cNvSpPr>
          <p:nvPr/>
        </p:nvSpPr>
        <p:spPr bwMode="auto">
          <a:xfrm>
            <a:off x="5245100" y="2543175"/>
            <a:ext cx="0" cy="2409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5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76938" y="4514850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7" name="Image" r:id="rId6" imgW="190409" imgH="177465" progId="Photoshop.Image.10">
                  <p:embed/>
                </p:oleObj>
              </mc:Choice>
              <mc:Fallback>
                <p:oleObj name="Image" r:id="rId6" imgW="190409" imgH="177465" progId="Photoshop.Image.10">
                  <p:embed/>
                  <p:pic>
                    <p:nvPicPr>
                      <p:cNvPr id="8195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4514850"/>
                        <a:ext cx="1905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Rectangle 18"/>
          <p:cNvSpPr>
            <a:spLocks noChangeArrowheads="1"/>
          </p:cNvSpPr>
          <p:nvPr/>
        </p:nvSpPr>
        <p:spPr bwMode="auto">
          <a:xfrm>
            <a:off x="7391400" y="2590800"/>
            <a:ext cx="8382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5934" name="Line 14"/>
          <p:cNvSpPr>
            <a:spLocks noChangeShapeType="1"/>
          </p:cNvSpPr>
          <p:nvPr/>
        </p:nvSpPr>
        <p:spPr bwMode="auto">
          <a:xfrm>
            <a:off x="7494588" y="1905000"/>
            <a:ext cx="0" cy="281940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4" name="Rectangle 19"/>
          <p:cNvSpPr>
            <a:spLocks noChangeArrowheads="1"/>
          </p:cNvSpPr>
          <p:nvPr/>
        </p:nvSpPr>
        <p:spPr bwMode="auto">
          <a:xfrm>
            <a:off x="7620000" y="2590800"/>
            <a:ext cx="533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8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57800" y="2174875"/>
          <a:ext cx="3052763" cy="308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0" name="Image" r:id="rId4" imgW="3073016" imgH="3111111" progId="Photoshop.Image.10">
                  <p:embed/>
                </p:oleObj>
              </mc:Choice>
              <mc:Fallback>
                <p:oleObj name="Image" r:id="rId4" imgW="3073016" imgH="3111111" progId="Photoshop.Image.10">
                  <p:embed/>
                  <p:pic>
                    <p:nvPicPr>
                      <p:cNvPr id="921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174875"/>
                        <a:ext cx="3052763" cy="308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Sequential structure from motion</a:t>
            </a:r>
            <a:endParaRPr lang="en-GB" smtClean="0"/>
          </a:p>
        </p:txBody>
      </p:sp>
      <p:sp>
        <p:nvSpPr>
          <p:cNvPr id="11100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54488" cy="59436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de-DE" sz="2000" dirty="0" smtClean="0"/>
              <a:t>Initialize motion from two images using fundamental matrix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Initialize structure by triangulation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For each additional view:</a:t>
            </a:r>
          </a:p>
          <a:p>
            <a:pPr lvl="1"/>
            <a:r>
              <a:rPr lang="de-DE" sz="1800" dirty="0" smtClean="0"/>
              <a:t>Determine projection matrix of new camera using all the known 3D points that are visible in its image – </a:t>
            </a:r>
            <a:r>
              <a:rPr lang="de-DE" sz="1800" i="1" dirty="0" smtClean="0"/>
              <a:t>calibration</a:t>
            </a:r>
            <a:r>
              <a:rPr lang="de-DE" sz="1800" dirty="0" smtClean="0"/>
              <a:t> </a:t>
            </a:r>
            <a:br>
              <a:rPr lang="de-DE" sz="1800" dirty="0" smtClean="0"/>
            </a:br>
            <a:endParaRPr lang="de-DE" sz="1800" dirty="0" smtClean="0"/>
          </a:p>
          <a:p>
            <a:pPr lvl="1"/>
            <a:r>
              <a:rPr lang="de-DE" sz="1800" dirty="0" smtClean="0"/>
              <a:t>Refine and extend structure: compute new 3D points,               re-optimize existing points that are also seen by this camera – </a:t>
            </a:r>
            <a:r>
              <a:rPr lang="de-DE" sz="1800" i="1" dirty="0" smtClean="0"/>
              <a:t>triangulation </a:t>
            </a:r>
            <a:br>
              <a:rPr lang="de-DE" sz="1800" i="1" dirty="0" smtClean="0"/>
            </a:br>
            <a:endParaRPr lang="de-DE" sz="1800" i="1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Refine structure and motion: bundle adjustment</a:t>
            </a:r>
            <a:endParaRPr lang="en-GB" sz="2000" dirty="0" smtClean="0"/>
          </a:p>
          <a:p>
            <a:pPr marL="0" indent="0">
              <a:buFontTx/>
              <a:buChar char="•"/>
            </a:pPr>
            <a:endParaRPr lang="en-US" sz="2000" dirty="0" smtClean="0"/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 rot="-5400000">
            <a:off x="4460082" y="3352006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5473700" y="2362200"/>
            <a:ext cx="266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5919788" y="1905000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points</a:t>
            </a:r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>
            <a:off x="5245100" y="2543175"/>
            <a:ext cx="0" cy="2409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219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76938" y="4514850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91" name="Image" r:id="rId6" imgW="190409" imgH="177465" progId="Photoshop.Image.10">
                  <p:embed/>
                </p:oleObj>
              </mc:Choice>
              <mc:Fallback>
                <p:oleObj name="Image" r:id="rId6" imgW="190409" imgH="177465" progId="Photoshop.Image.10">
                  <p:embed/>
                  <p:pic>
                    <p:nvPicPr>
                      <p:cNvPr id="921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4514850"/>
                        <a:ext cx="1905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Rectangle 15"/>
          <p:cNvSpPr>
            <a:spLocks noChangeArrowheads="1"/>
          </p:cNvSpPr>
          <p:nvPr/>
        </p:nvSpPr>
        <p:spPr bwMode="auto">
          <a:xfrm>
            <a:off x="7404100" y="2590800"/>
            <a:ext cx="1524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16"/>
          <p:cNvSpPr>
            <a:spLocks noChangeArrowheads="1"/>
          </p:cNvSpPr>
          <p:nvPr/>
        </p:nvSpPr>
        <p:spPr bwMode="auto">
          <a:xfrm>
            <a:off x="7640638" y="2590800"/>
            <a:ext cx="533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2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1430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Non-linear method for refining structure and motion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Minimizing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38400" y="1741488"/>
          <a:ext cx="4429125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8" name="Equation" r:id="rId4" imgW="1803240" imgH="469800" progId="Equation.3">
                  <p:embed/>
                </p:oleObj>
              </mc:Choice>
              <mc:Fallback>
                <p:oleObj name="Equation" r:id="rId4" imgW="1803240" imgH="469800" progId="Equation.3">
                  <p:embed/>
                  <p:pic>
                    <p:nvPicPr>
                      <p:cNvPr id="102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741488"/>
                        <a:ext cx="4429125" cy="1154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Line 10"/>
          <p:cNvSpPr>
            <a:spLocks noChangeShapeType="1"/>
          </p:cNvSpPr>
          <p:nvPr/>
        </p:nvSpPr>
        <p:spPr bwMode="auto">
          <a:xfrm flipV="1">
            <a:off x="1197233" y="3254375"/>
            <a:ext cx="1712913" cy="2290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Line 17"/>
          <p:cNvSpPr>
            <a:spLocks noChangeShapeType="1"/>
          </p:cNvSpPr>
          <p:nvPr/>
        </p:nvSpPr>
        <p:spPr bwMode="auto">
          <a:xfrm flipH="1" flipV="1">
            <a:off x="2910146" y="3254375"/>
            <a:ext cx="312737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Line 21"/>
          <p:cNvSpPr>
            <a:spLocks noChangeShapeType="1"/>
          </p:cNvSpPr>
          <p:nvPr/>
        </p:nvSpPr>
        <p:spPr bwMode="auto">
          <a:xfrm flipH="1" flipV="1">
            <a:off x="2910146" y="3254375"/>
            <a:ext cx="2492375" cy="278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25"/>
          <p:cNvSpPr>
            <a:spLocks noChangeArrowheads="1"/>
          </p:cNvSpPr>
          <p:nvPr/>
        </p:nvSpPr>
        <p:spPr bwMode="auto">
          <a:xfrm>
            <a:off x="2503746" y="5260975"/>
            <a:ext cx="1295400" cy="87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AutoShape 26"/>
          <p:cNvSpPr>
            <a:spLocks noChangeArrowheads="1"/>
          </p:cNvSpPr>
          <p:nvPr/>
        </p:nvSpPr>
        <p:spPr bwMode="auto">
          <a:xfrm rot="16200000">
            <a:off x="979746" y="4498975"/>
            <a:ext cx="1143000" cy="1143000"/>
          </a:xfrm>
          <a:prstGeom prst="parallelogram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AutoShape 27"/>
          <p:cNvSpPr>
            <a:spLocks noChangeArrowheads="1"/>
          </p:cNvSpPr>
          <p:nvPr/>
        </p:nvSpPr>
        <p:spPr bwMode="auto">
          <a:xfrm rot="5400000" flipH="1">
            <a:off x="4184114" y="4723607"/>
            <a:ext cx="1135063" cy="1143000"/>
          </a:xfrm>
          <a:prstGeom prst="parallelogram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Oval 31"/>
          <p:cNvSpPr>
            <a:spLocks noChangeAspect="1" noChangeArrowheads="1"/>
          </p:cNvSpPr>
          <p:nvPr/>
        </p:nvSpPr>
        <p:spPr bwMode="auto">
          <a:xfrm>
            <a:off x="2859346" y="3257550"/>
            <a:ext cx="74612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Oval 37"/>
          <p:cNvSpPr>
            <a:spLocks noChangeAspect="1" noChangeArrowheads="1"/>
          </p:cNvSpPr>
          <p:nvPr/>
        </p:nvSpPr>
        <p:spPr bwMode="auto">
          <a:xfrm>
            <a:off x="1573471" y="4948238"/>
            <a:ext cx="74612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Oval 48"/>
          <p:cNvSpPr>
            <a:spLocks noChangeAspect="1" noChangeArrowheads="1"/>
          </p:cNvSpPr>
          <p:nvPr/>
        </p:nvSpPr>
        <p:spPr bwMode="auto">
          <a:xfrm>
            <a:off x="3105408" y="5564188"/>
            <a:ext cx="74613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Oval 49"/>
          <p:cNvSpPr>
            <a:spLocks noChangeAspect="1" noChangeArrowheads="1"/>
          </p:cNvSpPr>
          <p:nvPr/>
        </p:nvSpPr>
        <p:spPr bwMode="auto">
          <a:xfrm>
            <a:off x="4662746" y="5207000"/>
            <a:ext cx="74612" cy="777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Rectangle 55"/>
          <p:cNvSpPr>
            <a:spLocks noChangeArrowheads="1"/>
          </p:cNvSpPr>
          <p:nvPr/>
        </p:nvSpPr>
        <p:spPr bwMode="auto">
          <a:xfrm>
            <a:off x="1665546" y="4953000"/>
            <a:ext cx="42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baseline="-25000"/>
              <a:t>1</a:t>
            </a:r>
            <a:r>
              <a:rPr lang="en-US" i="1" baseline="-25000"/>
              <a:t>j</a:t>
            </a:r>
          </a:p>
        </p:txBody>
      </p:sp>
      <p:sp>
        <p:nvSpPr>
          <p:cNvPr id="10256" name="Rectangle 56"/>
          <p:cNvSpPr>
            <a:spLocks noChangeArrowheads="1"/>
          </p:cNvSpPr>
          <p:nvPr/>
        </p:nvSpPr>
        <p:spPr bwMode="auto">
          <a:xfrm>
            <a:off x="3229233" y="5486400"/>
            <a:ext cx="42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baseline="-25000"/>
              <a:t>2</a:t>
            </a:r>
            <a:r>
              <a:rPr lang="en-US" i="1" baseline="-25000"/>
              <a:t>j</a:t>
            </a:r>
          </a:p>
        </p:txBody>
      </p:sp>
      <p:sp>
        <p:nvSpPr>
          <p:cNvPr id="10257" name="Rectangle 57"/>
          <p:cNvSpPr>
            <a:spLocks noChangeArrowheads="1"/>
          </p:cNvSpPr>
          <p:nvPr/>
        </p:nvSpPr>
        <p:spPr bwMode="auto">
          <a:xfrm>
            <a:off x="4789746" y="4879975"/>
            <a:ext cx="493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x</a:t>
            </a:r>
            <a:r>
              <a:rPr lang="en-US" baseline="-25000"/>
              <a:t>3</a:t>
            </a:r>
            <a:r>
              <a:rPr lang="en-US" i="1" baseline="-25000"/>
              <a:t>j</a:t>
            </a:r>
          </a:p>
        </p:txBody>
      </p:sp>
      <p:sp>
        <p:nvSpPr>
          <p:cNvPr id="10258" name="Rectangle 58"/>
          <p:cNvSpPr>
            <a:spLocks noChangeArrowheads="1"/>
          </p:cNvSpPr>
          <p:nvPr/>
        </p:nvSpPr>
        <p:spPr bwMode="auto">
          <a:xfrm>
            <a:off x="2832358" y="2895600"/>
            <a:ext cx="369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10259" name="Rectangle 59"/>
          <p:cNvSpPr>
            <a:spLocks noChangeArrowheads="1"/>
          </p:cNvSpPr>
          <p:nvPr/>
        </p:nvSpPr>
        <p:spPr bwMode="auto">
          <a:xfrm>
            <a:off x="903546" y="5565775"/>
            <a:ext cx="420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1</a:t>
            </a:r>
            <a:endParaRPr lang="en-US" i="1" baseline="-25000"/>
          </a:p>
        </p:txBody>
      </p:sp>
      <p:sp>
        <p:nvSpPr>
          <p:cNvPr id="10260" name="Rectangle 60"/>
          <p:cNvSpPr>
            <a:spLocks noChangeArrowheads="1"/>
          </p:cNvSpPr>
          <p:nvPr/>
        </p:nvSpPr>
        <p:spPr bwMode="auto">
          <a:xfrm>
            <a:off x="3226058" y="6364288"/>
            <a:ext cx="420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2</a:t>
            </a:r>
            <a:endParaRPr lang="en-US" i="1" baseline="-25000"/>
          </a:p>
        </p:txBody>
      </p:sp>
      <p:sp>
        <p:nvSpPr>
          <p:cNvPr id="10261" name="Rectangle 61"/>
          <p:cNvSpPr>
            <a:spLocks noChangeArrowheads="1"/>
          </p:cNvSpPr>
          <p:nvPr/>
        </p:nvSpPr>
        <p:spPr bwMode="auto">
          <a:xfrm>
            <a:off x="5399346" y="5976938"/>
            <a:ext cx="420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3</a:t>
            </a:r>
            <a:endParaRPr lang="en-US" i="1" baseline="-25000"/>
          </a:p>
        </p:txBody>
      </p:sp>
      <p:sp>
        <p:nvSpPr>
          <p:cNvPr id="10262" name="Freeform 63"/>
          <p:cNvSpPr>
            <a:spLocks/>
          </p:cNvSpPr>
          <p:nvPr/>
        </p:nvSpPr>
        <p:spPr bwMode="auto">
          <a:xfrm>
            <a:off x="1211521" y="3598863"/>
            <a:ext cx="1858962" cy="1958975"/>
          </a:xfrm>
          <a:custGeom>
            <a:avLst/>
            <a:gdLst>
              <a:gd name="T0" fmla="*/ 0 w 1171"/>
              <a:gd name="T1" fmla="*/ 2147483647 h 1234"/>
              <a:gd name="T2" fmla="*/ 2147483647 w 1171"/>
              <a:gd name="T3" fmla="*/ 0 h 1234"/>
              <a:gd name="T4" fmla="*/ 0 60000 65536"/>
              <a:gd name="T5" fmla="*/ 0 60000 65536"/>
              <a:gd name="T6" fmla="*/ 0 w 1171"/>
              <a:gd name="T7" fmla="*/ 0 h 1234"/>
              <a:gd name="T8" fmla="*/ 1171 w 1171"/>
              <a:gd name="T9" fmla="*/ 1234 h 12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71" h="1234">
                <a:moveTo>
                  <a:pt x="0" y="1234"/>
                </a:moveTo>
                <a:lnTo>
                  <a:pt x="1171" y="0"/>
                </a:ln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Freeform 64"/>
          <p:cNvSpPr>
            <a:spLocks/>
          </p:cNvSpPr>
          <p:nvPr/>
        </p:nvSpPr>
        <p:spPr bwMode="auto">
          <a:xfrm>
            <a:off x="3229233" y="3303588"/>
            <a:ext cx="65088" cy="3111500"/>
          </a:xfrm>
          <a:custGeom>
            <a:avLst/>
            <a:gdLst>
              <a:gd name="T0" fmla="*/ 0 w 41"/>
              <a:gd name="T1" fmla="*/ 2147483647 h 1960"/>
              <a:gd name="T2" fmla="*/ 2147483647 w 41"/>
              <a:gd name="T3" fmla="*/ 0 h 1960"/>
              <a:gd name="T4" fmla="*/ 0 60000 65536"/>
              <a:gd name="T5" fmla="*/ 0 60000 65536"/>
              <a:gd name="T6" fmla="*/ 0 w 41"/>
              <a:gd name="T7" fmla="*/ 0 h 1960"/>
              <a:gd name="T8" fmla="*/ 41 w 41"/>
              <a:gd name="T9" fmla="*/ 1960 h 19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1960">
                <a:moveTo>
                  <a:pt x="0" y="1960"/>
                </a:moveTo>
                <a:lnTo>
                  <a:pt x="41" y="0"/>
                </a:ln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Freeform 65"/>
          <p:cNvSpPr>
            <a:spLocks/>
          </p:cNvSpPr>
          <p:nvPr/>
        </p:nvSpPr>
        <p:spPr bwMode="auto">
          <a:xfrm>
            <a:off x="3389571" y="3192463"/>
            <a:ext cx="2038350" cy="2827337"/>
          </a:xfrm>
          <a:custGeom>
            <a:avLst/>
            <a:gdLst>
              <a:gd name="T0" fmla="*/ 2147483647 w 1284"/>
              <a:gd name="T1" fmla="*/ 2147483647 h 1781"/>
              <a:gd name="T2" fmla="*/ 0 w 1284"/>
              <a:gd name="T3" fmla="*/ 0 h 1781"/>
              <a:gd name="T4" fmla="*/ 0 60000 65536"/>
              <a:gd name="T5" fmla="*/ 0 60000 65536"/>
              <a:gd name="T6" fmla="*/ 0 w 1284"/>
              <a:gd name="T7" fmla="*/ 0 h 1781"/>
              <a:gd name="T8" fmla="*/ 1284 w 1284"/>
              <a:gd name="T9" fmla="*/ 1781 h 17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84" h="1781">
                <a:moveTo>
                  <a:pt x="1284" y="1781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Oval 50"/>
          <p:cNvSpPr>
            <a:spLocks noChangeAspect="1" noChangeArrowheads="1"/>
          </p:cNvSpPr>
          <p:nvPr/>
        </p:nvSpPr>
        <p:spPr bwMode="auto">
          <a:xfrm>
            <a:off x="4789746" y="5153025"/>
            <a:ext cx="74612" cy="77788"/>
          </a:xfrm>
          <a:prstGeom prst="ellipse">
            <a:avLst/>
          </a:prstGeom>
          <a:solidFill>
            <a:srgbClr val="2175D9"/>
          </a:solidFill>
          <a:ln w="9525">
            <a:solidFill>
              <a:srgbClr val="2175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6" name="Oval 30"/>
          <p:cNvSpPr>
            <a:spLocks noChangeAspect="1" noChangeArrowheads="1"/>
          </p:cNvSpPr>
          <p:nvPr/>
        </p:nvSpPr>
        <p:spPr bwMode="auto">
          <a:xfrm>
            <a:off x="5389821" y="6011863"/>
            <a:ext cx="74612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7" name="Oval 29"/>
          <p:cNvSpPr>
            <a:spLocks noChangeAspect="1" noChangeArrowheads="1"/>
          </p:cNvSpPr>
          <p:nvPr/>
        </p:nvSpPr>
        <p:spPr bwMode="auto">
          <a:xfrm>
            <a:off x="3195896" y="6407150"/>
            <a:ext cx="74612" cy="777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8" name="Oval 28"/>
          <p:cNvSpPr>
            <a:spLocks noChangeAspect="1" noChangeArrowheads="1"/>
          </p:cNvSpPr>
          <p:nvPr/>
        </p:nvSpPr>
        <p:spPr bwMode="auto">
          <a:xfrm>
            <a:off x="1171833" y="5507038"/>
            <a:ext cx="74613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9" name="Oval 44"/>
          <p:cNvSpPr>
            <a:spLocks noChangeAspect="1" noChangeArrowheads="1"/>
          </p:cNvSpPr>
          <p:nvPr/>
        </p:nvSpPr>
        <p:spPr bwMode="auto">
          <a:xfrm>
            <a:off x="3205421" y="5641975"/>
            <a:ext cx="74612" cy="77788"/>
          </a:xfrm>
          <a:prstGeom prst="ellipse">
            <a:avLst/>
          </a:prstGeom>
          <a:solidFill>
            <a:srgbClr val="2175D9"/>
          </a:solidFill>
          <a:ln w="9525">
            <a:solidFill>
              <a:srgbClr val="2175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0" name="Oval 38"/>
          <p:cNvSpPr>
            <a:spLocks noChangeAspect="1" noChangeArrowheads="1"/>
          </p:cNvSpPr>
          <p:nvPr/>
        </p:nvSpPr>
        <p:spPr bwMode="auto">
          <a:xfrm>
            <a:off x="1643321" y="5030788"/>
            <a:ext cx="74612" cy="77787"/>
          </a:xfrm>
          <a:prstGeom prst="ellipse">
            <a:avLst/>
          </a:prstGeom>
          <a:solidFill>
            <a:srgbClr val="2175D9"/>
          </a:solidFill>
          <a:ln w="9525">
            <a:solidFill>
              <a:srgbClr val="2175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1" name="Rectangle 66"/>
          <p:cNvSpPr>
            <a:spLocks noChangeArrowheads="1"/>
          </p:cNvSpPr>
          <p:nvPr/>
        </p:nvSpPr>
        <p:spPr bwMode="auto">
          <a:xfrm>
            <a:off x="979746" y="4665663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1</a:t>
            </a:r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10272" name="Rectangle 67"/>
          <p:cNvSpPr>
            <a:spLocks noChangeArrowheads="1"/>
          </p:cNvSpPr>
          <p:nvPr/>
        </p:nvSpPr>
        <p:spPr bwMode="auto">
          <a:xfrm>
            <a:off x="2506921" y="5427663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2</a:t>
            </a:r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10273" name="Rectangle 68"/>
          <p:cNvSpPr>
            <a:spLocks noChangeArrowheads="1"/>
          </p:cNvSpPr>
          <p:nvPr/>
        </p:nvSpPr>
        <p:spPr bwMode="auto">
          <a:xfrm>
            <a:off x="4259521" y="5260975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3</a:t>
            </a:r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5589846" y="3192463"/>
            <a:ext cx="3976946" cy="223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Theory:</a:t>
            </a:r>
            <a:br>
              <a:rPr lang="en-US" sz="2400" dirty="0" smtClean="0"/>
            </a:br>
            <a:r>
              <a:rPr lang="en-US" sz="2000" dirty="0" smtClean="0">
                <a:hlinkClick r:id="rId6"/>
              </a:rPr>
              <a:t>The </a:t>
            </a:r>
            <a:r>
              <a:rPr lang="en-US" sz="2000" dirty="0" err="1" smtClean="0">
                <a:hlinkClick r:id="rId6"/>
              </a:rPr>
              <a:t>Levenberg</a:t>
            </a:r>
            <a:r>
              <a:rPr lang="en-US" sz="2000" dirty="0" smtClean="0">
                <a:hlinkClick r:id="rId6"/>
              </a:rPr>
              <a:t>–Marquardt algorithm</a:t>
            </a:r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r>
              <a:rPr lang="en-US" sz="2400" dirty="0" smtClean="0"/>
              <a:t>Practice:</a:t>
            </a:r>
            <a:br>
              <a:rPr lang="en-US" sz="2400" dirty="0" smtClean="0"/>
            </a:br>
            <a:r>
              <a:rPr lang="en-US" sz="2000" dirty="0" smtClean="0">
                <a:hlinkClick r:id="rId7"/>
              </a:rPr>
              <a:t>The Ceres-Solver from Google</a:t>
            </a:r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146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Perspective and 3D Geometry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1299" y="1325562"/>
                <a:ext cx="7578111" cy="534893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 smtClean="0"/>
                  <a:t>Projective </a:t>
                </a:r>
                <a:r>
                  <a:rPr lang="en-US" b="1" dirty="0" smtClean="0"/>
                  <a:t>geometry </a:t>
                </a:r>
                <a:r>
                  <a:rPr lang="en-US" b="1" dirty="0"/>
                  <a:t>and c</a:t>
                </a:r>
                <a:r>
                  <a:rPr lang="en-US" b="1" dirty="0" smtClean="0"/>
                  <a:t>amera </a:t>
                </a:r>
                <a:r>
                  <a:rPr lang="en-US" b="1" dirty="0" smtClean="0"/>
                  <a:t>models</a:t>
                </a:r>
              </a:p>
              <a:p>
                <a:pPr lvl="1"/>
                <a:r>
                  <a:rPr lang="en-US" dirty="0" smtClean="0"/>
                  <a:t>Vanishing points/lines </a:t>
                </a:r>
                <a:endParaRPr lang="en-US" i="0" dirty="0" smtClean="0">
                  <a:latin typeface="+mj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𝐊</m:t>
                    </m:r>
                    <m:d>
                      <m:dPr>
                        <m:begChr m:val="["/>
                        <m:endChr m:val="]"/>
                        <m:ctrlPr>
                          <a:rPr lang="en-US" b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𝐭</m:t>
                        </m:r>
                      </m:e>
                    </m:d>
                    <m:r>
                      <a:rPr lang="en-US" b="1" i="0" smtClean="0"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endParaRPr lang="en-US" b="1" dirty="0" smtClean="0"/>
              </a:p>
              <a:p>
                <a:r>
                  <a:rPr lang="en-US" b="1" dirty="0" smtClean="0"/>
                  <a:t>Single-view </a:t>
                </a:r>
                <a:r>
                  <a:rPr lang="en-US" b="1" dirty="0" smtClean="0"/>
                  <a:t>metrology and camera </a:t>
                </a:r>
                <a:r>
                  <a:rPr lang="en-US" b="1" dirty="0" smtClean="0"/>
                  <a:t>calibration</a:t>
                </a:r>
              </a:p>
              <a:p>
                <a:pPr lvl="1"/>
                <a:r>
                  <a:rPr lang="en-US" dirty="0" smtClean="0"/>
                  <a:t>Calibration using known 3D object or vanishing points</a:t>
                </a:r>
              </a:p>
              <a:p>
                <a:pPr lvl="1"/>
                <a:r>
                  <a:rPr lang="en-US" dirty="0" smtClean="0"/>
                  <a:t>Measuring size using perspective cues</a:t>
                </a:r>
                <a:endParaRPr lang="en-US" dirty="0" smtClean="0"/>
              </a:p>
              <a:p>
                <a:r>
                  <a:rPr lang="en-US" b="1" dirty="0" smtClean="0"/>
                  <a:t>Photo stitching</a:t>
                </a:r>
              </a:p>
              <a:p>
                <a:pPr lvl="1"/>
                <a:r>
                  <a:rPr lang="en-US" dirty="0" err="1" smtClean="0"/>
                  <a:t>Homography</a:t>
                </a:r>
                <a:r>
                  <a:rPr lang="en-US" dirty="0" smtClean="0"/>
                  <a:t> </a:t>
                </a:r>
                <a:r>
                  <a:rPr lang="en-US" dirty="0"/>
                  <a:t>relates rotating </a:t>
                </a:r>
                <a:r>
                  <a:rPr lang="en-US" dirty="0" smtClean="0"/>
                  <a:t>cameras   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𝐇𝐱</m:t>
                    </m:r>
                  </m:oMath>
                </a14:m>
                <a:endParaRPr lang="en-US" b="1" dirty="0" smtClean="0"/>
              </a:p>
              <a:p>
                <a:pPr lvl="1"/>
                <a:r>
                  <a:rPr lang="en-US" dirty="0"/>
                  <a:t>Recover </a:t>
                </a:r>
                <a:r>
                  <a:rPr lang="en-US" dirty="0" err="1"/>
                  <a:t>homography</a:t>
                </a:r>
                <a:r>
                  <a:rPr lang="en-US" dirty="0"/>
                  <a:t> using RANSAC </a:t>
                </a:r>
                <a:r>
                  <a:rPr lang="en-US" dirty="0" smtClean="0"/>
                  <a:t>+ normalized DLT</a:t>
                </a:r>
                <a:endParaRPr lang="en-US" dirty="0"/>
              </a:p>
              <a:p>
                <a:r>
                  <a:rPr lang="en-US" b="1" dirty="0" err="1" smtClean="0"/>
                  <a:t>Epipolar</a:t>
                </a:r>
                <a:r>
                  <a:rPr lang="en-US" b="1" dirty="0" smtClean="0"/>
                  <a:t> </a:t>
                </a:r>
                <a:r>
                  <a:rPr lang="en-US" b="1" dirty="0" smtClean="0"/>
                  <a:t>Geometry and Stereo Vision</a:t>
                </a:r>
              </a:p>
              <a:p>
                <a:pPr lvl="1"/>
                <a:r>
                  <a:rPr lang="en-US" dirty="0" smtClean="0"/>
                  <a:t>Fundamental/essential matrix relates two cameras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>
                        <a:latin typeface="Cambria Math" panose="02040503050406030204" pitchFamily="18" charset="0"/>
                      </a:rPr>
                      <m:t>𝐅𝐱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Recover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𝐅</m:t>
                    </m:r>
                  </m:oMath>
                </a14:m>
                <a:r>
                  <a:rPr lang="en-US" b="1" dirty="0" smtClean="0"/>
                  <a:t> </a:t>
                </a:r>
                <a:r>
                  <a:rPr lang="en-US" dirty="0"/>
                  <a:t>using RANSAC + normalized </a:t>
                </a:r>
                <a:r>
                  <a:rPr lang="en-US" dirty="0" smtClean="0"/>
                  <a:t>8-point algorithm, enforce rank 2 using SVD</a:t>
                </a:r>
                <a:endParaRPr lang="en-US" b="1" dirty="0" smtClean="0"/>
              </a:p>
              <a:p>
                <a:r>
                  <a:rPr lang="en-US" b="1" dirty="0" smtClean="0"/>
                  <a:t>Structure from motion </a:t>
                </a:r>
                <a:r>
                  <a:rPr lang="en-US" dirty="0" smtClean="0"/>
                  <a:t>(this class)</a:t>
                </a:r>
              </a:p>
              <a:p>
                <a:pPr lvl="1"/>
                <a:r>
                  <a:rPr lang="en-US" dirty="0" smtClean="0"/>
                  <a:t>How </a:t>
                </a:r>
                <a:r>
                  <a:rPr lang="en-US" dirty="0" smtClean="0"/>
                  <a:t>can we recover 3D points from multiple images?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299" y="1325562"/>
                <a:ext cx="7578111" cy="5348935"/>
              </a:xfrm>
              <a:blipFill>
                <a:blip r:embed="rId2"/>
                <a:stretch>
                  <a:fillRect l="-1287" t="-2278" b="-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499" y="1325561"/>
            <a:ext cx="2215201" cy="940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1" r="400"/>
          <a:stretch/>
        </p:blipFill>
        <p:spPr>
          <a:xfrm>
            <a:off x="7079776" y="2228567"/>
            <a:ext cx="1898649" cy="141778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997699" y="3909187"/>
            <a:ext cx="2056926" cy="771361"/>
            <a:chOff x="0" y="1896548"/>
            <a:chExt cx="9144000" cy="3429063"/>
          </a:xfrm>
        </p:grpSpPr>
        <p:grpSp>
          <p:nvGrpSpPr>
            <p:cNvPr id="8" name="Group 24"/>
            <p:cNvGrpSpPr>
              <a:grpSpLocks/>
            </p:cNvGrpSpPr>
            <p:nvPr/>
          </p:nvGrpSpPr>
          <p:grpSpPr bwMode="auto">
            <a:xfrm>
              <a:off x="1841902" y="1896548"/>
              <a:ext cx="5797550" cy="1022350"/>
              <a:chOff x="2012" y="1200"/>
              <a:chExt cx="3652" cy="644"/>
            </a:xfrm>
          </p:grpSpPr>
          <p:pic>
            <p:nvPicPr>
              <p:cNvPr id="9" name="Picture 17" descr="small-P101003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0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8" descr="small-P101003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2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9" descr="small-P101003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0" descr="small-P101003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1" descr="small-P101003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6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2" descr="small-P101003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4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3" descr="small-P1010035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2" y="1200"/>
                <a:ext cx="484" cy="644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25" descr="small-emlak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33261"/>
              <a:ext cx="9144000" cy="2292350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https://filebox.ece.vt.edu/~jbhuang/teaching/ece5554-4554/fa16/images/Epipola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99" y="5094959"/>
            <a:ext cx="2133126" cy="142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3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Auto-calibration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Auto-calibration: determining intrinsic camera parameters directly from </a:t>
            </a:r>
            <a:r>
              <a:rPr lang="en-US" dirty="0" err="1" smtClean="0"/>
              <a:t>uncalibrated</a:t>
            </a:r>
            <a:r>
              <a:rPr lang="en-US" dirty="0" smtClean="0"/>
              <a:t> images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example, we can use the constraint that a moving camera has a fixed intrinsic matrix</a:t>
            </a:r>
          </a:p>
          <a:p>
            <a:pPr lvl="1">
              <a:defRPr/>
            </a:pPr>
            <a:r>
              <a:rPr lang="en-US" dirty="0" smtClean="0"/>
              <a:t>Compute initial projective reconstruction and find 3D projective transformation matrix </a:t>
            </a:r>
            <a:r>
              <a:rPr lang="en-US" b="1" dirty="0" smtClean="0"/>
              <a:t>Q</a:t>
            </a:r>
            <a:r>
              <a:rPr lang="en-US" dirty="0" smtClean="0"/>
              <a:t> such that all camera matrices are in the form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baseline="-25000" dirty="0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K</a:t>
            </a:r>
            <a:r>
              <a:rPr lang="en-US" dirty="0" smtClean="0">
                <a:latin typeface="Times New Roman" pitchFamily="18" charset="0"/>
              </a:rPr>
              <a:t> [</a:t>
            </a:r>
            <a:r>
              <a:rPr lang="en-US" b="1" dirty="0" err="1" smtClean="0">
                <a:latin typeface="Times New Roman" pitchFamily="18" charset="0"/>
              </a:rPr>
              <a:t>R</a:t>
            </a:r>
            <a:r>
              <a:rPr lang="en-US" baseline="-25000" dirty="0" err="1" smtClean="0">
                <a:latin typeface="Times New Roman" pitchFamily="18" charset="0"/>
              </a:rPr>
              <a:t>i</a:t>
            </a:r>
            <a:r>
              <a:rPr lang="en-US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| </a:t>
            </a:r>
            <a:r>
              <a:rPr lang="en-US" b="1" dirty="0" err="1" smtClean="0">
                <a:latin typeface="Times New Roman" pitchFamily="18" charset="0"/>
              </a:rPr>
              <a:t>t</a:t>
            </a:r>
            <a:r>
              <a:rPr lang="en-US" baseline="-25000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]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Can use constraints on the form of the calibration matrix, such as zero skew</a:t>
            </a:r>
          </a:p>
        </p:txBody>
      </p:sp>
    </p:spTree>
    <p:extLst>
      <p:ext uri="{BB962C8B-B14F-4D97-AF65-F5344CB8AC3E}">
        <p14:creationId xmlns:p14="http://schemas.microsoft.com/office/powerpoint/2010/main" val="239367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From two images, we can:</a:t>
            </a:r>
          </a:p>
          <a:p>
            <a:pPr lvl="1">
              <a:defRPr/>
            </a:pPr>
            <a:r>
              <a:rPr lang="en-US" dirty="0" smtClean="0"/>
              <a:t>Recover fundamental matrix F</a:t>
            </a:r>
          </a:p>
          <a:p>
            <a:pPr lvl="1">
              <a:defRPr/>
            </a:pPr>
            <a:r>
              <a:rPr lang="en-US" dirty="0" smtClean="0"/>
              <a:t>Recover canonical </a:t>
            </a:r>
            <a:r>
              <a:rPr lang="en-US" dirty="0" smtClean="0"/>
              <a:t>camera projection matrix </a:t>
            </a:r>
            <a:r>
              <a:rPr lang="en-US" dirty="0" smtClean="0"/>
              <a:t>P and P’ from F</a:t>
            </a:r>
          </a:p>
          <a:p>
            <a:pPr lvl="1">
              <a:defRPr/>
            </a:pPr>
            <a:r>
              <a:rPr lang="en-US" dirty="0" smtClean="0"/>
              <a:t>Estimate 3D positions (if K is known) that correspond to each pixel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For a moving camera, we can:</a:t>
            </a:r>
          </a:p>
          <a:p>
            <a:pPr lvl="1">
              <a:defRPr/>
            </a:pPr>
            <a:r>
              <a:rPr lang="en-US" dirty="0" smtClean="0"/>
              <a:t>Initialize by computing F, P, X for two images</a:t>
            </a:r>
          </a:p>
          <a:p>
            <a:pPr lvl="1">
              <a:defRPr/>
            </a:pPr>
            <a:r>
              <a:rPr lang="en-US" dirty="0" smtClean="0"/>
              <a:t>Sequentially add new images, computing new P, refining X, and adding points</a:t>
            </a:r>
          </a:p>
          <a:p>
            <a:pPr lvl="1">
              <a:defRPr/>
            </a:pPr>
            <a:r>
              <a:rPr lang="en-US" dirty="0" smtClean="0"/>
              <a:t>Auto-calibrate assuming fixed calibration matrix to upgrade to similarity transform</a:t>
            </a: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work in </a:t>
            </a:r>
            <a:r>
              <a:rPr lang="en-US" dirty="0" err="1" smtClean="0"/>
              <a:t>SfM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Reconstruct from many images by efficiently finding </a:t>
            </a:r>
            <a:r>
              <a:rPr lang="en-US" dirty="0" err="1" smtClean="0"/>
              <a:t>subgraphs</a:t>
            </a:r>
            <a:r>
              <a:rPr lang="en-US" dirty="0" smtClean="0"/>
              <a:t> </a:t>
            </a:r>
          </a:p>
          <a:p>
            <a:pPr lvl="1"/>
            <a:r>
              <a:rPr lang="en-US" dirty="0">
                <a:hlinkClick r:id="rId2"/>
              </a:rPr>
              <a:t>http://www.cs.cornell.edu/projects/matchminer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(Lou et al. ECCV 2012)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Improving efficiency of bundle adjustment or</a:t>
            </a:r>
          </a:p>
          <a:p>
            <a:pPr marL="742950" lvl="2" indent="-342900"/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://vision.soic.indiana.edu/projects/disco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(Crandall et al. ECCV 2011)</a:t>
            </a:r>
          </a:p>
          <a:p>
            <a:pPr marL="742950" lvl="2" indent="-342900"/>
            <a:r>
              <a:rPr lang="en-US" dirty="0">
                <a:hlinkClick r:id="rId4"/>
              </a:rPr>
              <a:t>http://imagine.enpc.fr/~</a:t>
            </a:r>
            <a:r>
              <a:rPr lang="en-US" dirty="0" smtClean="0">
                <a:hlinkClick r:id="rId4"/>
              </a:rPr>
              <a:t>moulonp/publis/iccv2013/index.html</a:t>
            </a:r>
            <a:r>
              <a:rPr lang="en-US" dirty="0" smtClean="0"/>
              <a:t>  (Moulin et al. ICCV 2013)</a:t>
            </a:r>
          </a:p>
          <a:p>
            <a:pPr marL="742950" lvl="2" indent="-342900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31062" y="6324600"/>
            <a:ext cx="568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Reconstruction of Cornell</a:t>
            </a:r>
            <a:r>
              <a:rPr lang="en-US" dirty="0" smtClean="0"/>
              <a:t> (Crandall et al. ECCV 2011)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856050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(best method with software available; also has good overview of recent methods)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096000" y="5334000"/>
            <a:ext cx="457200" cy="6131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8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3429000" y="228600"/>
            <a:ext cx="286385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Photo synth</a:t>
            </a:r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2" cstate="print"/>
          <a:srcRect t="29593" r="33333" b="7275"/>
          <a:stretch>
            <a:fillRect/>
          </a:stretch>
        </p:blipFill>
        <p:spPr bwMode="auto">
          <a:xfrm>
            <a:off x="304800" y="2362200"/>
            <a:ext cx="8458200" cy="3382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304800" y="1308100"/>
            <a:ext cx="7772400" cy="647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Noah Snavely, Steven M. Seitz, Richard Szeliski, "</a:t>
            </a:r>
            <a:r>
              <a:rPr lang="en-US">
                <a:hlinkClick r:id="rId3"/>
              </a:rPr>
              <a:t>Photo tourism: Exploring photo collections in 3D</a:t>
            </a:r>
            <a:r>
              <a:rPr lang="en-US"/>
              <a:t>," SIGGRAPH 2006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3429000" y="6019800"/>
            <a:ext cx="2338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http://photosynth.net/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from multiple images</a:t>
            </a:r>
          </a:p>
        </p:txBody>
      </p:sp>
      <p:sp>
        <p:nvSpPr>
          <p:cNvPr id="36867" name="TextBox 7"/>
          <p:cNvSpPr txBox="1">
            <a:spLocks noChangeArrowheads="1"/>
          </p:cNvSpPr>
          <p:nvPr/>
        </p:nvSpPr>
        <p:spPr bwMode="auto">
          <a:xfrm>
            <a:off x="4394200" y="6488113"/>
            <a:ext cx="474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Building Rome in a Day: Agarwal et al. 2009</a:t>
            </a:r>
          </a:p>
        </p:txBody>
      </p:sp>
      <p:pic>
        <p:nvPicPr>
          <p:cNvPr id="8" name="colosseu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533400" y="1447800"/>
            <a:ext cx="7910513" cy="4572000"/>
          </a:xfrm>
        </p:spPr>
      </p:pic>
    </p:spTree>
    <p:extLst>
      <p:ext uri="{BB962C8B-B14F-4D97-AF65-F5344CB8AC3E}">
        <p14:creationId xmlns:p14="http://schemas.microsoft.com/office/powerpoint/2010/main" val="23354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Structure from motion under orthographic projection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89344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38250" y="4114800"/>
            <a:ext cx="59801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3D Reconstruction of a Rotating Ping-Pong Ball</a:t>
            </a:r>
          </a:p>
        </p:txBody>
      </p:sp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76200" y="61404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Tomasi</a:t>
            </a:r>
            <a:r>
              <a:rPr lang="en-US" dirty="0"/>
              <a:t> and T. </a:t>
            </a:r>
            <a:r>
              <a:rPr lang="en-US" dirty="0" err="1"/>
              <a:t>Kanade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Shape and motion from image streams under orthography: 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A factorization method.</a:t>
            </a:r>
            <a:r>
              <a:rPr lang="en-US" dirty="0"/>
              <a:t> </a:t>
            </a:r>
            <a:r>
              <a:rPr lang="en-US" i="1" dirty="0"/>
              <a:t>IJCV</a:t>
            </a:r>
            <a:r>
              <a:rPr lang="en-US" dirty="0"/>
              <a:t>, 9(2):137-154, November 1992.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4724400"/>
            <a:ext cx="8618537" cy="1354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</a:rPr>
              <a:t>Reasonable choice when 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+mn-lt"/>
              </a:rPr>
              <a:t>Change in depth of points in scene is much smaller than distance to camera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+mn-lt"/>
              </a:rPr>
              <a:t>Cameras do not move towards or away from the scene  </a:t>
            </a:r>
          </a:p>
          <a:p>
            <a:pPr>
              <a:defRPr/>
            </a:pP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4600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Orthographic projection for rotated/translated camera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269105"/>
            <a:ext cx="21812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150042"/>
            <a:ext cx="38004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588318"/>
            <a:ext cx="18859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5329236"/>
            <a:ext cx="24098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44"/>
          <p:cNvGrpSpPr>
            <a:grpSpLocks/>
          </p:cNvGrpSpPr>
          <p:nvPr/>
        </p:nvGrpSpPr>
        <p:grpSpPr bwMode="auto">
          <a:xfrm>
            <a:off x="404813" y="2239963"/>
            <a:ext cx="3557587" cy="1835150"/>
            <a:chOff x="303" y="3068"/>
            <a:chExt cx="2241" cy="1156"/>
          </a:xfrm>
        </p:grpSpPr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546" y="3068"/>
              <a:ext cx="940" cy="965"/>
            </a:xfrm>
            <a:custGeom>
              <a:avLst/>
              <a:gdLst>
                <a:gd name="T0" fmla="*/ 0 w 1842"/>
                <a:gd name="T1" fmla="*/ 7 h 1847"/>
                <a:gd name="T2" fmla="*/ 17 w 1842"/>
                <a:gd name="T3" fmla="*/ 0 h 1847"/>
                <a:gd name="T4" fmla="*/ 17 w 1842"/>
                <a:gd name="T5" fmla="*/ 13 h 1847"/>
                <a:gd name="T6" fmla="*/ 0 w 1842"/>
                <a:gd name="T7" fmla="*/ 20 h 1847"/>
                <a:gd name="T8" fmla="*/ 0 w 1842"/>
                <a:gd name="T9" fmla="*/ 7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853" y="3625"/>
              <a:ext cx="1452" cy="4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545" y="3616"/>
              <a:ext cx="1" cy="417"/>
            </a:xfrm>
            <a:custGeom>
              <a:avLst/>
              <a:gdLst>
                <a:gd name="T0" fmla="*/ 0 w 1"/>
                <a:gd name="T1" fmla="*/ 18 h 702"/>
                <a:gd name="T2" fmla="*/ 0 w 1"/>
                <a:gd name="T3" fmla="*/ 0 h 702"/>
                <a:gd name="T4" fmla="*/ 0 60000 65536"/>
                <a:gd name="T5" fmla="*/ 0 60000 65536"/>
                <a:gd name="T6" fmla="*/ 0 w 1"/>
                <a:gd name="T7" fmla="*/ 0 h 702"/>
                <a:gd name="T8" fmla="*/ 1 w 1"/>
                <a:gd name="T9" fmla="*/ 702 h 7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02">
                  <a:moveTo>
                    <a:pt x="0" y="702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546" y="3874"/>
              <a:ext cx="430" cy="157"/>
            </a:xfrm>
            <a:custGeom>
              <a:avLst/>
              <a:gdLst>
                <a:gd name="T0" fmla="*/ 0 w 768"/>
                <a:gd name="T1" fmla="*/ 7 h 264"/>
                <a:gd name="T2" fmla="*/ 13 w 768"/>
                <a:gd name="T3" fmla="*/ 0 h 264"/>
                <a:gd name="T4" fmla="*/ 0 60000 65536"/>
                <a:gd name="T5" fmla="*/ 0 60000 65536"/>
                <a:gd name="T6" fmla="*/ 0 w 768"/>
                <a:gd name="T7" fmla="*/ 0 h 264"/>
                <a:gd name="T8" fmla="*/ 768 w 768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8" h="264">
                  <a:moveTo>
                    <a:pt x="0" y="264"/>
                  </a:moveTo>
                  <a:lnTo>
                    <a:pt x="76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2279" y="4025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826" y="3596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812" y="33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2332" y="3923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717" y="3993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1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03" y="375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21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Affine structure from motion</a:t>
            </a:r>
          </a:p>
        </p:txBody>
      </p:sp>
      <p:sp>
        <p:nvSpPr>
          <p:cNvPr id="1028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61722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Affine projection is a linear mapping + translation in </a:t>
            </a:r>
            <a:r>
              <a:rPr lang="en-US" sz="2800" dirty="0" smtClean="0"/>
              <a:t>in homogeneous </a:t>
            </a:r>
            <a:r>
              <a:rPr lang="en-US" sz="2800" dirty="0" smtClean="0"/>
              <a:t>coordinates</a:t>
            </a:r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We are given corresponding 2D points (</a:t>
            </a:r>
            <a:r>
              <a:rPr lang="en-US" sz="2400" b="1" dirty="0" smtClean="0"/>
              <a:t>x</a:t>
            </a:r>
            <a:r>
              <a:rPr lang="en-US" sz="2400" dirty="0" smtClean="0"/>
              <a:t>) in several frames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We want to estimate the 3D points (</a:t>
            </a:r>
            <a:r>
              <a:rPr lang="en-US" sz="2400" b="1" dirty="0" smtClean="0"/>
              <a:t>X</a:t>
            </a:r>
            <a:r>
              <a:rPr lang="en-US" sz="2400" dirty="0" smtClean="0"/>
              <a:t>) and the affine parameters of each camera (</a:t>
            </a:r>
            <a:r>
              <a:rPr lang="en-US" sz="2400" b="1" dirty="0" smtClean="0"/>
              <a:t>A</a:t>
            </a:r>
            <a:r>
              <a:rPr lang="en-US" sz="2400" dirty="0" smtClean="0"/>
              <a:t>)</a:t>
            </a:r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04813" y="2239963"/>
            <a:ext cx="3557587" cy="1835150"/>
            <a:chOff x="303" y="3068"/>
            <a:chExt cx="2241" cy="1156"/>
          </a:xfrm>
        </p:grpSpPr>
        <p:sp>
          <p:nvSpPr>
            <p:cNvPr id="1033" name="Freeform 8"/>
            <p:cNvSpPr>
              <a:spLocks/>
            </p:cNvSpPr>
            <p:nvPr/>
          </p:nvSpPr>
          <p:spPr bwMode="auto">
            <a:xfrm>
              <a:off x="546" y="3068"/>
              <a:ext cx="940" cy="965"/>
            </a:xfrm>
            <a:custGeom>
              <a:avLst/>
              <a:gdLst>
                <a:gd name="T0" fmla="*/ 0 w 1842"/>
                <a:gd name="T1" fmla="*/ 7 h 1847"/>
                <a:gd name="T2" fmla="*/ 17 w 1842"/>
                <a:gd name="T3" fmla="*/ 0 h 1847"/>
                <a:gd name="T4" fmla="*/ 17 w 1842"/>
                <a:gd name="T5" fmla="*/ 13 h 1847"/>
                <a:gd name="T6" fmla="*/ 0 w 1842"/>
                <a:gd name="T7" fmla="*/ 20 h 1847"/>
                <a:gd name="T8" fmla="*/ 0 w 1842"/>
                <a:gd name="T9" fmla="*/ 7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Line 17"/>
            <p:cNvSpPr>
              <a:spLocks noChangeShapeType="1"/>
            </p:cNvSpPr>
            <p:nvPr/>
          </p:nvSpPr>
          <p:spPr bwMode="auto">
            <a:xfrm>
              <a:off x="853" y="3625"/>
              <a:ext cx="1452" cy="4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0"/>
            <p:cNvSpPr>
              <a:spLocks/>
            </p:cNvSpPr>
            <p:nvPr/>
          </p:nvSpPr>
          <p:spPr bwMode="auto">
            <a:xfrm>
              <a:off x="545" y="3616"/>
              <a:ext cx="1" cy="417"/>
            </a:xfrm>
            <a:custGeom>
              <a:avLst/>
              <a:gdLst>
                <a:gd name="T0" fmla="*/ 0 w 1"/>
                <a:gd name="T1" fmla="*/ 18 h 702"/>
                <a:gd name="T2" fmla="*/ 0 w 1"/>
                <a:gd name="T3" fmla="*/ 0 h 702"/>
                <a:gd name="T4" fmla="*/ 0 60000 65536"/>
                <a:gd name="T5" fmla="*/ 0 60000 65536"/>
                <a:gd name="T6" fmla="*/ 0 w 1"/>
                <a:gd name="T7" fmla="*/ 0 h 702"/>
                <a:gd name="T8" fmla="*/ 1 w 1"/>
                <a:gd name="T9" fmla="*/ 702 h 7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02">
                  <a:moveTo>
                    <a:pt x="0" y="702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2"/>
            <p:cNvSpPr>
              <a:spLocks/>
            </p:cNvSpPr>
            <p:nvPr/>
          </p:nvSpPr>
          <p:spPr bwMode="auto">
            <a:xfrm>
              <a:off x="546" y="3874"/>
              <a:ext cx="430" cy="157"/>
            </a:xfrm>
            <a:custGeom>
              <a:avLst/>
              <a:gdLst>
                <a:gd name="T0" fmla="*/ 0 w 768"/>
                <a:gd name="T1" fmla="*/ 7 h 264"/>
                <a:gd name="T2" fmla="*/ 13 w 768"/>
                <a:gd name="T3" fmla="*/ 0 h 264"/>
                <a:gd name="T4" fmla="*/ 0 60000 65536"/>
                <a:gd name="T5" fmla="*/ 0 60000 65536"/>
                <a:gd name="T6" fmla="*/ 0 w 768"/>
                <a:gd name="T7" fmla="*/ 0 h 264"/>
                <a:gd name="T8" fmla="*/ 768 w 768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8" h="264">
                  <a:moveTo>
                    <a:pt x="0" y="264"/>
                  </a:moveTo>
                  <a:lnTo>
                    <a:pt x="76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26"/>
            <p:cNvSpPr>
              <a:spLocks noChangeArrowheads="1"/>
            </p:cNvSpPr>
            <p:nvPr/>
          </p:nvSpPr>
          <p:spPr bwMode="auto">
            <a:xfrm>
              <a:off x="2279" y="4025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Oval 27"/>
            <p:cNvSpPr>
              <a:spLocks noChangeArrowheads="1"/>
            </p:cNvSpPr>
            <p:nvPr/>
          </p:nvSpPr>
          <p:spPr bwMode="auto">
            <a:xfrm>
              <a:off x="826" y="3596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Text Box 31"/>
            <p:cNvSpPr txBox="1">
              <a:spLocks noChangeArrowheads="1"/>
            </p:cNvSpPr>
            <p:nvPr/>
          </p:nvSpPr>
          <p:spPr bwMode="auto">
            <a:xfrm>
              <a:off x="812" y="33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1040" name="Text Box 32"/>
            <p:cNvSpPr txBox="1">
              <a:spLocks noChangeArrowheads="1"/>
            </p:cNvSpPr>
            <p:nvPr/>
          </p:nvSpPr>
          <p:spPr bwMode="auto">
            <a:xfrm>
              <a:off x="2332" y="3923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1041" name="Text Box 33"/>
            <p:cNvSpPr txBox="1">
              <a:spLocks noChangeArrowheads="1"/>
            </p:cNvSpPr>
            <p:nvPr/>
          </p:nvSpPr>
          <p:spPr bwMode="auto">
            <a:xfrm>
              <a:off x="717" y="3993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1</a:t>
              </a:r>
            </a:p>
          </p:txBody>
        </p:sp>
        <p:sp>
          <p:nvSpPr>
            <p:cNvPr id="1042" name="Text Box 34"/>
            <p:cNvSpPr txBox="1">
              <a:spLocks noChangeArrowheads="1"/>
            </p:cNvSpPr>
            <p:nvPr/>
          </p:nvSpPr>
          <p:spPr bwMode="auto">
            <a:xfrm>
              <a:off x="303" y="375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2</a:t>
              </a:r>
            </a:p>
          </p:txBody>
        </p:sp>
      </p:grpSp>
      <p:graphicFrame>
        <p:nvGraphicFramePr>
          <p:cNvPr id="1030181" name="Object 37"/>
          <p:cNvGraphicFramePr>
            <a:graphicFrameLocks noGrp="1" noChangeAspect="1"/>
          </p:cNvGraphicFramePr>
          <p:nvPr>
            <p:ph sz="half" idx="4294967295"/>
            <p:extLst/>
          </p:nvPr>
        </p:nvGraphicFramePr>
        <p:xfrm>
          <a:off x="3363913" y="2298700"/>
          <a:ext cx="47783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1" name="Equation" r:id="rId4" imgW="2895480" imgH="698400" progId="Equation.3">
                  <p:embed/>
                </p:oleObj>
              </mc:Choice>
              <mc:Fallback>
                <p:oleObj name="Equation" r:id="rId4" imgW="2895480" imgH="698400" progId="Equation.3">
                  <p:embed/>
                  <p:pic>
                    <p:nvPicPr>
                      <p:cNvPr id="1030181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3" y="2298700"/>
                        <a:ext cx="4778375" cy="1152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Line 45"/>
          <p:cNvSpPr>
            <a:spLocks noChangeShapeType="1"/>
          </p:cNvSpPr>
          <p:nvPr/>
        </p:nvSpPr>
        <p:spPr bwMode="auto">
          <a:xfrm flipV="1">
            <a:off x="7696200" y="3008313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1" name="Text Box 46"/>
          <p:cNvSpPr txBox="1">
            <a:spLocks noChangeArrowheads="1"/>
          </p:cNvSpPr>
          <p:nvPr/>
        </p:nvSpPr>
        <p:spPr bwMode="auto">
          <a:xfrm>
            <a:off x="7004050" y="3502025"/>
            <a:ext cx="145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Projection of</a:t>
            </a:r>
            <a:br>
              <a:rPr lang="en-US"/>
            </a:br>
            <a:r>
              <a:rPr lang="en-US"/>
              <a:t>world origin</a:t>
            </a:r>
          </a:p>
        </p:txBody>
      </p:sp>
    </p:spTree>
    <p:extLst>
      <p:ext uri="{BB962C8B-B14F-4D97-AF65-F5344CB8AC3E}">
        <p14:creationId xmlns:p14="http://schemas.microsoft.com/office/powerpoint/2010/main" val="37019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905000" y="1570038"/>
            <a:ext cx="57150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Step 1: Simplify by getting rid of </a:t>
            </a:r>
            <a:r>
              <a:rPr lang="en-US" sz="3200" b="1" dirty="0" smtClean="0"/>
              <a:t>t</a:t>
            </a:r>
            <a:r>
              <a:rPr lang="en-US" sz="3200" dirty="0" smtClean="0"/>
              <a:t>: shift to centroid of points for each camera</a:t>
            </a:r>
          </a:p>
        </p:txBody>
      </p:sp>
      <p:graphicFrame>
        <p:nvGraphicFramePr>
          <p:cNvPr id="1039366" name="Object 6"/>
          <p:cNvGraphicFramePr>
            <a:graphicFrameLocks noChangeAspect="1"/>
          </p:cNvGraphicFramePr>
          <p:nvPr/>
        </p:nvGraphicFramePr>
        <p:xfrm>
          <a:off x="4800600" y="1722438"/>
          <a:ext cx="22383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78" name="Equation" r:id="rId4" imgW="1104840" imgH="431640" progId="Equation.3">
                  <p:embed/>
                </p:oleObj>
              </mc:Choice>
              <mc:Fallback>
                <p:oleObj name="Equation" r:id="rId4" imgW="1104840" imgH="431640" progId="Equation.3">
                  <p:embed/>
                  <p:pic>
                    <p:nvPicPr>
                      <p:cNvPr id="10393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722438"/>
                        <a:ext cx="2238375" cy="874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181" name="Object 37"/>
          <p:cNvGraphicFramePr>
            <a:graphicFrameLocks noChangeAspect="1"/>
          </p:cNvGraphicFramePr>
          <p:nvPr>
            <p:extLst/>
          </p:nvPr>
        </p:nvGraphicFramePr>
        <p:xfrm>
          <a:off x="2571750" y="1949450"/>
          <a:ext cx="139065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79" name="Equation" r:id="rId6" imgW="838080" imgH="228600" progId="Equation.3">
                  <p:embed/>
                </p:oleObj>
              </mc:Choice>
              <mc:Fallback>
                <p:oleObj name="Equation" r:id="rId6" imgW="838080" imgH="228600" progId="Equation.3">
                  <p:embed/>
                  <p:pic>
                    <p:nvPicPr>
                      <p:cNvPr id="1030181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1949450"/>
                        <a:ext cx="1390650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6"/>
          <p:cNvGraphicFramePr>
            <a:graphicFrameLocks noChangeAspect="1"/>
          </p:cNvGraphicFramePr>
          <p:nvPr>
            <p:extLst/>
          </p:nvPr>
        </p:nvGraphicFramePr>
        <p:xfrm>
          <a:off x="65088" y="3475038"/>
          <a:ext cx="905351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80" name="Equation" r:id="rId8" imgW="4470120" imgH="457200" progId="Equation.3">
                  <p:embed/>
                </p:oleObj>
              </mc:Choice>
              <mc:Fallback>
                <p:oleObj name="Equation" r:id="rId8" imgW="4470120" imgH="457200" progId="Equation.3">
                  <p:embed/>
                  <p:pic>
                    <p:nvPicPr>
                      <p:cNvPr id="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" y="3475038"/>
                        <a:ext cx="9053512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3733800" y="5181600"/>
          <a:ext cx="13620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81" name="Equation" r:id="rId10" imgW="672840" imgH="266400" progId="Equation.3">
                  <p:embed/>
                </p:oleObj>
              </mc:Choice>
              <mc:Fallback>
                <p:oleObj name="Equation" r:id="rId10" imgW="672840" imgH="266400" progId="Equation.3">
                  <p:embed/>
                  <p:pic>
                    <p:nvPicPr>
                      <p:cNvPr id="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181600"/>
                        <a:ext cx="1362075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 rot="5400000">
            <a:off x="4267200" y="28654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4191000" y="46180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0488" y="3322638"/>
            <a:ext cx="89916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200400" y="5562600"/>
            <a:ext cx="392113" cy="18415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TextBox 18"/>
          <p:cNvSpPr txBox="1">
            <a:spLocks noChangeArrowheads="1"/>
          </p:cNvSpPr>
          <p:nvPr/>
        </p:nvSpPr>
        <p:spPr bwMode="auto">
          <a:xfrm>
            <a:off x="914400" y="5638800"/>
            <a:ext cx="2198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2d normalized point</a:t>
            </a:r>
          </a:p>
          <a:p>
            <a:pPr algn="ctr"/>
            <a:r>
              <a:rPr lang="en-US"/>
              <a:t>(observed)</a:t>
            </a:r>
          </a:p>
        </p:txBody>
      </p:sp>
      <p:sp>
        <p:nvSpPr>
          <p:cNvPr id="2061" name="TextBox 19"/>
          <p:cNvSpPr txBox="1">
            <a:spLocks noChangeArrowheads="1"/>
          </p:cNvSpPr>
          <p:nvPr/>
        </p:nvSpPr>
        <p:spPr bwMode="auto">
          <a:xfrm>
            <a:off x="5638800" y="5562600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3d normalized point</a:t>
            </a:r>
          </a:p>
        </p:txBody>
      </p:sp>
      <p:cxnSp>
        <p:nvCxnSpPr>
          <p:cNvPr id="21" name="Straight Arrow Connector 20"/>
          <p:cNvCxnSpPr>
            <a:stCxn id="2061" idx="1"/>
          </p:cNvCxnSpPr>
          <p:nvPr/>
        </p:nvCxnSpPr>
        <p:spPr>
          <a:xfrm rot="10800000">
            <a:off x="5181600" y="5562600"/>
            <a:ext cx="457200" cy="18415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5"/>
          <p:cNvSpPr txBox="1">
            <a:spLocks noChangeArrowheads="1"/>
          </p:cNvSpPr>
          <p:nvPr/>
        </p:nvSpPr>
        <p:spPr bwMode="auto">
          <a:xfrm>
            <a:off x="3429000" y="6248400"/>
            <a:ext cx="2552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Linear (affine) mapping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4289426" y="5921375"/>
            <a:ext cx="565150" cy="317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4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Suppose we know 3D points and affine camera parameters …</a:t>
            </a:r>
            <a:endParaRPr lang="en-US" dirty="0"/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628650" y="1545771"/>
            <a:ext cx="7886700" cy="463119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3600" dirty="0" smtClean="0"/>
              <a:t>	then, we can compute the observed 2d positions of each point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579438" y="2590800"/>
          <a:ext cx="7980362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79" name="Equation" r:id="rId3" imgW="3009600" imgH="939600" progId="Equation.3">
                  <p:embed/>
                </p:oleObj>
              </mc:Choice>
              <mc:Fallback>
                <p:oleObj name="Equation" r:id="rId3" imgW="3009600" imgH="939600" progId="Equation.3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8" y="2590800"/>
                        <a:ext cx="7980362" cy="2490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76200" y="5562600"/>
            <a:ext cx="403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Camera Parameters (2mx3)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839788" y="5334000"/>
            <a:ext cx="45561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124201" y="4419600"/>
            <a:ext cx="457200" cy="3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189163" y="4648200"/>
            <a:ext cx="2306637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3D Points (3xn)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5105400" y="5562600"/>
            <a:ext cx="358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2D Image Points (2mxn)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743701" y="5219700"/>
            <a:ext cx="533400" cy="3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48200" y="2438400"/>
            <a:ext cx="4191000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</a:t>
            </a:r>
            <a:r>
              <a:rPr lang="en-US" dirty="0" err="1" smtClean="0"/>
              <a:t>Epipoles</a:t>
            </a:r>
            <a:endParaRPr lang="en-US" dirty="0" smtClean="0"/>
          </a:p>
        </p:txBody>
      </p:sp>
      <p:graphicFrame>
        <p:nvGraphicFramePr>
          <p:cNvPr id="102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4476750" y="4202113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2" name="Equation" r:id="rId4" imgW="190440" imgH="177480" progId="Equation.3">
                  <p:embed/>
                </p:oleObj>
              </mc:Choice>
              <mc:Fallback>
                <p:oleObj name="Equation" r:id="rId4" imgW="190440" imgH="177480" progId="Equation.3">
                  <p:embed/>
                  <p:pic>
                    <p:nvPicPr>
                      <p:cNvPr id="1026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4202113"/>
                        <a:ext cx="1905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9" name="Group 7"/>
          <p:cNvGrpSpPr>
            <a:grpSpLocks/>
          </p:cNvGrpSpPr>
          <p:nvPr/>
        </p:nvGrpSpPr>
        <p:grpSpPr bwMode="auto">
          <a:xfrm>
            <a:off x="1600200" y="2562225"/>
            <a:ext cx="5600700" cy="4067175"/>
            <a:chOff x="1600200" y="1828800"/>
            <a:chExt cx="5600700" cy="4067175"/>
          </a:xfrm>
        </p:grpSpPr>
        <p:pic>
          <p:nvPicPr>
            <p:cNvPr id="103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1828800"/>
              <a:ext cx="5600700" cy="406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TextBox 4"/>
            <p:cNvSpPr txBox="1">
              <a:spLocks noChangeArrowheads="1"/>
            </p:cNvSpPr>
            <p:nvPr/>
          </p:nvSpPr>
          <p:spPr bwMode="auto">
            <a:xfrm>
              <a:off x="6400800" y="4724400"/>
              <a:ext cx="685800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3600"/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Point x in left image corresponds to </a:t>
            </a:r>
            <a:r>
              <a:rPr lang="en-US" sz="2400" b="1" dirty="0" err="1">
                <a:latin typeface="+mn-lt"/>
              </a:rPr>
              <a:t>epipolar</a:t>
            </a:r>
            <a:r>
              <a:rPr lang="en-US" sz="2400" b="1" dirty="0">
                <a:latin typeface="+mn-lt"/>
              </a:rPr>
              <a:t> line</a:t>
            </a:r>
            <a:r>
              <a:rPr lang="en-US" sz="2400" dirty="0">
                <a:latin typeface="+mn-lt"/>
              </a:rPr>
              <a:t> l’ in right image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>
                <a:latin typeface="+mn-lt"/>
              </a:rPr>
              <a:t>Epipolar</a:t>
            </a:r>
            <a:r>
              <a:rPr lang="en-US" sz="2400" dirty="0">
                <a:latin typeface="+mn-lt"/>
              </a:rPr>
              <a:t> line passes through the </a:t>
            </a:r>
            <a:r>
              <a:rPr lang="en-US" sz="2400" dirty="0" err="1">
                <a:latin typeface="+mn-lt"/>
              </a:rPr>
              <a:t>epipole</a:t>
            </a:r>
            <a:r>
              <a:rPr lang="en-US" sz="2400" dirty="0">
                <a:latin typeface="+mn-lt"/>
              </a:rPr>
              <a:t> (the intersection of the cameras’ baseline with the image plane</a:t>
            </a: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324600" y="5686425"/>
          <a:ext cx="46513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3" name="Equation" r:id="rId7" imgW="190440" imgH="177480" progId="Equation.3">
                  <p:embed/>
                </p:oleObj>
              </mc:Choice>
              <mc:Fallback>
                <p:oleObj name="Equation" r:id="rId7" imgW="190440" imgH="177480" progId="Equation.3">
                  <p:embed/>
                  <p:pic>
                    <p:nvPicPr>
                      <p:cNvPr id="10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686425"/>
                        <a:ext cx="465138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992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structure from motion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 smtClean="0"/>
              <a:t>Centering: subtract the centroid of the image points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For simplicity, assume that the origin of the world coordinate system is at the centroid of the 3D points</a:t>
            </a:r>
          </a:p>
          <a:p>
            <a:pPr>
              <a:buFontTx/>
              <a:buChar char="•"/>
            </a:pPr>
            <a:r>
              <a:rPr lang="en-US" sz="2800" dirty="0" smtClean="0"/>
              <a:t>After centering, each normalized point </a:t>
            </a:r>
            <a:r>
              <a:rPr lang="en-US" sz="2800" b="1" dirty="0" err="1" smtClean="0"/>
              <a:t>x</a:t>
            </a:r>
            <a:r>
              <a:rPr lang="en-US" sz="2800" i="1" baseline="-25000" dirty="0" err="1" smtClean="0"/>
              <a:t>ij</a:t>
            </a:r>
            <a:r>
              <a:rPr lang="en-US" sz="2800" dirty="0" smtClean="0"/>
              <a:t> is related to the 3D point </a:t>
            </a:r>
            <a:r>
              <a:rPr lang="en-US" sz="2800" b="1" dirty="0" smtClean="0"/>
              <a:t>X</a:t>
            </a:r>
            <a:r>
              <a:rPr lang="en-US" sz="2800" i="1" baseline="-25000" dirty="0" smtClean="0"/>
              <a:t>i</a:t>
            </a:r>
            <a:r>
              <a:rPr lang="en-US" sz="2800" dirty="0" smtClean="0"/>
              <a:t> by</a:t>
            </a:r>
          </a:p>
        </p:txBody>
      </p:sp>
      <p:graphicFrame>
        <p:nvGraphicFramePr>
          <p:cNvPr id="1039366" name="Object 6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68180577"/>
              </p:ext>
            </p:extLst>
          </p:nvPr>
        </p:nvGraphicFramePr>
        <p:xfrm>
          <a:off x="1523999" y="1843883"/>
          <a:ext cx="6096000" cy="185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12" name="Equation" r:id="rId4" imgW="3009600" imgH="914400" progId="Equation.3">
                  <p:embed/>
                </p:oleObj>
              </mc:Choice>
              <mc:Fallback>
                <p:oleObj name="Equation" r:id="rId4" imgW="3009600" imgH="914400" progId="Equation.3">
                  <p:embed/>
                  <p:pic>
                    <p:nvPicPr>
                      <p:cNvPr id="10393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999" y="1843883"/>
                        <a:ext cx="6096000" cy="185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368" name="Object 8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95778791"/>
              </p:ext>
            </p:extLst>
          </p:nvPr>
        </p:nvGraphicFramePr>
        <p:xfrm>
          <a:off x="3363912" y="5810250"/>
          <a:ext cx="24161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13" name="Equation" r:id="rId6" imgW="672840" imgH="241200" progId="Equation.3">
                  <p:embed/>
                </p:oleObj>
              </mc:Choice>
              <mc:Fallback>
                <p:oleObj name="Equation" r:id="rId6" imgW="672840" imgH="241200" progId="Equation.3">
                  <p:embed/>
                  <p:pic>
                    <p:nvPicPr>
                      <p:cNvPr id="10393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2" y="5810250"/>
                        <a:ext cx="2416175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1191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36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structure from motion</a:t>
            </a: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14400"/>
            <a:ext cx="8001000" cy="5943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Given: </a:t>
            </a:r>
            <a:r>
              <a:rPr lang="en-US" i="1" smtClean="0"/>
              <a:t>m</a:t>
            </a:r>
            <a:r>
              <a:rPr lang="en-US" smtClean="0"/>
              <a:t> images of </a:t>
            </a:r>
            <a:r>
              <a:rPr lang="en-US" i="1" smtClean="0"/>
              <a:t>n</a:t>
            </a:r>
            <a:r>
              <a:rPr lang="en-US" smtClean="0"/>
              <a:t> fixed 3D points:</a:t>
            </a:r>
          </a:p>
          <a:p>
            <a:pPr algn="ctr">
              <a:lnSpc>
                <a:spcPct val="90000"/>
              </a:lnSpc>
              <a:defRPr/>
            </a:pPr>
            <a:r>
              <a:rPr lang="en-US" smtClean="0"/>
              <a:t> </a:t>
            </a:r>
            <a:r>
              <a:rPr lang="en-US" b="1" smtClean="0">
                <a:latin typeface="Times New Roman" pitchFamily="18" charset="0"/>
              </a:rPr>
              <a:t>x</a:t>
            </a:r>
            <a:r>
              <a:rPr lang="en-US" i="1" baseline="-10000" smtClean="0">
                <a:latin typeface="Times New Roman" pitchFamily="18" charset="0"/>
              </a:rPr>
              <a:t>ij</a:t>
            </a:r>
            <a:r>
              <a:rPr lang="en-US" i="1" smtClean="0">
                <a:latin typeface="Times New Roman" pitchFamily="18" charset="0"/>
              </a:rPr>
              <a:t> = </a:t>
            </a:r>
            <a:r>
              <a:rPr lang="en-US" b="1" smtClean="0">
                <a:latin typeface="Times New Roman" pitchFamily="18" charset="0"/>
              </a:rPr>
              <a:t>A</a:t>
            </a:r>
            <a:r>
              <a:rPr lang="en-US" i="1" baseline="-25000" smtClean="0">
                <a:latin typeface="Times New Roman" pitchFamily="18" charset="0"/>
              </a:rPr>
              <a:t>i </a:t>
            </a:r>
            <a:r>
              <a:rPr lang="en-US" b="1" smtClean="0">
                <a:latin typeface="Times New Roman" pitchFamily="18" charset="0"/>
              </a:rPr>
              <a:t>X</a:t>
            </a:r>
            <a:r>
              <a:rPr lang="en-US" i="1" baseline="-16000" smtClean="0">
                <a:latin typeface="Times New Roman" pitchFamily="18" charset="0"/>
              </a:rPr>
              <a:t>j</a:t>
            </a:r>
            <a:r>
              <a:rPr lang="en-US" i="1" baseline="-25000" smtClean="0">
                <a:latin typeface="Times New Roman" pitchFamily="18" charset="0"/>
              </a:rPr>
              <a:t> </a:t>
            </a:r>
            <a:r>
              <a:rPr lang="en-US" i="1" smtClean="0">
                <a:latin typeface="Times New Roman" pitchFamily="18" charset="0"/>
              </a:rPr>
              <a:t>+ </a:t>
            </a:r>
            <a:r>
              <a:rPr lang="en-US" b="1" smtClean="0">
                <a:latin typeface="Times New Roman" pitchFamily="18" charset="0"/>
              </a:rPr>
              <a:t>b</a:t>
            </a:r>
            <a:r>
              <a:rPr lang="en-US" i="1" baseline="-25000" smtClean="0">
                <a:latin typeface="Times New Roman" pitchFamily="18" charset="0"/>
              </a:rPr>
              <a:t>i </a:t>
            </a:r>
            <a:r>
              <a:rPr lang="en-US" i="1" smtClean="0">
                <a:latin typeface="Times New Roman" pitchFamily="18" charset="0"/>
              </a:rPr>
              <a:t>,     i = </a:t>
            </a:r>
            <a:r>
              <a:rPr lang="en-US" smtClean="0">
                <a:latin typeface="Times New Roman" pitchFamily="18" charset="0"/>
              </a:rPr>
              <a:t>1</a:t>
            </a:r>
            <a:r>
              <a:rPr lang="en-US" i="1" smtClean="0">
                <a:latin typeface="Times New Roman" pitchFamily="18" charset="0"/>
              </a:rPr>
              <a:t>,… , m,  j = </a:t>
            </a:r>
            <a:r>
              <a:rPr lang="en-US" smtClean="0">
                <a:latin typeface="Times New Roman" pitchFamily="18" charset="0"/>
              </a:rPr>
              <a:t>1</a:t>
            </a:r>
            <a:r>
              <a:rPr lang="en-US" i="1" smtClean="0">
                <a:latin typeface="Times New Roman" pitchFamily="18" charset="0"/>
              </a:rPr>
              <a:t>, … , n  </a:t>
            </a:r>
            <a:br>
              <a:rPr lang="en-US" i="1" smtClean="0">
                <a:latin typeface="Times New Roman" pitchFamily="18" charset="0"/>
              </a:rPr>
            </a:br>
            <a:endParaRPr lang="en-US" sz="8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Problem: use the </a:t>
            </a:r>
            <a:r>
              <a:rPr lang="en-US" i="1" smtClean="0"/>
              <a:t>mn</a:t>
            </a:r>
            <a:r>
              <a:rPr lang="en-US" smtClean="0"/>
              <a:t> correspondences </a:t>
            </a:r>
            <a:r>
              <a:rPr lang="en-US" b="1" smtClean="0"/>
              <a:t>x</a:t>
            </a:r>
            <a:r>
              <a:rPr lang="en-US" i="1" baseline="-25000" smtClean="0"/>
              <a:t>ij  </a:t>
            </a:r>
            <a:r>
              <a:rPr lang="en-US" smtClean="0"/>
              <a:t>to estimate </a:t>
            </a:r>
            <a:r>
              <a:rPr lang="en-US" i="1" smtClean="0"/>
              <a:t>m</a:t>
            </a:r>
            <a:r>
              <a:rPr lang="en-US" smtClean="0"/>
              <a:t> projection matrices </a:t>
            </a:r>
            <a:r>
              <a:rPr lang="en-US" b="1" smtClean="0"/>
              <a:t>A</a:t>
            </a:r>
            <a:r>
              <a:rPr lang="en-US" i="1" baseline="-25000" smtClean="0"/>
              <a:t>i</a:t>
            </a:r>
            <a:r>
              <a:rPr lang="en-US" smtClean="0"/>
              <a:t> and translation vectors </a:t>
            </a:r>
            <a:r>
              <a:rPr lang="en-US" b="1" smtClean="0"/>
              <a:t>b</a:t>
            </a:r>
            <a:r>
              <a:rPr lang="en-US" i="1" baseline="-25000" smtClean="0"/>
              <a:t>i</a:t>
            </a:r>
            <a:r>
              <a:rPr lang="en-US" smtClean="0"/>
              <a:t>, </a:t>
            </a:r>
            <a:br>
              <a:rPr lang="en-US" smtClean="0"/>
            </a:br>
            <a:r>
              <a:rPr lang="en-US" smtClean="0"/>
              <a:t>and </a:t>
            </a:r>
            <a:r>
              <a:rPr lang="en-US" i="1" smtClean="0"/>
              <a:t>n</a:t>
            </a:r>
            <a:r>
              <a:rPr lang="en-US" smtClean="0"/>
              <a:t> points </a:t>
            </a:r>
            <a:r>
              <a:rPr lang="en-US" b="1" smtClean="0"/>
              <a:t>X</a:t>
            </a:r>
            <a:r>
              <a:rPr lang="en-US" i="1" baseline="-10000" smtClean="0"/>
              <a:t>j</a:t>
            </a:r>
            <a:r>
              <a:rPr lang="en-US" smtClean="0"/>
              <a:t> </a:t>
            </a: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The reconstruction is defined up to an arbitrary </a:t>
            </a:r>
            <a:r>
              <a:rPr lang="en-US" i="1" smtClean="0"/>
              <a:t>affine </a:t>
            </a:r>
            <a:r>
              <a:rPr lang="en-US" smtClean="0"/>
              <a:t>transformation </a:t>
            </a:r>
            <a:r>
              <a:rPr lang="en-US" b="1" smtClean="0"/>
              <a:t>Q </a:t>
            </a:r>
            <a:r>
              <a:rPr lang="en-US" smtClean="0"/>
              <a:t>(12 degrees of freedom):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We have 2</a:t>
            </a:r>
            <a:r>
              <a:rPr lang="en-US" i="1" smtClean="0"/>
              <a:t>mn </a:t>
            </a:r>
            <a:r>
              <a:rPr lang="en-US" smtClean="0"/>
              <a:t>knowns and 8</a:t>
            </a:r>
            <a:r>
              <a:rPr lang="en-US" i="1" smtClean="0"/>
              <a:t>m </a:t>
            </a:r>
            <a:r>
              <a:rPr lang="en-US" smtClean="0"/>
              <a:t>+ 3</a:t>
            </a:r>
            <a:r>
              <a:rPr lang="en-US" i="1" smtClean="0"/>
              <a:t>n</a:t>
            </a:r>
            <a:r>
              <a:rPr lang="en-US" smtClean="0"/>
              <a:t> unknowns (minus 12 dof for affine ambiguity)</a:t>
            </a: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Thus, we must have 2</a:t>
            </a:r>
            <a:r>
              <a:rPr lang="en-US" i="1" smtClean="0"/>
              <a:t>mn</a:t>
            </a:r>
            <a:r>
              <a:rPr lang="en-US" smtClean="0"/>
              <a:t> &gt;= 8</a:t>
            </a:r>
            <a:r>
              <a:rPr lang="en-US" i="1" smtClean="0"/>
              <a:t>m </a:t>
            </a:r>
            <a:r>
              <a:rPr lang="en-US" smtClean="0"/>
              <a:t>+ 3</a:t>
            </a:r>
            <a:r>
              <a:rPr lang="en-US" i="1" smtClean="0"/>
              <a:t>n </a:t>
            </a:r>
            <a:r>
              <a:rPr lang="en-US" smtClean="0"/>
              <a:t>– 12</a:t>
            </a: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For two views, we need four point correspondences</a:t>
            </a:r>
          </a:p>
        </p:txBody>
      </p:sp>
      <p:graphicFrame>
        <p:nvGraphicFramePr>
          <p:cNvPr id="103526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3810000"/>
          <a:ext cx="610711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26" name="Equation" r:id="rId4" imgW="2781000" imgH="457200" progId="Equation.3">
                  <p:embed/>
                </p:oleObj>
              </mc:Choice>
              <mc:Fallback>
                <p:oleObj name="Equation" r:id="rId4" imgW="2781000" imgH="457200" progId="Equation.3">
                  <p:embed/>
                  <p:pic>
                    <p:nvPicPr>
                      <p:cNvPr id="10352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810000"/>
                        <a:ext cx="6107113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5939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What if we instead observe corresponding 2d image points?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dirty="0" smtClean="0"/>
              <a:t>Can </a:t>
            </a:r>
            <a:r>
              <a:rPr lang="en-US" dirty="0" smtClean="0"/>
              <a:t>we recover the camera parameters and 3d points?</a:t>
            </a:r>
          </a:p>
        </p:txBody>
      </p:sp>
      <p:sp>
        <p:nvSpPr>
          <p:cNvPr id="6149" name="Line 6"/>
          <p:cNvSpPr>
            <a:spLocks noChangeShapeType="1"/>
          </p:cNvSpPr>
          <p:nvPr/>
        </p:nvSpPr>
        <p:spPr bwMode="auto">
          <a:xfrm>
            <a:off x="4405313" y="2743200"/>
            <a:ext cx="0" cy="2743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2466975" y="2514600"/>
            <a:ext cx="2405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 (2</a:t>
            </a:r>
            <a:r>
              <a:rPr lang="en-US" sz="800">
                <a:solidFill>
                  <a:srgbClr val="FF0000"/>
                </a:solidFill>
              </a:rPr>
              <a:t> </a:t>
            </a:r>
            <a:r>
              <a:rPr lang="en-US" i="1">
                <a:solidFill>
                  <a:srgbClr val="FF0000"/>
                </a:solidFill>
              </a:rPr>
              <a:t>m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1100138" y="5486400"/>
            <a:ext cx="3124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1897063" y="5486400"/>
            <a:ext cx="1455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 (</a:t>
            </a:r>
            <a:r>
              <a:rPr lang="en-US" i="1">
                <a:solidFill>
                  <a:srgbClr val="FF0000"/>
                </a:solidFill>
              </a:rPr>
              <a:t>n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625475" y="2924175"/>
          <a:ext cx="8137525" cy="232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1" name="Equation" r:id="rId4" imgW="3288960" imgH="939600" progId="Equation.3">
                  <p:embed/>
                </p:oleObj>
              </mc:Choice>
              <mc:Fallback>
                <p:oleObj name="Equation" r:id="rId4" imgW="3288960" imgH="939600" progId="Equation.3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2924175"/>
                        <a:ext cx="8137525" cy="2325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8800" y="6172200"/>
            <a:ext cx="64023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What rank is the matrix of 2D points?</a:t>
            </a:r>
          </a:p>
        </p:txBody>
      </p:sp>
    </p:spTree>
    <p:extLst>
      <p:ext uri="{BB962C8B-B14F-4D97-AF65-F5344CB8AC3E}">
        <p14:creationId xmlns:p14="http://schemas.microsoft.com/office/powerpoint/2010/main" val="156776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structure from motion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Let’s create a 2</a:t>
            </a:r>
            <a:r>
              <a:rPr lang="en-US" sz="2800" i="1" smtClean="0"/>
              <a:t>m</a:t>
            </a:r>
            <a:r>
              <a:rPr lang="en-US" sz="2800" smtClean="0"/>
              <a:t> </a:t>
            </a:r>
            <a:r>
              <a:rPr lang="en-US" sz="2800" smtClean="0">
                <a:cs typeface="Arial" charset="0"/>
              </a:rPr>
              <a:t>×</a:t>
            </a:r>
            <a:r>
              <a:rPr lang="en-US" sz="2800" smtClean="0"/>
              <a:t> </a:t>
            </a:r>
            <a:r>
              <a:rPr lang="en-US" sz="2800" i="1" smtClean="0"/>
              <a:t>n </a:t>
            </a:r>
            <a:r>
              <a:rPr lang="en-US" sz="2800" smtClean="0"/>
              <a:t>data (measurement) matrix: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04800" y="1457325"/>
          <a:ext cx="8686800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4" name="Equation" r:id="rId4" imgW="3276360" imgH="939600" progId="Equation.3">
                  <p:embed/>
                </p:oleObj>
              </mc:Choice>
              <mc:Fallback>
                <p:oleObj name="Equation" r:id="rId4" imgW="3276360" imgH="939600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57325"/>
                        <a:ext cx="8686800" cy="2490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648200" y="3957638"/>
            <a:ext cx="1354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(2</a:t>
            </a:r>
            <a:r>
              <a:rPr lang="en-US" sz="800">
                <a:solidFill>
                  <a:srgbClr val="FF0000"/>
                </a:solidFill>
              </a:rPr>
              <a:t> </a:t>
            </a:r>
            <a:r>
              <a:rPr lang="en-US" i="1">
                <a:solidFill>
                  <a:srgbClr val="FF0000"/>
                </a:solidFill>
              </a:rPr>
              <a:t>m </a:t>
            </a:r>
            <a:r>
              <a:rPr lang="en-US">
                <a:solidFill>
                  <a:srgbClr val="FF0000"/>
                </a:solidFill>
              </a:rPr>
              <a:t>×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3)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6257925" y="3043238"/>
            <a:ext cx="197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 (3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×</a:t>
            </a:r>
            <a:r>
              <a:rPr lang="en-US" i="1">
                <a:solidFill>
                  <a:srgbClr val="FF0000"/>
                </a:solidFill>
              </a:rPr>
              <a:t> n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52682" name="Text Box 10"/>
          <p:cNvSpPr txBox="1">
            <a:spLocks noChangeArrowheads="1"/>
          </p:cNvSpPr>
          <p:nvPr/>
        </p:nvSpPr>
        <p:spPr bwMode="auto">
          <a:xfrm>
            <a:off x="381000" y="5195888"/>
            <a:ext cx="838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The measurement matrix</a:t>
            </a:r>
            <a:r>
              <a:rPr lang="en-US" sz="2800" b="1" dirty="0">
                <a:latin typeface="Times New Roman" pitchFamily="18" charset="0"/>
              </a:rPr>
              <a:t> D = MS </a:t>
            </a:r>
            <a:r>
              <a:rPr lang="en-US" sz="2800" dirty="0"/>
              <a:t>must have rank 3!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76200" y="61404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C. Tomasi and T. Kanade. </a:t>
            </a:r>
            <a:r>
              <a:rPr lang="en-US">
                <a:hlinkClick r:id="rId6"/>
              </a:rPr>
              <a:t>Shape and motion from image streams under orthography: </a:t>
            </a:r>
            <a:br>
              <a:rPr lang="en-US">
                <a:hlinkClick r:id="rId6"/>
              </a:rPr>
            </a:br>
            <a:r>
              <a:rPr lang="en-US">
                <a:hlinkClick r:id="rId6"/>
              </a:rPr>
              <a:t>A factorization method.</a:t>
            </a:r>
            <a:r>
              <a:rPr lang="en-US"/>
              <a:t> </a:t>
            </a:r>
            <a:r>
              <a:rPr lang="en-US" i="1"/>
              <a:t>IJCV</a:t>
            </a:r>
            <a:r>
              <a:rPr lang="en-US"/>
              <a:t>, 9(2):137-154, November 1992. </a:t>
            </a:r>
          </a:p>
        </p:txBody>
      </p:sp>
    </p:spTree>
    <p:extLst>
      <p:ext uri="{BB962C8B-B14F-4D97-AF65-F5344CB8AC3E}">
        <p14:creationId xmlns:p14="http://schemas.microsoft.com/office/powerpoint/2010/main" val="346428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68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819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1238250"/>
          <a:ext cx="7772400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98" name="Image" r:id="rId4" imgW="11949206" imgH="7911111" progId="Photoshop.Image.10">
                  <p:embed/>
                </p:oleObj>
              </mc:Choice>
              <mc:Fallback>
                <p:oleObj name="Image" r:id="rId4" imgW="11949206" imgH="7911111" progId="Photoshop.Image.10">
                  <p:embed/>
                  <p:pic>
                    <p:nvPicPr>
                      <p:cNvPr id="819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55"/>
                      <a:stretch>
                        <a:fillRect/>
                      </a:stretch>
                    </p:blipFill>
                    <p:spPr bwMode="auto">
                      <a:xfrm>
                        <a:off x="685800" y="1238250"/>
                        <a:ext cx="7772400" cy="508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6705600" y="5105400"/>
            <a:ext cx="8509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AX</a:t>
            </a:r>
          </a:p>
        </p:txBody>
      </p:sp>
    </p:spTree>
    <p:extLst>
      <p:ext uri="{BB962C8B-B14F-4D97-AF65-F5344CB8AC3E}">
        <p14:creationId xmlns:p14="http://schemas.microsoft.com/office/powerpoint/2010/main" val="74138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9218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054100" y="1371600"/>
          <a:ext cx="71755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3" name="Image" r:id="rId4" imgW="10311111" imgH="7555556" progId="Photoshop.Image.10">
                  <p:embed/>
                </p:oleObj>
              </mc:Choice>
              <mc:Fallback>
                <p:oleObj name="Image" r:id="rId4" imgW="10311111" imgH="7555556" progId="Photoshop.Image.10">
                  <p:embed/>
                  <p:pic>
                    <p:nvPicPr>
                      <p:cNvPr id="92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1371600"/>
                        <a:ext cx="71755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5334000" y="3505200"/>
            <a:ext cx="3200400" cy="1316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28650" y="1000897"/>
            <a:ext cx="7886700" cy="5176066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Singular value decomposition of D:</a:t>
            </a:r>
          </a:p>
        </p:txBody>
      </p:sp>
    </p:spTree>
    <p:extLst>
      <p:ext uri="{BB962C8B-B14F-4D97-AF65-F5344CB8AC3E}">
        <p14:creationId xmlns:p14="http://schemas.microsoft.com/office/powerpoint/2010/main" val="2300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054100" y="1371600"/>
          <a:ext cx="71755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46" name="Image" r:id="rId4" imgW="10311111" imgH="7555556" progId="Photoshop.Image.10">
                  <p:embed/>
                </p:oleObj>
              </mc:Choice>
              <mc:Fallback>
                <p:oleObj name="Image" r:id="rId4" imgW="10311111" imgH="7555556" progId="Photoshop.Image.10">
                  <p:embed/>
                  <p:pic>
                    <p:nvPicPr>
                      <p:cNvPr id="102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1371600"/>
                        <a:ext cx="71755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Singular value decomposition of D:</a:t>
            </a:r>
          </a:p>
        </p:txBody>
      </p:sp>
    </p:spTree>
    <p:extLst>
      <p:ext uri="{BB962C8B-B14F-4D97-AF65-F5344CB8AC3E}">
        <p14:creationId xmlns:p14="http://schemas.microsoft.com/office/powerpoint/2010/main" val="13135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Factorizing the measurement matrix</a:t>
            </a:r>
          </a:p>
        </p:txBody>
      </p:sp>
      <p:graphicFrame>
        <p:nvGraphicFramePr>
          <p:cNvPr id="1126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85800" y="1371600"/>
          <a:ext cx="7086600" cy="501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71" name="Image" r:id="rId4" imgW="11250794" imgH="7961905" progId="Photoshop.Image.10">
                  <p:embed/>
                </p:oleObj>
              </mc:Choice>
              <mc:Fallback>
                <p:oleObj name="Image" r:id="rId4" imgW="11250794" imgH="7961905" progId="Photoshop.Image.10">
                  <p:embed/>
                  <p:pic>
                    <p:nvPicPr>
                      <p:cNvPr id="112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7086600" cy="501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7648575" y="6583363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4114800" y="3124200"/>
            <a:ext cx="4038600" cy="1189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762000" y="4191000"/>
            <a:ext cx="6858000" cy="2438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970005"/>
            <a:ext cx="7886700" cy="5206958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dirty="0" smtClean="0"/>
              <a:t>Obtaining a factorization from SVD:</a:t>
            </a:r>
          </a:p>
        </p:txBody>
      </p:sp>
    </p:spTree>
    <p:extLst>
      <p:ext uri="{BB962C8B-B14F-4D97-AF65-F5344CB8AC3E}">
        <p14:creationId xmlns:p14="http://schemas.microsoft.com/office/powerpoint/2010/main" val="30595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229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85800" y="1371600"/>
          <a:ext cx="7086600" cy="501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13" name="Image" r:id="rId4" imgW="11250794" imgH="7961905" progId="Photoshop.Image.10">
                  <p:embed/>
                </p:oleObj>
              </mc:Choice>
              <mc:Fallback>
                <p:oleObj name="Image" r:id="rId4" imgW="11250794" imgH="7961905" progId="Photoshop.Image.10">
                  <p:embed/>
                  <p:pic>
                    <p:nvPicPr>
                      <p:cNvPr id="122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7086600" cy="501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7648575" y="6583363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994150" y="5029200"/>
          <a:ext cx="41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14" name="Equation" r:id="rId6" imgW="164880" imgH="203040" progId="Equation.3">
                  <p:embed/>
                </p:oleObj>
              </mc:Choice>
              <mc:Fallback>
                <p:oleObj name="Equation" r:id="rId6" imgW="164880" imgH="203040" progId="Equation.3">
                  <p:embed/>
                  <p:pic>
                    <p:nvPicPr>
                      <p:cNvPr id="12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4150" y="5029200"/>
                        <a:ext cx="419100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6216650" y="5013325"/>
          <a:ext cx="4175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15" name="Equation" r:id="rId8" imgW="164880" imgH="203040" progId="Equation.3">
                  <p:embed/>
                </p:oleObj>
              </mc:Choice>
              <mc:Fallback>
                <p:oleObj name="Equation" r:id="rId8" imgW="164880" imgH="203040" progId="Equation.3">
                  <p:embed/>
                  <p:pic>
                    <p:nvPicPr>
                      <p:cNvPr id="122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5013325"/>
                        <a:ext cx="417513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28650" y="970005"/>
            <a:ext cx="7886700" cy="5206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Char char="•"/>
            </a:pPr>
            <a:r>
              <a:rPr lang="en-US" smtClean="0"/>
              <a:t>Obtaining a factorization from SVD: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80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ambiguity</a:t>
            </a:r>
          </a:p>
        </p:txBody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657600"/>
            <a:ext cx="7924800" cy="29718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The decomposition is not unique. We get the same </a:t>
            </a:r>
            <a:r>
              <a:rPr lang="en-US" b="1" dirty="0" smtClean="0"/>
              <a:t>D </a:t>
            </a:r>
            <a:r>
              <a:rPr lang="en-US" dirty="0" smtClean="0"/>
              <a:t>by using any 3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3 matrix </a:t>
            </a:r>
            <a:r>
              <a:rPr lang="en-US" b="1" dirty="0" smtClean="0"/>
              <a:t>C </a:t>
            </a:r>
            <a:r>
              <a:rPr lang="en-US" dirty="0" smtClean="0"/>
              <a:t>and applying the transformations </a:t>
            </a:r>
            <a:r>
              <a:rPr lang="en-US" b="1" dirty="0" smtClean="0"/>
              <a:t>A </a:t>
            </a:r>
            <a:r>
              <a:rPr lang="en-US" b="1" dirty="0" smtClean="0">
                <a:cs typeface="Arial" pitchFamily="34" charset="0"/>
              </a:rPr>
              <a:t>→ </a:t>
            </a:r>
            <a:r>
              <a:rPr lang="en-US" b="1" dirty="0" smtClean="0"/>
              <a:t>AC, X </a:t>
            </a:r>
            <a:r>
              <a:rPr lang="en-US" b="1" dirty="0" smtClean="0">
                <a:cs typeface="Arial" pitchFamily="34" charset="0"/>
              </a:rPr>
              <a:t>→</a:t>
            </a:r>
            <a:r>
              <a:rPr lang="en-US" b="1" dirty="0" smtClean="0"/>
              <a:t>C</a:t>
            </a:r>
            <a:r>
              <a:rPr lang="en-US" b="1" baseline="30000" dirty="0" smtClean="0"/>
              <a:t>-1</a:t>
            </a:r>
            <a:r>
              <a:rPr lang="en-US" b="1" dirty="0" smtClean="0"/>
              <a:t>X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That is because we have only an affine transformation and we have not enforced any Euclidean constraints (like forcing the image axes to be perpendicular, for example)</a:t>
            </a:r>
          </a:p>
        </p:txBody>
      </p:sp>
      <p:graphicFrame>
        <p:nvGraphicFramePr>
          <p:cNvPr id="1331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143000" y="990600"/>
          <a:ext cx="6858000" cy="261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42" name="Image" r:id="rId4" imgW="11746032" imgH="4482540" progId="Photoshop.Image.10">
                  <p:embed/>
                </p:oleObj>
              </mc:Choice>
              <mc:Fallback>
                <p:oleObj name="Image" r:id="rId4" imgW="11746032" imgH="4482540" progId="Photoshop.Image.10">
                  <p:embed/>
                  <p:pic>
                    <p:nvPicPr>
                      <p:cNvPr id="133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990600"/>
                        <a:ext cx="6858000" cy="261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graphicFrame>
        <p:nvGraphicFramePr>
          <p:cNvPr id="13315" name="Object 4"/>
          <p:cNvGraphicFramePr>
            <a:graphicFrameLocks noChangeAspect="1"/>
          </p:cNvGraphicFramePr>
          <p:nvPr/>
        </p:nvGraphicFramePr>
        <p:xfrm>
          <a:off x="6842125" y="2046288"/>
          <a:ext cx="35401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43" name="Equation" r:id="rId6" imgW="139680" imgH="215640" progId="Equation.3">
                  <p:embed/>
                </p:oleObj>
              </mc:Choice>
              <mc:Fallback>
                <p:oleObj name="Equation" r:id="rId6" imgW="139680" imgH="215640" progId="Equation.3">
                  <p:embed/>
                  <p:pic>
                    <p:nvPicPr>
                      <p:cNvPr id="133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5" y="2046288"/>
                        <a:ext cx="354013" cy="40481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5"/>
          <p:cNvGraphicFramePr>
            <a:graphicFrameLocks noChangeAspect="1"/>
          </p:cNvGraphicFramePr>
          <p:nvPr/>
        </p:nvGraphicFramePr>
        <p:xfrm>
          <a:off x="4240213" y="2057400"/>
          <a:ext cx="41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44" name="Equation" r:id="rId8" imgW="164880" imgH="203040" progId="Equation.3">
                  <p:embed/>
                </p:oleObj>
              </mc:Choice>
              <mc:Fallback>
                <p:oleObj name="Equation" r:id="rId8" imgW="164880" imgH="203040" progId="Equation.3">
                  <p:embed/>
                  <p:pic>
                    <p:nvPicPr>
                      <p:cNvPr id="133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2057400"/>
                        <a:ext cx="419100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6"/>
          <p:cNvGraphicFramePr>
            <a:graphicFrameLocks noChangeAspect="1"/>
          </p:cNvGraphicFramePr>
          <p:nvPr/>
        </p:nvGraphicFramePr>
        <p:xfrm>
          <a:off x="6781800" y="2057400"/>
          <a:ext cx="4175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45" name="Equation" r:id="rId10" imgW="164880" imgH="203040" progId="Equation.3">
                  <p:embed/>
                </p:oleObj>
              </mc:Choice>
              <mc:Fallback>
                <p:oleObj name="Equation" r:id="rId10" imgW="164880" imgH="203040" progId="Equation.3">
                  <p:embed/>
                  <p:pic>
                    <p:nvPicPr>
                      <p:cNvPr id="133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057400"/>
                        <a:ext cx="417513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83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9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Recap: Fundamental Matrix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Fundamental matrix maps from a point in one image to a line in the other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x and x’ correspond to the same 3d point X: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256" y="2915783"/>
            <a:ext cx="1500617" cy="67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186" y="2880600"/>
            <a:ext cx="1827364" cy="67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9671" y="4270148"/>
            <a:ext cx="2045197" cy="70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013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01140"/>
            <a:ext cx="7772400" cy="535686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Orthographic: image axes are perpendicular and of unit length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Eliminating the affine ambiguity</a:t>
            </a:r>
          </a:p>
        </p:txBody>
      </p:sp>
      <p:sp>
        <p:nvSpPr>
          <p:cNvPr id="24580" name="Freeform 5"/>
          <p:cNvSpPr>
            <a:spLocks/>
          </p:cNvSpPr>
          <p:nvPr/>
        </p:nvSpPr>
        <p:spPr bwMode="auto">
          <a:xfrm>
            <a:off x="2068513" y="3352800"/>
            <a:ext cx="2079625" cy="21304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2747963" y="4581525"/>
            <a:ext cx="3214687" cy="9445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066925" y="4560888"/>
            <a:ext cx="1588" cy="922337"/>
          </a:xfrm>
          <a:custGeom>
            <a:avLst/>
            <a:gdLst>
              <a:gd name="T0" fmla="*/ 0 w 1"/>
              <a:gd name="T1" fmla="*/ 2147483647 h 702"/>
              <a:gd name="T2" fmla="*/ 0 w 1"/>
              <a:gd name="T3" fmla="*/ 0 h 702"/>
              <a:gd name="T4" fmla="*/ 0 60000 65536"/>
              <a:gd name="T5" fmla="*/ 0 60000 65536"/>
              <a:gd name="T6" fmla="*/ 0 w 1"/>
              <a:gd name="T7" fmla="*/ 0 h 702"/>
              <a:gd name="T8" fmla="*/ 1 w 1"/>
              <a:gd name="T9" fmla="*/ 702 h 7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02">
                <a:moveTo>
                  <a:pt x="0" y="702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Freeform 8"/>
          <p:cNvSpPr>
            <a:spLocks/>
          </p:cNvSpPr>
          <p:nvPr/>
        </p:nvSpPr>
        <p:spPr bwMode="auto">
          <a:xfrm>
            <a:off x="2068513" y="5200650"/>
            <a:ext cx="769937" cy="279400"/>
          </a:xfrm>
          <a:custGeom>
            <a:avLst/>
            <a:gdLst>
              <a:gd name="T0" fmla="*/ 0 w 485"/>
              <a:gd name="T1" fmla="*/ 2147483647 h 176"/>
              <a:gd name="T2" fmla="*/ 2147483647 w 485"/>
              <a:gd name="T3" fmla="*/ 0 h 176"/>
              <a:gd name="T4" fmla="*/ 0 60000 65536"/>
              <a:gd name="T5" fmla="*/ 0 60000 65536"/>
              <a:gd name="T6" fmla="*/ 0 w 485"/>
              <a:gd name="T7" fmla="*/ 0 h 176"/>
              <a:gd name="T8" fmla="*/ 485 w 485"/>
              <a:gd name="T9" fmla="*/ 176 h 1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5" h="176">
                <a:moveTo>
                  <a:pt x="0" y="176"/>
                </a:moveTo>
                <a:lnTo>
                  <a:pt x="485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02325" y="5464175"/>
            <a:ext cx="93663" cy="9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2687638" y="4518025"/>
            <a:ext cx="93662" cy="9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2628900" y="4140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6021388" y="51482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2362200" y="5257800"/>
            <a:ext cx="46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a</a:t>
            </a:r>
            <a:r>
              <a:rPr lang="en-US" baseline="-25000"/>
              <a:t>1</a:t>
            </a:r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1590675" y="4724400"/>
            <a:ext cx="46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a</a:t>
            </a:r>
            <a:r>
              <a:rPr lang="en-US" baseline="-25000"/>
              <a:t>2</a:t>
            </a:r>
          </a:p>
        </p:txBody>
      </p:sp>
      <p:sp>
        <p:nvSpPr>
          <p:cNvPr id="24590" name="Text Box 15"/>
          <p:cNvSpPr txBox="1">
            <a:spLocks noChangeArrowheads="1"/>
          </p:cNvSpPr>
          <p:nvPr/>
        </p:nvSpPr>
        <p:spPr bwMode="auto">
          <a:xfrm>
            <a:off x="5943600" y="3429000"/>
            <a:ext cx="151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a</a:t>
            </a:r>
            <a:r>
              <a:rPr lang="en-US" sz="2800" baseline="-25000" dirty="0"/>
              <a:t>1 </a:t>
            </a:r>
            <a:r>
              <a:rPr lang="en-US" sz="2800" dirty="0">
                <a:cs typeface="Arial" charset="0"/>
              </a:rPr>
              <a:t>· </a:t>
            </a:r>
            <a:r>
              <a:rPr lang="en-US" sz="2800" b="1" dirty="0">
                <a:cs typeface="Arial" charset="0"/>
              </a:rPr>
              <a:t>a</a:t>
            </a:r>
            <a:r>
              <a:rPr lang="en-US" sz="2800" baseline="-25000" dirty="0">
                <a:cs typeface="Arial" charset="0"/>
              </a:rPr>
              <a:t>2 </a:t>
            </a:r>
            <a:r>
              <a:rPr lang="en-US" sz="2800" dirty="0">
                <a:cs typeface="Arial" charset="0"/>
              </a:rPr>
              <a:t>= 0</a:t>
            </a:r>
          </a:p>
        </p:txBody>
      </p:sp>
      <p:sp>
        <p:nvSpPr>
          <p:cNvPr id="24591" name="Text Box 16"/>
          <p:cNvSpPr txBox="1">
            <a:spLocks noChangeArrowheads="1"/>
          </p:cNvSpPr>
          <p:nvPr/>
        </p:nvSpPr>
        <p:spPr bwMode="auto">
          <a:xfrm>
            <a:off x="5867400" y="4191000"/>
            <a:ext cx="21868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|</a:t>
            </a:r>
            <a:r>
              <a:rPr lang="en-US" sz="2400" b="1" dirty="0"/>
              <a:t>a</a:t>
            </a:r>
            <a:r>
              <a:rPr lang="en-US" sz="2400" baseline="-25000" dirty="0"/>
              <a:t>1</a:t>
            </a:r>
            <a:r>
              <a:rPr lang="en-US" sz="2400" dirty="0">
                <a:cs typeface="Arial" charset="0"/>
              </a:rPr>
              <a:t>|</a:t>
            </a:r>
            <a:r>
              <a:rPr lang="en-US" sz="2400" baseline="30000" dirty="0">
                <a:cs typeface="Arial" charset="0"/>
              </a:rPr>
              <a:t>2</a:t>
            </a:r>
            <a:r>
              <a:rPr lang="en-US" sz="2400" dirty="0">
                <a:cs typeface="Arial" charset="0"/>
              </a:rPr>
              <a:t> = |</a:t>
            </a:r>
            <a:r>
              <a:rPr lang="en-US" sz="2400" b="1" dirty="0">
                <a:cs typeface="Arial" charset="0"/>
              </a:rPr>
              <a:t>a</a:t>
            </a:r>
            <a:r>
              <a:rPr lang="en-US" sz="2400" baseline="-25000" dirty="0">
                <a:cs typeface="Arial" charset="0"/>
              </a:rPr>
              <a:t>2</a:t>
            </a:r>
            <a:r>
              <a:rPr lang="en-US" sz="2400" dirty="0"/>
              <a:t>|</a:t>
            </a:r>
            <a:r>
              <a:rPr lang="en-US" sz="2400" baseline="30000" dirty="0"/>
              <a:t>2</a:t>
            </a:r>
            <a:r>
              <a:rPr lang="en-US" sz="2400" baseline="-25000" dirty="0"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= 1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24593" name="Freeform 18"/>
          <p:cNvSpPr>
            <a:spLocks/>
          </p:cNvSpPr>
          <p:nvPr/>
        </p:nvSpPr>
        <p:spPr bwMode="auto">
          <a:xfrm>
            <a:off x="2057400" y="5181600"/>
            <a:ext cx="228600" cy="209550"/>
          </a:xfrm>
          <a:custGeom>
            <a:avLst/>
            <a:gdLst>
              <a:gd name="T0" fmla="*/ 0 w 144"/>
              <a:gd name="T1" fmla="*/ 2147483647 h 132"/>
              <a:gd name="T2" fmla="*/ 2147483647 w 144"/>
              <a:gd name="T3" fmla="*/ 0 h 132"/>
              <a:gd name="T4" fmla="*/ 2147483647 w 144"/>
              <a:gd name="T5" fmla="*/ 2147483647 h 132"/>
              <a:gd name="T6" fmla="*/ 0 60000 65536"/>
              <a:gd name="T7" fmla="*/ 0 60000 65536"/>
              <a:gd name="T8" fmla="*/ 0 60000 65536"/>
              <a:gd name="T9" fmla="*/ 0 w 144"/>
              <a:gd name="T10" fmla="*/ 0 h 132"/>
              <a:gd name="T11" fmla="*/ 144 w 144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32">
                <a:moveTo>
                  <a:pt x="0" y="48"/>
                </a:moveTo>
                <a:lnTo>
                  <a:pt x="144" y="0"/>
                </a:lnTo>
                <a:lnTo>
                  <a:pt x="144" y="132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Solve for orthographic constraints</a:t>
            </a:r>
          </a:p>
        </p:txBody>
      </p:sp>
      <p:sp>
        <p:nvSpPr>
          <p:cNvPr id="14343" name="Content Placeholder 29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1807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i="1" dirty="0" smtClean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 smtClean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i="1" dirty="0" smtClean="0"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Solve for </a:t>
            </a:r>
            <a:r>
              <a:rPr lang="en-US" b="1" dirty="0" smtClean="0"/>
              <a:t>L = CC</a:t>
            </a:r>
            <a:r>
              <a:rPr lang="en-US" b="1" baseline="30000" dirty="0" smtClean="0"/>
              <a:t>T</a:t>
            </a:r>
            <a:endParaRPr lang="en-US" baseline="300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Recover </a:t>
            </a:r>
            <a:r>
              <a:rPr lang="en-US" b="1" dirty="0" smtClean="0"/>
              <a:t>C</a:t>
            </a:r>
            <a:r>
              <a:rPr lang="en-US" dirty="0" smtClean="0"/>
              <a:t> from </a:t>
            </a:r>
            <a:r>
              <a:rPr lang="en-US" b="1" dirty="0" smtClean="0"/>
              <a:t>L</a:t>
            </a:r>
            <a:r>
              <a:rPr lang="en-US" dirty="0" smtClean="0"/>
              <a:t> by </a:t>
            </a:r>
            <a:r>
              <a:rPr lang="en-US" dirty="0" err="1" smtClean="0"/>
              <a:t>Cholesky</a:t>
            </a:r>
            <a:r>
              <a:rPr lang="en-US" dirty="0" smtClean="0"/>
              <a:t> decomposition: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L </a:t>
            </a:r>
            <a:r>
              <a:rPr lang="en-US" b="1" dirty="0" smtClean="0"/>
              <a:t>= CC</a:t>
            </a:r>
            <a:r>
              <a:rPr lang="en-US" b="1" baseline="30000" dirty="0" smtClean="0"/>
              <a:t>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Update </a:t>
            </a:r>
            <a:r>
              <a:rPr lang="en-US" b="1" dirty="0" smtClean="0"/>
              <a:t>A</a:t>
            </a:r>
            <a:r>
              <a:rPr lang="en-US" dirty="0" smtClean="0"/>
              <a:t> and </a:t>
            </a:r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b="1" dirty="0" smtClean="0"/>
              <a:t> A = AC, X = C</a:t>
            </a:r>
            <a:r>
              <a:rPr lang="en-US" b="1" baseline="30000" dirty="0" smtClean="0"/>
              <a:t>-1</a:t>
            </a:r>
            <a:r>
              <a:rPr lang="en-US" b="1" dirty="0" smtClean="0"/>
              <a:t>X</a:t>
            </a:r>
          </a:p>
          <a:p>
            <a:pPr marL="0" indent="0">
              <a:buNone/>
            </a:pPr>
            <a:endParaRPr lang="en-US" baseline="30000" dirty="0" smtClean="0"/>
          </a:p>
          <a:p>
            <a:endParaRPr lang="en-US" dirty="0" smtClean="0"/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447707"/>
              </p:ext>
            </p:extLst>
          </p:nvPr>
        </p:nvGraphicFramePr>
        <p:xfrm>
          <a:off x="5661660" y="2315210"/>
          <a:ext cx="1751013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86" name="Equation" r:id="rId3" imgW="660240" imgH="482400" progId="Equation.3">
                  <p:embed/>
                </p:oleObj>
              </mc:Choice>
              <mc:Fallback>
                <p:oleObj name="Equation" r:id="rId3" imgW="660240" imgH="482400" progId="Equation.3">
                  <p:embed/>
                  <p:pic>
                    <p:nvPicPr>
                      <p:cNvPr id="1433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1660" y="2315210"/>
                        <a:ext cx="1751013" cy="1277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4518660" y="2772410"/>
            <a:ext cx="1023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where</a:t>
            </a:r>
            <a:endParaRPr lang="en-US"/>
          </a:p>
        </p:txBody>
      </p:sp>
      <p:graphicFrame>
        <p:nvGraphicFramePr>
          <p:cNvPr id="1433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824125"/>
              </p:ext>
            </p:extLst>
          </p:nvPr>
        </p:nvGraphicFramePr>
        <p:xfrm>
          <a:off x="1975485" y="2119948"/>
          <a:ext cx="23241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87" name="Equation" r:id="rId5" imgW="876240" imgH="241200" progId="Equation.3">
                  <p:embed/>
                </p:oleObj>
              </mc:Choice>
              <mc:Fallback>
                <p:oleObj name="Equation" r:id="rId5" imgW="876240" imgH="241200" progId="Equation.3">
                  <p:embed/>
                  <p:pic>
                    <p:nvPicPr>
                      <p:cNvPr id="143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5485" y="2119948"/>
                        <a:ext cx="23241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521665"/>
              </p:ext>
            </p:extLst>
          </p:nvPr>
        </p:nvGraphicFramePr>
        <p:xfrm>
          <a:off x="1970723" y="2696210"/>
          <a:ext cx="235585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88" name="Equation" r:id="rId7" imgW="888840" imgH="241200" progId="Equation.3">
                  <p:embed/>
                </p:oleObj>
              </mc:Choice>
              <mc:Fallback>
                <p:oleObj name="Equation" r:id="rId7" imgW="888840" imgH="241200" progId="Equation.3">
                  <p:embed/>
                  <p:pic>
                    <p:nvPicPr>
                      <p:cNvPr id="143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723" y="2696210"/>
                        <a:ext cx="235585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862501"/>
              </p:ext>
            </p:extLst>
          </p:nvPr>
        </p:nvGraphicFramePr>
        <p:xfrm>
          <a:off x="1970723" y="3229610"/>
          <a:ext cx="24257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89" name="Equation" r:id="rId9" imgW="914400" imgH="241200" progId="Equation.3">
                  <p:embed/>
                </p:oleObj>
              </mc:Choice>
              <mc:Fallback>
                <p:oleObj name="Equation" r:id="rId9" imgW="914400" imgH="241200" progId="Equation.3">
                  <p:embed/>
                  <p:pic>
                    <p:nvPicPr>
                      <p:cNvPr id="1434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723" y="3229610"/>
                        <a:ext cx="24257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TextBox 30"/>
          <p:cNvSpPr txBox="1">
            <a:spLocks noChangeArrowheads="1"/>
          </p:cNvSpPr>
          <p:nvPr/>
        </p:nvSpPr>
        <p:spPr bwMode="auto">
          <a:xfrm>
            <a:off x="3896678" y="5999798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~</a:t>
            </a:r>
          </a:p>
        </p:txBody>
      </p:sp>
      <p:sp>
        <p:nvSpPr>
          <p:cNvPr id="14346" name="TextBox 31"/>
          <p:cNvSpPr txBox="1">
            <a:spLocks noChangeArrowheads="1"/>
          </p:cNvSpPr>
          <p:nvPr/>
        </p:nvSpPr>
        <p:spPr bwMode="auto">
          <a:xfrm>
            <a:off x="5450840" y="5999798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~</a:t>
            </a:r>
          </a:p>
        </p:txBody>
      </p:sp>
      <p:sp>
        <p:nvSpPr>
          <p:cNvPr id="14347" name="TextBox 32"/>
          <p:cNvSpPr txBox="1">
            <a:spLocks noChangeArrowheads="1"/>
          </p:cNvSpPr>
          <p:nvPr/>
        </p:nvSpPr>
        <p:spPr bwMode="auto">
          <a:xfrm>
            <a:off x="628650" y="989647"/>
            <a:ext cx="4687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Three equations for each image </a:t>
            </a:r>
            <a:r>
              <a:rPr lang="en-US" sz="2400" dirty="0" err="1"/>
              <a:t>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446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solve </a:t>
            </a:r>
            <a:r>
              <a:rPr lang="en-US" b="1" dirty="0" smtClean="0"/>
              <a:t>L </a:t>
            </a:r>
            <a:r>
              <a:rPr lang="en-US" b="1" dirty="0"/>
              <a:t>= </a:t>
            </a:r>
            <a:r>
              <a:rPr lang="en-US" b="1" dirty="0" smtClean="0"/>
              <a:t>CC</a:t>
            </a:r>
            <a:r>
              <a:rPr lang="en-US" b="1" baseline="30000" dirty="0" smtClean="0"/>
              <a:t>T</a:t>
            </a:r>
            <a:r>
              <a:rPr lang="en-US" dirty="0"/>
              <a:t> ?</a:t>
            </a:r>
            <a:r>
              <a:rPr lang="en-US" b="1" baseline="30000" dirty="0" smtClean="0"/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872767" y="3155474"/>
                <a:ext cx="5960542" cy="3343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𝑐𝑓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767" y="3155474"/>
                <a:ext cx="5960542" cy="33431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own Arrow 4"/>
          <p:cNvSpPr/>
          <p:nvPr/>
        </p:nvSpPr>
        <p:spPr>
          <a:xfrm>
            <a:off x="4331970" y="3155474"/>
            <a:ext cx="480060" cy="6153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5828" y="5815846"/>
            <a:ext cx="473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eshape([a b c]’*[d e f], [1, 9])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57500" y="5100674"/>
            <a:ext cx="472440" cy="690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1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 summary</a:t>
            </a:r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60325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 </a:t>
            </a:r>
            <a:r>
              <a:rPr lang="en-US" dirty="0" smtClean="0"/>
              <a:t>images and </a:t>
            </a:r>
            <a:r>
              <a:rPr lang="en-US" i="1" dirty="0" smtClean="0"/>
              <a:t>n </a:t>
            </a:r>
            <a:r>
              <a:rPr lang="en-US" dirty="0" smtClean="0"/>
              <a:t>tracked features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image </a:t>
            </a:r>
            <a:r>
              <a:rPr lang="en-US" i="1" dirty="0" err="1" smtClean="0"/>
              <a:t>i</a:t>
            </a:r>
            <a:r>
              <a:rPr lang="en-US" i="1" dirty="0" smtClean="0"/>
              <a:t>, c</a:t>
            </a:r>
            <a:r>
              <a:rPr lang="en-US" dirty="0" smtClean="0"/>
              <a:t>enter the feature coordinates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Construct a 2</a:t>
            </a:r>
            <a:r>
              <a:rPr lang="en-US" i="1" dirty="0" smtClean="0"/>
              <a:t>m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</a:t>
            </a:r>
            <a:r>
              <a:rPr lang="en-US" i="1" dirty="0" smtClean="0"/>
              <a:t>n </a:t>
            </a:r>
            <a:r>
              <a:rPr lang="en-US" dirty="0" smtClean="0"/>
              <a:t>measurement matrix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Column </a:t>
            </a:r>
            <a:r>
              <a:rPr lang="en-US" i="1" dirty="0" smtClean="0"/>
              <a:t>j </a:t>
            </a:r>
            <a:r>
              <a:rPr lang="en-US" dirty="0" smtClean="0"/>
              <a:t>contains the projection of point </a:t>
            </a:r>
            <a:r>
              <a:rPr lang="en-US" i="1" dirty="0" smtClean="0"/>
              <a:t>j </a:t>
            </a:r>
            <a:r>
              <a:rPr lang="en-US" dirty="0" smtClean="0"/>
              <a:t>in all views</a:t>
            </a:r>
          </a:p>
          <a:p>
            <a:pPr lvl="1">
              <a:defRPr/>
            </a:pPr>
            <a:r>
              <a:rPr lang="en-US" dirty="0" smtClean="0"/>
              <a:t>Row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contains one coordinate of the projections of all the </a:t>
            </a:r>
            <a:r>
              <a:rPr lang="en-US" i="1" dirty="0" smtClean="0"/>
              <a:t>n </a:t>
            </a:r>
            <a:r>
              <a:rPr lang="en-US" dirty="0" smtClean="0"/>
              <a:t>points in image </a:t>
            </a:r>
            <a:r>
              <a:rPr lang="en-US" i="1" dirty="0" err="1" smtClean="0"/>
              <a:t>i</a:t>
            </a:r>
            <a:endParaRPr lang="en-US" i="1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Factorize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Compute SVD: </a:t>
            </a:r>
            <a:r>
              <a:rPr lang="en-US" b="1" dirty="0" smtClean="0"/>
              <a:t>D </a:t>
            </a:r>
            <a:r>
              <a:rPr lang="en-US" dirty="0" smtClean="0"/>
              <a:t>=</a:t>
            </a:r>
            <a:r>
              <a:rPr lang="en-US" b="1" dirty="0" smtClean="0"/>
              <a:t> U W V</a:t>
            </a:r>
            <a:r>
              <a:rPr lang="en-US" b="1" baseline="30000" dirty="0" smtClean="0"/>
              <a:t>T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U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V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dirty="0" smtClean="0"/>
              <a:t> by taking the upper left 3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3 block of</a:t>
            </a:r>
            <a:r>
              <a:rPr lang="en-US" i="1" dirty="0" smtClean="0"/>
              <a:t> </a:t>
            </a:r>
            <a:r>
              <a:rPr lang="en-US" b="1" dirty="0" smtClean="0"/>
              <a:t>W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Create the motion</a:t>
            </a:r>
            <a:r>
              <a:rPr lang="en-US" dirty="0"/>
              <a:t> </a:t>
            </a:r>
            <a:r>
              <a:rPr lang="en-US" dirty="0" smtClean="0"/>
              <a:t>(affine) and shape (3D) matrices:</a:t>
            </a:r>
          </a:p>
          <a:p>
            <a:pPr marL="457200" lvl="1" indent="0">
              <a:buNone/>
              <a:defRPr/>
            </a:pPr>
            <a:r>
              <a:rPr lang="en-US" b="1" dirty="0" smtClean="0"/>
              <a:t>	A</a:t>
            </a:r>
            <a:r>
              <a:rPr lang="en-US" dirty="0" smtClean="0"/>
              <a:t> =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  </a:t>
            </a:r>
            <a:r>
              <a:rPr lang="en-US" dirty="0" smtClean="0"/>
              <a:t>and </a:t>
            </a:r>
            <a:r>
              <a:rPr lang="en-US" b="1" dirty="0" smtClean="0"/>
              <a:t>S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</a:t>
            </a:r>
            <a:r>
              <a:rPr lang="en-US" dirty="0" smtClean="0"/>
              <a:t>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T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Eliminate affine </a:t>
            </a:r>
            <a:r>
              <a:rPr lang="en-US" dirty="0" smtClean="0"/>
              <a:t>ambiguity</a:t>
            </a:r>
          </a:p>
          <a:p>
            <a:pPr lvl="1">
              <a:buFontTx/>
              <a:buChar char="•"/>
              <a:defRPr/>
            </a:pPr>
            <a:r>
              <a:rPr lang="en-US" dirty="0" smtClean="0"/>
              <a:t>Solve </a:t>
            </a:r>
            <a:r>
              <a:rPr lang="en-US" b="1" dirty="0"/>
              <a:t>L = </a:t>
            </a:r>
            <a:r>
              <a:rPr lang="en-US" b="1" dirty="0" smtClean="0"/>
              <a:t>CC</a:t>
            </a:r>
            <a:r>
              <a:rPr lang="en-US" b="1" baseline="30000" dirty="0" smtClean="0"/>
              <a:t>T </a:t>
            </a:r>
            <a:r>
              <a:rPr lang="en-US" dirty="0" smtClean="0"/>
              <a:t>using</a:t>
            </a:r>
            <a:r>
              <a:rPr lang="en-US" b="1" dirty="0" smtClean="0"/>
              <a:t> </a:t>
            </a:r>
            <a:r>
              <a:rPr lang="en-US" dirty="0" smtClean="0"/>
              <a:t>metric constraints</a:t>
            </a:r>
          </a:p>
          <a:p>
            <a:pPr lvl="1">
              <a:buFontTx/>
              <a:buChar char="•"/>
              <a:defRPr/>
            </a:pPr>
            <a:r>
              <a:rPr lang="en-US" dirty="0" smtClean="0"/>
              <a:t>Solve </a:t>
            </a:r>
            <a:r>
              <a:rPr lang="en-US" b="1" dirty="0" smtClean="0"/>
              <a:t>C</a:t>
            </a:r>
            <a:r>
              <a:rPr lang="zh-TW" altLang="en-US" b="1" dirty="0" smtClean="0"/>
              <a:t> </a:t>
            </a:r>
            <a:r>
              <a:rPr lang="en-US" altLang="zh-TW" dirty="0" smtClean="0"/>
              <a:t>using </a:t>
            </a:r>
            <a:r>
              <a:rPr lang="en-US" altLang="zh-TW" dirty="0" err="1" smtClean="0"/>
              <a:t>Cholesky</a:t>
            </a:r>
            <a:r>
              <a:rPr lang="en-US" altLang="zh-TW" dirty="0" smtClean="0"/>
              <a:t> decomposition</a:t>
            </a:r>
          </a:p>
          <a:p>
            <a:pPr lvl="1">
              <a:buFontTx/>
              <a:buChar char="•"/>
              <a:defRPr/>
            </a:pPr>
            <a:r>
              <a:rPr lang="en-US" dirty="0" smtClean="0"/>
              <a:t>Update </a:t>
            </a:r>
            <a:r>
              <a:rPr lang="en-US" b="1" dirty="0"/>
              <a:t>A</a:t>
            </a:r>
            <a:r>
              <a:rPr lang="en-US" dirty="0" smtClean="0"/>
              <a:t> and </a:t>
            </a:r>
            <a:r>
              <a:rPr lang="en-US" b="1" dirty="0" smtClean="0"/>
              <a:t>X: A = AC, S = C</a:t>
            </a:r>
            <a:r>
              <a:rPr lang="en-US" b="1" baseline="30000" dirty="0" smtClean="0"/>
              <a:t>-1</a:t>
            </a:r>
            <a:r>
              <a:rPr lang="en-US" b="1" dirty="0" smtClean="0"/>
              <a:t>S</a:t>
            </a:r>
            <a:endParaRPr lang="en-US" dirty="0" smtClean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777163" y="6583362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</p:spTree>
    <p:extLst>
      <p:ext uri="{BB962C8B-B14F-4D97-AF65-F5344CB8AC3E}">
        <p14:creationId xmlns:p14="http://schemas.microsoft.com/office/powerpoint/2010/main" val="12704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Dealing with missing data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So far, we have assumed that all points are visible in all views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In reality, the measurement matrix typically looks something like this: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One solution:</a:t>
            </a:r>
          </a:p>
          <a:p>
            <a:pPr lvl="1">
              <a:defRPr/>
            </a:pPr>
            <a:r>
              <a:rPr lang="en-US" dirty="0" smtClean="0"/>
              <a:t>solve using a dense </a:t>
            </a:r>
            <a:r>
              <a:rPr lang="en-US" dirty="0" err="1" smtClean="0"/>
              <a:t>submatrix</a:t>
            </a:r>
            <a:r>
              <a:rPr lang="en-US" dirty="0" smtClean="0"/>
              <a:t> of visible points</a:t>
            </a:r>
          </a:p>
          <a:p>
            <a:pPr lvl="1">
              <a:defRPr/>
            </a:pPr>
            <a:r>
              <a:rPr lang="en-US" dirty="0" smtClean="0"/>
              <a:t>Iteratively add new cameras</a:t>
            </a:r>
          </a:p>
        </p:txBody>
      </p:sp>
      <p:graphicFrame>
        <p:nvGraphicFramePr>
          <p:cNvPr id="15362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2000" y="2971800"/>
          <a:ext cx="6705600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6" name="Image" r:id="rId4" imgW="11746032" imgH="2501587" progId="Photoshop.Image.10">
                  <p:embed/>
                </p:oleObj>
              </mc:Choice>
              <mc:Fallback>
                <p:oleObj name="Image" r:id="rId4" imgW="11746032" imgH="2501587" progId="Photoshop.Image.10">
                  <p:embed/>
                  <p:pic>
                    <p:nvPicPr>
                      <p:cNvPr id="153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971800"/>
                        <a:ext cx="6705600" cy="142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Line 7"/>
          <p:cNvSpPr>
            <a:spLocks noChangeShapeType="1"/>
          </p:cNvSpPr>
          <p:nvPr/>
        </p:nvSpPr>
        <p:spPr bwMode="auto">
          <a:xfrm>
            <a:off x="7620000" y="2971800"/>
            <a:ext cx="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7713663" y="3429000"/>
            <a:ext cx="135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15367" name="Line 9"/>
          <p:cNvSpPr>
            <a:spLocks noChangeShapeType="1"/>
          </p:cNvSpPr>
          <p:nvPr/>
        </p:nvSpPr>
        <p:spPr bwMode="auto">
          <a:xfrm>
            <a:off x="2590800" y="4572000"/>
            <a:ext cx="3124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657600" y="4572000"/>
            <a:ext cx="99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36964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omas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143000"/>
            <a:ext cx="4819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tomasi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25" y="1054100"/>
            <a:ext cx="26193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</a:t>
            </a:r>
            <a:r>
              <a:rPr lang="en-US" dirty="0" smtClean="0"/>
              <a:t>results</a:t>
            </a:r>
            <a:endParaRPr lang="en-US" dirty="0" smtClean="0"/>
          </a:p>
        </p:txBody>
      </p:sp>
      <p:pic>
        <p:nvPicPr>
          <p:cNvPr id="26629" name="Picture 8" descr="tomasi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625" y="3657600"/>
            <a:ext cx="2371725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76200" y="62166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Tomasi</a:t>
            </a:r>
            <a:r>
              <a:rPr lang="en-US" dirty="0"/>
              <a:t> and T. Kanade. </a:t>
            </a:r>
            <a:r>
              <a:rPr lang="en-US" dirty="0">
                <a:hlinkClick r:id="rId6"/>
              </a:rPr>
              <a:t>Shape and motion from image streams under orthography: </a:t>
            </a:r>
            <a:br>
              <a:rPr lang="en-US" dirty="0">
                <a:hlinkClick r:id="rId6"/>
              </a:rPr>
            </a:br>
            <a:r>
              <a:rPr lang="en-US" dirty="0">
                <a:hlinkClick r:id="rId6"/>
              </a:rPr>
              <a:t>A factorization method.</a:t>
            </a:r>
            <a:r>
              <a:rPr lang="en-US" dirty="0"/>
              <a:t> </a:t>
            </a:r>
            <a:r>
              <a:rPr lang="en-US" i="1" dirty="0"/>
              <a:t>IJCV</a:t>
            </a:r>
            <a:r>
              <a:rPr lang="en-US" dirty="0"/>
              <a:t>, 9(2):137-154, November 1992. </a:t>
            </a:r>
          </a:p>
        </p:txBody>
      </p:sp>
    </p:spTree>
    <p:extLst>
      <p:ext uri="{BB962C8B-B14F-4D97-AF65-F5344CB8AC3E}">
        <p14:creationId xmlns:p14="http://schemas.microsoft.com/office/powerpoint/2010/main" val="104499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explanation of Affine </a:t>
            </a:r>
            <a:r>
              <a:rPr lang="en-US" dirty="0" err="1" smtClean="0"/>
              <a:t>SfM</a:t>
            </a:r>
            <a:r>
              <a:rPr lang="en-US" dirty="0" smtClean="0"/>
              <a:t>: </a:t>
            </a:r>
            <a:r>
              <a:rPr lang="en-US" dirty="0"/>
              <a:t>c</a:t>
            </a:r>
            <a:r>
              <a:rPr lang="en-US" dirty="0" smtClean="0"/>
              <a:t>lass notes from </a:t>
            </a:r>
            <a:r>
              <a:rPr lang="en-US" dirty="0" err="1" smtClean="0"/>
              <a:t>Lischinksi</a:t>
            </a:r>
            <a:r>
              <a:rPr lang="en-US" dirty="0" smtClean="0"/>
              <a:t> and Gruber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http://www.cs.huji.ac.il/~</a:t>
            </a:r>
            <a:r>
              <a:rPr lang="en-US" dirty="0" smtClean="0">
                <a:hlinkClick r:id="rId2"/>
              </a:rPr>
              <a:t>csip/sfm.pdf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Clear explanation of </a:t>
            </a:r>
            <a:r>
              <a:rPr lang="en-US" dirty="0" err="1" smtClean="0"/>
              <a:t>epipolar</a:t>
            </a:r>
            <a:r>
              <a:rPr lang="en-US" dirty="0" smtClean="0"/>
              <a:t> geometry and projective </a:t>
            </a:r>
            <a:r>
              <a:rPr lang="en-US" dirty="0" err="1" smtClean="0"/>
              <a:t>SfM</a:t>
            </a:r>
            <a:endParaRPr lang="en-US" dirty="0"/>
          </a:p>
          <a:p>
            <a:pPr lvl="1"/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://mi.eng.cam.ac.uk/~cipolla/publications/contributionToEditedBook/2008-SFM-chapters.pdf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8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Review of Affine </a:t>
            </a:r>
            <a:r>
              <a:rPr lang="en-US" sz="3600" dirty="0" err="1" smtClean="0"/>
              <a:t>SfM</a:t>
            </a:r>
            <a:r>
              <a:rPr lang="en-US" sz="3600" dirty="0" smtClean="0"/>
              <a:t> from Interest Points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interest points (e.g., Harris)</a:t>
            </a:r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2" name="Equation" r:id="rId3" imgW="2654300" imgH="508000" progId="Equation.3">
                  <p:embed/>
                </p:oleObj>
              </mc:Choice>
              <mc:Fallback>
                <p:oleObj name="Equation" r:id="rId3" imgW="2654300" imgH="508000" progId="Equation.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20DF674B-0DFB-4824-88D8-0975E4120CC4}" type="slidenum">
              <a:rPr lang="de-DE" smtClean="0"/>
              <a:pPr>
                <a:defRPr/>
              </a:pPr>
              <a:t>57</a:t>
            </a:fld>
            <a:endParaRPr lang="de-DE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29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3" name="Equation" r:id="rId15" imgW="2679700" imgH="254000" progId="Equation.3">
                  <p:embed/>
                </p:oleObj>
              </mc:Choice>
              <mc:Fallback>
                <p:oleObj name="Equation" r:id="rId15" imgW="2679700" imgH="254000" progId="Equation.3">
                  <p:embed/>
                  <p:pic>
                    <p:nvPicPr>
                      <p:cNvPr id="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 noChangeAspect="1"/>
          </p:cNvGraphicFramePr>
          <p:nvPr>
            <p:extLst/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4" name="Equation" r:id="rId17" imgW="2806560" imgH="228600" progId="Equation.3">
                  <p:embed/>
                </p:oleObj>
              </mc:Choice>
              <mc:Fallback>
                <p:oleObj name="Equation" r:id="rId17" imgW="2806560" imgH="228600" progId="Equation.3">
                  <p:embed/>
                  <p:pic>
                    <p:nvPicPr>
                      <p:cNvPr id="3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graphicFrame>
        <p:nvGraphicFramePr>
          <p:cNvPr id="34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5" name="Equation" r:id="rId19" imgW="1066800" imgH="457200" progId="Equation.DSMT4">
                  <p:embed/>
                </p:oleObj>
              </mc:Choice>
              <mc:Fallback>
                <p:oleObj name="Equation" r:id="rId19" imgW="1066800" imgH="457200" progId="Equation.DSMT4">
                  <p:embed/>
                  <p:pic>
                    <p:nvPicPr>
                      <p:cNvPr id="3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08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Review of Affine </a:t>
            </a:r>
            <a:r>
              <a:rPr lang="en-US" sz="3600" dirty="0" err="1"/>
              <a:t>SfM</a:t>
            </a:r>
            <a:r>
              <a:rPr lang="en-US" sz="3600" dirty="0"/>
              <a:t> from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2632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2.  Correspondence via Lucas-Kanade tracking</a:t>
            </a:r>
            <a:endParaRPr lang="en-US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228600" y="2195513"/>
            <a:ext cx="8229600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Initialize (</a:t>
            </a:r>
            <a:r>
              <a:rPr lang="en-US" dirty="0" err="1" smtClean="0"/>
              <a:t>x’,y</a:t>
            </a:r>
            <a:r>
              <a:rPr lang="en-US" dirty="0" smtClean="0"/>
              <a:t>’) =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Compute (</a:t>
            </a:r>
            <a:r>
              <a:rPr lang="en-US" dirty="0" err="1" smtClean="0"/>
              <a:t>u,v</a:t>
            </a:r>
            <a:r>
              <a:rPr lang="en-US" dirty="0" smtClean="0"/>
              <a:t>) by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Shift window by (u, v):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x’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x’+u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 y’=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y’+v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Recalculate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Repeat steps 2-4 until small change</a:t>
            </a:r>
          </a:p>
          <a:p>
            <a:pPr marL="1371600" lvl="2" indent="-514350"/>
            <a:r>
              <a:rPr lang="en-US" dirty="0" smtClean="0"/>
              <a:t>Use interpolation for </a:t>
            </a:r>
            <a:r>
              <a:rPr lang="en-US" dirty="0" err="1" smtClean="0"/>
              <a:t>subpixel</a:t>
            </a:r>
            <a:r>
              <a:rPr lang="en-US" dirty="0" smtClean="0"/>
              <a:t> values</a:t>
            </a:r>
          </a:p>
          <a:p>
            <a:pPr marL="1371600" lvl="2" indent="-514350"/>
            <a:endParaRPr lang="en-US" dirty="0" smtClean="0"/>
          </a:p>
        </p:txBody>
      </p:sp>
      <p:pic>
        <p:nvPicPr>
          <p:cNvPr id="36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43" y="3370648"/>
            <a:ext cx="55610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1054443" y="4186624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moment matrix for feature patch in first image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4559643" y="4339024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displacement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rot="16200000" flipV="1">
            <a:off x="4788243" y="4034224"/>
            <a:ext cx="30480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6781801" y="2713037"/>
            <a:ext cx="304800" cy="31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7"/>
          <p:cNvSpPr txBox="1">
            <a:spLocks noChangeArrowheads="1"/>
          </p:cNvSpPr>
          <p:nvPr/>
        </p:nvSpPr>
        <p:spPr bwMode="auto">
          <a:xfrm>
            <a:off x="5410200" y="2255837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= I(x’, y’, t+1) - I(x, y, t) </a:t>
            </a:r>
          </a:p>
        </p:txBody>
      </p:sp>
      <p:sp>
        <p:nvSpPr>
          <p:cNvPr id="42" name="TextBox 17"/>
          <p:cNvSpPr txBox="1">
            <a:spLocks noChangeArrowheads="1"/>
          </p:cNvSpPr>
          <p:nvPr/>
        </p:nvSpPr>
        <p:spPr bwMode="auto">
          <a:xfrm>
            <a:off x="6400800" y="1696887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Original (</a:t>
            </a:r>
            <a:r>
              <a:rPr lang="en-US" dirty="0" err="1"/>
              <a:t>x,y</a:t>
            </a:r>
            <a:r>
              <a:rPr lang="en-US" dirty="0"/>
              <a:t>) position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rot="5400000">
            <a:off x="7696994" y="2178843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9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Review of Affine </a:t>
            </a:r>
            <a:r>
              <a:rPr lang="en-US" sz="3600" dirty="0" err="1"/>
              <a:t>SfM</a:t>
            </a:r>
            <a:r>
              <a:rPr lang="en-US" sz="3600" dirty="0"/>
              <a:t> from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.  Get Affine camera matrix and 3D points using </a:t>
            </a:r>
            <a:r>
              <a:rPr lang="en-US" dirty="0" err="1" smtClean="0"/>
              <a:t>Tomasi</a:t>
            </a:r>
            <a:r>
              <a:rPr lang="en-US" dirty="0" smtClean="0"/>
              <a:t>-Kanade factorization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96240" y="2286000"/>
            <a:ext cx="5637328" cy="3962400"/>
            <a:chOff x="1054100" y="1371600"/>
            <a:chExt cx="7480300" cy="5257800"/>
          </a:xfrm>
        </p:grpSpPr>
        <p:graphicFrame>
          <p:nvGraphicFramePr>
            <p:cNvPr id="13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1054100" y="1371600"/>
            <a:ext cx="7175500" cy="525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315" name="Image" r:id="rId3" imgW="10311111" imgH="7555556" progId="Photoshop.Image.10">
                    <p:embed/>
                  </p:oleObj>
                </mc:Choice>
                <mc:Fallback>
                  <p:oleObj name="Image" r:id="rId3" imgW="10311111" imgH="7555556" progId="Photoshop.Image.10">
                    <p:embed/>
                    <p:pic>
                      <p:nvPicPr>
                        <p:cNvPr id="13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4100" y="1371600"/>
                          <a:ext cx="7175500" cy="5257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5334000" y="3505200"/>
              <a:ext cx="3200400" cy="13160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Plus 4"/>
          <p:cNvSpPr/>
          <p:nvPr/>
        </p:nvSpPr>
        <p:spPr>
          <a:xfrm>
            <a:off x="5979492" y="4141879"/>
            <a:ext cx="443432" cy="49589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3697330"/>
            <a:ext cx="2416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Solve for orthographic constraints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55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itle 1"/>
          <p:cNvSpPr>
            <a:spLocks noGrp="1"/>
          </p:cNvSpPr>
          <p:nvPr>
            <p:ph type="title"/>
          </p:nvPr>
        </p:nvSpPr>
        <p:spPr>
          <a:xfrm>
            <a:off x="629841" y="1"/>
            <a:ext cx="7886700" cy="1027688"/>
          </a:xfrm>
        </p:spPr>
        <p:txBody>
          <a:bodyPr/>
          <a:lstStyle/>
          <a:p>
            <a:r>
              <a:rPr lang="en-US" dirty="0" smtClean="0"/>
              <a:t>Recap: Automatic Estimation of F</a:t>
            </a:r>
          </a:p>
        </p:txBody>
      </p:sp>
      <p:sp>
        <p:nvSpPr>
          <p:cNvPr id="3085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1716575" y="1600200"/>
            <a:ext cx="4953000" cy="639763"/>
          </a:xfrm>
        </p:spPr>
        <p:txBody>
          <a:bodyPr anchor="ctr"/>
          <a:lstStyle/>
          <a:p>
            <a:r>
              <a:rPr lang="en-US" dirty="0" smtClean="0"/>
              <a:t>8-Point Algorithm for Recovering F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928914" y="2074922"/>
            <a:ext cx="6614886" cy="4296849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Correspondence Relation</a:t>
            </a:r>
          </a:p>
          <a:p>
            <a:pPr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Normalize image coordinates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RANSAC with 8 points</a:t>
            </a:r>
          </a:p>
          <a:p>
            <a:pPr marL="857250" lvl="1" indent="-457200">
              <a:defRPr/>
            </a:pPr>
            <a:r>
              <a:rPr lang="en-US" dirty="0" smtClean="0"/>
              <a:t>Randomly sample 8 points</a:t>
            </a:r>
          </a:p>
          <a:p>
            <a:pPr marL="857250" lvl="1" indent="-457200">
              <a:defRPr/>
            </a:pPr>
            <a:r>
              <a:rPr lang="en-US" dirty="0" smtClean="0"/>
              <a:t>Compute F via least squares</a:t>
            </a:r>
          </a:p>
          <a:p>
            <a:pPr marL="857250" lvl="1" indent="-457200">
              <a:defRPr/>
            </a:pPr>
            <a:r>
              <a:rPr lang="en-US" dirty="0" smtClean="0"/>
              <a:t>Enforce 		 </a:t>
            </a:r>
            <a:r>
              <a:rPr lang="en-US" dirty="0" smtClean="0"/>
              <a:t>    </a:t>
            </a:r>
            <a:r>
              <a:rPr lang="en-US" dirty="0" smtClean="0"/>
              <a:t>by SVD</a:t>
            </a:r>
          </a:p>
          <a:p>
            <a:pPr marL="857250" lvl="1" indent="-457200">
              <a:defRPr/>
            </a:pPr>
            <a:r>
              <a:rPr lang="en-US" dirty="0" smtClean="0"/>
              <a:t>Repeat and choose F with most inliers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De-normalize: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3088" name="TextBox 8"/>
          <p:cNvSpPr txBox="1">
            <a:spLocks noChangeArrowheads="1"/>
          </p:cNvSpPr>
          <p:nvPr/>
        </p:nvSpPr>
        <p:spPr bwMode="auto">
          <a:xfrm>
            <a:off x="990599" y="990600"/>
            <a:ext cx="6876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Assume we have matched points x   </a:t>
            </a:r>
            <a:r>
              <a:rPr lang="en-US" sz="2400" dirty="0" smtClean="0"/>
              <a:t> </a:t>
            </a:r>
            <a:r>
              <a:rPr lang="en-US" sz="2400" dirty="0" err="1" smtClean="0"/>
              <a:t>x</a:t>
            </a:r>
            <a:r>
              <a:rPr lang="en-US" sz="2400" dirty="0"/>
              <a:t>’ with outliers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5386387" y="1224568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002182"/>
              </p:ext>
            </p:extLst>
          </p:nvPr>
        </p:nvGraphicFramePr>
        <p:xfrm>
          <a:off x="3505200" y="3462533"/>
          <a:ext cx="9144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70" name="Equation" r:id="rId3" imgW="482400" imgH="164880" progId="Equation.3">
                  <p:embed/>
                </p:oleObj>
              </mc:Choice>
              <mc:Fallback>
                <p:oleObj name="Equation" r:id="rId3" imgW="482400" imgH="164880" progId="Equation.3">
                  <p:embed/>
                  <p:pic>
                    <p:nvPicPr>
                      <p:cNvPr id="307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462533"/>
                        <a:ext cx="91440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13959"/>
              </p:ext>
            </p:extLst>
          </p:nvPr>
        </p:nvGraphicFramePr>
        <p:xfrm>
          <a:off x="4506912" y="3445070"/>
          <a:ext cx="10318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71" name="Equation" r:id="rId5" imgW="583920" imgH="164880" progId="Equation.3">
                  <p:embed/>
                </p:oleObj>
              </mc:Choice>
              <mc:Fallback>
                <p:oleObj name="Equation" r:id="rId5" imgW="583920" imgH="164880" progId="Equation.3">
                  <p:embed/>
                  <p:pic>
                    <p:nvPicPr>
                      <p:cNvPr id="30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6912" y="3445070"/>
                        <a:ext cx="10318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916152"/>
              </p:ext>
            </p:extLst>
          </p:nvPr>
        </p:nvGraphicFramePr>
        <p:xfrm>
          <a:off x="3941366" y="5924205"/>
          <a:ext cx="1263650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72" name="Equation" r:id="rId7" imgW="698400" imgH="203040" progId="Equation.3">
                  <p:embed/>
                </p:oleObj>
              </mc:Choice>
              <mc:Fallback>
                <p:oleObj name="Equation" r:id="rId7" imgW="698400" imgH="20304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1366" y="5924205"/>
                        <a:ext cx="1263650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336948"/>
              </p:ext>
            </p:extLst>
          </p:nvPr>
        </p:nvGraphicFramePr>
        <p:xfrm>
          <a:off x="2931319" y="5050227"/>
          <a:ext cx="11477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73" name="Equation" r:id="rId9" imgW="634680" imgH="241200" progId="Equation.3">
                  <p:embed/>
                </p:oleObj>
              </mc:Choice>
              <mc:Fallback>
                <p:oleObj name="Equation" r:id="rId9" imgW="634680" imgH="241200" progId="Equation.3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1319" y="5050227"/>
                        <a:ext cx="1147762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Object 3"/>
          <p:cNvGraphicFramePr>
            <a:graphicFrameLocks noChangeAspect="1"/>
          </p:cNvGraphicFramePr>
          <p:nvPr>
            <p:extLst/>
          </p:nvPr>
        </p:nvGraphicFramePr>
        <p:xfrm>
          <a:off x="3505200" y="2438400"/>
          <a:ext cx="12033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74" name="Equation" r:id="rId11" imgW="634680" imgH="203040" progId="Equation.3">
                  <p:embed/>
                </p:oleObj>
              </mc:Choice>
              <mc:Fallback>
                <p:oleObj name="Equation" r:id="rId11" imgW="634680" imgH="203040" progId="Equation.3">
                  <p:embed/>
                  <p:pic>
                    <p:nvPicPr>
                      <p:cNvPr id="308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438400"/>
                        <a:ext cx="1203325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53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3 – Part 1-</a:t>
            </a:r>
            <a:r>
              <a:rPr lang="en-US" dirty="0"/>
              <a:t>A. Vanishing </a:t>
            </a:r>
            <a:r>
              <a:rPr lang="en-US" dirty="0" smtClean="0"/>
              <a:t>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946151"/>
            <a:ext cx="5327650" cy="2584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sz="1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Load the image</a:t>
            </a:r>
            <a:endParaRPr lang="en-US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new_classroom_building.jpg’);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Manually select at least three lines </a:t>
            </a:r>
            <a:br>
              <a:rPr lang="en-US" sz="1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(press q to stop)</a:t>
            </a:r>
          </a:p>
          <a:p>
            <a:pPr marL="0" indent="0">
              <a:buNone/>
            </a:pP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vp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getVanishingPoint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ines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 [3 x N], N &gt;= 3</a:t>
            </a:r>
            <a:b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600" dirty="0" smtClean="0">
                <a:cs typeface="Courier New" panose="02070309020205020404" pitchFamily="49" charset="0"/>
              </a:rPr>
              <a:t>line equation (a, b, c): au + </a:t>
            </a:r>
            <a:r>
              <a:rPr lang="en-US" sz="1600" dirty="0" err="1" smtClean="0">
                <a:cs typeface="Courier New" panose="02070309020205020404" pitchFamily="49" charset="0"/>
              </a:rPr>
              <a:t>bv</a:t>
            </a:r>
            <a:r>
              <a:rPr lang="en-US" sz="1600" dirty="0" smtClean="0">
                <a:cs typeface="Courier New" panose="02070309020205020404" pitchFamily="49" charset="0"/>
              </a:rPr>
              <a:t> + c = 0</a:t>
            </a:r>
          </a:p>
        </p:txBody>
      </p:sp>
      <p:pic>
        <p:nvPicPr>
          <p:cNvPr id="232450" name="Picture 2" descr="https://filebox.ece.vt.edu/~jbhuang/teaching/ece5554-4554/fa16/images/new_classroom_buil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1" y="946151"/>
            <a:ext cx="3668558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79400" y="3176735"/>
                <a:ext cx="8864600" cy="2450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cs typeface="Courier New" panose="02070309020205020404" pitchFamily="49" charset="0"/>
                  </a:rPr>
                  <a:t>Problem: </a:t>
                </a:r>
                <a:r>
                  <a:rPr lang="en-US" sz="2400" dirty="0" smtClean="0">
                    <a:cs typeface="Courier New" panose="02070309020205020404" pitchFamily="49" charset="0"/>
                  </a:rPr>
                  <a:t>Solving the VPs using </a:t>
                </a:r>
                <a:r>
                  <a:rPr lang="en-US" sz="2400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lines</a:t>
                </a:r>
              </a:p>
              <a:p>
                <a:r>
                  <a:rPr lang="en-US" dirty="0"/>
                  <a:t>1. Find points at the intersections of each pair of lines. Take the mean </a:t>
                </a:r>
                <a:r>
                  <a:rPr lang="en-US" dirty="0" smtClean="0"/>
                  <a:t>as </a:t>
                </a:r>
                <a:r>
                  <a:rPr lang="en-US" dirty="0"/>
                  <a:t>your VP.</a:t>
                </a:r>
              </a:p>
              <a:p>
                <a:pPr lvl="1"/>
                <a:r>
                  <a:rPr lang="en-US" dirty="0"/>
                  <a:t>-&gt; less </a:t>
                </a:r>
                <a:r>
                  <a:rPr lang="en-US" dirty="0" smtClean="0"/>
                  <a:t>accurate</a:t>
                </a:r>
              </a:p>
              <a:p>
                <a:r>
                  <a:rPr lang="en-US" dirty="0" smtClean="0"/>
                  <a:t>2. </a:t>
                </a:r>
                <a:r>
                  <a:rPr lang="en-US" dirty="0"/>
                  <a:t>Find a point that minimizes the sum of the distances to the lines</a:t>
                </a:r>
                <a:r>
                  <a:rPr lang="en-US" dirty="0" smtClean="0"/>
                  <a:t>. Solve for VP using </a:t>
                </a:r>
                <a:r>
                  <a:rPr lang="en-US" dirty="0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A\b</a:t>
                </a:r>
                <a:r>
                  <a:rPr lang="en-US" dirty="0" smtClean="0"/>
                  <a:t>;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3. Maximum likelihood estimate to minimize averaged angular differences (L-M)</a:t>
                </a:r>
                <a:endParaRPr lang="en-US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00" y="3176735"/>
                <a:ext cx="8864600" cy="2450030"/>
              </a:xfrm>
              <a:prstGeom prst="rect">
                <a:avLst/>
              </a:prstGeom>
              <a:blipFill>
                <a:blip r:embed="rId3"/>
                <a:stretch>
                  <a:fillRect l="-1100" t="-2488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2452" name="Picture 4" descr="https://d1b10bmlvqabco.cloudfront.net/attach/irzx54l19ra73l/ipw28gsknlw61d/itweyn6dg64t/v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781" y="4356186"/>
            <a:ext cx="1167970" cy="12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6860" y="5621485"/>
            <a:ext cx="815563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cs typeface="Courier New" panose="02070309020205020404" pitchFamily="49" charset="0"/>
              </a:rPr>
              <a:t>Write-up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Plot the VPs and the lines used to estimate them on the image plane.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Specify the </a:t>
            </a:r>
            <a:r>
              <a:rPr lang="en-US" dirty="0" smtClean="0"/>
              <a:t>three VPs </a:t>
            </a:r>
            <a:r>
              <a:rPr lang="en-US" dirty="0"/>
              <a:t>(</a:t>
            </a:r>
            <a:r>
              <a:rPr lang="en-US" dirty="0" err="1"/>
              <a:t>u,v</a:t>
            </a:r>
            <a:r>
              <a:rPr lang="en-US" dirty="0" smtClean="0"/>
              <a:t>) in the image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Plot the ground horizon line and specify its </a:t>
            </a:r>
            <a:r>
              <a:rPr lang="en-US" dirty="0" smtClean="0"/>
              <a:t>normalized parameters: au </a:t>
            </a:r>
            <a:r>
              <a:rPr lang="en-US" dirty="0"/>
              <a:t>+ </a:t>
            </a:r>
            <a:r>
              <a:rPr lang="en-US" dirty="0" err="1"/>
              <a:t>bv</a:t>
            </a:r>
            <a:r>
              <a:rPr lang="en-US" dirty="0"/>
              <a:t> + c = </a:t>
            </a:r>
            <a:r>
              <a:rPr lang="en-US" dirty="0" smtClean="0"/>
              <a:t>0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6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3 – Part 1-B. Finding 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946151"/>
            <a:ext cx="5327650" cy="2584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VPs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[vp1, vp2, vp3] - [3 x 3] </a:t>
            </a:r>
            <a:b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600" dirty="0" smtClean="0"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860" y="5621485"/>
            <a:ext cx="80002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cs typeface="Courier New" panose="02070309020205020404" pitchFamily="49" charset="0"/>
              </a:rPr>
              <a:t>Write-up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ourier New" panose="02070309020205020404" pitchFamily="49" charset="0"/>
              </a:rPr>
              <a:t>Show the process of finding camera focal length and optical center </a:t>
            </a:r>
            <a:endParaRPr lang="en-US" sz="2000" dirty="0" smtClean="0">
              <a:cs typeface="Courier New" panose="02070309020205020404" pitchFamily="49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Courier New" panose="02070309020205020404" pitchFamily="49" charset="0"/>
              </a:rPr>
              <a:t>Report </a:t>
            </a:r>
            <a:r>
              <a:rPr lang="en-US" sz="2000" dirty="0">
                <a:cs typeface="Courier New" panose="02070309020205020404" pitchFamily="49" charset="0"/>
              </a:rPr>
              <a:t>the estimated camera focal length (f) and optical center (u0, v0).</a:t>
            </a:r>
            <a:endParaRPr lang="en-US" sz="2000" dirty="0" smtClean="0">
              <a:cs typeface="Courier New" panose="02070309020205020404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400" y="1325563"/>
            <a:ext cx="8864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cs typeface="Courier New" panose="02070309020205020404" pitchFamily="49" charset="0"/>
              </a:rPr>
              <a:t>Problem: </a:t>
            </a:r>
            <a:r>
              <a:rPr lang="en-US" sz="2400" dirty="0" smtClean="0">
                <a:cs typeface="Courier New" panose="02070309020205020404" pitchFamily="49" charset="0"/>
              </a:rPr>
              <a:t>Solving intrinsic matrix </a:t>
            </a:r>
            <a:r>
              <a:rPr lang="en-US" sz="2400" b="1" dirty="0" smtClean="0">
                <a:cs typeface="Courier New" panose="02070309020205020404" pitchFamily="49" charset="0"/>
              </a:rPr>
              <a:t>K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76860" y="1864172"/>
            <a:ext cx="2837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Orthogonality constraints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939396" y="1813669"/>
                <a:ext cx="1973484" cy="492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396" y="1813669"/>
                <a:ext cx="1973484" cy="4923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76121" y="2805269"/>
                <a:ext cx="3146446" cy="440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p>
                        <m:sSup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2400" b="1" i="1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21" y="2805269"/>
                <a:ext cx="3146446" cy="4406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309466" y="3208270"/>
                <a:ext cx="3456940" cy="502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bSup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i="1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66" y="3208270"/>
                <a:ext cx="3456940" cy="5029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268015" y="2255310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VP (2D)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712208" y="2576407"/>
            <a:ext cx="0" cy="254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09466" y="2255310"/>
            <a:ext cx="88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VP (3D)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47032" y="2593480"/>
            <a:ext cx="0" cy="2544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6702219" y="1310773"/>
                <a:ext cx="2289386" cy="8552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zh-TW" alt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219" y="1310773"/>
                <a:ext cx="2289386" cy="8552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4941610" y="956231"/>
                <a:ext cx="40786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Unknown </a:t>
                </a:r>
                <a:r>
                  <a:rPr lang="en-US" dirty="0">
                    <a:solidFill>
                      <a:srgbClr val="FF0000"/>
                    </a:solidFill>
                  </a:rPr>
                  <a:t>c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amera parameters</a:t>
                </a:r>
                <a:r>
                  <a:rPr lang="zh-TW" altLang="en-US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610" y="956231"/>
                <a:ext cx="4078665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6794252" y="2073147"/>
                <a:ext cx="2289386" cy="1501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252" y="2073147"/>
                <a:ext cx="2289386" cy="15012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309466" y="3955056"/>
                <a:ext cx="628183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i="1" dirty="0" smtClean="0"/>
                  <a:t>Approach 1: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Closed-form solution: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 smtClean="0"/>
                  <a:t> first and then solve f</a:t>
                </a:r>
              </a:p>
              <a:p>
                <a:r>
                  <a:rPr lang="en-US" sz="2000" i="1" dirty="0" smtClean="0"/>
                  <a:t>Approach 2: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Use </a:t>
                </a:r>
                <a:r>
                  <a:rPr lang="en-US" dirty="0"/>
                  <a:t>numerical </a:t>
                </a:r>
                <a:r>
                  <a:rPr lang="en-US" dirty="0" smtClean="0"/>
                  <a:t>solver, e.g., </a:t>
                </a:r>
                <a:r>
                  <a:rPr lang="en-US" dirty="0" err="1" smtClean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fsolve</a:t>
                </a:r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66" y="3955056"/>
                <a:ext cx="6281834" cy="1323439"/>
              </a:xfrm>
              <a:prstGeom prst="rect">
                <a:avLst/>
              </a:prstGeom>
              <a:blipFill>
                <a:blip r:embed="rId8"/>
                <a:stretch>
                  <a:fillRect l="-1068" t="-2765" r="-194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59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3 – Part 1-C. Finding 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946151"/>
            <a:ext cx="5327650" cy="2584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VPs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[vp1, vp2, vp3] - [3 x 3] </a:t>
            </a:r>
            <a:b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600" dirty="0" smtClean="0"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00" y="5621485"/>
            <a:ext cx="71602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cs typeface="Courier New" panose="02070309020205020404" pitchFamily="49" charset="0"/>
              </a:rPr>
              <a:t>Write-up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Describe how to compute the camera’s rotation </a:t>
            </a:r>
            <a:r>
              <a:rPr lang="en-US" dirty="0" smtClean="0"/>
              <a:t>matrix.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Compute </a:t>
            </a:r>
            <a:r>
              <a:rPr lang="en-US" dirty="0"/>
              <a:t>the rotation matrix for this image, </a:t>
            </a:r>
            <a:r>
              <a:rPr lang="en-US" dirty="0" smtClean="0"/>
              <a:t>vertical VP = [0, 1, 0], 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right-most </a:t>
            </a:r>
            <a:r>
              <a:rPr lang="en-US" dirty="0" smtClean="0"/>
              <a:t>VP=[1,0,0], left-most VP = [0, 0, 1].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cs typeface="Courier New" panose="02070309020205020404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400" y="1325563"/>
            <a:ext cx="8864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cs typeface="Courier New" panose="02070309020205020404" pitchFamily="49" charset="0"/>
              </a:rPr>
              <a:t>Problem: </a:t>
            </a:r>
            <a:r>
              <a:rPr lang="en-US" sz="2400" dirty="0" smtClean="0">
                <a:cs typeface="Courier New" panose="02070309020205020404" pitchFamily="49" charset="0"/>
              </a:rPr>
              <a:t>Solving rotation matrix </a:t>
            </a:r>
            <a:r>
              <a:rPr lang="en-US" sz="2400" b="1" dirty="0" smtClean="0">
                <a:cs typeface="Courier New" panose="02070309020205020404" pitchFamily="49" charset="0"/>
              </a:rPr>
              <a:t>R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ontent Placeholder 2"/>
              <p:cNvSpPr txBox="1">
                <a:spLocks/>
              </p:cNvSpPr>
              <p:nvPr/>
            </p:nvSpPr>
            <p:spPr>
              <a:xfrm>
                <a:off x="901700" y="1829259"/>
                <a:ext cx="5924550" cy="37922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 smtClean="0"/>
                  <a:t>Rotation matrix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e>
                    </m:d>
                  </m:oMath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𝑲𝑹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 smtClean="0"/>
                  <a:t>Set </a:t>
                </a:r>
                <a:r>
                  <a:rPr lang="en-US" dirty="0"/>
                  <a:t>directions of vanishing </a:t>
                </a:r>
                <a:r>
                  <a:rPr lang="en-US" dirty="0" smtClean="0"/>
                  <a:t>points</a:t>
                </a:r>
              </a:p>
              <a:p>
                <a:pPr marL="0" indent="0" algn="just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Font typeface="Arial" panose="020B0604020202020204" pitchFamily="34" charset="0"/>
                  <a:buNone/>
                </a:pPr>
                <a:endParaRPr lang="en-US" b="1" i="1" dirty="0" smtClean="0">
                  <a:latin typeface="Cambria Math" panose="02040503050406030204" pitchFamily="18" charset="0"/>
                </a:endParaRPr>
              </a:p>
              <a:p>
                <a:pPr marL="0" indent="0" algn="just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𝑲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marL="0" indent="0" algn="just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𝑲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marL="0" indent="0" algn="just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𝑲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b="1" dirty="0" smtClean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100" dirty="0"/>
              </a:p>
            </p:txBody>
          </p:sp>
        </mc:Choice>
        <mc:Fallback>
          <p:sp>
            <p:nvSpPr>
              <p:cNvPr id="1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00" y="1829259"/>
                <a:ext cx="5924550" cy="3792226"/>
              </a:xfrm>
              <a:prstGeom prst="rect">
                <a:avLst/>
              </a:prstGeom>
              <a:blipFill>
                <a:blip r:embed="rId2"/>
                <a:stretch>
                  <a:fillRect l="-1337" t="-3376" b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4014994" y="3691922"/>
            <a:ext cx="51290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Special properties of </a:t>
            </a:r>
            <a:r>
              <a:rPr lang="en-US" sz="2400" b="1" dirty="0"/>
              <a:t>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inv</a:t>
            </a:r>
            <a:r>
              <a:rPr lang="en-US" sz="2400" dirty="0"/>
              <a:t>(</a:t>
            </a:r>
            <a:r>
              <a:rPr lang="en-US" sz="2400" b="1" dirty="0"/>
              <a:t>R</a:t>
            </a:r>
            <a:r>
              <a:rPr lang="en-US" sz="2400" dirty="0"/>
              <a:t>)=</a:t>
            </a:r>
            <a:r>
              <a:rPr lang="en-US" sz="2400" b="1" dirty="0" smtClean="0"/>
              <a:t>R</a:t>
            </a:r>
            <a:r>
              <a:rPr lang="en-US" sz="2400" baseline="30000" dirty="0" smtClean="0"/>
              <a:t>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Each </a:t>
            </a:r>
            <a:r>
              <a:rPr lang="en-US" sz="2400" dirty="0"/>
              <a:t>row and column of </a:t>
            </a:r>
            <a:r>
              <a:rPr lang="en-US" sz="2400" b="1" dirty="0"/>
              <a:t>R</a:t>
            </a:r>
            <a:r>
              <a:rPr lang="en-US" sz="2400" dirty="0"/>
              <a:t> has unit length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01701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HW 3 – Part 1-D. Single-view metrology 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279400" y="5621485"/>
            <a:ext cx="8864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cs typeface="Courier New" panose="02070309020205020404" pitchFamily="49" charset="0"/>
              </a:rPr>
              <a:t>Write-up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 in an illustration that shows the horizon line, and the lines and measurements used to estimate the heights of the building, tractor, and camera.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Report </a:t>
            </a:r>
            <a:r>
              <a:rPr lang="en-US" dirty="0"/>
              <a:t>the estimated heights of the building, tractor, and camera in meters.</a:t>
            </a:r>
            <a:endParaRPr lang="en-US" sz="2000" dirty="0" smtClean="0">
              <a:cs typeface="Courier New" panose="02070309020205020404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400" y="1325563"/>
            <a:ext cx="8864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cs typeface="Courier New" panose="02070309020205020404" pitchFamily="49" charset="0"/>
              </a:rPr>
              <a:t>Problem: </a:t>
            </a:r>
            <a:r>
              <a:rPr lang="en-US" sz="2400" dirty="0" smtClean="0">
                <a:cs typeface="Courier New" panose="02070309020205020404" pitchFamily="49" charset="0"/>
              </a:rPr>
              <a:t>Estimate the height of </a:t>
            </a:r>
            <a:r>
              <a:rPr lang="en-US" sz="2400" dirty="0"/>
              <a:t>building, tractor, and </a:t>
            </a:r>
            <a:r>
              <a:rPr lang="en-US" sz="2400" dirty="0" smtClean="0"/>
              <a:t>camera</a:t>
            </a:r>
          </a:p>
          <a:p>
            <a:r>
              <a:rPr lang="en-US" sz="2400" dirty="0" smtClean="0">
                <a:cs typeface="Courier New" panose="02070309020205020404" pitchFamily="49" charset="0"/>
              </a:rPr>
              <a:t>Height of sign = 1.65m </a:t>
            </a:r>
            <a:endParaRPr lang="en-US" sz="2400" b="1" dirty="0" smtClean="0">
              <a:cs typeface="Courier New" panose="02070309020205020404" pitchFamily="49" charset="0"/>
            </a:endParaRPr>
          </a:p>
          <a:p>
            <a:endParaRPr lang="en-US" dirty="0"/>
          </a:p>
        </p:txBody>
      </p:sp>
      <p:pic>
        <p:nvPicPr>
          <p:cNvPr id="238596" name="Picture 4" descr="https://filebox.ece.vt.edu/~jbhuang/teaching/ece5554-4554/fa16/images/CIMG64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08" y="1804183"/>
            <a:ext cx="3104304" cy="40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365760" y="3131820"/>
            <a:ext cx="4671060" cy="5334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65760" y="3665220"/>
            <a:ext cx="4577080" cy="105918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942840" y="3330646"/>
            <a:ext cx="5252720" cy="39682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179060" y="3787115"/>
            <a:ext cx="5016500" cy="114542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396240" y="3674707"/>
            <a:ext cx="9799320" cy="99412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78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14300" y="2110468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35" name="Object 18"/>
            <p:cNvGraphicFramePr>
              <a:graphicFrameLocks noChangeAspect="1"/>
            </p:cNvGraphicFramePr>
            <p:nvPr>
              <p:custDataLst>
                <p:tags r:id="rId4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607" name="Equation" r:id="rId8" imgW="927000" imgH="469800" progId="Equation.3">
                    <p:embed/>
                  </p:oleObj>
                </mc:Choice>
                <mc:Fallback>
                  <p:oleObj name="Equation" r:id="rId8" imgW="927000" imgH="469800" progId="Equation.3">
                    <p:embed/>
                    <p:pic>
                      <p:nvPicPr>
                        <p:cNvPr id="76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 Box 19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charset="0"/>
                </a:rPr>
                <a:t>image cross ratio</a:t>
              </a:r>
            </a:p>
          </p:txBody>
        </p:sp>
      </p:grpSp>
      <p:graphicFrame>
        <p:nvGraphicFramePr>
          <p:cNvPr id="37" name="Object 7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18940"/>
              </p:ext>
            </p:extLst>
          </p:nvPr>
        </p:nvGraphicFramePr>
        <p:xfrm>
          <a:off x="2223734" y="2184286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8" name="Equation" r:id="rId10" imgW="330120" imgH="393480" progId="Equation.3">
                  <p:embed/>
                </p:oleObj>
              </mc:Choice>
              <mc:Fallback>
                <p:oleObj name="Equation" r:id="rId10" imgW="330120" imgH="393480" progId="Equation.3">
                  <p:embed/>
                  <p:pic>
                    <p:nvPicPr>
                      <p:cNvPr id="79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3734" y="2184286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Straight Connector 37"/>
          <p:cNvCxnSpPr>
            <a:endCxn id="238596" idx="0"/>
          </p:cNvCxnSpPr>
          <p:nvPr/>
        </p:nvCxnSpPr>
        <p:spPr>
          <a:xfrm flipV="1">
            <a:off x="4785360" y="1804183"/>
            <a:ext cx="0" cy="3264279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758440" y="4724400"/>
            <a:ext cx="192024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758440" y="5068462"/>
            <a:ext cx="192024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2335214" y="4486537"/>
                <a:ext cx="26574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𝐫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214" y="4486537"/>
                <a:ext cx="265747" cy="369332"/>
              </a:xfrm>
              <a:prstGeom prst="rect">
                <a:avLst/>
              </a:prstGeom>
              <a:blipFill>
                <a:blip r:embed="rId12"/>
                <a:stretch>
                  <a:fillRect l="-6818" r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2333469" y="4884674"/>
                <a:ext cx="26574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𝐛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469" y="4884674"/>
                <a:ext cx="265747" cy="369332"/>
              </a:xfrm>
              <a:prstGeom prst="rect">
                <a:avLst/>
              </a:prstGeom>
              <a:blipFill>
                <a:blip r:embed="rId13"/>
                <a:stretch>
                  <a:fillRect l="-25581" r="-27907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303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4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3 – Part 2 </a:t>
            </a: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78" y="1152936"/>
            <a:ext cx="8314771" cy="3121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Problem:</a:t>
            </a:r>
            <a:r>
              <a:rPr lang="en-US" sz="2400" dirty="0" smtClean="0"/>
              <a:t> recover</a:t>
            </a:r>
            <a:r>
              <a:rPr lang="zh-TW" altLang="en-US" sz="2400" dirty="0"/>
              <a:t> </a:t>
            </a:r>
            <a:r>
              <a:rPr lang="en-US" altLang="zh-TW" sz="2400" dirty="0" smtClean="0"/>
              <a:t>F from matches with outliers </a:t>
            </a:r>
            <a:endParaRPr lang="en-US" sz="2400" b="1" dirty="0" smtClean="0"/>
          </a:p>
          <a:p>
            <a:pPr marL="0" indent="0">
              <a:buNone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load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matches.mat</a:t>
            </a:r>
            <a:r>
              <a:rPr lang="en-US" sz="1600" b="1" dirty="0" smtClean="0"/>
              <a:t> 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[c1, r1] – 477 x 2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c2, r2]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–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500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x 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atches  – 252 x 2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matches(:,1): matched point in im1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matches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(:,2): matched point in im2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40642" name="Picture 2" descr="Epipolar Geomet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7" y="4176082"/>
            <a:ext cx="4477799" cy="12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5379720"/>
            <a:ext cx="8286749" cy="150193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400" b="1" dirty="0" smtClean="0"/>
              <a:t>Write-up:</a:t>
            </a:r>
          </a:p>
          <a:p>
            <a:r>
              <a:rPr lang="en-US" sz="4900" dirty="0"/>
              <a:t>Describe what test you used for deciding inlier vs. outlier.</a:t>
            </a:r>
          </a:p>
          <a:p>
            <a:r>
              <a:rPr lang="en-US" sz="4900" dirty="0"/>
              <a:t>Display the estimated fundamental matrix F after normalizing to unit length</a:t>
            </a:r>
          </a:p>
          <a:p>
            <a:r>
              <a:rPr lang="en-US" sz="4900" dirty="0"/>
              <a:t>Plot the outlier </a:t>
            </a:r>
            <a:r>
              <a:rPr lang="en-US" sz="4900" dirty="0" err="1"/>
              <a:t>keypoints</a:t>
            </a:r>
            <a:r>
              <a:rPr lang="en-US" sz="4900" dirty="0"/>
              <a:t> with green dots on top of the first image plot(x, y, '.g</a:t>
            </a:r>
            <a:r>
              <a:rPr lang="en-US" sz="4900" dirty="0" smtClean="0"/>
              <a:t>');</a:t>
            </a:r>
          </a:p>
          <a:p>
            <a:r>
              <a:rPr lang="en-US" sz="4900" dirty="0"/>
              <a:t>Plot the corresponding </a:t>
            </a:r>
            <a:r>
              <a:rPr lang="en-US" sz="4900" dirty="0" err="1"/>
              <a:t>epipolar</a:t>
            </a:r>
            <a:r>
              <a:rPr lang="en-US" sz="4900" dirty="0"/>
              <a:t> lines</a:t>
            </a:r>
            <a:endParaRPr lang="en-US" sz="49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4900" b="1" dirty="0"/>
          </a:p>
        </p:txBody>
      </p:sp>
      <p:pic>
        <p:nvPicPr>
          <p:cNvPr id="240644" name="Picture 4" descr="Fundamental Matri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r="10198"/>
          <a:stretch/>
        </p:blipFill>
        <p:spPr bwMode="auto">
          <a:xfrm>
            <a:off x="4482857" y="1584961"/>
            <a:ext cx="4661143" cy="391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14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of point to </a:t>
            </a:r>
            <a:r>
              <a:rPr lang="en-US" dirty="0" err="1" smtClean="0"/>
              <a:t>epipolar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2209800"/>
            <a:ext cx="32004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2209800"/>
            <a:ext cx="32004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28800" y="32385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77877" y="3124199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490888" y="3524308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x‘</a:t>
            </a:r>
            <a:r>
              <a:rPr lang="en-US" dirty="0" smtClean="0"/>
              <a:t>=[u v 1]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3124200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91000" y="3238500"/>
            <a:ext cx="4267200" cy="3370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89680" y="2807515"/>
            <a:ext cx="145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</a:t>
            </a:r>
            <a:r>
              <a:rPr lang="en-US" dirty="0" smtClean="0"/>
              <a:t>=</a:t>
            </a:r>
            <a:r>
              <a:rPr lang="en-US" dirty="0" err="1" smtClean="0"/>
              <a:t>Fx</a:t>
            </a:r>
            <a:r>
              <a:rPr lang="en-US" dirty="0" smtClean="0"/>
              <a:t>=[a b c]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903525" y="4419600"/>
                <a:ext cx="2640275" cy="670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𝑎𝑢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𝑏𝑣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525" y="4419600"/>
                <a:ext cx="2640275" cy="6701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8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3 – Part </a:t>
            </a:r>
            <a:r>
              <a:rPr lang="en-US" dirty="0" smtClean="0"/>
              <a:t>3 Affine </a:t>
            </a:r>
            <a:r>
              <a:rPr lang="en-US" dirty="0" err="1" smtClean="0"/>
              <a:t>SfM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325563"/>
            <a:ext cx="8195310" cy="48514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Problem: </a:t>
            </a:r>
            <a:r>
              <a:rPr lang="en-US" sz="2400" dirty="0" smtClean="0"/>
              <a:t>recover motion and structure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41666" name="Picture 2" descr="Shape from mo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244" y="1325563"/>
            <a:ext cx="3710756" cy="195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68" name="Picture 4" descr="Affine structure from mo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2034540"/>
            <a:ext cx="5117412" cy="442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54796" y="3566597"/>
            <a:ext cx="348920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load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tracks.mat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track_x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 [500 x 51]</a:t>
            </a:r>
          </a:p>
          <a:p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track_y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[500 x 51]</a:t>
            </a:r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Use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plotSfM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(A, S) to 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diplay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motion and shape</a:t>
            </a:r>
          </a:p>
          <a:p>
            <a:endParaRPr lang="en-US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 – [2m x 3] motion matrix</a:t>
            </a:r>
          </a:p>
          <a:p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 – [3 x n] 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3 – Part 3 Affine </a:t>
            </a:r>
            <a:r>
              <a:rPr lang="en-US" dirty="0" err="1"/>
              <a:t>SfM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5033963"/>
          </a:xfrm>
        </p:spPr>
        <p:txBody>
          <a:bodyPr/>
          <a:lstStyle/>
          <a:p>
            <a:r>
              <a:rPr lang="en-US" dirty="0" smtClean="0"/>
              <a:t>Eliminate affine ambiguity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Content Placeholder 29"/>
          <p:cNvSpPr txBox="1">
            <a:spLocks/>
          </p:cNvSpPr>
          <p:nvPr/>
        </p:nvSpPr>
        <p:spPr>
          <a:xfrm>
            <a:off x="628650" y="3789681"/>
            <a:ext cx="7886700" cy="3068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Solve for </a:t>
            </a:r>
            <a:r>
              <a:rPr lang="en-US" b="1" dirty="0" smtClean="0"/>
              <a:t>L = CC</a:t>
            </a:r>
            <a:r>
              <a:rPr lang="en-US" b="1" baseline="30000" dirty="0" smtClean="0"/>
              <a:t>T</a:t>
            </a:r>
          </a:p>
          <a:p>
            <a:pPr lvl="1"/>
            <a:r>
              <a:rPr lang="en-US" dirty="0" smtClean="0"/>
              <a:t>L = reshape(A\b, [3,3]); % A - 3m x 9, b – 3m x 1</a:t>
            </a:r>
            <a:endParaRPr lang="en-US" baseline="30000" dirty="0" smtClean="0"/>
          </a:p>
          <a:p>
            <a:r>
              <a:rPr lang="en-US" dirty="0" smtClean="0"/>
              <a:t>Recover </a:t>
            </a:r>
            <a:r>
              <a:rPr lang="en-US" b="1" dirty="0" smtClean="0"/>
              <a:t>C</a:t>
            </a:r>
            <a:r>
              <a:rPr lang="en-US" dirty="0" smtClean="0"/>
              <a:t> from </a:t>
            </a:r>
            <a:r>
              <a:rPr lang="en-US" b="1" dirty="0" smtClean="0"/>
              <a:t>L</a:t>
            </a:r>
            <a:r>
              <a:rPr lang="en-US" dirty="0" smtClean="0"/>
              <a:t> by </a:t>
            </a:r>
            <a:r>
              <a:rPr lang="en-US" dirty="0" err="1" smtClean="0"/>
              <a:t>Cholesky</a:t>
            </a:r>
            <a:r>
              <a:rPr lang="en-US" dirty="0" smtClean="0"/>
              <a:t> decomposition: </a:t>
            </a:r>
            <a:r>
              <a:rPr lang="en-US" b="1" dirty="0" smtClean="0"/>
              <a:t>L = CC</a:t>
            </a:r>
            <a:r>
              <a:rPr lang="en-US" b="1" baseline="30000" dirty="0" smtClean="0"/>
              <a:t>T</a:t>
            </a:r>
          </a:p>
          <a:p>
            <a:r>
              <a:rPr lang="en-US" dirty="0" smtClean="0"/>
              <a:t>Update </a:t>
            </a:r>
            <a:r>
              <a:rPr lang="en-US" b="1" dirty="0" smtClean="0"/>
              <a:t>A</a:t>
            </a:r>
            <a:r>
              <a:rPr lang="en-US" dirty="0" smtClean="0"/>
              <a:t> and </a:t>
            </a:r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b="1" dirty="0" smtClean="0"/>
              <a:t> A = AC, X = C</a:t>
            </a:r>
            <a:r>
              <a:rPr lang="en-US" b="1" baseline="30000" dirty="0" smtClean="0"/>
              <a:t>-1</a:t>
            </a:r>
            <a:r>
              <a:rPr lang="en-US" b="1" dirty="0" smtClean="0"/>
              <a:t>X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8403914"/>
              </p:ext>
            </p:extLst>
          </p:nvPr>
        </p:nvGraphicFramePr>
        <p:xfrm>
          <a:off x="5811837" y="1918653"/>
          <a:ext cx="1751013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4" name="Equation" r:id="rId3" imgW="660240" imgH="482400" progId="Equation.3">
                  <p:embed/>
                </p:oleObj>
              </mc:Choice>
              <mc:Fallback>
                <p:oleObj name="Equation" r:id="rId3" imgW="660240" imgH="482400" progId="Equation.3">
                  <p:embed/>
                  <p:pic>
                    <p:nvPicPr>
                      <p:cNvPr id="1433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1837" y="1918653"/>
                        <a:ext cx="1751013" cy="1277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668837" y="2375853"/>
            <a:ext cx="1023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where</a:t>
            </a:r>
            <a:endParaRPr lang="en-US" dirty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803450"/>
              </p:ext>
            </p:extLst>
          </p:nvPr>
        </p:nvGraphicFramePr>
        <p:xfrm>
          <a:off x="2125662" y="1723391"/>
          <a:ext cx="23241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5" name="Equation" r:id="rId5" imgW="876240" imgH="241200" progId="Equation.3">
                  <p:embed/>
                </p:oleObj>
              </mc:Choice>
              <mc:Fallback>
                <p:oleObj name="Equation" r:id="rId5" imgW="876240" imgH="241200" progId="Equation.3">
                  <p:embed/>
                  <p:pic>
                    <p:nvPicPr>
                      <p:cNvPr id="143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2" y="1723391"/>
                        <a:ext cx="23241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255048"/>
              </p:ext>
            </p:extLst>
          </p:nvPr>
        </p:nvGraphicFramePr>
        <p:xfrm>
          <a:off x="2120900" y="2299653"/>
          <a:ext cx="235585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6" name="Equation" r:id="rId7" imgW="888840" imgH="241200" progId="Equation.3">
                  <p:embed/>
                </p:oleObj>
              </mc:Choice>
              <mc:Fallback>
                <p:oleObj name="Equation" r:id="rId7" imgW="888840" imgH="241200" progId="Equation.3">
                  <p:embed/>
                  <p:pic>
                    <p:nvPicPr>
                      <p:cNvPr id="143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900" y="2299653"/>
                        <a:ext cx="235585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724856"/>
              </p:ext>
            </p:extLst>
          </p:nvPr>
        </p:nvGraphicFramePr>
        <p:xfrm>
          <a:off x="2120900" y="2833053"/>
          <a:ext cx="24257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7" name="Equation" r:id="rId9" imgW="914400" imgH="241200" progId="Equation.3">
                  <p:embed/>
                </p:oleObj>
              </mc:Choice>
              <mc:Fallback>
                <p:oleObj name="Equation" r:id="rId9" imgW="914400" imgH="241200" progId="Equation.3">
                  <p:embed/>
                  <p:pic>
                    <p:nvPicPr>
                      <p:cNvPr id="1434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900" y="2833053"/>
                        <a:ext cx="24257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43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Multi-view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64569"/>
            <a:ext cx="86868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</a:t>
            </a:r>
            <a:r>
              <a:rPr lang="en-US" dirty="0" smtClean="0"/>
              <a:t>stereo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3650"/>
            <a:ext cx="8229600" cy="559435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 smtClean="0"/>
              <a:t>Generic problem formulation: 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 smtClean="0"/>
              <a:t>“Images of the same object or scene”</a:t>
            </a:r>
          </a:p>
          <a:p>
            <a:pPr lvl="1"/>
            <a:r>
              <a:rPr lang="en-US" dirty="0" smtClean="0"/>
              <a:t>Arbitrary number of images (from two to thousands)</a:t>
            </a:r>
          </a:p>
          <a:p>
            <a:pPr lvl="1"/>
            <a:r>
              <a:rPr lang="en-US" dirty="0" smtClean="0"/>
              <a:t>Arbitrary camera positions (special rig, camera network </a:t>
            </a:r>
            <a:br>
              <a:rPr lang="en-US" dirty="0" smtClean="0"/>
            </a:br>
            <a:r>
              <a:rPr lang="en-US" dirty="0" smtClean="0"/>
              <a:t>or video sequence)</a:t>
            </a:r>
          </a:p>
          <a:p>
            <a:pPr lvl="1"/>
            <a:r>
              <a:rPr lang="en-US" dirty="0" smtClean="0"/>
              <a:t>Calibration may be known or unknown</a:t>
            </a:r>
          </a:p>
          <a:p>
            <a:pPr>
              <a:buFontTx/>
              <a:buChar char="•"/>
            </a:pPr>
            <a:r>
              <a:rPr lang="en-US" dirty="0" smtClean="0"/>
              <a:t>“Representation of 3D shape”</a:t>
            </a:r>
          </a:p>
          <a:p>
            <a:pPr lvl="1"/>
            <a:r>
              <a:rPr lang="en-US" dirty="0" smtClean="0"/>
              <a:t>Depth maps</a:t>
            </a:r>
          </a:p>
          <a:p>
            <a:pPr lvl="1"/>
            <a:r>
              <a:rPr lang="en-US" dirty="0" smtClean="0"/>
              <a:t>Meshes</a:t>
            </a:r>
          </a:p>
          <a:p>
            <a:pPr lvl="1"/>
            <a:r>
              <a:rPr lang="en-US" dirty="0" smtClean="0"/>
              <a:t>Point clouds</a:t>
            </a:r>
          </a:p>
          <a:p>
            <a:pPr lvl="1"/>
            <a:r>
              <a:rPr lang="en-US" dirty="0" smtClean="0"/>
              <a:t>Patch clouds</a:t>
            </a:r>
          </a:p>
          <a:p>
            <a:pPr lvl="1"/>
            <a:r>
              <a:rPr lang="en-US" dirty="0" smtClean="0"/>
              <a:t>Volumetric models</a:t>
            </a:r>
          </a:p>
          <a:p>
            <a:pPr lvl="1"/>
            <a:r>
              <a:rPr lang="en-US" dirty="0" smtClean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1439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We can get projection matrices P and P’ up to a projective </a:t>
            </a:r>
            <a:r>
              <a:rPr lang="en-US" dirty="0"/>
              <a:t>ambiguity </a:t>
            </a:r>
            <a:r>
              <a:rPr lang="en-US" dirty="0" smtClean="0"/>
              <a:t>(see </a:t>
            </a:r>
            <a:r>
              <a:rPr lang="en-US" dirty="0"/>
              <a:t>HZ p. </a:t>
            </a:r>
            <a:r>
              <a:rPr lang="en-US" dirty="0" smtClean="0"/>
              <a:t>255-256)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3"/>
              </a:rPr>
              <a:t>Code</a:t>
            </a:r>
            <a:r>
              <a:rPr lang="en-US" dirty="0" smtClean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/>
              <a:t>	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348780"/>
              </p:ext>
            </p:extLst>
          </p:nvPr>
        </p:nvGraphicFramePr>
        <p:xfrm>
          <a:off x="820057" y="2833914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8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153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057" y="2833914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566366"/>
              </p:ext>
            </p:extLst>
          </p:nvPr>
        </p:nvGraphicFramePr>
        <p:xfrm>
          <a:off x="2801257" y="2833914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9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257" y="2833914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664203"/>
              </p:ext>
            </p:extLst>
          </p:nvPr>
        </p:nvGraphicFramePr>
        <p:xfrm>
          <a:off x="5696857" y="2833914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80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6857" y="2833914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267857" y="3519714"/>
            <a:ext cx="2786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See HZ p. 255-256</a:t>
            </a:r>
          </a:p>
        </p:txBody>
      </p:sp>
    </p:spTree>
    <p:extLst>
      <p:ext uri="{BB962C8B-B14F-4D97-AF65-F5344CB8AC3E}">
        <p14:creationId xmlns:p14="http://schemas.microsoft.com/office/powerpoint/2010/main" val="14721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stereo: Basic idea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194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stereo: Basic idea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536918" y="2765518"/>
            <a:ext cx="2035082" cy="14635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</p:cNvCxnSpPr>
          <p:nvPr/>
        </p:nvCxnSpPr>
        <p:spPr bwMode="auto">
          <a:xfrm>
            <a:off x="2536918" y="2765518"/>
            <a:ext cx="3482882" cy="7317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</p:cNvCxnSpPr>
          <p:nvPr/>
        </p:nvCxnSpPr>
        <p:spPr bwMode="auto">
          <a:xfrm flipV="1">
            <a:off x="2536918" y="2514600"/>
            <a:ext cx="5064032" cy="2509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3815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2672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4604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352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393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86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  <p:sp>
        <p:nvSpPr>
          <p:cNvPr id="25" name="Oval 24"/>
          <p:cNvSpPr/>
          <p:nvPr/>
        </p:nvSpPr>
        <p:spPr bwMode="auto">
          <a:xfrm>
            <a:off x="1143000" y="1193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  <a:endCxn id="36" idx="4"/>
          </p:cNvCxnSpPr>
          <p:nvPr/>
        </p:nvCxnSpPr>
        <p:spPr bwMode="auto">
          <a:xfrm>
            <a:off x="2727418" y="2536918"/>
            <a:ext cx="1958882" cy="17236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5"/>
          </p:cNvCxnSpPr>
          <p:nvPr/>
        </p:nvCxnSpPr>
        <p:spPr bwMode="auto">
          <a:xfrm>
            <a:off x="2727418" y="2536918"/>
            <a:ext cx="3308164" cy="9012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2"/>
          </p:cNvCxnSpPr>
          <p:nvPr/>
        </p:nvCxnSpPr>
        <p:spPr bwMode="auto">
          <a:xfrm flipV="1">
            <a:off x="2727418" y="2416037"/>
            <a:ext cx="4938712" cy="1208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705100" y="2514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610100" y="41081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495800" y="40005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905500" y="3308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3200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66130" y="2339837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2098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  <p:sp>
        <p:nvSpPr>
          <p:cNvPr id="42" name="Oval 41"/>
          <p:cNvSpPr/>
          <p:nvPr/>
        </p:nvSpPr>
        <p:spPr bwMode="auto">
          <a:xfrm>
            <a:off x="1310309" y="136965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stereo: Basic idea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574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2700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22600"/>
            <a:ext cx="24765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0" y="40386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1619250" y="1981200"/>
            <a:ext cx="1619250" cy="2057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543050" y="39557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28750" y="38481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1"/>
          </p:cNvCxnSpPr>
          <p:nvPr/>
        </p:nvCxnSpPr>
        <p:spPr bwMode="auto">
          <a:xfrm>
            <a:off x="2917918" y="2353044"/>
            <a:ext cx="1920782" cy="17551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23" idx="1"/>
            <a:endCxn id="38" idx="2"/>
          </p:cNvCxnSpPr>
          <p:nvPr/>
        </p:nvCxnSpPr>
        <p:spPr bwMode="auto">
          <a:xfrm>
            <a:off x="2917918" y="2353044"/>
            <a:ext cx="3139982" cy="8788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3" idx="1"/>
            <a:endCxn id="40" idx="6"/>
          </p:cNvCxnSpPr>
          <p:nvPr/>
        </p:nvCxnSpPr>
        <p:spPr bwMode="auto">
          <a:xfrm flipV="1">
            <a:off x="2917918" y="2317474"/>
            <a:ext cx="4892582" cy="355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2895600" y="2330726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762500" y="40700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4648200" y="39624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057900" y="31556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943600" y="30480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658100" y="2241274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543800" y="2133600"/>
            <a:ext cx="381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8" y="909143"/>
            <a:ext cx="3781425" cy="10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3819" y="655022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Y. Furukawa</a:t>
            </a:r>
            <a:endParaRPr lang="en-US" sz="1400" dirty="0"/>
          </a:p>
        </p:txBody>
      </p:sp>
      <p:sp>
        <p:nvSpPr>
          <p:cNvPr id="31" name="Oval 30"/>
          <p:cNvSpPr/>
          <p:nvPr/>
        </p:nvSpPr>
        <p:spPr bwMode="auto">
          <a:xfrm>
            <a:off x="1543050" y="1457871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 noChangeAspect="1"/>
          </p:cNvGrpSpPr>
          <p:nvPr/>
        </p:nvGrpSpPr>
        <p:grpSpPr bwMode="auto">
          <a:xfrm>
            <a:off x="4267200" y="1333500"/>
            <a:ext cx="914400" cy="800100"/>
            <a:chOff x="2496" y="2640"/>
            <a:chExt cx="384" cy="336"/>
          </a:xfrm>
        </p:grpSpPr>
        <p:sp>
          <p:nvSpPr>
            <p:cNvPr id="30783" name="Oval 3"/>
            <p:cNvSpPr>
              <a:spLocks noChangeAspect="1"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Rectangle 4"/>
            <p:cNvSpPr>
              <a:spLocks noChangeAspect="1"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Oval 5"/>
            <p:cNvSpPr>
              <a:spLocks noChangeAspect="1"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6" name="Oval 6"/>
            <p:cNvSpPr>
              <a:spLocks noChangeAspect="1"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7" name="Rectangle 7"/>
            <p:cNvSpPr>
              <a:spLocks noChangeAspect="1"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8" name="AutoShape 8"/>
            <p:cNvSpPr>
              <a:spLocks noChangeAspect="1"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3072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81000" y="4572000"/>
            <a:ext cx="8382000" cy="1247775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en-US" sz="2000" dirty="0" smtClean="0"/>
              <a:t>Sweep family of planes at different depths </a:t>
            </a:r>
            <a:r>
              <a:rPr lang="en-US" sz="2000" dirty="0" err="1" smtClean="0"/>
              <a:t>w.r.t</a:t>
            </a:r>
            <a:r>
              <a:rPr lang="en-US" sz="2000" dirty="0" smtClean="0"/>
              <a:t>. </a:t>
            </a:r>
            <a:r>
              <a:rPr lang="en-US" sz="2000" dirty="0"/>
              <a:t>a</a:t>
            </a:r>
            <a:r>
              <a:rPr lang="en-US" sz="2000" dirty="0" smtClean="0"/>
              <a:t> reference camera</a:t>
            </a:r>
            <a:endParaRPr lang="en-US" dirty="0" smtClean="0"/>
          </a:p>
          <a:p>
            <a:pPr marL="342900" lvl="1" indent="-342900"/>
            <a:r>
              <a:rPr lang="en-US" dirty="0" smtClean="0"/>
              <a:t>For each depth, </a:t>
            </a:r>
            <a:r>
              <a:rPr lang="en-US" dirty="0"/>
              <a:t>p</a:t>
            </a:r>
            <a:r>
              <a:rPr lang="en-US" dirty="0" smtClean="0"/>
              <a:t>roject each input image onto that plane </a:t>
            </a:r>
          </a:p>
          <a:p>
            <a:pPr marL="342900" lvl="1" indent="-342900"/>
            <a:r>
              <a:rPr lang="en-US" dirty="0" smtClean="0"/>
              <a:t>This is equivalent to </a:t>
            </a:r>
            <a:r>
              <a:rPr lang="en-US" dirty="0"/>
              <a:t>a </a:t>
            </a:r>
            <a:r>
              <a:rPr lang="en-US" dirty="0" err="1"/>
              <a:t>homography</a:t>
            </a:r>
            <a:r>
              <a:rPr lang="en-US" dirty="0"/>
              <a:t> warping each input image into the reference view</a:t>
            </a:r>
          </a:p>
          <a:p>
            <a:pPr>
              <a:buFontTx/>
              <a:buChar char="•"/>
            </a:pPr>
            <a:r>
              <a:rPr lang="en-US" sz="2000" dirty="0" smtClean="0"/>
              <a:t>What can we say about the scene points that are at the right depth? </a:t>
            </a:r>
            <a:endParaRPr lang="en-US" sz="2000" dirty="0"/>
          </a:p>
        </p:txBody>
      </p:sp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3962400" y="2209800"/>
            <a:ext cx="13716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AutoShape 12"/>
          <p:cNvSpPr>
            <a:spLocks noChangeArrowheads="1"/>
          </p:cNvSpPr>
          <p:nvPr/>
        </p:nvSpPr>
        <p:spPr bwMode="auto">
          <a:xfrm rot="5400000">
            <a:off x="2609850" y="19621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AutoShape 13"/>
          <p:cNvSpPr>
            <a:spLocks noChangeArrowheads="1"/>
          </p:cNvSpPr>
          <p:nvPr/>
        </p:nvSpPr>
        <p:spPr bwMode="auto">
          <a:xfrm rot="16200000" flipH="1">
            <a:off x="5581650" y="19621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8" name="Group 14"/>
          <p:cNvGrpSpPr>
            <a:grpSpLocks/>
          </p:cNvGrpSpPr>
          <p:nvPr/>
        </p:nvGrpSpPr>
        <p:grpSpPr bwMode="auto">
          <a:xfrm>
            <a:off x="4343400" y="2362200"/>
            <a:ext cx="609600" cy="533400"/>
            <a:chOff x="2496" y="2640"/>
            <a:chExt cx="384" cy="336"/>
          </a:xfrm>
        </p:grpSpPr>
        <p:sp>
          <p:nvSpPr>
            <p:cNvPr id="30777" name="Oval 15"/>
            <p:cNvSpPr>
              <a:spLocks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8" name="Rectangle 16"/>
            <p:cNvSpPr>
              <a:spLocks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Oval 17"/>
            <p:cNvSpPr>
              <a:spLocks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Oval 18"/>
            <p:cNvSpPr>
              <a:spLocks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Rectangle 19"/>
            <p:cNvSpPr>
              <a:spLocks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AutoShape 20"/>
            <p:cNvSpPr>
              <a:spLocks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9" name="Group 21"/>
          <p:cNvGrpSpPr>
            <a:grpSpLocks/>
          </p:cNvGrpSpPr>
          <p:nvPr/>
        </p:nvGrpSpPr>
        <p:grpSpPr bwMode="auto">
          <a:xfrm>
            <a:off x="5867400" y="2209800"/>
            <a:ext cx="504825" cy="533400"/>
            <a:chOff x="3456" y="2544"/>
            <a:chExt cx="318" cy="336"/>
          </a:xfrm>
        </p:grpSpPr>
        <p:sp>
          <p:nvSpPr>
            <p:cNvPr id="30771" name="Oval 22"/>
            <p:cNvSpPr>
              <a:spLocks noChangeArrowheads="1"/>
            </p:cNvSpPr>
            <p:nvPr/>
          </p:nvSpPr>
          <p:spPr bwMode="auto">
            <a:xfrm>
              <a:off x="3648" y="2640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2" name="Rectangle 23"/>
            <p:cNvSpPr>
              <a:spLocks noChangeArrowheads="1"/>
            </p:cNvSpPr>
            <p:nvPr/>
          </p:nvSpPr>
          <p:spPr bwMode="auto">
            <a:xfrm>
              <a:off x="3456" y="2592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3" name="Oval 24"/>
            <p:cNvSpPr>
              <a:spLocks noChangeArrowheads="1"/>
            </p:cNvSpPr>
            <p:nvPr/>
          </p:nvSpPr>
          <p:spPr bwMode="auto">
            <a:xfrm>
              <a:off x="3456" y="2784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4" name="Oval 25"/>
            <p:cNvSpPr>
              <a:spLocks noChangeArrowheads="1"/>
            </p:cNvSpPr>
            <p:nvPr/>
          </p:nvSpPr>
          <p:spPr bwMode="auto">
            <a:xfrm>
              <a:off x="3456" y="2544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5" name="Rectangle 26"/>
            <p:cNvSpPr>
              <a:spLocks noChangeArrowheads="1"/>
            </p:cNvSpPr>
            <p:nvPr/>
          </p:nvSpPr>
          <p:spPr bwMode="auto">
            <a:xfrm>
              <a:off x="3468" y="2742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6" name="AutoShape 27"/>
            <p:cNvSpPr>
              <a:spLocks noChangeArrowheads="1"/>
            </p:cNvSpPr>
            <p:nvPr/>
          </p:nvSpPr>
          <p:spPr bwMode="auto">
            <a:xfrm>
              <a:off x="3474" y="2640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0" name="Group 28"/>
          <p:cNvGrpSpPr>
            <a:grpSpLocks/>
          </p:cNvGrpSpPr>
          <p:nvPr/>
        </p:nvGrpSpPr>
        <p:grpSpPr bwMode="auto">
          <a:xfrm>
            <a:off x="2895600" y="2133600"/>
            <a:ext cx="504825" cy="533400"/>
            <a:chOff x="1584" y="2496"/>
            <a:chExt cx="318" cy="336"/>
          </a:xfrm>
        </p:grpSpPr>
        <p:sp>
          <p:nvSpPr>
            <p:cNvPr id="30765" name="Oval 29"/>
            <p:cNvSpPr>
              <a:spLocks noChangeArrowheads="1"/>
            </p:cNvSpPr>
            <p:nvPr/>
          </p:nvSpPr>
          <p:spPr bwMode="auto">
            <a:xfrm>
              <a:off x="1776" y="2544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Rectangle 30"/>
            <p:cNvSpPr>
              <a:spLocks noChangeArrowheads="1"/>
            </p:cNvSpPr>
            <p:nvPr/>
          </p:nvSpPr>
          <p:spPr bwMode="auto">
            <a:xfrm>
              <a:off x="1584" y="2544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Oval 31"/>
            <p:cNvSpPr>
              <a:spLocks noChangeArrowheads="1"/>
            </p:cNvSpPr>
            <p:nvPr/>
          </p:nvSpPr>
          <p:spPr bwMode="auto">
            <a:xfrm>
              <a:off x="1584" y="2736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Oval 32"/>
            <p:cNvSpPr>
              <a:spLocks noChangeArrowheads="1"/>
            </p:cNvSpPr>
            <p:nvPr/>
          </p:nvSpPr>
          <p:spPr bwMode="auto">
            <a:xfrm>
              <a:off x="1584" y="2496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Rectangle 33"/>
            <p:cNvSpPr>
              <a:spLocks noChangeArrowheads="1"/>
            </p:cNvSpPr>
            <p:nvPr/>
          </p:nvSpPr>
          <p:spPr bwMode="auto">
            <a:xfrm>
              <a:off x="1596" y="2694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AutoShape 34"/>
            <p:cNvSpPr>
              <a:spLocks noChangeArrowheads="1"/>
            </p:cNvSpPr>
            <p:nvPr/>
          </p:nvSpPr>
          <p:spPr bwMode="auto">
            <a:xfrm>
              <a:off x="1680" y="2614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1" name="Group 35"/>
          <p:cNvGrpSpPr>
            <a:grpSpLocks/>
          </p:cNvGrpSpPr>
          <p:nvPr/>
        </p:nvGrpSpPr>
        <p:grpSpPr bwMode="auto">
          <a:xfrm>
            <a:off x="4191000" y="1295400"/>
            <a:ext cx="838200" cy="2971800"/>
            <a:chOff x="2400" y="1968"/>
            <a:chExt cx="528" cy="1872"/>
          </a:xfrm>
        </p:grpSpPr>
        <p:sp>
          <p:nvSpPr>
            <p:cNvPr id="30761" name="Line 36"/>
            <p:cNvSpPr>
              <a:spLocks noChangeShapeType="1"/>
            </p:cNvSpPr>
            <p:nvPr/>
          </p:nvSpPr>
          <p:spPr bwMode="auto">
            <a:xfrm>
              <a:off x="2400" y="1968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Line 37"/>
            <p:cNvSpPr>
              <a:spLocks noChangeShapeType="1"/>
            </p:cNvSpPr>
            <p:nvPr/>
          </p:nvSpPr>
          <p:spPr bwMode="auto">
            <a:xfrm flipH="1">
              <a:off x="2592" y="1968"/>
              <a:ext cx="336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Line 38"/>
            <p:cNvSpPr>
              <a:spLocks noChangeShapeType="1"/>
            </p:cNvSpPr>
            <p:nvPr/>
          </p:nvSpPr>
          <p:spPr bwMode="auto">
            <a:xfrm>
              <a:off x="2400" y="2496"/>
              <a:ext cx="192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Line 39"/>
            <p:cNvSpPr>
              <a:spLocks noChangeShapeType="1"/>
            </p:cNvSpPr>
            <p:nvPr/>
          </p:nvSpPr>
          <p:spPr bwMode="auto">
            <a:xfrm flipH="1">
              <a:off x="2592" y="2496"/>
              <a:ext cx="33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2" name="Group 40"/>
          <p:cNvGrpSpPr>
            <a:grpSpLocks/>
          </p:cNvGrpSpPr>
          <p:nvPr/>
        </p:nvGrpSpPr>
        <p:grpSpPr bwMode="auto">
          <a:xfrm>
            <a:off x="4191000" y="1295400"/>
            <a:ext cx="3733800" cy="2057400"/>
            <a:chOff x="2400" y="1968"/>
            <a:chExt cx="2352" cy="1296"/>
          </a:xfrm>
        </p:grpSpPr>
        <p:sp>
          <p:nvSpPr>
            <p:cNvPr id="30757" name="Line 41"/>
            <p:cNvSpPr>
              <a:spLocks noChangeShapeType="1"/>
            </p:cNvSpPr>
            <p:nvPr/>
          </p:nvSpPr>
          <p:spPr bwMode="auto">
            <a:xfrm>
              <a:off x="2400" y="1968"/>
              <a:ext cx="2352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Line 42"/>
            <p:cNvSpPr>
              <a:spLocks noChangeShapeType="1"/>
            </p:cNvSpPr>
            <p:nvPr/>
          </p:nvSpPr>
          <p:spPr bwMode="auto">
            <a:xfrm>
              <a:off x="2928" y="1968"/>
              <a:ext cx="1824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9" name="Line 43"/>
            <p:cNvSpPr>
              <a:spLocks noChangeShapeType="1"/>
            </p:cNvSpPr>
            <p:nvPr/>
          </p:nvSpPr>
          <p:spPr bwMode="auto">
            <a:xfrm>
              <a:off x="2400" y="2496"/>
              <a:ext cx="235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Line 44"/>
            <p:cNvSpPr>
              <a:spLocks noChangeShapeType="1"/>
            </p:cNvSpPr>
            <p:nvPr/>
          </p:nvSpPr>
          <p:spPr bwMode="auto">
            <a:xfrm>
              <a:off x="2928" y="2496"/>
              <a:ext cx="1824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3" name="Group 45"/>
          <p:cNvGrpSpPr>
            <a:grpSpLocks/>
          </p:cNvGrpSpPr>
          <p:nvPr/>
        </p:nvGrpSpPr>
        <p:grpSpPr bwMode="auto">
          <a:xfrm>
            <a:off x="1066800" y="1295400"/>
            <a:ext cx="3962400" cy="1905000"/>
            <a:chOff x="432" y="1968"/>
            <a:chExt cx="2496" cy="1200"/>
          </a:xfrm>
        </p:grpSpPr>
        <p:sp>
          <p:nvSpPr>
            <p:cNvPr id="30753" name="Line 46"/>
            <p:cNvSpPr>
              <a:spLocks noChangeShapeType="1"/>
            </p:cNvSpPr>
            <p:nvPr/>
          </p:nvSpPr>
          <p:spPr bwMode="auto">
            <a:xfrm flipH="1">
              <a:off x="432" y="1968"/>
              <a:ext cx="1968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Line 47"/>
            <p:cNvSpPr>
              <a:spLocks noChangeShapeType="1"/>
            </p:cNvSpPr>
            <p:nvPr/>
          </p:nvSpPr>
          <p:spPr bwMode="auto">
            <a:xfrm flipH="1">
              <a:off x="432" y="1968"/>
              <a:ext cx="24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Line 48"/>
            <p:cNvSpPr>
              <a:spLocks noChangeShapeType="1"/>
            </p:cNvSpPr>
            <p:nvPr/>
          </p:nvSpPr>
          <p:spPr bwMode="auto">
            <a:xfrm flipH="1">
              <a:off x="432" y="2496"/>
              <a:ext cx="249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49"/>
            <p:cNvSpPr>
              <a:spLocks noChangeShapeType="1"/>
            </p:cNvSpPr>
            <p:nvPr/>
          </p:nvSpPr>
          <p:spPr bwMode="auto">
            <a:xfrm flipH="1">
              <a:off x="432" y="2496"/>
              <a:ext cx="19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5" name="Text Box 52"/>
          <p:cNvSpPr txBox="1">
            <a:spLocks noChangeArrowheads="1"/>
          </p:cNvSpPr>
          <p:nvPr/>
        </p:nvSpPr>
        <p:spPr bwMode="auto">
          <a:xfrm>
            <a:off x="4572000" y="3733800"/>
            <a:ext cx="17526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Times New Roman" pitchFamily="18" charset="0"/>
              </a:rPr>
              <a:t>reference </a:t>
            </a:r>
            <a:r>
              <a:rPr lang="en-US" sz="1800" dirty="0">
                <a:latin typeface="Times New Roman" pitchFamily="18" charset="0"/>
              </a:rPr>
              <a:t>camera</a:t>
            </a:r>
          </a:p>
        </p:txBody>
      </p:sp>
      <p:sp>
        <p:nvSpPr>
          <p:cNvPr id="30737" name="Text Box 54"/>
          <p:cNvSpPr txBox="1">
            <a:spLocks noChangeArrowheads="1"/>
          </p:cNvSpPr>
          <p:nvPr/>
        </p:nvSpPr>
        <p:spPr bwMode="auto">
          <a:xfrm>
            <a:off x="1371600" y="19050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  <p:sp>
        <p:nvSpPr>
          <p:cNvPr id="744503" name="Rectangle 55"/>
          <p:cNvSpPr>
            <a:spLocks noChangeArrowheads="1"/>
          </p:cNvSpPr>
          <p:nvPr/>
        </p:nvSpPr>
        <p:spPr bwMode="auto">
          <a:xfrm>
            <a:off x="4302125" y="2286000"/>
            <a:ext cx="533400" cy="609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2743200" y="990600"/>
            <a:ext cx="3733800" cy="1600200"/>
            <a:chOff x="1488" y="1776"/>
            <a:chExt cx="2352" cy="1008"/>
          </a:xfrm>
        </p:grpSpPr>
        <p:sp>
          <p:nvSpPr>
            <p:cNvPr id="30750" name="Rectangle 57"/>
            <p:cNvSpPr>
              <a:spLocks noChangeArrowheads="1"/>
            </p:cNvSpPr>
            <p:nvPr/>
          </p:nvSpPr>
          <p:spPr bwMode="auto">
            <a:xfrm>
              <a:off x="2352" y="1776"/>
              <a:ext cx="624" cy="576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Freeform 58"/>
            <p:cNvSpPr>
              <a:spLocks/>
            </p:cNvSpPr>
            <p:nvPr/>
          </p:nvSpPr>
          <p:spPr bwMode="auto">
            <a:xfrm>
              <a:off x="1488" y="2448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Freeform 59"/>
            <p:cNvSpPr>
              <a:spLocks/>
            </p:cNvSpPr>
            <p:nvPr/>
          </p:nvSpPr>
          <p:spPr bwMode="auto">
            <a:xfrm>
              <a:off x="3552" y="2400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2819400" y="1295400"/>
            <a:ext cx="3505200" cy="1371600"/>
            <a:chOff x="1536" y="1968"/>
            <a:chExt cx="2208" cy="864"/>
          </a:xfrm>
        </p:grpSpPr>
        <p:sp>
          <p:nvSpPr>
            <p:cNvPr id="30747" name="Rectangle 61"/>
            <p:cNvSpPr>
              <a:spLocks noChangeArrowheads="1"/>
            </p:cNvSpPr>
            <p:nvPr/>
          </p:nvSpPr>
          <p:spPr bwMode="auto">
            <a:xfrm>
              <a:off x="2400" y="1968"/>
              <a:ext cx="528" cy="528"/>
            </a:xfrm>
            <a:prstGeom prst="rect">
              <a:avLst/>
            </a:pr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Freeform 62"/>
            <p:cNvSpPr>
              <a:spLocks/>
            </p:cNvSpPr>
            <p:nvPr/>
          </p:nvSpPr>
          <p:spPr bwMode="auto">
            <a:xfrm>
              <a:off x="1536" y="2496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Freeform 63"/>
            <p:cNvSpPr>
              <a:spLocks/>
            </p:cNvSpPr>
            <p:nvPr/>
          </p:nvSpPr>
          <p:spPr bwMode="auto">
            <a:xfrm>
              <a:off x="3456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2778125" y="1143000"/>
            <a:ext cx="3622675" cy="1524000"/>
            <a:chOff x="1510" y="1872"/>
            <a:chExt cx="2282" cy="960"/>
          </a:xfrm>
        </p:grpSpPr>
        <p:sp>
          <p:nvSpPr>
            <p:cNvPr id="30744" name="Rectangle 65"/>
            <p:cNvSpPr>
              <a:spLocks noChangeArrowheads="1"/>
            </p:cNvSpPr>
            <p:nvPr/>
          </p:nvSpPr>
          <p:spPr bwMode="auto">
            <a:xfrm>
              <a:off x="2372" y="1872"/>
              <a:ext cx="576" cy="576"/>
            </a:xfrm>
            <a:prstGeom prst="rect">
              <a:avLst/>
            </a:pr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Freeform 66"/>
            <p:cNvSpPr>
              <a:spLocks/>
            </p:cNvSpPr>
            <p:nvPr/>
          </p:nvSpPr>
          <p:spPr bwMode="auto">
            <a:xfrm>
              <a:off x="1510" y="2472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Freeform 67"/>
            <p:cNvSpPr>
              <a:spLocks/>
            </p:cNvSpPr>
            <p:nvPr/>
          </p:nvSpPr>
          <p:spPr bwMode="auto">
            <a:xfrm>
              <a:off x="3504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42" name="Rectangle 69"/>
          <p:cNvSpPr>
            <a:spLocks noChangeArrowheads="1"/>
          </p:cNvSpPr>
          <p:nvPr/>
        </p:nvSpPr>
        <p:spPr bwMode="auto">
          <a:xfrm>
            <a:off x="304800" y="6491288"/>
            <a:ext cx="861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/>
              <a:t>R. Collins. </a:t>
            </a:r>
            <a:r>
              <a:rPr lang="en-US" sz="1800" dirty="0">
                <a:hlinkClick r:id="rId3"/>
              </a:rPr>
              <a:t>A space-sweep approach to true multi-image matching.</a:t>
            </a:r>
            <a:r>
              <a:rPr lang="en-US" sz="1800" dirty="0"/>
              <a:t> CVPR  1996. </a:t>
            </a:r>
          </a:p>
        </p:txBody>
      </p:sp>
      <p:sp>
        <p:nvSpPr>
          <p:cNvPr id="30743" name="Text Box 70"/>
          <p:cNvSpPr txBox="1">
            <a:spLocks noChangeArrowheads="1"/>
          </p:cNvSpPr>
          <p:nvPr/>
        </p:nvSpPr>
        <p:spPr bwMode="auto">
          <a:xfrm>
            <a:off x="6553200" y="19812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</p:spTree>
    <p:extLst>
      <p:ext uri="{BB962C8B-B14F-4D97-AF65-F5344CB8AC3E}">
        <p14:creationId xmlns:p14="http://schemas.microsoft.com/office/powerpoint/2010/main" val="25432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uiExpand="1" build="p"/>
      <p:bldP spid="74450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>
            <a:stCxn id="32" idx="5"/>
          </p:cNvCxnSpPr>
          <p:nvPr/>
        </p:nvCxnSpPr>
        <p:spPr bwMode="auto">
          <a:xfrm flipH="1" flipV="1">
            <a:off x="2819400" y="1905000"/>
            <a:ext cx="892082" cy="8158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3657600" y="2286000"/>
            <a:ext cx="1524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 Sweep Stereo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600200" y="4876800"/>
            <a:ext cx="2057400" cy="914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5181600" y="4800600"/>
            <a:ext cx="2362200" cy="990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667000" y="2590800"/>
            <a:ext cx="41910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Freeform 20"/>
          <p:cNvSpPr/>
          <p:nvPr/>
        </p:nvSpPr>
        <p:spPr>
          <a:xfrm>
            <a:off x="3200400" y="2057400"/>
            <a:ext cx="3833035" cy="1293368"/>
          </a:xfrm>
          <a:custGeom>
            <a:avLst/>
            <a:gdLst>
              <a:gd name="connsiteX0" fmla="*/ 0 w 2006503"/>
              <a:gd name="connsiteY0" fmla="*/ 0 h 704343"/>
              <a:gd name="connsiteX1" fmla="*/ 2006503 w 2006503"/>
              <a:gd name="connsiteY1" fmla="*/ 704343 h 704343"/>
              <a:gd name="connsiteX0" fmla="*/ 0 w 2006503"/>
              <a:gd name="connsiteY0" fmla="*/ 0 h 704343"/>
              <a:gd name="connsiteX1" fmla="*/ 971233 w 2006503"/>
              <a:gd name="connsiteY1" fmla="*/ 330828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3543400"/>
              <a:gd name="connsiteY0" fmla="*/ 0 h 668632"/>
              <a:gd name="connsiteX1" fmla="*/ 917868 w 3543400"/>
              <a:gd name="connsiteY1" fmla="*/ 650983 h 668632"/>
              <a:gd name="connsiteX2" fmla="*/ 3543400 w 3543400"/>
              <a:gd name="connsiteY2" fmla="*/ 608296 h 668632"/>
              <a:gd name="connsiteX0" fmla="*/ 0 w 3543400"/>
              <a:gd name="connsiteY0" fmla="*/ 0 h 739702"/>
              <a:gd name="connsiteX1" fmla="*/ 917868 w 3543400"/>
              <a:gd name="connsiteY1" fmla="*/ 650983 h 739702"/>
              <a:gd name="connsiteX2" fmla="*/ 3543400 w 3543400"/>
              <a:gd name="connsiteY2" fmla="*/ 608296 h 739702"/>
              <a:gd name="connsiteX0" fmla="*/ 0 w 3458017"/>
              <a:gd name="connsiteY0" fmla="*/ 0 h 657697"/>
              <a:gd name="connsiteX1" fmla="*/ 917868 w 3458017"/>
              <a:gd name="connsiteY1" fmla="*/ 650983 h 657697"/>
              <a:gd name="connsiteX2" fmla="*/ 3458017 w 3458017"/>
              <a:gd name="connsiteY2" fmla="*/ 288140 h 657697"/>
              <a:gd name="connsiteX0" fmla="*/ 0 w 3458017"/>
              <a:gd name="connsiteY0" fmla="*/ 0 h 1154852"/>
              <a:gd name="connsiteX1" fmla="*/ 1494204 w 3458017"/>
              <a:gd name="connsiteY1" fmla="*/ 1152560 h 1154852"/>
              <a:gd name="connsiteX2" fmla="*/ 3458017 w 3458017"/>
              <a:gd name="connsiteY2" fmla="*/ 288140 h 1154852"/>
              <a:gd name="connsiteX0" fmla="*/ 0 w 3255232"/>
              <a:gd name="connsiteY0" fmla="*/ 0 h 1405136"/>
              <a:gd name="connsiteX1" fmla="*/ 1494204 w 3255232"/>
              <a:gd name="connsiteY1" fmla="*/ 1152560 h 1405136"/>
              <a:gd name="connsiteX2" fmla="*/ 3255232 w 3255232"/>
              <a:gd name="connsiteY2" fmla="*/ 1312638 h 1405136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353120"/>
              <a:gd name="connsiteX1" fmla="*/ 1729007 w 3490035"/>
              <a:gd name="connsiteY1" fmla="*/ 1184576 h 1353120"/>
              <a:gd name="connsiteX2" fmla="*/ 3490035 w 3490035"/>
              <a:gd name="connsiteY2" fmla="*/ 1344654 h 1353120"/>
              <a:gd name="connsiteX0" fmla="*/ 0 w 3490035"/>
              <a:gd name="connsiteY0" fmla="*/ 0 h 1344654"/>
              <a:gd name="connsiteX1" fmla="*/ 1216708 w 3490035"/>
              <a:gd name="connsiteY1" fmla="*/ 875092 h 1344654"/>
              <a:gd name="connsiteX2" fmla="*/ 3490035 w 3490035"/>
              <a:gd name="connsiteY2" fmla="*/ 1344654 h 1344654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98147"/>
              <a:gd name="connsiteX1" fmla="*/ 1654296 w 3927623"/>
              <a:gd name="connsiteY1" fmla="*/ 1067185 h 1598147"/>
              <a:gd name="connsiteX2" fmla="*/ 2636204 w 3927623"/>
              <a:gd name="connsiteY2" fmla="*/ 1579436 h 1598147"/>
              <a:gd name="connsiteX3" fmla="*/ 3927623 w 3927623"/>
              <a:gd name="connsiteY3" fmla="*/ 1536747 h 1598147"/>
              <a:gd name="connsiteX0" fmla="*/ 0 w 3927623"/>
              <a:gd name="connsiteY0" fmla="*/ 0 h 1598147"/>
              <a:gd name="connsiteX1" fmla="*/ 2636204 w 3927623"/>
              <a:gd name="connsiteY1" fmla="*/ 1579436 h 1598147"/>
              <a:gd name="connsiteX2" fmla="*/ 3927623 w 3927623"/>
              <a:gd name="connsiteY2" fmla="*/ 1536747 h 15981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835737 w 3927623"/>
              <a:gd name="connsiteY1" fmla="*/ 1067187 h 1536747"/>
              <a:gd name="connsiteX2" fmla="*/ 3927623 w 3927623"/>
              <a:gd name="connsiteY2" fmla="*/ 1536747 h 1536747"/>
              <a:gd name="connsiteX0" fmla="*/ 0 w 4600015"/>
              <a:gd name="connsiteY0" fmla="*/ 0 h 1888918"/>
              <a:gd name="connsiteX1" fmla="*/ 2508129 w 4600015"/>
              <a:gd name="connsiteY1" fmla="*/ 1419358 h 1888918"/>
              <a:gd name="connsiteX2" fmla="*/ 4600015 w 4600015"/>
              <a:gd name="connsiteY2" fmla="*/ 1888918 h 1888918"/>
              <a:gd name="connsiteX0" fmla="*/ 0 w 4578669"/>
              <a:gd name="connsiteY0" fmla="*/ 0 h 2187730"/>
              <a:gd name="connsiteX1" fmla="*/ 2486783 w 4578669"/>
              <a:gd name="connsiteY1" fmla="*/ 1718170 h 2187730"/>
              <a:gd name="connsiteX2" fmla="*/ 4578669 w 4578669"/>
              <a:gd name="connsiteY2" fmla="*/ 2187730 h 2187730"/>
              <a:gd name="connsiteX0" fmla="*/ 0 w 4792127"/>
              <a:gd name="connsiteY0" fmla="*/ 0 h 2006308"/>
              <a:gd name="connsiteX1" fmla="*/ 2700241 w 4792127"/>
              <a:gd name="connsiteY1" fmla="*/ 1536748 h 2006308"/>
              <a:gd name="connsiteX2" fmla="*/ 4792127 w 4792127"/>
              <a:gd name="connsiteY2" fmla="*/ 2006308 h 2006308"/>
              <a:gd name="connsiteX0" fmla="*/ 0 w 4792127"/>
              <a:gd name="connsiteY0" fmla="*/ 0 h 2006308"/>
              <a:gd name="connsiteX1" fmla="*/ 2486783 w 4792127"/>
              <a:gd name="connsiteY1" fmla="*/ 1462045 h 2006308"/>
              <a:gd name="connsiteX2" fmla="*/ 4792127 w 4792127"/>
              <a:gd name="connsiteY2" fmla="*/ 2006308 h 200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2127" h="2006308">
                <a:moveTo>
                  <a:pt x="0" y="0"/>
                </a:moveTo>
                <a:cubicBezTo>
                  <a:pt x="549209" y="329049"/>
                  <a:pt x="1688095" y="1127660"/>
                  <a:pt x="2486783" y="1462045"/>
                </a:cubicBezTo>
                <a:cubicBezTo>
                  <a:pt x="3285471" y="1796430"/>
                  <a:pt x="4244252" y="1892475"/>
                  <a:pt x="4792127" y="2006308"/>
                </a:cubicBezTo>
              </a:path>
            </a:pathLst>
          </a:custGeom>
          <a:ln w="381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flipV="1">
            <a:off x="2209800" y="2667000"/>
            <a:ext cx="1447800" cy="3581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657600" y="2667000"/>
            <a:ext cx="3352800" cy="3429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2209800" y="2743200"/>
            <a:ext cx="2514600" cy="3505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724400" y="2819400"/>
            <a:ext cx="2286000" cy="3276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/>
          <p:cNvSpPr/>
          <p:nvPr/>
        </p:nvSpPr>
        <p:spPr bwMode="auto">
          <a:xfrm>
            <a:off x="3581400" y="2590800"/>
            <a:ext cx="152400" cy="15240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648200" y="27432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733800" y="22860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514600" y="52578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743200" y="53340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172200" y="5257800"/>
            <a:ext cx="152400" cy="1524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6324600" y="51816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587326" y="1770960"/>
            <a:ext cx="1613074" cy="286921"/>
          </a:xfrm>
          <a:custGeom>
            <a:avLst/>
            <a:gdLst>
              <a:gd name="connsiteX0" fmla="*/ 0 w 2006503"/>
              <a:gd name="connsiteY0" fmla="*/ 0 h 704343"/>
              <a:gd name="connsiteX1" fmla="*/ 2006503 w 2006503"/>
              <a:gd name="connsiteY1" fmla="*/ 704343 h 704343"/>
              <a:gd name="connsiteX0" fmla="*/ 0 w 2006503"/>
              <a:gd name="connsiteY0" fmla="*/ 0 h 704343"/>
              <a:gd name="connsiteX1" fmla="*/ 971233 w 2006503"/>
              <a:gd name="connsiteY1" fmla="*/ 330828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2006503"/>
              <a:gd name="connsiteY0" fmla="*/ 0 h 704343"/>
              <a:gd name="connsiteX1" fmla="*/ 917868 w 2006503"/>
              <a:gd name="connsiteY1" fmla="*/ 650983 h 704343"/>
              <a:gd name="connsiteX2" fmla="*/ 2006503 w 2006503"/>
              <a:gd name="connsiteY2" fmla="*/ 704343 h 704343"/>
              <a:gd name="connsiteX0" fmla="*/ 0 w 3543400"/>
              <a:gd name="connsiteY0" fmla="*/ 0 h 668632"/>
              <a:gd name="connsiteX1" fmla="*/ 917868 w 3543400"/>
              <a:gd name="connsiteY1" fmla="*/ 650983 h 668632"/>
              <a:gd name="connsiteX2" fmla="*/ 3543400 w 3543400"/>
              <a:gd name="connsiteY2" fmla="*/ 608296 h 668632"/>
              <a:gd name="connsiteX0" fmla="*/ 0 w 3543400"/>
              <a:gd name="connsiteY0" fmla="*/ 0 h 739702"/>
              <a:gd name="connsiteX1" fmla="*/ 917868 w 3543400"/>
              <a:gd name="connsiteY1" fmla="*/ 650983 h 739702"/>
              <a:gd name="connsiteX2" fmla="*/ 3543400 w 3543400"/>
              <a:gd name="connsiteY2" fmla="*/ 608296 h 739702"/>
              <a:gd name="connsiteX0" fmla="*/ 0 w 3458017"/>
              <a:gd name="connsiteY0" fmla="*/ 0 h 657697"/>
              <a:gd name="connsiteX1" fmla="*/ 917868 w 3458017"/>
              <a:gd name="connsiteY1" fmla="*/ 650983 h 657697"/>
              <a:gd name="connsiteX2" fmla="*/ 3458017 w 3458017"/>
              <a:gd name="connsiteY2" fmla="*/ 288140 h 657697"/>
              <a:gd name="connsiteX0" fmla="*/ 0 w 3458017"/>
              <a:gd name="connsiteY0" fmla="*/ 0 h 1154852"/>
              <a:gd name="connsiteX1" fmla="*/ 1494204 w 3458017"/>
              <a:gd name="connsiteY1" fmla="*/ 1152560 h 1154852"/>
              <a:gd name="connsiteX2" fmla="*/ 3458017 w 3458017"/>
              <a:gd name="connsiteY2" fmla="*/ 288140 h 1154852"/>
              <a:gd name="connsiteX0" fmla="*/ 0 w 3255232"/>
              <a:gd name="connsiteY0" fmla="*/ 0 h 1405136"/>
              <a:gd name="connsiteX1" fmla="*/ 1494204 w 3255232"/>
              <a:gd name="connsiteY1" fmla="*/ 1152560 h 1405136"/>
              <a:gd name="connsiteX2" fmla="*/ 3255232 w 3255232"/>
              <a:gd name="connsiteY2" fmla="*/ 1312638 h 1405136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438367"/>
              <a:gd name="connsiteX1" fmla="*/ 1729007 w 3490035"/>
              <a:gd name="connsiteY1" fmla="*/ 1184576 h 1438367"/>
              <a:gd name="connsiteX2" fmla="*/ 3490035 w 3490035"/>
              <a:gd name="connsiteY2" fmla="*/ 1344654 h 1438367"/>
              <a:gd name="connsiteX0" fmla="*/ 0 w 3490035"/>
              <a:gd name="connsiteY0" fmla="*/ 0 h 1353120"/>
              <a:gd name="connsiteX1" fmla="*/ 1729007 w 3490035"/>
              <a:gd name="connsiteY1" fmla="*/ 1184576 h 1353120"/>
              <a:gd name="connsiteX2" fmla="*/ 3490035 w 3490035"/>
              <a:gd name="connsiteY2" fmla="*/ 1344654 h 1353120"/>
              <a:gd name="connsiteX0" fmla="*/ 0 w 3490035"/>
              <a:gd name="connsiteY0" fmla="*/ 0 h 1344654"/>
              <a:gd name="connsiteX1" fmla="*/ 1216708 w 3490035"/>
              <a:gd name="connsiteY1" fmla="*/ 875092 h 1344654"/>
              <a:gd name="connsiteX2" fmla="*/ 3490035 w 3490035"/>
              <a:gd name="connsiteY2" fmla="*/ 1344654 h 1344654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654296 w 3927623"/>
              <a:gd name="connsiteY1" fmla="*/ 1067185 h 1536747"/>
              <a:gd name="connsiteX2" fmla="*/ 3927623 w 3927623"/>
              <a:gd name="connsiteY2" fmla="*/ 1536747 h 1536747"/>
              <a:gd name="connsiteX0" fmla="*/ 0 w 3927623"/>
              <a:gd name="connsiteY0" fmla="*/ 0 h 1598147"/>
              <a:gd name="connsiteX1" fmla="*/ 1654296 w 3927623"/>
              <a:gd name="connsiteY1" fmla="*/ 1067185 h 1598147"/>
              <a:gd name="connsiteX2" fmla="*/ 2636204 w 3927623"/>
              <a:gd name="connsiteY2" fmla="*/ 1579436 h 1598147"/>
              <a:gd name="connsiteX3" fmla="*/ 3927623 w 3927623"/>
              <a:gd name="connsiteY3" fmla="*/ 1536747 h 1598147"/>
              <a:gd name="connsiteX0" fmla="*/ 0 w 3927623"/>
              <a:gd name="connsiteY0" fmla="*/ 0 h 1598147"/>
              <a:gd name="connsiteX1" fmla="*/ 2636204 w 3927623"/>
              <a:gd name="connsiteY1" fmla="*/ 1579436 h 1598147"/>
              <a:gd name="connsiteX2" fmla="*/ 3927623 w 3927623"/>
              <a:gd name="connsiteY2" fmla="*/ 1536747 h 15981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2283998 w 3927623"/>
              <a:gd name="connsiteY1" fmla="*/ 1195249 h 1536747"/>
              <a:gd name="connsiteX2" fmla="*/ 3927623 w 3927623"/>
              <a:gd name="connsiteY2" fmla="*/ 1536747 h 1536747"/>
              <a:gd name="connsiteX0" fmla="*/ 0 w 3927623"/>
              <a:gd name="connsiteY0" fmla="*/ 0 h 1536747"/>
              <a:gd name="connsiteX1" fmla="*/ 1835737 w 3927623"/>
              <a:gd name="connsiteY1" fmla="*/ 1067187 h 1536747"/>
              <a:gd name="connsiteX2" fmla="*/ 3927623 w 3927623"/>
              <a:gd name="connsiteY2" fmla="*/ 1536747 h 1536747"/>
              <a:gd name="connsiteX0" fmla="*/ 0 w 4600015"/>
              <a:gd name="connsiteY0" fmla="*/ 0 h 1888918"/>
              <a:gd name="connsiteX1" fmla="*/ 2508129 w 4600015"/>
              <a:gd name="connsiteY1" fmla="*/ 1419358 h 1888918"/>
              <a:gd name="connsiteX2" fmla="*/ 4600015 w 4600015"/>
              <a:gd name="connsiteY2" fmla="*/ 1888918 h 1888918"/>
              <a:gd name="connsiteX0" fmla="*/ 0 w 4578669"/>
              <a:gd name="connsiteY0" fmla="*/ 0 h 2187730"/>
              <a:gd name="connsiteX1" fmla="*/ 2486783 w 4578669"/>
              <a:gd name="connsiteY1" fmla="*/ 1718170 h 2187730"/>
              <a:gd name="connsiteX2" fmla="*/ 4578669 w 4578669"/>
              <a:gd name="connsiteY2" fmla="*/ 2187730 h 2187730"/>
              <a:gd name="connsiteX0" fmla="*/ 0 w 4792127"/>
              <a:gd name="connsiteY0" fmla="*/ 0 h 2006308"/>
              <a:gd name="connsiteX1" fmla="*/ 2700241 w 4792127"/>
              <a:gd name="connsiteY1" fmla="*/ 1536748 h 2006308"/>
              <a:gd name="connsiteX2" fmla="*/ 4792127 w 4792127"/>
              <a:gd name="connsiteY2" fmla="*/ 2006308 h 2006308"/>
              <a:gd name="connsiteX0" fmla="*/ 0 w 4792127"/>
              <a:gd name="connsiteY0" fmla="*/ 0 h 2006308"/>
              <a:gd name="connsiteX1" fmla="*/ 2486783 w 4792127"/>
              <a:gd name="connsiteY1" fmla="*/ 1462045 h 2006308"/>
              <a:gd name="connsiteX2" fmla="*/ 4792127 w 4792127"/>
              <a:gd name="connsiteY2" fmla="*/ 2006308 h 2006308"/>
              <a:gd name="connsiteX0" fmla="*/ 0 w 3818056"/>
              <a:gd name="connsiteY0" fmla="*/ 541048 h 615341"/>
              <a:gd name="connsiteX1" fmla="*/ 1512712 w 3818056"/>
              <a:gd name="connsiteY1" fmla="*/ 1 h 615341"/>
              <a:gd name="connsiteX2" fmla="*/ 3818056 w 3818056"/>
              <a:gd name="connsiteY2" fmla="*/ 544264 h 615341"/>
              <a:gd name="connsiteX0" fmla="*/ 0 w 3818056"/>
              <a:gd name="connsiteY0" fmla="*/ 541050 h 544265"/>
              <a:gd name="connsiteX1" fmla="*/ 1512712 w 3818056"/>
              <a:gd name="connsiteY1" fmla="*/ 3 h 544265"/>
              <a:gd name="connsiteX2" fmla="*/ 3818056 w 3818056"/>
              <a:gd name="connsiteY2" fmla="*/ 544266 h 544265"/>
              <a:gd name="connsiteX0" fmla="*/ 0 w 2777269"/>
              <a:gd name="connsiteY0" fmla="*/ 600595 h 600595"/>
              <a:gd name="connsiteX1" fmla="*/ 1512712 w 2777269"/>
              <a:gd name="connsiteY1" fmla="*/ 59548 h 600595"/>
              <a:gd name="connsiteX2" fmla="*/ 2777269 w 2777269"/>
              <a:gd name="connsiteY2" fmla="*/ 90622 h 600595"/>
              <a:gd name="connsiteX0" fmla="*/ 0 w 2777269"/>
              <a:gd name="connsiteY0" fmla="*/ 700244 h 700244"/>
              <a:gd name="connsiteX1" fmla="*/ 1339248 w 2777269"/>
              <a:gd name="connsiteY1" fmla="*/ 26761 h 700244"/>
              <a:gd name="connsiteX2" fmla="*/ 2777269 w 2777269"/>
              <a:gd name="connsiteY2" fmla="*/ 190271 h 700244"/>
              <a:gd name="connsiteX0" fmla="*/ 0 w 2777269"/>
              <a:gd name="connsiteY0" fmla="*/ 509974 h 509974"/>
              <a:gd name="connsiteX1" fmla="*/ 2777269 w 2777269"/>
              <a:gd name="connsiteY1" fmla="*/ 1 h 509974"/>
              <a:gd name="connsiteX0" fmla="*/ 0 w 2777269"/>
              <a:gd name="connsiteY0" fmla="*/ 528427 h 528427"/>
              <a:gd name="connsiteX1" fmla="*/ 2777269 w 2777269"/>
              <a:gd name="connsiteY1" fmla="*/ 18454 h 528427"/>
              <a:gd name="connsiteX0" fmla="*/ 0 w 2777269"/>
              <a:gd name="connsiteY0" fmla="*/ 860031 h 860031"/>
              <a:gd name="connsiteX1" fmla="*/ 2777269 w 2777269"/>
              <a:gd name="connsiteY1" fmla="*/ 350058 h 860031"/>
              <a:gd name="connsiteX0" fmla="*/ 0 w 2043380"/>
              <a:gd name="connsiteY0" fmla="*/ 644037 h 644037"/>
              <a:gd name="connsiteX1" fmla="*/ 2043380 w 2043380"/>
              <a:gd name="connsiteY1" fmla="*/ 498262 h 644037"/>
              <a:gd name="connsiteX0" fmla="*/ 0 w 2043380"/>
              <a:gd name="connsiteY0" fmla="*/ 619335 h 619335"/>
              <a:gd name="connsiteX1" fmla="*/ 2043380 w 2043380"/>
              <a:gd name="connsiteY1" fmla="*/ 473560 h 619335"/>
              <a:gd name="connsiteX0" fmla="*/ 0 w 2016693"/>
              <a:gd name="connsiteY0" fmla="*/ 419582 h 820104"/>
              <a:gd name="connsiteX1" fmla="*/ 2016693 w 2016693"/>
              <a:gd name="connsiteY1" fmla="*/ 820104 h 820104"/>
              <a:gd name="connsiteX0" fmla="*/ 0 w 2016693"/>
              <a:gd name="connsiteY0" fmla="*/ 44557 h 445079"/>
              <a:gd name="connsiteX1" fmla="*/ 2016693 w 2016693"/>
              <a:gd name="connsiteY1" fmla="*/ 445079 h 4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6693" h="445079">
                <a:moveTo>
                  <a:pt x="0" y="44557"/>
                </a:moveTo>
                <a:cubicBezTo>
                  <a:pt x="512109" y="-9553"/>
                  <a:pt x="1264402" y="-113327"/>
                  <a:pt x="2016693" y="445079"/>
                </a:cubicBezTo>
              </a:path>
            </a:pathLst>
          </a:custGeom>
          <a:ln w="38100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2743200" y="1828800"/>
            <a:ext cx="152400" cy="152400"/>
          </a:xfrm>
          <a:prstGeom prst="ellipse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8200" y="5257800"/>
            <a:ext cx="129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315200" y="4953000"/>
            <a:ext cx="129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7010401" y="25146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Sweeping plane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57200" y="18288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Scene surface</a:t>
            </a:r>
            <a:endParaRPr lang="en-US" dirty="0"/>
          </a:p>
        </p:txBody>
      </p:sp>
      <p:sp>
        <p:nvSpPr>
          <p:cNvPr id="54" name="Oval 53"/>
          <p:cNvSpPr/>
          <p:nvPr/>
        </p:nvSpPr>
        <p:spPr bwMode="auto">
          <a:xfrm>
            <a:off x="2133600" y="61722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6934200" y="6019800"/>
            <a:ext cx="152400" cy="1524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41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For each depth plane</a:t>
            </a:r>
          </a:p>
          <a:p>
            <a:pPr lvl="1"/>
            <a:r>
              <a:rPr lang="en-US" sz="1800" dirty="0" smtClean="0"/>
              <a:t>For each pixel in the composite image stack, compute the variance</a:t>
            </a:r>
          </a:p>
          <a:p>
            <a:pPr>
              <a:buFontTx/>
              <a:buChar char="•"/>
            </a:pPr>
            <a:r>
              <a:rPr lang="en-US" sz="2000" dirty="0" smtClean="0"/>
              <a:t>For each pixel, select the depth that gives the lowest variance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Can be accelerated using graphics hardware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76200" y="62166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/>
              <a:t>R. Yang and M. </a:t>
            </a:r>
            <a:r>
              <a:rPr lang="en-US" sz="1800" dirty="0" err="1"/>
              <a:t>Pollefeys</a:t>
            </a:r>
            <a:r>
              <a:rPr lang="en-US" sz="1800" dirty="0"/>
              <a:t>. </a:t>
            </a:r>
            <a:r>
              <a:rPr lang="en-US" sz="1800" i="1" dirty="0">
                <a:hlinkClick r:id="rId4"/>
              </a:rPr>
              <a:t>Multi-Resolution Real-Time Stereo on Commodity Graphics Hardware</a:t>
            </a:r>
            <a:r>
              <a:rPr lang="en-US" sz="1800" dirty="0"/>
              <a:t>, CVPR 2003</a:t>
            </a: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90" name="Photo Editor Photo" r:id="rId5" imgW="3495238" imgH="1714739" progId="">
                  <p:embed/>
                </p:oleObj>
              </mc:Choice>
              <mc:Fallback>
                <p:oleObj name="Photo Editor Photo" r:id="rId5" imgW="3495238" imgH="1714739" progId="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91" name="Photo Editor Photo" r:id="rId7" imgW="3495238" imgH="1714739" progId="">
                  <p:embed/>
                </p:oleObj>
              </mc:Choice>
              <mc:Fallback>
                <p:oleObj name="Photo Editor Photo" r:id="rId7" imgW="3495238" imgH="1714739" progId="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92" name="Photo Editor Photo" r:id="rId9" imgW="3495238" imgH="1714739" progId="">
                  <p:embed/>
                </p:oleObj>
              </mc:Choice>
              <mc:Fallback>
                <p:oleObj name="Photo Editor Photo" r:id="rId9" imgW="3495238" imgH="1714739" progId="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93" name="Photo Editor Photo" r:id="rId11" imgW="3495238" imgH="1714739" progId="">
                  <p:embed/>
                </p:oleObj>
              </mc:Choice>
              <mc:Fallback>
                <p:oleObj name="Photo Editor Photo" r:id="rId11" imgW="3495238" imgH="1714739" progId="">
                  <p:embed/>
                  <p:pic>
                    <p:nvPicPr>
                      <p:cNvPr id="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94" name="Photo Editor Photo" r:id="rId13" imgW="3495238" imgH="1714739" progId="">
                  <p:embed/>
                </p:oleObj>
              </mc:Choice>
              <mc:Fallback>
                <p:oleObj name="Photo Editor Photo" r:id="rId13" imgW="3495238" imgH="1714739" progId="">
                  <p:embed/>
                  <p:pic>
                    <p:nvPicPr>
                      <p:cNvPr id="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9"/>
          <p:cNvGraphicFramePr>
            <a:graphicFrameLocks noChangeAspect="1"/>
          </p:cNvGraphicFramePr>
          <p:nvPr>
            <p:extLst/>
          </p:nvPr>
        </p:nvGraphicFramePr>
        <p:xfrm>
          <a:off x="1676400" y="1122362"/>
          <a:ext cx="5943600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95" name="Photo Editor Photo" r:id="rId15" imgW="3495238" imgH="1714739" progId="">
                  <p:embed/>
                </p:oleObj>
              </mc:Choice>
              <mc:Fallback>
                <p:oleObj name="Photo Editor Photo" r:id="rId15" imgW="3495238" imgH="1714739" progId="">
                  <p:embed/>
                  <p:pic>
                    <p:nvPicPr>
                      <p:cNvPr id="1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122362"/>
                        <a:ext cx="5943600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71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build="p"/>
      <p:bldP spid="410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 depth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914400"/>
            <a:ext cx="5486400" cy="2786269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Given a group of images, choose each one as reference and compute a depth map </a:t>
            </a:r>
            <a:r>
              <a:rPr lang="en-US" dirty="0" err="1" smtClean="0"/>
              <a:t>w.r.t</a:t>
            </a:r>
            <a:r>
              <a:rPr lang="en-US" dirty="0" smtClean="0"/>
              <a:t>. that view using a multi-baseline approach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Merge multiple depth maps to a volume or a mesh (see, e.g., </a:t>
            </a:r>
            <a:r>
              <a:rPr lang="en-US" dirty="0" err="1" smtClean="0"/>
              <a:t>Curless</a:t>
            </a:r>
            <a:r>
              <a:rPr lang="en-US" dirty="0" smtClean="0"/>
              <a:t> and </a:t>
            </a:r>
            <a:r>
              <a:rPr lang="en-US" dirty="0" err="1" smtClean="0"/>
              <a:t>Levoy</a:t>
            </a:r>
            <a:r>
              <a:rPr lang="en-US" dirty="0" smtClean="0"/>
              <a:t> 96)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7" y="990600"/>
            <a:ext cx="2493263" cy="271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4038600"/>
            <a:ext cx="6591300" cy="272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5530" y="36692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 1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66926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 2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265130" y="36692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Merged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476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628650" y="1200150"/>
            <a:ext cx="7886700" cy="497681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Need </a:t>
            </a:r>
            <a:r>
              <a:rPr lang="en-US" i="1" dirty="0" smtClean="0"/>
              <a:t>structure from motion</a:t>
            </a:r>
            <a:r>
              <a:rPr lang="en-US" dirty="0" smtClean="0"/>
              <a:t> to recover unknown camera parameters</a:t>
            </a:r>
          </a:p>
          <a:p>
            <a:pPr>
              <a:buFontTx/>
              <a:buChar char="•"/>
            </a:pPr>
            <a:r>
              <a:rPr lang="en-US" dirty="0" smtClean="0"/>
              <a:t>Need </a:t>
            </a:r>
            <a:r>
              <a:rPr lang="en-US" i="1" dirty="0" smtClean="0"/>
              <a:t>view selection </a:t>
            </a:r>
            <a:r>
              <a:rPr lang="en-US" dirty="0" smtClean="0"/>
              <a:t>to find good groups of images on which to run dense stereo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383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29 at 10.16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class: </a:t>
            </a:r>
            <a:r>
              <a:rPr lang="en-US" dirty="0" smtClean="0"/>
              <a:t>Structure </a:t>
            </a:r>
            <a:r>
              <a:rPr lang="en-US" dirty="0" smtClean="0"/>
              <a:t>from </a:t>
            </a:r>
            <a:r>
              <a:rPr lang="en-US" dirty="0" smtClean="0"/>
              <a:t>Motion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Projective </a:t>
            </a:r>
            <a:r>
              <a:rPr lang="en-US" dirty="0" smtClean="0"/>
              <a:t>structure from motion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Affine structure from </a:t>
            </a:r>
            <a:r>
              <a:rPr lang="en-US" dirty="0" smtClean="0"/>
              <a:t>motion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HW 3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Multi-view stereo (optional)</a:t>
            </a:r>
            <a:endParaRPr lang="en-US" dirty="0"/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88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29 at 10.1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29 at 10.18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Towards Internet-Scale Multi-View Stereo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486400"/>
            <a:ext cx="7772400" cy="685800"/>
          </a:xfrm>
        </p:spPr>
        <p:txBody>
          <a:bodyPr/>
          <a:lstStyle/>
          <a:p>
            <a:pPr algn="ctr"/>
            <a:r>
              <a:rPr lang="en-US" dirty="0" smtClean="0">
                <a:hlinkClick r:id="rId3"/>
              </a:rPr>
              <a:t>YouTube</a:t>
            </a:r>
            <a:r>
              <a:rPr lang="en-US" dirty="0" smtClean="0">
                <a:hlinkClick r:id="rId3"/>
              </a:rPr>
              <a:t> video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high-quality video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81000" y="6158299"/>
            <a:ext cx="868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800" dirty="0" smtClean="0"/>
              <a:t> Yasutaka Furukawa, Brian </a:t>
            </a:r>
            <a:r>
              <a:rPr lang="en-US" sz="1800" dirty="0" err="1" smtClean="0"/>
              <a:t>Curless</a:t>
            </a:r>
            <a:r>
              <a:rPr lang="en-US" sz="1800" dirty="0" smtClean="0"/>
              <a:t>, Steven M. Seitz and Richard </a:t>
            </a:r>
            <a:r>
              <a:rPr lang="en-US" sz="1800" dirty="0" err="1" smtClean="0"/>
              <a:t>Szeliski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5"/>
              </a:rPr>
              <a:t>Towards Internet-scale Multi-view </a:t>
            </a:r>
            <a:r>
              <a:rPr lang="en-US" sz="1800" dirty="0" err="1" smtClean="0">
                <a:hlinkClick r:id="rId5"/>
              </a:rPr>
              <a:t>Stereo</a:t>
            </a:r>
            <a:r>
              <a:rPr lang="en-US" sz="1800" dirty="0" err="1"/>
              <a:t>,</a:t>
            </a:r>
            <a:r>
              <a:rPr lang="en-US" sz="1800" dirty="0" err="1" smtClean="0"/>
              <a:t>CVPR</a:t>
            </a:r>
            <a:r>
              <a:rPr lang="en-US" sz="1800" dirty="0" smtClean="0"/>
              <a:t> 2010. </a:t>
            </a:r>
            <a:endParaRPr lang="en-US" sz="1800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66800"/>
            <a:ext cx="91215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25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Internet-Scale Multi-View Stereo</a:t>
            </a:r>
          </a:p>
        </p:txBody>
      </p:sp>
      <p:pic>
        <p:nvPicPr>
          <p:cNvPr id="4" name="cvpr1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" y="1325563"/>
            <a:ext cx="7148633" cy="5360987"/>
          </a:xfrm>
        </p:spPr>
      </p:pic>
    </p:spTree>
    <p:extLst>
      <p:ext uri="{BB962C8B-B14F-4D97-AF65-F5344CB8AC3E}">
        <p14:creationId xmlns:p14="http://schemas.microsoft.com/office/powerpoint/2010/main" val="44764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3200" dirty="0" smtClean="0"/>
              <a:t>The Visual Turing Test for Scene Reconstruction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Q. Shan, R. Adams, B. </a:t>
            </a:r>
            <a:r>
              <a:rPr lang="en-US" sz="1800" dirty="0" err="1"/>
              <a:t>Curless</a:t>
            </a:r>
            <a:r>
              <a:rPr lang="en-US" sz="1800" dirty="0"/>
              <a:t>, Y. Furukawa, and S. Seitz, </a:t>
            </a:r>
            <a:r>
              <a:rPr lang="en-US" sz="1800" dirty="0">
                <a:hlinkClick r:id="rId3"/>
              </a:rPr>
              <a:t>"The Visual Turing Test for Scene Reconstruction,"</a:t>
            </a:r>
            <a:r>
              <a:rPr lang="en-US" sz="1800" dirty="0"/>
              <a:t> 3DV 2013.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818895" cy="522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44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Reading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8514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“</a:t>
            </a:r>
            <a:r>
              <a:rPr lang="en-US" dirty="0" smtClean="0">
                <a:hlinkClick r:id="rId2"/>
              </a:rPr>
              <a:t>A computer algorithm for reconstructing a scene from two images</a:t>
            </a:r>
            <a:r>
              <a:rPr lang="en-US" dirty="0" smtClean="0"/>
              <a:t>”, </a:t>
            </a:r>
            <a:r>
              <a:rPr lang="en-US" dirty="0" err="1" smtClean="0"/>
              <a:t>Longuet</a:t>
            </a:r>
            <a:r>
              <a:rPr lang="en-US" dirty="0" smtClean="0"/>
              <a:t>-Higgins, Nature 1981</a:t>
            </a:r>
          </a:p>
          <a:p>
            <a:endParaRPr lang="en-US" dirty="0" smtClean="0">
              <a:hlinkClick r:id=""/>
            </a:endParaRPr>
          </a:p>
          <a:p>
            <a:r>
              <a:rPr lang="en-US" dirty="0" smtClean="0">
                <a:hlinkClick r:id=""/>
              </a:rPr>
              <a:t>“Shape </a:t>
            </a:r>
            <a:r>
              <a:rPr lang="en-US" dirty="0">
                <a:hlinkClick r:id="rId3"/>
              </a:rPr>
              <a:t>and motion from image streams under orthography: 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A factorization method</a:t>
            </a:r>
            <a:r>
              <a:rPr lang="en-US" dirty="0" smtClean="0">
                <a:hlinkClick r:id="rId3"/>
              </a:rPr>
              <a:t>.</a:t>
            </a:r>
            <a:r>
              <a:rPr lang="en-US" dirty="0" smtClean="0"/>
              <a:t>” </a:t>
            </a:r>
            <a:r>
              <a:rPr lang="en-US" dirty="0"/>
              <a:t>C. </a:t>
            </a:r>
            <a:r>
              <a:rPr lang="en-US" dirty="0" err="1"/>
              <a:t>Tomasi</a:t>
            </a:r>
            <a:r>
              <a:rPr lang="en-US" dirty="0"/>
              <a:t> and T. </a:t>
            </a:r>
            <a:r>
              <a:rPr lang="en-US" dirty="0" err="1" smtClean="0"/>
              <a:t>Kanade</a:t>
            </a:r>
            <a:r>
              <a:rPr lang="en-US" dirty="0" smtClean="0"/>
              <a:t>, </a:t>
            </a:r>
            <a:r>
              <a:rPr lang="en-US" i="1" dirty="0" smtClean="0"/>
              <a:t>IJCV</a:t>
            </a:r>
            <a:r>
              <a:rPr lang="en-US" dirty="0"/>
              <a:t>, 9(2):137-154, November </a:t>
            </a:r>
            <a:r>
              <a:rPr lang="en-US" dirty="0" smtClean="0"/>
              <a:t>1992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4"/>
              </a:rPr>
              <a:t>In defense of the eight-point algorithm</a:t>
            </a:r>
            <a:r>
              <a:rPr lang="en-US" dirty="0" smtClean="0"/>
              <a:t>”, Hartley, PAMI 1997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5"/>
              </a:rPr>
              <a:t>An efficient solution to the five-point relative pose problem</a:t>
            </a:r>
            <a:r>
              <a:rPr lang="en-US" dirty="0" smtClean="0"/>
              <a:t>”, </a:t>
            </a:r>
            <a:r>
              <a:rPr lang="en-US" dirty="0" err="1" smtClean="0"/>
              <a:t>Nister</a:t>
            </a:r>
            <a:r>
              <a:rPr lang="en-US" dirty="0" smtClean="0"/>
              <a:t>, PAMI 2004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6"/>
              </a:rPr>
              <a:t>Accurate, dense, and robust </a:t>
            </a:r>
            <a:r>
              <a:rPr lang="en-US" dirty="0" err="1" smtClean="0">
                <a:hlinkClick r:id="rId6"/>
              </a:rPr>
              <a:t>multiview</a:t>
            </a:r>
            <a:r>
              <a:rPr lang="en-US" dirty="0" smtClean="0">
                <a:hlinkClick r:id="rId6"/>
              </a:rPr>
              <a:t> stereopsis</a:t>
            </a:r>
            <a:r>
              <a:rPr lang="en-US" dirty="0" smtClean="0"/>
              <a:t>”, Furukawa and Ponce, CVPR 2007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7"/>
              </a:rPr>
              <a:t>Photo tourism: exploring image collections in 3d</a:t>
            </a:r>
            <a:r>
              <a:rPr lang="en-US" dirty="0" smtClean="0"/>
              <a:t>”, ACM SIGGRAPH 2006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8"/>
              </a:rPr>
              <a:t>Building Rome in a day</a:t>
            </a:r>
            <a:r>
              <a:rPr lang="en-US" dirty="0" smtClean="0"/>
              <a:t>”, Agarwal et al., ICCV </a:t>
            </a:r>
            <a:r>
              <a:rPr lang="en-US" dirty="0" smtClean="0"/>
              <a:t>2009</a:t>
            </a:r>
          </a:p>
          <a:p>
            <a:endParaRPr lang="en-US" dirty="0"/>
          </a:p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www.youtube.com/watch?v=kyIzMr917Rc</a:t>
            </a:r>
            <a:r>
              <a:rPr lang="en-US" dirty="0" smtClean="0"/>
              <a:t>, </a:t>
            </a:r>
            <a:r>
              <a:rPr lang="en-US" dirty="0"/>
              <a:t>3D Computer Vision: Past, Present, and Future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88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8883"/>
            <a:ext cx="7886700" cy="4851400"/>
          </a:xfrm>
        </p:spPr>
        <p:txBody>
          <a:bodyPr/>
          <a:lstStyle/>
          <a:p>
            <a:r>
              <a:rPr lang="en-US" dirty="0"/>
              <a:t>Grouping and Segmentation</a:t>
            </a:r>
            <a:endParaRPr lang="en-US" dirty="0" smtClean="0"/>
          </a:p>
        </p:txBody>
      </p:sp>
      <p:pic>
        <p:nvPicPr>
          <p:cNvPr id="244738" name="Picture 2" descr="https://filebox.ece.vt.edu/~jbhuang/teaching/ece5554-4554/fa16/images/Gesta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96" y="1676717"/>
            <a:ext cx="3955164" cy="509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28" y="710313"/>
            <a:ext cx="7886700" cy="58460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000" dirty="0"/>
              <a:t>Structure</a:t>
            </a:r>
            <a:r>
              <a:rPr lang="en-US" dirty="0" smtClean="0"/>
              <a:t>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ˈ</a:t>
            </a:r>
            <a:r>
              <a:rPr lang="en-US" sz="4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strək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(t)</a:t>
            </a:r>
            <a:r>
              <a:rPr lang="en-US" sz="4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SHər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]:</a:t>
            </a:r>
            <a:endParaRPr lang="en-US" sz="4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/>
              <a:t>3D Point Cloud of the </a:t>
            </a:r>
            <a:r>
              <a:rPr lang="en-US" sz="4000" dirty="0" smtClean="0"/>
              <a:t>Scene</a:t>
            </a: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6000" dirty="0" smtClean="0"/>
              <a:t>Motion 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ˈ</a:t>
            </a:r>
            <a:r>
              <a:rPr lang="en-US" sz="4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mōSH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(ə)n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]: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en-US" sz="4000" dirty="0"/>
              <a:t>Camera Location and </a:t>
            </a:r>
            <a:r>
              <a:rPr lang="en-US" sz="4000" dirty="0" smtClean="0"/>
              <a:t>Orientation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5400" dirty="0"/>
              <a:t>Structure from </a:t>
            </a:r>
            <a:r>
              <a:rPr lang="en-US" sz="5400" dirty="0" smtClean="0"/>
              <a:t>Motion (</a:t>
            </a:r>
            <a:r>
              <a:rPr lang="en-US" sz="5400" dirty="0" err="1" smtClean="0"/>
              <a:t>SfM</a:t>
            </a:r>
            <a:r>
              <a:rPr lang="en-US" sz="5400" dirty="0" smtClean="0"/>
              <a:t>)</a:t>
            </a:r>
          </a:p>
          <a:p>
            <a:pPr marL="0" indent="0">
              <a:buNone/>
            </a:pPr>
            <a:r>
              <a:rPr lang="en-US" sz="4000" dirty="0"/>
              <a:t>Get the Point Cloud from Moving Cameras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1877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21948</TotalTime>
  <Words>3040</Words>
  <Application>Microsoft Office PowerPoint</Application>
  <PresentationFormat>On-screen Show (4:3)</PresentationFormat>
  <Paragraphs>706</Paragraphs>
  <Slides>86</Slides>
  <Notes>32</Notes>
  <HiddenSlides>4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101" baseType="lpstr">
      <vt:lpstr>新細明體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Theme</vt:lpstr>
      <vt:lpstr>1_Office Theme</vt:lpstr>
      <vt:lpstr>2_Office Theme</vt:lpstr>
      <vt:lpstr>Equation</vt:lpstr>
      <vt:lpstr>Image</vt:lpstr>
      <vt:lpstr>Photo Editor Photo</vt:lpstr>
      <vt:lpstr>Structure from Motion</vt:lpstr>
      <vt:lpstr>Administrative stuffs</vt:lpstr>
      <vt:lpstr>Perspective and 3D Geometry</vt:lpstr>
      <vt:lpstr>Recap: Epipoles</vt:lpstr>
      <vt:lpstr>Recap: Fundamental Matrix</vt:lpstr>
      <vt:lpstr>Recap: Automatic Estimation of F</vt:lpstr>
      <vt:lpstr>Recap</vt:lpstr>
      <vt:lpstr>This class: Structure from Motion</vt:lpstr>
      <vt:lpstr>PowerPoint Presentation</vt:lpstr>
      <vt:lpstr>SfM Applications – 3D Modeling</vt:lpstr>
      <vt:lpstr>SfM Applications – Surveying cultural heritage structure analysis</vt:lpstr>
      <vt:lpstr>SfM Applications –  Robot navigation and mapmaking</vt:lpstr>
      <vt:lpstr>SfM Applications – Visual effect (matchmove)</vt:lpstr>
      <vt:lpstr>Steps</vt:lpstr>
      <vt:lpstr>Steps</vt:lpstr>
      <vt:lpstr>Steps</vt:lpstr>
      <vt:lpstr>Steps</vt:lpstr>
      <vt:lpstr>Steps</vt:lpstr>
      <vt:lpstr>Steps</vt:lpstr>
      <vt:lpstr>Triangulation: Linear Solution</vt:lpstr>
      <vt:lpstr>Triangulation: Linear Solution</vt:lpstr>
      <vt:lpstr>Triangulation: Non-linear Solution</vt:lpstr>
      <vt:lpstr>Triangulation: Non-linear Solution</vt:lpstr>
      <vt:lpstr>Projective structure from motion</vt:lpstr>
      <vt:lpstr>Projective structure from motion</vt:lpstr>
      <vt:lpstr>Sequential structure from motion</vt:lpstr>
      <vt:lpstr>Sequential structure from motion</vt:lpstr>
      <vt:lpstr>Sequential structure from motion</vt:lpstr>
      <vt:lpstr>Bundle adjustment</vt:lpstr>
      <vt:lpstr>Auto-calibration</vt:lpstr>
      <vt:lpstr>Summary so far</vt:lpstr>
      <vt:lpstr>Recent work in SfM</vt:lpstr>
      <vt:lpstr>PowerPoint Presentation</vt:lpstr>
      <vt:lpstr>3D from multiple images</vt:lpstr>
      <vt:lpstr>Structure from motion under orthographic projection</vt:lpstr>
      <vt:lpstr>Orthographic projection for rotated/translated camera</vt:lpstr>
      <vt:lpstr>Affine structure from motion</vt:lpstr>
      <vt:lpstr>Step 1: Simplify by getting rid of t: shift to centroid of points for each camera</vt:lpstr>
      <vt:lpstr>Suppose we know 3D points and affine camera parameters …</vt:lpstr>
      <vt:lpstr>Affine structure from motion</vt:lpstr>
      <vt:lpstr>Affine structure from motion</vt:lpstr>
      <vt:lpstr>What if we instead observe corresponding 2d image points?</vt:lpstr>
      <vt:lpstr>Affine structure from motion</vt:lpstr>
      <vt:lpstr>Factorizing the measurement matrix</vt:lpstr>
      <vt:lpstr>Factorizing the measurement matrix</vt:lpstr>
      <vt:lpstr>Factorizing the measurement matrix</vt:lpstr>
      <vt:lpstr>Factorizing the measurement matrix</vt:lpstr>
      <vt:lpstr>Factorizing the measurement matrix</vt:lpstr>
      <vt:lpstr>Affine ambiguity</vt:lpstr>
      <vt:lpstr>Eliminating the affine ambiguity</vt:lpstr>
      <vt:lpstr>Solve for orthographic constraints</vt:lpstr>
      <vt:lpstr>How to solve L = CCT ? </vt:lpstr>
      <vt:lpstr>Algorithm summary</vt:lpstr>
      <vt:lpstr>Dealing with missing data</vt:lpstr>
      <vt:lpstr>Reconstruction results</vt:lpstr>
      <vt:lpstr>Further reading</vt:lpstr>
      <vt:lpstr>Review of Affine SfM from Interest Points</vt:lpstr>
      <vt:lpstr>Review of Affine SfM from Interest Points</vt:lpstr>
      <vt:lpstr>Review of Affine SfM from Interest Points</vt:lpstr>
      <vt:lpstr>HW 3 – Part 1-A. Vanishing points</vt:lpstr>
      <vt:lpstr>HW 3 – Part 1-B. Finding K</vt:lpstr>
      <vt:lpstr>HW 3 – Part 1-C. Finding R</vt:lpstr>
      <vt:lpstr>HW 3 – Part 1-D. Single-view metrology </vt:lpstr>
      <vt:lpstr>HW 3 – Part 2 Epipolar Geometry</vt:lpstr>
      <vt:lpstr>Distance of point to epipolar line</vt:lpstr>
      <vt:lpstr>HW 3 – Part 3 Affine SfM</vt:lpstr>
      <vt:lpstr>HW 3 – Part 3 Affine SfM</vt:lpstr>
      <vt:lpstr>Multi-view stereo</vt:lpstr>
      <vt:lpstr>Multi-view stereo</vt:lpstr>
      <vt:lpstr>Multi-view stereo: Basic idea</vt:lpstr>
      <vt:lpstr>Multi-view stereo: Basic idea</vt:lpstr>
      <vt:lpstr>Multi-view stereo: Basic idea</vt:lpstr>
      <vt:lpstr>Multi-view stereo: Basic idea</vt:lpstr>
      <vt:lpstr>Plane Sweep Stereo</vt:lpstr>
      <vt:lpstr>Plane Sweep Stereo</vt:lpstr>
      <vt:lpstr>Plane Sweep Stereo</vt:lpstr>
      <vt:lpstr>Merging depth maps</vt:lpstr>
      <vt:lpstr>Stereo from community photo collections</vt:lpstr>
      <vt:lpstr>PowerPoint Presentation</vt:lpstr>
      <vt:lpstr>PowerPoint Presentation</vt:lpstr>
      <vt:lpstr>PowerPoint Presentation</vt:lpstr>
      <vt:lpstr>Towards Internet-Scale Multi-View Stereo</vt:lpstr>
      <vt:lpstr>Internet-Scale Multi-View Stereo</vt:lpstr>
      <vt:lpstr>The Visual Turing Test for Scene Reconstruction</vt:lpstr>
      <vt:lpstr>The Reading List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358</cp:revision>
  <dcterms:created xsi:type="dcterms:W3CDTF">2016-08-21T04:59:05Z</dcterms:created>
  <dcterms:modified xsi:type="dcterms:W3CDTF">2016-10-11T17:01:51Z</dcterms:modified>
</cp:coreProperties>
</file>