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64"/>
  </p:notesMasterIdLst>
  <p:sldIdLst>
    <p:sldId id="257" r:id="rId4"/>
    <p:sldId id="1126" r:id="rId5"/>
    <p:sldId id="1222" r:id="rId6"/>
    <p:sldId id="1220" r:id="rId7"/>
    <p:sldId id="1221" r:id="rId8"/>
    <p:sldId id="1223" r:id="rId9"/>
    <p:sldId id="1225" r:id="rId10"/>
    <p:sldId id="1227" r:id="rId11"/>
    <p:sldId id="1168" r:id="rId12"/>
    <p:sldId id="1169" r:id="rId13"/>
    <p:sldId id="1171" r:id="rId14"/>
    <p:sldId id="1172" r:id="rId15"/>
    <p:sldId id="1173" r:id="rId16"/>
    <p:sldId id="1174" r:id="rId17"/>
    <p:sldId id="1228" r:id="rId18"/>
    <p:sldId id="1175" r:id="rId19"/>
    <p:sldId id="1176" r:id="rId20"/>
    <p:sldId id="1177" r:id="rId21"/>
    <p:sldId id="1178" r:id="rId22"/>
    <p:sldId id="1179" r:id="rId23"/>
    <p:sldId id="1180" r:id="rId24"/>
    <p:sldId id="1181" r:id="rId25"/>
    <p:sldId id="1182" r:id="rId26"/>
    <p:sldId id="1183" r:id="rId27"/>
    <p:sldId id="1184" r:id="rId28"/>
    <p:sldId id="1185" r:id="rId29"/>
    <p:sldId id="1186" r:id="rId30"/>
    <p:sldId id="1187" r:id="rId31"/>
    <p:sldId id="1188" r:id="rId32"/>
    <p:sldId id="1189" r:id="rId33"/>
    <p:sldId id="1190" r:id="rId34"/>
    <p:sldId id="1191" r:id="rId35"/>
    <p:sldId id="1192" r:id="rId36"/>
    <p:sldId id="1193" r:id="rId37"/>
    <p:sldId id="1194" r:id="rId38"/>
    <p:sldId id="1195" r:id="rId39"/>
    <p:sldId id="1196" r:id="rId40"/>
    <p:sldId id="1197" r:id="rId41"/>
    <p:sldId id="1198" r:id="rId42"/>
    <p:sldId id="1199" r:id="rId43"/>
    <p:sldId id="1200" r:id="rId44"/>
    <p:sldId id="1201" r:id="rId45"/>
    <p:sldId id="1202" r:id="rId46"/>
    <p:sldId id="1203" r:id="rId47"/>
    <p:sldId id="1204" r:id="rId48"/>
    <p:sldId id="1205" r:id="rId49"/>
    <p:sldId id="1206" r:id="rId50"/>
    <p:sldId id="1207" r:id="rId51"/>
    <p:sldId id="1208" r:id="rId52"/>
    <p:sldId id="1209" r:id="rId53"/>
    <p:sldId id="1210" r:id="rId54"/>
    <p:sldId id="1211" r:id="rId55"/>
    <p:sldId id="1212" r:id="rId56"/>
    <p:sldId id="1213" r:id="rId57"/>
    <p:sldId id="1214" r:id="rId58"/>
    <p:sldId id="1215" r:id="rId59"/>
    <p:sldId id="1216" r:id="rId60"/>
    <p:sldId id="1217" r:id="rId61"/>
    <p:sldId id="1218" r:id="rId62"/>
    <p:sldId id="122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097C33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9" autoAdjust="0"/>
    <p:restoredTop sz="90328" autoAdjust="0"/>
  </p:normalViewPr>
  <p:slideViewPr>
    <p:cSldViewPr snapToGrid="0">
      <p:cViewPr varScale="1">
        <p:scale>
          <a:sx n="144" d="100"/>
          <a:sy n="144" d="100"/>
        </p:scale>
        <p:origin x="9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review:</a:t>
            </a:r>
          </a:p>
          <a:p>
            <a:r>
              <a:rPr lang="en-US" baseline="0" dirty="0" smtClean="0"/>
              <a:t>  1)  Example of my eye and their eye, where both coordinate frames are known.  Suppose that I know a 3D point on the board in relation to me, and I want to figure out where that point will appear on their retina.  First, I translate from my eye to their eye.  Then, I rotate from my orientation to theirs.  Finally, I project from 3D onto the 2D visual field.</a:t>
            </a:r>
          </a:p>
          <a:p>
            <a:r>
              <a:rPr lang="en-US" baseline="0" dirty="0" smtClean="0"/>
              <a:t>  2) Suppose I know x, K, R, and t.  Can I compute X?  What can I know about 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17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62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0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09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7413" y="2667000"/>
            <a:ext cx="4598988" cy="3449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9250" y="617131"/>
            <a:ext cx="3929380" cy="7998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6299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2DC8A4-9CF5-4975-9942-9C47938981B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5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9BFD9-F4ED-4E29-892B-030086916847}" type="slidenum">
              <a:rPr lang="en-US"/>
              <a:pPr/>
              <a:t>14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83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SVD gives the homogeneous least squares solution constrained to have a norm of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E00FA4-F0C1-48BB-96B1-05BD3B55016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23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09A304-E384-4A82-A92B-AC0238F63F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2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notesSlide" Target="../notesSlides/notesSlide7.xml"/><Relationship Id="rId3" Type="http://schemas.openxmlformats.org/officeDocument/2006/relationships/tags" Target="../tags/tag78.xml"/><Relationship Id="rId21" Type="http://schemas.openxmlformats.org/officeDocument/2006/relationships/oleObject" Target="../embeddings/oleObject11.bin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6" Type="http://schemas.openxmlformats.org/officeDocument/2006/relationships/tags" Target="../tags/tag91.xml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5.v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tags" Target="../tags/tag90.xml"/><Relationship Id="rId10" Type="http://schemas.openxmlformats.org/officeDocument/2006/relationships/tags" Target="../tags/tag85.xml"/><Relationship Id="rId19" Type="http://schemas.openxmlformats.org/officeDocument/2006/relationships/oleObject" Target="../embeddings/oleObject10.bin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tags" Target="../tags/tag89.xml"/><Relationship Id="rId2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hyperlink" Target="http://www.ds.eng.monash.edu.au/ece4711/homogeneous_equations.pdf" TargetMode="External"/><Relationship Id="rId5" Type="http://schemas.openxmlformats.org/officeDocument/2006/relationships/image" Target="../media/image46.wmf"/><Relationship Id="rId10" Type="http://schemas.openxmlformats.org/officeDocument/2006/relationships/hyperlink" Target="http://www.cse.unr.edu/~bebis/CS791E/Notes/SVD.pdf" TargetMode="External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3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5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26" Type="http://schemas.openxmlformats.org/officeDocument/2006/relationships/image" Target="../media/image91.jpeg"/><Relationship Id="rId3" Type="http://schemas.openxmlformats.org/officeDocument/2006/relationships/image" Target="../media/image68.jpeg"/><Relationship Id="rId21" Type="http://schemas.openxmlformats.org/officeDocument/2006/relationships/image" Target="../media/image86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5" Type="http://schemas.openxmlformats.org/officeDocument/2006/relationships/image" Target="../media/image90.jpeg"/><Relationship Id="rId2" Type="http://schemas.openxmlformats.org/officeDocument/2006/relationships/image" Target="../media/image67.jpeg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29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24" Type="http://schemas.openxmlformats.org/officeDocument/2006/relationships/image" Target="../media/image89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23" Type="http://schemas.openxmlformats.org/officeDocument/2006/relationships/image" Target="../media/image88.jpeg"/><Relationship Id="rId28" Type="http://schemas.openxmlformats.org/officeDocument/2006/relationships/image" Target="../media/image93.jpeg"/><Relationship Id="rId10" Type="http://schemas.openxmlformats.org/officeDocument/2006/relationships/image" Target="../media/image75.jpeg"/><Relationship Id="rId19" Type="http://schemas.openxmlformats.org/officeDocument/2006/relationships/image" Target="../media/image84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Relationship Id="rId22" Type="http://schemas.openxmlformats.org/officeDocument/2006/relationships/image" Target="../media/image87.jpeg"/><Relationship Id="rId27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21" Type="http://schemas.openxmlformats.org/officeDocument/2006/relationships/image" Target="../media/image90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5" Type="http://schemas.openxmlformats.org/officeDocument/2006/relationships/image" Target="../media/image94.jpeg"/><Relationship Id="rId2" Type="http://schemas.openxmlformats.org/officeDocument/2006/relationships/image" Target="../media/image71.jpeg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24" Type="http://schemas.openxmlformats.org/officeDocument/2006/relationships/image" Target="../media/image93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23" Type="http://schemas.openxmlformats.org/officeDocument/2006/relationships/image" Target="../media/image92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Relationship Id="rId22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2.w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21" Type="http://schemas.openxmlformats.org/officeDocument/2006/relationships/image" Target="../media/image90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5" Type="http://schemas.openxmlformats.org/officeDocument/2006/relationships/image" Target="../media/image94.jpeg"/><Relationship Id="rId2" Type="http://schemas.openxmlformats.org/officeDocument/2006/relationships/image" Target="../media/image71.jpeg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24" Type="http://schemas.openxmlformats.org/officeDocument/2006/relationships/image" Target="../media/image93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23" Type="http://schemas.openxmlformats.org/officeDocument/2006/relationships/image" Target="../media/image92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Relationship Id="rId22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26" Type="http://schemas.openxmlformats.org/officeDocument/2006/relationships/image" Target="../media/image91.jpeg"/><Relationship Id="rId3" Type="http://schemas.openxmlformats.org/officeDocument/2006/relationships/image" Target="../media/image68.jpeg"/><Relationship Id="rId21" Type="http://schemas.openxmlformats.org/officeDocument/2006/relationships/image" Target="../media/image86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5" Type="http://schemas.openxmlformats.org/officeDocument/2006/relationships/image" Target="../media/image90.jpeg"/><Relationship Id="rId2" Type="http://schemas.openxmlformats.org/officeDocument/2006/relationships/image" Target="../media/image67.jpeg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29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24" Type="http://schemas.openxmlformats.org/officeDocument/2006/relationships/image" Target="../media/image89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23" Type="http://schemas.openxmlformats.org/officeDocument/2006/relationships/image" Target="../media/image88.jpeg"/><Relationship Id="rId28" Type="http://schemas.openxmlformats.org/officeDocument/2006/relationships/image" Target="../media/image93.jpeg"/><Relationship Id="rId10" Type="http://schemas.openxmlformats.org/officeDocument/2006/relationships/image" Target="../media/image75.jpeg"/><Relationship Id="rId19" Type="http://schemas.openxmlformats.org/officeDocument/2006/relationships/image" Target="../media/image84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Relationship Id="rId22" Type="http://schemas.openxmlformats.org/officeDocument/2006/relationships/image" Target="../media/image87.jpeg"/><Relationship Id="rId27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tags" Target="../tags/tag93.xml"/><Relationship Id="rId7" Type="http://schemas.openxmlformats.org/officeDocument/2006/relationships/image" Target="../media/image95.wmf"/><Relationship Id="rId2" Type="http://schemas.openxmlformats.org/officeDocument/2006/relationships/tags" Target="../tags/tag9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97.png"/><Relationship Id="rId10" Type="http://schemas.openxmlformats.org/officeDocument/2006/relationships/image" Target="../media/image9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6.wmf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jpeg"/><Relationship Id="rId18" Type="http://schemas.openxmlformats.org/officeDocument/2006/relationships/image" Target="../media/image115.jpeg"/><Relationship Id="rId26" Type="http://schemas.openxmlformats.org/officeDocument/2006/relationships/image" Target="../media/image123.jpeg"/><Relationship Id="rId21" Type="http://schemas.openxmlformats.org/officeDocument/2006/relationships/image" Target="../media/image118.jpeg"/><Relationship Id="rId34" Type="http://schemas.openxmlformats.org/officeDocument/2006/relationships/image" Target="../media/image131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17" Type="http://schemas.openxmlformats.org/officeDocument/2006/relationships/image" Target="../media/image114.jpeg"/><Relationship Id="rId25" Type="http://schemas.openxmlformats.org/officeDocument/2006/relationships/image" Target="../media/image122.jpeg"/><Relationship Id="rId33" Type="http://schemas.openxmlformats.org/officeDocument/2006/relationships/image" Target="../media/image130.jpeg"/><Relationship Id="rId38" Type="http://schemas.openxmlformats.org/officeDocument/2006/relationships/image" Target="../media/image135.jpeg"/><Relationship Id="rId2" Type="http://schemas.openxmlformats.org/officeDocument/2006/relationships/image" Target="../media/image99.jpeg"/><Relationship Id="rId16" Type="http://schemas.openxmlformats.org/officeDocument/2006/relationships/image" Target="../media/image113.jpeg"/><Relationship Id="rId20" Type="http://schemas.openxmlformats.org/officeDocument/2006/relationships/image" Target="../media/image117.jpeg"/><Relationship Id="rId29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24" Type="http://schemas.openxmlformats.org/officeDocument/2006/relationships/image" Target="../media/image121.jpeg"/><Relationship Id="rId32" Type="http://schemas.openxmlformats.org/officeDocument/2006/relationships/image" Target="../media/image129.jpeg"/><Relationship Id="rId37" Type="http://schemas.openxmlformats.org/officeDocument/2006/relationships/image" Target="../media/image134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23" Type="http://schemas.openxmlformats.org/officeDocument/2006/relationships/image" Target="../media/image120.jpeg"/><Relationship Id="rId28" Type="http://schemas.openxmlformats.org/officeDocument/2006/relationships/image" Target="../media/image125.jpeg"/><Relationship Id="rId36" Type="http://schemas.openxmlformats.org/officeDocument/2006/relationships/image" Target="../media/image133.jpeg"/><Relationship Id="rId10" Type="http://schemas.openxmlformats.org/officeDocument/2006/relationships/image" Target="../media/image107.jpeg"/><Relationship Id="rId19" Type="http://schemas.openxmlformats.org/officeDocument/2006/relationships/image" Target="../media/image116.jpeg"/><Relationship Id="rId31" Type="http://schemas.openxmlformats.org/officeDocument/2006/relationships/image" Target="../media/image128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Relationship Id="rId22" Type="http://schemas.openxmlformats.org/officeDocument/2006/relationships/image" Target="../media/image119.jpeg"/><Relationship Id="rId27" Type="http://schemas.openxmlformats.org/officeDocument/2006/relationships/image" Target="../media/image124.jpeg"/><Relationship Id="rId30" Type="http://schemas.openxmlformats.org/officeDocument/2006/relationships/image" Target="../media/image127.jpeg"/><Relationship Id="rId35" Type="http://schemas.openxmlformats.org/officeDocument/2006/relationships/image" Target="../media/image132.jpeg"/><Relationship Id="rId8" Type="http://schemas.openxmlformats.org/officeDocument/2006/relationships/image" Target="../media/image105.jpeg"/><Relationship Id="rId3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7.wmf"/><Relationship Id="rId3" Type="http://schemas.openxmlformats.org/officeDocument/2006/relationships/tags" Target="../tags/tag4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7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.xml"/><Relationship Id="rId9" Type="http://schemas.openxmlformats.org/officeDocument/2006/relationships/image" Target="../media/image1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Rochester_NY.jpg" TargetMode="Externa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4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vlab.epfl.ch/~brown/papers/ijcv2007.pdf" TargetMode="External"/><Relationship Id="rId2" Type="http://schemas.openxmlformats.org/officeDocument/2006/relationships/hyperlink" Target="http://www.caam.rice.edu/~zhang/caam699/p-files/Im-Align2005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entlyapple.com/patently-apple/2012/11/apples-cool-iphone-5-panorama-app-revealed-in-5-patents.html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30.xml"/><Relationship Id="rId21" Type="http://schemas.openxmlformats.org/officeDocument/2006/relationships/tags" Target="../tags/tag25.xml"/><Relationship Id="rId42" Type="http://schemas.openxmlformats.org/officeDocument/2006/relationships/tags" Target="../tags/tag46.xml"/><Relationship Id="rId47" Type="http://schemas.openxmlformats.org/officeDocument/2006/relationships/tags" Target="../tags/tag51.xml"/><Relationship Id="rId63" Type="http://schemas.openxmlformats.org/officeDocument/2006/relationships/tags" Target="../tags/tag67.xml"/><Relationship Id="rId68" Type="http://schemas.openxmlformats.org/officeDocument/2006/relationships/tags" Target="../tags/tag72.xml"/><Relationship Id="rId16" Type="http://schemas.openxmlformats.org/officeDocument/2006/relationships/tags" Target="../tags/tag20.xml"/><Relationship Id="rId11" Type="http://schemas.openxmlformats.org/officeDocument/2006/relationships/tags" Target="../tags/tag15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53" Type="http://schemas.openxmlformats.org/officeDocument/2006/relationships/tags" Target="../tags/tag57.xml"/><Relationship Id="rId58" Type="http://schemas.openxmlformats.org/officeDocument/2006/relationships/tags" Target="../tags/tag62.xml"/><Relationship Id="rId74" Type="http://schemas.openxmlformats.org/officeDocument/2006/relationships/notesSlide" Target="../notesSlides/notesSlide3.xml"/><Relationship Id="rId79" Type="http://schemas.openxmlformats.org/officeDocument/2006/relationships/oleObject" Target="../embeddings/oleObject8.bin"/><Relationship Id="rId5" Type="http://schemas.openxmlformats.org/officeDocument/2006/relationships/tags" Target="../tags/tag9.xml"/><Relationship Id="rId61" Type="http://schemas.openxmlformats.org/officeDocument/2006/relationships/tags" Target="../tags/tag65.xml"/><Relationship Id="rId82" Type="http://schemas.openxmlformats.org/officeDocument/2006/relationships/image" Target="../media/image19.wmf"/><Relationship Id="rId19" Type="http://schemas.openxmlformats.org/officeDocument/2006/relationships/tags" Target="../tags/tag2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43" Type="http://schemas.openxmlformats.org/officeDocument/2006/relationships/tags" Target="../tags/tag47.xml"/><Relationship Id="rId48" Type="http://schemas.openxmlformats.org/officeDocument/2006/relationships/tags" Target="../tags/tag52.xml"/><Relationship Id="rId56" Type="http://schemas.openxmlformats.org/officeDocument/2006/relationships/tags" Target="../tags/tag60.xml"/><Relationship Id="rId64" Type="http://schemas.openxmlformats.org/officeDocument/2006/relationships/tags" Target="../tags/tag68.xml"/><Relationship Id="rId69" Type="http://schemas.openxmlformats.org/officeDocument/2006/relationships/tags" Target="../tags/tag73.xml"/><Relationship Id="rId77" Type="http://schemas.openxmlformats.org/officeDocument/2006/relationships/image" Target="../media/image34.png"/><Relationship Id="rId8" Type="http://schemas.openxmlformats.org/officeDocument/2006/relationships/tags" Target="../tags/tag12.xml"/><Relationship Id="rId51" Type="http://schemas.openxmlformats.org/officeDocument/2006/relationships/tags" Target="../tags/tag55.xml"/><Relationship Id="rId72" Type="http://schemas.openxmlformats.org/officeDocument/2006/relationships/tags" Target="../tags/tag76.xml"/><Relationship Id="rId80" Type="http://schemas.openxmlformats.org/officeDocument/2006/relationships/image" Target="../media/image18.wmf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tags" Target="../tags/tag42.xml"/><Relationship Id="rId46" Type="http://schemas.openxmlformats.org/officeDocument/2006/relationships/tags" Target="../tags/tag50.xml"/><Relationship Id="rId59" Type="http://schemas.openxmlformats.org/officeDocument/2006/relationships/tags" Target="../tags/tag63.xml"/><Relationship Id="rId67" Type="http://schemas.openxmlformats.org/officeDocument/2006/relationships/tags" Target="../tags/tag71.xml"/><Relationship Id="rId20" Type="http://schemas.openxmlformats.org/officeDocument/2006/relationships/tags" Target="../tags/tag24.xml"/><Relationship Id="rId41" Type="http://schemas.openxmlformats.org/officeDocument/2006/relationships/tags" Target="../tags/tag45.xml"/><Relationship Id="rId54" Type="http://schemas.openxmlformats.org/officeDocument/2006/relationships/tags" Target="../tags/tag58.xml"/><Relationship Id="rId62" Type="http://schemas.openxmlformats.org/officeDocument/2006/relationships/tags" Target="../tags/tag66.xml"/><Relationship Id="rId70" Type="http://schemas.openxmlformats.org/officeDocument/2006/relationships/tags" Target="../tags/tag74.xml"/><Relationship Id="rId75" Type="http://schemas.openxmlformats.org/officeDocument/2006/relationships/image" Target="../media/image32.png"/><Relationship Id="rId1" Type="http://schemas.openxmlformats.org/officeDocument/2006/relationships/vmlDrawing" Target="../drawings/vmlDrawing4.vml"/><Relationship Id="rId6" Type="http://schemas.openxmlformats.org/officeDocument/2006/relationships/tags" Target="../tags/tag10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49" Type="http://schemas.openxmlformats.org/officeDocument/2006/relationships/tags" Target="../tags/tag53.xml"/><Relationship Id="rId57" Type="http://schemas.openxmlformats.org/officeDocument/2006/relationships/tags" Target="../tags/tag61.xml"/><Relationship Id="rId10" Type="http://schemas.openxmlformats.org/officeDocument/2006/relationships/tags" Target="../tags/tag14.xml"/><Relationship Id="rId31" Type="http://schemas.openxmlformats.org/officeDocument/2006/relationships/tags" Target="../tags/tag35.xml"/><Relationship Id="rId44" Type="http://schemas.openxmlformats.org/officeDocument/2006/relationships/tags" Target="../tags/tag48.xml"/><Relationship Id="rId52" Type="http://schemas.openxmlformats.org/officeDocument/2006/relationships/tags" Target="../tags/tag56.xml"/><Relationship Id="rId60" Type="http://schemas.openxmlformats.org/officeDocument/2006/relationships/tags" Target="../tags/tag64.xml"/><Relationship Id="rId65" Type="http://schemas.openxmlformats.org/officeDocument/2006/relationships/tags" Target="../tags/tag69.xml"/><Relationship Id="rId73" Type="http://schemas.openxmlformats.org/officeDocument/2006/relationships/slideLayout" Target="../slideLayouts/slideLayout7.xml"/><Relationship Id="rId78" Type="http://schemas.openxmlformats.org/officeDocument/2006/relationships/image" Target="../media/image35.png"/><Relationship Id="rId81" Type="http://schemas.openxmlformats.org/officeDocument/2006/relationships/oleObject" Target="../embeddings/oleObject9.bin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9" Type="http://schemas.openxmlformats.org/officeDocument/2006/relationships/tags" Target="../tags/tag43.xml"/><Relationship Id="rId34" Type="http://schemas.openxmlformats.org/officeDocument/2006/relationships/tags" Target="../tags/tag38.xml"/><Relationship Id="rId50" Type="http://schemas.openxmlformats.org/officeDocument/2006/relationships/tags" Target="../tags/tag54.xml"/><Relationship Id="rId55" Type="http://schemas.openxmlformats.org/officeDocument/2006/relationships/tags" Target="../tags/tag59.xml"/><Relationship Id="rId76" Type="http://schemas.openxmlformats.org/officeDocument/2006/relationships/image" Target="../media/image33.png"/><Relationship Id="rId7" Type="http://schemas.openxmlformats.org/officeDocument/2006/relationships/tags" Target="../tags/tag11.xml"/><Relationship Id="rId71" Type="http://schemas.openxmlformats.org/officeDocument/2006/relationships/tags" Target="../tags/tag75.xml"/><Relationship Id="rId2" Type="http://schemas.openxmlformats.org/officeDocument/2006/relationships/tags" Target="../tags/tag6.xml"/><Relationship Id="rId29" Type="http://schemas.openxmlformats.org/officeDocument/2006/relationships/tags" Target="../tags/tag33.xml"/><Relationship Id="rId24" Type="http://schemas.openxmlformats.org/officeDocument/2006/relationships/tags" Target="../tags/tag28.xml"/><Relationship Id="rId40" Type="http://schemas.openxmlformats.org/officeDocument/2006/relationships/tags" Target="../tags/tag44.xml"/><Relationship Id="rId45" Type="http://schemas.openxmlformats.org/officeDocument/2006/relationships/tags" Target="../tags/tag49.xml"/><Relationship Id="rId66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438086"/>
            <a:ext cx="8135017" cy="1051169"/>
          </a:xfrm>
        </p:spPr>
        <p:txBody>
          <a:bodyPr>
            <a:noAutofit/>
          </a:bodyPr>
          <a:lstStyle/>
          <a:p>
            <a:r>
              <a:rPr lang="en-US" sz="6600" dirty="0" smtClean="0"/>
              <a:t>Image Stitching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3274" y="6581001"/>
            <a:ext cx="2650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S. Seitz and D. Hoiem</a:t>
            </a:r>
            <a:endParaRPr lang="en-US" sz="12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841902" y="1896548"/>
            <a:ext cx="5797550" cy="1022350"/>
            <a:chOff x="2012" y="1200"/>
            <a:chExt cx="3652" cy="644"/>
          </a:xfrm>
        </p:grpSpPr>
        <p:pic>
          <p:nvPicPr>
            <p:cNvPr id="8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3261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Concepts introduced/reviewed in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Camera model</a:t>
            </a:r>
          </a:p>
          <a:p>
            <a:r>
              <a:rPr lang="en-US" dirty="0" err="1" smtClean="0"/>
              <a:t>Homographies</a:t>
            </a:r>
            <a:endParaRPr lang="en-US" dirty="0"/>
          </a:p>
          <a:p>
            <a:r>
              <a:rPr lang="en-US" dirty="0" smtClean="0"/>
              <a:t>Solving homogeneous systems of linear equations</a:t>
            </a:r>
          </a:p>
          <a:p>
            <a:r>
              <a:rPr lang="en-US" dirty="0" err="1" smtClean="0"/>
              <a:t>Keypoint</a:t>
            </a:r>
            <a:r>
              <a:rPr lang="en-US" dirty="0" smtClean="0"/>
              <a:t>-based alignment</a:t>
            </a:r>
          </a:p>
          <a:p>
            <a:r>
              <a:rPr lang="en-US" dirty="0" smtClean="0"/>
              <a:t>RANSAC</a:t>
            </a:r>
          </a:p>
          <a:p>
            <a:r>
              <a:rPr lang="en-US" dirty="0" smtClean="0"/>
              <a:t>Blending</a:t>
            </a:r>
          </a:p>
          <a:p>
            <a:r>
              <a:rPr lang="en-US" dirty="0" smtClean="0"/>
              <a:t>How the </a:t>
            </a:r>
            <a:r>
              <a:rPr lang="en-US" dirty="0" err="1" smtClean="0"/>
              <a:t>iphone</a:t>
            </a:r>
            <a:r>
              <a:rPr lang="en-US" dirty="0" smtClean="0"/>
              <a:t> </a:t>
            </a:r>
            <a:r>
              <a:rPr lang="en-US" dirty="0" err="1" smtClean="0"/>
              <a:t>stitcher</a:t>
            </a:r>
            <a:r>
              <a:rPr lang="en-US" dirty="0" smtClean="0"/>
              <a:t> 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Illustration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20514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20510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471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set-up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x = K [R t] X</a:t>
            </a:r>
          </a:p>
          <a:p>
            <a:pPr>
              <a:defRPr/>
            </a:pPr>
            <a:r>
              <a:rPr lang="en-US" dirty="0" smtClean="0"/>
              <a:t>x' = K' [R' t'] X</a:t>
            </a:r>
          </a:p>
          <a:p>
            <a:pPr>
              <a:defRPr/>
            </a:pPr>
            <a:r>
              <a:rPr lang="en-US" dirty="0" smtClean="0"/>
              <a:t>t=t'=0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x'=</a:t>
            </a:r>
            <a:r>
              <a:rPr lang="en-US" dirty="0" err="1" smtClean="0"/>
              <a:t>Hx</a:t>
            </a:r>
            <a:r>
              <a:rPr lang="en-US" dirty="0" smtClean="0"/>
              <a:t>    </a:t>
            </a:r>
            <a:r>
              <a:rPr lang="en-US" sz="2400" dirty="0" smtClean="0"/>
              <a:t>where</a:t>
            </a:r>
            <a:r>
              <a:rPr lang="en-US" dirty="0" smtClean="0"/>
              <a:t> 	  H = K' R' R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</a:p>
          <a:p>
            <a:pPr>
              <a:defRPr/>
            </a:pPr>
            <a:r>
              <a:rPr lang="en-US" dirty="0" smtClean="0"/>
              <a:t>Typically only R and f will change (4 parameters), but, in general, H has 8 parameters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567238" y="1143000"/>
            <a:ext cx="3509962" cy="3200400"/>
            <a:chOff x="4567238" y="1143000"/>
            <a:chExt cx="3509962" cy="32004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67238" y="2501900"/>
              <a:ext cx="2514600" cy="533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334000" y="2438400"/>
              <a:ext cx="2743200" cy="609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6248400" y="4191000"/>
              <a:ext cx="152400" cy="152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6200000" flipV="1">
              <a:off x="5410200" y="3276600"/>
              <a:ext cx="1371600" cy="4572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5829300" y="3314700"/>
              <a:ext cx="1371600" cy="381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37" name="TextBox 13"/>
            <p:cNvSpPr txBox="1">
              <a:spLocks noChangeArrowheads="1"/>
            </p:cNvSpPr>
            <p:nvPr/>
          </p:nvSpPr>
          <p:spPr bwMode="auto">
            <a:xfrm>
              <a:off x="5791200" y="35052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</a:t>
              </a:r>
            </a:p>
          </p:txBody>
        </p:sp>
        <p:sp>
          <p:nvSpPr>
            <p:cNvPr id="22538" name="TextBox 1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92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f'</a:t>
              </a:r>
            </a:p>
          </p:txBody>
        </p:sp>
        <p:sp>
          <p:nvSpPr>
            <p:cNvPr id="22539" name="TextBox 15"/>
            <p:cNvSpPr txBox="1">
              <a:spLocks noChangeArrowheads="1"/>
            </p:cNvSpPr>
            <p:nvPr/>
          </p:nvSpPr>
          <p:spPr bwMode="auto">
            <a:xfrm>
              <a:off x="6705600" y="1143000"/>
              <a:ext cx="298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/>
                <a:t>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 flipH="1" flipV="1">
              <a:off x="5295900" y="2552700"/>
              <a:ext cx="2590800" cy="533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1" name="TextBox 18"/>
            <p:cNvSpPr txBox="1">
              <a:spLocks noChangeArrowheads="1"/>
            </p:cNvSpPr>
            <p:nvPr/>
          </p:nvSpPr>
          <p:spPr bwMode="auto">
            <a:xfrm>
              <a:off x="6781800" y="19812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22542" name="TextBox 19"/>
            <p:cNvSpPr txBox="1">
              <a:spLocks noChangeArrowheads="1"/>
            </p:cNvSpPr>
            <p:nvPr/>
          </p:nvSpPr>
          <p:spPr bwMode="auto">
            <a:xfrm>
              <a:off x="6096000" y="2819400"/>
              <a:ext cx="35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  <a:r>
                <a:rPr lang="en-US"/>
                <a:t>'</a:t>
              </a:r>
            </a:p>
          </p:txBody>
        </p:sp>
        <p:cxnSp>
          <p:nvCxnSpPr>
            <p:cNvPr id="22" name="Straight Arrow Connector 21"/>
            <p:cNvCxnSpPr>
              <a:stCxn id="22542" idx="3"/>
            </p:cNvCxnSpPr>
            <p:nvPr/>
          </p:nvCxnSpPr>
          <p:spPr>
            <a:xfrm flipV="1">
              <a:off x="6451600" y="2819400"/>
              <a:ext cx="101600" cy="184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6683375" y="2339975"/>
              <a:ext cx="19685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5" name="TextBox 24"/>
            <p:cNvSpPr txBox="1">
              <a:spLocks noChangeArrowheads="1"/>
            </p:cNvSpPr>
            <p:nvPr/>
          </p:nvSpPr>
          <p:spPr bwMode="auto">
            <a:xfrm>
              <a:off x="6858000" y="1230313"/>
              <a:ext cx="338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0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 smtClean="0"/>
              <a:t>General mathematics: </a:t>
            </a:r>
          </a:p>
          <a:p>
            <a:pPr marL="457200" lvl="1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</a:t>
            </a:r>
            <a:r>
              <a:rPr lang="en-US" i="1" dirty="0" err="1" smtClean="0"/>
              <a:t>homography</a:t>
            </a:r>
            <a:r>
              <a:rPr lang="en-US" dirty="0" smtClean="0"/>
              <a:t> = projective linear transformation</a:t>
            </a:r>
            <a:endParaRPr lang="en-US" dirty="0"/>
          </a:p>
          <a:p>
            <a:pPr lvl="1"/>
            <a:r>
              <a:rPr lang="en-US" dirty="0" smtClean="0"/>
              <a:t>Vision (most common usage): </a:t>
            </a:r>
          </a:p>
          <a:p>
            <a:pPr marL="457200" lvl="1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</a:t>
            </a:r>
            <a:r>
              <a:rPr lang="en-US" i="1" dirty="0" err="1" smtClean="0"/>
              <a:t>homography</a:t>
            </a:r>
            <a:r>
              <a:rPr lang="en-US" dirty="0" smtClean="0"/>
              <a:t> = linear transformation between 	two image planes</a:t>
            </a:r>
          </a:p>
          <a:p>
            <a:endParaRPr lang="en-US" dirty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Project 3D surface into frontal view</a:t>
            </a:r>
          </a:p>
          <a:p>
            <a:pPr lvl="1"/>
            <a:r>
              <a:rPr lang="en-US" dirty="0" smtClean="0"/>
              <a:t>Relate two views that differ only by rotation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44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example: </a:t>
            </a:r>
            <a:br>
              <a:rPr lang="en-US" dirty="0" smtClean="0"/>
            </a:br>
            <a:r>
              <a:rPr lang="en-US" dirty="0" smtClean="0"/>
              <a:t>Image </a:t>
            </a:r>
            <a:r>
              <a:rPr lang="en-US" dirty="0"/>
              <a:t>rectification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30756" name="Object 4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9430888"/>
              </p:ext>
            </p:extLst>
          </p:nvPr>
        </p:nvGraphicFramePr>
        <p:xfrm>
          <a:off x="932543" y="1408113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4" name="Photo Editor Photo" r:id="rId19" imgW="5106113" imgH="5172797" progId="MSPhotoEd.3">
                  <p:embed/>
                </p:oleObj>
              </mc:Choice>
              <mc:Fallback>
                <p:oleObj name="Photo Editor Photo" r:id="rId19" imgW="5106113" imgH="5172797" progId="MSPhotoEd.3">
                  <p:embed/>
                  <p:pic>
                    <p:nvPicPr>
                      <p:cNvPr id="3307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543" y="1408113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9" name="Object 7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26539149"/>
              </p:ext>
            </p:extLst>
          </p:nvPr>
        </p:nvGraphicFramePr>
        <p:xfrm>
          <a:off x="4742543" y="1408113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5" name="Photo Editor Photo" r:id="rId21" imgW="5106113" imgH="5172797" progId="MSPhotoEd.3">
                  <p:embed/>
                </p:oleObj>
              </mc:Choice>
              <mc:Fallback>
                <p:oleObj name="Photo Editor Photo" r:id="rId21" imgW="5106113" imgH="5172797" progId="MSPhotoEd.3">
                  <p:embed/>
                  <p:pic>
                    <p:nvPicPr>
                      <p:cNvPr id="3307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2543" y="1408113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5" name="Oval 1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89756" y="43894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6" name="Oval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89868" y="4027488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7" name="Oval 1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51668" y="40560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8" name="Oval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532743" y="431323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9" name="Oval 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752193" y="4411663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0" name="Oval 1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09456" y="3706813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1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61718" y="37068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2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714218" y="44116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3" name="Rectangle 2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 dirty="0" smtClean="0"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400" dirty="0" smtClean="0">
                <a:latin typeface="Arial" charset="0"/>
              </a:rPr>
              <a:t>	To </a:t>
            </a:r>
            <a:r>
              <a:rPr lang="en-US" sz="2400" dirty="0" err="1">
                <a:latin typeface="Arial" charset="0"/>
              </a:rPr>
              <a:t>unwarp</a:t>
            </a:r>
            <a:r>
              <a:rPr lang="en-US" sz="2400" dirty="0">
                <a:latin typeface="Arial" charset="0"/>
              </a:rPr>
              <a:t> (rectify) an </a:t>
            </a:r>
            <a:r>
              <a:rPr lang="en-US" sz="2400" dirty="0" smtClean="0">
                <a:latin typeface="Arial" charset="0"/>
              </a:rPr>
              <a:t>image solve </a:t>
            </a:r>
            <a:r>
              <a:rPr lang="en-US" sz="2400" dirty="0">
                <a:latin typeface="Arial" charset="0"/>
              </a:rPr>
              <a:t>for </a:t>
            </a:r>
            <a:r>
              <a:rPr lang="en-US" sz="2400" dirty="0" err="1">
                <a:latin typeface="Arial" charset="0"/>
              </a:rPr>
              <a:t>homography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b="1" dirty="0">
                <a:latin typeface="Arial" charset="0"/>
              </a:rPr>
              <a:t>H</a:t>
            </a:r>
            <a:r>
              <a:rPr lang="en-US" sz="2400" dirty="0">
                <a:latin typeface="Arial" charset="0"/>
              </a:rPr>
              <a:t> given </a:t>
            </a:r>
            <a:r>
              <a:rPr lang="en-US" sz="2400" b="1" dirty="0">
                <a:latin typeface="Arial" charset="0"/>
              </a:rPr>
              <a:t>p</a:t>
            </a:r>
            <a:r>
              <a:rPr lang="en-US" sz="2400" dirty="0">
                <a:latin typeface="Arial" charset="0"/>
              </a:rPr>
              <a:t> and </a:t>
            </a:r>
            <a:r>
              <a:rPr lang="en-US" sz="2400" b="1" dirty="0" err="1">
                <a:latin typeface="Arial" charset="0"/>
              </a:rPr>
              <a:t>p</a:t>
            </a:r>
            <a:r>
              <a:rPr lang="en-US" sz="2400" b="1" dirty="0" err="1" smtClean="0">
                <a:latin typeface="Arial" charset="0"/>
              </a:rPr>
              <a:t>’</a:t>
            </a:r>
            <a:r>
              <a:rPr lang="en-US" sz="2400" b="1" dirty="0" smtClean="0">
                <a:latin typeface="Arial" charset="0"/>
              </a:rPr>
              <a:t>:  </a:t>
            </a:r>
            <a:r>
              <a:rPr lang="en-US" sz="2400" dirty="0" err="1" smtClean="0">
                <a:latin typeface="Arial" charset="0"/>
              </a:rPr>
              <a:t>w</a:t>
            </a:r>
            <a:r>
              <a:rPr lang="en-US" sz="2400" b="1" dirty="0" err="1" smtClean="0">
                <a:latin typeface="Arial" charset="0"/>
              </a:rPr>
              <a:t>p</a:t>
            </a:r>
            <a:r>
              <a:rPr lang="en-US" sz="2400" b="1" dirty="0" smtClean="0">
                <a:latin typeface="Arial" charset="0"/>
              </a:rPr>
              <a:t>’=Hp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3077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583418" y="3846513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p</a:t>
            </a:r>
          </a:p>
        </p:txBody>
      </p:sp>
      <p:sp>
        <p:nvSpPr>
          <p:cNvPr id="33077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788706" y="3617913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</a:rPr>
              <a:t>p’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132943" y="3084513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dirty="0" smtClean="0"/>
              <a:t>example: </a:t>
            </a:r>
            <a:br>
              <a:rPr lang="en-US" dirty="0" smtClean="0"/>
            </a:br>
            <a:r>
              <a:rPr lang="en-US" dirty="0" smtClean="0"/>
              <a:t>Planar mapping</a:t>
            </a:r>
            <a:endParaRPr lang="en-US" dirty="0"/>
          </a:p>
        </p:txBody>
      </p:sp>
      <p:pic>
        <p:nvPicPr>
          <p:cNvPr id="4" name="Freedom HP Commercial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633" end="113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719" y="1825625"/>
            <a:ext cx="8214562" cy="4628184"/>
          </a:xfrm>
        </p:spPr>
      </p:pic>
      <p:sp>
        <p:nvSpPr>
          <p:cNvPr id="5" name="Rectangle 4"/>
          <p:cNvSpPr/>
          <p:nvPr/>
        </p:nvSpPr>
        <p:spPr>
          <a:xfrm>
            <a:off x="3314284" y="6453809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Freedom HP Commercial</a:t>
            </a:r>
          </a:p>
        </p:txBody>
      </p:sp>
    </p:spTree>
    <p:extLst>
      <p:ext uri="{BB962C8B-B14F-4D97-AF65-F5344CB8AC3E}">
        <p14:creationId xmlns:p14="http://schemas.microsoft.com/office/powerpoint/2010/main" val="88790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keypoints</a:t>
            </a:r>
            <a:r>
              <a:rPr lang="en-US" dirty="0" smtClean="0"/>
              <a:t> (e.g., SIFT)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(e.g., 1</a:t>
            </a:r>
            <a:r>
              <a:rPr lang="en-US" baseline="30000" dirty="0" smtClean="0"/>
              <a:t>st</a:t>
            </a:r>
            <a:r>
              <a:rPr lang="en-US" dirty="0" smtClean="0"/>
              <a:t>/2</a:t>
            </a:r>
            <a:r>
              <a:rPr lang="en-US" baseline="30000" dirty="0" smtClean="0"/>
              <a:t>nd</a:t>
            </a:r>
            <a:r>
              <a:rPr lang="en-US" dirty="0" smtClean="0"/>
              <a:t> NN &lt; thresh)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with four matched </a:t>
            </a:r>
            <a:r>
              <a:rPr lang="en-US" dirty="0" err="1" smtClean="0"/>
              <a:t>keypoints</a:t>
            </a:r>
            <a:r>
              <a:rPr lang="en-US" dirty="0" smtClean="0"/>
              <a:t> (using RANSAC)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Combine images</a:t>
            </a:r>
          </a:p>
        </p:txBody>
      </p:sp>
    </p:spTree>
    <p:extLst>
      <p:ext uri="{BB962C8B-B14F-4D97-AF65-F5344CB8AC3E}">
        <p14:creationId xmlns:p14="http://schemas.microsoft.com/office/powerpoint/2010/main" val="10263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3505200"/>
          <a:ext cx="157003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75" name="Equation" r:id="rId3" imgW="495000" imgH="164880" progId="Equation.3">
                  <p:embed/>
                </p:oleObj>
              </mc:Choice>
              <mc:Fallback>
                <p:oleObj name="Equation" r:id="rId3" imgW="495000" imgH="16488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05200"/>
                        <a:ext cx="1570038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81000" y="5029200"/>
          <a:ext cx="6667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76" name="Equation" r:id="rId5" imgW="3187440" imgH="469800" progId="Equation.3">
                  <p:embed/>
                </p:oleObj>
              </mc:Choice>
              <mc:Fallback>
                <p:oleObj name="Equation" r:id="rId5" imgW="3187440" imgH="469800" progId="Equation.3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29200"/>
                        <a:ext cx="6667500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81400" y="3200400"/>
          <a:ext cx="10287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77" name="Equation" r:id="rId7" imgW="672840" imgH="698400" progId="Equation.3">
                  <p:embed/>
                </p:oleObj>
              </mc:Choice>
              <mc:Fallback>
                <p:oleObj name="Equation" r:id="rId7" imgW="672840" imgH="69840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200400"/>
                        <a:ext cx="1028700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5105400" y="2971800"/>
          <a:ext cx="2251075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78" name="Equation" r:id="rId9" imgW="1130040" imgH="711000" progId="Equation.3">
                  <p:embed/>
                </p:oleObj>
              </mc:Choice>
              <mc:Fallback>
                <p:oleObj name="Equation" r:id="rId9" imgW="1130040" imgH="711000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971800"/>
                        <a:ext cx="2251075" cy="1417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7766050" y="4552950"/>
          <a:ext cx="546100" cy="203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79" name="Equation" r:id="rId11" imgW="558720" imgH="2082600" progId="Equation.3">
                  <p:embed/>
                </p:oleObj>
              </mc:Choice>
              <mc:Fallback>
                <p:oleObj name="Equation" r:id="rId11" imgW="558720" imgH="2082600" progId="Equation.3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6050" y="4552950"/>
                        <a:ext cx="546100" cy="2036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28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2250"/>
            <a:ext cx="8229600" cy="490854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Direct Linear Transform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r>
              <a:rPr lang="en-US" sz="2400" dirty="0" smtClean="0"/>
              <a:t>Apply SVD: </a:t>
            </a:r>
            <a:r>
              <a:rPr lang="en-US" sz="2400" b="1" i="1" dirty="0" smtClean="0"/>
              <a:t>UDV</a:t>
            </a:r>
            <a:r>
              <a:rPr lang="en-US" sz="2400" i="1" baseline="30000" dirty="0" smtClean="0"/>
              <a:t>T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= </a:t>
            </a:r>
            <a:r>
              <a:rPr lang="en-US" sz="2400" b="1" i="1" dirty="0" smtClean="0"/>
              <a:t>A</a:t>
            </a:r>
          </a:p>
          <a:p>
            <a:r>
              <a:rPr lang="en-US" sz="2400" b="1" i="1" dirty="0" smtClean="0"/>
              <a:t>h = </a:t>
            </a:r>
            <a:r>
              <a:rPr lang="en-US" sz="2400" b="1" i="1" dirty="0" err="1" smtClean="0"/>
              <a:t>V</a:t>
            </a:r>
            <a:r>
              <a:rPr lang="en-US" sz="2400" baseline="-25000" dirty="0" err="1" smtClean="0"/>
              <a:t>smallest</a:t>
            </a:r>
            <a:r>
              <a:rPr lang="en-US" sz="2400" dirty="0" smtClean="0"/>
              <a:t> (column of </a:t>
            </a:r>
            <a:r>
              <a:rPr lang="en-US" sz="2400" b="1" i="1" dirty="0" smtClean="0"/>
              <a:t>V</a:t>
            </a:r>
            <a:r>
              <a:rPr lang="en-US" sz="2400" dirty="0" smtClean="0"/>
              <a:t> corr. to smallest singular value)</a:t>
            </a:r>
          </a:p>
          <a:p>
            <a:endParaRPr lang="en-US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411538" y="4881563"/>
          <a:ext cx="238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1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538" y="4881563"/>
                        <a:ext cx="2381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ChangeAspect="1"/>
          </p:cNvGraphicFramePr>
          <p:nvPr/>
        </p:nvGraphicFramePr>
        <p:xfrm>
          <a:off x="1238250" y="5029200"/>
          <a:ext cx="2779713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2" name="Equation" r:id="rId6" imgW="1765080" imgH="939600" progId="Equation.3">
                  <p:embed/>
                </p:oleObj>
              </mc:Choice>
              <mc:Fallback>
                <p:oleObj name="Equation" r:id="rId6" imgW="1765080" imgH="939600" progId="Equation.3">
                  <p:embed/>
                  <p:pic>
                    <p:nvPicPr>
                      <p:cNvPr id="317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5029200"/>
                        <a:ext cx="2779713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49225" y="1922463"/>
          <a:ext cx="8924925" cy="196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3" name="Equation" r:id="rId8" imgW="4267080" imgH="939600" progId="Equation.3">
                  <p:embed/>
                </p:oleObj>
              </mc:Choice>
              <mc:Fallback>
                <p:oleObj name="Equation" r:id="rId8" imgW="4267080" imgH="939600" progId="Equation.3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1922463"/>
                        <a:ext cx="8924925" cy="196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5029200"/>
            <a:ext cx="2895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Matlab </a:t>
            </a:r>
          </a:p>
          <a:p>
            <a:pPr eaLnBrk="1" hangingPunct="1"/>
            <a:r>
              <a:rPr lang="en-US">
                <a:latin typeface="Courier New" pitchFamily="49" charset="0"/>
                <a:cs typeface="Courier New" pitchFamily="49" charset="0"/>
              </a:rPr>
              <a:t>[U, S, V] = svd(A);</a:t>
            </a:r>
          </a:p>
          <a:p>
            <a:pPr eaLnBrk="1" hangingPunct="1"/>
            <a:r>
              <a:rPr lang="en-US">
                <a:latin typeface="Courier New" pitchFamily="49" charset="0"/>
                <a:cs typeface="Courier New" pitchFamily="49" charset="0"/>
              </a:rPr>
              <a:t>h = V(:, end);</a:t>
            </a:r>
          </a:p>
          <a:p>
            <a:pPr eaLnBrk="1" hangingPunct="1"/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488113"/>
            <a:ext cx="666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Explanations of </a:t>
            </a:r>
            <a:r>
              <a:rPr lang="en-US" dirty="0">
                <a:hlinkClick r:id="rId10"/>
              </a:rPr>
              <a:t>SVD</a:t>
            </a:r>
            <a:r>
              <a:rPr lang="en-US" dirty="0"/>
              <a:t> and </a:t>
            </a:r>
            <a:r>
              <a:rPr lang="en-US" dirty="0">
                <a:hlinkClick r:id="rId11"/>
              </a:rPr>
              <a:t>solving homogeneous linear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3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6400"/>
            <a:ext cx="7886700" cy="509451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Scale so that average distance to origin is ~</a:t>
            </a:r>
            <a:r>
              <a:rPr lang="en-US" dirty="0" err="1" smtClean="0"/>
              <a:t>sqrt</a:t>
            </a:r>
            <a:r>
              <a:rPr lang="en-US" dirty="0" smtClean="0"/>
              <a:t>(2)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 smtClean="0"/>
              <a:t>This makes problem better behaved numerically (see HZ p. 107-108)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    using 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/>
              <a:t>Unnormalize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02358"/>
              </p:ext>
            </p:extLst>
          </p:nvPr>
        </p:nvGraphicFramePr>
        <p:xfrm>
          <a:off x="3316515" y="4383315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23" name="Equation" r:id="rId4" imgW="482400" imgH="164880" progId="Equation.3">
                  <p:embed/>
                </p:oleObj>
              </mc:Choice>
              <mc:Fallback>
                <p:oleObj name="Equation" r:id="rId4" imgW="482400" imgH="164880" progId="Equation.3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6515" y="4383315"/>
                        <a:ext cx="1112838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101631"/>
              </p:ext>
            </p:extLst>
          </p:nvPr>
        </p:nvGraphicFramePr>
        <p:xfrm>
          <a:off x="4819602" y="4361090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24" name="Equation" r:id="rId6" imgW="583920" imgH="164880" progId="Equation.3">
                  <p:embed/>
                </p:oleObj>
              </mc:Choice>
              <mc:Fallback>
                <p:oleObj name="Equation" r:id="rId6" imgW="583920" imgH="164880" progId="Equation.3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02" y="4361090"/>
                        <a:ext cx="12731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991160"/>
              </p:ext>
            </p:extLst>
          </p:nvPr>
        </p:nvGraphicFramePr>
        <p:xfrm>
          <a:off x="3371283" y="5830207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25" name="Equation" r:id="rId8" imgW="799920" imgH="190440" progId="Equation.3">
                  <p:embed/>
                </p:oleObj>
              </mc:Choice>
              <mc:Fallback>
                <p:oleObj name="Equation" r:id="rId8" imgW="799920" imgH="190440" progId="Equation.3">
                  <p:embed/>
                  <p:pic>
                    <p:nvPicPr>
                      <p:cNvPr id="153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283" y="5830207"/>
                        <a:ext cx="1846263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108494"/>
              </p:ext>
            </p:extLst>
          </p:nvPr>
        </p:nvGraphicFramePr>
        <p:xfrm>
          <a:off x="3371283" y="6299200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26" name="Equation" r:id="rId10" imgW="571320" imgH="228600" progId="Equation.3">
                  <p:embed/>
                </p:oleObj>
              </mc:Choice>
              <mc:Fallback>
                <p:oleObj name="Equation" r:id="rId10" imgW="571320" imgH="228600" progId="Equation.3">
                  <p:embed/>
                  <p:pic>
                    <p:nvPicPr>
                      <p:cNvPr id="153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283" y="6299200"/>
                        <a:ext cx="124618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675163"/>
              </p:ext>
            </p:extLst>
          </p:nvPr>
        </p:nvGraphicFramePr>
        <p:xfrm>
          <a:off x="2593295" y="5360307"/>
          <a:ext cx="381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27" name="Equation" r:id="rId12" imgW="164880" imgH="203040" progId="Equation.3">
                  <p:embed/>
                </p:oleObj>
              </mc:Choice>
              <mc:Fallback>
                <p:oleObj name="Equation" r:id="rId12" imgW="164880" imgH="20304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295" y="5360307"/>
                        <a:ext cx="381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927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86601"/>
          </a:xfrm>
        </p:spPr>
        <p:txBody>
          <a:bodyPr>
            <a:normAutofit/>
          </a:bodyPr>
          <a:lstStyle/>
          <a:p>
            <a:r>
              <a:rPr lang="en-US" dirty="0" smtClean="0"/>
              <a:t>HW 3 is </a:t>
            </a:r>
            <a:r>
              <a:rPr lang="en-US" dirty="0" smtClean="0"/>
              <a:t>out due 11:59 PM Oct 17</a:t>
            </a:r>
          </a:p>
          <a:p>
            <a:endParaRPr lang="en-US" dirty="0" smtClean="0"/>
          </a:p>
          <a:p>
            <a:r>
              <a:rPr lang="en-US" dirty="0" smtClean="0"/>
              <a:t>Please start early. </a:t>
            </a:r>
            <a:r>
              <a:rPr lang="en-US" dirty="0"/>
              <a:t>D</a:t>
            </a:r>
            <a:r>
              <a:rPr lang="en-US" dirty="0" smtClean="0"/>
              <a:t>eadlines are firm.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 emails requesting extensions</a:t>
            </a: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 smtClean="0"/>
              <a:t>Getting help?</a:t>
            </a:r>
            <a:endParaRPr lang="en-US" dirty="0"/>
          </a:p>
          <a:p>
            <a:pPr lvl="1"/>
            <a:r>
              <a:rPr lang="en-US" dirty="0" smtClean="0"/>
              <a:t>*Five* free late days without penalty</a:t>
            </a:r>
          </a:p>
          <a:p>
            <a:pPr lvl="1"/>
            <a:r>
              <a:rPr lang="en-US" dirty="0" smtClean="0"/>
              <a:t>Piazza</a:t>
            </a:r>
          </a:p>
          <a:p>
            <a:pPr lvl="1"/>
            <a:r>
              <a:rPr lang="en-US" dirty="0" smtClean="0"/>
              <a:t>Office hours</a:t>
            </a:r>
          </a:p>
          <a:p>
            <a:endParaRPr lang="en-US" dirty="0"/>
          </a:p>
          <a:p>
            <a:r>
              <a:rPr lang="en-US" dirty="0" smtClean="0"/>
              <a:t>No free late dates for final projects</a:t>
            </a:r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30600"/>
            <a:ext cx="4572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distance  &lt;  t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V="1">
            <a:off x="112713" y="3048000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532046"/>
              </p:ext>
            </p:extLst>
          </p:nvPr>
        </p:nvGraphicFramePr>
        <p:xfrm>
          <a:off x="3283226" y="3985591"/>
          <a:ext cx="1076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1" name="Equation" r:id="rId4" imgW="571320" imgH="228600" progId="Equation.3">
                  <p:embed/>
                </p:oleObj>
              </mc:Choice>
              <mc:Fallback>
                <p:oleObj name="Equation" r:id="rId4" imgW="571320" imgH="228600" progId="Equation.3">
                  <p:embed/>
                  <p:pic>
                    <p:nvPicPr>
                      <p:cNvPr id="337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226" y="3985591"/>
                        <a:ext cx="1076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771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Project each image onto the same surface and blend</a:t>
            </a:r>
          </a:p>
          <a:p>
            <a:pPr marL="914400" lvl="1" indent="-514350">
              <a:defRPr/>
            </a:pPr>
            <a:r>
              <a:rPr lang="en-US" dirty="0" err="1" smtClean="0"/>
              <a:t>Matlab</a:t>
            </a:r>
            <a:r>
              <a:rPr lang="en-US" dirty="0" smtClean="0"/>
              <a:t>: </a:t>
            </a:r>
            <a:r>
              <a:rPr lang="en-US" dirty="0" err="1" smtClean="0"/>
              <a:t>maketform</a:t>
            </a:r>
            <a:r>
              <a:rPr lang="en-US" dirty="0" smtClean="0"/>
              <a:t>, </a:t>
            </a:r>
            <a:r>
              <a:rPr lang="en-US" dirty="0" err="1" smtClean="0"/>
              <a:t>imtransform</a:t>
            </a: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329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1753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39243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027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Verification</a:t>
            </a:r>
          </a:p>
        </p:txBody>
      </p:sp>
      <p:pic>
        <p:nvPicPr>
          <p:cNvPr id="28677" name="Picture 1032" descr="C:\WINDOWS\Desktop\iccv2003\images\inlier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033" descr="C:\WINDOWS\Desktop\iccv2003\images\inlier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018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a Projection Surface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	Many to choose: planar, cylindrical, spherical, cubic, etc.</a:t>
            </a:r>
          </a:p>
        </p:txBody>
      </p:sp>
      <p:pic>
        <p:nvPicPr>
          <p:cNvPr id="30724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6389"/>
          <a:stretch>
            <a:fillRect/>
          </a:stretch>
        </p:blipFill>
        <p:spPr bwMode="auto">
          <a:xfrm>
            <a:off x="457200" y="2590800"/>
            <a:ext cx="8359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2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Mapping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04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87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87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39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8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35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47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979" y="2384375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45991" y="21291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04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39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04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Projection</a:t>
            </a:r>
          </a:p>
        </p:txBody>
      </p:sp>
      <p:pic>
        <p:nvPicPr>
          <p:cNvPr id="31747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915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2057400" y="5638800"/>
            <a:ext cx="107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</a:rPr>
              <a:t>Planar</a:t>
            </a:r>
          </a:p>
        </p:txBody>
      </p:sp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7096125" y="6550025"/>
            <a:ext cx="204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Photos by Russ Hewett</a:t>
            </a:r>
          </a:p>
        </p:txBody>
      </p:sp>
    </p:spTree>
    <p:extLst>
      <p:ext uri="{BB962C8B-B14F-4D97-AF65-F5344CB8AC3E}">
        <p14:creationId xmlns:p14="http://schemas.microsoft.com/office/powerpoint/2010/main" val="6660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Review: </a:t>
            </a:r>
            <a:r>
              <a:rPr lang="en-US" altLang="zh-TW" dirty="0" smtClean="0"/>
              <a:t>Camera </a:t>
            </a:r>
            <a:r>
              <a:rPr lang="en-US" dirty="0" smtClean="0"/>
              <a:t>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07175"/>
              </p:ext>
            </p:extLst>
          </p:nvPr>
        </p:nvGraphicFramePr>
        <p:xfrm>
          <a:off x="3325813" y="4132263"/>
          <a:ext cx="5815012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86" name="Equation" r:id="rId4" imgW="2730240" imgH="914400" progId="Equation.3">
                  <p:embed/>
                </p:oleObj>
              </mc:Choice>
              <mc:Fallback>
                <p:oleObj name="Equation" r:id="rId4" imgW="2730240" imgH="914400" progId="Equation.3">
                  <p:embed/>
                  <p:pic>
                    <p:nvPicPr>
                      <p:cNvPr id="6748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813" y="4132263"/>
                        <a:ext cx="5815012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4800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87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4800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033962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005652" y="1462088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161337" y="40017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Projection</a:t>
            </a:r>
          </a:p>
        </p:txBody>
      </p:sp>
      <p:pic>
        <p:nvPicPr>
          <p:cNvPr id="32771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665" b="23344"/>
          <a:stretch>
            <a:fillRect/>
          </a:stretch>
        </p:blipFill>
        <p:spPr bwMode="auto">
          <a:xfrm>
            <a:off x="304800" y="2209800"/>
            <a:ext cx="853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4038600" y="1676400"/>
            <a:ext cx="107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Planar</a:t>
            </a:r>
          </a:p>
        </p:txBody>
      </p:sp>
    </p:spTree>
    <p:extLst>
      <p:ext uri="{BB962C8B-B14F-4D97-AF65-F5344CB8AC3E}">
        <p14:creationId xmlns:p14="http://schemas.microsoft.com/office/powerpoint/2010/main" val="34320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Mapping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828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803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886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8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66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09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048000" y="1343055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14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1748" y="12870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805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compute h, theta on cylindrical surface from (u, v)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plane, than map to cylindrical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</a:p>
        </p:txBody>
      </p:sp>
      <p:pic>
        <p:nvPicPr>
          <p:cNvPr id="3379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19288"/>
            <a:ext cx="90868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3429000" y="1371600"/>
            <a:ext cx="160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38821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</a:p>
        </p:txBody>
      </p:sp>
      <p:pic>
        <p:nvPicPr>
          <p:cNvPr id="34819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4575"/>
          <a:stretch>
            <a:fillRect/>
          </a:stretch>
        </p:blipFill>
        <p:spPr bwMode="auto">
          <a:xfrm>
            <a:off x="28575" y="2057400"/>
            <a:ext cx="9086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3429000" y="1371600"/>
            <a:ext cx="160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13878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665" b="23344"/>
          <a:stretch>
            <a:fillRect/>
          </a:stretch>
        </p:blipFill>
        <p:spPr bwMode="auto">
          <a:xfrm>
            <a:off x="304800" y="838200"/>
            <a:ext cx="853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4575" b="4575"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7848600" y="3352800"/>
            <a:ext cx="890588" cy="369888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Planar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7620000" y="6248400"/>
            <a:ext cx="1365250" cy="369888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97093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8695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</p:txBody>
      </p:sp>
    </p:spTree>
    <p:extLst>
      <p:ext uri="{BB962C8B-B14F-4D97-AF65-F5344CB8AC3E}">
        <p14:creationId xmlns:p14="http://schemas.microsoft.com/office/powerpoint/2010/main" val="132456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Decide if match is valid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 &gt;  8  +   0.3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85252" y="5349875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28052" y="5807075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278218" y="5655296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506818" y="5310808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4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</p:txBody>
      </p:sp>
    </p:spTree>
    <p:extLst>
      <p:ext uri="{BB962C8B-B14F-4D97-AF65-F5344CB8AC3E}">
        <p14:creationId xmlns:p14="http://schemas.microsoft.com/office/powerpoint/2010/main" val="37031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Camera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04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67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8382000" y="35052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724400" y="3677986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19975" y="27719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500" y="2771902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coordinates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6629400" y="5782544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86299" y="6300787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2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86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Perform bundle adjustment to solve for rotation (</a:t>
            </a:r>
            <a:r>
              <a:rPr lang="el-GR" dirty="0" smtClean="0">
                <a:latin typeface="Arial"/>
                <a:cs typeface="Arial"/>
              </a:rPr>
              <a:t>θ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/>
              <a:t>) and focal length </a:t>
            </a:r>
            <a:r>
              <a:rPr lang="en-US" i="1" dirty="0" smtClean="0"/>
              <a:t>f</a:t>
            </a:r>
            <a:r>
              <a:rPr lang="en-US" dirty="0" smtClean="0"/>
              <a:t>  of all cameras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33913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3048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 for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28650" y="1226457"/>
            <a:ext cx="7886700" cy="4950506"/>
          </a:xfrm>
        </p:spPr>
        <p:txBody>
          <a:bodyPr/>
          <a:lstStyle/>
          <a:p>
            <a:r>
              <a:rPr lang="en-US" dirty="0" smtClean="0"/>
              <a:t>Non-linear minimization of re-projection error</a:t>
            </a:r>
          </a:p>
          <a:p>
            <a:endParaRPr lang="en-US" dirty="0" smtClean="0"/>
          </a:p>
          <a:p>
            <a:r>
              <a:rPr lang="en-US" sz="2400" dirty="0" smtClean="0"/>
              <a:t>              		where</a:t>
            </a:r>
            <a:r>
              <a:rPr lang="en-US" dirty="0" smtClean="0"/>
              <a:t>  </a:t>
            </a:r>
            <a:r>
              <a:rPr lang="en-US" b="1" dirty="0" smtClean="0"/>
              <a:t>H</a:t>
            </a:r>
            <a:r>
              <a:rPr lang="en-US" dirty="0" smtClean="0"/>
              <a:t> = </a:t>
            </a:r>
            <a:r>
              <a:rPr lang="en-US" b="1" dirty="0" smtClean="0"/>
              <a:t>K</a:t>
            </a:r>
            <a:r>
              <a:rPr lang="en-US" dirty="0" smtClean="0"/>
              <a:t>’ </a:t>
            </a:r>
            <a:r>
              <a:rPr lang="en-US" b="1" dirty="0" smtClean="0"/>
              <a:t>R</a:t>
            </a:r>
            <a:r>
              <a:rPr lang="en-US" dirty="0" smtClean="0"/>
              <a:t>’ </a:t>
            </a:r>
            <a:r>
              <a:rPr lang="en-US" b="1" dirty="0" smtClean="0"/>
              <a:t>R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b="1" dirty="0" smtClean="0"/>
              <a:t>K</a:t>
            </a:r>
            <a:r>
              <a:rPr lang="en-US" baseline="30000" dirty="0" smtClean="0"/>
              <a:t>-1</a:t>
            </a:r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r>
              <a:rPr lang="en-US" dirty="0" smtClean="0"/>
              <a:t>Solve non-linear least squares (</a:t>
            </a:r>
            <a:r>
              <a:rPr lang="en-US" dirty="0" err="1" smtClean="0"/>
              <a:t>Levenberg</a:t>
            </a:r>
            <a:r>
              <a:rPr lang="en-US" dirty="0" smtClean="0"/>
              <a:t>-Marquardt algorithm)</a:t>
            </a:r>
          </a:p>
          <a:p>
            <a:pPr lvl="1"/>
            <a:r>
              <a:rPr lang="en-US" baseline="30000" dirty="0" smtClean="0"/>
              <a:t> </a:t>
            </a:r>
            <a:r>
              <a:rPr lang="en-US" dirty="0" smtClean="0"/>
              <a:t>See paper for details</a:t>
            </a:r>
            <a:endParaRPr lang="en-US" baseline="30000" dirty="0" smtClean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1295400" y="2971800"/>
          <a:ext cx="26987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44" name="Equation" r:id="rId6" imgW="1714320" imgH="457200" progId="Equation.3">
                  <p:embed/>
                </p:oleObj>
              </mc:Choice>
              <mc:Fallback>
                <p:oleObj name="Equation" r:id="rId6" imgW="1714320" imgH="457200" progId="Equation.3">
                  <p:embed/>
                  <p:pic>
                    <p:nvPicPr>
                      <p:cNvPr id="163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971800"/>
                        <a:ext cx="269875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14400" y="2209800"/>
          <a:ext cx="14478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45" name="Equation" r:id="rId8" imgW="520560" imgH="164880" progId="Equation.3">
                  <p:embed/>
                </p:oleObj>
              </mc:Choice>
              <mc:Fallback>
                <p:oleObj name="Equation" r:id="rId8" imgW="520560" imgH="164880" progId="Equation.3">
                  <p:embed/>
                  <p:pic>
                    <p:nvPicPr>
                      <p:cNvPr id="5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09800"/>
                        <a:ext cx="144780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5" descr="txp_fi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90800"/>
            <a:ext cx="12017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3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eaLnBrk="1" hangingPunct="1"/>
            <a:r>
              <a:rPr lang="en-US" dirty="0" smtClean="0"/>
              <a:t>New images </a:t>
            </a:r>
            <a:r>
              <a:rPr lang="en-US" dirty="0" err="1" smtClean="0"/>
              <a:t>initialised</a:t>
            </a:r>
            <a:r>
              <a:rPr lang="en-US" dirty="0" smtClean="0"/>
              <a:t> with rotation, focal length of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46084" name="Picture 5" descr="C:\WINDOWS\Desktop\iccv2003\greenAll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 descr="C:\WINDOWS\Desktop\iccv2003\greenAll\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 descr="C:\WINDOWS\Desktop\iccv2003\greenAll\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C:\WINDOWS\Desktop\iccv2003\greenAll\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C:\WINDOWS\Desktop\iccv2003\greenAll\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 descr="C:\WINDOWS\Desktop\iccv2003\greenAll\0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C:\WINDOWS\Desktop\iccv2003\greenAll\0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Picture 12" descr="C:\WINDOWS\Desktop\iccv2003\greenAll\00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3" descr="C:\WINDOWS\Desktop\iccv2003\greenAll\00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8" name="Picture 14" descr="C:\WINDOWS\Desktop\iccv2003\greenAll\00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9" name="Picture 15" descr="C:\WINDOWS\Desktop\iccv2003\greenAll\01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0" name="Picture 16" descr="C:\WINDOWS\Desktop\iccv2003\greenAll\01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1" name="Picture 17" descr="C:\WINDOWS\Desktop\iccv2003\greenAll\01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2" name="Picture 18" descr="C:\WINDOWS\Desktop\iccv2003\greenAll\01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3" name="Picture 19" descr="C:\WINDOWS\Desktop\iccv2003\greenAll\01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4" name="Picture 20" descr="C:\WINDOWS\Desktop\iccv2003\greenAll\01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5" name="Picture 21" descr="C:\WINDOWS\Desktop\iccv2003\greenAll\016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C:\WINDOWS\Desktop\iccv2003\greenAll\017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8" name="Picture 24" descr="C:\mbrown\iccv2003\images\all\018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9" name="Picture 25" descr="C:\mbrown\iccv2003\images\all\019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C:\mbrown\iccv2003\images\all\020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C:\mbrown\iccv2003\images\all\021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C:\mbrown\iccv2003\images\all\022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C:\mbrown\iccv2003\images\all\023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C:\mbrown\iccv2003\images\all\024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C:\mbrown\iccv2003\images\all\025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C:\mbrown\iccv2003\images\all\026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7" name="Picture 33" descr="C:\mbrown\iccv2003\images\all\027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8" name="Picture 34" descr="C:\mbrown\iccv2003\images\all\028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9" name="Picture 35" descr="C:\mbrown\iccv2003\images\all\029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0" name="Picture 36" descr="C:\mbrown\iccv2003\images\all\030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1" name="Picture 37" descr="C:\mbrown\iccv2003\images\all\031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2" name="Picture 38" descr="C:\mbrown\iccv2003\images\all\032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3" name="Picture 39" descr="C:\mbrown\iccv2003\images\all\033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4" name="Picture 40" descr="C:\mbrown\iccv2003\images\all\034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5" name="Picture 41" descr="C:\mbrown\iccv2003\images\all\035.jp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6" name="Picture 42" descr="C:\mbrown\iccv2003\images\all\036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7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8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9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2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2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3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4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eaLnBrk="1" hangingPunct="1"/>
            <a:r>
              <a:rPr lang="en-US" dirty="0" smtClean="0"/>
              <a:t>New images </a:t>
            </a:r>
            <a:r>
              <a:rPr lang="en-US" dirty="0" err="1" smtClean="0"/>
              <a:t>initialised</a:t>
            </a:r>
            <a:r>
              <a:rPr lang="en-US" dirty="0" smtClean="0"/>
              <a:t> with rotation, focal length of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47108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0433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Straightening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Rectify images so that “up” is vertical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9629"/>
            <a:ext cx="5029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60198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82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to make it look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Choosing seams</a:t>
            </a:r>
          </a:p>
          <a:p>
            <a:r>
              <a:rPr lang="en-US" dirty="0" smtClean="0"/>
              <a:t>Blending</a:t>
            </a:r>
          </a:p>
          <a:p>
            <a:endParaRPr lang="en-US" dirty="0"/>
          </a:p>
        </p:txBody>
      </p:sp>
      <p:pic>
        <p:nvPicPr>
          <p:cNvPr id="4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29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200" y="3046739"/>
            <a:ext cx="3048000" cy="220980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rot="16200000">
            <a:off x="3974527" y="2549112"/>
            <a:ext cx="3352931" cy="3352800"/>
          </a:xfrm>
          <a:prstGeom prst="trapezoid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548513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488163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457700" y="2138566"/>
            <a:ext cx="76200" cy="4026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6911" y="39669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16903" y="40408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x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656911" y="2549046"/>
            <a:ext cx="80078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56911" y="213856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715674" y="2543868"/>
            <a:ext cx="475906" cy="5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16793" y="212821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ssign each pixel to image with nearest center</a:t>
            </a:r>
          </a:p>
        </p:txBody>
      </p:sp>
    </p:spTree>
    <p:extLst>
      <p:ext uri="{BB962C8B-B14F-4D97-AF65-F5344CB8AC3E}">
        <p14:creationId xmlns:p14="http://schemas.microsoft.com/office/powerpoint/2010/main" val="8331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sz="2400" dirty="0"/>
              <a:t>Assign each pixel to image with nearest center</a:t>
            </a:r>
          </a:p>
          <a:p>
            <a:pPr lvl="1"/>
            <a:r>
              <a:rPr lang="en-US" sz="2400" dirty="0" smtClean="0"/>
              <a:t>Create a mask: </a:t>
            </a:r>
          </a:p>
          <a:p>
            <a:pPr lvl="2"/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mask(y, x) = 1 </a:t>
            </a:r>
            <a:r>
              <a:rPr lang="en-US" sz="2000" dirty="0" err="1" smtClean="0"/>
              <a:t>iff</a:t>
            </a:r>
            <a:r>
              <a:rPr lang="en-US" sz="2000" dirty="0" smtClean="0"/>
              <a:t> pixel should come from im1</a:t>
            </a:r>
          </a:p>
          <a:p>
            <a:pPr lvl="1"/>
            <a:r>
              <a:rPr lang="en-US" sz="2400" dirty="0" smtClean="0"/>
              <a:t>Smooth boundaries (called “feathering”): 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2"/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mask_sm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(mask,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gausfil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dirty="0" smtClean="0"/>
          </a:p>
          <a:p>
            <a:pPr lvl="1"/>
            <a:r>
              <a:rPr lang="en-US" sz="2400" dirty="0" smtClean="0"/>
              <a:t>Composite</a:t>
            </a:r>
          </a:p>
          <a:p>
            <a:pPr lvl="2"/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mblend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= im1_c.*mask + im2_c.*(1-mask); </a:t>
            </a:r>
            <a:endParaRPr lang="en-US" sz="1800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334000" y="4420992"/>
            <a:ext cx="3813534" cy="2430912"/>
            <a:chOff x="2362200" y="2128210"/>
            <a:chExt cx="6332330" cy="4036502"/>
          </a:xfrm>
        </p:grpSpPr>
        <p:sp>
          <p:nvSpPr>
            <p:cNvPr id="4" name="Rectangle 3"/>
            <p:cNvSpPr/>
            <p:nvPr/>
          </p:nvSpPr>
          <p:spPr>
            <a:xfrm>
              <a:off x="2362200" y="3046739"/>
              <a:ext cx="3048000" cy="2209800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rapezoid 5"/>
            <p:cNvSpPr/>
            <p:nvPr/>
          </p:nvSpPr>
          <p:spPr>
            <a:xfrm rot="16200000">
              <a:off x="3974527" y="2549112"/>
              <a:ext cx="3352931" cy="3352800"/>
            </a:xfrm>
            <a:prstGeom prst="trapezoid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2200" y="5485139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Image 1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15200" y="4881636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Image 2</a:t>
              </a:r>
              <a:endParaRPr lang="en-US" sz="14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457700" y="2138566"/>
              <a:ext cx="76200" cy="40261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56911" y="3966974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x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16903" y="4040846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3656911" y="2549046"/>
              <a:ext cx="80078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656911" y="2138566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im1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715674" y="2543868"/>
              <a:ext cx="475906" cy="51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16793" y="2128210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im2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3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0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399" y="541337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869948" y="243840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1" name="Equation" r:id="rId8" imgW="3746160" imgH="228600" progId="Equation.3">
                  <p:embed/>
                </p:oleObj>
              </mc:Choice>
              <mc:Fallback>
                <p:oleObj name="Equation" r:id="rId8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48" y="243840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869948" y="288925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2" name="Equation" r:id="rId10" imgW="3759120" imgH="228600" progId="Equation.3">
                  <p:embed/>
                </p:oleObj>
              </mc:Choice>
              <mc:Fallback>
                <p:oleObj name="Equation" r:id="rId10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48" y="288925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7337" y="3340100"/>
            <a:ext cx="4864689" cy="1140635"/>
          </a:xfrm>
        </p:spPr>
        <p:txBody>
          <a:bodyPr>
            <a:normAutofit/>
          </a:bodyPr>
          <a:lstStyle/>
          <a:p>
            <a:r>
              <a:rPr lang="en-US" sz="2400" dirty="0"/>
              <a:t>H</a:t>
            </a:r>
            <a:r>
              <a:rPr lang="en-US" sz="2400" dirty="0" smtClean="0"/>
              <a:t>omogeneous </a:t>
            </a:r>
            <a:r>
              <a:rPr lang="en-US" sz="2400" dirty="0"/>
              <a:t>linear </a:t>
            </a:r>
            <a:r>
              <a:rPr lang="en-US" sz="2400" dirty="0" smtClean="0"/>
              <a:t>system. </a:t>
            </a:r>
            <a:br>
              <a:rPr lang="en-US" sz="2400" dirty="0" smtClean="0"/>
            </a:br>
            <a:r>
              <a:rPr lang="en-US" sz="2400" dirty="0" smtClean="0"/>
              <a:t>Solve for m’s entries using linear least squares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299824"/>
              </p:ext>
            </p:extLst>
          </p:nvPr>
        </p:nvGraphicFramePr>
        <p:xfrm>
          <a:off x="19050" y="3601278"/>
          <a:ext cx="5922963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3" name="Equation" r:id="rId12" imgW="5003640" imgH="2768400" progId="Equation.3">
                  <p:embed/>
                </p:oleObj>
              </mc:Choice>
              <mc:Fallback>
                <p:oleObj name="Equation" r:id="rId12" imgW="5003640" imgH="27684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" y="3601278"/>
                        <a:ext cx="5922963" cy="3276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135757" y="4731026"/>
            <a:ext cx="3664226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V(:,end);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  <a:endParaRPr lang="en-US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1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r>
              <a:rPr lang="en-US" dirty="0" smtClean="0"/>
              <a:t>Better method: dynamic program to find seam along well-matched regions</a:t>
            </a:r>
            <a:endParaRPr lang="en-US" dirty="0"/>
          </a:p>
        </p:txBody>
      </p:sp>
      <p:pic>
        <p:nvPicPr>
          <p:cNvPr id="7172" name="Picture 4" descr="File:Rochester 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7620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5000" y="6550223"/>
            <a:ext cx="5009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Illustration: </a:t>
            </a:r>
            <a:r>
              <a:rPr lang="en-US" sz="1400" dirty="0">
                <a:hlinkClick r:id="rId3"/>
              </a:rPr>
              <a:t>http://en.wikipedia.org/wiki/File:Rochester_NY.jpg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78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 compensation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/>
          </a:bodyPr>
          <a:lstStyle/>
          <a:p>
            <a:r>
              <a:rPr lang="en-US" dirty="0" smtClean="0"/>
              <a:t>Simple gain adjustment</a:t>
            </a:r>
          </a:p>
          <a:p>
            <a:pPr lvl="1"/>
            <a:r>
              <a:rPr lang="en-US" dirty="0" smtClean="0"/>
              <a:t>Compute average RGB intensity of each image in overlapping region</a:t>
            </a:r>
          </a:p>
          <a:p>
            <a:pPr lvl="1"/>
            <a:r>
              <a:rPr lang="en-US" dirty="0" smtClean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Multi-band Blending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509486"/>
            <a:ext cx="7886700" cy="4667477"/>
          </a:xfrm>
        </p:spPr>
        <p:txBody>
          <a:bodyPr/>
          <a:lstStyle/>
          <a:p>
            <a:pPr eaLnBrk="1" hangingPunct="1"/>
            <a:r>
              <a:rPr lang="en-US" dirty="0" smtClean="0"/>
              <a:t>Burt &amp; Adelson 1983</a:t>
            </a:r>
          </a:p>
          <a:p>
            <a:pPr lvl="1" eaLnBrk="1" hangingPunct="1"/>
            <a:r>
              <a:rPr lang="en-US" dirty="0" smtClean="0"/>
              <a:t>Blend frequency bands over range </a:t>
            </a:r>
            <a:r>
              <a:rPr lang="en-US" dirty="0" smtClean="0">
                <a:latin typeface="cmsy10" pitchFamily="34" charset="0"/>
                <a:sym typeface="Symbol" pitchFamily="18" charset="2"/>
              </a:rPr>
              <a:t>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l</a:t>
            </a:r>
          </a:p>
        </p:txBody>
      </p:sp>
      <p:pic>
        <p:nvPicPr>
          <p:cNvPr id="50180" name="Picture 5" descr="C:\WINDOWS\Desktop\iccv2003\green\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C:\WINDOWS\Desktop\iccv2003\green\p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8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Multiband Blending with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8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20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9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20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1325563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Multiband blending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38378"/>
            <a:ext cx="37147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848" y="1600199"/>
            <a:ext cx="388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Compute </a:t>
            </a:r>
            <a:r>
              <a:rPr lang="en-US" sz="2800" dirty="0" err="1" smtClean="0"/>
              <a:t>Laplacian</a:t>
            </a:r>
            <a:r>
              <a:rPr lang="en-US" sz="2800" dirty="0" smtClean="0"/>
              <a:t> pyramid of images and mask</a:t>
            </a:r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Create blended image at each level of pyramid</a:t>
            </a:r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Reconstruct complete image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39038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42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 (IJCV 2007)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281113"/>
            <a:ext cx="78771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8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Further reading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DLT algorithm: HZ p. 91 (</a:t>
            </a:r>
            <a:r>
              <a:rPr lang="en-US" dirty="0" err="1" smtClean="0"/>
              <a:t>alg</a:t>
            </a:r>
            <a:r>
              <a:rPr lang="en-US" dirty="0" smtClean="0"/>
              <a:t> 4.2), p. 585</a:t>
            </a:r>
          </a:p>
          <a:p>
            <a:r>
              <a:rPr lang="en-US" dirty="0" smtClean="0"/>
              <a:t>Normalization: HZ p. 107-109 (</a:t>
            </a:r>
            <a:r>
              <a:rPr lang="en-US" dirty="0" err="1" smtClean="0"/>
              <a:t>alg</a:t>
            </a:r>
            <a:r>
              <a:rPr lang="en-US" dirty="0" smtClean="0"/>
              <a:t> 4.2)</a:t>
            </a:r>
          </a:p>
          <a:p>
            <a:r>
              <a:rPr lang="en-US" dirty="0" smtClean="0"/>
              <a:t>RANSAC: HZ Sec 4.7, p. 123, </a:t>
            </a:r>
            <a:r>
              <a:rPr lang="en-US" dirty="0" err="1" smtClean="0"/>
              <a:t>alg</a:t>
            </a:r>
            <a:r>
              <a:rPr lang="en-US" dirty="0" smtClean="0"/>
              <a:t> 4.6</a:t>
            </a:r>
          </a:p>
          <a:p>
            <a:endParaRPr lang="en-US" dirty="0" smtClean="0"/>
          </a:p>
          <a:p>
            <a:r>
              <a:rPr lang="en-US" dirty="0">
                <a:hlinkClick r:id="rId2"/>
              </a:rPr>
              <a:t>Rick Szeliski’s </a:t>
            </a:r>
            <a:r>
              <a:rPr lang="en-US" dirty="0" smtClean="0">
                <a:hlinkClick r:id="rId2"/>
              </a:rPr>
              <a:t>alignment/stitching tutorial</a:t>
            </a:r>
            <a:endParaRPr lang="en-US" dirty="0" smtClean="0"/>
          </a:p>
          <a:p>
            <a:r>
              <a:rPr lang="en-US" dirty="0" err="1" smtClean="0">
                <a:hlinkClick r:id="rId3"/>
              </a:rPr>
              <a:t>Recognising</a:t>
            </a:r>
            <a:r>
              <a:rPr lang="en-US" dirty="0" smtClean="0">
                <a:hlinkClick r:id="rId3"/>
              </a:rPr>
              <a:t> Panoramas</a:t>
            </a:r>
            <a:r>
              <a:rPr lang="en-US" dirty="0" smtClean="0"/>
              <a:t>: Brown and Lowe, IJCV 2007 (also bundle adjustment)</a:t>
            </a:r>
          </a:p>
        </p:txBody>
      </p:sp>
    </p:spTree>
    <p:extLst>
      <p:ext uri="{BB962C8B-B14F-4D97-AF65-F5344CB8AC3E}">
        <p14:creationId xmlns:p14="http://schemas.microsoft.com/office/powerpoint/2010/main" val="163274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does </a:t>
            </a:r>
            <a:r>
              <a:rPr lang="en-US" sz="3200" dirty="0" err="1" smtClean="0"/>
              <a:t>iphone</a:t>
            </a:r>
            <a:r>
              <a:rPr lang="en-US" sz="3200" dirty="0" smtClean="0"/>
              <a:t> panoramic stitching work?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Capture images at 30 fps</a:t>
            </a:r>
          </a:p>
          <a:p>
            <a:endParaRPr lang="en-US" sz="600" dirty="0" smtClean="0"/>
          </a:p>
          <a:p>
            <a:r>
              <a:rPr lang="en-US" sz="2400" dirty="0" smtClean="0"/>
              <a:t>Stitch the central 1/8 of a selection of images</a:t>
            </a:r>
          </a:p>
          <a:p>
            <a:pPr lvl="1"/>
            <a:r>
              <a:rPr lang="en-US" sz="2000" dirty="0" smtClean="0"/>
              <a:t>Select which images to stitch using the accelerometer and frame-to-frame matching</a:t>
            </a:r>
          </a:p>
          <a:p>
            <a:pPr lvl="1"/>
            <a:r>
              <a:rPr lang="en-US" sz="2000" dirty="0" smtClean="0"/>
              <a:t>Faster and avoids radial distortion that often occurs towards corners of images</a:t>
            </a:r>
          </a:p>
          <a:p>
            <a:endParaRPr lang="en-US" sz="600" dirty="0" smtClean="0"/>
          </a:p>
          <a:p>
            <a:r>
              <a:rPr lang="en-US" sz="2400" dirty="0" smtClean="0"/>
              <a:t>Alignment </a:t>
            </a:r>
          </a:p>
          <a:p>
            <a:pPr lvl="1"/>
            <a:r>
              <a:rPr lang="en-US" sz="2000" dirty="0" smtClean="0"/>
              <a:t>Initially, perform cross-correlation of small patches aided by accelerometer to find good regions for matching</a:t>
            </a:r>
          </a:p>
          <a:p>
            <a:pPr lvl="1"/>
            <a:r>
              <a:rPr lang="en-US" sz="2000" dirty="0" smtClean="0"/>
              <a:t>Register by matching points (KLT tracking or RANSAC with FAST (similar to SIFT) points) or correlational matching</a:t>
            </a:r>
          </a:p>
          <a:p>
            <a:endParaRPr lang="en-US" sz="600" dirty="0" smtClean="0"/>
          </a:p>
          <a:p>
            <a:r>
              <a:rPr lang="en-US" sz="2400" dirty="0" smtClean="0"/>
              <a:t>Blending</a:t>
            </a:r>
          </a:p>
          <a:p>
            <a:pPr lvl="1"/>
            <a:r>
              <a:rPr lang="en-US" sz="2000" dirty="0" smtClean="0"/>
              <a:t>Linear (or similar) blending, using a face detector to avoid blurring face regions and choose good face shots (not blinking,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41960" y="6534834"/>
            <a:ext cx="815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http://</a:t>
            </a:r>
            <a:r>
              <a:rPr lang="en-US" sz="1200" dirty="0" smtClean="0">
                <a:hlinkClick r:id="rId2"/>
              </a:rPr>
              <a:t>www.patentlyapple.com/patently-apple/2012/11/apples-cool-iphone-5-panorama-app-revealed-in-5-patents.html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86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3371"/>
            <a:ext cx="7848600" cy="4732792"/>
          </a:xfrm>
        </p:spPr>
        <p:txBody>
          <a:bodyPr/>
          <a:lstStyle/>
          <a:p>
            <a:r>
              <a:rPr lang="en-US" smtClean="0"/>
              <a:t>Homography relates rotating cameras</a:t>
            </a:r>
          </a:p>
          <a:p>
            <a:endParaRPr lang="en-US" smtClean="0"/>
          </a:p>
          <a:p>
            <a:r>
              <a:rPr lang="en-US" smtClean="0"/>
              <a:t>Recover homography using RANSAC and normalized DLT</a:t>
            </a:r>
          </a:p>
          <a:p>
            <a:endParaRPr lang="en-US" smtClean="0"/>
          </a:p>
          <a:p>
            <a:r>
              <a:rPr lang="en-US" smtClean="0"/>
              <a:t>Bundle adjustment minimizes reprojection error for set of related images</a:t>
            </a:r>
          </a:p>
          <a:p>
            <a:endParaRPr lang="en-US" smtClean="0"/>
          </a:p>
          <a:p>
            <a:r>
              <a:rPr lang="en-US" smtClean="0"/>
              <a:t>Details to make it look nice (e.g., blending)</a:t>
            </a:r>
          </a:p>
        </p:txBody>
      </p:sp>
    </p:spTree>
    <p:extLst>
      <p:ext uri="{BB962C8B-B14F-4D97-AF65-F5344CB8AC3E}">
        <p14:creationId xmlns:p14="http://schemas.microsoft.com/office/powerpoint/2010/main" val="31701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773" y="1325563"/>
                <a:ext cx="8629476" cy="5401208"/>
              </a:xfrm>
            </p:spPr>
            <p:txBody>
              <a:bodyPr>
                <a:normAutofit/>
              </a:bodyPr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2400" dirty="0" smtClean="0"/>
                  <a:t>Constraints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i="1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sz="2400" i="1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773" y="1325563"/>
                <a:ext cx="8629476" cy="5401208"/>
              </a:xfrm>
              <a:blipFill>
                <a:blip r:embed="rId3"/>
                <a:stretch>
                  <a:fillRect l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"/>
            <a:ext cx="8268607" cy="1128790"/>
          </a:xfrm>
        </p:spPr>
        <p:txBody>
          <a:bodyPr>
            <a:normAutofit/>
          </a:bodyPr>
          <a:lstStyle/>
          <a:p>
            <a:r>
              <a:rPr lang="en-US" dirty="0" smtClean="0"/>
              <a:t>Review: Calibration by vanishing points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773" y="2374848"/>
                <a:ext cx="3146446" cy="440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73" y="2374848"/>
                <a:ext cx="3146446" cy="4406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0110" y="2967745"/>
                <a:ext cx="5053693" cy="502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sz="24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10" y="2967745"/>
                <a:ext cx="5053693" cy="5029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096427" y="1211658"/>
            <a:ext cx="2837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Orthogonality constraints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44252" y="1225027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VP (2D)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8445" y="1546124"/>
            <a:ext cx="0" cy="254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76830" y="1225027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VP (3D)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014396" y="1563197"/>
            <a:ext cx="0" cy="254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758963" y="1161155"/>
                <a:ext cx="1973484" cy="492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963" y="1161155"/>
                <a:ext cx="1973484" cy="4923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 flipV="1">
            <a:off x="2014396" y="2929386"/>
            <a:ext cx="554595" cy="6428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863670" y="2942333"/>
            <a:ext cx="554595" cy="6428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-465601" y="1735732"/>
                <a:ext cx="374878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𝑲𝑹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5601" y="1735732"/>
                <a:ext cx="374878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663913" y="1947198"/>
                <a:ext cx="2289386" cy="855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zh-TW" alt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913" y="1947198"/>
                <a:ext cx="2289386" cy="8552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903304" y="1592656"/>
                <a:ext cx="40786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Unknown </a:t>
                </a:r>
                <a:r>
                  <a:rPr lang="en-US" dirty="0">
                    <a:solidFill>
                      <a:srgbClr val="FF0000"/>
                    </a:solidFill>
                  </a:rPr>
                  <a:t>c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amera parameters</a:t>
                </a:r>
                <a:r>
                  <a:rPr lang="zh-TW" altLang="en-U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304" y="1592656"/>
                <a:ext cx="4078665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755946" y="2709572"/>
                <a:ext cx="2289386" cy="1501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946" y="2709572"/>
                <a:ext cx="2289386" cy="15012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228773" y="4249827"/>
                <a:ext cx="2446760" cy="1211357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 smtClean="0"/>
                  <a:t> = 0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dirty="0"/>
                  <a:t> = 0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0</a:t>
                </a:r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73" y="4249827"/>
                <a:ext cx="2446760" cy="1211357"/>
              </a:xfrm>
              <a:prstGeom prst="rect">
                <a:avLst/>
              </a:prstGeom>
              <a:blipFill>
                <a:blip r:embed="rId11"/>
                <a:stretch>
                  <a:fillRect b="-452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863670" y="4393840"/>
                <a:ext cx="6432730" cy="923330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 smtClean="0"/>
                  <a:t> …  </a:t>
                </a:r>
                <a:r>
                  <a:rPr lang="en-US" b="0" dirty="0" err="1" smtClean="0"/>
                  <a:t>Eqn</a:t>
                </a:r>
                <a:r>
                  <a:rPr lang="en-US" b="0" dirty="0" smtClean="0"/>
                  <a:t> (1)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… 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Eqn</a:t>
                </a:r>
                <a:r>
                  <a:rPr lang="en-US" dirty="0" smtClean="0"/>
                  <a:t> (2)</a:t>
                </a:r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…</a:t>
                </a:r>
                <a:r>
                  <a:rPr lang="en-US" dirty="0" smtClean="0"/>
                  <a:t>  </a:t>
                </a:r>
                <a:r>
                  <a:rPr lang="en-US" dirty="0" err="1" smtClean="0"/>
                  <a:t>Eqn</a:t>
                </a:r>
                <a:r>
                  <a:rPr lang="en-US" dirty="0" smtClean="0"/>
                  <a:t> (3)</a:t>
                </a:r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670" y="4393840"/>
                <a:ext cx="6432730" cy="923330"/>
              </a:xfrm>
              <a:prstGeom prst="rect">
                <a:avLst/>
              </a:prstGeom>
              <a:blipFill>
                <a:blip r:embed="rId12"/>
                <a:stretch>
                  <a:fillRect t="-3974" b="-993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28773" y="5461184"/>
                <a:ext cx="6566198" cy="1258743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Eqn</a:t>
                </a:r>
                <a:r>
                  <a:rPr lang="en-US" dirty="0"/>
                  <a:t> (1</a:t>
                </a:r>
                <a:r>
                  <a:rPr lang="en-US" dirty="0" smtClean="0"/>
                  <a:t>) – </a:t>
                </a:r>
                <a:r>
                  <a:rPr lang="en-US" dirty="0" err="1" smtClean="0"/>
                  <a:t>Eqn</a:t>
                </a:r>
                <a:r>
                  <a:rPr lang="en-US" dirty="0" smtClean="0"/>
                  <a:t> (2)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 smtClean="0"/>
              </a:p>
              <a:p>
                <a:r>
                  <a:rPr lang="en-US" dirty="0" err="1"/>
                  <a:t>Eqn</a:t>
                </a:r>
                <a:r>
                  <a:rPr lang="en-US" dirty="0"/>
                  <a:t> </a:t>
                </a:r>
                <a:r>
                  <a:rPr lang="en-US" dirty="0" smtClean="0"/>
                  <a:t>(2) </a:t>
                </a:r>
                <a:r>
                  <a:rPr lang="en-US" dirty="0"/>
                  <a:t>– </a:t>
                </a:r>
                <a:r>
                  <a:rPr lang="en-US" dirty="0" err="1"/>
                  <a:t>Eqn</a:t>
                </a:r>
                <a:r>
                  <a:rPr lang="en-US" dirty="0"/>
                  <a:t> (</a:t>
                </a:r>
                <a:r>
                  <a:rPr lang="en-US" dirty="0" smtClean="0"/>
                  <a:t>3</a:t>
                </a:r>
                <a:r>
                  <a:rPr lang="en-US" dirty="0"/>
                  <a:t>)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73" y="5461184"/>
                <a:ext cx="6566198" cy="1258743"/>
              </a:xfrm>
              <a:prstGeom prst="rect">
                <a:avLst/>
              </a:prstGeom>
              <a:blipFill>
                <a:blip r:embed="rId13"/>
                <a:stretch>
                  <a:fillRect l="-836" t="-2913" b="-291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93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30" grpId="0"/>
      <p:bldP spid="35" grpId="0"/>
      <p:bldP spid="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you on </a:t>
            </a:r>
            <a:r>
              <a:rPr lang="en-US" dirty="0" err="1" smtClean="0"/>
              <a:t>Thrusday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class: </a:t>
            </a:r>
            <a:r>
              <a:rPr lang="en-US" dirty="0" err="1" smtClean="0"/>
              <a:t>Epipolar</a:t>
            </a:r>
            <a:r>
              <a:rPr lang="en-US" dirty="0" smtClean="0"/>
              <a:t> Geometry and Stereo Vision</a:t>
            </a:r>
            <a:endParaRPr lang="en-US" dirty="0"/>
          </a:p>
        </p:txBody>
      </p:sp>
      <p:pic>
        <p:nvPicPr>
          <p:cNvPr id="188418" name="Picture 2" descr="https://filebox.ece.vt.edu/~jbhuang/teaching/ece5554-4554/fa16/images/Epipol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683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0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28791"/>
                <a:ext cx="7886700" cy="504817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Rotation matrix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e>
                    </m:d>
                  </m:oMath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𝑲𝑹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Set </a:t>
                </a:r>
                <a:r>
                  <a:rPr lang="en-US" dirty="0"/>
                  <a:t>directions of vanishing </a:t>
                </a:r>
                <a:r>
                  <a:rPr lang="en-US" dirty="0" smtClean="0"/>
                  <a:t>points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𝑲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𝑲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𝑲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28791"/>
                <a:ext cx="7886700" cy="5048172"/>
              </a:xfrm>
              <a:blipFill>
                <a:blip r:embed="rId2"/>
                <a:stretch>
                  <a:fillRect l="-1546" t="-2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628649" y="1"/>
            <a:ext cx="8268607" cy="1128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Review: Calibration by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14729" y="1188465"/>
                <a:ext cx="40786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Unknown </a:t>
                </a:r>
                <a:r>
                  <a:rPr lang="en-US" dirty="0">
                    <a:solidFill>
                      <a:srgbClr val="FF0000"/>
                    </a:solidFill>
                  </a:rPr>
                  <a:t>c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amera parameters</a:t>
                </a:r>
                <a:r>
                  <a:rPr lang="zh-TW" altLang="en-U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729" y="1188465"/>
                <a:ext cx="4078665" cy="369332"/>
              </a:xfrm>
              <a:prstGeom prst="rect">
                <a:avLst/>
              </a:prstGeom>
              <a:blipFill>
                <a:blip r:embed="rId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84175" y="4670239"/>
                <a:ext cx="2252869" cy="1414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b="1" i="1" dirty="0" smtClean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800" b="1" i="1" dirty="0" smtClean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800" b="1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175" y="4670239"/>
                <a:ext cx="2252869" cy="14142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014994" y="3762298"/>
            <a:ext cx="51290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/>
              <a:t>Special properties of </a:t>
            </a:r>
            <a:r>
              <a:rPr lang="en-US" sz="2800" b="1" dirty="0"/>
              <a:t>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inv</a:t>
            </a:r>
            <a:r>
              <a:rPr lang="en-US" sz="2800" dirty="0"/>
              <a:t>(</a:t>
            </a:r>
            <a:r>
              <a:rPr lang="en-US" sz="2800" b="1" dirty="0"/>
              <a:t>R</a:t>
            </a:r>
            <a:r>
              <a:rPr lang="en-US" sz="2800" dirty="0"/>
              <a:t>)=</a:t>
            </a:r>
            <a:r>
              <a:rPr lang="en-US" sz="2800" b="1" dirty="0" smtClean="0"/>
              <a:t>R</a:t>
            </a:r>
            <a:r>
              <a:rPr lang="en-US" sz="2800" baseline="30000" dirty="0" smtClean="0"/>
              <a:t>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Each </a:t>
            </a:r>
            <a:r>
              <a:rPr lang="en-US" sz="2800" dirty="0"/>
              <a:t>row and column of </a:t>
            </a:r>
            <a:r>
              <a:rPr lang="en-US" sz="2800" b="1" dirty="0"/>
              <a:t>R</a:t>
            </a:r>
            <a:r>
              <a:rPr lang="en-US" sz="2800" dirty="0"/>
              <a:t> has unit length</a:t>
            </a:r>
            <a:endParaRPr lang="en-US" sz="28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05813" y="5403537"/>
            <a:ext cx="278361" cy="3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60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133144" y="1981982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7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06" name="Equation" r:id="rId79" imgW="927000" imgH="469800" progId="Equation.3">
                    <p:embed/>
                  </p:oleObj>
                </mc:Choice>
                <mc:Fallback>
                  <p:oleObj name="Equation" r:id="rId79" imgW="927000" imgH="469800" progId="Equation.3">
                    <p:embed/>
                    <p:pic>
                      <p:nvPicPr>
                        <p:cNvPr id="76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9" name="Object 71"/>
          <p:cNvGraphicFramePr>
            <a:graphicFrameLocks noChangeAspect="1"/>
          </p:cNvGraphicFramePr>
          <p:nvPr>
            <p:custDataLst>
              <p:tags r:id="rId36"/>
            </p:custDataLst>
          </p:nvPr>
        </p:nvGraphicFramePr>
        <p:xfrm>
          <a:off x="3862034" y="533161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07" name="Equation" r:id="rId81" imgW="330120" imgH="393480" progId="Equation.3">
                  <p:embed/>
                </p:oleObj>
              </mc:Choice>
              <mc:Fallback>
                <p:oleObj name="Equation" r:id="rId81" imgW="330120" imgH="393480" progId="Equation.3">
                  <p:embed/>
                  <p:pic>
                    <p:nvPicPr>
                      <p:cNvPr id="79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2034" y="533161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0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54138"/>
          </a:xfrm>
        </p:spPr>
        <p:txBody>
          <a:bodyPr/>
          <a:lstStyle/>
          <a:p>
            <a:r>
              <a:rPr lang="en-US" dirty="0" smtClean="0"/>
              <a:t>This class: Image Stitching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407886"/>
            <a:ext cx="8229600" cy="4642077"/>
          </a:xfrm>
        </p:spPr>
        <p:txBody>
          <a:bodyPr/>
          <a:lstStyle/>
          <a:p>
            <a:r>
              <a:rPr lang="en-US" dirty="0" smtClean="0"/>
              <a:t>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R}_i = e^{[{\vectg{\theta}}_i]_{\times}}&#10;\texttt{, }&#10;[{\vectg{\theta}}_i]_{\times} =&#10;\bmat&#10;0 &amp; -{\theta_i}_3 &amp; {\theta_i}_2 \\&#10;{\theta_i}_3 &amp; 0 &amp; -{\theta_i}_1 \\&#10;-{\theta_i}_2 &amp; {\theta_i}_1 &amp; 0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pngmono"/>
  <p:tag name="DEBUGINTERACTIVE" val="True"/>
  <p:tag name="ORIGWIDTH" val="385"/>
  <p:tag name="PICTUREFILESIZE" val="2842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K}_i =&#10;\bmat&#10;f_i &amp; 0   &amp; 0 \\&#10;0   &amp; f_i &amp; 0 \\&#10;0   &amp; 0   &amp; 1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86"/>
  <p:tag name="BOXFONT" val="10"/>
  <p:tag name="BOXWRAP" val="False"/>
  <p:tag name="WORKAROUNDTRANSPARENCYBUG" val="False"/>
  <p:tag name="BITMAPFORMAT" val="pngmono"/>
  <p:tag name="DEBUGINTERACTIVE" val="True"/>
  <p:tag name="ORIGWIDTH" val="151"/>
  <p:tag name="PICTUREFILESIZE" val="114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20037</TotalTime>
  <Words>1552</Words>
  <Application>Microsoft Office PowerPoint</Application>
  <PresentationFormat>On-screen Show (4:3)</PresentationFormat>
  <Paragraphs>419</Paragraphs>
  <Slides>60</Slides>
  <Notes>10</Notes>
  <HiddenSlides>3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cmsy10</vt:lpstr>
      <vt:lpstr>新細明體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Office Theme</vt:lpstr>
      <vt:lpstr>1_Office Theme</vt:lpstr>
      <vt:lpstr>2_Office Theme</vt:lpstr>
      <vt:lpstr>Equation</vt:lpstr>
      <vt:lpstr>Photo Editor Photo</vt:lpstr>
      <vt:lpstr>Image Stitching</vt:lpstr>
      <vt:lpstr>Administrative stuffs</vt:lpstr>
      <vt:lpstr>Review: Camera Projection Matrix</vt:lpstr>
      <vt:lpstr>Review: Camera Calibration</vt:lpstr>
      <vt:lpstr>PowerPoint Presentation</vt:lpstr>
      <vt:lpstr>Review: Calibration by vanishing points</vt:lpstr>
      <vt:lpstr>PowerPoint Presentation</vt:lpstr>
      <vt:lpstr>Measuring height</vt:lpstr>
      <vt:lpstr>This class: Image Stitching</vt:lpstr>
      <vt:lpstr>Concepts introduced/reviewed in today’s lecture</vt:lpstr>
      <vt:lpstr>Illustration</vt:lpstr>
      <vt:lpstr>Problem set-up</vt:lpstr>
      <vt:lpstr>Homography</vt:lpstr>
      <vt:lpstr>Homography example:  Image rectification</vt:lpstr>
      <vt:lpstr>Homography example:  Planar mapping</vt:lpstr>
      <vt:lpstr>Image Stitching Algorithm Overview</vt:lpstr>
      <vt:lpstr>Computing homography</vt:lpstr>
      <vt:lpstr>Computing homography</vt:lpstr>
      <vt:lpstr>Computing homography</vt:lpstr>
      <vt:lpstr>Computing homography</vt:lpstr>
      <vt:lpstr>Computing homography</vt:lpstr>
      <vt:lpstr>Automatic Image Stitching</vt:lpstr>
      <vt:lpstr>RANSAC for Homography</vt:lpstr>
      <vt:lpstr>RANSAC for Homography</vt:lpstr>
      <vt:lpstr>Verification</vt:lpstr>
      <vt:lpstr>RANSAC for Homography</vt:lpstr>
      <vt:lpstr>Choosing a Projection Surface</vt:lpstr>
      <vt:lpstr>Planar Mapping</vt:lpstr>
      <vt:lpstr>Planar Projection</vt:lpstr>
      <vt:lpstr>Planar Projection</vt:lpstr>
      <vt:lpstr>Cylindrical Mapping</vt:lpstr>
      <vt:lpstr>Cylindrical Projection</vt:lpstr>
      <vt:lpstr>Cylindrical Projection</vt:lpstr>
      <vt:lpstr>PowerPoint Presentation</vt:lpstr>
      <vt:lpstr>Recognizing Panoramas</vt:lpstr>
      <vt:lpstr>Recognizing Panoramas</vt:lpstr>
      <vt:lpstr>Recognizing Panoramas</vt:lpstr>
      <vt:lpstr>Recognizing Panoramas (cont.)</vt:lpstr>
      <vt:lpstr>Finding the panoramas</vt:lpstr>
      <vt:lpstr>Finding the panoramas</vt:lpstr>
      <vt:lpstr>Finding the panoramas</vt:lpstr>
      <vt:lpstr>Recognizing Panoramas (cont.)</vt:lpstr>
      <vt:lpstr>Bundle adjustment for stitching</vt:lpstr>
      <vt:lpstr>Bundle Adjustment</vt:lpstr>
      <vt:lpstr>Bundle Adjustment</vt:lpstr>
      <vt:lpstr>Straightening</vt:lpstr>
      <vt:lpstr>Details to make it look good</vt:lpstr>
      <vt:lpstr>Choosing seams</vt:lpstr>
      <vt:lpstr>Choosing seams</vt:lpstr>
      <vt:lpstr>Choosing seams</vt:lpstr>
      <vt:lpstr>Gain compensation</vt:lpstr>
      <vt:lpstr>Multi-band Blending</vt:lpstr>
      <vt:lpstr>Multiband Blending with Laplacian Pyramid</vt:lpstr>
      <vt:lpstr>Multiband blending</vt:lpstr>
      <vt:lpstr>Blending comparison (IJCV 2007)</vt:lpstr>
      <vt:lpstr>Blending Comparison</vt:lpstr>
      <vt:lpstr>Further reading</vt:lpstr>
      <vt:lpstr>How does iphone panoramic stitching work?</vt:lpstr>
      <vt:lpstr>Things to remember</vt:lpstr>
      <vt:lpstr>See you on Thrusday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335</cp:revision>
  <dcterms:created xsi:type="dcterms:W3CDTF">2016-08-21T04:59:05Z</dcterms:created>
  <dcterms:modified xsi:type="dcterms:W3CDTF">2016-10-04T05:06:19Z</dcterms:modified>
</cp:coreProperties>
</file>