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13" r:id="rId2"/>
    <p:sldMasterId id="2147483727" r:id="rId3"/>
  </p:sldMasterIdLst>
  <p:notesMasterIdLst>
    <p:notesMasterId r:id="rId62"/>
  </p:notesMasterIdLst>
  <p:sldIdLst>
    <p:sldId id="257" r:id="rId4"/>
    <p:sldId id="1057" r:id="rId5"/>
    <p:sldId id="1116" r:id="rId6"/>
    <p:sldId id="1121" r:id="rId7"/>
    <p:sldId id="1117" r:id="rId8"/>
    <p:sldId id="1118" r:id="rId9"/>
    <p:sldId id="1066" r:id="rId10"/>
    <p:sldId id="1067" r:id="rId11"/>
    <p:sldId id="1068" r:id="rId12"/>
    <p:sldId id="1069" r:id="rId13"/>
    <p:sldId id="1070" r:id="rId14"/>
    <p:sldId id="1071" r:id="rId15"/>
    <p:sldId id="1072" r:id="rId16"/>
    <p:sldId id="1073" r:id="rId17"/>
    <p:sldId id="1074" r:id="rId18"/>
    <p:sldId id="1075" r:id="rId19"/>
    <p:sldId id="1076" r:id="rId20"/>
    <p:sldId id="1077" r:id="rId21"/>
    <p:sldId id="1078" r:id="rId22"/>
    <p:sldId id="1079" r:id="rId23"/>
    <p:sldId id="1080" r:id="rId24"/>
    <p:sldId id="1081" r:id="rId25"/>
    <p:sldId id="1125" r:id="rId26"/>
    <p:sldId id="1082" r:id="rId27"/>
    <p:sldId id="1083" r:id="rId28"/>
    <p:sldId id="1084" r:id="rId29"/>
    <p:sldId id="1085" r:id="rId30"/>
    <p:sldId id="1086" r:id="rId31"/>
    <p:sldId id="1087" r:id="rId32"/>
    <p:sldId id="1088" r:id="rId33"/>
    <p:sldId id="1089" r:id="rId34"/>
    <p:sldId id="1090" r:id="rId35"/>
    <p:sldId id="1091" r:id="rId36"/>
    <p:sldId id="1093" r:id="rId37"/>
    <p:sldId id="1094" r:id="rId38"/>
    <p:sldId id="1095" r:id="rId39"/>
    <p:sldId id="1096" r:id="rId40"/>
    <p:sldId id="1097" r:id="rId41"/>
    <p:sldId id="1098" r:id="rId42"/>
    <p:sldId id="1122" r:id="rId43"/>
    <p:sldId id="1092" r:id="rId44"/>
    <p:sldId id="1100" r:id="rId45"/>
    <p:sldId id="1101" r:id="rId46"/>
    <p:sldId id="1102" r:id="rId47"/>
    <p:sldId id="1103" r:id="rId48"/>
    <p:sldId id="1104" r:id="rId49"/>
    <p:sldId id="1105" r:id="rId50"/>
    <p:sldId id="1106" r:id="rId51"/>
    <p:sldId id="1107" r:id="rId52"/>
    <p:sldId id="1108" r:id="rId53"/>
    <p:sldId id="1109" r:id="rId54"/>
    <p:sldId id="1111" r:id="rId55"/>
    <p:sldId id="1124" r:id="rId56"/>
    <p:sldId id="1123" r:id="rId57"/>
    <p:sldId id="1112" r:id="rId58"/>
    <p:sldId id="1113" r:id="rId59"/>
    <p:sldId id="1114" r:id="rId60"/>
    <p:sldId id="1115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097C33"/>
    <a:srgbClr val="3C3C3C"/>
    <a:srgbClr val="505050"/>
    <a:srgbClr val="78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59" autoAdjust="0"/>
    <p:restoredTop sz="83197" autoAdjust="0"/>
  </p:normalViewPr>
  <p:slideViewPr>
    <p:cSldViewPr snapToGrid="0">
      <p:cViewPr varScale="1">
        <p:scale>
          <a:sx n="132" d="100"/>
          <a:sy n="132" d="100"/>
        </p:scale>
        <p:origin x="130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1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61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image" Target="../media/image70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4" Type="http://schemas.openxmlformats.org/officeDocument/2006/relationships/image" Target="../media/image76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78530-FA70-466B-A92D-42BAEA139F1D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9FF3C-7111-4713-B058-2B84BB39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8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1FD7F7-1920-4805-BDF5-F51AE1E0D4E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Q: How does this transform the image?  A: It gets inverted</a:t>
            </a:r>
          </a:p>
        </p:txBody>
      </p:sp>
    </p:spTree>
    <p:extLst>
      <p:ext uri="{BB962C8B-B14F-4D97-AF65-F5344CB8AC3E}">
        <p14:creationId xmlns:p14="http://schemas.microsoft.com/office/powerpoint/2010/main" val="3744410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Q: Suppose we have a point in Cartesian coordinates.  What is that in homogeneous coordinates?  A: a ray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89A2B0-787D-42D0-B8C5-7BD2C7934DC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60380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9FF3C-7111-4713-B058-2B84BB39604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20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Parallel lines intersect at different infinities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DFFFAC-D990-4F24-A67D-25E23AD921E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79500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9191D7-70FA-4572-B9FC-CBA6C0066045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526060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We</a:t>
            </a:r>
            <a:r>
              <a:rPr lang="en-US" baseline="0" dirty="0" smtClean="0"/>
              <a:t> can use homogeneous coordinates to write camera matrix in linear form.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38E04A-61AE-4F70-8735-F6523DDCF32B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089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608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How many known points are needed to estimate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46EC19-1308-44AF-BA44-14ED6A902D14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543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Alhazen</a:t>
            </a:r>
            <a:r>
              <a:rPr lang="en-US" dirty="0" smtClean="0"/>
              <a:t> was born in Basra, moved to Egypt.  Proposed to the king to control the Nile with a dam.</a:t>
            </a:r>
            <a:r>
              <a:rPr lang="en-US" baseline="0" dirty="0" smtClean="0"/>
              <a:t>  Realized he couldn’t do it and feigned madness until the king died.  During that time, he wrote the book of optics.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90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20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Go to board, sketch out various properties of vanishing points/lines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3A4356-9416-4106-923D-E0355B6D3A0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63449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Go to board, sketch out various properties of vanishing points/lines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dirty="0" smtClean="0"/>
              <a:t> Parallel</a:t>
            </a:r>
            <a:r>
              <a:rPr lang="en-US" baseline="0" dirty="0" smtClean="0"/>
              <a:t> lines intersect at a point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The intersection of red lines and blue lines form a parallelogram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Sets of parallel lines on the same plane form a vanishing line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Sets of parallel planes form a vanishing line 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Not all lines that intersect are parallel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endParaRPr lang="en-US" baseline="0" dirty="0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181D85-CBA6-4C0A-A35C-88763F7F285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36423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463FD3-32D0-4831-B3C1-2BB6345EABE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81584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Where are</a:t>
            </a:r>
            <a:r>
              <a:rPr lang="en-US" baseline="0" dirty="0" smtClean="0"/>
              <a:t> the vanishing points?  </a:t>
            </a:r>
            <a:r>
              <a:rPr lang="en-US" dirty="0" smtClean="0"/>
              <a:t>Do buildings on left and buildings on right have the same vanishing line?  Which way is the camera tilted?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88638E-C80E-4AA9-92A2-C0018B9C13E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51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Go to board, sketch out various properties of vanishing points/lines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FB7921-4F14-45E1-B6B7-A1743120262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18813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Append coordinate with value 1; proportional coordinate system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DA7F8-FAE2-423F-9DE2-2D112D9D8BF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96103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04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80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20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24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72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38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37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89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78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59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71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34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51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45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5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F9DED-C3AA-40F6-ACE9-AC54436C1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37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507D0-B977-4740-8279-C9CFD49FD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84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33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058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71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88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7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71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93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083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973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8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001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73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19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10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16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26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2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43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9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8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6E678-3A56-4B66-8875-E0ADA909F534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5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3SNYtd0Ayt0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2.png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1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3.xml"/><Relationship Id="rId7" Type="http://schemas.openxmlformats.org/officeDocument/2006/relationships/image" Target="../media/image4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6.png"/><Relationship Id="rId4" Type="http://schemas.openxmlformats.org/officeDocument/2006/relationships/tags" Target="../tags/tag4.xml"/><Relationship Id="rId9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7.wmf"/><Relationship Id="rId4" Type="http://schemas.openxmlformats.org/officeDocument/2006/relationships/oleObject" Target="../embeddings/oleObject6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13" Type="http://schemas.openxmlformats.org/officeDocument/2006/relationships/image" Target="../media/image49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9.wmf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47.png"/><Relationship Id="rId5" Type="http://schemas.openxmlformats.org/officeDocument/2006/relationships/image" Target="../media/image48.wmf"/><Relationship Id="rId10" Type="http://schemas.openxmlformats.org/officeDocument/2006/relationships/image" Target="../media/image460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45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hyperlink" Target="http://vimeo.com/28962540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58.wmf"/><Relationship Id="rId4" Type="http://schemas.openxmlformats.org/officeDocument/2006/relationships/oleObject" Target="../embeddings/oleObject9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0.png"/><Relationship Id="rId5" Type="http://schemas.openxmlformats.org/officeDocument/2006/relationships/image" Target="../media/image23.wmf"/><Relationship Id="rId4" Type="http://schemas.openxmlformats.org/officeDocument/2006/relationships/oleObject" Target="../embeddings/oleObject3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61.wmf"/><Relationship Id="rId4" Type="http://schemas.openxmlformats.org/officeDocument/2006/relationships/oleObject" Target="../embeddings/oleObject11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63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61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61.w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67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69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1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70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16.wmf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70.wmf"/><Relationship Id="rId4" Type="http://schemas.openxmlformats.org/officeDocument/2006/relationships/oleObject" Target="../embeddings/oleObject24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76.wmf"/><Relationship Id="rId4" Type="http://schemas.openxmlformats.org/officeDocument/2006/relationships/image" Target="../media/image73.wmf"/><Relationship Id="rId9" Type="http://schemas.openxmlformats.org/officeDocument/2006/relationships/oleObject" Target="../embeddings/oleObject29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77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32.bin"/><Relationship Id="rId2" Type="http://schemas.openxmlformats.org/officeDocument/2006/relationships/tags" Target="../tags/tag5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oleObject" Target="../embeddings/oleObject31.bin"/><Relationship Id="rId9" Type="http://schemas.openxmlformats.org/officeDocument/2006/relationships/image" Target="../media/image4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2.png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169" y="438086"/>
            <a:ext cx="8135017" cy="1051169"/>
          </a:xfrm>
        </p:spPr>
        <p:txBody>
          <a:bodyPr>
            <a:noAutofit/>
          </a:bodyPr>
          <a:lstStyle/>
          <a:p>
            <a:r>
              <a:rPr lang="en-US" sz="4400" dirty="0"/>
              <a:t>Projective Geometry and </a:t>
            </a:r>
            <a:br>
              <a:rPr lang="en-US" sz="4400" dirty="0"/>
            </a:br>
            <a:r>
              <a:rPr lang="en-US" sz="4400" dirty="0"/>
              <a:t>Camera Models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3169" y="5478912"/>
            <a:ext cx="8135017" cy="987726"/>
          </a:xfrm>
        </p:spPr>
        <p:txBody>
          <a:bodyPr>
            <a:noAutofit/>
          </a:bodyPr>
          <a:lstStyle/>
          <a:p>
            <a:r>
              <a:rPr lang="en-US" sz="2800" dirty="0"/>
              <a:t>Computer Vision</a:t>
            </a:r>
          </a:p>
          <a:p>
            <a:r>
              <a:rPr lang="en-US" sz="2800" dirty="0"/>
              <a:t>Jia-Bin Huang, Virginia Tech</a:t>
            </a:r>
          </a:p>
        </p:txBody>
      </p:sp>
      <p:sp>
        <p:nvSpPr>
          <p:cNvPr id="5" name="Rectangle 4"/>
          <p:cNvSpPr/>
          <p:nvPr/>
        </p:nvSpPr>
        <p:spPr>
          <a:xfrm>
            <a:off x="6295730" y="6581001"/>
            <a:ext cx="26507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Many slides from S. Seitz  and D. Hoiem</a:t>
            </a:r>
            <a:endParaRPr lang="en-US" sz="1200" dirty="0"/>
          </a:p>
        </p:txBody>
      </p:sp>
      <p:pic>
        <p:nvPicPr>
          <p:cNvPr id="153602" name="Picture 2" descr="https://filebox.ece.vt.edu/~jbhuang/teaching/ece5554-4554/fa16/images/cam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87" y="1793612"/>
            <a:ext cx="7493579" cy="338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83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Pinhole camera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4419600"/>
            <a:ext cx="7772400" cy="190500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en-US" dirty="0" smtClean="0"/>
              <a:t>Idea 2: add a barrier to block off most of the rays</a:t>
            </a:r>
          </a:p>
          <a:p>
            <a:pPr lvl="1" eaLnBrk="1" hangingPunct="1">
              <a:defRPr/>
            </a:pPr>
            <a:r>
              <a:rPr lang="en-US" dirty="0" smtClean="0"/>
              <a:t>This reduces blurring</a:t>
            </a:r>
          </a:p>
          <a:p>
            <a:pPr lvl="1" eaLnBrk="1" hangingPunct="1">
              <a:defRPr/>
            </a:pPr>
            <a:r>
              <a:rPr lang="en-US" dirty="0" smtClean="0"/>
              <a:t>The opening known as the </a:t>
            </a:r>
            <a:r>
              <a:rPr lang="en-US" b="1" dirty="0" smtClean="0"/>
              <a:t>aperture</a:t>
            </a:r>
          </a:p>
        </p:txBody>
      </p:sp>
      <p:pic>
        <p:nvPicPr>
          <p:cNvPr id="24580" name="Picture 18" descr="image-pinho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5240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2286000" y="2057400"/>
            <a:ext cx="4724400" cy="1524000"/>
            <a:chOff x="1440" y="1296"/>
            <a:chExt cx="2976" cy="960"/>
          </a:xfrm>
        </p:grpSpPr>
        <p:sp>
          <p:nvSpPr>
            <p:cNvPr id="24591" name="Line 21"/>
            <p:cNvSpPr>
              <a:spLocks noChangeShapeType="1"/>
            </p:cNvSpPr>
            <p:nvPr/>
          </p:nvSpPr>
          <p:spPr bwMode="auto">
            <a:xfrm>
              <a:off x="1440" y="1296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2" name="Line 22"/>
            <p:cNvSpPr>
              <a:spLocks noChangeShapeType="1"/>
            </p:cNvSpPr>
            <p:nvPr/>
          </p:nvSpPr>
          <p:spPr bwMode="auto">
            <a:xfrm>
              <a:off x="1440" y="1296"/>
              <a:ext cx="1494" cy="3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3" name="Line 23"/>
            <p:cNvSpPr>
              <a:spLocks noChangeShapeType="1"/>
            </p:cNvSpPr>
            <p:nvPr/>
          </p:nvSpPr>
          <p:spPr bwMode="auto">
            <a:xfrm>
              <a:off x="1440" y="1296"/>
              <a:ext cx="150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4" name="Line 24"/>
            <p:cNvSpPr>
              <a:spLocks noChangeShapeType="1"/>
            </p:cNvSpPr>
            <p:nvPr/>
          </p:nvSpPr>
          <p:spPr bwMode="auto">
            <a:xfrm>
              <a:off x="1440" y="1296"/>
              <a:ext cx="1482" cy="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2590800" y="2495550"/>
            <a:ext cx="4457700" cy="571500"/>
            <a:chOff x="1632" y="1572"/>
            <a:chExt cx="2808" cy="360"/>
          </a:xfrm>
        </p:grpSpPr>
        <p:sp>
          <p:nvSpPr>
            <p:cNvPr id="24587" name="Line 27"/>
            <p:cNvSpPr>
              <a:spLocks noChangeShapeType="1"/>
            </p:cNvSpPr>
            <p:nvPr/>
          </p:nvSpPr>
          <p:spPr bwMode="auto">
            <a:xfrm flipV="1">
              <a:off x="1632" y="1572"/>
              <a:ext cx="1302" cy="10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Line 28"/>
            <p:cNvSpPr>
              <a:spLocks noChangeShapeType="1"/>
            </p:cNvSpPr>
            <p:nvPr/>
          </p:nvSpPr>
          <p:spPr bwMode="auto">
            <a:xfrm>
              <a:off x="1632" y="1680"/>
              <a:ext cx="1302" cy="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9" name="Line 29"/>
            <p:cNvSpPr>
              <a:spLocks noChangeShapeType="1"/>
            </p:cNvSpPr>
            <p:nvPr/>
          </p:nvSpPr>
          <p:spPr bwMode="auto">
            <a:xfrm>
              <a:off x="1632" y="1680"/>
              <a:ext cx="2808" cy="19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0" name="Line 30"/>
            <p:cNvSpPr>
              <a:spLocks noChangeShapeType="1"/>
            </p:cNvSpPr>
            <p:nvPr/>
          </p:nvSpPr>
          <p:spPr bwMode="auto">
            <a:xfrm>
              <a:off x="1632" y="1680"/>
              <a:ext cx="1302" cy="25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3" name="Oval 31"/>
          <p:cNvSpPr>
            <a:spLocks noChangeArrowheads="1"/>
          </p:cNvSpPr>
          <p:nvPr/>
        </p:nvSpPr>
        <p:spPr bwMode="auto">
          <a:xfrm>
            <a:off x="2241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584" name="Oval 32"/>
          <p:cNvSpPr>
            <a:spLocks noChangeArrowheads="1"/>
          </p:cNvSpPr>
          <p:nvPr/>
        </p:nvSpPr>
        <p:spPr bwMode="auto">
          <a:xfrm>
            <a:off x="2559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43779" name="Rectangle 35"/>
          <p:cNvSpPr>
            <a:spLocks noChangeArrowheads="1"/>
          </p:cNvSpPr>
          <p:nvPr/>
        </p:nvSpPr>
        <p:spPr bwMode="auto">
          <a:xfrm>
            <a:off x="685800" y="5943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FontTx/>
              <a:buChar char="–"/>
            </a:pPr>
            <a:endParaRPr lang="en-US"/>
          </a:p>
        </p:txBody>
      </p:sp>
      <p:sp>
        <p:nvSpPr>
          <p:cNvPr id="24586" name="TextBox 17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  <p:extLst>
      <p:ext uri="{BB962C8B-B14F-4D97-AF65-F5344CB8AC3E}">
        <p14:creationId xmlns:p14="http://schemas.microsoft.com/office/powerpoint/2010/main" val="42228270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779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Pinhole camera</a:t>
            </a:r>
          </a:p>
        </p:txBody>
      </p:sp>
      <p:sp>
        <p:nvSpPr>
          <p:cNvPr id="25603" name="TextBox 30"/>
          <p:cNvSpPr txBox="1">
            <a:spLocks noChangeArrowheads="1"/>
          </p:cNvSpPr>
          <p:nvPr/>
        </p:nvSpPr>
        <p:spPr bwMode="auto">
          <a:xfrm>
            <a:off x="0" y="6550025"/>
            <a:ext cx="1608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Figure from Forsyth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133600"/>
            <a:ext cx="8077200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1066800" y="16764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1066800" y="17526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3429000" y="17526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524000" y="1143000"/>
            <a:ext cx="277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f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1219200" y="5105400"/>
            <a:ext cx="36560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f = focal length</a:t>
            </a:r>
          </a:p>
          <a:p>
            <a:r>
              <a:rPr lang="en-US" sz="2400"/>
              <a:t>c = center of the camera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3657600" y="2971800"/>
            <a:ext cx="32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93438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Camera obscura: the pre-camera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8514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First idea: Mo-</a:t>
            </a:r>
            <a:r>
              <a:rPr lang="en-US" sz="2800" dirty="0" err="1" smtClean="0"/>
              <a:t>Ti</a:t>
            </a:r>
            <a:r>
              <a:rPr lang="en-US" sz="2800" dirty="0" smtClean="0"/>
              <a:t>, China (470BC to 390BC)</a:t>
            </a:r>
          </a:p>
          <a:p>
            <a:pPr eaLnBrk="1" hangingPunct="1"/>
            <a:r>
              <a:rPr lang="en-US" sz="2800" dirty="0" smtClean="0"/>
              <a:t>First built: Alhazen, Iraq/Egypt (965 to 1039AD)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000375"/>
            <a:ext cx="44100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990600" y="5791200"/>
            <a:ext cx="26114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Illustration of Camera Obscura</a:t>
            </a: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4572000" y="5791200"/>
            <a:ext cx="411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Freestanding camera obscura at UNC Chapel Hill</a:t>
            </a:r>
          </a:p>
          <a:p>
            <a:pPr algn="ctr"/>
            <a:endParaRPr lang="en-US" sz="1100"/>
          </a:p>
          <a:p>
            <a:pPr algn="ctr"/>
            <a:r>
              <a:rPr lang="en-US" sz="1100"/>
              <a:t>Photo by Seth Ilys</a:t>
            </a:r>
          </a:p>
        </p:txBody>
      </p:sp>
      <p:pic>
        <p:nvPicPr>
          <p:cNvPr id="266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124200"/>
            <a:ext cx="37338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968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Camera </a:t>
            </a:r>
            <a:r>
              <a:rPr lang="en-US" dirty="0" err="1" smtClean="0"/>
              <a:t>Obscura</a:t>
            </a:r>
            <a:r>
              <a:rPr lang="en-US" dirty="0" smtClean="0"/>
              <a:t> used for Tracing</a:t>
            </a:r>
          </a:p>
        </p:txBody>
      </p:sp>
      <p:pic>
        <p:nvPicPr>
          <p:cNvPr id="18435" name="Picture 5" descr="obscura"/>
          <p:cNvPicPr>
            <a:picLocks noChangeAspect="1" noChangeArrowheads="1"/>
          </p:cNvPicPr>
          <p:nvPr/>
        </p:nvPicPr>
        <p:blipFill>
          <a:blip r:embed="rId3" cstate="print">
            <a:lum bright="-18000" contrast="30000"/>
          </a:blip>
          <a:srcRect l="2309" t="2110" r="2077" b="3014"/>
          <a:stretch>
            <a:fillRect/>
          </a:stretch>
        </p:blipFill>
        <p:spPr bwMode="auto">
          <a:xfrm>
            <a:off x="1587500" y="1438275"/>
            <a:ext cx="5260975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1676400" y="5715000"/>
            <a:ext cx="5565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Palatino Linotype" pitchFamily="18" charset="0"/>
              </a:rPr>
              <a:t>Lens Based Camera </a:t>
            </a:r>
            <a:r>
              <a:rPr lang="en-US" sz="2800" dirty="0" err="1">
                <a:latin typeface="Palatino Linotype" pitchFamily="18" charset="0"/>
              </a:rPr>
              <a:t>Obscura</a:t>
            </a:r>
            <a:r>
              <a:rPr lang="en-US" sz="2800" dirty="0">
                <a:latin typeface="Palatino Linotype" pitchFamily="18" charset="0"/>
              </a:rPr>
              <a:t>, 1568</a:t>
            </a:r>
          </a:p>
        </p:txBody>
      </p:sp>
    </p:spTree>
    <p:extLst>
      <p:ext uri="{BB962C8B-B14F-4D97-AF65-F5344CB8AC3E}">
        <p14:creationId xmlns:p14="http://schemas.microsoft.com/office/powerpoint/2010/main" val="157719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First Photograph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3962400" cy="990600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None/>
            </a:pPr>
            <a:r>
              <a:rPr lang="en-US" sz="2400" dirty="0" smtClean="0"/>
              <a:t>	Oldest surviving photograph</a:t>
            </a:r>
          </a:p>
          <a:p>
            <a:pPr lvl="1" eaLnBrk="1" hangingPunct="1"/>
            <a:r>
              <a:rPr lang="en-US" sz="2000" dirty="0" smtClean="0"/>
              <a:t>Took 8 hours on pewter plate</a:t>
            </a:r>
          </a:p>
        </p:txBody>
      </p:sp>
      <p:pic>
        <p:nvPicPr>
          <p:cNvPr id="27652" name="Picture 3" descr="http://www.anomalies-unlimited.com/Odd%20Pics%202/Images/1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819400"/>
            <a:ext cx="32956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990600" y="5334000"/>
            <a:ext cx="235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Joseph Niepce, 1826</a:t>
            </a:r>
          </a:p>
        </p:txBody>
      </p:sp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819400"/>
            <a:ext cx="3581400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Box 8"/>
          <p:cNvSpPr txBox="1">
            <a:spLocks noChangeArrowheads="1"/>
          </p:cNvSpPr>
          <p:nvPr/>
        </p:nvSpPr>
        <p:spPr bwMode="auto">
          <a:xfrm>
            <a:off x="4724400" y="2057400"/>
            <a:ext cx="4070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Photograph of the first photograph</a:t>
            </a:r>
          </a:p>
        </p:txBody>
      </p:sp>
      <p:sp>
        <p:nvSpPr>
          <p:cNvPr id="27656" name="TextBox 9"/>
          <p:cNvSpPr txBox="1">
            <a:spLocks noChangeArrowheads="1"/>
          </p:cNvSpPr>
          <p:nvPr/>
        </p:nvSpPr>
        <p:spPr bwMode="auto">
          <a:xfrm>
            <a:off x="5334000" y="5334000"/>
            <a:ext cx="2181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Stored at UT Austin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6172200"/>
            <a:ext cx="813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Niepce</a:t>
            </a:r>
            <a:r>
              <a:rPr lang="en-US" dirty="0" smtClean="0"/>
              <a:t> later teamed up with Daguerre, who eventually created </a:t>
            </a:r>
            <a:r>
              <a:rPr lang="en-US" dirty="0" err="1" smtClean="0"/>
              <a:t>Daguerrotypes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6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8413" y="2208213"/>
            <a:ext cx="34559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209800"/>
            <a:ext cx="29718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15"/>
          <p:cNvSpPr>
            <a:spLocks noChangeArrowheads="1"/>
          </p:cNvSpPr>
          <p:nvPr/>
        </p:nvSpPr>
        <p:spPr bwMode="auto">
          <a:xfrm>
            <a:off x="6965950" y="6613525"/>
            <a:ext cx="2178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Figures © Stephen E. Palmer, 2002</a:t>
            </a:r>
          </a:p>
        </p:txBody>
      </p:sp>
      <p:sp>
        <p:nvSpPr>
          <p:cNvPr id="29701" name="Rectangle 16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534400" cy="838200"/>
          </a:xfrm>
        </p:spPr>
        <p:txBody>
          <a:bodyPr/>
          <a:lstStyle/>
          <a:p>
            <a:pPr eaLnBrk="1" hangingPunct="1"/>
            <a:r>
              <a:rPr lang="en-US" sz="3000" smtClean="0"/>
              <a:t>Dimensionality Reduction Machine (3D to 2D)</a:t>
            </a:r>
          </a:p>
        </p:txBody>
      </p:sp>
      <p:sp>
        <p:nvSpPr>
          <p:cNvPr id="29702" name="Text Box 18"/>
          <p:cNvSpPr txBox="1">
            <a:spLocks noChangeArrowheads="1"/>
          </p:cNvSpPr>
          <p:nvPr/>
        </p:nvSpPr>
        <p:spPr bwMode="auto">
          <a:xfrm>
            <a:off x="1676400" y="1371600"/>
            <a:ext cx="1590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3D world</a:t>
            </a:r>
          </a:p>
        </p:txBody>
      </p:sp>
      <p:sp>
        <p:nvSpPr>
          <p:cNvPr id="29703" name="Text Box 19"/>
          <p:cNvSpPr txBox="1">
            <a:spLocks noChangeArrowheads="1"/>
          </p:cNvSpPr>
          <p:nvPr/>
        </p:nvSpPr>
        <p:spPr bwMode="auto">
          <a:xfrm>
            <a:off x="6019800" y="1371600"/>
            <a:ext cx="17097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2D image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267200" y="31242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26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Projection can be tricky…</a:t>
            </a:r>
          </a:p>
        </p:txBody>
      </p:sp>
      <p:pic>
        <p:nvPicPr>
          <p:cNvPr id="30723" name="Picture 20" descr="Julian Beever chalk arti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885950"/>
            <a:ext cx="64293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7651750" y="0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  <p:extLst>
      <p:ext uri="{BB962C8B-B14F-4D97-AF65-F5344CB8AC3E}">
        <p14:creationId xmlns:p14="http://schemas.microsoft.com/office/powerpoint/2010/main" val="330111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idewalk art glob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05000"/>
            <a:ext cx="6400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Projection can be tricky…</a:t>
            </a:r>
          </a:p>
        </p:txBody>
      </p:sp>
      <p:sp>
        <p:nvSpPr>
          <p:cNvPr id="31748" name="TextBox 5"/>
          <p:cNvSpPr txBox="1">
            <a:spLocks noChangeArrowheads="1"/>
          </p:cNvSpPr>
          <p:nvPr/>
        </p:nvSpPr>
        <p:spPr bwMode="auto">
          <a:xfrm>
            <a:off x="7651750" y="0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0999" y="6477000"/>
            <a:ext cx="8534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Making of 3D sidewalk art: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://www.youtube.com/watch?v=3SNYtd0Ayt0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00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8514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dirty="0" smtClean="0"/>
              <a:t>What is lost?</a:t>
            </a:r>
          </a:p>
          <a:p>
            <a:pPr eaLnBrk="1" hangingPunct="1"/>
            <a:r>
              <a:rPr lang="en-US" dirty="0" smtClean="0"/>
              <a:t>Length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rot="16200000" flipH="1">
            <a:off x="4205288" y="5424488"/>
            <a:ext cx="30480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72000" y="5791200"/>
            <a:ext cx="1219200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5" name="TextBox 10"/>
          <p:cNvSpPr txBox="1">
            <a:spLocks noChangeArrowheads="1"/>
          </p:cNvSpPr>
          <p:nvPr/>
        </p:nvSpPr>
        <p:spPr bwMode="auto">
          <a:xfrm>
            <a:off x="4572000" y="5257800"/>
            <a:ext cx="1719263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Which is closer?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1409701" y="3848100"/>
            <a:ext cx="2057400" cy="31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3239294" y="3923506"/>
            <a:ext cx="20574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8" name="TextBox 14"/>
          <p:cNvSpPr txBox="1">
            <a:spLocks noChangeArrowheads="1"/>
          </p:cNvSpPr>
          <p:nvPr/>
        </p:nvSpPr>
        <p:spPr bwMode="auto">
          <a:xfrm>
            <a:off x="2514600" y="3200400"/>
            <a:ext cx="1503363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Who is taller?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Projective Geometry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8756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Length is not preserved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713" y="1524000"/>
            <a:ext cx="8650287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7269163" y="6583363"/>
            <a:ext cx="17986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Figure by David Forsyth</a:t>
            </a: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8001000" y="34290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Rectangle 9"/>
          <p:cNvSpPr>
            <a:spLocks noChangeArrowheads="1"/>
          </p:cNvSpPr>
          <p:nvPr/>
        </p:nvSpPr>
        <p:spPr bwMode="auto">
          <a:xfrm>
            <a:off x="7035800" y="4343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9" name="Rectangle 10"/>
          <p:cNvSpPr>
            <a:spLocks noChangeArrowheads="1"/>
          </p:cNvSpPr>
          <p:nvPr/>
        </p:nvSpPr>
        <p:spPr bwMode="auto">
          <a:xfrm>
            <a:off x="7810500" y="42672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0" name="Text Box 11"/>
          <p:cNvSpPr txBox="1">
            <a:spLocks noChangeArrowheads="1"/>
          </p:cNvSpPr>
          <p:nvPr/>
        </p:nvSpPr>
        <p:spPr bwMode="auto">
          <a:xfrm>
            <a:off x="7315200" y="5257800"/>
            <a:ext cx="515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B’</a:t>
            </a:r>
          </a:p>
        </p:txBody>
      </p:sp>
      <p:sp>
        <p:nvSpPr>
          <p:cNvPr id="33801" name="Text Box 12"/>
          <p:cNvSpPr txBox="1">
            <a:spLocks noChangeArrowheads="1"/>
          </p:cNvSpPr>
          <p:nvPr/>
        </p:nvSpPr>
        <p:spPr bwMode="auto">
          <a:xfrm>
            <a:off x="7467600" y="4495800"/>
            <a:ext cx="473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C’</a:t>
            </a:r>
          </a:p>
        </p:txBody>
      </p:sp>
      <p:sp>
        <p:nvSpPr>
          <p:cNvPr id="33802" name="Text Box 13"/>
          <p:cNvSpPr txBox="1">
            <a:spLocks noChangeArrowheads="1"/>
          </p:cNvSpPr>
          <p:nvPr/>
        </p:nvSpPr>
        <p:spPr bwMode="auto">
          <a:xfrm>
            <a:off x="7772400" y="3962400"/>
            <a:ext cx="45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A’</a:t>
            </a:r>
          </a:p>
        </p:txBody>
      </p:sp>
    </p:spTree>
    <p:extLst>
      <p:ext uri="{BB962C8B-B14F-4D97-AF65-F5344CB8AC3E}">
        <p14:creationId xmlns:p14="http://schemas.microsoft.com/office/powerpoint/2010/main" val="277106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Administrative stuffs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790328"/>
          </a:xfrm>
        </p:spPr>
        <p:txBody>
          <a:bodyPr>
            <a:noAutofit/>
          </a:bodyPr>
          <a:lstStyle/>
          <a:p>
            <a:r>
              <a:rPr lang="en-US" sz="2800" dirty="0" smtClean="0"/>
              <a:t>HWs</a:t>
            </a:r>
          </a:p>
          <a:p>
            <a:pPr lvl="1"/>
            <a:r>
              <a:rPr lang="en-US" sz="2400" dirty="0" smtClean="0"/>
              <a:t>HW 1 </a:t>
            </a:r>
            <a:r>
              <a:rPr lang="en-US" dirty="0" smtClean="0"/>
              <a:t>is </a:t>
            </a:r>
            <a:r>
              <a:rPr lang="en-US" sz="2400" dirty="0" smtClean="0"/>
              <a:t>back</a:t>
            </a:r>
            <a:endParaRPr lang="en-US" sz="2400" dirty="0" smtClean="0"/>
          </a:p>
          <a:p>
            <a:pPr lvl="1"/>
            <a:r>
              <a:rPr lang="en-US" sz="2400" dirty="0" smtClean="0"/>
              <a:t>HW 2 due 11:59 PM on Oct 3rd.</a:t>
            </a:r>
          </a:p>
          <a:p>
            <a:pPr lvl="1"/>
            <a:r>
              <a:rPr lang="en-US" sz="2400" dirty="0" smtClean="0"/>
              <a:t>Frequently asked questions for HW 2</a:t>
            </a:r>
          </a:p>
          <a:p>
            <a:pPr lvl="1"/>
            <a:r>
              <a:rPr lang="en-US" sz="2400" dirty="0" smtClean="0"/>
              <a:t>HW 3 should be out by the end of this week</a:t>
            </a:r>
          </a:p>
          <a:p>
            <a:pPr lvl="1"/>
            <a:endParaRPr lang="en-US" sz="2400" dirty="0"/>
          </a:p>
          <a:p>
            <a:r>
              <a:rPr lang="en-US" sz="2800" dirty="0"/>
              <a:t>Think about your final </a:t>
            </a:r>
            <a:r>
              <a:rPr lang="en-US" sz="2800" dirty="0" smtClean="0"/>
              <a:t>projects</a:t>
            </a:r>
          </a:p>
          <a:p>
            <a:pPr lvl="1"/>
            <a:r>
              <a:rPr lang="en-US" sz="2400" dirty="0"/>
              <a:t>work in groups of </a:t>
            </a:r>
            <a:r>
              <a:rPr lang="en-US" sz="2400" dirty="0" smtClean="0"/>
              <a:t>2-4</a:t>
            </a:r>
          </a:p>
          <a:p>
            <a:pPr lvl="1"/>
            <a:r>
              <a:rPr lang="en-US" sz="2400" dirty="0" smtClean="0"/>
              <a:t>should </a:t>
            </a:r>
            <a:r>
              <a:rPr lang="en-US" sz="2400" dirty="0"/>
              <a:t>evince independent effort to learn about a new topic, try something new, or apply to an application of interest</a:t>
            </a:r>
          </a:p>
          <a:p>
            <a:pPr lvl="1"/>
            <a:r>
              <a:rPr lang="en-US" sz="2400" dirty="0"/>
              <a:t>Proposals will be due </a:t>
            </a:r>
            <a:r>
              <a:rPr lang="en-US" sz="2400" dirty="0" smtClean="0"/>
              <a:t>Oct </a:t>
            </a:r>
            <a:r>
              <a:rPr lang="en-US" sz="2400" dirty="0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5675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eaLnBrk="1" hangingPunct="1"/>
            <a:r>
              <a:rPr lang="en-US" dirty="0" smtClean="0"/>
              <a:t>Projective Geometry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8514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dirty="0" smtClean="0"/>
              <a:t>What is lost?</a:t>
            </a:r>
          </a:p>
          <a:p>
            <a:pPr eaLnBrk="1" hangingPunct="1"/>
            <a:r>
              <a:rPr lang="en-US" dirty="0" smtClean="0"/>
              <a:t>Length</a:t>
            </a:r>
          </a:p>
          <a:p>
            <a:pPr eaLnBrk="1" hangingPunct="1"/>
            <a:r>
              <a:rPr lang="en-US" dirty="0" smtClean="0"/>
              <a:t>Angles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1866900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3168650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3" name="TextBox 26"/>
          <p:cNvSpPr txBox="1">
            <a:spLocks noChangeArrowheads="1"/>
          </p:cNvSpPr>
          <p:nvPr/>
        </p:nvSpPr>
        <p:spPr bwMode="auto">
          <a:xfrm>
            <a:off x="3276600" y="5029200"/>
            <a:ext cx="1622425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Perpendicular?</a:t>
            </a:r>
          </a:p>
        </p:txBody>
      </p:sp>
      <p:cxnSp>
        <p:nvCxnSpPr>
          <p:cNvPr id="28" name="Straight Connector 27"/>
          <p:cNvCxnSpPr/>
          <p:nvPr/>
        </p:nvCxnSpPr>
        <p:spPr>
          <a:xfrm rot="5400000" flipH="1" flipV="1">
            <a:off x="2209800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14600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6" name="TextBox 40"/>
          <p:cNvSpPr txBox="1">
            <a:spLocks noChangeArrowheads="1"/>
          </p:cNvSpPr>
          <p:nvPr/>
        </p:nvSpPr>
        <p:spPr bwMode="auto">
          <a:xfrm>
            <a:off x="4724400" y="3200400"/>
            <a:ext cx="998538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Parallel?</a:t>
            </a:r>
          </a:p>
        </p:txBody>
      </p:sp>
    </p:spTree>
    <p:extLst>
      <p:ext uri="{BB962C8B-B14F-4D97-AF65-F5344CB8AC3E}">
        <p14:creationId xmlns:p14="http://schemas.microsoft.com/office/powerpoint/2010/main" val="91381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eaLnBrk="1" hangingPunct="1"/>
            <a:r>
              <a:rPr lang="en-US" dirty="0" smtClean="0"/>
              <a:t>Projective Geometry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8514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dirty="0" smtClean="0"/>
              <a:t>What is preserved?</a:t>
            </a:r>
          </a:p>
          <a:p>
            <a:pPr eaLnBrk="1" hangingPunct="1"/>
            <a:r>
              <a:rPr lang="en-US" dirty="0" smtClean="0"/>
              <a:t>Straight lines are still straight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1866900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3168650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 flipH="1" flipV="1">
            <a:off x="2209800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14600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675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Vanishing points and lines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8514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800" dirty="0" smtClean="0"/>
              <a:t>	Parallel lines in the world intersect in the image at a “vanishing point”</a:t>
            </a:r>
          </a:p>
        </p:txBody>
      </p:sp>
      <p:pic>
        <p:nvPicPr>
          <p:cNvPr id="3789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3415" y="2276997"/>
            <a:ext cx="2877170" cy="4257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885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Vanishing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upload.wikimedia.org/wikipedia/commons/d/d4/Vanishing_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6164"/>
            <a:ext cx="9089105" cy="49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05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Vanishing points and lines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	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68562" y="1917794"/>
            <a:ext cx="7239000" cy="1588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2416362" y="2603594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3749862" y="2794094"/>
            <a:ext cx="2895600" cy="1143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9" name="TextBox 12"/>
          <p:cNvSpPr txBox="1">
            <a:spLocks noChangeArrowheads="1"/>
          </p:cNvSpPr>
          <p:nvPr/>
        </p:nvSpPr>
        <p:spPr bwMode="auto">
          <a:xfrm>
            <a:off x="4442012" y="1612994"/>
            <a:ext cx="3762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38920" name="TextBox 13"/>
          <p:cNvSpPr txBox="1">
            <a:spLocks noChangeArrowheads="1"/>
          </p:cNvSpPr>
          <p:nvPr/>
        </p:nvSpPr>
        <p:spPr bwMode="auto">
          <a:xfrm>
            <a:off x="3025962" y="1547907"/>
            <a:ext cx="1658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Calibri" pitchFamily="34" charset="0"/>
              </a:rPr>
              <a:t>Vanishing Point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578162" y="1917794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035362" y="1917794"/>
            <a:ext cx="4572000" cy="2971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3" name="TextBox 20"/>
          <p:cNvSpPr txBox="1">
            <a:spLocks noChangeArrowheads="1"/>
          </p:cNvSpPr>
          <p:nvPr/>
        </p:nvSpPr>
        <p:spPr bwMode="auto">
          <a:xfrm>
            <a:off x="6415275" y="1598707"/>
            <a:ext cx="3762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38924" name="TextBox 21"/>
          <p:cNvSpPr txBox="1">
            <a:spLocks noChangeArrowheads="1"/>
          </p:cNvSpPr>
          <p:nvPr/>
        </p:nvSpPr>
        <p:spPr bwMode="auto">
          <a:xfrm>
            <a:off x="6531162" y="1460594"/>
            <a:ext cx="1658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Vanishing Point</a:t>
            </a:r>
          </a:p>
        </p:txBody>
      </p:sp>
      <p:sp>
        <p:nvSpPr>
          <p:cNvPr id="38925" name="TextBox 22"/>
          <p:cNvSpPr txBox="1">
            <a:spLocks noChangeArrowheads="1"/>
          </p:cNvSpPr>
          <p:nvPr/>
        </p:nvSpPr>
        <p:spPr bwMode="auto">
          <a:xfrm>
            <a:off x="892362" y="1917794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Vanishing Line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6551" y="4826675"/>
            <a:ext cx="8001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The projections of parallel 3D lines intersect at a </a:t>
            </a:r>
            <a:r>
              <a:rPr lang="en-US" b="1" dirty="0" smtClean="0"/>
              <a:t>vanishing point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The projection of parallel 3D planes intersect at a </a:t>
            </a:r>
            <a:r>
              <a:rPr lang="en-US" b="1" dirty="0" smtClean="0"/>
              <a:t>vanishing line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If a set of parallel 3D lines are also parallel to a particular plane, their vanishing point will lie on the vanishing line of the plane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Not all lines that intersect are parallel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Vanishing point </a:t>
            </a:r>
            <a:r>
              <a:rPr lang="en-US" dirty="0" smtClean="0">
                <a:sym typeface="Wingdings" pitchFamily="2" charset="2"/>
              </a:rPr>
              <a:t>&lt;-&gt; </a:t>
            </a:r>
            <a:r>
              <a:rPr lang="en-US" dirty="0" smtClean="0"/>
              <a:t>3D direction of a line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Vanishing line &lt;-&gt; 3D orientation of a surface</a:t>
            </a:r>
          </a:p>
        </p:txBody>
      </p:sp>
    </p:spTree>
    <p:extLst>
      <p:ext uri="{BB962C8B-B14F-4D97-AF65-F5344CB8AC3E}">
        <p14:creationId xmlns:p14="http://schemas.microsoft.com/office/powerpoint/2010/main" val="414718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Vanishing points and lines</a:t>
            </a:r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	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-28575" y="1676400"/>
            <a:ext cx="9213850" cy="4635500"/>
            <a:chOff x="-28575" y="1676400"/>
            <a:chExt cx="9213850" cy="4635500"/>
          </a:xfrm>
        </p:grpSpPr>
        <p:graphicFrame>
          <p:nvGraphicFramePr>
            <p:cNvPr id="102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81464601"/>
                </p:ext>
              </p:extLst>
            </p:nvPr>
          </p:nvGraphicFramePr>
          <p:xfrm>
            <a:off x="1743075" y="2590800"/>
            <a:ext cx="4962525" cy="3721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176" name="Photo Editor Photo" r:id="rId4" imgW="9752381" imgH="7314286" progId="">
                    <p:embed/>
                  </p:oleObj>
                </mc:Choice>
                <mc:Fallback>
                  <p:oleObj name="Photo Editor Photo" r:id="rId4" imgW="9752381" imgH="7314286" progId="">
                    <p:embed/>
                    <p:pic>
                      <p:nvPicPr>
                        <p:cNvPr id="1026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3075" y="2590800"/>
                          <a:ext cx="4962525" cy="3721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Line 3"/>
            <p:cNvSpPr>
              <a:spLocks noChangeShapeType="1"/>
            </p:cNvSpPr>
            <p:nvPr/>
          </p:nvSpPr>
          <p:spPr bwMode="auto">
            <a:xfrm flipH="1">
              <a:off x="76200" y="3200400"/>
              <a:ext cx="5029200" cy="12954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" name="Line 4"/>
            <p:cNvSpPr>
              <a:spLocks noChangeShapeType="1"/>
            </p:cNvSpPr>
            <p:nvPr/>
          </p:nvSpPr>
          <p:spPr bwMode="auto">
            <a:xfrm flipH="1" flipV="1">
              <a:off x="76200" y="4495800"/>
              <a:ext cx="3962400" cy="990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 flipH="1">
              <a:off x="76200" y="4114800"/>
              <a:ext cx="4038600" cy="3810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76200" y="4495800"/>
              <a:ext cx="4419600" cy="3048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 flipV="1">
              <a:off x="76200" y="4267200"/>
              <a:ext cx="4419600" cy="228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 flipV="1">
              <a:off x="4800600" y="46482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4800600" y="35814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4800600" y="4343400"/>
              <a:ext cx="4267200" cy="762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V="1">
              <a:off x="4800600" y="4572000"/>
              <a:ext cx="4267200" cy="5334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4800600" y="4038600"/>
              <a:ext cx="4267200" cy="304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" name="Group 13"/>
            <p:cNvGrpSpPr>
              <a:grpSpLocks/>
            </p:cNvGrpSpPr>
            <p:nvPr/>
          </p:nvGrpSpPr>
          <p:grpSpPr bwMode="auto">
            <a:xfrm>
              <a:off x="7058025" y="4953000"/>
              <a:ext cx="1857375" cy="1279525"/>
              <a:chOff x="4446" y="3120"/>
              <a:chExt cx="1170" cy="806"/>
            </a:xfrm>
          </p:grpSpPr>
          <p:sp>
            <p:nvSpPr>
              <p:cNvPr id="1059" name="Text Box 14"/>
              <p:cNvSpPr txBox="1">
                <a:spLocks noChangeArrowheads="1"/>
              </p:cNvSpPr>
              <p:nvPr/>
            </p:nvSpPr>
            <p:spPr bwMode="auto">
              <a:xfrm>
                <a:off x="4446" y="3408"/>
                <a:ext cx="1066" cy="5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060" name="Line 15"/>
              <p:cNvSpPr>
                <a:spLocks noChangeShapeType="1"/>
              </p:cNvSpPr>
              <p:nvPr/>
            </p:nvSpPr>
            <p:spPr bwMode="auto">
              <a:xfrm flipV="1">
                <a:off x="4848" y="3120"/>
                <a:ext cx="768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0" y="4495800"/>
              <a:ext cx="9144000" cy="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0" y="2743200"/>
              <a:ext cx="1828800" cy="1600200"/>
              <a:chOff x="0" y="1728"/>
              <a:chExt cx="1152" cy="1008"/>
            </a:xfrm>
          </p:grpSpPr>
          <p:sp>
            <p:nvSpPr>
              <p:cNvPr id="1057" name="Text Box 18"/>
              <p:cNvSpPr txBox="1">
                <a:spLocks noChangeArrowheads="1"/>
              </p:cNvSpPr>
              <p:nvPr/>
            </p:nvSpPr>
            <p:spPr bwMode="auto">
              <a:xfrm>
                <a:off x="0" y="1728"/>
                <a:ext cx="1152" cy="5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b="1">
                    <a:solidFill>
                      <a:schemeClr val="hlink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b="1">
                    <a:solidFill>
                      <a:srgbClr val="333399"/>
                    </a:solidFill>
                    <a:latin typeface="Tahoma" pitchFamily="34" charset="0"/>
                  </a:rPr>
                  <a:t> </a:t>
                </a:r>
                <a:r>
                  <a:rPr lang="en-US" b="1">
                    <a:solidFill>
                      <a:schemeClr val="hlink"/>
                    </a:solidFill>
                    <a:latin typeface="Tahoma" pitchFamily="34" charset="0"/>
                  </a:rPr>
                  <a:t>line</a:t>
                </a:r>
              </a:p>
            </p:txBody>
          </p:sp>
          <p:sp>
            <p:nvSpPr>
              <p:cNvPr id="1058" name="Line 19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52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-28575" y="4451350"/>
              <a:ext cx="1692275" cy="1644650"/>
              <a:chOff x="-18" y="2804"/>
              <a:chExt cx="1066" cy="1036"/>
            </a:xfrm>
          </p:grpSpPr>
          <p:sp>
            <p:nvSpPr>
              <p:cNvPr id="1054" name="Oval 21"/>
              <p:cNvSpPr>
                <a:spLocks noChangeAspect="1" noChangeArrowheads="1"/>
              </p:cNvSpPr>
              <p:nvPr/>
            </p:nvSpPr>
            <p:spPr bwMode="auto">
              <a:xfrm>
                <a:off x="28" y="2804"/>
                <a:ext cx="63" cy="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5" name="Text Box 22"/>
              <p:cNvSpPr txBox="1">
                <a:spLocks noChangeArrowheads="1"/>
              </p:cNvSpPr>
              <p:nvPr/>
            </p:nvSpPr>
            <p:spPr bwMode="auto">
              <a:xfrm>
                <a:off x="-18" y="3322"/>
                <a:ext cx="1066" cy="5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056" name="Line 23"/>
              <p:cNvSpPr>
                <a:spLocks noChangeShapeType="1"/>
              </p:cNvSpPr>
              <p:nvPr/>
            </p:nvSpPr>
            <p:spPr bwMode="auto">
              <a:xfrm flipH="1" flipV="1">
                <a:off x="96" y="2928"/>
                <a:ext cx="240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27" name="Line 24"/>
            <p:cNvSpPr>
              <a:spLocks noChangeShapeType="1"/>
            </p:cNvSpPr>
            <p:nvPr/>
          </p:nvSpPr>
          <p:spPr bwMode="auto">
            <a:xfrm flipV="1">
              <a:off x="2438400" y="1981200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8" name="Line 25"/>
            <p:cNvSpPr>
              <a:spLocks noChangeShapeType="1"/>
            </p:cNvSpPr>
            <p:nvPr/>
          </p:nvSpPr>
          <p:spPr bwMode="auto">
            <a:xfrm flipV="1">
              <a:off x="2805113" y="1981200"/>
              <a:ext cx="0" cy="3200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9" name="Line 26"/>
            <p:cNvSpPr>
              <a:spLocks noChangeShapeType="1"/>
            </p:cNvSpPr>
            <p:nvPr/>
          </p:nvSpPr>
          <p:spPr bwMode="auto">
            <a:xfrm flipV="1">
              <a:off x="3325813" y="1981200"/>
              <a:ext cx="0" cy="33528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" name="Line 27"/>
            <p:cNvSpPr>
              <a:spLocks noChangeShapeType="1"/>
            </p:cNvSpPr>
            <p:nvPr/>
          </p:nvSpPr>
          <p:spPr bwMode="auto">
            <a:xfrm flipV="1">
              <a:off x="4114800" y="1981200"/>
              <a:ext cx="0" cy="3505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1" name="Line 28"/>
            <p:cNvSpPr>
              <a:spLocks noChangeShapeType="1"/>
            </p:cNvSpPr>
            <p:nvPr/>
          </p:nvSpPr>
          <p:spPr bwMode="auto">
            <a:xfrm flipV="1">
              <a:off x="4724400" y="1981200"/>
              <a:ext cx="0" cy="34290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" name="Line 29"/>
            <p:cNvSpPr>
              <a:spLocks noChangeShapeType="1"/>
            </p:cNvSpPr>
            <p:nvPr/>
          </p:nvSpPr>
          <p:spPr bwMode="auto">
            <a:xfrm flipV="1">
              <a:off x="5943600" y="1981200"/>
              <a:ext cx="0" cy="32766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3" name="Line 30"/>
            <p:cNvSpPr>
              <a:spLocks noChangeShapeType="1"/>
            </p:cNvSpPr>
            <p:nvPr/>
          </p:nvSpPr>
          <p:spPr bwMode="auto">
            <a:xfrm flipV="1">
              <a:off x="5181600" y="1981200"/>
              <a:ext cx="0" cy="2057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5" name="Group 31"/>
            <p:cNvGrpSpPr>
              <a:grpSpLocks/>
            </p:cNvGrpSpPr>
            <p:nvPr/>
          </p:nvGrpSpPr>
          <p:grpSpPr bwMode="auto">
            <a:xfrm>
              <a:off x="6172200" y="1676400"/>
              <a:ext cx="3013075" cy="1187450"/>
              <a:chOff x="4011" y="1248"/>
              <a:chExt cx="1898" cy="748"/>
            </a:xfrm>
          </p:grpSpPr>
          <p:sp>
            <p:nvSpPr>
              <p:cNvPr id="1052" name="Text Box 32"/>
              <p:cNvSpPr txBox="1">
                <a:spLocks noChangeArrowheads="1"/>
              </p:cNvSpPr>
              <p:nvPr/>
            </p:nvSpPr>
            <p:spPr bwMode="auto">
              <a:xfrm>
                <a:off x="4011" y="1248"/>
                <a:ext cx="1898" cy="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>
                    <a:solidFill>
                      <a:srgbClr val="FF6600"/>
                    </a:solidFill>
                    <a:latin typeface="Tahoma" pitchFamily="34" charset="0"/>
                  </a:rPr>
                  <a:t> Vertical vanishing</a:t>
                </a:r>
              </a:p>
              <a:p>
                <a:pPr algn="ctr"/>
                <a:r>
                  <a:rPr lang="en-US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  <a:p>
                <a:pPr algn="ctr"/>
                <a:r>
                  <a:rPr lang="en-US" b="1">
                    <a:solidFill>
                      <a:srgbClr val="FF6600"/>
                    </a:solidFill>
                    <a:latin typeface="Tahoma" pitchFamily="34" charset="0"/>
                  </a:rPr>
                  <a:t>(at infinity)</a:t>
                </a:r>
              </a:p>
            </p:txBody>
          </p:sp>
          <p:sp>
            <p:nvSpPr>
              <p:cNvPr id="1053" name="Line 33"/>
              <p:cNvSpPr>
                <a:spLocks noChangeShapeType="1"/>
              </p:cNvSpPr>
              <p:nvPr/>
            </p:nvSpPr>
            <p:spPr bwMode="auto">
              <a:xfrm flipH="1" flipV="1">
                <a:off x="4080" y="124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1051" name="TextBox 36"/>
          <p:cNvSpPr txBox="1">
            <a:spLocks noChangeArrowheads="1"/>
          </p:cNvSpPr>
          <p:nvPr/>
        </p:nvSpPr>
        <p:spPr bwMode="auto">
          <a:xfrm>
            <a:off x="0" y="6629400"/>
            <a:ext cx="274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from Efros, Photo from Criminisi</a:t>
            </a:r>
          </a:p>
        </p:txBody>
      </p:sp>
    </p:spTree>
    <p:extLst>
      <p:ext uri="{BB962C8B-B14F-4D97-AF65-F5344CB8AC3E}">
        <p14:creationId xmlns:p14="http://schemas.microsoft.com/office/powerpoint/2010/main" val="284233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666750" y="0"/>
            <a:ext cx="7886700" cy="1325563"/>
          </a:xfrm>
        </p:spPr>
        <p:txBody>
          <a:bodyPr/>
          <a:lstStyle/>
          <a:p>
            <a:r>
              <a:rPr lang="en-US" dirty="0" smtClean="0"/>
              <a:t>Vanishing points and lines</a:t>
            </a: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143000"/>
            <a:ext cx="6934200" cy="537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0" y="6581775"/>
            <a:ext cx="2398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Photo from online Tate collection</a:t>
            </a:r>
          </a:p>
        </p:txBody>
      </p:sp>
    </p:spTree>
    <p:extLst>
      <p:ext uri="{BB962C8B-B14F-4D97-AF65-F5344CB8AC3E}">
        <p14:creationId xmlns:p14="http://schemas.microsoft.com/office/powerpoint/2010/main" val="313953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650875" y="0"/>
            <a:ext cx="78867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/>
              <a:t>Note on estimating vanishing points</a:t>
            </a:r>
          </a:p>
        </p:txBody>
      </p:sp>
      <p:grpSp>
        <p:nvGrpSpPr>
          <p:cNvPr id="2" name="Group 29"/>
          <p:cNvGrpSpPr>
            <a:grpSpLocks noChangeAspect="1"/>
          </p:cNvGrpSpPr>
          <p:nvPr/>
        </p:nvGrpSpPr>
        <p:grpSpPr bwMode="auto">
          <a:xfrm>
            <a:off x="1905000" y="1143000"/>
            <a:ext cx="5486400" cy="4075113"/>
            <a:chOff x="1143000" y="1143000"/>
            <a:chExt cx="7239000" cy="5376863"/>
          </a:xfrm>
        </p:grpSpPr>
        <p:pic>
          <p:nvPicPr>
            <p:cNvPr id="4096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3000" y="1143000"/>
              <a:ext cx="6934200" cy="537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Connector 5"/>
            <p:cNvCxnSpPr/>
            <p:nvPr/>
          </p:nvCxnSpPr>
          <p:spPr>
            <a:xfrm flipV="1">
              <a:off x="3734043" y="1980844"/>
              <a:ext cx="4647957" cy="373468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2970565" y="1676070"/>
              <a:ext cx="5106658" cy="419133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0800000">
              <a:off x="2209161" y="4724782"/>
              <a:ext cx="5867025" cy="114365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0800000" flipV="1">
              <a:off x="2896196" y="4037750"/>
              <a:ext cx="5257491" cy="160028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838200" y="5334000"/>
            <a:ext cx="76993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Use multiple lines for better accuracy</a:t>
            </a:r>
          </a:p>
          <a:p>
            <a:r>
              <a:rPr lang="en-US"/>
              <a:t>	… but lines will not intersect at exactly the same point in practice</a:t>
            </a:r>
          </a:p>
          <a:p>
            <a:r>
              <a:rPr lang="en-US"/>
              <a:t>One solution: take mean of intersecting pairs</a:t>
            </a:r>
          </a:p>
          <a:p>
            <a:r>
              <a:rPr lang="en-US"/>
              <a:t>	… bad idea!</a:t>
            </a:r>
          </a:p>
          <a:p>
            <a:r>
              <a:rPr lang="en-US"/>
              <a:t>Instead, minimize angular differences</a:t>
            </a:r>
          </a:p>
        </p:txBody>
      </p:sp>
    </p:spTree>
    <p:extLst>
      <p:ext uri="{BB962C8B-B14F-4D97-AF65-F5344CB8AC3E}">
        <p14:creationId xmlns:p14="http://schemas.microsoft.com/office/powerpoint/2010/main" val="11051996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886700" cy="1325563"/>
          </a:xfrm>
        </p:spPr>
        <p:txBody>
          <a:bodyPr/>
          <a:lstStyle/>
          <a:p>
            <a:r>
              <a:rPr lang="en-US" dirty="0" smtClean="0"/>
              <a:t>Vanishing objects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7543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979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3600" dirty="0" smtClean="0"/>
              <a:t>Projection: </a:t>
            </a:r>
            <a:br>
              <a:rPr lang="en-US" sz="3600" dirty="0" smtClean="0"/>
            </a:br>
            <a:r>
              <a:rPr lang="en-US" sz="3600" dirty="0" smtClean="0"/>
              <a:t>world </a:t>
            </a:r>
            <a:r>
              <a:rPr lang="en-US" sz="3600" dirty="0" err="1" smtClean="0"/>
              <a:t>coordinates</a:t>
            </a:r>
            <a:r>
              <a:rPr lang="en-US" sz="3600" dirty="0" err="1" smtClean="0">
                <a:sym typeface="Wingdings" pitchFamily="2" charset="2"/>
              </a:rPr>
              <a:t>image</a:t>
            </a:r>
            <a:r>
              <a:rPr lang="en-US" sz="3600" dirty="0" smtClean="0">
                <a:sym typeface="Wingdings" pitchFamily="2" charset="2"/>
              </a:rPr>
              <a:t> coordinates</a:t>
            </a:r>
            <a:endParaRPr lang="en-US" sz="3600" dirty="0" smtClean="0"/>
          </a:p>
        </p:txBody>
      </p:sp>
      <p:grpSp>
        <p:nvGrpSpPr>
          <p:cNvPr id="2" name="Group 3"/>
          <p:cNvGrpSpPr/>
          <p:nvPr/>
        </p:nvGrpSpPr>
        <p:grpSpPr>
          <a:xfrm>
            <a:off x="762000" y="1905000"/>
            <a:ext cx="7186550" cy="3381500"/>
            <a:chOff x="0" y="1038100"/>
            <a:chExt cx="7186550" cy="3381500"/>
          </a:xfrm>
        </p:grpSpPr>
        <p:sp>
          <p:nvSpPr>
            <p:cNvPr id="6" name="Rectangle 5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3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40" name="Rectangle 39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Freeform 40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/>
              <p:cNvCxnSpPr>
                <a:stCxn id="40" idx="0"/>
                <a:endCxn id="41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5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5" name="Oval 34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Freeform 33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2850208" y="3271720"/>
              <a:ext cx="1628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Camera Center (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x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y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z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212" name="Equation" r:id="rId3" imgW="558720" imgH="698400" progId="Equation.3">
                    <p:embed/>
                  </p:oleObj>
                </mc:Choice>
                <mc:Fallback>
                  <p:oleObj name="Equation" r:id="rId3" imgW="558720" imgH="698400" progId="Equation.3">
                    <p:embed/>
                    <p:pic>
                      <p:nvPicPr>
                        <p:cNvPr id="11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5586350" y="1038100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C000"/>
                  </a:solidFill>
                </a:rPr>
                <a:t>.</a:t>
              </a:r>
              <a:endParaRPr lang="en-US" sz="6000" dirty="0">
                <a:solidFill>
                  <a:srgbClr val="FFC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30975" y="31647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chemeClr val="tx2"/>
                  </a:solidFill>
                </a:rPr>
                <a:t>.</a:t>
              </a:r>
              <a:endParaRPr lang="en-US" sz="6000" dirty="0">
                <a:solidFill>
                  <a:schemeClr val="tx2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728850" y="20979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f</a:t>
              </a:r>
              <a:endParaRPr lang="en-US" i="1" dirty="0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5779325" y="1816925"/>
              <a:ext cx="11875" cy="771303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733800" y="2819400"/>
              <a:ext cx="1890831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648200" y="2474025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Z</a:t>
              </a:r>
              <a:endParaRPr lang="en-US" i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78470" y="2057459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Y</a:t>
              </a:r>
              <a:endParaRPr lang="en-US" i="1" dirty="0"/>
            </a:p>
          </p:txBody>
        </p:sp>
        <p:sp>
          <p:nvSpPr>
            <p:cNvPr id="24" name="TextBox 5"/>
            <p:cNvSpPr txBox="1"/>
            <p:nvPr/>
          </p:nvSpPr>
          <p:spPr>
            <a:xfrm>
              <a:off x="3471945" y="2108537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Optical Center (</a:t>
              </a:r>
              <a:r>
                <a:rPr lang="en-US" i="1" dirty="0" smtClean="0"/>
                <a:t>u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, </a:t>
              </a:r>
              <a:r>
                <a:rPr lang="en-US" i="1" dirty="0" smtClean="0"/>
                <a:t>v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28800" y="312420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12075" y="3762293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u</a:t>
              </a:r>
              <a:endParaRPr lang="en-US" i="1" dirty="0"/>
            </a:p>
          </p:txBody>
        </p:sp>
        <p:cxnSp>
          <p:nvCxnSpPr>
            <p:cNvPr id="17" name="Straight Connector 16"/>
            <p:cNvCxnSpPr>
              <a:stCxn id="34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Connector 42"/>
          <p:cNvCxnSpPr/>
          <p:nvPr/>
        </p:nvCxnSpPr>
        <p:spPr>
          <a:xfrm flipV="1">
            <a:off x="6407906" y="3530992"/>
            <a:ext cx="145294" cy="14397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425811" y="35335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X</a:t>
            </a:r>
            <a:endParaRPr lang="en-US" i="1" dirty="0"/>
          </a:p>
        </p:txBody>
      </p:sp>
      <p:graphicFrame>
        <p:nvGraphicFramePr>
          <p:cNvPr id="4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2123381"/>
              </p:ext>
            </p:extLst>
          </p:nvPr>
        </p:nvGraphicFramePr>
        <p:xfrm>
          <a:off x="2146300" y="4937125"/>
          <a:ext cx="2230438" cy="150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13" name="Equation" r:id="rId5" imgW="1168200" imgH="787320" progId="Equation.3">
                  <p:embed/>
                </p:oleObj>
              </mc:Choice>
              <mc:Fallback>
                <p:oleObj name="Equation" r:id="rId5" imgW="1168200" imgH="787320" progId="Equation.3">
                  <p:embed/>
                  <p:pic>
                    <p:nvPicPr>
                      <p:cNvPr id="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6300" y="4937125"/>
                        <a:ext cx="2230438" cy="1501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5256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edge </a:t>
            </a:r>
            <a:r>
              <a:rPr lang="en-US" dirty="0" smtClean="0"/>
              <a:t>methods – average F-score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4917515" cy="3297237"/>
          </a:xfrm>
        </p:spPr>
        <p:txBody>
          <a:bodyPr/>
          <a:lstStyle/>
          <a:p>
            <a:r>
              <a:rPr lang="en-US" dirty="0" err="1" smtClean="0"/>
              <a:t>Subhashree</a:t>
            </a:r>
            <a:r>
              <a:rPr lang="zh-TW" altLang="en-US" dirty="0" smtClean="0"/>
              <a:t> </a:t>
            </a:r>
            <a:r>
              <a:rPr lang="en-US" altLang="zh-TW" dirty="0" smtClean="0"/>
              <a:t>(</a:t>
            </a:r>
            <a:r>
              <a:rPr lang="en-US" dirty="0"/>
              <a:t>0.673</a:t>
            </a:r>
            <a:r>
              <a:rPr lang="en-US" altLang="zh-TW" dirty="0" smtClean="0"/>
              <a:t>)</a:t>
            </a:r>
          </a:p>
          <a:p>
            <a:pPr lvl="1"/>
            <a:r>
              <a:rPr lang="en-US" dirty="0"/>
              <a:t>Canny for different channels with oriented filters</a:t>
            </a:r>
          </a:p>
          <a:p>
            <a:r>
              <a:rPr lang="en-US" dirty="0" err="1"/>
              <a:t>Shruti</a:t>
            </a:r>
            <a:r>
              <a:rPr lang="en-US" dirty="0"/>
              <a:t> </a:t>
            </a:r>
            <a:r>
              <a:rPr lang="en-US" dirty="0" err="1" smtClean="0"/>
              <a:t>Phadke</a:t>
            </a:r>
            <a:r>
              <a:rPr lang="zh-TW" altLang="en-US" dirty="0" smtClean="0"/>
              <a:t> </a:t>
            </a:r>
            <a:r>
              <a:rPr lang="en-US" altLang="zh-TW" dirty="0" smtClean="0"/>
              <a:t>(</a:t>
            </a:r>
            <a:r>
              <a:rPr lang="en-US" dirty="0" smtClean="0"/>
              <a:t>0.66</a:t>
            </a:r>
            <a:r>
              <a:rPr lang="en-US" altLang="zh-TW" dirty="0" smtClean="0"/>
              <a:t>)</a:t>
            </a:r>
          </a:p>
          <a:p>
            <a:pPr lvl="1"/>
            <a:r>
              <a:rPr lang="en-US" dirty="0"/>
              <a:t>Simple Gradient, </a:t>
            </a:r>
            <a:r>
              <a:rPr lang="en-US" dirty="0" err="1"/>
              <a:t>colour</a:t>
            </a:r>
            <a:r>
              <a:rPr lang="en-US" dirty="0"/>
              <a:t> channel splitting</a:t>
            </a:r>
          </a:p>
          <a:p>
            <a:r>
              <a:rPr lang="en-US" dirty="0"/>
              <a:t>Ben </a:t>
            </a:r>
            <a:r>
              <a:rPr lang="en-US" dirty="0" smtClean="0"/>
              <a:t>Zhao</a:t>
            </a:r>
            <a:r>
              <a:rPr lang="zh-TW" altLang="en-US" dirty="0" smtClean="0"/>
              <a:t> </a:t>
            </a:r>
            <a:r>
              <a:rPr lang="en-US" altLang="zh-TW" dirty="0" smtClean="0"/>
              <a:t>(</a:t>
            </a:r>
            <a:r>
              <a:rPr lang="en-US" dirty="0"/>
              <a:t>0.658</a:t>
            </a:r>
            <a:r>
              <a:rPr lang="en-US" altLang="zh-TW" dirty="0" smtClean="0"/>
              <a:t>)</a:t>
            </a:r>
          </a:p>
          <a:p>
            <a:pPr lvl="1"/>
            <a:r>
              <a:rPr lang="en-US" dirty="0"/>
              <a:t>Oriented Elongated Gaussian</a:t>
            </a:r>
          </a:p>
        </p:txBody>
      </p:sp>
      <p:sp>
        <p:nvSpPr>
          <p:cNvPr id="4" name="Rectangle 3"/>
          <p:cNvSpPr/>
          <p:nvPr/>
        </p:nvSpPr>
        <p:spPr>
          <a:xfrm>
            <a:off x="628650" y="5131191"/>
            <a:ext cx="355565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Excellent HW 1 report: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/>
              <a:t>Badour</a:t>
            </a:r>
            <a:r>
              <a:rPr lang="en-US" sz="2800" dirty="0" smtClean="0"/>
              <a:t> </a:t>
            </a:r>
            <a:r>
              <a:rPr lang="en-US" sz="2800" dirty="0" err="1" smtClean="0"/>
              <a:t>AlBahar</a:t>
            </a:r>
            <a:endParaRPr lang="en-US" altLang="zh-TW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165" y="1325564"/>
            <a:ext cx="1768942" cy="11708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6530" y="1325564"/>
            <a:ext cx="1768942" cy="11708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6166" y="2588464"/>
            <a:ext cx="1768942" cy="11708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6531" y="2588465"/>
            <a:ext cx="1768942" cy="11708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6165" y="3851364"/>
            <a:ext cx="1768942" cy="11708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6530" y="3851364"/>
            <a:ext cx="1768942" cy="117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1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027906"/>
          </a:xfrm>
        </p:spPr>
        <p:txBody>
          <a:bodyPr/>
          <a:lstStyle/>
          <a:p>
            <a:pPr eaLnBrk="1" hangingPunct="1"/>
            <a:r>
              <a:rPr lang="en-US" dirty="0" smtClean="0"/>
              <a:t>Homogeneous coordinates</a:t>
            </a:r>
          </a:p>
        </p:txBody>
      </p:sp>
      <p:sp>
        <p:nvSpPr>
          <p:cNvPr id="46084" name="Rectangle 22"/>
          <p:cNvSpPr>
            <a:spLocks noChangeArrowheads="1"/>
          </p:cNvSpPr>
          <p:nvPr/>
        </p:nvSpPr>
        <p:spPr bwMode="auto">
          <a:xfrm>
            <a:off x="1428750" y="2050935"/>
            <a:ext cx="7086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Converting to homogeneous coordinates</a:t>
            </a:r>
          </a:p>
        </p:txBody>
      </p:sp>
      <p:sp>
        <p:nvSpPr>
          <p:cNvPr id="46085" name="Text Box 32"/>
          <p:cNvSpPr txBox="1">
            <a:spLocks noChangeArrowheads="1"/>
          </p:cNvSpPr>
          <p:nvPr/>
        </p:nvSpPr>
        <p:spPr bwMode="auto">
          <a:xfrm>
            <a:off x="1524000" y="3717925"/>
            <a:ext cx="2625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homogeneous image </a:t>
            </a:r>
          </a:p>
          <a:p>
            <a:pPr algn="ctr"/>
            <a:r>
              <a:rPr lang="en-US" sz="2000"/>
              <a:t>coordinates</a:t>
            </a:r>
          </a:p>
        </p:txBody>
      </p:sp>
      <p:sp>
        <p:nvSpPr>
          <p:cNvPr id="46086" name="Text Box 33"/>
          <p:cNvSpPr txBox="1">
            <a:spLocks noChangeArrowheads="1"/>
          </p:cNvSpPr>
          <p:nvPr/>
        </p:nvSpPr>
        <p:spPr bwMode="auto">
          <a:xfrm>
            <a:off x="5105400" y="3706813"/>
            <a:ext cx="2611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homogeneous scene </a:t>
            </a:r>
          </a:p>
          <a:p>
            <a:pPr algn="ctr"/>
            <a:r>
              <a:rPr lang="en-US" sz="2000"/>
              <a:t>coordinates</a:t>
            </a:r>
          </a:p>
        </p:txBody>
      </p:sp>
      <p:sp>
        <p:nvSpPr>
          <p:cNvPr id="46087" name="Rectangle 34"/>
          <p:cNvSpPr>
            <a:spLocks noChangeArrowheads="1"/>
          </p:cNvSpPr>
          <p:nvPr/>
        </p:nvSpPr>
        <p:spPr bwMode="auto">
          <a:xfrm>
            <a:off x="1371600" y="47244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Converting from homogeneous coordinates</a:t>
            </a:r>
          </a:p>
        </p:txBody>
      </p:sp>
      <p:pic>
        <p:nvPicPr>
          <p:cNvPr id="46088" name="Picture 3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76400" y="2566988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3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54138" y="5380038"/>
            <a:ext cx="26225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Picture 4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95850" y="5235575"/>
            <a:ext cx="32766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1" name="Picture 43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10175" y="2414588"/>
            <a:ext cx="2112963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>
            <a:spLocks noGrp="1" noChangeArrowheads="1"/>
          </p:cNvSpPr>
          <p:nvPr/>
        </p:nvSpPr>
        <p:spPr bwMode="auto">
          <a:xfrm>
            <a:off x="554318" y="1027906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Is this a linear transformation?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altLang="en-US" sz="2000" dirty="0"/>
              <a:t>no—division by z is </a:t>
            </a:r>
            <a:r>
              <a:rPr lang="en-US" altLang="en-US" sz="2000" dirty="0" smtClean="0"/>
              <a:t>nonlinear</a:t>
            </a:r>
            <a:endParaRPr lang="en-US" altLang="en-US" sz="2000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54318" y="2072480"/>
            <a:ext cx="77724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lvl="1">
              <a:spcBef>
                <a:spcPct val="20000"/>
              </a:spcBef>
              <a:buFontTx/>
              <a:buChar char="•"/>
            </a:pPr>
            <a:endParaRPr lang="en-US" altLang="en-US" sz="2400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54318" y="1485106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lvl="1">
              <a:spcBef>
                <a:spcPct val="20000"/>
              </a:spcBef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12319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Homogeneous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Invariant to scaling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Point in Cartesian is ray in Homogeneous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600" dirty="0" smtClean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981200" y="2286000"/>
          <a:ext cx="4217988" cy="180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26" name="Equation" r:id="rId4" imgW="1663560" imgH="711000" progId="Equation.3">
                  <p:embed/>
                </p:oleObj>
              </mc:Choice>
              <mc:Fallback>
                <p:oleObj name="Equation" r:id="rId4" imgW="1663560" imgH="711000" progId="Equation.3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286000"/>
                        <a:ext cx="4217988" cy="180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Box 19"/>
          <p:cNvSpPr txBox="1">
            <a:spLocks noChangeArrowheads="1"/>
          </p:cNvSpPr>
          <p:nvPr/>
        </p:nvSpPr>
        <p:spPr bwMode="auto">
          <a:xfrm>
            <a:off x="1447800" y="4038600"/>
            <a:ext cx="3048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Homogeneous Coordinates</a:t>
            </a:r>
          </a:p>
        </p:txBody>
      </p:sp>
      <p:sp>
        <p:nvSpPr>
          <p:cNvPr id="2054" name="TextBox 20"/>
          <p:cNvSpPr txBox="1">
            <a:spLocks noChangeArrowheads="1"/>
          </p:cNvSpPr>
          <p:nvPr/>
        </p:nvSpPr>
        <p:spPr bwMode="auto">
          <a:xfrm>
            <a:off x="4267200" y="4038600"/>
            <a:ext cx="2209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Cartesian </a:t>
            </a:r>
            <a:r>
              <a:rPr lang="en-US" sz="2400" dirty="0">
                <a:latin typeface="Calibri" pitchFamily="34" charset="0"/>
              </a:rPr>
              <a:t>Coordinates</a:t>
            </a:r>
          </a:p>
        </p:txBody>
      </p:sp>
    </p:spTree>
    <p:extLst>
      <p:ext uri="{BB962C8B-B14F-4D97-AF65-F5344CB8AC3E}">
        <p14:creationId xmlns:p14="http://schemas.microsoft.com/office/powerpoint/2010/main" val="287490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smtClean="0"/>
              <a:t>Basic geometry in homogeneous coordinates</a:t>
            </a:r>
          </a:p>
        </p:txBody>
      </p:sp>
      <p:sp>
        <p:nvSpPr>
          <p:cNvPr id="3079" name="Content Placeholder 2"/>
          <p:cNvSpPr>
            <a:spLocks noGrp="1"/>
          </p:cNvSpPr>
          <p:nvPr>
            <p:ph idx="1"/>
          </p:nvPr>
        </p:nvSpPr>
        <p:spPr>
          <a:xfrm>
            <a:off x="435429" y="1080180"/>
            <a:ext cx="8229600" cy="5625419"/>
          </a:xfrm>
        </p:spPr>
        <p:txBody>
          <a:bodyPr/>
          <a:lstStyle/>
          <a:p>
            <a:pPr eaLnBrk="1" hangingPunct="1"/>
            <a:r>
              <a:rPr lang="en-US" dirty="0" smtClean="0"/>
              <a:t>Append 1 to pixel coordinate to get homogeneous coordinate</a:t>
            </a:r>
          </a:p>
          <a:p>
            <a:r>
              <a:rPr lang="en-US" dirty="0" smtClean="0"/>
              <a:t>Line equation: 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Line given by cross product of two points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Intersection of two lines given by cross product of the lines</a:t>
            </a:r>
          </a:p>
          <a:p>
            <a:pPr eaLnBrk="1" hangingPunct="1"/>
            <a:r>
              <a:rPr lang="en-US" dirty="0" smtClean="0"/>
              <a:t>Three points lies on the same line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 smtClean="0"/>
              <a:t>Three lines intersect at the same point</a:t>
            </a:r>
            <a:endParaRPr lang="en-US" dirty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6936874"/>
              </p:ext>
            </p:extLst>
          </p:nvPr>
        </p:nvGraphicFramePr>
        <p:xfrm>
          <a:off x="7624650" y="758892"/>
          <a:ext cx="1341438" cy="163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76" name="Equation" r:id="rId4" imgW="583920" imgH="711000" progId="Equation.3">
                  <p:embed/>
                </p:oleObj>
              </mc:Choice>
              <mc:Fallback>
                <p:oleObj name="Equation" r:id="rId4" imgW="583920" imgH="711000" progId="Equation.3">
                  <p:embed/>
                  <p:pic>
                    <p:nvPicPr>
                      <p:cNvPr id="30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4650" y="758892"/>
                        <a:ext cx="1341438" cy="163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6158551"/>
              </p:ext>
            </p:extLst>
          </p:nvPr>
        </p:nvGraphicFramePr>
        <p:xfrm>
          <a:off x="6285366" y="4309395"/>
          <a:ext cx="2303463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77" name="Equation" r:id="rId6" imgW="1002960" imgH="241200" progId="Equation.3">
                  <p:embed/>
                </p:oleObj>
              </mc:Choice>
              <mc:Fallback>
                <p:oleObj name="Equation" r:id="rId6" imgW="1002960" imgH="241200" progId="Equation.3">
                  <p:embed/>
                  <p:pic>
                    <p:nvPicPr>
                      <p:cNvPr id="307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5366" y="4309395"/>
                        <a:ext cx="2303463" cy="554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198315" y="1903734"/>
                <a:ext cx="2736851" cy="4532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𝑙𝑖𝑛</m:t>
                      </m:r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b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8315" y="1903734"/>
                <a:ext cx="2736851" cy="45326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515357" y="2381053"/>
                <a:ext cx="273685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𝑙𝑖𝑛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357" y="2381053"/>
                <a:ext cx="2736851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089023" y="2381053"/>
                <a:ext cx="273685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𝑎𝑢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𝑏𝑣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b="0" dirty="0" smtClean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023" y="2381053"/>
                <a:ext cx="2736851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078707" y="3327879"/>
                <a:ext cx="2736851" cy="4655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𝑙𝑖𝑛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707" y="3327879"/>
                <a:ext cx="2736851" cy="4655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068671" y="5131162"/>
                <a:ext cx="2736851" cy="4964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bSup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8671" y="5131162"/>
                <a:ext cx="2736851" cy="49641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946594" y="6112678"/>
                <a:ext cx="3858928" cy="4964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𝑙𝑖𝑛𝑒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bSup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𝑙𝑖𝑛𝑒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𝑙𝑖𝑛𝑒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6594" y="6112678"/>
                <a:ext cx="3858928" cy="49641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282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smtClean="0"/>
              <a:t>Another problem solved by homogeneous coordinates</a:t>
            </a:r>
          </a:p>
        </p:txBody>
      </p:sp>
      <p:sp>
        <p:nvSpPr>
          <p:cNvPr id="47112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467600" cy="1219200"/>
          </a:xfrm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>
              <a:buFont typeface="Arial" charset="0"/>
              <a:buNone/>
            </a:pPr>
            <a:r>
              <a:rPr lang="en-US" smtClean="0"/>
              <a:t>	Intersection of parallel lines</a:t>
            </a:r>
          </a:p>
        </p:txBody>
      </p:sp>
      <p:cxnSp>
        <p:nvCxnSpPr>
          <p:cNvPr id="6" name="Straight Connector 5"/>
          <p:cNvCxnSpPr/>
          <p:nvPr/>
        </p:nvCxnSpPr>
        <p:spPr>
          <a:xfrm rot="5400000" flipH="1" flipV="1">
            <a:off x="2438400" y="35814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600200" y="28956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3200400" y="37338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905000" y="35814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1" name="TextBox 12"/>
          <p:cNvSpPr txBox="1">
            <a:spLocks noChangeArrowheads="1"/>
          </p:cNvSpPr>
          <p:nvPr/>
        </p:nvSpPr>
        <p:spPr bwMode="auto">
          <a:xfrm>
            <a:off x="2743200" y="2209800"/>
            <a:ext cx="350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000" dirty="0" smtClean="0"/>
              <a:t>Cartesian:  </a:t>
            </a:r>
            <a:r>
              <a:rPr lang="en-US" sz="2000" dirty="0">
                <a:solidFill>
                  <a:schemeClr val="tx2"/>
                </a:solidFill>
              </a:rPr>
              <a:t>(</a:t>
            </a:r>
            <a:r>
              <a:rPr lang="en-US" sz="2000" dirty="0" err="1">
                <a:solidFill>
                  <a:schemeClr val="tx2"/>
                </a:solidFill>
              </a:rPr>
              <a:t>Inf</a:t>
            </a:r>
            <a:r>
              <a:rPr lang="en-US" sz="2000" dirty="0">
                <a:solidFill>
                  <a:schemeClr val="tx2"/>
                </a:solidFill>
              </a:rPr>
              <a:t>, </a:t>
            </a:r>
            <a:r>
              <a:rPr lang="en-US" sz="2000" dirty="0" err="1">
                <a:solidFill>
                  <a:schemeClr val="tx2"/>
                </a:solidFill>
              </a:rPr>
              <a:t>Inf</a:t>
            </a:r>
            <a:r>
              <a:rPr lang="en-US" sz="2000" dirty="0">
                <a:solidFill>
                  <a:schemeClr val="tx2"/>
                </a:solidFill>
              </a:rPr>
              <a:t>)</a:t>
            </a:r>
          </a:p>
          <a:p>
            <a:pPr marL="0" lvl="1"/>
            <a:r>
              <a:rPr lang="en-US" sz="2000" dirty="0"/>
              <a:t>Homogeneous:  </a:t>
            </a:r>
            <a:r>
              <a:rPr lang="en-US" sz="2000" dirty="0">
                <a:solidFill>
                  <a:schemeClr val="tx2"/>
                </a:solidFill>
              </a:rPr>
              <a:t>(1, 1, 0)</a:t>
            </a:r>
          </a:p>
        </p:txBody>
      </p:sp>
      <p:sp>
        <p:nvSpPr>
          <p:cNvPr id="47113" name="TextBox 10"/>
          <p:cNvSpPr txBox="1">
            <a:spLocks noChangeArrowheads="1"/>
          </p:cNvSpPr>
          <p:nvPr/>
        </p:nvSpPr>
        <p:spPr bwMode="auto">
          <a:xfrm>
            <a:off x="5791200" y="2133600"/>
            <a:ext cx="350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000" dirty="0" smtClean="0"/>
              <a:t>Cartesian:  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dirty="0" err="1">
                <a:solidFill>
                  <a:srgbClr val="FF0000"/>
                </a:solidFill>
              </a:rPr>
              <a:t>Inf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Inf</a:t>
            </a:r>
            <a:r>
              <a:rPr lang="en-US" sz="2000" dirty="0">
                <a:solidFill>
                  <a:srgbClr val="FF0000"/>
                </a:solidFill>
              </a:rPr>
              <a:t>) </a:t>
            </a:r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/>
              <a:t>Homogeneous:  </a:t>
            </a:r>
            <a:r>
              <a:rPr lang="en-US" sz="2000" dirty="0">
                <a:solidFill>
                  <a:srgbClr val="FF0000"/>
                </a:solidFill>
              </a:rPr>
              <a:t>(1, 2, 0) </a:t>
            </a:r>
          </a:p>
        </p:txBody>
      </p:sp>
    </p:spTree>
    <p:extLst>
      <p:ext uri="{BB962C8B-B14F-4D97-AF65-F5344CB8AC3E}">
        <p14:creationId xmlns:p14="http://schemas.microsoft.com/office/powerpoint/2010/main" val="169887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Interlude: where can this be useful?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5702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Object Recognition (CVPR 2006)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514600"/>
            <a:ext cx="8763000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255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Single-view reconstruction (SIGGRAPH 2005)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209800"/>
            <a:ext cx="604996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189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Getting spatial layout in indoor scenes (ICCV 2009)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895600"/>
            <a:ext cx="8534400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436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1" y="990600"/>
            <a:ext cx="9143999" cy="5135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Inserting synthetic objects into images: </a:t>
            </a:r>
            <a:r>
              <a:rPr lang="en-US" sz="2400" dirty="0">
                <a:hlinkClick r:id="rId4"/>
              </a:rPr>
              <a:t>http://</a:t>
            </a:r>
            <a:r>
              <a:rPr lang="en-US" sz="2400" dirty="0" smtClean="0">
                <a:hlinkClick r:id="rId4"/>
              </a:rPr>
              <a:t>vimeo.com/28962540</a:t>
            </a:r>
            <a:endParaRPr lang="en-US" sz="2400" dirty="0" smtClean="0"/>
          </a:p>
          <a:p>
            <a:pPr>
              <a:buNone/>
            </a:pPr>
            <a:endParaRPr lang="en-US" sz="2400" dirty="0" smtClean="0"/>
          </a:p>
        </p:txBody>
      </p:sp>
      <p:pic>
        <p:nvPicPr>
          <p:cNvPr id="3" name="pooltable-l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1562595"/>
            <a:ext cx="7010400" cy="5257800"/>
          </a:xfrm>
          <a:prstGeom prst="rect">
            <a:avLst/>
          </a:prstGeom>
        </p:spPr>
      </p:pic>
      <p:pic>
        <p:nvPicPr>
          <p:cNvPr id="8" name="Picture 7" descr="orig.ba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62595"/>
            <a:ext cx="7010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6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4206972" y="4739553"/>
            <a:ext cx="647210" cy="797537"/>
          </a:xfrm>
          <a:prstGeom prst="rightArrow">
            <a:avLst/>
          </a:prstGeom>
          <a:ln>
            <a:solidFill>
              <a:srgbClr val="000000"/>
            </a:solidFill>
          </a:ln>
          <a:effectLst>
            <a:outerShdw blurRad="127000" dist="127000" dir="2700000" algn="tl" rotWithShape="0">
              <a:srgbClr val="000000">
                <a:alpha val="43137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5" name="619_pro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83204" y="3581400"/>
            <a:ext cx="4135356" cy="3147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2217905"/>
            <a:ext cx="1742483" cy="1326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14" y="3581400"/>
            <a:ext cx="4164096" cy="316946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Applications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997783"/>
            <a:ext cx="8561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Creating detailed and complete 3D scene models from a single view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9036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4143"/>
            <a:ext cx="7886700" cy="876564"/>
          </a:xfrm>
        </p:spPr>
        <p:txBody>
          <a:bodyPr>
            <a:normAutofit/>
          </a:bodyPr>
          <a:lstStyle/>
          <a:p>
            <a:r>
              <a:rPr lang="en-US" dirty="0" smtClean="0"/>
              <a:t>Review: Interpreting Intensity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6165" y="964850"/>
            <a:ext cx="6874260" cy="6110714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b="1" dirty="0" smtClean="0"/>
              <a:t>Light and color</a:t>
            </a:r>
            <a:endParaRPr lang="en-US" b="1" dirty="0"/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What an image records</a:t>
            </a:r>
          </a:p>
          <a:p>
            <a:r>
              <a:rPr lang="en-US" b="1" dirty="0" smtClean="0"/>
              <a:t>Filtering in spatial domain</a:t>
            </a:r>
          </a:p>
          <a:p>
            <a:pPr lvl="1"/>
            <a:r>
              <a:rPr lang="en-US" dirty="0" smtClean="0"/>
              <a:t>Filtering = weighted sum of neighboring pixels</a:t>
            </a:r>
          </a:p>
          <a:p>
            <a:pPr lvl="1"/>
            <a:r>
              <a:rPr lang="en-US" dirty="0" smtClean="0"/>
              <a:t>Smoothing, sharpening, </a:t>
            </a:r>
            <a:r>
              <a:rPr lang="en-US" dirty="0"/>
              <a:t>measuring texture</a:t>
            </a:r>
            <a:endParaRPr lang="en-US" dirty="0" smtClean="0"/>
          </a:p>
          <a:p>
            <a:r>
              <a:rPr lang="en-US" b="1" dirty="0" smtClean="0"/>
              <a:t>Filtering in frequency domain</a:t>
            </a:r>
          </a:p>
          <a:p>
            <a:pPr lvl="1"/>
            <a:r>
              <a:rPr lang="en-US" dirty="0"/>
              <a:t>Filtering </a:t>
            </a:r>
            <a:r>
              <a:rPr lang="en-US" dirty="0" smtClean="0"/>
              <a:t>= change frequency of the input image</a:t>
            </a:r>
          </a:p>
          <a:p>
            <a:pPr lvl="1"/>
            <a:r>
              <a:rPr lang="en-US" dirty="0" err="1"/>
              <a:t>Denoising</a:t>
            </a:r>
            <a:r>
              <a:rPr lang="en-US" dirty="0"/>
              <a:t>, sampling, image </a:t>
            </a:r>
            <a:r>
              <a:rPr lang="en-US" dirty="0" smtClean="0"/>
              <a:t>compression</a:t>
            </a:r>
          </a:p>
          <a:p>
            <a:r>
              <a:rPr lang="en-US" b="1" dirty="0" smtClean="0"/>
              <a:t>Image pyramid and template matching</a:t>
            </a:r>
          </a:p>
          <a:p>
            <a:pPr lvl="1"/>
            <a:r>
              <a:rPr lang="en-US" dirty="0" smtClean="0"/>
              <a:t>Filtering = a way to find a template</a:t>
            </a:r>
          </a:p>
          <a:p>
            <a:pPr lvl="1"/>
            <a:r>
              <a:rPr lang="en-US" dirty="0" smtClean="0"/>
              <a:t>Image pyramids for coarse-to-fine search and multi-scale detection</a:t>
            </a:r>
          </a:p>
          <a:p>
            <a:r>
              <a:rPr lang="en-US" b="1" dirty="0" smtClean="0"/>
              <a:t>Edge detection</a:t>
            </a:r>
          </a:p>
          <a:p>
            <a:pPr lvl="1"/>
            <a:r>
              <a:rPr lang="en-US" dirty="0" smtClean="0"/>
              <a:t>Canny edge = smooth -&gt; derivative -&gt; thin -&gt; threshold -&gt; link</a:t>
            </a:r>
          </a:p>
          <a:p>
            <a:pPr lvl="1"/>
            <a:r>
              <a:rPr lang="en-US" dirty="0" smtClean="0"/>
              <a:t> Finding straight lines, binary image analysis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109" y="524912"/>
            <a:ext cx="1767857" cy="122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7141109" y="1896552"/>
            <a:ext cx="1769275" cy="1095471"/>
            <a:chOff x="2559571" y="2322226"/>
            <a:chExt cx="7151357" cy="442786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171" y="2322226"/>
              <a:ext cx="3493757" cy="442786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9571" y="2322226"/>
              <a:ext cx="3493757" cy="4427862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513" y="3137331"/>
            <a:ext cx="1765453" cy="1116741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1109" y="4399380"/>
            <a:ext cx="1767857" cy="1172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 26"/>
          <p:cNvGrpSpPr/>
          <p:nvPr/>
        </p:nvGrpSpPr>
        <p:grpSpPr>
          <a:xfrm>
            <a:off x="7141109" y="5717643"/>
            <a:ext cx="1767857" cy="1084368"/>
            <a:chOff x="7124292" y="5661429"/>
            <a:chExt cx="1785959" cy="109547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6014" y="5661429"/>
              <a:ext cx="864237" cy="109547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292" y="5661429"/>
              <a:ext cx="864370" cy="10954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044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2"/>
          <p:cNvSpPr txBox="1">
            <a:spLocks noChangeArrowheads="1"/>
          </p:cNvSpPr>
          <p:nvPr/>
        </p:nvSpPr>
        <p:spPr bwMode="auto">
          <a:xfrm>
            <a:off x="6308725" y="3549650"/>
            <a:ext cx="2301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divide by the third coordinate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Perspective Projection Matrix</a:t>
            </a:r>
          </a:p>
        </p:txBody>
      </p:sp>
      <p:sp>
        <p:nvSpPr>
          <p:cNvPr id="615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3657600"/>
          </a:xfrm>
        </p:spPr>
        <p:txBody>
          <a:bodyPr/>
          <a:lstStyle/>
          <a:p>
            <a:r>
              <a:rPr lang="en-US" sz="2400" dirty="0" smtClean="0"/>
              <a:t>Projection is a matrix multiplication using homogeneous coordinates</a:t>
            </a:r>
          </a:p>
        </p:txBody>
      </p:sp>
      <p:graphicFrame>
        <p:nvGraphicFramePr>
          <p:cNvPr id="6146" name="Object 5"/>
          <p:cNvGraphicFramePr>
            <a:graphicFrameLocks noGrp="1" noChangeAspect="1"/>
          </p:cNvGraphicFramePr>
          <p:nvPr>
            <p:ph sz="quarter" idx="4294967295"/>
            <p:extLst/>
          </p:nvPr>
        </p:nvGraphicFramePr>
        <p:xfrm>
          <a:off x="1279525" y="1941513"/>
          <a:ext cx="4222750" cy="232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56" name="Equation" r:id="rId4" imgW="1663560" imgH="914400" progId="Equation.3">
                  <p:embed/>
                </p:oleObj>
              </mc:Choice>
              <mc:Fallback>
                <p:oleObj name="Equation" r:id="rId4" imgW="1663560" imgH="914400" progId="Equation.3">
                  <p:embed/>
                  <p:pic>
                    <p:nvPicPr>
                      <p:cNvPr id="6146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9525" y="1941513"/>
                        <a:ext cx="4222750" cy="2320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6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010275" y="2546350"/>
          <a:ext cx="2303463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57" name="Equation" r:id="rId6" imgW="876240" imgH="393480" progId="Equation.3">
                  <p:embed/>
                </p:oleObj>
              </mc:Choice>
              <mc:Fallback>
                <p:oleObj name="Equation" r:id="rId6" imgW="876240" imgH="393480" progId="Equation.3">
                  <p:embed/>
                  <p:pic>
                    <p:nvPicPr>
                      <p:cNvPr id="6147" name="Object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0275" y="2546350"/>
                        <a:ext cx="2303463" cy="1035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533400" y="4343400"/>
            <a:ext cx="8367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In practice: lots of coordinate transformations…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47750" y="4876800"/>
            <a:ext cx="6648450" cy="1524000"/>
            <a:chOff x="1047750" y="4876800"/>
            <a:chExt cx="6648450" cy="1524000"/>
          </a:xfrm>
        </p:grpSpPr>
        <p:sp>
          <p:nvSpPr>
            <p:cNvPr id="6152" name="Rectangle 8"/>
            <p:cNvSpPr>
              <a:spLocks noChangeArrowheads="1"/>
            </p:cNvSpPr>
            <p:nvPr/>
          </p:nvSpPr>
          <p:spPr bwMode="auto">
            <a:xfrm>
              <a:off x="5410200" y="4953000"/>
              <a:ext cx="1524000" cy="14478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/>
                <a:t>World to </a:t>
              </a:r>
              <a:br>
                <a:rPr lang="en-US" sz="1400"/>
              </a:br>
              <a:r>
                <a:rPr lang="en-US" sz="1400"/>
                <a:t>camera coord. </a:t>
              </a:r>
              <a:br>
                <a:rPr lang="en-US" sz="1400"/>
              </a:br>
              <a:r>
                <a:rPr lang="en-US" sz="1400"/>
                <a:t>trans. matrix</a:t>
              </a:r>
              <a:br>
                <a:rPr lang="en-US" sz="1400"/>
              </a:br>
              <a:r>
                <a:rPr lang="en-US" sz="1400"/>
                <a:t>(4x4)</a:t>
              </a:r>
            </a:p>
          </p:txBody>
        </p:sp>
        <p:sp>
          <p:nvSpPr>
            <p:cNvPr id="6153" name="Rectangle 9"/>
            <p:cNvSpPr>
              <a:spLocks noChangeArrowheads="1"/>
            </p:cNvSpPr>
            <p:nvPr/>
          </p:nvSpPr>
          <p:spPr bwMode="auto">
            <a:xfrm>
              <a:off x="3714750" y="5029200"/>
              <a:ext cx="1371600" cy="1219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 dirty="0"/>
                <a:t>Perspective</a:t>
              </a:r>
              <a:br>
                <a:rPr lang="en-US" sz="1400" dirty="0"/>
              </a:br>
              <a:r>
                <a:rPr lang="en-US" sz="1400" dirty="0"/>
                <a:t>projection matrix</a:t>
              </a:r>
              <a:br>
                <a:rPr lang="en-US" sz="1400" dirty="0"/>
              </a:br>
              <a:r>
                <a:rPr lang="en-US" sz="1400" dirty="0"/>
                <a:t>(3x4)</a:t>
              </a:r>
            </a:p>
          </p:txBody>
        </p:sp>
        <p:sp>
          <p:nvSpPr>
            <p:cNvPr id="6154" name="Rectangle 10"/>
            <p:cNvSpPr>
              <a:spLocks noChangeArrowheads="1"/>
            </p:cNvSpPr>
            <p:nvPr/>
          </p:nvSpPr>
          <p:spPr bwMode="auto">
            <a:xfrm>
              <a:off x="2114550" y="5029200"/>
              <a:ext cx="1295400" cy="1219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/>
                <a:t>Camera to </a:t>
              </a:r>
              <a:br>
                <a:rPr lang="en-US" sz="1400"/>
              </a:br>
              <a:r>
                <a:rPr lang="en-US" sz="1400"/>
                <a:t>pixel coord. </a:t>
              </a:r>
              <a:br>
                <a:rPr lang="en-US" sz="1400"/>
              </a:br>
              <a:r>
                <a:rPr lang="en-US" sz="1400"/>
                <a:t>trans. matrix </a:t>
              </a:r>
              <a:br>
                <a:rPr lang="en-US" sz="1400"/>
              </a:br>
              <a:r>
                <a:rPr lang="en-US" sz="1400"/>
                <a:t>(3x3)</a:t>
              </a:r>
            </a:p>
          </p:txBody>
        </p:sp>
        <p:sp>
          <p:nvSpPr>
            <p:cNvPr id="6155" name="Text Box 11"/>
            <p:cNvSpPr txBox="1">
              <a:spLocks noChangeArrowheads="1"/>
            </p:cNvSpPr>
            <p:nvPr/>
          </p:nvSpPr>
          <p:spPr bwMode="auto">
            <a:xfrm>
              <a:off x="1676400" y="5373688"/>
              <a:ext cx="3619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=</a:t>
              </a:r>
            </a:p>
          </p:txBody>
        </p:sp>
        <p:sp>
          <p:nvSpPr>
            <p:cNvPr id="6156" name="Rectangle 12"/>
            <p:cNvSpPr>
              <a:spLocks noChangeArrowheads="1"/>
            </p:cNvSpPr>
            <p:nvPr/>
          </p:nvSpPr>
          <p:spPr bwMode="auto">
            <a:xfrm>
              <a:off x="1047750" y="5029200"/>
              <a:ext cx="533400" cy="1219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 dirty="0"/>
                <a:t>2D</a:t>
              </a:r>
            </a:p>
            <a:p>
              <a:pPr algn="ctr"/>
              <a:r>
                <a:rPr lang="en-US" sz="1400" dirty="0"/>
                <a:t>point</a:t>
              </a:r>
              <a:br>
                <a:rPr lang="en-US" sz="1400" dirty="0"/>
              </a:br>
              <a:r>
                <a:rPr lang="en-US" sz="1400" dirty="0"/>
                <a:t>(3x1)</a:t>
              </a:r>
            </a:p>
          </p:txBody>
        </p:sp>
        <p:sp>
          <p:nvSpPr>
            <p:cNvPr id="6157" name="AutoShape 13"/>
            <p:cNvSpPr>
              <a:spLocks noChangeArrowheads="1"/>
            </p:cNvSpPr>
            <p:nvPr/>
          </p:nvSpPr>
          <p:spPr bwMode="auto">
            <a:xfrm>
              <a:off x="5334000" y="4876800"/>
              <a:ext cx="1752600" cy="1524000"/>
            </a:xfrm>
            <a:prstGeom prst="bracketPair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8" name="AutoShape 14"/>
            <p:cNvSpPr>
              <a:spLocks noChangeArrowheads="1"/>
            </p:cNvSpPr>
            <p:nvPr/>
          </p:nvSpPr>
          <p:spPr bwMode="auto">
            <a:xfrm>
              <a:off x="3486150" y="5029200"/>
              <a:ext cx="1752600" cy="1219200"/>
            </a:xfrm>
            <a:prstGeom prst="bracketPair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9" name="AutoShape 15"/>
            <p:cNvSpPr>
              <a:spLocks noChangeArrowheads="1"/>
            </p:cNvSpPr>
            <p:nvPr/>
          </p:nvSpPr>
          <p:spPr bwMode="auto">
            <a:xfrm>
              <a:off x="2114550" y="5029200"/>
              <a:ext cx="1295400" cy="1219200"/>
            </a:xfrm>
            <a:prstGeom prst="bracketPair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0" name="Rectangle 16"/>
            <p:cNvSpPr>
              <a:spLocks noChangeArrowheads="1"/>
            </p:cNvSpPr>
            <p:nvPr/>
          </p:nvSpPr>
          <p:spPr bwMode="auto">
            <a:xfrm>
              <a:off x="7162800" y="4876800"/>
              <a:ext cx="457200" cy="14478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/>
                <a:t>3D</a:t>
              </a:r>
              <a:br>
                <a:rPr lang="en-US" sz="1400"/>
              </a:br>
              <a:r>
                <a:rPr lang="en-US" sz="1400"/>
                <a:t>point</a:t>
              </a:r>
              <a:br>
                <a:rPr lang="en-US" sz="1400"/>
              </a:br>
              <a:r>
                <a:rPr lang="en-US" sz="1400"/>
                <a:t>(4x1)</a:t>
              </a:r>
            </a:p>
          </p:txBody>
        </p:sp>
        <p:sp>
          <p:nvSpPr>
            <p:cNvPr id="6161" name="AutoShape 17"/>
            <p:cNvSpPr>
              <a:spLocks noChangeArrowheads="1"/>
            </p:cNvSpPr>
            <p:nvPr/>
          </p:nvSpPr>
          <p:spPr bwMode="auto">
            <a:xfrm>
              <a:off x="7162800" y="4876800"/>
              <a:ext cx="533400" cy="1524000"/>
            </a:xfrm>
            <a:prstGeom prst="bracketPair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2" name="AutoShape 18"/>
            <p:cNvSpPr>
              <a:spLocks noChangeArrowheads="1"/>
            </p:cNvSpPr>
            <p:nvPr/>
          </p:nvSpPr>
          <p:spPr bwMode="auto">
            <a:xfrm>
              <a:off x="1047750" y="5029200"/>
              <a:ext cx="533400" cy="1219200"/>
            </a:xfrm>
            <a:prstGeom prst="bracketPair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Rectangle 2"/>
          <p:cNvSpPr/>
          <p:nvPr/>
        </p:nvSpPr>
        <p:spPr bwMode="auto">
          <a:xfrm>
            <a:off x="1447800" y="2133600"/>
            <a:ext cx="2133600" cy="1905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724400" y="2167597"/>
            <a:ext cx="545306" cy="1905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10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  <p:bldP spid="3" grpId="0" animBg="1"/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615238" y="0"/>
            <a:ext cx="15287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Slide Credit: </a:t>
            </a:r>
            <a:r>
              <a:rPr lang="en-US" sz="1050" dirty="0" err="1"/>
              <a:t>Saverese</a:t>
            </a:r>
            <a:endParaRPr lang="en-US" sz="1050" dirty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Projection matrix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1122363" y="4267200"/>
          <a:ext cx="297656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73" name="Equation" r:id="rId4" imgW="952200" imgH="215640" progId="Equation.3">
                  <p:embed/>
                </p:oleObj>
              </mc:Choice>
              <mc:Fallback>
                <p:oleObj name="Equation" r:id="rId4" imgW="952200" imgH="215640" progId="Equation.3">
                  <p:embed/>
                  <p:pic>
                    <p:nvPicPr>
                      <p:cNvPr id="409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2363" y="4267200"/>
                        <a:ext cx="2976562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Box 11"/>
          <p:cNvSpPr txBox="1">
            <a:spLocks noChangeArrowheads="1"/>
          </p:cNvSpPr>
          <p:nvPr/>
        </p:nvSpPr>
        <p:spPr bwMode="auto">
          <a:xfrm>
            <a:off x="4419600" y="4191000"/>
            <a:ext cx="33952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x</a:t>
            </a:r>
            <a:r>
              <a:rPr lang="en-US" dirty="0" smtClean="0"/>
              <a:t>: </a:t>
            </a:r>
            <a:r>
              <a:rPr lang="en-US" dirty="0"/>
              <a:t>Image Coordinates: (u,v,1)</a:t>
            </a:r>
          </a:p>
          <a:p>
            <a:r>
              <a:rPr lang="en-US" b="1" dirty="0"/>
              <a:t>K</a:t>
            </a:r>
            <a:r>
              <a:rPr lang="en-US" dirty="0"/>
              <a:t>: Intrinsic Matrix (3x3)</a:t>
            </a:r>
          </a:p>
          <a:p>
            <a:r>
              <a:rPr lang="en-US" b="1" dirty="0"/>
              <a:t>R</a:t>
            </a:r>
            <a:r>
              <a:rPr lang="en-US" dirty="0"/>
              <a:t>: Rotation (3x3) </a:t>
            </a:r>
          </a:p>
          <a:p>
            <a:r>
              <a:rPr lang="en-US" b="1" dirty="0"/>
              <a:t>t</a:t>
            </a:r>
            <a:r>
              <a:rPr lang="en-US" dirty="0"/>
              <a:t>: Translation (3x1)</a:t>
            </a:r>
          </a:p>
          <a:p>
            <a:r>
              <a:rPr lang="en-US" b="1" dirty="0" smtClean="0"/>
              <a:t>X</a:t>
            </a:r>
            <a:r>
              <a:rPr lang="en-US" dirty="0" smtClean="0"/>
              <a:t>:</a:t>
            </a:r>
            <a:r>
              <a:rPr lang="en-US" b="1" dirty="0" smtClean="0"/>
              <a:t> </a:t>
            </a:r>
            <a:r>
              <a:rPr lang="en-US" dirty="0"/>
              <a:t>World Coordinates: (X,Y,Z,1)</a:t>
            </a:r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129540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Line 12"/>
          <p:cNvSpPr>
            <a:spLocks noChangeShapeType="1"/>
          </p:cNvSpPr>
          <p:nvPr/>
        </p:nvSpPr>
        <p:spPr bwMode="auto">
          <a:xfrm flipV="1">
            <a:off x="7696200" y="1219200"/>
            <a:ext cx="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4" name="Line 13"/>
          <p:cNvSpPr>
            <a:spLocks noChangeShapeType="1"/>
          </p:cNvSpPr>
          <p:nvPr/>
        </p:nvSpPr>
        <p:spPr bwMode="auto">
          <a:xfrm flipH="1">
            <a:off x="7162800" y="2438400"/>
            <a:ext cx="5334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5" name="Line 14"/>
          <p:cNvSpPr>
            <a:spLocks noChangeShapeType="1"/>
          </p:cNvSpPr>
          <p:nvPr/>
        </p:nvSpPr>
        <p:spPr bwMode="auto">
          <a:xfrm>
            <a:off x="7696200" y="2438400"/>
            <a:ext cx="685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6" name="Text Box 15"/>
          <p:cNvSpPr txBox="1">
            <a:spLocks noChangeArrowheads="1"/>
          </p:cNvSpPr>
          <p:nvPr/>
        </p:nvSpPr>
        <p:spPr bwMode="auto">
          <a:xfrm>
            <a:off x="7696200" y="266700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107" name="Text Box 16"/>
          <p:cNvSpPr txBox="1">
            <a:spLocks noChangeArrowheads="1"/>
          </p:cNvSpPr>
          <p:nvPr/>
        </p:nvSpPr>
        <p:spPr bwMode="auto">
          <a:xfrm>
            <a:off x="7620000" y="2498725"/>
            <a:ext cx="5286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4108" name="Text Box 17"/>
          <p:cNvSpPr txBox="1">
            <a:spLocks noChangeArrowheads="1"/>
          </p:cNvSpPr>
          <p:nvPr/>
        </p:nvSpPr>
        <p:spPr bwMode="auto">
          <a:xfrm>
            <a:off x="6934200" y="29718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4109" name="Text Box 18"/>
          <p:cNvSpPr txBox="1">
            <a:spLocks noChangeArrowheads="1"/>
          </p:cNvSpPr>
          <p:nvPr/>
        </p:nvSpPr>
        <p:spPr bwMode="auto">
          <a:xfrm>
            <a:off x="8001000" y="205740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4110" name="Text Box 19"/>
          <p:cNvSpPr txBox="1">
            <a:spLocks noChangeArrowheads="1"/>
          </p:cNvSpPr>
          <p:nvPr/>
        </p:nvSpPr>
        <p:spPr bwMode="auto">
          <a:xfrm>
            <a:off x="7772400" y="11430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sp>
        <p:nvSpPr>
          <p:cNvPr id="4111" name="Freeform 22"/>
          <p:cNvSpPr>
            <a:spLocks/>
          </p:cNvSpPr>
          <p:nvPr/>
        </p:nvSpPr>
        <p:spPr bwMode="auto">
          <a:xfrm>
            <a:off x="4267200" y="1358900"/>
            <a:ext cx="3200400" cy="469900"/>
          </a:xfrm>
          <a:custGeom>
            <a:avLst/>
            <a:gdLst>
              <a:gd name="T0" fmla="*/ 0 w 2016"/>
              <a:gd name="T1" fmla="*/ 2147483647 h 296"/>
              <a:gd name="T2" fmla="*/ 2147483647 w 2016"/>
              <a:gd name="T3" fmla="*/ 2147483647 h 296"/>
              <a:gd name="T4" fmla="*/ 2147483647 w 2016"/>
              <a:gd name="T5" fmla="*/ 2147483647 h 296"/>
              <a:gd name="T6" fmla="*/ 2147483647 w 2016"/>
              <a:gd name="T7" fmla="*/ 2147483647 h 296"/>
              <a:gd name="T8" fmla="*/ 0 60000 65536"/>
              <a:gd name="T9" fmla="*/ 0 60000 65536"/>
              <a:gd name="T10" fmla="*/ 0 60000 65536"/>
              <a:gd name="T11" fmla="*/ 0 60000 65536"/>
              <a:gd name="T12" fmla="*/ 0 w 2016"/>
              <a:gd name="T13" fmla="*/ 0 h 296"/>
              <a:gd name="T14" fmla="*/ 2016 w 2016"/>
              <a:gd name="T15" fmla="*/ 296 h 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16" h="296">
                <a:moveTo>
                  <a:pt x="0" y="296"/>
                </a:moveTo>
                <a:cubicBezTo>
                  <a:pt x="188" y="224"/>
                  <a:pt x="376" y="152"/>
                  <a:pt x="624" y="104"/>
                </a:cubicBezTo>
                <a:cubicBezTo>
                  <a:pt x="872" y="56"/>
                  <a:pt x="1256" y="16"/>
                  <a:pt x="1488" y="8"/>
                </a:cubicBezTo>
                <a:cubicBezTo>
                  <a:pt x="1720" y="0"/>
                  <a:pt x="1868" y="28"/>
                  <a:pt x="2016" y="56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2" name="Text Box 23"/>
          <p:cNvSpPr txBox="1">
            <a:spLocks noChangeArrowheads="1"/>
          </p:cNvSpPr>
          <p:nvPr/>
        </p:nvSpPr>
        <p:spPr bwMode="auto">
          <a:xfrm>
            <a:off x="5181600" y="990600"/>
            <a:ext cx="496888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R,T</a:t>
            </a:r>
          </a:p>
        </p:txBody>
      </p:sp>
    </p:spTree>
    <p:extLst>
      <p:ext uri="{BB962C8B-B14F-4D97-AF65-F5344CB8AC3E}">
        <p14:creationId xmlns:p14="http://schemas.microsoft.com/office/powerpoint/2010/main" val="39250311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1066800" y="54102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26" name="Equation" r:id="rId4" imgW="901440" imgH="215640" progId="Equation.3">
                  <p:embed/>
                </p:oleObj>
              </mc:Choice>
              <mc:Fallback>
                <p:oleObj name="Equation" r:id="rId4" imgW="901440" imgH="215640" progId="Equation.3">
                  <p:embed/>
                  <p:pic>
                    <p:nvPicPr>
                      <p:cNvPr id="512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54102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4500563" y="4711700"/>
          <a:ext cx="3516312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27" name="Equation" r:id="rId6" imgW="1650960" imgH="927000" progId="Equation.3">
                  <p:embed/>
                </p:oleObj>
              </mc:Choice>
              <mc:Fallback>
                <p:oleObj name="Equation" r:id="rId6" imgW="1650960" imgH="927000" progId="Equation.3">
                  <p:embed/>
                  <p:pic>
                    <p:nvPicPr>
                      <p:cNvPr id="512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4711700"/>
                        <a:ext cx="3516312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5612475" y="5045825"/>
            <a:ext cx="1371600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6629400" y="4648200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7010400" y="42672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604000"/>
            <a:ext cx="15287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Slide Credit: </a:t>
            </a:r>
            <a:r>
              <a:rPr lang="en-US" sz="1050" dirty="0" err="1"/>
              <a:t>Saverese</a:t>
            </a:r>
            <a:endParaRPr lang="en-US" sz="1050" dirty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Projection matrix</a:t>
            </a: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1519238" y="3276600"/>
            <a:ext cx="307657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/>
              <a:t> </a:t>
            </a:r>
            <a:r>
              <a:rPr lang="en-US" sz="2000"/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/>
              <a:t> Optical center at (0,0)</a:t>
            </a:r>
          </a:p>
          <a:p>
            <a:pPr>
              <a:buFont typeface="Arial" charset="0"/>
              <a:buChar char="•"/>
            </a:pPr>
            <a:r>
              <a:rPr lang="en-US" sz="2000"/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4572000" y="32766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4038600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11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573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Remove assumption: known optical center</a:t>
            </a:r>
            <a:endParaRPr lang="en-US" dirty="0"/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1057275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50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614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275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7"/>
          <p:cNvGraphicFramePr>
            <a:graphicFrameLocks noChangeAspect="1"/>
          </p:cNvGraphicFramePr>
          <p:nvPr/>
        </p:nvGraphicFramePr>
        <p:xfrm>
          <a:off x="4645025" y="3111500"/>
          <a:ext cx="365442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51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614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5025" y="3111500"/>
                        <a:ext cx="3654425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8"/>
          <p:cNvSpPr>
            <a:spLocks noChangeArrowheads="1"/>
          </p:cNvSpPr>
          <p:nvPr/>
        </p:nvSpPr>
        <p:spPr bwMode="auto">
          <a:xfrm>
            <a:off x="5807825" y="3352800"/>
            <a:ext cx="13716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TextBox 9"/>
          <p:cNvSpPr txBox="1">
            <a:spLocks noChangeArrowheads="1"/>
          </p:cNvSpPr>
          <p:nvPr/>
        </p:nvSpPr>
        <p:spPr bwMode="auto">
          <a:xfrm>
            <a:off x="1509713" y="1676400"/>
            <a:ext cx="307657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/>
              <a:t> </a:t>
            </a:r>
            <a:r>
              <a:rPr lang="en-US" sz="2000"/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/>
              <a:t> No skew</a:t>
            </a:r>
          </a:p>
        </p:txBody>
      </p:sp>
      <p:sp>
        <p:nvSpPr>
          <p:cNvPr id="6151" name="TextBox 10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41148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37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Remove assumption: square pixels</a:t>
            </a: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1057275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74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717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275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7"/>
          <p:cNvGraphicFramePr>
            <a:graphicFrameLocks noChangeAspect="1"/>
          </p:cNvGraphicFramePr>
          <p:nvPr/>
        </p:nvGraphicFramePr>
        <p:xfrm>
          <a:off x="4618038" y="3073400"/>
          <a:ext cx="3652837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75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717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8038" y="3073400"/>
                        <a:ext cx="3652837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5748250" y="3352800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TextBox 9"/>
          <p:cNvSpPr txBox="1">
            <a:spLocks noChangeArrowheads="1"/>
          </p:cNvSpPr>
          <p:nvPr/>
        </p:nvSpPr>
        <p:spPr bwMode="auto">
          <a:xfrm>
            <a:off x="1509713" y="1676400"/>
            <a:ext cx="30765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skew</a:t>
            </a:r>
          </a:p>
        </p:txBody>
      </p:sp>
      <p:sp>
        <p:nvSpPr>
          <p:cNvPr id="7175" name="TextBox 10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40386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1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Remove assumption: non-skewed pixels</a:t>
            </a:r>
            <a:endParaRPr lang="en-US" dirty="0"/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1057275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98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819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275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7"/>
          <p:cNvGraphicFramePr>
            <a:graphicFrameLocks noChangeAspect="1"/>
          </p:cNvGraphicFramePr>
          <p:nvPr/>
        </p:nvGraphicFramePr>
        <p:xfrm>
          <a:off x="4643438" y="3111500"/>
          <a:ext cx="365442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99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819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3111500"/>
                        <a:ext cx="3654425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5748250" y="3386050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TextBox 9"/>
          <p:cNvSpPr txBox="1">
            <a:spLocks noChangeArrowheads="1"/>
          </p:cNvSpPr>
          <p:nvPr/>
        </p:nvSpPr>
        <p:spPr bwMode="auto">
          <a:xfrm>
            <a:off x="1509713" y="1676400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Intrinsic Assumptions</a:t>
            </a:r>
          </a:p>
        </p:txBody>
      </p:sp>
      <p:sp>
        <p:nvSpPr>
          <p:cNvPr id="8199" name="TextBox 10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9624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01" name="TextBox 8"/>
          <p:cNvSpPr txBox="1">
            <a:spLocks noChangeArrowheads="1"/>
          </p:cNvSpPr>
          <p:nvPr/>
        </p:nvSpPr>
        <p:spPr bwMode="auto">
          <a:xfrm>
            <a:off x="1295400" y="6488113"/>
            <a:ext cx="6088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Note: different books use different notation for parameters</a:t>
            </a:r>
          </a:p>
        </p:txBody>
      </p:sp>
    </p:spTree>
    <p:extLst>
      <p:ext uri="{BB962C8B-B14F-4D97-AF65-F5344CB8AC3E}">
        <p14:creationId xmlns:p14="http://schemas.microsoft.com/office/powerpoint/2010/main" val="66290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Oriented and Translated Camera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600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Line 12"/>
          <p:cNvSpPr>
            <a:spLocks noChangeShapeType="1"/>
          </p:cNvSpPr>
          <p:nvPr/>
        </p:nvSpPr>
        <p:spPr bwMode="auto">
          <a:xfrm flipV="1">
            <a:off x="7315200" y="2209800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7" name="Line 13"/>
          <p:cNvSpPr>
            <a:spLocks noChangeShapeType="1"/>
          </p:cNvSpPr>
          <p:nvPr/>
        </p:nvSpPr>
        <p:spPr bwMode="auto">
          <a:xfrm flipH="1">
            <a:off x="6705600" y="3429000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8" name="Line 14"/>
          <p:cNvSpPr>
            <a:spLocks noChangeShapeType="1"/>
          </p:cNvSpPr>
          <p:nvPr/>
        </p:nvSpPr>
        <p:spPr bwMode="auto">
          <a:xfrm>
            <a:off x="7315200" y="3429000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9" name="Text Box 15"/>
          <p:cNvSpPr txBox="1">
            <a:spLocks noChangeArrowheads="1"/>
          </p:cNvSpPr>
          <p:nvPr/>
        </p:nvSpPr>
        <p:spPr bwMode="auto">
          <a:xfrm>
            <a:off x="7315200" y="365760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4280" name="Text Box 16"/>
          <p:cNvSpPr txBox="1">
            <a:spLocks noChangeArrowheads="1"/>
          </p:cNvSpPr>
          <p:nvPr/>
        </p:nvSpPr>
        <p:spPr bwMode="auto">
          <a:xfrm>
            <a:off x="7239000" y="3489325"/>
            <a:ext cx="5286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54281" name="Text Box 17"/>
          <p:cNvSpPr txBox="1">
            <a:spLocks noChangeArrowheads="1"/>
          </p:cNvSpPr>
          <p:nvPr/>
        </p:nvSpPr>
        <p:spPr bwMode="auto">
          <a:xfrm>
            <a:off x="6553200" y="39624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54282" name="Text Box 18"/>
          <p:cNvSpPr txBox="1">
            <a:spLocks noChangeArrowheads="1"/>
          </p:cNvSpPr>
          <p:nvPr/>
        </p:nvSpPr>
        <p:spPr bwMode="auto">
          <a:xfrm>
            <a:off x="7620000" y="304800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54283" name="Text Box 19"/>
          <p:cNvSpPr txBox="1">
            <a:spLocks noChangeArrowheads="1"/>
          </p:cNvSpPr>
          <p:nvPr/>
        </p:nvSpPr>
        <p:spPr bwMode="auto">
          <a:xfrm>
            <a:off x="7391400" y="21336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7" name="Straight Arrow Connector 16"/>
          <p:cNvCxnSpPr>
            <a:endCxn id="54276" idx="0"/>
          </p:cNvCxnSpPr>
          <p:nvPr/>
        </p:nvCxnSpPr>
        <p:spPr>
          <a:xfrm flipV="1">
            <a:off x="3581400" y="3425825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5" name="TextBox 17"/>
          <p:cNvSpPr txBox="1">
            <a:spLocks noChangeArrowheads="1"/>
          </p:cNvSpPr>
          <p:nvPr/>
        </p:nvSpPr>
        <p:spPr bwMode="auto">
          <a:xfrm>
            <a:off x="5943600" y="2971800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22" name="Curved Left Arrow 21"/>
          <p:cNvSpPr/>
          <p:nvPr/>
        </p:nvSpPr>
        <p:spPr>
          <a:xfrm rot="19926854">
            <a:off x="8043863" y="1749425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4287" name="TextBox 22"/>
          <p:cNvSpPr txBox="1">
            <a:spLocks noChangeArrowheads="1"/>
          </p:cNvSpPr>
          <p:nvPr/>
        </p:nvSpPr>
        <p:spPr bwMode="auto">
          <a:xfrm>
            <a:off x="7772400" y="1219200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76954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Allow camera translation</a:t>
            </a:r>
          </a:p>
        </p:txBody>
      </p:sp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304800" y="3810000"/>
          <a:ext cx="277812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22" name="Equation" r:id="rId3" imgW="888840" imgH="215640" progId="Equation.3">
                  <p:embed/>
                </p:oleObj>
              </mc:Choice>
              <mc:Fallback>
                <p:oleObj name="Equation" r:id="rId3" imgW="888840" imgH="215640" progId="Equation.3">
                  <p:embed/>
                  <p:pic>
                    <p:nvPicPr>
                      <p:cNvPr id="921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810000"/>
                        <a:ext cx="277812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7"/>
          <p:cNvGraphicFramePr>
            <a:graphicFrameLocks noChangeAspect="1"/>
          </p:cNvGraphicFramePr>
          <p:nvPr/>
        </p:nvGraphicFramePr>
        <p:xfrm>
          <a:off x="3930650" y="3111500"/>
          <a:ext cx="50847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23" name="Equation" r:id="rId5" imgW="2387520" imgH="927000" progId="Equation.3">
                  <p:embed/>
                </p:oleObj>
              </mc:Choice>
              <mc:Fallback>
                <p:oleObj name="Equation" r:id="rId5" imgW="2387520" imgH="927000" progId="Equation.3">
                  <p:embed/>
                  <p:pic>
                    <p:nvPicPr>
                      <p:cNvPr id="921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0650" y="3111500"/>
                        <a:ext cx="50847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1509713" y="1676400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Intrinsic Assumptions</a:t>
            </a:r>
          </a:p>
        </p:txBody>
      </p:sp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endParaRPr lang="en-US" sz="2000"/>
          </a:p>
        </p:txBody>
      </p:sp>
      <p:sp>
        <p:nvSpPr>
          <p:cNvPr id="9" name="Right Arrow 8"/>
          <p:cNvSpPr/>
          <p:nvPr/>
        </p:nvSpPr>
        <p:spPr>
          <a:xfrm>
            <a:off x="32766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55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3D Rotation of Points</a:t>
            </a:r>
          </a:p>
        </p:txBody>
      </p:sp>
      <p:sp>
        <p:nvSpPr>
          <p:cNvPr id="393219" name="Text Box 3"/>
          <p:cNvSpPr txBox="1">
            <a:spLocks noChangeArrowheads="1"/>
          </p:cNvSpPr>
          <p:nvPr/>
        </p:nvSpPr>
        <p:spPr bwMode="auto">
          <a:xfrm>
            <a:off x="533400" y="1443038"/>
            <a:ext cx="8012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/>
              <a:t>Rotation around the coordinate axes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2400">
                <a:solidFill>
                  <a:srgbClr val="CC3300"/>
                </a:solidFill>
              </a:rPr>
              <a:t>counter-clockwise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</p:txBody>
      </p:sp>
      <p:graphicFrame>
        <p:nvGraphicFramePr>
          <p:cNvPr id="393220" name="Object 4"/>
          <p:cNvGraphicFramePr>
            <a:graphicFrameLocks noChangeAspect="1"/>
          </p:cNvGraphicFramePr>
          <p:nvPr/>
        </p:nvGraphicFramePr>
        <p:xfrm>
          <a:off x="4038600" y="2276475"/>
          <a:ext cx="3470275" cy="404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40" name="Equation" r:id="rId3" imgW="1828800" imgH="2133360" progId="Equation.3">
                  <p:embed/>
                </p:oleObj>
              </mc:Choice>
              <mc:Fallback>
                <p:oleObj name="Equation" r:id="rId3" imgW="1828800" imgH="2133360" progId="Equation.3">
                  <p:embed/>
                  <p:pic>
                    <p:nvPicPr>
                      <p:cNvPr id="3932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276475"/>
                        <a:ext cx="3470275" cy="404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98525" y="2743200"/>
            <a:ext cx="2241550" cy="2286000"/>
            <a:chOff x="566" y="1680"/>
            <a:chExt cx="1412" cy="1440"/>
          </a:xfrm>
        </p:grpSpPr>
        <p:sp>
          <p:nvSpPr>
            <p:cNvPr id="10250" name="Line 6"/>
            <p:cNvSpPr>
              <a:spLocks noChangeShapeType="1"/>
            </p:cNvSpPr>
            <p:nvPr/>
          </p:nvSpPr>
          <p:spPr bwMode="auto">
            <a:xfrm flipV="1">
              <a:off x="730" y="1680"/>
              <a:ext cx="0" cy="144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1" name="Line 7"/>
            <p:cNvSpPr>
              <a:spLocks noChangeShapeType="1"/>
            </p:cNvSpPr>
            <p:nvPr/>
          </p:nvSpPr>
          <p:spPr bwMode="auto">
            <a:xfrm>
              <a:off x="586" y="2976"/>
              <a:ext cx="1392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2" name="Line 8"/>
            <p:cNvSpPr>
              <a:spLocks noChangeShapeType="1"/>
            </p:cNvSpPr>
            <p:nvPr/>
          </p:nvSpPr>
          <p:spPr bwMode="auto">
            <a:xfrm flipV="1">
              <a:off x="730" y="2304"/>
              <a:ext cx="71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227" name="Text Box 11"/>
            <p:cNvSpPr txBox="1">
              <a:spLocks noChangeArrowheads="1"/>
            </p:cNvSpPr>
            <p:nvPr/>
          </p:nvSpPr>
          <p:spPr bwMode="auto">
            <a:xfrm>
              <a:off x="1680" y="2637"/>
              <a:ext cx="19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</a:p>
          </p:txBody>
        </p:sp>
        <p:sp>
          <p:nvSpPr>
            <p:cNvPr id="393231" name="Text Box 15"/>
            <p:cNvSpPr txBox="1">
              <a:spLocks noChangeArrowheads="1"/>
            </p:cNvSpPr>
            <p:nvPr/>
          </p:nvSpPr>
          <p:spPr bwMode="auto">
            <a:xfrm>
              <a:off x="1056" y="2016"/>
              <a:ext cx="25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  <a:r>
                <a:rPr lang="en-US" sz="200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’</a:t>
              </a:r>
            </a:p>
          </p:txBody>
        </p:sp>
        <p:sp>
          <p:nvSpPr>
            <p:cNvPr id="10255" name="Line 16"/>
            <p:cNvSpPr>
              <a:spLocks noChangeShapeType="1"/>
            </p:cNvSpPr>
            <p:nvPr/>
          </p:nvSpPr>
          <p:spPr bwMode="auto">
            <a:xfrm flipV="1">
              <a:off x="720" y="2832"/>
              <a:ext cx="91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6" name="Line 17"/>
            <p:cNvSpPr>
              <a:spLocks noChangeShapeType="1"/>
            </p:cNvSpPr>
            <p:nvPr/>
          </p:nvSpPr>
          <p:spPr bwMode="auto">
            <a:xfrm>
              <a:off x="1632" y="283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234" name="Text Box 18"/>
            <p:cNvSpPr txBox="1">
              <a:spLocks noChangeArrowheads="1"/>
            </p:cNvSpPr>
            <p:nvPr/>
          </p:nvSpPr>
          <p:spPr bwMode="auto">
            <a:xfrm>
              <a:off x="1574" y="2333"/>
              <a:ext cx="1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sym typeface="Symbol" pitchFamily="18" charset="2"/>
                </a:rPr>
                <a:t>g</a:t>
              </a:r>
              <a:endPara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endParaRPr>
            </a:p>
          </p:txBody>
        </p:sp>
        <p:sp>
          <p:nvSpPr>
            <p:cNvPr id="393236" name="Text Box 20"/>
            <p:cNvSpPr txBox="1">
              <a:spLocks noChangeArrowheads="1"/>
            </p:cNvSpPr>
            <p:nvPr/>
          </p:nvSpPr>
          <p:spPr bwMode="auto">
            <a:xfrm>
              <a:off x="566" y="2669"/>
              <a:ext cx="2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y</a:t>
              </a:r>
            </a:p>
          </p:txBody>
        </p:sp>
        <p:sp>
          <p:nvSpPr>
            <p:cNvPr id="10259" name="Arc 22"/>
            <p:cNvSpPr>
              <a:spLocks/>
            </p:cNvSpPr>
            <p:nvPr/>
          </p:nvSpPr>
          <p:spPr bwMode="auto">
            <a:xfrm>
              <a:off x="1440" y="2304"/>
              <a:ext cx="192" cy="5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46" name="AutoShape 24"/>
          <p:cNvSpPr>
            <a:spLocks noChangeArrowheads="1"/>
          </p:cNvSpPr>
          <p:nvPr/>
        </p:nvSpPr>
        <p:spPr bwMode="auto">
          <a:xfrm rot="3319573" flipH="1">
            <a:off x="2590800" y="3276600"/>
            <a:ext cx="838200" cy="53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Line 25"/>
          <p:cNvSpPr>
            <a:spLocks noChangeShapeType="1"/>
          </p:cNvSpPr>
          <p:nvPr/>
        </p:nvSpPr>
        <p:spPr bwMode="auto">
          <a:xfrm flipH="1">
            <a:off x="330200" y="4800600"/>
            <a:ext cx="838200" cy="1219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3242" name="Text Box 26"/>
          <p:cNvSpPr txBox="1">
            <a:spLocks noChangeArrowheads="1"/>
          </p:cNvSpPr>
          <p:nvPr/>
        </p:nvSpPr>
        <p:spPr bwMode="auto">
          <a:xfrm>
            <a:off x="441325" y="5608638"/>
            <a:ext cx="347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z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15238" y="0"/>
            <a:ext cx="15287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Slide Credit: </a:t>
            </a:r>
            <a:r>
              <a:rPr lang="en-US" sz="1050" dirty="0" err="1"/>
              <a:t>Saverese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5744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Allow camera rotation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124200" y="21336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70" name="Equation" r:id="rId3" imgW="939600" imgH="215640" progId="Equation.3">
                  <p:embed/>
                </p:oleObj>
              </mc:Choice>
              <mc:Fallback>
                <p:oleObj name="Equation" r:id="rId3" imgW="939600" imgH="215640" progId="Equation.3">
                  <p:embed/>
                  <p:pic>
                    <p:nvPicPr>
                      <p:cNvPr id="1126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1336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7"/>
          <p:cNvGraphicFramePr>
            <a:graphicFrameLocks noChangeAspect="1"/>
          </p:cNvGraphicFramePr>
          <p:nvPr/>
        </p:nvGraphicFramePr>
        <p:xfrm>
          <a:off x="1747838" y="3568700"/>
          <a:ext cx="551815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71" name="Equation" r:id="rId5" imgW="2590560" imgH="927000" progId="Equation.3">
                  <p:embed/>
                </p:oleObj>
              </mc:Choice>
              <mc:Fallback>
                <p:oleObj name="Equation" r:id="rId5" imgW="2590560" imgH="927000" progId="Equation.3">
                  <p:embed/>
                  <p:pic>
                    <p:nvPicPr>
                      <p:cNvPr id="1126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7838" y="3568700"/>
                        <a:ext cx="5518150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343400" y="2971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8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Review: Correspondence </a:t>
            </a:r>
            <a:r>
              <a:rPr lang="en-US" sz="3600" dirty="0"/>
              <a:t>and Alignment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165" y="1129553"/>
            <a:ext cx="6998446" cy="5728447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Interest points</a:t>
            </a:r>
            <a:endParaRPr lang="en-US" b="1" dirty="0"/>
          </a:p>
          <a:p>
            <a:pPr lvl="1"/>
            <a:r>
              <a:rPr lang="en-US" dirty="0" smtClean="0"/>
              <a:t>Find </a:t>
            </a:r>
            <a:r>
              <a:rPr lang="en-US" i="1" dirty="0" smtClean="0"/>
              <a:t>distinct </a:t>
            </a:r>
            <a:r>
              <a:rPr lang="en-US" dirty="0" smtClean="0"/>
              <a:t>and </a:t>
            </a:r>
            <a:r>
              <a:rPr lang="en-US" i="1" dirty="0" smtClean="0"/>
              <a:t>repeatable</a:t>
            </a:r>
            <a:r>
              <a:rPr lang="en-US" dirty="0" smtClean="0"/>
              <a:t> points in images</a:t>
            </a:r>
          </a:p>
          <a:p>
            <a:pPr lvl="1"/>
            <a:r>
              <a:rPr lang="en-US" dirty="0" smtClean="0"/>
              <a:t>Harris-&gt; corners, </a:t>
            </a:r>
            <a:r>
              <a:rPr lang="en-US" dirty="0" err="1" smtClean="0"/>
              <a:t>DoG</a:t>
            </a:r>
            <a:r>
              <a:rPr lang="en-US" dirty="0" smtClean="0"/>
              <a:t> -&gt; blobs</a:t>
            </a:r>
          </a:p>
          <a:p>
            <a:pPr lvl="1"/>
            <a:r>
              <a:rPr lang="en-US" dirty="0" smtClean="0"/>
              <a:t>SIFT -&gt; feature descriptor</a:t>
            </a:r>
          </a:p>
          <a:p>
            <a:r>
              <a:rPr lang="en-US" b="1" dirty="0" smtClean="0"/>
              <a:t>Feature tracking and optical flow</a:t>
            </a:r>
          </a:p>
          <a:p>
            <a:pPr lvl="1"/>
            <a:r>
              <a:rPr lang="en-US" dirty="0" smtClean="0"/>
              <a:t>Find motion of a </a:t>
            </a:r>
            <a:r>
              <a:rPr lang="en-US" dirty="0" err="1" smtClean="0"/>
              <a:t>keypoint</a:t>
            </a:r>
            <a:r>
              <a:rPr lang="en-US" dirty="0" smtClean="0"/>
              <a:t>/pixel over time</a:t>
            </a:r>
          </a:p>
          <a:p>
            <a:pPr lvl="1"/>
            <a:r>
              <a:rPr lang="en-US" dirty="0" smtClean="0"/>
              <a:t>Lucas-</a:t>
            </a:r>
            <a:r>
              <a:rPr lang="en-US" dirty="0" err="1" smtClean="0"/>
              <a:t>Kanade</a:t>
            </a:r>
            <a:r>
              <a:rPr lang="en-US" dirty="0" smtClean="0"/>
              <a:t>: </a:t>
            </a:r>
          </a:p>
          <a:p>
            <a:pPr lvl="2"/>
            <a:r>
              <a:rPr lang="en-US" dirty="0" smtClean="0"/>
              <a:t>brightness consistency, small motion, spatial coherence</a:t>
            </a:r>
          </a:p>
          <a:p>
            <a:pPr lvl="1"/>
            <a:r>
              <a:rPr lang="en-US" dirty="0" smtClean="0"/>
              <a:t>Handle large motion: </a:t>
            </a:r>
          </a:p>
          <a:p>
            <a:pPr lvl="2"/>
            <a:r>
              <a:rPr lang="en-US" dirty="0" smtClean="0"/>
              <a:t>iterative update + pyramid search</a:t>
            </a:r>
            <a:endParaRPr lang="en-US" dirty="0"/>
          </a:p>
          <a:p>
            <a:r>
              <a:rPr lang="en-US" b="1" dirty="0" smtClean="0"/>
              <a:t>Fitting and alignment </a:t>
            </a:r>
          </a:p>
          <a:p>
            <a:pPr lvl="1"/>
            <a:r>
              <a:rPr lang="en-US" dirty="0" smtClean="0"/>
              <a:t>find </a:t>
            </a:r>
            <a:r>
              <a:rPr lang="en-US" dirty="0"/>
              <a:t>the transformation </a:t>
            </a:r>
            <a:r>
              <a:rPr lang="en-US" dirty="0" smtClean="0"/>
              <a:t>parameters that </a:t>
            </a:r>
            <a:br>
              <a:rPr lang="en-US" dirty="0" smtClean="0"/>
            </a:br>
            <a:r>
              <a:rPr lang="en-US" dirty="0" smtClean="0"/>
              <a:t>best </a:t>
            </a:r>
            <a:r>
              <a:rPr lang="en-US" dirty="0"/>
              <a:t>align matched points</a:t>
            </a:r>
            <a:endParaRPr lang="en-US" dirty="0" smtClean="0"/>
          </a:p>
          <a:p>
            <a:r>
              <a:rPr lang="en-US" b="1" dirty="0" smtClean="0"/>
              <a:t>Object instance recognition </a:t>
            </a:r>
          </a:p>
          <a:p>
            <a:pPr lvl="1"/>
            <a:r>
              <a:rPr lang="en-US" dirty="0" err="1" smtClean="0"/>
              <a:t>Keypoint</a:t>
            </a:r>
            <a:r>
              <a:rPr lang="en-US" dirty="0" smtClean="0"/>
              <a:t>-based </a:t>
            </a:r>
            <a:r>
              <a:rPr lang="en-US" dirty="0"/>
              <a:t>object instance recognition and </a:t>
            </a:r>
            <a:r>
              <a:rPr lang="en-US" dirty="0" smtClean="0"/>
              <a:t>search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753" y="2524592"/>
            <a:ext cx="2223247" cy="9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3222" y="5670735"/>
            <a:ext cx="1024660" cy="105893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943866" y="3562472"/>
            <a:ext cx="2177020" cy="1015504"/>
            <a:chOff x="863221" y="1806008"/>
            <a:chExt cx="7426144" cy="346403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87875" y="1806008"/>
              <a:ext cx="3701490" cy="346403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3221" y="1806008"/>
              <a:ext cx="3662928" cy="3464036"/>
            </a:xfrm>
            <a:prstGeom prst="rect">
              <a:avLst/>
            </a:prstGeom>
          </p:spPr>
        </p:pic>
      </p:grpSp>
      <p:pic>
        <p:nvPicPr>
          <p:cNvPr id="96258" name="Picture 2" descr="https://filebox.ece.vt.edu/~jbhuang/teaching/ece5554-4554/fa16/images/fittin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641" y="4645444"/>
            <a:ext cx="957823" cy="95782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7452556"/>
              </p:ext>
            </p:extLst>
          </p:nvPr>
        </p:nvGraphicFramePr>
        <p:xfrm>
          <a:off x="7043963" y="889282"/>
          <a:ext cx="1976826" cy="1580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31" name="Image" r:id="rId8" imgW="8761905" imgH="7009524" progId="Photoshop.Image.10">
                  <p:embed/>
                </p:oleObj>
              </mc:Choice>
              <mc:Fallback>
                <p:oleObj name="Image" r:id="rId8" imgW="8761905" imgH="7009524" progId="Photoshop.Image.10">
                  <p:embed/>
                  <p:pic>
                    <p:nvPicPr>
                      <p:cNvPr id="1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3963" y="889282"/>
                        <a:ext cx="1976826" cy="15804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567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Degrees of freedom</a:t>
            </a:r>
          </a:p>
        </p:txBody>
      </p:sp>
      <p:graphicFrame>
        <p:nvGraphicFramePr>
          <p:cNvPr id="12290" name="Object 4"/>
          <p:cNvGraphicFramePr>
            <a:graphicFrameLocks noChangeAspect="1"/>
          </p:cNvGraphicFramePr>
          <p:nvPr/>
        </p:nvGraphicFramePr>
        <p:xfrm>
          <a:off x="3124200" y="21336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94" name="Equation" r:id="rId4" imgW="939600" imgH="215640" progId="Equation.3">
                  <p:embed/>
                </p:oleObj>
              </mc:Choice>
              <mc:Fallback>
                <p:oleObj name="Equation" r:id="rId4" imgW="939600" imgH="215640" progId="Equation.3">
                  <p:embed/>
                  <p:pic>
                    <p:nvPicPr>
                      <p:cNvPr id="1229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1336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ChangeAspect="1"/>
          </p:cNvGraphicFramePr>
          <p:nvPr/>
        </p:nvGraphicFramePr>
        <p:xfrm>
          <a:off x="1749425" y="3568700"/>
          <a:ext cx="55165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95" name="Equation" r:id="rId6" imgW="2590560" imgH="927000" progId="Equation.3">
                  <p:embed/>
                </p:oleObj>
              </mc:Choice>
              <mc:Fallback>
                <p:oleObj name="Equation" r:id="rId6" imgW="2590560" imgH="927000" progId="Equation.3">
                  <p:embed/>
                  <p:pic>
                    <p:nvPicPr>
                      <p:cNvPr id="1229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9425" y="3568700"/>
                        <a:ext cx="55165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343400" y="2971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3276600" y="3429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5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5257800" y="3429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00201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Vanishing Point = Projection from Infinity</a:t>
            </a:r>
            <a:endParaRPr lang="en-US" dirty="0"/>
          </a:p>
        </p:txBody>
      </p:sp>
      <p:graphicFrame>
        <p:nvGraphicFramePr>
          <p:cNvPr id="635906" name="Object 4"/>
          <p:cNvGraphicFramePr>
            <a:graphicFrameLocks noChangeAspect="1"/>
          </p:cNvGraphicFramePr>
          <p:nvPr/>
        </p:nvGraphicFramePr>
        <p:xfrm>
          <a:off x="685800" y="1143000"/>
          <a:ext cx="8001000" cy="2607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30" name="Equation" r:id="rId3" imgW="2844720" imgH="927000" progId="Equation.3">
                  <p:embed/>
                </p:oleObj>
              </mc:Choice>
              <mc:Fallback>
                <p:oleObj name="Equation" r:id="rId3" imgW="2844720" imgH="927000" progId="Equation.3">
                  <p:embed/>
                  <p:pic>
                    <p:nvPicPr>
                      <p:cNvPr id="63590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143000"/>
                        <a:ext cx="8001000" cy="26074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499" name="Object 7"/>
          <p:cNvGraphicFramePr>
            <a:graphicFrameLocks noChangeAspect="1"/>
          </p:cNvGraphicFramePr>
          <p:nvPr/>
        </p:nvGraphicFramePr>
        <p:xfrm>
          <a:off x="1855788" y="4419600"/>
          <a:ext cx="3730625" cy="148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31" name="Equation" r:id="rId5" imgW="1752480" imgH="698400" progId="Equation.3">
                  <p:embed/>
                </p:oleObj>
              </mc:Choice>
              <mc:Fallback>
                <p:oleObj name="Equation" r:id="rId5" imgW="1752480" imgH="698400" progId="Equation.3">
                  <p:embed/>
                  <p:pic>
                    <p:nvPicPr>
                      <p:cNvPr id="10649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788" y="4419600"/>
                        <a:ext cx="3730625" cy="148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0" name="Object 7"/>
          <p:cNvGraphicFramePr>
            <a:graphicFrameLocks noChangeAspect="1"/>
          </p:cNvGraphicFramePr>
          <p:nvPr/>
        </p:nvGraphicFramePr>
        <p:xfrm>
          <a:off x="5943600" y="4191000"/>
          <a:ext cx="1649412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32" name="Equation" r:id="rId7" imgW="774360" imgH="431640" progId="Equation.3">
                  <p:embed/>
                </p:oleObj>
              </mc:Choice>
              <mc:Fallback>
                <p:oleObj name="Equation" r:id="rId7" imgW="774360" imgH="431640" progId="Equation.3">
                  <p:embed/>
                  <p:pic>
                    <p:nvPicPr>
                      <p:cNvPr id="10650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4191000"/>
                        <a:ext cx="1649412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1" name="Object 7"/>
          <p:cNvGraphicFramePr>
            <a:graphicFrameLocks noChangeAspect="1"/>
          </p:cNvGraphicFramePr>
          <p:nvPr/>
        </p:nvGraphicFramePr>
        <p:xfrm>
          <a:off x="5943600" y="5334000"/>
          <a:ext cx="1622425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33" name="Equation" r:id="rId9" imgW="761760" imgH="431640" progId="Equation.3">
                  <p:embed/>
                </p:oleObj>
              </mc:Choice>
              <mc:Fallback>
                <p:oleObj name="Equation" r:id="rId9" imgW="761760" imgH="431640" progId="Equation.3">
                  <p:embed/>
                  <p:pic>
                    <p:nvPicPr>
                      <p:cNvPr id="10650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5334000"/>
                        <a:ext cx="1622425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69104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19843"/>
            <a:ext cx="7886700" cy="1325563"/>
          </a:xfrm>
        </p:spPr>
        <p:txBody>
          <a:bodyPr/>
          <a:lstStyle/>
          <a:p>
            <a:pPr eaLnBrk="1" hangingPunct="1"/>
            <a:r>
              <a:rPr lang="en-US" dirty="0" smtClean="0"/>
              <a:t>Scaled 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119673"/>
            <a:ext cx="7886700" cy="505729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Special case of perspective projection</a:t>
            </a:r>
          </a:p>
          <a:p>
            <a:pPr lvl="1" eaLnBrk="1" hangingPunct="1"/>
            <a:r>
              <a:rPr lang="en-US" sz="2400" dirty="0" smtClean="0"/>
              <a:t>Object dimensions are small compared to distance to camera</a:t>
            </a:r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r>
              <a:rPr lang="en-US" sz="2400" dirty="0" smtClean="0"/>
              <a:t>Also called “weak perspective”</a:t>
            </a:r>
          </a:p>
        </p:txBody>
      </p:sp>
      <p:sp>
        <p:nvSpPr>
          <p:cNvPr id="13317" name="Freeform 8"/>
          <p:cNvSpPr>
            <a:spLocks/>
          </p:cNvSpPr>
          <p:nvPr/>
        </p:nvSpPr>
        <p:spPr bwMode="auto">
          <a:xfrm>
            <a:off x="2735263" y="2606675"/>
            <a:ext cx="1638300" cy="1177925"/>
          </a:xfrm>
          <a:custGeom>
            <a:avLst/>
            <a:gdLst>
              <a:gd name="T0" fmla="*/ 0 w 1032"/>
              <a:gd name="T1" fmla="*/ 2147483647 h 742"/>
              <a:gd name="T2" fmla="*/ 2147483647 w 1032"/>
              <a:gd name="T3" fmla="*/ 0 h 742"/>
              <a:gd name="T4" fmla="*/ 2147483647 w 1032"/>
              <a:gd name="T5" fmla="*/ 2147483647 h 742"/>
              <a:gd name="T6" fmla="*/ 0 w 1032"/>
              <a:gd name="T7" fmla="*/ 2147483647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8" name="Freeform 9"/>
          <p:cNvSpPr>
            <a:spLocks/>
          </p:cNvSpPr>
          <p:nvPr/>
        </p:nvSpPr>
        <p:spPr bwMode="auto">
          <a:xfrm>
            <a:off x="2711450" y="3054350"/>
            <a:ext cx="71438" cy="93663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9" name="Freeform 10"/>
          <p:cNvSpPr>
            <a:spLocks/>
          </p:cNvSpPr>
          <p:nvPr/>
        </p:nvSpPr>
        <p:spPr bwMode="auto">
          <a:xfrm>
            <a:off x="4325938" y="2547938"/>
            <a:ext cx="71437" cy="93662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0" name="Freeform 11"/>
          <p:cNvSpPr>
            <a:spLocks/>
          </p:cNvSpPr>
          <p:nvPr/>
        </p:nvSpPr>
        <p:spPr bwMode="auto">
          <a:xfrm>
            <a:off x="3336925" y="3736975"/>
            <a:ext cx="69850" cy="93663"/>
          </a:xfrm>
          <a:custGeom>
            <a:avLst/>
            <a:gdLst>
              <a:gd name="T0" fmla="*/ 2147483647 w 44"/>
              <a:gd name="T1" fmla="*/ 2147483647 h 59"/>
              <a:gd name="T2" fmla="*/ 2147483647 w 44"/>
              <a:gd name="T3" fmla="*/ 0 h 59"/>
              <a:gd name="T4" fmla="*/ 2147483647 w 44"/>
              <a:gd name="T5" fmla="*/ 2147483647 h 59"/>
              <a:gd name="T6" fmla="*/ 2147483647 w 44"/>
              <a:gd name="T7" fmla="*/ 2147483647 h 59"/>
              <a:gd name="T8" fmla="*/ 2147483647 w 44"/>
              <a:gd name="T9" fmla="*/ 2147483647 h 59"/>
              <a:gd name="T10" fmla="*/ 2147483647 w 44"/>
              <a:gd name="T11" fmla="*/ 2147483647 h 59"/>
              <a:gd name="T12" fmla="*/ 2147483647 w 44"/>
              <a:gd name="T13" fmla="*/ 2147483647 h 59"/>
              <a:gd name="T14" fmla="*/ 2147483647 w 44"/>
              <a:gd name="T15" fmla="*/ 2147483647 h 59"/>
              <a:gd name="T16" fmla="*/ 0 w 44"/>
              <a:gd name="T17" fmla="*/ 2147483647 h 59"/>
              <a:gd name="T18" fmla="*/ 0 w 44"/>
              <a:gd name="T19" fmla="*/ 2147483647 h 59"/>
              <a:gd name="T20" fmla="*/ 0 w 44"/>
              <a:gd name="T21" fmla="*/ 2147483647 h 59"/>
              <a:gd name="T22" fmla="*/ 2147483647 w 44"/>
              <a:gd name="T23" fmla="*/ 2147483647 h 59"/>
              <a:gd name="T24" fmla="*/ 2147483647 w 44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Freeform 12"/>
          <p:cNvSpPr>
            <a:spLocks/>
          </p:cNvSpPr>
          <p:nvPr/>
        </p:nvSpPr>
        <p:spPr bwMode="auto">
          <a:xfrm>
            <a:off x="2254250" y="1868488"/>
            <a:ext cx="2662238" cy="2574925"/>
          </a:xfrm>
          <a:custGeom>
            <a:avLst/>
            <a:gdLst>
              <a:gd name="T0" fmla="*/ 0 w 1842"/>
              <a:gd name="T1" fmla="*/ 2147483647 h 1847"/>
              <a:gd name="T2" fmla="*/ 2147483647 w 1842"/>
              <a:gd name="T3" fmla="*/ 0 h 1847"/>
              <a:gd name="T4" fmla="*/ 2147483647 w 1842"/>
              <a:gd name="T5" fmla="*/ 2147483647 h 1847"/>
              <a:gd name="T6" fmla="*/ 0 w 1842"/>
              <a:gd name="T7" fmla="*/ 2147483647 h 1847"/>
              <a:gd name="T8" fmla="*/ 0 w 1842"/>
              <a:gd name="T9" fmla="*/ 2147483647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Rectangle 13"/>
          <p:cNvSpPr>
            <a:spLocks noChangeArrowheads="1"/>
          </p:cNvSpPr>
          <p:nvPr/>
        </p:nvSpPr>
        <p:spPr bwMode="auto">
          <a:xfrm>
            <a:off x="4208463" y="2185988"/>
            <a:ext cx="6016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13323" name="Rectangle 14"/>
          <p:cNvSpPr>
            <a:spLocks noChangeArrowheads="1"/>
          </p:cNvSpPr>
          <p:nvPr/>
        </p:nvSpPr>
        <p:spPr bwMode="auto">
          <a:xfrm>
            <a:off x="6424613" y="2205038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latin typeface="Times New Roman" pitchFamily="18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562600" y="2527300"/>
            <a:ext cx="1685925" cy="1284288"/>
            <a:chOff x="3978" y="2483"/>
            <a:chExt cx="1062" cy="809"/>
          </a:xfrm>
        </p:grpSpPr>
        <p:sp>
          <p:nvSpPr>
            <p:cNvPr id="1332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5" name="Line 20"/>
          <p:cNvSpPr>
            <a:spLocks noChangeShapeType="1"/>
          </p:cNvSpPr>
          <p:nvPr/>
        </p:nvSpPr>
        <p:spPr bwMode="auto">
          <a:xfrm flipV="1">
            <a:off x="3352800" y="3775075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6" name="Line 21"/>
          <p:cNvSpPr>
            <a:spLocks noChangeShapeType="1"/>
          </p:cNvSpPr>
          <p:nvPr/>
        </p:nvSpPr>
        <p:spPr bwMode="auto">
          <a:xfrm flipV="1">
            <a:off x="2727325" y="3071813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7" name="Line 22"/>
          <p:cNvSpPr>
            <a:spLocks noChangeShapeType="1"/>
          </p:cNvSpPr>
          <p:nvPr/>
        </p:nvSpPr>
        <p:spPr bwMode="auto">
          <a:xfrm flipV="1">
            <a:off x="4357688" y="2579688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8" name="Text Box 23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/>
        </p:nvGraphicFramePr>
        <p:xfrm>
          <a:off x="5233988" y="4406900"/>
          <a:ext cx="3516312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63" name="Equation" r:id="rId3" imgW="1650960" imgH="927000" progId="Equation.3">
                  <p:embed/>
                </p:oleObj>
              </mc:Choice>
              <mc:Fallback>
                <p:oleObj name="Equation" r:id="rId3" imgW="1650960" imgH="927000" progId="Equation.3">
                  <p:embed/>
                  <p:pic>
                    <p:nvPicPr>
                      <p:cNvPr id="1331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3988" y="4406900"/>
                        <a:ext cx="3516312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869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Orthographic Projection -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0"/>
            <a:ext cx="3581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295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581400"/>
            <a:ext cx="4129088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647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Orthographic Projection -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6674" name="Picture 2" descr="https://media.giphy.com/media/3o6gE6vsgspAbxlK7e/giphy-downsized-larg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86143"/>
            <a:ext cx="9144000" cy="51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57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2794" y="0"/>
            <a:ext cx="7886700" cy="1051859"/>
          </a:xfrm>
        </p:spPr>
        <p:txBody>
          <a:bodyPr/>
          <a:lstStyle/>
          <a:p>
            <a:r>
              <a:rPr lang="en-US" dirty="0" smtClean="0"/>
              <a:t>Applications in object detection</a:t>
            </a:r>
            <a:endParaRPr lang="en-US" dirty="0"/>
          </a:p>
        </p:txBody>
      </p:sp>
      <p:pic>
        <p:nvPicPr>
          <p:cNvPr id="114690" name="Picture 2" descr="http://www.cringel.com/files/images/adin-2007-10-13-DSC-8393-cars-street-small-houses-hills-backdrop-christchurch-new-zealand-cringel.c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94" y="1143000"/>
            <a:ext cx="8309073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5476" y="6292334"/>
            <a:ext cx="6186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Near field: object appearance changes as objects translate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133600" y="5943600"/>
            <a:ext cx="0" cy="3487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294626" y="5105400"/>
            <a:ext cx="1743974" cy="1143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87737" y="773668"/>
            <a:ext cx="6724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Far field: object appearance doesn’t change as objects translate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678630" y="1143000"/>
            <a:ext cx="871987" cy="2819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678630" y="1143000"/>
            <a:ext cx="1743974" cy="2819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768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659752" y="0"/>
            <a:ext cx="7886700" cy="1325563"/>
          </a:xfrm>
        </p:spPr>
        <p:txBody>
          <a:bodyPr/>
          <a:lstStyle/>
          <a:p>
            <a:pPr eaLnBrk="1" hangingPunct="1"/>
            <a:r>
              <a:rPr lang="en-US" dirty="0" smtClean="0"/>
              <a:t>Beyond Pinholes: Radial Distortion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3459"/>
            <a:ext cx="5143500" cy="268448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Common in wide-angle lenses or for special applications (e.g., security)</a:t>
            </a:r>
          </a:p>
          <a:p>
            <a:r>
              <a:rPr lang="en-US" dirty="0" smtClean="0"/>
              <a:t>Creates non-linear terms in projection</a:t>
            </a:r>
          </a:p>
          <a:p>
            <a:r>
              <a:rPr lang="en-US" dirty="0" smtClean="0"/>
              <a:t>Usually handled by through solving for non-linear terms and then correcting image</a:t>
            </a:r>
            <a:endParaRPr lang="en-US" dirty="0"/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547" y="3837946"/>
            <a:ext cx="52959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209800"/>
            <a:ext cx="30543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-17463" y="6596063"/>
            <a:ext cx="199866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Image from Martin </a:t>
            </a:r>
            <a:r>
              <a:rPr lang="en-US" sz="1050" dirty="0" err="1"/>
              <a:t>Habbecke</a:t>
            </a:r>
            <a:endParaRPr lang="en-US" sz="1050" dirty="0"/>
          </a:p>
        </p:txBody>
      </p:sp>
      <p:sp>
        <p:nvSpPr>
          <p:cNvPr id="56326" name="TextBox 7"/>
          <p:cNvSpPr txBox="1">
            <a:spLocks noChangeArrowheads="1"/>
          </p:cNvSpPr>
          <p:nvPr/>
        </p:nvSpPr>
        <p:spPr bwMode="auto">
          <a:xfrm>
            <a:off x="6019800" y="5943600"/>
            <a:ext cx="2613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Corrected Barrel Distortion</a:t>
            </a:r>
          </a:p>
        </p:txBody>
      </p:sp>
    </p:spTree>
    <p:extLst>
      <p:ext uri="{BB962C8B-B14F-4D97-AF65-F5344CB8AC3E}">
        <p14:creationId xmlns:p14="http://schemas.microsoft.com/office/powerpoint/2010/main" val="234768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itle 1"/>
          <p:cNvSpPr>
            <a:spLocks noGrp="1"/>
          </p:cNvSpPr>
          <p:nvPr>
            <p:ph type="title"/>
          </p:nvPr>
        </p:nvSpPr>
        <p:spPr>
          <a:xfrm>
            <a:off x="609600" y="17196"/>
            <a:ext cx="7886700" cy="1325563"/>
          </a:xfrm>
        </p:spPr>
        <p:txBody>
          <a:bodyPr/>
          <a:lstStyle/>
          <a:p>
            <a:pPr eaLnBrk="1" hangingPunct="1"/>
            <a:r>
              <a:rPr lang="en-US" dirty="0" smtClean="0"/>
              <a:t>Things to remember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09600" y="1143000"/>
            <a:ext cx="43434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latin typeface="+mn-lt"/>
              </a:rPr>
              <a:t>Vanishing points and vanishing lines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latin typeface="+mn-lt"/>
              </a:rPr>
              <a:t>Pinhole camera model and camera projection </a:t>
            </a:r>
            <a:r>
              <a:rPr lang="en-US" sz="3200" dirty="0" smtClean="0">
                <a:latin typeface="+mn-lt"/>
              </a:rPr>
              <a:t>matrix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 smtClean="0">
                <a:latin typeface="+mn-lt"/>
              </a:rPr>
              <a:t>Homogeneous coordinates</a:t>
            </a: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4722813" y="609600"/>
            <a:ext cx="4116387" cy="1862138"/>
            <a:chOff x="-28575" y="1676401"/>
            <a:chExt cx="9296400" cy="4754564"/>
          </a:xfrm>
        </p:grpSpPr>
        <p:graphicFrame>
          <p:nvGraphicFramePr>
            <p:cNvPr id="14339" name="Object 5"/>
            <p:cNvGraphicFramePr>
              <a:graphicFrameLocks noChangeAspect="1"/>
            </p:cNvGraphicFramePr>
            <p:nvPr/>
          </p:nvGraphicFramePr>
          <p:xfrm>
            <a:off x="1743075" y="2590800"/>
            <a:ext cx="4962525" cy="3721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592" name="Photo Editor Photo" r:id="rId4" imgW="9752381" imgH="7314286" progId="MSPhotoEd.3">
                    <p:embed/>
                  </p:oleObj>
                </mc:Choice>
                <mc:Fallback>
                  <p:oleObj name="Photo Editor Photo" r:id="rId4" imgW="9752381" imgH="7314286" progId="MSPhotoEd.3">
                    <p:embed/>
                    <p:pic>
                      <p:nvPicPr>
                        <p:cNvPr id="14339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3075" y="2590800"/>
                          <a:ext cx="4962525" cy="3721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45" name="Line 3"/>
            <p:cNvSpPr>
              <a:spLocks noChangeShapeType="1"/>
            </p:cNvSpPr>
            <p:nvPr/>
          </p:nvSpPr>
          <p:spPr bwMode="auto">
            <a:xfrm flipH="1">
              <a:off x="76200" y="3200400"/>
              <a:ext cx="5029200" cy="12954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46" name="Line 4"/>
            <p:cNvSpPr>
              <a:spLocks noChangeShapeType="1"/>
            </p:cNvSpPr>
            <p:nvPr/>
          </p:nvSpPr>
          <p:spPr bwMode="auto">
            <a:xfrm flipH="1" flipV="1">
              <a:off x="76200" y="4495800"/>
              <a:ext cx="3962400" cy="990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47" name="Line 5"/>
            <p:cNvSpPr>
              <a:spLocks noChangeShapeType="1"/>
            </p:cNvSpPr>
            <p:nvPr/>
          </p:nvSpPr>
          <p:spPr bwMode="auto">
            <a:xfrm flipH="1">
              <a:off x="76200" y="4114800"/>
              <a:ext cx="4038600" cy="3810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48" name="Line 6"/>
            <p:cNvSpPr>
              <a:spLocks noChangeShapeType="1"/>
            </p:cNvSpPr>
            <p:nvPr/>
          </p:nvSpPr>
          <p:spPr bwMode="auto">
            <a:xfrm>
              <a:off x="76200" y="4495800"/>
              <a:ext cx="4419600" cy="3048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49" name="Line 7"/>
            <p:cNvSpPr>
              <a:spLocks noChangeShapeType="1"/>
            </p:cNvSpPr>
            <p:nvPr/>
          </p:nvSpPr>
          <p:spPr bwMode="auto">
            <a:xfrm flipV="1">
              <a:off x="76200" y="4267200"/>
              <a:ext cx="4419600" cy="228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50" name="Line 8"/>
            <p:cNvSpPr>
              <a:spLocks noChangeShapeType="1"/>
            </p:cNvSpPr>
            <p:nvPr/>
          </p:nvSpPr>
          <p:spPr bwMode="auto">
            <a:xfrm flipV="1">
              <a:off x="4800600" y="46482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51" name="Line 9"/>
            <p:cNvSpPr>
              <a:spLocks noChangeShapeType="1"/>
            </p:cNvSpPr>
            <p:nvPr/>
          </p:nvSpPr>
          <p:spPr bwMode="auto">
            <a:xfrm>
              <a:off x="4800600" y="35814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52" name="Line 10"/>
            <p:cNvSpPr>
              <a:spLocks noChangeShapeType="1"/>
            </p:cNvSpPr>
            <p:nvPr/>
          </p:nvSpPr>
          <p:spPr bwMode="auto">
            <a:xfrm>
              <a:off x="4800600" y="4343400"/>
              <a:ext cx="4267200" cy="762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53" name="Line 11"/>
            <p:cNvSpPr>
              <a:spLocks noChangeShapeType="1"/>
            </p:cNvSpPr>
            <p:nvPr/>
          </p:nvSpPr>
          <p:spPr bwMode="auto">
            <a:xfrm flipV="1">
              <a:off x="4800600" y="4572000"/>
              <a:ext cx="4267200" cy="5334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54" name="Line 12"/>
            <p:cNvSpPr>
              <a:spLocks noChangeShapeType="1"/>
            </p:cNvSpPr>
            <p:nvPr/>
          </p:nvSpPr>
          <p:spPr bwMode="auto">
            <a:xfrm>
              <a:off x="4800600" y="4038600"/>
              <a:ext cx="4267200" cy="304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7058025" y="4953002"/>
              <a:ext cx="1857375" cy="1477963"/>
              <a:chOff x="4446" y="3120"/>
              <a:chExt cx="1170" cy="931"/>
            </a:xfrm>
          </p:grpSpPr>
          <p:sp>
            <p:nvSpPr>
              <p:cNvPr id="14374" name="Text Box 14"/>
              <p:cNvSpPr txBox="1">
                <a:spLocks noChangeArrowheads="1"/>
              </p:cNvSpPr>
              <p:nvPr/>
            </p:nvSpPr>
            <p:spPr bwMode="auto">
              <a:xfrm>
                <a:off x="4446" y="3408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4375" name="Line 15"/>
              <p:cNvSpPr>
                <a:spLocks noChangeShapeType="1"/>
              </p:cNvSpPr>
              <p:nvPr/>
            </p:nvSpPr>
            <p:spPr bwMode="auto">
              <a:xfrm flipV="1">
                <a:off x="4848" y="3120"/>
                <a:ext cx="768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4356" name="Line 16"/>
            <p:cNvSpPr>
              <a:spLocks noChangeShapeType="1"/>
            </p:cNvSpPr>
            <p:nvPr/>
          </p:nvSpPr>
          <p:spPr bwMode="auto">
            <a:xfrm>
              <a:off x="0" y="4495800"/>
              <a:ext cx="9144000" cy="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0" y="2743200"/>
              <a:ext cx="1828800" cy="1600200"/>
              <a:chOff x="0" y="1728"/>
              <a:chExt cx="1152" cy="1008"/>
            </a:xfrm>
          </p:grpSpPr>
          <p:sp>
            <p:nvSpPr>
              <p:cNvPr id="14372" name="Text Box 18"/>
              <p:cNvSpPr txBox="1">
                <a:spLocks noChangeArrowheads="1"/>
              </p:cNvSpPr>
              <p:nvPr/>
            </p:nvSpPr>
            <p:spPr bwMode="auto">
              <a:xfrm>
                <a:off x="0" y="1728"/>
                <a:ext cx="1152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333399"/>
                    </a:solidFill>
                    <a:latin typeface="Tahoma" pitchFamily="34" charset="0"/>
                  </a:rPr>
                  <a:t> </a:t>
                </a:r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line</a:t>
                </a:r>
              </a:p>
            </p:txBody>
          </p:sp>
          <p:sp>
            <p:nvSpPr>
              <p:cNvPr id="14373" name="Line 19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52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-28575" y="4451351"/>
              <a:ext cx="1843088" cy="1843088"/>
              <a:chOff x="-18" y="2804"/>
              <a:chExt cx="1161" cy="1161"/>
            </a:xfrm>
          </p:grpSpPr>
          <p:sp>
            <p:nvSpPr>
              <p:cNvPr id="14369" name="Oval 21"/>
              <p:cNvSpPr>
                <a:spLocks noChangeAspect="1" noChangeArrowheads="1"/>
              </p:cNvSpPr>
              <p:nvPr/>
            </p:nvSpPr>
            <p:spPr bwMode="auto">
              <a:xfrm>
                <a:off x="28" y="2804"/>
                <a:ext cx="63" cy="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000"/>
              </a:p>
            </p:txBody>
          </p:sp>
          <p:sp>
            <p:nvSpPr>
              <p:cNvPr id="14370" name="Text Box 22"/>
              <p:cNvSpPr txBox="1">
                <a:spLocks noChangeArrowheads="1"/>
              </p:cNvSpPr>
              <p:nvPr/>
            </p:nvSpPr>
            <p:spPr bwMode="auto">
              <a:xfrm>
                <a:off x="-18" y="3322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4371" name="Line 23"/>
              <p:cNvSpPr>
                <a:spLocks noChangeShapeType="1"/>
              </p:cNvSpPr>
              <p:nvPr/>
            </p:nvSpPr>
            <p:spPr bwMode="auto">
              <a:xfrm flipH="1" flipV="1">
                <a:off x="96" y="2928"/>
                <a:ext cx="240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4359" name="Line 24"/>
            <p:cNvSpPr>
              <a:spLocks noChangeShapeType="1"/>
            </p:cNvSpPr>
            <p:nvPr/>
          </p:nvSpPr>
          <p:spPr bwMode="auto">
            <a:xfrm flipV="1">
              <a:off x="2438400" y="1981200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60" name="Line 25"/>
            <p:cNvSpPr>
              <a:spLocks noChangeShapeType="1"/>
            </p:cNvSpPr>
            <p:nvPr/>
          </p:nvSpPr>
          <p:spPr bwMode="auto">
            <a:xfrm flipV="1">
              <a:off x="2805113" y="1981200"/>
              <a:ext cx="0" cy="3200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61" name="Line 26"/>
            <p:cNvSpPr>
              <a:spLocks noChangeShapeType="1"/>
            </p:cNvSpPr>
            <p:nvPr/>
          </p:nvSpPr>
          <p:spPr bwMode="auto">
            <a:xfrm flipV="1">
              <a:off x="3325813" y="1981200"/>
              <a:ext cx="0" cy="33528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62" name="Line 27"/>
            <p:cNvSpPr>
              <a:spLocks noChangeShapeType="1"/>
            </p:cNvSpPr>
            <p:nvPr/>
          </p:nvSpPr>
          <p:spPr bwMode="auto">
            <a:xfrm flipV="1">
              <a:off x="4114800" y="1981200"/>
              <a:ext cx="0" cy="3505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63" name="Line 28"/>
            <p:cNvSpPr>
              <a:spLocks noChangeShapeType="1"/>
            </p:cNvSpPr>
            <p:nvPr/>
          </p:nvSpPr>
          <p:spPr bwMode="auto">
            <a:xfrm flipV="1">
              <a:off x="4724400" y="1981200"/>
              <a:ext cx="0" cy="34290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64" name="Line 29"/>
            <p:cNvSpPr>
              <a:spLocks noChangeShapeType="1"/>
            </p:cNvSpPr>
            <p:nvPr/>
          </p:nvSpPr>
          <p:spPr bwMode="auto">
            <a:xfrm flipV="1">
              <a:off x="5943600" y="1981200"/>
              <a:ext cx="0" cy="32766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65" name="Line 30"/>
            <p:cNvSpPr>
              <a:spLocks noChangeShapeType="1"/>
            </p:cNvSpPr>
            <p:nvPr/>
          </p:nvSpPr>
          <p:spPr bwMode="auto">
            <a:xfrm flipV="1">
              <a:off x="5181600" y="1981200"/>
              <a:ext cx="0" cy="2057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7" name="Group 31"/>
            <p:cNvGrpSpPr>
              <a:grpSpLocks/>
            </p:cNvGrpSpPr>
            <p:nvPr/>
          </p:nvGrpSpPr>
          <p:grpSpPr bwMode="auto">
            <a:xfrm>
              <a:off x="6172200" y="1676401"/>
              <a:ext cx="3095625" cy="1414463"/>
              <a:chOff x="4011" y="1248"/>
              <a:chExt cx="1950" cy="891"/>
            </a:xfrm>
          </p:grpSpPr>
          <p:sp>
            <p:nvSpPr>
              <p:cNvPr id="14367" name="Text Box 32"/>
              <p:cNvSpPr txBox="1">
                <a:spLocks noChangeArrowheads="1"/>
              </p:cNvSpPr>
              <p:nvPr/>
            </p:nvSpPr>
            <p:spPr bwMode="auto">
              <a:xfrm>
                <a:off x="4011" y="1248"/>
                <a:ext cx="1950" cy="8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Vertical 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(at infinity)</a:t>
                </a:r>
              </a:p>
            </p:txBody>
          </p:sp>
          <p:sp>
            <p:nvSpPr>
              <p:cNvPr id="14368" name="Line 33"/>
              <p:cNvSpPr>
                <a:spLocks noChangeShapeType="1"/>
              </p:cNvSpPr>
              <p:nvPr/>
            </p:nvSpPr>
            <p:spPr bwMode="auto">
              <a:xfrm flipH="1" flipV="1">
                <a:off x="4080" y="124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2982913"/>
            <a:ext cx="3422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3253" name="Object 3"/>
          <p:cNvGraphicFramePr>
            <a:graphicFrameLocks noChangeAspect="1"/>
          </p:cNvGraphicFramePr>
          <p:nvPr/>
        </p:nvGraphicFramePr>
        <p:xfrm>
          <a:off x="5638800" y="4267200"/>
          <a:ext cx="23622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93" name="Equation" r:id="rId7" imgW="939600" imgH="215640" progId="Equation.3">
                  <p:embed/>
                </p:oleObj>
              </mc:Choice>
              <mc:Fallback>
                <p:oleObj name="Equation" r:id="rId7" imgW="939600" imgH="215640" progId="Equation.3">
                  <p:embed/>
                  <p:pic>
                    <p:nvPicPr>
                      <p:cNvPr id="5325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4267200"/>
                        <a:ext cx="236220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Picture 3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1200" y="5029200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031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2046514"/>
          </a:xfrm>
        </p:spPr>
        <p:txBody>
          <a:bodyPr>
            <a:normAutofit/>
          </a:bodyPr>
          <a:lstStyle/>
          <a:p>
            <a:r>
              <a:rPr lang="en-US" dirty="0" smtClean="0"/>
              <a:t>Next class</a:t>
            </a:r>
            <a:br>
              <a:rPr lang="en-US" dirty="0" smtClean="0"/>
            </a:br>
            <a:r>
              <a:rPr lang="en-US" dirty="0" smtClean="0"/>
              <a:t>Applications of camera model and projective geometry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628650" y="2046514"/>
            <a:ext cx="7886700" cy="4130449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Recovering the camera intrinsic and extrinsic parameters from an image</a:t>
            </a:r>
          </a:p>
          <a:p>
            <a:endParaRPr lang="en-US" dirty="0"/>
          </a:p>
          <a:p>
            <a:r>
              <a:rPr lang="en-US" dirty="0" smtClean="0"/>
              <a:t>Measuring size in the world</a:t>
            </a:r>
          </a:p>
          <a:p>
            <a:endParaRPr lang="en-US" dirty="0"/>
          </a:p>
          <a:p>
            <a:r>
              <a:rPr lang="en-US" dirty="0" smtClean="0"/>
              <a:t>Projecting from one plane to another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401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Perspective and 3D Geometry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5562"/>
            <a:ext cx="8154566" cy="5348935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Projective </a:t>
            </a:r>
            <a:r>
              <a:rPr lang="en-US" b="1" dirty="0" smtClean="0"/>
              <a:t>geometry </a:t>
            </a:r>
            <a:r>
              <a:rPr lang="en-US" b="1" dirty="0"/>
              <a:t>and c</a:t>
            </a:r>
            <a:r>
              <a:rPr lang="en-US" b="1" dirty="0" smtClean="0"/>
              <a:t>amera models</a:t>
            </a:r>
          </a:p>
          <a:p>
            <a:pPr lvl="1"/>
            <a:r>
              <a:rPr lang="en-US" dirty="0" smtClean="0"/>
              <a:t>What’s the mapping between image and world </a:t>
            </a:r>
            <a:r>
              <a:rPr lang="en-US" dirty="0" err="1" smtClean="0"/>
              <a:t>coordiantes</a:t>
            </a:r>
            <a:r>
              <a:rPr lang="en-US" dirty="0" smtClean="0"/>
              <a:t>?</a:t>
            </a:r>
            <a:endParaRPr lang="en-US" dirty="0"/>
          </a:p>
          <a:p>
            <a:r>
              <a:rPr lang="en-US" b="1" dirty="0" smtClean="0"/>
              <a:t>Single view metrology and camera calibration</a:t>
            </a:r>
          </a:p>
          <a:p>
            <a:pPr lvl="1"/>
            <a:r>
              <a:rPr lang="en-US" dirty="0" smtClean="0"/>
              <a:t>How can we measure the </a:t>
            </a:r>
            <a:r>
              <a:rPr lang="en-US" dirty="0"/>
              <a:t>size of 3D </a:t>
            </a:r>
            <a:r>
              <a:rPr lang="en-US" dirty="0" smtClean="0"/>
              <a:t>objects in an image?</a:t>
            </a:r>
          </a:p>
          <a:p>
            <a:pPr lvl="1"/>
            <a:r>
              <a:rPr lang="en-US" dirty="0" smtClean="0"/>
              <a:t>How can we estimate the camera parameters?</a:t>
            </a:r>
            <a:endParaRPr lang="en-US" dirty="0"/>
          </a:p>
          <a:p>
            <a:r>
              <a:rPr lang="en-US" b="1" dirty="0" smtClean="0"/>
              <a:t>Photo stitching</a:t>
            </a:r>
          </a:p>
          <a:p>
            <a:pPr lvl="1"/>
            <a:r>
              <a:rPr lang="en-US" dirty="0" smtClean="0"/>
              <a:t>What’s the mapping from two images taken without camera translation?</a:t>
            </a:r>
            <a:endParaRPr lang="en-US" dirty="0"/>
          </a:p>
          <a:p>
            <a:r>
              <a:rPr lang="en-US" b="1" dirty="0" err="1" smtClean="0"/>
              <a:t>Epipolar</a:t>
            </a:r>
            <a:r>
              <a:rPr lang="en-US" b="1" dirty="0" smtClean="0"/>
              <a:t> Geometry and Stereo Vision</a:t>
            </a:r>
          </a:p>
          <a:p>
            <a:pPr lvl="1"/>
            <a:r>
              <a:rPr lang="en-US" dirty="0" smtClean="0"/>
              <a:t>What’s the mapping from two images taken with camera translation?</a:t>
            </a:r>
          </a:p>
          <a:p>
            <a:r>
              <a:rPr lang="en-US" b="1" dirty="0" smtClean="0"/>
              <a:t>Structure from motion</a:t>
            </a:r>
          </a:p>
          <a:p>
            <a:pPr lvl="1"/>
            <a:r>
              <a:rPr lang="en-US" dirty="0" smtClean="0"/>
              <a:t>How can we recover 3D points from multiple images?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83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/>
              <a:t>Next two classes: </a:t>
            </a:r>
            <a:br>
              <a:rPr lang="en-US" sz="3600" dirty="0" smtClean="0"/>
            </a:br>
            <a:r>
              <a:rPr lang="en-US" sz="3600" dirty="0" smtClean="0"/>
              <a:t>Single-view Geometry</a:t>
            </a:r>
            <a:endParaRPr lang="en-US" sz="3600" dirty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685800" y="1143000"/>
            <a:ext cx="788511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19200" y="1447800"/>
            <a:ext cx="2595563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How tall is this woman?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953000" y="4724400"/>
            <a:ext cx="228758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Which ball is closer?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19200" y="2057400"/>
            <a:ext cx="27241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How high is the camera?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19200" y="2667000"/>
            <a:ext cx="25146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What is the camera rotation?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19200" y="3429000"/>
            <a:ext cx="28194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What is the focal length of the camera?</a:t>
            </a:r>
          </a:p>
        </p:txBody>
      </p:sp>
    </p:spTree>
    <p:extLst>
      <p:ext uri="{BB962C8B-B14F-4D97-AF65-F5344CB8AC3E}">
        <p14:creationId xmlns:p14="http://schemas.microsoft.com/office/powerpoint/2010/main" val="85894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628650" y="76949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Today’s </a:t>
            </a:r>
            <a:r>
              <a:rPr lang="en-US" dirty="0"/>
              <a:t>class</a:t>
            </a:r>
            <a:br>
              <a:rPr lang="en-US" dirty="0"/>
            </a:br>
            <a:r>
              <a:rPr lang="en-US" dirty="0"/>
              <a:t>Mapping between image and world </a:t>
            </a:r>
            <a:r>
              <a:rPr lang="en-US" dirty="0" smtClean="0"/>
              <a:t>coordinates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628650" y="2008093"/>
            <a:ext cx="7886700" cy="416886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Pinhole camera model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Projective geometry</a:t>
            </a:r>
          </a:p>
          <a:p>
            <a:pPr lvl="1">
              <a:defRPr/>
            </a:pPr>
            <a:r>
              <a:rPr lang="en-US" dirty="0" smtClean="0"/>
              <a:t>Vanishing points and lines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Projection matrix</a:t>
            </a:r>
          </a:p>
          <a:p>
            <a:pPr lvl="1">
              <a:defRPr/>
            </a:pPr>
            <a:endParaRPr lang="en-US" dirty="0" smtClean="0"/>
          </a:p>
          <a:p>
            <a:pPr marL="0" indent="0">
              <a:buNone/>
              <a:defRPr/>
            </a:pPr>
            <a:endParaRPr lang="en-US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8758" y="1999933"/>
            <a:ext cx="3445875" cy="115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5035067" y="3164773"/>
            <a:ext cx="3677339" cy="1855508"/>
            <a:chOff x="-42862" y="1676401"/>
            <a:chExt cx="9186862" cy="4635500"/>
          </a:xfrm>
        </p:grpSpPr>
        <p:graphicFrame>
          <p:nvGraphicFramePr>
            <p:cNvPr id="7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03557255"/>
                </p:ext>
              </p:extLst>
            </p:nvPr>
          </p:nvGraphicFramePr>
          <p:xfrm>
            <a:off x="1743074" y="2590800"/>
            <a:ext cx="4962525" cy="37211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13" name="Photo Editor Photo" r:id="rId4" imgW="9752381" imgH="7314286" progId="">
                    <p:embed/>
                  </p:oleObj>
                </mc:Choice>
                <mc:Fallback>
                  <p:oleObj name="Photo Editor Photo" r:id="rId4" imgW="9752381" imgH="7314286" progId="">
                    <p:embed/>
                    <p:pic>
                      <p:nvPicPr>
                        <p:cNvPr id="1026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3074" y="2590800"/>
                          <a:ext cx="4962525" cy="37211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Line 3"/>
            <p:cNvSpPr>
              <a:spLocks noChangeShapeType="1"/>
            </p:cNvSpPr>
            <p:nvPr/>
          </p:nvSpPr>
          <p:spPr bwMode="auto">
            <a:xfrm flipH="1">
              <a:off x="76200" y="3200400"/>
              <a:ext cx="5029200" cy="12954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 sz="800"/>
            </a:p>
          </p:txBody>
        </p:sp>
        <p:sp>
          <p:nvSpPr>
            <p:cNvPr id="9" name="Line 4"/>
            <p:cNvSpPr>
              <a:spLocks noChangeShapeType="1"/>
            </p:cNvSpPr>
            <p:nvPr/>
          </p:nvSpPr>
          <p:spPr bwMode="auto">
            <a:xfrm flipH="1" flipV="1">
              <a:off x="76200" y="4495800"/>
              <a:ext cx="3962400" cy="990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 sz="800"/>
            </a:p>
          </p:txBody>
        </p:sp>
        <p:sp>
          <p:nvSpPr>
            <p:cNvPr id="10" name="Line 5"/>
            <p:cNvSpPr>
              <a:spLocks noChangeShapeType="1"/>
            </p:cNvSpPr>
            <p:nvPr/>
          </p:nvSpPr>
          <p:spPr bwMode="auto">
            <a:xfrm flipH="1">
              <a:off x="76200" y="4114800"/>
              <a:ext cx="4038600" cy="3810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 sz="800"/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>
              <a:off x="76200" y="4495800"/>
              <a:ext cx="4419600" cy="3048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 sz="800"/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 flipV="1">
              <a:off x="76200" y="4267200"/>
              <a:ext cx="4419600" cy="228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 sz="800"/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 flipV="1">
              <a:off x="4800600" y="46482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 sz="800"/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4800600" y="35814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 sz="800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>
              <a:off x="4800600" y="4343400"/>
              <a:ext cx="4267200" cy="762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 sz="800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 flipV="1">
              <a:off x="4800600" y="4572000"/>
              <a:ext cx="4267200" cy="5334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 sz="800"/>
            </a:p>
          </p:txBody>
        </p:sp>
        <p:sp>
          <p:nvSpPr>
            <p:cNvPr id="17" name="Line 12"/>
            <p:cNvSpPr>
              <a:spLocks noChangeShapeType="1"/>
            </p:cNvSpPr>
            <p:nvPr/>
          </p:nvSpPr>
          <p:spPr bwMode="auto">
            <a:xfrm>
              <a:off x="4800600" y="4038600"/>
              <a:ext cx="4267200" cy="304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 sz="800"/>
            </a:p>
          </p:txBody>
        </p:sp>
        <p:grpSp>
          <p:nvGrpSpPr>
            <p:cNvPr id="18" name="Group 13"/>
            <p:cNvGrpSpPr>
              <a:grpSpLocks/>
            </p:cNvGrpSpPr>
            <p:nvPr/>
          </p:nvGrpSpPr>
          <p:grpSpPr bwMode="auto">
            <a:xfrm>
              <a:off x="7043739" y="4953001"/>
              <a:ext cx="1871663" cy="1303338"/>
              <a:chOff x="4437" y="3120"/>
              <a:chExt cx="1179" cy="821"/>
            </a:xfrm>
          </p:grpSpPr>
          <p:sp>
            <p:nvSpPr>
              <p:cNvPr id="37" name="Text Box 14"/>
              <p:cNvSpPr txBox="1">
                <a:spLocks noChangeArrowheads="1"/>
              </p:cNvSpPr>
              <p:nvPr/>
            </p:nvSpPr>
            <p:spPr bwMode="auto">
              <a:xfrm>
                <a:off x="4437" y="3408"/>
                <a:ext cx="1085" cy="5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8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8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38" name="Line 15"/>
              <p:cNvSpPr>
                <a:spLocks noChangeShapeType="1"/>
              </p:cNvSpPr>
              <p:nvPr/>
            </p:nvSpPr>
            <p:spPr bwMode="auto">
              <a:xfrm flipV="1">
                <a:off x="4848" y="3120"/>
                <a:ext cx="768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 sz="800"/>
              </a:p>
            </p:txBody>
          </p:sp>
        </p:grp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0" y="4495800"/>
              <a:ext cx="9144000" cy="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 sz="800"/>
            </a:p>
          </p:txBody>
        </p:sp>
        <p:grpSp>
          <p:nvGrpSpPr>
            <p:cNvPr id="20" name="Group 17"/>
            <p:cNvGrpSpPr>
              <a:grpSpLocks/>
            </p:cNvGrpSpPr>
            <p:nvPr/>
          </p:nvGrpSpPr>
          <p:grpSpPr bwMode="auto">
            <a:xfrm>
              <a:off x="0" y="2743200"/>
              <a:ext cx="1828800" cy="1600200"/>
              <a:chOff x="0" y="1728"/>
              <a:chExt cx="1152" cy="1008"/>
            </a:xfrm>
          </p:grpSpPr>
          <p:sp>
            <p:nvSpPr>
              <p:cNvPr id="35" name="Text Box 18"/>
              <p:cNvSpPr txBox="1">
                <a:spLocks noChangeArrowheads="1"/>
              </p:cNvSpPr>
              <p:nvPr/>
            </p:nvSpPr>
            <p:spPr bwMode="auto">
              <a:xfrm>
                <a:off x="0" y="1728"/>
                <a:ext cx="1152" cy="5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800" b="1">
                    <a:solidFill>
                      <a:schemeClr val="hlink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800" b="1">
                    <a:solidFill>
                      <a:srgbClr val="333399"/>
                    </a:solidFill>
                    <a:latin typeface="Tahoma" pitchFamily="34" charset="0"/>
                  </a:rPr>
                  <a:t> </a:t>
                </a:r>
                <a:r>
                  <a:rPr lang="en-US" sz="800" b="1">
                    <a:solidFill>
                      <a:schemeClr val="hlink"/>
                    </a:solidFill>
                    <a:latin typeface="Tahoma" pitchFamily="34" charset="0"/>
                  </a:rPr>
                  <a:t>line</a:t>
                </a:r>
              </a:p>
            </p:txBody>
          </p:sp>
          <p:sp>
            <p:nvSpPr>
              <p:cNvPr id="36" name="Line 19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52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 sz="800"/>
              </a:p>
            </p:txBody>
          </p:sp>
        </p:grpSp>
        <p:grpSp>
          <p:nvGrpSpPr>
            <p:cNvPr id="21" name="Group 20"/>
            <p:cNvGrpSpPr>
              <a:grpSpLocks/>
            </p:cNvGrpSpPr>
            <p:nvPr/>
          </p:nvGrpSpPr>
          <p:grpSpPr bwMode="auto">
            <a:xfrm>
              <a:off x="-42862" y="4451351"/>
              <a:ext cx="1722438" cy="1668463"/>
              <a:chOff x="-27" y="2804"/>
              <a:chExt cx="1085" cy="1051"/>
            </a:xfrm>
          </p:grpSpPr>
          <p:sp>
            <p:nvSpPr>
              <p:cNvPr id="32" name="Oval 21"/>
              <p:cNvSpPr>
                <a:spLocks noChangeAspect="1" noChangeArrowheads="1"/>
              </p:cNvSpPr>
              <p:nvPr/>
            </p:nvSpPr>
            <p:spPr bwMode="auto">
              <a:xfrm>
                <a:off x="28" y="2804"/>
                <a:ext cx="63" cy="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800"/>
              </a:p>
            </p:txBody>
          </p:sp>
          <p:sp>
            <p:nvSpPr>
              <p:cNvPr id="33" name="Text Box 22"/>
              <p:cNvSpPr txBox="1">
                <a:spLocks noChangeArrowheads="1"/>
              </p:cNvSpPr>
              <p:nvPr/>
            </p:nvSpPr>
            <p:spPr bwMode="auto">
              <a:xfrm>
                <a:off x="-27" y="3322"/>
                <a:ext cx="1085" cy="5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8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8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34" name="Line 23"/>
              <p:cNvSpPr>
                <a:spLocks noChangeShapeType="1"/>
              </p:cNvSpPr>
              <p:nvPr/>
            </p:nvSpPr>
            <p:spPr bwMode="auto">
              <a:xfrm flipH="1" flipV="1">
                <a:off x="96" y="2928"/>
                <a:ext cx="240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 sz="800"/>
              </a:p>
            </p:txBody>
          </p:sp>
        </p:grp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 flipV="1">
              <a:off x="2438400" y="1981200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 sz="800"/>
            </a:p>
          </p:txBody>
        </p:sp>
        <p:sp>
          <p:nvSpPr>
            <p:cNvPr id="23" name="Line 25"/>
            <p:cNvSpPr>
              <a:spLocks noChangeShapeType="1"/>
            </p:cNvSpPr>
            <p:nvPr/>
          </p:nvSpPr>
          <p:spPr bwMode="auto">
            <a:xfrm flipV="1">
              <a:off x="2805113" y="1981200"/>
              <a:ext cx="0" cy="3200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 sz="800"/>
            </a:p>
          </p:txBody>
        </p:sp>
        <p:sp>
          <p:nvSpPr>
            <p:cNvPr id="24" name="Line 26"/>
            <p:cNvSpPr>
              <a:spLocks noChangeShapeType="1"/>
            </p:cNvSpPr>
            <p:nvPr/>
          </p:nvSpPr>
          <p:spPr bwMode="auto">
            <a:xfrm flipV="1">
              <a:off x="3325813" y="1981200"/>
              <a:ext cx="0" cy="33528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 sz="800"/>
            </a:p>
          </p:txBody>
        </p:sp>
        <p:sp>
          <p:nvSpPr>
            <p:cNvPr id="25" name="Line 27"/>
            <p:cNvSpPr>
              <a:spLocks noChangeShapeType="1"/>
            </p:cNvSpPr>
            <p:nvPr/>
          </p:nvSpPr>
          <p:spPr bwMode="auto">
            <a:xfrm flipV="1">
              <a:off x="4114800" y="1981200"/>
              <a:ext cx="0" cy="3505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 sz="800"/>
            </a:p>
          </p:txBody>
        </p:sp>
        <p:sp>
          <p:nvSpPr>
            <p:cNvPr id="26" name="Line 28"/>
            <p:cNvSpPr>
              <a:spLocks noChangeShapeType="1"/>
            </p:cNvSpPr>
            <p:nvPr/>
          </p:nvSpPr>
          <p:spPr bwMode="auto">
            <a:xfrm flipV="1">
              <a:off x="4724400" y="1981200"/>
              <a:ext cx="0" cy="34290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 sz="800"/>
            </a:p>
          </p:txBody>
        </p:sp>
        <p:sp>
          <p:nvSpPr>
            <p:cNvPr id="27" name="Line 29"/>
            <p:cNvSpPr>
              <a:spLocks noChangeShapeType="1"/>
            </p:cNvSpPr>
            <p:nvPr/>
          </p:nvSpPr>
          <p:spPr bwMode="auto">
            <a:xfrm flipV="1">
              <a:off x="5943600" y="1981200"/>
              <a:ext cx="0" cy="32766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 sz="800"/>
            </a:p>
          </p:txBody>
        </p:sp>
        <p:sp>
          <p:nvSpPr>
            <p:cNvPr id="28" name="Line 30"/>
            <p:cNvSpPr>
              <a:spLocks noChangeShapeType="1"/>
            </p:cNvSpPr>
            <p:nvPr/>
          </p:nvSpPr>
          <p:spPr bwMode="auto">
            <a:xfrm flipV="1">
              <a:off x="5181600" y="1981200"/>
              <a:ext cx="0" cy="2057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 sz="800"/>
            </a:p>
          </p:txBody>
        </p:sp>
        <p:grpSp>
          <p:nvGrpSpPr>
            <p:cNvPr id="29" name="Group 31"/>
            <p:cNvGrpSpPr>
              <a:grpSpLocks/>
            </p:cNvGrpSpPr>
            <p:nvPr/>
          </p:nvGrpSpPr>
          <p:grpSpPr bwMode="auto">
            <a:xfrm>
              <a:off x="6259514" y="1676401"/>
              <a:ext cx="2836863" cy="1154113"/>
              <a:chOff x="4066" y="1248"/>
              <a:chExt cx="1787" cy="727"/>
            </a:xfrm>
          </p:grpSpPr>
          <p:sp>
            <p:nvSpPr>
              <p:cNvPr id="30" name="Text Box 32"/>
              <p:cNvSpPr txBox="1">
                <a:spLocks noChangeArrowheads="1"/>
              </p:cNvSpPr>
              <p:nvPr/>
            </p:nvSpPr>
            <p:spPr bwMode="auto">
              <a:xfrm>
                <a:off x="4066" y="1248"/>
                <a:ext cx="1787" cy="7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800" b="1">
                    <a:solidFill>
                      <a:srgbClr val="FF6600"/>
                    </a:solidFill>
                    <a:latin typeface="Tahoma" pitchFamily="34" charset="0"/>
                  </a:rPr>
                  <a:t> Vertical vanishing</a:t>
                </a:r>
              </a:p>
              <a:p>
                <a:pPr algn="ctr"/>
                <a:r>
                  <a:rPr lang="en-US" sz="8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  <a:p>
                <a:pPr algn="ctr"/>
                <a:r>
                  <a:rPr lang="en-US" sz="800" b="1">
                    <a:solidFill>
                      <a:srgbClr val="FF6600"/>
                    </a:solidFill>
                    <a:latin typeface="Tahoma" pitchFamily="34" charset="0"/>
                  </a:rPr>
                  <a:t>(at infinity)</a:t>
                </a:r>
              </a:p>
            </p:txBody>
          </p:sp>
          <p:sp>
            <p:nvSpPr>
              <p:cNvPr id="31" name="Line 33"/>
              <p:cNvSpPr>
                <a:spLocks noChangeShapeType="1"/>
              </p:cNvSpPr>
              <p:nvPr/>
            </p:nvSpPr>
            <p:spPr bwMode="auto">
              <a:xfrm flipH="1" flipV="1">
                <a:off x="4080" y="124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 sz="800"/>
              </a:p>
            </p:txBody>
          </p:sp>
        </p:grpSp>
      </p:grpSp>
      <p:graphicFrame>
        <p:nvGraphicFramePr>
          <p:cNvPr id="3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2032848"/>
              </p:ext>
            </p:extLst>
          </p:nvPr>
        </p:nvGraphicFramePr>
        <p:xfrm>
          <a:off x="5254870" y="5498222"/>
          <a:ext cx="297656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14" name="Equation" r:id="rId6" imgW="952200" imgH="215640" progId="Equation.3">
                  <p:embed/>
                </p:oleObj>
              </mc:Choice>
              <mc:Fallback>
                <p:oleObj name="Equation" r:id="rId6" imgW="952200" imgH="215640" progId="Equation.3">
                  <p:embed/>
                  <p:pic>
                    <p:nvPicPr>
                      <p:cNvPr id="409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4870" y="5498222"/>
                        <a:ext cx="2976562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007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image-noth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5240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286000" y="2057400"/>
            <a:ext cx="4724400" cy="1524000"/>
            <a:chOff x="1536" y="1248"/>
            <a:chExt cx="2976" cy="960"/>
          </a:xfrm>
        </p:grpSpPr>
        <p:sp>
          <p:nvSpPr>
            <p:cNvPr id="23568" name="Line 7"/>
            <p:cNvSpPr>
              <a:spLocks noChangeShapeType="1"/>
            </p:cNvSpPr>
            <p:nvPr/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9" name="Line 8"/>
            <p:cNvSpPr>
              <a:spLocks noChangeShapeType="1"/>
            </p:cNvSpPr>
            <p:nvPr/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0" name="Line 9"/>
            <p:cNvSpPr>
              <a:spLocks noChangeShapeType="1"/>
            </p:cNvSpPr>
            <p:nvPr/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2730" name="Line 10"/>
          <p:cNvSpPr>
            <a:spLocks noChangeShapeType="1"/>
          </p:cNvSpPr>
          <p:nvPr/>
        </p:nvSpPr>
        <p:spPr bwMode="auto">
          <a:xfrm>
            <a:off x="2286000" y="2057400"/>
            <a:ext cx="4724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590800" y="2286000"/>
            <a:ext cx="4419600" cy="1295400"/>
            <a:chOff x="1728" y="1392"/>
            <a:chExt cx="2784" cy="816"/>
          </a:xfrm>
        </p:grpSpPr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23565" name="Line 11"/>
              <p:cNvSpPr>
                <a:spLocks noChangeShapeType="1"/>
              </p:cNvSpPr>
              <p:nvPr/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6" name="Line 12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7" name="Line 13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564" name="Line 14"/>
            <p:cNvSpPr>
              <a:spLocks noChangeShapeType="1"/>
            </p:cNvSpPr>
            <p:nvPr/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0" name="Oval 18"/>
          <p:cNvSpPr>
            <a:spLocks noChangeArrowheads="1"/>
          </p:cNvSpPr>
          <p:nvPr/>
        </p:nvSpPr>
        <p:spPr bwMode="auto">
          <a:xfrm>
            <a:off x="2241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1" name="Oval 19"/>
          <p:cNvSpPr>
            <a:spLocks noChangeArrowheads="1"/>
          </p:cNvSpPr>
          <p:nvPr/>
        </p:nvSpPr>
        <p:spPr bwMode="auto">
          <a:xfrm>
            <a:off x="2559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formation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5105400"/>
            <a:ext cx="7772400" cy="1295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Let’s design a camera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Idea 1:  put a piece of film in front of an object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Do we get a reasonable image?</a:t>
            </a:r>
          </a:p>
        </p:txBody>
      </p:sp>
      <p:sp>
        <p:nvSpPr>
          <p:cNvPr id="23562" name="TextBox 17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  <p:extLst>
      <p:ext uri="{BB962C8B-B14F-4D97-AF65-F5344CB8AC3E}">
        <p14:creationId xmlns:p14="http://schemas.microsoft.com/office/powerpoint/2010/main" val="38155754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z \\ w&#10;\end{array}&#10;\right]&#10;\Rightarrow&#10;(x/w,y/w, z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65.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,z) \Rightarrow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19618</TotalTime>
  <Words>1716</Words>
  <Application>Microsoft Office PowerPoint</Application>
  <PresentationFormat>On-screen Show (4:3)</PresentationFormat>
  <Paragraphs>414</Paragraphs>
  <Slides>58</Slides>
  <Notes>16</Notes>
  <HiddenSlides>0</HiddenSlides>
  <MMClips>2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58</vt:i4>
      </vt:variant>
    </vt:vector>
  </HeadingPairs>
  <TitlesOfParts>
    <vt:vector size="77" baseType="lpstr">
      <vt:lpstr>EngraversGothic BT Regular</vt:lpstr>
      <vt:lpstr>新細明體</vt:lpstr>
      <vt:lpstr>Arial</vt:lpstr>
      <vt:lpstr>Calibri</vt:lpstr>
      <vt:lpstr>Calibri Light</vt:lpstr>
      <vt:lpstr>Cambria Math</vt:lpstr>
      <vt:lpstr>Comic Sans MS</vt:lpstr>
      <vt:lpstr>Helvetica</vt:lpstr>
      <vt:lpstr>Palatino Linotype</vt:lpstr>
      <vt:lpstr>Symbol</vt:lpstr>
      <vt:lpstr>Tahoma</vt:lpstr>
      <vt:lpstr>Times New Roman</vt:lpstr>
      <vt:lpstr>Wingdings</vt:lpstr>
      <vt:lpstr>Office Theme</vt:lpstr>
      <vt:lpstr>1_Office Theme</vt:lpstr>
      <vt:lpstr>2_Office Theme</vt:lpstr>
      <vt:lpstr>Image</vt:lpstr>
      <vt:lpstr>Photo Editor Photo</vt:lpstr>
      <vt:lpstr>Equation</vt:lpstr>
      <vt:lpstr>Projective Geometry and  Camera Models</vt:lpstr>
      <vt:lpstr>Administrative stuffs</vt:lpstr>
      <vt:lpstr>Top edge methods – average F-score</vt:lpstr>
      <vt:lpstr>Review: Interpreting Intensity</vt:lpstr>
      <vt:lpstr>Review: Correspondence and Alignment</vt:lpstr>
      <vt:lpstr>Perspective and 3D Geometry</vt:lpstr>
      <vt:lpstr>Next two classes:  Single-view Geometry</vt:lpstr>
      <vt:lpstr>Today’s class Mapping between image and world coordinates</vt:lpstr>
      <vt:lpstr>Image formation</vt:lpstr>
      <vt:lpstr>Pinhole camera</vt:lpstr>
      <vt:lpstr>Pinhole camera</vt:lpstr>
      <vt:lpstr>Camera obscura: the pre-camera</vt:lpstr>
      <vt:lpstr>Camera Obscura used for Tracing</vt:lpstr>
      <vt:lpstr>First Photograph</vt:lpstr>
      <vt:lpstr>Dimensionality Reduction Machine (3D to 2D)</vt:lpstr>
      <vt:lpstr>Projection can be tricky…</vt:lpstr>
      <vt:lpstr>Projection can be tricky…</vt:lpstr>
      <vt:lpstr>PowerPoint Presentation</vt:lpstr>
      <vt:lpstr>Length is not preserved</vt:lpstr>
      <vt:lpstr>Projective Geometry</vt:lpstr>
      <vt:lpstr>Projective Geometry</vt:lpstr>
      <vt:lpstr>Vanishing points and lines</vt:lpstr>
      <vt:lpstr>Vanishing points</vt:lpstr>
      <vt:lpstr>Vanishing points and lines</vt:lpstr>
      <vt:lpstr>Vanishing points and lines</vt:lpstr>
      <vt:lpstr>Vanishing points and lines</vt:lpstr>
      <vt:lpstr>Note on estimating vanishing points</vt:lpstr>
      <vt:lpstr>Vanishing objects</vt:lpstr>
      <vt:lpstr>Projection:  world coordinatesimage coordinates</vt:lpstr>
      <vt:lpstr>Homogeneous coordinates</vt:lpstr>
      <vt:lpstr>Homogeneous coordinates</vt:lpstr>
      <vt:lpstr>Basic geometry in homogeneous coordinates</vt:lpstr>
      <vt:lpstr>Another problem solved by homogeneous coordinates</vt:lpstr>
      <vt:lpstr>Interlude: where can this be useful?</vt:lpstr>
      <vt:lpstr>Applications</vt:lpstr>
      <vt:lpstr>Applications</vt:lpstr>
      <vt:lpstr>Applications</vt:lpstr>
      <vt:lpstr>Applications</vt:lpstr>
      <vt:lpstr>Applications</vt:lpstr>
      <vt:lpstr>Perspective Projection Matrix</vt:lpstr>
      <vt:lpstr>PowerPoint Presentation</vt:lpstr>
      <vt:lpstr>PowerPoint Presentation</vt:lpstr>
      <vt:lpstr>Remove assumption: known optical center</vt:lpstr>
      <vt:lpstr>Remove assumption: square pixels</vt:lpstr>
      <vt:lpstr>Remove assumption: non-skewed pixels</vt:lpstr>
      <vt:lpstr>Oriented and Translated Camera</vt:lpstr>
      <vt:lpstr>Allow camera translation</vt:lpstr>
      <vt:lpstr>3D Rotation of Points</vt:lpstr>
      <vt:lpstr>Allow camera rotation</vt:lpstr>
      <vt:lpstr>Degrees of freedom</vt:lpstr>
      <vt:lpstr>Vanishing Point = Projection from Infinity</vt:lpstr>
      <vt:lpstr>Scaled Orthographic Projection</vt:lpstr>
      <vt:lpstr>Orthographic Projection - Examples</vt:lpstr>
      <vt:lpstr>Orthographic Projection - Examples</vt:lpstr>
      <vt:lpstr>Applications in object detection</vt:lpstr>
      <vt:lpstr>Beyond Pinholes: Radial Distortion</vt:lpstr>
      <vt:lpstr>Things to remember</vt:lpstr>
      <vt:lpstr>Next class Applications of camera model and projective geometry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</dc:title>
  <dc:creator>Huang Jia-Bin</dc:creator>
  <cp:lastModifiedBy>Huang Jia-Bin</cp:lastModifiedBy>
  <cp:revision>315</cp:revision>
  <dcterms:created xsi:type="dcterms:W3CDTF">2016-08-21T04:59:05Z</dcterms:created>
  <dcterms:modified xsi:type="dcterms:W3CDTF">2016-09-27T18:41:19Z</dcterms:modified>
</cp:coreProperties>
</file>