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65"/>
  </p:notesMasterIdLst>
  <p:sldIdLst>
    <p:sldId id="257" r:id="rId2"/>
    <p:sldId id="1027" r:id="rId3"/>
    <p:sldId id="975" r:id="rId4"/>
    <p:sldId id="976" r:id="rId5"/>
    <p:sldId id="1028" r:id="rId6"/>
    <p:sldId id="1032" r:id="rId7"/>
    <p:sldId id="1029" r:id="rId8"/>
    <p:sldId id="1033" r:id="rId9"/>
    <p:sldId id="1031" r:id="rId10"/>
    <p:sldId id="1034" r:id="rId11"/>
    <p:sldId id="1036" r:id="rId12"/>
    <p:sldId id="1035" r:id="rId13"/>
    <p:sldId id="1039" r:id="rId14"/>
    <p:sldId id="1037" r:id="rId15"/>
    <p:sldId id="1038" r:id="rId16"/>
    <p:sldId id="1040" r:id="rId17"/>
    <p:sldId id="1026" r:id="rId18"/>
    <p:sldId id="1046" r:id="rId19"/>
    <p:sldId id="1047" r:id="rId20"/>
    <p:sldId id="1048" r:id="rId21"/>
    <p:sldId id="1049" r:id="rId22"/>
    <p:sldId id="1050" r:id="rId23"/>
    <p:sldId id="1051" r:id="rId24"/>
    <p:sldId id="1052" r:id="rId25"/>
    <p:sldId id="1053" r:id="rId26"/>
    <p:sldId id="1054" r:id="rId27"/>
    <p:sldId id="985" r:id="rId28"/>
    <p:sldId id="986" r:id="rId29"/>
    <p:sldId id="987" r:id="rId30"/>
    <p:sldId id="988" r:id="rId31"/>
    <p:sldId id="989" r:id="rId32"/>
    <p:sldId id="990" r:id="rId33"/>
    <p:sldId id="991" r:id="rId34"/>
    <p:sldId id="992" r:id="rId35"/>
    <p:sldId id="993" r:id="rId36"/>
    <p:sldId id="994" r:id="rId37"/>
    <p:sldId id="995" r:id="rId38"/>
    <p:sldId id="996" r:id="rId39"/>
    <p:sldId id="1041" r:id="rId40"/>
    <p:sldId id="1055" r:id="rId41"/>
    <p:sldId id="1056" r:id="rId42"/>
    <p:sldId id="997" r:id="rId43"/>
    <p:sldId id="1008" r:id="rId44"/>
    <p:sldId id="1009" r:id="rId45"/>
    <p:sldId id="1011" r:id="rId46"/>
    <p:sldId id="1012" r:id="rId47"/>
    <p:sldId id="1013" r:id="rId48"/>
    <p:sldId id="1043" r:id="rId49"/>
    <p:sldId id="1044" r:id="rId50"/>
    <p:sldId id="1045" r:id="rId51"/>
    <p:sldId id="1015" r:id="rId52"/>
    <p:sldId id="1016" r:id="rId53"/>
    <p:sldId id="1017" r:id="rId54"/>
    <p:sldId id="1018" r:id="rId55"/>
    <p:sldId id="1019" r:id="rId56"/>
    <p:sldId id="1020" r:id="rId57"/>
    <p:sldId id="1021" r:id="rId58"/>
    <p:sldId id="1022" r:id="rId59"/>
    <p:sldId id="1023" r:id="rId60"/>
    <p:sldId id="1024" r:id="rId61"/>
    <p:sldId id="1025" r:id="rId62"/>
    <p:sldId id="956" r:id="rId63"/>
    <p:sldId id="90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097C33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59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12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4" Type="http://schemas.openxmlformats.org/officeDocument/2006/relationships/image" Target="../media/image80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5893F9-9E6E-47B4-B8FE-0A59E02EFF9B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9598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2215E-D580-4DB9-A58A-6E03500B23F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32259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9C5A9-E23C-4B83-96A8-AB298EBEF104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2362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9C5A9-E23C-4B83-96A8-AB298EBEF104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505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C85E2-53EB-40AD-95F5-592FD0279B94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9490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905712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750120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1990356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56574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26615-B5F7-48FA-B3E6-C728F086742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63329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BAB9DD-3AB1-4AB0-A8A3-1E278AB587F4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􀁑 Basic ideas</a:t>
            </a:r>
          </a:p>
          <a:p>
            <a:r>
              <a:rPr lang="en-US"/>
              <a:t>• A line is represented as . Every line in the image corresponds</a:t>
            </a:r>
          </a:p>
          <a:p>
            <a:r>
              <a:rPr lang="en-US"/>
              <a:t>to a point in the parameter space</a:t>
            </a:r>
          </a:p>
          <a:p>
            <a:r>
              <a:rPr lang="en-US"/>
              <a:t>• Every point in the image domain corresponds to a line in the parameter</a:t>
            </a:r>
          </a:p>
          <a:p>
            <a:r>
              <a:rPr lang="en-US"/>
              <a:t>space (why ? Fix (x,y), (m,n) can change on the line . In other</a:t>
            </a:r>
          </a:p>
          <a:p>
            <a:r>
              <a:rPr lang="en-US"/>
              <a:t>words, for all the lines passing through (x,y) in the image space, their</a:t>
            </a:r>
          </a:p>
          <a:p>
            <a:r>
              <a:rPr lang="en-US"/>
              <a:t>parameters form a line in the parameter space)</a:t>
            </a:r>
          </a:p>
          <a:p>
            <a:r>
              <a:rPr lang="en-US"/>
              <a:t>• Points along a line in the space correspond to lines passing through the</a:t>
            </a:r>
          </a:p>
          <a:p>
            <a:r>
              <a:rPr lang="en-US"/>
              <a:t>same point in the parameter space (why ?)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07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/>
              <a:pPr/>
              <a:t>13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4135088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AC319F-B880-4CC9-AA2B-71DB4646606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6093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40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BC1BC-018B-4752-8C88-D43E30D97030}" type="slidenum">
              <a:rPr lang="en-US"/>
              <a:pPr/>
              <a:t>30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8400" y="698500"/>
            <a:ext cx="4598988" cy="344963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47" y="4386594"/>
            <a:ext cx="5085907" cy="4153158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0998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F49700-FA69-4744-93F2-DF06A56D141A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56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C6B2A-EB0C-4C9D-8AB0-D3589F437165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0449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0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F9DED-C3AA-40F6-ACE9-AC54436C1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29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507D0-B977-4740-8279-C9CFD49FD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0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5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9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2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2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9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41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1.jpeg"/><Relationship Id="rId4" Type="http://schemas.openxmlformats.org/officeDocument/2006/relationships/image" Target="../media/image5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73.png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29.jpeg"/><Relationship Id="rId4" Type="http://schemas.openxmlformats.org/officeDocument/2006/relationships/image" Target="../media/image74.jpeg"/><Relationship Id="rId9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79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6.wmf"/><Relationship Id="rId12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78.wmf"/><Relationship Id="rId5" Type="http://schemas.openxmlformats.org/officeDocument/2006/relationships/image" Target="../media/image75.w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77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80.wmf"/><Relationship Id="rId5" Type="http://schemas.openxmlformats.org/officeDocument/2006/relationships/image" Target="../media/image75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7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4.wmf"/><Relationship Id="rId4" Type="http://schemas.openxmlformats.org/officeDocument/2006/relationships/image" Target="../media/image6.png"/><Relationship Id="rId9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54.bin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83.png"/><Relationship Id="rId4" Type="http://schemas.openxmlformats.org/officeDocument/2006/relationships/oleObject" Target="../embeddings/oleObject55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cnbc.cmu.edu/cns/papers/berg-cvpr05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e.ufl.edu/~anand/pdf/rangarajan_cviu_si_final.pdf" TargetMode="External"/><Relationship Id="rId2" Type="http://schemas.openxmlformats.org/officeDocument/2006/relationships/hyperlink" Target="http://step.polymtl.ca/~rv101/thinplates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101.wmf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.png"/><Relationship Id="rId9" Type="http://schemas.openxmlformats.org/officeDocument/2006/relationships/image" Target="../media/image10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oleObject" Target="../embeddings/oleObject9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1.wmf"/><Relationship Id="rId17" Type="http://schemas.openxmlformats.org/officeDocument/2006/relationships/image" Target="../media/image13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8.wmf"/><Relationship Id="rId15" Type="http://schemas.openxmlformats.org/officeDocument/2006/relationships/hyperlink" Target="http://en.wikipedia.org/wiki/Rayleigh_quotient" TargetMode="External"/><Relationship Id="rId10" Type="http://schemas.openxmlformats.org/officeDocument/2006/relationships/image" Target="../media/image10.w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18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69" y="438086"/>
            <a:ext cx="8135017" cy="1051169"/>
          </a:xfrm>
        </p:spPr>
        <p:txBody>
          <a:bodyPr>
            <a:noAutofit/>
          </a:bodyPr>
          <a:lstStyle/>
          <a:p>
            <a:r>
              <a:rPr lang="en-US" sz="4000" dirty="0"/>
              <a:t>Alignment and </a:t>
            </a:r>
            <a:r>
              <a:rPr lang="en-US" sz="4000" dirty="0" smtClean="0"/>
              <a:t>Object </a:t>
            </a:r>
            <a:r>
              <a:rPr lang="en-US" sz="4000" dirty="0"/>
              <a:t>Instance Recognition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169" y="5478912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5730" y="6581001"/>
            <a:ext cx="28941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</a:t>
            </a:r>
            <a:r>
              <a:rPr lang="en-US" sz="1200" dirty="0"/>
              <a:t>S. </a:t>
            </a:r>
            <a:r>
              <a:rPr lang="en-US" sz="1200" dirty="0" err="1"/>
              <a:t>Lazebnik</a:t>
            </a:r>
            <a:r>
              <a:rPr lang="en-US" sz="1200" dirty="0"/>
              <a:t> </a:t>
            </a:r>
            <a:r>
              <a:rPr lang="en-US" sz="1200" dirty="0" smtClean="0"/>
              <a:t> and D. Hoiem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037" y="1542829"/>
            <a:ext cx="3756860" cy="388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73741"/>
            <a:ext cx="8312150" cy="62394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[m, b] =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robust_lsqfit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y)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iterative robust </a:t>
            </a:r>
            <a:r>
              <a:rPr lang="en-US" sz="20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fit </a:t>
            </a: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 = mx + b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find line that best predicts y given x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minimize </a:t>
            </a:r>
            <a:r>
              <a:rPr lang="en-US" sz="20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sum_i</a:t>
            </a: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(m*</a:t>
            </a:r>
            <a:r>
              <a:rPr lang="en-US" sz="20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x_i</a:t>
            </a: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b - </a:t>
            </a:r>
            <a:r>
              <a:rPr lang="en-US" sz="20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y_i</a:t>
            </a:r>
            <a:r>
              <a:rPr lang="en-US" sz="20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).^2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m, b]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lsqfit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(x, y);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 = [m ; b];</a:t>
            </a:r>
          </a:p>
          <a:p>
            <a:pPr marL="0" indent="0">
              <a:buNone/>
            </a:pPr>
            <a:r>
              <a:rPr lang="es-E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err</a:t>
            </a:r>
            <a:r>
              <a:rPr lang="es-E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= </a:t>
            </a:r>
            <a:r>
              <a:rPr lang="es-E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s-E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((y-p(1)*x-p(2)).^2);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sigma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median(err)*1.5;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k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 1:7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     = </a:t>
            </a:r>
            <a:r>
              <a:rPr lang="es-E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fminunc</a:t>
            </a:r>
            <a:r>
              <a:rPr lang="es-E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(@(</a:t>
            </a: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p)</a:t>
            </a:r>
            <a:r>
              <a:rPr lang="es-E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geterr</a:t>
            </a: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E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p,x,y,sigma</a:t>
            </a:r>
            <a:r>
              <a:rPr lang="es-E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), p);</a:t>
            </a:r>
          </a:p>
          <a:p>
            <a:pPr marL="0" indent="0">
              <a:buNone/>
            </a:pP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E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err</a:t>
            </a:r>
            <a:r>
              <a:rPr lang="es-E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= </a:t>
            </a:r>
            <a:r>
              <a:rPr lang="es-E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sqrt</a:t>
            </a:r>
            <a:r>
              <a:rPr lang="es-E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((y-p(1)*x-p(2)).^2);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sigma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 median(err)*1.5;</a:t>
            </a:r>
          </a:p>
          <a:p>
            <a:pPr marL="0" indent="0">
              <a:buNone/>
            </a:pP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m = p(1);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b = p(2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31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Line 2"/>
          <p:cNvSpPr>
            <a:spLocks noChangeShapeType="1"/>
          </p:cNvSpPr>
          <p:nvPr/>
        </p:nvSpPr>
        <p:spPr bwMode="auto">
          <a:xfrm>
            <a:off x="1698625" y="3505200"/>
            <a:ext cx="1676400" cy="1676400"/>
          </a:xfrm>
          <a:prstGeom prst="line">
            <a:avLst/>
          </a:prstGeom>
          <a:noFill/>
          <a:ln w="5080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7" name="Line 3"/>
          <p:cNvSpPr>
            <a:spLocks noChangeShapeType="1"/>
          </p:cNvSpPr>
          <p:nvPr/>
        </p:nvSpPr>
        <p:spPr bwMode="auto">
          <a:xfrm flipV="1">
            <a:off x="1546225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8" name="Line 4"/>
          <p:cNvSpPr>
            <a:spLocks noChangeShapeType="1"/>
          </p:cNvSpPr>
          <p:nvPr/>
        </p:nvSpPr>
        <p:spPr bwMode="auto">
          <a:xfrm>
            <a:off x="1546225" y="5334000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3756025" y="5410200"/>
            <a:ext cx="322263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x</a:t>
            </a:r>
          </a:p>
        </p:txBody>
      </p:sp>
      <p:sp>
        <p:nvSpPr>
          <p:cNvPr id="226310" name="Text Box 6"/>
          <p:cNvSpPr txBox="1">
            <a:spLocks noChangeArrowheads="1"/>
          </p:cNvSpPr>
          <p:nvPr/>
        </p:nvSpPr>
        <p:spPr bwMode="auto">
          <a:xfrm>
            <a:off x="1066800" y="3276600"/>
            <a:ext cx="327025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Futura Bk BT" pitchFamily="34" charset="0"/>
              </a:rPr>
              <a:t>y</a:t>
            </a:r>
          </a:p>
        </p:txBody>
      </p:sp>
      <p:sp>
        <p:nvSpPr>
          <p:cNvPr id="226314" name="Line 10"/>
          <p:cNvSpPr>
            <a:spLocks noChangeShapeType="1"/>
          </p:cNvSpPr>
          <p:nvPr/>
        </p:nvSpPr>
        <p:spPr bwMode="auto">
          <a:xfrm flipV="1">
            <a:off x="4692650" y="3124200"/>
            <a:ext cx="0" cy="2209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15" name="Line 11"/>
          <p:cNvSpPr>
            <a:spLocks noChangeShapeType="1"/>
          </p:cNvSpPr>
          <p:nvPr/>
        </p:nvSpPr>
        <p:spPr bwMode="auto">
          <a:xfrm>
            <a:off x="4692650" y="5334000"/>
            <a:ext cx="32543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19" name="Rectangle 15"/>
          <p:cNvSpPr>
            <a:spLocks noChangeArrowheads="1"/>
          </p:cNvSpPr>
          <p:nvPr/>
        </p:nvSpPr>
        <p:spPr bwMode="auto">
          <a:xfrm>
            <a:off x="304800" y="228600"/>
            <a:ext cx="5334000" cy="92333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5400" dirty="0" smtClean="0">
                <a:solidFill>
                  <a:srgbClr val="000000"/>
                </a:solidFill>
                <a:latin typeface="+mj-lt"/>
              </a:rPr>
              <a:t>Hough transform</a:t>
            </a:r>
          </a:p>
        </p:txBody>
      </p:sp>
      <p:sp>
        <p:nvSpPr>
          <p:cNvPr id="226321" name="Oval 17"/>
          <p:cNvSpPr>
            <a:spLocks noChangeArrowheads="1"/>
          </p:cNvSpPr>
          <p:nvPr/>
        </p:nvSpPr>
        <p:spPr bwMode="auto">
          <a:xfrm>
            <a:off x="2514600" y="43434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2" name="Oval 18"/>
          <p:cNvSpPr>
            <a:spLocks noChangeArrowheads="1"/>
          </p:cNvSpPr>
          <p:nvPr/>
        </p:nvSpPr>
        <p:spPr bwMode="auto">
          <a:xfrm>
            <a:off x="1981200" y="38100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3" name="Oval 19"/>
          <p:cNvSpPr>
            <a:spLocks noChangeArrowheads="1"/>
          </p:cNvSpPr>
          <p:nvPr/>
        </p:nvSpPr>
        <p:spPr bwMode="auto">
          <a:xfrm>
            <a:off x="2263775" y="4114800"/>
            <a:ext cx="152400" cy="1524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5" name="Rectangle 21"/>
          <p:cNvSpPr>
            <a:spLocks noChangeArrowheads="1"/>
          </p:cNvSpPr>
          <p:nvPr/>
        </p:nvSpPr>
        <p:spPr bwMode="auto">
          <a:xfrm>
            <a:off x="381000" y="1128713"/>
            <a:ext cx="71278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P.V.C. Hough, </a:t>
            </a:r>
            <a:r>
              <a:rPr lang="en-US" sz="1400" i="1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Machine Analysis of Bubble Chamber Pictures,</a:t>
            </a:r>
            <a:r>
              <a:rPr lang="en-US" sz="1400" dirty="0" smtClean="0">
                <a:solidFill>
                  <a:srgbClr val="000000"/>
                </a:solidFill>
                <a:latin typeface="Futura Bk BT" pitchFamily="34" charset="0"/>
                <a:cs typeface="Arial" charset="0"/>
              </a:rPr>
              <a:t> Proc. Int. Conf. High Energy Accelerators and Instrumentation, 1959 </a:t>
            </a:r>
          </a:p>
        </p:txBody>
      </p:sp>
      <p:sp>
        <p:nvSpPr>
          <p:cNvPr id="226326" name="Text Box 22"/>
          <p:cNvSpPr txBox="1">
            <a:spLocks noChangeArrowheads="1"/>
          </p:cNvSpPr>
          <p:nvPr/>
        </p:nvSpPr>
        <p:spPr bwMode="auto">
          <a:xfrm>
            <a:off x="5241925" y="5676900"/>
            <a:ext cx="1555750" cy="366713"/>
          </a:xfrm>
          <a:prstGeom prst="rect">
            <a:avLst/>
          </a:prstGeom>
          <a:noFill/>
          <a:ln w="254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mtClean="0">
                <a:solidFill>
                  <a:srgbClr val="000000"/>
                </a:solidFill>
                <a:latin typeface="Futura Bk BT" pitchFamily="34" charset="0"/>
              </a:rPr>
              <a:t>Hough space</a:t>
            </a:r>
          </a:p>
        </p:txBody>
      </p:sp>
      <p:sp>
        <p:nvSpPr>
          <p:cNvPr id="226330" name="Freeform 26"/>
          <p:cNvSpPr>
            <a:spLocks/>
          </p:cNvSpPr>
          <p:nvPr/>
        </p:nvSpPr>
        <p:spPr bwMode="auto">
          <a:xfrm>
            <a:off x="5029200" y="3048000"/>
            <a:ext cx="1981200" cy="23749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1" name="Line 27"/>
          <p:cNvSpPr>
            <a:spLocks noChangeShapeType="1"/>
          </p:cNvSpPr>
          <p:nvPr/>
        </p:nvSpPr>
        <p:spPr bwMode="auto">
          <a:xfrm flipV="1">
            <a:off x="1600200" y="4419600"/>
            <a:ext cx="9906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graphicFrame>
        <p:nvGraphicFramePr>
          <p:cNvPr id="226332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517835"/>
              </p:ext>
            </p:extLst>
          </p:nvPr>
        </p:nvGraphicFramePr>
        <p:xfrm>
          <a:off x="2767892" y="2302775"/>
          <a:ext cx="3251908" cy="496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0" name="Equation" r:id="rId4" imgW="1320480" imgH="203040" progId="Equation.3">
                  <p:embed/>
                </p:oleObj>
              </mc:Choice>
              <mc:Fallback>
                <p:oleObj name="Equation" r:id="rId4" imgW="1320480" imgH="203040" progId="Equation.3">
                  <p:embed/>
                  <p:pic>
                    <p:nvPicPr>
                      <p:cNvPr id="226332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7892" y="2302775"/>
                        <a:ext cx="3251908" cy="4962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33" name="Object 29"/>
          <p:cNvGraphicFramePr>
            <a:graphicFrameLocks noChangeAspect="1"/>
          </p:cNvGraphicFramePr>
          <p:nvPr/>
        </p:nvGraphicFramePr>
        <p:xfrm>
          <a:off x="2093913" y="4800600"/>
          <a:ext cx="420687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1" name="Equation" r:id="rId6" imgW="177480" imgH="177480" progId="Equation.3">
                  <p:embed/>
                </p:oleObj>
              </mc:Choice>
              <mc:Fallback>
                <p:oleObj name="Equation" r:id="rId6" imgW="177480" imgH="177480" progId="Equation.3">
                  <p:embed/>
                  <p:pic>
                    <p:nvPicPr>
                      <p:cNvPr id="226333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4800600"/>
                        <a:ext cx="420687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34" name="Object 30"/>
          <p:cNvGraphicFramePr>
            <a:graphicFrameLocks noChangeAspect="1"/>
          </p:cNvGraphicFramePr>
          <p:nvPr/>
        </p:nvGraphicFramePr>
        <p:xfrm>
          <a:off x="1828800" y="44196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2" name="Equation" r:id="rId8" imgW="152280" imgH="164880" progId="Equation.3">
                  <p:embed/>
                </p:oleObj>
              </mc:Choice>
              <mc:Fallback>
                <p:oleObj name="Equation" r:id="rId8" imgW="152280" imgH="164880" progId="Equation.3">
                  <p:embed/>
                  <p:pic>
                    <p:nvPicPr>
                      <p:cNvPr id="226334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4196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35" name="Freeform 31"/>
          <p:cNvSpPr>
            <a:spLocks/>
          </p:cNvSpPr>
          <p:nvPr/>
        </p:nvSpPr>
        <p:spPr bwMode="auto">
          <a:xfrm>
            <a:off x="1905000" y="5029200"/>
            <a:ext cx="177800" cy="304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96" y="96"/>
              </a:cxn>
              <a:cxn ang="0">
                <a:pos x="96" y="192"/>
              </a:cxn>
            </a:cxnLst>
            <a:rect l="0" t="0" r="r" b="b"/>
            <a:pathLst>
              <a:path w="112" h="192">
                <a:moveTo>
                  <a:pt x="0" y="0"/>
                </a:moveTo>
                <a:cubicBezTo>
                  <a:pt x="40" y="32"/>
                  <a:pt x="80" y="64"/>
                  <a:pt x="96" y="96"/>
                </a:cubicBezTo>
                <a:cubicBezTo>
                  <a:pt x="112" y="128"/>
                  <a:pt x="104" y="160"/>
                  <a:pt x="96" y="192"/>
                </a:cubicBezTo>
              </a:path>
            </a:pathLst>
          </a:custGeom>
          <a:noFill/>
          <a:ln w="2540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6" name="Freeform 32"/>
          <p:cNvSpPr>
            <a:spLocks/>
          </p:cNvSpPr>
          <p:nvPr/>
        </p:nvSpPr>
        <p:spPr bwMode="auto">
          <a:xfrm>
            <a:off x="4800600" y="3124200"/>
            <a:ext cx="2438400" cy="1905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7" name="Freeform 33"/>
          <p:cNvSpPr>
            <a:spLocks/>
          </p:cNvSpPr>
          <p:nvPr/>
        </p:nvSpPr>
        <p:spPr bwMode="auto">
          <a:xfrm>
            <a:off x="4724400" y="3429000"/>
            <a:ext cx="2438400" cy="1143000"/>
          </a:xfrm>
          <a:custGeom>
            <a:avLst/>
            <a:gdLst/>
            <a:ahLst/>
            <a:cxnLst>
              <a:cxn ang="0">
                <a:pos x="0" y="872"/>
              </a:cxn>
              <a:cxn ang="0">
                <a:pos x="192" y="104"/>
              </a:cxn>
              <a:cxn ang="0">
                <a:pos x="384" y="1496"/>
              </a:cxn>
              <a:cxn ang="0">
                <a:pos x="528" y="104"/>
              </a:cxn>
              <a:cxn ang="0">
                <a:pos x="720" y="872"/>
              </a:cxn>
            </a:cxnLst>
            <a:rect l="0" t="0" r="r" b="b"/>
            <a:pathLst>
              <a:path w="720" h="1496">
                <a:moveTo>
                  <a:pt x="0" y="872"/>
                </a:moveTo>
                <a:cubicBezTo>
                  <a:pt x="64" y="436"/>
                  <a:pt x="128" y="0"/>
                  <a:pt x="192" y="104"/>
                </a:cubicBezTo>
                <a:cubicBezTo>
                  <a:pt x="256" y="208"/>
                  <a:pt x="328" y="1496"/>
                  <a:pt x="384" y="1496"/>
                </a:cubicBezTo>
                <a:cubicBezTo>
                  <a:pt x="440" y="1496"/>
                  <a:pt x="472" y="208"/>
                  <a:pt x="528" y="104"/>
                </a:cubicBezTo>
                <a:cubicBezTo>
                  <a:pt x="584" y="0"/>
                  <a:pt x="652" y="436"/>
                  <a:pt x="720" y="87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20" name="Oval 16"/>
          <p:cNvSpPr>
            <a:spLocks noChangeArrowheads="1"/>
          </p:cNvSpPr>
          <p:nvPr/>
        </p:nvSpPr>
        <p:spPr bwMode="auto">
          <a:xfrm>
            <a:off x="5715000" y="4267200"/>
            <a:ext cx="152400" cy="1524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 smtClean="0">
              <a:solidFill>
                <a:srgbClr val="000000"/>
              </a:solidFill>
              <a:latin typeface="Futura Bk BT" pitchFamily="34" charset="0"/>
            </a:endParaRPr>
          </a:p>
        </p:txBody>
      </p:sp>
      <p:sp>
        <p:nvSpPr>
          <p:cNvPr id="226338" name="Rectangle 34"/>
          <p:cNvSpPr>
            <a:spLocks noChangeArrowheads="1"/>
          </p:cNvSpPr>
          <p:nvPr/>
        </p:nvSpPr>
        <p:spPr bwMode="auto">
          <a:xfrm>
            <a:off x="177800" y="1790433"/>
            <a:ext cx="8839200" cy="523220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Futura Bk BT" pitchFamily="34" charset="0"/>
              </a:rPr>
              <a:t>Use a polar representation for the parameter space </a:t>
            </a:r>
          </a:p>
        </p:txBody>
      </p:sp>
      <p:graphicFrame>
        <p:nvGraphicFramePr>
          <p:cNvPr id="226339" name="Object 35"/>
          <p:cNvGraphicFramePr>
            <a:graphicFrameLocks noChangeAspect="1"/>
          </p:cNvGraphicFramePr>
          <p:nvPr/>
        </p:nvGraphicFramePr>
        <p:xfrm>
          <a:off x="7620000" y="5486400"/>
          <a:ext cx="420688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3" name="Equation" r:id="rId10" imgW="177480" imgH="177480" progId="Equation.3">
                  <p:embed/>
                </p:oleObj>
              </mc:Choice>
              <mc:Fallback>
                <p:oleObj name="Equation" r:id="rId10" imgW="177480" imgH="177480" progId="Equation.3">
                  <p:embed/>
                  <p:pic>
                    <p:nvPicPr>
                      <p:cNvPr id="226339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5486400"/>
                        <a:ext cx="420688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40" name="Object 36"/>
          <p:cNvGraphicFramePr>
            <a:graphicFrameLocks noChangeAspect="1"/>
          </p:cNvGraphicFramePr>
          <p:nvPr/>
        </p:nvGraphicFramePr>
        <p:xfrm>
          <a:off x="4114800" y="3124200"/>
          <a:ext cx="360363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4" name="Equation" r:id="rId11" imgW="152280" imgH="164880" progId="Equation.3">
                  <p:embed/>
                </p:oleObj>
              </mc:Choice>
              <mc:Fallback>
                <p:oleObj name="Equation" r:id="rId11" imgW="152280" imgH="164880" progId="Equation.3">
                  <p:embed/>
                  <p:pic>
                    <p:nvPicPr>
                      <p:cNvPr id="22634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3124200"/>
                        <a:ext cx="360363" cy="387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7127101" y="6550223"/>
            <a:ext cx="2016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from S. Savarese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9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6" grpId="0" animBg="1"/>
      <p:bldP spid="226322" grpId="0" animBg="1"/>
      <p:bldP spid="226323" grpId="0" animBg="1"/>
      <p:bldP spid="226330" grpId="0" animBg="1"/>
      <p:bldP spid="226331" grpId="0" animBg="1"/>
      <p:bldP spid="226335" grpId="0" animBg="1"/>
      <p:bldP spid="226336" grpId="0" animBg="1"/>
      <p:bldP spid="2263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76236"/>
            <a:ext cx="5623860" cy="675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[m, b] =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houghfit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y)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y = mx + b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x*cos(theta) + y*sin(theta) = r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find line that best predicts y given x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minimize </a:t>
            </a:r>
            <a:r>
              <a:rPr lang="en-US" sz="1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sum_i</a:t>
            </a: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(m*</a:t>
            </a:r>
            <a:r>
              <a:rPr lang="en-US" sz="1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x_i</a:t>
            </a: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b - </a:t>
            </a:r>
            <a:r>
              <a:rPr lang="en-US" sz="1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y_i</a:t>
            </a: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).^2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thetas = (-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pi+pi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/50):(pi/100):pi; </a:t>
            </a: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costhetas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cos(thetas);  </a:t>
            </a: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sinthetas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sin(thetas);</a:t>
            </a: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0;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stepr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0.005;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1; 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count </a:t>
            </a:r>
            <a:r>
              <a:rPr lang="en-US" sz="1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hough</a:t>
            </a: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votes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counts = zeros(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(thetas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),(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maxr-minr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)/stepr+1);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for k = 1:numel(x)</a:t>
            </a:r>
          </a:p>
          <a:p>
            <a:pPr marL="0" indent="0">
              <a:buNone/>
            </a:pPr>
            <a:r>
              <a:rPr lang="es-E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 = x(k)*</a:t>
            </a:r>
            <a:r>
              <a:rPr lang="es-E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costhetas</a:t>
            </a:r>
            <a:r>
              <a:rPr lang="es-E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+ y(k)*</a:t>
            </a:r>
            <a:r>
              <a:rPr lang="es-E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sinthetas</a:t>
            </a:r>
            <a:r>
              <a:rPr lang="es-E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%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only count parameters within the range of r</a:t>
            </a: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inrange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find(r &gt;=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&amp; r &lt;=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  <a:endParaRPr lang="en-US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rnum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round((r(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inrange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)-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minr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)/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stepr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)+1;</a:t>
            </a: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ind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 sub2ind(size(counts),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inrange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rnum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counts(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= counts(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+ 1;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34966" y="176236"/>
            <a:ext cx="454809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smooth the bin counts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counts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imfilter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(counts,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fspecial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('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gaussian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', 5, 0.75));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get best theta, rho and show counts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 = max(counts(:));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thetaind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rind] =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ind2sub(size(counts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maxind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theta = thetas(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thetaind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minr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stepr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*(rind-1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convert to slope-intercept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 = r/sin(theta);</a:t>
            </a:r>
          </a:p>
          <a:p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 = -cos(theta)/sin(theta);</a:t>
            </a: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9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4191000" y="457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6858000" y="2667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5791200" y="2971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6248400" y="25908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4572000" y="7620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3886200" y="2286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4267200" y="26670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3505200" y="3048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5867400" y="6858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6019800" y="1295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4724400" y="2209800"/>
            <a:ext cx="228600" cy="228600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4953000" y="16764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62484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5562600" y="15240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5334000" y="1371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6781800" y="228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6248400" y="990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6705600" y="6096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5562600" y="1981200"/>
            <a:ext cx="228600" cy="22860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2971800" y="29718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/>
        </p:nvGraphicFramePr>
        <p:xfrm>
          <a:off x="2819400" y="331628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8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1423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31628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3505200" y="358140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204788" y="179388"/>
            <a:ext cx="1589087" cy="519112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/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3200400" y="30480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6461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/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7161213" y="3657600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9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48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1213" y="3657600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52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52400" y="4038600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Sample</a:t>
            </a:r>
            <a:r>
              <a:rPr lang="en-US" sz="2000" dirty="0" smtClean="0">
                <a:cs typeface="Arial" charset="0"/>
              </a:rPr>
              <a:t> (randomly) the number of points required to fit the model (#=2)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Solve</a:t>
            </a:r>
            <a:r>
              <a:rPr lang="en-US" sz="2000" dirty="0" smtClean="0">
                <a:cs typeface="Arial" charset="0"/>
              </a:rPr>
              <a:t> for model parameters using samples </a:t>
            </a:r>
            <a:endParaRPr lang="en-US" sz="2000" dirty="0"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cs typeface="Arial" charset="0"/>
              </a:rPr>
              <a:t> </a:t>
            </a:r>
            <a:r>
              <a:rPr lang="en-US" sz="2000" b="1" dirty="0" smtClean="0">
                <a:cs typeface="Arial" charset="0"/>
              </a:rPr>
              <a:t>Score</a:t>
            </a:r>
            <a:r>
              <a:rPr lang="en-US" sz="2000" dirty="0" smtClean="0"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 smtClean="0">
              <a:cs typeface="Arial" charset="0"/>
            </a:endParaRPr>
          </a:p>
          <a:p>
            <a:pPr marL="342900" indent="-342900"/>
            <a:r>
              <a:rPr lang="en-US" sz="2000" b="1" dirty="0" smtClean="0">
                <a:cs typeface="Arial" charset="0"/>
              </a:rPr>
              <a:t>Repeat</a:t>
            </a:r>
            <a:r>
              <a:rPr lang="en-US" sz="2000" dirty="0" smtClean="0">
                <a:cs typeface="Arial" charset="0"/>
              </a:rPr>
              <a:t> 1-3 until the best model is found with high confidence</a:t>
            </a:r>
            <a:endParaRPr lang="en-US" sz="20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85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270"/>
            <a:ext cx="7886700" cy="65980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fr-F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[m, b] = </a:t>
            </a:r>
            <a:r>
              <a:rPr lang="fr-FR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ransacfit</a:t>
            </a:r>
            <a:r>
              <a:rPr lang="fr-FR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y)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y = mx + b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 = 200;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thresh = 0.03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bestcount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0;</a:t>
            </a:r>
          </a:p>
          <a:p>
            <a:pPr marL="0" indent="0">
              <a:buNone/>
            </a:pPr>
            <a:endParaRPr lang="en-US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k = 1:N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randperm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(x));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x(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(1:2));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ty = y(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rp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(1:2));</a:t>
            </a:r>
          </a:p>
          <a:p>
            <a:pPr marL="0" indent="0">
              <a:buNone/>
            </a:pPr>
            <a:r>
              <a:rPr lang="pl-PL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m = (ty(2)-ty(1)) ./ (tx(2)-tx(1));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b = ty(2)-m*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(2);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sum(abs(y-m*x-b)&lt;thresh);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if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bestcount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bestcount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inliers = (abs(y - m*x - b) &lt; thresh);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</a:p>
          <a:p>
            <a:pPr marL="0" indent="0">
              <a:buNone/>
            </a:pPr>
            <a:r>
              <a:rPr lang="en-US" sz="1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total least square fitting on inliers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m, b]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total_lsqfit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(x(inliers), y(inliers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 fitting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demo_linefit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npts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outliers, noise, method)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npts</a:t>
            </a:r>
            <a:r>
              <a:rPr lang="en-US" dirty="0" smtClean="0"/>
              <a:t>: number of points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outliers</a:t>
            </a:r>
            <a:r>
              <a:rPr lang="en-US" dirty="0" smtClean="0"/>
              <a:t>: number of outliers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noise</a:t>
            </a:r>
            <a:r>
              <a:rPr lang="en-US" dirty="0" smtClean="0"/>
              <a:t>: noise level</a:t>
            </a:r>
          </a:p>
          <a:p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Method</a:t>
            </a:r>
          </a:p>
          <a:p>
            <a:pPr lvl="1"/>
            <a:r>
              <a:rPr lang="en-US" dirty="0" err="1" smtClean="0"/>
              <a:t>lsq</a:t>
            </a:r>
            <a:r>
              <a:rPr lang="en-US" dirty="0"/>
              <a:t>: least </a:t>
            </a:r>
            <a:r>
              <a:rPr lang="en-US" dirty="0" smtClean="0"/>
              <a:t>squares</a:t>
            </a:r>
          </a:p>
          <a:p>
            <a:pPr lvl="1"/>
            <a:r>
              <a:rPr lang="en-US" dirty="0" err="1" smtClean="0"/>
              <a:t>tlsq</a:t>
            </a:r>
            <a:r>
              <a:rPr lang="en-US" dirty="0"/>
              <a:t>: total least </a:t>
            </a:r>
            <a:r>
              <a:rPr lang="en-US" dirty="0" smtClean="0"/>
              <a:t>squares</a:t>
            </a:r>
          </a:p>
          <a:p>
            <a:pPr lvl="1"/>
            <a:r>
              <a:rPr lang="en-US" dirty="0" err="1" smtClean="0"/>
              <a:t>rlsq</a:t>
            </a:r>
            <a:r>
              <a:rPr lang="en-US" dirty="0"/>
              <a:t>: robust least </a:t>
            </a:r>
            <a:r>
              <a:rPr lang="en-US" dirty="0" smtClean="0"/>
              <a:t>squares</a:t>
            </a:r>
          </a:p>
          <a:p>
            <a:pPr lvl="1"/>
            <a:r>
              <a:rPr lang="en-US" dirty="0" err="1" smtClean="0"/>
              <a:t>hough</a:t>
            </a:r>
            <a:r>
              <a:rPr lang="en-US" dirty="0"/>
              <a:t>: </a:t>
            </a:r>
            <a:r>
              <a:rPr lang="en-US" dirty="0" err="1"/>
              <a:t>hough</a:t>
            </a:r>
            <a:r>
              <a:rPr lang="en-US" dirty="0"/>
              <a:t> </a:t>
            </a:r>
            <a:r>
              <a:rPr lang="en-US" dirty="0" smtClean="0"/>
              <a:t>transform</a:t>
            </a:r>
          </a:p>
          <a:p>
            <a:pPr lvl="1"/>
            <a:r>
              <a:rPr lang="en-US" dirty="0" err="1" smtClean="0"/>
              <a:t>ransac</a:t>
            </a:r>
            <a:r>
              <a:rPr lang="en-US" dirty="0"/>
              <a:t>: RANSAC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algorithm should I 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If we know which points belong to the line, how do we find the “optimal” line parameters?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Least squares</a:t>
            </a:r>
            <a:br>
              <a:rPr lang="en-US" dirty="0"/>
            </a:br>
            <a:endParaRPr lang="en-US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dirty="0"/>
              <a:t>What if there are outliers?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Robust fitting, RANSAC</a:t>
            </a:r>
            <a:br>
              <a:rPr lang="en-US" dirty="0"/>
            </a:br>
            <a:endParaRPr lang="en-US" dirty="0"/>
          </a:p>
          <a:p>
            <a:pPr>
              <a:buFontTx/>
              <a:buChar char="•"/>
            </a:pPr>
            <a:r>
              <a:rPr lang="en-US" dirty="0"/>
              <a:t>What if there are many lines?</a:t>
            </a:r>
          </a:p>
          <a:p>
            <a:pPr lvl="1"/>
            <a:r>
              <a:rPr lang="en-US" dirty="0"/>
              <a:t>Voting methods: RANSAC, Hough transform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61753" y="6550223"/>
            <a:ext cx="1882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credit: S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49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0"/>
            <a:ext cx="7886700" cy="1325563"/>
          </a:xfrm>
        </p:spPr>
        <p:txBody>
          <a:bodyPr/>
          <a:lstStyle/>
          <a:p>
            <a:r>
              <a:rPr lang="en-US" dirty="0" smtClean="0"/>
              <a:t>Alignment as fitting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Previous lectures: fitting a model to features in one image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Alignment: fitting a model to a transformation between pairs of features (</a:t>
            </a:r>
            <a:r>
              <a:rPr lang="en-US" i="1" dirty="0" smtClean="0"/>
              <a:t>matches</a:t>
            </a:r>
            <a:r>
              <a:rPr lang="en-US" dirty="0" smtClean="0"/>
              <a:t>) in two images</a:t>
            </a:r>
          </a:p>
          <a:p>
            <a:pPr>
              <a:buFontTx/>
              <a:buChar char="•"/>
            </a:pPr>
            <a:endParaRPr lang="en-US" dirty="0" smtClean="0"/>
          </a:p>
        </p:txBody>
      </p:sp>
      <p:graphicFrame>
        <p:nvGraphicFramePr>
          <p:cNvPr id="4098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213350" y="2406650"/>
          <a:ext cx="21336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0" name="Equation" r:id="rId4" imgW="1143000" imgH="342720" progId="Equation.3">
                  <p:embed/>
                </p:oleObj>
              </mc:Choice>
              <mc:Fallback>
                <p:oleObj name="Equation" r:id="rId4" imgW="1143000" imgH="342720" progId="Equation.3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3350" y="2406650"/>
                        <a:ext cx="2133600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102" name="Group 5"/>
          <p:cNvGrpSpPr>
            <a:grpSpLocks/>
          </p:cNvGrpSpPr>
          <p:nvPr/>
        </p:nvGrpSpPr>
        <p:grpSpPr bwMode="auto">
          <a:xfrm>
            <a:off x="2057400" y="1828800"/>
            <a:ext cx="1555750" cy="1447800"/>
            <a:chOff x="796" y="863"/>
            <a:chExt cx="1316" cy="1249"/>
          </a:xfrm>
        </p:grpSpPr>
        <p:sp>
          <p:nvSpPr>
            <p:cNvPr id="4126" name="Line 6"/>
            <p:cNvSpPr>
              <a:spLocks noChangeShapeType="1"/>
            </p:cNvSpPr>
            <p:nvPr/>
          </p:nvSpPr>
          <p:spPr bwMode="auto">
            <a:xfrm flipV="1">
              <a:off x="796" y="863"/>
              <a:ext cx="1316" cy="124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7" name="Oval 7"/>
            <p:cNvSpPr>
              <a:spLocks noChangeAspect="1" noChangeArrowheads="1"/>
            </p:cNvSpPr>
            <p:nvPr/>
          </p:nvSpPr>
          <p:spPr bwMode="auto">
            <a:xfrm>
              <a:off x="960" y="1749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Oval 8"/>
            <p:cNvSpPr>
              <a:spLocks noChangeAspect="1" noChangeArrowheads="1"/>
            </p:cNvSpPr>
            <p:nvPr/>
          </p:nvSpPr>
          <p:spPr bwMode="auto">
            <a:xfrm>
              <a:off x="1200" y="170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Oval 9"/>
            <p:cNvSpPr>
              <a:spLocks noChangeAspect="1" noChangeArrowheads="1"/>
            </p:cNvSpPr>
            <p:nvPr/>
          </p:nvSpPr>
          <p:spPr bwMode="auto">
            <a:xfrm>
              <a:off x="1344" y="141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Oval 10"/>
            <p:cNvSpPr>
              <a:spLocks noChangeAspect="1" noChangeArrowheads="1"/>
            </p:cNvSpPr>
            <p:nvPr/>
          </p:nvSpPr>
          <p:spPr bwMode="auto">
            <a:xfrm>
              <a:off x="1584" y="136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Oval 11"/>
            <p:cNvSpPr>
              <a:spLocks noChangeAspect="1" noChangeArrowheads="1"/>
            </p:cNvSpPr>
            <p:nvPr/>
          </p:nvSpPr>
          <p:spPr bwMode="auto">
            <a:xfrm>
              <a:off x="1776" y="1125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Oval 12"/>
            <p:cNvSpPr>
              <a:spLocks noChangeAspect="1" noChangeArrowheads="1"/>
            </p:cNvSpPr>
            <p:nvPr/>
          </p:nvSpPr>
          <p:spPr bwMode="auto">
            <a:xfrm>
              <a:off x="1941" y="93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Oval 13"/>
            <p:cNvSpPr>
              <a:spLocks noChangeAspect="1" noChangeArrowheads="1"/>
            </p:cNvSpPr>
            <p:nvPr/>
          </p:nvSpPr>
          <p:spPr bwMode="auto">
            <a:xfrm>
              <a:off x="1344" y="155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Oval 14"/>
            <p:cNvSpPr>
              <a:spLocks noChangeAspect="1" noChangeArrowheads="1"/>
            </p:cNvSpPr>
            <p:nvPr/>
          </p:nvSpPr>
          <p:spPr bwMode="auto">
            <a:xfrm>
              <a:off x="2037" y="981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Oval 15"/>
            <p:cNvSpPr>
              <a:spLocks noChangeAspect="1" noChangeArrowheads="1"/>
            </p:cNvSpPr>
            <p:nvPr/>
          </p:nvSpPr>
          <p:spPr bwMode="auto">
            <a:xfrm>
              <a:off x="912" y="2037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4099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981700" y="5638800"/>
          <a:ext cx="2324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41" name="Equation" r:id="rId6" imgW="1307880" imgH="342720" progId="Equation.3">
                  <p:embed/>
                </p:oleObj>
              </mc:Choice>
              <mc:Fallback>
                <p:oleObj name="Equation" r:id="rId6" imgW="1307880" imgH="342720" progId="Equation.3">
                  <p:embed/>
                  <p:pic>
                    <p:nvPicPr>
                      <p:cNvPr id="4099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5638800"/>
                        <a:ext cx="23241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4586288" y="1955800"/>
            <a:ext cx="3414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latin typeface="Arial" pitchFamily="34" charset="0"/>
              </a:rPr>
              <a:t>Find model </a:t>
            </a:r>
            <a:r>
              <a:rPr lang="en-US" sz="2000" b="0" i="1">
                <a:latin typeface="Arial" pitchFamily="34" charset="0"/>
              </a:rPr>
              <a:t>M</a:t>
            </a:r>
            <a:r>
              <a:rPr lang="en-US" sz="2000" b="0">
                <a:latin typeface="Arial" pitchFamily="34" charset="0"/>
              </a:rPr>
              <a:t> that minimizes</a:t>
            </a:r>
          </a:p>
        </p:txBody>
      </p:sp>
      <p:sp>
        <p:nvSpPr>
          <p:cNvPr id="4104" name="Text Box 18"/>
          <p:cNvSpPr txBox="1">
            <a:spLocks noChangeArrowheads="1"/>
          </p:cNvSpPr>
          <p:nvPr/>
        </p:nvSpPr>
        <p:spPr bwMode="auto">
          <a:xfrm>
            <a:off x="5764213" y="4848225"/>
            <a:ext cx="2665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latin typeface="Arial" pitchFamily="34" charset="0"/>
              </a:rPr>
              <a:t>Find transformation </a:t>
            </a:r>
            <a:r>
              <a:rPr lang="en-US" sz="2000" b="0" i="1">
                <a:latin typeface="Arial" pitchFamily="34" charset="0"/>
              </a:rPr>
              <a:t>T</a:t>
            </a:r>
            <a:r>
              <a:rPr lang="en-US" sz="2000" b="0">
                <a:latin typeface="Arial" pitchFamily="34" charset="0"/>
              </a:rPr>
              <a:t> </a:t>
            </a:r>
            <a:br>
              <a:rPr lang="en-US" sz="2000" b="0">
                <a:latin typeface="Arial" pitchFamily="34" charset="0"/>
              </a:rPr>
            </a:br>
            <a:r>
              <a:rPr lang="en-US" sz="2000" b="0">
                <a:latin typeface="Arial" pitchFamily="34" charset="0"/>
              </a:rPr>
              <a:t>that minimizes</a:t>
            </a:r>
          </a:p>
        </p:txBody>
      </p:sp>
      <p:sp>
        <p:nvSpPr>
          <p:cNvPr id="4105" name="Text Box 19"/>
          <p:cNvSpPr txBox="1">
            <a:spLocks noChangeArrowheads="1"/>
          </p:cNvSpPr>
          <p:nvPr/>
        </p:nvSpPr>
        <p:spPr bwMode="auto">
          <a:xfrm>
            <a:off x="3676650" y="144780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M</a:t>
            </a:r>
          </a:p>
        </p:txBody>
      </p:sp>
      <p:sp>
        <p:nvSpPr>
          <p:cNvPr id="4106" name="Text Box 20"/>
          <p:cNvSpPr txBox="1">
            <a:spLocks noChangeArrowheads="1"/>
          </p:cNvSpPr>
          <p:nvPr/>
        </p:nvSpPr>
        <p:spPr bwMode="auto">
          <a:xfrm>
            <a:off x="2393950" y="2057400"/>
            <a:ext cx="37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x</a:t>
            </a:r>
            <a:r>
              <a:rPr lang="en-US" b="0" i="1" baseline="-25000"/>
              <a:t>i</a:t>
            </a:r>
          </a:p>
        </p:txBody>
      </p:sp>
      <p:grpSp>
        <p:nvGrpSpPr>
          <p:cNvPr id="4107" name="Group 21"/>
          <p:cNvGrpSpPr>
            <a:grpSpLocks/>
          </p:cNvGrpSpPr>
          <p:nvPr/>
        </p:nvGrpSpPr>
        <p:grpSpPr bwMode="auto">
          <a:xfrm>
            <a:off x="1035050" y="4572000"/>
            <a:ext cx="4375150" cy="1981200"/>
            <a:chOff x="192" y="2880"/>
            <a:chExt cx="2756" cy="1248"/>
          </a:xfrm>
        </p:grpSpPr>
        <p:grpSp>
          <p:nvGrpSpPr>
            <p:cNvPr id="4108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4113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5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6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7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8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9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0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1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2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3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4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5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09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T</a:t>
              </a:r>
            </a:p>
          </p:txBody>
        </p:sp>
        <p:sp>
          <p:nvSpPr>
            <p:cNvPr id="4110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x</a:t>
              </a:r>
              <a:r>
                <a:rPr lang="en-US" b="0" i="1" baseline="-25000"/>
                <a:t>i</a:t>
              </a:r>
            </a:p>
          </p:txBody>
        </p:sp>
        <p:sp>
          <p:nvSpPr>
            <p:cNvPr id="4111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i="1"/>
                <a:t>x</a:t>
              </a:r>
              <a:r>
                <a:rPr lang="en-US" b="0" i="1" baseline="-25000"/>
                <a:t>i</a:t>
              </a:r>
            </a:p>
          </p:txBody>
        </p:sp>
        <p:sp>
          <p:nvSpPr>
            <p:cNvPr id="4112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i="1">
                  <a:cs typeface="Times New Roman" pitchFamily="18" charset="0"/>
                </a:rPr>
                <a:t>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096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 if you want to align but have no prior matched pairs?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Hough transform and RANSAC not applicable</a:t>
            </a:r>
          </a:p>
          <a:p>
            <a:endParaRPr lang="en-US" dirty="0" smtClean="0"/>
          </a:p>
          <a:p>
            <a:r>
              <a:rPr lang="en-US" dirty="0" smtClean="0"/>
              <a:t>Important applications</a:t>
            </a:r>
          </a:p>
          <a:p>
            <a:pPr lvl="1">
              <a:buNone/>
            </a:pPr>
            <a:endParaRPr lang="en-US" dirty="0"/>
          </a:p>
        </p:txBody>
      </p:sp>
      <p:pic>
        <p:nvPicPr>
          <p:cNvPr id="155650" name="Picture 2" descr="http://www.judiciaryreport.com/images/brain-scans-84-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1400"/>
            <a:ext cx="3352800" cy="2011680"/>
          </a:xfrm>
          <a:prstGeom prst="rect">
            <a:avLst/>
          </a:prstGeom>
          <a:noFill/>
        </p:spPr>
      </p:pic>
      <p:pic>
        <p:nvPicPr>
          <p:cNvPr id="155652" name="Picture 4" descr="http://cgg-journal.com/2004-2/02/image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581400"/>
            <a:ext cx="2088292" cy="2057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57150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Medical imaging: match brain scans or contours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57150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Robotics: match point 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4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19" y="0"/>
            <a:ext cx="8348009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Iterative Closest Points (ICP) Algorithm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	Goal: estimate transform between two dense sets of points</a:t>
            </a:r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Initialize</a:t>
            </a:r>
            <a:r>
              <a:rPr lang="en-US" sz="2600" dirty="0" smtClean="0"/>
              <a:t> transformation (e.g., compute difference in means and scale)</a:t>
            </a:r>
            <a:endParaRPr lang="en-US" sz="26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Assign</a:t>
            </a:r>
            <a:r>
              <a:rPr lang="en-US" sz="2600" dirty="0" smtClean="0"/>
              <a:t> each point in {Set 1} to its nearest neighbor in {Set 2}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Estimate</a:t>
            </a:r>
            <a:r>
              <a:rPr lang="en-US" sz="2600" dirty="0" smtClean="0"/>
              <a:t> transformation parameters </a:t>
            </a:r>
          </a:p>
          <a:p>
            <a:pPr marL="914400" lvl="1" indent="-514350"/>
            <a:r>
              <a:rPr lang="en-US" sz="2200" dirty="0" smtClean="0"/>
              <a:t>e.g., least squares or robust least squares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Transform</a:t>
            </a:r>
            <a:r>
              <a:rPr lang="en-US" sz="2600" dirty="0" smtClean="0"/>
              <a:t> the points in {Set 1} using estimated parameters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Repeat</a:t>
            </a:r>
            <a:r>
              <a:rPr lang="en-US" sz="2600" dirty="0" smtClean="0"/>
              <a:t> steps 2-4 until change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344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22987"/>
          </a:xfrm>
        </p:spPr>
        <p:txBody>
          <a:bodyPr>
            <a:normAutofit/>
          </a:bodyPr>
          <a:lstStyle/>
          <a:p>
            <a:r>
              <a:rPr lang="en-US" dirty="0" smtClean="0"/>
              <a:t>HW 2 due 11:59 PM Oct 3rd</a:t>
            </a:r>
          </a:p>
          <a:p>
            <a:pPr lvl="1"/>
            <a:r>
              <a:rPr lang="en-US" dirty="0" smtClean="0"/>
              <a:t>Please start early</a:t>
            </a:r>
            <a:endParaRPr lang="en-US" dirty="0" smtClean="0"/>
          </a:p>
          <a:p>
            <a:r>
              <a:rPr lang="en-US" dirty="0" smtClean="0"/>
              <a:t>Anonymous feedback</a:t>
            </a:r>
            <a:endParaRPr lang="en-US" dirty="0" smtClean="0"/>
          </a:p>
          <a:p>
            <a:pPr lvl="1"/>
            <a:r>
              <a:rPr lang="en-US" dirty="0" smtClean="0"/>
              <a:t>Lecture</a:t>
            </a:r>
          </a:p>
          <a:p>
            <a:pPr lvl="2"/>
            <a:r>
              <a:rPr lang="en-US" dirty="0" smtClean="0"/>
              <a:t>Lectures </a:t>
            </a:r>
            <a:r>
              <a:rPr lang="en-US" dirty="0" smtClean="0"/>
              <a:t>going too </a:t>
            </a:r>
            <a:r>
              <a:rPr lang="en-US" dirty="0" smtClean="0"/>
              <a:t>fast</a:t>
            </a:r>
          </a:p>
          <a:p>
            <a:pPr lvl="2"/>
            <a:r>
              <a:rPr lang="en-US" dirty="0" smtClean="0"/>
              <a:t>Show more examples/code to demonstrate how the algorithms work</a:t>
            </a:r>
          </a:p>
          <a:p>
            <a:pPr lvl="1"/>
            <a:r>
              <a:rPr lang="en-US" dirty="0" smtClean="0"/>
              <a:t>HW assignments</a:t>
            </a:r>
          </a:p>
          <a:p>
            <a:pPr lvl="2"/>
            <a:r>
              <a:rPr lang="en-US" dirty="0" smtClean="0"/>
              <a:t>List functions that are not allowed to use</a:t>
            </a:r>
            <a:endParaRPr lang="en-US" dirty="0" smtClean="0"/>
          </a:p>
          <a:p>
            <a:pPr lvl="1"/>
            <a:r>
              <a:rPr lang="en-US" dirty="0" smtClean="0"/>
              <a:t>Piazza </a:t>
            </a:r>
          </a:p>
          <a:p>
            <a:pPr lvl="2"/>
            <a:r>
              <a:rPr lang="en-US" dirty="0" smtClean="0"/>
              <a:t>Encourage more students to participate (e.g. answer questions)</a:t>
            </a:r>
          </a:p>
          <a:p>
            <a:pPr lvl="2"/>
            <a:r>
              <a:rPr lang="en-US" dirty="0" smtClean="0"/>
              <a:t>Group the questions into threads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001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793"/>
            <a:ext cx="7886700" cy="1325563"/>
          </a:xfrm>
        </p:spPr>
        <p:txBody>
          <a:bodyPr/>
          <a:lstStyle/>
          <a:p>
            <a:r>
              <a:rPr lang="en-US" dirty="0" smtClean="0"/>
              <a:t>Example: solving for translation</a:t>
            </a:r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20161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14478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6193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8114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7200" y="5105400"/>
            <a:ext cx="851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Given matched points in {A} and {B}, estimate the translation of the object</a:t>
            </a:r>
            <a:endParaRPr lang="en-US" sz="2000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3352800" y="5562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2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5562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037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3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3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5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173747"/>
            <a:ext cx="3534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Least squares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00800" y="43434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8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3434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4559212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Write down objective function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Derived solution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Compute derivative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Compute solution</a:t>
            </a:r>
          </a:p>
          <a:p>
            <a:pPr marL="342900" indent="-342900">
              <a:buAutoNum type="arabicPeriod"/>
            </a:pPr>
            <a:r>
              <a:rPr lang="en-US" dirty="0" smtClean="0"/>
              <a:t>Computational solution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Write in form Ax=b</a:t>
            </a:r>
          </a:p>
          <a:p>
            <a:pPr marL="800100" lvl="1" indent="-342900">
              <a:buAutoNum type="alphaLcParenR"/>
            </a:pPr>
            <a:r>
              <a:rPr lang="en-US" dirty="0" smtClean="0"/>
              <a:t>Solve using pseudo-inverse or eigenvalue  decomposition</a:t>
            </a:r>
            <a:endParaRPr lang="en-US" dirty="0"/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6553200" y="5372947"/>
          <a:ext cx="1905000" cy="14850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79" name="Equation" r:id="rId6" imgW="1498320" imgH="1168200" progId="Equation.3">
                  <p:embed/>
                </p:oleObj>
              </mc:Choice>
              <mc:Fallback>
                <p:oleObj name="Equation" r:id="rId6" imgW="1498320" imgH="1168200" progId="Equation.3">
                  <p:embed/>
                  <p:pic>
                    <p:nvPicPr>
                      <p:cNvPr id="2375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372947"/>
                        <a:ext cx="1905000" cy="148505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4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9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RANSAC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00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Sample a set of matching points (1 pair)</a:t>
            </a:r>
          </a:p>
          <a:p>
            <a:pPr marL="342900" indent="-342900">
              <a:buAutoNum type="arabicPeriod"/>
            </a:pPr>
            <a:r>
              <a:rPr lang="en-US" dirty="0" smtClean="0"/>
              <a:t>Solve for transformation parameters</a:t>
            </a:r>
          </a:p>
          <a:p>
            <a:pPr marL="342900" indent="-342900">
              <a:buAutoNum type="arabicPeriod"/>
            </a:pPr>
            <a:r>
              <a:rPr lang="en-US" dirty="0" smtClean="0"/>
              <a:t>Score parameters with number of inliers</a:t>
            </a:r>
          </a:p>
          <a:p>
            <a:pPr marL="342900" indent="-342900">
              <a:buAutoNum type="arabicPeriod"/>
            </a:pPr>
            <a:r>
              <a:rPr lang="en-US" dirty="0" smtClean="0"/>
              <a:t>Repeat steps 1-3 N times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581400" y="426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5" name="Rectangle 93"/>
          <p:cNvSpPr>
            <a:spLocks noChangeArrowheads="1"/>
          </p:cNvSpPr>
          <p:nvPr/>
        </p:nvSpPr>
        <p:spPr bwMode="auto">
          <a:xfrm>
            <a:off x="1295400" y="28956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6" name="Rectangle 93"/>
          <p:cNvSpPr>
            <a:spLocks noChangeArrowheads="1"/>
          </p:cNvSpPr>
          <p:nvPr/>
        </p:nvSpPr>
        <p:spPr bwMode="auto">
          <a:xfrm>
            <a:off x="2133600" y="16764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 b="1" dirty="0" smtClean="0">
                <a:solidFill>
                  <a:srgbClr val="FFFF00"/>
                </a:solidFill>
              </a:rPr>
              <a:t>A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7" name="Rectangle 92"/>
          <p:cNvSpPr>
            <a:spLocks noChangeArrowheads="1"/>
          </p:cNvSpPr>
          <p:nvPr/>
        </p:nvSpPr>
        <p:spPr bwMode="auto">
          <a:xfrm>
            <a:off x="6781800" y="3352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8" name="Rectangle 91"/>
          <p:cNvSpPr>
            <a:spLocks noChangeArrowheads="1"/>
          </p:cNvSpPr>
          <p:nvPr/>
        </p:nvSpPr>
        <p:spPr bwMode="auto">
          <a:xfrm>
            <a:off x="6629400" y="1828800"/>
            <a:ext cx="436338" cy="369332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00"/>
                </a:solidFill>
              </a:rPr>
              <a:t>B</a:t>
            </a:r>
            <a:r>
              <a:rPr lang="en-US" b="1" baseline="-25000" dirty="0" smtClean="0">
                <a:solidFill>
                  <a:srgbClr val="FFFF00"/>
                </a:solidFill>
              </a:rPr>
              <a:t>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2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9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06525"/>
            <a:ext cx="1625633" cy="1406525"/>
            <a:chOff x="2051050" y="2600325"/>
            <a:chExt cx="1625282" cy="1406525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38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 dirty="0">
                  <a:solidFill>
                    <a:srgbClr val="FFFF00"/>
                  </a:solidFill>
                </a:rPr>
                <a:t>A</a:t>
              </a:r>
              <a:r>
                <a:rPr lang="pl-PL" b="1" baseline="-25000" dirty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39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2</a:t>
              </a:r>
              <a:endParaRPr lang="en-US" b="1">
                <a:solidFill>
                  <a:srgbClr val="FFFF00"/>
                </a:solidFill>
              </a:endParaRPr>
            </a:p>
          </p:txBody>
        </p:sp>
        <p:sp>
          <p:nvSpPr>
            <p:cNvPr id="40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 b="1">
                  <a:solidFill>
                    <a:srgbClr val="FFFF00"/>
                  </a:solidFill>
                </a:rPr>
                <a:t>A</a:t>
              </a:r>
              <a:r>
                <a:rPr lang="pl-PL" b="1" baseline="-25000">
                  <a:solidFill>
                    <a:srgbClr val="FFFF00"/>
                  </a:solidFill>
                </a:rPr>
                <a:t>3</a:t>
              </a:r>
              <a:endParaRPr lang="en-US" b="1">
                <a:solidFill>
                  <a:srgbClr val="FFFF00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01862"/>
            <a:ext cx="1625633" cy="1406525"/>
            <a:chOff x="2051050" y="2600325"/>
            <a:chExt cx="1625282" cy="1406525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6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6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3624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FF00"/>
                  </a:solidFill>
                </a:rPr>
                <a:t>B</a:t>
              </a:r>
              <a:r>
                <a:rPr lang="pl-PL" b="1" baseline="-25000" dirty="0" smtClean="0">
                  <a:solidFill>
                    <a:srgbClr val="FFFF00"/>
                  </a:solidFill>
                </a:rPr>
                <a:t>3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685800" y="4724400"/>
            <a:ext cx="3959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Hough transform solution</a:t>
            </a:r>
            <a:endParaRPr lang="en-US" sz="2400" b="1" dirty="0"/>
          </a:p>
        </p:txBody>
      </p:sp>
      <p:graphicFrame>
        <p:nvGraphicFramePr>
          <p:cNvPr id="80" name="Object 79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4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80" name="Object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762000" y="5122653"/>
            <a:ext cx="50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Initialize a grid of parameter values</a:t>
            </a:r>
          </a:p>
          <a:p>
            <a:pPr marL="342900" indent="-342900">
              <a:buAutoNum type="arabicPeriod"/>
            </a:pPr>
            <a:r>
              <a:rPr lang="en-US" dirty="0" smtClean="0"/>
              <a:t>Each matched pair casts a vote for consistent values</a:t>
            </a:r>
          </a:p>
          <a:p>
            <a:pPr marL="342900" indent="-342900">
              <a:buAutoNum type="arabicPeriod"/>
            </a:pPr>
            <a:r>
              <a:rPr lang="en-US" dirty="0" smtClean="0"/>
              <a:t>Find the parameters with the most votes</a:t>
            </a:r>
          </a:p>
          <a:p>
            <a:pPr marL="342900" indent="-342900">
              <a:buAutoNum type="arabicPeriod"/>
            </a:pPr>
            <a:r>
              <a:rPr lang="en-US" dirty="0" smtClean="0"/>
              <a:t>Solve using least squares with inliers</a:t>
            </a: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895600" y="2971800"/>
            <a:ext cx="1246886" cy="1014413"/>
            <a:chOff x="1905000" y="1905000"/>
            <a:chExt cx="2493772" cy="2028825"/>
          </a:xfrm>
        </p:grpSpPr>
        <p:pic>
          <p:nvPicPr>
            <p:cNvPr id="58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5000" y="19050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9" name="Group 100"/>
            <p:cNvGrpSpPr>
              <a:grpSpLocks/>
            </p:cNvGrpSpPr>
            <p:nvPr/>
          </p:nvGrpSpPr>
          <p:grpSpPr bwMode="auto">
            <a:xfrm>
              <a:off x="2336800" y="2097087"/>
              <a:ext cx="2061972" cy="1638778"/>
              <a:chOff x="2051050" y="2600325"/>
              <a:chExt cx="2061527" cy="1638778"/>
            </a:xfrm>
          </p:grpSpPr>
          <p:grpSp>
            <p:nvGrpSpPr>
              <p:cNvPr id="60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99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00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1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97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2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95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6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63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93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4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84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91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2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85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89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90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86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7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88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 b="1" dirty="0" smtClean="0">
                    <a:solidFill>
                      <a:srgbClr val="FFFF00"/>
                    </a:solidFill>
                  </a:rPr>
                  <a:t>A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5334000" y="990600"/>
            <a:ext cx="1246886" cy="1014413"/>
            <a:chOff x="6400800" y="304800"/>
            <a:chExt cx="2493772" cy="2028825"/>
          </a:xfrm>
        </p:grpSpPr>
        <p:pic>
          <p:nvPicPr>
            <p:cNvPr id="102" name="Picture 5" descr="obj14__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00800" y="304800"/>
              <a:ext cx="2141538" cy="202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3" name="Group 100"/>
            <p:cNvGrpSpPr>
              <a:grpSpLocks/>
            </p:cNvGrpSpPr>
            <p:nvPr/>
          </p:nvGrpSpPr>
          <p:grpSpPr bwMode="auto">
            <a:xfrm>
              <a:off x="6832600" y="496887"/>
              <a:ext cx="2061972" cy="1638778"/>
              <a:chOff x="2051050" y="2600325"/>
              <a:chExt cx="2061527" cy="1638778"/>
            </a:xfrm>
          </p:grpSpPr>
          <p:grpSp>
            <p:nvGrpSpPr>
              <p:cNvPr id="104" name="Group 7"/>
              <p:cNvGrpSpPr>
                <a:grpSpLocks/>
              </p:cNvGrpSpPr>
              <p:nvPr/>
            </p:nvGrpSpPr>
            <p:grpSpPr bwMode="auto">
              <a:xfrm>
                <a:off x="2051050" y="3500438"/>
                <a:ext cx="73025" cy="73025"/>
                <a:chOff x="1292" y="2205"/>
                <a:chExt cx="46" cy="46"/>
              </a:xfrm>
            </p:grpSpPr>
            <p:sp>
              <p:nvSpPr>
                <p:cNvPr id="123" name="Line 8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4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5" name="Group 10"/>
              <p:cNvGrpSpPr>
                <a:grpSpLocks/>
              </p:cNvGrpSpPr>
              <p:nvPr/>
            </p:nvGrpSpPr>
            <p:grpSpPr bwMode="auto">
              <a:xfrm>
                <a:off x="2087563" y="2708275"/>
                <a:ext cx="73025" cy="73025"/>
                <a:chOff x="1292" y="2205"/>
                <a:chExt cx="46" cy="46"/>
              </a:xfrm>
            </p:grpSpPr>
            <p:sp>
              <p:nvSpPr>
                <p:cNvPr id="121" name="Line 11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2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6" name="Group 13"/>
              <p:cNvGrpSpPr>
                <a:grpSpLocks/>
              </p:cNvGrpSpPr>
              <p:nvPr/>
            </p:nvGrpSpPr>
            <p:grpSpPr bwMode="auto">
              <a:xfrm>
                <a:off x="2374900" y="2995613"/>
                <a:ext cx="73025" cy="73025"/>
                <a:chOff x="1292" y="2205"/>
                <a:chExt cx="46" cy="46"/>
              </a:xfrm>
            </p:grpSpPr>
            <p:sp>
              <p:nvSpPr>
                <p:cNvPr id="119" name="Line 1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20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7" name="Group 16"/>
              <p:cNvGrpSpPr>
                <a:grpSpLocks/>
              </p:cNvGrpSpPr>
              <p:nvPr/>
            </p:nvGrpSpPr>
            <p:grpSpPr bwMode="auto">
              <a:xfrm>
                <a:off x="3238500" y="3571875"/>
                <a:ext cx="73025" cy="73025"/>
                <a:chOff x="1292" y="2205"/>
                <a:chExt cx="46" cy="46"/>
              </a:xfrm>
            </p:grpSpPr>
            <p:sp>
              <p:nvSpPr>
                <p:cNvPr id="117" name="Line 1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8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8" name="Group 19"/>
              <p:cNvGrpSpPr>
                <a:grpSpLocks/>
              </p:cNvGrpSpPr>
              <p:nvPr/>
            </p:nvGrpSpPr>
            <p:grpSpPr bwMode="auto">
              <a:xfrm>
                <a:off x="2986088" y="3933825"/>
                <a:ext cx="73025" cy="73025"/>
                <a:chOff x="1292" y="2205"/>
                <a:chExt cx="46" cy="46"/>
              </a:xfrm>
            </p:grpSpPr>
            <p:sp>
              <p:nvSpPr>
                <p:cNvPr id="115" name="Line 2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6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grpSp>
            <p:nvGrpSpPr>
              <p:cNvPr id="109" name="Group 22"/>
              <p:cNvGrpSpPr>
                <a:grpSpLocks/>
              </p:cNvGrpSpPr>
              <p:nvPr/>
            </p:nvGrpSpPr>
            <p:grpSpPr bwMode="auto">
              <a:xfrm>
                <a:off x="3130550" y="2673350"/>
                <a:ext cx="73025" cy="73025"/>
                <a:chOff x="1292" y="2205"/>
                <a:chExt cx="46" cy="46"/>
              </a:xfrm>
            </p:grpSpPr>
            <p:sp>
              <p:nvSpPr>
                <p:cNvPr id="113" name="Line 2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  <p:sp>
              <p:nvSpPr>
                <p:cNvPr id="114" name="Line 2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 b="1"/>
                </a:p>
              </p:txBody>
            </p:sp>
          </p:grpSp>
          <p:sp>
            <p:nvSpPr>
              <p:cNvPr id="110" name="Rectangle 91"/>
              <p:cNvSpPr>
                <a:spLocks noChangeArrowheads="1"/>
              </p:cNvSpPr>
              <p:nvPr/>
            </p:nvSpPr>
            <p:spPr bwMode="auto">
              <a:xfrm>
                <a:off x="2124074" y="2600325"/>
                <a:ext cx="872487" cy="73866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4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1" name="Rectangle 92"/>
              <p:cNvSpPr>
                <a:spLocks noChangeArrowheads="1"/>
              </p:cNvSpPr>
              <p:nvPr/>
            </p:nvSpPr>
            <p:spPr bwMode="auto">
              <a:xfrm>
                <a:off x="2051050" y="3429001"/>
                <a:ext cx="872487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5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12" name="Rectangle 93"/>
              <p:cNvSpPr>
                <a:spLocks noChangeArrowheads="1"/>
              </p:cNvSpPr>
              <p:nvPr/>
            </p:nvSpPr>
            <p:spPr bwMode="auto">
              <a:xfrm>
                <a:off x="3240089" y="3500439"/>
                <a:ext cx="872488" cy="73866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 dirty="0" smtClean="0">
                    <a:solidFill>
                      <a:srgbClr val="FFFF00"/>
                    </a:solidFill>
                  </a:rPr>
                  <a:t>B</a:t>
                </a:r>
                <a:r>
                  <a:rPr lang="en-US" b="1" baseline="-25000" dirty="0" smtClean="0">
                    <a:solidFill>
                      <a:srgbClr val="FFFF00"/>
                    </a:solidFill>
                  </a:rPr>
                  <a:t>6</a:t>
                </a:r>
                <a:endParaRPr lang="en-US" b="1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127" name="TextBox 126"/>
          <p:cNvSpPr txBox="1"/>
          <p:nvPr/>
        </p:nvSpPr>
        <p:spPr>
          <a:xfrm>
            <a:off x="990600" y="41910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outliers, multiple objects, and/or many-to-one matches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6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8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6858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12144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0"/>
          <p:cNvGrpSpPr>
            <a:grpSpLocks/>
          </p:cNvGrpSpPr>
          <p:nvPr/>
        </p:nvGrpSpPr>
        <p:grpSpPr bwMode="auto">
          <a:xfrm>
            <a:off x="1247775" y="1479550"/>
            <a:ext cx="1260747" cy="1333500"/>
            <a:chOff x="2051050" y="2673350"/>
            <a:chExt cx="1260475" cy="1333500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51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2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49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0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8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4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41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42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55" name="Rectangle 54"/>
          <p:cNvSpPr/>
          <p:nvPr/>
        </p:nvSpPr>
        <p:spPr>
          <a:xfrm>
            <a:off x="5181600" y="838200"/>
            <a:ext cx="3429000" cy="3352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062" y="2009775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0"/>
          <p:cNvGrpSpPr>
            <a:grpSpLocks/>
          </p:cNvGrpSpPr>
          <p:nvPr/>
        </p:nvGrpSpPr>
        <p:grpSpPr bwMode="auto">
          <a:xfrm>
            <a:off x="6519862" y="2274887"/>
            <a:ext cx="1260747" cy="1333500"/>
            <a:chOff x="2051050" y="2673350"/>
            <a:chExt cx="1260475" cy="1333500"/>
          </a:xfrm>
        </p:grpSpPr>
        <p:grpSp>
          <p:nvGrpSpPr>
            <p:cNvPr id="1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7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7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7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7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6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81" name="Right Arrow 80"/>
          <p:cNvSpPr/>
          <p:nvPr/>
        </p:nvSpPr>
        <p:spPr>
          <a:xfrm>
            <a:off x="4343400" y="27432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4277265" y="22860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t</a:t>
            </a:r>
            <a:r>
              <a:rPr lang="en-US" baseline="-25000" dirty="0" err="1" smtClean="0"/>
              <a:t>x</a:t>
            </a:r>
            <a:r>
              <a:rPr lang="en-US" dirty="0" smtClean="0"/>
              <a:t>,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1905000" y="4191000"/>
            <a:ext cx="541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Problem: no initial guesses for correspondence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242692" name="Object 4"/>
          <p:cNvGraphicFramePr>
            <a:graphicFrameLocks noChangeAspect="1"/>
          </p:cNvGraphicFramePr>
          <p:nvPr/>
        </p:nvGraphicFramePr>
        <p:xfrm>
          <a:off x="6477000" y="4800600"/>
          <a:ext cx="24765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8" name="Equation" r:id="rId4" imgW="1206360" imgH="482400" progId="Equation.3">
                  <p:embed/>
                </p:oleObj>
              </mc:Choice>
              <mc:Fallback>
                <p:oleObj name="Equation" r:id="rId4" imgW="1206360" imgH="482400" progId="Equation.3">
                  <p:embed/>
                  <p:pic>
                    <p:nvPicPr>
                      <p:cNvPr id="2426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800600"/>
                        <a:ext cx="247650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685800" y="4724400"/>
            <a:ext cx="19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ICP solution</a:t>
            </a:r>
            <a:endParaRPr lang="en-US" sz="24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762000" y="5122653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Find nearest neighbors for each point</a:t>
            </a:r>
          </a:p>
          <a:p>
            <a:pPr marL="342900" indent="-342900">
              <a:buAutoNum type="arabicPeriod"/>
            </a:pPr>
            <a:r>
              <a:rPr lang="en-US" dirty="0" smtClean="0"/>
              <a:t>Compute transform using matches</a:t>
            </a:r>
          </a:p>
          <a:p>
            <a:pPr marL="342900" indent="-342900">
              <a:buAutoNum type="arabicPeriod"/>
            </a:pPr>
            <a:r>
              <a:rPr lang="en-US" dirty="0" smtClean="0"/>
              <a:t>Move points using transform</a:t>
            </a:r>
          </a:p>
          <a:p>
            <a:pPr marL="342900" indent="-342900">
              <a:buAutoNum type="arabicPeriod"/>
            </a:pPr>
            <a:r>
              <a:rPr lang="en-US" dirty="0" smtClean="0"/>
              <a:t>Repeat steps 1-3 until convergence</a:t>
            </a:r>
          </a:p>
        </p:txBody>
      </p:sp>
      <p:grpSp>
        <p:nvGrpSpPr>
          <p:cNvPr id="61" name="Group 100"/>
          <p:cNvGrpSpPr>
            <a:grpSpLocks/>
          </p:cNvGrpSpPr>
          <p:nvPr/>
        </p:nvGrpSpPr>
        <p:grpSpPr bwMode="auto">
          <a:xfrm>
            <a:off x="1400175" y="1790700"/>
            <a:ext cx="1260747" cy="1333500"/>
            <a:chOff x="2051050" y="2673350"/>
            <a:chExt cx="1260475" cy="1333500"/>
          </a:xfrm>
        </p:grpSpPr>
        <p:grpSp>
          <p:nvGrpSpPr>
            <p:cNvPr id="62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98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9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63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96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7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4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94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5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5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92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3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6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90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91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87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88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89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00" name="Group 100"/>
          <p:cNvGrpSpPr>
            <a:grpSpLocks/>
          </p:cNvGrpSpPr>
          <p:nvPr/>
        </p:nvGrpSpPr>
        <p:grpSpPr bwMode="auto">
          <a:xfrm>
            <a:off x="1447800" y="1524000"/>
            <a:ext cx="1260747" cy="1333500"/>
            <a:chOff x="2051050" y="2673350"/>
            <a:chExt cx="1260475" cy="1333500"/>
          </a:xfrm>
        </p:grpSpPr>
        <p:grpSp>
          <p:nvGrpSpPr>
            <p:cNvPr id="10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1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1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1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1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1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0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0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20" name="Group 100"/>
          <p:cNvGrpSpPr>
            <a:grpSpLocks/>
          </p:cNvGrpSpPr>
          <p:nvPr/>
        </p:nvGrpSpPr>
        <p:grpSpPr bwMode="auto">
          <a:xfrm>
            <a:off x="6477000" y="2476500"/>
            <a:ext cx="1260747" cy="1333500"/>
            <a:chOff x="2051050" y="2673350"/>
            <a:chExt cx="1260475" cy="1333500"/>
          </a:xfrm>
        </p:grpSpPr>
        <p:grpSp>
          <p:nvGrpSpPr>
            <p:cNvPr id="121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3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2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3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3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3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4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3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5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2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3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26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2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2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grpSp>
        <p:nvGrpSpPr>
          <p:cNvPr id="139" name="Group 100"/>
          <p:cNvGrpSpPr>
            <a:grpSpLocks/>
          </p:cNvGrpSpPr>
          <p:nvPr/>
        </p:nvGrpSpPr>
        <p:grpSpPr bwMode="auto">
          <a:xfrm>
            <a:off x="6477000" y="2628900"/>
            <a:ext cx="1260747" cy="1333500"/>
            <a:chOff x="2051050" y="2673350"/>
            <a:chExt cx="1260475" cy="1333500"/>
          </a:xfrm>
        </p:grpSpPr>
        <p:grpSp>
          <p:nvGrpSpPr>
            <p:cNvPr id="14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56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7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54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5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52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3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50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51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48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49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14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46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147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</p:grpSp>
      <p:sp>
        <p:nvSpPr>
          <p:cNvPr id="158" name="Title 1"/>
          <p:cNvSpPr txBox="1">
            <a:spLocks/>
          </p:cNvSpPr>
          <p:nvPr/>
        </p:nvSpPr>
        <p:spPr>
          <a:xfrm>
            <a:off x="647700" y="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Example: solving for translation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52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57335"/>
                <a:ext cx="7848600" cy="5002763"/>
              </a:xfrm>
            </p:spPr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Extract edge pixels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𝑝</m:t>
                    </m:r>
                    <m:r>
                      <a:rPr lang="en-US" sz="2000" b="0" i="1" baseline="-25000" smtClean="0">
                        <a:latin typeface="Cambria Math"/>
                      </a:rPr>
                      <m:t>1</m:t>
                    </m:r>
                    <m:r>
                      <a:rPr lang="en-US" sz="2000" b="0" i="1" smtClean="0">
                        <a:latin typeface="Cambria Math"/>
                      </a:rPr>
                      <m:t>..</m:t>
                    </m:r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b="0" i="1" baseline="-25000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sz="2000" dirty="0" smtClean="0"/>
                  <a:t>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𝑞</m:t>
                    </m:r>
                    <m:r>
                      <a:rPr lang="en-US" sz="2000" i="1" baseline="-25000">
                        <a:latin typeface="Cambria Math"/>
                      </a:rPr>
                      <m:t>1</m:t>
                    </m:r>
                    <m:r>
                      <a:rPr lang="en-US" sz="2000" i="1">
                        <a:latin typeface="Cambria Math"/>
                      </a:rPr>
                      <m:t>..</m:t>
                    </m:r>
                    <m:r>
                      <a:rPr lang="en-US" sz="2000" b="0" i="1" smtClean="0">
                        <a:latin typeface="Cambria Math"/>
                      </a:rPr>
                      <m:t>𝑞</m:t>
                    </m:r>
                    <m:r>
                      <a:rPr lang="en-US" sz="2000" b="0" i="1" baseline="-25000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sz="2000" dirty="0"/>
                  <a:t> </a:t>
                </a:r>
                <a:endParaRPr lang="en-US" sz="20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Compute initial transformation (e.g., compute translation and scaling by center of mass, variance within each image)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Get nearest neighbors: for each point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𝑝</m:t>
                    </m:r>
                    <m:r>
                      <a:rPr lang="en-US" sz="2000" i="1" baseline="-25000">
                        <a:latin typeface="Cambria Math"/>
                      </a:rPr>
                      <m:t>𝑖</m:t>
                    </m:r>
                    <m:r>
                      <a:rPr lang="en-US" sz="2000" i="1" baseline="-2500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 smtClean="0"/>
                  <a:t> find corresponding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match</m:t>
                    </m:r>
                    <m:r>
                      <a:rPr lang="en-US" sz="2000" b="0" i="0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i</m:t>
                    </m:r>
                    <m:r>
                      <a:rPr lang="en-US" sz="2000" b="0" i="0" smtClean="0">
                        <a:latin typeface="Cambria Math"/>
                      </a:rPr>
                      <m:t>)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</a:rPr>
                              <m:t>argmin</m:t>
                            </m:r>
                          </m:e>
                          <m:lim>
                            <m:r>
                              <a:rPr lang="en-US" sz="2000" b="0" i="1" smtClean="0">
                                <a:latin typeface="Cambria Math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a:rPr lang="en-US" sz="2000" b="0" i="1" smtClean="0">
                            <a:latin typeface="Cambria Math"/>
                          </a:rPr>
                          <m:t>𝑑𝑖𝑠𝑡</m:t>
                        </m:r>
                        <m:r>
                          <a:rPr lang="en-US" sz="2000" b="0" i="1" smtClean="0">
                            <a:latin typeface="Cambria Math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𝑝𝑖</m:t>
                        </m:r>
                        <m:r>
                          <a:rPr lang="en-US" sz="2000" b="0" i="1" smtClean="0">
                            <a:latin typeface="Cambria Math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/>
                          </a:rPr>
                          <m:t>𝑞𝑗</m:t>
                        </m:r>
                        <m:r>
                          <a:rPr lang="en-US" sz="2000" b="0" i="1" smtClean="0">
                            <a:latin typeface="Cambria Math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000" dirty="0" smtClean="0"/>
                  <a:t> </a:t>
                </a:r>
                <a:endParaRPr lang="en-US" sz="2000" i="1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Compute transformation </a:t>
                </a:r>
                <a:r>
                  <a:rPr lang="en-US" sz="2000" b="1" i="1" dirty="0" smtClean="0"/>
                  <a:t>T</a:t>
                </a:r>
                <a:r>
                  <a:rPr lang="en-US" sz="2000" dirty="0" smtClean="0"/>
                  <a:t> based on matches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Warp points </a:t>
                </a:r>
                <a:r>
                  <a:rPr lang="en-US" sz="2000" b="1" i="1" dirty="0" smtClean="0"/>
                  <a:t>p</a:t>
                </a:r>
                <a:r>
                  <a:rPr lang="en-US" sz="2000" dirty="0" smtClean="0"/>
                  <a:t> according to </a:t>
                </a:r>
                <a:r>
                  <a:rPr lang="en-US" sz="2000" b="1" i="1" dirty="0" smtClean="0"/>
                  <a:t>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000" dirty="0" smtClean="0"/>
                  <a:t>Repeat 3-5 until convergence</a:t>
                </a:r>
                <a:endParaRPr lang="en-US" sz="2000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57335"/>
                <a:ext cx="7848600" cy="5002763"/>
              </a:xfrm>
              <a:blipFill>
                <a:blip r:embed="rId3"/>
                <a:stretch>
                  <a:fillRect l="-854" t="-1462" r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887" y="0"/>
            <a:ext cx="7886700" cy="895739"/>
          </a:xfrm>
        </p:spPr>
        <p:txBody>
          <a:bodyPr/>
          <a:lstStyle/>
          <a:p>
            <a:r>
              <a:rPr lang="en-US" dirty="0" smtClean="0"/>
              <a:t>Example: aligning boundaries</a:t>
            </a:r>
            <a:endParaRPr lang="en-US" dirty="0"/>
          </a:p>
        </p:txBody>
      </p:sp>
      <p:pic>
        <p:nvPicPr>
          <p:cNvPr id="14338" name="Picture 2" descr="C:\Users\Hoiem\Documents\Classes\Spring 2012 - Computer Vision\hws\hw2\object alignment\object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2" y="3807886"/>
            <a:ext cx="4361292" cy="30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oiem\Documents\Classes\Spring 2012 - Computer Vision\hws\hw2\object alignment\object2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91" y="3812551"/>
            <a:ext cx="4424265" cy="304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5000" y="4419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1600" y="42909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12"/>
            <a:ext cx="7886700" cy="1325563"/>
          </a:xfrm>
        </p:spPr>
        <p:txBody>
          <a:bodyPr/>
          <a:lstStyle/>
          <a:p>
            <a:r>
              <a:rPr lang="en-US" dirty="0" smtClean="0"/>
              <a:t>Algorithm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6775"/>
            <a:ext cx="7886700" cy="536016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Least Squares Fit </a:t>
            </a:r>
          </a:p>
          <a:p>
            <a:pPr lvl="1"/>
            <a:r>
              <a:rPr lang="en-US" dirty="0" smtClean="0"/>
              <a:t>closed form solution</a:t>
            </a:r>
          </a:p>
          <a:p>
            <a:pPr lvl="1"/>
            <a:r>
              <a:rPr lang="en-US" dirty="0" smtClean="0"/>
              <a:t>robust to noise</a:t>
            </a:r>
          </a:p>
          <a:p>
            <a:pPr lvl="1"/>
            <a:r>
              <a:rPr lang="en-US" dirty="0" smtClean="0"/>
              <a:t>not robust to outliers</a:t>
            </a:r>
          </a:p>
          <a:p>
            <a:r>
              <a:rPr lang="en-US" dirty="0" smtClean="0"/>
              <a:t>Robust Least Squares</a:t>
            </a:r>
          </a:p>
          <a:p>
            <a:pPr lvl="1"/>
            <a:r>
              <a:rPr lang="en-US" dirty="0" smtClean="0"/>
              <a:t>improves robustness to noise</a:t>
            </a:r>
          </a:p>
          <a:p>
            <a:pPr lvl="1"/>
            <a:r>
              <a:rPr lang="en-US" dirty="0" smtClean="0"/>
              <a:t>requires iterative optimization</a:t>
            </a:r>
          </a:p>
          <a:p>
            <a:r>
              <a:rPr lang="en-US" dirty="0" smtClean="0"/>
              <a:t>Hough transform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can fit multiple models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nly works for a few parameters (1-4 typically)</a:t>
            </a:r>
          </a:p>
          <a:p>
            <a:r>
              <a:rPr lang="en-US" dirty="0" smtClean="0"/>
              <a:t>RANSAC</a:t>
            </a:r>
          </a:p>
          <a:p>
            <a:pPr lvl="1"/>
            <a:r>
              <a:rPr lang="en-US" dirty="0" smtClean="0"/>
              <a:t>robust to noise and outliers</a:t>
            </a:r>
          </a:p>
          <a:p>
            <a:pPr lvl="1"/>
            <a:r>
              <a:rPr lang="en-US" dirty="0" smtClean="0"/>
              <a:t>works with a moderate number of parameters (</a:t>
            </a:r>
            <a:r>
              <a:rPr lang="en-US" dirty="0" err="1" smtClean="0"/>
              <a:t>e.g</a:t>
            </a:r>
            <a:r>
              <a:rPr lang="en-US" dirty="0" smtClean="0"/>
              <a:t>, 1-8)</a:t>
            </a:r>
          </a:p>
          <a:p>
            <a:r>
              <a:rPr lang="en-US" dirty="0" smtClean="0"/>
              <a:t>Iterative Closest Point (ICP)</a:t>
            </a:r>
          </a:p>
          <a:p>
            <a:pPr lvl="1"/>
            <a:r>
              <a:rPr lang="en-US" dirty="0" smtClean="0"/>
              <a:t>For local alignment only: does not require initial correspondences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81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Alignment: find parameters of model that maps one set of points to another</a:t>
            </a:r>
          </a:p>
          <a:p>
            <a:endParaRPr lang="en-US" dirty="0" smtClean="0"/>
          </a:p>
          <a:p>
            <a:r>
              <a:rPr lang="en-US" dirty="0"/>
              <a:t>Typically want to solve for a global transformation that accounts for </a:t>
            </a:r>
            <a:r>
              <a:rPr lang="en-US" dirty="0" smtClean="0"/>
              <a:t>most </a:t>
            </a:r>
            <a:r>
              <a:rPr lang="en-US" dirty="0"/>
              <a:t>true correspondences</a:t>
            </a:r>
          </a:p>
          <a:p>
            <a:endParaRPr lang="en-US" dirty="0" smtClean="0"/>
          </a:p>
          <a:p>
            <a:r>
              <a:rPr lang="en-US" dirty="0" smtClean="0"/>
              <a:t>Difficulties</a:t>
            </a:r>
          </a:p>
          <a:p>
            <a:pPr lvl="1"/>
            <a:r>
              <a:rPr lang="en-US" dirty="0" smtClean="0"/>
              <a:t>Noise (typically 1-3 pixels)</a:t>
            </a:r>
          </a:p>
          <a:p>
            <a:pPr lvl="1"/>
            <a:r>
              <a:rPr lang="en-US" dirty="0" smtClean="0"/>
              <a:t>Outliers</a:t>
            </a:r>
            <a:r>
              <a:rPr lang="en-US" dirty="0"/>
              <a:t> </a:t>
            </a:r>
            <a:r>
              <a:rPr lang="en-US" dirty="0" smtClean="0"/>
              <a:t>(often 30-50%) </a:t>
            </a:r>
          </a:p>
          <a:p>
            <a:pPr lvl="1"/>
            <a:r>
              <a:rPr lang="en-US" dirty="0" smtClean="0"/>
              <a:t>Many-to-one matches or multiple objects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882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-5556"/>
            <a:ext cx="7886700" cy="1325563"/>
          </a:xfrm>
        </p:spPr>
        <p:txBody>
          <a:bodyPr/>
          <a:lstStyle/>
          <a:p>
            <a:r>
              <a:rPr lang="en-US" dirty="0" smtClean="0"/>
              <a:t>Parametric (global) warping</a:t>
            </a:r>
          </a:p>
        </p:txBody>
      </p:sp>
      <p:sp>
        <p:nvSpPr>
          <p:cNvPr id="742414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685800" y="2590800"/>
            <a:ext cx="7772400" cy="31242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dirty="0" smtClean="0"/>
              <a:t>	Transformation T is a coordinate-changing machine:</a:t>
            </a:r>
          </a:p>
          <a:p>
            <a:pPr>
              <a:buNone/>
            </a:pPr>
            <a:r>
              <a:rPr lang="en-US" dirty="0" smtClean="0"/>
              <a:t>					</a:t>
            </a:r>
            <a:r>
              <a:rPr lang="en-US" dirty="0" err="1" smtClean="0"/>
              <a:t>p’</a:t>
            </a:r>
            <a:r>
              <a:rPr lang="en-US" dirty="0" smtClean="0"/>
              <a:t> = </a:t>
            </a:r>
            <a:r>
              <a:rPr lang="en-US" i="1" dirty="0" smtClean="0"/>
              <a:t>T</a:t>
            </a:r>
            <a:r>
              <a:rPr lang="en-US" dirty="0" smtClean="0"/>
              <a:t>(p)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What does it mean that </a:t>
            </a:r>
            <a:r>
              <a:rPr lang="en-US" i="1" dirty="0" smtClean="0"/>
              <a:t>T</a:t>
            </a:r>
            <a:r>
              <a:rPr lang="en-US" dirty="0" smtClean="0"/>
              <a:t> is global?</a:t>
            </a:r>
          </a:p>
          <a:p>
            <a:pPr lvl="1"/>
            <a:r>
              <a:rPr lang="en-US" dirty="0" smtClean="0"/>
              <a:t>Is the same for any point p</a:t>
            </a:r>
          </a:p>
          <a:p>
            <a:pPr lvl="1"/>
            <a:r>
              <a:rPr lang="en-US" dirty="0" smtClean="0"/>
              <a:t>can be described by just a few numbers (parameters)</a:t>
            </a:r>
          </a:p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For linear transformations, we can represent T as a matrix</a:t>
            </a:r>
          </a:p>
          <a:p>
            <a:pPr>
              <a:buNone/>
            </a:pPr>
            <a:r>
              <a:rPr lang="en-US" dirty="0" smtClean="0"/>
              <a:t>					  </a:t>
            </a:r>
            <a:r>
              <a:rPr lang="en-US" dirty="0" err="1" smtClean="0"/>
              <a:t>p’</a:t>
            </a:r>
            <a:r>
              <a:rPr lang="en-US" dirty="0" smtClean="0"/>
              <a:t> = </a:t>
            </a:r>
            <a:r>
              <a:rPr lang="en-US" b="1" dirty="0" err="1" smtClean="0"/>
              <a:t>T</a:t>
            </a:r>
            <a:r>
              <a:rPr lang="en-US" dirty="0" err="1" smtClean="0"/>
              <a:t>p</a:t>
            </a:r>
            <a:endParaRPr lang="en-US" dirty="0" smtClean="0"/>
          </a:p>
          <a:p>
            <a:endParaRPr lang="en-US" dirty="0" smtClean="0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52800" y="1352550"/>
            <a:ext cx="1600200" cy="476250"/>
            <a:chOff x="2256" y="2064"/>
            <a:chExt cx="1008" cy="300"/>
          </a:xfrm>
        </p:grpSpPr>
        <p:sp>
          <p:nvSpPr>
            <p:cNvPr id="1036" name="Text Box 7"/>
            <p:cNvSpPr txBox="1">
              <a:spLocks noChangeArrowheads="1"/>
            </p:cNvSpPr>
            <p:nvPr/>
          </p:nvSpPr>
          <p:spPr bwMode="auto">
            <a:xfrm>
              <a:off x="2592" y="2064"/>
              <a:ext cx="336" cy="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i="1"/>
                <a:t>T</a:t>
              </a:r>
            </a:p>
          </p:txBody>
        </p:sp>
        <p:sp>
          <p:nvSpPr>
            <p:cNvPr id="1037" name="Line 8"/>
            <p:cNvSpPr>
              <a:spLocks noChangeShapeType="1"/>
            </p:cNvSpPr>
            <p:nvPr/>
          </p:nvSpPr>
          <p:spPr bwMode="auto">
            <a:xfrm>
              <a:off x="2256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Line 9"/>
            <p:cNvSpPr>
              <a:spLocks noChangeShapeType="1"/>
            </p:cNvSpPr>
            <p:nvPr/>
          </p:nvSpPr>
          <p:spPr bwMode="auto">
            <a:xfrm>
              <a:off x="2928" y="220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30" name="Picture 10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038225"/>
            <a:ext cx="1462088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1" descr="HHHIMG_1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371600"/>
            <a:ext cx="1843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1524000" y="2133600"/>
            <a:ext cx="1262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</a:t>
            </a:r>
            <a:r>
              <a:rPr lang="en-US"/>
              <a:t> = (x,y)</a:t>
            </a:r>
          </a:p>
        </p:txBody>
      </p:sp>
      <p:sp>
        <p:nvSpPr>
          <p:cNvPr id="1033" name="Text Box 16"/>
          <p:cNvSpPr txBox="1">
            <a:spLocks noChangeArrowheads="1"/>
          </p:cNvSpPr>
          <p:nvPr/>
        </p:nvSpPr>
        <p:spPr bwMode="auto">
          <a:xfrm>
            <a:off x="5748338" y="2133600"/>
            <a:ext cx="1566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p’</a:t>
            </a:r>
            <a:r>
              <a:rPr lang="en-US"/>
              <a:t> = (x’,y’)</a:t>
            </a:r>
          </a:p>
        </p:txBody>
      </p:sp>
      <p:sp>
        <p:nvSpPr>
          <p:cNvPr id="1034" name="Oval 17"/>
          <p:cNvSpPr>
            <a:spLocks noChangeAspect="1" noChangeArrowheads="1"/>
          </p:cNvSpPr>
          <p:nvPr/>
        </p:nvSpPr>
        <p:spPr bwMode="auto">
          <a:xfrm>
            <a:off x="6129338" y="14811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Oval 18"/>
          <p:cNvSpPr>
            <a:spLocks noChangeAspect="1" noChangeArrowheads="1"/>
          </p:cNvSpPr>
          <p:nvPr/>
        </p:nvSpPr>
        <p:spPr bwMode="auto">
          <a:xfrm>
            <a:off x="2014538" y="12192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42423" name="Object 23"/>
          <p:cNvGraphicFramePr>
            <a:graphicFrameLocks noChangeAspect="1"/>
          </p:cNvGraphicFramePr>
          <p:nvPr>
            <p:extLst/>
          </p:nvPr>
        </p:nvGraphicFramePr>
        <p:xfrm>
          <a:off x="3632200" y="5638800"/>
          <a:ext cx="1541463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78" name="Equation" r:id="rId4" imgW="761760" imgH="469800" progId="Equation.3">
                  <p:embed/>
                </p:oleObj>
              </mc:Choice>
              <mc:Fallback>
                <p:oleObj name="Equation" r:id="rId4" imgW="761760" imgH="469800" progId="Equation.3">
                  <p:embed/>
                  <p:pic>
                    <p:nvPicPr>
                      <p:cNvPr id="742423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2200" y="5638800"/>
                        <a:ext cx="1541463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592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7302"/>
            <a:ext cx="7886700" cy="1325563"/>
          </a:xfrm>
        </p:spPr>
        <p:txBody>
          <a:bodyPr/>
          <a:lstStyle/>
          <a:p>
            <a:r>
              <a:rPr lang="en-US" dirty="0" smtClean="0"/>
              <a:t>Common transformations</a:t>
            </a:r>
            <a:endParaRPr lang="en-US" dirty="0"/>
          </a:p>
        </p:txBody>
      </p:sp>
      <p:pic>
        <p:nvPicPr>
          <p:cNvPr id="4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8600" y="3240833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31887" y="433620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translation</a:t>
            </a:r>
          </a:p>
        </p:txBody>
      </p:sp>
      <p:pic>
        <p:nvPicPr>
          <p:cNvPr id="6" name="Picture 6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887" y="3255120"/>
            <a:ext cx="14620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ota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4087" y="3026520"/>
            <a:ext cx="1755775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725862" y="432192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/>
              <a:t>rotation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61087" y="4245720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/>
              <a:t>aspect</a:t>
            </a:r>
          </a:p>
        </p:txBody>
      </p:sp>
      <p:pic>
        <p:nvPicPr>
          <p:cNvPr id="10" name="Picture 10" descr="affi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2932" y="4967287"/>
            <a:ext cx="1746250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415332" y="6267061"/>
            <a:ext cx="1219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 dirty="0"/>
              <a:t>affine</a:t>
            </a:r>
          </a:p>
        </p:txBody>
      </p:sp>
      <p:pic>
        <p:nvPicPr>
          <p:cNvPr id="12" name="Picture 12" descr="perspect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7532" y="5119687"/>
            <a:ext cx="1563688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893420" y="6211887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800"/>
              <a:t>perspective</a:t>
            </a:r>
          </a:p>
        </p:txBody>
      </p:sp>
      <p:pic>
        <p:nvPicPr>
          <p:cNvPr id="16" name="Picture 4" descr="HHHIMG_11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0930" y="1024812"/>
            <a:ext cx="1462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862500" y="212018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67313" y="2628606"/>
            <a:ext cx="1582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Transformed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05600" y="6372164"/>
            <a:ext cx="2609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Slide credit (next few slides):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A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. Efros and/or S. Seitz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6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fitting</a:t>
            </a:r>
          </a:p>
          <a:p>
            <a:endParaRPr lang="en-US" dirty="0"/>
          </a:p>
          <a:p>
            <a:r>
              <a:rPr lang="en-US" dirty="0" smtClean="0"/>
              <a:t>Alignment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Object instance recognition</a:t>
            </a:r>
          </a:p>
          <a:p>
            <a:endParaRPr lang="en-US" dirty="0"/>
          </a:p>
          <a:p>
            <a:r>
              <a:rPr lang="en-US" dirty="0" smtClean="0"/>
              <a:t>Example of alignment-based category recognition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2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23987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dirty="0" smtClean="0">
                <a:solidFill>
                  <a:srgbClr val="CC3300"/>
                </a:solidFill>
              </a:rPr>
              <a:t>Scaling</a:t>
            </a:r>
            <a:r>
              <a:rPr lang="en-US" sz="2000" dirty="0" smtClean="0"/>
              <a:t> a coordinate means multiplying each of its components by a scalar</a:t>
            </a:r>
          </a:p>
          <a:p>
            <a:pPr>
              <a:lnSpc>
                <a:spcPct val="90000"/>
              </a:lnSpc>
            </a:pPr>
            <a:r>
              <a:rPr lang="en-US" sz="2000" i="1" dirty="0" smtClean="0">
                <a:solidFill>
                  <a:srgbClr val="CC3300"/>
                </a:solidFill>
              </a:rPr>
              <a:t>Uniform scaling</a:t>
            </a:r>
            <a:r>
              <a:rPr lang="en-US" sz="2000" dirty="0" smtClean="0"/>
              <a:t> means this scalar is the same for all components: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3505200"/>
            <a:ext cx="3048000" cy="2743200"/>
            <a:chOff x="816" y="2208"/>
            <a:chExt cx="1920" cy="1728"/>
          </a:xfrm>
        </p:grpSpPr>
        <p:sp>
          <p:nvSpPr>
            <p:cNvPr id="22562" name="Line 5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Line 6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4" name="Line 7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Line 8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Line 9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Line 10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8" name="Line 11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9" name="Line 12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0" name="Line 13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1" name="Line 14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2" name="Line 15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Line 16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4" name="Line 17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5" name="Line 18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6" name="Line 19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7" name="Line 20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8" name="Line 21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9" name="Line 22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600200" y="4572000"/>
            <a:ext cx="914400" cy="1066800"/>
            <a:chOff x="1440" y="2928"/>
            <a:chExt cx="576" cy="672"/>
          </a:xfrm>
        </p:grpSpPr>
        <p:sp>
          <p:nvSpPr>
            <p:cNvPr id="22559" name="Freeform 24" descr="Horizontal brick"/>
            <p:cNvSpPr>
              <a:spLocks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32389"/>
              </a:fgClr>
              <a:bgClr>
                <a:srgbClr val="FFFFFF"/>
              </a:bgClr>
            </a:pattFill>
            <a:ln w="381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0" name="Rectangle 25"/>
            <p:cNvSpPr>
              <a:spLocks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Freeform 26"/>
            <p:cNvSpPr>
              <a:spLocks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181600" y="3505200"/>
            <a:ext cx="3048000" cy="2743200"/>
            <a:chOff x="816" y="2208"/>
            <a:chExt cx="1920" cy="1728"/>
          </a:xfrm>
        </p:grpSpPr>
        <p:sp>
          <p:nvSpPr>
            <p:cNvPr id="22541" name="Line 28"/>
            <p:cNvSpPr>
              <a:spLocks noChangeShapeType="1"/>
            </p:cNvSpPr>
            <p:nvPr/>
          </p:nvSpPr>
          <p:spPr bwMode="auto">
            <a:xfrm>
              <a:off x="1056" y="2208"/>
              <a:ext cx="0" cy="17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Line 29"/>
            <p:cNvSpPr>
              <a:spLocks noChangeShapeType="1"/>
            </p:cNvSpPr>
            <p:nvPr/>
          </p:nvSpPr>
          <p:spPr bwMode="auto">
            <a:xfrm>
              <a:off x="816" y="3744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Line 30"/>
            <p:cNvSpPr>
              <a:spLocks noChangeShapeType="1"/>
            </p:cNvSpPr>
            <p:nvPr/>
          </p:nvSpPr>
          <p:spPr bwMode="auto">
            <a:xfrm>
              <a:off x="124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Line 31"/>
            <p:cNvSpPr>
              <a:spLocks noChangeShapeType="1"/>
            </p:cNvSpPr>
            <p:nvPr/>
          </p:nvSpPr>
          <p:spPr bwMode="auto">
            <a:xfrm>
              <a:off x="144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Line 32"/>
            <p:cNvSpPr>
              <a:spLocks noChangeShapeType="1"/>
            </p:cNvSpPr>
            <p:nvPr/>
          </p:nvSpPr>
          <p:spPr bwMode="auto">
            <a:xfrm>
              <a:off x="163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Line 33"/>
            <p:cNvSpPr>
              <a:spLocks noChangeShapeType="1"/>
            </p:cNvSpPr>
            <p:nvPr/>
          </p:nvSpPr>
          <p:spPr bwMode="auto">
            <a:xfrm>
              <a:off x="1824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Line 34"/>
            <p:cNvSpPr>
              <a:spLocks noChangeShapeType="1"/>
            </p:cNvSpPr>
            <p:nvPr/>
          </p:nvSpPr>
          <p:spPr bwMode="auto">
            <a:xfrm>
              <a:off x="2016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Line 35"/>
            <p:cNvSpPr>
              <a:spLocks noChangeShapeType="1"/>
            </p:cNvSpPr>
            <p:nvPr/>
          </p:nvSpPr>
          <p:spPr bwMode="auto">
            <a:xfrm>
              <a:off x="2208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Line 36"/>
            <p:cNvSpPr>
              <a:spLocks noChangeShapeType="1"/>
            </p:cNvSpPr>
            <p:nvPr/>
          </p:nvSpPr>
          <p:spPr bwMode="auto">
            <a:xfrm>
              <a:off x="2400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Line 37"/>
            <p:cNvSpPr>
              <a:spLocks noChangeShapeType="1"/>
            </p:cNvSpPr>
            <p:nvPr/>
          </p:nvSpPr>
          <p:spPr bwMode="auto">
            <a:xfrm>
              <a:off x="2592" y="369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Line 38"/>
            <p:cNvSpPr>
              <a:spLocks noChangeShapeType="1"/>
            </p:cNvSpPr>
            <p:nvPr/>
          </p:nvSpPr>
          <p:spPr bwMode="auto">
            <a:xfrm>
              <a:off x="1008" y="35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Line 39"/>
            <p:cNvSpPr>
              <a:spLocks noChangeShapeType="1"/>
            </p:cNvSpPr>
            <p:nvPr/>
          </p:nvSpPr>
          <p:spPr bwMode="auto">
            <a:xfrm>
              <a:off x="1008" y="336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Line 40"/>
            <p:cNvSpPr>
              <a:spLocks noChangeShapeType="1"/>
            </p:cNvSpPr>
            <p:nvPr/>
          </p:nvSpPr>
          <p:spPr bwMode="auto">
            <a:xfrm>
              <a:off x="1008" y="316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Line 41"/>
            <p:cNvSpPr>
              <a:spLocks noChangeShapeType="1"/>
            </p:cNvSpPr>
            <p:nvPr/>
          </p:nvSpPr>
          <p:spPr bwMode="auto">
            <a:xfrm>
              <a:off x="1008" y="297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5" name="Line 42"/>
            <p:cNvSpPr>
              <a:spLocks noChangeShapeType="1"/>
            </p:cNvSpPr>
            <p:nvPr/>
          </p:nvSpPr>
          <p:spPr bwMode="auto">
            <a:xfrm>
              <a:off x="1008" y="278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6" name="Line 43"/>
            <p:cNvSpPr>
              <a:spLocks noChangeShapeType="1"/>
            </p:cNvSpPr>
            <p:nvPr/>
          </p:nvSpPr>
          <p:spPr bwMode="auto">
            <a:xfrm>
              <a:off x="1008" y="259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7" name="Line 44"/>
            <p:cNvSpPr>
              <a:spLocks noChangeShapeType="1"/>
            </p:cNvSpPr>
            <p:nvPr/>
          </p:nvSpPr>
          <p:spPr bwMode="auto">
            <a:xfrm>
              <a:off x="1008" y="2400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8" name="Line 45"/>
            <p:cNvSpPr>
              <a:spLocks noChangeShapeType="1"/>
            </p:cNvSpPr>
            <p:nvPr/>
          </p:nvSpPr>
          <p:spPr bwMode="auto">
            <a:xfrm>
              <a:off x="1008" y="220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6781800" y="3200400"/>
            <a:ext cx="1828800" cy="2133600"/>
            <a:chOff x="1440" y="2928"/>
            <a:chExt cx="576" cy="672"/>
          </a:xfrm>
        </p:grpSpPr>
        <p:sp>
          <p:nvSpPr>
            <p:cNvPr id="22538" name="Freeform 47" descr="Horizontal brick"/>
            <p:cNvSpPr>
              <a:spLocks noChangeAspect="1"/>
            </p:cNvSpPr>
            <p:nvPr/>
          </p:nvSpPr>
          <p:spPr bwMode="auto">
            <a:xfrm>
              <a:off x="1536" y="2928"/>
              <a:ext cx="96" cy="144"/>
            </a:xfrm>
            <a:custGeom>
              <a:avLst/>
              <a:gdLst>
                <a:gd name="T0" fmla="*/ 0 w 96"/>
                <a:gd name="T1" fmla="*/ 144 h 144"/>
                <a:gd name="T2" fmla="*/ 0 w 96"/>
                <a:gd name="T3" fmla="*/ 0 h 144"/>
                <a:gd name="T4" fmla="*/ 96 w 96"/>
                <a:gd name="T5" fmla="*/ 0 h 144"/>
                <a:gd name="T6" fmla="*/ 96 w 96"/>
                <a:gd name="T7" fmla="*/ 96 h 144"/>
                <a:gd name="T8" fmla="*/ 0 w 96"/>
                <a:gd name="T9" fmla="*/ 144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"/>
                <a:gd name="T16" fmla="*/ 0 h 144"/>
                <a:gd name="T17" fmla="*/ 96 w 96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" h="144">
                  <a:moveTo>
                    <a:pt x="0" y="144"/>
                  </a:moveTo>
                  <a:lnTo>
                    <a:pt x="0" y="0"/>
                  </a:lnTo>
                  <a:lnTo>
                    <a:pt x="96" y="0"/>
                  </a:lnTo>
                  <a:lnTo>
                    <a:pt x="96" y="96"/>
                  </a:lnTo>
                  <a:lnTo>
                    <a:pt x="0" y="144"/>
                  </a:lnTo>
                  <a:close/>
                </a:path>
              </a:pathLst>
            </a:custGeom>
            <a:pattFill prst="horzBrick">
              <a:fgClr>
                <a:srgbClr val="011965"/>
              </a:fgClr>
              <a:bgClr>
                <a:srgbClr val="FFFFFF"/>
              </a:bgClr>
            </a:pattFill>
            <a:ln w="38100" cap="flat" cmpd="sng">
              <a:solidFill>
                <a:srgbClr val="01196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Rectangle 48"/>
            <p:cNvSpPr>
              <a:spLocks noChangeAspect="1" noChangeArrowheads="1"/>
            </p:cNvSpPr>
            <p:nvPr/>
          </p:nvSpPr>
          <p:spPr bwMode="auto">
            <a:xfrm>
              <a:off x="1440" y="3168"/>
              <a:ext cx="576" cy="4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Freeform 49"/>
            <p:cNvSpPr>
              <a:spLocks noChangeAspect="1"/>
            </p:cNvSpPr>
            <p:nvPr/>
          </p:nvSpPr>
          <p:spPr bwMode="auto">
            <a:xfrm>
              <a:off x="1440" y="2976"/>
              <a:ext cx="576" cy="192"/>
            </a:xfrm>
            <a:custGeom>
              <a:avLst/>
              <a:gdLst>
                <a:gd name="T0" fmla="*/ 0 w 576"/>
                <a:gd name="T1" fmla="*/ 192 h 192"/>
                <a:gd name="T2" fmla="*/ 240 w 576"/>
                <a:gd name="T3" fmla="*/ 0 h 192"/>
                <a:gd name="T4" fmla="*/ 336 w 576"/>
                <a:gd name="T5" fmla="*/ 0 h 192"/>
                <a:gd name="T6" fmla="*/ 576 w 576"/>
                <a:gd name="T7" fmla="*/ 192 h 192"/>
                <a:gd name="T8" fmla="*/ 0 w 576"/>
                <a:gd name="T9" fmla="*/ 192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92"/>
                <a:gd name="T17" fmla="*/ 576 w 576"/>
                <a:gd name="T18" fmla="*/ 192 h 1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92">
                  <a:moveTo>
                    <a:pt x="0" y="192"/>
                  </a:moveTo>
                  <a:lnTo>
                    <a:pt x="240" y="0"/>
                  </a:lnTo>
                  <a:lnTo>
                    <a:pt x="336" y="0"/>
                  </a:lnTo>
                  <a:lnTo>
                    <a:pt x="576" y="192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6" name="AutoShape 50"/>
          <p:cNvSpPr>
            <a:spLocks noChangeArrowheads="1"/>
          </p:cNvSpPr>
          <p:nvPr/>
        </p:nvSpPr>
        <p:spPr bwMode="auto">
          <a:xfrm>
            <a:off x="3962400" y="4724400"/>
            <a:ext cx="7620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28575">
            <a:solidFill>
              <a:schemeClr val="accent1"/>
            </a:solidFill>
            <a:miter lim="800000"/>
            <a:headEnd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Text Box 51"/>
          <p:cNvSpPr txBox="1">
            <a:spLocks noChangeArrowheads="1"/>
          </p:cNvSpPr>
          <p:nvPr/>
        </p:nvSpPr>
        <p:spPr bwMode="auto">
          <a:xfrm>
            <a:off x="4065588" y="5105400"/>
            <a:ext cx="579437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b="1">
                <a:sym typeface="Symbol" pitchFamily="18" charset="2"/>
              </a:rPr>
              <a:t></a:t>
            </a:r>
            <a:r>
              <a:rPr lang="en-US">
                <a:sym typeface="Symbol" pitchFamily="18" charset="2"/>
              </a:rPr>
              <a:t> </a:t>
            </a:r>
            <a:r>
              <a:rPr lang="en-US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3243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i="1" smtClean="0">
                <a:solidFill>
                  <a:srgbClr val="CC3300"/>
                </a:solidFill>
              </a:rPr>
              <a:t>Non-uniform scaling</a:t>
            </a:r>
            <a:r>
              <a:rPr lang="en-US" sz="2000" smtClean="0"/>
              <a:t>: different scalars per component:</a:t>
            </a:r>
          </a:p>
          <a:p>
            <a:pPr>
              <a:lnSpc>
                <a:spcPct val="90000"/>
              </a:lnSpc>
            </a:pPr>
            <a:endParaRPr lang="en-US" sz="200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9600" y="2514600"/>
            <a:ext cx="8001000" cy="2743200"/>
            <a:chOff x="384" y="1584"/>
            <a:chExt cx="5040" cy="172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84" y="1584"/>
              <a:ext cx="1920" cy="1728"/>
              <a:chOff x="816" y="2208"/>
              <a:chExt cx="1920" cy="1728"/>
            </a:xfrm>
          </p:grpSpPr>
          <p:sp>
            <p:nvSpPr>
              <p:cNvPr id="23587" name="Line 6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Line 7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9" name="Line 8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0" name="Line 9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1" name="Line 10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Line 11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Line 12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Line 13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Line 14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6" name="Line 15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Line 16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8" name="Line 1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Line 18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0" name="Line 19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1" name="Line 20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2" name="Line 21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3" name="Line 22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4" name="Line 23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008" y="2256"/>
              <a:ext cx="576" cy="672"/>
              <a:chOff x="1440" y="2928"/>
              <a:chExt cx="576" cy="672"/>
            </a:xfrm>
          </p:grpSpPr>
          <p:sp>
            <p:nvSpPr>
              <p:cNvPr id="23584" name="Freeform 25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Rectangle 26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Freeform 27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3264" y="1584"/>
              <a:ext cx="1920" cy="1728"/>
              <a:chOff x="816" y="2208"/>
              <a:chExt cx="1920" cy="1728"/>
            </a:xfrm>
          </p:grpSpPr>
          <p:sp>
            <p:nvSpPr>
              <p:cNvPr id="23566" name="Line 29"/>
              <p:cNvSpPr>
                <a:spLocks noChangeShapeType="1"/>
              </p:cNvSpPr>
              <p:nvPr/>
            </p:nvSpPr>
            <p:spPr bwMode="auto">
              <a:xfrm>
                <a:off x="1056" y="2208"/>
                <a:ext cx="0" cy="172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7" name="Line 30"/>
              <p:cNvSpPr>
                <a:spLocks noChangeShapeType="1"/>
              </p:cNvSpPr>
              <p:nvPr/>
            </p:nvSpPr>
            <p:spPr bwMode="auto">
              <a:xfrm>
                <a:off x="816" y="3744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8" name="Line 31"/>
              <p:cNvSpPr>
                <a:spLocks noChangeShapeType="1"/>
              </p:cNvSpPr>
              <p:nvPr/>
            </p:nvSpPr>
            <p:spPr bwMode="auto">
              <a:xfrm>
                <a:off x="124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9" name="Line 32"/>
              <p:cNvSpPr>
                <a:spLocks noChangeShapeType="1"/>
              </p:cNvSpPr>
              <p:nvPr/>
            </p:nvSpPr>
            <p:spPr bwMode="auto">
              <a:xfrm>
                <a:off x="144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0" name="Line 33"/>
              <p:cNvSpPr>
                <a:spLocks noChangeShapeType="1"/>
              </p:cNvSpPr>
              <p:nvPr/>
            </p:nvSpPr>
            <p:spPr bwMode="auto">
              <a:xfrm>
                <a:off x="163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1" name="Line 34"/>
              <p:cNvSpPr>
                <a:spLocks noChangeShapeType="1"/>
              </p:cNvSpPr>
              <p:nvPr/>
            </p:nvSpPr>
            <p:spPr bwMode="auto">
              <a:xfrm>
                <a:off x="1824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2" name="Line 35"/>
              <p:cNvSpPr>
                <a:spLocks noChangeShapeType="1"/>
              </p:cNvSpPr>
              <p:nvPr/>
            </p:nvSpPr>
            <p:spPr bwMode="auto">
              <a:xfrm>
                <a:off x="2016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3" name="Line 36"/>
              <p:cNvSpPr>
                <a:spLocks noChangeShapeType="1"/>
              </p:cNvSpPr>
              <p:nvPr/>
            </p:nvSpPr>
            <p:spPr bwMode="auto">
              <a:xfrm>
                <a:off x="2208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4" name="Line 37"/>
              <p:cNvSpPr>
                <a:spLocks noChangeShapeType="1"/>
              </p:cNvSpPr>
              <p:nvPr/>
            </p:nvSpPr>
            <p:spPr bwMode="auto">
              <a:xfrm>
                <a:off x="2400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5" name="Line 38"/>
              <p:cNvSpPr>
                <a:spLocks noChangeShapeType="1"/>
              </p:cNvSpPr>
              <p:nvPr/>
            </p:nvSpPr>
            <p:spPr bwMode="auto">
              <a:xfrm>
                <a:off x="2592" y="3696"/>
                <a:ext cx="0" cy="9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Line 39"/>
              <p:cNvSpPr>
                <a:spLocks noChangeShapeType="1"/>
              </p:cNvSpPr>
              <p:nvPr/>
            </p:nvSpPr>
            <p:spPr bwMode="auto">
              <a:xfrm>
                <a:off x="1008" y="355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Line 40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Line 41"/>
              <p:cNvSpPr>
                <a:spLocks noChangeShapeType="1"/>
              </p:cNvSpPr>
              <p:nvPr/>
            </p:nvSpPr>
            <p:spPr bwMode="auto">
              <a:xfrm>
                <a:off x="1008" y="316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Line 42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Line 43"/>
              <p:cNvSpPr>
                <a:spLocks noChangeShapeType="1"/>
              </p:cNvSpPr>
              <p:nvPr/>
            </p:nvSpPr>
            <p:spPr bwMode="auto">
              <a:xfrm>
                <a:off x="1008" y="278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Line 44"/>
              <p:cNvSpPr>
                <a:spLocks noChangeShapeType="1"/>
              </p:cNvSpPr>
              <p:nvPr/>
            </p:nvSpPr>
            <p:spPr bwMode="auto">
              <a:xfrm>
                <a:off x="1008" y="2592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Line 4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Line 46"/>
              <p:cNvSpPr>
                <a:spLocks noChangeShapeType="1"/>
              </p:cNvSpPr>
              <p:nvPr/>
            </p:nvSpPr>
            <p:spPr bwMode="auto">
              <a:xfrm>
                <a:off x="1008" y="2208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47"/>
            <p:cNvGrpSpPr>
              <a:grpSpLocks/>
            </p:cNvGrpSpPr>
            <p:nvPr/>
          </p:nvGrpSpPr>
          <p:grpSpPr bwMode="auto">
            <a:xfrm>
              <a:off x="4272" y="2690"/>
              <a:ext cx="1152" cy="334"/>
              <a:chOff x="1440" y="2928"/>
              <a:chExt cx="576" cy="672"/>
            </a:xfrm>
          </p:grpSpPr>
          <p:sp>
            <p:nvSpPr>
              <p:cNvPr id="23563" name="Freeform 48" descr="Horizontal brick"/>
              <p:cNvSpPr>
                <a:spLocks/>
              </p:cNvSpPr>
              <p:nvPr/>
            </p:nvSpPr>
            <p:spPr bwMode="auto">
              <a:xfrm>
                <a:off x="1536" y="2928"/>
                <a:ext cx="96" cy="144"/>
              </a:xfrm>
              <a:custGeom>
                <a:avLst/>
                <a:gdLst>
                  <a:gd name="T0" fmla="*/ 0 w 96"/>
                  <a:gd name="T1" fmla="*/ 144 h 144"/>
                  <a:gd name="T2" fmla="*/ 0 w 96"/>
                  <a:gd name="T3" fmla="*/ 0 h 144"/>
                  <a:gd name="T4" fmla="*/ 96 w 96"/>
                  <a:gd name="T5" fmla="*/ 0 h 144"/>
                  <a:gd name="T6" fmla="*/ 96 w 96"/>
                  <a:gd name="T7" fmla="*/ 96 h 144"/>
                  <a:gd name="T8" fmla="*/ 0 w 96"/>
                  <a:gd name="T9" fmla="*/ 144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144"/>
                  <a:gd name="T17" fmla="*/ 96 w 96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144">
                    <a:moveTo>
                      <a:pt x="0" y="144"/>
                    </a:moveTo>
                    <a:lnTo>
                      <a:pt x="0" y="0"/>
                    </a:lnTo>
                    <a:lnTo>
                      <a:pt x="96" y="0"/>
                    </a:lnTo>
                    <a:lnTo>
                      <a:pt x="96" y="96"/>
                    </a:lnTo>
                    <a:lnTo>
                      <a:pt x="0" y="144"/>
                    </a:lnTo>
                    <a:close/>
                  </a:path>
                </a:pathLst>
              </a:custGeom>
              <a:pattFill prst="horzBrick">
                <a:fgClr>
                  <a:srgbClr val="032389"/>
                </a:fgClr>
                <a:bgClr>
                  <a:srgbClr val="FFFFFF"/>
                </a:bgClr>
              </a:pattFill>
              <a:ln w="38100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4" name="Rectangle 49"/>
              <p:cNvSpPr>
                <a:spLocks noChangeArrowheads="1"/>
              </p:cNvSpPr>
              <p:nvPr/>
            </p:nvSpPr>
            <p:spPr bwMode="auto">
              <a:xfrm>
                <a:off x="1440" y="3168"/>
                <a:ext cx="576" cy="43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65" name="Freeform 50"/>
              <p:cNvSpPr>
                <a:spLocks/>
              </p:cNvSpPr>
              <p:nvPr/>
            </p:nvSpPr>
            <p:spPr bwMode="auto">
              <a:xfrm>
                <a:off x="1440" y="2976"/>
                <a:ext cx="576" cy="192"/>
              </a:xfrm>
              <a:custGeom>
                <a:avLst/>
                <a:gdLst>
                  <a:gd name="T0" fmla="*/ 0 w 576"/>
                  <a:gd name="T1" fmla="*/ 192 h 192"/>
                  <a:gd name="T2" fmla="*/ 240 w 576"/>
                  <a:gd name="T3" fmla="*/ 0 h 192"/>
                  <a:gd name="T4" fmla="*/ 336 w 576"/>
                  <a:gd name="T5" fmla="*/ 0 h 192"/>
                  <a:gd name="T6" fmla="*/ 576 w 576"/>
                  <a:gd name="T7" fmla="*/ 192 h 192"/>
                  <a:gd name="T8" fmla="*/ 0 w 576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92"/>
                  <a:gd name="T17" fmla="*/ 576 w 576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92">
                    <a:moveTo>
                      <a:pt x="0" y="192"/>
                    </a:moveTo>
                    <a:lnTo>
                      <a:pt x="240" y="0"/>
                    </a:lnTo>
                    <a:lnTo>
                      <a:pt x="336" y="0"/>
                    </a:lnTo>
                    <a:lnTo>
                      <a:pt x="576" y="192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 cmpd="sng">
                <a:solidFill>
                  <a:schemeClr val="hlink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3561" name="AutoShape 51"/>
            <p:cNvSpPr>
              <a:spLocks noChangeArrowheads="1"/>
            </p:cNvSpPr>
            <p:nvPr/>
          </p:nvSpPr>
          <p:spPr bwMode="auto">
            <a:xfrm>
              <a:off x="2496" y="2352"/>
              <a:ext cx="480" cy="24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FF00"/>
            </a:solidFill>
            <a:ln w="28575">
              <a:solidFill>
                <a:schemeClr val="accent1"/>
              </a:solidFill>
              <a:miter lim="800000"/>
              <a:headEnd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ru-RU" i="1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23562" name="Text Box 52"/>
            <p:cNvSpPr txBox="1">
              <a:spLocks noChangeArrowheads="1"/>
            </p:cNvSpPr>
            <p:nvPr/>
          </p:nvSpPr>
          <p:spPr bwMode="auto">
            <a:xfrm>
              <a:off x="2436" y="2592"/>
              <a:ext cx="618" cy="51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sym typeface="Symbol" pitchFamily="18" charset="2"/>
                </a:rPr>
                <a:t>X  </a:t>
              </a:r>
              <a:r>
                <a:rPr lang="en-US"/>
                <a:t>2,</a:t>
              </a:r>
              <a:br>
                <a:rPr lang="en-US"/>
              </a:br>
              <a:r>
                <a:rPr lang="en-US"/>
                <a:t>Y </a:t>
              </a:r>
              <a:r>
                <a:rPr lang="en-US">
                  <a:sym typeface="Symbol" pitchFamily="18" charset="2"/>
                </a:rPr>
                <a:t></a:t>
              </a:r>
              <a:r>
                <a:rPr lang="en-US"/>
                <a:t> 0.5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22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Scaling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7772400" cy="4114800"/>
          </a:xfrm>
        </p:spPr>
        <p:txBody>
          <a:bodyPr/>
          <a:lstStyle/>
          <a:p>
            <a:r>
              <a:rPr lang="en-US" smtClean="0"/>
              <a:t>Scaling operation: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Or, in matrix form: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837113" y="2038350"/>
          <a:ext cx="1328737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4" name="Equation" r:id="rId3" imgW="444240" imgH="431640" progId="Equation.3">
                  <p:embed/>
                </p:oleObj>
              </mc:Choice>
              <mc:Fallback>
                <p:oleObj name="Equation" r:id="rId3" imgW="444240" imgH="431640" progId="Equation.3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113" y="2038350"/>
                        <a:ext cx="1328737" cy="129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9" name="Object 5"/>
          <p:cNvGraphicFramePr>
            <a:graphicFrameLocks noChangeAspect="1"/>
          </p:cNvGraphicFramePr>
          <p:nvPr/>
        </p:nvGraphicFramePr>
        <p:xfrm>
          <a:off x="4030663" y="4095750"/>
          <a:ext cx="3271837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5" name="Equation" r:id="rId5" imgW="1091880" imgH="469800" progId="Equation.3">
                  <p:embed/>
                </p:oleObj>
              </mc:Choice>
              <mc:Fallback>
                <p:oleObj name="Equation" r:id="rId5" imgW="1091880" imgH="469800" progId="Equation.3">
                  <p:embed/>
                  <p:pic>
                    <p:nvPicPr>
                      <p:cNvPr id="7178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0663" y="4095750"/>
                        <a:ext cx="3271837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30" name="AutoShape 6"/>
          <p:cNvSpPr>
            <a:spLocks/>
          </p:cNvSpPr>
          <p:nvPr/>
        </p:nvSpPr>
        <p:spPr bwMode="auto">
          <a:xfrm rot="-5400000">
            <a:off x="5811838" y="5067300"/>
            <a:ext cx="228600" cy="1219200"/>
          </a:xfrm>
          <a:prstGeom prst="leftBrace">
            <a:avLst>
              <a:gd name="adj1" fmla="val 44444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717831" name="Text Box 7"/>
          <p:cNvSpPr txBox="1">
            <a:spLocks noChangeArrowheads="1"/>
          </p:cNvSpPr>
          <p:nvPr/>
        </p:nvSpPr>
        <p:spPr bwMode="auto">
          <a:xfrm>
            <a:off x="4767263" y="5791200"/>
            <a:ext cx="2336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i="1">
                <a:latin typeface="Arial" charset="0"/>
              </a:rPr>
              <a:t>scaling matrix S</a:t>
            </a: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85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2-D Rotation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0975" y="1524000"/>
            <a:ext cx="5838825" cy="4495800"/>
            <a:chOff x="128" y="960"/>
            <a:chExt cx="4138" cy="2832"/>
          </a:xfrm>
        </p:grpSpPr>
        <p:sp>
          <p:nvSpPr>
            <p:cNvPr id="24581" name="Oval 4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2" name="Line 5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3" name="Line 6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4" name="Oval 7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5" name="Line 8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6" name="Line 9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87" name="Text Box 10"/>
            <p:cNvSpPr txBox="1">
              <a:spLocks noChangeArrowheads="1"/>
            </p:cNvSpPr>
            <p:nvPr/>
          </p:nvSpPr>
          <p:spPr bwMode="auto">
            <a:xfrm>
              <a:off x="992" y="3006"/>
              <a:ext cx="316" cy="51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>
                  <a:sym typeface="Symbol" pitchFamily="18" charset="2"/>
                </a:rPr>
                <a:t></a:t>
              </a:r>
              <a:endParaRPr lang="en-US" sz="4800"/>
            </a:p>
          </p:txBody>
        </p:sp>
        <p:sp>
          <p:nvSpPr>
            <p:cNvPr id="24588" name="Text Box 11"/>
            <p:cNvSpPr txBox="1">
              <a:spLocks noChangeArrowheads="1"/>
            </p:cNvSpPr>
            <p:nvPr/>
          </p:nvSpPr>
          <p:spPr bwMode="auto">
            <a:xfrm>
              <a:off x="2916" y="1872"/>
              <a:ext cx="810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(x, y)</a:t>
              </a:r>
            </a:p>
          </p:txBody>
        </p:sp>
        <p:sp>
          <p:nvSpPr>
            <p:cNvPr id="24589" name="Text Box 12"/>
            <p:cNvSpPr txBox="1">
              <a:spLocks noChangeArrowheads="1"/>
            </p:cNvSpPr>
            <p:nvPr/>
          </p:nvSpPr>
          <p:spPr bwMode="auto">
            <a:xfrm>
              <a:off x="1656" y="960"/>
              <a:ext cx="1024" cy="4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(x’, y’)</a:t>
              </a:r>
            </a:p>
          </p:txBody>
        </p:sp>
      </p:grpSp>
      <p:sp>
        <p:nvSpPr>
          <p:cNvPr id="718861" name="Text Box 13"/>
          <p:cNvSpPr txBox="1">
            <a:spLocks noChangeArrowheads="1"/>
          </p:cNvSpPr>
          <p:nvPr/>
        </p:nvSpPr>
        <p:spPr bwMode="auto">
          <a:xfrm>
            <a:off x="3767138" y="4324350"/>
            <a:ext cx="5072062" cy="1228725"/>
          </a:xfrm>
          <a:prstGeom prst="rect">
            <a:avLst/>
          </a:prstGeom>
          <a:solidFill>
            <a:srgbClr val="9999FF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3600"/>
              <a:t>x’ = x </a:t>
            </a:r>
            <a:r>
              <a:rPr lang="en-US" sz="3600" b="1"/>
              <a:t>cos</a:t>
            </a:r>
            <a:r>
              <a:rPr lang="en-US" sz="3600"/>
              <a:t>(</a:t>
            </a:r>
            <a:r>
              <a:rPr lang="en-US" sz="3600">
                <a:sym typeface="Symbol" pitchFamily="18" charset="2"/>
              </a:rPr>
              <a:t>) - y </a:t>
            </a:r>
            <a:r>
              <a:rPr lang="en-US" sz="3600" b="1">
                <a:sym typeface="Symbol" pitchFamily="18" charset="2"/>
              </a:rPr>
              <a:t>sin</a:t>
            </a:r>
            <a:r>
              <a:rPr lang="en-US" sz="3600">
                <a:sym typeface="Symbol" pitchFamily="18" charset="2"/>
              </a:rPr>
              <a:t>()</a:t>
            </a:r>
          </a:p>
          <a:p>
            <a:pPr algn="ctr"/>
            <a:r>
              <a:rPr lang="en-US" sz="3600">
                <a:sym typeface="Symbol" pitchFamily="18" charset="2"/>
              </a:rPr>
              <a:t>y’ = x </a:t>
            </a:r>
            <a:r>
              <a:rPr lang="en-US" sz="3600" b="1">
                <a:sym typeface="Symbol" pitchFamily="18" charset="2"/>
              </a:rPr>
              <a:t>sin</a:t>
            </a:r>
            <a:r>
              <a:rPr lang="en-US" sz="3600">
                <a:sym typeface="Symbol" pitchFamily="18" charset="2"/>
              </a:rPr>
              <a:t>() + y </a:t>
            </a:r>
            <a:r>
              <a:rPr lang="en-US" sz="3600" b="1">
                <a:sym typeface="Symbol" pitchFamily="18" charset="2"/>
              </a:rPr>
              <a:t>cos</a:t>
            </a:r>
            <a:r>
              <a:rPr lang="en-US" sz="3600">
                <a:sym typeface="Symbol" pitchFamily="18" charset="2"/>
              </a:rPr>
              <a:t>()</a:t>
            </a:r>
          </a:p>
        </p:txBody>
      </p:sp>
    </p:spTree>
    <p:extLst>
      <p:ext uri="{BB962C8B-B14F-4D97-AF65-F5344CB8AC3E}">
        <p14:creationId xmlns:p14="http://schemas.microsoft.com/office/powerpoint/2010/main" val="7777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smtClean="0"/>
              <a:t>2-D Rotation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503738" y="1914128"/>
            <a:ext cx="3683444" cy="369331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 smtClean="0">
                <a:solidFill>
                  <a:srgbClr val="CC3300"/>
                </a:solidFill>
              </a:rPr>
              <a:t>Polar coordinates…</a:t>
            </a:r>
            <a:endParaRPr lang="en-US" dirty="0" smtClean="0"/>
          </a:p>
          <a:p>
            <a:r>
              <a:rPr lang="en-US" dirty="0" smtClean="0"/>
              <a:t>x </a:t>
            </a:r>
            <a:r>
              <a:rPr lang="en-US" dirty="0"/>
              <a:t>= r </a:t>
            </a:r>
            <a:r>
              <a:rPr lang="en-US" dirty="0" err="1"/>
              <a:t>cos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</a:t>
            </a:r>
          </a:p>
          <a:p>
            <a:r>
              <a:rPr lang="en-US" dirty="0"/>
              <a:t>y = r sin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</a:t>
            </a:r>
          </a:p>
          <a:p>
            <a:r>
              <a:rPr lang="en-US" dirty="0"/>
              <a:t>x’ = r </a:t>
            </a:r>
            <a:r>
              <a:rPr lang="en-US" dirty="0" err="1"/>
              <a:t>cos</a:t>
            </a:r>
            <a:r>
              <a:rPr lang="en-US" dirty="0"/>
              <a:t>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 + 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r>
              <a:rPr lang="en-US" dirty="0"/>
              <a:t>y’ = r sin 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 + 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CC3300"/>
                </a:solidFill>
              </a:rPr>
              <a:t>Trig Identity…</a:t>
            </a:r>
          </a:p>
          <a:p>
            <a:r>
              <a:rPr lang="en-US" dirty="0"/>
              <a:t>x’ = r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 – r sin(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sin(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r>
              <a:rPr lang="en-US" dirty="0"/>
              <a:t>y’ = r sin(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 + r </a:t>
            </a:r>
            <a:r>
              <a:rPr lang="en-US" dirty="0" err="1"/>
              <a:t>cos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f</a:t>
            </a:r>
            <a:r>
              <a:rPr lang="en-US" dirty="0"/>
              <a:t>) sin(</a:t>
            </a:r>
            <a:r>
              <a:rPr lang="en-US" dirty="0">
                <a:sym typeface="Symbol" pitchFamily="18" charset="2"/>
              </a:rPr>
              <a:t>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CC3300"/>
                </a:solidFill>
              </a:rPr>
              <a:t>Substitute…</a:t>
            </a:r>
          </a:p>
          <a:p>
            <a:r>
              <a:rPr lang="en-US" dirty="0"/>
              <a:t>x’ = x </a:t>
            </a:r>
            <a:r>
              <a:rPr lang="en-US" b="1" dirty="0" err="1"/>
              <a:t>cos</a:t>
            </a:r>
            <a:r>
              <a:rPr lang="en-US" dirty="0"/>
              <a:t>(</a:t>
            </a:r>
            <a:r>
              <a:rPr lang="en-US" dirty="0">
                <a:sym typeface="Symbol" pitchFamily="18" charset="2"/>
              </a:rPr>
              <a:t>) - y </a:t>
            </a:r>
            <a:r>
              <a:rPr lang="en-US" b="1" dirty="0">
                <a:sym typeface="Symbol" pitchFamily="18" charset="2"/>
              </a:rPr>
              <a:t>sin</a:t>
            </a:r>
            <a:r>
              <a:rPr lang="en-US" dirty="0">
                <a:sym typeface="Symbol" pitchFamily="18" charset="2"/>
              </a:rPr>
              <a:t>()</a:t>
            </a:r>
          </a:p>
          <a:p>
            <a:r>
              <a:rPr lang="en-US" dirty="0">
                <a:sym typeface="Symbol" pitchFamily="18" charset="2"/>
              </a:rPr>
              <a:t>y’ = x </a:t>
            </a:r>
            <a:r>
              <a:rPr lang="en-US" b="1" dirty="0">
                <a:sym typeface="Symbol" pitchFamily="18" charset="2"/>
              </a:rPr>
              <a:t>sin</a:t>
            </a:r>
            <a:r>
              <a:rPr lang="en-US" dirty="0">
                <a:sym typeface="Symbol" pitchFamily="18" charset="2"/>
              </a:rPr>
              <a:t>() + y </a:t>
            </a:r>
            <a:r>
              <a:rPr lang="en-US" b="1" dirty="0" err="1">
                <a:sym typeface="Symbol" pitchFamily="18" charset="2"/>
              </a:rPr>
              <a:t>cos</a:t>
            </a:r>
            <a:r>
              <a:rPr lang="en-US" dirty="0">
                <a:sym typeface="Symbol" pitchFamily="18" charset="2"/>
              </a:rPr>
              <a:t>()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2743200"/>
            <a:ext cx="3714750" cy="2949575"/>
            <a:chOff x="128" y="829"/>
            <a:chExt cx="4138" cy="2963"/>
          </a:xfrm>
        </p:grpSpPr>
        <p:sp>
          <p:nvSpPr>
            <p:cNvPr id="25608" name="Oval 5"/>
            <p:cNvSpPr>
              <a:spLocks noChangeArrowheads="1"/>
            </p:cNvSpPr>
            <p:nvPr/>
          </p:nvSpPr>
          <p:spPr bwMode="auto">
            <a:xfrm>
              <a:off x="1512" y="1248"/>
              <a:ext cx="108" cy="9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9" name="Line 6"/>
            <p:cNvSpPr>
              <a:spLocks noChangeShapeType="1"/>
            </p:cNvSpPr>
            <p:nvPr/>
          </p:nvSpPr>
          <p:spPr bwMode="auto">
            <a:xfrm>
              <a:off x="810" y="1008"/>
              <a:ext cx="0" cy="27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Line 7"/>
            <p:cNvSpPr>
              <a:spLocks noChangeShapeType="1"/>
            </p:cNvSpPr>
            <p:nvPr/>
          </p:nvSpPr>
          <p:spPr bwMode="auto">
            <a:xfrm>
              <a:off x="810" y="3792"/>
              <a:ext cx="34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Oval 8"/>
            <p:cNvSpPr>
              <a:spLocks noChangeArrowheads="1"/>
            </p:cNvSpPr>
            <p:nvPr/>
          </p:nvSpPr>
          <p:spPr bwMode="auto">
            <a:xfrm>
              <a:off x="2908" y="2264"/>
              <a:ext cx="108" cy="96"/>
            </a:xfrm>
            <a:prstGeom prst="ellipse">
              <a:avLst/>
            </a:prstGeom>
            <a:solidFill>
              <a:schemeClr val="hlink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Line 9"/>
            <p:cNvSpPr>
              <a:spLocks noChangeShapeType="1"/>
            </p:cNvSpPr>
            <p:nvPr/>
          </p:nvSpPr>
          <p:spPr bwMode="auto">
            <a:xfrm flipV="1">
              <a:off x="810" y="235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Line 10"/>
            <p:cNvSpPr>
              <a:spLocks noChangeShapeType="1"/>
            </p:cNvSpPr>
            <p:nvPr/>
          </p:nvSpPr>
          <p:spPr bwMode="auto">
            <a:xfrm rot="19268048" flipV="1">
              <a:off x="128" y="1832"/>
              <a:ext cx="2106" cy="14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Text Box 11"/>
            <p:cNvSpPr txBox="1">
              <a:spLocks noChangeArrowheads="1"/>
            </p:cNvSpPr>
            <p:nvPr/>
          </p:nvSpPr>
          <p:spPr bwMode="auto">
            <a:xfrm>
              <a:off x="903" y="2853"/>
              <a:ext cx="497" cy="82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4800" dirty="0">
                  <a:sym typeface="Symbol" pitchFamily="18" charset="2"/>
                </a:rPr>
                <a:t></a:t>
              </a:r>
              <a:endParaRPr lang="en-US" sz="4800" dirty="0"/>
            </a:p>
          </p:txBody>
        </p:sp>
        <p:sp>
          <p:nvSpPr>
            <p:cNvPr id="25615" name="Text Box 12"/>
            <p:cNvSpPr txBox="1">
              <a:spLocks noChangeArrowheads="1"/>
            </p:cNvSpPr>
            <p:nvPr/>
          </p:nvSpPr>
          <p:spPr bwMode="auto">
            <a:xfrm>
              <a:off x="2915" y="1741"/>
              <a:ext cx="1274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(x, y)</a:t>
              </a:r>
            </a:p>
          </p:txBody>
        </p:sp>
        <p:sp>
          <p:nvSpPr>
            <p:cNvPr id="25616" name="Text Box 13"/>
            <p:cNvSpPr txBox="1">
              <a:spLocks noChangeArrowheads="1"/>
            </p:cNvSpPr>
            <p:nvPr/>
          </p:nvSpPr>
          <p:spPr bwMode="auto">
            <a:xfrm>
              <a:off x="1656" y="829"/>
              <a:ext cx="1610" cy="70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000"/>
                <a:t>(x’, y’)</a:t>
              </a:r>
            </a:p>
          </p:txBody>
        </p:sp>
      </p:grpSp>
      <p:sp>
        <p:nvSpPr>
          <p:cNvPr id="25605" name="Rectangle 14"/>
          <p:cNvSpPr>
            <a:spLocks noChangeArrowheads="1"/>
          </p:cNvSpPr>
          <p:nvPr/>
        </p:nvSpPr>
        <p:spPr bwMode="auto">
          <a:xfrm>
            <a:off x="1117600" y="5029200"/>
            <a:ext cx="604838" cy="6413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>
                <a:latin typeface="Symbol" pitchFamily="18" charset="2"/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518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2-D Rotation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This is easy to capture in matrix form:</a:t>
            </a:r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/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Even though sin(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and </a:t>
            </a:r>
            <a:r>
              <a:rPr lang="en-US" sz="2000" dirty="0" err="1" smtClean="0"/>
              <a:t>cos</a:t>
            </a:r>
            <a:r>
              <a:rPr lang="en-US" sz="2000" dirty="0" smtClean="0"/>
              <a:t>(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) are nonlinear functions of </a:t>
            </a:r>
            <a:r>
              <a:rPr lang="en-US" sz="2000" dirty="0" smtClean="0">
                <a:latin typeface="Symbol" pitchFamily="18" charset="2"/>
              </a:rPr>
              <a:t>q</a:t>
            </a:r>
            <a:r>
              <a:rPr lang="en-US" sz="2000" dirty="0" smtClean="0"/>
              <a:t>,</a:t>
            </a:r>
          </a:p>
          <a:p>
            <a:pPr lvl="1"/>
            <a:r>
              <a:rPr lang="en-US" sz="1800" b="1" i="1" dirty="0" smtClean="0"/>
              <a:t>x’ is a linear combination of x and y</a:t>
            </a:r>
          </a:p>
          <a:p>
            <a:pPr lvl="1"/>
            <a:r>
              <a:rPr lang="en-US" sz="1800" b="1" i="1" dirty="0" smtClean="0"/>
              <a:t>y’ is a linear combination of x and y</a:t>
            </a:r>
          </a:p>
          <a:p>
            <a:pPr lvl="1"/>
            <a:endParaRPr lang="en-US" sz="1800" b="1" i="1" dirty="0" smtClean="0"/>
          </a:p>
          <a:p>
            <a:pPr marL="0" indent="0">
              <a:buNone/>
            </a:pPr>
            <a:r>
              <a:rPr lang="en-US" sz="2000" dirty="0" smtClean="0"/>
              <a:t>What is the inverse transformation?</a:t>
            </a:r>
          </a:p>
          <a:p>
            <a:pPr lvl="1"/>
            <a:r>
              <a:rPr lang="en-US" sz="1800" dirty="0" smtClean="0"/>
              <a:t>Rotation by –</a:t>
            </a:r>
            <a:r>
              <a:rPr lang="en-US" sz="1800" dirty="0" smtClean="0">
                <a:latin typeface="Symbol" pitchFamily="18" charset="2"/>
              </a:rPr>
              <a:t>q</a:t>
            </a:r>
            <a:endParaRPr lang="en-US" sz="1800" dirty="0" smtClean="0"/>
          </a:p>
          <a:p>
            <a:pPr lvl="1"/>
            <a:r>
              <a:rPr lang="en-US" sz="1800" dirty="0" smtClean="0"/>
              <a:t>For rotation matrices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1752600" y="1338263"/>
          <a:ext cx="4454525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8" name="Equation" r:id="rId3" imgW="1777680" imgH="469800" progId="Equation.3">
                  <p:embed/>
                </p:oleObj>
              </mc:Choice>
              <mc:Fallback>
                <p:oleObj name="Equation" r:id="rId3" imgW="1777680" imgH="469800" progId="Equation.3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338263"/>
                        <a:ext cx="4454525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0901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3746500" y="5453063"/>
          <a:ext cx="12541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9" name="Equation" r:id="rId5" imgW="596880" imgH="190440" progId="Equation.3">
                  <p:embed/>
                </p:oleObj>
              </mc:Choice>
              <mc:Fallback>
                <p:oleObj name="Equation" r:id="rId5" imgW="596880" imgH="190440" progId="Equation.3">
                  <p:embed/>
                  <p:pic>
                    <p:nvPicPr>
                      <p:cNvPr id="72090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5453063"/>
                        <a:ext cx="125412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AutoShape 7"/>
          <p:cNvSpPr>
            <a:spLocks/>
          </p:cNvSpPr>
          <p:nvPr/>
        </p:nvSpPr>
        <p:spPr bwMode="auto">
          <a:xfrm rot="-5400000">
            <a:off x="4038600" y="1447800"/>
            <a:ext cx="228600" cy="2514600"/>
          </a:xfrm>
          <a:prstGeom prst="leftBrace">
            <a:avLst>
              <a:gd name="adj1" fmla="val 91667"/>
              <a:gd name="adj2" fmla="val 50000"/>
            </a:avLst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ru-RU" sz="1800">
              <a:solidFill>
                <a:schemeClr val="bg1"/>
              </a:solidFill>
            </a:endParaRPr>
          </a:p>
        </p:txBody>
      </p:sp>
      <p:sp>
        <p:nvSpPr>
          <p:cNvPr id="3079" name="Text Box 8"/>
          <p:cNvSpPr txBox="1">
            <a:spLocks noChangeArrowheads="1"/>
          </p:cNvSpPr>
          <p:nvPr/>
        </p:nvSpPr>
        <p:spPr bwMode="auto">
          <a:xfrm>
            <a:off x="3946525" y="28606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14201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2D transformations</a:t>
            </a:r>
            <a:endParaRPr lang="en-US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30910" y="4387072"/>
            <a:ext cx="1293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charset="0"/>
              </a:rPr>
              <a:t>Translate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601543" y="4387072"/>
            <a:ext cx="962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</a:rPr>
              <a:t>Rotate</a:t>
            </a:r>
            <a:endParaRPr lang="en-US" dirty="0">
              <a:latin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234110" y="2499965"/>
            <a:ext cx="887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Shear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794423" y="2494771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Scale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5440360" y="1563340"/>
          <a:ext cx="2471738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1" name="Equation" r:id="rId4" imgW="1282680" imgH="482400" progId="Equation.3">
                  <p:embed/>
                </p:oleObj>
              </mc:Choice>
              <mc:Fallback>
                <p:oleObj name="Equation" r:id="rId4" imgW="1282680" imgH="48240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0360" y="1563340"/>
                        <a:ext cx="2471738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616973" y="3482942"/>
          <a:ext cx="3110551" cy="86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2" name="Equation" r:id="rId6" imgW="1688760" imgH="469800" progId="Equation.3">
                  <p:embed/>
                </p:oleObj>
              </mc:Choice>
              <mc:Fallback>
                <p:oleObj name="Equation" r:id="rId6" imgW="1688760" imgH="469800" progId="Equation.3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73" y="3482942"/>
                        <a:ext cx="3110551" cy="868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770486" y="1433555"/>
          <a:ext cx="2624137" cy="1038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3" name="Equation" r:id="rId8" imgW="1218960" imgH="482400" progId="Equation.3">
                  <p:embed/>
                </p:oleObj>
              </mc:Choice>
              <mc:Fallback>
                <p:oleObj name="Equation" r:id="rId8" imgW="1218960" imgH="482400" progId="Equation.3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486" y="1433555"/>
                        <a:ext cx="2624137" cy="10389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5343767" y="3244072"/>
          <a:ext cx="266809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4" name="Equation" r:id="rId10" imgW="1358640" imgH="698400" progId="Equation.3">
                  <p:embed/>
                </p:oleObj>
              </mc:Choice>
              <mc:Fallback>
                <p:oleObj name="Equation" r:id="rId10" imgW="1358640" imgH="698400" progId="Equation.3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3767" y="3244072"/>
                        <a:ext cx="266809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1601543" y="5184450"/>
          <a:ext cx="2667000" cy="1357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5" name="Equation" r:id="rId12" imgW="1371600" imgH="698400" progId="Equation.3">
                  <p:embed/>
                </p:oleObj>
              </mc:Choice>
              <mc:Fallback>
                <p:oleObj name="Equation" r:id="rId12" imgW="1371600" imgH="698400" progId="Equation.3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543" y="5184450"/>
                        <a:ext cx="2667000" cy="13570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720171" y="6327450"/>
            <a:ext cx="770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Affine</a:t>
            </a:r>
            <a:endParaRPr lang="en-US" dirty="0">
              <a:latin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23927" y="5496453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Affine is any combination of translation, scale, rotation, shear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80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 smtClean="0"/>
              <a:t>Affine Transformations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1438729"/>
            <a:ext cx="8566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Affine transformations are combinations of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Linear transformations, and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Translations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Properties of affine transformations: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Lines map to lines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Parallel lines remain parallel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Ratios are preserved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Closed under composition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791200" y="1143000"/>
          <a:ext cx="26670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2" name="Equation" r:id="rId3" imgW="1371600" imgH="698400" progId="Equation.3">
                  <p:embed/>
                </p:oleObj>
              </mc:Choice>
              <mc:Fallback>
                <p:oleObj name="Equation" r:id="rId3" imgW="1371600" imgH="6984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143000"/>
                        <a:ext cx="26670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740400" y="3200400"/>
          <a:ext cx="2755900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83" name="Equation" r:id="rId5" imgW="1358640" imgH="698400" progId="Equation.3">
                  <p:embed/>
                </p:oleObj>
              </mc:Choice>
              <mc:Fallback>
                <p:oleObj name="Equation" r:id="rId5" imgW="1358640" imgH="698400" progId="Equation.3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0400" y="3200400"/>
                        <a:ext cx="2755900" cy="14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34200" y="254609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76200"/>
            <a:ext cx="7770812" cy="838200"/>
          </a:xfrm>
        </p:spPr>
        <p:txBody>
          <a:bodyPr/>
          <a:lstStyle/>
          <a:p>
            <a:r>
              <a:rPr lang="en-US" dirty="0" smtClean="0"/>
              <a:t>Projective Transformations</a:t>
            </a:r>
          </a:p>
        </p:txBody>
      </p:sp>
      <p:graphicFrame>
        <p:nvGraphicFramePr>
          <p:cNvPr id="16386" name="Object 4"/>
          <p:cNvGraphicFramePr>
            <a:graphicFrameLocks noChangeAspect="1"/>
          </p:cNvGraphicFramePr>
          <p:nvPr/>
        </p:nvGraphicFramePr>
        <p:xfrm>
          <a:off x="5494338" y="1447800"/>
          <a:ext cx="2811462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8" name="Equation" r:id="rId3" imgW="1384200" imgH="583920" progId="">
                  <p:embed/>
                </p:oleObj>
              </mc:Choice>
              <mc:Fallback>
                <p:oleObj name="Equation" r:id="rId3" imgW="1384200" imgH="583920" progId="">
                  <p:embed/>
                  <p:pic>
                    <p:nvPicPr>
                      <p:cNvPr id="163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4338" y="1447800"/>
                        <a:ext cx="2811462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612900"/>
            <a:ext cx="856615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Projective transformations are combos of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Affine transformations, and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Projective warps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Properties of projective transformations: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Lines map to lines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Parallel lines do not necessarily remain parallel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</a:rPr>
              <a:t>Ratios are not preserved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Closed under composition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Models change of basis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0000FF"/>
                </a:solidFill>
                <a:latin typeface="Arial"/>
              </a:rPr>
              <a:t>Projective matrix is defined up to a scale (8 DOF)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46" y="4516172"/>
            <a:ext cx="2716617" cy="2037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8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"/>
            <a:ext cx="7886700" cy="976604"/>
          </a:xfrm>
        </p:spPr>
        <p:txBody>
          <a:bodyPr>
            <a:normAutofit/>
          </a:bodyPr>
          <a:lstStyle/>
          <a:p>
            <a:r>
              <a:rPr lang="en-US" sz="3600" dirty="0"/>
              <a:t>Projective </a:t>
            </a:r>
            <a:r>
              <a:rPr lang="en-US" sz="3600" dirty="0" smtClean="0"/>
              <a:t>Transformations (</a:t>
            </a:r>
            <a:r>
              <a:rPr lang="en-US" sz="3600" dirty="0" err="1" smtClean="0"/>
              <a:t>homography</a:t>
            </a:r>
            <a:r>
              <a:rPr lang="en-US" sz="3600" dirty="0" smtClean="0"/>
              <a:t>)</a:t>
            </a:r>
            <a:endParaRPr lang="en-US" sz="3600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107233"/>
            <a:ext cx="7886700" cy="506973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transformation between two views of a planar surface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The transformation between images from two cameras that share the same center</a:t>
            </a:r>
          </a:p>
        </p:txBody>
      </p:sp>
      <p:grpSp>
        <p:nvGrpSpPr>
          <p:cNvPr id="62468" name="Group 8"/>
          <p:cNvGrpSpPr>
            <a:grpSpLocks/>
          </p:cNvGrpSpPr>
          <p:nvPr/>
        </p:nvGrpSpPr>
        <p:grpSpPr bwMode="auto">
          <a:xfrm>
            <a:off x="1828800" y="4724400"/>
            <a:ext cx="5486400" cy="1981200"/>
            <a:chOff x="288" y="2160"/>
            <a:chExt cx="5192" cy="1901"/>
          </a:xfrm>
        </p:grpSpPr>
        <p:pic>
          <p:nvPicPr>
            <p:cNvPr id="62471" name="Picture 5" descr="fig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8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72" name="Picture 6" descr="fig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2" y="2160"/>
              <a:ext cx="2508" cy="1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2469" name="Picture 9" descr="graffiti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6240" y="1864308"/>
            <a:ext cx="2492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10" descr="graffiti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4990" y="1864308"/>
            <a:ext cx="24923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640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class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</a:t>
            </a:r>
            <a:r>
              <a:rPr lang="en-US" dirty="0" smtClean="0"/>
              <a:t>optimization / Search for parameters</a:t>
            </a:r>
          </a:p>
          <a:p>
            <a:pPr lvl="1"/>
            <a:r>
              <a:rPr lang="en-US" dirty="0" smtClean="0"/>
              <a:t>Least</a:t>
            </a:r>
            <a:r>
              <a:rPr lang="en-US" b="1" dirty="0" smtClean="0"/>
              <a:t> </a:t>
            </a:r>
            <a:r>
              <a:rPr lang="en-US" dirty="0" smtClean="0"/>
              <a:t>squares fit</a:t>
            </a:r>
          </a:p>
          <a:p>
            <a:pPr lvl="1"/>
            <a:r>
              <a:rPr lang="en-US" dirty="0" smtClean="0"/>
              <a:t>Robust least squares</a:t>
            </a:r>
          </a:p>
          <a:p>
            <a:pPr lvl="1"/>
            <a:r>
              <a:rPr lang="en-US" dirty="0" smtClean="0"/>
              <a:t>Iterative closest point (ICP)</a:t>
            </a:r>
          </a:p>
          <a:p>
            <a:endParaRPr lang="en-US" dirty="0" smtClean="0"/>
          </a:p>
          <a:p>
            <a:r>
              <a:rPr lang="en-US" dirty="0" smtClean="0"/>
              <a:t>Hypothesize and test</a:t>
            </a:r>
          </a:p>
          <a:p>
            <a:pPr lvl="1"/>
            <a:r>
              <a:rPr lang="en-US" dirty="0" smtClean="0"/>
              <a:t>Generalized Hough transform</a:t>
            </a:r>
          </a:p>
          <a:p>
            <a:pPr lvl="1"/>
            <a:r>
              <a:rPr lang="en-US" dirty="0" smtClean="0"/>
              <a:t>RANSAC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284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fig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5650" y="4965700"/>
            <a:ext cx="49720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fig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775" y="1027113"/>
            <a:ext cx="25527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5" descr="fig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2700" y="3405188"/>
            <a:ext cx="1744663" cy="139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 descr="fig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5675" y="280987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 descr="fig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85925" y="2171700"/>
            <a:ext cx="15716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8" descr="fig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8938" y="2652713"/>
            <a:ext cx="1633537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9" descr="fig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13238" y="2540000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10" descr="fig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22925" y="3241675"/>
            <a:ext cx="1509713" cy="120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Picture 11" descr="fig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488" y="224472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9" name="Picture 12" descr="fig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96150" y="1304925"/>
            <a:ext cx="15430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0" name="Rectangle 13"/>
          <p:cNvSpPr>
            <a:spLocks noGrp="1" noChangeArrowheads="1"/>
          </p:cNvSpPr>
          <p:nvPr>
            <p:ph type="title"/>
          </p:nvPr>
        </p:nvSpPr>
        <p:spPr>
          <a:xfrm>
            <a:off x="615335" y="0"/>
            <a:ext cx="7886700" cy="1325563"/>
          </a:xfrm>
        </p:spPr>
        <p:txBody>
          <a:bodyPr/>
          <a:lstStyle/>
          <a:p>
            <a:r>
              <a:rPr lang="en-US" dirty="0" smtClean="0"/>
              <a:t>Application: Panorama stitching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9782" y="6550223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Source: Hartley &amp; </a:t>
            </a:r>
            <a:r>
              <a:rPr lang="en-US" sz="1400" b="0" dirty="0" err="1" smtClean="0"/>
              <a:t>Zisserman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401312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document scanning </a:t>
            </a:r>
            <a:endParaRPr lang="en-US" dirty="0"/>
          </a:p>
        </p:txBody>
      </p:sp>
      <p:pic>
        <p:nvPicPr>
          <p:cNvPr id="3" name="Introducing Office Lens for iPhon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32" end="49256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690688"/>
            <a:ext cx="7931192" cy="446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1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image transformations (reference table)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 l="23714" t="51855" r="14572" b="21048"/>
          <a:stretch>
            <a:fillRect/>
          </a:stretch>
        </p:blipFill>
        <p:spPr bwMode="auto">
          <a:xfrm>
            <a:off x="1143000" y="1951946"/>
            <a:ext cx="6477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print"/>
          <a:srcRect l="6572" t="30191" r="4286" b="14952"/>
          <a:stretch>
            <a:fillRect/>
          </a:stretch>
        </p:blipFill>
        <p:spPr bwMode="auto">
          <a:xfrm>
            <a:off x="1409700" y="3918857"/>
            <a:ext cx="594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28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647700" y="-2945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/>
              <a:t>Object Instance Recognition</a:t>
            </a:r>
            <a:endParaRPr lang="de-CH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19011"/>
            <a:ext cx="4706938" cy="480715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</a:t>
            </a:r>
            <a:r>
              <a:rPr lang="en-US" dirty="0" err="1" smtClean="0"/>
              <a:t>keypoints</a:t>
            </a:r>
            <a:r>
              <a:rPr lang="en-US" dirty="0" smtClean="0"/>
              <a:t> to object model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Solve for affine transformation parameters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Score by inliers and choose solutions with score above threshold</a:t>
            </a:r>
            <a:endParaRPr lang="en-US" dirty="0"/>
          </a:p>
        </p:txBody>
      </p:sp>
      <p:pic>
        <p:nvPicPr>
          <p:cNvPr id="9227" name="Picture 25" descr="obj14_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019039">
            <a:off x="7178675" y="1139760"/>
            <a:ext cx="126682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Rectangle 42"/>
          <p:cNvSpPr>
            <a:spLocks noChangeArrowheads="1"/>
          </p:cNvSpPr>
          <p:nvPr/>
        </p:nvSpPr>
        <p:spPr bwMode="auto">
          <a:xfrm rot="-6419039">
            <a:off x="7835106" y="2004154"/>
            <a:ext cx="277813" cy="2635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29" name="Group 107"/>
          <p:cNvGrpSpPr>
            <a:grpSpLocks/>
          </p:cNvGrpSpPr>
          <p:nvPr/>
        </p:nvGrpSpPr>
        <p:grpSpPr bwMode="auto">
          <a:xfrm rot="-1019039">
            <a:off x="7261225" y="1169923"/>
            <a:ext cx="898525" cy="1201737"/>
            <a:chOff x="4980243" y="2404871"/>
            <a:chExt cx="1441195" cy="1919860"/>
          </a:xfrm>
        </p:grpSpPr>
        <p:grpSp>
          <p:nvGrpSpPr>
            <p:cNvPr id="9263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9283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84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64" name="Group 101"/>
            <p:cNvGrpSpPr>
              <a:grpSpLocks/>
            </p:cNvGrpSpPr>
            <p:nvPr/>
          </p:nvGrpSpPr>
          <p:grpSpPr bwMode="auto">
            <a:xfrm>
              <a:off x="4980243" y="2404871"/>
              <a:ext cx="1393435" cy="1919860"/>
              <a:chOff x="4980243" y="2404871"/>
              <a:chExt cx="1393435" cy="1919860"/>
            </a:xfrm>
          </p:grpSpPr>
          <p:grpSp>
            <p:nvGrpSpPr>
              <p:cNvPr id="9265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9281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2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6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9279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0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7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9277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8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8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9275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6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269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9273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4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270" name="Rectangle 88"/>
              <p:cNvSpPr>
                <a:spLocks noChangeArrowheads="1"/>
              </p:cNvSpPr>
              <p:nvPr/>
            </p:nvSpPr>
            <p:spPr bwMode="auto">
              <a:xfrm>
                <a:off x="4980243" y="3973090"/>
                <a:ext cx="361682" cy="315082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1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9272" name="Rectangle 90"/>
              <p:cNvSpPr>
                <a:spLocks noChangeArrowheads="1"/>
              </p:cNvSpPr>
              <p:nvPr/>
            </p:nvSpPr>
            <p:spPr bwMode="auto">
              <a:xfrm>
                <a:off x="5893049" y="2404871"/>
                <a:ext cx="361682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9230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141348"/>
            <a:ext cx="114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Rectangle 6"/>
          <p:cNvSpPr>
            <a:spLocks noChangeArrowheads="1"/>
          </p:cNvSpPr>
          <p:nvPr/>
        </p:nvSpPr>
        <p:spPr bwMode="auto">
          <a:xfrm>
            <a:off x="5392738" y="1620773"/>
            <a:ext cx="236537" cy="22383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232" name="Group 7"/>
          <p:cNvGrpSpPr>
            <a:grpSpLocks/>
          </p:cNvGrpSpPr>
          <p:nvPr/>
        </p:nvGrpSpPr>
        <p:grpSpPr bwMode="auto">
          <a:xfrm>
            <a:off x="5487988" y="1723960"/>
            <a:ext cx="39687" cy="38100"/>
            <a:chOff x="1292" y="2205"/>
            <a:chExt cx="46" cy="46"/>
          </a:xfrm>
        </p:grpSpPr>
        <p:sp>
          <p:nvSpPr>
            <p:cNvPr id="9261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2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3" name="Group 10"/>
          <p:cNvGrpSpPr>
            <a:grpSpLocks/>
          </p:cNvGrpSpPr>
          <p:nvPr/>
        </p:nvGrpSpPr>
        <p:grpSpPr bwMode="auto">
          <a:xfrm>
            <a:off x="5507038" y="1301685"/>
            <a:ext cx="39687" cy="38100"/>
            <a:chOff x="1292" y="2205"/>
            <a:chExt cx="46" cy="46"/>
          </a:xfrm>
        </p:grpSpPr>
        <p:sp>
          <p:nvSpPr>
            <p:cNvPr id="9259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0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4" name="Group 13"/>
          <p:cNvGrpSpPr>
            <a:grpSpLocks/>
          </p:cNvGrpSpPr>
          <p:nvPr/>
        </p:nvGrpSpPr>
        <p:grpSpPr bwMode="auto">
          <a:xfrm>
            <a:off x="5661025" y="1454085"/>
            <a:ext cx="38100" cy="39688"/>
            <a:chOff x="1292" y="2205"/>
            <a:chExt cx="46" cy="46"/>
          </a:xfrm>
        </p:grpSpPr>
        <p:sp>
          <p:nvSpPr>
            <p:cNvPr id="9257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8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5" name="Group 16"/>
          <p:cNvGrpSpPr>
            <a:grpSpLocks/>
          </p:cNvGrpSpPr>
          <p:nvPr/>
        </p:nvGrpSpPr>
        <p:grpSpPr bwMode="auto">
          <a:xfrm>
            <a:off x="6121400" y="1762060"/>
            <a:ext cx="39688" cy="38100"/>
            <a:chOff x="1292" y="2205"/>
            <a:chExt cx="46" cy="46"/>
          </a:xfrm>
        </p:grpSpPr>
        <p:sp>
          <p:nvSpPr>
            <p:cNvPr id="9255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6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6" name="Group 19"/>
          <p:cNvGrpSpPr>
            <a:grpSpLocks/>
          </p:cNvGrpSpPr>
          <p:nvPr/>
        </p:nvGrpSpPr>
        <p:grpSpPr bwMode="auto">
          <a:xfrm>
            <a:off x="5986463" y="1954148"/>
            <a:ext cx="39687" cy="39687"/>
            <a:chOff x="1292" y="2205"/>
            <a:chExt cx="46" cy="46"/>
          </a:xfrm>
        </p:grpSpPr>
        <p:sp>
          <p:nvSpPr>
            <p:cNvPr id="9253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4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237" name="Group 22"/>
          <p:cNvGrpSpPr>
            <a:grpSpLocks/>
          </p:cNvGrpSpPr>
          <p:nvPr/>
        </p:nvGrpSpPr>
        <p:grpSpPr bwMode="auto">
          <a:xfrm>
            <a:off x="6064250" y="1282635"/>
            <a:ext cx="38100" cy="38100"/>
            <a:chOff x="1292" y="2205"/>
            <a:chExt cx="46" cy="46"/>
          </a:xfrm>
        </p:grpSpPr>
        <p:sp>
          <p:nvSpPr>
            <p:cNvPr id="9251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52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38" name="Rectangle 91"/>
          <p:cNvSpPr>
            <a:spLocks noChangeArrowheads="1"/>
          </p:cNvSpPr>
          <p:nvPr/>
        </p:nvSpPr>
        <p:spPr bwMode="auto">
          <a:xfrm>
            <a:off x="5257800" y="1212785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1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39" name="Rectangle 92"/>
          <p:cNvSpPr>
            <a:spLocks noChangeArrowheads="1"/>
          </p:cNvSpPr>
          <p:nvPr/>
        </p:nvSpPr>
        <p:spPr bwMode="auto">
          <a:xfrm>
            <a:off x="5487988" y="1685860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2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0" name="Rectangle 93"/>
          <p:cNvSpPr>
            <a:spLocks noChangeArrowheads="1"/>
          </p:cNvSpPr>
          <p:nvPr/>
        </p:nvSpPr>
        <p:spPr bwMode="auto">
          <a:xfrm>
            <a:off x="6122988" y="1441385"/>
            <a:ext cx="225425" cy="196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pl-PL">
                <a:solidFill>
                  <a:srgbClr val="FFFF00"/>
                </a:solidFill>
              </a:rPr>
              <a:t>A</a:t>
            </a:r>
            <a:r>
              <a:rPr lang="pl-PL" baseline="-25000">
                <a:solidFill>
                  <a:srgbClr val="FFFF00"/>
                </a:solidFill>
              </a:rPr>
              <a:t>3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9241" name="Line 46"/>
          <p:cNvSpPr>
            <a:spLocks noChangeShapeType="1"/>
          </p:cNvSpPr>
          <p:nvPr/>
        </p:nvSpPr>
        <p:spPr bwMode="auto">
          <a:xfrm>
            <a:off x="5638800" y="1669985"/>
            <a:ext cx="2133600" cy="4572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715000" y="3429000"/>
            <a:ext cx="2133600" cy="8382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Affine Parameters</a:t>
            </a:r>
          </a:p>
        </p:txBody>
      </p:sp>
      <p:sp>
        <p:nvSpPr>
          <p:cNvPr id="9243" name="TextBox 131"/>
          <p:cNvSpPr txBox="1">
            <a:spLocks noChangeArrowheads="1"/>
          </p:cNvSpPr>
          <p:nvPr/>
        </p:nvSpPr>
        <p:spPr bwMode="auto">
          <a:xfrm>
            <a:off x="5257800" y="5638800"/>
            <a:ext cx="3276600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Choose hypothesis with max score above threshold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6096000" y="4724400"/>
            <a:ext cx="1371600" cy="381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# Inliers</a:t>
            </a:r>
          </a:p>
        </p:txBody>
      </p:sp>
      <p:sp>
        <p:nvSpPr>
          <p:cNvPr id="134" name="Right Arrow 133"/>
          <p:cNvSpPr/>
          <p:nvPr/>
        </p:nvSpPr>
        <p:spPr>
          <a:xfrm rot="5400000">
            <a:off x="6488097" y="2750558"/>
            <a:ext cx="603867" cy="448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5" name="Right Arrow 134"/>
          <p:cNvSpPr/>
          <p:nvPr/>
        </p:nvSpPr>
        <p:spPr>
          <a:xfrm rot="5400000">
            <a:off x="6577012" y="5233988"/>
            <a:ext cx="373063" cy="2682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6" name="Right Arrow 135"/>
          <p:cNvSpPr/>
          <p:nvPr/>
        </p:nvSpPr>
        <p:spPr>
          <a:xfrm rot="5400000">
            <a:off x="6591300" y="43815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48" name="TextBox 136"/>
          <p:cNvSpPr txBox="1">
            <a:spLocks noChangeArrowheads="1"/>
          </p:cNvSpPr>
          <p:nvPr/>
        </p:nvSpPr>
        <p:spPr bwMode="auto">
          <a:xfrm>
            <a:off x="5181600" y="2166873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/>
              <a:t>Matched </a:t>
            </a:r>
            <a:r>
              <a:rPr lang="en-US" dirty="0" err="1" smtClean="0"/>
              <a:t>keypoints</a:t>
            </a:r>
            <a:endParaRPr lang="en-US" dirty="0"/>
          </a:p>
        </p:txBody>
      </p:sp>
      <p:sp>
        <p:nvSpPr>
          <p:cNvPr id="67" name="Oval 66"/>
          <p:cNvSpPr/>
          <p:nvPr/>
        </p:nvSpPr>
        <p:spPr>
          <a:xfrm>
            <a:off x="4690039" y="2761456"/>
            <a:ext cx="4648200" cy="3581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50" name="TextBox 68"/>
          <p:cNvSpPr txBox="1">
            <a:spLocks noChangeArrowheads="1"/>
          </p:cNvSpPr>
          <p:nvPr/>
        </p:nvSpPr>
        <p:spPr bwMode="auto">
          <a:xfrm>
            <a:off x="7620000" y="4267200"/>
            <a:ext cx="190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This Class</a:t>
            </a:r>
          </a:p>
        </p:txBody>
      </p:sp>
    </p:spTree>
    <p:extLst>
      <p:ext uri="{BB962C8B-B14F-4D97-AF65-F5344CB8AC3E}">
        <p14:creationId xmlns:p14="http://schemas.microsoft.com/office/powerpoint/2010/main" val="41817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itle 5"/>
          <p:cNvSpPr>
            <a:spLocks noGrp="1"/>
          </p:cNvSpPr>
          <p:nvPr>
            <p:ph type="title"/>
          </p:nvPr>
        </p:nvSpPr>
        <p:spPr>
          <a:xfrm>
            <a:off x="639868" y="-1650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 smtClean="0"/>
              <a:t>Overview of </a:t>
            </a:r>
            <a:r>
              <a:rPr lang="en-US" dirty="0" err="1" smtClean="0"/>
              <a:t>Keypoint</a:t>
            </a:r>
            <a:r>
              <a:rPr lang="en-US" dirty="0" smtClean="0"/>
              <a:t> Matching</a:t>
            </a:r>
            <a:endParaRPr lang="de-CH" dirty="0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5"/>
          <p:cNvGrpSpPr>
            <a:grpSpLocks/>
          </p:cNvGrpSpPr>
          <p:nvPr/>
        </p:nvGrpSpPr>
        <p:grpSpPr bwMode="auto">
          <a:xfrm>
            <a:off x="409575" y="4527550"/>
            <a:ext cx="1954213" cy="1328738"/>
            <a:chOff x="884187" y="5111107"/>
            <a:chExt cx="1954259" cy="1329381"/>
          </a:xfrm>
        </p:grpSpPr>
        <p:pic>
          <p:nvPicPr>
            <p:cNvPr id="112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30321" y="5157788"/>
              <a:ext cx="933450" cy="866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6" name="Group 114"/>
            <p:cNvGrpSpPr>
              <a:grpSpLocks/>
            </p:cNvGrpSpPr>
            <p:nvPr/>
          </p:nvGrpSpPr>
          <p:grpSpPr bwMode="auto">
            <a:xfrm>
              <a:off x="884187" y="5111107"/>
              <a:ext cx="276999" cy="873768"/>
              <a:chOff x="884187" y="5111107"/>
              <a:chExt cx="276999" cy="873768"/>
            </a:xfrm>
          </p:grpSpPr>
          <p:sp>
            <p:nvSpPr>
              <p:cNvPr id="1130" name="Line 48"/>
              <p:cNvSpPr>
                <a:spLocks noChangeShapeType="1"/>
              </p:cNvSpPr>
              <p:nvPr/>
            </p:nvSpPr>
            <p:spPr bwMode="auto">
              <a:xfrm>
                <a:off x="1130968" y="5157788"/>
                <a:ext cx="0" cy="82708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" name="Text Box 50"/>
              <p:cNvSpPr txBox="1">
                <a:spLocks noChangeArrowheads="1"/>
              </p:cNvSpPr>
              <p:nvPr/>
            </p:nvSpPr>
            <p:spPr bwMode="auto">
              <a:xfrm rot="-5400000">
                <a:off x="608363" y="5386931"/>
                <a:ext cx="828647" cy="27699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/>
                  <a:t>N</a:t>
                </a:r>
                <a:r>
                  <a:rPr lang="pl-PL" sz="1200"/>
                  <a:t> pixels</a:t>
                </a:r>
                <a:endParaRPr lang="en-US" sz="1200"/>
              </a:p>
            </p:txBody>
          </p:sp>
        </p:grpSp>
        <p:grpSp>
          <p:nvGrpSpPr>
            <p:cNvPr id="1127" name="Group 103"/>
            <p:cNvGrpSpPr>
              <a:grpSpLocks/>
            </p:cNvGrpSpPr>
            <p:nvPr/>
          </p:nvGrpSpPr>
          <p:grpSpPr bwMode="auto">
            <a:xfrm>
              <a:off x="1327146" y="6165850"/>
              <a:ext cx="1511300" cy="274638"/>
              <a:chOff x="1655763" y="6165850"/>
              <a:chExt cx="1511300" cy="274638"/>
            </a:xfrm>
          </p:grpSpPr>
          <p:sp>
            <p:nvSpPr>
              <p:cNvPr id="1128" name="Line 49"/>
              <p:cNvSpPr>
                <a:spLocks noChangeShapeType="1"/>
              </p:cNvSpPr>
              <p:nvPr/>
            </p:nvSpPr>
            <p:spPr bwMode="auto">
              <a:xfrm>
                <a:off x="1655763" y="6200775"/>
                <a:ext cx="93662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" name="Text Box 51"/>
              <p:cNvSpPr txBox="1">
                <a:spLocks noChangeArrowheads="1"/>
              </p:cNvSpPr>
              <p:nvPr/>
            </p:nvSpPr>
            <p:spPr bwMode="auto">
              <a:xfrm>
                <a:off x="1727200" y="6165850"/>
                <a:ext cx="1439863" cy="274638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200"/>
                  <a:t>N</a:t>
                </a:r>
                <a:r>
                  <a:rPr lang="pl-PL" sz="1200"/>
                  <a:t> pixels</a:t>
                </a:r>
                <a:endParaRPr lang="en-US" sz="1200"/>
              </a:p>
            </p:txBody>
          </p:sp>
        </p:grpSp>
      </p:grpSp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/>
          </a:p>
        </p:txBody>
      </p:sp>
      <p:grpSp>
        <p:nvGrpSpPr>
          <p:cNvPr id="5" name="Group 105"/>
          <p:cNvGrpSpPr>
            <a:grpSpLocks/>
          </p:cNvGrpSpPr>
          <p:nvPr/>
        </p:nvGrpSpPr>
        <p:grpSpPr bwMode="auto">
          <a:xfrm>
            <a:off x="1968500" y="4213225"/>
            <a:ext cx="1116013" cy="1225550"/>
            <a:chOff x="2771775" y="4797425"/>
            <a:chExt cx="1116013" cy="1225709"/>
          </a:xfrm>
        </p:grpSpPr>
        <p:grpSp>
          <p:nvGrpSpPr>
            <p:cNvPr id="1109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111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4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5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6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7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8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19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0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1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2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3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24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774" name="Equation" r:id="rId5" imgW="190440" imgH="215640" progId="Equation.3">
                    <p:embed/>
                  </p:oleObj>
                </mc:Choice>
                <mc:Fallback>
                  <p:oleObj name="Equation" r:id="rId5" imgW="190440" imgH="215640" progId="Equation.3">
                    <p:embed/>
                    <p:pic>
                      <p:nvPicPr>
                        <p:cNvPr id="1028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0" name="Text Box 86"/>
            <p:cNvSpPr txBox="1">
              <a:spLocks noChangeArrowheads="1"/>
            </p:cNvSpPr>
            <p:nvPr/>
          </p:nvSpPr>
          <p:spPr bwMode="auto">
            <a:xfrm>
              <a:off x="3001941" y="5776913"/>
              <a:ext cx="885847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/>
                <a:t>e.g.</a:t>
              </a:r>
              <a:r>
                <a:rPr lang="en-US" sz="1000"/>
                <a:t> </a:t>
              </a:r>
              <a:r>
                <a:rPr lang="pl-PL" sz="1000"/>
                <a:t>color</a:t>
              </a:r>
              <a:endParaRPr lang="en-US" sz="1000"/>
            </a:p>
          </p:txBody>
        </p:sp>
      </p:grpSp>
      <p:grpSp>
        <p:nvGrpSpPr>
          <p:cNvPr id="7" name="Group 106"/>
          <p:cNvGrpSpPr>
            <a:grpSpLocks/>
          </p:cNvGrpSpPr>
          <p:nvPr/>
        </p:nvGrpSpPr>
        <p:grpSpPr bwMode="auto">
          <a:xfrm>
            <a:off x="4157663" y="4249738"/>
            <a:ext cx="971550" cy="1181100"/>
            <a:chOff x="4967288" y="4833938"/>
            <a:chExt cx="971549" cy="1181258"/>
          </a:xfrm>
        </p:grpSpPr>
        <p:grpSp>
          <p:nvGrpSpPr>
            <p:cNvPr id="1093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095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6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7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8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099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0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1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2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3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4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5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6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7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  <p:sp>
            <p:nvSpPr>
              <p:cNvPr id="1108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de-CH"/>
              </a:p>
            </p:txBody>
          </p:sp>
        </p:grpSp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775" name="Equation" r:id="rId7" imgW="190440" imgH="215640" progId="Equation.3">
                    <p:embed/>
                  </p:oleObj>
                </mc:Choice>
                <mc:Fallback>
                  <p:oleObj name="Equation" r:id="rId7" imgW="190440" imgH="215640" progId="Equation.3">
                    <p:embed/>
                    <p:pic>
                      <p:nvPicPr>
                        <p:cNvPr id="10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94" name="Text Box 87"/>
            <p:cNvSpPr txBox="1">
              <a:spLocks noChangeArrowheads="1"/>
            </p:cNvSpPr>
            <p:nvPr/>
          </p:nvSpPr>
          <p:spPr bwMode="auto">
            <a:xfrm>
              <a:off x="5083182" y="5768975"/>
              <a:ext cx="855655" cy="24622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000" i="1"/>
                <a:t>e.g.</a:t>
              </a:r>
              <a:r>
                <a:rPr lang="en-US" sz="1000"/>
                <a:t> </a:t>
              </a:r>
              <a:r>
                <a:rPr lang="pl-PL" sz="1000"/>
                <a:t>color</a:t>
              </a:r>
              <a:endParaRPr lang="en-US" sz="1000"/>
            </a:p>
          </p:txBody>
        </p:sp>
      </p:grpSp>
      <p:pic>
        <p:nvPicPr>
          <p:cNvPr id="1036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580961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9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071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091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92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2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073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089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0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4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087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8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5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085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6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6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083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4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077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081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2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78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1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79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2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080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pl-PL">
                    <a:solidFill>
                      <a:srgbClr val="FFFF00"/>
                    </a:solidFill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</a:rPr>
                  <a:t>3</a:t>
                </a:r>
                <a:endParaRPr lang="en-US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1039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de-CH">
              <a:solidFill>
                <a:srgbClr val="FFFF00"/>
              </a:solidFill>
            </a:endParaRPr>
          </a:p>
        </p:txBody>
      </p:sp>
      <p:grpSp>
        <p:nvGrpSpPr>
          <p:cNvPr id="18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069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1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067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2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065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6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3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063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4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061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2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5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059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0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1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7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2</a:t>
              </a:r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1058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pl-PL">
                  <a:solidFill>
                    <a:srgbClr val="FFFF00"/>
                  </a:solidFill>
                </a:rPr>
                <a:t>A</a:t>
              </a:r>
              <a:r>
                <a:rPr lang="pl-PL" baseline="-25000">
                  <a:solidFill>
                    <a:srgbClr val="FFFF00"/>
                  </a:solidFill>
                </a:rPr>
                <a:t>3</a:t>
              </a:r>
              <a:endParaRPr lang="en-US">
                <a:solidFill>
                  <a:srgbClr val="FFFF00"/>
                </a:solidFill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6" name="Equation" r:id="rId11" imgW="863280" imgH="215640" progId="Equation.3">
                  <p:embed/>
                </p:oleObj>
              </mc:Choice>
              <mc:Fallback>
                <p:oleObj name="Equation" r:id="rId11" imgW="863280" imgH="215640" progId="Equation.3">
                  <p:embed/>
                  <p:pic>
                    <p:nvPicPr>
                      <p:cNvPr id="9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1. Find a set of   </a:t>
            </a:r>
            <a:br>
              <a:rPr lang="en-US" sz="2100" b="1"/>
            </a:br>
            <a:r>
              <a:rPr lang="en-US" sz="2100" b="1"/>
              <a:t>    distinctive key-</a:t>
            </a:r>
            <a:br>
              <a:rPr lang="en-US" sz="2100" b="1"/>
            </a:br>
            <a:r>
              <a:rPr lang="en-US" sz="2100" b="1"/>
              <a:t>    points </a:t>
            </a:r>
            <a:endParaRPr lang="en-US" b="1"/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3. Extract and </a:t>
            </a:r>
            <a:br>
              <a:rPr lang="en-US" sz="2100" b="1"/>
            </a:br>
            <a:r>
              <a:rPr lang="en-US" sz="2100" b="1"/>
              <a:t>    normalize the    </a:t>
            </a:r>
            <a:br>
              <a:rPr lang="en-US" sz="2100" b="1"/>
            </a:br>
            <a:r>
              <a:rPr lang="en-US" sz="2100" b="1"/>
              <a:t>    region content  </a:t>
            </a:r>
            <a:endParaRPr lang="en-US" b="1"/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2. Define a region </a:t>
            </a:r>
            <a:br>
              <a:rPr lang="en-US" sz="2100" b="1"/>
            </a:br>
            <a:r>
              <a:rPr lang="en-US" sz="2100" b="1"/>
              <a:t>    around each </a:t>
            </a:r>
            <a:br>
              <a:rPr lang="en-US" sz="2100" b="1"/>
            </a:br>
            <a:r>
              <a:rPr lang="en-US" sz="2100" b="1"/>
              <a:t>    keypoint   </a:t>
            </a:r>
            <a:endParaRPr lang="en-US" b="1"/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4. Compute a local </a:t>
            </a:r>
            <a:br>
              <a:rPr lang="en-US" sz="2100" b="1"/>
            </a:br>
            <a:r>
              <a:rPr lang="en-US" sz="2100" b="1"/>
              <a:t>    descriptor from the </a:t>
            </a:r>
            <a:br>
              <a:rPr lang="en-US" sz="2100" b="1"/>
            </a:br>
            <a:r>
              <a:rPr lang="en-US" sz="2100" b="1"/>
              <a:t>    normalized region</a:t>
            </a:r>
            <a:endParaRPr lang="en-US" b="1"/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/>
              <a:t>5. Match local </a:t>
            </a:r>
            <a:br>
              <a:rPr lang="en-US" sz="2100" b="1"/>
            </a:br>
            <a:r>
              <a:rPr lang="en-US" sz="2100" b="1"/>
              <a:t>    descriptors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9215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14400"/>
          </a:xfrm>
        </p:spPr>
        <p:txBody>
          <a:bodyPr/>
          <a:lstStyle/>
          <a:p>
            <a:r>
              <a:rPr lang="en-US" dirty="0" smtClean="0"/>
              <a:t>Finding the objects (overview)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686800" cy="3733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 interest points from input image to database image</a:t>
            </a:r>
            <a:endParaRPr lang="en-US" sz="1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Matched points vote for rough position/orientation/scale of object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Find position/orientation/scales that have at least three votes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affine registration and matches using iterative least squares with outlier check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Report object if there are at least T matched points</a:t>
            </a: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1447800" y="990600"/>
            <a:ext cx="6096000" cy="1764150"/>
            <a:chOff x="609600" y="1086092"/>
            <a:chExt cx="7696200" cy="2227239"/>
          </a:xfrm>
        </p:grpSpPr>
        <p:grpSp>
          <p:nvGrpSpPr>
            <p:cNvPr id="4" name="Group 3"/>
            <p:cNvGrpSpPr/>
            <p:nvPr/>
          </p:nvGrpSpPr>
          <p:grpSpPr>
            <a:xfrm>
              <a:off x="4945062" y="1219200"/>
              <a:ext cx="2141538" cy="2081984"/>
              <a:chOff x="1828987" y="2437924"/>
              <a:chExt cx="2141538" cy="2081984"/>
            </a:xfrm>
          </p:grpSpPr>
          <p:pic>
            <p:nvPicPr>
              <p:cNvPr id="5" name="Picture 4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6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" name="Straight Arrow Connector 19"/>
                <p:cNvCxnSpPr>
                  <a:endCxn id="19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17" name="Oval 16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8" name="Straight Arrow Connector 17"/>
                <p:cNvCxnSpPr>
                  <a:endCxn id="17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Arrow Connector 15"/>
                <p:cNvCxnSpPr>
                  <a:endCxn id="15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13" name="Oval 12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Arrow Connector 13"/>
                <p:cNvCxnSpPr>
                  <a:endCxn id="13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11" name="Oval 10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Arrow Connector 11"/>
                <p:cNvCxnSpPr>
                  <a:endCxn id="11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 rot="3358200">
              <a:off x="1535257" y="1115951"/>
              <a:ext cx="2147438" cy="2087720"/>
              <a:chOff x="1828987" y="2437924"/>
              <a:chExt cx="2141538" cy="2081984"/>
            </a:xfrm>
          </p:grpSpPr>
          <p:pic>
            <p:nvPicPr>
              <p:cNvPr id="22" name="Picture 5" descr="obj14__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828987" y="2491083"/>
                <a:ext cx="2141538" cy="2028825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</p:spPr>
          </p:pic>
          <p:grpSp>
            <p:nvGrpSpPr>
              <p:cNvPr id="23" name="Group 61"/>
              <p:cNvGrpSpPr/>
              <p:nvPr/>
            </p:nvGrpSpPr>
            <p:grpSpPr>
              <a:xfrm rot="940178">
                <a:off x="2102604" y="2590800"/>
                <a:ext cx="457200" cy="457200"/>
                <a:chOff x="2102604" y="2590800"/>
                <a:chExt cx="457200" cy="457200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Arrow Connector 36"/>
                <p:cNvCxnSpPr>
                  <a:endCxn id="36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FF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62"/>
              <p:cNvGrpSpPr/>
              <p:nvPr/>
            </p:nvGrpSpPr>
            <p:grpSpPr>
              <a:xfrm rot="20789174">
                <a:off x="3039177" y="2437924"/>
                <a:ext cx="579789" cy="645352"/>
                <a:chOff x="2102604" y="2590800"/>
                <a:chExt cx="457200" cy="45720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Arrow Connector 34"/>
                <p:cNvCxnSpPr>
                  <a:endCxn id="34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65"/>
              <p:cNvGrpSpPr/>
              <p:nvPr/>
            </p:nvGrpSpPr>
            <p:grpSpPr>
              <a:xfrm rot="7787505">
                <a:off x="2380422" y="2903578"/>
                <a:ext cx="582847" cy="553535"/>
                <a:chOff x="2102604" y="2590800"/>
                <a:chExt cx="457200" cy="457200"/>
              </a:xfrm>
            </p:grpSpPr>
            <p:sp>
              <p:nvSpPr>
                <p:cNvPr id="32" name="Oval 31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Arrow Connector 32"/>
                <p:cNvCxnSpPr>
                  <a:endCxn id="32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68"/>
              <p:cNvGrpSpPr/>
              <p:nvPr/>
            </p:nvGrpSpPr>
            <p:grpSpPr>
              <a:xfrm rot="10071139">
                <a:off x="2303154" y="3598555"/>
                <a:ext cx="457200" cy="457200"/>
                <a:chOff x="2102604" y="2590800"/>
                <a:chExt cx="457200" cy="457200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Arrow Connector 30"/>
                <p:cNvCxnSpPr>
                  <a:endCxn id="30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71"/>
              <p:cNvGrpSpPr/>
              <p:nvPr/>
            </p:nvGrpSpPr>
            <p:grpSpPr>
              <a:xfrm rot="10800000">
                <a:off x="3213680" y="3243386"/>
                <a:ext cx="457200" cy="457200"/>
                <a:chOff x="2102604" y="2590800"/>
                <a:chExt cx="457200" cy="45720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02604" y="2590800"/>
                  <a:ext cx="457200" cy="457200"/>
                </a:xfrm>
                <a:prstGeom prst="ellipse">
                  <a:avLst/>
                </a:prstGeom>
                <a:no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" name="Straight Arrow Connector 28"/>
                <p:cNvCxnSpPr>
                  <a:endCxn id="28" idx="0"/>
                </p:cNvCxnSpPr>
                <p:nvPr/>
              </p:nvCxnSpPr>
              <p:spPr>
                <a:xfrm rot="10800000">
                  <a:off x="2331204" y="2590800"/>
                  <a:ext cx="2624" cy="277036"/>
                </a:xfrm>
                <a:prstGeom prst="straightConnector1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609600" y="2362200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Input Image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162800" y="2667000"/>
              <a:ext cx="114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Stored Image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0635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Keypoints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914401"/>
            <a:ext cx="8229600" cy="59436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Want to match </a:t>
            </a:r>
            <a:r>
              <a:rPr lang="en-US" dirty="0" err="1" smtClean="0"/>
              <a:t>keypoints</a:t>
            </a:r>
            <a:r>
              <a:rPr lang="en-US" dirty="0" smtClean="0"/>
              <a:t> between: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 smtClean="0"/>
              <a:t>Query image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dirty="0" smtClean="0"/>
              <a:t>Stored image containing the object</a:t>
            </a:r>
          </a:p>
          <a:p>
            <a:pPr marL="971550" lvl="1" indent="-51435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Given descriptor x</a:t>
            </a:r>
            <a:r>
              <a:rPr lang="en-US" baseline="-25000" dirty="0" smtClean="0"/>
              <a:t>0</a:t>
            </a:r>
            <a:r>
              <a:rPr lang="en-US" dirty="0" smtClean="0"/>
              <a:t>, find two nearest neighbors x</a:t>
            </a:r>
            <a:r>
              <a:rPr lang="en-US" baseline="-25000" dirty="0" smtClean="0"/>
              <a:t>1</a:t>
            </a:r>
            <a:r>
              <a:rPr lang="en-US" dirty="0" smtClean="0"/>
              <a:t>, x</a:t>
            </a:r>
            <a:r>
              <a:rPr lang="en-US" baseline="-25000" dirty="0" smtClean="0"/>
              <a:t>2</a:t>
            </a:r>
            <a:r>
              <a:rPr lang="en-US" dirty="0" smtClean="0"/>
              <a:t> with distances d</a:t>
            </a:r>
            <a:r>
              <a:rPr lang="en-US" baseline="-25000" dirty="0" smtClean="0"/>
              <a:t>1</a:t>
            </a:r>
            <a:r>
              <a:rPr lang="en-US" dirty="0" smtClean="0"/>
              <a:t>, d</a:t>
            </a:r>
            <a:r>
              <a:rPr lang="en-US" baseline="-25000" dirty="0" smtClean="0"/>
              <a:t>2 </a:t>
            </a: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 matches x</a:t>
            </a:r>
            <a:r>
              <a:rPr lang="en-US" baseline="-25000" dirty="0" smtClean="0"/>
              <a:t>0</a:t>
            </a:r>
            <a:r>
              <a:rPr lang="en-US" dirty="0" smtClean="0"/>
              <a:t> if d</a:t>
            </a:r>
            <a:r>
              <a:rPr lang="en-US" baseline="-25000" dirty="0" smtClean="0"/>
              <a:t>1</a:t>
            </a:r>
            <a:r>
              <a:rPr lang="en-US" dirty="0" smtClean="0"/>
              <a:t>/d</a:t>
            </a:r>
            <a:r>
              <a:rPr lang="en-US" baseline="-25000" dirty="0" smtClean="0"/>
              <a:t>2</a:t>
            </a:r>
            <a:r>
              <a:rPr lang="en-US" dirty="0" smtClean="0"/>
              <a:t> &lt; 0.8</a:t>
            </a:r>
          </a:p>
          <a:p>
            <a:pPr lvl="1">
              <a:defRPr/>
            </a:pPr>
            <a:r>
              <a:rPr lang="en-US" dirty="0" smtClean="0"/>
              <a:t>This gets rid of 90% false matches, 5% of true matches in Lowe’s study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09858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Object Model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628650" y="1492898"/>
            <a:ext cx="7886700" cy="4684065"/>
          </a:xfrm>
        </p:spPr>
        <p:txBody>
          <a:bodyPr/>
          <a:lstStyle/>
          <a:p>
            <a:r>
              <a:rPr lang="en-US" dirty="0" smtClean="0"/>
              <a:t>Accounts for 3D rotation of a surface under orthographic projection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14400" y="2438400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71600" y="4724400"/>
            <a:ext cx="1905000" cy="1676400"/>
          </a:xfrm>
          <a:prstGeom prst="rect">
            <a:avLst/>
          </a:prstGeom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17994006">
            <a:off x="5735638" y="2309813"/>
            <a:ext cx="19050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3810000" y="2819400"/>
            <a:ext cx="914400" cy="804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00600" y="4648200"/>
            <a:ext cx="1905000" cy="1676400"/>
          </a:xfrm>
          <a:prstGeom prst="rect">
            <a:avLst/>
          </a:prstGeom>
          <a:scene3d>
            <a:camera prst="isometricOffAxis1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61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80931"/>
            <a:ext cx="7886700" cy="479603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Assume we know the correspondences, how do we get the transformation?</a:t>
            </a:r>
          </a:p>
        </p:txBody>
      </p:sp>
      <p:graphicFrame>
        <p:nvGraphicFramePr>
          <p:cNvPr id="6146" name="Object 3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8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6146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153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6160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7" name="Object 3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9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614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3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0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82435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429250" y="4419600"/>
          <a:ext cx="241935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1" name="Equation" r:id="rId10" imgW="787320" imgH="228600" progId="Equation.3">
                  <p:embed/>
                </p:oleObj>
              </mc:Choice>
              <mc:Fallback>
                <p:oleObj name="Equation" r:id="rId10" imgW="787320" imgH="2286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9250" y="4419600"/>
                        <a:ext cx="2419350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09769" y="5177135"/>
            <a:ext cx="407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+mn-lt"/>
              </a:rPr>
              <a:t>Want to find </a:t>
            </a:r>
            <a:r>
              <a:rPr lang="en-US" dirty="0" smtClean="0">
                <a:latin typeface="+mn-lt"/>
              </a:rPr>
              <a:t>M</a:t>
            </a:r>
            <a:r>
              <a:rPr lang="en-US" b="0" dirty="0" smtClean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t</a:t>
            </a:r>
            <a:r>
              <a:rPr lang="en-US" b="0" dirty="0" smtClean="0">
                <a:latin typeface="+mn-lt"/>
              </a:rPr>
              <a:t> to minimize</a:t>
            </a:r>
            <a:endParaRPr lang="en-US" b="0" dirty="0">
              <a:latin typeface="+mn-lt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870450" y="5562600"/>
          <a:ext cx="3511550" cy="1284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2" name="Equation" r:id="rId12" imgW="1180800" imgH="431640" progId="Equation.3">
                  <p:embed/>
                </p:oleObj>
              </mc:Choice>
              <mc:Fallback>
                <p:oleObj name="Equation" r:id="rId12" imgW="1180800" imgH="431640" progId="Equation.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70450" y="5562600"/>
                        <a:ext cx="3511550" cy="12840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698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graphicFrame>
        <p:nvGraphicFramePr>
          <p:cNvPr id="6146" name="Object 3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638800" y="22098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0" name="Equation" r:id="rId4" imgW="457200" imgH="228600" progId="Equation.3">
                  <p:embed/>
                </p:oleObj>
              </mc:Choice>
              <mc:Fallback>
                <p:oleObj name="Equation" r:id="rId4" imgW="457200" imgH="228600" progId="Equation.3">
                  <p:embed/>
                  <p:pic>
                    <p:nvPicPr>
                      <p:cNvPr id="6146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22098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Line 17"/>
          <p:cNvSpPr>
            <a:spLocks noChangeShapeType="1"/>
          </p:cNvSpPr>
          <p:nvPr/>
        </p:nvSpPr>
        <p:spPr bwMode="auto">
          <a:xfrm flipV="1">
            <a:off x="4191000" y="3165475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6153" name="Group 18"/>
          <p:cNvGrpSpPr>
            <a:grpSpLocks/>
          </p:cNvGrpSpPr>
          <p:nvPr/>
        </p:nvGrpSpPr>
        <p:grpSpPr bwMode="auto">
          <a:xfrm>
            <a:off x="1676400" y="1946275"/>
            <a:ext cx="2241550" cy="2320925"/>
            <a:chOff x="3052" y="698"/>
            <a:chExt cx="1412" cy="1462"/>
          </a:xfrm>
        </p:grpSpPr>
        <p:sp>
          <p:nvSpPr>
            <p:cNvPr id="6160" name="AutoShape 19">
              <a:hlinkClick r:id="" action="ppaction://hlinkshowjump?jump=firstslide" highlightClick="1"/>
            </p:cNvPr>
            <p:cNvSpPr>
              <a:spLocks noChangeArrowheads="1"/>
            </p:cNvSpPr>
            <p:nvPr/>
          </p:nvSpPr>
          <p:spPr bwMode="auto">
            <a:xfrm>
              <a:off x="3052" y="698"/>
              <a:ext cx="1412" cy="1462"/>
            </a:xfrm>
            <a:prstGeom prst="actionButtonHome">
              <a:avLst/>
            </a:prstGeom>
            <a:solidFill>
              <a:schemeClr val="bg2">
                <a:alpha val="25098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Oval 20"/>
            <p:cNvSpPr>
              <a:spLocks noChangeAspect="1" noChangeArrowheads="1"/>
            </p:cNvSpPr>
            <p:nvPr/>
          </p:nvSpPr>
          <p:spPr bwMode="auto">
            <a:xfrm>
              <a:off x="3717" y="863"/>
              <a:ext cx="75" cy="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Oval 21"/>
            <p:cNvSpPr>
              <a:spLocks noChangeAspect="1" noChangeArrowheads="1"/>
            </p:cNvSpPr>
            <p:nvPr/>
          </p:nvSpPr>
          <p:spPr bwMode="auto">
            <a:xfrm>
              <a:off x="4101" y="1898"/>
              <a:ext cx="75" cy="75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22"/>
            <p:cNvSpPr>
              <a:spLocks noChangeAspect="1" noChangeArrowheads="1"/>
            </p:cNvSpPr>
            <p:nvPr/>
          </p:nvSpPr>
          <p:spPr bwMode="auto">
            <a:xfrm>
              <a:off x="3648" y="1653"/>
              <a:ext cx="75" cy="75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3"/>
            <p:cNvSpPr>
              <a:spLocks noChangeAspect="1" noChangeArrowheads="1"/>
            </p:cNvSpPr>
            <p:nvPr/>
          </p:nvSpPr>
          <p:spPr bwMode="auto">
            <a:xfrm>
              <a:off x="3189" y="1392"/>
              <a:ext cx="75" cy="75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Oval 24"/>
            <p:cNvSpPr>
              <a:spLocks noChangeAspect="1" noChangeArrowheads="1"/>
            </p:cNvSpPr>
            <p:nvPr/>
          </p:nvSpPr>
          <p:spPr bwMode="auto">
            <a:xfrm>
              <a:off x="4032" y="1200"/>
              <a:ext cx="75" cy="7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4" name="AutoShape 26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 rot="1247942">
            <a:off x="5410200" y="2209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Oval 27"/>
          <p:cNvSpPr>
            <a:spLocks noChangeAspect="1" noChangeArrowheads="1"/>
          </p:cNvSpPr>
          <p:nvPr/>
        </p:nvSpPr>
        <p:spPr bwMode="auto">
          <a:xfrm>
            <a:off x="6281738" y="2547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Oval 28"/>
          <p:cNvSpPr>
            <a:spLocks noChangeAspect="1" noChangeArrowheads="1"/>
          </p:cNvSpPr>
          <p:nvPr/>
        </p:nvSpPr>
        <p:spPr bwMode="auto">
          <a:xfrm>
            <a:off x="6280150" y="3690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7" name="Oval 29"/>
          <p:cNvSpPr>
            <a:spLocks noChangeAspect="1" noChangeArrowheads="1"/>
          </p:cNvSpPr>
          <p:nvPr/>
        </p:nvSpPr>
        <p:spPr bwMode="auto">
          <a:xfrm>
            <a:off x="5899150" y="3268663"/>
            <a:ext cx="119063" cy="1190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8" name="Oval 30"/>
          <p:cNvSpPr>
            <a:spLocks noChangeAspect="1" noChangeArrowheads="1"/>
          </p:cNvSpPr>
          <p:nvPr/>
        </p:nvSpPr>
        <p:spPr bwMode="auto">
          <a:xfrm>
            <a:off x="5594350" y="2854325"/>
            <a:ext cx="119063" cy="119063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Oval 31"/>
          <p:cNvSpPr>
            <a:spLocks noChangeAspect="1" noChangeArrowheads="1"/>
          </p:cNvSpPr>
          <p:nvPr/>
        </p:nvSpPr>
        <p:spPr bwMode="auto">
          <a:xfrm>
            <a:off x="6465888" y="2930525"/>
            <a:ext cx="119062" cy="1190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147" name="Object 3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981200" y="1981200"/>
          <a:ext cx="730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1" name="Equation" r:id="rId6" imgW="457200" imgH="228600" progId="Equation.3">
                  <p:embed/>
                </p:oleObj>
              </mc:Choice>
              <mc:Fallback>
                <p:oleObj name="Equation" r:id="rId6" imgW="457200" imgH="228600" progId="Equation.3">
                  <p:embed/>
                  <p:pic>
                    <p:nvPicPr>
                      <p:cNvPr id="6147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981200"/>
                        <a:ext cx="730250" cy="36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7" name="Object 3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63563" y="4953000"/>
          <a:ext cx="3551237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2" name="Equation" r:id="rId8" imgW="1701720" imgH="482400" progId="Equation.3">
                  <p:embed/>
                </p:oleObj>
              </mc:Choice>
              <mc:Fallback>
                <p:oleObj name="Equation" r:id="rId8" imgW="1701720" imgH="482400" progId="Equation.3">
                  <p:embed/>
                  <p:pic>
                    <p:nvPicPr>
                      <p:cNvPr id="824357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63" y="4953000"/>
                        <a:ext cx="3551237" cy="1006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4359" name="Object 39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495800" y="4038600"/>
          <a:ext cx="4525963" cy="279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13" name="Equation" r:id="rId10" imgW="2260440" imgH="1396800" progId="Equation.3">
                  <p:embed/>
                </p:oleObj>
              </mc:Choice>
              <mc:Fallback>
                <p:oleObj name="Equation" r:id="rId10" imgW="2260440" imgH="1396800" progId="Equation.3">
                  <p:embed/>
                  <p:pic>
                    <p:nvPicPr>
                      <p:cNvPr id="824359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4038600"/>
                        <a:ext cx="4525963" cy="2797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 bwMode="auto">
          <a:xfrm>
            <a:off x="4648200" y="4648200"/>
            <a:ext cx="2743200" cy="160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>
          <a:xfrm>
            <a:off x="628650" y="1380931"/>
            <a:ext cx="7886700" cy="4796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mtClean="0"/>
              <a:t>Assume we know the correspondences, how do we get the transformation?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591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084263"/>
            <a:ext cx="2514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Least squares line fitting</a:t>
            </a:r>
          </a:p>
        </p:txBody>
      </p:sp>
      <p:sp>
        <p:nvSpPr>
          <p:cNvPr id="308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sz="2000" smtClean="0"/>
              <a:t>Data: </a:t>
            </a:r>
            <a:r>
              <a:rPr lang="en-US" sz="2000" smtClean="0">
                <a:latin typeface="Times New Roman" pitchFamily="18" charset="0"/>
              </a:rPr>
              <a:t>(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baseline="-25000" smtClean="0">
                <a:latin typeface="Times New Roman" pitchFamily="18" charset="0"/>
              </a:rPr>
              <a:t>1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baseline="-25000" smtClean="0">
                <a:latin typeface="Times New Roman" pitchFamily="18" charset="0"/>
              </a:rPr>
              <a:t>1</a:t>
            </a:r>
            <a:r>
              <a:rPr lang="en-US" sz="2000" smtClean="0">
                <a:latin typeface="Times New Roman" pitchFamily="18" charset="0"/>
              </a:rPr>
              <a:t>), …, (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i="1" baseline="-25000" smtClean="0">
                <a:latin typeface="Times New Roman" pitchFamily="18" charset="0"/>
              </a:rPr>
              <a:t>n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i="1" baseline="-25000" smtClean="0">
                <a:latin typeface="Times New Roman" pitchFamily="18" charset="0"/>
              </a:rPr>
              <a:t>n</a:t>
            </a:r>
            <a:r>
              <a:rPr lang="en-US" sz="2000" smtClean="0">
                <a:latin typeface="Times New Roman" pitchFamily="18" charset="0"/>
              </a:rPr>
              <a:t>)</a:t>
            </a:r>
          </a:p>
          <a:p>
            <a:pPr marL="0" indent="0"/>
            <a:r>
              <a:rPr lang="en-US" sz="2000" smtClean="0"/>
              <a:t>Line equation: </a:t>
            </a:r>
            <a:r>
              <a:rPr lang="en-US" sz="2000" i="1" smtClean="0">
                <a:latin typeface="Times New Roman" pitchFamily="18" charset="0"/>
              </a:rPr>
              <a:t>y</a:t>
            </a:r>
            <a:r>
              <a:rPr lang="en-US" sz="2000" i="1" baseline="-25000" smtClean="0">
                <a:latin typeface="Times New Roman" pitchFamily="18" charset="0"/>
              </a:rPr>
              <a:t>i</a:t>
            </a:r>
            <a:r>
              <a:rPr lang="en-US" sz="2000" i="1" smtClean="0">
                <a:latin typeface="Times New Roman" pitchFamily="18" charset="0"/>
              </a:rPr>
              <a:t> = m</a:t>
            </a:r>
            <a:r>
              <a:rPr lang="en-US" sz="1200" i="1" smtClean="0">
                <a:latin typeface="Times New Roman" pitchFamily="18" charset="0"/>
              </a:rPr>
              <a:t> </a:t>
            </a:r>
            <a:r>
              <a:rPr lang="en-US" sz="2000" i="1" smtClean="0">
                <a:latin typeface="Times New Roman" pitchFamily="18" charset="0"/>
              </a:rPr>
              <a:t>x</a:t>
            </a:r>
            <a:r>
              <a:rPr lang="en-US" sz="2000" i="1" baseline="-25000" smtClean="0">
                <a:latin typeface="Times New Roman" pitchFamily="18" charset="0"/>
              </a:rPr>
              <a:t>i</a:t>
            </a:r>
            <a:r>
              <a:rPr lang="en-US" sz="2000" i="1" smtClean="0">
                <a:latin typeface="Times New Roman" pitchFamily="18" charset="0"/>
              </a:rPr>
              <a:t> + b</a:t>
            </a:r>
          </a:p>
          <a:p>
            <a:pPr marL="0" indent="0"/>
            <a:r>
              <a:rPr lang="en-US" sz="2000" smtClean="0"/>
              <a:t>Find (</a:t>
            </a:r>
            <a:r>
              <a:rPr lang="en-US" sz="2000" i="1" smtClean="0">
                <a:latin typeface="Times New Roman" pitchFamily="18" charset="0"/>
              </a:rPr>
              <a:t>m</a:t>
            </a:r>
            <a:r>
              <a:rPr lang="en-US" sz="2000" smtClean="0">
                <a:latin typeface="Times New Roman" pitchFamily="18" charset="0"/>
              </a:rPr>
              <a:t>, </a:t>
            </a:r>
            <a:r>
              <a:rPr lang="en-US" sz="2000" i="1" smtClean="0">
                <a:latin typeface="Times New Roman" pitchFamily="18" charset="0"/>
              </a:rPr>
              <a:t>b</a:t>
            </a:r>
            <a:r>
              <a:rPr lang="en-US" sz="2000" smtClean="0"/>
              <a:t>) to minimize </a:t>
            </a:r>
          </a:p>
        </p:txBody>
      </p:sp>
      <p:graphicFrame>
        <p:nvGraphicFramePr>
          <p:cNvPr id="1660933" name="Object 5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1238250" y="5029200"/>
          <a:ext cx="294005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4" name="Equation" r:id="rId5" imgW="1587240" imgH="419040" progId="Equation.3">
                  <p:embed/>
                </p:oleObj>
              </mc:Choice>
              <mc:Fallback>
                <p:oleObj name="Equation" r:id="rId5" imgW="1587240" imgH="419040" progId="Equation.3">
                  <p:embed/>
                  <p:pic>
                    <p:nvPicPr>
                      <p:cNvPr id="16609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0" y="5029200"/>
                        <a:ext cx="2940050" cy="77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927100" y="3013075"/>
          <a:ext cx="7286625" cy="193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5" name="Equation" r:id="rId7" imgW="3822480" imgH="1015920" progId="Equation.3">
                  <p:embed/>
                </p:oleObj>
              </mc:Choice>
              <mc:Fallback>
                <p:oleObj name="Equation" r:id="rId7" imgW="3822480" imgH="1015920" progId="Equation.3">
                  <p:embed/>
                  <p:pic>
                    <p:nvPicPr>
                      <p:cNvPr id="30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3013075"/>
                        <a:ext cx="7286625" cy="193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735013" y="2232025"/>
          <a:ext cx="3178175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6" name="Equation" r:id="rId9" imgW="1498320" imgH="291960" progId="Equation.3">
                  <p:embed/>
                </p:oleObj>
              </mc:Choice>
              <mc:Fallback>
                <p:oleObj name="Equation" r:id="rId9" imgW="1498320" imgH="291960" progId="Equation.3">
                  <p:embed/>
                  <p:pic>
                    <p:nvPicPr>
                      <p:cNvPr id="30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3" y="2232025"/>
                        <a:ext cx="3178175" cy="6191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64008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7162800" y="1066800"/>
            <a:ext cx="1239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>
                <a:latin typeface="Times New Roman" pitchFamily="18" charset="0"/>
              </a:rPr>
              <a:t>y=mx+b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993775" y="6019800"/>
          <a:ext cx="415766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7" name="Equation" r:id="rId11" imgW="2108160" imgH="253800" progId="Equation.3">
                  <p:embed/>
                </p:oleObj>
              </mc:Choice>
              <mc:Fallback>
                <p:oleObj name="Equation" r:id="rId11" imgW="2108160" imgH="253800" progId="Equation.3">
                  <p:embed/>
                  <p:pic>
                    <p:nvPicPr>
                      <p:cNvPr id="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6019800"/>
                        <a:ext cx="4157663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638800" y="5334000"/>
            <a:ext cx="3122971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Matlab</a:t>
            </a:r>
            <a:r>
              <a:rPr lang="en-US" sz="2400" dirty="0" smtClean="0"/>
              <a:t>: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p = A \ y;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89857" y="6550223"/>
            <a:ext cx="2254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2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Fitting an affine transformation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3940175"/>
            <a:ext cx="7772400" cy="223202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Linear system with six unknowns</a:t>
            </a:r>
          </a:p>
          <a:p>
            <a:pPr>
              <a:buFontTx/>
              <a:buChar char="•"/>
            </a:pPr>
            <a:r>
              <a:rPr lang="en-US" smtClean="0"/>
              <a:t>Each match gives us two linearly independent equations: need at least three to solve for the transformation parameters</a:t>
            </a:r>
          </a:p>
        </p:txBody>
      </p:sp>
      <p:graphicFrame>
        <p:nvGraphicFramePr>
          <p:cNvPr id="7170" name="Object 4"/>
          <p:cNvGraphicFramePr>
            <a:graphicFrameLocks noGrp="1" noChangeAspect="1"/>
          </p:cNvGraphicFramePr>
          <p:nvPr>
            <p:ph idx="4294967295"/>
          </p:nvPr>
        </p:nvGraphicFramePr>
        <p:xfrm>
          <a:off x="1828800" y="1066800"/>
          <a:ext cx="4648200" cy="287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28" name="Equation" r:id="rId4" imgW="2260440" imgH="1396800" progId="Equation.3">
                  <p:embed/>
                </p:oleObj>
              </mc:Choice>
              <mc:Fallback>
                <p:oleObj name="Equation" r:id="rId4" imgW="2260440" imgH="1396800" progId="Equation.3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066800"/>
                        <a:ext cx="4648200" cy="2873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3771900" y="5683609"/>
            <a:ext cx="2192338" cy="691469"/>
            <a:chOff x="3771900" y="5683609"/>
            <a:chExt cx="2192338" cy="691469"/>
          </a:xfrm>
        </p:grpSpPr>
        <p:sp>
          <p:nvSpPr>
            <p:cNvPr id="5" name="Rectangle 9"/>
            <p:cNvSpPr>
              <a:spLocks noChangeArrowheads="1"/>
            </p:cNvSpPr>
            <p:nvPr/>
          </p:nvSpPr>
          <p:spPr bwMode="auto">
            <a:xfrm>
              <a:off x="3810000" y="5836009"/>
              <a:ext cx="457200" cy="381000"/>
            </a:xfrm>
            <a:prstGeom prst="rect">
              <a:avLst/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10"/>
            <p:cNvSpPr>
              <a:spLocks noChangeArrowheads="1"/>
            </p:cNvSpPr>
            <p:nvPr/>
          </p:nvSpPr>
          <p:spPr bwMode="auto">
            <a:xfrm rot="20281809">
              <a:off x="4821238" y="5683609"/>
              <a:ext cx="1143000" cy="457200"/>
            </a:xfrm>
            <a:prstGeom prst="parallelogram">
              <a:avLst>
                <a:gd name="adj" fmla="val 62500"/>
              </a:avLst>
            </a:prstGeom>
            <a:solidFill>
              <a:srgbClr val="00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13"/>
            <p:cNvSpPr>
              <a:spLocks noChangeArrowheads="1"/>
            </p:cNvSpPr>
            <p:nvPr/>
          </p:nvSpPr>
          <p:spPr bwMode="auto">
            <a:xfrm>
              <a:off x="4419600" y="5912209"/>
              <a:ext cx="304800" cy="228600"/>
            </a:xfrm>
            <a:custGeom>
              <a:avLst/>
              <a:gdLst>
                <a:gd name="T0" fmla="*/ 2147483647 w 21600"/>
                <a:gd name="T1" fmla="*/ 0 h 21600"/>
                <a:gd name="T2" fmla="*/ 0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3780367" y="617116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3771900" y="581132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4229100" y="61722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5001768" y="5773227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910328" y="629887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715000" y="5981700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14400"/>
          </a:xfrm>
        </p:spPr>
        <p:txBody>
          <a:bodyPr/>
          <a:lstStyle/>
          <a:p>
            <a:r>
              <a:rPr lang="en-US" dirty="0" smtClean="0"/>
              <a:t>Finding the objects (in detail)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686800" cy="60960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Match interest points from input image to database image</a:t>
            </a:r>
            <a:endParaRPr lang="en-US" sz="1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Get location/scale/orientation using Hough voting</a:t>
            </a:r>
          </a:p>
          <a:p>
            <a:pPr marL="914400" lvl="1" indent="-514350">
              <a:defRPr/>
            </a:pPr>
            <a:r>
              <a:rPr lang="en-US" sz="2400" dirty="0" smtClean="0"/>
              <a:t>In training, each point has known position/scale/orientation </a:t>
            </a:r>
            <a:r>
              <a:rPr lang="en-US" sz="2400" dirty="0" err="1" smtClean="0"/>
              <a:t>wrt</a:t>
            </a:r>
            <a:r>
              <a:rPr lang="en-US" sz="2400" dirty="0" smtClean="0"/>
              <a:t> whole object</a:t>
            </a:r>
          </a:p>
          <a:p>
            <a:pPr marL="914400" lvl="1" indent="-514350">
              <a:defRPr/>
            </a:pPr>
            <a:r>
              <a:rPr lang="en-US" sz="2400" dirty="0" smtClean="0"/>
              <a:t>Matched points vote for the position, scale, and orientation of the entire object</a:t>
            </a:r>
          </a:p>
          <a:p>
            <a:pPr marL="914400" lvl="1" indent="-514350">
              <a:defRPr/>
            </a:pPr>
            <a:r>
              <a:rPr lang="en-US" sz="2400" dirty="0" smtClean="0"/>
              <a:t>Bins for x, y, scale, orientation</a:t>
            </a:r>
          </a:p>
          <a:p>
            <a:pPr marL="1314450" lvl="2" indent="-514350">
              <a:defRPr/>
            </a:pPr>
            <a:r>
              <a:rPr lang="en-US" sz="1800" dirty="0" smtClean="0"/>
              <a:t>Wide bins (0.25 object length in position, 2x scale, 30 degrees orientation)</a:t>
            </a:r>
          </a:p>
          <a:p>
            <a:pPr marL="1314450" lvl="2" indent="-514350">
              <a:defRPr/>
            </a:pPr>
            <a:r>
              <a:rPr lang="en-US" sz="1800" dirty="0" smtClean="0"/>
              <a:t>Vote for two closest bin centers in each direction (16 votes total)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Geometric verification</a:t>
            </a:r>
          </a:p>
          <a:p>
            <a:pPr marL="914400" lvl="1" indent="-514350">
              <a:defRPr/>
            </a:pPr>
            <a:r>
              <a:rPr lang="en-US" sz="2400" dirty="0" smtClean="0"/>
              <a:t>For each bin with at least 3 </a:t>
            </a:r>
            <a:r>
              <a:rPr lang="en-US" sz="2400" dirty="0" err="1" smtClean="0"/>
              <a:t>keypoints</a:t>
            </a:r>
            <a:endParaRPr lang="en-US" sz="2400" dirty="0" smtClean="0"/>
          </a:p>
          <a:p>
            <a:pPr marL="914400" lvl="1" indent="-514350">
              <a:defRPr/>
            </a:pPr>
            <a:r>
              <a:rPr lang="en-US" sz="2400" dirty="0" smtClean="0"/>
              <a:t>Iterate between least squares fit and checking for inliers and outliers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Report object if &gt; T inliers (T is typically 3, can be computed to match some probabilistic threshold)</a:t>
            </a:r>
          </a:p>
        </p:txBody>
      </p:sp>
    </p:spTree>
    <p:extLst>
      <p:ext uri="{BB962C8B-B14F-4D97-AF65-F5344CB8AC3E}">
        <p14:creationId xmlns:p14="http://schemas.microsoft.com/office/powerpoint/2010/main" val="22392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recognized objects</a:t>
            </a:r>
          </a:p>
        </p:txBody>
      </p:sp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0480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4" cstate="print"/>
          <a:srcRect t="39513" r="67516" b="35533"/>
          <a:stretch>
            <a:fillRect/>
          </a:stretch>
        </p:blipFill>
        <p:spPr bwMode="auto">
          <a:xfrm>
            <a:off x="2590800" y="1447800"/>
            <a:ext cx="1497013" cy="8763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t="3119" r="67516" b="61528"/>
          <a:stretch>
            <a:fillRect/>
          </a:stretch>
        </p:blipFill>
        <p:spPr bwMode="auto">
          <a:xfrm>
            <a:off x="4800600" y="1219200"/>
            <a:ext cx="1497013" cy="124142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63983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View interpolation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25562"/>
            <a:ext cx="3962400" cy="5532437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Training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Given images of different viewpoints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Cluster similar viewpoints using feature matches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Link features in adjacent views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1000" dirty="0" smtClean="0"/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Recognition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Feature matches may be</a:t>
            </a:r>
            <a:br>
              <a:rPr lang="en-US" dirty="0" smtClean="0"/>
            </a:br>
            <a:r>
              <a:rPr lang="en-US" dirty="0" smtClean="0"/>
              <a:t>spread over several </a:t>
            </a:r>
            <a:br>
              <a:rPr lang="en-US" dirty="0" smtClean="0"/>
            </a:br>
            <a:r>
              <a:rPr lang="en-US" dirty="0" smtClean="0"/>
              <a:t>training viewpoints</a:t>
            </a:r>
          </a:p>
          <a:p>
            <a:pPr lvl="1">
              <a:buFont typeface="Wingdings" pitchFamily="2" charset="2"/>
              <a:buNone/>
              <a:defRPr/>
            </a:pPr>
            <a:r>
              <a:rPr lang="en-US" dirty="0" smtClean="0">
                <a:sym typeface="Symbol" pitchFamily="18" charset="2"/>
              </a:rPr>
              <a:t> Use the known links to “transfer votes” to other </a:t>
            </a:r>
            <a:r>
              <a:rPr lang="en-US" dirty="0" smtClean="0">
                <a:sym typeface="Symbol" pitchFamily="18" charset="2"/>
              </a:rPr>
              <a:t>viewpoints</a:t>
            </a:r>
            <a:endParaRPr lang="en-US" dirty="0" smtClean="0">
              <a:sym typeface="Symbol" pitchFamily="18" charset="2"/>
            </a:endParaRP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160463"/>
            <a:ext cx="4608512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6624638" y="6553200"/>
            <a:ext cx="2103437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/>
              <a:t>Slide credit: David Lowe</a:t>
            </a: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8162925" y="6116638"/>
            <a:ext cx="1014413" cy="3413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600"/>
              <a:t>[Lowe01]</a:t>
            </a:r>
          </a:p>
        </p:txBody>
      </p:sp>
    </p:spTree>
    <p:extLst>
      <p:ext uri="{BB962C8B-B14F-4D97-AF65-F5344CB8AC3E}">
        <p14:creationId xmlns:p14="http://schemas.microsoft.com/office/powerpoint/2010/main" val="212817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Applications</a:t>
            </a:r>
          </a:p>
        </p:txBody>
      </p:sp>
      <p:sp>
        <p:nvSpPr>
          <p:cNvPr id="205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Sony </a:t>
            </a:r>
            <a:r>
              <a:rPr lang="en-US" dirty="0" err="1" smtClean="0"/>
              <a:t>Aibo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(Evolution Robotics)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SIFT usage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Recognize </a:t>
            </a:r>
            <a:br>
              <a:rPr lang="en-US" dirty="0" smtClean="0"/>
            </a:br>
            <a:r>
              <a:rPr lang="en-US" dirty="0" smtClean="0"/>
              <a:t>docking station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Communicate </a:t>
            </a:r>
            <a:br>
              <a:rPr lang="en-US" dirty="0" smtClean="0"/>
            </a:br>
            <a:r>
              <a:rPr lang="en-US" dirty="0" smtClean="0"/>
              <a:t>with visual cards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Other uses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Place recognition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Loop closure in SLAM</a:t>
            </a:r>
          </a:p>
        </p:txBody>
      </p:sp>
      <p:sp>
        <p:nvSpPr>
          <p:cNvPr id="20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K. Grauman, B. Leibe</a:t>
            </a:r>
          </a:p>
        </p:txBody>
      </p:sp>
      <p:sp>
        <p:nvSpPr>
          <p:cNvPr id="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C8005-EFA3-4B1B-B663-EF2F2FCE212E}" type="slidenum">
              <a:rPr lang="de-DE" smtClean="0"/>
              <a:pPr>
                <a:defRPr/>
              </a:pPr>
              <a:t>54</a:t>
            </a:fld>
            <a:endParaRPr lang="de-DE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281488" y="914400"/>
          <a:ext cx="4862512" cy="514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3" name="Bitmap Image" r:id="rId4" imgW="4715533" imgH="4990476" progId="PBrush">
                  <p:embed/>
                </p:oleObj>
              </mc:Choice>
              <mc:Fallback>
                <p:oleObj name="Bitmap Image" r:id="rId4" imgW="4715533" imgH="4990476" progId="PBrush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1488" y="914400"/>
                        <a:ext cx="4862512" cy="5148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5"/>
          <p:cNvSpPr txBox="1">
            <a:spLocks noChangeArrowheads="1"/>
          </p:cNvSpPr>
          <p:nvPr/>
        </p:nvSpPr>
        <p:spPr bwMode="auto">
          <a:xfrm>
            <a:off x="6624638" y="6553200"/>
            <a:ext cx="2119312" cy="3048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>
                <a:solidFill>
                  <a:schemeClr val="bg1"/>
                </a:solidFill>
              </a:rPr>
              <a:t>Slide credit: David Lowe</a:t>
            </a:r>
          </a:p>
        </p:txBody>
      </p:sp>
    </p:spTree>
    <p:extLst>
      <p:ext uri="{BB962C8B-B14F-4D97-AF65-F5344CB8AC3E}">
        <p14:creationId xmlns:p14="http://schemas.microsoft.com/office/powerpoint/2010/main" val="29666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4762"/>
            <a:ext cx="7886700" cy="1325563"/>
          </a:xfrm>
        </p:spPr>
        <p:txBody>
          <a:bodyPr/>
          <a:lstStyle/>
          <a:p>
            <a:r>
              <a:rPr lang="en-US" dirty="0" smtClean="0"/>
              <a:t>Location Recognition</a:t>
            </a:r>
          </a:p>
        </p:txBody>
      </p:sp>
      <p:sp>
        <p:nvSpPr>
          <p:cNvPr id="17411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 cstate="print"/>
          <a:srcRect l="20506" b="49924"/>
          <a:stretch>
            <a:fillRect/>
          </a:stretch>
        </p:blipFill>
        <p:spPr bwMode="auto">
          <a:xfrm>
            <a:off x="3598863" y="944563"/>
            <a:ext cx="5040312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3629025"/>
            <a:ext cx="495617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624638" y="6553200"/>
            <a:ext cx="2103437" cy="3095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400"/>
              <a:t>Slide credit: David Lowe</a:t>
            </a:r>
          </a:p>
        </p:txBody>
      </p:sp>
      <p:pic>
        <p:nvPicPr>
          <p:cNvPr id="17415" name="Picture 9"/>
          <p:cNvPicPr>
            <a:picLocks noChangeAspect="1" noChangeArrowheads="1"/>
          </p:cNvPicPr>
          <p:nvPr/>
        </p:nvPicPr>
        <p:blipFill>
          <a:blip r:embed="rId3" cstate="print"/>
          <a:srcRect l="2353" t="5504" r="85153" b="79407"/>
          <a:stretch>
            <a:fillRect/>
          </a:stretch>
        </p:blipFill>
        <p:spPr bwMode="auto">
          <a:xfrm>
            <a:off x="2533650" y="1536700"/>
            <a:ext cx="1016000" cy="1016000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7416" name="Picture 10"/>
          <p:cNvPicPr>
            <a:picLocks noChangeAspect="1" noChangeArrowheads="1"/>
          </p:cNvPicPr>
          <p:nvPr/>
        </p:nvPicPr>
        <p:blipFill>
          <a:blip r:embed="rId5" cstate="print"/>
          <a:srcRect l="66374" t="2353" r="20593" b="83450"/>
          <a:stretch>
            <a:fillRect/>
          </a:stretch>
        </p:blipFill>
        <p:spPr bwMode="auto">
          <a:xfrm>
            <a:off x="1504950" y="1311275"/>
            <a:ext cx="877888" cy="115411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417" name="Picture 11"/>
          <p:cNvPicPr>
            <a:picLocks noChangeAspect="1" noChangeArrowheads="1"/>
          </p:cNvPicPr>
          <p:nvPr/>
        </p:nvPicPr>
        <p:blipFill>
          <a:blip r:embed="rId5" cstate="print"/>
          <a:srcRect l="59509" t="2353" r="33656" b="78918"/>
          <a:stretch>
            <a:fillRect/>
          </a:stretch>
        </p:blipFill>
        <p:spPr bwMode="auto">
          <a:xfrm>
            <a:off x="774700" y="1255713"/>
            <a:ext cx="460375" cy="1524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7418" name="Picture 12"/>
          <p:cNvPicPr>
            <a:picLocks noChangeAspect="1" noChangeArrowheads="1"/>
          </p:cNvPicPr>
          <p:nvPr/>
        </p:nvPicPr>
        <p:blipFill>
          <a:blip r:embed="rId3" cstate="print"/>
          <a:srcRect l="2353" t="40521" r="78894" b="50558"/>
          <a:stretch>
            <a:fillRect/>
          </a:stretch>
        </p:blipFill>
        <p:spPr bwMode="auto">
          <a:xfrm>
            <a:off x="1322388" y="2646363"/>
            <a:ext cx="1525587" cy="60007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7419" name="Text Box 13"/>
          <p:cNvSpPr txBox="1">
            <a:spLocks noChangeArrowheads="1"/>
          </p:cNvSpPr>
          <p:nvPr/>
        </p:nvSpPr>
        <p:spPr bwMode="auto">
          <a:xfrm>
            <a:off x="1547813" y="3238500"/>
            <a:ext cx="979487" cy="3413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algn="ctr" eaLnBrk="0" hangingPunct="0"/>
            <a:r>
              <a:rPr lang="en-US" sz="1600" b="1"/>
              <a:t>Training</a:t>
            </a:r>
          </a:p>
        </p:txBody>
      </p:sp>
      <p:sp>
        <p:nvSpPr>
          <p:cNvPr id="17420" name="Text Box 14"/>
          <p:cNvSpPr txBox="1">
            <a:spLocks noChangeArrowheads="1"/>
          </p:cNvSpPr>
          <p:nvPr/>
        </p:nvSpPr>
        <p:spPr bwMode="auto">
          <a:xfrm>
            <a:off x="7658100" y="6261100"/>
            <a:ext cx="1014413" cy="3413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eaLnBrk="0" hangingPunct="0"/>
            <a:r>
              <a:rPr lang="en-US" sz="1600"/>
              <a:t>[Lowe04]</a:t>
            </a:r>
          </a:p>
        </p:txBody>
      </p:sp>
    </p:spTree>
    <p:extLst>
      <p:ext uri="{BB962C8B-B14F-4D97-AF65-F5344CB8AC3E}">
        <p14:creationId xmlns:p14="http://schemas.microsoft.com/office/powerpoint/2010/main" val="21405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7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Another application: category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237"/>
            <a:ext cx="7886700" cy="470272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Goal: identify what type of object is in the image</a:t>
            </a:r>
          </a:p>
          <a:p>
            <a:r>
              <a:rPr lang="en-US" sz="2800" dirty="0" smtClean="0"/>
              <a:t>Approach: align to known objects and choose category with best match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621166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“Shape matching and object recognition using low distortion correspondence”, Berg et al., CVPR 2005: </a:t>
            </a:r>
            <a:r>
              <a:rPr lang="en-US" dirty="0">
                <a:hlinkClick r:id="rId2"/>
              </a:rPr>
              <a:t>http://www.cnbc.cmu.edu/cns/papers/berg-cvpr05.pdf</a:t>
            </a:r>
            <a:endParaRPr lang="en-US" dirty="0"/>
          </a:p>
        </p:txBody>
      </p:sp>
      <p:pic>
        <p:nvPicPr>
          <p:cNvPr id="15362" name="Picture 2" descr="Airpla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32" y="3954998"/>
            <a:ext cx="2343161" cy="92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lef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14600"/>
            <a:ext cx="1698489" cy="127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555" y="4994305"/>
            <a:ext cx="2017993" cy="118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358284"/>
            <a:ext cx="2646086" cy="163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4191000" y="3954998"/>
            <a:ext cx="1219200" cy="46090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59549" y="3057708"/>
            <a:ext cx="30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?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3499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805"/>
            <a:ext cx="7886700" cy="1325563"/>
          </a:xfrm>
        </p:spPr>
        <p:txBody>
          <a:bodyPr/>
          <a:lstStyle/>
          <a:p>
            <a:r>
              <a:rPr lang="en-US" dirty="0" smtClean="0"/>
              <a:t>Summary of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Input: query </a:t>
            </a:r>
            <a:r>
              <a:rPr lang="en-US" i="1" dirty="0" smtClean="0"/>
              <a:t>q</a:t>
            </a:r>
            <a:r>
              <a:rPr lang="en-US" dirty="0" smtClean="0"/>
              <a:t> and exemplar </a:t>
            </a:r>
            <a:r>
              <a:rPr lang="en-US" i="1" dirty="0" smtClean="0"/>
              <a:t>e</a:t>
            </a:r>
          </a:p>
          <a:p>
            <a:r>
              <a:rPr lang="en-US" dirty="0" smtClean="0"/>
              <a:t>For each: sample edge points and create “geometric blur” descriptor</a:t>
            </a:r>
          </a:p>
          <a:p>
            <a:r>
              <a:rPr lang="en-US" dirty="0" smtClean="0"/>
              <a:t>Compute match cost </a:t>
            </a:r>
            <a:r>
              <a:rPr lang="en-US" b="1" dirty="0" smtClean="0"/>
              <a:t>c</a:t>
            </a:r>
            <a:r>
              <a:rPr lang="en-US" dirty="0" smtClean="0"/>
              <a:t> to match points in </a:t>
            </a:r>
            <a:r>
              <a:rPr lang="en-US" i="1" dirty="0" smtClean="0"/>
              <a:t>q</a:t>
            </a:r>
            <a:r>
              <a:rPr lang="en-US" dirty="0" smtClean="0"/>
              <a:t> to each point in </a:t>
            </a:r>
            <a:r>
              <a:rPr lang="en-US" i="1" dirty="0" smtClean="0"/>
              <a:t>e</a:t>
            </a:r>
          </a:p>
          <a:p>
            <a:r>
              <a:rPr lang="en-US" dirty="0" smtClean="0"/>
              <a:t>Compute deformation cost </a:t>
            </a:r>
            <a:r>
              <a:rPr lang="en-US" b="1" dirty="0" smtClean="0"/>
              <a:t>H </a:t>
            </a:r>
            <a:r>
              <a:rPr lang="en-US" dirty="0" smtClean="0"/>
              <a:t>that penalizes change in orientation and scale for pairs of matched points</a:t>
            </a:r>
          </a:p>
          <a:p>
            <a:r>
              <a:rPr lang="en-US" dirty="0" smtClean="0"/>
              <a:t>Solve a binary quadratic program to get correspondence that minimizes </a:t>
            </a:r>
            <a:r>
              <a:rPr lang="en-US" b="1" dirty="0" smtClean="0"/>
              <a:t>c</a:t>
            </a:r>
            <a:r>
              <a:rPr lang="en-US" dirty="0" smtClean="0"/>
              <a:t> and </a:t>
            </a:r>
            <a:r>
              <a:rPr lang="en-US" b="1" dirty="0" smtClean="0"/>
              <a:t>H</a:t>
            </a:r>
            <a:r>
              <a:rPr lang="en-US" dirty="0" smtClean="0"/>
              <a:t>, using thin-plate spline deformation</a:t>
            </a:r>
            <a:endParaRPr lang="en-US" b="1" dirty="0" smtClean="0"/>
          </a:p>
          <a:p>
            <a:r>
              <a:rPr lang="en-US" dirty="0" smtClean="0"/>
              <a:t>Record total cost for </a:t>
            </a:r>
            <a:r>
              <a:rPr lang="en-US" i="1" dirty="0" smtClean="0"/>
              <a:t>e</a:t>
            </a:r>
            <a:r>
              <a:rPr lang="en-US" dirty="0" smtClean="0"/>
              <a:t>, repeat for all exemplars, choose exemplar with minimum cost</a:t>
            </a:r>
            <a:endParaRPr lang="en-US" i="1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80" y="1905000"/>
            <a:ext cx="29718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8560" y="2076450"/>
            <a:ext cx="17940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Input, Edge Maps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734762" y="3196709"/>
            <a:ext cx="1553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Geometric Blur</a:t>
            </a:r>
            <a:endParaRPr lang="en-US" sz="1600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207" y="3657600"/>
            <a:ext cx="2147345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11656" y="4930259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Feature Points</a:t>
            </a:r>
            <a:endParaRPr lang="en-US" sz="1600" dirty="0"/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27" y="5450634"/>
            <a:ext cx="3170646" cy="994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11656" y="6326740"/>
            <a:ext cx="1802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Correspondences</a:t>
            </a:r>
            <a:endParaRPr lang="en-US" sz="16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537" y="76200"/>
            <a:ext cx="33909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3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Matches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32668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681" y="4114800"/>
            <a:ext cx="45053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5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Matches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64008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81" y="3200400"/>
            <a:ext cx="637222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2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Least squares line fitting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1506"/>
            <a:ext cx="7886700" cy="50354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[m, b] =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lsqfit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y)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y = mx + b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find line that best predicts y given x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</a:t>
            </a:r>
            <a:r>
              <a:rPr lang="en-US" sz="2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minimize </a:t>
            </a:r>
            <a:r>
              <a:rPr lang="en-US" sz="2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sum_i</a:t>
            </a:r>
            <a:r>
              <a:rPr lang="en-US" sz="2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(m*</a:t>
            </a:r>
            <a:r>
              <a:rPr lang="en-US" sz="2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x_i</a:t>
            </a:r>
            <a:r>
              <a:rPr lang="en-US" sz="2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+ b - </a:t>
            </a:r>
            <a:r>
              <a:rPr lang="en-US" sz="24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y_i</a:t>
            </a:r>
            <a:r>
              <a:rPr lang="en-US" sz="24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).^2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 = [x(:) ones(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numel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(x), 1)];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 = y(:);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p = A\b;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m = p(1);</a:t>
            </a:r>
          </a:p>
          <a:p>
            <a:pPr marL="0" indent="0">
              <a:buNone/>
            </a:pP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 = p(2</a:t>
            </a:r>
            <a:r>
              <a:rPr lang="en-US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587" y="4237317"/>
            <a:ext cx="5207936" cy="18945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32145" y="5971979"/>
            <a:ext cx="439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977234" y="5981557"/>
            <a:ext cx="439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5054689" y="5971981"/>
            <a:ext cx="439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769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ideas worth being aware 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Thin-plate splines</a:t>
            </a:r>
            <a:r>
              <a:rPr lang="en-US" dirty="0" smtClean="0"/>
              <a:t>: combines global affine warp with smooth local deformation</a:t>
            </a:r>
          </a:p>
          <a:p>
            <a:endParaRPr lang="en-US" dirty="0"/>
          </a:p>
          <a:p>
            <a:r>
              <a:rPr lang="en-US" dirty="0" smtClean="0"/>
              <a:t>Robust non-rigid point matching: </a:t>
            </a:r>
            <a:r>
              <a:rPr lang="en-US" dirty="0" smtClean="0">
                <a:hlinkClick r:id="rId3"/>
              </a:rPr>
              <a:t>A </a:t>
            </a:r>
            <a:r>
              <a:rPr lang="en-US" dirty="0">
                <a:hlinkClick r:id="rId3"/>
              </a:rPr>
              <a:t>new point matching algorithm for non-rigid </a:t>
            </a:r>
            <a:r>
              <a:rPr lang="en-US" dirty="0" smtClean="0">
                <a:hlinkClick r:id="rId3"/>
              </a:rPr>
              <a:t>registration</a:t>
            </a:r>
            <a:r>
              <a:rPr lang="en-US" dirty="0" smtClean="0"/>
              <a:t>, CVIU 2003 </a:t>
            </a:r>
            <a:r>
              <a:rPr lang="en-US" sz="2800" dirty="0" smtClean="0"/>
              <a:t>(includes </a:t>
            </a:r>
            <a:r>
              <a:rPr lang="en-US" sz="2800" dirty="0" smtClean="0"/>
              <a:t>code, demo, paper</a:t>
            </a:r>
            <a:r>
              <a:rPr lang="en-US" sz="2800" dirty="0" smtClean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3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257800" cy="5638800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Alignment</a:t>
            </a:r>
            <a:endParaRPr lang="en-US" dirty="0"/>
          </a:p>
          <a:p>
            <a:pPr lvl="1">
              <a:defRPr/>
            </a:pPr>
            <a:r>
              <a:rPr lang="en-US" dirty="0" smtClean="0"/>
              <a:t>Hough transform</a:t>
            </a:r>
          </a:p>
          <a:p>
            <a:pPr lvl="1">
              <a:defRPr/>
            </a:pPr>
            <a:r>
              <a:rPr lang="en-US" dirty="0" smtClean="0"/>
              <a:t>RANSAC</a:t>
            </a:r>
          </a:p>
          <a:p>
            <a:pPr lvl="1">
              <a:defRPr/>
            </a:pPr>
            <a:r>
              <a:rPr lang="en-US" dirty="0" smtClean="0"/>
              <a:t>ICP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Object instance recognition</a:t>
            </a:r>
          </a:p>
          <a:p>
            <a:pPr lvl="1">
              <a:defRPr/>
            </a:pPr>
            <a:r>
              <a:rPr lang="en-US" dirty="0" smtClean="0"/>
              <a:t>Find </a:t>
            </a:r>
            <a:r>
              <a:rPr lang="en-US" dirty="0" err="1" smtClean="0"/>
              <a:t>keypoints</a:t>
            </a:r>
            <a:r>
              <a:rPr lang="en-US" dirty="0" smtClean="0"/>
              <a:t>, compute descriptors</a:t>
            </a:r>
          </a:p>
          <a:p>
            <a:pPr lvl="1">
              <a:defRPr/>
            </a:pPr>
            <a:r>
              <a:rPr lang="en-US" dirty="0" smtClean="0"/>
              <a:t>Match descriptors</a:t>
            </a:r>
          </a:p>
          <a:p>
            <a:pPr lvl="1">
              <a:defRPr/>
            </a:pPr>
            <a:r>
              <a:rPr lang="en-US" dirty="0" smtClean="0"/>
              <a:t>Vote for / fit affine parameters</a:t>
            </a:r>
          </a:p>
          <a:p>
            <a:pPr lvl="1">
              <a:defRPr/>
            </a:pPr>
            <a:r>
              <a:rPr lang="en-US" dirty="0" smtClean="0"/>
              <a:t>Return object if # inliers &gt; T</a:t>
            </a:r>
          </a:p>
          <a:p>
            <a:pPr lvl="1">
              <a:defRPr/>
            </a:pPr>
            <a:endParaRPr lang="en-US" dirty="0" smtClean="0"/>
          </a:p>
          <a:p>
            <a:pPr lvl="1">
              <a:buFont typeface="Arial" charset="0"/>
              <a:buNone/>
              <a:defRPr/>
            </a:pPr>
            <a:endParaRPr lang="en-US" dirty="0" smtClean="0"/>
          </a:p>
        </p:txBody>
      </p:sp>
      <p:pic>
        <p:nvPicPr>
          <p:cNvPr id="5734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4200" y="4038600"/>
            <a:ext cx="34798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4267200" cy="180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9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9553"/>
            <a:ext cx="7236012" cy="572844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Interest points</a:t>
            </a:r>
            <a:endParaRPr lang="en-US" b="1" dirty="0"/>
          </a:p>
          <a:p>
            <a:pPr lvl="1"/>
            <a:r>
              <a:rPr lang="en-US" dirty="0" smtClean="0"/>
              <a:t>Find </a:t>
            </a:r>
            <a:r>
              <a:rPr lang="en-US" i="1" dirty="0" smtClean="0"/>
              <a:t>distinct </a:t>
            </a:r>
            <a:r>
              <a:rPr lang="en-US" dirty="0" smtClean="0"/>
              <a:t>and </a:t>
            </a:r>
            <a:r>
              <a:rPr lang="en-US" i="1" dirty="0" smtClean="0"/>
              <a:t>repeatable</a:t>
            </a:r>
            <a:r>
              <a:rPr lang="en-US" dirty="0" smtClean="0"/>
              <a:t> points in images</a:t>
            </a:r>
          </a:p>
          <a:p>
            <a:pPr lvl="1"/>
            <a:r>
              <a:rPr lang="en-US" dirty="0" smtClean="0"/>
              <a:t>Harris-&gt; corners, </a:t>
            </a:r>
            <a:r>
              <a:rPr lang="en-US" dirty="0" err="1" smtClean="0"/>
              <a:t>DoG</a:t>
            </a:r>
            <a:r>
              <a:rPr lang="en-US" dirty="0" smtClean="0"/>
              <a:t> -&gt; blobs</a:t>
            </a:r>
          </a:p>
          <a:p>
            <a:pPr lvl="1"/>
            <a:r>
              <a:rPr lang="en-US" dirty="0" smtClean="0"/>
              <a:t>SIFT -&gt; feature descriptor</a:t>
            </a:r>
          </a:p>
          <a:p>
            <a:r>
              <a:rPr lang="en-US" b="1" dirty="0" smtClean="0"/>
              <a:t>Feature tracking and optical flow</a:t>
            </a:r>
          </a:p>
          <a:p>
            <a:pPr lvl="1"/>
            <a:r>
              <a:rPr lang="en-US" dirty="0" smtClean="0"/>
              <a:t>Find motion of a </a:t>
            </a:r>
            <a:r>
              <a:rPr lang="en-US" dirty="0" err="1" smtClean="0"/>
              <a:t>keypoint</a:t>
            </a:r>
            <a:r>
              <a:rPr lang="en-US" dirty="0" smtClean="0"/>
              <a:t>/pixel over time</a:t>
            </a:r>
          </a:p>
          <a:p>
            <a:pPr lvl="1"/>
            <a:r>
              <a:rPr lang="en-US" dirty="0" smtClean="0"/>
              <a:t>Lucas-</a:t>
            </a:r>
            <a:r>
              <a:rPr lang="en-US" dirty="0" err="1" smtClean="0"/>
              <a:t>Kanade</a:t>
            </a:r>
            <a:r>
              <a:rPr lang="en-US" dirty="0" smtClean="0"/>
              <a:t>: </a:t>
            </a:r>
          </a:p>
          <a:p>
            <a:pPr lvl="2"/>
            <a:r>
              <a:rPr lang="en-US" dirty="0" smtClean="0"/>
              <a:t>brightness consistency, small motion, spatial coherence</a:t>
            </a:r>
          </a:p>
          <a:p>
            <a:pPr lvl="1"/>
            <a:r>
              <a:rPr lang="en-US" dirty="0" smtClean="0"/>
              <a:t>Handle large motion: </a:t>
            </a:r>
          </a:p>
          <a:p>
            <a:pPr lvl="2"/>
            <a:r>
              <a:rPr lang="en-US" dirty="0" smtClean="0"/>
              <a:t>iterative update + pyramid search</a:t>
            </a:r>
            <a:endParaRPr lang="en-US" dirty="0"/>
          </a:p>
          <a:p>
            <a:r>
              <a:rPr lang="en-US" b="1" dirty="0" smtClean="0"/>
              <a:t>Fitting and alignment </a:t>
            </a:r>
            <a:endParaRPr lang="en-US" b="1" dirty="0" smtClean="0"/>
          </a:p>
          <a:p>
            <a:pPr lvl="1"/>
            <a:r>
              <a:rPr lang="en-US" dirty="0" smtClean="0"/>
              <a:t>find </a:t>
            </a:r>
            <a:r>
              <a:rPr lang="en-US" dirty="0"/>
              <a:t>the transformation </a:t>
            </a:r>
            <a:r>
              <a:rPr lang="en-US" dirty="0" smtClean="0"/>
              <a:t>parameters that </a:t>
            </a:r>
            <a:br>
              <a:rPr lang="en-US" dirty="0" smtClean="0"/>
            </a:br>
            <a:r>
              <a:rPr lang="en-US" dirty="0" smtClean="0"/>
              <a:t>best </a:t>
            </a:r>
            <a:r>
              <a:rPr lang="en-US" dirty="0"/>
              <a:t>align matched points</a:t>
            </a:r>
            <a:endParaRPr lang="en-US" dirty="0" smtClean="0"/>
          </a:p>
          <a:p>
            <a:r>
              <a:rPr lang="en-US" b="1" dirty="0" smtClean="0"/>
              <a:t>Object instance recognition </a:t>
            </a:r>
            <a:endParaRPr lang="en-US" b="1" dirty="0" smtClean="0"/>
          </a:p>
          <a:p>
            <a:pPr lvl="1"/>
            <a:r>
              <a:rPr lang="en-US" dirty="0" err="1" smtClean="0"/>
              <a:t>Keypoint</a:t>
            </a:r>
            <a:r>
              <a:rPr lang="en-US" dirty="0" smtClean="0"/>
              <a:t>-based </a:t>
            </a:r>
            <a:r>
              <a:rPr lang="en-US" dirty="0"/>
              <a:t>object instance recognition and </a:t>
            </a:r>
            <a:r>
              <a:rPr lang="en-US" dirty="0" smtClean="0"/>
              <a:t>search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753" y="2524592"/>
            <a:ext cx="2223247" cy="9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222" y="5670735"/>
            <a:ext cx="1024660" cy="10589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43866" y="3562472"/>
            <a:ext cx="2177020" cy="1015504"/>
            <a:chOff x="863221" y="1806008"/>
            <a:chExt cx="7426144" cy="34640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7875" y="1806008"/>
              <a:ext cx="3701490" cy="346403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3221" y="1806008"/>
              <a:ext cx="3662928" cy="3464036"/>
            </a:xfrm>
            <a:prstGeom prst="rect">
              <a:avLst/>
            </a:prstGeom>
          </p:spPr>
        </p:pic>
      </p:grpSp>
      <p:pic>
        <p:nvPicPr>
          <p:cNvPr id="96258" name="Picture 2" descr="https://filebox.ece.vt.edu/~jbhuang/teaching/ece5554-4554/fa16/images/fittin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641" y="4645444"/>
            <a:ext cx="957823" cy="95782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811241"/>
              </p:ext>
            </p:extLst>
          </p:nvPr>
        </p:nvGraphicFramePr>
        <p:xfrm>
          <a:off x="6934457" y="714186"/>
          <a:ext cx="2195838" cy="17555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7" name="Image" r:id="rId8" imgW="8761905" imgH="7009524" progId="Photoshop.Image.10">
                  <p:embed/>
                </p:oleObj>
              </mc:Choice>
              <mc:Fallback>
                <p:oleObj name="Image" r:id="rId8" imgW="8761905" imgH="7009524" progId="Photoshop.Image.10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457" y="714186"/>
                        <a:ext cx="2195838" cy="17555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8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Next </a:t>
            </a:r>
            <a:r>
              <a:rPr lang="en-US" sz="3600" dirty="0"/>
              <a:t>week </a:t>
            </a:r>
            <a:r>
              <a:rPr lang="en-US" sz="3600" dirty="0" smtClean="0"/>
              <a:t>– </a:t>
            </a:r>
            <a:br>
              <a:rPr lang="en-US" sz="3600" dirty="0" smtClean="0"/>
            </a:br>
            <a:r>
              <a:rPr lang="en-US" sz="3600" dirty="0" smtClean="0"/>
              <a:t>Perspective </a:t>
            </a:r>
            <a:r>
              <a:rPr lang="en-US" sz="3600" dirty="0"/>
              <a:t>and 3D </a:t>
            </a:r>
            <a:r>
              <a:rPr lang="en-US" sz="3600" dirty="0" smtClean="0"/>
              <a:t>Geometry</a:t>
            </a:r>
            <a:endParaRPr lang="en-US" sz="3600" dirty="0" smtClean="0"/>
          </a:p>
        </p:txBody>
      </p:sp>
      <p:sp>
        <p:nvSpPr>
          <p:cNvPr id="5120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8" name="Picture 4" descr="multi_view_geometry"/>
          <p:cNvPicPr>
            <a:picLocks noChangeAspect="1" noChangeArrowheads="1"/>
          </p:cNvPicPr>
          <p:nvPr/>
        </p:nvPicPr>
        <p:blipFill>
          <a:blip r:embed="rId2" cstate="print"/>
          <a:srcRect l="400" t="374"/>
          <a:stretch>
            <a:fillRect/>
          </a:stretch>
        </p:blipFill>
        <p:spPr bwMode="auto">
          <a:xfrm>
            <a:off x="2293489" y="1825625"/>
            <a:ext cx="4557021" cy="4873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72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least squares</a:t>
            </a:r>
          </a:p>
        </p:txBody>
      </p:sp>
      <p:sp>
        <p:nvSpPr>
          <p:cNvPr id="61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4343400" cy="2362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Find </a:t>
            </a:r>
            <a:r>
              <a:rPr lang="en-US" sz="2000" dirty="0" smtClean="0">
                <a:latin typeface="Times New Roman" pitchFamily="18" charset="0"/>
              </a:rPr>
              <a:t>(</a:t>
            </a:r>
            <a:r>
              <a:rPr lang="en-US" sz="2000" i="1" dirty="0" smtClean="0">
                <a:latin typeface="Times New Roman" pitchFamily="18" charset="0"/>
              </a:rPr>
              <a:t>a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b</a:t>
            </a:r>
            <a:r>
              <a:rPr lang="en-US" sz="2000" dirty="0" smtClean="0">
                <a:latin typeface="Times New Roman" pitchFamily="18" charset="0"/>
              </a:rPr>
              <a:t>, </a:t>
            </a:r>
            <a:r>
              <a:rPr lang="en-US" sz="2000" i="1" dirty="0" smtClean="0">
                <a:latin typeface="Times New Roman" pitchFamily="18" charset="0"/>
              </a:rPr>
              <a:t>c</a:t>
            </a:r>
            <a:r>
              <a:rPr lang="en-US" sz="2000" dirty="0" smtClean="0">
                <a:latin typeface="Times New Roman" pitchFamily="18" charset="0"/>
              </a:rPr>
              <a:t>) </a:t>
            </a:r>
            <a:r>
              <a:rPr lang="en-US" sz="2000" dirty="0" smtClean="0"/>
              <a:t>to minimize the sum of squared perpendicular distances</a:t>
            </a:r>
          </a:p>
        </p:txBody>
      </p:sp>
      <p:graphicFrame>
        <p:nvGraphicFramePr>
          <p:cNvPr id="614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778500" y="2044700"/>
          <a:ext cx="1549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0" name="Equation" r:id="rId4" imgW="1549080" imgH="291960" progId="Equation.3">
                  <p:embed/>
                </p:oleObj>
              </mc:Choice>
              <mc:Fallback>
                <p:oleObj name="Equation" r:id="rId4" imgW="1549080" imgH="291960" progId="Equation.3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8500" y="2044700"/>
                        <a:ext cx="1549400" cy="292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936625"/>
            <a:ext cx="2692400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5" name="Rectangle 6"/>
          <p:cNvSpPr>
            <a:spLocks noChangeArrowheads="1"/>
          </p:cNvSpPr>
          <p:nvPr/>
        </p:nvSpPr>
        <p:spPr bwMode="auto">
          <a:xfrm>
            <a:off x="6477000" y="1905000"/>
            <a:ext cx="92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>
                <a:latin typeface="Times New Roman" pitchFamily="18" charset="0"/>
              </a:rPr>
              <a:t>(</a:t>
            </a:r>
            <a:r>
              <a:rPr lang="en-US" sz="2400" b="0" i="1">
                <a:latin typeface="Times New Roman" pitchFamily="18" charset="0"/>
              </a:rPr>
              <a:t>x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, </a:t>
            </a:r>
            <a:r>
              <a:rPr lang="en-US" sz="2400" b="0" i="1">
                <a:latin typeface="Times New Roman" pitchFamily="18" charset="0"/>
              </a:rPr>
              <a:t>y</a:t>
            </a:r>
            <a:r>
              <a:rPr lang="en-US" sz="2400" b="0" i="1" baseline="-25000">
                <a:latin typeface="Times New Roman" pitchFamily="18" charset="0"/>
              </a:rPr>
              <a:t>i</a:t>
            </a:r>
            <a:r>
              <a:rPr lang="en-US" sz="2400" b="0">
                <a:latin typeface="Times New Roman" pitchFamily="18" charset="0"/>
              </a:rPr>
              <a:t>)</a:t>
            </a:r>
          </a:p>
        </p:txBody>
      </p:sp>
      <p:sp>
        <p:nvSpPr>
          <p:cNvPr id="6156" name="Rectangle 7"/>
          <p:cNvSpPr>
            <a:spLocks noChangeArrowheads="1"/>
          </p:cNvSpPr>
          <p:nvPr/>
        </p:nvSpPr>
        <p:spPr bwMode="auto">
          <a:xfrm>
            <a:off x="7162800" y="1066800"/>
            <a:ext cx="1680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i="1" dirty="0" err="1" smtClean="0">
                <a:latin typeface="Times New Roman" pitchFamily="18" charset="0"/>
              </a:rPr>
              <a:t>ax+by+c</a:t>
            </a:r>
            <a:r>
              <a:rPr lang="en-US" sz="2400" b="0" i="1" dirty="0" smtClean="0">
                <a:latin typeface="Times New Roman" pitchFamily="18" charset="0"/>
              </a:rPr>
              <a:t>=0</a:t>
            </a:r>
            <a:endParaRPr lang="en-US" sz="2400" b="0" i="1" dirty="0">
              <a:latin typeface="Times New Roman" pitchFamily="18" charset="0"/>
            </a:endParaRPr>
          </a:p>
        </p:txBody>
      </p:sp>
      <p:graphicFrame>
        <p:nvGraphicFramePr>
          <p:cNvPr id="6147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990600" y="1752600"/>
          <a:ext cx="3429000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1" name="Equation" r:id="rId7" imgW="1549080" imgH="291960" progId="Equation.3">
                  <p:embed/>
                </p:oleObj>
              </mc:Choice>
              <mc:Fallback>
                <p:oleObj name="Equation" r:id="rId7" imgW="1549080" imgH="291960" progId="Equation.3">
                  <p:embed/>
                  <p:pic>
                    <p:nvPicPr>
                      <p:cNvPr id="614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752600"/>
                        <a:ext cx="3429000" cy="6461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7" name="Rectangle 9"/>
          <p:cNvSpPr>
            <a:spLocks noChangeArrowheads="1"/>
          </p:cNvSpPr>
          <p:nvPr/>
        </p:nvSpPr>
        <p:spPr bwMode="auto">
          <a:xfrm>
            <a:off x="7010400" y="1600200"/>
            <a:ext cx="2057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0"/>
              <a:t>Unit normal: </a:t>
            </a:r>
            <a:r>
              <a:rPr lang="en-US" sz="2000" b="0" i="1">
                <a:latin typeface="Times New Roman" pitchFamily="18" charset="0"/>
              </a:rPr>
              <a:t>N=</a:t>
            </a:r>
            <a:r>
              <a:rPr lang="en-US" sz="2000" b="0">
                <a:latin typeface="Times New Roman" pitchFamily="18" charset="0"/>
              </a:rPr>
              <a:t>(</a:t>
            </a:r>
            <a:r>
              <a:rPr lang="en-US" sz="2000" b="0" i="1">
                <a:latin typeface="Times New Roman" pitchFamily="18" charset="0"/>
              </a:rPr>
              <a:t>a, b</a:t>
            </a:r>
            <a:r>
              <a:rPr lang="en-US" sz="2000" b="0">
                <a:latin typeface="Times New Roman" pitchFamily="18" charset="0"/>
              </a:rPr>
              <a:t>)</a:t>
            </a:r>
          </a:p>
        </p:txBody>
      </p:sp>
      <p:graphicFrame>
        <p:nvGraphicFramePr>
          <p:cNvPr id="6148" name="Object 10"/>
          <p:cNvGraphicFramePr>
            <a:graphicFrameLocks noChangeAspect="1"/>
          </p:cNvGraphicFramePr>
          <p:nvPr>
            <p:extLst/>
          </p:nvPr>
        </p:nvGraphicFramePr>
        <p:xfrm>
          <a:off x="403225" y="2667000"/>
          <a:ext cx="3687763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2" name="Equation" r:id="rId9" imgW="1879560" imgH="393480" progId="Equation.3">
                  <p:embed/>
                </p:oleObj>
              </mc:Choice>
              <mc:Fallback>
                <p:oleObj name="Equation" r:id="rId9" imgW="1879560" imgH="393480" progId="Equation.3">
                  <p:embed/>
                  <p:pic>
                    <p:nvPicPr>
                      <p:cNvPr id="614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2667000"/>
                        <a:ext cx="3687763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5035" name="Object 11"/>
          <p:cNvGraphicFramePr>
            <a:graphicFrameLocks noChangeAspect="1"/>
          </p:cNvGraphicFramePr>
          <p:nvPr>
            <p:extLst/>
          </p:nvPr>
        </p:nvGraphicFramePr>
        <p:xfrm>
          <a:off x="4778375" y="2674938"/>
          <a:ext cx="4233863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3" name="Equation" r:id="rId11" imgW="2311200" imgH="393480" progId="Equation.3">
                  <p:embed/>
                </p:oleObj>
              </mc:Choice>
              <mc:Fallback>
                <p:oleObj name="Equation" r:id="rId11" imgW="2311200" imgH="393480" progId="Equation.3">
                  <p:embed/>
                  <p:pic>
                    <p:nvPicPr>
                      <p:cNvPr id="166503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75" y="2674938"/>
                        <a:ext cx="4233863" cy="72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503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434070"/>
              </p:ext>
            </p:extLst>
          </p:nvPr>
        </p:nvGraphicFramePr>
        <p:xfrm>
          <a:off x="325718" y="3298825"/>
          <a:ext cx="8628063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4" name="Equation" r:id="rId13" imgW="4267080" imgH="761760" progId="Equation.3">
                  <p:embed/>
                </p:oleObj>
              </mc:Choice>
              <mc:Fallback>
                <p:oleObj name="Equation" r:id="rId13" imgW="4267080" imgH="761760" progId="Equation.3">
                  <p:embed/>
                  <p:pic>
                    <p:nvPicPr>
                      <p:cNvPr id="16650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718" y="3298825"/>
                        <a:ext cx="8628063" cy="1539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5040" name="Text Box 16"/>
          <p:cNvSpPr txBox="1">
            <a:spLocks noChangeArrowheads="1"/>
          </p:cNvSpPr>
          <p:nvPr/>
        </p:nvSpPr>
        <p:spPr bwMode="auto">
          <a:xfrm>
            <a:off x="233614" y="5715000"/>
            <a:ext cx="85293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smtClean="0">
                <a:latin typeface="+mn-lt"/>
              </a:rPr>
              <a:t>Solution is eigenvector corresponding to smallest </a:t>
            </a:r>
            <a:r>
              <a:rPr lang="en-US" sz="2400" b="0" dirty="0" err="1" smtClean="0">
                <a:latin typeface="+mn-lt"/>
              </a:rPr>
              <a:t>eigenvalue</a:t>
            </a:r>
            <a:r>
              <a:rPr lang="en-US" sz="2400" b="0" dirty="0" smtClean="0">
                <a:latin typeface="+mn-lt"/>
              </a:rPr>
              <a:t> of A</a:t>
            </a:r>
            <a:r>
              <a:rPr lang="en-US" sz="2400" b="0" baseline="30000" dirty="0" smtClean="0">
                <a:latin typeface="+mn-lt"/>
              </a:rPr>
              <a:t>T</a:t>
            </a:r>
            <a:r>
              <a:rPr lang="en-US" sz="2400" b="0" dirty="0" smtClean="0">
                <a:latin typeface="+mn-lt"/>
              </a:rPr>
              <a:t>A</a:t>
            </a:r>
            <a:endParaRPr lang="en-US" sz="2400" b="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6488668"/>
            <a:ext cx="816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details on Raleigh Quotient: </a:t>
            </a:r>
            <a:r>
              <a:rPr lang="en-US" dirty="0" smtClean="0">
                <a:hlinkClick r:id="rId15"/>
              </a:rPr>
              <a:t>http://en.wikipedia.org/wiki/Rayleigh_quotient</a:t>
            </a:r>
            <a:endParaRPr lang="en-US" dirty="0"/>
          </a:p>
        </p:txBody>
      </p:sp>
      <p:graphicFrame>
        <p:nvGraphicFramePr>
          <p:cNvPr id="2" name="Object 12"/>
          <p:cNvGraphicFramePr>
            <a:graphicFrameLocks noChangeAspect="1"/>
          </p:cNvGraphicFramePr>
          <p:nvPr/>
        </p:nvGraphicFramePr>
        <p:xfrm>
          <a:off x="574675" y="4740275"/>
          <a:ext cx="734377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5" name="Equation" r:id="rId16" imgW="3632040" imgH="444240" progId="Equation.3">
                  <p:embed/>
                </p:oleObj>
              </mc:Choice>
              <mc:Fallback>
                <p:oleObj name="Equation" r:id="rId16" imgW="3632040" imgH="444240" progId="Equation.3">
                  <p:embed/>
                  <p:pic>
                    <p:nvPicPr>
                      <p:cNvPr id="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4740275"/>
                        <a:ext cx="734377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461855" y="0"/>
            <a:ext cx="2682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Slide modified from S. Lazebnik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2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5040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Total 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17600"/>
            <a:ext cx="7886700" cy="56238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[m, b, err] =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total_lsqfit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(x, y)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ax + by + c = 0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distance to line for (a^2+b^2=1): </a:t>
            </a:r>
            <a:r>
              <a:rPr lang="en-US" sz="1600" dirty="0" err="1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dist_sq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(ax + by + c).^2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 = [x(:)-mean(x) y(:)-mean(y)];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[v, d]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eig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(A'*A);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 = v(:, 1); 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eigenvector corr. to smaller eigenvalue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get a, b, c parameters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a = p(1);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b = p(2);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c = -(a*mean(x)+b*mean(y));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err = (a*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x+b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y+c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).^2;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convert to slope-intercept (m, b)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m = -a/b;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b = -c/b; </a:t>
            </a:r>
            <a:r>
              <a:rPr lang="en-US" sz="1600" dirty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% note: this b is for slope-intercept </a:t>
            </a:r>
            <a:r>
              <a:rPr lang="en-US" sz="1600" dirty="0" smtClean="0">
                <a:solidFill>
                  <a:srgbClr val="097C3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endParaRPr lang="en-US" sz="1600" dirty="0">
              <a:solidFill>
                <a:srgbClr val="097C33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066"/>
          <a:stretch/>
        </p:blipFill>
        <p:spPr>
          <a:xfrm>
            <a:off x="5933328" y="3472330"/>
            <a:ext cx="2917824" cy="14791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69716" y="4951476"/>
            <a:ext cx="322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8229703" y="4951475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600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Estimator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Initialize</a:t>
                </a:r>
                <a:r>
                  <a:rPr lang="en-US" sz="2800" dirty="0" smtClean="0"/>
                  <a:t>: e.g., choose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en-US" sz="2800" dirty="0" smtClean="0"/>
                  <a:t> by least squares fit and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Choose </a:t>
                </a:r>
                <a:r>
                  <a:rPr lang="en-US" sz="2800" dirty="0" err="1" smtClean="0"/>
                  <a:t>params</a:t>
                </a:r>
                <a:r>
                  <a:rPr lang="en-US" sz="2800" dirty="0" smtClean="0"/>
                  <a:t> to minimize:</a:t>
                </a:r>
              </a:p>
              <a:p>
                <a:pPr marL="914400" lvl="1" indent="-514350"/>
                <a:r>
                  <a:rPr lang="en-US" sz="2400" dirty="0" smtClean="0"/>
                  <a:t>E.g., numerical optimization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Compute new 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2800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800" dirty="0" smtClean="0"/>
                  <a:t>Repeat (2) and (3) until convergence</a:t>
                </a:r>
                <a:endParaRPr lang="en-US" sz="2800" dirty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23" t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993839"/>
              </p:ext>
            </p:extLst>
          </p:nvPr>
        </p:nvGraphicFramePr>
        <p:xfrm>
          <a:off x="3486294" y="4490698"/>
          <a:ext cx="3276600" cy="49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5" name="Equation" r:id="rId4" imgW="1422360" imgH="215640" progId="Equation.3">
                  <p:embed/>
                </p:oleObj>
              </mc:Choice>
              <mc:Fallback>
                <p:oleObj name="Equation" r:id="rId4" imgW="1422360" imgH="2156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6294" y="4490698"/>
                        <a:ext cx="3276600" cy="49734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6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869452"/>
              </p:ext>
            </p:extLst>
          </p:nvPr>
        </p:nvGraphicFramePr>
        <p:xfrm>
          <a:off x="5483412" y="3206865"/>
          <a:ext cx="3082925" cy="916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6" name="Equation" r:id="rId6" imgW="1536480" imgH="457200" progId="Equation.3">
                  <p:embed/>
                </p:oleObj>
              </mc:Choice>
              <mc:Fallback>
                <p:oleObj name="Equation" r:id="rId6" imgW="1536480" imgH="457200" progId="Equation.3">
                  <p:embed/>
                  <p:pic>
                    <p:nvPicPr>
                      <p:cNvPr id="146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412" y="3206865"/>
                        <a:ext cx="3082925" cy="9165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30330"/>
              </p:ext>
            </p:extLst>
          </p:nvPr>
        </p:nvGraphicFramePr>
        <p:xfrm>
          <a:off x="2933700" y="2532361"/>
          <a:ext cx="32766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7" name="Equation" r:id="rId8" imgW="1422400" imgH="215900" progId="Equation.3">
                  <p:embed/>
                </p:oleObj>
              </mc:Choice>
              <mc:Fallback>
                <p:oleObj name="Equation" r:id="rId8" imgW="1422400" imgH="21590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2532361"/>
                        <a:ext cx="327660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314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16928</TotalTime>
  <Words>3039</Words>
  <Application>Microsoft Office PowerPoint</Application>
  <PresentationFormat>On-screen Show (4:3)</PresentationFormat>
  <Paragraphs>628</Paragraphs>
  <Slides>63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Futura Bk BT</vt:lpstr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Office Theme</vt:lpstr>
      <vt:lpstr>Image</vt:lpstr>
      <vt:lpstr>Equation</vt:lpstr>
      <vt:lpstr>Bitmap Image</vt:lpstr>
      <vt:lpstr>Alignment and Object Instance Recognition</vt:lpstr>
      <vt:lpstr>Administrative Stuffs</vt:lpstr>
      <vt:lpstr>Today’s class</vt:lpstr>
      <vt:lpstr>Previous class</vt:lpstr>
      <vt:lpstr>Least squares line fitting</vt:lpstr>
      <vt:lpstr>Least squares line fitting</vt:lpstr>
      <vt:lpstr>Total least squares</vt:lpstr>
      <vt:lpstr>Total least squares</vt:lpstr>
      <vt:lpstr>Robust Estimator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 fitting demo</vt:lpstr>
      <vt:lpstr>Which algorithm should I use?</vt:lpstr>
      <vt:lpstr>Alignment as fitting</vt:lpstr>
      <vt:lpstr>What if you want to align but have no prior matched pairs?</vt:lpstr>
      <vt:lpstr>Iterative Closest Points (ICP) Algorithm</vt:lpstr>
      <vt:lpstr>Example: solving for translation</vt:lpstr>
      <vt:lpstr>PowerPoint Presentation</vt:lpstr>
      <vt:lpstr>PowerPoint Presentation</vt:lpstr>
      <vt:lpstr>PowerPoint Presentation</vt:lpstr>
      <vt:lpstr>PowerPoint Presentation</vt:lpstr>
      <vt:lpstr>Example: aligning boundaries</vt:lpstr>
      <vt:lpstr>Algorithm Summary</vt:lpstr>
      <vt:lpstr>Alignment</vt:lpstr>
      <vt:lpstr>Parametric (global) warping</vt:lpstr>
      <vt:lpstr>Common transformations</vt:lpstr>
      <vt:lpstr>Scaling</vt:lpstr>
      <vt:lpstr>Scaling</vt:lpstr>
      <vt:lpstr>Scaling</vt:lpstr>
      <vt:lpstr>2-D Rotation</vt:lpstr>
      <vt:lpstr>2-D Rotation</vt:lpstr>
      <vt:lpstr>2-D Rotation</vt:lpstr>
      <vt:lpstr>Basic 2D transformations</vt:lpstr>
      <vt:lpstr>Affine Transformations</vt:lpstr>
      <vt:lpstr>Projective Transformations</vt:lpstr>
      <vt:lpstr>Projective Transformations (homography)</vt:lpstr>
      <vt:lpstr>Application: Panorama stitching</vt:lpstr>
      <vt:lpstr>Application: document scanning </vt:lpstr>
      <vt:lpstr>2D image transformations (reference table)</vt:lpstr>
      <vt:lpstr>Object Instance Recognition</vt:lpstr>
      <vt:lpstr>Overview of Keypoint Matching</vt:lpstr>
      <vt:lpstr>Finding the objects (overview)</vt:lpstr>
      <vt:lpstr>Matching Keypoints</vt:lpstr>
      <vt:lpstr>Affine Object Model</vt:lpstr>
      <vt:lpstr>Fitting an affine transformation</vt:lpstr>
      <vt:lpstr>Fitting an affine transformation</vt:lpstr>
      <vt:lpstr>Fitting an affine transformation</vt:lpstr>
      <vt:lpstr>Finding the objects (in detail)</vt:lpstr>
      <vt:lpstr>Examples of recognized objects</vt:lpstr>
      <vt:lpstr>View interpolation</vt:lpstr>
      <vt:lpstr>Applications</vt:lpstr>
      <vt:lpstr>Location Recognition</vt:lpstr>
      <vt:lpstr>Another application: category recognition</vt:lpstr>
      <vt:lpstr>Summary of algorithm</vt:lpstr>
      <vt:lpstr>Examples of Matches</vt:lpstr>
      <vt:lpstr>Examples of Matches</vt:lpstr>
      <vt:lpstr>Other ideas worth being aware of</vt:lpstr>
      <vt:lpstr>Things to remember</vt:lpstr>
      <vt:lpstr>What have we learned?</vt:lpstr>
      <vt:lpstr>Next week –  Perspective and 3D Geometry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292</cp:revision>
  <dcterms:created xsi:type="dcterms:W3CDTF">2016-08-21T04:59:05Z</dcterms:created>
  <dcterms:modified xsi:type="dcterms:W3CDTF">2016-09-22T17:23:14Z</dcterms:modified>
</cp:coreProperties>
</file>