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68"/>
  </p:notesMasterIdLst>
  <p:sldIdLst>
    <p:sldId id="257" r:id="rId2"/>
    <p:sldId id="964" r:id="rId3"/>
    <p:sldId id="956" r:id="rId4"/>
    <p:sldId id="978" r:id="rId5"/>
    <p:sldId id="980" r:id="rId6"/>
    <p:sldId id="981" r:id="rId7"/>
    <p:sldId id="959" r:id="rId8"/>
    <p:sldId id="960" r:id="rId9"/>
    <p:sldId id="961" r:id="rId10"/>
    <p:sldId id="958" r:id="rId11"/>
    <p:sldId id="962" r:id="rId12"/>
    <p:sldId id="909" r:id="rId13"/>
    <p:sldId id="910" r:id="rId14"/>
    <p:sldId id="911" r:id="rId15"/>
    <p:sldId id="912" r:id="rId16"/>
    <p:sldId id="913" r:id="rId17"/>
    <p:sldId id="914" r:id="rId18"/>
    <p:sldId id="915" r:id="rId19"/>
    <p:sldId id="916" r:id="rId20"/>
    <p:sldId id="917" r:id="rId21"/>
    <p:sldId id="918" r:id="rId22"/>
    <p:sldId id="919" r:id="rId23"/>
    <p:sldId id="920" r:id="rId24"/>
    <p:sldId id="922" r:id="rId25"/>
    <p:sldId id="923" r:id="rId26"/>
    <p:sldId id="924" r:id="rId27"/>
    <p:sldId id="925" r:id="rId28"/>
    <p:sldId id="926" r:id="rId29"/>
    <p:sldId id="927" r:id="rId30"/>
    <p:sldId id="928" r:id="rId31"/>
    <p:sldId id="929" r:id="rId32"/>
    <p:sldId id="930" r:id="rId33"/>
    <p:sldId id="931" r:id="rId34"/>
    <p:sldId id="932" r:id="rId35"/>
    <p:sldId id="933" r:id="rId36"/>
    <p:sldId id="934" r:id="rId37"/>
    <p:sldId id="966" r:id="rId38"/>
    <p:sldId id="967" r:id="rId39"/>
    <p:sldId id="968" r:id="rId40"/>
    <p:sldId id="969" r:id="rId41"/>
    <p:sldId id="970" r:id="rId42"/>
    <p:sldId id="971" r:id="rId43"/>
    <p:sldId id="972" r:id="rId44"/>
    <p:sldId id="973" r:id="rId45"/>
    <p:sldId id="974" r:id="rId46"/>
    <p:sldId id="937" r:id="rId47"/>
    <p:sldId id="939" r:id="rId48"/>
    <p:sldId id="940" r:id="rId49"/>
    <p:sldId id="941" r:id="rId50"/>
    <p:sldId id="942" r:id="rId51"/>
    <p:sldId id="943" r:id="rId52"/>
    <p:sldId id="944" r:id="rId53"/>
    <p:sldId id="945" r:id="rId54"/>
    <p:sldId id="957" r:id="rId55"/>
    <p:sldId id="947" r:id="rId56"/>
    <p:sldId id="948" r:id="rId57"/>
    <p:sldId id="950" r:id="rId58"/>
    <p:sldId id="951" r:id="rId59"/>
    <p:sldId id="952" r:id="rId60"/>
    <p:sldId id="953" r:id="rId61"/>
    <p:sldId id="954" r:id="rId62"/>
    <p:sldId id="906" r:id="rId63"/>
    <p:sldId id="975" r:id="rId64"/>
    <p:sldId id="976" r:id="rId65"/>
    <p:sldId id="965" r:id="rId66"/>
    <p:sldId id="901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59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1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59952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26615-B5F7-48FA-B3E6-C728F086742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9557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096F29-F946-436A-8460-9ABE207C5C60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02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78068-ED93-4428-9CEE-9C213D6868CA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(x,y),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(x,y)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18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833BA-FE9C-4849-B1DD-792FC6F09BFA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(x,y),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(x,y)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36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AB9DD-3AB1-4AB0-A8A3-1E278AB587F4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􀁑 Basic ideas</a:t>
            </a:r>
          </a:p>
          <a:p>
            <a:r>
              <a:rPr lang="en-US" dirty="0"/>
              <a:t>• A line is represented as . Every line in the image corresponds</a:t>
            </a:r>
          </a:p>
          <a:p>
            <a:r>
              <a:rPr lang="en-US" dirty="0"/>
              <a:t>to a point in the parameter space</a:t>
            </a:r>
          </a:p>
          <a:p>
            <a:r>
              <a:rPr lang="en-US" dirty="0"/>
              <a:t>• Every point in the image domain corresponds to a line in the parameter</a:t>
            </a:r>
          </a:p>
          <a:p>
            <a:r>
              <a:rPr lang="en-US" dirty="0"/>
              <a:t>space (why ? Fix (x,y), (</a:t>
            </a:r>
            <a:r>
              <a:rPr lang="en-US" dirty="0" err="1"/>
              <a:t>m,n</a:t>
            </a:r>
            <a:r>
              <a:rPr lang="en-US" dirty="0"/>
              <a:t>) can change on the line . In other</a:t>
            </a:r>
          </a:p>
          <a:p>
            <a:r>
              <a:rPr lang="en-US" dirty="0"/>
              <a:t>words, for all the lines passing through (x,y) in the image space, their</a:t>
            </a:r>
          </a:p>
          <a:p>
            <a:r>
              <a:rPr lang="en-US" dirty="0"/>
              <a:t>parameters form a line in the parameter space)</a:t>
            </a:r>
          </a:p>
          <a:p>
            <a:r>
              <a:rPr lang="en-US" dirty="0"/>
              <a:t>• Points along a line in the space correspond to lines passing through the</a:t>
            </a:r>
          </a:p>
          <a:p>
            <a:r>
              <a:rPr lang="en-US" dirty="0"/>
              <a:t>same point in the parameter space (why 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93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52745-2203-4836-98DA-E8D8D3C18AD1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Figure 15.1, top half.  Note that most points in the vote array are very dark, because they</a:t>
            </a:r>
          </a:p>
          <a:p>
            <a:r>
              <a:rPr lang="en-US"/>
              <a:t>get only one vote.</a:t>
            </a:r>
          </a:p>
        </p:txBody>
      </p:sp>
    </p:spTree>
    <p:extLst>
      <p:ext uri="{BB962C8B-B14F-4D97-AF65-F5344CB8AC3E}">
        <p14:creationId xmlns:p14="http://schemas.microsoft.com/office/powerpoint/2010/main" val="3522788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8BAB5-E73D-4B86-ABF4-67E76C87BFF0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2656294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93315-43C0-4A35-AA55-A6E520376B19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15.2; main point is that lots of noise can lead to large peaks in the array</a:t>
            </a:r>
          </a:p>
        </p:txBody>
      </p:sp>
    </p:spTree>
    <p:extLst>
      <p:ext uri="{BB962C8B-B14F-4D97-AF65-F5344CB8AC3E}">
        <p14:creationId xmlns:p14="http://schemas.microsoft.com/office/powerpoint/2010/main" val="2838037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37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3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083333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38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77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66612">
              <a:defRPr/>
            </a:pPr>
            <a:endParaRPr lang="en-US" dirty="0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7A68ADE-D0CF-4841-A44D-BCC2957125A2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2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9579042-ABAB-42FC-ADC9-9CBC67D14FFA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90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39579042-ABAB-42FC-ADC9-9CBC67D14FFA}" type="slidenum">
              <a:rPr lang="en-US">
                <a:solidFill>
                  <a:prstClr val="black"/>
                </a:solidFill>
                <a:latin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36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981008-ADBE-4873-AE9D-D0F1866C4705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4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05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A1F162F4-B372-41D2-8526-B17C4CC57920}" type="slidenum"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 376 Lecture 8 Fitting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516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C71030-AC51-4A09-A25E-5FA357B75AFA}" type="slidenum">
              <a:rPr lang="en-US"/>
              <a:pPr/>
              <a:t>47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981403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/>
              <a:pPr/>
              <a:t>48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2809696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/>
              <a:pPr/>
              <a:t>49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54230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01264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/>
              <a:pPr/>
              <a:t>50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975256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/>
              <a:pPr/>
              <a:t>51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856578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756533-F005-4B55-94F1-56B3E59B39F3}" type="slidenum">
              <a:rPr lang="en-US"/>
              <a:pPr/>
              <a:t>52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71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C8189C-7CCD-4A78-AD11-AD83AFE16341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25" y="717550"/>
            <a:ext cx="4779963" cy="358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4540250"/>
            <a:ext cx="5384800" cy="4379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1238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5C1D1-4C9F-4402-ACFE-C02D5EC3E405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953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893F9-9E6E-47B4-B8FE-0A59E02EFF9B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073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0CF905-B841-496A-B875-C57F48F094A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2408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EA0B85-EA4F-45E7-BE3E-08F52E0DBB03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07786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F3BC5-00F7-4DAC-A736-B2A3AE200196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311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8.w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hyperlink" Target="http://mathworld.wolfram.com/Point-LineDistance2-Dimensional.html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56.wmf"/><Relationship Id="rId17" Type="http://schemas.openxmlformats.org/officeDocument/2006/relationships/image" Target="../media/image58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52.png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51.wmf"/><Relationship Id="rId15" Type="http://schemas.openxmlformats.org/officeDocument/2006/relationships/hyperlink" Target="http://en.wikipedia.org/wiki/Rayleigh_quotient" TargetMode="External"/><Relationship Id="rId10" Type="http://schemas.openxmlformats.org/officeDocument/2006/relationships/image" Target="../media/image55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AEr9JUXH3imqWPpjaFiiolEXvpQPMlspbVaM_wnsj58/edit?usp=sharing" TargetMode="External"/><Relationship Id="rId2" Type="http://schemas.openxmlformats.org/officeDocument/2006/relationships/hyperlink" Target="https://goo.gl/forms/p5JwKOiyij1VHgie2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66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5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6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png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68.wmf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wmf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11" Type="http://schemas.openxmlformats.org/officeDocument/2006/relationships/image" Target="../media/image71.wmf"/><Relationship Id="rId10" Type="http://schemas.openxmlformats.org/officeDocument/2006/relationships/oleObject" Target="../embeddings/oleObject33.bin"/><Relationship Id="rId9" Type="http://schemas.openxmlformats.org/officeDocument/2006/relationships/image" Target="../media/image118.png"/><Relationship Id="rId14" Type="http://schemas.openxmlformats.org/officeDocument/2006/relationships/oleObject" Target="../embeddings/oleObject35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0.bin"/><Relationship Id="rId5" Type="http://schemas.openxmlformats.org/officeDocument/2006/relationships/image" Target="../media/image73.w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75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7.png"/><Relationship Id="rId5" Type="http://schemas.openxmlformats.org/officeDocument/2006/relationships/image" Target="../media/image84.wmf"/><Relationship Id="rId10" Type="http://schemas.openxmlformats.org/officeDocument/2006/relationships/image" Target="../media/image86.wmf"/><Relationship Id="rId4" Type="http://schemas.openxmlformats.org/officeDocument/2006/relationships/oleObject" Target="../embeddings/oleObject41.bin"/><Relationship Id="rId9" Type="http://schemas.openxmlformats.org/officeDocument/2006/relationships/oleObject" Target="../embeddings/oleObject4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7.png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7.png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5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oleObject" Target="../embeddings/oleObject4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1.w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9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8.wmf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1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8.png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7.png"/><Relationship Id="rId5" Type="http://schemas.openxmlformats.org/officeDocument/2006/relationships/image" Target="../media/image84.wmf"/><Relationship Id="rId4" Type="http://schemas.openxmlformats.org/officeDocument/2006/relationships/oleObject" Target="../embeddings/oleObject4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95.wmf"/><Relationship Id="rId4" Type="http://schemas.openxmlformats.org/officeDocument/2006/relationships/hyperlink" Target="http://www.pascal-network.org/challenges/VOC/pubs/leibe04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scal-network.org/challenges/VOC/pubs/leibe04.pdf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11" Type="http://schemas.openxmlformats.org/officeDocument/2006/relationships/image" Target="../media/image22.wmf"/><Relationship Id="rId5" Type="http://schemas.openxmlformats.org/officeDocument/2006/relationships/image" Target="../media/image2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4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5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53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4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6.bin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5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8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59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34.wmf"/><Relationship Id="rId3" Type="http://schemas.openxmlformats.org/officeDocument/2006/relationships/tags" Target="../tags/tag2.xml"/><Relationship Id="rId21" Type="http://schemas.openxmlformats.org/officeDocument/2006/relationships/image" Target="../media/image40.png"/><Relationship Id="rId7" Type="http://schemas.openxmlformats.org/officeDocument/2006/relationships/tags" Target="../tags/tag6.xml"/><Relationship Id="rId12" Type="http://schemas.openxmlformats.org/officeDocument/2006/relationships/image" Target="../media/image37.png"/><Relationship Id="rId17" Type="http://schemas.openxmlformats.org/officeDocument/2006/relationships/oleObject" Target="../embeddings/oleObject9.bin"/><Relationship Id="rId2" Type="http://schemas.openxmlformats.org/officeDocument/2006/relationships/tags" Target="../tags/tag1.xml"/><Relationship Id="rId16" Type="http://schemas.openxmlformats.org/officeDocument/2006/relationships/image" Target="../media/image33.wmf"/><Relationship Id="rId20" Type="http://schemas.openxmlformats.org/officeDocument/2006/relationships/image" Target="../media/image39.png"/><Relationship Id="rId1" Type="http://schemas.openxmlformats.org/officeDocument/2006/relationships/vmlDrawing" Target="../drawings/vmlDrawing4.vml"/><Relationship Id="rId6" Type="http://schemas.openxmlformats.org/officeDocument/2006/relationships/tags" Target="../tags/tag5.xml"/><Relationship Id="rId11" Type="http://schemas.openxmlformats.org/officeDocument/2006/relationships/image" Target="../media/image36.png"/><Relationship Id="rId5" Type="http://schemas.openxmlformats.org/officeDocument/2006/relationships/tags" Target="../tags/tag4.xml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35.png"/><Relationship Id="rId19" Type="http://schemas.openxmlformats.org/officeDocument/2006/relationships/image" Target="../media/image38.png"/><Relationship Id="rId4" Type="http://schemas.openxmlformats.org/officeDocument/2006/relationships/tags" Target="../tags/tag3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2.wmf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022596" cy="1051169"/>
          </a:xfrm>
        </p:spPr>
        <p:txBody>
          <a:bodyPr>
            <a:noAutofit/>
          </a:bodyPr>
          <a:lstStyle/>
          <a:p>
            <a:r>
              <a:rPr lang="en-US" sz="4400" dirty="0" smtClean="0"/>
              <a:t>Fitting and Alignment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5730" y="6581001"/>
            <a:ext cx="2894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</a:t>
            </a:r>
            <a:r>
              <a:rPr lang="en-US" sz="1200" dirty="0"/>
              <a:t>S. </a:t>
            </a:r>
            <a:r>
              <a:rPr lang="en-US" sz="1200" dirty="0" err="1"/>
              <a:t>Lazebnik</a:t>
            </a:r>
            <a:r>
              <a:rPr lang="en-US" sz="1200" dirty="0"/>
              <a:t> </a:t>
            </a:r>
            <a:r>
              <a:rPr lang="en-US" sz="1200" dirty="0" smtClean="0"/>
              <a:t> and D. Hoiem</a:t>
            </a:r>
            <a:endParaRPr lang="en-US" sz="1200" dirty="0"/>
          </a:p>
        </p:txBody>
      </p:sp>
      <p:pic>
        <p:nvPicPr>
          <p:cNvPr id="98306" name="Picture 2" descr="https://filebox.ece.vt.edu/~jbhuang/teaching/ece5554-4554/fa16/images/fit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023" y="1672639"/>
            <a:ext cx="3622888" cy="36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328" y="710313"/>
            <a:ext cx="7886700" cy="5846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Fitting</a:t>
            </a:r>
            <a:r>
              <a:rPr lang="en-US" dirty="0" smtClean="0"/>
              <a:t> 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ˈ</a:t>
            </a:r>
            <a:r>
              <a:rPr lang="en-US" sz="4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fidiNG</a:t>
            </a:r>
            <a:r>
              <a:rPr lang="en-US" sz="4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]:</a:t>
            </a:r>
          </a:p>
          <a:p>
            <a:pPr marL="0" indent="0">
              <a:buNone/>
            </a:pPr>
            <a:r>
              <a:rPr lang="en-US" sz="4000" dirty="0"/>
              <a:t>find the parameters of a model that best fit the </a:t>
            </a:r>
            <a:r>
              <a:rPr lang="en-US" sz="4000" dirty="0" smtClean="0"/>
              <a:t>data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6000" dirty="0"/>
              <a:t>Alignment 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4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əˈlīnmənt</a:t>
            </a: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]:</a:t>
            </a:r>
          </a:p>
          <a:p>
            <a:pPr marL="0" indent="0">
              <a:buNone/>
            </a:pPr>
            <a:r>
              <a:rPr lang="en-US" sz="4000" dirty="0"/>
              <a:t>find the </a:t>
            </a:r>
            <a:r>
              <a:rPr lang="en-US" sz="4000" dirty="0" smtClean="0"/>
              <a:t>parameters </a:t>
            </a:r>
            <a:r>
              <a:rPr lang="en-US" sz="4000" dirty="0"/>
              <a:t>of the transformation that best align matched points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946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"/>
          <p:cNvSpPr txBox="1">
            <a:spLocks noChangeArrowheads="1"/>
          </p:cNvSpPr>
          <p:nvPr/>
        </p:nvSpPr>
        <p:spPr bwMode="auto">
          <a:xfrm>
            <a:off x="7558088" y="6581775"/>
            <a:ext cx="15859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Source: K. Grauman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56"/>
            <a:ext cx="7886700" cy="1325563"/>
          </a:xfrm>
        </p:spPr>
        <p:txBody>
          <a:bodyPr/>
          <a:lstStyle/>
          <a:p>
            <a:r>
              <a:rPr lang="en-US" dirty="0" smtClean="0"/>
              <a:t>Fitting and alignment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396" y="1130300"/>
            <a:ext cx="7772400" cy="99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Choose a </a:t>
            </a:r>
            <a:r>
              <a:rPr lang="en-US" i="1" dirty="0" smtClean="0"/>
              <a:t>parametric model </a:t>
            </a:r>
            <a:r>
              <a:rPr lang="en-US" dirty="0" smtClean="0"/>
              <a:t>to represent a set of features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92" y="1986481"/>
            <a:ext cx="2162175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6571" y="1978754"/>
            <a:ext cx="2868059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396" y="4562994"/>
            <a:ext cx="5191541" cy="158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566154" y="4135956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simple model: lines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3118075" y="4135955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simple model: circles</a:t>
            </a: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2095500" y="6151012"/>
            <a:ext cx="253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complicated model: car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24925"/>
          <a:stretch/>
        </p:blipFill>
        <p:spPr>
          <a:xfrm>
            <a:off x="5936469" y="1986481"/>
            <a:ext cx="3063065" cy="3032124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936469" y="5087323"/>
            <a:ext cx="30971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/>
              <a:t>complicated model: </a:t>
            </a:r>
            <a:r>
              <a:rPr lang="en-US" sz="1800" b="0" dirty="0" smtClean="0"/>
              <a:t>face shape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1787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Fitting and </a:t>
            </a:r>
            <a:r>
              <a:rPr lang="en-US" sz="3600" dirty="0"/>
              <a:t>Alignment -Design </a:t>
            </a:r>
            <a:r>
              <a:rPr lang="en-US" sz="3600" dirty="0" smtClean="0"/>
              <a:t>challenges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a suitable </a:t>
            </a:r>
            <a:r>
              <a:rPr lang="en-US" b="1" dirty="0" smtClean="0"/>
              <a:t>goodness of fit</a:t>
            </a:r>
            <a:r>
              <a:rPr lang="en-US" dirty="0" smtClean="0"/>
              <a:t> measure</a:t>
            </a:r>
          </a:p>
          <a:p>
            <a:pPr lvl="1"/>
            <a:r>
              <a:rPr lang="en-US" dirty="0" smtClean="0"/>
              <a:t>Similarity should reflect application goals</a:t>
            </a:r>
          </a:p>
          <a:p>
            <a:pPr lvl="1"/>
            <a:r>
              <a:rPr lang="en-US" dirty="0" smtClean="0"/>
              <a:t>Encode robustness to outliers and noise</a:t>
            </a:r>
          </a:p>
          <a:p>
            <a:r>
              <a:rPr lang="en-US" dirty="0" smtClean="0"/>
              <a:t>Design an </a:t>
            </a:r>
            <a:r>
              <a:rPr lang="en-US" b="1" dirty="0" smtClean="0"/>
              <a:t>optimization</a:t>
            </a:r>
            <a:r>
              <a:rPr lang="en-US" dirty="0" smtClean="0"/>
              <a:t> method</a:t>
            </a:r>
          </a:p>
          <a:p>
            <a:pPr lvl="1"/>
            <a:r>
              <a:rPr lang="en-US" dirty="0" smtClean="0"/>
              <a:t>Avoid local optima</a:t>
            </a:r>
          </a:p>
          <a:p>
            <a:pPr lvl="1"/>
            <a:r>
              <a:rPr lang="en-US" dirty="0" smtClean="0"/>
              <a:t>Find best parameters quickly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5369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and Alignment: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optimization / Search for parameters</a:t>
            </a:r>
          </a:p>
          <a:p>
            <a:pPr lvl="1"/>
            <a:r>
              <a:rPr lang="en-US" dirty="0" smtClean="0"/>
              <a:t>Least squares fit</a:t>
            </a:r>
          </a:p>
          <a:p>
            <a:pPr lvl="1"/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Iterative closest point (ICP)</a:t>
            </a:r>
          </a:p>
          <a:p>
            <a:endParaRPr lang="en-US" dirty="0" smtClean="0"/>
          </a:p>
          <a:p>
            <a:r>
              <a:rPr lang="en-US" dirty="0" smtClean="0"/>
              <a:t>Hypothesize and test</a:t>
            </a:r>
          </a:p>
          <a:p>
            <a:pPr lvl="1"/>
            <a:r>
              <a:rPr lang="en-US" dirty="0" smtClean="0"/>
              <a:t>Generalized Hough transform</a:t>
            </a:r>
          </a:p>
          <a:p>
            <a:pPr lvl="1"/>
            <a:r>
              <a:rPr lang="en-US" dirty="0" smtClean="0"/>
              <a:t>RANSAC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818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example: Fitting a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84263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Least squares line fitting</a:t>
            </a:r>
          </a:p>
        </p:txBody>
      </p:sp>
      <p:sp>
        <p:nvSpPr>
          <p:cNvPr id="30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sz="2000" smtClean="0"/>
              <a:t>Data: </a:t>
            </a:r>
            <a:r>
              <a:rPr lang="en-US" sz="2000" smtClean="0">
                <a:latin typeface="Times New Roman" pitchFamily="18" charset="0"/>
              </a:rPr>
              <a:t>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), …, 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)</a:t>
            </a:r>
          </a:p>
          <a:p>
            <a:pPr marL="0" indent="0"/>
            <a:r>
              <a:rPr lang="en-US" sz="2000" smtClean="0"/>
              <a:t>Line equation: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= m</a:t>
            </a:r>
            <a:r>
              <a:rPr lang="en-US" sz="1200" i="1" smtClean="0">
                <a:latin typeface="Times New Roman" pitchFamily="18" charset="0"/>
              </a:rPr>
              <a:t> 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+ b</a:t>
            </a:r>
          </a:p>
          <a:p>
            <a:pPr marL="0" indent="0"/>
            <a:r>
              <a:rPr lang="en-US" sz="2000" smtClean="0"/>
              <a:t>Find (</a:t>
            </a:r>
            <a:r>
              <a:rPr lang="en-US" sz="2000" i="1" smtClean="0">
                <a:latin typeface="Times New Roman" pitchFamily="18" charset="0"/>
              </a:rPr>
              <a:t>m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b</a:t>
            </a:r>
            <a:r>
              <a:rPr lang="en-US" sz="2000" smtClean="0"/>
              <a:t>) to minimize </a:t>
            </a:r>
          </a:p>
        </p:txBody>
      </p:sp>
      <p:graphicFrame>
        <p:nvGraphicFramePr>
          <p:cNvPr id="1660933" name="Object 5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1238250" y="5029200"/>
          <a:ext cx="294005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2" name="Equation" r:id="rId5" imgW="1587240" imgH="419040" progId="Equation.3">
                  <p:embed/>
                </p:oleObj>
              </mc:Choice>
              <mc:Fallback>
                <p:oleObj name="Equation" r:id="rId5" imgW="1587240" imgH="419040" progId="Equation.3">
                  <p:embed/>
                  <p:pic>
                    <p:nvPicPr>
                      <p:cNvPr id="16609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5029200"/>
                        <a:ext cx="2940050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78626494"/>
              </p:ext>
            </p:extLst>
          </p:nvPr>
        </p:nvGraphicFramePr>
        <p:xfrm>
          <a:off x="927100" y="3013075"/>
          <a:ext cx="7286625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3" name="Equation" r:id="rId7" imgW="3822480" imgH="1015920" progId="Equation.3">
                  <p:embed/>
                </p:oleObj>
              </mc:Choice>
              <mc:Fallback>
                <p:oleObj name="Equation" r:id="rId7" imgW="3822480" imgH="1015920" progId="Equation.3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3013075"/>
                        <a:ext cx="7286625" cy="193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735013" y="2232025"/>
          <a:ext cx="31781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4" name="Equation" r:id="rId9" imgW="1498320" imgH="291960" progId="Equation.3">
                  <p:embed/>
                </p:oleObj>
              </mc:Choice>
              <mc:Fallback>
                <p:oleObj name="Equation" r:id="rId9" imgW="1498320" imgH="291960" progId="Equation.3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3" y="2232025"/>
                        <a:ext cx="3178175" cy="619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4008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162800" y="10668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>
                <a:latin typeface="Times New Roman" pitchFamily="18" charset="0"/>
              </a:rPr>
              <a:t>y=mx+b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993775" y="6019800"/>
          <a:ext cx="41576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5" name="Equation" r:id="rId11" imgW="2108160" imgH="253800" progId="Equation.3">
                  <p:embed/>
                </p:oleObj>
              </mc:Choice>
              <mc:Fallback>
                <p:oleObj name="Equation" r:id="rId11" imgW="2108160" imgH="253800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6019800"/>
                        <a:ext cx="4157663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38800" y="5334000"/>
            <a:ext cx="312297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p = A \ y;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9857" y="6550223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7898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Problem with “vertical” least squares</a:t>
            </a:r>
          </a:p>
        </p:txBody>
      </p:sp>
      <p:sp>
        <p:nvSpPr>
          <p:cNvPr id="166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84263"/>
            <a:ext cx="4572000" cy="50419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Not rotation-invariant</a:t>
            </a:r>
          </a:p>
          <a:p>
            <a:pPr>
              <a:buFontTx/>
              <a:buChar char="•"/>
            </a:pPr>
            <a:r>
              <a:rPr lang="en-US" dirty="0" smtClean="0"/>
              <a:t>Fails completely for vertical lines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17483" y="6550223"/>
            <a:ext cx="2026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084263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70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297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least squares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latin typeface="+mj-lt"/>
              </a:rPr>
              <a:t>If (</a:t>
            </a:r>
            <a:r>
              <a:rPr lang="en-US" sz="2000" i="1" dirty="0" smtClean="0">
                <a:latin typeface="+mj-lt"/>
              </a:rPr>
              <a:t>a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i="1" dirty="0" smtClean="0">
                <a:latin typeface="+mj-lt"/>
              </a:rPr>
              <a:t>+b</a:t>
            </a:r>
            <a:r>
              <a:rPr lang="en-US" sz="2000" baseline="30000" dirty="0" smtClean="0">
                <a:latin typeface="+mj-lt"/>
              </a:rPr>
              <a:t>2</a:t>
            </a:r>
            <a:r>
              <a:rPr lang="en-US" sz="2000" i="1" dirty="0" smtClean="0">
                <a:latin typeface="+mj-lt"/>
              </a:rPr>
              <a:t>=</a:t>
            </a:r>
            <a:r>
              <a:rPr lang="en-US" sz="2000" dirty="0" smtClean="0">
                <a:latin typeface="+mj-lt"/>
              </a:rPr>
              <a:t>1) then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Distance between point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) and line </a:t>
            </a:r>
            <a:r>
              <a:rPr lang="en-US" sz="2000" i="1" dirty="0" err="1">
                <a:latin typeface="Times New Roman" pitchFamily="18" charset="0"/>
              </a:rPr>
              <a:t>ax+by+c</a:t>
            </a:r>
            <a:r>
              <a:rPr lang="en-US" sz="2000" i="1" dirty="0">
                <a:latin typeface="Times New Roman" pitchFamily="18" charset="0"/>
              </a:rPr>
              <a:t>=0  </a:t>
            </a:r>
            <a:r>
              <a:rPr lang="en-US" sz="2000" dirty="0">
                <a:latin typeface="Times New Roman" pitchFamily="18" charset="0"/>
              </a:rPr>
              <a:t>is </a:t>
            </a:r>
            <a:r>
              <a:rPr lang="en-US" sz="2000" dirty="0" smtClean="0">
                <a:latin typeface="Times New Roman" pitchFamily="18" charset="0"/>
              </a:rPr>
              <a:t> |</a:t>
            </a:r>
            <a:r>
              <a:rPr lang="en-US" sz="2000" i="1" dirty="0" err="1">
                <a:latin typeface="Times New Roman" pitchFamily="18" charset="0"/>
              </a:rPr>
              <a:t>ax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</a:t>
            </a:r>
            <a:r>
              <a:rPr lang="en-US" sz="2000" i="1" dirty="0" err="1">
                <a:latin typeface="Times New Roman" pitchFamily="18" charset="0"/>
              </a:rPr>
              <a:t>by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c</a:t>
            </a:r>
            <a:r>
              <a:rPr lang="en-US" sz="2000" dirty="0">
                <a:latin typeface="Times New Roman" pitchFamily="18" charset="0"/>
              </a:rPr>
              <a:t>|</a:t>
            </a:r>
          </a:p>
        </p:txBody>
      </p:sp>
      <p:graphicFrame>
        <p:nvGraphicFramePr>
          <p:cNvPr id="4098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6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409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sp>
        <p:nvSpPr>
          <p:cNvPr id="4104" name="Rectangle 24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24384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proof: </a:t>
            </a:r>
            <a:r>
              <a:rPr lang="en-US" sz="1400" dirty="0" smtClean="0">
                <a:hlinkClick r:id="rId7"/>
              </a:rPr>
              <a:t>http://mathworld.wolfram.com/Point-LineDistance2-Dimensional.html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9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least squares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If (</a:t>
            </a:r>
            <a:r>
              <a:rPr lang="en-US" sz="2000" i="1" dirty="0" smtClean="0"/>
              <a:t>a</a:t>
            </a:r>
            <a:r>
              <a:rPr lang="en-US" sz="2000" baseline="30000" dirty="0" smtClean="0"/>
              <a:t>2</a:t>
            </a:r>
            <a:r>
              <a:rPr lang="en-US" sz="2000" i="1" dirty="0" smtClean="0"/>
              <a:t>+b</a:t>
            </a:r>
            <a:r>
              <a:rPr lang="en-US" sz="2000" baseline="30000" dirty="0" smtClean="0"/>
              <a:t>2</a:t>
            </a:r>
            <a:r>
              <a:rPr lang="en-US" sz="2000" i="1" dirty="0" smtClean="0"/>
              <a:t>=</a:t>
            </a:r>
            <a:r>
              <a:rPr lang="en-US" sz="2000" dirty="0" smtClean="0"/>
              <a:t>1) then </a:t>
            </a:r>
          </a:p>
          <a:p>
            <a:pPr marL="0" indent="0">
              <a:buNone/>
            </a:pPr>
            <a:r>
              <a:rPr lang="en-US" sz="2000" dirty="0"/>
              <a:t>Distance between point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i="1" baseline="-25000" dirty="0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</a:rPr>
              <a:t>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dirty="0">
                <a:latin typeface="Times New Roman" pitchFamily="18" charset="0"/>
              </a:rPr>
              <a:t>) and line </a:t>
            </a:r>
            <a:r>
              <a:rPr lang="en-US" sz="2000" i="1" dirty="0" err="1">
                <a:latin typeface="Times New Roman" pitchFamily="18" charset="0"/>
              </a:rPr>
              <a:t>ax+by+c</a:t>
            </a:r>
            <a:r>
              <a:rPr lang="en-US" sz="2000" i="1" dirty="0">
                <a:latin typeface="Times New Roman" pitchFamily="18" charset="0"/>
              </a:rPr>
              <a:t>=0  </a:t>
            </a:r>
            <a:r>
              <a:rPr lang="en-US" sz="2000" dirty="0">
                <a:latin typeface="Times New Roman" pitchFamily="18" charset="0"/>
              </a:rPr>
              <a:t>is  |</a:t>
            </a:r>
            <a:r>
              <a:rPr lang="en-US" sz="2000" i="1" dirty="0" err="1">
                <a:latin typeface="Times New Roman" pitchFamily="18" charset="0"/>
              </a:rPr>
              <a:t>ax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</a:t>
            </a:r>
            <a:r>
              <a:rPr lang="en-US" sz="2000" i="1" dirty="0" err="1">
                <a:latin typeface="Times New Roman" pitchFamily="18" charset="0"/>
              </a:rPr>
              <a:t>by</a:t>
            </a:r>
            <a:r>
              <a:rPr lang="en-US" sz="2000" i="1" baseline="-25000" dirty="0" err="1">
                <a:latin typeface="Times New Roman" pitchFamily="18" charset="0"/>
              </a:rPr>
              <a:t>i</a:t>
            </a:r>
            <a:r>
              <a:rPr lang="en-US" sz="2000" i="1" dirty="0">
                <a:latin typeface="Times New Roman" pitchFamily="18" charset="0"/>
              </a:rPr>
              <a:t> + c</a:t>
            </a:r>
            <a:r>
              <a:rPr lang="en-US" sz="2000" dirty="0">
                <a:latin typeface="Times New Roman" pitchFamily="18" charset="0"/>
              </a:rPr>
              <a:t>|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Find 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</a:rPr>
              <a:t>, c) </a:t>
            </a:r>
            <a:r>
              <a:rPr lang="en-US" sz="2000" dirty="0" smtClean="0"/>
              <a:t>to minimize the sum of squared perpendicular distances</a:t>
            </a:r>
          </a:p>
        </p:txBody>
      </p:sp>
      <p:graphicFrame>
        <p:nvGraphicFramePr>
          <p:cNvPr id="512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2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51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graphicFrame>
        <p:nvGraphicFramePr>
          <p:cNvPr id="5123" name="Object 20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990600" y="3657600"/>
          <a:ext cx="34290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3" name="Equation" r:id="rId7" imgW="1549080" imgH="291960" progId="Equation.3">
                  <p:embed/>
                </p:oleObj>
              </mc:Choice>
              <mc:Fallback>
                <p:oleObj name="Equation" r:id="rId7" imgW="1549080" imgH="291960" progId="Equation.3">
                  <p:embed/>
                  <p:pic>
                    <p:nvPicPr>
                      <p:cNvPr id="512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657600"/>
                        <a:ext cx="3429000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Rectangle 24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Total least squares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Find 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</a:rPr>
              <a:t>) </a:t>
            </a:r>
            <a:r>
              <a:rPr lang="en-US" sz="2000" dirty="0" smtClean="0"/>
              <a:t>to minimize the sum of squared perpendicular distances</a:t>
            </a: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4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graphicFrame>
        <p:nvGraphicFramePr>
          <p:cNvPr id="6147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90600" y="1752600"/>
          <a:ext cx="34290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5" name="Equation" r:id="rId7" imgW="1549080" imgH="291960" progId="Equation.3">
                  <p:embed/>
                </p:oleObj>
              </mc:Choice>
              <mc:Fallback>
                <p:oleObj name="Equation" r:id="rId7" imgW="1549080" imgH="291960" progId="Equation.3">
                  <p:embed/>
                  <p:pic>
                    <p:nvPicPr>
                      <p:cNvPr id="614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752600"/>
                        <a:ext cx="3429000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Rectangle 9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6148" name="Object 10"/>
          <p:cNvGraphicFramePr>
            <a:graphicFrameLocks noChangeAspect="1"/>
          </p:cNvGraphicFramePr>
          <p:nvPr>
            <p:extLst/>
          </p:nvPr>
        </p:nvGraphicFramePr>
        <p:xfrm>
          <a:off x="403225" y="2667000"/>
          <a:ext cx="3687763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6" name="Equation" r:id="rId9" imgW="1879560" imgH="393480" progId="Equation.3">
                  <p:embed/>
                </p:oleObj>
              </mc:Choice>
              <mc:Fallback>
                <p:oleObj name="Equation" r:id="rId9" imgW="1879560" imgH="393480" progId="Equation.3">
                  <p:embed/>
                  <p:pic>
                    <p:nvPicPr>
                      <p:cNvPr id="614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2667000"/>
                        <a:ext cx="3687763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5" name="Object 11"/>
          <p:cNvGraphicFramePr>
            <a:graphicFrameLocks noChangeAspect="1"/>
          </p:cNvGraphicFramePr>
          <p:nvPr>
            <p:extLst/>
          </p:nvPr>
        </p:nvGraphicFramePr>
        <p:xfrm>
          <a:off x="4778375" y="2674938"/>
          <a:ext cx="4233863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7" name="Equation" r:id="rId11" imgW="2311200" imgH="393480" progId="Equation.3">
                  <p:embed/>
                </p:oleObj>
              </mc:Choice>
              <mc:Fallback>
                <p:oleObj name="Equation" r:id="rId11" imgW="2311200" imgH="393480" progId="Equation.3">
                  <p:embed/>
                  <p:pic>
                    <p:nvPicPr>
                      <p:cNvPr id="16650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2674938"/>
                        <a:ext cx="4233863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6" name="Object 12"/>
          <p:cNvGraphicFramePr>
            <a:graphicFrameLocks noChangeAspect="1"/>
          </p:cNvGraphicFramePr>
          <p:nvPr/>
        </p:nvGraphicFramePr>
        <p:xfrm>
          <a:off x="317500" y="3360738"/>
          <a:ext cx="8628063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8" name="Equation" r:id="rId13" imgW="4267080" imgH="761760" progId="Equation.3">
                  <p:embed/>
                </p:oleObj>
              </mc:Choice>
              <mc:Fallback>
                <p:oleObj name="Equation" r:id="rId13" imgW="4267080" imgH="761760" progId="Equation.3">
                  <p:embed/>
                  <p:pic>
                    <p:nvPicPr>
                      <p:cNvPr id="1665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0" y="3360738"/>
                        <a:ext cx="8628063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5040" name="Text Box 16"/>
          <p:cNvSpPr txBox="1">
            <a:spLocks noChangeArrowheads="1"/>
          </p:cNvSpPr>
          <p:nvPr/>
        </p:nvSpPr>
        <p:spPr bwMode="auto">
          <a:xfrm>
            <a:off x="233614" y="5715000"/>
            <a:ext cx="8529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latin typeface="+mn-lt"/>
              </a:rPr>
              <a:t>Solution is eigenvector corresponding to smallest </a:t>
            </a:r>
            <a:r>
              <a:rPr lang="en-US" sz="2400" b="0" dirty="0" err="1" smtClean="0">
                <a:latin typeface="+mn-lt"/>
              </a:rPr>
              <a:t>eigenvalue</a:t>
            </a:r>
            <a:r>
              <a:rPr lang="en-US" sz="2400" b="0" dirty="0" smtClean="0">
                <a:latin typeface="+mn-lt"/>
              </a:rPr>
              <a:t> of A</a:t>
            </a:r>
            <a:r>
              <a:rPr lang="en-US" sz="2400" b="0" baseline="30000" dirty="0" smtClean="0">
                <a:latin typeface="+mn-lt"/>
              </a:rPr>
              <a:t>T</a:t>
            </a:r>
            <a:r>
              <a:rPr lang="en-US" sz="2400" b="0" dirty="0" smtClean="0">
                <a:latin typeface="+mn-lt"/>
              </a:rPr>
              <a:t>A</a:t>
            </a:r>
            <a:endParaRPr lang="en-US" sz="2400" b="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6488668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details on Raleigh Quotient: </a:t>
            </a:r>
            <a:r>
              <a:rPr lang="en-US" dirty="0" smtClean="0">
                <a:hlinkClick r:id="rId15"/>
              </a:rPr>
              <a:t>http://en.wikipedia.org/wiki/Rayleigh_quotient</a:t>
            </a:r>
            <a:endParaRPr lang="en-US" dirty="0"/>
          </a:p>
        </p:txBody>
      </p:sp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74675" y="4740275"/>
          <a:ext cx="734377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9" name="Equation" r:id="rId16" imgW="3632040" imgH="444240" progId="Equation.3">
                  <p:embed/>
                </p:oleObj>
              </mc:Choice>
              <mc:Fallback>
                <p:oleObj name="Equation" r:id="rId16" imgW="3632040" imgH="444240" progId="Equation.3">
                  <p:embed/>
                  <p:pic>
                    <p:nvPicPr>
                      <p:cNvPr id="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4740275"/>
                        <a:ext cx="734377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8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5040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963646"/>
          </a:xfrm>
        </p:spPr>
        <p:txBody>
          <a:bodyPr>
            <a:normAutofit/>
          </a:bodyPr>
          <a:lstStyle/>
          <a:p>
            <a:r>
              <a:rPr lang="en-US" dirty="0" smtClean="0"/>
              <a:t>Homework grading policy</a:t>
            </a:r>
          </a:p>
          <a:p>
            <a:pPr lvl="1"/>
            <a:r>
              <a:rPr lang="en-US" dirty="0" smtClean="0"/>
              <a:t>Graduate students: graded out of 600 points</a:t>
            </a:r>
          </a:p>
          <a:p>
            <a:pPr lvl="1"/>
            <a:r>
              <a:rPr lang="en-US" dirty="0" smtClean="0"/>
              <a:t>Undergrad students: graded out of 525 points</a:t>
            </a:r>
          </a:p>
          <a:p>
            <a:pPr lvl="1"/>
            <a:r>
              <a:rPr lang="en-US" dirty="0" smtClean="0"/>
              <a:t>For example, grad students need to complete on average 25 points extra credits.</a:t>
            </a:r>
            <a:endParaRPr lang="en-US" dirty="0"/>
          </a:p>
          <a:p>
            <a:r>
              <a:rPr lang="en-US" dirty="0" smtClean="0"/>
              <a:t>HW 1</a:t>
            </a:r>
          </a:p>
          <a:p>
            <a:pPr lvl="1"/>
            <a:r>
              <a:rPr lang="en-US" dirty="0" smtClean="0"/>
              <a:t>Extra credits due 11:59 PM </a:t>
            </a:r>
            <a:r>
              <a:rPr lang="en-US" dirty="0"/>
              <a:t>Friday </a:t>
            </a:r>
            <a:r>
              <a:rPr lang="en-US" dirty="0" smtClean="0"/>
              <a:t>9/23</a:t>
            </a:r>
          </a:p>
          <a:p>
            <a:pPr lvl="1"/>
            <a:r>
              <a:rPr lang="en-US" dirty="0" smtClean="0"/>
              <a:t>Competition: Edge Detection</a:t>
            </a:r>
          </a:p>
          <a:p>
            <a:pPr lvl="2"/>
            <a:r>
              <a:rPr lang="en-US" dirty="0" smtClean="0">
                <a:hlinkClick r:id="rId2"/>
              </a:rPr>
              <a:t>Submission link</a:t>
            </a:r>
            <a:endParaRPr lang="en-US" dirty="0"/>
          </a:p>
          <a:p>
            <a:pPr lvl="2"/>
            <a:r>
              <a:rPr lang="en-US" dirty="0" smtClean="0">
                <a:hlinkClick r:id="rId3"/>
              </a:rPr>
              <a:t>Leaderboard</a:t>
            </a:r>
            <a:endParaRPr lang="en-US" dirty="0"/>
          </a:p>
          <a:p>
            <a:r>
              <a:rPr lang="en-US" dirty="0" smtClean="0"/>
              <a:t>Anonymous feedback</a:t>
            </a:r>
          </a:p>
          <a:p>
            <a:pPr lvl="1"/>
            <a:r>
              <a:rPr lang="en-US" dirty="0" smtClean="0"/>
              <a:t>Lectures are too fast, too many slides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733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81000" y="3581400"/>
            <a:ext cx="8305800" cy="2743200"/>
          </a:xfrm>
          <a:prstGeom prst="roundRect">
            <a:avLst/>
          </a:prstGeom>
          <a:solidFill>
            <a:srgbClr val="E6EDF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0"/>
            </a:lightRig>
          </a:scene3d>
          <a:sp3d extrusionH="31750" contourW="19050" prstMaterial="matte">
            <a:bevelT w="31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Recap: Two Common Optimization Problems</a:t>
            </a:r>
            <a:endParaRPr lang="en-US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4038600" cy="68580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3581400"/>
            <a:ext cx="4038600" cy="639763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Solution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/>
          </a:p>
        </p:txBody>
      </p:sp>
      <p:graphicFrame>
        <p:nvGraphicFramePr>
          <p:cNvPr id="1665036" name="Object 12"/>
          <p:cNvGraphicFramePr>
            <a:graphicFrameLocks noChangeAspect="1"/>
          </p:cNvGraphicFramePr>
          <p:nvPr/>
        </p:nvGraphicFramePr>
        <p:xfrm>
          <a:off x="561975" y="4237037"/>
          <a:ext cx="4467225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2" name="Equation" r:id="rId3" imgW="2209680" imgH="203040" progId="Equation.3">
                  <p:embed/>
                </p:oleObj>
              </mc:Choice>
              <mc:Fallback>
                <p:oleObj name="Equation" r:id="rId3" imgW="2209680" imgH="203040" progId="Equation.3">
                  <p:embed/>
                  <p:pic>
                    <p:nvPicPr>
                      <p:cNvPr id="1665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4237037"/>
                        <a:ext cx="4467225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/>
        </p:nvGraphicFramePr>
        <p:xfrm>
          <a:off x="512762" y="4770437"/>
          <a:ext cx="2439988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3" name="Equation" r:id="rId5" imgW="1206360" imgH="419040" progId="Equation.3">
                  <p:embed/>
                </p:oleObj>
              </mc:Choice>
              <mc:Fallback>
                <p:oleObj name="Equation" r:id="rId5" imgW="1206360" imgH="419040" progId="Equation.3">
                  <p:embed/>
                  <p:pic>
                    <p:nvPicPr>
                      <p:cNvPr id="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2" y="4770437"/>
                        <a:ext cx="2439988" cy="84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/>
          </p:nvPr>
        </p:nvGraphicFramePr>
        <p:xfrm>
          <a:off x="512763" y="5761038"/>
          <a:ext cx="418782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4" name="Equation" r:id="rId7" imgW="2070000" imgH="203040" progId="Equation.3">
                  <p:embed/>
                </p:oleObj>
              </mc:Choice>
              <mc:Fallback>
                <p:oleObj name="Equation" r:id="rId7" imgW="2070000" imgH="203040" progId="Equation.3">
                  <p:embed/>
                  <p:pic>
                    <p:nvPicPr>
                      <p:cNvPr id="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763" y="5761038"/>
                        <a:ext cx="418782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818188" y="4640263"/>
          <a:ext cx="2259012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5" name="Equation" r:id="rId9" imgW="1117440" imgH="457200" progId="Equation.3">
                  <p:embed/>
                </p:oleObj>
              </mc:Choice>
              <mc:Fallback>
                <p:oleObj name="Equation" r:id="rId9" imgW="1117440" imgH="4572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8188" y="4640263"/>
                        <a:ext cx="2259012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/>
          <p:cNvGrpSpPr/>
          <p:nvPr/>
        </p:nvGrpSpPr>
        <p:grpSpPr>
          <a:xfrm>
            <a:off x="381000" y="1295400"/>
            <a:ext cx="8305800" cy="2057400"/>
            <a:chOff x="228600" y="4114800"/>
            <a:chExt cx="8305800" cy="2057400"/>
          </a:xfrm>
        </p:grpSpPr>
        <p:sp>
          <p:nvSpPr>
            <p:cNvPr id="19" name="Rounded Rectangle 18"/>
            <p:cNvSpPr/>
            <p:nvPr/>
          </p:nvSpPr>
          <p:spPr>
            <a:xfrm>
              <a:off x="228600" y="4114800"/>
              <a:ext cx="8305800" cy="2057400"/>
            </a:xfrm>
            <a:prstGeom prst="roundRect">
              <a:avLst/>
            </a:prstGeom>
            <a:solidFill>
              <a:srgbClr val="E6EDF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0"/>
              </a:lightRig>
            </a:scene3d>
            <a:sp3d extrusionH="31750" contourW="19050" prstMaterial="matte">
              <a:bevelT w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ntent Placeholder 10"/>
            <p:cNvSpPr txBox="1">
              <a:spLocks/>
            </p:cNvSpPr>
            <p:nvPr/>
          </p:nvSpPr>
          <p:spPr bwMode="auto">
            <a:xfrm>
              <a:off x="304800" y="4114800"/>
              <a:ext cx="40386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Problem statement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Content Placeholder 11"/>
            <p:cNvSpPr txBox="1">
              <a:spLocks/>
            </p:cNvSpPr>
            <p:nvPr/>
          </p:nvSpPr>
          <p:spPr bwMode="auto">
            <a:xfrm>
              <a:off x="4495800" y="4114800"/>
              <a:ext cx="40386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Solution</a:t>
              </a:r>
            </a:p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aphicFrame>
          <p:nvGraphicFramePr>
            <p:cNvPr id="24" name="Object 12"/>
            <p:cNvGraphicFramePr>
              <a:graphicFrameLocks noChangeAspect="1"/>
            </p:cNvGraphicFramePr>
            <p:nvPr/>
          </p:nvGraphicFramePr>
          <p:xfrm>
            <a:off x="685800" y="5456238"/>
            <a:ext cx="3905250" cy="41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46" name="Equation" r:id="rId11" imgW="1930320" imgH="203040" progId="Equation.3">
                    <p:embed/>
                  </p:oleObj>
                </mc:Choice>
                <mc:Fallback>
                  <p:oleObj name="Equation" r:id="rId11" imgW="1930320" imgH="203040" progId="Equation.3">
                    <p:embed/>
                    <p:pic>
                      <p:nvPicPr>
                        <p:cNvPr id="24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5456238"/>
                          <a:ext cx="3905250" cy="411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5715000" y="5486400"/>
            <a:ext cx="1179512" cy="358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47" name="Equation" r:id="rId13" imgW="583920" imgH="177480" progId="Equation.3">
                    <p:embed/>
                  </p:oleObj>
                </mc:Choice>
                <mc:Fallback>
                  <p:oleObj name="Equation" r:id="rId13" imgW="583920" imgH="177480" progId="Equation.3">
                    <p:embed/>
                    <p:pic>
                      <p:nvPicPr>
                        <p:cNvPr id="25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5000" y="5486400"/>
                          <a:ext cx="1179512" cy="358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370" name="Object 6"/>
            <p:cNvGraphicFramePr>
              <a:graphicFrameLocks noChangeAspect="1"/>
            </p:cNvGraphicFramePr>
            <p:nvPr/>
          </p:nvGraphicFramePr>
          <p:xfrm>
            <a:off x="1219200" y="4813300"/>
            <a:ext cx="2433637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48" name="Equation" r:id="rId15" imgW="1244520" imgH="266400" progId="Equation.3">
                    <p:embed/>
                  </p:oleObj>
                </mc:Choice>
                <mc:Fallback>
                  <p:oleObj name="Equation" r:id="rId15" imgW="1244520" imgH="266400" progId="Equation.3">
                    <p:embed/>
                    <p:pic>
                      <p:nvPicPr>
                        <p:cNvPr id="14337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9200" y="4813300"/>
                          <a:ext cx="2433637" cy="520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60933" name="Object 5"/>
            <p:cNvGraphicFramePr>
              <a:graphicFrameLocks noChangeAspect="1"/>
            </p:cNvGraphicFramePr>
            <p:nvPr/>
          </p:nvGraphicFramePr>
          <p:xfrm>
            <a:off x="5514975" y="4876800"/>
            <a:ext cx="2105025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049" name="Equation" r:id="rId17" imgW="1066680" imgH="253800" progId="Equation.3">
                    <p:embed/>
                  </p:oleObj>
                </mc:Choice>
                <mc:Fallback>
                  <p:oleObj name="Equation" r:id="rId17" imgW="1066680" imgH="253800" progId="Equation.3">
                    <p:embed/>
                    <p:pic>
                      <p:nvPicPr>
                        <p:cNvPr id="166093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4975" y="4876800"/>
                          <a:ext cx="2105025" cy="500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6934200" y="5498068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matlab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203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22991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Least squares (global) optimization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Good</a:t>
            </a:r>
          </a:p>
          <a:p>
            <a:r>
              <a:rPr lang="en-US" sz="2800" dirty="0" smtClean="0"/>
              <a:t>Clearly specified objective</a:t>
            </a:r>
          </a:p>
          <a:p>
            <a:r>
              <a:rPr lang="en-US" sz="2800" dirty="0" smtClean="0"/>
              <a:t>Optimization is easy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Bad</a:t>
            </a:r>
          </a:p>
          <a:p>
            <a:r>
              <a:rPr lang="en-US" sz="2800" dirty="0" smtClean="0"/>
              <a:t>May not be what you want to optimize </a:t>
            </a:r>
          </a:p>
          <a:p>
            <a:r>
              <a:rPr lang="en-US" sz="2800" dirty="0" smtClean="0"/>
              <a:t>Sensitive to outliers</a:t>
            </a:r>
          </a:p>
          <a:p>
            <a:pPr lvl="1"/>
            <a:r>
              <a:rPr lang="en-US" sz="2400" dirty="0" smtClean="0"/>
              <a:t>Bad matches, extra points</a:t>
            </a:r>
          </a:p>
          <a:p>
            <a:r>
              <a:rPr lang="en-US" sz="2800" dirty="0" smtClean="0"/>
              <a:t>Doesn’t allow you to get multiple good fits</a:t>
            </a:r>
          </a:p>
          <a:p>
            <a:pPr lvl="1"/>
            <a:r>
              <a:rPr lang="en-US" sz="2400" dirty="0" smtClean="0"/>
              <a:t>Detecting multiple objects, lines, etc.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83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Robust least squares (to deal with outliers)</a:t>
            </a:r>
            <a:endParaRPr lang="en-US" sz="36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610600" cy="1981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dirty="0"/>
              <a:t>General approach: </a:t>
            </a:r>
          </a:p>
          <a:p>
            <a:pPr>
              <a:buFontTx/>
              <a:buNone/>
            </a:pPr>
            <a:r>
              <a:rPr lang="en-US" sz="2400" dirty="0"/>
              <a:t>    minimize</a:t>
            </a:r>
            <a:br>
              <a:rPr lang="en-US" sz="2400" dirty="0"/>
            </a:br>
            <a:endParaRPr lang="en-US" sz="2400" dirty="0"/>
          </a:p>
          <a:p>
            <a:pPr>
              <a:buNone/>
            </a:pPr>
            <a:r>
              <a:rPr lang="en-US" sz="2400" i="1" dirty="0" smtClean="0">
                <a:latin typeface="Times New Roman" pitchFamily="18" charset="0"/>
              </a:rPr>
              <a:t>	</a:t>
            </a:r>
          </a:p>
          <a:p>
            <a:pPr>
              <a:buNone/>
            </a:pPr>
            <a:r>
              <a:rPr lang="en-US" sz="2400" i="1" dirty="0" smtClean="0">
                <a:latin typeface="Times New Roman" pitchFamily="18" charset="0"/>
              </a:rPr>
              <a:t>	</a:t>
            </a:r>
            <a:r>
              <a:rPr lang="en-US" sz="2400" i="1" dirty="0" err="1" smtClean="0">
                <a:latin typeface="Times New Roman" pitchFamily="18" charset="0"/>
              </a:rPr>
              <a:t>u</a:t>
            </a:r>
            <a:r>
              <a:rPr lang="en-US" sz="2400" i="1" baseline="-25000" dirty="0" err="1" smtClean="0">
                <a:latin typeface="Times New Roman" pitchFamily="18" charset="0"/>
              </a:rPr>
              <a:t>i</a:t>
            </a:r>
            <a:r>
              <a:rPr lang="en-US" sz="2400" i="1" baseline="-25000" dirty="0" smtClean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i="1" baseline="-25000" dirty="0">
                <a:latin typeface="Times New Roman" pitchFamily="18" charset="0"/>
              </a:rPr>
              <a:t>i</a:t>
            </a:r>
            <a:r>
              <a:rPr lang="en-US" sz="2400" dirty="0">
                <a:latin typeface="Times New Roman" pitchFamily="18" charset="0"/>
              </a:rPr>
              <a:t>, 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cs typeface="Times New Roman" pitchFamily="18" charset="0"/>
              </a:rPr>
              <a:t> – residual of </a:t>
            </a:r>
            <a:r>
              <a:rPr lang="en-US" sz="2400" dirty="0" err="1">
                <a:cs typeface="Times New Roman" pitchFamily="18" charset="0"/>
              </a:rPr>
              <a:t>i</a:t>
            </a:r>
            <a:r>
              <a:rPr lang="en-US" sz="2400" baseline="30000" dirty="0" err="1">
                <a:cs typeface="Times New Roman" pitchFamily="18" charset="0"/>
              </a:rPr>
              <a:t>th</a:t>
            </a:r>
            <a:r>
              <a:rPr lang="en-US" sz="2400" dirty="0">
                <a:cs typeface="Times New Roman" pitchFamily="18" charset="0"/>
              </a:rPr>
              <a:t> point </a:t>
            </a:r>
            <a:r>
              <a:rPr lang="en-US" sz="2400" dirty="0" err="1">
                <a:cs typeface="Times New Roman" pitchFamily="18" charset="0"/>
              </a:rPr>
              <a:t>w.r.t</a:t>
            </a:r>
            <a:r>
              <a:rPr lang="en-US" sz="2400" dirty="0">
                <a:cs typeface="Times New Roman" pitchFamily="18" charset="0"/>
              </a:rPr>
              <a:t>. model parameters </a:t>
            </a:r>
            <a:r>
              <a:rPr lang="el-GR" sz="2400" i="1" dirty="0">
                <a:cs typeface="Times New Roman" pitchFamily="18" charset="0"/>
              </a:rPr>
              <a:t>θ</a:t>
            </a:r>
            <a:r>
              <a:rPr lang="en-US" sz="2400" dirty="0">
                <a:cs typeface="Times New Roman" pitchFamily="18" charset="0"/>
              </a:rPr>
              <a:t/>
            </a:r>
            <a:br>
              <a:rPr lang="en-US" sz="2400" dirty="0">
                <a:cs typeface="Times New Roman" pitchFamily="18" charset="0"/>
              </a:rPr>
            </a:br>
            <a:r>
              <a:rPr lang="el-GR" sz="2400" i="1" dirty="0">
                <a:cs typeface="Times New Roman" pitchFamily="18" charset="0"/>
              </a:rPr>
              <a:t>ρ</a:t>
            </a:r>
            <a:r>
              <a:rPr lang="en-US" sz="2400" dirty="0">
                <a:cs typeface="Times New Roman" pitchFamily="18" charset="0"/>
              </a:rPr>
              <a:t> – robust function</a:t>
            </a:r>
            <a:r>
              <a:rPr lang="en-US" sz="2400" dirty="0"/>
              <a:t> with scale parameter </a:t>
            </a:r>
            <a:r>
              <a:rPr lang="el-GR" sz="2400" dirty="0">
                <a:cs typeface="Times New Roman" pitchFamily="18" charset="0"/>
              </a:rPr>
              <a:t>σ</a:t>
            </a:r>
            <a:r>
              <a:rPr lang="en-US" sz="2400" dirty="0">
                <a:cs typeface="Times New Roman" pitchFamily="18" charset="0"/>
              </a:rPr>
              <a:t>  </a:t>
            </a:r>
          </a:p>
        </p:txBody>
      </p:sp>
      <p:graphicFrame>
        <p:nvGraphicFramePr>
          <p:cNvPr id="80900" name="Object 4"/>
          <p:cNvGraphicFramePr>
            <a:graphicFrameLocks noChangeAspect="1"/>
          </p:cNvGraphicFramePr>
          <p:nvPr/>
        </p:nvGraphicFramePr>
        <p:xfrm>
          <a:off x="2667000" y="1295400"/>
          <a:ext cx="2352675" cy="747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4" name="Equation" r:id="rId4" imgW="1079280" imgH="342720" progId="Equation.3">
                  <p:embed/>
                </p:oleObj>
              </mc:Choice>
              <mc:Fallback>
                <p:oleObj name="Equation" r:id="rId4" imgW="1079280" imgH="342720" progId="Equation.3">
                  <p:embed/>
                  <p:pic>
                    <p:nvPicPr>
                      <p:cNvPr id="80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295400"/>
                        <a:ext cx="2352675" cy="7474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128963"/>
            <a:ext cx="4724400" cy="3424237"/>
          </a:xfrm>
          <a:prstGeom prst="rect">
            <a:avLst/>
          </a:prstGeom>
          <a:noFill/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3048000"/>
            <a:ext cx="2362200" cy="776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5257800" y="3352800"/>
            <a:ext cx="335280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The robust function </a:t>
            </a:r>
            <a:r>
              <a:rPr lang="el-GR" sz="2400" i="1" dirty="0" smtClean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sz="20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Favors a configuration 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with small residuals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Constant penalty for large residuals</a:t>
            </a:r>
            <a:endParaRPr lang="en-US" i="1" dirty="0" smtClean="0">
              <a:solidFill>
                <a:srgbClr val="000000"/>
              </a:solidFill>
              <a:latin typeface="Futura Bk BT" pitchFamily="34" charset="0"/>
              <a:cs typeface="Arial" charset="0"/>
            </a:endParaRPr>
          </a:p>
        </p:txBody>
      </p:sp>
      <p:graphicFrame>
        <p:nvGraphicFramePr>
          <p:cNvPr id="80904" name="Object 8"/>
          <p:cNvGraphicFramePr>
            <a:graphicFrameLocks noChangeAspect="1"/>
          </p:cNvGraphicFramePr>
          <p:nvPr>
            <p:extLst/>
          </p:nvPr>
        </p:nvGraphicFramePr>
        <p:xfrm>
          <a:off x="5513388" y="1295400"/>
          <a:ext cx="241935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5" name="Equation" r:id="rId8" imgW="1549080" imgH="291960" progId="Equation.3">
                  <p:embed/>
                </p:oleObj>
              </mc:Choice>
              <mc:Fallback>
                <p:oleObj name="Equation" r:id="rId8" imgW="1549080" imgH="291960" progId="Equation.3">
                  <p:embed/>
                  <p:pic>
                    <p:nvPicPr>
                      <p:cNvPr id="8090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8" y="1295400"/>
                        <a:ext cx="2419350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Estimator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Initialize: e.g., choose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en-US" sz="2800" dirty="0" smtClean="0"/>
                  <a:t> by least squares fit and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Choose </a:t>
                </a:r>
                <a:r>
                  <a:rPr lang="en-US" sz="2800" dirty="0" err="1" smtClean="0"/>
                  <a:t>params</a:t>
                </a:r>
                <a:r>
                  <a:rPr lang="en-US" sz="2800" dirty="0" smtClean="0"/>
                  <a:t> to minimize:</a:t>
                </a:r>
              </a:p>
              <a:p>
                <a:pPr marL="914400" lvl="1" indent="-514350"/>
                <a:r>
                  <a:rPr lang="en-US" sz="2400" dirty="0" smtClean="0"/>
                  <a:t>E.g., numerical optimization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Compute new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Repeat (2) and (3) until convergence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9"/>
                <a:stretch>
                  <a:fillRect l="-1391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941574"/>
              </p:ext>
            </p:extLst>
          </p:nvPr>
        </p:nvGraphicFramePr>
        <p:xfrm>
          <a:off x="3175518" y="4315408"/>
          <a:ext cx="3276600" cy="4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3" name="Equation" r:id="rId10" imgW="1422360" imgH="215640" progId="Equation.3">
                  <p:embed/>
                </p:oleObj>
              </mc:Choice>
              <mc:Fallback>
                <p:oleObj name="Equation" r:id="rId10" imgW="142236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518" y="4315408"/>
                        <a:ext cx="3276600" cy="4973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35" name="Object 3"/>
          <p:cNvGraphicFramePr>
            <a:graphicFrameLocks noChangeAspect="1"/>
          </p:cNvGraphicFramePr>
          <p:nvPr>
            <p:extLst/>
          </p:nvPr>
        </p:nvGraphicFramePr>
        <p:xfrm>
          <a:off x="5334000" y="2819400"/>
          <a:ext cx="3082925" cy="91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4" name="Equation" r:id="rId12" imgW="1536480" imgH="457200" progId="Equation.3">
                  <p:embed/>
                </p:oleObj>
              </mc:Choice>
              <mc:Fallback>
                <p:oleObj name="Equation" r:id="rId12" imgW="1536480" imgH="457200" progId="Equation.3">
                  <p:embed/>
                  <p:pic>
                    <p:nvPicPr>
                      <p:cNvPr id="146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819400"/>
                        <a:ext cx="3082925" cy="916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548512"/>
              </p:ext>
            </p:extLst>
          </p:nvPr>
        </p:nvGraphicFramePr>
        <p:xfrm>
          <a:off x="919213" y="1690689"/>
          <a:ext cx="32766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5" name="Equation" r:id="rId14" imgW="1422400" imgH="215900" progId="Equation.3">
                  <p:embed/>
                </p:oleObj>
              </mc:Choice>
              <mc:Fallback>
                <p:oleObj name="Equation" r:id="rId14" imgW="1422400" imgH="2159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213" y="1690689"/>
                        <a:ext cx="32766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4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Other ways to search for parameters (for when no closed form solution exists)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Line search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or each parameter, step through values and choose value that gives best fit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Repeat (1) until no parameter changes</a:t>
            </a:r>
          </a:p>
          <a:p>
            <a:pPr marL="514350" indent="-457200"/>
            <a:endParaRPr lang="en-US" dirty="0" smtClean="0"/>
          </a:p>
          <a:p>
            <a:pPr marL="514350" indent="-457200"/>
            <a:r>
              <a:rPr lang="en-US" dirty="0" smtClean="0"/>
              <a:t>Grid search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Propose several sets of parameters, evenly sampled in the joint set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Choose best (or top few) and sample joint parameters around the current best; repeat</a:t>
            </a:r>
          </a:p>
          <a:p>
            <a:pPr marL="571500" indent="-514350"/>
            <a:endParaRPr lang="en-US" dirty="0"/>
          </a:p>
          <a:p>
            <a:pPr marL="571500" indent="-514350"/>
            <a:r>
              <a:rPr lang="en-US" dirty="0" smtClean="0"/>
              <a:t>Gradient descent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Provide initial position (e.g., random)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Locally search for better parameters by following gradient</a:t>
            </a:r>
          </a:p>
        </p:txBody>
      </p:sp>
    </p:spTree>
    <p:extLst>
      <p:ext uri="{BB962C8B-B14F-4D97-AF65-F5344CB8AC3E}">
        <p14:creationId xmlns:p14="http://schemas.microsoft.com/office/powerpoint/2010/main" val="33496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Hypothesize and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Propose parameters</a:t>
            </a:r>
          </a:p>
          <a:p>
            <a:pPr marL="914400" lvl="1" indent="-514350"/>
            <a:r>
              <a:rPr lang="en-US" dirty="0" smtClean="0"/>
              <a:t>Try all possible</a:t>
            </a:r>
          </a:p>
          <a:p>
            <a:pPr marL="914400" lvl="1" indent="-514350"/>
            <a:r>
              <a:rPr lang="en-US" dirty="0" smtClean="0"/>
              <a:t>Each point votes for all consistent parameters</a:t>
            </a:r>
          </a:p>
          <a:p>
            <a:pPr marL="914400" lvl="1" indent="-514350"/>
            <a:r>
              <a:rPr lang="en-US" dirty="0" smtClean="0"/>
              <a:t>Repeatedly sample enough points to solve for parameters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the given parameters</a:t>
            </a:r>
          </a:p>
          <a:p>
            <a:pPr marL="914400" lvl="1" indent="-514350"/>
            <a:r>
              <a:rPr lang="en-US" dirty="0" smtClean="0"/>
              <a:t>Number of consistent points, possibly weighted by distance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Choose from among the set of parameters</a:t>
            </a:r>
          </a:p>
          <a:p>
            <a:pPr marL="914400" lvl="1" indent="-514350"/>
            <a:r>
              <a:rPr lang="en-US" dirty="0" smtClean="0"/>
              <a:t>Global or local maximum of scores</a:t>
            </a:r>
          </a:p>
          <a:p>
            <a:pPr marL="914400" lvl="1" indent="-51435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Possibly refine parameters using inliers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Hough Transform: Outline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Create a grid of parameter values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Each point votes for a set of parameters, incrementing those values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Find maximum or local maxima in grid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223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 flipV="1">
            <a:off x="4975225" y="32766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8" name="Line 8"/>
          <p:cNvSpPr>
            <a:spLocks noChangeShapeType="1"/>
          </p:cNvSpPr>
          <p:nvPr/>
        </p:nvSpPr>
        <p:spPr bwMode="auto">
          <a:xfrm flipV="1">
            <a:off x="4670425" y="35052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4670425" y="38100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7126288" y="53340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152900" y="32766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3516643" y="6248400"/>
            <a:ext cx="1704313" cy="46166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y = m x + b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304800" y="228600"/>
            <a:ext cx="5334000" cy="762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smtClean="0">
                <a:solidFill>
                  <a:srgbClr val="000000"/>
                </a:solidFill>
                <a:latin typeface="Futura Bk BT" pitchFamily="34" charset="0"/>
              </a:rPr>
              <a:t>Hough transform</a:t>
            </a:r>
          </a:p>
        </p:txBody>
      </p:sp>
      <p:sp>
        <p:nvSpPr>
          <p:cNvPr id="20496" name="Oval 16"/>
          <p:cNvSpPr>
            <a:spLocks noChangeArrowheads="1"/>
          </p:cNvSpPr>
          <p:nvPr/>
        </p:nvSpPr>
        <p:spPr bwMode="auto">
          <a:xfrm>
            <a:off x="5791200" y="4114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7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8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0500" name="Rectangle 20"/>
          <p:cNvSpPr>
            <a:spLocks noChangeArrowheads="1"/>
          </p:cNvSpPr>
          <p:nvPr/>
        </p:nvSpPr>
        <p:spPr bwMode="auto">
          <a:xfrm>
            <a:off x="381000" y="1828800"/>
            <a:ext cx="769620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Given a set of points, find the curve or line that explains the data points best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7" grpId="0" animBg="1"/>
      <p:bldP spid="20488" grpId="0" animBg="1"/>
      <p:bldP spid="20489" grpId="0" animBg="1"/>
      <p:bldP spid="20496" grpId="0" animBg="1"/>
      <p:bldP spid="20497" grpId="0" animBg="1"/>
      <p:bldP spid="20498" grpId="0" animBg="1"/>
      <p:bldP spid="204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546225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546225" y="33528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756025" y="34290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3146425" y="2971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994025" y="2819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765425" y="2590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2536825" y="2362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2384425" y="2209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2003425" y="18288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1851025" y="16764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98625" y="15240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V="1">
            <a:off x="4975225" y="1295400"/>
            <a:ext cx="16764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 flipV="1">
            <a:off x="5203825" y="1295400"/>
            <a:ext cx="16002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4746625" y="1219200"/>
            <a:ext cx="2438400" cy="1828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4975225" y="1295400"/>
            <a:ext cx="2133600" cy="1981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4670425" y="1905000"/>
            <a:ext cx="2895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V="1">
            <a:off x="4670425" y="1524000"/>
            <a:ext cx="2895600" cy="1143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>
            <a:off x="4670425" y="1828800"/>
            <a:ext cx="2895600" cy="838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49" name="Line 21"/>
          <p:cNvSpPr>
            <a:spLocks noChangeShapeType="1"/>
          </p:cNvSpPr>
          <p:nvPr/>
        </p:nvSpPr>
        <p:spPr bwMode="auto">
          <a:xfrm flipV="1">
            <a:off x="4692650" y="11430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>
            <a:off x="4692650" y="33528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7126288" y="3352800"/>
            <a:ext cx="363537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b</a:t>
            </a:r>
          </a:p>
        </p:txBody>
      </p:sp>
      <p:sp>
        <p:nvSpPr>
          <p:cNvPr id="22552" name="Text Box 24"/>
          <p:cNvSpPr txBox="1">
            <a:spLocks noChangeArrowheads="1"/>
          </p:cNvSpPr>
          <p:nvPr/>
        </p:nvSpPr>
        <p:spPr bwMode="auto">
          <a:xfrm>
            <a:off x="4152900" y="1295400"/>
            <a:ext cx="4508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m</a:t>
            </a:r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4670425" y="16002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4670425" y="2057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5" name="Line 27"/>
          <p:cNvSpPr>
            <a:spLocks noChangeShapeType="1"/>
          </p:cNvSpPr>
          <p:nvPr/>
        </p:nvSpPr>
        <p:spPr bwMode="auto">
          <a:xfrm>
            <a:off x="4670425" y="24384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6" name="Line 28"/>
          <p:cNvSpPr>
            <a:spLocks noChangeShapeType="1"/>
          </p:cNvSpPr>
          <p:nvPr/>
        </p:nvSpPr>
        <p:spPr bwMode="auto">
          <a:xfrm>
            <a:off x="4670425" y="2895600"/>
            <a:ext cx="289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7" name="Line 29"/>
          <p:cNvSpPr>
            <a:spLocks noChangeShapeType="1"/>
          </p:cNvSpPr>
          <p:nvPr/>
        </p:nvSpPr>
        <p:spPr bwMode="auto">
          <a:xfrm>
            <a:off x="51276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5584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61182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65754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71088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566025" y="1295400"/>
            <a:ext cx="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066800" y="3886200"/>
            <a:ext cx="6940550" cy="2819400"/>
            <a:chOff x="672" y="2448"/>
            <a:chExt cx="4372" cy="1776"/>
          </a:xfrm>
        </p:grpSpPr>
        <p:sp>
          <p:nvSpPr>
            <p:cNvPr id="22564" name="Oval 36"/>
            <p:cNvSpPr>
              <a:spLocks noChangeArrowheads="1"/>
            </p:cNvSpPr>
            <p:nvPr/>
          </p:nvSpPr>
          <p:spPr bwMode="auto">
            <a:xfrm>
              <a:off x="2078" y="350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5" name="Oval 37"/>
            <p:cNvSpPr>
              <a:spLocks noChangeArrowheads="1"/>
            </p:cNvSpPr>
            <p:nvPr/>
          </p:nvSpPr>
          <p:spPr bwMode="auto">
            <a:xfrm>
              <a:off x="1934" y="340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6" name="Oval 38"/>
            <p:cNvSpPr>
              <a:spLocks noChangeArrowheads="1"/>
            </p:cNvSpPr>
            <p:nvPr/>
          </p:nvSpPr>
          <p:spPr bwMode="auto">
            <a:xfrm>
              <a:off x="1790" y="326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7" name="Oval 39"/>
            <p:cNvSpPr>
              <a:spLocks noChangeArrowheads="1"/>
            </p:cNvSpPr>
            <p:nvPr/>
          </p:nvSpPr>
          <p:spPr bwMode="auto">
            <a:xfrm>
              <a:off x="1646" y="3072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8" name="Oval 40"/>
            <p:cNvSpPr>
              <a:spLocks noChangeArrowheads="1"/>
            </p:cNvSpPr>
            <p:nvPr/>
          </p:nvSpPr>
          <p:spPr bwMode="auto">
            <a:xfrm>
              <a:off x="1502" y="292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69" name="Oval 41"/>
            <p:cNvSpPr>
              <a:spLocks noChangeArrowheads="1"/>
            </p:cNvSpPr>
            <p:nvPr/>
          </p:nvSpPr>
          <p:spPr bwMode="auto">
            <a:xfrm>
              <a:off x="1358" y="2784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0" name="Oval 42"/>
            <p:cNvSpPr>
              <a:spLocks noChangeArrowheads="1"/>
            </p:cNvSpPr>
            <p:nvPr/>
          </p:nvSpPr>
          <p:spPr bwMode="auto">
            <a:xfrm>
              <a:off x="1214" y="2688"/>
              <a:ext cx="96" cy="96"/>
            </a:xfrm>
            <a:prstGeom prst="ellipse">
              <a:avLst/>
            </a:prstGeom>
            <a:solidFill>
              <a:srgbClr val="3366FF"/>
            </a:solidFill>
            <a:ln w="50800" algn="ctr">
              <a:solidFill>
                <a:srgbClr val="3366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974" y="2448"/>
              <a:ext cx="0" cy="13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2" name="Line 44"/>
            <p:cNvSpPr>
              <a:spLocks noChangeShapeType="1"/>
            </p:cNvSpPr>
            <p:nvPr/>
          </p:nvSpPr>
          <p:spPr bwMode="auto">
            <a:xfrm>
              <a:off x="974" y="3840"/>
              <a:ext cx="17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3" name="Text Box 45"/>
            <p:cNvSpPr txBox="1">
              <a:spLocks noChangeArrowheads="1"/>
            </p:cNvSpPr>
            <p:nvPr/>
          </p:nvSpPr>
          <p:spPr bwMode="auto">
            <a:xfrm>
              <a:off x="2366" y="3888"/>
              <a:ext cx="203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x</a:t>
              </a:r>
            </a:p>
          </p:txBody>
        </p:sp>
        <p:sp>
          <p:nvSpPr>
            <p:cNvPr id="22574" name="Text Box 46"/>
            <p:cNvSpPr txBox="1">
              <a:spLocks noChangeArrowheads="1"/>
            </p:cNvSpPr>
            <p:nvPr/>
          </p:nvSpPr>
          <p:spPr bwMode="auto">
            <a:xfrm>
              <a:off x="672" y="2544"/>
              <a:ext cx="206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y</a:t>
              </a:r>
            </a:p>
          </p:txBody>
        </p:sp>
        <p:sp>
          <p:nvSpPr>
            <p:cNvPr id="22575" name="Line 47"/>
            <p:cNvSpPr>
              <a:spLocks noChangeShapeType="1"/>
            </p:cNvSpPr>
            <p:nvPr/>
          </p:nvSpPr>
          <p:spPr bwMode="auto">
            <a:xfrm>
              <a:off x="1118" y="2640"/>
              <a:ext cx="1248" cy="100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 flipV="1">
              <a:off x="2990" y="2448"/>
              <a:ext cx="4" cy="14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>
              <a:off x="2990" y="3936"/>
              <a:ext cx="205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2654" y="2544"/>
              <a:ext cx="284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000000"/>
                  </a:solidFill>
                  <a:latin typeface="Futura Bk BT" pitchFamily="34" charset="0"/>
                </a:rPr>
                <a:t>m</a:t>
              </a:r>
            </a:p>
          </p:txBody>
        </p:sp>
        <p:sp>
          <p:nvSpPr>
            <p:cNvPr id="22579" name="Line 51"/>
            <p:cNvSpPr>
              <a:spLocks noChangeShapeType="1"/>
            </p:cNvSpPr>
            <p:nvPr/>
          </p:nvSpPr>
          <p:spPr bwMode="auto">
            <a:xfrm>
              <a:off x="2980" y="2736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0" name="Line 52"/>
            <p:cNvSpPr>
              <a:spLocks noChangeShapeType="1"/>
            </p:cNvSpPr>
            <p:nvPr/>
          </p:nvSpPr>
          <p:spPr bwMode="auto">
            <a:xfrm>
              <a:off x="2980" y="3600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1" name="Line 53"/>
            <p:cNvSpPr>
              <a:spLocks noChangeShapeType="1"/>
            </p:cNvSpPr>
            <p:nvPr/>
          </p:nvSpPr>
          <p:spPr bwMode="auto">
            <a:xfrm>
              <a:off x="3268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2" name="Line 54"/>
            <p:cNvSpPr>
              <a:spLocks noChangeShapeType="1"/>
            </p:cNvSpPr>
            <p:nvPr/>
          </p:nvSpPr>
          <p:spPr bwMode="auto">
            <a:xfrm>
              <a:off x="3892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3" name="Line 55"/>
            <p:cNvSpPr>
              <a:spLocks noChangeShapeType="1"/>
            </p:cNvSpPr>
            <p:nvPr/>
          </p:nvSpPr>
          <p:spPr bwMode="auto">
            <a:xfrm>
              <a:off x="4180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4" name="Line 56"/>
            <p:cNvSpPr>
              <a:spLocks noChangeShapeType="1"/>
            </p:cNvSpPr>
            <p:nvPr/>
          </p:nvSpPr>
          <p:spPr bwMode="auto">
            <a:xfrm>
              <a:off x="451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5" name="Line 57"/>
            <p:cNvSpPr>
              <a:spLocks noChangeShapeType="1"/>
            </p:cNvSpPr>
            <p:nvPr/>
          </p:nvSpPr>
          <p:spPr bwMode="auto">
            <a:xfrm>
              <a:off x="4804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6" name="Line 58"/>
            <p:cNvSpPr>
              <a:spLocks noChangeShapeType="1"/>
            </p:cNvSpPr>
            <p:nvPr/>
          </p:nvSpPr>
          <p:spPr bwMode="auto">
            <a:xfrm>
              <a:off x="2990" y="3024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7" name="Line 59"/>
            <p:cNvSpPr>
              <a:spLocks noChangeShapeType="1"/>
            </p:cNvSpPr>
            <p:nvPr/>
          </p:nvSpPr>
          <p:spPr bwMode="auto">
            <a:xfrm>
              <a:off x="2990" y="3312"/>
              <a:ext cx="18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8" name="Line 60"/>
            <p:cNvSpPr>
              <a:spLocks noChangeShapeType="1"/>
            </p:cNvSpPr>
            <p:nvPr/>
          </p:nvSpPr>
          <p:spPr bwMode="auto">
            <a:xfrm>
              <a:off x="3566" y="2592"/>
              <a:ext cx="0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  <p:sp>
          <p:nvSpPr>
            <p:cNvPr id="22589" name="Text Box 61"/>
            <p:cNvSpPr txBox="1">
              <a:spLocks noChangeArrowheads="1"/>
            </p:cNvSpPr>
            <p:nvPr/>
          </p:nvSpPr>
          <p:spPr bwMode="auto">
            <a:xfrm>
              <a:off x="303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0" name="Text Box 62"/>
            <p:cNvSpPr txBox="1">
              <a:spLocks noChangeArrowheads="1"/>
            </p:cNvSpPr>
            <p:nvPr/>
          </p:nvSpPr>
          <p:spPr bwMode="auto">
            <a:xfrm>
              <a:off x="33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591" name="Text Box 63"/>
            <p:cNvSpPr txBox="1">
              <a:spLocks noChangeArrowheads="1"/>
            </p:cNvSpPr>
            <p:nvPr/>
          </p:nvSpPr>
          <p:spPr bwMode="auto">
            <a:xfrm>
              <a:off x="3594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2" name="Text Box 64"/>
            <p:cNvSpPr txBox="1">
              <a:spLocks noChangeArrowheads="1"/>
            </p:cNvSpPr>
            <p:nvPr/>
          </p:nvSpPr>
          <p:spPr bwMode="auto">
            <a:xfrm>
              <a:off x="3930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3" name="Text Box 65"/>
            <p:cNvSpPr txBox="1">
              <a:spLocks noChangeArrowheads="1"/>
            </p:cNvSpPr>
            <p:nvPr/>
          </p:nvSpPr>
          <p:spPr bwMode="auto">
            <a:xfrm>
              <a:off x="4218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4" name="Text Box 66"/>
            <p:cNvSpPr txBox="1">
              <a:spLocks noChangeArrowheads="1"/>
            </p:cNvSpPr>
            <p:nvPr/>
          </p:nvSpPr>
          <p:spPr bwMode="auto">
            <a:xfrm>
              <a:off x="4506" y="2767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595" name="Text Box 67"/>
            <p:cNvSpPr txBox="1">
              <a:spLocks noChangeArrowheads="1"/>
            </p:cNvSpPr>
            <p:nvPr/>
          </p:nvSpPr>
          <p:spPr bwMode="auto">
            <a:xfrm>
              <a:off x="30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596" name="Text Box 68"/>
            <p:cNvSpPr txBox="1">
              <a:spLocks noChangeArrowheads="1"/>
            </p:cNvSpPr>
            <p:nvPr/>
          </p:nvSpPr>
          <p:spPr bwMode="auto">
            <a:xfrm>
              <a:off x="327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7</a:t>
              </a:r>
            </a:p>
          </p:txBody>
        </p:sp>
        <p:sp>
          <p:nvSpPr>
            <p:cNvPr id="22597" name="Text Box 69"/>
            <p:cNvSpPr txBox="1">
              <a:spLocks noChangeArrowheads="1"/>
            </p:cNvSpPr>
            <p:nvPr/>
          </p:nvSpPr>
          <p:spPr bwMode="auto">
            <a:xfrm>
              <a:off x="3566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11</a:t>
              </a:r>
            </a:p>
          </p:txBody>
        </p:sp>
        <p:sp>
          <p:nvSpPr>
            <p:cNvPr id="22598" name="Text Box 70"/>
            <p:cNvSpPr txBox="1">
              <a:spLocks noChangeArrowheads="1"/>
            </p:cNvSpPr>
            <p:nvPr/>
          </p:nvSpPr>
          <p:spPr bwMode="auto">
            <a:xfrm>
              <a:off x="3872" y="3055"/>
              <a:ext cx="310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10</a:t>
              </a:r>
            </a:p>
          </p:txBody>
        </p:sp>
        <p:sp>
          <p:nvSpPr>
            <p:cNvPr id="22599" name="Text Box 71"/>
            <p:cNvSpPr txBox="1">
              <a:spLocks noChangeArrowheads="1"/>
            </p:cNvSpPr>
            <p:nvPr/>
          </p:nvSpPr>
          <p:spPr bwMode="auto">
            <a:xfrm>
              <a:off x="4238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0" name="Text Box 72"/>
            <p:cNvSpPr txBox="1">
              <a:spLocks noChangeArrowheads="1"/>
            </p:cNvSpPr>
            <p:nvPr/>
          </p:nvSpPr>
          <p:spPr bwMode="auto">
            <a:xfrm>
              <a:off x="4506" y="3055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1" name="Text Box 73"/>
            <p:cNvSpPr txBox="1">
              <a:spLocks noChangeArrowheads="1"/>
            </p:cNvSpPr>
            <p:nvPr/>
          </p:nvSpPr>
          <p:spPr bwMode="auto">
            <a:xfrm>
              <a:off x="303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2" name="Text Box 74"/>
            <p:cNvSpPr txBox="1">
              <a:spLocks noChangeArrowheads="1"/>
            </p:cNvSpPr>
            <p:nvPr/>
          </p:nvSpPr>
          <p:spPr bwMode="auto">
            <a:xfrm>
              <a:off x="327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03" name="Text Box 75"/>
            <p:cNvSpPr txBox="1">
              <a:spLocks noChangeArrowheads="1"/>
            </p:cNvSpPr>
            <p:nvPr/>
          </p:nvSpPr>
          <p:spPr bwMode="auto">
            <a:xfrm>
              <a:off x="356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4" name="Text Box 76"/>
            <p:cNvSpPr txBox="1">
              <a:spLocks noChangeArrowheads="1"/>
            </p:cNvSpPr>
            <p:nvPr/>
          </p:nvSpPr>
          <p:spPr bwMode="auto">
            <a:xfrm>
              <a:off x="3882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4</a:t>
              </a:r>
            </a:p>
          </p:txBody>
        </p:sp>
        <p:sp>
          <p:nvSpPr>
            <p:cNvPr id="22605" name="Text Box 77"/>
            <p:cNvSpPr txBox="1">
              <a:spLocks noChangeArrowheads="1"/>
            </p:cNvSpPr>
            <p:nvPr/>
          </p:nvSpPr>
          <p:spPr bwMode="auto">
            <a:xfrm>
              <a:off x="4218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5</a:t>
              </a:r>
            </a:p>
          </p:txBody>
        </p:sp>
        <p:sp>
          <p:nvSpPr>
            <p:cNvPr id="22606" name="Text Box 78"/>
            <p:cNvSpPr txBox="1">
              <a:spLocks noChangeArrowheads="1"/>
            </p:cNvSpPr>
            <p:nvPr/>
          </p:nvSpPr>
          <p:spPr bwMode="auto">
            <a:xfrm>
              <a:off x="4526" y="334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7" name="Text Box 79"/>
            <p:cNvSpPr txBox="1">
              <a:spLocks noChangeArrowheads="1"/>
            </p:cNvSpPr>
            <p:nvPr/>
          </p:nvSpPr>
          <p:spPr bwMode="auto">
            <a:xfrm>
              <a:off x="30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2</a:t>
              </a:r>
            </a:p>
          </p:txBody>
        </p:sp>
        <p:sp>
          <p:nvSpPr>
            <p:cNvPr id="22608" name="Text Box 80"/>
            <p:cNvSpPr txBox="1">
              <a:spLocks noChangeArrowheads="1"/>
            </p:cNvSpPr>
            <p:nvPr/>
          </p:nvSpPr>
          <p:spPr bwMode="auto">
            <a:xfrm>
              <a:off x="329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09" name="Text Box 81"/>
            <p:cNvSpPr txBox="1">
              <a:spLocks noChangeArrowheads="1"/>
            </p:cNvSpPr>
            <p:nvPr/>
          </p:nvSpPr>
          <p:spPr bwMode="auto">
            <a:xfrm>
              <a:off x="356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0</a:t>
              </a:r>
            </a:p>
          </p:txBody>
        </p:sp>
        <p:sp>
          <p:nvSpPr>
            <p:cNvPr id="22610" name="Text Box 82"/>
            <p:cNvSpPr txBox="1">
              <a:spLocks noChangeArrowheads="1"/>
            </p:cNvSpPr>
            <p:nvPr/>
          </p:nvSpPr>
          <p:spPr bwMode="auto">
            <a:xfrm>
              <a:off x="3902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1</a:t>
              </a:r>
            </a:p>
          </p:txBody>
        </p:sp>
        <p:sp>
          <p:nvSpPr>
            <p:cNvPr id="22611" name="Text Box 83"/>
            <p:cNvSpPr txBox="1">
              <a:spLocks noChangeArrowheads="1"/>
            </p:cNvSpPr>
            <p:nvPr/>
          </p:nvSpPr>
          <p:spPr bwMode="auto">
            <a:xfrm>
              <a:off x="4238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2" name="Text Box 84"/>
            <p:cNvSpPr txBox="1">
              <a:spLocks noChangeArrowheads="1"/>
            </p:cNvSpPr>
            <p:nvPr/>
          </p:nvSpPr>
          <p:spPr bwMode="auto">
            <a:xfrm>
              <a:off x="4526" y="3583"/>
              <a:ext cx="213" cy="25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smtClean="0">
                  <a:solidFill>
                    <a:srgbClr val="000000"/>
                  </a:solidFill>
                  <a:latin typeface="Futura Bk BT" pitchFamily="34" charset="0"/>
                </a:rPr>
                <a:t>3</a:t>
              </a:r>
            </a:p>
          </p:txBody>
        </p:sp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4489" y="3936"/>
              <a:ext cx="229" cy="28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  <a:latin typeface="Futura Bk BT" pitchFamily="34" charset="0"/>
                </a:rPr>
                <a:t>b</a:t>
              </a:r>
            </a:p>
          </p:txBody>
        </p:sp>
        <p:sp>
          <p:nvSpPr>
            <p:cNvPr id="22614" name="Oval 86"/>
            <p:cNvSpPr>
              <a:spLocks noChangeArrowheads="1"/>
            </p:cNvSpPr>
            <p:nvPr/>
          </p:nvSpPr>
          <p:spPr bwMode="auto">
            <a:xfrm>
              <a:off x="3600" y="2976"/>
              <a:ext cx="576" cy="384"/>
            </a:xfrm>
            <a:prstGeom prst="ellipse">
              <a:avLst/>
            </a:prstGeom>
            <a:noFill/>
            <a:ln w="508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  <a:latin typeface="Futura Bk BT" pitchFamily="34" charset="0"/>
              </a:endParaRPr>
            </a:p>
          </p:txBody>
        </p:sp>
      </p:grpSp>
      <p:sp>
        <p:nvSpPr>
          <p:cNvPr id="22615" name="Oval 87"/>
          <p:cNvSpPr>
            <a:spLocks noChangeArrowheads="1"/>
          </p:cNvSpPr>
          <p:nvPr/>
        </p:nvSpPr>
        <p:spPr bwMode="auto">
          <a:xfrm>
            <a:off x="5867400" y="21336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16" name="Rectangle 88"/>
          <p:cNvSpPr>
            <a:spLocks noChangeArrowheads="1"/>
          </p:cNvSpPr>
          <p:nvPr/>
        </p:nvSpPr>
        <p:spPr bwMode="auto">
          <a:xfrm>
            <a:off x="304800" y="228600"/>
            <a:ext cx="5334000" cy="762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smtClean="0">
                <a:solidFill>
                  <a:srgbClr val="000000"/>
                </a:solidFill>
                <a:latin typeface="Futura Bk BT" pitchFamily="34" charset="0"/>
              </a:rPr>
              <a:t>Hough transform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0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7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8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6314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5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9" name="Rectangle 15"/>
          <p:cNvSpPr>
            <a:spLocks noChangeArrowheads="1"/>
          </p:cNvSpPr>
          <p:nvPr/>
        </p:nvSpPr>
        <p:spPr bwMode="auto">
          <a:xfrm>
            <a:off x="304800" y="228600"/>
            <a:ext cx="5334000" cy="7620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400" b="1" smtClean="0">
                <a:solidFill>
                  <a:srgbClr val="000000"/>
                </a:solidFill>
                <a:latin typeface="Futura Bk BT" pitchFamily="34" charset="0"/>
              </a:rPr>
              <a:t>Hough transform</a:t>
            </a:r>
          </a:p>
        </p:txBody>
      </p:sp>
      <p:sp>
        <p:nvSpPr>
          <p:cNvPr id="226321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2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3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4" name="Rectangle 20"/>
          <p:cNvSpPr>
            <a:spLocks noChangeArrowheads="1"/>
          </p:cNvSpPr>
          <p:nvPr/>
        </p:nvSpPr>
        <p:spPr bwMode="auto">
          <a:xfrm>
            <a:off x="381000" y="1676400"/>
            <a:ext cx="7696200" cy="4572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Issue : parameter space [</a:t>
            </a:r>
            <a:r>
              <a:rPr lang="en-US" sz="2400" dirty="0" err="1" smtClean="0">
                <a:solidFill>
                  <a:srgbClr val="000000"/>
                </a:solidFill>
                <a:latin typeface="Futura Bk BT" pitchFamily="34" charset="0"/>
              </a:rPr>
              <a:t>m,b</a:t>
            </a:r>
            <a:r>
              <a:rPr lang="en-US" sz="2400" dirty="0" smtClean="0">
                <a:solidFill>
                  <a:srgbClr val="000000"/>
                </a:solidFill>
                <a:latin typeface="Futura Bk BT" pitchFamily="34" charset="0"/>
              </a:rPr>
              <a:t>] is unbounded…</a:t>
            </a:r>
          </a:p>
        </p:txBody>
      </p:sp>
      <p:sp>
        <p:nvSpPr>
          <p:cNvPr id="226325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26326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26330" name="Freeform 26"/>
          <p:cNvSpPr>
            <a:spLocks/>
          </p:cNvSpPr>
          <p:nvPr/>
        </p:nvSpPr>
        <p:spPr bwMode="auto">
          <a:xfrm>
            <a:off x="5029200" y="3048000"/>
            <a:ext cx="1981200" cy="23749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1" name="Line 27"/>
          <p:cNvSpPr>
            <a:spLocks noChangeShapeType="1"/>
          </p:cNvSpPr>
          <p:nvPr/>
        </p:nvSpPr>
        <p:spPr bwMode="auto">
          <a:xfrm flipV="1">
            <a:off x="1600200" y="4419600"/>
            <a:ext cx="990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aphicFrame>
        <p:nvGraphicFramePr>
          <p:cNvPr id="226332" name="Object 28"/>
          <p:cNvGraphicFramePr>
            <a:graphicFrameLocks noChangeAspect="1"/>
          </p:cNvGraphicFramePr>
          <p:nvPr/>
        </p:nvGraphicFramePr>
        <p:xfrm>
          <a:off x="2633663" y="6172200"/>
          <a:ext cx="31210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8" name="Equation" r:id="rId4" imgW="1320480" imgH="203040" progId="Equation.3">
                  <p:embed/>
                </p:oleObj>
              </mc:Choice>
              <mc:Fallback>
                <p:oleObj name="Equation" r:id="rId4" imgW="1320480" imgH="203040" progId="Equation.3">
                  <p:embed/>
                  <p:pic>
                    <p:nvPicPr>
                      <p:cNvPr id="22633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3663" y="6172200"/>
                        <a:ext cx="312102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3" name="Object 29"/>
          <p:cNvGraphicFramePr>
            <a:graphicFrameLocks noChangeAspect="1"/>
          </p:cNvGraphicFramePr>
          <p:nvPr/>
        </p:nvGraphicFramePr>
        <p:xfrm>
          <a:off x="2093913" y="4800600"/>
          <a:ext cx="4206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9" name="Equation" r:id="rId6" imgW="177480" imgH="177480" progId="Equation.3">
                  <p:embed/>
                </p:oleObj>
              </mc:Choice>
              <mc:Fallback>
                <p:oleObj name="Equation" r:id="rId6" imgW="177480" imgH="177480" progId="Equation.3">
                  <p:embed/>
                  <p:pic>
                    <p:nvPicPr>
                      <p:cNvPr id="22633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4800600"/>
                        <a:ext cx="4206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4" name="Object 30"/>
          <p:cNvGraphicFramePr>
            <a:graphicFrameLocks noChangeAspect="1"/>
          </p:cNvGraphicFramePr>
          <p:nvPr/>
        </p:nvGraphicFramePr>
        <p:xfrm>
          <a:off x="1828800" y="44196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0" name="Equation" r:id="rId8" imgW="152280" imgH="164880" progId="Equation.3">
                  <p:embed/>
                </p:oleObj>
              </mc:Choice>
              <mc:Fallback>
                <p:oleObj name="Equation" r:id="rId8" imgW="152280" imgH="164880" progId="Equation.3">
                  <p:embed/>
                  <p:pic>
                    <p:nvPicPr>
                      <p:cNvPr id="2263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196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35" name="Freeform 31"/>
          <p:cNvSpPr>
            <a:spLocks/>
          </p:cNvSpPr>
          <p:nvPr/>
        </p:nvSpPr>
        <p:spPr bwMode="auto">
          <a:xfrm>
            <a:off x="1905000" y="5029200"/>
            <a:ext cx="1778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96"/>
              </a:cxn>
              <a:cxn ang="0">
                <a:pos x="96" y="192"/>
              </a:cxn>
            </a:cxnLst>
            <a:rect l="0" t="0" r="r" b="b"/>
            <a:pathLst>
              <a:path w="112" h="192">
                <a:moveTo>
                  <a:pt x="0" y="0"/>
                </a:moveTo>
                <a:cubicBezTo>
                  <a:pt x="40" y="32"/>
                  <a:pt x="80" y="64"/>
                  <a:pt x="96" y="96"/>
                </a:cubicBezTo>
                <a:cubicBezTo>
                  <a:pt x="112" y="128"/>
                  <a:pt x="104" y="160"/>
                  <a:pt x="96" y="192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6" name="Freeform 32"/>
          <p:cNvSpPr>
            <a:spLocks/>
          </p:cNvSpPr>
          <p:nvPr/>
        </p:nvSpPr>
        <p:spPr bwMode="auto">
          <a:xfrm>
            <a:off x="4800600" y="3124200"/>
            <a:ext cx="2438400" cy="1905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7" name="Freeform 33"/>
          <p:cNvSpPr>
            <a:spLocks/>
          </p:cNvSpPr>
          <p:nvPr/>
        </p:nvSpPr>
        <p:spPr bwMode="auto">
          <a:xfrm>
            <a:off x="4724400" y="3429000"/>
            <a:ext cx="2438400" cy="1143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0" name="Oval 16"/>
          <p:cNvSpPr>
            <a:spLocks noChangeArrowheads="1"/>
          </p:cNvSpPr>
          <p:nvPr/>
        </p:nvSpPr>
        <p:spPr bwMode="auto">
          <a:xfrm>
            <a:off x="5715000" y="4267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8" name="Rectangle 34"/>
          <p:cNvSpPr>
            <a:spLocks noChangeArrowheads="1"/>
          </p:cNvSpPr>
          <p:nvPr/>
        </p:nvSpPr>
        <p:spPr bwMode="auto">
          <a:xfrm>
            <a:off x="76200" y="2209800"/>
            <a:ext cx="8839200" cy="52322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Futura Bk BT" pitchFamily="34" charset="0"/>
              </a:rPr>
              <a:t>Use a polar representation for the parameter space </a:t>
            </a:r>
          </a:p>
        </p:txBody>
      </p:sp>
      <p:graphicFrame>
        <p:nvGraphicFramePr>
          <p:cNvPr id="226339" name="Object 35"/>
          <p:cNvGraphicFramePr>
            <a:graphicFrameLocks noChangeAspect="1"/>
          </p:cNvGraphicFramePr>
          <p:nvPr/>
        </p:nvGraphicFramePr>
        <p:xfrm>
          <a:off x="7620000" y="5486400"/>
          <a:ext cx="42068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1" name="Equation" r:id="rId10" imgW="177480" imgH="177480" progId="Equation.3">
                  <p:embed/>
                </p:oleObj>
              </mc:Choice>
              <mc:Fallback>
                <p:oleObj name="Equation" r:id="rId10" imgW="177480" imgH="177480" progId="Equation.3">
                  <p:embed/>
                  <p:pic>
                    <p:nvPicPr>
                      <p:cNvPr id="226339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486400"/>
                        <a:ext cx="42068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40" name="Object 36"/>
          <p:cNvGraphicFramePr>
            <a:graphicFrameLocks noChangeAspect="1"/>
          </p:cNvGraphicFramePr>
          <p:nvPr/>
        </p:nvGraphicFramePr>
        <p:xfrm>
          <a:off x="4114800" y="31242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2" name="Equation" r:id="rId11" imgW="152280" imgH="164880" progId="Equation.3">
                  <p:embed/>
                </p:oleObj>
              </mc:Choice>
              <mc:Fallback>
                <p:oleObj name="Equation" r:id="rId11" imgW="152280" imgH="164880" progId="Equation.3">
                  <p:embed/>
                  <p:pic>
                    <p:nvPicPr>
                      <p:cNvPr id="22634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3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animBg="1"/>
      <p:bldP spid="226322" grpId="0" animBg="1"/>
      <p:bldP spid="226323" grpId="0" animBg="1"/>
      <p:bldP spid="226330" grpId="0" animBg="1"/>
      <p:bldP spid="226331" grpId="0" animBg="1"/>
      <p:bldP spid="226335" grpId="0" animBg="1"/>
      <p:bldP spid="226336" grpId="0" animBg="1"/>
      <p:bldP spid="2263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Where are we?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9553"/>
            <a:ext cx="7236012" cy="572844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Interest points</a:t>
            </a:r>
            <a:endParaRPr lang="en-US" dirty="0"/>
          </a:p>
          <a:p>
            <a:pPr lvl="1"/>
            <a:r>
              <a:rPr lang="en-US" dirty="0" smtClean="0"/>
              <a:t>Find </a:t>
            </a:r>
            <a:r>
              <a:rPr lang="en-US" i="1" dirty="0" smtClean="0"/>
              <a:t>distinct </a:t>
            </a:r>
            <a:r>
              <a:rPr lang="en-US" dirty="0" smtClean="0"/>
              <a:t>and </a:t>
            </a:r>
            <a:r>
              <a:rPr lang="en-US" i="1" dirty="0" smtClean="0"/>
              <a:t>repeatable</a:t>
            </a:r>
            <a:r>
              <a:rPr lang="en-US" dirty="0" smtClean="0"/>
              <a:t> points in images</a:t>
            </a:r>
          </a:p>
          <a:p>
            <a:pPr lvl="1"/>
            <a:r>
              <a:rPr lang="en-US" dirty="0" smtClean="0"/>
              <a:t>Harris-&gt; corners, </a:t>
            </a:r>
            <a:r>
              <a:rPr lang="en-US" dirty="0" err="1" smtClean="0"/>
              <a:t>DoG</a:t>
            </a:r>
            <a:r>
              <a:rPr lang="en-US" dirty="0" smtClean="0"/>
              <a:t> -&gt; blobs</a:t>
            </a:r>
          </a:p>
          <a:p>
            <a:pPr lvl="1"/>
            <a:r>
              <a:rPr lang="en-US" dirty="0" smtClean="0"/>
              <a:t>SIFT -&gt; feature descriptor</a:t>
            </a:r>
          </a:p>
          <a:p>
            <a:r>
              <a:rPr lang="en-US" dirty="0" smtClean="0"/>
              <a:t>Feature tracking and optical flow</a:t>
            </a:r>
          </a:p>
          <a:p>
            <a:pPr lvl="1"/>
            <a:r>
              <a:rPr lang="en-US" dirty="0" smtClean="0"/>
              <a:t>Find motion of a </a:t>
            </a:r>
            <a:r>
              <a:rPr lang="en-US" dirty="0" err="1" smtClean="0"/>
              <a:t>keypoint</a:t>
            </a:r>
            <a:r>
              <a:rPr lang="en-US" dirty="0" smtClean="0"/>
              <a:t>/pixel over time</a:t>
            </a:r>
          </a:p>
          <a:p>
            <a:pPr lvl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brightness consistency, small motion, spatial coherence</a:t>
            </a:r>
          </a:p>
          <a:p>
            <a:pPr lvl="1"/>
            <a:r>
              <a:rPr lang="en-US" dirty="0" smtClean="0"/>
              <a:t>Handle large motion: </a:t>
            </a:r>
          </a:p>
          <a:p>
            <a:pPr lvl="2"/>
            <a:r>
              <a:rPr lang="en-US" dirty="0" smtClean="0"/>
              <a:t>iterative update + pyramid search</a:t>
            </a:r>
            <a:endParaRPr lang="en-US" dirty="0"/>
          </a:p>
          <a:p>
            <a:r>
              <a:rPr lang="en-US" dirty="0" smtClean="0"/>
              <a:t>Fitting and alignment (this class)</a:t>
            </a:r>
          </a:p>
          <a:p>
            <a:pPr lvl="1"/>
            <a:r>
              <a:rPr lang="en-US" dirty="0"/>
              <a:t>find the transformation </a:t>
            </a:r>
            <a:r>
              <a:rPr lang="en-US" dirty="0" smtClean="0"/>
              <a:t>parameters that </a:t>
            </a:r>
            <a:br>
              <a:rPr lang="en-US" dirty="0" smtClean="0"/>
            </a:br>
            <a:r>
              <a:rPr lang="en-US" dirty="0" smtClean="0"/>
              <a:t>best </a:t>
            </a:r>
            <a:r>
              <a:rPr lang="en-US" dirty="0"/>
              <a:t>align matched points</a:t>
            </a:r>
            <a:endParaRPr lang="en-US" dirty="0" smtClean="0"/>
          </a:p>
          <a:p>
            <a:r>
              <a:rPr lang="en-US" dirty="0" smtClean="0"/>
              <a:t>Object instance recognition (next class)</a:t>
            </a:r>
          </a:p>
          <a:p>
            <a:pPr lvl="1"/>
            <a:r>
              <a:rPr lang="en-US" dirty="0" err="1"/>
              <a:t>Keypoint</a:t>
            </a:r>
            <a:r>
              <a:rPr lang="en-US" dirty="0"/>
              <a:t>-based object instance recognition and search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3" y="2524592"/>
            <a:ext cx="2223247" cy="9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222" y="5670735"/>
            <a:ext cx="1024660" cy="10589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43866" y="3562472"/>
            <a:ext cx="2177020" cy="1015504"/>
            <a:chOff x="863221" y="1806008"/>
            <a:chExt cx="7426144" cy="34640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875" y="1806008"/>
              <a:ext cx="3701490" cy="34640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221" y="1806008"/>
              <a:ext cx="3662928" cy="3464036"/>
            </a:xfrm>
            <a:prstGeom prst="rect">
              <a:avLst/>
            </a:prstGeom>
          </p:spPr>
        </p:pic>
      </p:grpSp>
      <p:pic>
        <p:nvPicPr>
          <p:cNvPr id="96258" name="Picture 2" descr="https://filebox.ece.vt.edu/~jbhuang/teaching/ece5554-4554/fa16/images/fitt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41" y="4645444"/>
            <a:ext cx="957823" cy="9578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811241"/>
              </p:ext>
            </p:extLst>
          </p:nvPr>
        </p:nvGraphicFramePr>
        <p:xfrm>
          <a:off x="6934457" y="714186"/>
          <a:ext cx="2195838" cy="175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2" name="Image" r:id="rId8" imgW="8761905" imgH="7009524" progId="Photoshop.Image.10">
                  <p:embed/>
                </p:oleObj>
              </mc:Choice>
              <mc:Fallback>
                <p:oleObj name="Image" r:id="rId8" imgW="8761905" imgH="7009524" progId="Photoshop.Image.10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457" y="714186"/>
                        <a:ext cx="2195838" cy="1755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8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 contrast="30000"/>
          </a:blip>
          <a:srcRect/>
          <a:stretch>
            <a:fillRect/>
          </a:stretch>
        </p:blipFill>
        <p:spPr bwMode="auto">
          <a:xfrm>
            <a:off x="469900" y="1316038"/>
            <a:ext cx="8293100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2114550" y="5578475"/>
            <a:ext cx="1027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features</a:t>
            </a: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6356350" y="556418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votes</a:t>
            </a:r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304800" y="228600"/>
            <a:ext cx="8077200" cy="7016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mtClean="0">
                <a:solidFill>
                  <a:srgbClr val="000000"/>
                </a:solidFill>
                <a:latin typeface="Futura Bk BT" pitchFamily="34" charset="0"/>
              </a:rPr>
              <a:t>Hough transform - experiments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print">
            <a:lum bright="24000" contrast="18000"/>
          </a:blip>
          <a:srcRect/>
          <a:stretch>
            <a:fillRect/>
          </a:stretch>
        </p:blipFill>
        <p:spPr bwMode="auto">
          <a:xfrm>
            <a:off x="533400" y="1112838"/>
            <a:ext cx="816451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2133600" y="51054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features</a:t>
            </a:r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6324600" y="51054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votes</a:t>
            </a:r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5715000"/>
            <a:ext cx="7772400" cy="685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sz="2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 smtClean="0"/>
              <a:t>Need to adjust grid size or smooth</a:t>
            </a:r>
            <a:endParaRPr lang="en-US" sz="2800" dirty="0"/>
          </a:p>
        </p:txBody>
      </p:sp>
      <p:sp>
        <p:nvSpPr>
          <p:cNvPr id="234504" name="Rectangle 8"/>
          <p:cNvSpPr>
            <a:spLocks noChangeArrowheads="1"/>
          </p:cNvSpPr>
          <p:nvPr/>
        </p:nvSpPr>
        <p:spPr bwMode="auto">
          <a:xfrm>
            <a:off x="304800" y="228600"/>
            <a:ext cx="8077200" cy="7016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mtClean="0">
                <a:solidFill>
                  <a:srgbClr val="000000"/>
                </a:solidFill>
                <a:latin typeface="Futura Bk BT" pitchFamily="34" charset="0"/>
              </a:rPr>
              <a:t>Hough transform - experiments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343400" y="1447800"/>
            <a:ext cx="3352800" cy="3352800"/>
            <a:chOff x="2736" y="912"/>
            <a:chExt cx="2112" cy="2112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2736" y="1584"/>
              <a:ext cx="2112" cy="768"/>
              <a:chOff x="3072" y="960"/>
              <a:chExt cx="2112" cy="768"/>
            </a:xfrm>
          </p:grpSpPr>
          <p:sp>
            <p:nvSpPr>
              <p:cNvPr id="234505" name="Line 9"/>
              <p:cNvSpPr>
                <a:spLocks noChangeShapeType="1"/>
              </p:cNvSpPr>
              <p:nvPr/>
            </p:nvSpPr>
            <p:spPr bwMode="auto">
              <a:xfrm>
                <a:off x="3072" y="960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6" name="Line 10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7" name="Line 11"/>
              <p:cNvSpPr>
                <a:spLocks noChangeShapeType="1"/>
              </p:cNvSpPr>
              <p:nvPr/>
            </p:nvSpPr>
            <p:spPr bwMode="auto">
              <a:xfrm>
                <a:off x="3072" y="1344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8" name="Line 12"/>
              <p:cNvSpPr>
                <a:spLocks noChangeShapeType="1"/>
              </p:cNvSpPr>
              <p:nvPr/>
            </p:nvSpPr>
            <p:spPr bwMode="auto">
              <a:xfrm>
                <a:off x="3072" y="1536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09" name="Line 13"/>
              <p:cNvSpPr>
                <a:spLocks noChangeShapeType="1"/>
              </p:cNvSpPr>
              <p:nvPr/>
            </p:nvSpPr>
            <p:spPr bwMode="auto">
              <a:xfrm>
                <a:off x="3072" y="1728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 rot="5400000">
              <a:off x="2640" y="1583"/>
              <a:ext cx="2112" cy="769"/>
              <a:chOff x="3168" y="1056"/>
              <a:chExt cx="2112" cy="769"/>
            </a:xfrm>
          </p:grpSpPr>
          <p:sp>
            <p:nvSpPr>
              <p:cNvPr id="234510" name="Line 14"/>
              <p:cNvSpPr>
                <a:spLocks noChangeShapeType="1"/>
              </p:cNvSpPr>
              <p:nvPr/>
            </p:nvSpPr>
            <p:spPr bwMode="auto">
              <a:xfrm>
                <a:off x="3168" y="1056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1" name="Line 15"/>
              <p:cNvSpPr>
                <a:spLocks noChangeShapeType="1"/>
              </p:cNvSpPr>
              <p:nvPr/>
            </p:nvSpPr>
            <p:spPr bwMode="auto">
              <a:xfrm>
                <a:off x="3168" y="1248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2" name="Line 16"/>
              <p:cNvSpPr>
                <a:spLocks noChangeShapeType="1"/>
              </p:cNvSpPr>
              <p:nvPr/>
            </p:nvSpPr>
            <p:spPr bwMode="auto">
              <a:xfrm>
                <a:off x="3168" y="1440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3" name="Line 17"/>
              <p:cNvSpPr>
                <a:spLocks noChangeShapeType="1"/>
              </p:cNvSpPr>
              <p:nvPr/>
            </p:nvSpPr>
            <p:spPr bwMode="auto">
              <a:xfrm>
                <a:off x="3168" y="1632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14" name="Line 18"/>
              <p:cNvSpPr>
                <a:spLocks noChangeShapeType="1"/>
              </p:cNvSpPr>
              <p:nvPr/>
            </p:nvSpPr>
            <p:spPr bwMode="auto">
              <a:xfrm>
                <a:off x="3168" y="1824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</p:grpSp>
      <p:sp>
        <p:nvSpPr>
          <p:cNvPr id="234517" name="Text Box 21"/>
          <p:cNvSpPr txBox="1">
            <a:spLocks noChangeArrowheads="1"/>
          </p:cNvSpPr>
          <p:nvPr/>
        </p:nvSpPr>
        <p:spPr bwMode="auto">
          <a:xfrm>
            <a:off x="1676400" y="1371600"/>
            <a:ext cx="1677988" cy="457200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Noisy data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495800" y="1600200"/>
            <a:ext cx="3352800" cy="3352800"/>
            <a:chOff x="2736" y="912"/>
            <a:chExt cx="2112" cy="2112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2736" y="1584"/>
              <a:ext cx="2112" cy="768"/>
              <a:chOff x="3072" y="960"/>
              <a:chExt cx="2112" cy="768"/>
            </a:xfrm>
          </p:grpSpPr>
          <p:sp>
            <p:nvSpPr>
              <p:cNvPr id="234521" name="Line 25"/>
              <p:cNvSpPr>
                <a:spLocks noChangeShapeType="1"/>
              </p:cNvSpPr>
              <p:nvPr/>
            </p:nvSpPr>
            <p:spPr bwMode="auto">
              <a:xfrm>
                <a:off x="3072" y="960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2" name="Line 26"/>
              <p:cNvSpPr>
                <a:spLocks noChangeShapeType="1"/>
              </p:cNvSpPr>
              <p:nvPr/>
            </p:nvSpPr>
            <p:spPr bwMode="auto">
              <a:xfrm>
                <a:off x="3072" y="1152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3" name="Line 27"/>
              <p:cNvSpPr>
                <a:spLocks noChangeShapeType="1"/>
              </p:cNvSpPr>
              <p:nvPr/>
            </p:nvSpPr>
            <p:spPr bwMode="auto">
              <a:xfrm>
                <a:off x="3072" y="1344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4" name="Line 28"/>
              <p:cNvSpPr>
                <a:spLocks noChangeShapeType="1"/>
              </p:cNvSpPr>
              <p:nvPr/>
            </p:nvSpPr>
            <p:spPr bwMode="auto">
              <a:xfrm>
                <a:off x="3072" y="1536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5" name="Line 29"/>
              <p:cNvSpPr>
                <a:spLocks noChangeShapeType="1"/>
              </p:cNvSpPr>
              <p:nvPr/>
            </p:nvSpPr>
            <p:spPr bwMode="auto">
              <a:xfrm>
                <a:off x="3072" y="1728"/>
                <a:ext cx="2112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  <p:grpSp>
          <p:nvGrpSpPr>
            <p:cNvPr id="7" name="Group 30"/>
            <p:cNvGrpSpPr>
              <a:grpSpLocks/>
            </p:cNvGrpSpPr>
            <p:nvPr/>
          </p:nvGrpSpPr>
          <p:grpSpPr bwMode="auto">
            <a:xfrm rot="5400000">
              <a:off x="2640" y="1583"/>
              <a:ext cx="2112" cy="769"/>
              <a:chOff x="3168" y="1056"/>
              <a:chExt cx="2112" cy="769"/>
            </a:xfrm>
          </p:grpSpPr>
          <p:sp>
            <p:nvSpPr>
              <p:cNvPr id="234527" name="Line 31"/>
              <p:cNvSpPr>
                <a:spLocks noChangeShapeType="1"/>
              </p:cNvSpPr>
              <p:nvPr/>
            </p:nvSpPr>
            <p:spPr bwMode="auto">
              <a:xfrm>
                <a:off x="3168" y="1056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8" name="Line 32"/>
              <p:cNvSpPr>
                <a:spLocks noChangeShapeType="1"/>
              </p:cNvSpPr>
              <p:nvPr/>
            </p:nvSpPr>
            <p:spPr bwMode="auto">
              <a:xfrm>
                <a:off x="3168" y="1248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29" name="Line 33"/>
              <p:cNvSpPr>
                <a:spLocks noChangeShapeType="1"/>
              </p:cNvSpPr>
              <p:nvPr/>
            </p:nvSpPr>
            <p:spPr bwMode="auto">
              <a:xfrm>
                <a:off x="3168" y="1440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30" name="Line 34"/>
              <p:cNvSpPr>
                <a:spLocks noChangeShapeType="1"/>
              </p:cNvSpPr>
              <p:nvPr/>
            </p:nvSpPr>
            <p:spPr bwMode="auto">
              <a:xfrm>
                <a:off x="3168" y="1632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  <p:sp>
            <p:nvSpPr>
              <p:cNvPr id="234531" name="Line 35"/>
              <p:cNvSpPr>
                <a:spLocks noChangeShapeType="1"/>
              </p:cNvSpPr>
              <p:nvPr/>
            </p:nvSpPr>
            <p:spPr bwMode="auto">
              <a:xfrm>
                <a:off x="3168" y="1824"/>
                <a:ext cx="2112" cy="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Futura Bk BT" pitchFamily="34" charset="0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5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3820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1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5791200"/>
            <a:ext cx="7467600" cy="685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Issue: spurious peaks due to uniform noise</a:t>
            </a:r>
          </a:p>
        </p:txBody>
      </p:sp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2133600" y="53482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cs typeface="Arial" charset="0"/>
              </a:rPr>
              <a:t>features</a:t>
            </a:r>
          </a:p>
        </p:txBody>
      </p:sp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6324600" y="53482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mtClean="0">
                <a:solidFill>
                  <a:srgbClr val="000000"/>
                </a:solidFill>
                <a:cs typeface="Arial" charset="0"/>
              </a:rPr>
              <a:t>votes</a:t>
            </a:r>
          </a:p>
        </p:txBody>
      </p:sp>
      <p:sp>
        <p:nvSpPr>
          <p:cNvPr id="241672" name="Rectangle 8"/>
          <p:cNvSpPr>
            <a:spLocks noChangeArrowheads="1"/>
          </p:cNvSpPr>
          <p:nvPr/>
        </p:nvSpPr>
        <p:spPr bwMode="auto">
          <a:xfrm>
            <a:off x="304800" y="228600"/>
            <a:ext cx="8077200" cy="7016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4000" b="1" smtClean="0">
                <a:solidFill>
                  <a:srgbClr val="000000"/>
                </a:solidFill>
                <a:latin typeface="Futura Bk BT" pitchFamily="34" charset="0"/>
              </a:rPr>
              <a:t>Hough transform - experiments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1. Image </a:t>
            </a:r>
            <a:r>
              <a:rPr lang="en-US" dirty="0" smtClean="0">
                <a:sym typeface="Wingdings" pitchFamily="2" charset="2"/>
              </a:rPr>
              <a:t> Canny</a:t>
            </a:r>
            <a:endParaRPr lang="en-US" dirty="0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38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2. Canny </a:t>
            </a:r>
            <a:r>
              <a:rPr lang="en-US" dirty="0" smtClean="0">
                <a:sym typeface="Wingdings" pitchFamily="2" charset="2"/>
              </a:rPr>
              <a:t> Hough votes</a:t>
            </a:r>
            <a:endParaRPr lang="en-US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3" cstate="print"/>
          <a:srcRect l="19096" t="27779" r="40971" b="31944"/>
          <a:stretch>
            <a:fillRect/>
          </a:stretch>
        </p:blipFill>
        <p:spPr bwMode="auto">
          <a:xfrm>
            <a:off x="3276600" y="2362200"/>
            <a:ext cx="5476875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17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 cstate="print"/>
          <a:srcRect l="19096" t="27779" r="40971" b="31944"/>
          <a:stretch>
            <a:fillRect/>
          </a:stretch>
        </p:blipFill>
        <p:spPr bwMode="auto">
          <a:xfrm>
            <a:off x="304800" y="2438400"/>
            <a:ext cx="4268788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>
          <a:xfrm>
            <a:off x="630238" y="0"/>
            <a:ext cx="7886700" cy="1325563"/>
          </a:xfrm>
        </p:spPr>
        <p:txBody>
          <a:bodyPr/>
          <a:lstStyle/>
          <a:p>
            <a:r>
              <a:rPr lang="en-US" dirty="0" smtClean="0"/>
              <a:t>3. Hough votes </a:t>
            </a:r>
            <a:r>
              <a:rPr lang="en-US" dirty="0" smtClean="0">
                <a:sym typeface="Wingdings" pitchFamily="2" charset="2"/>
              </a:rPr>
              <a:t> Edges </a:t>
            </a:r>
            <a:endParaRPr lang="en-US" dirty="0" smtClean="0"/>
          </a:p>
        </p:txBody>
      </p:sp>
      <p:sp>
        <p:nvSpPr>
          <p:cNvPr id="47108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5257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smtClean="0"/>
              <a:t>	</a:t>
            </a:r>
          </a:p>
          <a:p>
            <a:pPr>
              <a:buFont typeface="Arial" charset="0"/>
              <a:buNone/>
            </a:pPr>
            <a:r>
              <a:rPr lang="en-US" sz="2800" smtClean="0"/>
              <a:t>Find peaks and post-process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print"/>
          <a:srcRect l="23016" t="15237" r="45238" b="16190"/>
          <a:stretch>
            <a:fillRect/>
          </a:stretch>
        </p:blipFill>
        <p:spPr bwMode="auto">
          <a:xfrm>
            <a:off x="4775200" y="1066800"/>
            <a:ext cx="406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643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Hough transform example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3058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5497513" y="6550025"/>
            <a:ext cx="3646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http://ostatic.com/files/images/ss_hough.jpg</a:t>
            </a:r>
          </a:p>
        </p:txBody>
      </p:sp>
    </p:spTree>
    <p:extLst>
      <p:ext uri="{BB962C8B-B14F-4D97-AF65-F5344CB8AC3E}">
        <p14:creationId xmlns:p14="http://schemas.microsoft.com/office/powerpoint/2010/main" val="6398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 smtClean="0"/>
              <a:t>For a fixed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4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 rot="16200000">
            <a:off x="6306369" y="5017315"/>
            <a:ext cx="365130" cy="20082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4097331" y="4487877"/>
            <a:ext cx="2848014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521338" y="5911884"/>
            <a:ext cx="2951208" cy="63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8113761" y="5984910"/>
          <a:ext cx="392048" cy="43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5" name="Equation" r:id="rId7" imgW="126835" imgH="139518" progId="Equation.3">
                  <p:embed/>
                </p:oleObj>
              </mc:Choice>
              <mc:Fallback>
                <p:oleObj name="Equation" r:id="rId7" imgW="126835" imgH="139518" progId="Equation.3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61" y="5984910"/>
                        <a:ext cx="392048" cy="4316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2"/>
          <p:cNvGraphicFramePr>
            <a:graphicFrameLocks noChangeAspect="1"/>
          </p:cNvGraphicFramePr>
          <p:nvPr/>
        </p:nvGraphicFramePr>
        <p:xfrm>
          <a:off x="4973638" y="3005138"/>
          <a:ext cx="3921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6" name="Equation" r:id="rId9" imgW="126725" imgH="177415" progId="Equation.3">
                  <p:embed/>
                </p:oleObj>
              </mc:Choice>
              <mc:Fallback>
                <p:oleObj name="Equation" r:id="rId9" imgW="126725" imgH="177415" progId="Equation.3">
                  <p:embed/>
                  <p:pic>
                    <p:nvPicPr>
                      <p:cNvPr id="51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3638" y="3005138"/>
                        <a:ext cx="3921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50223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by Devi Parikh from: 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of circle?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00800" y="2438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Equation of set of circles that all pass through a point?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16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33" grpId="0"/>
      <p:bldP spid="12" grpId="0" animBg="1"/>
      <p:bldP spid="1032" grpId="0"/>
      <p:bldP spid="17" grpId="0"/>
      <p:bldP spid="18" grpId="0"/>
      <p:bldP spid="1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4525962"/>
          </a:xfrm>
        </p:spPr>
        <p:txBody>
          <a:bodyPr/>
          <a:lstStyle/>
          <a:p>
            <a:r>
              <a:rPr lang="en-US" sz="2400" dirty="0" smtClean="0"/>
              <a:t>For a fixed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6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1601843" y="6086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pic>
        <p:nvPicPr>
          <p:cNvPr id="9" name="Picture 8" descr="img007"/>
          <p:cNvPicPr>
            <a:picLocks noChangeAspect="1" noChangeArrowheads="1"/>
          </p:cNvPicPr>
          <p:nvPr/>
        </p:nvPicPr>
        <p:blipFill>
          <a:blip r:embed="rId6" cstate="print"/>
          <a:srcRect r="52785"/>
          <a:stretch>
            <a:fillRect/>
          </a:stretch>
        </p:blipFill>
        <p:spPr bwMode="auto">
          <a:xfrm>
            <a:off x="847674" y="3081375"/>
            <a:ext cx="372898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6069033" y="605793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pic>
        <p:nvPicPr>
          <p:cNvPr id="14" name="Picture 13" descr="img007"/>
          <p:cNvPicPr>
            <a:picLocks noChangeAspect="1" noChangeArrowheads="1"/>
          </p:cNvPicPr>
          <p:nvPr/>
        </p:nvPicPr>
        <p:blipFill>
          <a:blip r:embed="rId6" cstate="print"/>
          <a:srcRect l="53306"/>
          <a:stretch>
            <a:fillRect/>
          </a:stretch>
        </p:blipFill>
        <p:spPr bwMode="auto">
          <a:xfrm>
            <a:off x="4608513" y="3081375"/>
            <a:ext cx="36878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2162141" y="4560903"/>
            <a:ext cx="693747" cy="43815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996007" y="4451364"/>
            <a:ext cx="693747" cy="6207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231" y="3810000"/>
            <a:ext cx="162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Intersection: most votes for center occur here.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 smtClean="0"/>
              <a:t>For an unknown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0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1066800" y="3100383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5691183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47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447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905000" y="3709983"/>
            <a:ext cx="1371600" cy="1295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3810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2514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4864105" y="2954332"/>
            <a:ext cx="4279895" cy="3249655"/>
            <a:chOff x="4864105" y="2954332"/>
            <a:chExt cx="4279895" cy="3249655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V="1">
              <a:off x="6032520" y="4999059"/>
              <a:ext cx="2482884" cy="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 flipH="1" flipV="1">
              <a:off x="5010156" y="3976695"/>
              <a:ext cx="204472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 rot="5400000">
              <a:off x="4845848" y="5017315"/>
              <a:ext cx="1204929" cy="11684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0" name="TextBox 29"/>
            <p:cNvSpPr txBox="1"/>
            <p:nvPr/>
          </p:nvSpPr>
          <p:spPr>
            <a:xfrm>
              <a:off x="8588430" y="4743468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00617" y="5327676"/>
              <a:ext cx="5555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2059" y="2954332"/>
              <a:ext cx="62859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2600" i="1" kern="1200" dirty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r</a:t>
              </a:r>
            </a:p>
          </p:txBody>
        </p:sp>
      </p:grp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2133600" y="4114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Oval 13"/>
          <p:cNvSpPr>
            <a:spLocks noChangeArrowheads="1"/>
          </p:cNvSpPr>
          <p:nvPr/>
        </p:nvSpPr>
        <p:spPr bwMode="auto">
          <a:xfrm>
            <a:off x="2286000" y="4343400"/>
            <a:ext cx="685800" cy="6858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0" y="4114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2438400" y="4876800"/>
            <a:ext cx="914400" cy="9144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9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1" grpId="0" animBg="1"/>
      <p:bldP spid="23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Review: Harris Corner Detector</a:t>
            </a:r>
            <a:endParaRPr lang="en-US" sz="2000" dirty="0" smtClean="0">
              <a:latin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38274"/>
            <a:ext cx="3810000" cy="4733925"/>
          </a:xfrm>
        </p:spPr>
        <p:txBody>
          <a:bodyPr/>
          <a:lstStyle/>
          <a:p>
            <a:r>
              <a:rPr lang="pl-PL" dirty="0" smtClean="0"/>
              <a:t>Second moment matrix</a:t>
            </a:r>
            <a:endParaRPr lang="en-US" dirty="0" smtClean="0"/>
          </a:p>
        </p:txBody>
      </p:sp>
      <p:graphicFrame>
        <p:nvGraphicFramePr>
          <p:cNvPr id="34820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0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348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DF674B-0DFB-4824-88D8-0975E4120CC4}" type="slidenum">
              <a:rPr lang="de-DE" smtClean="0"/>
              <a:pPr>
                <a:defRPr/>
              </a:pPr>
              <a:t>4</a:t>
            </a:fld>
            <a:endParaRPr lang="de-DE" smtClean="0"/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946" y="2131397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 dirty="0"/>
              <a:t>1. Image derivatives</a:t>
            </a:r>
            <a:endParaRPr lang="en-US" sz="1600" dirty="0"/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2. Square of derivatives</a:t>
            </a:r>
            <a:endParaRPr lang="en-US" sz="1600"/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sz="1600"/>
              <a:t>3. Gaussian </a:t>
            </a:r>
            <a:br>
              <a:rPr lang="pl-PL" sz="1600"/>
            </a:br>
            <a:r>
              <a:rPr lang="pl-PL" sz="1600"/>
              <a:t>    filter </a:t>
            </a:r>
            <a:r>
              <a:rPr lang="pl-PL" sz="1600" i="1"/>
              <a:t>g(</a:t>
            </a:r>
            <a:r>
              <a:rPr lang="pl-PL" sz="1600" i="1">
                <a:latin typeface="Symbol" pitchFamily="18" charset="2"/>
              </a:rPr>
              <a:t>s</a:t>
            </a:r>
            <a:r>
              <a:rPr lang="pl-PL" sz="1600" i="1" baseline="-25000"/>
              <a:t>I</a:t>
            </a:r>
            <a:r>
              <a:rPr lang="pl-PL" sz="1600" i="1"/>
              <a:t>)</a:t>
            </a:r>
            <a:endParaRPr lang="en-US" sz="1600" i="1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34846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4847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4848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x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  <p:sp>
          <p:nvSpPr>
            <p:cNvPr id="34849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i="1">
                  <a:solidFill>
                    <a:schemeClr val="bg1"/>
                  </a:solidFill>
                </a:rPr>
                <a:t>I</a:t>
              </a:r>
              <a:r>
                <a:rPr lang="pl-PL" i="1" baseline="-25000">
                  <a:solidFill>
                    <a:schemeClr val="bg1"/>
                  </a:solidFill>
                </a:rPr>
                <a:t>y</a:t>
              </a:r>
              <a:endParaRPr lang="en-US" i="1" baseline="-25000">
                <a:solidFill>
                  <a:schemeClr val="bg1"/>
                </a:solidFill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endParaRPr lang="en-US" i="1" baseline="30000">
              <a:solidFill>
                <a:schemeClr val="bg1"/>
              </a:solidFill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endParaRPr lang="en-US" i="1" baseline="-25000">
              <a:solidFill>
                <a:schemeClr val="bg1"/>
              </a:solidFill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 baseline="30000">
                <a:solidFill>
                  <a:schemeClr val="bg1"/>
                </a:solidFill>
              </a:rPr>
              <a:t>2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g(I</a:t>
            </a:r>
            <a:r>
              <a:rPr lang="pl-PL" i="1" baseline="-25000">
                <a:solidFill>
                  <a:schemeClr val="bg1"/>
                </a:solidFill>
              </a:rPr>
              <a:t>x</a:t>
            </a:r>
            <a:r>
              <a:rPr lang="pl-PL" i="1">
                <a:solidFill>
                  <a:schemeClr val="bg1"/>
                </a:solidFill>
              </a:rPr>
              <a:t>I</a:t>
            </a:r>
            <a:r>
              <a:rPr lang="pl-PL" i="1" baseline="-25000">
                <a:solidFill>
                  <a:schemeClr val="bg1"/>
                </a:solidFill>
              </a:rPr>
              <a:t>y</a:t>
            </a:r>
            <a:r>
              <a:rPr lang="pl-PL" i="1">
                <a:solidFill>
                  <a:schemeClr val="bg1"/>
                </a:solidFill>
              </a:rPr>
              <a:t>)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1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>
            <p:extLst/>
          </p:nvPr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2" name="Equation" r:id="rId18" imgW="2806560" imgH="228600" progId="Equation.3">
                  <p:embed/>
                </p:oleObj>
              </mc:Choice>
              <mc:Fallback>
                <p:oleObj name="Equation" r:id="rId18" imgW="280656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/>
              <a:t>4. Cornerness function </a:t>
            </a:r>
            <a:r>
              <a:rPr lang="en-US"/>
              <a:t>– </a:t>
            </a:r>
            <a:r>
              <a:rPr lang="pl-PL"/>
              <a:t>both eigenvalues are strong</a:t>
            </a:r>
            <a:endParaRPr lang="en-US" i="1"/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i="1">
                <a:solidFill>
                  <a:schemeClr val="bg1"/>
                </a:solidFill>
              </a:rPr>
              <a:t>har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dirty="0"/>
              <a:t>5. Non-maxima suppression</a:t>
            </a:r>
            <a:endParaRPr lang="en-US" i="1" dirty="0"/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3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85812" y="2591944"/>
            <a:ext cx="2017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(optionally, blur first)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9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 smtClean="0"/>
              <a:t>For an unknown radius </a:t>
            </a:r>
            <a:r>
              <a:rPr lang="en-US" sz="2400" dirty="0" err="1" smtClean="0"/>
              <a:t>r</a:t>
            </a:r>
            <a:endParaRPr lang="en-US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4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34584" t="60902" r="49167" b="11839"/>
          <a:stretch>
            <a:fillRect/>
          </a:stretch>
        </p:blipFill>
        <p:spPr bwMode="auto">
          <a:xfrm>
            <a:off x="5105400" y="3100383"/>
            <a:ext cx="27479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img007"/>
          <p:cNvPicPr>
            <a:picLocks noChangeAspect="1" noChangeArrowheads="1"/>
          </p:cNvPicPr>
          <p:nvPr/>
        </p:nvPicPr>
        <p:blipFill>
          <a:blip r:embed="rId7" cstate="print"/>
          <a:srcRect r="52724"/>
          <a:stretch>
            <a:fillRect/>
          </a:stretch>
        </p:blipFill>
        <p:spPr bwMode="auto">
          <a:xfrm>
            <a:off x="1066800" y="3100383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867400" y="5691183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47800" y="5705471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447800" y="3328983"/>
            <a:ext cx="29718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2514600" y="36337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3810000" y="4319583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640" t="68269" r="50998" b="18469"/>
          <a:stretch>
            <a:fillRect/>
          </a:stretch>
        </p:blipFill>
        <p:spPr bwMode="auto">
          <a:xfrm>
            <a:off x="6477000" y="3862383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2514600" y="492918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32839" y="4670442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02281" y="5327676"/>
            <a:ext cx="5555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4623" y="2954332"/>
            <a:ext cx="44603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rtl="0"/>
            <a:r>
              <a:rPr lang="en-US" sz="2600" i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519057" y="0"/>
            <a:ext cx="8229600" cy="1143000"/>
          </a:xfrm>
        </p:spPr>
        <p:txBody>
          <a:bodyPr/>
          <a:lstStyle/>
          <a:p>
            <a:r>
              <a:rPr lang="en-US" dirty="0" smtClean="0"/>
              <a:t>Hough transform for circles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2297097"/>
            <a:ext cx="8229600" cy="693747"/>
          </a:xfrm>
        </p:spPr>
        <p:txBody>
          <a:bodyPr/>
          <a:lstStyle/>
          <a:p>
            <a:r>
              <a:rPr lang="en-US" sz="2400" dirty="0" smtClean="0"/>
              <a:t>For an unknown radius r, </a:t>
            </a:r>
            <a:r>
              <a:rPr lang="en-US" sz="2400" b="1" dirty="0" smtClean="0"/>
              <a:t>known</a:t>
            </a:r>
            <a:r>
              <a:rPr lang="en-US" sz="2400" dirty="0" smtClean="0"/>
              <a:t> gradient direction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9057" y="116519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Circle: center (</a:t>
            </a:r>
            <a:r>
              <a:rPr lang="en-US" sz="2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a,b</a:t>
            </a:r>
            <a:r>
              <a:rPr lang="en-US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) and radius r</a:t>
            </a:r>
          </a:p>
          <a:p>
            <a:pPr marL="742950" lvl="1" indent="-285750" algn="l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09837" y="1639863"/>
          <a:ext cx="327660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8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37" y="1639863"/>
                        <a:ext cx="3276600" cy="53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img007"/>
          <p:cNvPicPr>
            <a:picLocks noChangeAspect="1" noChangeArrowheads="1"/>
          </p:cNvPicPr>
          <p:nvPr/>
        </p:nvPicPr>
        <p:blipFill>
          <a:blip r:embed="rId6" cstate="print"/>
          <a:srcRect r="52724"/>
          <a:stretch>
            <a:fillRect/>
          </a:stretch>
        </p:blipFill>
        <p:spPr bwMode="auto">
          <a:xfrm>
            <a:off x="1173213" y="2990844"/>
            <a:ext cx="31242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973813" y="5581644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Hough space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833525" y="5581685"/>
            <a:ext cx="228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Image space</a:t>
            </a: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1554213" y="3219444"/>
            <a:ext cx="2743200" cy="1981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Oval 11"/>
          <p:cNvSpPr>
            <a:spLocks noChangeArrowheads="1"/>
          </p:cNvSpPr>
          <p:nvPr/>
        </p:nvSpPr>
        <p:spPr bwMode="auto">
          <a:xfrm>
            <a:off x="2011413" y="3600444"/>
            <a:ext cx="13716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>
            <a:off x="4373613" y="4210044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7" cstate="print"/>
          <a:srcRect l="36250" t="66354" r="50417" b="5707"/>
          <a:stretch>
            <a:fillRect/>
          </a:stretch>
        </p:blipFill>
        <p:spPr bwMode="auto">
          <a:xfrm>
            <a:off x="5821413" y="3067044"/>
            <a:ext cx="2022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Line 17"/>
          <p:cNvSpPr>
            <a:spLocks noChangeShapeType="1"/>
          </p:cNvSpPr>
          <p:nvPr/>
        </p:nvSpPr>
        <p:spPr bwMode="auto">
          <a:xfrm rot="2717577">
            <a:off x="1875681" y="4663276"/>
            <a:ext cx="639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rot="2717577" flipV="1">
            <a:off x="2347963" y="4264019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val 15"/>
          <p:cNvSpPr>
            <a:spLocks noChangeArrowheads="1"/>
          </p:cNvSpPr>
          <p:nvPr/>
        </p:nvSpPr>
        <p:spPr bwMode="auto">
          <a:xfrm rot="2717577">
            <a:off x="2108251" y="4576757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>
            <a:off x="1630413" y="4667244"/>
            <a:ext cx="1143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2201913" y="4468807"/>
            <a:ext cx="26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sz="1200" i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θ</a:t>
            </a:r>
            <a:endParaRPr lang="en-US" sz="1200" i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544813" y="4133844"/>
            <a:ext cx="228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8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62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319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46982"/>
          <a:stretch>
            <a:fillRect/>
          </a:stretch>
        </p:blipFill>
        <p:spPr bwMode="auto">
          <a:xfrm>
            <a:off x="6032520" y="1603351"/>
            <a:ext cx="2957553" cy="371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653241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Votes: Penny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440" y="5473728"/>
            <a:ext cx="9310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Note: a different Hough transform (with separate accumulators) was used for each circle radius (quarters vs. penny).</a:t>
            </a:r>
          </a:p>
          <a:p>
            <a:pPr algn="l" rtl="0"/>
            <a:endParaRPr lang="en-US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0654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3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740" y="1590646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927" y="1584862"/>
            <a:ext cx="2783001" cy="370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981034" y="1184811"/>
            <a:ext cx="1441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Original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987792" y="1201707"/>
            <a:ext cx="2698750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Edges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Example: detecting circles with Hough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507189" y="1223345"/>
            <a:ext cx="2104972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Votes: Quarter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l="45650"/>
          <a:stretch>
            <a:fillRect/>
          </a:stretch>
        </p:blipFill>
        <p:spPr bwMode="auto">
          <a:xfrm>
            <a:off x="5996007" y="1566837"/>
            <a:ext cx="3036274" cy="37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28" y="1603350"/>
            <a:ext cx="2774988" cy="369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90440" y="1201707"/>
            <a:ext cx="3392497" cy="34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Combined detections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45087" y="6657624"/>
            <a:ext cx="3846513" cy="20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Coin finding sample images from: </a:t>
            </a:r>
            <a:r>
              <a:rPr lang="en-GB" sz="1400" kern="1200" dirty="0" err="1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Vivek</a:t>
            </a:r>
            <a:r>
              <a:rPr lang="en-GB" sz="1400" kern="1200" dirty="0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 </a:t>
            </a:r>
            <a:r>
              <a:rPr lang="en-GB" sz="1400" kern="1200" dirty="0" err="1">
                <a:solidFill>
                  <a:srgbClr val="000000"/>
                </a:solidFill>
                <a:latin typeface="Arial" charset="0"/>
                <a:ea typeface="SimSun" pitchFamily="2" charset="-122"/>
                <a:cs typeface="+mn-cs"/>
              </a:rPr>
              <a:t>Kwatra</a:t>
            </a:r>
            <a:endParaRPr lang="en-GB" sz="1400" kern="1200" dirty="0">
              <a:solidFill>
                <a:srgbClr val="000000"/>
              </a:solidFill>
              <a:latin typeface="Arial" charset="0"/>
              <a:ea typeface="SimSun" pitchFamily="2" charset="-122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36629A-99BA-43CE-910B-DE79E020FC06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81001"/>
            <a:ext cx="594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2510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-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Generalized Hough for object detection</a:t>
            </a:r>
            <a:endParaRPr lang="en-US" dirty="0"/>
          </a:p>
        </p:txBody>
      </p:sp>
      <p:sp>
        <p:nvSpPr>
          <p:cNvPr id="14397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28650" y="1325562"/>
            <a:ext cx="7886700" cy="4851401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Instead of indexing displacements by gradient orientation, index by </a:t>
            </a:r>
            <a:r>
              <a:rPr lang="en-US" dirty="0" smtClean="0"/>
              <a:t>matched local patterns.</a:t>
            </a:r>
            <a:endParaRPr lang="en-US" dirty="0"/>
          </a:p>
        </p:txBody>
      </p:sp>
      <p:sp>
        <p:nvSpPr>
          <p:cNvPr id="1439748" name="Rectangle 4"/>
          <p:cNvSpPr>
            <a:spLocks noChangeArrowheads="1"/>
          </p:cNvSpPr>
          <p:nvPr/>
        </p:nvSpPr>
        <p:spPr bwMode="auto">
          <a:xfrm>
            <a:off x="304800" y="5715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B. Leibe, A. Leonardis, and B. Schiele, 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533400" y="2159000"/>
            <a:ext cx="4648200" cy="3389313"/>
            <a:chOff x="336" y="1360"/>
            <a:chExt cx="2928" cy="2135"/>
          </a:xfrm>
        </p:grpSpPr>
        <p:pic>
          <p:nvPicPr>
            <p:cNvPr id="1439752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360"/>
              <a:ext cx="2928" cy="1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39754" name="Rectangle 10"/>
            <p:cNvSpPr>
              <a:spLocks noChangeArrowheads="1"/>
            </p:cNvSpPr>
            <p:nvPr/>
          </p:nvSpPr>
          <p:spPr bwMode="auto">
            <a:xfrm>
              <a:off x="913" y="2121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5" name="Rectangle 11"/>
            <p:cNvSpPr>
              <a:spLocks noChangeArrowheads="1"/>
            </p:cNvSpPr>
            <p:nvPr/>
          </p:nvSpPr>
          <p:spPr bwMode="auto">
            <a:xfrm>
              <a:off x="2522" y="2159"/>
              <a:ext cx="495" cy="46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6" name="Line 12"/>
            <p:cNvSpPr>
              <a:spLocks noChangeShapeType="1"/>
            </p:cNvSpPr>
            <p:nvPr/>
          </p:nvSpPr>
          <p:spPr bwMode="auto">
            <a:xfrm flipV="1">
              <a:off x="1161" y="2198"/>
              <a:ext cx="742" cy="155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7" name="Freeform 13"/>
            <p:cNvSpPr>
              <a:spLocks/>
            </p:cNvSpPr>
            <p:nvPr/>
          </p:nvSpPr>
          <p:spPr bwMode="auto">
            <a:xfrm>
              <a:off x="1976" y="2202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58" name="Oval 14"/>
            <p:cNvSpPr>
              <a:spLocks noChangeArrowheads="1"/>
            </p:cNvSpPr>
            <p:nvPr/>
          </p:nvSpPr>
          <p:spPr bwMode="auto">
            <a:xfrm>
              <a:off x="1903" y="2159"/>
              <a:ext cx="8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60" name="Text Box 16"/>
            <p:cNvSpPr txBox="1">
              <a:spLocks noChangeArrowheads="1"/>
            </p:cNvSpPr>
            <p:nvPr/>
          </p:nvSpPr>
          <p:spPr bwMode="auto">
            <a:xfrm>
              <a:off x="1344" y="3264"/>
              <a:ext cx="10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training image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943600" y="3429001"/>
            <a:ext cx="2592388" cy="1712913"/>
            <a:chOff x="3744" y="2160"/>
            <a:chExt cx="1633" cy="1079"/>
          </a:xfrm>
        </p:grpSpPr>
        <p:graphicFrame>
          <p:nvGraphicFramePr>
            <p:cNvPr id="1439761" name="Object 17"/>
            <p:cNvGraphicFramePr>
              <a:graphicFrameLocks noChangeAspect="1"/>
            </p:cNvGraphicFramePr>
            <p:nvPr/>
          </p:nvGraphicFramePr>
          <p:xfrm>
            <a:off x="4320" y="2160"/>
            <a:ext cx="480" cy="4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32" name="Image" r:id="rId6" imgW="1066291" imgH="1041270" progId="">
                    <p:embed/>
                  </p:oleObj>
                </mc:Choice>
                <mc:Fallback>
                  <p:oleObj name="Image" r:id="rId6" imgW="1066291" imgH="1041270" progId="">
                    <p:embed/>
                    <p:pic>
                      <p:nvPicPr>
                        <p:cNvPr id="1439761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2160"/>
                          <a:ext cx="480" cy="468"/>
                        </a:xfrm>
                        <a:prstGeom prst="rect">
                          <a:avLst/>
                        </a:prstGeom>
                        <a:noFill/>
                        <a:ln w="50800">
                          <a:solidFill>
                            <a:srgbClr val="00FFFF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763" name="Line 19"/>
            <p:cNvSpPr>
              <a:spLocks noChangeShapeType="1"/>
            </p:cNvSpPr>
            <p:nvPr/>
          </p:nvSpPr>
          <p:spPr bwMode="auto">
            <a:xfrm flipV="1">
              <a:off x="4635" y="2233"/>
              <a:ext cx="742" cy="155"/>
            </a:xfrm>
            <a:prstGeom prst="line">
              <a:avLst/>
            </a:prstGeom>
            <a:noFill/>
            <a:ln w="5080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64" name="Freeform 20"/>
            <p:cNvSpPr>
              <a:spLocks/>
            </p:cNvSpPr>
            <p:nvPr/>
          </p:nvSpPr>
          <p:spPr bwMode="auto">
            <a:xfrm>
              <a:off x="3744" y="2200"/>
              <a:ext cx="779" cy="189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39765" name="Text Box 21"/>
            <p:cNvSpPr txBox="1">
              <a:spLocks noChangeArrowheads="1"/>
            </p:cNvSpPr>
            <p:nvPr/>
          </p:nvSpPr>
          <p:spPr bwMode="auto">
            <a:xfrm>
              <a:off x="3767" y="2832"/>
              <a:ext cx="155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 smtClean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“visual codeword” </a:t>
              </a: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with</a:t>
              </a:r>
              <a:b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displacement vectors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91400" y="6477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Lazebnik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3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4316" name="Picture 12"/>
          <p:cNvPicPr>
            <a:picLocks noChangeAspect="1" noChangeArrowheads="1"/>
          </p:cNvPicPr>
          <p:nvPr/>
        </p:nvPicPr>
        <p:blipFill>
          <a:blip r:embed="rId3" cstate="print"/>
          <a:srcRect t="25597" b="25597"/>
          <a:stretch>
            <a:fillRect/>
          </a:stretch>
        </p:blipFill>
        <p:spPr bwMode="auto">
          <a:xfrm>
            <a:off x="228600" y="2047876"/>
            <a:ext cx="876300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261035"/>
            <a:ext cx="7886700" cy="491592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Instead of indexing displacements by gradient orientation, index by “visual </a:t>
            </a:r>
            <a:r>
              <a:rPr lang="en-US" dirty="0" err="1"/>
              <a:t>codeword</a:t>
            </a:r>
            <a:r>
              <a:rPr lang="en-US" dirty="0"/>
              <a:t>”</a:t>
            </a:r>
          </a:p>
        </p:txBody>
      </p:sp>
      <p:sp>
        <p:nvSpPr>
          <p:cNvPr id="1634308" name="Rectangle 4"/>
          <p:cNvSpPr>
            <a:spLocks noChangeArrowheads="1"/>
          </p:cNvSpPr>
          <p:nvPr/>
        </p:nvSpPr>
        <p:spPr bwMode="auto">
          <a:xfrm>
            <a:off x="304800" y="5715000"/>
            <a:ext cx="8610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B. Leibe, A. Leonardis, and B. Schiele, 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  <a:hlinkClick r:id="rId4"/>
              </a:rPr>
              <a:t>Combined Object Categorization and Segmentation with an Implicit Shape Model</a:t>
            </a: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, ECCV Workshop on Statistical Learning in Computer Vision 2004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914400" y="3532188"/>
            <a:ext cx="7239000" cy="762000"/>
            <a:chOff x="576" y="2225"/>
            <a:chExt cx="4560" cy="480"/>
          </a:xfrm>
        </p:grpSpPr>
        <p:sp>
          <p:nvSpPr>
            <p:cNvPr id="1634310" name="Rectangle 6"/>
            <p:cNvSpPr>
              <a:spLocks noChangeArrowheads="1"/>
            </p:cNvSpPr>
            <p:nvPr/>
          </p:nvSpPr>
          <p:spPr bwMode="auto">
            <a:xfrm>
              <a:off x="576" y="2225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7" name="Rectangle 13"/>
            <p:cNvSpPr>
              <a:spLocks noChangeArrowheads="1"/>
            </p:cNvSpPr>
            <p:nvPr/>
          </p:nvSpPr>
          <p:spPr bwMode="auto">
            <a:xfrm>
              <a:off x="1680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8" name="Rectangle 14"/>
            <p:cNvSpPr>
              <a:spLocks noChangeArrowheads="1"/>
            </p:cNvSpPr>
            <p:nvPr/>
          </p:nvSpPr>
          <p:spPr bwMode="auto">
            <a:xfrm>
              <a:off x="3648" y="2321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9" name="Rectangle 15"/>
            <p:cNvSpPr>
              <a:spLocks noChangeArrowheads="1"/>
            </p:cNvSpPr>
            <p:nvPr/>
          </p:nvSpPr>
          <p:spPr bwMode="auto">
            <a:xfrm>
              <a:off x="4752" y="2273"/>
              <a:ext cx="384" cy="384"/>
            </a:xfrm>
            <a:prstGeom prst="rect">
              <a:avLst/>
            </a:prstGeom>
            <a:noFill/>
            <a:ln w="50800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304800" y="3684588"/>
            <a:ext cx="8458200" cy="304800"/>
            <a:chOff x="192" y="2321"/>
            <a:chExt cx="5328" cy="192"/>
          </a:xfrm>
        </p:grpSpPr>
        <p:sp>
          <p:nvSpPr>
            <p:cNvPr id="1634312" name="Line 8"/>
            <p:cNvSpPr>
              <a:spLocks noChangeShapeType="1"/>
            </p:cNvSpPr>
            <p:nvPr/>
          </p:nvSpPr>
          <p:spPr bwMode="auto">
            <a:xfrm flipV="1">
              <a:off x="768" y="2321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13" name="Freeform 9"/>
            <p:cNvSpPr>
              <a:spLocks/>
            </p:cNvSpPr>
            <p:nvPr/>
          </p:nvSpPr>
          <p:spPr bwMode="auto">
            <a:xfrm>
              <a:off x="3264" y="2417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0" name="Line 16"/>
            <p:cNvSpPr>
              <a:spLocks noChangeShapeType="1"/>
            </p:cNvSpPr>
            <p:nvPr/>
          </p:nvSpPr>
          <p:spPr bwMode="auto">
            <a:xfrm flipV="1">
              <a:off x="1920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1" name="Line 17"/>
            <p:cNvSpPr>
              <a:spLocks noChangeShapeType="1"/>
            </p:cNvSpPr>
            <p:nvPr/>
          </p:nvSpPr>
          <p:spPr bwMode="auto">
            <a:xfrm flipV="1">
              <a:off x="3888" y="2417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2" name="Line 18"/>
            <p:cNvSpPr>
              <a:spLocks noChangeShapeType="1"/>
            </p:cNvSpPr>
            <p:nvPr/>
          </p:nvSpPr>
          <p:spPr bwMode="auto">
            <a:xfrm flipV="1">
              <a:off x="4992" y="2369"/>
              <a:ext cx="528" cy="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4" name="Freeform 20"/>
            <p:cNvSpPr>
              <a:spLocks/>
            </p:cNvSpPr>
            <p:nvPr/>
          </p:nvSpPr>
          <p:spPr bwMode="auto">
            <a:xfrm>
              <a:off x="4368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5" name="Freeform 21"/>
            <p:cNvSpPr>
              <a:spLocks/>
            </p:cNvSpPr>
            <p:nvPr/>
          </p:nvSpPr>
          <p:spPr bwMode="auto">
            <a:xfrm>
              <a:off x="1296" y="2369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6" name="Freeform 22"/>
            <p:cNvSpPr>
              <a:spLocks/>
            </p:cNvSpPr>
            <p:nvPr/>
          </p:nvSpPr>
          <p:spPr bwMode="auto">
            <a:xfrm>
              <a:off x="192" y="2321"/>
              <a:ext cx="576" cy="96"/>
            </a:xfrm>
            <a:custGeom>
              <a:avLst/>
              <a:gdLst/>
              <a:ahLst/>
              <a:cxnLst>
                <a:cxn ang="0">
                  <a:pos x="907" y="235"/>
                </a:cxn>
                <a:cxn ang="0">
                  <a:pos x="0" y="0"/>
                </a:cxn>
              </a:cxnLst>
              <a:rect l="0" t="0" r="r" b="b"/>
              <a:pathLst>
                <a:path w="907" h="235">
                  <a:moveTo>
                    <a:pt x="907" y="235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FF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634328" name="Text Box 24"/>
          <p:cNvSpPr txBox="1">
            <a:spLocks noChangeArrowheads="1"/>
          </p:cNvSpPr>
          <p:nvPr/>
        </p:nvSpPr>
        <p:spPr bwMode="auto">
          <a:xfrm>
            <a:off x="3952875" y="522367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test image</a:t>
            </a: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981200" y="3608388"/>
            <a:ext cx="5105400" cy="228600"/>
            <a:chOff x="1248" y="2273"/>
            <a:chExt cx="3216" cy="144"/>
          </a:xfrm>
        </p:grpSpPr>
        <p:sp>
          <p:nvSpPr>
            <p:cNvPr id="1634314" name="Oval 10"/>
            <p:cNvSpPr>
              <a:spLocks noChangeArrowheads="1"/>
            </p:cNvSpPr>
            <p:nvPr/>
          </p:nvSpPr>
          <p:spPr bwMode="auto">
            <a:xfrm>
              <a:off x="1248" y="2273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34327" name="Oval 23"/>
            <p:cNvSpPr>
              <a:spLocks noChangeArrowheads="1"/>
            </p:cNvSpPr>
            <p:nvPr/>
          </p:nvSpPr>
          <p:spPr bwMode="auto">
            <a:xfrm>
              <a:off x="4368" y="232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391400" y="6477000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Source: L. </a:t>
            </a:r>
            <a:r>
              <a:rPr lang="en-US" sz="1400" kern="12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Lazebnik</a:t>
            </a:r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378EC12-D0E0-4B4A-A0DE-A2D7FD048EF1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649288" y="-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Generalized Hough for object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8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Hough transform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3400" dirty="0" smtClean="0"/>
              <a:t>Good</a:t>
            </a:r>
          </a:p>
          <a:p>
            <a:r>
              <a:rPr lang="en-US" sz="2800" dirty="0" smtClean="0"/>
              <a:t>Robust to outliers: each point votes separately</a:t>
            </a:r>
          </a:p>
          <a:p>
            <a:r>
              <a:rPr lang="en-US" sz="2800" dirty="0" smtClean="0"/>
              <a:t>Fairly efficient (much faster than trying all sets of parameters)</a:t>
            </a:r>
          </a:p>
          <a:p>
            <a:r>
              <a:rPr lang="en-US" sz="2800" dirty="0" smtClean="0"/>
              <a:t>Provides multiple good fits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400" dirty="0" smtClean="0"/>
              <a:t>Bad</a:t>
            </a:r>
          </a:p>
          <a:p>
            <a:r>
              <a:rPr lang="en-US" dirty="0" smtClean="0"/>
              <a:t>Some sensitivity to noise</a:t>
            </a:r>
          </a:p>
          <a:p>
            <a:r>
              <a:rPr lang="en-US" dirty="0" smtClean="0"/>
              <a:t>Bin size trades off between noise tolerance, precision, and speed/memory</a:t>
            </a:r>
          </a:p>
          <a:p>
            <a:pPr lvl="1"/>
            <a:r>
              <a:rPr lang="en-US" dirty="0" smtClean="0"/>
              <a:t>Can be hard to find sweet spot</a:t>
            </a:r>
          </a:p>
          <a:p>
            <a:r>
              <a:rPr lang="en-US" dirty="0" smtClean="0"/>
              <a:t>Not suitable for more than a few parameters</a:t>
            </a:r>
          </a:p>
          <a:p>
            <a:pPr lvl="1"/>
            <a:r>
              <a:rPr lang="en-US" dirty="0" smtClean="0"/>
              <a:t>grid size grows exponentially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400" dirty="0" smtClean="0"/>
              <a:t>Common applications</a:t>
            </a:r>
          </a:p>
          <a:p>
            <a:r>
              <a:rPr lang="en-US" dirty="0" smtClean="0"/>
              <a:t>Line fitting (also circles, ellipses, etc.)</a:t>
            </a:r>
          </a:p>
          <a:p>
            <a:r>
              <a:rPr lang="en-US" dirty="0" smtClean="0"/>
              <a:t>Object instance recognition (parameters are position/scale/orientation)</a:t>
            </a:r>
          </a:p>
          <a:p>
            <a:r>
              <a:rPr lang="en-US" dirty="0" smtClean="0"/>
              <a:t>Object category recognition  (parameters are position/scale)</a:t>
            </a:r>
          </a:p>
        </p:txBody>
      </p:sp>
    </p:spTree>
    <p:extLst>
      <p:ext uri="{BB962C8B-B14F-4D97-AF65-F5344CB8AC3E}">
        <p14:creationId xmlns:p14="http://schemas.microsoft.com/office/powerpoint/2010/main" val="328631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5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6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7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8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39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0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1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2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3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4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5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6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7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8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49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0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1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3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4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6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57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6465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646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146470" name="Text Box 38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152400" y="1219200"/>
            <a:ext cx="207962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en-US" sz="1400">
                <a:solidFill>
                  <a:schemeClr val="accent2"/>
                </a:solidFill>
              </a:rPr>
              <a:t>Fischler &amp; Bolles in ‘81.</a:t>
            </a: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152400" y="685800"/>
            <a:ext cx="3095625" cy="336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aseline="-25000"/>
              <a:t>(</a:t>
            </a:r>
            <a:r>
              <a:rPr lang="en-US" sz="2400" baseline="-25000">
                <a:solidFill>
                  <a:srgbClr val="FF0000"/>
                </a:solidFill>
              </a:rPr>
              <a:t>RAN</a:t>
            </a:r>
            <a:r>
              <a:rPr lang="en-US" sz="2400" baseline="-25000"/>
              <a:t>dom </a:t>
            </a:r>
            <a:r>
              <a:rPr lang="en-US" sz="2400" baseline="-25000">
                <a:solidFill>
                  <a:srgbClr val="FF0000"/>
                </a:solidFill>
              </a:rPr>
              <a:t>SA</a:t>
            </a:r>
            <a:r>
              <a:rPr lang="en-US" sz="2400" baseline="-25000"/>
              <a:t>mple </a:t>
            </a:r>
            <a:r>
              <a:rPr lang="en-US" sz="2400" baseline="-25000">
                <a:solidFill>
                  <a:srgbClr val="FF0000"/>
                </a:solidFill>
              </a:rPr>
              <a:t>C</a:t>
            </a:r>
            <a:r>
              <a:rPr lang="en-US" sz="2400" baseline="-25000"/>
              <a:t>onsensus) :</a:t>
            </a:r>
          </a:p>
        </p:txBody>
      </p:sp>
    </p:spTree>
    <p:extLst>
      <p:ext uri="{BB962C8B-B14F-4D97-AF65-F5344CB8AC3E}">
        <p14:creationId xmlns:p14="http://schemas.microsoft.com/office/powerpoint/2010/main" val="405375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52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98247" y="6550223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Illustration by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 fitting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42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52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 fitting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636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28650" y="1401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Review: Find </a:t>
            </a:r>
            <a:r>
              <a:rPr lang="en-US" sz="3600" dirty="0" smtClean="0"/>
              <a:t>local </a:t>
            </a:r>
            <a:r>
              <a:rPr lang="en-US" sz="3600" dirty="0"/>
              <a:t>maxima in </a:t>
            </a:r>
            <a:r>
              <a:rPr lang="en-US" sz="3600" dirty="0" smtClean="0"/>
              <a:t>position-scale space </a:t>
            </a:r>
            <a:r>
              <a:rPr lang="en-US" sz="3600" dirty="0"/>
              <a:t>of Difference-of-Gaussian</a:t>
            </a:r>
            <a:endParaRPr lang="de-CH" sz="3600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2484438" y="1163638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74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48147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endParaRPr lang="en-US" b="1" i="1"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2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3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4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b="1" i="1">
                  <a:latin typeface="Symbol" pitchFamily="18" charset="2"/>
                </a:rPr>
                <a:t>s</a:t>
              </a:r>
              <a:r>
                <a:rPr lang="pl-PL" b="1" i="1" baseline="30000">
                  <a:latin typeface="Symbol" pitchFamily="18" charset="2"/>
                </a:rPr>
                <a:t>5</a:t>
              </a:r>
              <a:endParaRPr lang="en-US" b="1" i="1" baseline="30000"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6140450" y="1560513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072313" y="5010150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b="1" dirty="0">
                <a:latin typeface="+mj-lt"/>
                <a:sym typeface="Symbol"/>
              </a:rPr>
              <a:t></a:t>
            </a:r>
            <a:r>
              <a:rPr lang="en-US" b="1" dirty="0">
                <a:latin typeface="+mj-lt"/>
                <a:sym typeface="Symbol"/>
              </a:rPr>
              <a:t> L</a:t>
            </a:r>
            <a:r>
              <a:rPr lang="pl-PL" b="1" dirty="0">
                <a:latin typeface="+mj-lt"/>
              </a:rPr>
              <a:t>ist of</a:t>
            </a:r>
            <a:r>
              <a:rPr lang="en-US" b="1" dirty="0">
                <a:latin typeface="+mj-lt"/>
              </a:rPr>
              <a:t>       </a:t>
            </a:r>
            <a:br>
              <a:rPr lang="en-US" b="1" dirty="0">
                <a:latin typeface="+mj-lt"/>
              </a:rPr>
            </a:br>
            <a:r>
              <a:rPr lang="en-US" b="1" i="1" dirty="0">
                <a:latin typeface="+mj-lt"/>
              </a:rPr>
              <a:t>    </a:t>
            </a:r>
            <a:r>
              <a:rPr lang="pl-PL" b="1" i="1" dirty="0">
                <a:latin typeface="+mj-lt"/>
              </a:rPr>
              <a:t>(x, y, s)</a:t>
            </a:r>
            <a:endParaRPr lang="en-US" b="1" i="1" dirty="0">
              <a:latin typeface="+mj-lt"/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8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57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7315200" y="31242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/>
        </p:nvGraphicFramePr>
        <p:xfrm>
          <a:off x="7848600" y="2819400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0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5055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2819400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7620000" y="266700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3657600" y="99060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3962400" y="5334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3429000" y="144780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1066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1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15056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457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52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1143000"/>
            <a:ext cx="2393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 fitting example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1871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4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423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5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4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7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to choose parameters?</a:t>
            </a:r>
            <a:endParaRPr lang="en-US" sz="40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282098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Number of samples </a:t>
            </a:r>
            <a:r>
              <a:rPr lang="en-US" sz="2400" i="1" dirty="0"/>
              <a:t>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Choose </a:t>
            </a:r>
            <a:r>
              <a:rPr lang="en-US" sz="1900" i="1" dirty="0"/>
              <a:t>N</a:t>
            </a:r>
            <a:r>
              <a:rPr lang="en-US" sz="1900" dirty="0"/>
              <a:t> so that, with probability </a:t>
            </a:r>
            <a:r>
              <a:rPr lang="en-US" sz="1900" i="1" dirty="0"/>
              <a:t>p</a:t>
            </a:r>
            <a:r>
              <a:rPr lang="en-US" sz="1900" dirty="0"/>
              <a:t>, at least one random sample is free from outliers (e.g. </a:t>
            </a:r>
            <a:r>
              <a:rPr lang="en-US" sz="1900" i="1" dirty="0"/>
              <a:t>p</a:t>
            </a:r>
            <a:r>
              <a:rPr lang="en-US" sz="1900" dirty="0"/>
              <a:t>=0.99) (outlier ratio: </a:t>
            </a:r>
            <a:r>
              <a:rPr lang="en-US" sz="1900" i="1" dirty="0"/>
              <a:t>e </a:t>
            </a:r>
            <a:r>
              <a:rPr lang="en-US" sz="1900" dirty="0"/>
              <a:t>)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Number </a:t>
            </a:r>
            <a:r>
              <a:rPr lang="en-US" sz="2400" dirty="0"/>
              <a:t>of </a:t>
            </a:r>
            <a:r>
              <a:rPr lang="en-US" sz="2400" dirty="0" smtClean="0"/>
              <a:t>sampled points </a:t>
            </a:r>
            <a:r>
              <a:rPr lang="en-US" sz="2400" i="1" dirty="0"/>
              <a:t>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Minimum </a:t>
            </a:r>
            <a:r>
              <a:rPr lang="en-US" sz="2000" dirty="0"/>
              <a:t>number needed to fit the model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Distance threshold </a:t>
            </a:r>
            <a:r>
              <a:rPr lang="en-US" sz="2400" i="1" dirty="0">
                <a:sym typeface="Symbol" pitchFamily="18" charset="2"/>
              </a:rPr>
              <a:t>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Choose </a:t>
            </a:r>
            <a:r>
              <a:rPr lang="en-US" sz="1600" i="1" dirty="0">
                <a:sym typeface="Symbol" pitchFamily="18" charset="2"/>
              </a:rPr>
              <a:t></a:t>
            </a:r>
            <a:r>
              <a:rPr lang="en-US" sz="1500" dirty="0"/>
              <a:t> </a:t>
            </a:r>
            <a:r>
              <a:rPr lang="en-US" sz="1500" dirty="0" smtClean="0"/>
              <a:t> so that a good point with noise is likely (e.g., </a:t>
            </a:r>
            <a:r>
              <a:rPr lang="en-US" sz="1500" dirty="0" err="1" smtClean="0"/>
              <a:t>prob</a:t>
            </a:r>
            <a:r>
              <a:rPr lang="en-US" sz="1500" dirty="0" smtClean="0"/>
              <a:t>=0.95) within threshold</a:t>
            </a:r>
            <a:endParaRPr lang="en-US" sz="1500" dirty="0"/>
          </a:p>
          <a:p>
            <a:pPr lvl="1">
              <a:lnSpc>
                <a:spcPct val="90000"/>
              </a:lnSpc>
            </a:pPr>
            <a:r>
              <a:rPr lang="en-US" sz="1500" dirty="0"/>
              <a:t>Zero-mean Gaussian noise with std. dev. </a:t>
            </a:r>
            <a:r>
              <a:rPr lang="el-GR" sz="1500" dirty="0"/>
              <a:t>σ</a:t>
            </a:r>
            <a:r>
              <a:rPr lang="en-US" sz="1500" dirty="0"/>
              <a:t>: t</a:t>
            </a:r>
            <a:r>
              <a:rPr lang="en-US" sz="1300" baseline="30000" dirty="0"/>
              <a:t>2</a:t>
            </a:r>
            <a:r>
              <a:rPr lang="en-US" sz="1300" dirty="0"/>
              <a:t>=3.84</a:t>
            </a:r>
            <a:r>
              <a:rPr lang="el-GR" sz="1300" dirty="0"/>
              <a:t>σ</a:t>
            </a:r>
            <a:r>
              <a:rPr lang="en-US" sz="1300" baseline="30000" dirty="0"/>
              <a:t>2</a:t>
            </a:r>
          </a:p>
          <a:p>
            <a:pPr>
              <a:lnSpc>
                <a:spcPct val="90000"/>
              </a:lnSpc>
            </a:pPr>
            <a:endParaRPr lang="en-US" sz="1900" dirty="0"/>
          </a:p>
        </p:txBody>
      </p:sp>
      <p:graphicFrame>
        <p:nvGraphicFramePr>
          <p:cNvPr id="273412" name="Object 4"/>
          <p:cNvGraphicFramePr>
            <a:graphicFrameLocks noChangeAspect="1"/>
          </p:cNvGraphicFramePr>
          <p:nvPr/>
        </p:nvGraphicFramePr>
        <p:xfrm>
          <a:off x="457200" y="4267200"/>
          <a:ext cx="315595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6" name="Equation" r:id="rId4" imgW="1803240" imgH="241200" progId="Equation.3">
                  <p:embed/>
                </p:oleObj>
              </mc:Choice>
              <mc:Fallback>
                <p:oleObj name="Equation" r:id="rId4" imgW="1803240" imgH="241200" progId="Equation.3">
                  <p:embed/>
                  <p:pic>
                    <p:nvPicPr>
                      <p:cNvPr id="273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3155950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3506" name="Group 98"/>
          <p:cNvGraphicFramePr>
            <a:graphicFrameLocks noGrp="1"/>
          </p:cNvGraphicFramePr>
          <p:nvPr/>
        </p:nvGraphicFramePr>
        <p:xfrm>
          <a:off x="4114800" y="4200525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proportion of outliers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s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3503" name="Text Box 95"/>
          <p:cNvSpPr txBox="1">
            <a:spLocks noChangeArrowheads="1"/>
          </p:cNvSpPr>
          <p:nvPr/>
        </p:nvSpPr>
        <p:spPr bwMode="auto">
          <a:xfrm>
            <a:off x="6800089" y="6550223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t>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odified from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M. Pollefeys</a:t>
            </a:r>
          </a:p>
        </p:txBody>
      </p:sp>
      <p:sp>
        <p:nvSpPr>
          <p:cNvPr id="273507" name="Rectangle 99"/>
          <p:cNvSpPr>
            <a:spLocks noChangeArrowheads="1"/>
          </p:cNvSpPr>
          <p:nvPr/>
        </p:nvSpPr>
        <p:spPr bwMode="auto">
          <a:xfrm>
            <a:off x="279400" y="4029075"/>
            <a:ext cx="3500438" cy="9144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RANSAC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3400" dirty="0" smtClean="0"/>
              <a:t>Good</a:t>
            </a:r>
          </a:p>
          <a:p>
            <a:r>
              <a:rPr lang="en-US" sz="2800" dirty="0" smtClean="0"/>
              <a:t>Robust to outliers</a:t>
            </a:r>
          </a:p>
          <a:p>
            <a:r>
              <a:rPr lang="en-US" sz="2800" dirty="0" smtClean="0"/>
              <a:t>Applicable for larger number of objective function parameters than Hough transform</a:t>
            </a:r>
          </a:p>
          <a:p>
            <a:r>
              <a:rPr lang="en-US" sz="2800" dirty="0" smtClean="0"/>
              <a:t>Optimization parameters are easier to choose than Hough transform</a:t>
            </a:r>
          </a:p>
          <a:p>
            <a:endParaRPr lang="en-US" dirty="0" smtClean="0"/>
          </a:p>
          <a:p>
            <a:pPr>
              <a:buNone/>
            </a:pPr>
            <a:r>
              <a:rPr lang="en-US" sz="3400" dirty="0" smtClean="0"/>
              <a:t>Bad</a:t>
            </a:r>
          </a:p>
          <a:p>
            <a:r>
              <a:rPr lang="en-US" sz="2800" dirty="0" smtClean="0"/>
              <a:t>Computational time grows quickly with fraction of outliers and number of parameters </a:t>
            </a:r>
          </a:p>
          <a:p>
            <a:r>
              <a:rPr lang="en-US" sz="2800" dirty="0" smtClean="0"/>
              <a:t>Not as good for getting multiple fits (though one solution is to remove inliers after each fit and repeat)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400" dirty="0" smtClean="0"/>
              <a:t>Common applications</a:t>
            </a:r>
            <a:endParaRPr lang="en-US" dirty="0" smtClean="0"/>
          </a:p>
          <a:p>
            <a:r>
              <a:rPr lang="en-US" sz="2800" dirty="0" smtClean="0"/>
              <a:t>Computing a </a:t>
            </a:r>
            <a:r>
              <a:rPr lang="en-US" sz="2800" dirty="0" err="1" smtClean="0"/>
              <a:t>homography</a:t>
            </a:r>
            <a:r>
              <a:rPr lang="en-US" sz="2800" dirty="0" smtClean="0"/>
              <a:t> (e.g., image stitching)</a:t>
            </a:r>
          </a:p>
          <a:p>
            <a:r>
              <a:rPr lang="en-US" sz="2800" dirty="0" smtClean="0"/>
              <a:t>Estimating fundamental matrix (relating two views)</a:t>
            </a:r>
          </a:p>
        </p:txBody>
      </p:sp>
    </p:spTree>
    <p:extLst>
      <p:ext uri="{BB962C8B-B14F-4D97-AF65-F5344CB8AC3E}">
        <p14:creationId xmlns:p14="http://schemas.microsoft.com/office/powerpoint/2010/main" val="13749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RANSAC Song</a:t>
            </a:r>
            <a:endParaRPr lang="en-US" dirty="0"/>
          </a:p>
        </p:txBody>
      </p:sp>
      <p:pic>
        <p:nvPicPr>
          <p:cNvPr id="4" name="The RANSAC S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843" y="1690689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50058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if you want to align but have no prior matched pairs?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Hough transform and RANSAC not applicable</a:t>
            </a:r>
          </a:p>
          <a:p>
            <a:endParaRPr lang="en-US" dirty="0" smtClean="0"/>
          </a:p>
          <a:p>
            <a:r>
              <a:rPr lang="en-US" dirty="0" smtClean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Medical imaging: match brain scans or contours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Robotics: match point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4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19" y="0"/>
            <a:ext cx="8348009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Iterative Closest Points (ICP) Algorithm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Goal: estimate transform between two dense sets of points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Initialize</a:t>
            </a:r>
            <a:r>
              <a:rPr lang="en-US" sz="2600" dirty="0" smtClean="0"/>
              <a:t> transformation (e.g., compute difference in means and scale)</a:t>
            </a:r>
            <a:endParaRPr lang="en-US" sz="2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Assign</a:t>
            </a:r>
            <a:r>
              <a:rPr lang="en-US" sz="2600" dirty="0" smtClean="0"/>
              <a:t> each point in {Set 1} to its nearest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Estimate</a:t>
            </a:r>
            <a:r>
              <a:rPr lang="en-US" sz="2600" dirty="0" smtClean="0"/>
              <a:t> transformation parameters </a:t>
            </a:r>
          </a:p>
          <a:p>
            <a:pPr marL="914400" lvl="1" indent="-514350"/>
            <a:r>
              <a:rPr lang="en-US" sz="2200" dirty="0" smtClean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Transform</a:t>
            </a:r>
            <a:r>
              <a:rPr lang="en-US" sz="2600" dirty="0" smtClean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Repeat</a:t>
            </a:r>
            <a:r>
              <a:rPr lang="en-US" sz="2600" dirty="0" smtClean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03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793"/>
            <a:ext cx="7886700" cy="1325563"/>
          </a:xfrm>
        </p:spPr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Given matched points in {A} and {B}, estimate the translation of the object</a:t>
            </a:r>
            <a:endParaRPr lang="en-US" sz="2000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0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78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173747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Least squares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00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6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Write down objective function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Derived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Compute derivative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Compute solution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Computational solution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Write in form Ax=b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Solve using pseudo-inverse or </a:t>
            </a:r>
            <a:r>
              <a:rPr lang="en-US" dirty="0" err="1" smtClean="0"/>
              <a:t>eigenvalue</a:t>
            </a:r>
            <a:r>
              <a:rPr lang="en-US" dirty="0" smtClean="0"/>
              <a:t> decomposition</a:t>
            </a:r>
            <a:endParaRPr lang="en-US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6553200" y="5372947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7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2375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372947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4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RANSAC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8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Sample a set of matching points (1 pair)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for transformation parameters</a:t>
            </a:r>
          </a:p>
          <a:p>
            <a:pPr marL="342900" indent="-342900">
              <a:buAutoNum type="arabicPeriod"/>
            </a:pPr>
            <a:r>
              <a:rPr lang="en-US" dirty="0" smtClean="0"/>
              <a:t>Score parameters with number of inliers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9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>
          <a:xfrm>
            <a:off x="611188" y="0"/>
            <a:ext cx="7886700" cy="1325563"/>
          </a:xfrm>
        </p:spPr>
        <p:txBody>
          <a:bodyPr/>
          <a:lstStyle/>
          <a:p>
            <a:r>
              <a:rPr kumimoji="1" lang="en-US" dirty="0" smtClean="0"/>
              <a:t>Review: </a:t>
            </a:r>
            <a:r>
              <a:rPr kumimoji="1" lang="en-US" dirty="0" smtClean="0"/>
              <a:t>SIFT Descriptor</a:t>
            </a:r>
            <a:endParaRPr lang="en-US" dirty="0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/>
            <a:endParaRPr lang="de-DE" sz="2100" b="1">
              <a:solidFill>
                <a:schemeClr val="bg2"/>
              </a:solidFill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ts val="600"/>
              </a:spcBef>
              <a:defRPr/>
            </a:pPr>
            <a:r>
              <a:rPr lang="en-US" sz="2100" b="1" kern="0" dirty="0">
                <a:latin typeface="Arial" pitchFamily="34" charset="0"/>
              </a:rPr>
              <a:t>Histogram of oriented gradients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dirty="0">
                <a:latin typeface="Arial" pitchFamily="34" charset="0"/>
              </a:rPr>
              <a:t>  Captures important texture </a:t>
            </a:r>
            <a:br>
              <a:rPr lang="en-US" sz="2100" b="1" dirty="0">
                <a:latin typeface="Arial" pitchFamily="34" charset="0"/>
              </a:rPr>
            </a:br>
            <a:r>
              <a:rPr lang="en-US" sz="2100" b="1" dirty="0">
                <a:latin typeface="Arial" pitchFamily="34" charset="0"/>
              </a:rPr>
              <a:t>   information</a:t>
            </a:r>
          </a:p>
          <a:p>
            <a:pPr eaLnBrk="0" hangingPunct="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100" b="1" kern="0" dirty="0"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latin typeface="Arial" pitchFamily="34" charset="0"/>
              </a:rPr>
            </a:br>
            <a:r>
              <a:rPr lang="en-US" sz="2100" b="1" kern="0" dirty="0"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de-DE" sz="1200">
                <a:solidFill>
                  <a:schemeClr val="bg2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13517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Hough transform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2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Initialize a grid of parameter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Each matched pair casts a vote for consistent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Find the parameters with the most votes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990600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outliers, multiple objects, and/or many-to-one matches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6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2426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85800" y="4724400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ICP solution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Find nearest neighbors for each point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Compute transform using matches</a:t>
            </a:r>
          </a:p>
          <a:p>
            <a:pPr marL="342900" indent="-342900">
              <a:buAutoNum type="arabicPeriod"/>
            </a:pPr>
            <a:r>
              <a:rPr lang="en-US" dirty="0" smtClean="0"/>
              <a:t>Move points using transform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until convergence</a:t>
            </a:r>
          </a:p>
        </p:txBody>
      </p:sp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1400175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1447800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158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7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2 – Feature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</a:t>
            </a:r>
            <a:r>
              <a:rPr lang="en-US" dirty="0" smtClean="0"/>
              <a:t>detection</a:t>
            </a:r>
          </a:p>
          <a:p>
            <a:pPr lvl="1"/>
            <a:r>
              <a:rPr lang="en-US" altLang="zh-TW" dirty="0" smtClean="0"/>
              <a:t>Compute second moment matrix</a:t>
            </a:r>
          </a:p>
          <a:p>
            <a:pPr lvl="1"/>
            <a:r>
              <a:rPr lang="en-US" dirty="0" smtClean="0"/>
              <a:t>Harris corner criterion </a:t>
            </a:r>
          </a:p>
          <a:p>
            <a:pPr lvl="1"/>
            <a:r>
              <a:rPr lang="en-US" dirty="0" smtClean="0"/>
              <a:t>Threshold</a:t>
            </a:r>
          </a:p>
          <a:p>
            <a:pPr lvl="1"/>
            <a:r>
              <a:rPr lang="en-US" dirty="0" smtClean="0"/>
              <a:t>Non-maximum suppression</a:t>
            </a:r>
          </a:p>
          <a:p>
            <a:r>
              <a:rPr lang="en-US" dirty="0" smtClean="0"/>
              <a:t>Tracking</a:t>
            </a:r>
          </a:p>
          <a:p>
            <a:pPr lvl="1"/>
            <a:r>
              <a:rPr lang="en-US" dirty="0" err="1"/>
              <a:t>Kanade</a:t>
            </a:r>
            <a:r>
              <a:rPr lang="en-US" dirty="0"/>
              <a:t>-Lucas-</a:t>
            </a:r>
            <a:r>
              <a:rPr lang="en-US" dirty="0" err="1"/>
              <a:t>Tomasi</a:t>
            </a:r>
            <a:r>
              <a:rPr lang="en-US" dirty="0"/>
              <a:t> </a:t>
            </a:r>
            <a:r>
              <a:rPr lang="en-US" dirty="0" smtClean="0"/>
              <a:t>tracking</a:t>
            </a:r>
          </a:p>
          <a:p>
            <a:pPr lvl="1"/>
            <a:r>
              <a:rPr lang="en-US" dirty="0" smtClean="0"/>
              <a:t>Show </a:t>
            </a:r>
            <a:r>
              <a:rPr lang="en-US" dirty="0" err="1" smtClean="0"/>
              <a:t>keypoint</a:t>
            </a:r>
            <a:r>
              <a:rPr lang="en-US" dirty="0" smtClean="0"/>
              <a:t> trajectories</a:t>
            </a:r>
          </a:p>
          <a:p>
            <a:pPr lvl="1"/>
            <a:r>
              <a:rPr lang="en-US" dirty="0" smtClean="0"/>
              <a:t>Show points have moved out of </a:t>
            </a:r>
            <a:br>
              <a:rPr lang="en-US" dirty="0" smtClean="0"/>
            </a:br>
            <a:r>
              <a:rPr lang="en-US" dirty="0" smtClean="0"/>
              <a:t>frames</a:t>
            </a:r>
            <a:endParaRPr lang="en-US" dirty="0"/>
          </a:p>
        </p:txBody>
      </p:sp>
      <p:pic>
        <p:nvPicPr>
          <p:cNvPr id="104450" name="Picture 2" descr="Feature Track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8"/>
          <a:stretch/>
        </p:blipFill>
        <p:spPr bwMode="auto">
          <a:xfrm>
            <a:off x="6172964" y="1823414"/>
            <a:ext cx="2487734" cy="23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eature Track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/>
          <a:stretch/>
        </p:blipFill>
        <p:spPr bwMode="auto">
          <a:xfrm>
            <a:off x="6172964" y="4287212"/>
            <a:ext cx="2495550" cy="23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0930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 2 – Shape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05335"/>
            <a:ext cx="8350250" cy="1541465"/>
          </a:xfrm>
        </p:spPr>
        <p:txBody>
          <a:bodyPr/>
          <a:lstStyle/>
          <a:p>
            <a:r>
              <a:rPr lang="en-US" dirty="0" smtClean="0"/>
              <a:t>Global transformation (similarity, affine, perspective)</a:t>
            </a:r>
          </a:p>
          <a:p>
            <a:r>
              <a:rPr lang="en-US" dirty="0" smtClean="0"/>
              <a:t>Iterative closest point algorithm</a:t>
            </a:r>
            <a:endParaRPr lang="en-US" dirty="0"/>
          </a:p>
        </p:txBody>
      </p:sp>
      <p:pic>
        <p:nvPicPr>
          <p:cNvPr id="105474" name="Picture 2" descr="Shape align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32" y="1685925"/>
            <a:ext cx="7076735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030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 2 – </a:t>
            </a:r>
            <a:r>
              <a:rPr lang="en-US" dirty="0" smtClean="0"/>
              <a:t>Local Feature Matching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Express location of the </a:t>
            </a:r>
            <a:br>
              <a:rPr lang="en-US" altLang="zh-TW" dirty="0" smtClean="0"/>
            </a:br>
            <a:r>
              <a:rPr lang="en-US" altLang="zh-TW" dirty="0" smtClean="0"/>
              <a:t>detected object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altLang="zh-TW" dirty="0" smtClean="0"/>
              <a:t>Implement ratio test</a:t>
            </a:r>
            <a:br>
              <a:rPr lang="en-US" altLang="zh-TW" dirty="0" smtClean="0"/>
            </a:br>
            <a:r>
              <a:rPr lang="en-US" altLang="zh-TW" dirty="0" smtClean="0"/>
              <a:t>feature matching </a:t>
            </a:r>
            <a:br>
              <a:rPr lang="en-US" altLang="zh-TW" dirty="0" smtClean="0"/>
            </a:br>
            <a:r>
              <a:rPr lang="en-US" altLang="zh-TW" dirty="0" smtClean="0"/>
              <a:t>algorithm </a:t>
            </a:r>
            <a:endParaRPr lang="en-US" dirty="0"/>
          </a:p>
        </p:txBody>
      </p:sp>
      <p:pic>
        <p:nvPicPr>
          <p:cNvPr id="106498" name="Picture 2" descr="Feature matc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42" y="1690689"/>
            <a:ext cx="4138408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0" name="Picture 4" descr="Instance recogn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55"/>
          <a:stretch/>
        </p:blipFill>
        <p:spPr bwMode="auto">
          <a:xfrm>
            <a:off x="4598363" y="4507709"/>
            <a:ext cx="3695566" cy="20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038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94571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Least Squares Fit </a:t>
            </a:r>
          </a:p>
          <a:p>
            <a:pPr lvl="1"/>
            <a:r>
              <a:rPr lang="en-US" dirty="0" smtClean="0"/>
              <a:t>closed form solution</a:t>
            </a:r>
          </a:p>
          <a:p>
            <a:pPr lvl="1"/>
            <a:r>
              <a:rPr lang="en-US" dirty="0" smtClean="0"/>
              <a:t>robust to noise</a:t>
            </a:r>
          </a:p>
          <a:p>
            <a:pPr lvl="1"/>
            <a:r>
              <a:rPr lang="en-US" dirty="0" smtClean="0"/>
              <a:t>not robust to outliers</a:t>
            </a:r>
          </a:p>
          <a:p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improves robustness to noise</a:t>
            </a:r>
          </a:p>
          <a:p>
            <a:pPr lvl="1"/>
            <a:r>
              <a:rPr lang="en-US" dirty="0" smtClean="0"/>
              <a:t>requires iterative optimization</a:t>
            </a:r>
          </a:p>
          <a:p>
            <a:r>
              <a:rPr lang="en-US" dirty="0" smtClean="0"/>
              <a:t>Hough transform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can fit multiple models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works for a few parameters (1-4 typically)</a:t>
            </a:r>
          </a:p>
          <a:p>
            <a:r>
              <a:rPr lang="en-US" dirty="0" smtClean="0"/>
              <a:t>RANSAC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works with a moderate number of parameters (</a:t>
            </a:r>
            <a:r>
              <a:rPr lang="en-US" dirty="0" err="1" smtClean="0"/>
              <a:t>e.g</a:t>
            </a:r>
            <a:r>
              <a:rPr lang="en-US" dirty="0" smtClean="0"/>
              <a:t>, 1-8)</a:t>
            </a:r>
          </a:p>
          <a:p>
            <a:r>
              <a:rPr lang="en-US" dirty="0" smtClean="0"/>
              <a:t>Iterative Closest Point (ICP)</a:t>
            </a:r>
          </a:p>
          <a:p>
            <a:pPr lvl="1"/>
            <a:r>
              <a:rPr lang="en-US" dirty="0" smtClean="0"/>
              <a:t>For local alignment only: does not require initial correspondences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6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week</a:t>
            </a:r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instance recognition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868" y="2545040"/>
            <a:ext cx="3985429" cy="411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8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-11213"/>
            <a:ext cx="7886700" cy="1325563"/>
          </a:xfrm>
        </p:spPr>
        <p:txBody>
          <a:bodyPr/>
          <a:lstStyle/>
          <a:p>
            <a:r>
              <a:rPr lang="en-US" dirty="0" smtClean="0"/>
              <a:t>Review: Lucas-</a:t>
            </a:r>
            <a:r>
              <a:rPr lang="en-US" dirty="0" err="1" smtClean="0"/>
              <a:t>Kanade</a:t>
            </a:r>
            <a:r>
              <a:rPr lang="en-US" dirty="0" smtClean="0"/>
              <a:t> </a:t>
            </a:r>
            <a:r>
              <a:rPr lang="en-US" dirty="0" smtClean="0"/>
              <a:t>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2681" y="2795955"/>
            <a:ext cx="3221319" cy="4356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Brightness consistency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89965" y="1117192"/>
            <a:ext cx="4683674" cy="1416865"/>
            <a:chOff x="103094" y="1468718"/>
            <a:chExt cx="5562600" cy="1682750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103094" y="1468718"/>
              <a:ext cx="2209800" cy="167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9"/>
            <p:cNvSpPr>
              <a:spLocks noChangeArrowheads="1"/>
            </p:cNvSpPr>
            <p:nvPr/>
          </p:nvSpPr>
          <p:spPr bwMode="auto">
            <a:xfrm>
              <a:off x="636494" y="1849718"/>
              <a:ext cx="76200" cy="762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711107" y="1925918"/>
              <a:ext cx="306387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455894" y="1468718"/>
              <a:ext cx="2209800" cy="1676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4370294" y="2154518"/>
              <a:ext cx="76200" cy="76200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13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682" y="2267231"/>
              <a:ext cx="1243012" cy="1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Edittex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19" y="1651281"/>
              <a:ext cx="463550" cy="19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557" y="1849718"/>
              <a:ext cx="2065337" cy="1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1017494" y="2689506"/>
              <a:ext cx="10033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i="1">
                  <a:latin typeface="Times New Roman" pitchFamily="18" charset="0"/>
                </a:rPr>
                <a:t>I</a:t>
              </a:r>
              <a:r>
                <a:rPr lang="en-US" sz="2400">
                  <a:latin typeface="Times New Roman" pitchFamily="18" charset="0"/>
                </a:rPr>
                <a:t>(</a:t>
              </a:r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>
                  <a:latin typeface="Times New Roman" pitchFamily="18" charset="0"/>
                </a:rPr>
                <a:t>,</a:t>
              </a:r>
              <a:r>
                <a:rPr lang="en-US" sz="2400" i="1">
                  <a:latin typeface="Times New Roman" pitchFamily="18" charset="0"/>
                </a:rPr>
                <a:t>y</a:t>
              </a:r>
              <a:r>
                <a:rPr lang="en-US" sz="2400">
                  <a:latin typeface="Times New Roman" pitchFamily="18" charset="0"/>
                </a:rPr>
                <a:t>,</a:t>
              </a:r>
              <a:r>
                <a:rPr lang="en-US" sz="2400" i="1">
                  <a:latin typeface="Times New Roman" pitchFamily="18" charset="0"/>
                </a:rPr>
                <a:t>t</a:t>
              </a:r>
              <a:r>
                <a:rPr lang="en-US" sz="2400">
                  <a:latin typeface="Times New Roman" pitchFamily="18" charset="0"/>
                </a:rPr>
                <a:t>)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4143158" y="2683156"/>
              <a:ext cx="13668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400" i="1" dirty="0">
                  <a:latin typeface="Times New Roman" pitchFamily="18" charset="0"/>
                </a:rPr>
                <a:t>I</a:t>
              </a:r>
              <a:r>
                <a:rPr lang="en-US" sz="2400" dirty="0">
                  <a:latin typeface="Times New Roman" pitchFamily="18" charset="0"/>
                </a:rPr>
                <a:t>(</a:t>
              </a:r>
              <a:r>
                <a:rPr lang="en-US" sz="2400" i="1" dirty="0">
                  <a:latin typeface="Times New Roman" pitchFamily="18" charset="0"/>
                </a:rPr>
                <a:t>x</a:t>
              </a:r>
              <a:r>
                <a:rPr lang="en-US" sz="2400" dirty="0">
                  <a:latin typeface="Times New Roman" pitchFamily="18" charset="0"/>
                </a:rPr>
                <a:t>,</a:t>
              </a:r>
              <a:r>
                <a:rPr lang="en-US" sz="2400" i="1" dirty="0">
                  <a:latin typeface="Times New Roman" pitchFamily="18" charset="0"/>
                </a:rPr>
                <a:t>y</a:t>
              </a:r>
              <a:r>
                <a:rPr lang="en-US" sz="2400" dirty="0">
                  <a:latin typeface="Times New Roman" pitchFamily="18" charset="0"/>
                </a:rPr>
                <a:t>,</a:t>
              </a:r>
              <a:r>
                <a:rPr lang="en-US" sz="2400" i="1" dirty="0">
                  <a:latin typeface="Times New Roman" pitchFamily="18" charset="0"/>
                </a:rPr>
                <a:t>t+1</a:t>
              </a:r>
              <a:r>
                <a:rPr lang="en-US" sz="2400" dirty="0">
                  <a:latin typeface="Times New Roman" pitchFamily="18" charset="0"/>
                </a:rPr>
                <a:t>)</a:t>
              </a:r>
            </a:p>
          </p:txBody>
        </p:sp>
      </p:grp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550450"/>
              </p:ext>
            </p:extLst>
          </p:nvPr>
        </p:nvGraphicFramePr>
        <p:xfrm>
          <a:off x="347651" y="2776083"/>
          <a:ext cx="4224349" cy="475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5" name="Equation" r:id="rId13" imgW="1790640" imgH="203040" progId="Equation.3">
                  <p:embed/>
                </p:oleObj>
              </mc:Choice>
              <mc:Fallback>
                <p:oleObj name="Equation" r:id="rId13" imgW="1790640" imgH="203040" progId="Equation.3">
                  <p:embed/>
                  <p:pic>
                    <p:nvPicPr>
                      <p:cNvPr id="1027" name="Object 3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51" y="2776083"/>
                        <a:ext cx="4224349" cy="47536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646334"/>
              </p:ext>
            </p:extLst>
          </p:nvPr>
        </p:nvGraphicFramePr>
        <p:xfrm>
          <a:off x="347651" y="3404702"/>
          <a:ext cx="61436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6" name="Equation" r:id="rId15" imgW="2908080" imgH="241200" progId="Equation.3">
                  <p:embed/>
                </p:oleObj>
              </mc:Choice>
              <mc:Fallback>
                <p:oleObj name="Equation" r:id="rId15" imgW="2908080" imgH="241200" progId="Equation.3">
                  <p:embed/>
                  <p:pic>
                    <p:nvPicPr>
                      <p:cNvPr id="3" name="Object 4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51" y="3404702"/>
                        <a:ext cx="6143625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ntent Placeholder 2"/>
          <p:cNvSpPr txBox="1">
            <a:spLocks/>
          </p:cNvSpPr>
          <p:nvPr/>
        </p:nvSpPr>
        <p:spPr>
          <a:xfrm>
            <a:off x="7129243" y="3772633"/>
            <a:ext cx="2014757" cy="435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Small motion</a:t>
            </a:r>
            <a:endParaRPr lang="en-US" dirty="0"/>
          </a:p>
        </p:txBody>
      </p:sp>
      <p:graphicFrame>
        <p:nvGraphicFramePr>
          <p:cNvPr id="18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393047"/>
              </p:ext>
            </p:extLst>
          </p:nvPr>
        </p:nvGraphicFramePr>
        <p:xfrm>
          <a:off x="389965" y="3990443"/>
          <a:ext cx="2762109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17" name="Equation" r:id="rId17" imgW="1231560" imgH="241200" progId="Equation.3">
                  <p:embed/>
                </p:oleObj>
              </mc:Choice>
              <mc:Fallback>
                <p:oleObj name="Equation" r:id="rId17" imgW="1231560" imgH="241200" progId="Equation.3">
                  <p:embed/>
                  <p:pic>
                    <p:nvPicPr>
                      <p:cNvPr id="1031" name="Object 19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965" y="3990443"/>
                        <a:ext cx="2762109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1" y="4619062"/>
            <a:ext cx="4164105" cy="105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6401630" y="5001187"/>
            <a:ext cx="2742370" cy="641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Spatial coherence</a:t>
            </a:r>
            <a:endParaRPr lang="en-US" dirty="0"/>
          </a:p>
        </p:txBody>
      </p:sp>
      <p:grpSp>
        <p:nvGrpSpPr>
          <p:cNvPr id="22" name="Group 5"/>
          <p:cNvGrpSpPr>
            <a:grpSpLocks/>
          </p:cNvGrpSpPr>
          <p:nvPr/>
        </p:nvGrpSpPr>
        <p:grpSpPr bwMode="auto">
          <a:xfrm>
            <a:off x="464422" y="5799359"/>
            <a:ext cx="4288417" cy="1000182"/>
            <a:chOff x="769" y="1919"/>
            <a:chExt cx="3503" cy="817"/>
          </a:xfrm>
        </p:grpSpPr>
        <p:pic>
          <p:nvPicPr>
            <p:cNvPr id="23" name="Picture 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" y="1919"/>
              <a:ext cx="3503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47"/>
              <a:ext cx="4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" y="2542"/>
              <a:ext cx="35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77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Dealing with larger movements: Iterative refinement</a:t>
            </a:r>
            <a:endParaRPr lang="en-US" dirty="0"/>
          </a:p>
        </p:txBody>
      </p:sp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3755"/>
          </a:xfrm>
        </p:spPr>
        <p:txBody>
          <a:bodyPr/>
          <a:lstStyle/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Initialize (x’,y’) = (x,y)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Compute (u,v) by</a:t>
            </a:r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Shift window by (u, v):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x’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x’+u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 y’=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y’+v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;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Recalculate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 dirty="0" smtClean="0"/>
              <a:t>Repeat steps 2-4 until small change</a:t>
            </a:r>
          </a:p>
          <a:p>
            <a:pPr marL="1371600" lvl="2" indent="-514350"/>
            <a:r>
              <a:rPr lang="en-US" dirty="0" smtClean="0"/>
              <a:t>Use interpolation for subpixel values</a:t>
            </a:r>
          </a:p>
          <a:p>
            <a:pPr marL="1371600" lvl="2" indent="-514350"/>
            <a:endParaRPr lang="en-US" dirty="0" smtClean="0"/>
          </a:p>
        </p:txBody>
      </p:sp>
      <p:pic>
        <p:nvPicPr>
          <p:cNvPr id="24581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24" y="2583796"/>
            <a:ext cx="556101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1371600" y="3406915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moment matrix for feature patch in first image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4876800" y="3579878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displacement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978260" y="3315924"/>
            <a:ext cx="79421" cy="283219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7010401" y="2230436"/>
            <a:ext cx="304800" cy="317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5638800" y="1811337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i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baseline="-2500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= I(x’, y’, t+1) - I(x, y, t) </a:t>
            </a:r>
          </a:p>
        </p:txBody>
      </p:sp>
      <p:sp>
        <p:nvSpPr>
          <p:cNvPr id="24587" name="TextBox 17"/>
          <p:cNvSpPr txBox="1">
            <a:spLocks noChangeArrowheads="1"/>
          </p:cNvSpPr>
          <p:nvPr/>
        </p:nvSpPr>
        <p:spPr bwMode="auto">
          <a:xfrm>
            <a:off x="6629400" y="83820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Original (x,y) position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7925594" y="1447006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29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5221288" y="4884738"/>
            <a:ext cx="3609975" cy="1203325"/>
            <a:chOff x="3289" y="3273"/>
            <a:chExt cx="2274" cy="758"/>
          </a:xfrm>
        </p:grpSpPr>
        <p:sp>
          <p:nvSpPr>
            <p:cNvPr id="25647" name="AutoShape 3"/>
            <p:cNvSpPr>
              <a:spLocks noChangeAspect="1" noChangeArrowheads="1"/>
            </p:cNvSpPr>
            <p:nvPr/>
          </p:nvSpPr>
          <p:spPr bwMode="auto">
            <a:xfrm>
              <a:off x="3289" y="3273"/>
              <a:ext cx="2274" cy="758"/>
            </a:xfrm>
            <a:prstGeom prst="parallelogram">
              <a:avLst>
                <a:gd name="adj" fmla="val 75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8" name="Text Box 4"/>
            <p:cNvSpPr txBox="1">
              <a:spLocks noChangeArrowheads="1"/>
            </p:cNvSpPr>
            <p:nvPr/>
          </p:nvSpPr>
          <p:spPr bwMode="auto">
            <a:xfrm>
              <a:off x="4116" y="3566"/>
              <a:ext cx="56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200" b="1">
                  <a:latin typeface="Times New Roman" pitchFamily="18" charset="0"/>
                </a:rPr>
                <a:t>image I</a:t>
              </a:r>
            </a:p>
          </p:txBody>
        </p:sp>
      </p:grpSp>
      <p:grpSp>
        <p:nvGrpSpPr>
          <p:cNvPr id="25604" name="Group 5"/>
          <p:cNvGrpSpPr>
            <a:grpSpLocks/>
          </p:cNvGrpSpPr>
          <p:nvPr/>
        </p:nvGrpSpPr>
        <p:grpSpPr bwMode="auto">
          <a:xfrm>
            <a:off x="177800" y="4905375"/>
            <a:ext cx="3606800" cy="1203325"/>
            <a:chOff x="112" y="3286"/>
            <a:chExt cx="2272" cy="758"/>
          </a:xfrm>
        </p:grpSpPr>
        <p:sp>
          <p:nvSpPr>
            <p:cNvPr id="25645" name="AutoShape 6"/>
            <p:cNvSpPr>
              <a:spLocks noChangeAspect="1" noChangeArrowheads="1"/>
            </p:cNvSpPr>
            <p:nvPr/>
          </p:nvSpPr>
          <p:spPr bwMode="auto">
            <a:xfrm>
              <a:off x="112" y="3286"/>
              <a:ext cx="2272" cy="758"/>
            </a:xfrm>
            <a:prstGeom prst="parallelogram">
              <a:avLst>
                <a:gd name="adj" fmla="val 749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6" name="Text Box 7"/>
            <p:cNvSpPr txBox="1">
              <a:spLocks noChangeArrowheads="1"/>
            </p:cNvSpPr>
            <p:nvPr/>
          </p:nvSpPr>
          <p:spPr bwMode="auto">
            <a:xfrm>
              <a:off x="887" y="3557"/>
              <a:ext cx="58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200" b="1">
                  <a:latin typeface="Times New Roman" pitchFamily="18" charset="0"/>
                </a:rPr>
                <a:t>image J</a:t>
              </a:r>
            </a:p>
          </p:txBody>
        </p:sp>
      </p:grpSp>
      <p:grpSp>
        <p:nvGrpSpPr>
          <p:cNvPr id="25605" name="Group 8"/>
          <p:cNvGrpSpPr>
            <a:grpSpLocks/>
          </p:cNvGrpSpPr>
          <p:nvPr/>
        </p:nvGrpSpPr>
        <p:grpSpPr bwMode="auto">
          <a:xfrm>
            <a:off x="177800" y="1143000"/>
            <a:ext cx="8797925" cy="5324475"/>
            <a:chOff x="112" y="916"/>
            <a:chExt cx="5542" cy="3354"/>
          </a:xfrm>
        </p:grpSpPr>
        <p:grpSp>
          <p:nvGrpSpPr>
            <p:cNvPr id="25620" name="Group 9"/>
            <p:cNvGrpSpPr>
              <a:grpSpLocks/>
            </p:cNvGrpSpPr>
            <p:nvPr/>
          </p:nvGrpSpPr>
          <p:grpSpPr bwMode="auto">
            <a:xfrm>
              <a:off x="112" y="916"/>
              <a:ext cx="5542" cy="3354"/>
              <a:chOff x="112" y="916"/>
              <a:chExt cx="5542" cy="3354"/>
            </a:xfrm>
          </p:grpSpPr>
          <p:grpSp>
            <p:nvGrpSpPr>
              <p:cNvPr id="25623" name="Group 10"/>
              <p:cNvGrpSpPr>
                <a:grpSpLocks/>
              </p:cNvGrpSpPr>
              <p:nvPr/>
            </p:nvGrpSpPr>
            <p:grpSpPr bwMode="auto">
              <a:xfrm>
                <a:off x="112" y="931"/>
                <a:ext cx="2571" cy="3339"/>
                <a:chOff x="112" y="931"/>
                <a:chExt cx="2571" cy="3339"/>
              </a:xfrm>
            </p:grpSpPr>
            <p:grpSp>
              <p:nvGrpSpPr>
                <p:cNvPr id="25635" name="Group 11"/>
                <p:cNvGrpSpPr>
                  <a:grpSpLocks/>
                </p:cNvGrpSpPr>
                <p:nvPr/>
              </p:nvGrpSpPr>
              <p:grpSpPr bwMode="auto">
                <a:xfrm>
                  <a:off x="112" y="931"/>
                  <a:ext cx="2272" cy="3113"/>
                  <a:chOff x="112" y="931"/>
                  <a:chExt cx="2272" cy="3113"/>
                </a:xfrm>
              </p:grpSpPr>
              <p:sp>
                <p:nvSpPr>
                  <p:cNvPr id="25637" name="Line 1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24" y="931"/>
                    <a:ext cx="933" cy="308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38" name="Line 13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59" y="938"/>
                    <a:ext cx="1305" cy="23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39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78" y="972"/>
                    <a:ext cx="394" cy="23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40" name="AutoShap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2" y="3286"/>
                    <a:ext cx="2272" cy="758"/>
                  </a:xfrm>
                  <a:prstGeom prst="parallelogram">
                    <a:avLst>
                      <a:gd name="adj" fmla="val 74934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41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22" y="2095"/>
                    <a:ext cx="1090" cy="318"/>
                  </a:xfrm>
                  <a:prstGeom prst="parallelogram">
                    <a:avLst>
                      <a:gd name="adj" fmla="val 85692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42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3" y="2626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43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7" y="1576"/>
                    <a:ext cx="644" cy="188"/>
                  </a:xfrm>
                  <a:prstGeom prst="parallelogram">
                    <a:avLst>
                      <a:gd name="adj" fmla="val 85638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44" name="Line 19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1063" y="938"/>
                    <a:ext cx="754" cy="30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36" y="4076"/>
                  <a:ext cx="2447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2000" b="1"/>
                    <a:t>Gaussian pyramid of image 1 (t)</a:t>
                  </a:r>
                </a:p>
              </p:txBody>
            </p:sp>
          </p:grpSp>
          <p:grpSp>
            <p:nvGrpSpPr>
              <p:cNvPr id="25624" name="Group 21"/>
              <p:cNvGrpSpPr>
                <a:grpSpLocks/>
              </p:cNvGrpSpPr>
              <p:nvPr/>
            </p:nvGrpSpPr>
            <p:grpSpPr bwMode="auto">
              <a:xfrm>
                <a:off x="3024" y="916"/>
                <a:ext cx="2630" cy="3354"/>
                <a:chOff x="3024" y="916"/>
                <a:chExt cx="2630" cy="3354"/>
              </a:xfrm>
            </p:grpSpPr>
            <p:grpSp>
              <p:nvGrpSpPr>
                <p:cNvPr id="25625" name="Group 22"/>
                <p:cNvGrpSpPr>
                  <a:grpSpLocks/>
                </p:cNvGrpSpPr>
                <p:nvPr/>
              </p:nvGrpSpPr>
              <p:grpSpPr bwMode="auto">
                <a:xfrm>
                  <a:off x="3289" y="916"/>
                  <a:ext cx="2274" cy="3115"/>
                  <a:chOff x="3289" y="916"/>
                  <a:chExt cx="2274" cy="3115"/>
                </a:xfrm>
              </p:grpSpPr>
              <p:sp>
                <p:nvSpPr>
                  <p:cNvPr id="25627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301" y="916"/>
                    <a:ext cx="934" cy="30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28" name="Line 24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37" y="923"/>
                    <a:ext cx="1306" cy="233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29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54" y="957"/>
                    <a:ext cx="396" cy="23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30" name="AutoShape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89" y="3273"/>
                    <a:ext cx="2274" cy="758"/>
                  </a:xfrm>
                  <a:prstGeom prst="parallelogram">
                    <a:avLst>
                      <a:gd name="adj" fmla="val 75000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1" name="AutoShape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00" y="2081"/>
                    <a:ext cx="1091" cy="317"/>
                  </a:xfrm>
                  <a:prstGeom prst="parallelogram">
                    <a:avLst>
                      <a:gd name="adj" fmla="val 86041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2" name="AutoShape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72" y="2612"/>
                    <a:ext cx="1621" cy="472"/>
                  </a:xfrm>
                  <a:prstGeom prst="parallelogram">
                    <a:avLst>
                      <a:gd name="adj" fmla="val 85858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3" name="AutoShape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5" y="1562"/>
                    <a:ext cx="643" cy="186"/>
                  </a:xfrm>
                  <a:prstGeom prst="parallelogram">
                    <a:avLst>
                      <a:gd name="adj" fmla="val 86425"/>
                    </a:avLst>
                  </a:prstGeom>
                  <a:solidFill>
                    <a:srgbClr val="0000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34" name="Line 30"/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4241" y="923"/>
                    <a:ext cx="754" cy="309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562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024" y="4076"/>
                  <a:ext cx="2630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r>
                    <a:rPr lang="en-US" sz="2000" b="1"/>
                    <a:t>Gaussian pyramid of image 2 (t+1)</a:t>
                  </a:r>
                </a:p>
              </p:txBody>
            </p:sp>
          </p:grpSp>
        </p:grpSp>
        <p:sp>
          <p:nvSpPr>
            <p:cNvPr id="25621" name="Text Box 32"/>
            <p:cNvSpPr txBox="1">
              <a:spLocks noChangeArrowheads="1"/>
            </p:cNvSpPr>
            <p:nvPr/>
          </p:nvSpPr>
          <p:spPr bwMode="auto">
            <a:xfrm>
              <a:off x="4124" y="3580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 b="1">
                  <a:solidFill>
                    <a:schemeClr val="bg1"/>
                  </a:solidFill>
                </a:rPr>
                <a:t>image 2</a:t>
              </a:r>
            </a:p>
          </p:txBody>
        </p:sp>
        <p:sp>
          <p:nvSpPr>
            <p:cNvPr id="25622" name="Text Box 33"/>
            <p:cNvSpPr txBox="1">
              <a:spLocks noChangeArrowheads="1"/>
            </p:cNvSpPr>
            <p:nvPr/>
          </p:nvSpPr>
          <p:spPr bwMode="auto">
            <a:xfrm>
              <a:off x="887" y="3571"/>
              <a:ext cx="5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 b="1"/>
                <a:t>image 1</a:t>
              </a:r>
            </a:p>
          </p:txBody>
        </p:sp>
      </p:grpSp>
      <p:sp>
        <p:nvSpPr>
          <p:cNvPr id="25606" name="Rectangle 34"/>
          <p:cNvSpPr>
            <a:spLocks noGrp="1" noChangeArrowheads="1"/>
          </p:cNvSpPr>
          <p:nvPr>
            <p:ph type="title"/>
          </p:nvPr>
        </p:nvSpPr>
        <p:spPr>
          <a:xfrm>
            <a:off x="623888" y="7142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Dealing with larger movements: coarse-to-fine registration</a:t>
            </a:r>
          </a:p>
        </p:txBody>
      </p:sp>
      <p:sp>
        <p:nvSpPr>
          <p:cNvPr id="25607" name="Text Box 35"/>
          <p:cNvSpPr txBox="1">
            <a:spLocks noChangeArrowheads="1"/>
          </p:cNvSpPr>
          <p:nvPr/>
        </p:nvSpPr>
        <p:spPr bwMode="auto">
          <a:xfrm>
            <a:off x="3276600" y="2187575"/>
            <a:ext cx="197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/>
              <a:t>run iterative L-K</a:t>
            </a:r>
          </a:p>
        </p:txBody>
      </p:sp>
      <p:sp>
        <p:nvSpPr>
          <p:cNvPr id="25608" name="Line 36"/>
          <p:cNvSpPr>
            <a:spLocks noChangeShapeType="1"/>
          </p:cNvSpPr>
          <p:nvPr/>
        </p:nvSpPr>
        <p:spPr bwMode="auto">
          <a:xfrm>
            <a:off x="2362200" y="2463800"/>
            <a:ext cx="8350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9" name="Line 37"/>
          <p:cNvSpPr>
            <a:spLocks noChangeShapeType="1"/>
          </p:cNvSpPr>
          <p:nvPr/>
        </p:nvSpPr>
        <p:spPr bwMode="auto">
          <a:xfrm flipH="1">
            <a:off x="5334000" y="2463800"/>
            <a:ext cx="89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0" name="Group 38"/>
          <p:cNvGrpSpPr>
            <a:grpSpLocks/>
          </p:cNvGrpSpPr>
          <p:nvPr/>
        </p:nvGrpSpPr>
        <p:grpSpPr bwMode="auto">
          <a:xfrm>
            <a:off x="2670175" y="3178175"/>
            <a:ext cx="3273425" cy="396875"/>
            <a:chOff x="1682" y="2198"/>
            <a:chExt cx="2062" cy="250"/>
          </a:xfrm>
        </p:grpSpPr>
        <p:sp>
          <p:nvSpPr>
            <p:cNvPr id="25617" name="Line 39"/>
            <p:cNvSpPr>
              <a:spLocks noChangeShapeType="1"/>
            </p:cNvSpPr>
            <p:nvPr/>
          </p:nvSpPr>
          <p:spPr bwMode="auto">
            <a:xfrm>
              <a:off x="1682" y="2304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Line 40"/>
            <p:cNvSpPr>
              <a:spLocks noChangeShapeType="1"/>
            </p:cNvSpPr>
            <p:nvPr/>
          </p:nvSpPr>
          <p:spPr bwMode="auto">
            <a:xfrm>
              <a:off x="3360" y="230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Text Box 41"/>
            <p:cNvSpPr txBox="1">
              <a:spLocks noChangeArrowheads="1"/>
            </p:cNvSpPr>
            <p:nvPr/>
          </p:nvSpPr>
          <p:spPr bwMode="auto">
            <a:xfrm>
              <a:off x="2068" y="2198"/>
              <a:ext cx="12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run iterative L-K</a:t>
              </a:r>
            </a:p>
          </p:txBody>
        </p:sp>
      </p:grpSp>
      <p:grpSp>
        <p:nvGrpSpPr>
          <p:cNvPr id="25611" name="Group 42"/>
          <p:cNvGrpSpPr>
            <a:grpSpLocks/>
          </p:cNvGrpSpPr>
          <p:nvPr/>
        </p:nvGrpSpPr>
        <p:grpSpPr bwMode="auto">
          <a:xfrm>
            <a:off x="4191000" y="2584450"/>
            <a:ext cx="1303338" cy="593725"/>
            <a:chOff x="2640" y="1824"/>
            <a:chExt cx="821" cy="374"/>
          </a:xfrm>
        </p:grpSpPr>
        <p:sp>
          <p:nvSpPr>
            <p:cNvPr id="25615" name="Line 43"/>
            <p:cNvSpPr>
              <a:spLocks noChangeShapeType="1"/>
            </p:cNvSpPr>
            <p:nvPr/>
          </p:nvSpPr>
          <p:spPr bwMode="auto">
            <a:xfrm>
              <a:off x="2640" y="1824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Text Box 44"/>
            <p:cNvSpPr txBox="1">
              <a:spLocks noChangeArrowheads="1"/>
            </p:cNvSpPr>
            <p:nvPr/>
          </p:nvSpPr>
          <p:spPr bwMode="auto">
            <a:xfrm>
              <a:off x="2644" y="1862"/>
              <a:ext cx="81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2000"/>
                <a:t>upsample</a:t>
              </a:r>
            </a:p>
          </p:txBody>
        </p:sp>
      </p:grpSp>
      <p:grpSp>
        <p:nvGrpSpPr>
          <p:cNvPr id="25612" name="Group 45"/>
          <p:cNvGrpSpPr>
            <a:grpSpLocks/>
          </p:cNvGrpSpPr>
          <p:nvPr/>
        </p:nvGrpSpPr>
        <p:grpSpPr bwMode="auto">
          <a:xfrm>
            <a:off x="4191000" y="3498850"/>
            <a:ext cx="303213" cy="685800"/>
            <a:chOff x="2640" y="2400"/>
            <a:chExt cx="191" cy="432"/>
          </a:xfrm>
        </p:grpSpPr>
        <p:sp>
          <p:nvSpPr>
            <p:cNvPr id="25613" name="Line 46"/>
            <p:cNvSpPr>
              <a:spLocks noChangeShapeType="1"/>
            </p:cNvSpPr>
            <p:nvPr/>
          </p:nvSpPr>
          <p:spPr bwMode="auto">
            <a:xfrm>
              <a:off x="2640" y="2458"/>
              <a:ext cx="0" cy="37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Text Box 47"/>
            <p:cNvSpPr txBox="1">
              <a:spLocks noChangeArrowheads="1"/>
            </p:cNvSpPr>
            <p:nvPr/>
          </p:nvSpPr>
          <p:spPr bwMode="auto">
            <a:xfrm>
              <a:off x="2688" y="2400"/>
              <a:ext cx="143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1200" b="1"/>
                <a:t>.</a:t>
              </a:r>
            </a:p>
            <a:p>
              <a:r>
                <a:rPr lang="en-US" sz="1200" b="1"/>
                <a:t>.</a:t>
              </a:r>
            </a:p>
            <a:p>
              <a:r>
                <a:rPr lang="en-US" sz="1200" b="1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549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I_x({\bf p_1}) &amp; I_y({\bf p_1})  \\&#10;I_x({\bf p_2}) &amp; I_y({\bf p_2})  \\&#10;\vdots &amp; \vdots \\&#10;I_x({\bf p_{25}}) &amp; I_y({\bf p_{25}})  \\&#10;\end{array}&#10;\right]&#10;\left[&#10;\begin{array}{c}&#10;u \\&#10;v&#10;\end{array}&#10;\right]&#10;=&#10;-\left[&#10;\begin{array}{c}&#10;I_t({\bf p_1}) \\&#10;I_t({\bf p_2}) \\&#10;\vdots \\&#10;I_t({\bf p_{25}})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488.6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A$&#10;\end{document}&#10;"/>
  <p:tag name="EXTERNALNAME" val="Edittex"/>
  <p:tag name="BLEND" val="False"/>
  <p:tag name="TRANSPARENT" val="False"/>
  <p:tag name="BITMAPFORMAT" val="bmpmono"/>
  <p:tag name="DEBUGINTERACTIVE" val="True"/>
  <p:tag name="ORIGWIDTH" val="164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A^Tb$&#10;\end{document}&#10;"/>
  <p:tag name="EXTERNALNAME" val="Edittex"/>
  <p:tag name="BLEND" val="False"/>
  <p:tag name="TRANSPARENT" val="False"/>
  <p:tag name="BITMAPFORMAT" val="bmpmono"/>
  <p:tag name="DEBUGINTERACTIVE" val="True"/>
  <p:tag name="ORIGWIDTH" val="138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+u, y+v)$&#10;\end{document}&#10;"/>
  <p:tag name="EXTERNALNAME" val="Edittex"/>
  <p:tag name="BLEND" val="False"/>
  <p:tag name="TRANSPARENT" val="False"/>
  <p:tag name="BITMAPFORMAT" val="bmpmono"/>
  <p:tag name="DEBUGINTERACTIVE" val="True"/>
  <p:tag name="ORIGWIDTH" val="483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x, y)$&#10;\end{document}&#10;"/>
  <p:tag name="EXTERNALNAME" val="Edittex"/>
  <p:tag name="BLEND" val="False"/>
  <p:tag name="TRANSPARENT" val="False"/>
  <p:tag name="BITMAPFORMAT" val="bmpmono"/>
  <p:tag name="DEBUGINTERACTIVE" val="True"/>
  <p:tag name="ORIGWIDTH" val="1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displacement $= (u, v)$&#10;\end{document}&#10;"/>
  <p:tag name="EXTERNALNAME" val="Edittex"/>
  <p:tag name="BLEND" val="False"/>
  <p:tag name="TRANSPARENT" val="False"/>
  <p:tag name="BITMAPFORMAT" val="bmpmono"/>
  <p:tag name="DEBUGINTERACTIVE" val="True"/>
  <p:tag name="ORIGWIDTH" val="801.8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}&#10;\sum I_x I_x &amp; \sum I_x I_y \\&#10;\sum I_x I_y &amp; \sum I_y I_y&#10;\end{array}&#10;\right]&#10;\left[&#10;\begin{array}{c}&#10;u \\&#10;v&#10;\end{array}&#10;\right]&#10;=&#10;-\left[&#10;\begin{array}{c}&#10;\sum I_x I_t \\&#10;\sum I_y I_t&#10;\end{array}&#10;\right]&#10;\]&#10;\end{document}&#10;"/>
  <p:tag name="EXTERNALNAME" val="Edittex"/>
  <p:tag name="BLEND" val="False"/>
  <p:tag name="TRANSPARENT" val="False"/>
  <p:tag name="BITMAPFORMAT" val="bmp256"/>
  <p:tag name="DEBUGINTERACTIVE" val="True"/>
  <p:tag name="ORIGWIDTH" val="135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13113</TotalTime>
  <Words>3709</Words>
  <Application>Microsoft Office PowerPoint</Application>
  <PresentationFormat>On-screen Show (4:3)</PresentationFormat>
  <Paragraphs>783</Paragraphs>
  <Slides>66</Slides>
  <Notes>32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81" baseType="lpstr">
      <vt:lpstr>Futura Bk BT</vt:lpstr>
      <vt:lpstr>新細明體</vt:lpstr>
      <vt:lpstr>SimSun</vt:lpstr>
      <vt:lpstr>Arial</vt:lpstr>
      <vt:lpstr>Calibri</vt:lpstr>
      <vt:lpstr>Calibri Light</vt:lpstr>
      <vt:lpstr>Cambria Math</vt:lpstr>
      <vt:lpstr>Courier New</vt:lpstr>
      <vt:lpstr>Symbol</vt:lpstr>
      <vt:lpstr>Times</vt:lpstr>
      <vt:lpstr>Times New Roman</vt:lpstr>
      <vt:lpstr>Wingdings</vt:lpstr>
      <vt:lpstr>Office Theme</vt:lpstr>
      <vt:lpstr>Equation</vt:lpstr>
      <vt:lpstr>Image</vt:lpstr>
      <vt:lpstr>Fitting and Alignment</vt:lpstr>
      <vt:lpstr>Administrative Stuffs</vt:lpstr>
      <vt:lpstr>Where are we?</vt:lpstr>
      <vt:lpstr>Review: Harris Corner Detector</vt:lpstr>
      <vt:lpstr>Review: Find local maxima in position-scale space of Difference-of-Gaussian</vt:lpstr>
      <vt:lpstr>Review: SIFT Descriptor</vt:lpstr>
      <vt:lpstr>Review: Lucas-Kanade Tracker</vt:lpstr>
      <vt:lpstr>Dealing with larger movements: Iterative refinement</vt:lpstr>
      <vt:lpstr>Dealing with larger movements: coarse-to-fine registration</vt:lpstr>
      <vt:lpstr>PowerPoint Presentation</vt:lpstr>
      <vt:lpstr>Fitting and alignment</vt:lpstr>
      <vt:lpstr>Fitting and Alignment -Design challenges</vt:lpstr>
      <vt:lpstr>Fitting and Alignment: Methods</vt:lpstr>
      <vt:lpstr>Simple example: Fitting a line</vt:lpstr>
      <vt:lpstr>Least squares line fitting</vt:lpstr>
      <vt:lpstr>Problem with “vertical” least squares</vt:lpstr>
      <vt:lpstr>Total least squares</vt:lpstr>
      <vt:lpstr>Total least squares</vt:lpstr>
      <vt:lpstr>Total least squares</vt:lpstr>
      <vt:lpstr>Recap: Two Common Optimization Problems</vt:lpstr>
      <vt:lpstr>Least squares (global) optimization</vt:lpstr>
      <vt:lpstr>Robust least squares (to deal with outliers)</vt:lpstr>
      <vt:lpstr>Robust Estimator </vt:lpstr>
      <vt:lpstr>Other ways to search for parameters (for when no closed form solution exists)</vt:lpstr>
      <vt:lpstr>Hypothesize and test</vt:lpstr>
      <vt:lpstr>Hough Transform: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Image  Canny</vt:lpstr>
      <vt:lpstr>2. Canny  Hough votes</vt:lpstr>
      <vt:lpstr>3. Hough votes  Edges </vt:lpstr>
      <vt:lpstr>Hough transform example</vt:lpstr>
      <vt:lpstr>Hough transform for circles</vt:lpstr>
      <vt:lpstr>Hough transform for circles</vt:lpstr>
      <vt:lpstr>Hough transform for circles</vt:lpstr>
      <vt:lpstr>Hough transform for circles</vt:lpstr>
      <vt:lpstr>Hough transform for circles</vt:lpstr>
      <vt:lpstr>PowerPoint Presentation</vt:lpstr>
      <vt:lpstr>PowerPoint Presentation</vt:lpstr>
      <vt:lpstr>Generalized Hough for object detection</vt:lpstr>
      <vt:lpstr>PowerPoint Presentation</vt:lpstr>
      <vt:lpstr>Hough transform 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choose parameters?</vt:lpstr>
      <vt:lpstr>RANSAC conclusions</vt:lpstr>
      <vt:lpstr>RANSAC Song</vt:lpstr>
      <vt:lpstr>What if you want to align but have no prior matched pairs?</vt:lpstr>
      <vt:lpstr>Iterative Closest Points (ICP) Algorithm</vt:lpstr>
      <vt:lpstr>Example: solving for translation</vt:lpstr>
      <vt:lpstr>PowerPoint Presentation</vt:lpstr>
      <vt:lpstr>PowerPoint Presentation</vt:lpstr>
      <vt:lpstr>PowerPoint Presentation</vt:lpstr>
      <vt:lpstr>PowerPoint Presentation</vt:lpstr>
      <vt:lpstr>HW 2 – Feature tracker</vt:lpstr>
      <vt:lpstr>HW 2 – Shape Alignment</vt:lpstr>
      <vt:lpstr>HW 2 – Local Feature Matching</vt:lpstr>
      <vt:lpstr>Things to remember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265</cp:revision>
  <dcterms:created xsi:type="dcterms:W3CDTF">2016-08-21T04:59:05Z</dcterms:created>
  <dcterms:modified xsi:type="dcterms:W3CDTF">2016-09-20T19:19:10Z</dcterms:modified>
</cp:coreProperties>
</file>