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2"/>
  </p:notesMasterIdLst>
  <p:sldIdLst>
    <p:sldId id="257" r:id="rId2"/>
    <p:sldId id="656" r:id="rId3"/>
    <p:sldId id="851" r:id="rId4"/>
    <p:sldId id="854" r:id="rId5"/>
    <p:sldId id="855" r:id="rId6"/>
    <p:sldId id="856" r:id="rId7"/>
    <p:sldId id="857" r:id="rId8"/>
    <p:sldId id="858" r:id="rId9"/>
    <p:sldId id="859" r:id="rId10"/>
    <p:sldId id="860" r:id="rId11"/>
    <p:sldId id="861" r:id="rId12"/>
    <p:sldId id="862" r:id="rId13"/>
    <p:sldId id="863" r:id="rId14"/>
    <p:sldId id="864" r:id="rId15"/>
    <p:sldId id="865" r:id="rId16"/>
    <p:sldId id="866" r:id="rId17"/>
    <p:sldId id="867" r:id="rId18"/>
    <p:sldId id="868" r:id="rId19"/>
    <p:sldId id="869" r:id="rId20"/>
    <p:sldId id="870" r:id="rId21"/>
    <p:sldId id="871" r:id="rId22"/>
    <p:sldId id="872" r:id="rId23"/>
    <p:sldId id="873" r:id="rId24"/>
    <p:sldId id="874" r:id="rId25"/>
    <p:sldId id="875" r:id="rId26"/>
    <p:sldId id="876" r:id="rId27"/>
    <p:sldId id="877" r:id="rId28"/>
    <p:sldId id="878" r:id="rId29"/>
    <p:sldId id="879" r:id="rId30"/>
    <p:sldId id="880" r:id="rId31"/>
    <p:sldId id="881" r:id="rId32"/>
    <p:sldId id="882" r:id="rId33"/>
    <p:sldId id="883" r:id="rId34"/>
    <p:sldId id="884" r:id="rId35"/>
    <p:sldId id="885" r:id="rId36"/>
    <p:sldId id="886" r:id="rId37"/>
    <p:sldId id="887" r:id="rId38"/>
    <p:sldId id="888" r:id="rId39"/>
    <p:sldId id="889" r:id="rId40"/>
    <p:sldId id="890" r:id="rId41"/>
    <p:sldId id="891" r:id="rId42"/>
    <p:sldId id="892" r:id="rId43"/>
    <p:sldId id="893" r:id="rId44"/>
    <p:sldId id="894" r:id="rId45"/>
    <p:sldId id="895" r:id="rId46"/>
    <p:sldId id="896" r:id="rId47"/>
    <p:sldId id="897" r:id="rId48"/>
    <p:sldId id="898" r:id="rId49"/>
    <p:sldId id="900" r:id="rId50"/>
    <p:sldId id="90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3C3C3C"/>
    <a:srgbClr val="505050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78530-FA70-466B-A92D-42BAEA139F1D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9FF3C-7111-4713-B058-2B84BB39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B314A-4759-4F32-BFA5-B65A246545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24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8DD5-1779-406F-920F-02DD5E9ECB17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734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8F2660-97C7-4F59-9AB9-BF63B006FD3A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6090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13AFB-4986-435B-8BB2-A26F58ACE416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6595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3FAF-2EDA-4553-A59F-43A419D3CDF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2142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D83DD-9EA6-4F4B-91FC-E7E954AFE42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0183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1DDA45-8651-4022-A741-5F0C71A2517F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Suppose M = vv^T .  What are the eigenvectors and eigenvalues?  Start by considering Mv</a:t>
            </a:r>
          </a:p>
        </p:txBody>
      </p:sp>
    </p:spTree>
    <p:extLst>
      <p:ext uri="{BB962C8B-B14F-4D97-AF65-F5344CB8AC3E}">
        <p14:creationId xmlns:p14="http://schemas.microsoft.com/office/powerpoint/2010/main" val="3963132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44EEA-4008-4AA3-B958-75220C69DA49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249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E4964-9B7B-49F6-94B7-7554EF8EAA24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6198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1AAE5-3DB2-409E-97D0-84D26A1E818A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3079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0DD69-667A-492F-91D8-703619B157DB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997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469E2-8A42-4E58-8F64-C06D70D8D4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5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60646-4A8B-48B6-BFC3-5FB369DFB5EF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312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8189C-7CCD-4A78-AD11-AD83AFE16341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7592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D98F79-6BD5-4BE2-AC6D-C49A7A75058F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56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F01115-1FE6-4D8C-819D-D2FD1A1C5E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77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C3B1AF-C5FA-4B17-9E34-15FD80A00769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18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6C095E-F8C3-4942-B2BE-AE734DA3BB1F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06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7CB900-BD74-4294-AABB-C0FB35669E73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99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F4F344-A062-432F-A410-44F2DCAF86D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24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DA8F8C-6101-4B93-9F98-056819C143C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7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42B79-70EE-49B5-9D8C-CE5EC8D3EA4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3E927-CA64-4BC9-BE69-4BDF42029A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19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D665-2BAB-4E19-913C-2E138E59389D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5066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616BF-14A3-41DE-986C-29E0D09C6630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880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795510-F373-4B3C-8D5A-77E875ABFF60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Iterative refinement: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Estimate velocity at each pixel using one iteration of Lucas and Kanade estimation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Warp one image toward the other using the estimated flow field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Refine estimate by repeating the process</a:t>
            </a:r>
          </a:p>
        </p:txBody>
      </p:sp>
    </p:spTree>
    <p:extLst>
      <p:ext uri="{BB962C8B-B14F-4D97-AF65-F5344CB8AC3E}">
        <p14:creationId xmlns:p14="http://schemas.microsoft.com/office/powerpoint/2010/main" val="256647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350C9-D28D-4D25-AB9A-35751E43857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400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CCF6F-D77F-45A4-A55F-DAD69F81FC87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Brightness constancy equation is equivalent to minimizing the squared error of I(t) and I(t+1)</a:t>
            </a:r>
          </a:p>
        </p:txBody>
      </p:sp>
    </p:spTree>
    <p:extLst>
      <p:ext uri="{BB962C8B-B14F-4D97-AF65-F5344CB8AC3E}">
        <p14:creationId xmlns:p14="http://schemas.microsoft.com/office/powerpoint/2010/main" val="2347675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B3983-C8A9-4302-80AE-228D8A1F377D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A:  u and v are unknown, 1 equation</a:t>
            </a:r>
          </a:p>
        </p:txBody>
      </p:sp>
    </p:spTree>
    <p:extLst>
      <p:ext uri="{BB962C8B-B14F-4D97-AF65-F5344CB8AC3E}">
        <p14:creationId xmlns:p14="http://schemas.microsoft.com/office/powerpoint/2010/main" val="1731636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44C53-E22F-45F6-BA35-BA53DFFC4509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3454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CED6-076E-4388-BD0F-76E4B148C42E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621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1FA1C-E1C0-4201-9E87-D6EA7F2718A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305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0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4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4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8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4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2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4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0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5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A3B8-9D41-44E7-997B-62F0684C1FF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0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rberpole_illus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rberpole_illus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10.xml"/><Relationship Id="rId10" Type="http://schemas.openxmlformats.org/officeDocument/2006/relationships/image" Target="../media/image28.png"/><Relationship Id="rId4" Type="http://schemas.openxmlformats.org/officeDocument/2006/relationships/tags" Target="../tags/tag9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tags" Target="../tags/tag12.xml"/><Relationship Id="rId16" Type="http://schemas.openxmlformats.org/officeDocument/2006/relationships/image" Target="../media/image25.png"/><Relationship Id="rId20" Type="http://schemas.openxmlformats.org/officeDocument/2006/relationships/image" Target="../media/image3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15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2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2.xml"/><Relationship Id="rId7" Type="http://schemas.openxmlformats.org/officeDocument/2006/relationships/image" Target="../media/image3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Er9JUXH3imqWPpjaFiiolEXvpQPMlspbVaM_wnsj58/edit?usp=sharing" TargetMode="External"/><Relationship Id="rId2" Type="http://schemas.openxmlformats.org/officeDocument/2006/relationships/hyperlink" Target="https://goo.gl/forms/p5JwKOiyij1VHgie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.clemson.edu/~stb/klt/shi-tomasi-good-features-cvpr1994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.clemson.edu/~stb/klt/shi-tomasi-good-features-cvpr1994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cs.berkeley.edu/~brox/pub/brox_cvpr0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6.png"/><Relationship Id="rId18" Type="http://schemas.openxmlformats.org/officeDocument/2006/relationships/oleObject" Target="../embeddings/oleObject5.bin"/><Relationship Id="rId3" Type="http://schemas.openxmlformats.org/officeDocument/2006/relationships/tags" Target="../tags/tag2.xml"/><Relationship Id="rId21" Type="http://schemas.openxmlformats.org/officeDocument/2006/relationships/image" Target="../media/image15.w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wmf"/><Relationship Id="rId17" Type="http://schemas.openxmlformats.org/officeDocument/2006/relationships/image" Target="../media/image13.wmf"/><Relationship Id="rId2" Type="http://schemas.openxmlformats.org/officeDocument/2006/relationships/tags" Target="../tags/tag1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5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png"/><Relationship Id="rId10" Type="http://schemas.openxmlformats.org/officeDocument/2006/relationships/image" Target="../media/image11.wmf"/><Relationship Id="rId19" Type="http://schemas.openxmlformats.org/officeDocument/2006/relationships/image" Target="../media/image14.wmf"/><Relationship Id="rId4" Type="http://schemas.openxmlformats.org/officeDocument/2006/relationships/tags" Target="../tags/tag3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69" y="438086"/>
            <a:ext cx="8022596" cy="1051169"/>
          </a:xfrm>
        </p:spPr>
        <p:txBody>
          <a:bodyPr>
            <a:noAutofit/>
          </a:bodyPr>
          <a:lstStyle/>
          <a:p>
            <a:r>
              <a:rPr lang="en-US" sz="4400" dirty="0"/>
              <a:t>Feature Tracking and Optical Flow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69" y="5478912"/>
            <a:ext cx="8135017" cy="987726"/>
          </a:xfrm>
        </p:spPr>
        <p:txBody>
          <a:bodyPr>
            <a:noAutofit/>
          </a:bodyPr>
          <a:lstStyle/>
          <a:p>
            <a:r>
              <a:rPr lang="en-US" sz="2800" dirty="0"/>
              <a:t>Computer Vision</a:t>
            </a:r>
          </a:p>
          <a:p>
            <a:r>
              <a:rPr lang="en-US" sz="2800" dirty="0"/>
              <a:t>Jia-Bin Huang, Virginia Tech</a:t>
            </a:r>
          </a:p>
        </p:txBody>
      </p:sp>
      <p:sp>
        <p:nvSpPr>
          <p:cNvPr id="5" name="Rectangle 4"/>
          <p:cNvSpPr/>
          <p:nvPr/>
        </p:nvSpPr>
        <p:spPr>
          <a:xfrm>
            <a:off x="7272334" y="6631124"/>
            <a:ext cx="1871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Many slides from </a:t>
            </a:r>
            <a:r>
              <a:rPr lang="en-US" sz="1200" dirty="0" smtClean="0"/>
              <a:t>D</a:t>
            </a:r>
            <a:r>
              <a:rPr lang="en-US" sz="1200" dirty="0" smtClean="0"/>
              <a:t>. Hoiem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50091" y="1835891"/>
            <a:ext cx="7061579" cy="3293979"/>
            <a:chOff x="863221" y="1806008"/>
            <a:chExt cx="7426144" cy="34640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7875" y="1806008"/>
              <a:ext cx="3701490" cy="34640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221" y="1806008"/>
              <a:ext cx="3662928" cy="3464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88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</a:t>
            </a:r>
          </a:p>
        </p:txBody>
      </p:sp>
      <p:sp>
        <p:nvSpPr>
          <p:cNvPr id="417795" name="Line 3"/>
          <p:cNvSpPr>
            <a:spLocks noChangeShapeType="1"/>
          </p:cNvSpPr>
          <p:nvPr/>
        </p:nvSpPr>
        <p:spPr bwMode="auto">
          <a:xfrm>
            <a:off x="3200400" y="1600200"/>
            <a:ext cx="1524000" cy="396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4495800" y="1905000"/>
            <a:ext cx="1524000" cy="403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Actual motion</a:t>
            </a:r>
          </a:p>
        </p:txBody>
      </p:sp>
    </p:spTree>
    <p:extLst>
      <p:ext uri="{BB962C8B-B14F-4D97-AF65-F5344CB8AC3E}">
        <p14:creationId xmlns:p14="http://schemas.microsoft.com/office/powerpoint/2010/main" val="30361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animBg="1"/>
      <p:bldP spid="417796" grpId="0" animBg="1"/>
      <p:bldP spid="417798" grpId="0" animBg="1"/>
      <p:bldP spid="4177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</a:t>
            </a:r>
          </a:p>
        </p:txBody>
      </p:sp>
      <p:sp>
        <p:nvSpPr>
          <p:cNvPr id="415747" name="Line 3"/>
          <p:cNvSpPr>
            <a:spLocks noChangeShapeType="1"/>
          </p:cNvSpPr>
          <p:nvPr/>
        </p:nvSpPr>
        <p:spPr bwMode="auto">
          <a:xfrm>
            <a:off x="3690938" y="2813050"/>
            <a:ext cx="788987" cy="21399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48" name="Line 4"/>
          <p:cNvSpPr>
            <a:spLocks noChangeShapeType="1"/>
          </p:cNvSpPr>
          <p:nvPr/>
        </p:nvSpPr>
        <p:spPr bwMode="auto">
          <a:xfrm>
            <a:off x="4648200" y="2362200"/>
            <a:ext cx="865188" cy="22526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0" name="Line 6"/>
          <p:cNvSpPr>
            <a:spLocks noChangeShapeType="1"/>
          </p:cNvSpPr>
          <p:nvPr/>
        </p:nvSpPr>
        <p:spPr bwMode="auto">
          <a:xfrm flipV="1">
            <a:off x="4648200" y="5410200"/>
            <a:ext cx="152400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5429250" y="5868988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Perceived motion</a:t>
            </a:r>
          </a:p>
        </p:txBody>
      </p:sp>
    </p:spTree>
    <p:extLst>
      <p:ext uri="{BB962C8B-B14F-4D97-AF65-F5344CB8AC3E}">
        <p14:creationId xmlns:p14="http://schemas.microsoft.com/office/powerpoint/2010/main" val="10554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animBg="1"/>
      <p:bldP spid="415748" grpId="0" animBg="1"/>
      <p:bldP spid="415750" grpId="0" animBg="1"/>
      <p:bldP spid="4157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barber pole illusion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hlinkClick r:id="rId3"/>
              </a:rPr>
              <a:t>http://en.wikipedia.org/wiki/Barberpole_illusion</a:t>
            </a:r>
            <a:endParaRPr lang="en-US" sz="2400"/>
          </a:p>
        </p:txBody>
      </p:sp>
      <p:pic>
        <p:nvPicPr>
          <p:cNvPr id="4098" name="Picture 2" descr="http://upload.wikimedia.org/wikipedia/commons/thumb/f/f0/Aperture_problem_animated.gif/150px-Aperture_problem_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2" y="1828800"/>
            <a:ext cx="4508765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barber pole illusion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hlinkClick r:id="rId3"/>
              </a:rPr>
              <a:t>http://en.wikipedia.org/wiki/Barberpole_illusion</a:t>
            </a:r>
            <a:endParaRPr lang="en-US" sz="2400" dirty="0"/>
          </a:p>
        </p:txBody>
      </p:sp>
      <p:pic>
        <p:nvPicPr>
          <p:cNvPr id="421894" name="Picture 6" descr="Barber-pole-0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2057400"/>
            <a:ext cx="1143000" cy="2286000"/>
          </a:xfrm>
        </p:spPr>
      </p:pic>
      <p:pic>
        <p:nvPicPr>
          <p:cNvPr id="3074" name="Picture 2" descr="http://upload.wikimedia.org/wikipedia/commons/thumb/3/39/Barberpole_illusion_animated.gif/155px-Barberpole_illusion_animate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511636" cy="28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7937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Solving the  ambiguity…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27200"/>
            <a:ext cx="7772400" cy="5740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How to get more equations for a pixel?</a:t>
            </a:r>
          </a:p>
          <a:p>
            <a:pPr eaLnBrk="1" hangingPunct="1"/>
            <a:r>
              <a:rPr lang="en-US" sz="2400" b="1" dirty="0" smtClean="0"/>
              <a:t>Spatial coherence constraint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1"/>
            <a:r>
              <a:rPr lang="en-US" sz="2000" dirty="0" smtClean="0"/>
              <a:t>Assume </a:t>
            </a:r>
            <a:r>
              <a:rPr lang="en-US" sz="2000" dirty="0" smtClean="0"/>
              <a:t>the pixel’s neighbors have the same (</a:t>
            </a:r>
            <a:r>
              <a:rPr lang="en-US" sz="2000" dirty="0" err="1" smtClean="0"/>
              <a:t>u,v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sz="1800" dirty="0" smtClean="0"/>
              <a:t>If we use a 5x5 window, that gives us 25 equations per pixel</a:t>
            </a:r>
          </a:p>
        </p:txBody>
      </p:sp>
      <p:pic>
        <p:nvPicPr>
          <p:cNvPr id="425988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56" y="3695700"/>
            <a:ext cx="3799011" cy="3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989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48" y="4370295"/>
            <a:ext cx="7791704" cy="196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800" y="10064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dirty="0"/>
              <a:t>B. Lucas and T. </a:t>
            </a:r>
            <a:r>
              <a:rPr lang="en-US" sz="1400" dirty="0" err="1"/>
              <a:t>Kanade</a:t>
            </a:r>
            <a:r>
              <a:rPr lang="en-US" sz="1400" dirty="0"/>
              <a:t>. An iterative image registration technique with an application to stereo vision. </a:t>
            </a:r>
            <a:endParaRPr lang="en-US" sz="1400" dirty="0" smtClean="0"/>
          </a:p>
          <a:p>
            <a:pPr eaLnBrk="0" hangingPunct="0"/>
            <a:r>
              <a:rPr lang="en-US" sz="1400" dirty="0" smtClean="0"/>
              <a:t>In </a:t>
            </a:r>
            <a:r>
              <a:rPr lang="en-US" sz="1400" i="1" dirty="0"/>
              <a:t>Proceedings of the International Joint Conference on Artificial Intelligence</a:t>
            </a:r>
            <a:r>
              <a:rPr lang="en-US" sz="1400" dirty="0"/>
              <a:t>, pp. 674–679, 1981.</a:t>
            </a:r>
          </a:p>
        </p:txBody>
      </p:sp>
    </p:spTree>
    <p:extLst>
      <p:ext uri="{BB962C8B-B14F-4D97-AF65-F5344CB8AC3E}">
        <p14:creationId xmlns:p14="http://schemas.microsoft.com/office/powerpoint/2010/main" val="39707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 eaLnBrk="1" hangingPunct="1"/>
            <a:r>
              <a:rPr lang="en-US" sz="2400" smtClean="0"/>
              <a:t>Least squares problem: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6637338" y="1905000"/>
            <a:ext cx="1592262" cy="533400"/>
            <a:chOff x="1680" y="945"/>
            <a:chExt cx="1003" cy="305"/>
          </a:xfrm>
        </p:grpSpPr>
        <p:pic>
          <p:nvPicPr>
            <p:cNvPr id="15367" name="Picture 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7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8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4000"/>
            <a:ext cx="5445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3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Solving the  ambiguity…</a:t>
            </a:r>
          </a:p>
        </p:txBody>
      </p:sp>
    </p:spTree>
    <p:extLst>
      <p:ext uri="{BB962C8B-B14F-4D97-AF65-F5344CB8AC3E}">
        <p14:creationId xmlns:p14="http://schemas.microsoft.com/office/powerpoint/2010/main" val="37356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5880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Matching patches across images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 eaLnBrk="1" hangingPunct="1"/>
            <a:r>
              <a:rPr lang="en-US" sz="2400" smtClean="0"/>
              <a:t>Overconstrained linear system</a:t>
            </a: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6637338" y="1905000"/>
            <a:ext cx="1592262" cy="533400"/>
            <a:chOff x="1680" y="945"/>
            <a:chExt cx="1003" cy="305"/>
          </a:xfrm>
        </p:grpSpPr>
        <p:pic>
          <p:nvPicPr>
            <p:cNvPr id="16398" name="Picture 5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6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7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8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4000"/>
            <a:ext cx="5445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" y="3962400"/>
            <a:ext cx="5561013" cy="1335088"/>
            <a:chOff x="769" y="1919"/>
            <a:chExt cx="3503" cy="817"/>
          </a:xfrm>
        </p:grpSpPr>
        <p:pic>
          <p:nvPicPr>
            <p:cNvPr id="16395" name="Picture 12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3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4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4191" name="Rectangle 15"/>
          <p:cNvSpPr>
            <a:spLocks noChangeArrowheads="1"/>
          </p:cNvSpPr>
          <p:nvPr/>
        </p:nvSpPr>
        <p:spPr bwMode="auto">
          <a:xfrm>
            <a:off x="76200" y="5610225"/>
            <a:ext cx="8001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000"/>
              <a:t>The summations are over all pixels in the K x K window</a:t>
            </a:r>
          </a:p>
        </p:txBody>
      </p:sp>
      <p:pic>
        <p:nvPicPr>
          <p:cNvPr id="434192" name="Picture 1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3308350"/>
            <a:ext cx="2316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7"/>
          <p:cNvSpPr>
            <a:spLocks noChangeArrowheads="1"/>
          </p:cNvSpPr>
          <p:nvPr/>
        </p:nvSpPr>
        <p:spPr bwMode="auto">
          <a:xfrm>
            <a:off x="685800" y="3302000"/>
            <a:ext cx="77724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/>
              <a:t>Least squares solution for </a:t>
            </a:r>
            <a:r>
              <a:rPr lang="en-US" sz="2400" i="1"/>
              <a:t>d</a:t>
            </a:r>
            <a:r>
              <a:rPr lang="en-US" sz="2400"/>
              <a:t> given by</a:t>
            </a:r>
          </a:p>
        </p:txBody>
      </p:sp>
    </p:spTree>
    <p:extLst>
      <p:ext uri="{BB962C8B-B14F-4D97-AF65-F5344CB8AC3E}">
        <p14:creationId xmlns:p14="http://schemas.microsoft.com/office/powerpoint/2010/main" val="42062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93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Conditions for solvability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smtClean="0"/>
              <a:t>Optimal (u, v) satisfies Lucas-Kanade equation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220788" y="1600200"/>
            <a:ext cx="5561012" cy="1296988"/>
            <a:chOff x="769" y="1919"/>
            <a:chExt cx="3503" cy="817"/>
          </a:xfrm>
        </p:grpSpPr>
        <p:pic>
          <p:nvPicPr>
            <p:cNvPr id="17418" name="Picture 6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7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8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990600" y="5791200"/>
            <a:ext cx="373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Does this remind you of anything?</a:t>
            </a:r>
          </a:p>
        </p:txBody>
      </p:sp>
      <p:sp>
        <p:nvSpPr>
          <p:cNvPr id="436234" name="Freeform 10"/>
          <p:cNvSpPr>
            <a:spLocks/>
          </p:cNvSpPr>
          <p:nvPr/>
        </p:nvSpPr>
        <p:spPr bwMode="auto">
          <a:xfrm>
            <a:off x="457200" y="2209800"/>
            <a:ext cx="609600" cy="3810000"/>
          </a:xfrm>
          <a:custGeom>
            <a:avLst/>
            <a:gdLst>
              <a:gd name="T0" fmla="*/ 2147483647 w 384"/>
              <a:gd name="T1" fmla="*/ 0 h 2400"/>
              <a:gd name="T2" fmla="*/ 0 w 384"/>
              <a:gd name="T3" fmla="*/ 2147483647 h 2400"/>
              <a:gd name="T4" fmla="*/ 0 w 384"/>
              <a:gd name="T5" fmla="*/ 2147483647 h 2400"/>
              <a:gd name="T6" fmla="*/ 2147483647 w 384"/>
              <a:gd name="T7" fmla="*/ 2147483647 h 240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2400"/>
              <a:gd name="T14" fmla="*/ 384 w 384"/>
              <a:gd name="T15" fmla="*/ 2400 h 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2400">
                <a:moveTo>
                  <a:pt x="384" y="0"/>
                </a:moveTo>
                <a:lnTo>
                  <a:pt x="0" y="336"/>
                </a:lnTo>
                <a:lnTo>
                  <a:pt x="0" y="2256"/>
                </a:lnTo>
                <a:lnTo>
                  <a:pt x="240" y="240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35" name="Rectangle 11"/>
          <p:cNvSpPr>
            <a:spLocks noChangeArrowheads="1"/>
          </p:cNvSpPr>
          <p:nvPr/>
        </p:nvSpPr>
        <p:spPr bwMode="auto">
          <a:xfrm>
            <a:off x="685800" y="3352800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	When is this solvable?  I.e., what are good points to track?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be invertible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not be too small due to noise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eigenvalues </a:t>
            </a:r>
            <a:r>
              <a:rPr lang="en-US" sz="2000">
                <a:sym typeface="Symbol" pitchFamily="18" charset="2"/>
              </a:rPr>
              <a:t></a:t>
            </a:r>
            <a:r>
              <a:rPr lang="en-US" sz="2000" baseline="-25000"/>
              <a:t>1</a:t>
            </a:r>
            <a:r>
              <a:rPr lang="en-US" sz="2000"/>
              <a:t> and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2</a:t>
            </a:r>
            <a:r>
              <a:rPr lang="en-US" sz="2000"/>
              <a:t> of </a:t>
            </a: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not be too small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be well-conditioned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1</a:t>
            </a:r>
            <a:r>
              <a:rPr lang="en-US" sz="2000"/>
              <a:t>/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2</a:t>
            </a:r>
            <a:r>
              <a:rPr lang="en-US" sz="2000"/>
              <a:t> should not be too large </a:t>
            </a:r>
            <a:r>
              <a:rPr lang="en-US"/>
              <a:t>(</a:t>
            </a:r>
            <a:r>
              <a:rPr lang="en-US" sz="1600">
                <a:sym typeface="Symbol" pitchFamily="18" charset="2"/>
              </a:rPr>
              <a:t></a:t>
            </a:r>
            <a:r>
              <a:rPr lang="en-US" sz="1600"/>
              <a:t> </a:t>
            </a:r>
            <a:r>
              <a:rPr lang="en-US" baseline="-25000"/>
              <a:t>1</a:t>
            </a:r>
            <a:r>
              <a:rPr lang="en-US"/>
              <a:t> = larger eigenvalue)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3600" y="6324600"/>
            <a:ext cx="477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Criteria for Harris corner detector </a:t>
            </a:r>
          </a:p>
        </p:txBody>
      </p:sp>
    </p:spTree>
    <p:extLst>
      <p:ext uri="{BB962C8B-B14F-4D97-AF65-F5344CB8AC3E}">
        <p14:creationId xmlns:p14="http://schemas.microsoft.com/office/powerpoint/2010/main" val="42630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3" grpId="0"/>
      <p:bldP spid="436234" grpId="0" animBg="1"/>
      <p:bldP spid="436235" grpId="0" build="p" autoUpdateAnimBg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9613"/>
            <a:ext cx="74310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685800" y="304800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Eigenvectors and eigenvalues of A</a:t>
            </a:r>
            <a:r>
              <a:rPr lang="en-US" sz="2800" baseline="30000"/>
              <a:t>T</a:t>
            </a:r>
            <a:r>
              <a:rPr lang="en-US" sz="2800"/>
              <a:t>A relate to edge direction and magnitude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The eigenvector associated with the larger eigenvalue points in the direction of fastest intensity change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The other eigenvector is orthogonal to it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914400" y="457200"/>
            <a:ext cx="75215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i="1"/>
              <a:t>M = </a:t>
            </a:r>
            <a:r>
              <a:rPr lang="en-US" sz="3200"/>
              <a:t>A</a:t>
            </a:r>
            <a:r>
              <a:rPr lang="en-US" sz="3200" baseline="30000"/>
              <a:t>T</a:t>
            </a:r>
            <a:r>
              <a:rPr lang="en-US" sz="3200"/>
              <a:t>A is the </a:t>
            </a:r>
            <a:r>
              <a:rPr lang="en-US" sz="3200" i="1"/>
              <a:t>second moment matrix </a:t>
            </a:r>
            <a:r>
              <a:rPr lang="en-US" sz="3200"/>
              <a:t>!</a:t>
            </a:r>
          </a:p>
          <a:p>
            <a:pPr algn="ctr">
              <a:spcBef>
                <a:spcPct val="20000"/>
              </a:spcBef>
            </a:pPr>
            <a:r>
              <a:rPr lang="en-US" sz="3200"/>
              <a:t>(Harris corner detector…)</a:t>
            </a:r>
          </a:p>
        </p:txBody>
      </p:sp>
    </p:spTree>
    <p:extLst>
      <p:ext uri="{BB962C8B-B14F-4D97-AF65-F5344CB8AC3E}">
        <p14:creationId xmlns:p14="http://schemas.microsoft.com/office/powerpoint/2010/main" val="458744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2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Low-texture region</a:t>
            </a: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H="1">
            <a:off x="2987675" y="27320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836863" y="5611813"/>
            <a:ext cx="441210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/>
              <a:t> </a:t>
            </a:r>
            <a:r>
              <a:rPr lang="en-US" sz="2400" dirty="0"/>
              <a:t>gradients have small magnitude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 small</a:t>
            </a:r>
            <a:r>
              <a:rPr lang="en-US" sz="2400" dirty="0">
                <a:latin typeface="Symbol" pitchFamily="18" charset="2"/>
              </a:rPr>
              <a:t> l</a:t>
            </a:r>
            <a:r>
              <a:rPr lang="en-US" sz="2400" baseline="-25000" dirty="0"/>
              <a:t>1</a:t>
            </a:r>
            <a:r>
              <a:rPr lang="en-US" sz="2400" dirty="0"/>
              <a:t>, small </a:t>
            </a:r>
            <a:r>
              <a:rPr lang="en-US" sz="2400" dirty="0">
                <a:latin typeface="Symbol" pitchFamily="18" charset="2"/>
              </a:rPr>
              <a:t>l</a:t>
            </a:r>
            <a:r>
              <a:rPr lang="en-US" sz="2400" baseline="-25000" dirty="0"/>
              <a:t>2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2803525" y="265588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4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3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HW 1 due 11:59 PM Sept 19</a:t>
            </a:r>
          </a:p>
          <a:p>
            <a:pPr lvl="1"/>
            <a:r>
              <a:rPr lang="en-US" dirty="0" smtClean="0"/>
              <a:t>Submission through Canvas</a:t>
            </a:r>
          </a:p>
          <a:p>
            <a:endParaRPr lang="en-US" dirty="0" smtClean="0"/>
          </a:p>
          <a:p>
            <a:r>
              <a:rPr lang="en-US" dirty="0"/>
              <a:t>Regular office hour by </a:t>
            </a:r>
            <a:r>
              <a:rPr lang="en-US" dirty="0" smtClean="0"/>
              <a:t>Jia-Bin</a:t>
            </a:r>
          </a:p>
          <a:p>
            <a:pPr lvl="1"/>
            <a:r>
              <a:rPr lang="en-US" dirty="0" smtClean="0"/>
              <a:t>3:00- 4:00 PM, Friday Sept 16</a:t>
            </a:r>
          </a:p>
          <a:p>
            <a:pPr lvl="1"/>
            <a:endParaRPr lang="en-US" dirty="0"/>
          </a:p>
          <a:p>
            <a:r>
              <a:rPr lang="en-US" dirty="0" smtClean="0"/>
              <a:t>Bonus </a:t>
            </a:r>
            <a:r>
              <a:rPr lang="en-US" dirty="0" smtClean="0"/>
              <a:t>office hour by </a:t>
            </a:r>
            <a:r>
              <a:rPr lang="en-US" dirty="0" err="1" smtClean="0"/>
              <a:t>Akrit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/>
              <a:t>10:30 AM – 11: 30 </a:t>
            </a:r>
            <a:r>
              <a:rPr lang="en-US" dirty="0" smtClean="0"/>
              <a:t>AM, </a:t>
            </a:r>
            <a:r>
              <a:rPr lang="en-US" dirty="0"/>
              <a:t>Monday </a:t>
            </a:r>
            <a:r>
              <a:rPr lang="en-US" dirty="0" smtClean="0"/>
              <a:t>Sept </a:t>
            </a:r>
            <a:r>
              <a:rPr lang="en-US" dirty="0" smtClean="0"/>
              <a:t>19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HW 1 Competition: Edge Detection</a:t>
            </a:r>
          </a:p>
          <a:p>
            <a:pPr lvl="1"/>
            <a:r>
              <a:rPr lang="en-US" dirty="0" smtClean="0">
                <a:hlinkClick r:id="rId2"/>
              </a:rPr>
              <a:t>Submission link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Leaderboard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10721" y="0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Edge</a:t>
            </a:r>
          </a:p>
        </p:txBody>
      </p:sp>
      <p:pic>
        <p:nvPicPr>
          <p:cNvPr id="20484" name="Picture 3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4"/>
          <p:cNvSpPr>
            <a:spLocks noChangeShapeType="1"/>
          </p:cNvSpPr>
          <p:nvPr/>
        </p:nvSpPr>
        <p:spPr bwMode="auto">
          <a:xfrm flipH="1">
            <a:off x="6356350" y="2111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6140450" y="20574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819400" y="5654675"/>
            <a:ext cx="4530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 gradients very large or very small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 large</a:t>
            </a:r>
            <a:r>
              <a:rPr lang="en-US" sz="2400" dirty="0">
                <a:latin typeface="Symbol" pitchFamily="18" charset="2"/>
              </a:rPr>
              <a:t> l</a:t>
            </a:r>
            <a:r>
              <a:rPr lang="en-US" sz="2400" baseline="-25000" dirty="0"/>
              <a:t>1</a:t>
            </a:r>
            <a:r>
              <a:rPr lang="en-US" sz="2400" dirty="0"/>
              <a:t>, small </a:t>
            </a:r>
            <a:r>
              <a:rPr lang="en-US" sz="2400" dirty="0">
                <a:latin typeface="Symbol" pitchFamily="18" charset="2"/>
              </a:rPr>
              <a:t>l</a:t>
            </a:r>
            <a:r>
              <a:rPr lang="en-US" sz="2400" baseline="-25000" dirty="0"/>
              <a:t>2</a:t>
            </a:r>
          </a:p>
        </p:txBody>
      </p:sp>
      <p:pic>
        <p:nvPicPr>
          <p:cNvPr id="20488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9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2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High-texture region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H="1">
            <a:off x="6088063" y="39084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915025" y="384333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2855913" y="5611813"/>
            <a:ext cx="553472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/>
              <a:t> </a:t>
            </a:r>
            <a:r>
              <a:rPr lang="en-US" sz="2400" dirty="0"/>
              <a:t>gradients are different, large magnitudes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 large</a:t>
            </a:r>
            <a:r>
              <a:rPr lang="en-US" sz="2400" dirty="0">
                <a:latin typeface="Symbol" pitchFamily="18" charset="2"/>
              </a:rPr>
              <a:t> l</a:t>
            </a:r>
            <a:r>
              <a:rPr lang="en-US" sz="2400" baseline="-25000" dirty="0"/>
              <a:t>1</a:t>
            </a:r>
            <a:r>
              <a:rPr lang="en-US" sz="2400" dirty="0"/>
              <a:t>, large </a:t>
            </a:r>
            <a:r>
              <a:rPr lang="en-US" sz="2400" dirty="0">
                <a:latin typeface="Symbol" pitchFamily="18" charset="2"/>
              </a:rPr>
              <a:t>l</a:t>
            </a:r>
            <a:r>
              <a:rPr lang="en-US" sz="2400" baseline="-25000" dirty="0"/>
              <a:t>2</a:t>
            </a:r>
          </a:p>
        </p:txBody>
      </p:sp>
      <p:pic>
        <p:nvPicPr>
          <p:cNvPr id="21512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 resolved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Actual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0400" y="1600200"/>
            <a:ext cx="1524000" cy="3962400"/>
            <a:chOff x="3200400" y="1600200"/>
            <a:chExt cx="1524000" cy="3962400"/>
          </a:xfrm>
        </p:grpSpPr>
        <p:sp>
          <p:nvSpPr>
            <p:cNvPr id="22539" name="Line 3"/>
            <p:cNvSpPr>
              <a:spLocks noChangeShapeType="1"/>
            </p:cNvSpPr>
            <p:nvPr/>
          </p:nvSpPr>
          <p:spPr bwMode="auto">
            <a:xfrm>
              <a:off x="3200400" y="1600200"/>
              <a:ext cx="1524000" cy="396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43400" y="1905000"/>
            <a:ext cx="1524000" cy="3962400"/>
            <a:chOff x="3200400" y="1600200"/>
            <a:chExt cx="1524000" cy="3962400"/>
          </a:xfrm>
        </p:grpSpPr>
        <p:sp>
          <p:nvSpPr>
            <p:cNvPr id="22537" name="Line 3"/>
            <p:cNvSpPr>
              <a:spLocks noChangeShapeType="1"/>
            </p:cNvSpPr>
            <p:nvPr/>
          </p:nvSpPr>
          <p:spPr bwMode="auto">
            <a:xfrm>
              <a:off x="3200400" y="1600200"/>
              <a:ext cx="1524000" cy="396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7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8" grpId="0" animBg="1"/>
      <p:bldP spid="4177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 resolved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6172200" y="5943600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Perceived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57600" y="2819400"/>
            <a:ext cx="1066800" cy="2133600"/>
            <a:chOff x="3657600" y="2819400"/>
            <a:chExt cx="1066800" cy="2133600"/>
          </a:xfrm>
        </p:grpSpPr>
        <p:sp>
          <p:nvSpPr>
            <p:cNvPr id="23563" name="Line 3"/>
            <p:cNvSpPr>
              <a:spLocks noChangeShapeType="1"/>
            </p:cNvSpPr>
            <p:nvPr/>
          </p:nvSpPr>
          <p:spPr bwMode="auto">
            <a:xfrm>
              <a:off x="3657600" y="2819400"/>
              <a:ext cx="838200" cy="2133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0" y="2438400"/>
            <a:ext cx="1296988" cy="2209800"/>
            <a:chOff x="4572000" y="2438400"/>
            <a:chExt cx="1296690" cy="2209800"/>
          </a:xfrm>
        </p:grpSpPr>
        <p:sp>
          <p:nvSpPr>
            <p:cNvPr id="23561" name="Line 3"/>
            <p:cNvSpPr>
              <a:spLocks noChangeShapeType="1"/>
            </p:cNvSpPr>
            <p:nvPr/>
          </p:nvSpPr>
          <p:spPr bwMode="auto">
            <a:xfrm>
              <a:off x="4572000" y="2438400"/>
              <a:ext cx="838200" cy="22098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802135" y="3810000"/>
              <a:ext cx="1066555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Dealing with larger movements: Iterative refinement</a:t>
            </a:r>
            <a:endParaRPr lang="en-US" dirty="0"/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Initialize (</a:t>
            </a:r>
            <a:r>
              <a:rPr lang="en-US" dirty="0" err="1" smtClean="0"/>
              <a:t>x’,y</a:t>
            </a:r>
            <a:r>
              <a:rPr lang="en-US" dirty="0" smtClean="0"/>
              <a:t>’) =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Compute (</a:t>
            </a:r>
            <a:r>
              <a:rPr lang="en-US" dirty="0" err="1" smtClean="0"/>
              <a:t>u,v</a:t>
            </a:r>
            <a:r>
              <a:rPr lang="en-US" dirty="0" smtClean="0"/>
              <a:t>) by</a:t>
            </a:r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Shift window by (u, v):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x’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x’+u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 y’=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y’+v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Recalculate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Repeat steps 2-4 until small change</a:t>
            </a:r>
          </a:p>
          <a:p>
            <a:pPr marL="1371600" lvl="2" indent="-514350"/>
            <a:r>
              <a:rPr lang="en-US" dirty="0" smtClean="0"/>
              <a:t>Use interpolation for subpixel values</a:t>
            </a:r>
          </a:p>
          <a:p>
            <a:pPr marL="1371600" lvl="2" indent="-514350"/>
            <a:endParaRPr lang="en-US" dirty="0" smtClean="0"/>
          </a:p>
        </p:txBody>
      </p:sp>
      <p:pic>
        <p:nvPicPr>
          <p:cNvPr id="24581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24" y="2583796"/>
            <a:ext cx="55610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1371600" y="3406915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moment matrix for feature patch in first image</a:t>
            </a:r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4876800" y="3545028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displacement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978259" y="3315924"/>
            <a:ext cx="266887" cy="3058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010401" y="2230436"/>
            <a:ext cx="3048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5638800" y="1811337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= I(x’, y’, t+1) - I(x, y, t) </a:t>
            </a:r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6629400" y="8382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Original (x,y) position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925594" y="1447006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6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5221288" y="4884738"/>
            <a:ext cx="3609975" cy="1203325"/>
            <a:chOff x="3289" y="3273"/>
            <a:chExt cx="2274" cy="758"/>
          </a:xfrm>
        </p:grpSpPr>
        <p:sp>
          <p:nvSpPr>
            <p:cNvPr id="25647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177800" y="4905375"/>
            <a:ext cx="3606800" cy="1203325"/>
            <a:chOff x="112" y="3286"/>
            <a:chExt cx="2272" cy="758"/>
          </a:xfrm>
        </p:grpSpPr>
        <p:sp>
          <p:nvSpPr>
            <p:cNvPr id="25645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177800" y="1143000"/>
            <a:ext cx="8797925" cy="5324475"/>
            <a:chOff x="112" y="916"/>
            <a:chExt cx="5542" cy="3354"/>
          </a:xfrm>
        </p:grpSpPr>
        <p:grpSp>
          <p:nvGrpSpPr>
            <p:cNvPr id="25620" name="Group 9"/>
            <p:cNvGrpSpPr>
              <a:grpSpLocks/>
            </p:cNvGrpSpPr>
            <p:nvPr/>
          </p:nvGrpSpPr>
          <p:grpSpPr bwMode="auto">
            <a:xfrm>
              <a:off x="112" y="916"/>
              <a:ext cx="5542" cy="3354"/>
              <a:chOff x="112" y="916"/>
              <a:chExt cx="5542" cy="3354"/>
            </a:xfrm>
          </p:grpSpPr>
          <p:grpSp>
            <p:nvGrpSpPr>
              <p:cNvPr id="25623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571" cy="3339"/>
                <a:chOff x="112" y="931"/>
                <a:chExt cx="2571" cy="3339"/>
              </a:xfrm>
            </p:grpSpPr>
            <p:grpSp>
              <p:nvGrpSpPr>
                <p:cNvPr id="25635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25637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8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40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1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2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3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4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44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 (t)</a:t>
                  </a:r>
                </a:p>
              </p:txBody>
            </p:sp>
          </p:grpSp>
          <p:grpSp>
            <p:nvGrpSpPr>
              <p:cNvPr id="25624" name="Group 21"/>
              <p:cNvGrpSpPr>
                <a:grpSpLocks/>
              </p:cNvGrpSpPr>
              <p:nvPr/>
            </p:nvGrpSpPr>
            <p:grpSpPr bwMode="auto">
              <a:xfrm>
                <a:off x="3024" y="916"/>
                <a:ext cx="2630" cy="3354"/>
                <a:chOff x="3024" y="916"/>
                <a:chExt cx="2630" cy="3354"/>
              </a:xfrm>
            </p:grpSpPr>
            <p:grpSp>
              <p:nvGrpSpPr>
                <p:cNvPr id="25625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25627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8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9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2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4" y="4076"/>
                  <a:ext cx="263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 (t+1)</a:t>
                  </a:r>
                </a:p>
              </p:txBody>
            </p:sp>
          </p:grpSp>
        </p:grpSp>
        <p:sp>
          <p:nvSpPr>
            <p:cNvPr id="25621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>
                  <a:solidFill>
                    <a:schemeClr val="bg1"/>
                  </a:solidFill>
                </a:rPr>
                <a:t>image 2</a:t>
              </a:r>
            </a:p>
          </p:txBody>
        </p:sp>
        <p:sp>
          <p:nvSpPr>
            <p:cNvPr id="25622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sp>
        <p:nvSpPr>
          <p:cNvPr id="25606" name="Rectangle 34"/>
          <p:cNvSpPr>
            <a:spLocks noGrp="1" noChangeArrowheads="1"/>
          </p:cNvSpPr>
          <p:nvPr>
            <p:ph type="title"/>
          </p:nvPr>
        </p:nvSpPr>
        <p:spPr>
          <a:xfrm>
            <a:off x="623888" y="7142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Dealing with larger movements: coarse-to-fine registration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3276600" y="2187575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run iterative L-K</a:t>
            </a:r>
          </a:p>
        </p:txBody>
      </p:sp>
      <p:sp>
        <p:nvSpPr>
          <p:cNvPr id="25608" name="Line 36"/>
          <p:cNvSpPr>
            <a:spLocks noChangeShapeType="1"/>
          </p:cNvSpPr>
          <p:nvPr/>
        </p:nvSpPr>
        <p:spPr bwMode="auto">
          <a:xfrm>
            <a:off x="2362200" y="246380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37"/>
          <p:cNvSpPr>
            <a:spLocks noChangeShapeType="1"/>
          </p:cNvSpPr>
          <p:nvPr/>
        </p:nvSpPr>
        <p:spPr bwMode="auto">
          <a:xfrm flipH="1">
            <a:off x="5334000" y="246380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0" name="Group 38"/>
          <p:cNvGrpSpPr>
            <a:grpSpLocks/>
          </p:cNvGrpSpPr>
          <p:nvPr/>
        </p:nvGrpSpPr>
        <p:grpSpPr bwMode="auto">
          <a:xfrm>
            <a:off x="2670175" y="3178175"/>
            <a:ext cx="3273425" cy="396875"/>
            <a:chOff x="1682" y="2198"/>
            <a:chExt cx="2062" cy="250"/>
          </a:xfrm>
        </p:grpSpPr>
        <p:sp>
          <p:nvSpPr>
            <p:cNvPr id="25617" name="Line 39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40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Text Box 41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run iterative L-K</a:t>
              </a:r>
            </a:p>
          </p:txBody>
        </p:sp>
      </p:grpSp>
      <p:grpSp>
        <p:nvGrpSpPr>
          <p:cNvPr id="25611" name="Group 42"/>
          <p:cNvGrpSpPr>
            <a:grpSpLocks/>
          </p:cNvGrpSpPr>
          <p:nvPr/>
        </p:nvGrpSpPr>
        <p:grpSpPr bwMode="auto">
          <a:xfrm>
            <a:off x="4191000" y="2584450"/>
            <a:ext cx="1303338" cy="593725"/>
            <a:chOff x="2640" y="1824"/>
            <a:chExt cx="821" cy="374"/>
          </a:xfrm>
        </p:grpSpPr>
        <p:sp>
          <p:nvSpPr>
            <p:cNvPr id="25615" name="Line 43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Text Box 44"/>
            <p:cNvSpPr txBox="1">
              <a:spLocks noChangeArrowheads="1"/>
            </p:cNvSpPr>
            <p:nvPr/>
          </p:nvSpPr>
          <p:spPr bwMode="auto">
            <a:xfrm>
              <a:off x="2644" y="1862"/>
              <a:ext cx="8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upsample</a:t>
              </a:r>
            </a:p>
          </p:txBody>
        </p:sp>
      </p:grpSp>
      <p:grpSp>
        <p:nvGrpSpPr>
          <p:cNvPr id="25612" name="Group 45"/>
          <p:cNvGrpSpPr>
            <a:grpSpLocks/>
          </p:cNvGrpSpPr>
          <p:nvPr/>
        </p:nvGrpSpPr>
        <p:grpSpPr bwMode="auto">
          <a:xfrm>
            <a:off x="4191000" y="3498850"/>
            <a:ext cx="303213" cy="685800"/>
            <a:chOff x="2640" y="2400"/>
            <a:chExt cx="191" cy="432"/>
          </a:xfrm>
        </p:grpSpPr>
        <p:sp>
          <p:nvSpPr>
            <p:cNvPr id="25613" name="Line 46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Text Box 47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08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Shi-</a:t>
            </a:r>
            <a:r>
              <a:rPr lang="en-US" dirty="0" err="1" smtClean="0"/>
              <a:t>Tomasi</a:t>
            </a:r>
            <a:r>
              <a:rPr lang="en-US" dirty="0" smtClean="0"/>
              <a:t> feature tracker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 lnSpcReduction="10000"/>
          </a:bodyPr>
          <a:lstStyle/>
          <a:p>
            <a:pPr marL="533400" indent="-533400">
              <a:buFontTx/>
              <a:buChar char="•"/>
              <a:defRPr/>
            </a:pPr>
            <a:r>
              <a:rPr lang="en-US" dirty="0" smtClean="0"/>
              <a:t>Find good features using </a:t>
            </a:r>
            <a:r>
              <a:rPr lang="en-US" dirty="0" err="1" smtClean="0"/>
              <a:t>eigenvalues</a:t>
            </a:r>
            <a:r>
              <a:rPr lang="en-US" dirty="0" smtClean="0"/>
              <a:t> of second-moment matrix (e.g., Harris detector or threshold on the smallest </a:t>
            </a:r>
            <a:r>
              <a:rPr lang="en-US" dirty="0" err="1" smtClean="0"/>
              <a:t>eigenvalue</a:t>
            </a:r>
            <a:r>
              <a:rPr lang="en-US" dirty="0" smtClean="0"/>
              <a:t>)</a:t>
            </a:r>
          </a:p>
          <a:p>
            <a:pPr marL="914400" lvl="1" indent="-457200">
              <a:defRPr/>
            </a:pPr>
            <a:r>
              <a:rPr lang="en-US" dirty="0" smtClean="0"/>
              <a:t>Key idea: “good” features to track are the ones whose motion can be estimated reliably</a:t>
            </a:r>
          </a:p>
          <a:p>
            <a:pPr marL="914400" lvl="1" indent="-457200">
              <a:defRPr/>
            </a:pPr>
            <a:endParaRPr lang="en-US" dirty="0" smtClean="0"/>
          </a:p>
          <a:p>
            <a:pPr marL="533400" indent="-533400">
              <a:buFontTx/>
              <a:buChar char="•"/>
              <a:defRPr/>
            </a:pPr>
            <a:r>
              <a:rPr lang="en-US" dirty="0" smtClean="0">
                <a:sym typeface="Symbol" pitchFamily="18" charset="2"/>
              </a:rPr>
              <a:t>Track from frame to frame with Lucas-Kanade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This amounts to assuming a translation model for frame-to-frame feature movement</a:t>
            </a:r>
          </a:p>
          <a:p>
            <a:pPr marL="914400" lvl="1" indent="-457200">
              <a:defRPr/>
            </a:pPr>
            <a:endParaRPr lang="en-US" dirty="0" smtClean="0">
              <a:sym typeface="Symbol" pitchFamily="18" charset="2"/>
            </a:endParaRPr>
          </a:p>
          <a:p>
            <a:pPr marL="533400" indent="-533400">
              <a:buFontTx/>
              <a:buChar char="•"/>
              <a:defRPr/>
            </a:pPr>
            <a:r>
              <a:rPr lang="en-US" dirty="0" smtClean="0">
                <a:sym typeface="Symbol" pitchFamily="18" charset="2"/>
              </a:rPr>
              <a:t>Check consistency of tracks by </a:t>
            </a:r>
            <a:r>
              <a:rPr lang="en-US" i="1" dirty="0" smtClean="0">
                <a:sym typeface="Symbol" pitchFamily="18" charset="2"/>
              </a:rPr>
              <a:t>affine</a:t>
            </a:r>
            <a:r>
              <a:rPr lang="en-US" dirty="0" smtClean="0">
                <a:sym typeface="Symbol" pitchFamily="18" charset="2"/>
              </a:rPr>
              <a:t> registration to the first observed instance of the feature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Affine model is more accurate for larger displacements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Comparing to the first frame helps to minimize drift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6200" y="6415088"/>
            <a:ext cx="899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J. Shi and C. Tomasi. </a:t>
            </a:r>
            <a:r>
              <a:rPr lang="en-US">
                <a:hlinkClick r:id="rId3"/>
              </a:rPr>
              <a:t>Good Features to Track</a:t>
            </a:r>
            <a:r>
              <a:rPr lang="en-US"/>
              <a:t>. CVPR 1994. </a:t>
            </a:r>
          </a:p>
        </p:txBody>
      </p:sp>
    </p:spTree>
    <p:extLst>
      <p:ext uri="{BB962C8B-B14F-4D97-AF65-F5344CB8AC3E}">
        <p14:creationId xmlns:p14="http://schemas.microsoft.com/office/powerpoint/2010/main" val="29988287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16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Tracking example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8538"/>
            <a:ext cx="5715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6200" y="6415088"/>
            <a:ext cx="899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J. Shi and C. Tomasi. </a:t>
            </a:r>
            <a:r>
              <a:rPr lang="en-US">
                <a:hlinkClick r:id="rId4"/>
              </a:rPr>
              <a:t>Good Features to Track</a:t>
            </a:r>
            <a:r>
              <a:rPr lang="en-US"/>
              <a:t>. CVPR 1994. </a:t>
            </a:r>
          </a:p>
        </p:txBody>
      </p:sp>
    </p:spTree>
    <p:extLst>
      <p:ext uri="{BB962C8B-B14F-4D97-AF65-F5344CB8AC3E}">
        <p14:creationId xmlns:p14="http://schemas.microsoft.com/office/powerpoint/2010/main" val="21672043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KLT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Find a good point to track (</a:t>
            </a:r>
            <a:r>
              <a:rPr lang="en-US" dirty="0" err="1" smtClean="0"/>
              <a:t>harris</a:t>
            </a:r>
            <a:r>
              <a:rPr lang="en-US" dirty="0" smtClean="0"/>
              <a:t> corner)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Use intensity second moment matrix and difference across frames to find displacement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Iterate and use coarse-to-fine search to deal with larger movements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When creating long tracks, check appearance of registered patch against appearance of initial patch to find points that have drifted</a:t>
            </a:r>
          </a:p>
        </p:txBody>
      </p:sp>
    </p:spTree>
    <p:extLst>
      <p:ext uri="{BB962C8B-B14F-4D97-AF65-F5344CB8AC3E}">
        <p14:creationId xmlns:p14="http://schemas.microsoft.com/office/powerpoint/2010/main" val="38060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issues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Window size</a:t>
            </a:r>
          </a:p>
          <a:p>
            <a:pPr lvl="1"/>
            <a:r>
              <a:rPr lang="en-US" sz="2400" dirty="0" smtClean="0"/>
              <a:t>Small window more sensitive to noise and may miss larger motions (without pyramid)</a:t>
            </a:r>
          </a:p>
          <a:p>
            <a:pPr lvl="1"/>
            <a:r>
              <a:rPr lang="en-US" sz="2400" dirty="0" smtClean="0"/>
              <a:t>Large window more likely to cross an occlusion boundary (and it’s slower)</a:t>
            </a:r>
          </a:p>
          <a:p>
            <a:pPr lvl="1"/>
            <a:r>
              <a:rPr lang="en-US" sz="2400" dirty="0" smtClean="0"/>
              <a:t>15x15 to 31x31 seems typical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Weighting the window</a:t>
            </a:r>
          </a:p>
          <a:p>
            <a:pPr lvl="1"/>
            <a:r>
              <a:rPr lang="en-US" sz="2400" dirty="0" smtClean="0"/>
              <a:t>Common to apply weights so that center matters more (e.g., with Gaussian)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714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5407585" cy="47326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Interest </a:t>
            </a:r>
            <a:r>
              <a:rPr lang="en-US" dirty="0" smtClean="0"/>
              <a:t>point/</a:t>
            </a:r>
            <a:r>
              <a:rPr lang="en-US" dirty="0" err="1" smtClean="0"/>
              <a:t>keypoint</a:t>
            </a:r>
            <a:r>
              <a:rPr lang="en-US" dirty="0" smtClean="0"/>
              <a:t>/feature detectors</a:t>
            </a:r>
          </a:p>
          <a:p>
            <a:pPr lvl="1"/>
            <a:r>
              <a:rPr lang="en-US" dirty="0"/>
              <a:t>Harris: detects corners </a:t>
            </a:r>
            <a:endParaRPr lang="en-US" dirty="0" smtClean="0"/>
          </a:p>
          <a:p>
            <a:pPr lvl="1"/>
            <a:r>
              <a:rPr lang="en-US" dirty="0" err="1" smtClean="0"/>
              <a:t>DoG</a:t>
            </a:r>
            <a:r>
              <a:rPr lang="en-US" dirty="0"/>
              <a:t>: detects </a:t>
            </a:r>
            <a:r>
              <a:rPr lang="en-US" dirty="0" smtClean="0"/>
              <a:t>peaks/troughs</a:t>
            </a:r>
          </a:p>
          <a:p>
            <a:pPr lvl="1"/>
            <a:endParaRPr lang="en-US" dirty="0"/>
          </a:p>
          <a:p>
            <a:r>
              <a:rPr lang="en-US" dirty="0"/>
              <a:t>Interest </a:t>
            </a:r>
            <a:r>
              <a:rPr lang="en-US" dirty="0" smtClean="0"/>
              <a:t>point</a:t>
            </a:r>
            <a:r>
              <a:rPr lang="en-US" dirty="0"/>
              <a:t>/</a:t>
            </a:r>
            <a:r>
              <a:rPr lang="en-US" dirty="0" err="1"/>
              <a:t>keypoint</a:t>
            </a:r>
            <a:r>
              <a:rPr lang="en-US" dirty="0"/>
              <a:t>/feature </a:t>
            </a:r>
            <a:r>
              <a:rPr lang="en-US" dirty="0" smtClean="0"/>
              <a:t> </a:t>
            </a:r>
            <a:r>
              <a:rPr lang="en-US" dirty="0"/>
              <a:t>descriptors</a:t>
            </a:r>
          </a:p>
          <a:p>
            <a:pPr lvl="1"/>
            <a:r>
              <a:rPr lang="en-US" dirty="0"/>
              <a:t>SIFT (do read the paper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Feature matching</a:t>
            </a:r>
            <a:endParaRPr lang="en-US" dirty="0"/>
          </a:p>
          <a:p>
            <a:pPr lvl="1"/>
            <a:r>
              <a:rPr lang="en-US" altLang="en-US" dirty="0" smtClean="0"/>
              <a:t>Ratio </a:t>
            </a:r>
            <a:r>
              <a:rPr lang="en-US" altLang="en-US" dirty="0"/>
              <a:t>distance = ||f</a:t>
            </a:r>
            <a:r>
              <a:rPr lang="en-US" altLang="en-US" baseline="-25000" dirty="0"/>
              <a:t>1</a:t>
            </a:r>
            <a:r>
              <a:rPr lang="en-US" altLang="en-US" dirty="0"/>
              <a:t> - f</a:t>
            </a:r>
            <a:r>
              <a:rPr lang="en-US" altLang="en-US" baseline="-25000" dirty="0"/>
              <a:t>2</a:t>
            </a:r>
            <a:r>
              <a:rPr lang="en-US" altLang="en-US" dirty="0"/>
              <a:t> || / || f</a:t>
            </a:r>
            <a:r>
              <a:rPr lang="en-US" altLang="en-US" baseline="-25000" dirty="0"/>
              <a:t>1</a:t>
            </a:r>
            <a:r>
              <a:rPr lang="en-US" altLang="en-US" dirty="0"/>
              <a:t> - f</a:t>
            </a:r>
            <a:r>
              <a:rPr lang="en-US" altLang="en-US" baseline="-25000" dirty="0"/>
              <a:t>2</a:t>
            </a:r>
            <a:r>
              <a:rPr lang="en-US" altLang="en-US" dirty="0"/>
              <a:t>’ </a:t>
            </a:r>
            <a:r>
              <a:rPr lang="en-US" altLang="en-US" dirty="0" smtClean="0"/>
              <a:t>||</a:t>
            </a:r>
          </a:p>
          <a:p>
            <a:pPr lvl="1"/>
            <a:r>
              <a:rPr lang="en-US" dirty="0" smtClean="0"/>
              <a:t>Remove 90</a:t>
            </a:r>
            <a:r>
              <a:rPr lang="en-US" dirty="0"/>
              <a:t>% false matches, 5% </a:t>
            </a:r>
            <a:r>
              <a:rPr lang="en-US" dirty="0" smtClean="0"/>
              <a:t>of true </a:t>
            </a:r>
            <a:r>
              <a:rPr lang="en-US" dirty="0"/>
              <a:t>matches in Lowe’s study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47" y="4354516"/>
            <a:ext cx="4262465" cy="804880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72" y="1574029"/>
            <a:ext cx="3001555" cy="225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467018" y="3899799"/>
            <a:ext cx="3604509" cy="1253742"/>
            <a:chOff x="684213" y="1700213"/>
            <a:chExt cx="8142287" cy="28321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700213"/>
              <a:ext cx="3744912" cy="28321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2312988"/>
              <a:ext cx="4038600" cy="176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024188" y="3500438"/>
              <a:ext cx="1835150" cy="288925"/>
            </a:xfrm>
            <a:prstGeom prst="line">
              <a:avLst/>
            </a:prstGeom>
            <a:noFill/>
            <a:ln w="381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951163" y="2457450"/>
              <a:ext cx="1944687" cy="827088"/>
            </a:xfrm>
            <a:prstGeom prst="line">
              <a:avLst/>
            </a:prstGeom>
            <a:noFill/>
            <a:ln w="38100" cap="sq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63330" y="5218259"/>
            <a:ext cx="3108197" cy="1616175"/>
            <a:chOff x="104775" y="2845046"/>
            <a:chExt cx="8875361" cy="4614938"/>
          </a:xfrm>
        </p:grpSpPr>
        <p:pic>
          <p:nvPicPr>
            <p:cNvPr id="14" name="Picture 2" descr="http://www.canyonstatevinyl.com/images/Picket%20Fenc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3162300"/>
              <a:ext cx="4314825" cy="32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219200" y="4267200"/>
              <a:ext cx="304800" cy="304800"/>
            </a:xfrm>
            <a:prstGeom prst="rect">
              <a:avLst/>
            </a:prstGeom>
            <a:solidFill>
              <a:srgbClr val="00CC99">
                <a:alpha val="18039"/>
              </a:srgbClr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6" name="Picture 6" descr="http://www.canyonstatevinyl.com/images/Picket%20Fenc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532" y="3162297"/>
              <a:ext cx="4314825" cy="32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342969" y="3169359"/>
              <a:ext cx="1191022" cy="149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f</a:t>
              </a:r>
              <a:r>
                <a:rPr lang="en-US" altLang="en-US" sz="2800" baseline="-250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8015288" y="4267200"/>
              <a:ext cx="304800" cy="304800"/>
            </a:xfrm>
            <a:prstGeom prst="rect">
              <a:avLst/>
            </a:prstGeom>
            <a:solidFill>
              <a:srgbClr val="00CC99">
                <a:alpha val="18039"/>
              </a:srgbClr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7789114" y="2845046"/>
              <a:ext cx="1191022" cy="149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f</a:t>
              </a:r>
              <a:r>
                <a:rPr lang="en-US" altLang="en-US" sz="2800" baseline="-250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7216775" y="4267200"/>
              <a:ext cx="304800" cy="304800"/>
            </a:xfrm>
            <a:prstGeom prst="rect">
              <a:avLst/>
            </a:prstGeom>
            <a:solidFill>
              <a:srgbClr val="00CC99">
                <a:alpha val="18039"/>
              </a:srgbClr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6242686" y="2893164"/>
              <a:ext cx="2174083" cy="149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f</a:t>
              </a:r>
              <a:r>
                <a:rPr lang="en-US" altLang="en-US" sz="2800" baseline="-250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 baseline="30000" dirty="0">
                  <a:solidFill>
                    <a:srgbClr val="FFFF00"/>
                  </a:solidFill>
                  <a:latin typeface="Arial" panose="020B0604020202020204" pitchFamily="34" charset="0"/>
                </a:rPr>
                <a:t>'</a:t>
              </a: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1714740" y="6122662"/>
              <a:ext cx="1094895" cy="131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 i="1" dirty="0">
                  <a:latin typeface="Arial" panose="020B0604020202020204" pitchFamily="34" charset="0"/>
                </a:rPr>
                <a:t>I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6396096" y="6141714"/>
              <a:ext cx="1094895" cy="1318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400" i="1" dirty="0">
                  <a:latin typeface="Arial" panose="020B0604020202020204" pitchFamily="34" charset="0"/>
                </a:rPr>
                <a:t>I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92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not just do local template matching?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Slow (need to check more locations)</a:t>
            </a:r>
          </a:p>
          <a:p>
            <a:endParaRPr lang="en-US" dirty="0"/>
          </a:p>
          <a:p>
            <a:r>
              <a:rPr lang="en-US" dirty="0" smtClean="0"/>
              <a:t>Does not give </a:t>
            </a:r>
            <a:r>
              <a:rPr lang="en-US" dirty="0" err="1" smtClean="0"/>
              <a:t>subpixel</a:t>
            </a:r>
            <a:r>
              <a:rPr lang="en-US" dirty="0" smtClean="0"/>
              <a:t> alignment (or becomes much slower)</a:t>
            </a:r>
          </a:p>
          <a:p>
            <a:pPr lvl="1"/>
            <a:r>
              <a:rPr lang="en-US" dirty="0" smtClean="0"/>
              <a:t>Even pixel alignment may not be good enough to prevent drift</a:t>
            </a:r>
          </a:p>
          <a:p>
            <a:endParaRPr lang="en-US" dirty="0"/>
          </a:p>
          <a:p>
            <a:r>
              <a:rPr lang="en-US" dirty="0" smtClean="0"/>
              <a:t>May be useful as a step in tracking if there are large 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/>
          <a:stretch>
            <a:fillRect/>
          </a:stretch>
        </p:blipFill>
        <p:spPr bwMode="auto">
          <a:xfrm>
            <a:off x="457200" y="990600"/>
            <a:ext cx="7848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371600" y="6172200"/>
            <a:ext cx="708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/>
              <a:t>Picture courtesy of Selim Temizer - Learning and Intelligent Systems (LIS) Group, MIT 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895600" y="160338"/>
            <a:ext cx="270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Optical flow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953000" y="1219200"/>
            <a:ext cx="3200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Vector field function of the spatio-temporal image brightness variations </a:t>
            </a:r>
          </a:p>
        </p:txBody>
      </p:sp>
    </p:spTree>
    <p:extLst>
      <p:ext uri="{BB962C8B-B14F-4D97-AF65-F5344CB8AC3E}">
        <p14:creationId xmlns:p14="http://schemas.microsoft.com/office/powerpoint/2010/main" val="12177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Sometimes, motion is the only cue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728788"/>
            <a:ext cx="46688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1752600"/>
            <a:ext cx="328295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4665" name="Oval 9"/>
          <p:cNvSpPr>
            <a:spLocks noChangeArrowheads="1"/>
          </p:cNvSpPr>
          <p:nvPr/>
        </p:nvSpPr>
        <p:spPr bwMode="auto">
          <a:xfrm>
            <a:off x="228600" y="3657600"/>
            <a:ext cx="5029200" cy="1219200"/>
          </a:xfrm>
          <a:prstGeom prst="ellips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46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Even “impoverished” motion data can evoke a strong percept</a:t>
            </a:r>
          </a:p>
        </p:txBody>
      </p:sp>
      <p:pic>
        <p:nvPicPr>
          <p:cNvPr id="1744901" name="Picture 5" descr="JoMovi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295400"/>
            <a:ext cx="33734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G. Johansson, “Visual Perception of Biological Motion and a Model For Its Analysis", </a:t>
            </a:r>
            <a:r>
              <a:rPr lang="fr-FR" sz="2000" i="1"/>
              <a:t>Perception and Psychophysics 14, 201-211, 1973.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022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Even “impoverished” motion data can evoke a strong percept </a:t>
            </a:r>
          </a:p>
        </p:txBody>
      </p:sp>
      <p:pic>
        <p:nvPicPr>
          <p:cNvPr id="33797" name="Picture 7" descr="JoMovi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3375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G. Johansson, “Visual Perception of Biological Motion and a Model For Its Analysis", </a:t>
            </a:r>
            <a:r>
              <a:rPr lang="fr-FR" sz="2000" i="1"/>
              <a:t>Perception and Psychophysics 14, 201-211, 1973.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513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586815" y="0"/>
            <a:ext cx="7886700" cy="919815"/>
          </a:xfrm>
        </p:spPr>
        <p:txBody>
          <a:bodyPr/>
          <a:lstStyle/>
          <a:p>
            <a:r>
              <a:rPr lang="en-US" smtClean="0"/>
              <a:t>Uses of motion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Estimating 3D structure</a:t>
            </a:r>
          </a:p>
          <a:p>
            <a:pPr>
              <a:buFontTx/>
              <a:buChar char="•"/>
            </a:pPr>
            <a:r>
              <a:rPr lang="en-US" dirty="0" smtClean="0"/>
              <a:t>Segmenting objects based on motion cues</a:t>
            </a:r>
          </a:p>
          <a:p>
            <a:pPr>
              <a:buFontTx/>
              <a:buChar char="•"/>
            </a:pPr>
            <a:r>
              <a:rPr lang="en-US" dirty="0" smtClean="0"/>
              <a:t>Learning and tracking dynamical models</a:t>
            </a:r>
          </a:p>
          <a:p>
            <a:pPr>
              <a:buFontTx/>
              <a:buChar char="•"/>
            </a:pPr>
            <a:r>
              <a:rPr lang="en-US" dirty="0" smtClean="0"/>
              <a:t>Recognizing events and activities</a:t>
            </a:r>
          </a:p>
          <a:p>
            <a:pPr>
              <a:buFontTx/>
              <a:buChar char="•"/>
            </a:pPr>
            <a:r>
              <a:rPr lang="en-US" dirty="0" smtClean="0"/>
              <a:t>Improving video quality (motion stabilization)</a:t>
            </a:r>
          </a:p>
        </p:txBody>
      </p:sp>
    </p:spTree>
    <p:extLst>
      <p:ext uri="{BB962C8B-B14F-4D97-AF65-F5344CB8AC3E}">
        <p14:creationId xmlns:p14="http://schemas.microsoft.com/office/powerpoint/2010/main" val="1739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field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The motion field is the projection of the 3D scene motion into the image</a:t>
            </a:r>
          </a:p>
        </p:txBody>
      </p:sp>
      <p:pic>
        <p:nvPicPr>
          <p:cNvPr id="35845" name="Picture 3" descr="_8196_figure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3125"/>
            <a:ext cx="4251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_8196_figure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514600"/>
            <a:ext cx="405765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6488113"/>
            <a:ext cx="904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What would the motion field of a non-rotating ball moving towards the camera look like?</a:t>
            </a:r>
          </a:p>
        </p:txBody>
      </p:sp>
    </p:spTree>
    <p:extLst>
      <p:ext uri="{BB962C8B-B14F-4D97-AF65-F5344CB8AC3E}">
        <p14:creationId xmlns:p14="http://schemas.microsoft.com/office/powerpoint/2010/main" val="29587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</a:t>
            </a: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Definition: optical flow is the </a:t>
            </a:r>
            <a:r>
              <a:rPr lang="en-US" i="1" smtClean="0"/>
              <a:t>apparent</a:t>
            </a:r>
            <a:r>
              <a:rPr lang="en-US" smtClean="0"/>
              <a:t> motion of brightness patterns in the image</a:t>
            </a:r>
          </a:p>
          <a:p>
            <a:pPr>
              <a:buFontTx/>
              <a:buChar char="•"/>
            </a:pPr>
            <a:r>
              <a:rPr lang="en-US" smtClean="0"/>
              <a:t>Ideally, optical flow would be the same as the motion field</a:t>
            </a:r>
          </a:p>
          <a:p>
            <a:pPr>
              <a:buFontTx/>
              <a:buChar char="•"/>
            </a:pPr>
            <a:r>
              <a:rPr lang="en-US" smtClean="0"/>
              <a:t>Have to be careful: apparent motion can be caused by lighting changes without any actual motion</a:t>
            </a:r>
          </a:p>
          <a:p>
            <a:pPr lvl="1"/>
            <a:r>
              <a:rPr lang="en-US" smtClean="0"/>
              <a:t>Think of a uniform rotating sphere under fixed lighting vs. a stationary sphere under moving illumination</a:t>
            </a:r>
          </a:p>
        </p:txBody>
      </p:sp>
    </p:spTree>
    <p:extLst>
      <p:ext uri="{BB962C8B-B14F-4D97-AF65-F5344CB8AC3E}">
        <p14:creationId xmlns:p14="http://schemas.microsoft.com/office/powerpoint/2010/main" val="428905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6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Lucas-Kanade Optical Flow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Same as Lucas-Kanade feature tracking, but for each pixel</a:t>
            </a:r>
          </a:p>
          <a:p>
            <a:pPr lvl="1"/>
            <a:r>
              <a:rPr lang="en-US" smtClean="0"/>
              <a:t>As we saw, works better for textured pixels</a:t>
            </a:r>
          </a:p>
          <a:p>
            <a:r>
              <a:rPr lang="en-US" smtClean="0"/>
              <a:t>Operations can be done one frame at a time, rather than pixel by pixel</a:t>
            </a:r>
          </a:p>
          <a:p>
            <a:pPr lvl="1"/>
            <a:r>
              <a:rPr lang="en-US" smtClean="0"/>
              <a:t>Efficient</a:t>
            </a:r>
          </a:p>
        </p:txBody>
      </p:sp>
    </p:spTree>
    <p:extLst>
      <p:ext uri="{BB962C8B-B14F-4D97-AF65-F5344CB8AC3E}">
        <p14:creationId xmlns:p14="http://schemas.microsoft.com/office/powerpoint/2010/main" val="21168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Multi-resolution Lucas Kanade Algorithm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685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8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recovering motion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Feature tracking</a:t>
            </a:r>
            <a:endParaRPr lang="en-US" sz="2800" dirty="0" smtClean="0"/>
          </a:p>
          <a:p>
            <a:pPr lvl="1" eaLnBrk="1" hangingPunct="1"/>
            <a:r>
              <a:rPr lang="en-US" sz="2000" dirty="0" smtClean="0"/>
              <a:t>Extract visual features (corners, textured areas) and “track” them over multiple frames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Optical flow</a:t>
            </a:r>
          </a:p>
          <a:p>
            <a:pPr lvl="1" eaLnBrk="1" hangingPunct="1"/>
            <a:r>
              <a:rPr lang="en-US" sz="2000" dirty="0" smtClean="0"/>
              <a:t>Recover image motion at each pixel from </a:t>
            </a:r>
            <a:r>
              <a:rPr lang="en-US" sz="2000" dirty="0" err="1" smtClean="0"/>
              <a:t>spatio</a:t>
            </a:r>
            <a:r>
              <a:rPr lang="en-US" sz="2000" dirty="0" smtClean="0"/>
              <a:t>-temporal image brightness variations</a:t>
            </a:r>
            <a:endParaRPr lang="en-US" dirty="0" smtClean="0"/>
          </a:p>
        </p:txBody>
      </p:sp>
      <p:sp>
        <p:nvSpPr>
          <p:cNvPr id="6149" name="Rectangle 34"/>
          <p:cNvSpPr>
            <a:spLocks noChangeArrowheads="1"/>
          </p:cNvSpPr>
          <p:nvPr/>
        </p:nvSpPr>
        <p:spPr bwMode="auto">
          <a:xfrm>
            <a:off x="628650" y="5943507"/>
            <a:ext cx="8198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B. Lucas and T. </a:t>
            </a:r>
            <a:r>
              <a:rPr lang="en-US" sz="1600" dirty="0" err="1"/>
              <a:t>Kanade</a:t>
            </a:r>
            <a:r>
              <a:rPr lang="en-US" sz="1600" dirty="0"/>
              <a:t>. </a:t>
            </a:r>
            <a:r>
              <a:rPr lang="en-US" sz="1600" dirty="0">
                <a:hlinkClick r:id=""/>
              </a:rPr>
              <a:t>An iterative image registration technique with an application to</a:t>
            </a:r>
          </a:p>
          <a:p>
            <a:r>
              <a:rPr lang="en-US" sz="1600" dirty="0">
                <a:hlinkClick r:id=""/>
              </a:rPr>
              <a:t>stereo vision.</a:t>
            </a:r>
            <a:r>
              <a:rPr lang="en-US" sz="1600" dirty="0"/>
              <a:t> In </a:t>
            </a:r>
            <a:r>
              <a:rPr lang="en-US" sz="1600" i="1" dirty="0"/>
              <a:t>Proceedings of the International Joint Conference on Artificial Intelligence</a:t>
            </a:r>
            <a:r>
              <a:rPr lang="en-US" sz="1600" dirty="0" smtClean="0"/>
              <a:t>, </a:t>
            </a:r>
            <a:r>
              <a:rPr lang="en-US" sz="1600" dirty="0"/>
              <a:t>1981.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1600200" y="5181600"/>
            <a:ext cx="550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Two problems, one registration method</a:t>
            </a:r>
          </a:p>
        </p:txBody>
      </p:sp>
    </p:spTree>
    <p:extLst>
      <p:ext uri="{BB962C8B-B14F-4D97-AF65-F5344CB8AC3E}">
        <p14:creationId xmlns:p14="http://schemas.microsoft.com/office/powerpoint/2010/main" val="7939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58D5D-1A27-4DD1-89B7-F229A7E9EB68}" type="slidenum">
              <a:rPr lang="en-US">
                <a:latin typeface="Arial" pitchFamily="34" charset="0"/>
              </a:rPr>
              <a:pPr>
                <a:defRPr/>
              </a:pPr>
              <a:t>40</a:t>
            </a:fld>
            <a:endParaRPr lang="en-US">
              <a:latin typeface="Arial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Refinement</a:t>
            </a: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381000" y="144145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Iterative Lukas-Kanade Algorithm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Estimate displacement at each pixel by solving Lucas-Kanade equations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Warp I(t) towards I(t+1) using the estimated flow field</a:t>
            </a:r>
          </a:p>
          <a:p>
            <a:pPr marL="1257300" lvl="2" indent="-342900">
              <a:spcBef>
                <a:spcPct val="20000"/>
              </a:spcBef>
            </a:pPr>
            <a:r>
              <a:rPr lang="en-US" sz="2000" i="1">
                <a:solidFill>
                  <a:srgbClr val="000000"/>
                </a:solidFill>
              </a:rPr>
              <a:t>-</a:t>
            </a:r>
            <a:r>
              <a:rPr lang="en-US" sz="2000">
                <a:solidFill>
                  <a:srgbClr val="000000"/>
                </a:solidFill>
              </a:rPr>
              <a:t> Basically, just interpolation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Repeat until convergence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 From Khurram Hassan-Shafique CAP5415 Computer Vision 2003</a:t>
            </a:r>
          </a:p>
        </p:txBody>
      </p:sp>
    </p:spTree>
    <p:extLst>
      <p:ext uri="{BB962C8B-B14F-4D97-AF65-F5344CB8AC3E}">
        <p14:creationId xmlns:p14="http://schemas.microsoft.com/office/powerpoint/2010/main" val="2220241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5221288" y="4884738"/>
            <a:ext cx="3609975" cy="1203325"/>
            <a:chOff x="3289" y="3273"/>
            <a:chExt cx="2274" cy="758"/>
          </a:xfrm>
        </p:grpSpPr>
        <p:sp>
          <p:nvSpPr>
            <p:cNvPr id="41007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177800" y="4905375"/>
            <a:ext cx="3606800" cy="1203325"/>
            <a:chOff x="112" y="3286"/>
            <a:chExt cx="2272" cy="758"/>
          </a:xfrm>
        </p:grpSpPr>
        <p:sp>
          <p:nvSpPr>
            <p:cNvPr id="41005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40965" name="Group 8"/>
          <p:cNvGrpSpPr>
            <a:grpSpLocks/>
          </p:cNvGrpSpPr>
          <p:nvPr/>
        </p:nvGrpSpPr>
        <p:grpSpPr bwMode="auto">
          <a:xfrm>
            <a:off x="177800" y="1143000"/>
            <a:ext cx="8797925" cy="5324475"/>
            <a:chOff x="112" y="916"/>
            <a:chExt cx="5542" cy="3354"/>
          </a:xfrm>
        </p:grpSpPr>
        <p:grpSp>
          <p:nvGrpSpPr>
            <p:cNvPr id="40980" name="Group 9"/>
            <p:cNvGrpSpPr>
              <a:grpSpLocks/>
            </p:cNvGrpSpPr>
            <p:nvPr/>
          </p:nvGrpSpPr>
          <p:grpSpPr bwMode="auto">
            <a:xfrm>
              <a:off x="112" y="916"/>
              <a:ext cx="5542" cy="3354"/>
              <a:chOff x="112" y="916"/>
              <a:chExt cx="5542" cy="3354"/>
            </a:xfrm>
          </p:grpSpPr>
          <p:grpSp>
            <p:nvGrpSpPr>
              <p:cNvPr id="40983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571" cy="3339"/>
                <a:chOff x="112" y="931"/>
                <a:chExt cx="2571" cy="3339"/>
              </a:xfrm>
            </p:grpSpPr>
            <p:grpSp>
              <p:nvGrpSpPr>
                <p:cNvPr id="40995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0997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8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0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1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2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3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4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44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 (t)</a:t>
                  </a:r>
                </a:p>
              </p:txBody>
            </p:sp>
          </p:grpSp>
          <p:grpSp>
            <p:nvGrpSpPr>
              <p:cNvPr id="40984" name="Group 21"/>
              <p:cNvGrpSpPr>
                <a:grpSpLocks/>
              </p:cNvGrpSpPr>
              <p:nvPr/>
            </p:nvGrpSpPr>
            <p:grpSpPr bwMode="auto">
              <a:xfrm>
                <a:off x="3024" y="916"/>
                <a:ext cx="2630" cy="3354"/>
                <a:chOff x="3024" y="916"/>
                <a:chExt cx="2630" cy="3354"/>
              </a:xfrm>
            </p:grpSpPr>
            <p:grpSp>
              <p:nvGrpSpPr>
                <p:cNvPr id="40985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0987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8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9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8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4" y="4076"/>
                  <a:ext cx="263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 (t+1)</a:t>
                  </a:r>
                </a:p>
              </p:txBody>
            </p:sp>
          </p:grpSp>
        </p:grpSp>
        <p:sp>
          <p:nvSpPr>
            <p:cNvPr id="40981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>
                  <a:solidFill>
                    <a:schemeClr val="bg1"/>
                  </a:solidFill>
                </a:rPr>
                <a:t>image 2</a:t>
              </a:r>
            </a:p>
          </p:txBody>
        </p:sp>
        <p:sp>
          <p:nvSpPr>
            <p:cNvPr id="40982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sp>
        <p:nvSpPr>
          <p:cNvPr id="40966" name="Rectangle 3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Coarse-to-fine optical flow estimation</a:t>
            </a:r>
          </a:p>
        </p:txBody>
      </p:sp>
      <p:sp>
        <p:nvSpPr>
          <p:cNvPr id="40967" name="Text Box 35"/>
          <p:cNvSpPr txBox="1">
            <a:spLocks noChangeArrowheads="1"/>
          </p:cNvSpPr>
          <p:nvPr/>
        </p:nvSpPr>
        <p:spPr bwMode="auto">
          <a:xfrm>
            <a:off x="3276600" y="2187575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run iterative L-K</a:t>
            </a:r>
          </a:p>
        </p:txBody>
      </p:sp>
      <p:sp>
        <p:nvSpPr>
          <p:cNvPr id="40968" name="Line 36"/>
          <p:cNvSpPr>
            <a:spLocks noChangeShapeType="1"/>
          </p:cNvSpPr>
          <p:nvPr/>
        </p:nvSpPr>
        <p:spPr bwMode="auto">
          <a:xfrm>
            <a:off x="2362200" y="246380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37"/>
          <p:cNvSpPr>
            <a:spLocks noChangeShapeType="1"/>
          </p:cNvSpPr>
          <p:nvPr/>
        </p:nvSpPr>
        <p:spPr bwMode="auto">
          <a:xfrm flipH="1">
            <a:off x="5334000" y="246380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670175" y="3178175"/>
            <a:ext cx="3273425" cy="396875"/>
            <a:chOff x="1682" y="2198"/>
            <a:chExt cx="2062" cy="250"/>
          </a:xfrm>
        </p:grpSpPr>
        <p:sp>
          <p:nvSpPr>
            <p:cNvPr id="40977" name="Line 39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40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Text Box 41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run iterative L-K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191000" y="2584450"/>
            <a:ext cx="2243138" cy="593725"/>
            <a:chOff x="2640" y="1824"/>
            <a:chExt cx="1413" cy="374"/>
          </a:xfrm>
        </p:grpSpPr>
        <p:sp>
          <p:nvSpPr>
            <p:cNvPr id="40975" name="Line 43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44"/>
            <p:cNvSpPr txBox="1">
              <a:spLocks noChangeArrowheads="1"/>
            </p:cNvSpPr>
            <p:nvPr/>
          </p:nvSpPr>
          <p:spPr bwMode="auto">
            <a:xfrm>
              <a:off x="2644" y="1862"/>
              <a:ext cx="14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warp &amp; upsample 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4191000" y="3498850"/>
            <a:ext cx="303213" cy="685800"/>
            <a:chOff x="2640" y="2400"/>
            <a:chExt cx="191" cy="432"/>
          </a:xfrm>
        </p:grpSpPr>
        <p:sp>
          <p:nvSpPr>
            <p:cNvPr id="40973" name="Line 46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Text Box 47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9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5221288" y="4886325"/>
            <a:ext cx="3609975" cy="1203325"/>
            <a:chOff x="3289" y="3273"/>
            <a:chExt cx="2274" cy="758"/>
          </a:xfrm>
        </p:grpSpPr>
        <p:sp>
          <p:nvSpPr>
            <p:cNvPr id="42022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41987" name="Group 5"/>
          <p:cNvGrpSpPr>
            <a:grpSpLocks/>
          </p:cNvGrpSpPr>
          <p:nvPr/>
        </p:nvGrpSpPr>
        <p:grpSpPr bwMode="auto">
          <a:xfrm>
            <a:off x="177800" y="4906963"/>
            <a:ext cx="3606800" cy="1203325"/>
            <a:chOff x="112" y="3286"/>
            <a:chExt cx="2272" cy="758"/>
          </a:xfrm>
        </p:grpSpPr>
        <p:sp>
          <p:nvSpPr>
            <p:cNvPr id="42020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63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H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7800" y="1143000"/>
            <a:ext cx="8763000" cy="5321300"/>
            <a:chOff x="112" y="916"/>
            <a:chExt cx="5520" cy="3352"/>
          </a:xfrm>
        </p:grpSpPr>
        <p:grpSp>
          <p:nvGrpSpPr>
            <p:cNvPr id="41995" name="Group 9"/>
            <p:cNvGrpSpPr>
              <a:grpSpLocks/>
            </p:cNvGrpSpPr>
            <p:nvPr/>
          </p:nvGrpSpPr>
          <p:grpSpPr bwMode="auto">
            <a:xfrm>
              <a:off x="112" y="916"/>
              <a:ext cx="5520" cy="3352"/>
              <a:chOff x="112" y="916"/>
              <a:chExt cx="5520" cy="3352"/>
            </a:xfrm>
          </p:grpSpPr>
          <p:grpSp>
            <p:nvGrpSpPr>
              <p:cNvPr id="41998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344" cy="3337"/>
                <a:chOff x="112" y="931"/>
                <a:chExt cx="2344" cy="3337"/>
              </a:xfrm>
            </p:grpSpPr>
            <p:grpSp>
              <p:nvGrpSpPr>
                <p:cNvPr id="42010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2012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3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4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5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6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7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8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9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01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22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</a:t>
                  </a:r>
                </a:p>
              </p:txBody>
            </p:sp>
          </p:grpSp>
          <p:grpSp>
            <p:nvGrpSpPr>
              <p:cNvPr id="41999" name="Group 21"/>
              <p:cNvGrpSpPr>
                <a:grpSpLocks/>
              </p:cNvGrpSpPr>
              <p:nvPr/>
            </p:nvGrpSpPr>
            <p:grpSpPr bwMode="auto">
              <a:xfrm>
                <a:off x="3289" y="916"/>
                <a:ext cx="2343" cy="3352"/>
                <a:chOff x="3289" y="916"/>
                <a:chExt cx="2343" cy="3352"/>
              </a:xfrm>
            </p:grpSpPr>
            <p:grpSp>
              <p:nvGrpSpPr>
                <p:cNvPr id="42000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2002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3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4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5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6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7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8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9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00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412" y="4076"/>
                  <a:ext cx="222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</a:t>
                  </a:r>
                </a:p>
              </p:txBody>
            </p:sp>
          </p:grpSp>
        </p:grpSp>
        <p:sp>
          <p:nvSpPr>
            <p:cNvPr id="41996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2</a:t>
              </a:r>
            </a:p>
          </p:txBody>
        </p:sp>
        <p:sp>
          <p:nvSpPr>
            <p:cNvPr id="41997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951288" y="2043113"/>
            <a:ext cx="1724025" cy="3602037"/>
            <a:chOff x="2489" y="1482"/>
            <a:chExt cx="1086" cy="2269"/>
          </a:xfrm>
        </p:grpSpPr>
        <p:sp>
          <p:nvSpPr>
            <p:cNvPr id="41991" name="Text Box 35"/>
            <p:cNvSpPr txBox="1">
              <a:spLocks noChangeArrowheads="1"/>
            </p:cNvSpPr>
            <p:nvPr/>
          </p:nvSpPr>
          <p:spPr bwMode="auto">
            <a:xfrm>
              <a:off x="2489" y="3482"/>
              <a:ext cx="95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u=10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1992" name="Text Box 36"/>
            <p:cNvSpPr txBox="1">
              <a:spLocks noChangeArrowheads="1"/>
            </p:cNvSpPr>
            <p:nvPr/>
          </p:nvSpPr>
          <p:spPr bwMode="auto">
            <a:xfrm>
              <a:off x="2489" y="2658"/>
              <a:ext cx="86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1993" name="Text Box 37"/>
            <p:cNvSpPr txBox="1">
              <a:spLocks noChangeArrowheads="1"/>
            </p:cNvSpPr>
            <p:nvPr/>
          </p:nvSpPr>
          <p:spPr bwMode="auto">
            <a:xfrm>
              <a:off x="2489" y="2026"/>
              <a:ext cx="9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u=2.5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41994" name="Text Box 38"/>
            <p:cNvSpPr txBox="1">
              <a:spLocks noChangeArrowheads="1"/>
            </p:cNvSpPr>
            <p:nvPr/>
          </p:nvSpPr>
          <p:spPr bwMode="auto">
            <a:xfrm>
              <a:off x="2489" y="1482"/>
              <a:ext cx="10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u=1.25 pixels</a:t>
              </a:r>
              <a:endParaRPr lang="en-US" sz="2200" b="1">
                <a:latin typeface="Times New Roman" pitchFamily="18" charset="0"/>
              </a:endParaRPr>
            </a:p>
          </p:txBody>
        </p:sp>
      </p:grpSp>
      <p:sp>
        <p:nvSpPr>
          <p:cNvPr id="41990" name="Rectangle 3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Coarse-to-fine optical flow estimation</a:t>
            </a:r>
          </a:p>
        </p:txBody>
      </p:sp>
    </p:spTree>
    <p:extLst>
      <p:ext uri="{BB962C8B-B14F-4D97-AF65-F5344CB8AC3E}">
        <p14:creationId xmlns:p14="http://schemas.microsoft.com/office/powerpoint/2010/main" val="1384707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1" name="Picture 2" descr="garden_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325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  <p:sp>
        <p:nvSpPr>
          <p:cNvPr id="430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25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Multi-resolution registration</a:t>
            </a:r>
          </a:p>
        </p:txBody>
      </p:sp>
      <p:pic>
        <p:nvPicPr>
          <p:cNvPr id="44036" name="Picture 3" descr="garden_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6591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garden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9906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garden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9906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garden_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956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</p:spTree>
    <p:extLst>
      <p:ext uri="{BB962C8B-B14F-4D97-AF65-F5344CB8AC3E}">
        <p14:creationId xmlns:p14="http://schemas.microsoft.com/office/powerpoint/2010/main" val="1870973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Optical Flow Results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1863"/>
            <a:ext cx="76231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</p:spTree>
    <p:extLst>
      <p:ext uri="{BB962C8B-B14F-4D97-AF65-F5344CB8AC3E}">
        <p14:creationId xmlns:p14="http://schemas.microsoft.com/office/powerpoint/2010/main" val="40699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Optical Flow Results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231900"/>
            <a:ext cx="7797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5195888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</p:spTree>
    <p:extLst>
      <p:ext uri="{BB962C8B-B14F-4D97-AF65-F5344CB8AC3E}">
        <p14:creationId xmlns:p14="http://schemas.microsoft.com/office/powerpoint/2010/main" val="1450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Errors in Lucas-Kanade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The motion is large</a:t>
            </a:r>
          </a:p>
          <a:p>
            <a:pPr lvl="1"/>
            <a:r>
              <a:rPr lang="en-US" smtClean="0"/>
              <a:t>Possible Fix: Keypoint matching</a:t>
            </a:r>
          </a:p>
          <a:p>
            <a:pPr>
              <a:buFontTx/>
              <a:buChar char="•"/>
            </a:pPr>
            <a:r>
              <a:rPr lang="en-US" smtClean="0"/>
              <a:t>A point does not move like its neighbors</a:t>
            </a:r>
          </a:p>
          <a:p>
            <a:pPr lvl="1"/>
            <a:r>
              <a:rPr lang="en-US" smtClean="0"/>
              <a:t>Possible Fix: Region-based matching</a:t>
            </a:r>
          </a:p>
          <a:p>
            <a:pPr>
              <a:buFontTx/>
              <a:buChar char="•"/>
            </a:pPr>
            <a:r>
              <a:rPr lang="en-US" smtClean="0"/>
              <a:t>Brightness constancy does not hold</a:t>
            </a:r>
          </a:p>
          <a:p>
            <a:pPr lvl="1"/>
            <a:r>
              <a:rPr lang="en-US" smtClean="0"/>
              <a:t>Possible Fix: Gradient constancy</a:t>
            </a:r>
          </a:p>
        </p:txBody>
      </p:sp>
    </p:spTree>
    <p:extLst>
      <p:ext uri="{BB962C8B-B14F-4D97-AF65-F5344CB8AC3E}">
        <p14:creationId xmlns:p14="http://schemas.microsoft.com/office/powerpoint/2010/main" val="368818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1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State-of-the-art optical flow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>
          <a:xfrm>
            <a:off x="628650" y="1446306"/>
            <a:ext cx="7886700" cy="473065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	Start with something similar to Lucas-</a:t>
            </a:r>
            <a:r>
              <a:rPr lang="en-US" dirty="0" err="1" smtClean="0"/>
              <a:t>Kanade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+ gradient constancy</a:t>
            </a:r>
          </a:p>
          <a:p>
            <a:pPr>
              <a:buFont typeface="Arial" charset="0"/>
              <a:buNone/>
            </a:pPr>
            <a:r>
              <a:rPr lang="en-US" dirty="0" smtClean="0"/>
              <a:t>	+ energy minimization with smoothing term</a:t>
            </a:r>
          </a:p>
          <a:p>
            <a:pPr>
              <a:buFont typeface="Arial" charset="0"/>
              <a:buNone/>
            </a:pPr>
            <a:r>
              <a:rPr lang="en-US" dirty="0" smtClean="0"/>
              <a:t>	+ region matching</a:t>
            </a:r>
          </a:p>
          <a:p>
            <a:pPr>
              <a:buFont typeface="Arial" charset="0"/>
              <a:buNone/>
            </a:pPr>
            <a:r>
              <a:rPr lang="en-US" dirty="0" smtClean="0"/>
              <a:t>	+ </a:t>
            </a:r>
            <a:r>
              <a:rPr lang="en-US" dirty="0" err="1" smtClean="0"/>
              <a:t>keypoint</a:t>
            </a:r>
            <a:r>
              <a:rPr lang="en-US" dirty="0" smtClean="0"/>
              <a:t> matching (long-range)</a:t>
            </a:r>
          </a:p>
        </p:txBody>
      </p:sp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0" y="6488113"/>
            <a:ext cx="5903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Large displacement optical flow</a:t>
            </a:r>
            <a:r>
              <a:rPr lang="en-US"/>
              <a:t>, </a:t>
            </a:r>
            <a:r>
              <a:rPr lang="en-US" dirty="0" err="1"/>
              <a:t>Brox</a:t>
            </a:r>
            <a:r>
              <a:rPr lang="en-US" dirty="0"/>
              <a:t> et al., CVPR 2009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5" t="54716"/>
          <a:stretch>
            <a:fillRect/>
          </a:stretch>
        </p:blipFill>
        <p:spPr bwMode="auto">
          <a:xfrm>
            <a:off x="7086600" y="43434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>
            <a:fillRect/>
          </a:stretch>
        </p:blipFill>
        <p:spPr bwMode="auto">
          <a:xfrm>
            <a:off x="228600" y="4114800"/>
            <a:ext cx="6477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6"/>
          <p:cNvSpPr txBox="1">
            <a:spLocks noChangeArrowheads="1"/>
          </p:cNvSpPr>
          <p:nvPr/>
        </p:nvSpPr>
        <p:spPr bwMode="auto">
          <a:xfrm>
            <a:off x="1920875" y="6199188"/>
            <a:ext cx="162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Region-based</a:t>
            </a:r>
          </a:p>
        </p:txBody>
      </p:sp>
      <p:sp>
        <p:nvSpPr>
          <p:cNvPr id="48137" name="TextBox 7"/>
          <p:cNvSpPr txBox="1">
            <a:spLocks noChangeArrowheads="1"/>
          </p:cNvSpPr>
          <p:nvPr/>
        </p:nvSpPr>
        <p:spPr bwMode="auto">
          <a:xfrm>
            <a:off x="3581400" y="6199188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+Pixel-based</a:t>
            </a:r>
          </a:p>
        </p:txBody>
      </p:sp>
      <p:sp>
        <p:nvSpPr>
          <p:cNvPr id="48138" name="TextBox 8"/>
          <p:cNvSpPr txBox="1">
            <a:spLocks noChangeArrowheads="1"/>
          </p:cNvSpPr>
          <p:nvPr/>
        </p:nvSpPr>
        <p:spPr bwMode="auto">
          <a:xfrm>
            <a:off x="4992688" y="6184900"/>
            <a:ext cx="192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+Keypoint-based</a:t>
            </a:r>
          </a:p>
        </p:txBody>
      </p:sp>
    </p:spTree>
    <p:extLst>
      <p:ext uri="{BB962C8B-B14F-4D97-AF65-F5344CB8AC3E}">
        <p14:creationId xmlns:p14="http://schemas.microsoft.com/office/powerpoint/2010/main" val="13487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Major contributions from Lucas, </a:t>
            </a:r>
            <a:r>
              <a:rPr lang="en-US" dirty="0" err="1" smtClean="0"/>
              <a:t>Tomasi</a:t>
            </a:r>
            <a:r>
              <a:rPr lang="en-US" dirty="0" smtClean="0"/>
              <a:t>, </a:t>
            </a:r>
            <a:r>
              <a:rPr lang="en-US" dirty="0" err="1" smtClean="0"/>
              <a:t>Kanade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Tracking feature points</a:t>
            </a:r>
          </a:p>
          <a:p>
            <a:pPr lvl="1">
              <a:defRPr/>
            </a:pPr>
            <a:r>
              <a:rPr lang="en-US" dirty="0" smtClean="0"/>
              <a:t>Optical flow</a:t>
            </a:r>
          </a:p>
          <a:p>
            <a:pPr lvl="1">
              <a:defRPr/>
            </a:pPr>
            <a:r>
              <a:rPr lang="en-US" dirty="0" smtClean="0"/>
              <a:t>Stereo (later)</a:t>
            </a:r>
          </a:p>
          <a:p>
            <a:pPr lvl="1">
              <a:defRPr/>
            </a:pPr>
            <a:r>
              <a:rPr lang="en-US" dirty="0" smtClean="0"/>
              <a:t>Structure from motion (later)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Key ideas</a:t>
            </a:r>
          </a:p>
          <a:p>
            <a:pPr lvl="1">
              <a:defRPr/>
            </a:pPr>
            <a:r>
              <a:rPr lang="en-US" dirty="0" smtClean="0"/>
              <a:t>By assuming brightness constancy, truncated Taylor expansion leads to simple and fast patch matching across frames</a:t>
            </a:r>
          </a:p>
          <a:p>
            <a:pPr lvl="1">
              <a:defRPr/>
            </a:pPr>
            <a:r>
              <a:rPr lang="en-US" dirty="0" smtClean="0"/>
              <a:t>Coarse-to-fine registration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tracking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problems, such as structure from motion require matching points</a:t>
            </a:r>
          </a:p>
          <a:p>
            <a:r>
              <a:rPr lang="en-US" smtClean="0"/>
              <a:t>If motion is small, tracking is an easy way to get them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87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3246718"/>
            <a:ext cx="3784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8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week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HW 1 due Monday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Object/image alignment</a:t>
            </a:r>
          </a:p>
        </p:txBody>
      </p:sp>
    </p:spTree>
    <p:extLst>
      <p:ext uri="{BB962C8B-B14F-4D97-AF65-F5344CB8AC3E}">
        <p14:creationId xmlns:p14="http://schemas.microsoft.com/office/powerpoint/2010/main" val="10472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</a:t>
            </a:r>
            <a:r>
              <a:rPr lang="en-US" dirty="0" smtClean="0"/>
              <a:t>tracking - </a:t>
            </a:r>
            <a:r>
              <a:rPr lang="en-US" dirty="0"/>
              <a:t>Challenges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5814"/>
            <a:ext cx="8229600" cy="4497386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out which features can be tracked</a:t>
            </a:r>
          </a:p>
          <a:p>
            <a:r>
              <a:rPr lang="en-US" dirty="0" smtClean="0"/>
              <a:t>Efficiently track across frames</a:t>
            </a:r>
          </a:p>
          <a:p>
            <a:r>
              <a:rPr lang="en-US" dirty="0" smtClean="0"/>
              <a:t>Some points may change appearance over time (e.g., due to rotation, moving into shadows, etc.)</a:t>
            </a:r>
          </a:p>
          <a:p>
            <a:r>
              <a:rPr lang="en-US" dirty="0" smtClean="0"/>
              <a:t>Drift: small errors can accumulate as appearance model is updated</a:t>
            </a:r>
          </a:p>
          <a:p>
            <a:r>
              <a:rPr lang="en-US" dirty="0" smtClean="0"/>
              <a:t>Points may appear or disappear: need to be able to add/delete tracked points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67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Feature tracking</a:t>
            </a:r>
            <a:endParaRPr lang="en-US" sz="42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3581400"/>
            <a:ext cx="9360647" cy="99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Given two subsequent frames, estimate the point translation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692835" y="1443037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2226235" y="1976437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6"/>
          <p:cNvSpPr>
            <a:spLocks noChangeArrowheads="1"/>
          </p:cNvSpPr>
          <p:nvPr/>
        </p:nvSpPr>
        <p:spPr bwMode="auto">
          <a:xfrm>
            <a:off x="3140635" y="197643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7"/>
          <p:cNvSpPr>
            <a:spLocks noChangeArrowheads="1"/>
          </p:cNvSpPr>
          <p:nvPr/>
        </p:nvSpPr>
        <p:spPr bwMode="auto">
          <a:xfrm>
            <a:off x="2226235" y="2509837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8"/>
          <p:cNvSpPr>
            <a:spLocks noChangeArrowheads="1"/>
          </p:cNvSpPr>
          <p:nvPr/>
        </p:nvSpPr>
        <p:spPr bwMode="auto">
          <a:xfrm>
            <a:off x="3140635" y="2509837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02435" y="1824037"/>
            <a:ext cx="1066800" cy="968375"/>
            <a:chOff x="1488" y="1008"/>
            <a:chExt cx="672" cy="610"/>
          </a:xfrm>
        </p:grpSpPr>
        <p:sp>
          <p:nvSpPr>
            <p:cNvPr id="9235" name="Line 10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1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2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3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5045635" y="1443037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5"/>
          <p:cNvSpPr>
            <a:spLocks noChangeArrowheads="1"/>
          </p:cNvSpPr>
          <p:nvPr/>
        </p:nvSpPr>
        <p:spPr bwMode="auto">
          <a:xfrm>
            <a:off x="5807635" y="1785937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6"/>
          <p:cNvSpPr>
            <a:spLocks noChangeArrowheads="1"/>
          </p:cNvSpPr>
          <p:nvPr/>
        </p:nvSpPr>
        <p:spPr bwMode="auto">
          <a:xfrm>
            <a:off x="6722035" y="216693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7"/>
          <p:cNvSpPr>
            <a:spLocks noChangeArrowheads="1"/>
          </p:cNvSpPr>
          <p:nvPr/>
        </p:nvSpPr>
        <p:spPr bwMode="auto">
          <a:xfrm>
            <a:off x="5883835" y="2505075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6569635" y="27051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76200" y="4495800"/>
            <a:ext cx="822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Key assumptions of Lucas-</a:t>
            </a:r>
            <a:r>
              <a:rPr lang="en-US" sz="2800" dirty="0" err="1"/>
              <a:t>Kanade</a:t>
            </a:r>
            <a:r>
              <a:rPr lang="en-US" sz="2800" dirty="0"/>
              <a:t> Tracker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/>
              <a:t>Brightness constancy:  </a:t>
            </a:r>
            <a:r>
              <a:rPr lang="en-US" sz="2000" dirty="0"/>
              <a:t>projection of the same point looks the same in every frame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/>
              <a:t>Small motion:</a:t>
            </a:r>
            <a:r>
              <a:rPr lang="en-US" sz="2000" dirty="0"/>
              <a:t>  points do not move very far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/>
              <a:t>Spatial coherence:</a:t>
            </a:r>
            <a:r>
              <a:rPr lang="en-US" sz="2000" dirty="0"/>
              <a:t> points move like their neighbors</a:t>
            </a:r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2226235" y="3119437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5502835" y="3119437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t+1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6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  <p:bldP spid="24589" grpId="0" animBg="1"/>
      <p:bldP spid="24590" grpId="0" animBg="1"/>
      <p:bldP spid="407571" grpId="0" build="p" bldLvl="2"/>
      <p:bldP spid="245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398588" y="4981575"/>
          <a:ext cx="6143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name="Equation" r:id="rId7" imgW="2908080" imgH="241200" progId="Equation.3">
                  <p:embed/>
                </p:oleObj>
              </mc:Choice>
              <mc:Fallback>
                <p:oleObj name="Equation" r:id="rId7" imgW="2908080" imgH="241200" progId="Equation.3">
                  <p:embed/>
                  <p:pic>
                    <p:nvPicPr>
                      <p:cNvPr id="3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4981575"/>
                        <a:ext cx="61436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0" y="2852738"/>
            <a:ext cx="7772400" cy="1360487"/>
          </a:xfrm>
        </p:spPr>
        <p:txBody>
          <a:bodyPr/>
          <a:lstStyle/>
          <a:p>
            <a:pPr eaLnBrk="1" hangingPunct="1"/>
            <a:r>
              <a:rPr lang="en-US" smtClean="0"/>
              <a:t>Brightness Constancy Equation: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39950" y="3505200"/>
          <a:ext cx="47259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5" name="Equation" r:id="rId9" imgW="1790640" imgH="203040" progId="Equation.3">
                  <p:embed/>
                </p:oleObj>
              </mc:Choice>
              <mc:Fallback>
                <p:oleObj name="Equation" r:id="rId9" imgW="1790640" imgH="203040" progId="Equation.3">
                  <p:embed/>
                  <p:pic>
                    <p:nvPicPr>
                      <p:cNvPr id="1027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3505200"/>
                        <a:ext cx="4725988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527050" y="4114800"/>
            <a:ext cx="86169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Take Taylor expansion of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I(x+u, y+v, t+1)</a:t>
            </a:r>
            <a:r>
              <a:rPr lang="en-US" sz="2000"/>
              <a:t> at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(x,y,t)</a:t>
            </a:r>
            <a:r>
              <a:rPr lang="en-US" sz="2000"/>
              <a:t> to linearize the right side:</a:t>
            </a: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672013" y="4400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1028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44005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7"/>
          <p:cNvSpPr>
            <a:spLocks noGrp="1" noChangeArrowheads="1"/>
          </p:cNvSpPr>
          <p:nvPr>
            <p:ph type="title"/>
          </p:nvPr>
        </p:nvSpPr>
        <p:spPr>
          <a:xfrm>
            <a:off x="646580" y="-5556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 brightness constancy constraint</a:t>
            </a: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17526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Oval 9"/>
          <p:cNvSpPr>
            <a:spLocks noChangeArrowheads="1"/>
          </p:cNvSpPr>
          <p:nvPr/>
        </p:nvSpPr>
        <p:spPr bwMode="auto">
          <a:xfrm>
            <a:off x="2286000" y="1371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>
            <a:off x="2360613" y="1447800"/>
            <a:ext cx="30638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51054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Oval 12"/>
          <p:cNvSpPr>
            <a:spLocks noChangeArrowheads="1"/>
          </p:cNvSpPr>
          <p:nvPr/>
        </p:nvSpPr>
        <p:spPr bwMode="auto">
          <a:xfrm>
            <a:off x="60198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789113"/>
            <a:ext cx="12430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73163"/>
            <a:ext cx="4635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371600"/>
            <a:ext cx="20653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Text Box 16"/>
          <p:cNvSpPr txBox="1">
            <a:spLocks noChangeArrowheads="1"/>
          </p:cNvSpPr>
          <p:nvPr/>
        </p:nvSpPr>
        <p:spPr bwMode="auto">
          <a:xfrm>
            <a:off x="2667000" y="2211388"/>
            <a:ext cx="100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1045" name="Text Box 17"/>
          <p:cNvSpPr txBox="1">
            <a:spLocks noChangeArrowheads="1"/>
          </p:cNvSpPr>
          <p:nvPr/>
        </p:nvSpPr>
        <p:spPr bwMode="auto">
          <a:xfrm>
            <a:off x="6019800" y="2211388"/>
            <a:ext cx="1366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t+1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3725" y="6157913"/>
            <a:ext cx="3916363" cy="571500"/>
            <a:chOff x="1063" y="3460"/>
            <a:chExt cx="2901" cy="398"/>
          </a:xfrm>
        </p:grpSpPr>
        <p:graphicFrame>
          <p:nvGraphicFramePr>
            <p:cNvPr id="1031" name="Object 19"/>
            <p:cNvGraphicFramePr>
              <a:graphicFrameLocks noChangeAspect="1"/>
            </p:cNvGraphicFramePr>
            <p:nvPr/>
          </p:nvGraphicFramePr>
          <p:xfrm>
            <a:off x="1918" y="3460"/>
            <a:ext cx="2046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7" name="Equation" r:id="rId16" imgW="1231560" imgH="241200" progId="Equation.3">
                    <p:embed/>
                  </p:oleObj>
                </mc:Choice>
                <mc:Fallback>
                  <p:oleObj name="Equation" r:id="rId16" imgW="1231560" imgH="241200" progId="Equation.3">
                    <p:embed/>
                    <p:pic>
                      <p:nvPicPr>
                        <p:cNvPr id="1031" name="Object 1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8" y="3460"/>
                          <a:ext cx="2046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Rectangle 20"/>
            <p:cNvSpPr>
              <a:spLocks noChangeArrowheads="1"/>
            </p:cNvSpPr>
            <p:nvPr/>
          </p:nvSpPr>
          <p:spPr bwMode="auto">
            <a:xfrm>
              <a:off x="1063" y="3521"/>
              <a:ext cx="47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400" dirty="0" smtClean="0"/>
                <a:t>So: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5410200" y="4953000"/>
            <a:ext cx="381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2" name="Text Box 22"/>
          <p:cNvSpPr txBox="1">
            <a:spLocks noChangeArrowheads="1"/>
          </p:cNvSpPr>
          <p:nvPr/>
        </p:nvSpPr>
        <p:spPr bwMode="auto">
          <a:xfrm>
            <a:off x="4267200" y="4572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Image derivative along x</a:t>
            </a:r>
          </a:p>
        </p:txBody>
      </p:sp>
      <p:graphicFrame>
        <p:nvGraphicFramePr>
          <p:cNvPr id="409625" name="Object 25"/>
          <p:cNvGraphicFramePr>
            <a:graphicFrameLocks noChangeAspect="1"/>
          </p:cNvGraphicFramePr>
          <p:nvPr/>
        </p:nvGraphicFramePr>
        <p:xfrm>
          <a:off x="4724400" y="6096000"/>
          <a:ext cx="30480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Equation" r:id="rId18" imgW="1307880" imgH="253800" progId="Equation.3">
                  <p:embed/>
                </p:oleObj>
              </mc:Choice>
              <mc:Fallback>
                <p:oleObj name="Equation" r:id="rId18" imgW="1307880" imgH="253800" progId="Equation.3">
                  <p:embed/>
                  <p:pic>
                    <p:nvPicPr>
                      <p:cNvPr id="409625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0"/>
                        <a:ext cx="30480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251700" y="4953000"/>
            <a:ext cx="381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/>
          </p:nvPr>
        </p:nvGraphicFramePr>
        <p:xfrm>
          <a:off x="1438275" y="5562600"/>
          <a:ext cx="60610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Equation" r:id="rId20" imgW="2869920" imgH="241200" progId="Equation.3">
                  <p:embed/>
                </p:oleObj>
              </mc:Choice>
              <mc:Fallback>
                <p:oleObj name="Equation" r:id="rId20" imgW="2869920" imgH="241200" progId="Equation.3">
                  <p:embed/>
                  <p:pic>
                    <p:nvPicPr>
                      <p:cNvPr id="4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5562600"/>
                        <a:ext cx="60610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858000" y="4572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Difference over frames</a:t>
            </a:r>
          </a:p>
        </p:txBody>
      </p:sp>
    </p:spTree>
    <p:extLst>
      <p:ext uri="{BB962C8B-B14F-4D97-AF65-F5344CB8AC3E}">
        <p14:creationId xmlns:p14="http://schemas.microsoft.com/office/powerpoint/2010/main" val="18735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5" grpId="0"/>
      <p:bldP spid="409621" grpId="0" animBg="1"/>
      <p:bldP spid="409622" grpId="0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01875"/>
            <a:ext cx="8153400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>How many equations and unknowns per pixel?</a:t>
            </a:r>
          </a:p>
        </p:txBody>
      </p:sp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304800" y="3368675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The component of the motion perpendicular to the gradient (i.e., parallel to the edge) cannot be measured</a:t>
            </a:r>
          </a:p>
        </p:txBody>
      </p:sp>
      <p:sp>
        <p:nvSpPr>
          <p:cNvPr id="411659" name="Line 11"/>
          <p:cNvSpPr>
            <a:spLocks noChangeShapeType="1"/>
          </p:cNvSpPr>
          <p:nvPr/>
        </p:nvSpPr>
        <p:spPr bwMode="auto">
          <a:xfrm>
            <a:off x="5562600" y="5121275"/>
            <a:ext cx="1371600" cy="1371600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0" name="Line 12"/>
          <p:cNvSpPr>
            <a:spLocks noChangeShapeType="1"/>
          </p:cNvSpPr>
          <p:nvPr/>
        </p:nvSpPr>
        <p:spPr bwMode="auto">
          <a:xfrm flipV="1">
            <a:off x="6324600" y="5045075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1" name="Line 13"/>
          <p:cNvSpPr>
            <a:spLocks noChangeShapeType="1"/>
          </p:cNvSpPr>
          <p:nvPr/>
        </p:nvSpPr>
        <p:spPr bwMode="auto">
          <a:xfrm>
            <a:off x="6324600" y="5730875"/>
            <a:ext cx="129540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2" name="Text Box 14"/>
          <p:cNvSpPr txBox="1">
            <a:spLocks noChangeArrowheads="1"/>
          </p:cNvSpPr>
          <p:nvPr/>
        </p:nvSpPr>
        <p:spPr bwMode="auto">
          <a:xfrm>
            <a:off x="7010400" y="63388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edge</a:t>
            </a: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7315200" y="5043488"/>
            <a:ext cx="63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,</a:t>
            </a:r>
            <a:r>
              <a:rPr lang="en-US" i="1"/>
              <a:t>v</a:t>
            </a:r>
            <a:r>
              <a:rPr lang="en-US"/>
              <a:t>)</a:t>
            </a:r>
          </a:p>
        </p:txBody>
      </p:sp>
      <p:sp>
        <p:nvSpPr>
          <p:cNvPr id="411664" name="Line 16"/>
          <p:cNvSpPr>
            <a:spLocks noChangeShapeType="1"/>
          </p:cNvSpPr>
          <p:nvPr/>
        </p:nvSpPr>
        <p:spPr bwMode="auto">
          <a:xfrm>
            <a:off x="6400800" y="5715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5867400" y="6019800"/>
            <a:ext cx="7715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’,</a:t>
            </a:r>
            <a:r>
              <a:rPr lang="en-US" i="1"/>
              <a:t>v</a:t>
            </a:r>
            <a:r>
              <a:rPr lang="en-US"/>
              <a:t>’)</a:t>
            </a:r>
          </a:p>
        </p:txBody>
      </p:sp>
      <p:sp>
        <p:nvSpPr>
          <p:cNvPr id="411666" name="Line 18"/>
          <p:cNvSpPr>
            <a:spLocks noChangeShapeType="1"/>
          </p:cNvSpPr>
          <p:nvPr/>
        </p:nvSpPr>
        <p:spPr bwMode="auto">
          <a:xfrm flipV="1">
            <a:off x="6324600" y="5426075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7" name="Text Box 19"/>
          <p:cNvSpPr txBox="1">
            <a:spLocks noChangeArrowheads="1"/>
          </p:cNvSpPr>
          <p:nvPr/>
        </p:nvSpPr>
        <p:spPr bwMode="auto">
          <a:xfrm>
            <a:off x="6324600" y="46624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gradient</a:t>
            </a:r>
          </a:p>
        </p:txBody>
      </p:sp>
      <p:sp>
        <p:nvSpPr>
          <p:cNvPr id="411668" name="Text Box 20"/>
          <p:cNvSpPr txBox="1">
            <a:spLocks noChangeArrowheads="1"/>
          </p:cNvSpPr>
          <p:nvPr/>
        </p:nvSpPr>
        <p:spPr bwMode="auto">
          <a:xfrm>
            <a:off x="6858000" y="5899150"/>
            <a:ext cx="139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+</a:t>
            </a:r>
            <a:r>
              <a:rPr lang="en-US" i="1"/>
              <a:t>u</a:t>
            </a:r>
            <a:r>
              <a:rPr lang="en-US"/>
              <a:t>’,</a:t>
            </a:r>
            <a:r>
              <a:rPr lang="en-US" i="1"/>
              <a:t>v</a:t>
            </a:r>
            <a:r>
              <a:rPr lang="en-US"/>
              <a:t>+</a:t>
            </a:r>
            <a:r>
              <a:rPr lang="en-US" i="1"/>
              <a:t>v</a:t>
            </a:r>
            <a:r>
              <a:rPr lang="en-US"/>
              <a:t>’)</a:t>
            </a:r>
          </a:p>
        </p:txBody>
      </p:sp>
      <p:sp>
        <p:nvSpPr>
          <p:cNvPr id="411669" name="Rectangle 21"/>
          <p:cNvSpPr>
            <a:spLocks noChangeArrowheads="1"/>
          </p:cNvSpPr>
          <p:nvPr/>
        </p:nvSpPr>
        <p:spPr bwMode="auto">
          <a:xfrm>
            <a:off x="762000" y="4587875"/>
            <a:ext cx="420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</a:pPr>
            <a:r>
              <a:rPr lang="en-US" sz="2000"/>
              <a:t>If (</a:t>
            </a:r>
            <a:r>
              <a:rPr lang="en-US" sz="2000" i="1"/>
              <a:t>u</a:t>
            </a:r>
            <a:r>
              <a:rPr lang="en-US" sz="2000"/>
              <a:t>, </a:t>
            </a:r>
            <a:r>
              <a:rPr lang="en-US" sz="2000" i="1"/>
              <a:t>v</a:t>
            </a:r>
            <a:r>
              <a:rPr lang="en-US" sz="2000"/>
              <a:t>) satisfies the equation, </a:t>
            </a:r>
            <a:br>
              <a:rPr lang="en-US" sz="2000"/>
            </a:br>
            <a:r>
              <a:rPr lang="en-US" sz="2000"/>
              <a:t>so does (</a:t>
            </a:r>
            <a:r>
              <a:rPr lang="en-US" sz="2000" i="1"/>
              <a:t>u+u’</a:t>
            </a:r>
            <a:r>
              <a:rPr lang="en-US" sz="2000"/>
              <a:t>, </a:t>
            </a:r>
            <a:r>
              <a:rPr lang="en-US" sz="2000" i="1"/>
              <a:t>v+v’ </a:t>
            </a:r>
            <a:r>
              <a:rPr lang="en-US" sz="2000"/>
              <a:t>) if</a:t>
            </a:r>
            <a:r>
              <a:rPr lang="en-US" sz="2000" b="1"/>
              <a:t> </a:t>
            </a:r>
          </a:p>
        </p:txBody>
      </p:sp>
      <p:sp>
        <p:nvSpPr>
          <p:cNvPr id="411670" name="Rectangle 22"/>
          <p:cNvSpPr>
            <a:spLocks noChangeArrowheads="1"/>
          </p:cNvSpPr>
          <p:nvPr/>
        </p:nvSpPr>
        <p:spPr bwMode="auto">
          <a:xfrm>
            <a:off x="914400" y="2759075"/>
            <a:ext cx="714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•"/>
            </a:pPr>
            <a:r>
              <a:rPr lang="en-US"/>
              <a:t>One equation (this is a scalar equation!), two unknowns (u,v)</a:t>
            </a:r>
          </a:p>
        </p:txBody>
      </p:sp>
      <p:graphicFrame>
        <p:nvGraphicFramePr>
          <p:cNvPr id="2050" name="Object 23"/>
          <p:cNvGraphicFramePr>
            <a:graphicFrameLocks noChangeAspect="1"/>
          </p:cNvGraphicFramePr>
          <p:nvPr/>
        </p:nvGraphicFramePr>
        <p:xfrm>
          <a:off x="2819400" y="1676400"/>
          <a:ext cx="26050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Equation" r:id="rId4" imgW="1117440" imgH="253800" progId="Equation.3">
                  <p:embed/>
                </p:oleObj>
              </mc:Choice>
              <mc:Fallback>
                <p:oleObj name="Equation" r:id="rId4" imgW="1117440" imgH="253800" progId="Equation.3">
                  <p:embed/>
                  <p:pic>
                    <p:nvPicPr>
                      <p:cNvPr id="2050" name="Object 2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76400"/>
                        <a:ext cx="26050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73" name="Object 25"/>
          <p:cNvGraphicFramePr>
            <a:graphicFrameLocks noChangeAspect="1"/>
          </p:cNvGraphicFramePr>
          <p:nvPr/>
        </p:nvGraphicFramePr>
        <p:xfrm>
          <a:off x="1828800" y="5349875"/>
          <a:ext cx="19129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1" name="Equation" r:id="rId6" imgW="927000" imgH="241200" progId="Equation.3">
                  <p:embed/>
                </p:oleObj>
              </mc:Choice>
              <mc:Fallback>
                <p:oleObj name="Equation" r:id="rId6" imgW="927000" imgH="241200" progId="Equation.3">
                  <p:embed/>
                  <p:pic>
                    <p:nvPicPr>
                      <p:cNvPr id="411673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49875"/>
                        <a:ext cx="191293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Rectangle 18"/>
          <p:cNvSpPr>
            <a:spLocks noChangeArrowheads="1"/>
          </p:cNvSpPr>
          <p:nvPr/>
        </p:nvSpPr>
        <p:spPr bwMode="auto">
          <a:xfrm>
            <a:off x="381000" y="9906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Can we use this equation to recover image motion (u,v) at each pixel?</a:t>
            </a: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>
          <a:xfrm>
            <a:off x="646580" y="-555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The brightness constancy constraint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6867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11657" grpId="0"/>
      <p:bldP spid="411659" grpId="0" animBg="1"/>
      <p:bldP spid="411660" grpId="0" animBg="1"/>
      <p:bldP spid="411661" grpId="0" animBg="1"/>
      <p:bldP spid="411662" grpId="0"/>
      <p:bldP spid="411663" grpId="0"/>
      <p:bldP spid="411664" grpId="0" animBg="1"/>
      <p:bldP spid="411665" grpId="0" animBg="1"/>
      <p:bldP spid="411666" grpId="0" animBg="1"/>
      <p:bldP spid="411667" grpId="0"/>
      <p:bldP spid="411668" grpId="0"/>
      <p:bldP spid="411669" grpId="0"/>
      <p:bldP spid="4116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A^TA)~d = A^Tb$&#10;\end{document}&#10;"/>
  <p:tag name="EXTERNALNAME" val="Edittex"/>
  <p:tag name="BLEND" val="False"/>
  <p:tag name="TRANSPARENT" val="False"/>
  <p:tag name="BITMAPFORMAT" val="bmp256"/>
  <p:tag name="DEBUGINTERACTIVE" val="True"/>
  <p:tag name="ORIGWIDTH" val="56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({\bf p_i}) +\nabla I({\bf p_i})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94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12096</TotalTime>
  <Words>1796</Words>
  <Application>Microsoft Office PowerPoint</Application>
  <PresentationFormat>On-screen Show (4:3)</PresentationFormat>
  <Paragraphs>337</Paragraphs>
  <Slides>50</Slides>
  <Notes>32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Equation</vt:lpstr>
      <vt:lpstr>Feature Tracking and Optical Flow</vt:lpstr>
      <vt:lpstr>Administrative Stuffs</vt:lpstr>
      <vt:lpstr>Previous class</vt:lpstr>
      <vt:lpstr>This class: recovering motion</vt:lpstr>
      <vt:lpstr>Feature tracking</vt:lpstr>
      <vt:lpstr>Feature tracking - Challenges</vt:lpstr>
      <vt:lpstr>Feature tracking</vt:lpstr>
      <vt:lpstr>The brightness constancy constraint</vt:lpstr>
      <vt:lpstr>PowerPoint Presentation</vt:lpstr>
      <vt:lpstr>The aperture problem</vt:lpstr>
      <vt:lpstr>The aperture problem</vt:lpstr>
      <vt:lpstr>The barber pole illusion</vt:lpstr>
      <vt:lpstr>The barber pole illusion</vt:lpstr>
      <vt:lpstr>Solving the  ambiguity…</vt:lpstr>
      <vt:lpstr>Solving the  ambiguity…</vt:lpstr>
      <vt:lpstr>Matching patches across images</vt:lpstr>
      <vt:lpstr>Conditions for solvability</vt:lpstr>
      <vt:lpstr>PowerPoint Presentation</vt:lpstr>
      <vt:lpstr>Low-texture region</vt:lpstr>
      <vt:lpstr>Edge</vt:lpstr>
      <vt:lpstr>High-texture region</vt:lpstr>
      <vt:lpstr>The aperture problem resolved</vt:lpstr>
      <vt:lpstr>The aperture problem resolved</vt:lpstr>
      <vt:lpstr>Dealing with larger movements: Iterative refinement</vt:lpstr>
      <vt:lpstr>Dealing with larger movements: coarse-to-fine registration</vt:lpstr>
      <vt:lpstr>Shi-Tomasi feature tracker</vt:lpstr>
      <vt:lpstr>Tracking example</vt:lpstr>
      <vt:lpstr>Summary of KLT tracking</vt:lpstr>
      <vt:lpstr>Implementation issues</vt:lpstr>
      <vt:lpstr>Why not just do local template matching?</vt:lpstr>
      <vt:lpstr>PowerPoint Presentation</vt:lpstr>
      <vt:lpstr>Motion and perceptual organization</vt:lpstr>
      <vt:lpstr>Motion and perceptual organization</vt:lpstr>
      <vt:lpstr>Motion and perceptual organization</vt:lpstr>
      <vt:lpstr>Uses of motion</vt:lpstr>
      <vt:lpstr>Motion field</vt:lpstr>
      <vt:lpstr>Optical flow</vt:lpstr>
      <vt:lpstr>Lucas-Kanade Optical Flow</vt:lpstr>
      <vt:lpstr>Multi-resolution Lucas Kanade Algorithm</vt:lpstr>
      <vt:lpstr>Iterative Refinement</vt:lpstr>
      <vt:lpstr>Coarse-to-fine optical flow estimation</vt:lpstr>
      <vt:lpstr>Coarse-to-fine optical flow estimation</vt:lpstr>
      <vt:lpstr>Example</vt:lpstr>
      <vt:lpstr>Multi-resolution registration</vt:lpstr>
      <vt:lpstr>Optical Flow Results</vt:lpstr>
      <vt:lpstr>Optical Flow Results</vt:lpstr>
      <vt:lpstr>Errors in Lucas-Kanade</vt:lpstr>
      <vt:lpstr>State-of-the-art optical flow</vt:lpstr>
      <vt:lpstr>Things to remember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Vision</dc:title>
  <dc:creator>Huang Jia-Bin</dc:creator>
  <cp:lastModifiedBy>Huang Jia-Bin</cp:lastModifiedBy>
  <cp:revision>234</cp:revision>
  <dcterms:created xsi:type="dcterms:W3CDTF">2016-08-21T04:59:05Z</dcterms:created>
  <dcterms:modified xsi:type="dcterms:W3CDTF">2016-09-15T01:06:57Z</dcterms:modified>
</cp:coreProperties>
</file>