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120"/>
  </p:notesMasterIdLst>
  <p:sldIdLst>
    <p:sldId id="257" r:id="rId2"/>
    <p:sldId id="656" r:id="rId3"/>
    <p:sldId id="658" r:id="rId4"/>
    <p:sldId id="594" r:id="rId5"/>
    <p:sldId id="597" r:id="rId6"/>
    <p:sldId id="596" r:id="rId7"/>
    <p:sldId id="598" r:id="rId8"/>
    <p:sldId id="599" r:id="rId9"/>
    <p:sldId id="600" r:id="rId10"/>
    <p:sldId id="601" r:id="rId11"/>
    <p:sldId id="602" r:id="rId12"/>
    <p:sldId id="603" r:id="rId13"/>
    <p:sldId id="604" r:id="rId14"/>
    <p:sldId id="605" r:id="rId15"/>
    <p:sldId id="606" r:id="rId16"/>
    <p:sldId id="607" r:id="rId17"/>
    <p:sldId id="608" r:id="rId18"/>
    <p:sldId id="609" r:id="rId19"/>
    <p:sldId id="610" r:id="rId20"/>
    <p:sldId id="611" r:id="rId21"/>
    <p:sldId id="612" r:id="rId22"/>
    <p:sldId id="613" r:id="rId23"/>
    <p:sldId id="614" r:id="rId24"/>
    <p:sldId id="615" r:id="rId25"/>
    <p:sldId id="616" r:id="rId26"/>
    <p:sldId id="617" r:id="rId27"/>
    <p:sldId id="618" r:id="rId28"/>
    <p:sldId id="619" r:id="rId29"/>
    <p:sldId id="620" r:id="rId30"/>
    <p:sldId id="623" r:id="rId31"/>
    <p:sldId id="624" r:id="rId32"/>
    <p:sldId id="625" r:id="rId33"/>
    <p:sldId id="626" r:id="rId34"/>
    <p:sldId id="627" r:id="rId35"/>
    <p:sldId id="628" r:id="rId36"/>
    <p:sldId id="629" r:id="rId37"/>
    <p:sldId id="630" r:id="rId38"/>
    <p:sldId id="631" r:id="rId39"/>
    <p:sldId id="632" r:id="rId40"/>
    <p:sldId id="633" r:id="rId41"/>
    <p:sldId id="634" r:id="rId42"/>
    <p:sldId id="635" r:id="rId43"/>
    <p:sldId id="636" r:id="rId44"/>
    <p:sldId id="637" r:id="rId45"/>
    <p:sldId id="638" r:id="rId46"/>
    <p:sldId id="639" r:id="rId47"/>
    <p:sldId id="640" r:id="rId48"/>
    <p:sldId id="641" r:id="rId49"/>
    <p:sldId id="642" r:id="rId50"/>
    <p:sldId id="643" r:id="rId51"/>
    <p:sldId id="644" r:id="rId52"/>
    <p:sldId id="659" r:id="rId53"/>
    <p:sldId id="660" r:id="rId54"/>
    <p:sldId id="645" r:id="rId55"/>
    <p:sldId id="646" r:id="rId56"/>
    <p:sldId id="647" r:id="rId57"/>
    <p:sldId id="648" r:id="rId58"/>
    <p:sldId id="662" r:id="rId59"/>
    <p:sldId id="663" r:id="rId60"/>
    <p:sldId id="664" r:id="rId61"/>
    <p:sldId id="665" r:id="rId62"/>
    <p:sldId id="666" r:id="rId63"/>
    <p:sldId id="667" r:id="rId64"/>
    <p:sldId id="668" r:id="rId65"/>
    <p:sldId id="669" r:id="rId66"/>
    <p:sldId id="670" r:id="rId67"/>
    <p:sldId id="671" r:id="rId68"/>
    <p:sldId id="672" r:id="rId69"/>
    <p:sldId id="673" r:id="rId70"/>
    <p:sldId id="674" r:id="rId71"/>
    <p:sldId id="675" r:id="rId72"/>
    <p:sldId id="676" r:id="rId73"/>
    <p:sldId id="677" r:id="rId74"/>
    <p:sldId id="678" r:id="rId75"/>
    <p:sldId id="679" r:id="rId76"/>
    <p:sldId id="680" r:id="rId77"/>
    <p:sldId id="681" r:id="rId78"/>
    <p:sldId id="682" r:id="rId79"/>
    <p:sldId id="683" r:id="rId80"/>
    <p:sldId id="684" r:id="rId81"/>
    <p:sldId id="685" r:id="rId82"/>
    <p:sldId id="686" r:id="rId83"/>
    <p:sldId id="687" r:id="rId84"/>
    <p:sldId id="688" r:id="rId85"/>
    <p:sldId id="689" r:id="rId86"/>
    <p:sldId id="690" r:id="rId87"/>
    <p:sldId id="691" r:id="rId88"/>
    <p:sldId id="692" r:id="rId89"/>
    <p:sldId id="693" r:id="rId90"/>
    <p:sldId id="694" r:id="rId91"/>
    <p:sldId id="695" r:id="rId92"/>
    <p:sldId id="696" r:id="rId93"/>
    <p:sldId id="697" r:id="rId94"/>
    <p:sldId id="698" r:id="rId95"/>
    <p:sldId id="699" r:id="rId96"/>
    <p:sldId id="700" r:id="rId97"/>
    <p:sldId id="701" r:id="rId98"/>
    <p:sldId id="702" r:id="rId99"/>
    <p:sldId id="703" r:id="rId100"/>
    <p:sldId id="706" r:id="rId101"/>
    <p:sldId id="707" r:id="rId102"/>
    <p:sldId id="708" r:id="rId103"/>
    <p:sldId id="709" r:id="rId104"/>
    <p:sldId id="710" r:id="rId105"/>
    <p:sldId id="711" r:id="rId106"/>
    <p:sldId id="712" r:id="rId107"/>
    <p:sldId id="713" r:id="rId108"/>
    <p:sldId id="714" r:id="rId109"/>
    <p:sldId id="715" r:id="rId110"/>
    <p:sldId id="716" r:id="rId111"/>
    <p:sldId id="717" r:id="rId112"/>
    <p:sldId id="718" r:id="rId113"/>
    <p:sldId id="719" r:id="rId114"/>
    <p:sldId id="722" r:id="rId115"/>
    <p:sldId id="723" r:id="rId116"/>
    <p:sldId id="724" r:id="rId117"/>
    <p:sldId id="650" r:id="rId118"/>
    <p:sldId id="651" r:id="rId1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3C3C3C"/>
    <a:srgbClr val="505050"/>
    <a:srgbClr val="787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03" autoAdjust="0"/>
    <p:restoredTop sz="94660"/>
  </p:normalViewPr>
  <p:slideViewPr>
    <p:cSldViewPr snapToGrid="0">
      <p:cViewPr varScale="1">
        <p:scale>
          <a:sx n="152" d="100"/>
          <a:sy n="152" d="100"/>
        </p:scale>
        <p:origin x="94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png"/><Relationship Id="rId1" Type="http://schemas.openxmlformats.org/officeDocument/2006/relationships/image" Target="../media/image41.wmf"/><Relationship Id="rId4" Type="http://schemas.openxmlformats.org/officeDocument/2006/relationships/image" Target="../media/image4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78530-FA70-466B-A92D-42BAEA139F1D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29FF3C-7111-4713-B058-2B84BB396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28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34D53A-8031-4E74-A682-A1AE85D01CBD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345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D58637-3F1B-4801-9AC9-281AA07EE91F}" type="slidenum">
              <a:rPr lang="en-US" smtClean="0"/>
              <a:pPr>
                <a:defRPr/>
              </a:pPr>
              <a:t>21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65337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32AA58-BB10-4140-94B7-2596A5F648BF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35968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B130A3-30B4-4B7D-87DF-5F802E3D3441}" type="slidenum">
              <a:rPr lang="en-US" smtClean="0"/>
              <a:pPr>
                <a:defRPr/>
              </a:pPr>
              <a:t>23</a:t>
            </a:fld>
            <a:endParaRPr lang="en-US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9721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734924B-AA27-47BB-86D4-7742672275BE}" type="slidenum">
              <a:rPr lang="en-US" smtClean="0"/>
              <a:pPr>
                <a:defRPr/>
              </a:pPr>
              <a:t>24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08427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</a:t>
            </a:r>
            <a:r>
              <a:rPr lang="en-US" dirty="0" err="1" smtClean="0"/>
              <a:t>gy</a:t>
            </a:r>
            <a:r>
              <a:rPr lang="en-US" baseline="0" dirty="0" smtClean="0"/>
              <a:t> because y=2 is below y=1, and we typically want 90 degrees to point 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3C2D44-F121-47D6-A190-82ED0ED0502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94FC45-5BCA-48B2-B248-7ED0A801B8EC}" type="slidenum">
              <a:rPr lang="en-US" smtClean="0"/>
              <a:pPr>
                <a:defRPr/>
              </a:pPr>
              <a:t>27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6214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95781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59126B-AC1B-4899-A8F3-28868993CA83}" type="slidenum">
              <a:rPr lang="en-US" smtClean="0"/>
              <a:pPr>
                <a:defRPr/>
              </a:pPr>
              <a:t>35</a:t>
            </a:fld>
            <a:endParaRPr lang="en-US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86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D252BF-62B1-4B02-81A2-38BE3C88164C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7893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498E7C-4901-4C72-AC48-420ED8192FDA}" type="slidenum">
              <a:rPr lang="en-US" smtClean="0"/>
              <a:pPr>
                <a:defRPr/>
              </a:pPr>
              <a:t>37</a:t>
            </a:fld>
            <a:endParaRPr lang="en-US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21350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C91DA-4F3A-48AA-9859-D6C2800C2AA3}" type="slidenum">
              <a:rPr lang="en-US" smtClean="0"/>
              <a:pPr>
                <a:defRPr/>
              </a:pPr>
              <a:t>11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677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2257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39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724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5206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86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4972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930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8412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37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67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 smtClean="0"/>
          </a:p>
        </p:txBody>
      </p:sp>
    </p:spTree>
    <p:extLst>
      <p:ext uri="{BB962C8B-B14F-4D97-AF65-F5344CB8AC3E}">
        <p14:creationId xmlns:p14="http://schemas.microsoft.com/office/powerpoint/2010/main" val="3719129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39A36C-5CE1-46B2-ABFB-5A3F42088AA8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How to fix?</a:t>
            </a:r>
          </a:p>
        </p:txBody>
      </p:sp>
    </p:spTree>
    <p:extLst>
      <p:ext uri="{BB962C8B-B14F-4D97-AF65-F5344CB8AC3E}">
        <p14:creationId xmlns:p14="http://schemas.microsoft.com/office/powerpoint/2010/main" val="4265278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18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2888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Disk strel, 5 pixels wide</a:t>
            </a:r>
          </a:p>
        </p:txBody>
      </p:sp>
    </p:spTree>
    <p:extLst>
      <p:ext uri="{BB962C8B-B14F-4D97-AF65-F5344CB8AC3E}">
        <p14:creationId xmlns:p14="http://schemas.microsoft.com/office/powerpoint/2010/main" val="9311353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27482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598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8831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947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8991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403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519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027770-D31A-4687-80C0-0EE04A7AEB45}" type="slidenum">
              <a:rPr lang="en-US" smtClean="0"/>
              <a:pPr>
                <a:defRPr/>
              </a:pPr>
              <a:t>15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76808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7950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247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39595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9639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7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0643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05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86665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7325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40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4218AF-BFC5-4894-8AB7-0FC82E74B16B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122088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08393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4169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8636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6980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7618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41281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994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7555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3428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326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D96D2C-47DF-4CBA-804E-E3933AF0B9C0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39825" y="682625"/>
            <a:ext cx="4552950" cy="341471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0588" y="4324350"/>
            <a:ext cx="5048250" cy="417036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6239883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57120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914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5814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0821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77294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36305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51848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71387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05038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249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FBA0B-7EDB-41A2-9A13-ECE1955CEF00}" type="slidenum">
              <a:rPr lang="en-US" smtClean="0"/>
              <a:pPr>
                <a:defRPr/>
              </a:pPr>
              <a:t>18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96711793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6540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71527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110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13079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0805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312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3796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739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115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439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A876CF-74B2-4064-BF1E-60E988D31740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24093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7365FE-2997-42DD-AEA6-A497CAB65FF3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Figures show gradient magnitude of zebra at two different scales</a:t>
            </a:r>
          </a:p>
        </p:txBody>
      </p:sp>
    </p:spTree>
    <p:extLst>
      <p:ext uri="{BB962C8B-B14F-4D97-AF65-F5344CB8AC3E}">
        <p14:creationId xmlns:p14="http://schemas.microsoft.com/office/powerpoint/2010/main" val="321020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02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144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0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383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40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72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42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07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5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50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46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A3B8-9D41-44E7-997B-62F0684C1FF0}" type="datetimeFigureOut">
              <a:rPr lang="en-US" smtClean="0"/>
              <a:t>9/7/2016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3A7DB-A3B0-4681-AE22-C9A1CC27E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0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8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parikh/Documents/work/non_research/Teaching/F15ECE5554ECE4984/lectures/s00_x264.mpg" TargetMode="External"/><Relationship Id="rId1" Type="http://schemas.microsoft.com/office/2007/relationships/media" Target="file://localhost/Users/parikh/Documents/work/non_research/Teaching/F15ECE5554ECE4984/lectures/s00_x264.mpg" TargetMode="External"/><Relationship Id="rId5" Type="http://schemas.openxmlformats.org/officeDocument/2006/relationships/image" Target="../media/image180.png"/><Relationship Id="rId4" Type="http://schemas.openxmlformats.org/officeDocument/2006/relationships/notesSlide" Target="../notesSlides/notesSlide7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13" Type="http://schemas.openxmlformats.org/officeDocument/2006/relationships/image" Target="../media/image189.png"/><Relationship Id="rId3" Type="http://schemas.openxmlformats.org/officeDocument/2006/relationships/image" Target="../media/image182.png"/><Relationship Id="rId7" Type="http://schemas.openxmlformats.org/officeDocument/2006/relationships/image" Target="../media/image186.png"/><Relationship Id="rId12" Type="http://schemas.openxmlformats.org/officeDocument/2006/relationships/image" Target="../media/image128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png"/><Relationship Id="rId11" Type="http://schemas.openxmlformats.org/officeDocument/2006/relationships/image" Target="../media/image127.png"/><Relationship Id="rId5" Type="http://schemas.openxmlformats.org/officeDocument/2006/relationships/image" Target="../media/image184.png"/><Relationship Id="rId10" Type="http://schemas.openxmlformats.org/officeDocument/2006/relationships/image" Target="../media/image188.jpeg"/><Relationship Id="rId4" Type="http://schemas.openxmlformats.org/officeDocument/2006/relationships/image" Target="../media/image183.png"/><Relationship Id="rId9" Type="http://schemas.openxmlformats.org/officeDocument/2006/relationships/image" Target="../media/image125.png"/><Relationship Id="rId14" Type="http://schemas.openxmlformats.org/officeDocument/2006/relationships/image" Target="../media/image190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.xml"/><Relationship Id="rId7" Type="http://schemas.openxmlformats.org/officeDocument/2006/relationships/image" Target="../media/image31.png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4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11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44.wmf"/><Relationship Id="rId5" Type="http://schemas.openxmlformats.org/officeDocument/2006/relationships/image" Target="../media/image41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43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5.png"/><Relationship Id="rId4" Type="http://schemas.openxmlformats.org/officeDocument/2006/relationships/oleObject" Target="../embeddings/oleObject12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eeexplore.ieee.org/xpls/abs_all.jsp?isnumber=4767846&amp;arnumber=4767851&amp;count=16&amp;index=4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linear_interpolation" TargetMode="External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Bicubic_interpolation" TargetMode="Externa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7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8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ecs.berkeley.edu/Research/Projects/CS/vision/grouping/papers/mfm-pami-boundary.pdf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eecs.berkeley.edu/Research/Projects/CS/vision/bsds/bench/html/108082-color.html" TargetMode="External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hyperlink" Target="http://research.microsoft.com/pubs/202540/DollarICCV13edg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emf"/><Relationship Id="rId4" Type="http://schemas.openxmlformats.org/officeDocument/2006/relationships/image" Target="../media/image10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jpeg"/><Relationship Id="rId7" Type="http://schemas.openxmlformats.org/officeDocument/2006/relationships/image" Target="../media/image1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openxmlformats.org/officeDocument/2006/relationships/oleObject" Target="../embeddings/oleObject2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hyperlink" Target="http://web.mit.edu/phillipi/www/publications/crisp_boundaries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emf"/><Relationship Id="rId4" Type="http://schemas.openxmlformats.org/officeDocument/2006/relationships/image" Target="../media/image11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9xie/hed" TargetMode="External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s9xie/hed" TargetMode="External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wmf"/><Relationship Id="rId3" Type="http://schemas.openxmlformats.org/officeDocument/2006/relationships/oleObject" Target="../embeddings/oleObject14.bin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9.wmf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21.wmf"/><Relationship Id="rId4" Type="http://schemas.openxmlformats.org/officeDocument/2006/relationships/image" Target="../media/image118.wmf"/><Relationship Id="rId9" Type="http://schemas.openxmlformats.org/officeDocument/2006/relationships/oleObject" Target="../embeddings/oleObject17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6.jpeg"/><Relationship Id="rId5" Type="http://schemas.openxmlformats.org/officeDocument/2006/relationships/image" Target="../media/image125.pn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29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oleObject" Target="../embeddings/oleObject3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58.wmf"/><Relationship Id="rId4" Type="http://schemas.openxmlformats.org/officeDocument/2006/relationships/oleObject" Target="../embeddings/oleObject18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19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60.wmf"/><Relationship Id="rId4" Type="http://schemas.openxmlformats.org/officeDocument/2006/relationships/oleObject" Target="../embeddings/oleObject20.bin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igwww.epfl.ch/demo/jmorpho/start.php" TargetMode="Externa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600808" y="430097"/>
            <a:ext cx="10345615" cy="1051169"/>
          </a:xfrm>
        </p:spPr>
        <p:txBody>
          <a:bodyPr>
            <a:normAutofit/>
          </a:bodyPr>
          <a:lstStyle/>
          <a:p>
            <a:r>
              <a:rPr lang="en-US" sz="4800" dirty="0" smtClean="0"/>
              <a:t>Edge Detection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4491" y="5781898"/>
            <a:ext cx="8135017" cy="987726"/>
          </a:xfrm>
        </p:spPr>
        <p:txBody>
          <a:bodyPr>
            <a:noAutofit/>
          </a:bodyPr>
          <a:lstStyle/>
          <a:p>
            <a:r>
              <a:rPr lang="en-US" sz="2800" dirty="0"/>
              <a:t>Computer Vision</a:t>
            </a:r>
          </a:p>
          <a:p>
            <a:r>
              <a:rPr lang="en-US" sz="2800" dirty="0"/>
              <a:t>Jia-Bin Huang, Virginia Tech</a:t>
            </a:r>
          </a:p>
        </p:txBody>
      </p:sp>
      <p:pic>
        <p:nvPicPr>
          <p:cNvPr id="7" name="Picture 2" descr="Edge detection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606" y="1766310"/>
            <a:ext cx="8263170" cy="3713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313989" y="6631124"/>
            <a:ext cx="29088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Many slides from D. Hoiem and K. </a:t>
            </a:r>
            <a:r>
              <a:rPr lang="en-US" sz="1200" dirty="0" err="1" smtClean="0"/>
              <a:t>Grauman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883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5364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828800" y="5257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536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438400"/>
            <a:ext cx="2209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014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Identify distinct regions of “connected pixels”</a:t>
            </a:r>
          </a:p>
          <a:p>
            <a:pPr eaLnBrk="1" hangingPunct="1"/>
            <a:endParaRPr lang="en-US" smtClean="0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367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</a:t>
            </a:r>
            <a:r>
              <a:rPr lang="en-US" sz="1400" dirty="0" err="1" smtClean="0"/>
              <a:t>Chaitanya</a:t>
            </a:r>
            <a:r>
              <a:rPr lang="en-US" sz="1400" dirty="0" smtClean="0"/>
              <a:t> Chandra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3675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 smtClean="0"/>
              <a:t>We’ll consider a sequential algorithm that requires only 2 passes over the image.</a:t>
            </a:r>
          </a:p>
          <a:p>
            <a:endParaRPr lang="en-US" sz="2400" dirty="0" smtClean="0"/>
          </a:p>
          <a:p>
            <a:r>
              <a:rPr lang="en-US" sz="2400" b="1" dirty="0" smtClean="0"/>
              <a:t>Input</a:t>
            </a:r>
            <a:r>
              <a:rPr lang="en-US" sz="2400" dirty="0" smtClean="0"/>
              <a:t>: binary image</a:t>
            </a:r>
          </a:p>
          <a:p>
            <a:r>
              <a:rPr lang="en-US" sz="2400" b="1" dirty="0" smtClean="0"/>
              <a:t>Output</a:t>
            </a:r>
            <a:r>
              <a:rPr lang="en-US" sz="2400" dirty="0" smtClean="0"/>
              <a:t>: “label” image, where pixels are numbered per their component</a:t>
            </a:r>
          </a:p>
          <a:p>
            <a:endParaRPr lang="en-US" sz="2400" dirty="0" smtClean="0"/>
          </a:p>
          <a:p>
            <a:r>
              <a:rPr lang="en-US" sz="2400" dirty="0" smtClean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45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9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23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351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012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Sequential connected components</a:t>
            </a:r>
          </a:p>
        </p:txBody>
      </p:sp>
    </p:spTree>
    <p:extLst>
      <p:ext uri="{BB962C8B-B14F-4D97-AF65-F5344CB8AC3E}">
        <p14:creationId xmlns:p14="http://schemas.microsoft.com/office/powerpoint/2010/main" val="291073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8680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 smtClean="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 smtClean="0"/>
              <a:t>Given connected components, can compute simple features per blob, such as:</a:t>
            </a:r>
          </a:p>
          <a:p>
            <a:pPr lvl="1"/>
            <a:r>
              <a:rPr lang="en-US" sz="2000" dirty="0" smtClean="0"/>
              <a:t>Area (num pixels in the region)</a:t>
            </a:r>
          </a:p>
          <a:p>
            <a:pPr lvl="1"/>
            <a:r>
              <a:rPr lang="en-US" sz="2000" dirty="0" err="1" smtClean="0"/>
              <a:t>Centroid</a:t>
            </a:r>
            <a:r>
              <a:rPr lang="en-US" sz="2000" dirty="0" smtClean="0"/>
              <a:t> (average x and y position of pixels in the region)</a:t>
            </a:r>
          </a:p>
          <a:p>
            <a:pPr lvl="1"/>
            <a:r>
              <a:rPr lang="en-US" sz="2000" dirty="0" smtClean="0"/>
              <a:t>Bounding box (min and max coordinates)</a:t>
            </a:r>
          </a:p>
          <a:p>
            <a:pPr lvl="1"/>
            <a:r>
              <a:rPr lang="en-US" sz="2000" dirty="0" smtClean="0"/>
              <a:t>Circularity (ratio of mean dist. to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6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 smtClean="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</p:spTree>
    <p:extLst>
      <p:ext uri="{BB962C8B-B14F-4D97-AF65-F5344CB8AC3E}">
        <p14:creationId xmlns:p14="http://schemas.microsoft.com/office/powerpoint/2010/main" val="31121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Characterizing edges</a:t>
            </a:r>
          </a:p>
        </p:txBody>
      </p:sp>
      <p:sp>
        <p:nvSpPr>
          <p:cNvPr id="16387" name="Rectangle 26"/>
          <p:cNvSpPr>
            <a:spLocks noGrp="1" noChangeArrowheads="1"/>
          </p:cNvSpPr>
          <p:nvPr>
            <p:ph idx="1"/>
          </p:nvPr>
        </p:nvSpPr>
        <p:spPr>
          <a:xfrm>
            <a:off x="628650" y="1627001"/>
            <a:ext cx="7886700" cy="4549962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An edge is a place of rapid change in the image intensity function</a:t>
            </a:r>
          </a:p>
        </p:txBody>
      </p:sp>
      <p:pic>
        <p:nvPicPr>
          <p:cNvPr id="16388" name="Picture 10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6389" name="Line 21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390" name="Text Box 22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image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6402" name="Rectangle 11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03" name="Freeform 12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4" name="Freeform 15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405" name="Text Box 24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intensity function</a:t>
              </a:r>
              <a:br>
                <a:rPr lang="en-US"/>
              </a:br>
              <a:r>
                <a:rPr lang="en-US"/>
                <a:t>(along horizontal scanline)</a:t>
              </a:r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6397" name="Rectangle 16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398" name="Group 19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6400" name="Freeform 17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1" name="Freeform 18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80 h 630"/>
                  <a:gd name="T6" fmla="*/ 399 w 909"/>
                  <a:gd name="T7" fmla="*/ 413 h 630"/>
                  <a:gd name="T8" fmla="*/ 459 w 909"/>
                  <a:gd name="T9" fmla="*/ 606 h 630"/>
                  <a:gd name="T10" fmla="*/ 528 w 909"/>
                  <a:gd name="T11" fmla="*/ 416 h 630"/>
                  <a:gd name="T12" fmla="*/ 564 w 909"/>
                  <a:gd name="T13" fmla="*/ 92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399" name="Text Box 25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first derivative</a:t>
              </a:r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6394" name="Line 28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5" name="Line 29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396" name="Text Box 30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edges correspond to</a:t>
              </a:r>
              <a:br>
                <a:rPr lang="en-US"/>
              </a:br>
              <a:r>
                <a:rPr lang="en-US"/>
                <a:t>extrema of derivative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047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Binary image analysis: </a:t>
            </a:r>
            <a:br>
              <a:rPr lang="en-US" sz="4000" dirty="0" smtClean="0"/>
            </a:br>
            <a:r>
              <a:rPr lang="en-US" sz="4000" dirty="0" smtClean="0"/>
              <a:t>basic steps (recap)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55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N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hist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(Y,M);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L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bwlabel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STATS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regionprops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     '</a:t>
            </a:r>
            <a:r>
              <a:rPr lang="en-US" sz="2000" dirty="0" err="1" smtClean="0">
                <a:latin typeface="Courier New" pitchFamily="49" charset="0"/>
                <a:cs typeface="Courier New" pitchFamily="49" charset="0"/>
              </a:rPr>
              <a:t>BoundingBox</a:t>
            </a: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 smtClean="0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imerode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imdilate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imclose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IM2 = </a:t>
            </a:r>
            <a:r>
              <a:rPr lang="en-US" sz="2400" dirty="0" err="1" smtClean="0">
                <a:latin typeface="Courier New" pitchFamily="49" charset="0"/>
                <a:cs typeface="Courier New" pitchFamily="49" charset="0"/>
              </a:rPr>
              <a:t>imopen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(IM, SE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);</a:t>
            </a:r>
            <a:endParaRPr lang="en-US" sz="2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9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 smtClean="0"/>
              <a:t>Example using binary image analysis: OCR</a:t>
            </a:r>
            <a:endParaRPr lang="en-US" sz="4000" dirty="0"/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[Luis von </a:t>
            </a:r>
            <a:r>
              <a:rPr lang="en-US" dirty="0" err="1" smtClean="0"/>
              <a:t>Ahn</a:t>
            </a:r>
            <a:r>
              <a:rPr lang="en-US" dirty="0" smtClean="0"/>
              <a:t> et al. http://recaptcha.net/learnmore.html]</a:t>
            </a:r>
            <a:endParaRPr lang="en-US" dirty="0"/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9180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Example using binary image analysis: segmentation of a liver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401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  <a:endParaRPr lang="en-US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 pitchFamily="34" charset="0"/>
              </a:rPr>
              <a:t>http://iris.usc.edu/Projects/detect/detection-result.html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93682" y="95250"/>
            <a:ext cx="845031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Example using binary image analysis:</a:t>
            </a:r>
            <a:br>
              <a:rPr lang="en-US" sz="4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</a:br>
            <a:r>
              <a:rPr lang="en-US" sz="4000" dirty="0" err="1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Bg</a:t>
            </a:r>
            <a:r>
              <a:rPr lang="en-US" sz="4000" dirty="0">
                <a:solidFill>
                  <a:srgbClr val="000000"/>
                </a:solidFill>
                <a:latin typeface="+mj-lt"/>
                <a:cs typeface="Courier New" panose="02070309020205020404" pitchFamily="49" charset="0"/>
              </a:rPr>
              <a:t> subtraction + blob detection</a:t>
            </a:r>
          </a:p>
        </p:txBody>
      </p:sp>
      <p:pic>
        <p:nvPicPr>
          <p:cNvPr id="6" name="s00_x264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08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Pros</a:t>
            </a:r>
          </a:p>
          <a:p>
            <a:pPr lvl="1" eaLnBrk="1" hangingPunct="1"/>
            <a:r>
              <a:rPr lang="en-US" sz="2400" dirty="0" smtClean="0"/>
              <a:t>Can be fast to compute, easy to store</a:t>
            </a:r>
          </a:p>
          <a:p>
            <a:pPr lvl="1" eaLnBrk="1" hangingPunct="1"/>
            <a:r>
              <a:rPr lang="en-US" sz="2400" dirty="0" smtClean="0"/>
              <a:t>Simple processing techniques available</a:t>
            </a:r>
          </a:p>
          <a:p>
            <a:pPr lvl="1" eaLnBrk="1" hangingPunct="1"/>
            <a:r>
              <a:rPr lang="en-US" sz="2400" dirty="0" smtClean="0"/>
              <a:t>Lead to some useful compact shape descriptors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Cons</a:t>
            </a:r>
          </a:p>
          <a:p>
            <a:pPr lvl="1" eaLnBrk="1" hangingPunct="1"/>
            <a:r>
              <a:rPr lang="en-US" sz="2400" dirty="0" smtClean="0"/>
              <a:t>Hard to get “clean” silhouettes</a:t>
            </a:r>
          </a:p>
          <a:p>
            <a:pPr lvl="1" eaLnBrk="1" hangingPunct="1"/>
            <a:r>
              <a:rPr lang="en-US" sz="2400" dirty="0" smtClean="0"/>
              <a:t>Noise common in realistic scenarios</a:t>
            </a:r>
          </a:p>
          <a:p>
            <a:pPr lvl="1" eaLnBrk="1" hangingPunct="1"/>
            <a:r>
              <a:rPr lang="en-US" sz="2400" dirty="0" smtClean="0"/>
              <a:t>Can be too coarse of a representation</a:t>
            </a:r>
          </a:p>
          <a:p>
            <a:pPr lvl="1" eaLnBrk="1" hangingPunct="1"/>
            <a:r>
              <a:rPr lang="en-US" sz="2400" dirty="0" smtClean="0"/>
              <a:t>Not </a:t>
            </a:r>
            <a:r>
              <a:rPr lang="en-US" sz="2400" dirty="0" smtClean="0"/>
              <a:t>3d</a:t>
            </a:r>
            <a:endParaRPr lang="en-US" sz="2400" dirty="0" smtClean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04468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OpenCV</a:t>
            </a:r>
            <a:r>
              <a:rPr lang="en-US" dirty="0" smtClean="0"/>
              <a:t>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8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/>
          <p:cNvSpPr>
            <a:spLocks noGrp="1"/>
          </p:cNvSpPr>
          <p:nvPr>
            <p:ph type="title"/>
          </p:nvPr>
        </p:nvSpPr>
        <p:spPr>
          <a:xfrm>
            <a:off x="603425" y="0"/>
            <a:ext cx="7886700" cy="1325563"/>
          </a:xfrm>
        </p:spPr>
        <p:txBody>
          <a:bodyPr/>
          <a:lstStyle/>
          <a:p>
            <a:r>
              <a:rPr lang="en-US" dirty="0" smtClean="0"/>
              <a:t>Things to remember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>
          <a:xfrm>
            <a:off x="457200" y="1084668"/>
            <a:ext cx="5791200" cy="568189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Canny edge detector =           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000" dirty="0" smtClean="0"/>
              <a:t>smooth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derivative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thin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threshold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link</a:t>
            </a:r>
            <a:endParaRPr lang="en-US" sz="24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err="1" smtClean="0"/>
              <a:t>Pb</a:t>
            </a:r>
            <a:r>
              <a:rPr lang="en-US" sz="2800" dirty="0" smtClean="0"/>
              <a:t>: learns weighting of gradient, color, texture </a:t>
            </a:r>
            <a:r>
              <a:rPr lang="en-US" sz="2800" dirty="0" smtClean="0"/>
              <a:t>differences</a:t>
            </a:r>
            <a:br>
              <a:rPr lang="en-US" sz="2800" dirty="0" smtClean="0"/>
            </a:br>
            <a:r>
              <a:rPr lang="en-US" sz="2000" dirty="0" smtClean="0"/>
              <a:t>More </a:t>
            </a:r>
            <a:r>
              <a:rPr lang="en-US" sz="2000" dirty="0" smtClean="0"/>
              <a:t>recent learning approaches give at least as good accuracy and are </a:t>
            </a:r>
            <a:r>
              <a:rPr lang="en-US" sz="2000" dirty="0" smtClean="0"/>
              <a:t>faster</a:t>
            </a:r>
            <a:endParaRPr lang="en-US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Straight </a:t>
            </a:r>
            <a:r>
              <a:rPr lang="en-US" sz="2800" dirty="0" smtClean="0"/>
              <a:t>line detector =  </a:t>
            </a:r>
            <a:r>
              <a:rPr lang="en-US" dirty="0"/>
              <a:t/>
            </a:r>
            <a:br>
              <a:rPr lang="en-US" dirty="0"/>
            </a:br>
            <a:r>
              <a:rPr lang="en-US" sz="2000" dirty="0" smtClean="0"/>
              <a:t>canny </a:t>
            </a:r>
            <a:r>
              <a:rPr lang="en-US" sz="2000" dirty="0" smtClean="0"/>
              <a:t>+ gradient orientations </a:t>
            </a:r>
            <a:r>
              <a:rPr lang="en-US" sz="2000" dirty="0" smtClean="0">
                <a:sym typeface="Wingdings" pitchFamily="2" charset="2"/>
              </a:rPr>
              <a:t> orientation binning  linking  check for </a:t>
            </a:r>
            <a:r>
              <a:rPr lang="en-US" sz="2000" dirty="0" smtClean="0">
                <a:sym typeface="Wingdings" pitchFamily="2" charset="2"/>
              </a:rPr>
              <a:t>straightness</a:t>
            </a:r>
            <a:endParaRPr lang="en-US" sz="2400" dirty="0" smtClean="0">
              <a:sym typeface="Wingdings" pitchFamily="2" charset="2"/>
            </a:endParaRP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Binary image analysis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thresholding, </a:t>
            </a:r>
            <a:r>
              <a:rPr lang="en-US" sz="2400" dirty="0" err="1" smtClean="0"/>
              <a:t>dialation</a:t>
            </a:r>
            <a:r>
              <a:rPr lang="en-US" sz="2400" dirty="0" smtClean="0"/>
              <a:t>, erosion</a:t>
            </a: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  <a:p>
            <a:pPr>
              <a:defRPr/>
            </a:pPr>
            <a:endParaRPr lang="en-US" sz="2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6482255" y="242454"/>
            <a:ext cx="1935610" cy="5067373"/>
            <a:chOff x="6324600" y="135351"/>
            <a:chExt cx="2209800" cy="5785195"/>
          </a:xfrm>
        </p:grpSpPr>
        <p:pic>
          <p:nvPicPr>
            <p:cNvPr id="55300" name="Picture 2" descr="C:\Documents and Settings\Derek Hoiem\My Documents\Classes\Spring10 - Computer Vision\figs\7\lena_canny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135351"/>
              <a:ext cx="2208965" cy="22089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6" name="Picture 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4600" y="4280659"/>
              <a:ext cx="2209800" cy="163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" name="Group 1"/>
            <p:cNvGrpSpPr/>
            <p:nvPr/>
          </p:nvGrpSpPr>
          <p:grpSpPr>
            <a:xfrm>
              <a:off x="6324600" y="2390424"/>
              <a:ext cx="2209800" cy="1835997"/>
              <a:chOff x="6324600" y="2781409"/>
              <a:chExt cx="2209800" cy="1835997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4600" y="2781409"/>
                <a:ext cx="1256880" cy="8741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6324600" y="3655593"/>
                <a:ext cx="2209800" cy="9618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-1853"/>
              <a:stretch/>
            </p:blipFill>
            <p:spPr bwMode="auto">
              <a:xfrm>
                <a:off x="7543800" y="2781411"/>
                <a:ext cx="990600" cy="874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482256" y="5422980"/>
            <a:ext cx="1935609" cy="1194583"/>
            <a:chOff x="406400" y="1238221"/>
            <a:chExt cx="8401050" cy="5184804"/>
          </a:xfrm>
        </p:grpSpPr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66900" y="1238250"/>
              <a:ext cx="2344738" cy="226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4" descr="rfcgw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400" y="1238250"/>
              <a:ext cx="1277938" cy="2360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5" descr="edges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088" y="3867150"/>
              <a:ext cx="2590800" cy="2430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5" descr="Slide42"/>
            <p:cNvPicPr>
              <a:picLocks noChangeAspect="1" noChangeArrowheads="1"/>
            </p:cNvPicPr>
            <p:nvPr/>
          </p:nvPicPr>
          <p:blipFill>
            <a:blip r:embed="rId10" cstate="email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148954" y="1402529"/>
              <a:ext cx="2336832" cy="200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4" descr="img2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50" y="1274763"/>
              <a:ext cx="2120900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5" descr="img5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627" t="7059" r="64227" b="65492"/>
            <a:stretch>
              <a:fillRect/>
            </a:stretch>
          </p:blipFill>
          <p:spPr bwMode="auto">
            <a:xfrm>
              <a:off x="7051675" y="4086225"/>
              <a:ext cx="1752600" cy="2117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013" y="3794125"/>
              <a:ext cx="1828800" cy="2514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9225" y="3794125"/>
              <a:ext cx="1606550" cy="2628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53569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classes: Correspondence and Alignment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</a:t>
            </a:r>
            <a:r>
              <a:rPr lang="en-US" dirty="0" smtClean="0"/>
              <a:t>interest points</a:t>
            </a:r>
          </a:p>
          <a:p>
            <a:endParaRPr lang="en-US" dirty="0" smtClean="0"/>
          </a:p>
          <a:p>
            <a:r>
              <a:rPr lang="en-US" dirty="0" smtClean="0"/>
              <a:t>Tracking points</a:t>
            </a:r>
          </a:p>
          <a:p>
            <a:endParaRPr lang="en-US" dirty="0" smtClean="0"/>
          </a:p>
          <a:p>
            <a:r>
              <a:rPr lang="en-US" dirty="0" smtClean="0"/>
              <a:t>Object/image alignment and registration</a:t>
            </a:r>
          </a:p>
          <a:p>
            <a:pPr lvl="1"/>
            <a:r>
              <a:rPr lang="en-US" dirty="0" smtClean="0"/>
              <a:t>Aligning 3D or edge points</a:t>
            </a:r>
          </a:p>
          <a:p>
            <a:pPr lvl="1"/>
            <a:r>
              <a:rPr lang="en-US" dirty="0" smtClean="0"/>
              <a:t>Object instance recognition</a:t>
            </a:r>
          </a:p>
          <a:p>
            <a:pPr lvl="1"/>
            <a:r>
              <a:rPr lang="en-US" dirty="0" smtClean="0"/>
              <a:t>Image stitching</a:t>
            </a:r>
          </a:p>
          <a:p>
            <a:pPr lvl="1"/>
            <a:endParaRPr lang="en-US" dirty="0" smtClean="0"/>
          </a:p>
        </p:txBody>
      </p:sp>
      <p:pic>
        <p:nvPicPr>
          <p:cNvPr id="61442" name="Picture 2" descr="https://filebox.ece.vt.edu/~jbhuang/teaching/ece5554-4554/fa16/images/interest_point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1356459"/>
            <a:ext cx="2095210" cy="184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4" name="Picture 4" descr="https://filebox.ece.vt.edu/~jbhuang/teaching/ece5554-4554/fa16/images/feature_trackin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3203552"/>
            <a:ext cx="2095210" cy="97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https://filebox.ece.vt.edu/~jbhuang/teaching/ece5554-4554/fa16/images/instance_recognition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2766" y="4299144"/>
            <a:ext cx="2087831" cy="172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49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Intensity profile</a:t>
            </a:r>
          </a:p>
        </p:txBody>
      </p:sp>
      <p:pic>
        <p:nvPicPr>
          <p:cNvPr id="17411" name="Picture 3" descr="C:\Documents and Settings\Derek Hoiem\My Documents\Classes\Spring10 - Computer Vision\figs\7\monaco_500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2380" r="7143"/>
          <a:stretch>
            <a:fillRect/>
          </a:stretch>
        </p:blipFill>
        <p:spPr bwMode="auto">
          <a:xfrm>
            <a:off x="4572000" y="0"/>
            <a:ext cx="45720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Group 12"/>
          <p:cNvGrpSpPr>
            <a:grpSpLocks noChangeAspect="1"/>
          </p:cNvGrpSpPr>
          <p:nvPr/>
        </p:nvGrpSpPr>
        <p:grpSpPr bwMode="auto">
          <a:xfrm>
            <a:off x="228600" y="1524000"/>
            <a:ext cx="3438525" cy="4267200"/>
            <a:chOff x="0" y="1143000"/>
            <a:chExt cx="4421326" cy="5486400"/>
          </a:xfrm>
        </p:grpSpPr>
        <p:pic>
          <p:nvPicPr>
            <p:cNvPr id="17416" name="Picture 2" descr="C:\Documents and Settings\Derek Hoiem\My Documents\My Pictures\monte carlo\monaco03.jpg"/>
            <p:cNvPicPr>
              <a:picLocks noChangeAspect="1" noChangeArrowheads="1"/>
            </p:cNvPicPr>
            <p:nvPr/>
          </p:nvPicPr>
          <p:blipFill>
            <a:blip r:embed="rId3" cstate="email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1143000"/>
              <a:ext cx="4116526" cy="548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145" y="4572000"/>
              <a:ext cx="4115140" cy="204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3886200"/>
              <a:ext cx="838950" cy="53272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Arrow Connector 10"/>
          <p:cNvCxnSpPr/>
          <p:nvPr/>
        </p:nvCxnSpPr>
        <p:spPr>
          <a:xfrm>
            <a:off x="5029200" y="457200"/>
            <a:ext cx="381000" cy="762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3" name="Picture 5" descr="C:\Documents and Settings\Derek Hoiem\My Documents\Classes\Spring10 - Computer Vision\figs\7\monaco_500_gx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07" t="2856" r="7130" b="5714"/>
          <a:stretch>
            <a:fillRect/>
          </a:stretch>
        </p:blipFill>
        <p:spPr bwMode="auto">
          <a:xfrm>
            <a:off x="4572000" y="29718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/>
          <p:nvPr/>
        </p:nvCxnSpPr>
        <p:spPr>
          <a:xfrm>
            <a:off x="4953000" y="4572000"/>
            <a:ext cx="381000" cy="15240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324600" y="228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77000" y="328185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0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33053"/>
          </a:xfrm>
        </p:spPr>
        <p:txBody>
          <a:bodyPr/>
          <a:lstStyle/>
          <a:p>
            <a:r>
              <a:rPr lang="en-US" dirty="0" smtClean="0"/>
              <a:t>With a little Gaussian noise</a:t>
            </a:r>
          </a:p>
        </p:txBody>
      </p:sp>
      <p:pic>
        <p:nvPicPr>
          <p:cNvPr id="18435" name="Picture 2" descr="C:\Documents and Settings\Derek Hoiem\My Documents\Classes\Spring10 - Computer Vision\figs\7\monaco_500_gx_noise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43" t="3810" r="7143"/>
          <a:stretch>
            <a:fillRect/>
          </a:stretch>
        </p:blipFill>
        <p:spPr bwMode="auto">
          <a:xfrm>
            <a:off x="4572000" y="2209800"/>
            <a:ext cx="45720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" descr="C:\Documents and Settings\Derek Hoiem\My Documents\Classes\Spring10 - Computer Vision\figs\7\monaco_noise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6477000" y="5791200"/>
            <a:ext cx="1069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28600" y="4572000"/>
            <a:ext cx="4114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63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/>
          <a:lstStyle/>
          <a:p>
            <a:r>
              <a:rPr lang="en-US" dirty="0" smtClean="0"/>
              <a:t>Effects of noise</a:t>
            </a:r>
          </a:p>
        </p:txBody>
      </p:sp>
      <p:sp>
        <p:nvSpPr>
          <p:cNvPr id="307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181100"/>
            <a:ext cx="7772400" cy="647700"/>
          </a:xfrm>
        </p:spPr>
        <p:txBody>
          <a:bodyPr>
            <a:normAutofit fontScale="85000" lnSpcReduction="2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Consider a single row or column of the image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Plotting intensity as a function of position gives a signal</a:t>
            </a: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0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6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4038600"/>
            <a:ext cx="7676230" cy="2743200"/>
            <a:chOff x="432" y="2544"/>
            <a:chExt cx="4896" cy="1728"/>
          </a:xfrm>
        </p:grpSpPr>
        <p:graphicFrame>
          <p:nvGraphicFramePr>
            <p:cNvPr id="5123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21372698"/>
                </p:ext>
              </p:extLst>
            </p:nvPr>
          </p:nvGraphicFramePr>
          <p:xfrm>
            <a:off x="1099" y="2544"/>
            <a:ext cx="3320" cy="1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241" name="Photo Editor Photo" r:id="rId9" imgW="5915851" imgH="2029108" progId="">
                    <p:embed/>
                  </p:oleObj>
                </mc:Choice>
                <mc:Fallback>
                  <p:oleObj name="Photo Editor Photo" r:id="rId9" imgW="5915851" imgH="202910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99" y="2544"/>
                          <a:ext cx="3320" cy="10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129" name="Picture 8" descr="txp_fig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2888"/>
              <a:ext cx="622" cy="2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0" name="Rectangle 9"/>
            <p:cNvSpPr>
              <a:spLocks noChangeArrowheads="1"/>
            </p:cNvSpPr>
            <p:nvPr/>
          </p:nvSpPr>
          <p:spPr bwMode="auto">
            <a:xfrm>
              <a:off x="432" y="3840"/>
              <a:ext cx="4896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</a:pPr>
              <a:r>
                <a:rPr lang="en-US" sz="2800"/>
                <a:t>Where is the edge?</a:t>
              </a:r>
              <a:endParaRPr lang="en-US" sz="2800" i="1"/>
            </a:p>
          </p:txBody>
        </p:sp>
      </p:grp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42200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20515980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Effects of noise</a:t>
            </a:r>
          </a:p>
        </p:txBody>
      </p:sp>
      <p:sp>
        <p:nvSpPr>
          <p:cNvPr id="976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Difference filters respond strongly to noise</a:t>
            </a:r>
          </a:p>
          <a:p>
            <a:pPr lvl="1"/>
            <a:r>
              <a:rPr lang="en-US" dirty="0" smtClean="0"/>
              <a:t>Image noise results in pixels that look very different from their neighbors</a:t>
            </a:r>
          </a:p>
          <a:p>
            <a:pPr lvl="1"/>
            <a:r>
              <a:rPr lang="en-US" dirty="0" smtClean="0"/>
              <a:t>Generally, the larger the noise the stronger the response</a:t>
            </a:r>
          </a:p>
          <a:p>
            <a:pPr>
              <a:buFontTx/>
              <a:buChar char="•"/>
            </a:pPr>
            <a:r>
              <a:rPr lang="en-US" dirty="0" smtClean="0"/>
              <a:t>What can we do about it?</a:t>
            </a: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7339013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801276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899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628650" y="227024"/>
            <a:ext cx="7886700" cy="890578"/>
          </a:xfrm>
        </p:spPr>
        <p:txBody>
          <a:bodyPr/>
          <a:lstStyle/>
          <a:p>
            <a:r>
              <a:rPr lang="en-US" dirty="0" smtClean="0"/>
              <a:t>Solution: smooth first</a:t>
            </a: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4800" y="5943600"/>
            <a:ext cx="7772400" cy="771525"/>
            <a:chOff x="192" y="3744"/>
            <a:chExt cx="4896" cy="486"/>
          </a:xfrm>
        </p:grpSpPr>
        <p:sp>
          <p:nvSpPr>
            <p:cNvPr id="6161" name="Rectangle 2"/>
            <p:cNvSpPr>
              <a:spLocks noChangeArrowheads="1"/>
            </p:cNvSpPr>
            <p:nvPr/>
          </p:nvSpPr>
          <p:spPr bwMode="auto">
            <a:xfrm>
              <a:off x="192" y="3798"/>
              <a:ext cx="48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Tx/>
                <a:buChar char="•"/>
              </a:pPr>
              <a:r>
                <a:rPr lang="en-US" sz="2800"/>
                <a:t>To find edges, look for peaks in</a:t>
              </a:r>
              <a:endParaRPr lang="en-US" sz="2800" i="1"/>
            </a:p>
          </p:txBody>
        </p:sp>
        <p:graphicFrame>
          <p:nvGraphicFramePr>
            <p:cNvPr id="6147" name="Object 21"/>
            <p:cNvGraphicFramePr>
              <a:graphicFrameLocks noChangeAspect="1"/>
            </p:cNvGraphicFramePr>
            <p:nvPr/>
          </p:nvGraphicFramePr>
          <p:xfrm>
            <a:off x="3696" y="3744"/>
            <a:ext cx="816" cy="4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62" name="Equation" r:id="rId4" imgW="660240" imgH="393480" progId="Equation.3">
                    <p:embed/>
                  </p:oleObj>
                </mc:Choice>
                <mc:Fallback>
                  <p:oleObj name="Equation" r:id="rId4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6" y="3744"/>
                          <a:ext cx="816" cy="4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150" name="Picture 9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5638" y="990600"/>
            <a:ext cx="5313362" cy="139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7"/>
          <p:cNvSpPr txBox="1">
            <a:spLocks noChangeArrowheads="1"/>
          </p:cNvSpPr>
          <p:nvPr/>
        </p:nvSpPr>
        <p:spPr bwMode="auto">
          <a:xfrm>
            <a:off x="1638300" y="151765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>
                <a:latin typeface="Times New Roman" pitchFamily="18" charset="0"/>
              </a:rPr>
              <a:t>f</a:t>
            </a: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1638300" y="2392363"/>
            <a:ext cx="5600700" cy="1120775"/>
            <a:chOff x="1032" y="1507"/>
            <a:chExt cx="3528" cy="706"/>
          </a:xfrm>
        </p:grpSpPr>
        <p:pic>
          <p:nvPicPr>
            <p:cNvPr id="6159" name="Picture 10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1507"/>
              <a:ext cx="3347" cy="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60" name="Text Box 18"/>
            <p:cNvSpPr txBox="1">
              <a:spLocks noChangeArrowheads="1"/>
            </p:cNvSpPr>
            <p:nvPr/>
          </p:nvSpPr>
          <p:spPr bwMode="auto">
            <a:xfrm>
              <a:off x="1032" y="1684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g</a:t>
              </a:r>
            </a:p>
          </p:txBody>
        </p:sp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1292225" y="3530600"/>
            <a:ext cx="5946775" cy="1104900"/>
            <a:chOff x="814" y="2224"/>
            <a:chExt cx="3746" cy="696"/>
          </a:xfrm>
        </p:grpSpPr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224"/>
              <a:ext cx="3347" cy="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58" name="Text Box 19"/>
            <p:cNvSpPr txBox="1">
              <a:spLocks noChangeArrowheads="1"/>
            </p:cNvSpPr>
            <p:nvPr/>
          </p:nvSpPr>
          <p:spPr bwMode="auto">
            <a:xfrm>
              <a:off x="814" y="2346"/>
              <a:ext cx="45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 * g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914400" y="4635500"/>
            <a:ext cx="6324600" cy="1155700"/>
            <a:chOff x="576" y="2920"/>
            <a:chExt cx="3984" cy="728"/>
          </a:xfrm>
        </p:grpSpPr>
        <p:pic>
          <p:nvPicPr>
            <p:cNvPr id="6156" name="Picture 16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3" y="2920"/>
              <a:ext cx="3347" cy="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aphicFrame>
          <p:nvGraphicFramePr>
            <p:cNvPr id="6146" name="Object 23"/>
            <p:cNvGraphicFramePr>
              <a:graphicFrameLocks noChangeAspect="1"/>
            </p:cNvGraphicFramePr>
            <p:nvPr/>
          </p:nvGraphicFramePr>
          <p:xfrm>
            <a:off x="576" y="3008"/>
            <a:ext cx="636" cy="4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3263" name="Equation" r:id="rId10" imgW="660240" imgH="393480" progId="Equation.3">
                    <p:embed/>
                  </p:oleObj>
                </mc:Choice>
                <mc:Fallback>
                  <p:oleObj name="Equation" r:id="rId10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" y="3008"/>
                          <a:ext cx="636" cy="42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155" name="Text Box 26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746336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theorem of convolution</a:t>
            </a:r>
          </a:p>
        </p:txBody>
      </p:sp>
      <p:sp>
        <p:nvSpPr>
          <p:cNvPr id="7174" name="Rectangle 4"/>
          <p:cNvSpPr>
            <a:spLocks noGrp="1" noChangeArrowheads="1"/>
          </p:cNvSpPr>
          <p:nvPr>
            <p:ph idx="1"/>
          </p:nvPr>
        </p:nvSpPr>
        <p:spPr>
          <a:xfrm>
            <a:off x="628650" y="1582858"/>
            <a:ext cx="7886700" cy="4594105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800" dirty="0" smtClean="0"/>
              <a:t>Differentiation is convolution, and convolution is associative</a:t>
            </a:r>
            <a:r>
              <a:rPr lang="en-US" sz="2800" dirty="0" smtClean="0"/>
              <a:t>:</a:t>
            </a:r>
            <a:endParaRPr lang="en-US" sz="2800" dirty="0" smtClean="0"/>
          </a:p>
          <a:p>
            <a:pPr>
              <a:buFontTx/>
              <a:buChar char="•"/>
            </a:pPr>
            <a:r>
              <a:rPr lang="en-US" sz="2800" dirty="0" smtClean="0"/>
              <a:t>This saves us one operation:</a:t>
            </a:r>
            <a:endParaRPr lang="en-US" sz="2800" i="1" dirty="0" smtClean="0"/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9881725"/>
              </p:ext>
            </p:extLst>
          </p:nvPr>
        </p:nvGraphicFramePr>
        <p:xfrm>
          <a:off x="6059544" y="1963858"/>
          <a:ext cx="2667000" cy="944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8" name="Equation" r:id="rId4" imgW="1320480" imgH="393480" progId="Equation.3">
                  <p:embed/>
                </p:oleObj>
              </mc:Choice>
              <mc:Fallback>
                <p:oleObj name="Equation" r:id="rId4" imgW="132048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544" y="1963858"/>
                        <a:ext cx="2667000" cy="944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6" name="Group 7"/>
          <p:cNvGrpSpPr>
            <a:grpSpLocks/>
          </p:cNvGrpSpPr>
          <p:nvPr/>
        </p:nvGrpSpPr>
        <p:grpSpPr bwMode="auto">
          <a:xfrm>
            <a:off x="1295400" y="2895600"/>
            <a:ext cx="6096000" cy="3810000"/>
            <a:chOff x="720" y="1317"/>
            <a:chExt cx="4474" cy="2907"/>
          </a:xfrm>
        </p:grpSpPr>
        <p:graphicFrame>
          <p:nvGraphicFramePr>
            <p:cNvPr id="7171" name="Object 8"/>
            <p:cNvGraphicFramePr>
              <a:graphicFrameLocks noChangeAspect="1"/>
            </p:cNvGraphicFramePr>
            <p:nvPr/>
          </p:nvGraphicFramePr>
          <p:xfrm>
            <a:off x="1595" y="1317"/>
            <a:ext cx="3599" cy="29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299" name="Photo Editor Photo" r:id="rId6" imgW="6001588" imgH="4847619" progId="">
                    <p:embed/>
                  </p:oleObj>
                </mc:Choice>
                <mc:Fallback>
                  <p:oleObj name="Photo Editor Photo" r:id="rId6" imgW="6001588" imgH="4847619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95" y="1317"/>
                          <a:ext cx="3599" cy="290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72" name="Object 9"/>
            <p:cNvGraphicFramePr>
              <a:graphicFrameLocks noChangeAspect="1"/>
            </p:cNvGraphicFramePr>
            <p:nvPr/>
          </p:nvGraphicFramePr>
          <p:xfrm>
            <a:off x="720" y="3408"/>
            <a:ext cx="720" cy="5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0" name="Equation" r:id="rId8" imgW="558720" imgH="393480" progId="Equation.3">
                    <p:embed/>
                  </p:oleObj>
                </mc:Choice>
                <mc:Fallback>
                  <p:oleObj name="Equation" r:id="rId8" imgW="5587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3408"/>
                          <a:ext cx="720" cy="50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10"/>
            <p:cNvSpPr txBox="1">
              <a:spLocks noChangeArrowheads="1"/>
            </p:cNvSpPr>
            <p:nvPr/>
          </p:nvSpPr>
          <p:spPr bwMode="auto">
            <a:xfrm>
              <a:off x="1079" y="1680"/>
              <a:ext cx="19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Times New Roman" pitchFamily="18" charset="0"/>
                </a:rPr>
                <a:t>f</a:t>
              </a:r>
            </a:p>
          </p:txBody>
        </p:sp>
        <p:graphicFrame>
          <p:nvGraphicFramePr>
            <p:cNvPr id="7173" name="Object 11"/>
            <p:cNvGraphicFramePr>
              <a:graphicFrameLocks noChangeAspect="1"/>
            </p:cNvGraphicFramePr>
            <p:nvPr/>
          </p:nvGraphicFramePr>
          <p:xfrm>
            <a:off x="997" y="2496"/>
            <a:ext cx="443" cy="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1" name="Equation" r:id="rId10" imgW="330120" imgH="393480" progId="Equation.3">
                    <p:embed/>
                  </p:oleObj>
                </mc:Choice>
                <mc:Fallback>
                  <p:oleObj name="Equation" r:id="rId10" imgW="33012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7" y="2496"/>
                          <a:ext cx="443" cy="5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7" name="Text Box 12"/>
          <p:cNvSpPr txBox="1">
            <a:spLocks noChangeArrowheads="1"/>
          </p:cNvSpPr>
          <p:nvPr/>
        </p:nvSpPr>
        <p:spPr bwMode="auto">
          <a:xfrm>
            <a:off x="7610475" y="64770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7323614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Derivative of Gaussian filter</a:t>
            </a:r>
          </a:p>
        </p:txBody>
      </p:sp>
      <p:graphicFrame>
        <p:nvGraphicFramePr>
          <p:cNvPr id="8194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0" y="1638300"/>
          <a:ext cx="3632200" cy="2552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8" name="Photo Editor Photo" r:id="rId4" imgW="4133333" imgH="2905531" progId="">
                  <p:embed/>
                </p:oleObj>
              </mc:Choice>
              <mc:Fallback>
                <p:oleObj name="Photo Editor Photo" r:id="rId4" imgW="4133333" imgH="2905531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38300"/>
                        <a:ext cx="3632200" cy="2552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1662" name="Rectangle 14"/>
          <p:cNvSpPr>
            <a:spLocks noGrp="1" noChangeArrowheads="1"/>
          </p:cNvSpPr>
          <p:nvPr>
            <p:ph type="body" idx="4294967295"/>
          </p:nvPr>
        </p:nvSpPr>
        <p:spPr>
          <a:xfrm>
            <a:off x="5257800" y="4267200"/>
            <a:ext cx="3886200" cy="1905000"/>
          </a:xfrm>
        </p:spPr>
        <p:txBody>
          <a:bodyPr/>
          <a:lstStyle/>
          <a:p>
            <a:r>
              <a:rPr lang="en-US" smtClean="0"/>
              <a:t>Is this filter separable?</a:t>
            </a:r>
          </a:p>
        </p:txBody>
      </p:sp>
      <p:graphicFrame>
        <p:nvGraphicFramePr>
          <p:cNvPr id="8195" name="Object 10"/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5334000" y="2171700"/>
          <a:ext cx="38100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09" name="Photo Editor Photo" r:id="rId6" imgW="6001588" imgH="2629267" progId="">
                  <p:embed/>
                </p:oleObj>
              </mc:Choice>
              <mc:Fallback>
                <p:oleObj name="Photo Editor Photo" r:id="rId6" imgW="6001588" imgH="26292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71700"/>
                        <a:ext cx="38100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8" name="Text Box 7"/>
          <p:cNvSpPr txBox="1">
            <a:spLocks noChangeArrowheads="1"/>
          </p:cNvSpPr>
          <p:nvPr/>
        </p:nvSpPr>
        <p:spPr bwMode="auto">
          <a:xfrm>
            <a:off x="3505200" y="2628900"/>
            <a:ext cx="13195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* [1 </a:t>
            </a:r>
            <a:r>
              <a:rPr lang="en-US" dirty="0" smtClean="0"/>
              <a:t>0 -1</a:t>
            </a:r>
            <a:r>
              <a:rPr lang="en-US" dirty="0"/>
              <a:t>] = </a:t>
            </a:r>
          </a:p>
        </p:txBody>
      </p:sp>
    </p:spTree>
    <p:extLst>
      <p:ext uri="{BB962C8B-B14F-4D97-AF65-F5344CB8AC3E}">
        <p14:creationId xmlns:p14="http://schemas.microsoft.com/office/powerpoint/2010/main" val="129215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6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9" name="Rectangle 9"/>
          <p:cNvSpPr>
            <a:spLocks noGrp="1" noChangeArrowheads="1"/>
          </p:cNvSpPr>
          <p:nvPr>
            <p:ph type="title"/>
          </p:nvPr>
        </p:nvSpPr>
        <p:spPr>
          <a:xfrm>
            <a:off x="628650" y="76200"/>
            <a:ext cx="7886700" cy="91440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Tradeoff between smoothing and localization</a:t>
            </a:r>
          </a:p>
        </p:txBody>
      </p:sp>
      <p:sp>
        <p:nvSpPr>
          <p:cNvPr id="16386" name="Rectangle 10"/>
          <p:cNvSpPr>
            <a:spLocks noGrp="1" noChangeArrowheads="1"/>
          </p:cNvSpPr>
          <p:nvPr>
            <p:ph idx="1"/>
          </p:nvPr>
        </p:nvSpPr>
        <p:spPr>
          <a:xfrm>
            <a:off x="685800" y="5181600"/>
            <a:ext cx="7772400" cy="137160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mtClean="0"/>
              <a:t>Smoothed derivative removes noise, but blurs edge. Also finds edges at different “scales”.</a:t>
            </a:r>
          </a:p>
        </p:txBody>
      </p:sp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9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57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7588" y="990600"/>
            <a:ext cx="2970212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114425" y="4340225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 pixel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1195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 pixels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091363" y="4340225"/>
            <a:ext cx="1219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 pixels</a:t>
            </a:r>
          </a:p>
        </p:txBody>
      </p:sp>
      <p:sp>
        <p:nvSpPr>
          <p:cNvPr id="20490" name="Text Box 11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6667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Administrative Stuffs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HW 1 posted, due 11:59 PM Sept 19</a:t>
            </a:r>
          </a:p>
          <a:p>
            <a:pPr lvl="1"/>
            <a:r>
              <a:rPr lang="en-US" dirty="0" smtClean="0"/>
              <a:t>Submission through Canvas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Questions about HW?</a:t>
            </a:r>
          </a:p>
          <a:p>
            <a:pPr lvl="1"/>
            <a:r>
              <a:rPr lang="en-US" dirty="0" smtClean="0"/>
              <a:t>Ask me/TA after classes</a:t>
            </a:r>
          </a:p>
          <a:p>
            <a:pPr lvl="1"/>
            <a:r>
              <a:rPr lang="en-US" dirty="0" smtClean="0"/>
              <a:t>Post questions on Piazza (no emails)</a:t>
            </a:r>
          </a:p>
          <a:p>
            <a:pPr lvl="1"/>
            <a:r>
              <a:rPr lang="en-US" dirty="0" smtClean="0"/>
              <a:t>Attend office hours</a:t>
            </a:r>
          </a:p>
        </p:txBody>
      </p:sp>
    </p:spTree>
    <p:extLst>
      <p:ext uri="{BB962C8B-B14F-4D97-AF65-F5344CB8AC3E}">
        <p14:creationId xmlns:p14="http://schemas.microsoft.com/office/powerpoint/2010/main" val="247393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Implementation issues</a:t>
            </a:r>
          </a:p>
        </p:txBody>
      </p:sp>
      <p:sp>
        <p:nvSpPr>
          <p:cNvPr id="17410" name="Rectangle 7"/>
          <p:cNvSpPr>
            <a:spLocks noGrp="1" noChangeArrowheads="1"/>
          </p:cNvSpPr>
          <p:nvPr>
            <p:ph idx="1"/>
          </p:nvPr>
        </p:nvSpPr>
        <p:spPr>
          <a:xfrm>
            <a:off x="381000" y="5082802"/>
            <a:ext cx="8712550" cy="1470397"/>
          </a:xfrm>
        </p:spPr>
        <p:txBody>
          <a:bodyPr>
            <a:normAutofit/>
          </a:bodyPr>
          <a:lstStyle/>
          <a:p>
            <a:pPr>
              <a:buFontTx/>
              <a:buChar char="•"/>
              <a:defRPr/>
            </a:pPr>
            <a:r>
              <a:rPr lang="en-US" dirty="0" smtClean="0"/>
              <a:t>The gradient magnitude is large along a thick “trail” or “ridge,” so how do we identify the actual edge points?</a:t>
            </a:r>
          </a:p>
          <a:p>
            <a:pPr>
              <a:buFontTx/>
              <a:buChar char="•"/>
              <a:defRPr/>
            </a:pPr>
            <a:r>
              <a:rPr lang="en-US" dirty="0" smtClean="0"/>
              <a:t>How do we link the edge points to form curves?</a:t>
            </a:r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269" y="1577077"/>
            <a:ext cx="306546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7342188" y="64770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4121390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Designing an edge detector</a:t>
            </a:r>
          </a:p>
        </p:txBody>
      </p:sp>
      <p:sp>
        <p:nvSpPr>
          <p:cNvPr id="109875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05384"/>
            <a:ext cx="8458200" cy="5486401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Criteria for a good edge detector:</a:t>
            </a:r>
          </a:p>
          <a:p>
            <a:pPr lvl="1"/>
            <a:r>
              <a:rPr lang="en-US" b="1" dirty="0" smtClean="0"/>
              <a:t>Good detection:</a:t>
            </a:r>
            <a:r>
              <a:rPr lang="en-US" dirty="0" smtClean="0"/>
              <a:t> </a:t>
            </a:r>
            <a:endParaRPr lang="en-US" dirty="0" smtClean="0"/>
          </a:p>
          <a:p>
            <a:pPr lvl="2"/>
            <a:r>
              <a:rPr lang="en-US" sz="2400" dirty="0" smtClean="0"/>
              <a:t>find </a:t>
            </a:r>
            <a:r>
              <a:rPr lang="en-US" sz="2400" dirty="0" smtClean="0"/>
              <a:t>all real edges, ignoring noise or other artifacts</a:t>
            </a:r>
          </a:p>
          <a:p>
            <a:pPr lvl="1"/>
            <a:r>
              <a:rPr lang="en-US" b="1" dirty="0" smtClean="0"/>
              <a:t>Good localization</a:t>
            </a:r>
          </a:p>
          <a:p>
            <a:pPr lvl="2"/>
            <a:r>
              <a:rPr lang="en-US" sz="2400" dirty="0" smtClean="0"/>
              <a:t>detect edges as close as possible to the true edges</a:t>
            </a:r>
          </a:p>
          <a:p>
            <a:pPr lvl="2"/>
            <a:r>
              <a:rPr lang="en-US" sz="2400" dirty="0" smtClean="0"/>
              <a:t>return one point only for each true edge </a:t>
            </a:r>
            <a:r>
              <a:rPr lang="en-US" sz="2400" dirty="0" smtClean="0"/>
              <a:t>point</a:t>
            </a:r>
            <a:endParaRPr lang="en-US" sz="3600" dirty="0" smtClean="0"/>
          </a:p>
          <a:p>
            <a:r>
              <a:rPr lang="en-US" sz="3200" dirty="0" smtClean="0"/>
              <a:t>Cues of edge detection</a:t>
            </a:r>
          </a:p>
          <a:p>
            <a:pPr lvl="1"/>
            <a:r>
              <a:rPr lang="en-US" dirty="0" smtClean="0"/>
              <a:t>Differences in color, intensity, or texture across the boundary</a:t>
            </a:r>
          </a:p>
          <a:p>
            <a:pPr lvl="1"/>
            <a:r>
              <a:rPr lang="en-US" dirty="0" smtClean="0"/>
              <a:t>Continuity and closure</a:t>
            </a:r>
          </a:p>
          <a:p>
            <a:pPr lvl="1"/>
            <a:r>
              <a:rPr lang="en-US" dirty="0" smtClean="0"/>
              <a:t>High-level knowledge</a:t>
            </a:r>
          </a:p>
          <a:p>
            <a:pPr lvl="1"/>
            <a:endParaRPr lang="en-US" dirty="0" smtClean="0"/>
          </a:p>
        </p:txBody>
      </p:sp>
      <p:sp>
        <p:nvSpPr>
          <p:cNvPr id="22532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Source: L. Fei-Fei</a:t>
            </a:r>
          </a:p>
        </p:txBody>
      </p:sp>
    </p:spTree>
    <p:extLst>
      <p:ext uri="{BB962C8B-B14F-4D97-AF65-F5344CB8AC3E}">
        <p14:creationId xmlns:p14="http://schemas.microsoft.com/office/powerpoint/2010/main" val="29290470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8755" grpId="0" build="p" bldLvl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690688"/>
            <a:ext cx="7829550" cy="38417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This is probably the most widely used edge detector in computer </a:t>
            </a:r>
            <a:r>
              <a:rPr lang="en-US" dirty="0" smtClean="0"/>
              <a:t>vision</a:t>
            </a:r>
          </a:p>
          <a:p>
            <a:pPr>
              <a:defRPr/>
            </a:pPr>
            <a:r>
              <a:rPr lang="en-US" dirty="0" smtClean="0"/>
              <a:t>Theoretical </a:t>
            </a:r>
            <a:r>
              <a:rPr lang="en-US" dirty="0" smtClean="0"/>
              <a:t>model: step-edges corrupted by additive Gaussian </a:t>
            </a:r>
            <a:r>
              <a:rPr lang="en-US" dirty="0" smtClean="0"/>
              <a:t>noise</a:t>
            </a:r>
          </a:p>
          <a:p>
            <a:pPr>
              <a:defRPr/>
            </a:pPr>
            <a:r>
              <a:rPr lang="en-US" dirty="0" smtClean="0"/>
              <a:t>Canny </a:t>
            </a:r>
            <a:r>
              <a:rPr lang="en-US" dirty="0" smtClean="0"/>
              <a:t>has shown that the first derivative of the Gaussian closely approximates the operator that optimizes the product of </a:t>
            </a:r>
            <a:r>
              <a:rPr lang="en-US" i="1" dirty="0" smtClean="0"/>
              <a:t>signal-to-noise ratio</a:t>
            </a:r>
            <a:r>
              <a:rPr lang="en-US" dirty="0" smtClean="0"/>
              <a:t> and localization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628650" y="6081713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2000" dirty="0"/>
              <a:t>J. Canny, </a:t>
            </a:r>
            <a:r>
              <a:rPr lang="en-US" sz="2000" b="1" i="1" dirty="0">
                <a:hlinkClick r:id="rId3"/>
              </a:rPr>
              <a:t>A Computational Approach To Edge Detection</a:t>
            </a:r>
            <a:r>
              <a:rPr lang="en-US" sz="2000" dirty="0"/>
              <a:t>, IEEE Trans. Pattern Analysis and Machine Intelligence, 8:679-714, 1986. 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519988" y="6553200"/>
            <a:ext cx="1592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L. Fei-Fei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913" y="4881421"/>
            <a:ext cx="5929401" cy="11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0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en-US" dirty="0" smtClean="0"/>
              <a:t>input image (“Lena”)</a:t>
            </a:r>
          </a:p>
        </p:txBody>
      </p:sp>
      <p:pic>
        <p:nvPicPr>
          <p:cNvPr id="25604" name="Picture 4" descr="len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5875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Derivative of Gaussian filter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5237" y="481488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24237" y="4814889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7037" y="1706564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9837" y="1690689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155562" y="4244977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x</a:t>
            </a:r>
            <a:r>
              <a:rPr lang="en-US"/>
              <a:t>-direction</a:t>
            </a: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5608375" y="4205289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/>
              <a:t>y</a:t>
            </a:r>
            <a:r>
              <a:rPr lang="en-US"/>
              <a:t>-direction</a:t>
            </a:r>
          </a:p>
        </p:txBody>
      </p:sp>
    </p:spTree>
    <p:extLst>
      <p:ext uri="{BB962C8B-B14F-4D97-AF65-F5344CB8AC3E}">
        <p14:creationId xmlns:p14="http://schemas.microsoft.com/office/powerpoint/2010/main" val="41749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Compute Gradients (DoG)</a:t>
            </a:r>
          </a:p>
        </p:txBody>
      </p:sp>
      <p:pic>
        <p:nvPicPr>
          <p:cNvPr id="27651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5" descr="C:\Documents and Settings\Derek Hoiem\My Documents\Classes\Spring10 - Computer Vision\figs\7\lena_gmag_x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6" descr="C:\Documents and Settings\Derek Hoiem\My Documents\Classes\Spring10 - Computer Vision\figs\7\lena_gmag_y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1981200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X-Derivative of Gaussian</a:t>
            </a:r>
          </a:p>
        </p:txBody>
      </p:sp>
      <p:sp>
        <p:nvSpPr>
          <p:cNvPr id="27655" name="TextBox 7"/>
          <p:cNvSpPr txBox="1">
            <a:spLocks noChangeArrowheads="1"/>
          </p:cNvSpPr>
          <p:nvPr/>
        </p:nvSpPr>
        <p:spPr bwMode="auto">
          <a:xfrm>
            <a:off x="29718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Y-Derivative of Gaussian</a:t>
            </a:r>
          </a:p>
        </p:txBody>
      </p:sp>
      <p:sp>
        <p:nvSpPr>
          <p:cNvPr id="27656" name="TextBox 8"/>
          <p:cNvSpPr txBox="1">
            <a:spLocks noChangeArrowheads="1"/>
          </p:cNvSpPr>
          <p:nvPr/>
        </p:nvSpPr>
        <p:spPr bwMode="auto">
          <a:xfrm>
            <a:off x="6096000" y="4876800"/>
            <a:ext cx="3124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2234879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Get Orientation at Each Pixel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28650" y="1324303"/>
            <a:ext cx="7886700" cy="4852660"/>
          </a:xfrm>
        </p:spPr>
        <p:txBody>
          <a:bodyPr/>
          <a:lstStyle/>
          <a:p>
            <a:r>
              <a:rPr lang="en-US" sz="2400" smtClean="0"/>
              <a:t>Threshold at minimum level</a:t>
            </a:r>
          </a:p>
          <a:p>
            <a:r>
              <a:rPr lang="en-US" sz="2400" smtClean="0"/>
              <a:t>Get orientation</a:t>
            </a:r>
          </a:p>
        </p:txBody>
      </p:sp>
      <p:pic>
        <p:nvPicPr>
          <p:cNvPr id="28676" name="Picture 2" descr="C:\Documents and Settings\Derek Hoiem\My Documents\Classes\Spring10 - Computer Vision\figs\7\lena_edge_dir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2195086"/>
            <a:ext cx="4662914" cy="466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extBox 8"/>
          <p:cNvSpPr txBox="1">
            <a:spLocks noChangeArrowheads="1"/>
          </p:cNvSpPr>
          <p:nvPr/>
        </p:nvSpPr>
        <p:spPr bwMode="auto">
          <a:xfrm>
            <a:off x="5791200" y="2057400"/>
            <a:ext cx="309533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/>
              <a:t>theta = atan2</a:t>
            </a:r>
            <a:r>
              <a:rPr lang="en-US" sz="2400" dirty="0" smtClean="0"/>
              <a:t>(-</a:t>
            </a:r>
            <a:r>
              <a:rPr lang="en-US" sz="2400" dirty="0" err="1" smtClean="0"/>
              <a:t>gy</a:t>
            </a:r>
            <a:r>
              <a:rPr lang="en-US" sz="2400" dirty="0"/>
              <a:t>, </a:t>
            </a:r>
            <a:r>
              <a:rPr lang="en-US" sz="2400" dirty="0" err="1"/>
              <a:t>gx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80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0" y="1721644"/>
            <a:ext cx="4800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380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Non-maximum suppression for each orientation</a:t>
            </a:r>
          </a:p>
        </p:txBody>
      </p:sp>
      <p:sp>
        <p:nvSpPr>
          <p:cNvPr id="29702" name="Rectangle 9"/>
          <p:cNvSpPr>
            <a:spLocks noChangeArrowheads="1"/>
          </p:cNvSpPr>
          <p:nvPr/>
        </p:nvSpPr>
        <p:spPr bwMode="auto">
          <a:xfrm>
            <a:off x="5696082" y="1721644"/>
            <a:ext cx="3176752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At q, we have a maximum if the value is larger than those at both p and at r. Interpolate to get these values.</a:t>
            </a:r>
          </a:p>
        </p:txBody>
      </p:sp>
      <p:sp>
        <p:nvSpPr>
          <p:cNvPr id="29703" name="Text Box 10"/>
          <p:cNvSpPr txBox="1">
            <a:spLocks noChangeArrowheads="1"/>
          </p:cNvSpPr>
          <p:nvPr/>
        </p:nvSpPr>
        <p:spPr bwMode="auto">
          <a:xfrm>
            <a:off x="90488" y="6553200"/>
            <a:ext cx="16621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310777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Bilinear Interpolation</a:t>
            </a:r>
            <a:endParaRPr lang="en-US" dirty="0"/>
          </a:p>
        </p:txBody>
      </p:sp>
      <p:pic>
        <p:nvPicPr>
          <p:cNvPr id="476162" name="Picture 2" descr="File:Bilin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0086" y="2457000"/>
            <a:ext cx="4023914" cy="4038600"/>
          </a:xfrm>
          <a:prstGeom prst="rect">
            <a:avLst/>
          </a:prstGeom>
          <a:noFill/>
        </p:spPr>
      </p:pic>
      <p:pic>
        <p:nvPicPr>
          <p:cNvPr id="476164" name="Picture 4" descr="http://upload.wikimedia.org/wikipedia/commons/thumb/e/e7/Bilinear_interpolation.png/220px-Bilinear_interpolati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761800"/>
            <a:ext cx="3505200" cy="3345874"/>
          </a:xfrm>
          <a:prstGeom prst="rect">
            <a:avLst/>
          </a:prstGeom>
          <a:noFill/>
        </p:spPr>
      </p:pic>
      <p:pic>
        <p:nvPicPr>
          <p:cNvPr id="476166" name="Picture 6" descr=" f(x,y) \approx \begin{bmatrix}&#10;1-x &amp; x \end{bmatrix} \begin{bmatrix}&#10;f(0,0) &amp; f(0,1) \\&#10;f(1,0) &amp; f(1,1) \end{bmatrix} \begin{bmatrix}&#10;1-y \\&#10;y \end{bmatrix}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771200"/>
            <a:ext cx="5817565" cy="7620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047733" y="6488668"/>
            <a:ext cx="5096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http://en.wikipedia.org/wiki/Bilinear_interpolation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3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Sidebar: Interpolation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6172200" cy="4953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imx2 = </a:t>
            </a:r>
            <a:r>
              <a:rPr lang="en-US" dirty="0" err="1" smtClean="0"/>
              <a:t>imresize</a:t>
            </a:r>
            <a:r>
              <a:rPr lang="en-US" dirty="0" smtClean="0"/>
              <a:t>(</a:t>
            </a:r>
            <a:r>
              <a:rPr lang="en-US" dirty="0" err="1" smtClean="0"/>
              <a:t>im</a:t>
            </a:r>
            <a:r>
              <a:rPr lang="en-US" dirty="0" smtClean="0"/>
              <a:t>, 2, </a:t>
            </a:r>
            <a:r>
              <a:rPr lang="en-US" dirty="0" err="1" smtClean="0"/>
              <a:t>interpolation_type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‘nearest’ </a:t>
            </a:r>
          </a:p>
          <a:p>
            <a:pPr lvl="1"/>
            <a:r>
              <a:rPr lang="en-US" dirty="0" smtClean="0"/>
              <a:t>Copy value from nearest known</a:t>
            </a:r>
          </a:p>
          <a:p>
            <a:pPr lvl="1"/>
            <a:r>
              <a:rPr lang="en-US" dirty="0" smtClean="0"/>
              <a:t>Very fast but creates blocky edges</a:t>
            </a:r>
          </a:p>
          <a:p>
            <a:endParaRPr lang="en-US" dirty="0"/>
          </a:p>
          <a:p>
            <a:r>
              <a:rPr lang="en-US" dirty="0" smtClean="0"/>
              <a:t>‘bilinear’</a:t>
            </a:r>
          </a:p>
          <a:p>
            <a:pPr lvl="1"/>
            <a:r>
              <a:rPr lang="en-US" dirty="0" smtClean="0"/>
              <a:t>Weighted average from four nearest known pixels</a:t>
            </a:r>
          </a:p>
          <a:p>
            <a:pPr lvl="1"/>
            <a:r>
              <a:rPr lang="en-US" dirty="0" smtClean="0"/>
              <a:t>Fast and reasonable results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‘</a:t>
            </a:r>
            <a:r>
              <a:rPr lang="en-US" dirty="0" err="1" smtClean="0"/>
              <a:t>bicubic</a:t>
            </a:r>
            <a:r>
              <a:rPr lang="en-US" dirty="0" smtClean="0"/>
              <a:t>’ (default)</a:t>
            </a:r>
          </a:p>
          <a:p>
            <a:pPr lvl="1"/>
            <a:r>
              <a:rPr lang="en-US" dirty="0" smtClean="0"/>
              <a:t>Non-linear smoothing over larger area</a:t>
            </a:r>
          </a:p>
          <a:p>
            <a:pPr lvl="1"/>
            <a:r>
              <a:rPr lang="en-US" dirty="0" smtClean="0"/>
              <a:t>Slower, visually appealing, may create negative pixel values</a:t>
            </a:r>
            <a:endParaRPr lang="en-US" dirty="0"/>
          </a:p>
        </p:txBody>
      </p:sp>
      <p:pic>
        <p:nvPicPr>
          <p:cNvPr id="98306" name="Picture 2" descr="http://upload.wikimedia.org/wikipedia/commons/thumb/c/c1/Nearest2DInterpolExample.png/220px-Nearest2DInterpolExampl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283" y="1524000"/>
            <a:ext cx="2095500" cy="165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http://upload.wikimedia.org/wikipedia/commons/thumb/d/d5/BicubicInterpolationExample.png/220px-BicubicInterpolationExamp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7283" y="5105400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http://upload.wikimedia.org/wikipedia/commons/thumb/1/16/BilinearInterpolExample.png/220px-BilinearInterpolExamp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6773" y="3333751"/>
            <a:ext cx="20955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580287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Examples from </a:t>
            </a:r>
            <a:r>
              <a:rPr lang="en-US" sz="1400" dirty="0">
                <a:hlinkClick r:id="rId5"/>
              </a:rPr>
              <a:t>http://en.wikipedia.org/wiki/Bicubic_interpolation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8478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Previous three classes: Image Filtering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03686" y="1366900"/>
            <a:ext cx="5898379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smtClean="0">
                <a:cs typeface="+mn-cs"/>
              </a:rPr>
              <a:t>Spatial </a:t>
            </a:r>
            <a:r>
              <a:rPr lang="en-US" sz="2400" dirty="0" smtClean="0">
                <a:cs typeface="+mn-cs"/>
              </a:rPr>
              <a:t>domain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Smoothing, sharpening, measuring texture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2400" dirty="0"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57699" y="1283093"/>
            <a:ext cx="5439285" cy="2548060"/>
            <a:chOff x="157699" y="1283093"/>
            <a:chExt cx="5439285" cy="254806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3846" y="2808490"/>
              <a:ext cx="418789" cy="448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8841" y="2320095"/>
              <a:ext cx="1886483" cy="142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264" y="2320095"/>
              <a:ext cx="1842671" cy="1425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190944" y="2694924"/>
              <a:ext cx="464345" cy="867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54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*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95883" y="2724824"/>
              <a:ext cx="363095" cy="6074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36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=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157699" y="1283093"/>
              <a:ext cx="5439285" cy="2548060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57699" y="3737195"/>
            <a:ext cx="5548222" cy="3029719"/>
            <a:chOff x="157699" y="3737195"/>
            <a:chExt cx="5548222" cy="3029719"/>
          </a:xfrm>
        </p:grpSpPr>
        <p:sp>
          <p:nvSpPr>
            <p:cNvPr id="12" name="TextBox 11"/>
            <p:cNvSpPr txBox="1"/>
            <p:nvPr/>
          </p:nvSpPr>
          <p:spPr>
            <a:xfrm>
              <a:off x="303686" y="5779087"/>
              <a:ext cx="5048302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Frequency </a:t>
              </a:r>
              <a:r>
                <a:rPr lang="en-US" sz="2400" dirty="0" smtClean="0">
                  <a:cs typeface="+mn-cs"/>
                </a:rPr>
                <a:t>domain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err="1" smtClean="0"/>
                <a:t>Denoising</a:t>
              </a:r>
              <a:r>
                <a:rPr lang="en-US" dirty="0"/>
                <a:t>, sampling, image </a:t>
              </a:r>
              <a:r>
                <a:rPr lang="en-US" dirty="0" smtClean="0"/>
                <a:t>compression</a:t>
              </a:r>
              <a:endParaRPr lang="en-US" dirty="0"/>
            </a:p>
          </p:txBody>
        </p:sp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9308" y="4365409"/>
              <a:ext cx="1440717" cy="1102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36" y="4298892"/>
              <a:ext cx="1508139" cy="1236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34"/>
            <p:cNvSpPr txBox="1">
              <a:spLocks noChangeArrowheads="1"/>
            </p:cNvSpPr>
            <p:nvPr/>
          </p:nvSpPr>
          <p:spPr bwMode="auto">
            <a:xfrm>
              <a:off x="1362217" y="3996155"/>
              <a:ext cx="6749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FFT</a:t>
              </a:r>
              <a:endParaRPr lang="en-US" dirty="0"/>
            </a:p>
          </p:txBody>
        </p:sp>
        <p:sp>
          <p:nvSpPr>
            <p:cNvPr id="19" name="Multiply 18"/>
            <p:cNvSpPr/>
            <p:nvPr/>
          </p:nvSpPr>
          <p:spPr>
            <a:xfrm>
              <a:off x="1949094" y="4761727"/>
              <a:ext cx="209395" cy="310331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8482" y="4365409"/>
              <a:ext cx="1494355" cy="1143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568841" y="4486045"/>
              <a:ext cx="408095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4400" dirty="0">
                  <a:solidFill>
                    <a:schemeClr val="accent1">
                      <a:lumMod val="75000"/>
                    </a:schemeClr>
                  </a:solidFill>
                  <a:cs typeface="+mn-cs"/>
                </a:rPr>
                <a:t>=</a:t>
              </a:r>
            </a:p>
          </p:txBody>
        </p:sp>
        <p:sp>
          <p:nvSpPr>
            <p:cNvPr id="22" name="TextBox 37"/>
            <p:cNvSpPr txBox="1">
              <a:spLocks noChangeArrowheads="1"/>
            </p:cNvSpPr>
            <p:nvPr/>
          </p:nvSpPr>
          <p:spPr bwMode="auto">
            <a:xfrm>
              <a:off x="4376072" y="3993317"/>
              <a:ext cx="13298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Inverse FFT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57699" y="3962443"/>
              <a:ext cx="5439285" cy="2804471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34"/>
            <p:cNvSpPr txBox="1">
              <a:spLocks noChangeArrowheads="1"/>
            </p:cNvSpPr>
            <p:nvPr/>
          </p:nvSpPr>
          <p:spPr bwMode="auto">
            <a:xfrm>
              <a:off x="3074890" y="3990934"/>
              <a:ext cx="73147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/>
                <a:t>FFT</a:t>
              </a:r>
              <a:endParaRPr lang="en-US" dirty="0"/>
            </a:p>
          </p:txBody>
        </p:sp>
        <p:sp>
          <p:nvSpPr>
            <p:cNvPr id="15" name="Right Arrow 14"/>
            <p:cNvSpPr/>
            <p:nvPr/>
          </p:nvSpPr>
          <p:spPr>
            <a:xfrm rot="5400000">
              <a:off x="1013533" y="3934287"/>
              <a:ext cx="561699" cy="167516"/>
            </a:xfrm>
            <a:prstGeom prst="rightArrow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2679735" y="3934287"/>
              <a:ext cx="561699" cy="167516"/>
            </a:xfrm>
            <a:prstGeom prst="rightArrow">
              <a:avLst/>
            </a:prstGeom>
            <a:ln w="19050"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3" name="Right Arrow 22"/>
            <p:cNvSpPr/>
            <p:nvPr/>
          </p:nvSpPr>
          <p:spPr>
            <a:xfrm rot="16200000">
              <a:off x="4124581" y="3930104"/>
              <a:ext cx="553336" cy="167518"/>
            </a:xfrm>
            <a:prstGeom prst="rightArrow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748577" y="3992368"/>
            <a:ext cx="4273756" cy="2774546"/>
            <a:chOff x="5751516" y="1065934"/>
            <a:chExt cx="4273756" cy="2774546"/>
          </a:xfrm>
        </p:grpSpPr>
        <p:sp>
          <p:nvSpPr>
            <p:cNvPr id="27" name="TextBox 26"/>
            <p:cNvSpPr txBox="1"/>
            <p:nvPr/>
          </p:nvSpPr>
          <p:spPr>
            <a:xfrm>
              <a:off x="5989719" y="1100703"/>
              <a:ext cx="4035553" cy="10464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Image pyramid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/>
                <a:t>Coarse-to-fine search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/>
                <a:t>Multi-scale detection</a:t>
              </a:r>
              <a:endParaRPr lang="en-US" dirty="0"/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751516" y="1065934"/>
              <a:ext cx="3301248" cy="2774546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345633" y="2320095"/>
              <a:ext cx="2135827" cy="14170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/>
          <p:cNvGrpSpPr/>
          <p:nvPr/>
        </p:nvGrpSpPr>
        <p:grpSpPr>
          <a:xfrm>
            <a:off x="5744754" y="1283092"/>
            <a:ext cx="3399246" cy="2548061"/>
            <a:chOff x="5758155" y="3962443"/>
            <a:chExt cx="3399246" cy="2689298"/>
          </a:xfrm>
        </p:grpSpPr>
        <p:sp>
          <p:nvSpPr>
            <p:cNvPr id="28" name="Rounded Rectangle 27"/>
            <p:cNvSpPr/>
            <p:nvPr/>
          </p:nvSpPr>
          <p:spPr>
            <a:xfrm>
              <a:off x="5758155" y="3962443"/>
              <a:ext cx="3305071" cy="2689298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821951" y="4013862"/>
              <a:ext cx="3335450" cy="7796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2400" dirty="0" smtClean="0">
                  <a:cs typeface="+mn-cs"/>
                </a:rPr>
                <a:t>Template matching</a:t>
              </a:r>
            </a:p>
            <a:p>
              <a:pPr marL="342900" indent="-342900">
                <a:buFont typeface="Arial" panose="020B0604020202020204" pitchFamily="34" charset="0"/>
                <a:buChar char="•"/>
                <a:defRPr/>
              </a:pPr>
              <a:r>
                <a:rPr lang="en-US" dirty="0" smtClean="0">
                  <a:cs typeface="+mn-cs"/>
                </a:rPr>
                <a:t>Find a template in an image</a:t>
              </a:r>
              <a:endParaRPr lang="en-US" dirty="0">
                <a:cs typeface="+mn-cs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6426854" y="5091080"/>
              <a:ext cx="2297862" cy="1457448"/>
              <a:chOff x="6552014" y="5216296"/>
              <a:chExt cx="1778648" cy="1128130"/>
            </a:xfrm>
          </p:grpSpPr>
          <p:pic>
            <p:nvPicPr>
              <p:cNvPr id="33" name="Picture 2" descr="C:\Documents and Settings\Derek Hoiem\My Documents\Classes\Spring10 - Computer Vision\figs\einstein.jp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2014" y="5216296"/>
                <a:ext cx="880890" cy="1128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4" name="Picture 2" descr="C:\Documents and Settings\Derek Hoiem\My Documents\Classes\Spring10 - Computer Vision\figs\eyedet_ssd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1812" y="5216296"/>
                <a:ext cx="878850" cy="11255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262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C:\Documents and Settings\Derek Hoiem\My Documents\Classes\Spring10 - Computer Vision\figs\7\lena_gma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Before Non-max Suppression</a:t>
            </a:r>
          </a:p>
        </p:txBody>
      </p:sp>
    </p:spTree>
    <p:extLst>
      <p:ext uri="{BB962C8B-B14F-4D97-AF65-F5344CB8AC3E}">
        <p14:creationId xmlns:p14="http://schemas.microsoft.com/office/powerpoint/2010/main" val="28442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/>
              <a:t>After non-max suppression</a:t>
            </a:r>
          </a:p>
        </p:txBody>
      </p:sp>
      <p:pic>
        <p:nvPicPr>
          <p:cNvPr id="34819" name="Picture 2" descr="C:\Documents and Settings\Derek Hoiem\My Documents\Classes\Spring10 - Computer Vision\figs\7\lena_grad_th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812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9882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Hysteresis thresholding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Threshold at low/high levels to get weak/strong edge pixels</a:t>
            </a:r>
          </a:p>
          <a:p>
            <a:r>
              <a:rPr lang="en-US" sz="2400" smtClean="0"/>
              <a:t>Do connected components, starting from strong edge pixels</a:t>
            </a:r>
          </a:p>
        </p:txBody>
      </p:sp>
      <p:pic>
        <p:nvPicPr>
          <p:cNvPr id="35844" name="Picture 2" descr="C:\Documents and Settings\Derek Hoiem\My Documents\Classes\Spring10 - Computer Vision\figs\7\lena_hysteresi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1371" y="2705363"/>
            <a:ext cx="4044380" cy="404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498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201738"/>
            <a:ext cx="7772400" cy="4114800"/>
          </a:xfrm>
        </p:spPr>
        <p:txBody>
          <a:bodyPr/>
          <a:lstStyle/>
          <a:p>
            <a:r>
              <a:rPr lang="en-US" dirty="0" smtClean="0"/>
              <a:t>Check that maximum value of gradient value is sufficiently large</a:t>
            </a:r>
          </a:p>
          <a:p>
            <a:pPr lvl="1"/>
            <a:r>
              <a:rPr lang="en-US" sz="2800" dirty="0" smtClean="0"/>
              <a:t>drop-outs?  use </a:t>
            </a:r>
            <a:r>
              <a:rPr lang="en-US" sz="2800" b="1" dirty="0" smtClean="0"/>
              <a:t>hysteresis</a:t>
            </a:r>
          </a:p>
          <a:p>
            <a:pPr lvl="2"/>
            <a:r>
              <a:rPr lang="en-US" sz="2400" dirty="0" smtClean="0"/>
              <a:t>use a high threshold to start edge curves and a low threshold to continue them.</a:t>
            </a:r>
            <a:endParaRPr lang="en-US" sz="2400" b="1" dirty="0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1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7467600" y="6491288"/>
            <a:ext cx="19796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374059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Final Canny Edges</a:t>
            </a:r>
          </a:p>
        </p:txBody>
      </p:sp>
      <p:pic>
        <p:nvPicPr>
          <p:cNvPr id="37891" name="Picture 4" descr="l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2" descr="C:\Documents and Settings\Derek Hoiem\My Documents\Classes\Spring10 - Computer Vision\figs\7\lena_cann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1676400"/>
            <a:ext cx="487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2513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1028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33400" indent="-533400">
              <a:buFontTx/>
              <a:buAutoNum type="arabicPeriod"/>
            </a:pPr>
            <a:r>
              <a:rPr lang="en-US" sz="2800" dirty="0" smtClean="0"/>
              <a:t>Filter image with x, y derivatives of Gaussian 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Find magnitude and orientation of gradient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Non-maximum suppression:</a:t>
            </a:r>
          </a:p>
          <a:p>
            <a:pPr marL="838200" lvl="1" indent="-381000"/>
            <a:r>
              <a:rPr lang="en-US" sz="2400" dirty="0" smtClean="0"/>
              <a:t>Thin multi-pixel wide “ridges” down to single pixel width</a:t>
            </a:r>
          </a:p>
          <a:p>
            <a:pPr marL="533400" indent="-533400">
              <a:buFontTx/>
              <a:buAutoNum type="arabicPeriod"/>
            </a:pPr>
            <a:r>
              <a:rPr lang="en-US" sz="2800" dirty="0" smtClean="0"/>
              <a:t>Thresholding and linking (hysteresis):</a:t>
            </a:r>
          </a:p>
          <a:p>
            <a:pPr marL="838200" lvl="1" indent="-381000"/>
            <a:r>
              <a:rPr lang="en-US" sz="2400" dirty="0" smtClean="0"/>
              <a:t>Define two thresholds: low and high</a:t>
            </a:r>
          </a:p>
          <a:p>
            <a:pPr marL="838200" lvl="1" indent="-381000"/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1257300" lvl="2" indent="-342900"/>
            <a:endParaRPr lang="en-US" sz="2000" dirty="0" smtClean="0"/>
          </a:p>
          <a:p>
            <a:pPr marL="533400" indent="-533400"/>
            <a:endParaRPr lang="en-US" sz="2800" dirty="0" smtClean="0"/>
          </a:p>
          <a:p>
            <a:pPr marL="533400" indent="-533400"/>
            <a:r>
              <a:rPr lang="en-US" sz="2800" dirty="0" smtClean="0"/>
              <a:t>MATLAB: </a:t>
            </a:r>
            <a:r>
              <a:rPr lang="en-US" sz="28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edge(image, ‘canny’)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D. Lowe, L. Fei-Fei</a:t>
            </a:r>
          </a:p>
        </p:txBody>
      </p:sp>
    </p:spTree>
    <p:extLst>
      <p:ext uri="{BB962C8B-B14F-4D97-AF65-F5344CB8AC3E}">
        <p14:creationId xmlns:p14="http://schemas.microsoft.com/office/powerpoint/2010/main" val="102540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851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542334" y="76199"/>
            <a:ext cx="8373066" cy="119697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</a:t>
            </a:r>
            <a:r>
              <a:rPr lang="en-US" dirty="0" smtClean="0">
                <a:sym typeface="Symbol" pitchFamily="18" charset="2"/>
              </a:rPr>
              <a:t> (</a:t>
            </a:r>
            <a:r>
              <a:rPr lang="en-US" dirty="0" smtClean="0"/>
              <a:t>Gaussian kernel spread/size)</a:t>
            </a:r>
          </a:p>
        </p:txBody>
      </p:sp>
      <p:pic>
        <p:nvPicPr>
          <p:cNvPr id="39939" name="Picture 4" descr="cln1ca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5" descr="cln1can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9913" y="1371600"/>
            <a:ext cx="2925762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6" descr="cln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385888"/>
            <a:ext cx="2925763" cy="292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7"/>
          <p:cNvSpPr txBox="1">
            <a:spLocks noChangeArrowheads="1"/>
          </p:cNvSpPr>
          <p:nvPr/>
        </p:nvSpPr>
        <p:spPr bwMode="auto">
          <a:xfrm>
            <a:off x="3429000" y="4368800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3" name="Picture 8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6013" y="4433888"/>
            <a:ext cx="86518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Text Box 9"/>
          <p:cNvSpPr txBox="1">
            <a:spLocks noChangeArrowheads="1"/>
          </p:cNvSpPr>
          <p:nvPr/>
        </p:nvSpPr>
        <p:spPr bwMode="auto">
          <a:xfrm>
            <a:off x="6400800" y="4357688"/>
            <a:ext cx="1511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Canny with </a:t>
            </a:r>
          </a:p>
        </p:txBody>
      </p:sp>
      <p:pic>
        <p:nvPicPr>
          <p:cNvPr id="39945" name="Picture 1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75" y="4418013"/>
            <a:ext cx="881063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Text Box 11"/>
          <p:cNvSpPr txBox="1">
            <a:spLocks noChangeArrowheads="1"/>
          </p:cNvSpPr>
          <p:nvPr/>
        </p:nvSpPr>
        <p:spPr bwMode="auto">
          <a:xfrm>
            <a:off x="838200" y="4357688"/>
            <a:ext cx="1074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original </a:t>
            </a:r>
          </a:p>
        </p:txBody>
      </p:sp>
      <p:sp>
        <p:nvSpPr>
          <p:cNvPr id="39947" name="Rectangle 12"/>
          <p:cNvSpPr>
            <a:spLocks noChangeArrowheads="1"/>
          </p:cNvSpPr>
          <p:nvPr/>
        </p:nvSpPr>
        <p:spPr bwMode="auto">
          <a:xfrm>
            <a:off x="685800" y="4902200"/>
            <a:ext cx="82296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 dirty="0"/>
              <a:t>The choice of </a:t>
            </a:r>
            <a:r>
              <a:rPr lang="en-US" sz="2800" dirty="0">
                <a:sym typeface="Symbol" pitchFamily="18" charset="2"/>
              </a:rPr>
              <a:t></a:t>
            </a:r>
            <a:r>
              <a:rPr lang="en-US" sz="2800" dirty="0"/>
              <a:t> depends on desired behavior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large </a:t>
            </a:r>
            <a:r>
              <a:rPr lang="en-US" sz="2000" dirty="0">
                <a:sym typeface="Symbol" pitchFamily="18" charset="2"/>
              </a:rPr>
              <a:t></a:t>
            </a:r>
            <a:r>
              <a:rPr lang="en-US" sz="2000" dirty="0"/>
              <a:t> detects large scale edges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small </a:t>
            </a:r>
            <a:r>
              <a:rPr lang="en-US" sz="2000" dirty="0">
                <a:sym typeface="Symbol" pitchFamily="18" charset="2"/>
              </a:rPr>
              <a:t></a:t>
            </a:r>
            <a:r>
              <a:rPr lang="en-US" sz="2000" dirty="0"/>
              <a:t> detects fine features</a:t>
            </a:r>
          </a:p>
        </p:txBody>
      </p:sp>
      <p:sp>
        <p:nvSpPr>
          <p:cNvPr id="39948" name="Text Box 16"/>
          <p:cNvSpPr txBox="1">
            <a:spLocks noChangeArrowheads="1"/>
          </p:cNvSpPr>
          <p:nvPr/>
        </p:nvSpPr>
        <p:spPr bwMode="auto">
          <a:xfrm>
            <a:off x="7546975" y="6553200"/>
            <a:ext cx="1457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48106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to detect boundaries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26569" y="5856386"/>
            <a:ext cx="7772400" cy="838200"/>
          </a:xfrm>
        </p:spPr>
        <p:txBody>
          <a:bodyPr/>
          <a:lstStyle/>
          <a:p>
            <a:r>
              <a:rPr lang="en-US" sz="2400" dirty="0" smtClean="0"/>
              <a:t>Berkeley segmentation database:</a:t>
            </a:r>
            <a:br>
              <a:rPr lang="en-US" sz="2400" dirty="0" smtClean="0"/>
            </a:br>
            <a:r>
              <a:rPr lang="en-US" sz="1600" dirty="0" smtClean="0">
                <a:hlinkClick r:id="rId3"/>
              </a:rPr>
              <a:t>http://www.eecs.berkeley.edu/Research/Projects/CS/vision/grouping/segbench/</a:t>
            </a:r>
            <a:endParaRPr lang="en-US" sz="1600" dirty="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332" y="1855623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969" y="1855623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Picture 6" descr="buffal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19" y="1855623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7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6569" y="3809836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9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5969" y="3809836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10" descr="boys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9019" y="3809836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1415569" y="1398423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3542819" y="1395248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human segmentation</a:t>
            </a:r>
          </a:p>
        </p:txBody>
      </p:sp>
      <p:sp>
        <p:nvSpPr>
          <p:cNvPr id="40972" name="Text Box 13"/>
          <p:cNvSpPr txBox="1">
            <a:spLocks noChangeArrowheads="1"/>
          </p:cNvSpPr>
          <p:nvPr/>
        </p:nvSpPr>
        <p:spPr bwMode="auto">
          <a:xfrm>
            <a:off x="6387619" y="1398423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gradient magnitude</a:t>
            </a:r>
          </a:p>
        </p:txBody>
      </p:sp>
    </p:spTree>
    <p:extLst>
      <p:ext uri="{BB962C8B-B14F-4D97-AF65-F5344CB8AC3E}">
        <p14:creationId xmlns:p14="http://schemas.microsoft.com/office/powerpoint/2010/main" val="88228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2785" y="1364844"/>
            <a:ext cx="6878429" cy="5113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495535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82918" y="6596390"/>
            <a:ext cx="5342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Martin, Fowlkes, Malik 2004: </a:t>
            </a:r>
            <a:r>
              <a:rPr lang="en-US" sz="1100" dirty="0" smtClean="0">
                <a:hlinkClick r:id="rId3"/>
              </a:rPr>
              <a:t>Learning to Detection Natural Boundaries</a:t>
            </a:r>
            <a:r>
              <a:rPr lang="en-US" sz="1100" dirty="0" smtClean="0">
                <a:hlinkClick r:id="rId3"/>
              </a:rPr>
              <a:t>…</a:t>
            </a:r>
            <a:endParaRPr lang="en-US" sz="1100" dirty="0" smtClean="0"/>
          </a:p>
        </p:txBody>
      </p:sp>
    </p:spTree>
    <p:extLst>
      <p:ext uri="{BB962C8B-B14F-4D97-AF65-F5344CB8AC3E}">
        <p14:creationId xmlns:p14="http://schemas.microsoft.com/office/powerpoint/2010/main" val="332815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3450" y="1543050"/>
            <a:ext cx="7277100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386317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395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Today’s class</a:t>
            </a:r>
          </a:p>
        </p:txBody>
      </p:sp>
      <p:sp>
        <p:nvSpPr>
          <p:cNvPr id="205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</a:t>
            </a:r>
            <a:r>
              <a:rPr lang="en-US" dirty="0" smtClean="0"/>
              <a:t>edges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Finding straight </a:t>
            </a:r>
            <a:r>
              <a:rPr lang="en-US" dirty="0" smtClean="0"/>
              <a:t>lines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Binary image analysis</a:t>
            </a: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986984"/>
              </p:ext>
            </p:extLst>
          </p:nvPr>
        </p:nvGraphicFramePr>
        <p:xfrm>
          <a:off x="5876813" y="1145357"/>
          <a:ext cx="1662123" cy="1787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Bitmap Image" r:id="rId3" imgW="2161905" imgH="2324424" progId="PBrush">
                  <p:embed/>
                </p:oleObj>
              </mc:Choice>
              <mc:Fallback>
                <p:oleObj name="Bitmap Image" r:id="rId3" imgW="2161905" imgH="232442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813" y="1145357"/>
                        <a:ext cx="1662123" cy="17870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813" y="3067323"/>
            <a:ext cx="1660109" cy="2199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7" descr="https://upload.wikimedia.org/wikipedia/commons/thumb/3/3a/Erosion.png/220px-Erosion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3807" y="5401903"/>
            <a:ext cx="1138432" cy="112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1" name="Picture 9" descr="https://upload.wikimedia.org/wikipedia/commons/thumb/8/8d/Dilation.png/220px-Dilation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9930" y="5401903"/>
            <a:ext cx="1138052" cy="1122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304800"/>
            <a:ext cx="733425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96252" y="167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Brightness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09600" y="26670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Color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733800"/>
            <a:ext cx="94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Texture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472440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Combined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791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Human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2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pic>
        <p:nvPicPr>
          <p:cNvPr id="93186" name="Picture 2" descr="http://www.cs.berkeley.edu/projects/vision/grouping/segbench/BSDS300/html/images/plain/normal/color/1670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188" name="Picture 4" descr="http://www.eecs.berkeley.edu/Research/Projects/CS/vision/bsds/bench/color/human/16706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3800474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83" y="393612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3190" name="Picture 6" descr="http://www.eecs.berkeley.edu/Research/Projects/CS/vision/bsds/bench/color/bgtg/167062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8711" y="2456377"/>
            <a:ext cx="4304814" cy="287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61849" y="2464579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5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9144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Results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883" y="393612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1259" y="2271711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0" name="Picture 2" descr="http://www.cs.berkeley.edu/projects/vision/grouping/segbench/BSDS300/html/images/plain/normal/color/42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2" name="Picture 4" descr="http://www.eecs.berkeley.edu/Research/Projects/CS/vision/bsds/bench/color/human/42049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774198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(0.96)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9595" y="245637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Global </a:t>
            </a:r>
            <a:r>
              <a:rPr lang="en-US" dirty="0" err="1" smtClean="0">
                <a:solidFill>
                  <a:schemeClr val="bg1"/>
                </a:solidFill>
              </a:rPr>
              <a:t>Pb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4216" name="Picture 8" descr="http://www.eecs.berkeley.edu/Research/Projects/CS/vision/bsds/bench/color/bgtg/42049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1259" y="2264983"/>
            <a:ext cx="4391791" cy="2930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955832" y="2420332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(0.88)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 descr="http://www.cs.berkeley.edu/projects/vision/grouping/segbench/BSDS300/html/images/plain/normal/color/2530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http://www.eecs.berkeley.edu/Research/Projects/CS/vision/bsds/bench/color/human/253055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" y="3619829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8" name="Picture 6" descr="http://www.eecs.berkeley.edu/Research/Projects/CS/vision/bsds/bench/color/cgtg/253055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0601" y="2521115"/>
            <a:ext cx="4343400" cy="289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55181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(0.63)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0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 descr="http://www.eecs.berkeley.edu/Research/Projects/CS/vision/bsds/bench/color/bgtg/108082.bmp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2013062"/>
            <a:ext cx="4419600" cy="294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0" name="Picture 4" descr="http://www.cs.berkeley.edu/projects/vision/grouping/segbench/BSDS300/html/images/plain/normal/color/10808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2" name="Picture 6" descr="http://www.eecs.berkeley.edu/Research/Projects/CS/vision/bsds/bench/color/human/10808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2698" y="3782740"/>
            <a:ext cx="458152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19400" y="389334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Human (0.90)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42694" y="223894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Pb</a:t>
            </a:r>
            <a:r>
              <a:rPr lang="en-US" dirty="0" smtClean="0">
                <a:solidFill>
                  <a:schemeClr val="bg1"/>
                </a:solidFill>
              </a:rPr>
              <a:t> (0.35)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600926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/>
              <a:t>For more: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://www.eecs.berkeley.edu/Research/Projects/CS/vision/bsds/bench/html/108082-color.html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25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</a:t>
            </a:r>
            <a:r>
              <a:rPr lang="en-US" dirty="0" err="1" smtClean="0"/>
              <a:t>pB</a:t>
            </a:r>
            <a:r>
              <a:rPr lang="en-US" dirty="0" smtClean="0"/>
              <a:t> boundary detector</a:t>
            </a:r>
            <a:endParaRPr lang="en-US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5223" y="1330625"/>
            <a:ext cx="7013553" cy="52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532280" y="6550223"/>
            <a:ext cx="16484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Figure from </a:t>
            </a:r>
            <a:r>
              <a:rPr lang="en-US" sz="1400" dirty="0" err="1" smtClean="0"/>
              <a:t>Fowlkes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6712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6815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Edge Detection with Structured Random Forests (</a:t>
            </a:r>
            <a:r>
              <a:rPr lang="en-US" sz="3600" dirty="0" smtClean="0"/>
              <a:t>Dollar and </a:t>
            </a:r>
            <a:r>
              <a:rPr lang="en-US" sz="3600" dirty="0" smtClean="0"/>
              <a:t>Zitnick ICCV 2013)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4445"/>
            <a:ext cx="6262656" cy="479875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Goal: quickly predict whether each pixel is an edge</a:t>
            </a:r>
          </a:p>
          <a:p>
            <a:endParaRPr lang="en-US" dirty="0" smtClean="0"/>
          </a:p>
          <a:p>
            <a:r>
              <a:rPr lang="en-US" dirty="0" smtClean="0"/>
              <a:t>Insights</a:t>
            </a:r>
          </a:p>
          <a:p>
            <a:pPr lvl="1"/>
            <a:r>
              <a:rPr lang="en-US" dirty="0" smtClean="0"/>
              <a:t>Predictions can be learned from training data</a:t>
            </a:r>
          </a:p>
          <a:p>
            <a:pPr lvl="1"/>
            <a:r>
              <a:rPr lang="en-US" dirty="0" smtClean="0"/>
              <a:t>Predictions for nearby pixels should not be independent</a:t>
            </a:r>
          </a:p>
          <a:p>
            <a:endParaRPr lang="en-US" dirty="0" smtClean="0"/>
          </a:p>
          <a:p>
            <a:r>
              <a:rPr lang="en-US" dirty="0" smtClean="0"/>
              <a:t>Solution</a:t>
            </a:r>
          </a:p>
          <a:p>
            <a:pPr lvl="1"/>
            <a:r>
              <a:rPr lang="en-US" dirty="0" smtClean="0"/>
              <a:t>Train structured random forests to split data into patches with similar boundaries based on features</a:t>
            </a:r>
          </a:p>
          <a:p>
            <a:pPr lvl="1"/>
            <a:r>
              <a:rPr lang="en-US" dirty="0"/>
              <a:t>Predict boundaries at patch level, rather than pixel level, and aggregate (average votes)</a:t>
            </a:r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98482" y="6534834"/>
            <a:ext cx="7045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http://research.microsoft.com/pubs/202540/DollarICCV13edges.pdf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810" y="1410203"/>
            <a:ext cx="1973400" cy="131040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7746635" y="2798642"/>
            <a:ext cx="228600" cy="2127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1810" y="3122843"/>
            <a:ext cx="2152800" cy="1400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23023" y="5070753"/>
            <a:ext cx="1000388" cy="91055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7632395" y="5079921"/>
            <a:ext cx="579864" cy="646771"/>
          </a:xfrm>
          <a:custGeom>
            <a:avLst/>
            <a:gdLst>
              <a:gd name="connsiteX0" fmla="*/ 579864 w 579864"/>
              <a:gd name="connsiteY0" fmla="*/ 646771 h 646771"/>
              <a:gd name="connsiteX1" fmla="*/ 524108 w 579864"/>
              <a:gd name="connsiteY1" fmla="*/ 624468 h 646771"/>
              <a:gd name="connsiteX2" fmla="*/ 512956 w 579864"/>
              <a:gd name="connsiteY2" fmla="*/ 591015 h 646771"/>
              <a:gd name="connsiteX3" fmla="*/ 457200 w 579864"/>
              <a:gd name="connsiteY3" fmla="*/ 535259 h 646771"/>
              <a:gd name="connsiteX4" fmla="*/ 434898 w 579864"/>
              <a:gd name="connsiteY4" fmla="*/ 501805 h 646771"/>
              <a:gd name="connsiteX5" fmla="*/ 390293 w 579864"/>
              <a:gd name="connsiteY5" fmla="*/ 446049 h 646771"/>
              <a:gd name="connsiteX6" fmla="*/ 367991 w 579864"/>
              <a:gd name="connsiteY6" fmla="*/ 379141 h 646771"/>
              <a:gd name="connsiteX7" fmla="*/ 345688 w 579864"/>
              <a:gd name="connsiteY7" fmla="*/ 356839 h 646771"/>
              <a:gd name="connsiteX8" fmla="*/ 301083 w 579864"/>
              <a:gd name="connsiteY8" fmla="*/ 301083 h 646771"/>
              <a:gd name="connsiteX9" fmla="*/ 289932 w 579864"/>
              <a:gd name="connsiteY9" fmla="*/ 267629 h 646771"/>
              <a:gd name="connsiteX10" fmla="*/ 256478 w 579864"/>
              <a:gd name="connsiteY10" fmla="*/ 245327 h 646771"/>
              <a:gd name="connsiteX11" fmla="*/ 200722 w 579864"/>
              <a:gd name="connsiteY11" fmla="*/ 200722 h 646771"/>
              <a:gd name="connsiteX12" fmla="*/ 133815 w 579864"/>
              <a:gd name="connsiteY12" fmla="*/ 122663 h 646771"/>
              <a:gd name="connsiteX13" fmla="*/ 100361 w 579864"/>
              <a:gd name="connsiteY13" fmla="*/ 111512 h 646771"/>
              <a:gd name="connsiteX14" fmla="*/ 66908 w 579864"/>
              <a:gd name="connsiteY14" fmla="*/ 89210 h 646771"/>
              <a:gd name="connsiteX15" fmla="*/ 55756 w 579864"/>
              <a:gd name="connsiteY15" fmla="*/ 55756 h 646771"/>
              <a:gd name="connsiteX16" fmla="*/ 33454 w 579864"/>
              <a:gd name="connsiteY16" fmla="*/ 22302 h 646771"/>
              <a:gd name="connsiteX17" fmla="*/ 0 w 579864"/>
              <a:gd name="connsiteY17" fmla="*/ 0 h 646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79864" h="646771">
                <a:moveTo>
                  <a:pt x="579864" y="646771"/>
                </a:moveTo>
                <a:cubicBezTo>
                  <a:pt x="561279" y="639337"/>
                  <a:pt x="539486" y="637283"/>
                  <a:pt x="524108" y="624468"/>
                </a:cubicBezTo>
                <a:cubicBezTo>
                  <a:pt x="515078" y="616943"/>
                  <a:pt x="520009" y="600418"/>
                  <a:pt x="512956" y="591015"/>
                </a:cubicBezTo>
                <a:cubicBezTo>
                  <a:pt x="497186" y="569988"/>
                  <a:pt x="471779" y="557129"/>
                  <a:pt x="457200" y="535259"/>
                </a:cubicBezTo>
                <a:cubicBezTo>
                  <a:pt x="449766" y="524108"/>
                  <a:pt x="443270" y="512270"/>
                  <a:pt x="434898" y="501805"/>
                </a:cubicBezTo>
                <a:cubicBezTo>
                  <a:pt x="371335" y="422350"/>
                  <a:pt x="458942" y="549022"/>
                  <a:pt x="390293" y="446049"/>
                </a:cubicBezTo>
                <a:cubicBezTo>
                  <a:pt x="382859" y="423746"/>
                  <a:pt x="384615" y="395764"/>
                  <a:pt x="367991" y="379141"/>
                </a:cubicBezTo>
                <a:cubicBezTo>
                  <a:pt x="360557" y="371707"/>
                  <a:pt x="352256" y="365049"/>
                  <a:pt x="345688" y="356839"/>
                </a:cubicBezTo>
                <a:cubicBezTo>
                  <a:pt x="289419" y="286503"/>
                  <a:pt x="354934" y="354931"/>
                  <a:pt x="301083" y="301083"/>
                </a:cubicBezTo>
                <a:cubicBezTo>
                  <a:pt x="297366" y="289932"/>
                  <a:pt x="297275" y="276808"/>
                  <a:pt x="289932" y="267629"/>
                </a:cubicBezTo>
                <a:cubicBezTo>
                  <a:pt x="281560" y="257164"/>
                  <a:pt x="266943" y="253699"/>
                  <a:pt x="256478" y="245327"/>
                </a:cubicBezTo>
                <a:cubicBezTo>
                  <a:pt x="177030" y="181769"/>
                  <a:pt x="303690" y="269365"/>
                  <a:pt x="200722" y="200722"/>
                </a:cubicBezTo>
                <a:cubicBezTo>
                  <a:pt x="186453" y="179318"/>
                  <a:pt x="156994" y="130389"/>
                  <a:pt x="133815" y="122663"/>
                </a:cubicBezTo>
                <a:lnTo>
                  <a:pt x="100361" y="111512"/>
                </a:lnTo>
                <a:cubicBezTo>
                  <a:pt x="89210" y="104078"/>
                  <a:pt x="75280" y="99675"/>
                  <a:pt x="66908" y="89210"/>
                </a:cubicBezTo>
                <a:cubicBezTo>
                  <a:pt x="59565" y="80031"/>
                  <a:pt x="61013" y="66270"/>
                  <a:pt x="55756" y="55756"/>
                </a:cubicBezTo>
                <a:cubicBezTo>
                  <a:pt x="49762" y="43769"/>
                  <a:pt x="42931" y="31779"/>
                  <a:pt x="33454" y="22302"/>
                </a:cubicBezTo>
                <a:cubicBezTo>
                  <a:pt x="23977" y="12825"/>
                  <a:pt x="0" y="0"/>
                  <a:pt x="0" y="0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219800" y="5135677"/>
            <a:ext cx="814039" cy="847493"/>
          </a:xfrm>
          <a:custGeom>
            <a:avLst/>
            <a:gdLst>
              <a:gd name="connsiteX0" fmla="*/ 814039 w 814039"/>
              <a:gd name="connsiteY0" fmla="*/ 847493 h 847493"/>
              <a:gd name="connsiteX1" fmla="*/ 735980 w 814039"/>
              <a:gd name="connsiteY1" fmla="*/ 791737 h 847493"/>
              <a:gd name="connsiteX2" fmla="*/ 713678 w 814039"/>
              <a:gd name="connsiteY2" fmla="*/ 724829 h 847493"/>
              <a:gd name="connsiteX3" fmla="*/ 702526 w 814039"/>
              <a:gd name="connsiteY3" fmla="*/ 691376 h 847493"/>
              <a:gd name="connsiteX4" fmla="*/ 669073 w 814039"/>
              <a:gd name="connsiteY4" fmla="*/ 579863 h 847493"/>
              <a:gd name="connsiteX5" fmla="*/ 635619 w 814039"/>
              <a:gd name="connsiteY5" fmla="*/ 568712 h 847493"/>
              <a:gd name="connsiteX6" fmla="*/ 568712 w 814039"/>
              <a:gd name="connsiteY6" fmla="*/ 535259 h 847493"/>
              <a:gd name="connsiteX7" fmla="*/ 512956 w 814039"/>
              <a:gd name="connsiteY7" fmla="*/ 479503 h 847493"/>
              <a:gd name="connsiteX8" fmla="*/ 490653 w 814039"/>
              <a:gd name="connsiteY8" fmla="*/ 457200 h 847493"/>
              <a:gd name="connsiteX9" fmla="*/ 401443 w 814039"/>
              <a:gd name="connsiteY9" fmla="*/ 379142 h 847493"/>
              <a:gd name="connsiteX10" fmla="*/ 379141 w 814039"/>
              <a:gd name="connsiteY10" fmla="*/ 356839 h 847493"/>
              <a:gd name="connsiteX11" fmla="*/ 312234 w 814039"/>
              <a:gd name="connsiteY11" fmla="*/ 312234 h 847493"/>
              <a:gd name="connsiteX12" fmla="*/ 289931 w 814039"/>
              <a:gd name="connsiteY12" fmla="*/ 245327 h 847493"/>
              <a:gd name="connsiteX13" fmla="*/ 278780 w 814039"/>
              <a:gd name="connsiteY13" fmla="*/ 211873 h 847493"/>
              <a:gd name="connsiteX14" fmla="*/ 245326 w 814039"/>
              <a:gd name="connsiteY14" fmla="*/ 200722 h 847493"/>
              <a:gd name="connsiteX15" fmla="*/ 189570 w 814039"/>
              <a:gd name="connsiteY15" fmla="*/ 156117 h 847493"/>
              <a:gd name="connsiteX16" fmla="*/ 144965 w 814039"/>
              <a:gd name="connsiteY16" fmla="*/ 89210 h 847493"/>
              <a:gd name="connsiteX17" fmla="*/ 78058 w 814039"/>
              <a:gd name="connsiteY17" fmla="*/ 66907 h 847493"/>
              <a:gd name="connsiteX18" fmla="*/ 33453 w 814039"/>
              <a:gd name="connsiteY18" fmla="*/ 33454 h 847493"/>
              <a:gd name="connsiteX19" fmla="*/ 11151 w 814039"/>
              <a:gd name="connsiteY19" fmla="*/ 11151 h 847493"/>
              <a:gd name="connsiteX20" fmla="*/ 0 w 814039"/>
              <a:gd name="connsiteY20" fmla="*/ 0 h 84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4039" h="847493">
                <a:moveTo>
                  <a:pt x="814039" y="847493"/>
                </a:moveTo>
                <a:cubicBezTo>
                  <a:pt x="804681" y="841878"/>
                  <a:pt x="746730" y="813237"/>
                  <a:pt x="735980" y="791737"/>
                </a:cubicBezTo>
                <a:cubicBezTo>
                  <a:pt x="725466" y="770710"/>
                  <a:pt x="721112" y="747132"/>
                  <a:pt x="713678" y="724829"/>
                </a:cubicBezTo>
                <a:cubicBezTo>
                  <a:pt x="709961" y="713678"/>
                  <a:pt x="705377" y="702779"/>
                  <a:pt x="702526" y="691376"/>
                </a:cubicBezTo>
                <a:cubicBezTo>
                  <a:pt x="698545" y="675452"/>
                  <a:pt x="676477" y="582331"/>
                  <a:pt x="669073" y="579863"/>
                </a:cubicBezTo>
                <a:cubicBezTo>
                  <a:pt x="657922" y="576146"/>
                  <a:pt x="646133" y="573969"/>
                  <a:pt x="635619" y="568712"/>
                </a:cubicBezTo>
                <a:cubicBezTo>
                  <a:pt x="549148" y="525478"/>
                  <a:pt x="652800" y="563288"/>
                  <a:pt x="568712" y="535259"/>
                </a:cubicBezTo>
                <a:lnTo>
                  <a:pt x="512956" y="479503"/>
                </a:lnTo>
                <a:cubicBezTo>
                  <a:pt x="505522" y="472069"/>
                  <a:pt x="499401" y="463032"/>
                  <a:pt x="490653" y="457200"/>
                </a:cubicBezTo>
                <a:cubicBezTo>
                  <a:pt x="435332" y="420320"/>
                  <a:pt x="466673" y="444372"/>
                  <a:pt x="401443" y="379142"/>
                </a:cubicBezTo>
                <a:cubicBezTo>
                  <a:pt x="394009" y="371708"/>
                  <a:pt x="387889" y="362671"/>
                  <a:pt x="379141" y="356839"/>
                </a:cubicBezTo>
                <a:lnTo>
                  <a:pt x="312234" y="312234"/>
                </a:lnTo>
                <a:lnTo>
                  <a:pt x="289931" y="245327"/>
                </a:lnTo>
                <a:cubicBezTo>
                  <a:pt x="286214" y="234176"/>
                  <a:pt x="289931" y="215590"/>
                  <a:pt x="278780" y="211873"/>
                </a:cubicBezTo>
                <a:lnTo>
                  <a:pt x="245326" y="200722"/>
                </a:lnTo>
                <a:cubicBezTo>
                  <a:pt x="223379" y="186091"/>
                  <a:pt x="205460" y="177304"/>
                  <a:pt x="189570" y="156117"/>
                </a:cubicBezTo>
                <a:cubicBezTo>
                  <a:pt x="173487" y="134674"/>
                  <a:pt x="170394" y="97686"/>
                  <a:pt x="144965" y="89210"/>
                </a:cubicBezTo>
                <a:lnTo>
                  <a:pt x="78058" y="66907"/>
                </a:lnTo>
                <a:cubicBezTo>
                  <a:pt x="63190" y="55756"/>
                  <a:pt x="47731" y="45352"/>
                  <a:pt x="33453" y="33454"/>
                </a:cubicBezTo>
                <a:cubicBezTo>
                  <a:pt x="25376" y="26723"/>
                  <a:pt x="18585" y="18585"/>
                  <a:pt x="11151" y="11151"/>
                </a:cubicBezTo>
                <a:lnTo>
                  <a:pt x="0" y="0"/>
                </a:ln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232370" y="5947858"/>
            <a:ext cx="1122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Boundaries in patch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7150" y="3384200"/>
            <a:ext cx="89700" cy="8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550" y="3536600"/>
            <a:ext cx="89700" cy="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6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Edge Detection with Structured Random </a:t>
            </a:r>
            <a:r>
              <a:rPr lang="en-US" sz="3600" dirty="0"/>
              <a:t>Forests - Algorithm</a:t>
            </a:r>
            <a:endParaRPr lang="en-US" sz="3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90689"/>
                <a:ext cx="5791200" cy="4435474"/>
              </a:xfrm>
            </p:spPr>
            <p:txBody>
              <a:bodyPr>
                <a:normAutofit fontScale="92500" lnSpcReduction="10000"/>
              </a:bodyPr>
              <a:lstStyle/>
              <a:p>
                <a:endParaRPr lang="en-US" dirty="0" smtClean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Extract overlapping 32x32 patches at three </a:t>
                </a:r>
                <a:r>
                  <a:rPr lang="en-US" dirty="0" smtClean="0"/>
                  <a:t>scales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Features </a:t>
                </a:r>
                <a:r>
                  <a:rPr lang="en-US" dirty="0" smtClean="0"/>
                  <a:t>are pixel values and pairwise differences in feature maps (LUV color, gradient magnitude, oriented </a:t>
                </a:r>
                <a:r>
                  <a:rPr lang="en-US" dirty="0" smtClean="0"/>
                  <a:t>gradient)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Predict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boundary maps in the central 16x16 region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 smtClean="0"/>
                  <a:t> trained decision </a:t>
                </a:r>
                <a:r>
                  <a:rPr lang="en-US" dirty="0" smtClean="0"/>
                  <a:t>trees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dirty="0" smtClean="0"/>
                  <a:t>Average </a:t>
                </a:r>
                <a:r>
                  <a:rPr lang="en-US" dirty="0" smtClean="0"/>
                  <a:t>predictions for each pixel across all patches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90689"/>
                <a:ext cx="5791200" cy="4435474"/>
              </a:xfrm>
              <a:blipFill rotWithShape="0">
                <a:blip r:embed="rId2"/>
                <a:stretch>
                  <a:fillRect l="-1895" r="-263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991492"/>
            <a:ext cx="1973400" cy="1310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78" t="52326" r="42864" b="25903"/>
          <a:stretch/>
        </p:blipFill>
        <p:spPr>
          <a:xfrm>
            <a:off x="8306828" y="2872197"/>
            <a:ext cx="517138" cy="5171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331" t="46933" r="36501" b="18177"/>
          <a:stretch/>
        </p:blipFill>
        <p:spPr>
          <a:xfrm>
            <a:off x="6858000" y="2723060"/>
            <a:ext cx="761216" cy="7612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05369" y="1580654"/>
            <a:ext cx="423993" cy="4107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endCxn id="16" idx="0"/>
          </p:cNvCxnSpPr>
          <p:nvPr/>
        </p:nvCxnSpPr>
        <p:spPr>
          <a:xfrm flipH="1">
            <a:off x="7238608" y="1991362"/>
            <a:ext cx="466761" cy="7316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ight Arrow 17"/>
          <p:cNvSpPr/>
          <p:nvPr/>
        </p:nvSpPr>
        <p:spPr>
          <a:xfrm>
            <a:off x="7800057" y="3103667"/>
            <a:ext cx="418392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652452"/>
            <a:ext cx="2152800" cy="1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92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Edge Detection with Structured Random </a:t>
            </a:r>
            <a:r>
              <a:rPr lang="en-US" sz="3600" dirty="0" smtClean="0"/>
              <a:t>Forests - Results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71" y="2058182"/>
            <a:ext cx="4465429" cy="4174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8343" y="1797316"/>
            <a:ext cx="116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BSDS 500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5821913" y="1797316"/>
            <a:ext cx="2840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NYU Depth dataset edges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165942"/>
            <a:ext cx="4419600" cy="3960221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106571" y="5638800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4572000" y="5708496"/>
            <a:ext cx="19822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4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351389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Edge Detection with Structured Random Forests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36400"/>
            <a:ext cx="8073001" cy="369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5032400"/>
            <a:ext cx="8117851" cy="1825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2367" y="3206702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Ground truth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2367" y="5040263"/>
            <a:ext cx="2364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Results (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</a:rPr>
              <a:t>multiscale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86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finding edges is 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8264"/>
            <a:ext cx="4800600" cy="5158477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/>
              <a:t>Cues for 3D shape</a:t>
            </a:r>
          </a:p>
          <a:p>
            <a:endParaRPr lang="en-US" dirty="0" smtClean="0"/>
          </a:p>
          <a:p>
            <a:r>
              <a:rPr lang="en-US" dirty="0" smtClean="0"/>
              <a:t>Group </a:t>
            </a:r>
            <a:r>
              <a:rPr lang="en-US" dirty="0" smtClean="0"/>
              <a:t>pixels into objects or </a:t>
            </a:r>
            <a:r>
              <a:rPr lang="en-US" dirty="0" smtClean="0"/>
              <a:t>parts</a:t>
            </a:r>
          </a:p>
          <a:p>
            <a:endParaRPr lang="en-US" dirty="0"/>
          </a:p>
          <a:p>
            <a:r>
              <a:rPr lang="en-US" dirty="0" smtClean="0"/>
              <a:t>Guiding interactive image </a:t>
            </a:r>
            <a:r>
              <a:rPr lang="en-US" dirty="0" smtClean="0"/>
              <a:t>editing</a:t>
            </a:r>
          </a:p>
          <a:p>
            <a:endParaRPr lang="en-US" dirty="0"/>
          </a:p>
          <a:p>
            <a:r>
              <a:rPr lang="en-US" dirty="0"/>
              <a:t>Recover geometry and viewpoint</a:t>
            </a:r>
          </a:p>
        </p:txBody>
      </p:sp>
      <p:pic>
        <p:nvPicPr>
          <p:cNvPr id="92162" name="Picture 2" descr="http://imagedatabase.cs.washington.edu/demo/rst_1_0_3_0_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281" y="3134983"/>
            <a:ext cx="2327434" cy="174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802754" y="4980714"/>
            <a:ext cx="4116388" cy="1862138"/>
            <a:chOff x="-28575" y="1676401"/>
            <a:chExt cx="9296400" cy="475456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743074" y="2590800"/>
            <a:ext cx="4962527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352" name="Photo Editor Photo" r:id="rId4" imgW="9752381" imgH="7314286" progId="">
                    <p:embed/>
                  </p:oleObj>
                </mc:Choice>
                <mc:Fallback>
                  <p:oleObj name="Photo Editor Photo" r:id="rId4" imgW="9752381" imgH="7314286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4" y="2590800"/>
                          <a:ext cx="4962527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8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9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7" name="Group 16"/>
            <p:cNvGrpSpPr>
              <a:grpSpLocks/>
            </p:cNvGrpSpPr>
            <p:nvPr/>
          </p:nvGrpSpPr>
          <p:grpSpPr bwMode="auto">
            <a:xfrm>
              <a:off x="7058029" y="4953002"/>
              <a:ext cx="1857376" cy="1477963"/>
              <a:chOff x="4446" y="3120"/>
              <a:chExt cx="1170" cy="931"/>
            </a:xfrm>
          </p:grpSpPr>
          <p:sp>
            <p:nvSpPr>
              <p:cNvPr id="36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7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19" name="Group 17"/>
            <p:cNvGrpSpPr>
              <a:grpSpLocks/>
            </p:cNvGrpSpPr>
            <p:nvPr/>
          </p:nvGrpSpPr>
          <p:grpSpPr bwMode="auto">
            <a:xfrm>
              <a:off x="0" y="2743201"/>
              <a:ext cx="1828800" cy="1600201"/>
              <a:chOff x="0" y="1728"/>
              <a:chExt cx="1152" cy="1008"/>
            </a:xfrm>
          </p:grpSpPr>
          <p:sp>
            <p:nvSpPr>
              <p:cNvPr id="34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35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20" name="Group 20"/>
            <p:cNvGrpSpPr>
              <a:grpSpLocks/>
            </p:cNvGrpSpPr>
            <p:nvPr/>
          </p:nvGrpSpPr>
          <p:grpSpPr bwMode="auto">
            <a:xfrm>
              <a:off x="-28575" y="4451373"/>
              <a:ext cx="1843097" cy="1843097"/>
              <a:chOff x="-18" y="2804"/>
              <a:chExt cx="1161" cy="1161"/>
            </a:xfrm>
          </p:grpSpPr>
          <p:sp>
            <p:nvSpPr>
              <p:cNvPr id="31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32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33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2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4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28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29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30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4965647" y="1684375"/>
            <a:ext cx="3799680" cy="1231078"/>
            <a:chOff x="3167030" y="1825625"/>
            <a:chExt cx="8466791" cy="274320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030" y="1825625"/>
              <a:ext cx="2748611" cy="27432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16007" y="1825625"/>
              <a:ext cx="2748611" cy="27432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4984" y="1825625"/>
              <a:ext cx="2768837" cy="27432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26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 (</a:t>
            </a:r>
            <a:r>
              <a:rPr lang="en-US" sz="3200" dirty="0" err="1" smtClean="0"/>
              <a:t>Isola</a:t>
            </a:r>
            <a:r>
              <a:rPr lang="en-US" sz="3200" dirty="0" smtClean="0"/>
              <a:t> et al. ECCV 2014)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438400" y="6400800"/>
            <a:ext cx="739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web.mit.edu/phillipi/www/publications/crisp_boundaries.pdf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01623"/>
            <a:ext cx="5905200" cy="1975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877" y="3522151"/>
            <a:ext cx="64997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Pixel combinations that are unlikely to be together are edges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0" y="2241481"/>
            <a:ext cx="2582321" cy="5924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736" y="4388546"/>
            <a:ext cx="8525358" cy="2012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6877" y="4203880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Algorithm: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939247" y="4205224"/>
            <a:ext cx="16578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Spectral clustering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2667000" y="4234657"/>
            <a:ext cx="2185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Kernel density estimation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63206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Crisp Boundary Detection using </a:t>
            </a:r>
            <a:r>
              <a:rPr lang="en-US" sz="3200" dirty="0" err="1" smtClean="0"/>
              <a:t>Pointwise</a:t>
            </a:r>
            <a:r>
              <a:rPr lang="en-US" sz="3200" dirty="0" smtClean="0"/>
              <a:t> Mutual Information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07715"/>
            <a:ext cx="3334863" cy="26985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3000" y="1482926"/>
            <a:ext cx="5389833" cy="524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395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Holistically-Nested Edge Detection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428" y="1825625"/>
            <a:ext cx="6127144" cy="4498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4986" y="6550223"/>
            <a:ext cx="4359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Xie and Tu, Holistically-Nested </a:t>
            </a:r>
            <a:r>
              <a:rPr lang="en-US" sz="1400" dirty="0">
                <a:hlinkClick r:id="rId3"/>
              </a:rPr>
              <a:t>Edge </a:t>
            </a:r>
            <a:r>
              <a:rPr lang="en-US" sz="1400" dirty="0" smtClean="0">
                <a:hlinkClick r:id="rId3"/>
              </a:rPr>
              <a:t>Detection, ICCV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5664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Holistically-Nested Edge Detection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8989" y="1468195"/>
            <a:ext cx="5146021" cy="50661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4986" y="6550223"/>
            <a:ext cx="43590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hlinkClick r:id="rId3"/>
              </a:rPr>
              <a:t>Xie and Tu, Holistically-Nested </a:t>
            </a:r>
            <a:r>
              <a:rPr lang="en-US" sz="1400" dirty="0">
                <a:hlinkClick r:id="rId3"/>
              </a:rPr>
              <a:t>Edge </a:t>
            </a:r>
            <a:r>
              <a:rPr lang="en-US" sz="1400" dirty="0" smtClean="0">
                <a:hlinkClick r:id="rId3"/>
              </a:rPr>
              <a:t>Detection, ICCV 2015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7440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of edge detection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Local </a:t>
            </a:r>
            <a:r>
              <a:rPr lang="en-US" dirty="0" smtClean="0"/>
              <a:t>edge detection is mostly solved</a:t>
            </a:r>
          </a:p>
          <a:p>
            <a:pPr lvl="1"/>
            <a:r>
              <a:rPr lang="en-US" dirty="0" smtClean="0"/>
              <a:t>Intensity gradient, color, texture </a:t>
            </a:r>
          </a:p>
          <a:p>
            <a:endParaRPr lang="en-US" dirty="0" smtClean="0"/>
          </a:p>
          <a:p>
            <a:r>
              <a:rPr lang="en-US" dirty="0" smtClean="0"/>
              <a:t>Work on RGB-D edge detection is currently more active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Some methods take into account longer contours, but could probably do better</a:t>
            </a:r>
          </a:p>
          <a:p>
            <a:endParaRPr lang="en-US" dirty="0"/>
          </a:p>
          <a:p>
            <a:r>
              <a:rPr lang="en-US" dirty="0" smtClean="0"/>
              <a:t>Often used in combination with object detectors or region classifiers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2181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smtClean="0"/>
              <a:t>Finding straight lines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2228" name="Picture 4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764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0"/>
            <a:ext cx="78867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Finding line segments using connected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9977"/>
            <a:ext cx="8229600" cy="540441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canny edges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</a:t>
            </a:r>
            <a:r>
              <a:rPr lang="en-US" sz="2000" dirty="0" err="1" smtClean="0"/>
              <a:t>gx</a:t>
            </a:r>
            <a:r>
              <a:rPr lang="en-US" sz="2000" dirty="0" smtClean="0"/>
              <a:t>, </a:t>
            </a:r>
            <a:r>
              <a:rPr lang="en-US" sz="2000" dirty="0" err="1" smtClean="0"/>
              <a:t>gy</a:t>
            </a:r>
            <a:r>
              <a:rPr lang="en-US" sz="2000" dirty="0" smtClean="0"/>
              <a:t> (</a:t>
            </a:r>
            <a:r>
              <a:rPr lang="en-US" sz="2000" dirty="0" err="1" smtClean="0"/>
              <a:t>DoG</a:t>
            </a:r>
            <a:r>
              <a:rPr lang="en-US" sz="2000" dirty="0" smtClean="0"/>
              <a:t> in </a:t>
            </a:r>
            <a:r>
              <a:rPr lang="en-US" sz="2000" dirty="0" err="1" smtClean="0"/>
              <a:t>x,y</a:t>
            </a:r>
            <a:r>
              <a:rPr lang="en-US" sz="2000" dirty="0" smtClean="0"/>
              <a:t> directions)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Compute: theta = </a:t>
            </a:r>
            <a:r>
              <a:rPr lang="en-US" sz="2000" dirty="0" err="1" smtClean="0"/>
              <a:t>atan</a:t>
            </a:r>
            <a:r>
              <a:rPr lang="en-US" sz="2000" dirty="0" smtClean="0"/>
              <a:t>(</a:t>
            </a:r>
            <a:r>
              <a:rPr lang="en-US" sz="2000" dirty="0" err="1" smtClean="0"/>
              <a:t>gy</a:t>
            </a:r>
            <a:r>
              <a:rPr lang="en-US" sz="2000" dirty="0" smtClean="0"/>
              <a:t> / </a:t>
            </a:r>
            <a:r>
              <a:rPr lang="en-US" sz="2000" dirty="0" err="1" smtClean="0"/>
              <a:t>gx</a:t>
            </a:r>
            <a:r>
              <a:rPr lang="en-US" sz="2000" dirty="0" smtClean="0"/>
              <a:t>)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Assign each edge to one of 8 directions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For each direction d, get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:</a:t>
            </a:r>
          </a:p>
          <a:p>
            <a:pPr marL="914400" lvl="1" indent="-514350">
              <a:buFont typeface="Arial" pitchFamily="34" charset="0"/>
              <a:buChar char="–"/>
              <a:defRPr/>
            </a:pPr>
            <a:r>
              <a:rPr lang="en-US" sz="2000" dirty="0" smtClean="0"/>
              <a:t>find connected components for edge pixels with directions in {d-1, d, d+1}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Compute straightness and theta of </a:t>
            </a:r>
            <a:r>
              <a:rPr lang="en-US" sz="2400" dirty="0" err="1" smtClean="0"/>
              <a:t>edgelets</a:t>
            </a:r>
            <a:r>
              <a:rPr lang="en-US" sz="2400" dirty="0" smtClean="0"/>
              <a:t> using </a:t>
            </a:r>
            <a:r>
              <a:rPr lang="en-US" sz="2400" dirty="0" err="1" smtClean="0"/>
              <a:t>eig</a:t>
            </a:r>
            <a:r>
              <a:rPr lang="en-US" sz="2400" dirty="0" smtClean="0"/>
              <a:t> of </a:t>
            </a:r>
            <a:r>
              <a:rPr lang="en-US" sz="2400" dirty="0" err="1" smtClean="0"/>
              <a:t>x,y</a:t>
            </a:r>
            <a:r>
              <a:rPr lang="en-US" sz="2400" dirty="0" smtClean="0"/>
              <a:t> 2</a:t>
            </a:r>
            <a:r>
              <a:rPr lang="en-US" sz="2400" baseline="30000" dirty="0" smtClean="0"/>
              <a:t>nd</a:t>
            </a:r>
            <a:r>
              <a:rPr lang="en-US" sz="2400" dirty="0" smtClean="0"/>
              <a:t> moment matrix of their points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endParaRPr lang="en-US" sz="2400" dirty="0" smtClean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400" dirty="0" smtClean="0"/>
              <a:t>Threshold on straightness, store </a:t>
            </a:r>
            <a:r>
              <a:rPr lang="en-US" sz="2400" dirty="0" smtClean="0"/>
              <a:t>segment</a:t>
            </a:r>
            <a:endParaRPr lang="en-US" sz="24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969856"/>
              </p:ext>
            </p:extLst>
          </p:nvPr>
        </p:nvGraphicFramePr>
        <p:xfrm>
          <a:off x="381000" y="5116961"/>
          <a:ext cx="390906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6" name="Equation" r:id="rId3" imgW="2895480" imgH="507960" progId="Equation.3">
                  <p:embed/>
                </p:oleObj>
              </mc:Choice>
              <mc:Fallback>
                <p:oleObj name="Equation" r:id="rId3" imgW="289548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116961"/>
                        <a:ext cx="3909060" cy="685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23299669"/>
              </p:ext>
            </p:extLst>
          </p:nvPr>
        </p:nvGraphicFramePr>
        <p:xfrm>
          <a:off x="4587875" y="5269361"/>
          <a:ext cx="1252538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7" name="Equation" r:id="rId5" imgW="927000" imgH="203040" progId="Equation.3">
                  <p:embed/>
                </p:oleObj>
              </mc:Choice>
              <mc:Fallback>
                <p:oleObj name="Equation" r:id="rId5" imgW="927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5" y="5269361"/>
                        <a:ext cx="1252538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6178144"/>
              </p:ext>
            </p:extLst>
          </p:nvPr>
        </p:nvGraphicFramePr>
        <p:xfrm>
          <a:off x="6553200" y="5451923"/>
          <a:ext cx="2024063" cy="274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8" name="Equation" r:id="rId7" imgW="1498320" imgH="203040" progId="Equation.3">
                  <p:embed/>
                </p:oleObj>
              </mc:Choice>
              <mc:Fallback>
                <p:oleObj name="Equation" r:id="rId7" imgW="149832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5451923"/>
                        <a:ext cx="2024063" cy="274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6467394"/>
              </p:ext>
            </p:extLst>
          </p:nvPr>
        </p:nvGraphicFramePr>
        <p:xfrm>
          <a:off x="6913563" y="5726561"/>
          <a:ext cx="114935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9" name="Equation" r:id="rId9" imgW="850680" imgH="215640" progId="Equation.3">
                  <p:embed/>
                </p:oleObj>
              </mc:Choice>
              <mc:Fallback>
                <p:oleObj name="Equation" r:id="rId9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3563" y="5726561"/>
                        <a:ext cx="1149350" cy="292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391400" y="4994723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Larger eigenvector</a:t>
            </a:r>
            <a:endParaRPr lang="en-US" sz="1200" dirty="0"/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7796600" y="5275323"/>
            <a:ext cx="180198" cy="7619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56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8867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Canny </a:t>
            </a:r>
            <a:r>
              <a:rPr lang="en-US" sz="4000" dirty="0" smtClean="0"/>
              <a:t>lines 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> … </a:t>
            </a:r>
            <a:r>
              <a:rPr lang="en-US" sz="4000" dirty="0" smtClean="0">
                <a:sym typeface="Wingdings" pitchFamily="2" charset="2"/>
              </a:rPr>
              <a:t></a:t>
            </a:r>
            <a:r>
              <a:rPr lang="en-US" sz="4000" dirty="0" smtClean="0"/>
              <a:t>straight edges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066800"/>
            <a:ext cx="41402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2" descr="C:\Documents and Settings\Derek Hoiem\My Documents\Classes\Spring10 - Computer Vision\figs\7\monaco_canny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11956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819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 smtClean="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49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Binary image analysis: </a:t>
            </a:r>
            <a:r>
              <a:rPr lang="en-US" sz="4000" dirty="0" smtClean="0"/>
              <a:t>basic </a:t>
            </a:r>
            <a:r>
              <a:rPr lang="en-US" sz="4000" dirty="0" smtClean="0"/>
              <a:t>steps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 smtClean="0">
                <a:ea typeface="+mn-ea"/>
                <a:cs typeface="+mn-cs"/>
              </a:rPr>
              <a:t>Thresholding</a:t>
            </a:r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 smtClean="0"/>
              <a:t>Clean up the </a:t>
            </a:r>
            <a:r>
              <a:rPr lang="en-US" sz="2800" dirty="0" err="1" smtClean="0"/>
              <a:t>thresholded</a:t>
            </a:r>
            <a:r>
              <a:rPr lang="en-US" sz="2800" dirty="0" smtClean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 smtClean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Describe the blobs with region </a:t>
            </a:r>
            <a:r>
              <a:rPr lang="en-US" sz="2800" dirty="0" smtClean="0">
                <a:solidFill>
                  <a:schemeClr val="tx1"/>
                </a:solidFill>
                <a:latin typeface="+mn-lt"/>
              </a:rPr>
              <a:t>properties</a:t>
            </a:r>
            <a:endParaRPr lang="en-US" sz="28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7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Origin of Edges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4800600"/>
            <a:ext cx="7772400" cy="1371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Edges are caused by a variety of factors</a:t>
            </a: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1588" y="92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667000" y="1447800"/>
          <a:ext cx="2990850" cy="2857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07" name="Photo Editor Photo" r:id="rId4" imgW="2991268" imgH="2857899" progId="">
                  <p:embed/>
                </p:oleObj>
              </mc:Choice>
              <mc:Fallback>
                <p:oleObj name="Photo Editor Photo" r:id="rId4" imgW="2991268" imgH="2857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447800"/>
                        <a:ext cx="2990850" cy="2857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638800" y="2330450"/>
            <a:ext cx="1865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depth discontinuity</a:t>
            </a:r>
          </a:p>
        </p:txBody>
      </p:sp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5638800" y="2971800"/>
            <a:ext cx="25209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color discontinuity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5638800" y="3625850"/>
            <a:ext cx="23701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illumination discontinuity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5638800" y="1676400"/>
            <a:ext cx="27019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surface normal discontinuity</a:t>
            </a:r>
          </a:p>
        </p:txBody>
      </p:sp>
      <p:sp>
        <p:nvSpPr>
          <p:cNvPr id="3082" name="Text Box 12"/>
          <p:cNvSpPr txBox="1">
            <a:spLocks noChangeArrowheads="1"/>
          </p:cNvSpPr>
          <p:nvPr/>
        </p:nvSpPr>
        <p:spPr bwMode="auto">
          <a:xfrm>
            <a:off x="7239000" y="6477000"/>
            <a:ext cx="1841500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1323202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dirty="0" smtClean="0"/>
              <a:t>Two pixel values</a:t>
            </a:r>
          </a:p>
          <a:p>
            <a:pPr lvl="1" eaLnBrk="1" hangingPunct="1"/>
            <a:r>
              <a:rPr lang="en-US" dirty="0" smtClean="0"/>
              <a:t>Foreground and background</a:t>
            </a:r>
          </a:p>
          <a:p>
            <a:pPr lvl="1" eaLnBrk="1" hangingPunct="1"/>
            <a:r>
              <a:rPr lang="en-US" dirty="0" smtClean="0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86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5362575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sz="2800" dirty="0" smtClean="0"/>
              <a:t>Grayscale -&gt; binary mask</a:t>
            </a:r>
          </a:p>
          <a:p>
            <a:pPr eaLnBrk="1" hangingPunct="1"/>
            <a:r>
              <a:rPr lang="en-US" sz="2800" dirty="0" smtClean="0"/>
              <a:t>Useful if object of interest’s intensity distribution is distinct from background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>
              <a:buFontTx/>
              <a:buNone/>
            </a:pP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>
                <a:hlinkClick r:id="rId3"/>
              </a:rPr>
              <a:t>Example</a:t>
            </a:r>
            <a:r>
              <a:rPr lang="en-US" sz="1800" dirty="0" smtClean="0"/>
              <a:t> http://homepages.inf.ed.ac.uk/rbf/CVonline/LOCAL_COPIES/FITZGIBBON/simplebinary.html</a:t>
            </a:r>
          </a:p>
          <a:p>
            <a:pPr eaLnBrk="1" hangingPunct="1"/>
            <a:endParaRPr lang="en-US" sz="1800" dirty="0" smtClean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479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 smtClean="0"/>
              <a:t>Thresholding</a:t>
            </a:r>
            <a:endParaRPr lang="en-US" sz="4000" dirty="0" smtClean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sym typeface="Wingdings" pitchFamily="2" charset="2"/>
              </a:rPr>
              <a:t>threshold to create a binary output.</a:t>
            </a:r>
            <a:endParaRPr lang="en-US" sz="2400" dirty="0" smtClean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50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sym typeface="Wingdings" pitchFamily="2" charset="2"/>
              </a:rPr>
              <a:t>threshold to create a binary output.</a:t>
            </a:r>
            <a:endParaRPr lang="en-US" sz="2400" dirty="0" smtClean="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4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sym typeface="Wingdings" pitchFamily="2" charset="2"/>
              </a:rPr>
              <a:t>threshold to create a binary output.</a:t>
            </a:r>
            <a:endParaRPr lang="en-US" sz="2400" dirty="0" smtClean="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2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smtClean="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 smtClean="0"/>
              <a:t>Given a grayscale image or an intermediate matrix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>
                <a:sym typeface="Wingdings" pitchFamily="2" charset="2"/>
              </a:rPr>
              <a:t> </a:t>
            </a:r>
            <a:r>
              <a:rPr lang="en-US" sz="2400" dirty="0" smtClean="0">
                <a:sym typeface="Wingdings" pitchFamily="2" charset="2"/>
              </a:rPr>
              <a:t>threshold to create a binary output.</a:t>
            </a:r>
            <a:endParaRPr lang="en-US" sz="2400" dirty="0" smtClean="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3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4191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</p:spTree>
    <p:extLst>
      <p:ext uri="{BB962C8B-B14F-4D97-AF65-F5344CB8AC3E}">
        <p14:creationId xmlns:p14="http://schemas.microsoft.com/office/powerpoint/2010/main" val="17073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276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/>
              <a:t>What to do with “noisy” binary outputs?</a:t>
            </a:r>
          </a:p>
          <a:p>
            <a:pPr lvl="1"/>
            <a:r>
              <a:rPr lang="en-US" sz="2400" dirty="0" smtClean="0"/>
              <a:t>Holes</a:t>
            </a:r>
          </a:p>
          <a:p>
            <a:pPr lvl="1"/>
            <a:r>
              <a:rPr lang="en-US" sz="2400" dirty="0" smtClean="0"/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65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Change the shape of the foreground regions via intersection/union operations between a scanning structuring element and binary image.</a:t>
            </a:r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Useful to clean up result from </a:t>
            </a:r>
            <a:r>
              <a:rPr lang="en-US" sz="2800" dirty="0" err="1" smtClean="0"/>
              <a:t>thresholding</a:t>
            </a:r>
            <a:endParaRPr lang="en-US" sz="2800" dirty="0" smtClean="0"/>
          </a:p>
          <a:p>
            <a:pPr eaLnBrk="1" hangingPunct="1"/>
            <a:endParaRPr lang="en-US" sz="1000" dirty="0" smtClean="0"/>
          </a:p>
          <a:p>
            <a:pPr eaLnBrk="1" hangingPunct="1"/>
            <a:r>
              <a:rPr lang="en-US" sz="2800" dirty="0" smtClean="0"/>
              <a:t>Basic operators are:</a:t>
            </a:r>
          </a:p>
          <a:p>
            <a:pPr lvl="1" eaLnBrk="1" hangingPunct="1"/>
            <a:r>
              <a:rPr lang="en-US" dirty="0" smtClean="0"/>
              <a:t>Dilation</a:t>
            </a:r>
          </a:p>
          <a:p>
            <a:pPr lvl="1" eaLnBrk="1" hangingPunct="1"/>
            <a:r>
              <a:rPr lang="en-US" dirty="0" smtClean="0"/>
              <a:t>Erosion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21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628650" y="75674"/>
            <a:ext cx="7886700" cy="914401"/>
          </a:xfrm>
        </p:spPr>
        <p:txBody>
          <a:bodyPr>
            <a:normAutofit/>
          </a:bodyPr>
          <a:lstStyle/>
          <a:p>
            <a:r>
              <a:rPr lang="en-US" dirty="0" err="1" smtClean="0"/>
              <a:t>Closeup</a:t>
            </a:r>
            <a:r>
              <a:rPr lang="en-US" dirty="0" smtClean="0"/>
              <a:t> of edges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2292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274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Expands connected components</a:t>
            </a:r>
          </a:p>
          <a:p>
            <a:pPr eaLnBrk="1" hangingPunct="1"/>
            <a:r>
              <a:rPr lang="en-US" sz="2800" dirty="0" smtClean="0"/>
              <a:t>Grow features</a:t>
            </a:r>
          </a:p>
          <a:p>
            <a:pPr eaLnBrk="1" hangingPunct="1"/>
            <a:r>
              <a:rPr lang="en-US" sz="2800" dirty="0" smtClean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1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Erode connected components</a:t>
            </a:r>
          </a:p>
          <a:p>
            <a:pPr eaLnBrk="1" hangingPunct="1"/>
            <a:r>
              <a:rPr lang="en-US" sz="2800" dirty="0" smtClean="0"/>
              <a:t>Shrink features</a:t>
            </a:r>
          </a:p>
          <a:p>
            <a:pPr eaLnBrk="1" hangingPunct="1"/>
            <a:r>
              <a:rPr lang="en-US" sz="2800" dirty="0" smtClean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5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 smtClean="0"/>
              <a:t>Masks</a:t>
            </a:r>
            <a:r>
              <a:rPr lang="en-US" sz="2800" smtClean="0"/>
              <a:t> of varying shapes and sizes used to perform morphology, for example: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Scan mask across foreground pixels to transform the binary image</a:t>
            </a:r>
          </a:p>
          <a:p>
            <a:pPr eaLnBrk="1" hangingPunct="1"/>
            <a:endParaRPr lang="en-US" sz="2800" smtClean="0"/>
          </a:p>
          <a:p>
            <a:pPr eaLnBrk="1" hangingPunct="1">
              <a:buFontTx/>
              <a:buNone/>
            </a:pPr>
            <a:r>
              <a:rPr lang="en-US" sz="1800" b="1" smtClean="0"/>
              <a:t>&gt;&gt; </a:t>
            </a:r>
            <a:r>
              <a:rPr lang="en-US" sz="1800" b="1" smtClean="0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82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 dirty="0" smtClean="0"/>
              <a:t>Dilation</a:t>
            </a:r>
            <a:r>
              <a:rPr lang="en-US" sz="2800" dirty="0" smtClean="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</a:t>
            </a: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</a:rPr>
              <a:t> Kristen </a:t>
            </a:r>
            <a:r>
              <a:rPr lang="en-US" sz="1200" b="0" dirty="0" err="1" smtClean="0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0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180049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endParaRPr lang="en-US" sz="2400" b="1" kern="1200" dirty="0" smtClean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graphicFrame>
        <p:nvGraphicFramePr>
          <p:cNvPr id="494594" name="Object 2"/>
          <p:cNvGraphicFramePr>
            <a:graphicFrameLocks noChangeAspect="1"/>
          </p:cNvGraphicFramePr>
          <p:nvPr/>
        </p:nvGraphicFramePr>
        <p:xfrm>
          <a:off x="5499100" y="3192463"/>
          <a:ext cx="31067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4" name="Ligning" r:id="rId4" imgW="1117440" imgH="203040" progId="Equation.3">
                  <p:embed/>
                </p:oleObj>
              </mc:Choice>
              <mc:Fallback>
                <p:oleObj name="Ligning" r:id="rId4" imgW="11174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192463"/>
                        <a:ext cx="310673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127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6166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4916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3896674"/>
              </p:ext>
            </p:extLst>
          </p:nvPr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437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4032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8606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3316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1550988" cy="1219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62000" y="44958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448300" y="42291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5829300" y="4229100"/>
            <a:ext cx="1066800" cy="533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 flipH="1" flipV="1">
            <a:off x="6057900" y="4229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38100" y="5143500"/>
            <a:ext cx="1066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6460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095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</a:t>
            </a:r>
            <a:r>
              <a:rPr lang="en-US" sz="2400" b="1" kern="1200" dirty="0" smtClean="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Element</a:t>
            </a:r>
            <a:endParaRPr lang="en-US" sz="2400" b="1" kern="1200" dirty="0">
              <a:solidFill>
                <a:srgbClr val="333399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8162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09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dilation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2466" name="Picture 2" descr="https://upload.wikimedia.org/wikipedia/commons/thumb/8/8d/Dilation.png/220px-Dilat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92" y="1690689"/>
            <a:ext cx="482061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09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03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397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884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mtClean="0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0421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2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44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267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4643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4340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143000"/>
            <a:ext cx="411638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657600" y="4572000"/>
            <a:ext cx="381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rot="5400000" flipH="1" flipV="1">
            <a:off x="5753100" y="46101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2" descr="C:\Documents and Settings\Derek Hoiem\My Documents\My Pictures\monte carlo\monaco0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2057400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5400000" flipH="1" flipV="1">
            <a:off x="3086100" y="5143500"/>
            <a:ext cx="1066800" cy="5334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628650" y="75674"/>
            <a:ext cx="7886700" cy="9144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Closeup of edges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729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513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815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587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113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403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example for erosion</a:t>
            </a:r>
            <a:endParaRPr lang="en-US" dirty="0"/>
          </a:p>
        </p:txBody>
      </p:sp>
      <p:pic>
        <p:nvPicPr>
          <p:cNvPr id="63490" name="Picture 2" descr="https://upload.wikimedia.org/wikipedia/commons/thumb/3/3a/Erosion.png/220px-Erosi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1692" y="1690689"/>
            <a:ext cx="4820616" cy="475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02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erode</a:t>
            </a:r>
            <a:r>
              <a:rPr lang="en-US" sz="2800" dirty="0" smtClean="0"/>
              <a:t>, then dilate</a:t>
            </a:r>
          </a:p>
          <a:p>
            <a:pPr eaLnBrk="1" hangingPunct="1"/>
            <a:r>
              <a:rPr lang="en-US" sz="2800" dirty="0" smtClean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04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 smtClean="0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First dilate</a:t>
            </a:r>
            <a:r>
              <a:rPr lang="en-US" sz="2800" dirty="0" smtClean="0"/>
              <a:t>, then erode </a:t>
            </a:r>
          </a:p>
          <a:p>
            <a:pPr eaLnBrk="1" hangingPunct="1"/>
            <a:r>
              <a:rPr lang="en-US" sz="2800" dirty="0" smtClean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Applet: </a:t>
            </a:r>
            <a:r>
              <a:rPr lang="en-US" dirty="0" smtClean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80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428822" y="106363"/>
            <a:ext cx="8500767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277000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Dilation and erosion typically performed on binary images.</a:t>
            </a:r>
          </a:p>
          <a:p>
            <a:r>
              <a:rPr lang="en-US" sz="2800" dirty="0" smtClean="0"/>
              <a:t>If image is grayscale: </a:t>
            </a:r>
            <a:endParaRPr lang="en-US" dirty="0"/>
          </a:p>
          <a:p>
            <a:pPr lvl="1"/>
            <a:r>
              <a:rPr lang="en-US" dirty="0" err="1" smtClean="0"/>
              <a:t>Diation</a:t>
            </a:r>
            <a:r>
              <a:rPr lang="en-US" dirty="0" smtClean="0"/>
              <a:t>: take the neighborhood </a:t>
            </a:r>
            <a:r>
              <a:rPr lang="en-US" b="1" dirty="0" smtClean="0"/>
              <a:t>MAX</a:t>
            </a:r>
          </a:p>
          <a:p>
            <a:pPr lvl="1"/>
            <a:r>
              <a:rPr lang="en-US" sz="2400" dirty="0" smtClean="0"/>
              <a:t>Erosion: take the neighborhood </a:t>
            </a:r>
            <a:r>
              <a:rPr lang="en-US" sz="2400" b="1" dirty="0" smtClean="0"/>
              <a:t>MIN</a:t>
            </a: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6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mtClean="0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 smtClean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 smtClean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 smtClean="0"/>
          </a:p>
          <a:p>
            <a:r>
              <a:rPr lang="en-US" sz="2800" dirty="0" smtClean="0"/>
              <a:t>How to demarcate multiple regions of interest? </a:t>
            </a:r>
          </a:p>
          <a:p>
            <a:pPr lvl="1"/>
            <a:r>
              <a:rPr lang="en-US" sz="2400" dirty="0" smtClean="0"/>
              <a:t>Count objects</a:t>
            </a:r>
          </a:p>
          <a:p>
            <a:pPr lvl="1"/>
            <a:r>
              <a:rPr lang="en-US" sz="2400" dirty="0" smtClean="0"/>
              <a:t>Compute further features per object</a:t>
            </a:r>
          </a:p>
          <a:p>
            <a:pPr>
              <a:buFontTx/>
              <a:buNone/>
            </a:pPr>
            <a:endParaRPr lang="en-US" sz="2800" dirty="0" smtClean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7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1$&#10;\end{document}&#10;"/>
  <p:tag name="EXTERNALNAME" val="Edittex"/>
  <p:tag name="BLEND" val="False"/>
  <p:tag name="TRANSPARENT" val="False"/>
  <p:tag name="BITMAPFORMAT" val="bmpmono"/>
  <p:tag name="DEBUGINTERACTIVE" val="True"/>
  <p:tag name="ORIGWIDTH" val="20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sigma = 2$&#10;\end{document}&#10;"/>
  <p:tag name="EXTERNALNAME" val="Edittex"/>
  <p:tag name="BLEND" val="False"/>
  <p:tag name="TRANSPARENT" val="False"/>
  <p:tag name="BITMAPFORMAT" val="bmpmono"/>
  <p:tag name="DEBUGINTERACTIVE" val="True"/>
  <p:tag name="ORIGWIDTH" val="206.12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8744</TotalTime>
  <Words>3145</Words>
  <Application>Microsoft Office PowerPoint</Application>
  <PresentationFormat>On-screen Show (4:3)</PresentationFormat>
  <Paragraphs>1042</Paragraphs>
  <Slides>118</Slides>
  <Notes>77</Notes>
  <HiddenSlides>5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118</vt:i4>
      </vt:variant>
    </vt:vector>
  </HeadingPairs>
  <TitlesOfParts>
    <vt:vector size="132" baseType="lpstr">
      <vt:lpstr>Arial</vt:lpstr>
      <vt:lpstr>Calibri</vt:lpstr>
      <vt:lpstr>Calibri Light</vt:lpstr>
      <vt:lpstr>Cambria Math</vt:lpstr>
      <vt:lpstr>Courier New</vt:lpstr>
      <vt:lpstr>Symbol</vt:lpstr>
      <vt:lpstr>Tahoma</vt:lpstr>
      <vt:lpstr>Times New Roman</vt:lpstr>
      <vt:lpstr>Wingdings</vt:lpstr>
      <vt:lpstr>Office Theme</vt:lpstr>
      <vt:lpstr>Bitmap Image</vt:lpstr>
      <vt:lpstr>Photo Editor Photo</vt:lpstr>
      <vt:lpstr>Equation</vt:lpstr>
      <vt:lpstr>Ligning</vt:lpstr>
      <vt:lpstr>Edge Detection</vt:lpstr>
      <vt:lpstr>Administrative Stuffs</vt:lpstr>
      <vt:lpstr>Previous three classes: Image Filtering</vt:lpstr>
      <vt:lpstr>Today’s class</vt:lpstr>
      <vt:lpstr>Why finding edges is important</vt:lpstr>
      <vt:lpstr>Origin of Edges</vt:lpstr>
      <vt:lpstr>Closeup of edges</vt:lpstr>
      <vt:lpstr>PowerPoint Presentation</vt:lpstr>
      <vt:lpstr>PowerPoint Presentation</vt:lpstr>
      <vt:lpstr>PowerPoint Presentation</vt:lpstr>
      <vt:lpstr>Characterizing edges</vt:lpstr>
      <vt:lpstr>Intensity profile</vt:lpstr>
      <vt:lpstr>With a little Gaussian noise</vt:lpstr>
      <vt:lpstr>Effects of noise</vt:lpstr>
      <vt:lpstr>Effects of noise</vt:lpstr>
      <vt:lpstr>Solution: smooth first</vt:lpstr>
      <vt:lpstr>Derivative theorem of convolution</vt:lpstr>
      <vt:lpstr>Derivative of Gaussian filter</vt:lpstr>
      <vt:lpstr>Tradeoff between smoothing and localization</vt:lpstr>
      <vt:lpstr>Implementation issues</vt:lpstr>
      <vt:lpstr>Designing an edge detector</vt:lpstr>
      <vt:lpstr>Canny edge detector</vt:lpstr>
      <vt:lpstr>Example</vt:lpstr>
      <vt:lpstr>Derivative of Gaussian filter</vt:lpstr>
      <vt:lpstr>Compute Gradients (DoG)</vt:lpstr>
      <vt:lpstr>Get Orientation at Each Pixel</vt:lpstr>
      <vt:lpstr>Non-maximum suppression for each orientation</vt:lpstr>
      <vt:lpstr>Bilinear Interpolation</vt:lpstr>
      <vt:lpstr>Sidebar: Interpolation options</vt:lpstr>
      <vt:lpstr>Before Non-max Suppression</vt:lpstr>
      <vt:lpstr>After non-max suppression</vt:lpstr>
      <vt:lpstr>Hysteresis thresholding</vt:lpstr>
      <vt:lpstr>Hysteresis thresholding</vt:lpstr>
      <vt:lpstr>Final Canny Edges</vt:lpstr>
      <vt:lpstr>Canny edge detector</vt:lpstr>
      <vt:lpstr>Effect of  (Gaussian kernel spread/size)</vt:lpstr>
      <vt:lpstr>Learning to detect boundaries</vt:lpstr>
      <vt:lpstr>pB boundary detector</vt:lpstr>
      <vt:lpstr>pB Boundary Detector</vt:lpstr>
      <vt:lpstr>PowerPoint Presentation</vt:lpstr>
      <vt:lpstr>Results</vt:lpstr>
      <vt:lpstr>Results</vt:lpstr>
      <vt:lpstr>PowerPoint Presentation</vt:lpstr>
      <vt:lpstr>PowerPoint Presentation</vt:lpstr>
      <vt:lpstr>Global pB boundary detector</vt:lpstr>
      <vt:lpstr>Edge Detection with Structured Random Forests (Dollar and Zitnick ICCV 2013)</vt:lpstr>
      <vt:lpstr>Edge Detection with Structured Random Forests - Algorithm</vt:lpstr>
      <vt:lpstr>Edge Detection with Structured Random Forests - Results</vt:lpstr>
      <vt:lpstr>Edge Detection with Structured Random Forests</vt:lpstr>
      <vt:lpstr>Crisp Boundary Detection using Pointwise Mutual Information (Isola et al. ECCV 2014)</vt:lpstr>
      <vt:lpstr>Crisp Boundary Detection using Pointwise Mutual Information</vt:lpstr>
      <vt:lpstr>Holistically-Nested Edge Detection</vt:lpstr>
      <vt:lpstr>Holistically-Nested Edge Detection</vt:lpstr>
      <vt:lpstr>State of edge detection</vt:lpstr>
      <vt:lpstr>Finding straight lines</vt:lpstr>
      <vt:lpstr>Finding line segments using connected components</vt:lpstr>
      <vt:lpstr>Canny lines  … straight edges</vt:lpstr>
      <vt:lpstr>Binary images</vt:lpstr>
      <vt:lpstr>Binary image analysis: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Sequential connected components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PowerPoint Presentation</vt:lpstr>
      <vt:lpstr>PowerPoint Presentation</vt:lpstr>
      <vt:lpstr>Binary images</vt:lpstr>
      <vt:lpstr>OpenCV Demo</vt:lpstr>
      <vt:lpstr>Things to remember</vt:lpstr>
      <vt:lpstr>Next classes: Correspondence and Alignment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Vision</dc:title>
  <dc:creator>Huang Jia-Bin</dc:creator>
  <cp:lastModifiedBy>Huang Jia-Bin</cp:lastModifiedBy>
  <cp:revision>192</cp:revision>
  <dcterms:created xsi:type="dcterms:W3CDTF">2016-08-21T04:59:05Z</dcterms:created>
  <dcterms:modified xsi:type="dcterms:W3CDTF">2016-09-08T01:39:55Z</dcterms:modified>
</cp:coreProperties>
</file>