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sldIdLst>
    <p:sldId id="257" r:id="rId2"/>
    <p:sldId id="262" r:id="rId3"/>
    <p:sldId id="503" r:id="rId4"/>
    <p:sldId id="579" r:id="rId5"/>
    <p:sldId id="580" r:id="rId6"/>
    <p:sldId id="590" r:id="rId7"/>
    <p:sldId id="574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7" r:id="rId26"/>
    <p:sldId id="529" r:id="rId27"/>
    <p:sldId id="530" r:id="rId28"/>
    <p:sldId id="531" r:id="rId29"/>
    <p:sldId id="586" r:id="rId30"/>
    <p:sldId id="588" r:id="rId31"/>
    <p:sldId id="589" r:id="rId32"/>
    <p:sldId id="532" r:id="rId33"/>
    <p:sldId id="581" r:id="rId34"/>
    <p:sldId id="585" r:id="rId35"/>
    <p:sldId id="584" r:id="rId36"/>
    <p:sldId id="533" r:id="rId37"/>
    <p:sldId id="546" r:id="rId38"/>
    <p:sldId id="547" r:id="rId39"/>
    <p:sldId id="548" r:id="rId40"/>
    <p:sldId id="549" r:id="rId41"/>
    <p:sldId id="550" r:id="rId42"/>
    <p:sldId id="551" r:id="rId43"/>
    <p:sldId id="578" r:id="rId44"/>
    <p:sldId id="575" r:id="rId45"/>
    <p:sldId id="576" r:id="rId46"/>
    <p:sldId id="577" r:id="rId47"/>
    <p:sldId id="571" r:id="rId48"/>
    <p:sldId id="26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3C3C3C"/>
    <a:srgbClr val="50505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>
        <p:scale>
          <a:sx n="150" d="100"/>
          <a:sy n="150" d="100"/>
        </p:scale>
        <p:origin x="31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8530-FA70-466B-A92D-42BAEA139F1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FF3C-7111-4713-B058-2B84BB39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AD7D1-FF9B-4944-8472-853CB0953D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28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C7D6B-5D2C-4E9C-8CD7-918378919E4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43AA6-3D89-4250-BB99-B83F252CE1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EB134-728E-4C52-B216-3102136384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4FA3A-0389-41AD-B2AF-5E715C7A77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06177-587F-415C-A7B6-4916762CC9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B1F21-F7A7-4EB1-86EE-2BEE65C5D8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3C470-BC8B-47C2-AD06-16B2F0FB1C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7DD54C-DDF0-4E3C-AB77-D592930F57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F93C4-4623-4DE5-8690-898B3B36F8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993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.wikipedia.org/wiki/Ren%C3%A9_Magritt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.xml"/><Relationship Id="rId7" Type="http://schemas.openxmlformats.org/officeDocument/2006/relationships/image" Target="../media/image35.png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0808" y="430097"/>
            <a:ext cx="10345615" cy="1051169"/>
          </a:xfrm>
        </p:spPr>
        <p:txBody>
          <a:bodyPr>
            <a:normAutofit/>
          </a:bodyPr>
          <a:lstStyle/>
          <a:p>
            <a:r>
              <a:rPr lang="en-US" sz="4800" dirty="0"/>
              <a:t>Image </a:t>
            </a:r>
            <a:r>
              <a:rPr lang="en-US" sz="4800" dirty="0" smtClean="0"/>
              <a:t>Pyramids </a:t>
            </a:r>
            <a:r>
              <a:rPr lang="en-US" sz="4800" dirty="0"/>
              <a:t>and </a:t>
            </a:r>
            <a:r>
              <a:rPr lang="en-US" sz="4800" dirty="0" smtClean="0"/>
              <a:t>Applications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1" y="5781898"/>
            <a:ext cx="8135017" cy="987726"/>
          </a:xfrm>
        </p:spPr>
        <p:txBody>
          <a:bodyPr>
            <a:noAutofit/>
          </a:bodyPr>
          <a:lstStyle/>
          <a:p>
            <a:r>
              <a:rPr lang="en-US" sz="2800" dirty="0"/>
              <a:t>Computer Vision</a:t>
            </a:r>
          </a:p>
          <a:p>
            <a:r>
              <a:rPr lang="en-US" sz="2800" dirty="0"/>
              <a:t>Jia-Bin Huang, Virginia Tech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2680" y="6514608"/>
            <a:ext cx="2126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Golconda, </a:t>
            </a:r>
            <a:r>
              <a:rPr lang="en-US" sz="1200" dirty="0">
                <a:hlinkClick r:id="rId2" tooltip="René Magritte"/>
              </a:rPr>
              <a:t>René </a:t>
            </a:r>
            <a:r>
              <a:rPr lang="en-US" sz="1200" dirty="0" smtClean="0">
                <a:hlinkClick r:id="rId2" tooltip="René Magritte"/>
              </a:rPr>
              <a:t>Magritte</a:t>
            </a:r>
            <a:r>
              <a:rPr lang="en-US" sz="1200" dirty="0" smtClean="0"/>
              <a:t>, 1953</a:t>
            </a:r>
            <a:endParaRPr lang="en-US" sz="1200" dirty="0"/>
          </a:p>
        </p:txBody>
      </p:sp>
      <p:pic>
        <p:nvPicPr>
          <p:cNvPr id="6" name="Picture 5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068" y="1556248"/>
            <a:ext cx="5163172" cy="41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7440" y="1115219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51263" y="6369050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/>
        </p:nvGraphicFramePr>
        <p:xfrm>
          <a:off x="1752600" y="2097088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97088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895600"/>
            <a:ext cx="27273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4343400"/>
            <a:ext cx="273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6934200" y="2743200"/>
            <a:ext cx="11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 = image</a:t>
            </a:r>
          </a:p>
          <a:p>
            <a:r>
              <a:rPr lang="en-US" sz="2000" dirty="0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172200" y="25908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429000" y="6369050"/>
            <a:ext cx="254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400800" y="6356350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Thresholded Image</a:t>
            </a:r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>
            <p:extLst/>
          </p:nvPr>
        </p:nvGraphicFramePr>
        <p:xfrm>
          <a:off x="1254125" y="2097088"/>
          <a:ext cx="60880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2476440" imgH="355320" progId="Equation.3">
                  <p:embed/>
                </p:oleObj>
              </mc:Choice>
              <mc:Fallback>
                <p:oleObj name="Equation" r:id="rId5" imgW="24764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097088"/>
                        <a:ext cx="60880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701" y="2895600"/>
            <a:ext cx="2742598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151239" y="3657600"/>
            <a:ext cx="163961" cy="7811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15200" y="40386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1400" y="5029200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5486400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895600"/>
            <a:ext cx="273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324600" y="48006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096000" y="2514600"/>
            <a:ext cx="2227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mean of </a:t>
            </a:r>
            <a:r>
              <a:rPr lang="en-US" sz="2000" dirty="0" smtClean="0"/>
              <a:t>template g</a:t>
            </a:r>
            <a:endParaRPr lang="en-US" sz="2000" dirty="0"/>
          </a:p>
        </p:txBody>
      </p:sp>
      <p:cxnSp>
        <p:nvCxnSpPr>
          <p:cNvPr id="30" name="Straight Arrow Connector 29"/>
          <p:cNvCxnSpPr>
            <a:stCxn id="2066" idx="1"/>
          </p:cNvCxnSpPr>
          <p:nvPr/>
        </p:nvCxnSpPr>
        <p:spPr>
          <a:xfrm flipH="1" flipV="1">
            <a:off x="4876800" y="2590800"/>
            <a:ext cx="1219200" cy="123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28650" y="365127"/>
            <a:ext cx="7886700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Matching with filters</a:t>
            </a:r>
            <a:endParaRPr lang="en-US" dirty="0" smtClean="0"/>
          </a:p>
        </p:txBody>
      </p:sp>
      <p:pic>
        <p:nvPicPr>
          <p:cNvPr id="2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7440" y="1115219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3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533399" y="990600"/>
            <a:ext cx="6926843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2: </a:t>
            </a:r>
            <a:r>
              <a:rPr lang="en-US" dirty="0" smtClean="0"/>
              <a:t>Sum of squared </a:t>
            </a:r>
            <a:r>
              <a:rPr lang="en-US" dirty="0" smtClean="0"/>
              <a:t>differences (SSD)</a:t>
            </a: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895600"/>
            <a:ext cx="273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438900" y="63547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6" imgW="2336760" imgH="355320" progId="Equation.3">
                  <p:embed/>
                </p:oleObj>
              </mc:Choice>
              <mc:Fallback>
                <p:oleObj name="Equation" r:id="rId6" imgW="2336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895600"/>
            <a:ext cx="273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08850" y="40005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8650" y="365127"/>
            <a:ext cx="7886700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Matching with filters</a:t>
            </a:r>
            <a:endParaRPr lang="en-US" dirty="0" smtClean="0"/>
          </a:p>
        </p:txBody>
      </p:sp>
      <p:pic>
        <p:nvPicPr>
          <p:cNvPr id="1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7440" y="1115219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Can SSD be implemented with linear filters?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41530"/>
              </p:ext>
            </p:extLst>
          </p:nvPr>
        </p:nvGraphicFramePr>
        <p:xfrm>
          <a:off x="1654175" y="232568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2568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Matching with filters</a:t>
            </a:r>
          </a:p>
        </p:txBody>
      </p:sp>
      <p:graphicFrame>
        <p:nvGraphicFramePr>
          <p:cNvPr id="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51115"/>
              </p:ext>
            </p:extLst>
          </p:nvPr>
        </p:nvGraphicFramePr>
        <p:xfrm>
          <a:off x="580231" y="4130675"/>
          <a:ext cx="7894638" cy="65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5" imgW="4279680" imgH="355320" progId="Equation.3">
                  <p:embed/>
                </p:oleObj>
              </mc:Choice>
              <mc:Fallback>
                <p:oleObj name="Equation" r:id="rId5" imgW="4279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" y="4130675"/>
                        <a:ext cx="7894638" cy="654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96865" y="5302574"/>
            <a:ext cx="1296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Constant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2408" y="5302574"/>
            <a:ext cx="2040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Filtering with g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921402" y="5302574"/>
            <a:ext cx="3012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Filtering with box filter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221506" y="4625076"/>
            <a:ext cx="1" cy="6774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62134" y="4625076"/>
            <a:ext cx="2" cy="6775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27648" y="4625076"/>
            <a:ext cx="2" cy="6804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277" y="10683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05117" y="9906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895600"/>
            <a:ext cx="273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Matching with filters</a:t>
            </a:r>
          </a:p>
        </p:txBody>
      </p:sp>
    </p:spTree>
    <p:extLst>
      <p:ext uri="{BB962C8B-B14F-4D97-AF65-F5344CB8AC3E}">
        <p14:creationId xmlns:p14="http://schemas.microsoft.com/office/powerpoint/2010/main" val="900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2209800" y="5867400"/>
            <a:ext cx="5703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Matlab: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normxcorr2(template, im)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553200" y="2514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239001" y="30464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3919538" y="2449513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67201" y="30480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61938" y="3209925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4" imgW="3454200" imgH="863280" progId="Equation.3">
                  <p:embed/>
                </p:oleObj>
              </mc:Choice>
              <mc:Fallback>
                <p:oleObj name="Equation" r:id="rId4" imgW="34542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209925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628650" y="365127"/>
            <a:ext cx="7886700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Matching with filters</a:t>
            </a:r>
            <a:endParaRPr lang="en-US" dirty="0" smtClean="0"/>
          </a:p>
        </p:txBody>
      </p:sp>
      <p:pic>
        <p:nvPicPr>
          <p:cNvPr id="11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5277" y="10683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5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358" y="107363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0" y="2909888"/>
            <a:ext cx="277653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Matching with filters</a:t>
            </a:r>
          </a:p>
        </p:txBody>
      </p:sp>
    </p:spTree>
    <p:extLst>
      <p:ext uri="{BB962C8B-B14F-4D97-AF65-F5344CB8AC3E}">
        <p14:creationId xmlns:p14="http://schemas.microsoft.com/office/powerpoint/2010/main" val="18113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Goal: find       in image</a:t>
            </a:r>
          </a:p>
          <a:p>
            <a:pPr eaLnBrk="1" hangingPunct="1"/>
            <a:r>
              <a:rPr lang="en-US" dirty="0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700" y="2867025"/>
            <a:ext cx="2819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Matching with filters</a:t>
            </a:r>
          </a:p>
        </p:txBody>
      </p:sp>
      <p:pic>
        <p:nvPicPr>
          <p:cNvPr id="1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6358" y="107363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A</a:t>
            </a:r>
            <a:r>
              <a:rPr lang="en-US" dirty="0" smtClean="0"/>
              <a:t>: Depends</a:t>
            </a:r>
          </a:p>
          <a:p>
            <a:r>
              <a:rPr lang="en-US" dirty="0" smtClean="0"/>
              <a:t>Zero-mean filter: fastest but not a great matcher</a:t>
            </a:r>
          </a:p>
          <a:p>
            <a:r>
              <a:rPr lang="en-US" dirty="0" smtClean="0"/>
              <a:t>SSD: next fastest, sensitive to overall intensity</a:t>
            </a:r>
          </a:p>
          <a:p>
            <a:r>
              <a:rPr lang="en-US" dirty="0" smtClean="0"/>
              <a:t>Normalized cross-correlation: slowest, invariant to local average intensity and contrast</a:t>
            </a:r>
          </a:p>
        </p:txBody>
      </p:sp>
    </p:spTree>
    <p:extLst>
      <p:ext uri="{BB962C8B-B14F-4D97-AF65-F5344CB8AC3E}">
        <p14:creationId xmlns:p14="http://schemas.microsoft.com/office/powerpoint/2010/main" val="28047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A: Image Pyramid</a:t>
            </a:r>
          </a:p>
        </p:txBody>
      </p:sp>
    </p:spTree>
    <p:extLst>
      <p:ext uri="{BB962C8B-B14F-4D97-AF65-F5344CB8AC3E}">
        <p14:creationId xmlns:p14="http://schemas.microsoft.com/office/powerpoint/2010/main" val="13207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1838" cy="4624794"/>
          </a:xfrm>
        </p:spPr>
        <p:txBody>
          <a:bodyPr>
            <a:normAutofit/>
          </a:bodyPr>
          <a:lstStyle/>
          <a:p>
            <a:r>
              <a:rPr lang="en-US" dirty="0" smtClean="0"/>
              <a:t>HW 1 posted, due </a:t>
            </a:r>
            <a:r>
              <a:rPr lang="en-US" dirty="0" smtClean="0"/>
              <a:t>11:59 PM Sept </a:t>
            </a:r>
            <a:r>
              <a:rPr lang="en-US" dirty="0" smtClean="0"/>
              <a:t>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Anonymous feedback from students</a:t>
            </a:r>
          </a:p>
          <a:p>
            <a:pPr lvl="1"/>
            <a:r>
              <a:rPr lang="en-US" dirty="0" smtClean="0"/>
              <a:t>Repeat students’ questions and answers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 on some light in the </a:t>
            </a:r>
            <a:r>
              <a:rPr lang="en-US" dirty="0" smtClean="0"/>
              <a:t>classroom</a:t>
            </a:r>
          </a:p>
          <a:p>
            <a:pPr lvl="1"/>
            <a:r>
              <a:rPr lang="en-US" altLang="zh-TW" dirty="0" smtClean="0"/>
              <a:t>Post frequently asked questions for HWs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33528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098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09800" y="2590800"/>
            <a:ext cx="115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  <a:p>
            <a:pPr algn="ctr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634835" y="2906713"/>
            <a:ext cx="1279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Sub-s</a:t>
            </a:r>
            <a:r>
              <a:rPr lang="en-US" dirty="0" smtClean="0"/>
              <a:t>ample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  <p:extLst>
      <p:ext uri="{BB962C8B-B14F-4D97-AF65-F5344CB8AC3E}">
        <p14:creationId xmlns:p14="http://schemas.microsoft.com/office/powerpoint/2010/main" val="7573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086" y="1574801"/>
            <a:ext cx="56098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Forsyth</a:t>
            </a:r>
          </a:p>
        </p:txBody>
      </p:sp>
    </p:spTree>
    <p:extLst>
      <p:ext uri="{BB962C8B-B14F-4D97-AF65-F5344CB8AC3E}">
        <p14:creationId xmlns:p14="http://schemas.microsoft.com/office/powerpoint/2010/main" val="37647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Template Matching with Image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Input: Image, 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Match template at current scale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Downsample</a:t>
            </a:r>
            <a:r>
              <a:rPr lang="en-US" dirty="0" smtClean="0"/>
              <a:t> image</a:t>
            </a:r>
          </a:p>
          <a:p>
            <a:pPr marL="914400" lvl="1" indent="-514350"/>
            <a:r>
              <a:rPr lang="en-US" dirty="0" smtClean="0"/>
              <a:t>In practice, scale step of 1.1 to 1.2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1-2 until image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responses above some threshold, perhaps with non-maxima suppression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52400" y="14478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177088" y="6488113"/>
            <a:ext cx="196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Lazebnik</a:t>
            </a:r>
          </a:p>
        </p:txBody>
      </p:sp>
    </p:spTree>
    <p:extLst>
      <p:ext uri="{BB962C8B-B14F-4D97-AF65-F5344CB8AC3E}">
        <p14:creationId xmlns:p14="http://schemas.microsoft.com/office/powerpoint/2010/main" val="37960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615" y="1458913"/>
            <a:ext cx="55567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817476" y="6581973"/>
            <a:ext cx="13074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Forsyth</a:t>
            </a:r>
          </a:p>
        </p:txBody>
      </p:sp>
    </p:spTree>
    <p:extLst>
      <p:ext uri="{BB962C8B-B14F-4D97-AF65-F5344CB8AC3E}">
        <p14:creationId xmlns:p14="http://schemas.microsoft.com/office/powerpoint/2010/main" val="24674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6119"/>
          </a:xfrm>
        </p:spPr>
        <p:txBody>
          <a:bodyPr>
            <a:noAutofit/>
          </a:bodyPr>
          <a:lstStyle/>
          <a:p>
            <a:r>
              <a:rPr lang="en-US" sz="3600" dirty="0" smtClean="0"/>
              <a:t>Creating the Gaussian/</a:t>
            </a:r>
            <a:r>
              <a:rPr lang="en-US" sz="3600" dirty="0" err="1" smtClean="0"/>
              <a:t>Laplacian</a:t>
            </a:r>
            <a:r>
              <a:rPr lang="en-US" sz="3600" dirty="0" smtClean="0"/>
              <a:t> Pyramid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1609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4" y="4242442"/>
            <a:ext cx="1609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5" y="2071686"/>
            <a:ext cx="809625" cy="8858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590800" y="2514599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6855" y="1871632"/>
            <a:ext cx="12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Downsample</a:t>
            </a:r>
            <a:r>
              <a:rPr lang="en-US" sz="1400" dirty="0" smtClean="0"/>
              <a:t> (Smooth(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/>
              <a:t>))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28032" y="3112795"/>
            <a:ext cx="1322660" cy="10782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4502" y="3206535"/>
            <a:ext cx="3132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/>
              <a:t> - Smooth(</a:t>
            </a:r>
            <a:r>
              <a:rPr lang="en-US" sz="1400" dirty="0" err="1" smtClean="0"/>
              <a:t>Upsample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/>
              <a:t>))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918" y="84335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Image = G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8717" y="420403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982" y="170235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50282" y="2514599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52" y="2536989"/>
            <a:ext cx="409575" cy="4476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27608" y="229076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83" y="2774886"/>
            <a:ext cx="209550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746758" y="232993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L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82" y="4388395"/>
            <a:ext cx="809625" cy="8858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94" y="4388395"/>
            <a:ext cx="409575" cy="44767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5977283" y="3144980"/>
            <a:ext cx="442614" cy="1195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7600" y="5310032"/>
            <a:ext cx="245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- Smooth(</a:t>
            </a:r>
            <a:r>
              <a:rPr lang="en-US" sz="1400" dirty="0" err="1" smtClean="0"/>
              <a:t>Upsample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))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234407" y="3118280"/>
            <a:ext cx="105426" cy="1205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6551" y="3072328"/>
            <a:ext cx="516646" cy="1118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46563" y="3079094"/>
            <a:ext cx="940896" cy="1270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96690" y="429124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698468" y="3144980"/>
            <a:ext cx="332204" cy="11462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03860" y="4990394"/>
            <a:ext cx="245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- Smooth(</a:t>
            </a:r>
            <a:r>
              <a:rPr lang="en-US" sz="1400" dirty="0" err="1" smtClean="0"/>
              <a:t>Upsample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>
                <a:solidFill>
                  <a:srgbClr val="FF0000"/>
                </a:solidFill>
              </a:rPr>
              <a:t>4</a:t>
            </a:r>
            <a:r>
              <a:rPr lang="en-US" sz="1400" dirty="0" smtClean="0"/>
              <a:t>))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5637" y="432047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5649" y="215243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endParaRPr lang="en-US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40233" y="6029980"/>
                <a:ext cx="6000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Use same filter for smoothing in each step (e.g., Gaussian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Downsample/upsample with “nearest” interpolation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33" y="6029980"/>
                <a:ext cx="6000297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02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4989941" y="1914191"/>
            <a:ext cx="12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Downsample</a:t>
            </a:r>
            <a:r>
              <a:rPr lang="en-US" sz="1400" dirty="0" smtClean="0"/>
              <a:t> (Smooth(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/>
              <a:t>))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434796" y="867000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Smooth, then </a:t>
            </a:r>
            <a:r>
              <a:rPr lang="en-US" sz="1400" dirty="0" err="1" smtClean="0"/>
              <a:t>downsample</a:t>
            </a:r>
            <a:endParaRPr lang="en-US" sz="1400" dirty="0"/>
          </a:p>
        </p:txBody>
      </p:sp>
      <p:cxnSp>
        <p:nvCxnSpPr>
          <p:cNvPr id="67" name="Straight Arrow Connector 66"/>
          <p:cNvCxnSpPr>
            <a:endCxn id="14" idx="0"/>
          </p:cNvCxnSpPr>
          <p:nvPr/>
        </p:nvCxnSpPr>
        <p:spPr>
          <a:xfrm flipH="1">
            <a:off x="3070654" y="1236332"/>
            <a:ext cx="218708" cy="63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25" grpId="0"/>
      <p:bldP spid="27" grpId="0"/>
      <p:bldP spid="34" grpId="0"/>
      <p:bldP spid="51" grpId="0"/>
      <p:bldP spid="59" grpId="0"/>
      <p:bldP spid="61" grpId="0"/>
      <p:bldP spid="62" grpId="0"/>
      <p:bldP spid="63" grpId="0"/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57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 l="12881" t="13086" r="32829" b="31296"/>
          <a:stretch>
            <a:fillRect/>
          </a:stretch>
        </p:blipFill>
        <p:spPr bwMode="auto">
          <a:xfrm>
            <a:off x="381000" y="1905000"/>
            <a:ext cx="8594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07245" cy="57807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Reconstructing image from </a:t>
            </a:r>
            <a:r>
              <a:rPr lang="en-US" sz="3200" dirty="0" err="1" smtClean="0"/>
              <a:t>Laplacian</a:t>
            </a:r>
            <a:r>
              <a:rPr lang="en-US" sz="3200" dirty="0" smtClean="0"/>
              <a:t> pyramid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1609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4" y="4242442"/>
            <a:ext cx="1609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5" y="2071686"/>
            <a:ext cx="809625" cy="8858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590800" y="2514599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843350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Image = 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68717" y="420403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050282" y="2660092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52" y="2536989"/>
            <a:ext cx="409575" cy="447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83" y="2760826"/>
            <a:ext cx="209550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831734" y="25146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82" y="4388395"/>
            <a:ext cx="809625" cy="8858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94" y="4388395"/>
            <a:ext cx="409575" cy="44767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7005095" y="2817273"/>
            <a:ext cx="5387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355143" y="3102626"/>
            <a:ext cx="516304" cy="1012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737756" y="3151936"/>
            <a:ext cx="681756" cy="1049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96690" y="429124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6840517" y="3102626"/>
            <a:ext cx="433930" cy="1139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99669" y="1996733"/>
            <a:ext cx="298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 = L</a:t>
            </a:r>
            <a:r>
              <a:rPr lang="en-US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/>
              <a:t>+</a:t>
            </a:r>
            <a:r>
              <a:rPr lang="en-US" sz="1400" dirty="0" smtClean="0"/>
              <a:t> Smooth(</a:t>
            </a:r>
            <a:r>
              <a:rPr lang="en-US" sz="1400" dirty="0" err="1" smtClean="0"/>
              <a:t>Upsample</a:t>
            </a:r>
            <a:r>
              <a:rPr lang="en-US" sz="1400" dirty="0" smtClean="0"/>
              <a:t>(</a:t>
            </a:r>
            <a:r>
              <a:rPr lang="en-US" sz="1400" dirty="0">
                <a:solidFill>
                  <a:srgbClr val="FF0000"/>
                </a:solidFill>
              </a:rPr>
              <a:t>L</a:t>
            </a:r>
            <a:r>
              <a:rPr lang="en-US" sz="1400" baseline="-25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/>
              <a:t>))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5637" y="432047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35505" y="5818290"/>
            <a:ext cx="5128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same filter for smoothing as in </a:t>
            </a:r>
            <a:r>
              <a:rPr lang="en-US" sz="1600" dirty="0" err="1" smtClean="0"/>
              <a:t>desconstruction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Upsample</a:t>
            </a:r>
            <a:r>
              <a:rPr lang="en-US" sz="1600" dirty="0" smtClean="0"/>
              <a:t> with “nearest” interpolation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Reconstruction will be lossless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50276" y="1702860"/>
            <a:ext cx="2950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baseline="-250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= L</a:t>
            </a:r>
            <a:r>
              <a:rPr lang="en-US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/>
              <a:t>+</a:t>
            </a:r>
            <a:r>
              <a:rPr lang="en-US" sz="1400" dirty="0" smtClean="0"/>
              <a:t> Smooth(</a:t>
            </a:r>
            <a:r>
              <a:rPr lang="en-US" sz="1400" dirty="0" err="1" smtClean="0"/>
              <a:t>Upsample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))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5143" y="870226"/>
            <a:ext cx="245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</a:t>
            </a:r>
            <a:r>
              <a:rPr lang="en-US" sz="1400" baseline="-25000" dirty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/>
              <a:t>+</a:t>
            </a:r>
            <a:r>
              <a:rPr lang="en-US" sz="1400" dirty="0" smtClean="0"/>
              <a:t> Smooth(</a:t>
            </a:r>
            <a:r>
              <a:rPr lang="en-US" sz="1400" dirty="0" err="1" smtClean="0"/>
              <a:t>Upsample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 smtClean="0"/>
              <a:t>))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9" grpId="0"/>
      <p:bldP spid="63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uses of image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Object </a:t>
            </a:r>
            <a:r>
              <a:rPr lang="en-US" dirty="0" smtClean="0"/>
              <a:t>detection</a:t>
            </a:r>
          </a:p>
          <a:p>
            <a:pPr lvl="1">
              <a:defRPr/>
            </a:pPr>
            <a:r>
              <a:rPr lang="en-US" dirty="0" smtClean="0"/>
              <a:t>Scale search</a:t>
            </a:r>
          </a:p>
          <a:p>
            <a:pPr lvl="1">
              <a:defRPr/>
            </a:pPr>
            <a:r>
              <a:rPr lang="en-US" dirty="0" smtClean="0"/>
              <a:t>Features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Detecting stable interest points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Course-to-fine </a:t>
            </a:r>
            <a:r>
              <a:rPr lang="en-US" dirty="0" smtClean="0"/>
              <a:t>registration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Compression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0" y="-3196"/>
            <a:ext cx="5874900" cy="6861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300" y="0"/>
            <a:ext cx="674250" cy="699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07407E-6 L 0.56198 4.07407E-6 C 0.56285 0.02361 0.56285 0.04976 0.56337 0.07615 L 0.00052 0.07222 L 0.00052 0.15301 L 0.56476 0.16088 C 0.56476 0.19097 0.56476 0.22129 0.56562 0.25069 L -0.0007 0.22222 C -0.0007 0.24745 0.00052 0.27083 0.00052 0.29652 L 0.56962 0.32338 C 0.57066 0.35347 0.57066 0.38356 0.5717 0.4125 L 0.00052 0.37592 L 0.00052 0.45416 L 0.27378 0.45833 C 0.27378 0.45879 0.56962 0.47708 0.56962 0.47754 C 0.56753 0.55 0.56649 0.59004 0.56753 0.59004 C 0.56649 0.61088 0.00052 0.56666 0.00052 0.56736 C -0.0007 0.64768 0.00087 0.63819 0.00052 0.67939 C -0.00035 0.68356 0.5684 0.69236 0.56962 0.69513 C 0.56753 0.77847 0.5684 0.77662 0.56753 0.77662 L -0.00417 0.77546 C -0.00434 0.83726 -0.00347 0.87083 -0.00347 0.87106 L 0.56892 0.87754 " pathEditMode="relative" rAng="0" ptsTypes="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class:</a:t>
            </a:r>
            <a:r>
              <a:rPr lang="zh-TW" altLang="en-US" dirty="0"/>
              <a:t> </a:t>
            </a:r>
            <a:r>
              <a:rPr lang="en-US" altLang="zh-TW" dirty="0"/>
              <a:t>Image Filtering</a:t>
            </a:r>
            <a:endParaRPr 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07194" y="1577342"/>
            <a:ext cx="6412706" cy="5135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Sometimes it makes sense to think of images and filtering in the frequency domain</a:t>
            </a:r>
          </a:p>
          <a:p>
            <a:pPr lvl="1">
              <a:defRPr/>
            </a:pPr>
            <a:r>
              <a:rPr lang="en-US" dirty="0" smtClean="0"/>
              <a:t>Fourier analysis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Can be faster to filter using FFT for large images (N </a:t>
            </a:r>
            <a:r>
              <a:rPr lang="en-US" dirty="0" err="1" smtClean="0"/>
              <a:t>logN</a:t>
            </a:r>
            <a:r>
              <a:rPr lang="en-US" dirty="0" smtClean="0"/>
              <a:t> vs. N</a:t>
            </a:r>
            <a:r>
              <a:rPr lang="en-US" baseline="30000" dirty="0" smtClean="0"/>
              <a:t>2</a:t>
            </a:r>
            <a:r>
              <a:rPr lang="en-US" dirty="0" smtClean="0"/>
              <a:t> for auto-correlation)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Images are mostly smooth</a:t>
            </a:r>
          </a:p>
          <a:p>
            <a:pPr lvl="1">
              <a:defRPr/>
            </a:pPr>
            <a:r>
              <a:rPr lang="en-US" dirty="0" smtClean="0"/>
              <a:t>Basis for compression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Remember to low-pass before </a:t>
            </a:r>
            <a:r>
              <a:rPr lang="en-US" dirty="0" smtClean="0"/>
              <a:t>sampling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 cstate="print"/>
          <a:srcRect l="38501" t="61481" r="40927" b="5122"/>
          <a:stretch>
            <a:fillRect/>
          </a:stretch>
        </p:blipFill>
        <p:spPr bwMode="auto">
          <a:xfrm>
            <a:off x="7050087" y="2307115"/>
            <a:ext cx="15859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968" y="126313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7727468" y="1975625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4" cstate="print"/>
          <a:srcRect l="29167" t="8333" r="26042" b="12500"/>
          <a:stretch>
            <a:fillRect/>
          </a:stretch>
        </p:blipFill>
        <p:spPr bwMode="auto">
          <a:xfrm>
            <a:off x="7271543" y="40665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ine-sample-5"/>
          <p:cNvPicPr>
            <a:picLocks noChangeAspect="1" noChangeArrowheads="1"/>
          </p:cNvPicPr>
          <p:nvPr/>
        </p:nvPicPr>
        <p:blipFill>
          <a:blip r:embed="rId5" cstate="print"/>
          <a:srcRect l="41235"/>
          <a:stretch>
            <a:fillRect/>
          </a:stretch>
        </p:blipFill>
        <p:spPr bwMode="auto">
          <a:xfrm>
            <a:off x="6698768" y="5573636"/>
            <a:ext cx="2286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4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0" y="-3196"/>
            <a:ext cx="4749402" cy="5546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300" y="0"/>
            <a:ext cx="674250" cy="699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07407E-6 L 0.43802 4.07407E-6 C 0.43889 0.01875 0.43889 0.03958 0.43906 0.06088 L -0.00087 0.05763 L -0.00087 0.12268 L 0.44028 0.1287 C 0.44028 0.15277 0.44028 0.17731 0.44097 0.20115 L -0.00174 0.17801 C -0.00174 0.19838 -0.00087 0.21736 -0.00087 0.23773 L 0.44392 0.25949 C 0.44479 0.28333 0.44479 0.3074 0.44601 0.33078 L -0.00087 0.30162 L -0.00087 0.36412 L 0.21267 0.36759 C 0.21267 0.36805 0.44392 0.38263 0.44392 0.3831 C 0.44236 0.4412 0.44167 0.47361 0.44236 0.47361 C 0.44167 0.49027 -0.00087 0.45463 -0.00087 0.45532 C -0.00174 0.5199 -0.00052 0.51226 -0.00087 0.54513 C -0.00156 0.54838 0.44305 0.55578 0.44392 0.55787 C 0.44236 0.625 0.44305 0.62338 0.44236 0.62338 L -0.00434 0.62268 C -0.00434 0.67199 -0.00399 0.69884 -0.00399 0.69907 L 0.44358 0.70463 " pathEditMode="relative" rAng="0" ptsTypes="A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0" y="-3196"/>
            <a:ext cx="3667402" cy="428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300" y="0"/>
            <a:ext cx="674250" cy="699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07407E-6 L 0.35503 4.07407E-6 C 0.35608 0.01435 0.35608 0.03217 0.35608 0.05023 L -0.00052 0.04838 L -0.00052 0.10416 L 0.35694 0.10949 C 0.35694 0.12986 0.35694 0.15138 0.35781 0.17083 L -0.00104 0.15162 C -0.00104 0.1699 -0.00052 0.18263 -0.00052 0.20046 C 0.11944 0.20625 -0.00295 0.20115 0.11476 0.20092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504" y="1690687"/>
            <a:ext cx="4468970" cy="33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90688"/>
            <a:ext cx="5105400" cy="4405311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Align with coarse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Search smaller range</a:t>
            </a:r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Why is this faster?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Are we guaranteed to get the same result?</a:t>
            </a:r>
          </a:p>
        </p:txBody>
      </p:sp>
    </p:spTree>
    <p:extLst>
      <p:ext uri="{BB962C8B-B14F-4D97-AF65-F5344CB8AC3E}">
        <p14:creationId xmlns:p14="http://schemas.microsoft.com/office/powerpoint/2010/main" val="7750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Pyramid 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825625"/>
            <a:ext cx="3490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1843880"/>
            <a:ext cx="34290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559" y="4368005"/>
            <a:ext cx="3574881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4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Pyramid 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825625"/>
            <a:ext cx="3490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1843880"/>
            <a:ext cx="34290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436" y="4331493"/>
            <a:ext cx="3541128" cy="252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8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</a:t>
            </a:r>
            <a:r>
              <a:rPr lang="en-US" dirty="0" smtClean="0"/>
              <a:t>Blending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0843639"/>
              </p:ext>
            </p:extLst>
          </p:nvPr>
        </p:nvGraphicFramePr>
        <p:xfrm>
          <a:off x="100405" y="2810669"/>
          <a:ext cx="37338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100405" y="2810669"/>
                        <a:ext cx="37338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5333890"/>
              </p:ext>
            </p:extLst>
          </p:nvPr>
        </p:nvGraphicFramePr>
        <p:xfrm>
          <a:off x="5376862" y="2805907"/>
          <a:ext cx="36576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Photo Editor Photo" r:id="rId5" imgW="4896533" imgH="3419952" progId="MSPhotoEd.3">
                  <p:embed/>
                </p:oleObj>
              </mc:Choice>
              <mc:Fallback>
                <p:oleObj name="Photo Editor Photo" r:id="rId5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5376862" y="2805907"/>
                        <a:ext cx="36576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975100" y="2812257"/>
            <a:ext cx="838200" cy="1128713"/>
            <a:chOff x="384" y="2793"/>
            <a:chExt cx="351" cy="711"/>
          </a:xfrm>
        </p:grpSpPr>
        <p:sp>
          <p:nvSpPr>
            <p:cNvPr id="2081" name="Line 42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89" name="Line 44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45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85" name="Line 5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Text Box 5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975100" y="3817145"/>
            <a:ext cx="838200" cy="1128712"/>
            <a:chOff x="384" y="2793"/>
            <a:chExt cx="351" cy="711"/>
          </a:xfrm>
        </p:grpSpPr>
        <p:sp>
          <p:nvSpPr>
            <p:cNvPr id="2070" name="Line 5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78" name="Line 5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5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74" name="Line 6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3975100" y="5264945"/>
            <a:ext cx="838200" cy="1128712"/>
            <a:chOff x="384" y="2793"/>
            <a:chExt cx="351" cy="711"/>
          </a:xfrm>
        </p:grpSpPr>
        <p:sp>
          <p:nvSpPr>
            <p:cNvPr id="2059" name="Line 66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67" name="Line 68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0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65" name="Line 72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73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63" name="Line 75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Text Box 76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056" name="Text Box 77"/>
          <p:cNvSpPr txBox="1">
            <a:spLocks noChangeArrowheads="1"/>
          </p:cNvSpPr>
          <p:nvPr/>
        </p:nvSpPr>
        <p:spPr bwMode="auto">
          <a:xfrm>
            <a:off x="910546" y="6317457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Left pyramid</a:t>
            </a:r>
          </a:p>
        </p:txBody>
      </p:sp>
      <p:sp>
        <p:nvSpPr>
          <p:cNvPr id="2057" name="Text Box 78"/>
          <p:cNvSpPr txBox="1">
            <a:spLocks noChangeArrowheads="1"/>
          </p:cNvSpPr>
          <p:nvPr/>
        </p:nvSpPr>
        <p:spPr bwMode="auto">
          <a:xfrm>
            <a:off x="6500799" y="6317457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Right pyramid</a:t>
            </a:r>
          </a:p>
        </p:txBody>
      </p:sp>
      <p:sp>
        <p:nvSpPr>
          <p:cNvPr id="2058" name="Text Box 79"/>
          <p:cNvSpPr txBox="1">
            <a:spLocks noChangeArrowheads="1"/>
          </p:cNvSpPr>
          <p:nvPr/>
        </p:nvSpPr>
        <p:spPr bwMode="auto">
          <a:xfrm>
            <a:off x="4098925" y="640080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blend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338124" y="1498600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frequencies, blend slowly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frequencies, blend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quickly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representation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Pixels: </a:t>
            </a:r>
            <a:endParaRPr lang="en-US" sz="28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great </a:t>
            </a:r>
            <a:r>
              <a:rPr lang="en-US" sz="2800" dirty="0">
                <a:latin typeface="+mn-lt"/>
              </a:rPr>
              <a:t>for spatial resolution, poor access to frequency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Fourier transform: </a:t>
            </a:r>
            <a:endParaRPr lang="en-US" sz="28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great </a:t>
            </a:r>
            <a:r>
              <a:rPr lang="en-US" sz="2800" dirty="0">
                <a:latin typeface="+mn-lt"/>
              </a:rPr>
              <a:t>for frequency, not for spatial info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Pyramids/filter banks: </a:t>
            </a:r>
            <a:endParaRPr lang="en-US" sz="28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balance </a:t>
            </a:r>
            <a:r>
              <a:rPr lang="en-US" sz="2800" dirty="0">
                <a:latin typeface="+mn-lt"/>
              </a:rPr>
              <a:t>between spatial and frequency information</a:t>
            </a:r>
          </a:p>
        </p:txBody>
      </p:sp>
    </p:spTree>
    <p:extLst>
      <p:ext uri="{BB962C8B-B14F-4D97-AF65-F5344CB8AC3E}">
        <p14:creationId xmlns:p14="http://schemas.microsoft.com/office/powerpoint/2010/main" val="8750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is it that a 4MP image (12000KB) can be compressed to 400KB without a noticeable change?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352800" y="0"/>
            <a:ext cx="259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8822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06800" y="1511300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1300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75" y="2397125"/>
            <a:ext cx="2533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66800" y="6096000"/>
            <a:ext cx="648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450" y="6488113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  <p:extLst>
      <p:ext uri="{BB962C8B-B14F-4D97-AF65-F5344CB8AC3E}">
        <p14:creationId xmlns:p14="http://schemas.microsoft.com/office/powerpoint/2010/main" val="2004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Using DCT in JPEG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coefficient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smtClean="0"/>
              <a:t> is the DC component, the average intensity</a:t>
            </a:r>
          </a:p>
          <a:p>
            <a:pPr eaLnBrk="1" hangingPunct="1"/>
            <a:r>
              <a:rPr lang="en-US" smtClean="0"/>
              <a:t>The top-left coeffs represent low frequencies, the bottom right – high frequencies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2667000" cy="2640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28194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0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1539" t="12923" r="12308" b="45232"/>
          <a:stretch>
            <a:fillRect/>
          </a:stretch>
        </p:blipFill>
        <p:spPr bwMode="auto">
          <a:xfrm>
            <a:off x="4131343" y="1661349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4074" t="59259" r="44444" b="5185"/>
          <a:stretch>
            <a:fillRect/>
          </a:stretch>
        </p:blipFill>
        <p:spPr bwMode="auto">
          <a:xfrm>
            <a:off x="5566443" y="831880"/>
            <a:ext cx="3432514" cy="242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22221" t="14815" r="44444" b="46667"/>
          <a:stretch>
            <a:fillRect/>
          </a:stretch>
        </p:blipFill>
        <p:spPr bwMode="auto">
          <a:xfrm>
            <a:off x="132430" y="831880"/>
            <a:ext cx="33528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85230" y="1519254"/>
            <a:ext cx="623888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3030" y="1519254"/>
            <a:ext cx="6334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=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6200" y="3639465"/>
            <a:ext cx="8898058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2430" y="245131"/>
            <a:ext cx="23517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cs typeface="+mn-cs"/>
              </a:rPr>
              <a:t>Spatial domain</a:t>
            </a:r>
            <a:endParaRPr lang="en-US" sz="2800" dirty="0"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430" y="6185578"/>
            <a:ext cx="28970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cs typeface="+mn-cs"/>
              </a:rPr>
              <a:t>Frequency domain</a:t>
            </a:r>
            <a:endParaRPr lang="en-US" sz="2800" dirty="0"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50603" t="52437" r="24097" b="18646"/>
          <a:stretch>
            <a:fillRect/>
          </a:stretch>
        </p:blipFill>
        <p:spPr bwMode="auto">
          <a:xfrm>
            <a:off x="3264513" y="4098745"/>
            <a:ext cx="2621432" cy="18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59259" t="14815" r="9259" b="46667"/>
          <a:stretch>
            <a:fillRect/>
          </a:stretch>
        </p:blipFill>
        <p:spPr bwMode="auto">
          <a:xfrm>
            <a:off x="208882" y="3985775"/>
            <a:ext cx="2744107" cy="209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5400000">
            <a:off x="1466635" y="3467750"/>
            <a:ext cx="533400" cy="304800"/>
          </a:xfrm>
          <a:prstGeom prst="rightArrow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245643" y="3467750"/>
            <a:ext cx="533400" cy="304800"/>
          </a:xfrm>
          <a:prstGeom prst="rightArrow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89217" y="3257407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FFT</a:t>
            </a:r>
            <a:endParaRPr lang="en-US" dirty="0"/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4619870" y="3257407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FFT</a:t>
            </a:r>
            <a:endParaRPr lang="en-US" dirty="0"/>
          </a:p>
        </p:txBody>
      </p:sp>
      <p:sp>
        <p:nvSpPr>
          <p:cNvPr id="24" name="Multiply 23"/>
          <p:cNvSpPr/>
          <p:nvPr/>
        </p:nvSpPr>
        <p:spPr>
          <a:xfrm>
            <a:off x="2918251" y="4768660"/>
            <a:ext cx="3810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59259" t="62222" r="14815" b="8148"/>
          <a:stretch>
            <a:fillRect/>
          </a:stretch>
        </p:blipFill>
        <p:spPr bwMode="auto">
          <a:xfrm>
            <a:off x="6279931" y="4098745"/>
            <a:ext cx="2719026" cy="19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815899" y="4527360"/>
            <a:ext cx="6334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=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7608208" y="3287629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Inverse FFT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7189108" y="3487065"/>
            <a:ext cx="533400" cy="3048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/>
      <p:bldP spid="23" grpId="0"/>
      <p:bldP spid="24" grpId="0" animBg="1"/>
      <p:bldP spid="26" grpId="0"/>
      <p:bldP spid="27" grpId="0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Image compression using DCT</a:t>
            </a: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50429"/>
            <a:ext cx="7886700" cy="180553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Can decode with inverse </a:t>
            </a:r>
            <a:r>
              <a:rPr lang="en-US" sz="2000" dirty="0" err="1" smtClean="0">
                <a:sym typeface="Wingdings" pitchFamily="2" charset="2"/>
              </a:rPr>
              <a:t>dct</a:t>
            </a:r>
            <a:endParaRPr lang="en-US" sz="2000" dirty="0" smtClean="0">
              <a:sym typeface="Wingdings" pitchFamily="2" charset="2"/>
            </a:endParaRP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43275"/>
            <a:ext cx="4899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200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535613"/>
            <a:ext cx="25908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14"/>
          <p:cNvSpPr/>
          <p:nvPr/>
        </p:nvSpPr>
        <p:spPr>
          <a:xfrm>
            <a:off x="23622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172200" y="3886200"/>
            <a:ext cx="204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321151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0" y="51816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Quantized values</a:t>
            </a:r>
          </a:p>
        </p:txBody>
      </p:sp>
    </p:spTree>
    <p:extLst>
      <p:ext uri="{BB962C8B-B14F-4D97-AF65-F5344CB8AC3E}">
        <p14:creationId xmlns:p14="http://schemas.microsoft.com/office/powerpoint/2010/main" val="29207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Convert image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Subsample color by factor of 2</a:t>
            </a:r>
          </a:p>
          <a:p>
            <a:pPr marL="914400" lvl="1" indent="-514350" eaLnBrk="1" hangingPunct="1"/>
            <a:r>
              <a:rPr lang="en-US" dirty="0" smtClean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Coarsely quantize</a:t>
            </a:r>
          </a:p>
          <a:p>
            <a:pPr marL="1314450" lvl="2" indent="-514350" eaLnBrk="1" hangingPunct="1"/>
            <a:r>
              <a:rPr lang="en-US" dirty="0" smtClean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510213" y="6211888"/>
            <a:ext cx="363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Pkzip</a:t>
            </a:r>
            <a:r>
              <a:rPr lang="en-US" dirty="0" smtClean="0"/>
              <a:t> it (DEFLATE algorithm)</a:t>
            </a:r>
          </a:p>
          <a:p>
            <a:pPr eaLnBrk="1" hangingPunct="1"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2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views of image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899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filters in spatial </a:t>
            </a:r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is a mathematical operation on values of each </a:t>
            </a:r>
            <a:r>
              <a:rPr lang="en-US" dirty="0" smtClean="0"/>
              <a:t>patch</a:t>
            </a:r>
          </a:p>
          <a:p>
            <a:pPr lvl="1"/>
            <a:r>
              <a:rPr lang="en-US" dirty="0" smtClean="0"/>
              <a:t>Smoothing</a:t>
            </a:r>
            <a:r>
              <a:rPr lang="en-US" dirty="0"/>
              <a:t>, sharpening, measuring texture</a:t>
            </a:r>
          </a:p>
          <a:p>
            <a:r>
              <a:rPr lang="en-US" dirty="0" smtClean="0"/>
              <a:t>Image </a:t>
            </a:r>
            <a:r>
              <a:rPr lang="en-US" dirty="0"/>
              <a:t>filters in the frequency </a:t>
            </a:r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Filtering </a:t>
            </a:r>
            <a:r>
              <a:rPr lang="en-US" dirty="0"/>
              <a:t>is a way to modify the frequencies of </a:t>
            </a:r>
            <a:r>
              <a:rPr lang="en-US" dirty="0" smtClean="0"/>
              <a:t>images</a:t>
            </a:r>
          </a:p>
          <a:p>
            <a:pPr lvl="1"/>
            <a:r>
              <a:rPr lang="en-US" dirty="0" err="1" smtClean="0"/>
              <a:t>Denoising</a:t>
            </a:r>
            <a:r>
              <a:rPr lang="en-US" dirty="0"/>
              <a:t>, sampling, image </a:t>
            </a:r>
            <a:r>
              <a:rPr lang="en-US" dirty="0" smtClean="0"/>
              <a:t>compression</a:t>
            </a:r>
          </a:p>
          <a:p>
            <a:r>
              <a:rPr lang="en-US" dirty="0" smtClean="0"/>
              <a:t>Templates </a:t>
            </a:r>
            <a:r>
              <a:rPr lang="en-US" dirty="0"/>
              <a:t>and Image </a:t>
            </a:r>
            <a:r>
              <a:rPr lang="en-US" dirty="0" smtClean="0"/>
              <a:t>Pyramids</a:t>
            </a:r>
          </a:p>
          <a:p>
            <a:pPr lvl="1"/>
            <a:r>
              <a:rPr lang="en-US" dirty="0" smtClean="0"/>
              <a:t>Filtering </a:t>
            </a:r>
            <a:r>
              <a:rPr lang="en-US" dirty="0"/>
              <a:t>is a way to match a template to the </a:t>
            </a:r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Detection</a:t>
            </a:r>
            <a:r>
              <a:rPr lang="en-US" dirty="0"/>
              <a:t>, coarse-to-fine registration</a:t>
            </a:r>
          </a:p>
        </p:txBody>
      </p:sp>
    </p:spTree>
    <p:extLst>
      <p:ext uri="{BB962C8B-B14F-4D97-AF65-F5344CB8AC3E}">
        <p14:creationId xmlns:p14="http://schemas.microsoft.com/office/powerpoint/2010/main" val="38789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1 – Hybrid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6082" name="Picture 2" descr="marilyn-einstein-hyb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4457"/>
            <a:ext cx="7772400" cy="270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4141569"/>
            <a:ext cx="7886700" cy="218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Hybrid image = </a:t>
            </a:r>
          </a:p>
          <a:p>
            <a:pPr marL="0" indent="0">
              <a:buNone/>
            </a:pPr>
            <a:r>
              <a:rPr lang="en-US" dirty="0" smtClean="0"/>
              <a:t>Low-</a:t>
            </a:r>
            <a:r>
              <a:rPr lang="en-US" dirty="0" err="1" smtClean="0"/>
              <a:t>Freq</a:t>
            </a:r>
            <a:r>
              <a:rPr lang="en-US" dirty="0" smtClean="0"/>
              <a:t>( Image A ) + Hi-</a:t>
            </a:r>
            <a:r>
              <a:rPr lang="en-US" dirty="0" err="1" smtClean="0"/>
              <a:t>Freq</a:t>
            </a:r>
            <a:r>
              <a:rPr lang="en-US" dirty="0" smtClean="0"/>
              <a:t>( Image B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1 – Image Pyramid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77" y="4094133"/>
            <a:ext cx="6962034" cy="26718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" y="1690689"/>
            <a:ext cx="1945300" cy="162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77" y="1558260"/>
            <a:ext cx="6962034" cy="27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684" y="-184658"/>
            <a:ext cx="7886700" cy="1325563"/>
          </a:xfrm>
        </p:spPr>
        <p:txBody>
          <a:bodyPr/>
          <a:lstStyle/>
          <a:p>
            <a:r>
              <a:rPr lang="en-US" dirty="0" smtClean="0"/>
              <a:t>HW 1 – 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9154" name="Picture 2" descr="Edge de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06" y="776236"/>
            <a:ext cx="6968887" cy="31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70511" y="4001294"/>
            <a:ext cx="3831669" cy="2782057"/>
            <a:chOff x="1213644" y="990600"/>
            <a:chExt cx="6716713" cy="48768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844" y="4114800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0844" y="4114800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644" y="1006475"/>
              <a:ext cx="3429000" cy="27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6444" y="990600"/>
              <a:ext cx="3363913" cy="275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12169" y="3544888"/>
              <a:ext cx="15922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i="1" dirty="0"/>
                <a:t>x</a:t>
              </a:r>
              <a:r>
                <a:rPr lang="en-US" dirty="0"/>
                <a:t>-direction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564982" y="3505200"/>
              <a:ext cx="15922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i="1" dirty="0"/>
                <a:t>y</a:t>
              </a:r>
              <a:r>
                <a:rPr lang="en-US" dirty="0"/>
                <a:t>-direction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545" y="4472990"/>
            <a:ext cx="3160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Derivative of Gaussian filters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5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20395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Template </a:t>
            </a:r>
            <a:r>
              <a:rPr lang="en-US" dirty="0"/>
              <a:t>matching (SSD or Normxcorr2)</a:t>
            </a:r>
          </a:p>
          <a:p>
            <a:pPr lvl="1"/>
            <a:r>
              <a:rPr lang="en-US" dirty="0"/>
              <a:t>SSD can be done with linear filters, is sensitive to overall intensity</a:t>
            </a:r>
          </a:p>
          <a:p>
            <a:r>
              <a:rPr lang="en-US" dirty="0"/>
              <a:t>Gaussian pyramid</a:t>
            </a:r>
          </a:p>
          <a:p>
            <a:pPr lvl="1"/>
            <a:r>
              <a:rPr lang="en-US" dirty="0"/>
              <a:t>Coarse-to-fine search, multi-scale detection</a:t>
            </a:r>
          </a:p>
          <a:p>
            <a:r>
              <a:rPr lang="en-US" dirty="0" err="1"/>
              <a:t>Laplacian</a:t>
            </a:r>
            <a:r>
              <a:rPr lang="en-US" dirty="0"/>
              <a:t> pyramid</a:t>
            </a:r>
          </a:p>
          <a:p>
            <a:pPr lvl="1"/>
            <a:r>
              <a:rPr lang="en-US" dirty="0"/>
              <a:t>More compact image representation</a:t>
            </a:r>
          </a:p>
          <a:p>
            <a:pPr lvl="1"/>
            <a:r>
              <a:rPr lang="en-US" dirty="0"/>
              <a:t>Can be used for compositing in </a:t>
            </a:r>
            <a:r>
              <a:rPr lang="en-US" dirty="0" smtClean="0"/>
              <a:t>graphics</a:t>
            </a:r>
          </a:p>
          <a:p>
            <a:r>
              <a:rPr lang="en-US" dirty="0" smtClean="0"/>
              <a:t>Compression</a:t>
            </a:r>
            <a:endParaRPr lang="en-US" dirty="0"/>
          </a:p>
          <a:p>
            <a:pPr lvl="1"/>
            <a:r>
              <a:rPr lang="en-US" dirty="0"/>
              <a:t>In JPEG, coarsely quantize high </a:t>
            </a:r>
            <a:r>
              <a:rPr lang="en-US" dirty="0" smtClean="0"/>
              <a:t>frequencies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2600" y="1500189"/>
            <a:ext cx="1779466" cy="5023150"/>
            <a:chOff x="6831134" y="1690689"/>
            <a:chExt cx="1594119" cy="449994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24249"/>
            <a:stretch/>
          </p:blipFill>
          <p:spPr bwMode="auto">
            <a:xfrm>
              <a:off x="6832600" y="2844984"/>
              <a:ext cx="1591920" cy="108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2600" y="4069741"/>
              <a:ext cx="1591920" cy="1185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6831134" y="5364347"/>
              <a:ext cx="1593386" cy="826287"/>
              <a:chOff x="1524000" y="3505200"/>
              <a:chExt cx="5384801" cy="2792413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43401" y="3623235"/>
                <a:ext cx="2565400" cy="253944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4000" y="3505200"/>
                <a:ext cx="2819400" cy="2792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831867" y="1690689"/>
              <a:ext cx="1593386" cy="1010625"/>
              <a:chOff x="304800" y="2895600"/>
              <a:chExt cx="5538932" cy="3513138"/>
            </a:xfrm>
          </p:grpSpPr>
          <p:pic>
            <p:nvPicPr>
              <p:cNvPr id="9" name="Picture 2" descr="C:\Documents and Settings\Derek Hoiem\My Documents\Classes\Spring10 - Computer Vision\figs\einstei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4800" y="2895600"/>
                <a:ext cx="2743200" cy="351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Documents and Settings\Derek Hoiem\My Documents\Classes\Spring10 - Computer Vision\figs\eyedet_ss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06882" y="2895600"/>
                <a:ext cx="2736850" cy="350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352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5"/>
            <a:ext cx="4578069" cy="4351338"/>
          </a:xfrm>
        </p:spPr>
        <p:txBody>
          <a:bodyPr/>
          <a:lstStyle/>
          <a:p>
            <a:r>
              <a:rPr lang="en-US" dirty="0" smtClean="0"/>
              <a:t>See you this Thursday</a:t>
            </a:r>
          </a:p>
          <a:p>
            <a:endParaRPr lang="en-US" dirty="0"/>
          </a:p>
          <a:p>
            <a:r>
              <a:rPr lang="en-US" dirty="0" smtClean="0"/>
              <a:t>Next </a:t>
            </a:r>
            <a:r>
              <a:rPr lang="en-US" dirty="0"/>
              <a:t>class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Edge detection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78957"/>
              </p:ext>
            </p:extLst>
          </p:nvPr>
        </p:nvGraphicFramePr>
        <p:xfrm>
          <a:off x="5111470" y="1376363"/>
          <a:ext cx="3951800" cy="42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Bitmap Image" r:id="rId3" imgW="2161905" imgH="2324424" progId="Paint.Picture">
                  <p:embed/>
                </p:oleObj>
              </mc:Choice>
              <mc:Fallback>
                <p:oleObj name="Bitmap Image" r:id="rId3" imgW="2161905" imgH="23244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470" y="1376363"/>
                        <a:ext cx="3951800" cy="4248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3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700623"/>
          </a:xfrm>
        </p:spPr>
        <p:txBody>
          <a:bodyPr/>
          <a:lstStyle/>
          <a:p>
            <a:r>
              <a:rPr lang="en-US" altLang="en-US" dirty="0" smtClean="0"/>
              <a:t>Fourier Transform</a:t>
            </a:r>
            <a:endParaRPr lang="en-US" altLang="en-US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9524" r="7715" b="18698"/>
          <a:stretch>
            <a:fillRect/>
          </a:stretch>
        </p:blipFill>
        <p:spPr bwMode="auto">
          <a:xfrm>
            <a:off x="228600" y="1548699"/>
            <a:ext cx="8686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0" y="2895600"/>
            <a:ext cx="44196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1295400" y="990600"/>
            <a:ext cx="679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Teases away fast vs. slow changes in the image.</a:t>
            </a:r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62" y="3143119"/>
            <a:ext cx="21510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475731"/>
            <a:ext cx="251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Slide credit: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</a:t>
            </a:r>
            <a:r>
              <a:rPr lang="zh-TW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36006" y="6309327"/>
            <a:ext cx="459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Image as a sum of basis images</a:t>
            </a:r>
          </a:p>
        </p:txBody>
      </p:sp>
    </p:spTree>
    <p:extLst>
      <p:ext uri="{BB962C8B-B14F-4D97-AF65-F5344CB8AC3E}">
        <p14:creationId xmlns:p14="http://schemas.microsoft.com/office/powerpoint/2010/main" val="3598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Extension to 2D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9524" r="7715" b="18698"/>
          <a:stretch>
            <a:fillRect/>
          </a:stretch>
        </p:blipFill>
        <p:spPr bwMode="auto">
          <a:xfrm>
            <a:off x="228600" y="1371600"/>
            <a:ext cx="8686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7213" y="6211888"/>
            <a:ext cx="775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in </a:t>
            </a:r>
            <a:r>
              <a:rPr lang="en-US" altLang="en-US" sz="2400" dirty="0" err="1"/>
              <a:t>Matlab</a:t>
            </a:r>
            <a:r>
              <a:rPr lang="en-US" altLang="en-US" sz="2400" dirty="0"/>
              <a:t>, check out: </a:t>
            </a:r>
            <a:r>
              <a:rPr lang="en-US" altLang="en-US" sz="2400" dirty="0" err="1"/>
              <a:t>imagesc</a:t>
            </a:r>
            <a:r>
              <a:rPr lang="en-US" altLang="en-US" sz="2400" dirty="0"/>
              <a:t>(log(abs(</a:t>
            </a:r>
            <a:r>
              <a:rPr lang="en-US" altLang="en-US" sz="2400" dirty="0" err="1"/>
              <a:t>fftshift</a:t>
            </a:r>
            <a:r>
              <a:rPr lang="en-US" altLang="en-US" sz="2400" dirty="0"/>
              <a:t>(fft2(</a:t>
            </a:r>
            <a:r>
              <a:rPr lang="en-US" altLang="en-US" sz="2400" dirty="0" err="1"/>
              <a:t>im</a:t>
            </a:r>
            <a:r>
              <a:rPr lang="en-US" altLang="en-US" sz="2400" dirty="0"/>
              <a:t>)))));</a:t>
            </a:r>
          </a:p>
        </p:txBody>
      </p:sp>
    </p:spTree>
    <p:extLst>
      <p:ext uri="{BB962C8B-B14F-4D97-AF65-F5344CB8AC3E}">
        <p14:creationId xmlns:p14="http://schemas.microsoft.com/office/powerpoint/2010/main" val="1682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vs. Magnitude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00" y="1657491"/>
            <a:ext cx="1458134" cy="1847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19695"/>
          <a:stretch/>
        </p:blipFill>
        <p:spPr>
          <a:xfrm>
            <a:off x="2327907" y="4175601"/>
            <a:ext cx="2081048" cy="256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0342"/>
          <a:stretch/>
        </p:blipFill>
        <p:spPr>
          <a:xfrm>
            <a:off x="27107" y="4175601"/>
            <a:ext cx="2081047" cy="2560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616" y="6397531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Magnitude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864402" y="6397531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Phase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31552" y="3430630"/>
            <a:ext cx="2096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Intensity image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1939600" y="3929570"/>
            <a:ext cx="533400" cy="304800"/>
          </a:xfrm>
          <a:prstGeom prst="rightArrow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221667" y="3881915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FFT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95" y="4175601"/>
            <a:ext cx="3415017" cy="2561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95" y="1403457"/>
            <a:ext cx="3415017" cy="2561263"/>
          </a:xfrm>
          <a:prstGeom prst="rect">
            <a:avLst/>
          </a:prstGeom>
        </p:spPr>
      </p:pic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5707738" y="2907867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Inverse FFT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49063" y="2612660"/>
            <a:ext cx="533400" cy="3048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4408955" y="2413762"/>
            <a:ext cx="1773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Use </a:t>
            </a:r>
            <a:r>
              <a:rPr lang="en-US" sz="2400" dirty="0" smtClean="0">
                <a:solidFill>
                  <a:srgbClr val="00B0F0"/>
                </a:solidFill>
              </a:rPr>
              <a:t>random 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magnitude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7" name="TextBox 37"/>
          <p:cNvSpPr txBox="1">
            <a:spLocks noChangeArrowheads="1"/>
          </p:cNvSpPr>
          <p:nvPr/>
        </p:nvSpPr>
        <p:spPr bwMode="auto">
          <a:xfrm>
            <a:off x="5707738" y="5684874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Inverse FFT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149063" y="5450453"/>
            <a:ext cx="533400" cy="3048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4408955" y="5211690"/>
            <a:ext cx="1773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Use </a:t>
            </a:r>
            <a:r>
              <a:rPr lang="en-US" sz="2400" dirty="0" smtClean="0">
                <a:solidFill>
                  <a:srgbClr val="00B0F0"/>
                </a:solidFill>
              </a:rPr>
              <a:t>random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phase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class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Template matching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 Pyramids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Compression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Introduction to HW1</a:t>
            </a:r>
          </a:p>
        </p:txBody>
      </p:sp>
    </p:spTree>
    <p:extLst>
      <p:ext uri="{BB962C8B-B14F-4D97-AF65-F5344CB8AC3E}">
        <p14:creationId xmlns:p14="http://schemas.microsoft.com/office/powerpoint/2010/main" val="9255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648200" cy="4678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Goal: find       in image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 challenge: What is a good similarity or distance measure between two patches? D()   ,     )</a:t>
            </a:r>
          </a:p>
          <a:p>
            <a:pPr lvl="1" eaLnBrk="1" hangingPunct="1">
              <a:defRPr/>
            </a:pPr>
            <a:r>
              <a:rPr lang="en-US" dirty="0" smtClean="0"/>
              <a:t>Correlation</a:t>
            </a:r>
          </a:p>
          <a:p>
            <a:pPr lvl="1" eaLnBrk="1" hangingPunct="1">
              <a:defRPr/>
            </a:pPr>
            <a:r>
              <a:rPr lang="en-US" dirty="0" smtClean="0"/>
              <a:t>Zero-mean correlation</a:t>
            </a:r>
          </a:p>
          <a:p>
            <a:pPr lvl="1" eaLnBrk="1" hangingPunct="1">
              <a:defRPr/>
            </a:pPr>
            <a:r>
              <a:rPr lang="en-US" dirty="0" smtClean="0"/>
              <a:t>Sum Square Difference</a:t>
            </a:r>
          </a:p>
          <a:p>
            <a:pPr lvl="1" eaLnBrk="1" hangingPunct="1">
              <a:defRPr/>
            </a:pPr>
            <a:r>
              <a:rPr lang="en-US" dirty="0" smtClean="0"/>
              <a:t>Normalized Cross Correlation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052" y="154781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50927" y="3695098"/>
            <a:ext cx="334229" cy="33422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3892" y="3695098"/>
            <a:ext cx="334229" cy="334229"/>
          </a:xfrm>
          <a:prstGeom prst="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8133</TotalTime>
  <Words>1215</Words>
  <Application>Microsoft Office PowerPoint</Application>
  <PresentationFormat>On-screen Show (4:3)</PresentationFormat>
  <Paragraphs>309</Paragraphs>
  <Slides>48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新細明體</vt:lpstr>
      <vt:lpstr>Arial</vt:lpstr>
      <vt:lpstr>Calibri</vt:lpstr>
      <vt:lpstr>Calibri Light</vt:lpstr>
      <vt:lpstr>Cambria Math</vt:lpstr>
      <vt:lpstr>Comic Sans MS</vt:lpstr>
      <vt:lpstr>Courier New</vt:lpstr>
      <vt:lpstr>Times New Roman</vt:lpstr>
      <vt:lpstr>Wingdings</vt:lpstr>
      <vt:lpstr>Office Theme</vt:lpstr>
      <vt:lpstr>Equation</vt:lpstr>
      <vt:lpstr>Photo Editor Photo</vt:lpstr>
      <vt:lpstr>Bitmap Image</vt:lpstr>
      <vt:lpstr>Microsoft Equation 3.0</vt:lpstr>
      <vt:lpstr>Image Pyramids and Applications</vt:lpstr>
      <vt:lpstr>Administrative stuffs</vt:lpstr>
      <vt:lpstr>Previous class: Image Filtering</vt:lpstr>
      <vt:lpstr>PowerPoint Presentation</vt:lpstr>
      <vt:lpstr>Fourier Transform</vt:lpstr>
      <vt:lpstr>Extension to 2D</vt:lpstr>
      <vt:lpstr>Phase vs. Magnitude</vt:lpstr>
      <vt:lpstr>Today’s class</vt:lpstr>
      <vt:lpstr>Template matching</vt:lpstr>
      <vt:lpstr>Matching with filters</vt:lpstr>
      <vt:lpstr>PowerPoint Presentation</vt:lpstr>
      <vt:lpstr>PowerPoint Presentation</vt:lpstr>
      <vt:lpstr>Matching with filters</vt:lpstr>
      <vt:lpstr>Matching with filters</vt:lpstr>
      <vt:lpstr>PowerPoint Presentation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Template Matching with Image Pyramids</vt:lpstr>
      <vt:lpstr>Laplacian filter</vt:lpstr>
      <vt:lpstr>Laplacian pyramid</vt:lpstr>
      <vt:lpstr>Creating the Gaussian/Laplacian Pyramid</vt:lpstr>
      <vt:lpstr>Hybrid Image in Laplacian Pyramid</vt:lpstr>
      <vt:lpstr>Reconstructing image from Laplacian pyramid</vt:lpstr>
      <vt:lpstr>Major uses of image pyramids</vt:lpstr>
      <vt:lpstr>PowerPoint Presentation</vt:lpstr>
      <vt:lpstr>PowerPoint Presentation</vt:lpstr>
      <vt:lpstr>PowerPoint Presentation</vt:lpstr>
      <vt:lpstr>Coarse-to-fine Image Registration</vt:lpstr>
      <vt:lpstr>Applications: Pyramid Blending</vt:lpstr>
      <vt:lpstr>Applications: Pyramid Blending</vt:lpstr>
      <vt:lpstr>Pyramid Blending</vt:lpstr>
      <vt:lpstr>Image representation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Three views of image filtering</vt:lpstr>
      <vt:lpstr>HW 1 – Hybrid Image</vt:lpstr>
      <vt:lpstr>HW 1 – Image Pyramid</vt:lpstr>
      <vt:lpstr>HW 1 – Edge Detection</vt:lpstr>
      <vt:lpstr>Things to remember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Vision</dc:title>
  <dc:creator>Huang Jia-Bin</dc:creator>
  <cp:lastModifiedBy>Huang Jia-Bin</cp:lastModifiedBy>
  <cp:revision>169</cp:revision>
  <dcterms:created xsi:type="dcterms:W3CDTF">2016-08-21T04:59:05Z</dcterms:created>
  <dcterms:modified xsi:type="dcterms:W3CDTF">2016-09-06T05:16:51Z</dcterms:modified>
</cp:coreProperties>
</file>