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00"/>
  </p:notesMasterIdLst>
  <p:sldIdLst>
    <p:sldId id="257" r:id="rId2"/>
    <p:sldId id="262" r:id="rId3"/>
    <p:sldId id="427" r:id="rId4"/>
    <p:sldId id="426" r:id="rId5"/>
    <p:sldId id="428" r:id="rId6"/>
    <p:sldId id="494" r:id="rId7"/>
    <p:sldId id="392" r:id="rId8"/>
    <p:sldId id="393" r:id="rId9"/>
    <p:sldId id="394" r:id="rId10"/>
    <p:sldId id="395" r:id="rId11"/>
    <p:sldId id="396" r:id="rId12"/>
    <p:sldId id="397" r:id="rId13"/>
    <p:sldId id="398" r:id="rId14"/>
    <p:sldId id="399" r:id="rId15"/>
    <p:sldId id="400" r:id="rId16"/>
    <p:sldId id="401" r:id="rId17"/>
    <p:sldId id="402" r:id="rId18"/>
    <p:sldId id="403" r:id="rId19"/>
    <p:sldId id="404" r:id="rId20"/>
    <p:sldId id="407" r:id="rId21"/>
    <p:sldId id="408" r:id="rId22"/>
    <p:sldId id="409" r:id="rId23"/>
    <p:sldId id="410" r:id="rId24"/>
    <p:sldId id="411" r:id="rId25"/>
    <p:sldId id="412" r:id="rId26"/>
    <p:sldId id="413" r:id="rId27"/>
    <p:sldId id="414" r:id="rId28"/>
    <p:sldId id="415" r:id="rId29"/>
    <p:sldId id="422" r:id="rId30"/>
    <p:sldId id="423" r:id="rId31"/>
    <p:sldId id="424" r:id="rId32"/>
    <p:sldId id="425" r:id="rId33"/>
    <p:sldId id="429" r:id="rId34"/>
    <p:sldId id="430" r:id="rId35"/>
    <p:sldId id="493" r:id="rId36"/>
    <p:sldId id="431" r:id="rId37"/>
    <p:sldId id="432" r:id="rId38"/>
    <p:sldId id="433" r:id="rId39"/>
    <p:sldId id="434" r:id="rId40"/>
    <p:sldId id="435" r:id="rId41"/>
    <p:sldId id="436" r:id="rId42"/>
    <p:sldId id="437" r:id="rId43"/>
    <p:sldId id="438" r:id="rId44"/>
    <p:sldId id="439" r:id="rId45"/>
    <p:sldId id="440" r:id="rId46"/>
    <p:sldId id="441" r:id="rId47"/>
    <p:sldId id="442" r:id="rId48"/>
    <p:sldId id="443" r:id="rId49"/>
    <p:sldId id="445" r:id="rId50"/>
    <p:sldId id="499" r:id="rId51"/>
    <p:sldId id="500" r:id="rId52"/>
    <p:sldId id="501" r:id="rId53"/>
    <p:sldId id="444" r:id="rId54"/>
    <p:sldId id="496" r:id="rId55"/>
    <p:sldId id="497" r:id="rId56"/>
    <p:sldId id="498" r:id="rId57"/>
    <p:sldId id="446" r:id="rId58"/>
    <p:sldId id="447" r:id="rId59"/>
    <p:sldId id="448" r:id="rId60"/>
    <p:sldId id="449" r:id="rId61"/>
    <p:sldId id="450" r:id="rId62"/>
    <p:sldId id="452" r:id="rId63"/>
    <p:sldId id="453" r:id="rId64"/>
    <p:sldId id="454" r:id="rId65"/>
    <p:sldId id="455" r:id="rId66"/>
    <p:sldId id="456" r:id="rId67"/>
    <p:sldId id="457" r:id="rId68"/>
    <p:sldId id="458" r:id="rId69"/>
    <p:sldId id="459" r:id="rId70"/>
    <p:sldId id="460" r:id="rId71"/>
    <p:sldId id="461" r:id="rId72"/>
    <p:sldId id="462" r:id="rId73"/>
    <p:sldId id="473" r:id="rId74"/>
    <p:sldId id="474" r:id="rId75"/>
    <p:sldId id="475" r:id="rId76"/>
    <p:sldId id="463" r:id="rId77"/>
    <p:sldId id="464" r:id="rId78"/>
    <p:sldId id="502" r:id="rId79"/>
    <p:sldId id="471" r:id="rId80"/>
    <p:sldId id="472" r:id="rId81"/>
    <p:sldId id="476" r:id="rId82"/>
    <p:sldId id="468" r:id="rId83"/>
    <p:sldId id="469" r:id="rId84"/>
    <p:sldId id="470" r:id="rId85"/>
    <p:sldId id="477" r:id="rId86"/>
    <p:sldId id="478" r:id="rId87"/>
    <p:sldId id="479" r:id="rId88"/>
    <p:sldId id="480" r:id="rId89"/>
    <p:sldId id="484" r:id="rId90"/>
    <p:sldId id="485" r:id="rId91"/>
    <p:sldId id="486" r:id="rId92"/>
    <p:sldId id="487" r:id="rId93"/>
    <p:sldId id="488" r:id="rId94"/>
    <p:sldId id="489" r:id="rId95"/>
    <p:sldId id="490" r:id="rId96"/>
    <p:sldId id="491" r:id="rId97"/>
    <p:sldId id="482" r:id="rId98"/>
    <p:sldId id="266"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3C3C3C"/>
    <a:srgbClr val="505050"/>
    <a:srgbClr val="787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3" autoAdjust="0"/>
    <p:restoredTop sz="94660"/>
  </p:normalViewPr>
  <p:slideViewPr>
    <p:cSldViewPr snapToGrid="0">
      <p:cViewPr varScale="1">
        <p:scale>
          <a:sx n="150" d="100"/>
          <a:sy n="150" d="100"/>
        </p:scale>
        <p:origin x="92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878530-FA70-466B-A92D-42BAEA139F1D}" type="datetimeFigureOut">
              <a:rPr lang="en-US" smtClean="0"/>
              <a:t>9/1/2016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9FF3C-7111-4713-B058-2B84BB396046}" type="slidenum">
              <a:rPr lang="en-US" smtClean="0"/>
              <a:t>‹#›</a:t>
            </a:fld>
            <a:endParaRPr lang="en-US"/>
          </a:p>
        </p:txBody>
      </p:sp>
    </p:spTree>
    <p:extLst>
      <p:ext uri="{BB962C8B-B14F-4D97-AF65-F5344CB8AC3E}">
        <p14:creationId xmlns:p14="http://schemas.microsoft.com/office/powerpoint/2010/main" val="36882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B542AD1-859A-4C78-B5D8-DE58143C990C}" type="slidenum">
              <a:rPr lang="en-US" smtClean="0"/>
              <a:pPr>
                <a:defRPr/>
              </a:pPr>
              <a:t>3</a:t>
            </a:fld>
            <a:endParaRPr lang="en-US"/>
          </a:p>
        </p:txBody>
      </p:sp>
    </p:spTree>
    <p:extLst>
      <p:ext uri="{BB962C8B-B14F-4D97-AF65-F5344CB8AC3E}">
        <p14:creationId xmlns:p14="http://schemas.microsoft.com/office/powerpoint/2010/main" val="160347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Fourier also discovered the “greenhouse effect”</a:t>
            </a:r>
            <a:endParaRPr lang="en-US" dirty="0"/>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34</a:t>
            </a:fld>
            <a:endParaRPr lang="en-US"/>
          </a:p>
        </p:txBody>
      </p:sp>
    </p:spTree>
    <p:extLst>
      <p:ext uri="{BB962C8B-B14F-4D97-AF65-F5344CB8AC3E}">
        <p14:creationId xmlns:p14="http://schemas.microsoft.com/office/powerpoint/2010/main" val="1380561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B97AA4-0F25-4711-91D4-A1BBE82FD726}" type="slidenum">
              <a:rPr lang="en-US" altLang="en-US" smtClean="0">
                <a:latin typeface="Calibri" panose="020F0502020204030204" pitchFamily="34" charset="0"/>
              </a:rPr>
              <a:pPr/>
              <a:t>35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76967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50</a:t>
            </a:fld>
            <a:endParaRPr lang="en-US" altLang="en-US"/>
          </a:p>
        </p:txBody>
      </p:sp>
    </p:spTree>
    <p:extLst>
      <p:ext uri="{BB962C8B-B14F-4D97-AF65-F5344CB8AC3E}">
        <p14:creationId xmlns:p14="http://schemas.microsoft.com/office/powerpoint/2010/main" val="2842295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2655AB4E-62D2-4E38-B4E6-1FBF0FFC590D}" type="slidenum">
              <a:rPr lang="en-US" smtClean="0"/>
              <a:pPr>
                <a:defRPr/>
              </a:pPr>
              <a:t>64</a:t>
            </a:fld>
            <a:endParaRPr lang="en-US"/>
          </a:p>
        </p:txBody>
      </p:sp>
    </p:spTree>
    <p:extLst>
      <p:ext uri="{BB962C8B-B14F-4D97-AF65-F5344CB8AC3E}">
        <p14:creationId xmlns:p14="http://schemas.microsoft.com/office/powerpoint/2010/main" val="22861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73</a:t>
            </a:fld>
            <a:endParaRPr lang="en-US" smtClean="0"/>
          </a:p>
        </p:txBody>
      </p:sp>
      <p:sp>
        <p:nvSpPr>
          <p:cNvPr id="67587"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120537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74</a:t>
            </a:fld>
            <a:endParaRPr lang="en-US" smtClean="0"/>
          </a:p>
        </p:txBody>
      </p:sp>
      <p:sp>
        <p:nvSpPr>
          <p:cNvPr id="6861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40228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75</a:t>
            </a:fld>
            <a:endParaRPr lang="en-US" smtClean="0"/>
          </a:p>
        </p:txBody>
      </p:sp>
      <p:sp>
        <p:nvSpPr>
          <p:cNvPr id="69635"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04541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defTabSz="965200">
              <a:defRPr sz="2400">
                <a:solidFill>
                  <a:schemeClr val="tx1"/>
                </a:solidFill>
                <a:latin typeface="Arial" panose="020B0604020202020204" pitchFamily="34" charset="0"/>
                <a:cs typeface="Arial" panose="020B0604020202020204" pitchFamily="34" charset="0"/>
              </a:defRPr>
            </a:lvl1pPr>
            <a:lvl2pPr marL="742950" indent="-285750" defTabSz="965200">
              <a:defRPr sz="2400">
                <a:solidFill>
                  <a:schemeClr val="tx1"/>
                </a:solidFill>
                <a:latin typeface="Arial" panose="020B0604020202020204" pitchFamily="34" charset="0"/>
                <a:cs typeface="Arial" panose="020B0604020202020204" pitchFamily="34" charset="0"/>
              </a:defRPr>
            </a:lvl2pPr>
            <a:lvl3pPr marL="1143000" indent="-228600" defTabSz="965200">
              <a:defRPr sz="2400">
                <a:solidFill>
                  <a:schemeClr val="tx1"/>
                </a:solidFill>
                <a:latin typeface="Arial" panose="020B0604020202020204" pitchFamily="34" charset="0"/>
                <a:cs typeface="Arial" panose="020B0604020202020204" pitchFamily="34" charset="0"/>
              </a:defRPr>
            </a:lvl3pPr>
            <a:lvl4pPr marL="1600200" indent="-228600" defTabSz="965200">
              <a:defRPr sz="2400">
                <a:solidFill>
                  <a:schemeClr val="tx1"/>
                </a:solidFill>
                <a:latin typeface="Arial" panose="020B0604020202020204" pitchFamily="34" charset="0"/>
                <a:cs typeface="Arial" panose="020B0604020202020204" pitchFamily="34" charset="0"/>
              </a:defRPr>
            </a:lvl4pPr>
            <a:lvl5pPr marL="2057400" indent="-228600" defTabSz="965200">
              <a:defRPr sz="2400">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3CC38F8-C7FC-4036-AA3C-C37BFEC63486}" type="slidenum">
              <a:rPr lang="en-US" altLang="en-US" sz="1200"/>
              <a:pPr/>
              <a:t>79</a:t>
            </a:fld>
            <a:endParaRPr lang="en-US" altLang="en-US" sz="1200"/>
          </a:p>
        </p:txBody>
      </p:sp>
      <p:sp>
        <p:nvSpPr>
          <p:cNvPr id="299011" name="Rectangle 2"/>
          <p:cNvSpPr>
            <a:spLocks noGrp="1" noRot="1" noChangeAspect="1" noChangeArrowheads="1" noTextEdit="1"/>
          </p:cNvSpPr>
          <p:nvPr>
            <p:ph type="sldImg"/>
          </p:nvPr>
        </p:nvSpPr>
        <p:spPr>
          <a:xfrm>
            <a:off x="1371600" y="1143000"/>
            <a:ext cx="4114800" cy="3086100"/>
          </a:xfrm>
          <a:ln/>
        </p:spPr>
      </p:sp>
      <p:sp>
        <p:nvSpPr>
          <p:cNvPr id="299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021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defTabSz="965200">
              <a:defRPr sz="2400">
                <a:solidFill>
                  <a:schemeClr val="tx1"/>
                </a:solidFill>
                <a:latin typeface="Arial" panose="020B0604020202020204" pitchFamily="34" charset="0"/>
                <a:cs typeface="Arial" panose="020B0604020202020204" pitchFamily="34" charset="0"/>
              </a:defRPr>
            </a:lvl1pPr>
            <a:lvl2pPr marL="742950" indent="-285750" defTabSz="965200">
              <a:defRPr sz="2400">
                <a:solidFill>
                  <a:schemeClr val="tx1"/>
                </a:solidFill>
                <a:latin typeface="Arial" panose="020B0604020202020204" pitchFamily="34" charset="0"/>
                <a:cs typeface="Arial" panose="020B0604020202020204" pitchFamily="34" charset="0"/>
              </a:defRPr>
            </a:lvl2pPr>
            <a:lvl3pPr marL="1143000" indent="-228600" defTabSz="965200">
              <a:defRPr sz="2400">
                <a:solidFill>
                  <a:schemeClr val="tx1"/>
                </a:solidFill>
                <a:latin typeface="Arial" panose="020B0604020202020204" pitchFamily="34" charset="0"/>
                <a:cs typeface="Arial" panose="020B0604020202020204" pitchFamily="34" charset="0"/>
              </a:defRPr>
            </a:lvl3pPr>
            <a:lvl4pPr marL="1600200" indent="-228600" defTabSz="965200">
              <a:defRPr sz="2400">
                <a:solidFill>
                  <a:schemeClr val="tx1"/>
                </a:solidFill>
                <a:latin typeface="Arial" panose="020B0604020202020204" pitchFamily="34" charset="0"/>
                <a:cs typeface="Arial" panose="020B0604020202020204" pitchFamily="34" charset="0"/>
              </a:defRPr>
            </a:lvl4pPr>
            <a:lvl5pPr marL="2057400" indent="-228600" defTabSz="965200">
              <a:defRPr sz="2400">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7BE141A2-4DBC-4480-A73A-0EBBA28E81D4}" type="slidenum">
              <a:rPr lang="en-US" altLang="en-US" sz="1200"/>
              <a:pPr/>
              <a:t>80</a:t>
            </a:fld>
            <a:endParaRPr lang="en-US" altLang="en-US" sz="1200"/>
          </a:p>
        </p:txBody>
      </p:sp>
      <p:sp>
        <p:nvSpPr>
          <p:cNvPr id="300035" name="Rectangle 2"/>
          <p:cNvSpPr>
            <a:spLocks noGrp="1" noRot="1" noChangeAspect="1" noChangeArrowheads="1" noTextEdit="1"/>
          </p:cNvSpPr>
          <p:nvPr>
            <p:ph type="sldImg"/>
          </p:nvPr>
        </p:nvSpPr>
        <p:spPr>
          <a:xfrm>
            <a:off x="1371600" y="1143000"/>
            <a:ext cx="4114800" cy="3086100"/>
          </a:xfrm>
          <a:ln/>
        </p:spPr>
      </p:sp>
      <p:sp>
        <p:nvSpPr>
          <p:cNvPr id="3000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112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CBCFF69-518E-419A-9CC4-770D32859715}" type="slidenum">
              <a:rPr lang="en-US" altLang="en-US"/>
              <a:pPr/>
              <a:t>90</a:t>
            </a:fld>
            <a:endParaRPr lang="en-US" altLang="en-US"/>
          </a:p>
        </p:txBody>
      </p:sp>
      <p:sp>
        <p:nvSpPr>
          <p:cNvPr id="40963" name="Rectangle 2"/>
          <p:cNvSpPr>
            <a:spLocks noGrp="1" noRot="1" noChangeAspect="1" noChangeArrowheads="1" noTextEdit="1"/>
          </p:cNvSpPr>
          <p:nvPr>
            <p:ph type="sldImg"/>
          </p:nvPr>
        </p:nvSpPr>
        <p:spPr bwMode="auto">
          <a:xfrm>
            <a:off x="1177925" y="695325"/>
            <a:ext cx="4627563"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415996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Courier New" panose="02070309020205020404" pitchFamily="49" charset="0"/>
                <a:cs typeface="Courier New" panose="02070309020205020404" pitchFamily="49" charset="0"/>
              </a:rPr>
              <a:t>a) G = D * B </a:t>
            </a:r>
          </a:p>
          <a:p>
            <a:r>
              <a:rPr lang="en-US" altLang="en-US" smtClean="0">
                <a:latin typeface="Courier New" panose="02070309020205020404" pitchFamily="49" charset="0"/>
                <a:cs typeface="Courier New" panose="02070309020205020404" pitchFamily="49" charset="0"/>
              </a:rPr>
              <a:t>b) A = B * C</a:t>
            </a:r>
          </a:p>
          <a:p>
            <a:r>
              <a:rPr lang="en-US" altLang="en-US" smtClean="0">
                <a:latin typeface="Courier New" panose="02070309020205020404" pitchFamily="49" charset="0"/>
                <a:cs typeface="Courier New" panose="02070309020205020404" pitchFamily="49" charset="0"/>
              </a:rPr>
              <a:t>c) F = D * E</a:t>
            </a:r>
          </a:p>
          <a:p>
            <a:r>
              <a:rPr lang="en-US" altLang="en-US" smtClean="0">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122090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7DFC736-DEAA-4802-9BA2-B20A88E88CDD}" type="slidenum">
              <a:rPr lang="en-US" altLang="en-US"/>
              <a:pPr/>
              <a:t>91</a:t>
            </a:fld>
            <a:endParaRPr lang="en-US" altLang="en-US"/>
          </a:p>
        </p:txBody>
      </p:sp>
      <p:sp>
        <p:nvSpPr>
          <p:cNvPr id="41987" name="Rectangle 2"/>
          <p:cNvSpPr>
            <a:spLocks noGrp="1" noRot="1" noChangeAspect="1" noChangeArrowheads="1" noTextEdit="1"/>
          </p:cNvSpPr>
          <p:nvPr>
            <p:ph type="sldImg"/>
          </p:nvPr>
        </p:nvSpPr>
        <p:spPr bwMode="auto">
          <a:xfrm>
            <a:off x="1177925" y="695325"/>
            <a:ext cx="4627563"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458729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A16075E-B2F5-4D5D-862C-73EDDDF00ACD}" type="slidenum">
              <a:rPr lang="en-US" altLang="en-US"/>
              <a:pPr/>
              <a:t>92</a:t>
            </a:fld>
            <a:endParaRPr lang="en-US" altLang="en-US"/>
          </a:p>
        </p:txBody>
      </p:sp>
      <p:sp>
        <p:nvSpPr>
          <p:cNvPr id="43011" name="Rectangle 2"/>
          <p:cNvSpPr>
            <a:spLocks noGrp="1" noRot="1" noChangeAspect="1" noChangeArrowheads="1" noTextEdit="1"/>
          </p:cNvSpPr>
          <p:nvPr>
            <p:ph type="sldImg"/>
          </p:nvPr>
        </p:nvSpPr>
        <p:spPr bwMode="auto">
          <a:xfrm>
            <a:off x="1177925" y="695325"/>
            <a:ext cx="4627563"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681402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2428F73-2F2D-4C9B-8745-270803A4AF3A}" type="slidenum">
              <a:rPr lang="en-US" altLang="en-US"/>
              <a:pPr/>
              <a:t>94</a:t>
            </a:fld>
            <a:endParaRPr lang="en-US" altLang="en-US"/>
          </a:p>
        </p:txBody>
      </p:sp>
      <p:sp>
        <p:nvSpPr>
          <p:cNvPr id="44035" name="Rectangle 2"/>
          <p:cNvSpPr>
            <a:spLocks noGrp="1" noRot="1" noChangeAspect="1" noChangeArrowheads="1" noTextEdit="1"/>
          </p:cNvSpPr>
          <p:nvPr>
            <p:ph type="sldImg"/>
          </p:nvPr>
        </p:nvSpPr>
        <p:spPr bwMode="auto">
          <a:xfrm>
            <a:off x="1177925" y="695325"/>
            <a:ext cx="4627563"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82964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CEE2C0-ED32-4AFD-9984-CFB7CF91CAF8}" type="slidenum">
              <a:rPr lang="en-US" smtClean="0"/>
              <a:pPr/>
              <a:t>20</a:t>
            </a:fld>
            <a:endParaRPr lang="en-US" smtClean="0"/>
          </a:p>
        </p:txBody>
      </p:sp>
      <p:sp>
        <p:nvSpPr>
          <p:cNvPr id="90115" name="Rectangle 2"/>
          <p:cNvSpPr>
            <a:spLocks noGrp="1" noRot="1" noChangeAspect="1" noChangeArrowheads="1" noTextEdit="1"/>
          </p:cNvSpPr>
          <p:nvPr>
            <p:ph type="sldImg"/>
          </p:nvPr>
        </p:nvSpPr>
        <p:spPr>
          <a:xfrm>
            <a:off x="1371600" y="1143000"/>
            <a:ext cx="4114800" cy="3086100"/>
          </a:xfrm>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397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204F1E7-967C-4D94-8FA7-279B1D28A75E}" type="slidenum">
              <a:rPr lang="en-US" smtClean="0"/>
              <a:pPr/>
              <a:t>21</a:t>
            </a:fld>
            <a:endParaRPr lang="en-US" smtClean="0"/>
          </a:p>
        </p:txBody>
      </p:sp>
      <p:sp>
        <p:nvSpPr>
          <p:cNvPr id="91139" name="Rectangle 2"/>
          <p:cNvSpPr>
            <a:spLocks noGrp="1" noRot="1" noChangeAspect="1" noChangeArrowheads="1" noTextEdit="1"/>
          </p:cNvSpPr>
          <p:nvPr>
            <p:ph type="sldImg"/>
          </p:nvPr>
        </p:nvSpPr>
        <p:spPr>
          <a:xfrm>
            <a:off x="1209675" y="706438"/>
            <a:ext cx="4835525" cy="3627437"/>
          </a:xfrm>
          <a:ln/>
        </p:spPr>
      </p:sp>
      <p:sp>
        <p:nvSpPr>
          <p:cNvPr id="91140" name="Rectangle 3"/>
          <p:cNvSpPr>
            <a:spLocks noGrp="1" noChangeArrowheads="1"/>
          </p:cNvSpPr>
          <p:nvPr>
            <p:ph type="body" idx="1"/>
          </p:nvPr>
        </p:nvSpPr>
        <p:spPr>
          <a:xfrm>
            <a:off x="957263" y="4568825"/>
            <a:ext cx="5421312" cy="4337050"/>
          </a:xfrm>
          <a:noFill/>
          <a:ln/>
        </p:spPr>
        <p:txBody>
          <a:bodyPr lIns="95022" tIns="47511" rIns="95022" bIns="47511"/>
          <a:lstStyle/>
          <a:p>
            <a:pPr eaLnBrk="1" hangingPunct="1"/>
            <a:r>
              <a:rPr lang="en-US" smtClean="0"/>
              <a:t>Linearity of median filter: try filter([0 0 0; 0 1 0; 0 0 0] + [1 1 1; 1 1 2; 2 2 2])</a:t>
            </a:r>
          </a:p>
        </p:txBody>
      </p:sp>
    </p:spTree>
    <p:extLst>
      <p:ext uri="{BB962C8B-B14F-4D97-AF65-F5344CB8AC3E}">
        <p14:creationId xmlns:p14="http://schemas.microsoft.com/office/powerpoint/2010/main" val="321652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8B224D3-57FE-4CDC-BC76-C621BFA66E8E}" type="slidenum">
              <a:rPr lang="en-US" smtClean="0"/>
              <a:pPr/>
              <a:t>23</a:t>
            </a:fld>
            <a:endParaRPr lang="en-US" smtClean="0"/>
          </a:p>
        </p:txBody>
      </p:sp>
      <p:sp>
        <p:nvSpPr>
          <p:cNvPr id="92163" name="Rectangle 2"/>
          <p:cNvSpPr>
            <a:spLocks noGrp="1" noRot="1" noChangeAspect="1" noChangeArrowheads="1" noTextEdit="1"/>
          </p:cNvSpPr>
          <p:nvPr>
            <p:ph type="sldImg"/>
          </p:nvPr>
        </p:nvSpPr>
        <p:spPr>
          <a:xfrm>
            <a:off x="1371600" y="1143000"/>
            <a:ext cx="4114800" cy="3086100"/>
          </a:xfrm>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2419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6190195-4EA6-49AD-BD3C-6725BD0FC723}" type="slidenum">
              <a:rPr lang="en-US" smtClean="0"/>
              <a:pPr/>
              <a:t>24</a:t>
            </a:fld>
            <a:endParaRPr lang="en-US" smtClean="0"/>
          </a:p>
        </p:txBody>
      </p:sp>
      <p:sp>
        <p:nvSpPr>
          <p:cNvPr id="93187" name="Rectangle 2"/>
          <p:cNvSpPr>
            <a:spLocks noGrp="1" noRot="1" noChangeAspect="1" noChangeArrowheads="1" noTextEdit="1"/>
          </p:cNvSpPr>
          <p:nvPr>
            <p:ph type="sldImg"/>
          </p:nvPr>
        </p:nvSpPr>
        <p:spPr>
          <a:xfrm>
            <a:off x="1371600" y="1143000"/>
            <a:ext cx="4114800" cy="3086100"/>
          </a:xfrm>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5412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1280D9E-41C3-45AF-A831-5CCD746953E1}" type="slidenum">
              <a:rPr lang="en-US" smtClean="0"/>
              <a:pPr/>
              <a:t>25</a:t>
            </a:fld>
            <a:endParaRPr lang="en-US" smtClean="0"/>
          </a:p>
        </p:txBody>
      </p:sp>
      <p:sp>
        <p:nvSpPr>
          <p:cNvPr id="94211" name="Rectangle 2"/>
          <p:cNvSpPr>
            <a:spLocks noGrp="1" noRot="1" noChangeAspect="1" noChangeArrowheads="1" noTextEdit="1"/>
          </p:cNvSpPr>
          <p:nvPr>
            <p:ph type="sldImg"/>
          </p:nvPr>
        </p:nvSpPr>
        <p:spPr>
          <a:xfrm>
            <a:off x="-153988" y="401638"/>
            <a:ext cx="7629526" cy="5722937"/>
          </a:xfrm>
          <a:ln/>
        </p:spPr>
      </p:sp>
      <p:sp>
        <p:nvSpPr>
          <p:cNvPr id="94212" name="Rectangle 3"/>
          <p:cNvSpPr>
            <a:spLocks noGrp="1" noChangeArrowheads="1"/>
          </p:cNvSpPr>
          <p:nvPr>
            <p:ph type="body" idx="1"/>
          </p:nvPr>
        </p:nvSpPr>
        <p:spPr>
          <a:xfrm>
            <a:off x="884238" y="6365875"/>
            <a:ext cx="5619750" cy="2536825"/>
          </a:xfrm>
          <a:noFill/>
          <a:ln/>
        </p:spPr>
        <p:txBody>
          <a:bodyPr/>
          <a:lstStyle/>
          <a:p>
            <a:pPr eaLnBrk="1" hangingPunct="1"/>
            <a:endParaRPr lang="en-US" smtClean="0"/>
          </a:p>
        </p:txBody>
      </p:sp>
    </p:spTree>
    <p:extLst>
      <p:ext uri="{BB962C8B-B14F-4D97-AF65-F5344CB8AC3E}">
        <p14:creationId xmlns:p14="http://schemas.microsoft.com/office/powerpoint/2010/main" val="50403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29</a:t>
            </a:fld>
            <a:endParaRPr lang="en-US"/>
          </a:p>
        </p:txBody>
      </p:sp>
    </p:spTree>
    <p:extLst>
      <p:ext uri="{BB962C8B-B14F-4D97-AF65-F5344CB8AC3E}">
        <p14:creationId xmlns:p14="http://schemas.microsoft.com/office/powerpoint/2010/main" val="53803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88068" name="Slide Number Placeholder 3"/>
          <p:cNvSpPr>
            <a:spLocks noGrp="1"/>
          </p:cNvSpPr>
          <p:nvPr>
            <p:ph type="sldNum" sz="quarter" idx="5"/>
          </p:nvPr>
        </p:nvSpPr>
        <p:spPr/>
        <p:txBody>
          <a:bodyPr/>
          <a:lstStyle/>
          <a:p>
            <a:pPr>
              <a:defRPr/>
            </a:pPr>
            <a:fld id="{E0F17520-1E3A-42FF-9A11-443C7CEDC33B}" type="slidenum">
              <a:rPr lang="en-US" smtClean="0"/>
              <a:pPr>
                <a:defRPr/>
              </a:pPr>
              <a:t>30</a:t>
            </a:fld>
            <a:endParaRPr lang="en-US" smtClean="0"/>
          </a:p>
        </p:txBody>
      </p:sp>
    </p:spTree>
    <p:extLst>
      <p:ext uri="{BB962C8B-B14F-4D97-AF65-F5344CB8AC3E}">
        <p14:creationId xmlns:p14="http://schemas.microsoft.com/office/powerpoint/2010/main" val="236231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37902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40253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69044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extLst>
      <p:ext uri="{BB962C8B-B14F-4D97-AF65-F5344CB8AC3E}">
        <p14:creationId xmlns:p14="http://schemas.microsoft.com/office/powerpoint/2010/main" val="134242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2BA3B8-9D41-44E7-997B-62F0684C1FF0}"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39059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BA3B8-9D41-44E7-997B-62F0684C1FF0}"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2690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2BA3B8-9D41-44E7-997B-62F0684C1FF0}"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29185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2BA3B8-9D41-44E7-997B-62F0684C1FF0}"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302303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2BA3B8-9D41-44E7-997B-62F0684C1FF0}"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10823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A3B8-9D41-44E7-997B-62F0684C1FF0}"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54179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2617392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BA3B8-9D41-44E7-997B-62F0684C1FF0}"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3A7DB-A3B0-4681-AE22-C9A1CC27E7F7}" type="slidenum">
              <a:rPr lang="en-US" smtClean="0"/>
              <a:t>‹#›</a:t>
            </a:fld>
            <a:endParaRPr lang="en-US"/>
          </a:p>
        </p:txBody>
      </p:sp>
    </p:spTree>
    <p:extLst>
      <p:ext uri="{BB962C8B-B14F-4D97-AF65-F5344CB8AC3E}">
        <p14:creationId xmlns:p14="http://schemas.microsoft.com/office/powerpoint/2010/main" val="99185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BA3B8-9D41-44E7-997B-62F0684C1FF0}" type="datetimeFigureOut">
              <a:rPr lang="en-US" smtClean="0"/>
              <a:t>9/1/2016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3A7DB-A3B0-4681-AE22-C9A1CC27E7F7}" type="slidenum">
              <a:rPr lang="en-US" smtClean="0"/>
              <a:t>‹#›</a:t>
            </a:fld>
            <a:endParaRPr lang="en-US"/>
          </a:p>
        </p:txBody>
      </p:sp>
    </p:spTree>
    <p:extLst>
      <p:ext uri="{BB962C8B-B14F-4D97-AF65-F5344CB8AC3E}">
        <p14:creationId xmlns:p14="http://schemas.microsoft.com/office/powerpoint/2010/main" val="1471684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spreadsheets/d/1GiM07X8dnSU9Mx34FDIg3grGLSVU7aq-QeTVDIfah30/edit?usp=sharing" TargetMode="External"/><Relationship Id="rId2" Type="http://schemas.openxmlformats.org/officeDocument/2006/relationships/hyperlink" Target="http://bit.ly/vt-computer-vision-fall-2016"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4.jpeg"/><Relationship Id="rId5" Type="http://schemas.openxmlformats.org/officeDocument/2006/relationships/image" Target="../media/image39.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hyperlink" Target="http://vision.ai.uiuc.edu/?p=1455"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se.ucsc.edu/~manduchi/Papers/ICCV98.pdf"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image" Target="../media/image64.wm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0.png"/><Relationship Id="rId5" Type="http://schemas.openxmlformats.org/officeDocument/2006/relationships/image" Target="../media/image80.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2.wmf"/><Relationship Id="rId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tosa.io/ev/image-kernel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108.wmf"/><Relationship Id="rId5" Type="http://schemas.openxmlformats.org/officeDocument/2006/relationships/oleObject" Target="../embeddings/oleObject9.bin"/><Relationship Id="rId4" Type="http://schemas.openxmlformats.org/officeDocument/2006/relationships/image" Target="../media/image107.wmf"/></Relationships>
</file>

<file path=ppt/slides/_rels/slide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8.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22.pn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0.png"/></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7.xml.rels><?xml version="1.0" encoding="UTF-8" standalone="yes"?>
<Relationships xmlns="http://schemas.openxmlformats.org/package/2006/relationships"><Relationship Id="rId3" Type="http://schemas.openxmlformats.org/officeDocument/2006/relationships/hyperlink" Target="http://www.michaelbach.de/ot/mot_wagonWheel/index.html"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hyperlink" Target="https://www.youtube.com/watch?v=QOwzkND_ooU" TargetMode="Externa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notesSlide" Target="../notesSlides/notesSlide19.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slideLayout" Target="../slideLayouts/slideLayout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image" Target="../media/image145.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image" Target="../media/image144.png"/><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image" Target="../media/image143.png"/></Relationships>
</file>

<file path=ppt/slides/_rels/slide91.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21" Type="http://schemas.openxmlformats.org/officeDocument/2006/relationships/tags" Target="../tags/tag47.xml"/><Relationship Id="rId34" Type="http://schemas.openxmlformats.org/officeDocument/2006/relationships/notesSlide" Target="../notesSlides/notesSlide20.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slideLayout" Target="../slideLayouts/slideLayout7.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29" Type="http://schemas.openxmlformats.org/officeDocument/2006/relationships/tags" Target="../tags/tag55.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image" Target="../media/image144.pn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image" Target="../media/image145.png"/><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image" Target="../media/image143.png"/><Relationship Id="rId8" Type="http://schemas.openxmlformats.org/officeDocument/2006/relationships/tags" Target="../tags/tag34.xml"/><Relationship Id="rId3" Type="http://schemas.openxmlformats.org/officeDocument/2006/relationships/tags" Target="../tags/tag29.xml"/></Relationships>
</file>

<file path=ppt/slides/_rels/slide92.xml.rels><?xml version="1.0" encoding="UTF-8" standalone="yes"?>
<Relationships xmlns="http://schemas.openxmlformats.org/package/2006/relationships"><Relationship Id="rId13" Type="http://schemas.openxmlformats.org/officeDocument/2006/relationships/tags" Target="../tags/tag71.xml"/><Relationship Id="rId18" Type="http://schemas.openxmlformats.org/officeDocument/2006/relationships/tags" Target="../tags/tag76.xml"/><Relationship Id="rId26" Type="http://schemas.openxmlformats.org/officeDocument/2006/relationships/tags" Target="../tags/tag84.xml"/><Relationship Id="rId39" Type="http://schemas.openxmlformats.org/officeDocument/2006/relationships/notesSlide" Target="../notesSlides/notesSlide21.xml"/><Relationship Id="rId21" Type="http://schemas.openxmlformats.org/officeDocument/2006/relationships/tags" Target="../tags/tag79.xml"/><Relationship Id="rId34" Type="http://schemas.openxmlformats.org/officeDocument/2006/relationships/tags" Target="../tags/tag92.xml"/><Relationship Id="rId42" Type="http://schemas.openxmlformats.org/officeDocument/2006/relationships/image" Target="../media/image146.png"/><Relationship Id="rId47" Type="http://schemas.openxmlformats.org/officeDocument/2006/relationships/image" Target="../media/image151.png"/><Relationship Id="rId7" Type="http://schemas.openxmlformats.org/officeDocument/2006/relationships/tags" Target="../tags/tag65.xml"/><Relationship Id="rId2" Type="http://schemas.openxmlformats.org/officeDocument/2006/relationships/tags" Target="../tags/tag60.xml"/><Relationship Id="rId16" Type="http://schemas.openxmlformats.org/officeDocument/2006/relationships/tags" Target="../tags/tag74.xml"/><Relationship Id="rId29" Type="http://schemas.openxmlformats.org/officeDocument/2006/relationships/tags" Target="../tags/tag87.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tags" Target="../tags/tag82.xml"/><Relationship Id="rId32" Type="http://schemas.openxmlformats.org/officeDocument/2006/relationships/tags" Target="../tags/tag90.xml"/><Relationship Id="rId37" Type="http://schemas.openxmlformats.org/officeDocument/2006/relationships/tags" Target="../tags/tag95.xml"/><Relationship Id="rId40" Type="http://schemas.openxmlformats.org/officeDocument/2006/relationships/image" Target="../media/image143.png"/><Relationship Id="rId45" Type="http://schemas.openxmlformats.org/officeDocument/2006/relationships/image" Target="../media/image149.png"/><Relationship Id="rId5" Type="http://schemas.openxmlformats.org/officeDocument/2006/relationships/tags" Target="../tags/tag63.xml"/><Relationship Id="rId15" Type="http://schemas.openxmlformats.org/officeDocument/2006/relationships/tags" Target="../tags/tag73.xml"/><Relationship Id="rId23" Type="http://schemas.openxmlformats.org/officeDocument/2006/relationships/tags" Target="../tags/tag81.xml"/><Relationship Id="rId28" Type="http://schemas.openxmlformats.org/officeDocument/2006/relationships/tags" Target="../tags/tag86.xml"/><Relationship Id="rId36" Type="http://schemas.openxmlformats.org/officeDocument/2006/relationships/tags" Target="../tags/tag94.xml"/><Relationship Id="rId10" Type="http://schemas.openxmlformats.org/officeDocument/2006/relationships/tags" Target="../tags/tag68.xml"/><Relationship Id="rId19" Type="http://schemas.openxmlformats.org/officeDocument/2006/relationships/tags" Target="../tags/tag77.xml"/><Relationship Id="rId31" Type="http://schemas.openxmlformats.org/officeDocument/2006/relationships/tags" Target="../tags/tag89.xml"/><Relationship Id="rId44" Type="http://schemas.openxmlformats.org/officeDocument/2006/relationships/image" Target="../media/image148.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 Id="rId22" Type="http://schemas.openxmlformats.org/officeDocument/2006/relationships/tags" Target="../tags/tag80.xml"/><Relationship Id="rId27" Type="http://schemas.openxmlformats.org/officeDocument/2006/relationships/tags" Target="../tags/tag85.xml"/><Relationship Id="rId30" Type="http://schemas.openxmlformats.org/officeDocument/2006/relationships/tags" Target="../tags/tag88.xml"/><Relationship Id="rId35" Type="http://schemas.openxmlformats.org/officeDocument/2006/relationships/tags" Target="../tags/tag93.xml"/><Relationship Id="rId43" Type="http://schemas.openxmlformats.org/officeDocument/2006/relationships/image" Target="../media/image147.png"/><Relationship Id="rId8" Type="http://schemas.openxmlformats.org/officeDocument/2006/relationships/tags" Target="../tags/tag66.xml"/><Relationship Id="rId3" Type="http://schemas.openxmlformats.org/officeDocument/2006/relationships/tags" Target="../tags/tag61.xml"/><Relationship Id="rId12" Type="http://schemas.openxmlformats.org/officeDocument/2006/relationships/tags" Target="../tags/tag70.xml"/><Relationship Id="rId17" Type="http://schemas.openxmlformats.org/officeDocument/2006/relationships/tags" Target="../tags/tag75.xml"/><Relationship Id="rId25" Type="http://schemas.openxmlformats.org/officeDocument/2006/relationships/tags" Target="../tags/tag83.xml"/><Relationship Id="rId33" Type="http://schemas.openxmlformats.org/officeDocument/2006/relationships/tags" Target="../tags/tag91.xml"/><Relationship Id="rId38" Type="http://schemas.openxmlformats.org/officeDocument/2006/relationships/slideLayout" Target="../slideLayouts/slideLayout7.xml"/><Relationship Id="rId46" Type="http://schemas.openxmlformats.org/officeDocument/2006/relationships/image" Target="../media/image150.png"/><Relationship Id="rId20" Type="http://schemas.openxmlformats.org/officeDocument/2006/relationships/tags" Target="../tags/tag78.xml"/><Relationship Id="rId41"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94.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tags" Target="../tags/tag114.xml"/><Relationship Id="rId26" Type="http://schemas.openxmlformats.org/officeDocument/2006/relationships/image" Target="../media/image155.png"/><Relationship Id="rId3" Type="http://schemas.openxmlformats.org/officeDocument/2006/relationships/tags" Target="../tags/tag99.xml"/><Relationship Id="rId21" Type="http://schemas.openxmlformats.org/officeDocument/2006/relationships/notesSlide" Target="../notesSlides/notesSlide22.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tags" Target="../tags/tag113.xml"/><Relationship Id="rId25" Type="http://schemas.openxmlformats.org/officeDocument/2006/relationships/image" Target="../media/image146.png"/><Relationship Id="rId2" Type="http://schemas.openxmlformats.org/officeDocument/2006/relationships/tags" Target="../tags/tag98.xml"/><Relationship Id="rId16" Type="http://schemas.openxmlformats.org/officeDocument/2006/relationships/tags" Target="../tags/tag112.xml"/><Relationship Id="rId20" Type="http://schemas.openxmlformats.org/officeDocument/2006/relationships/slideLayout" Target="../slideLayouts/slideLayout7.xml"/><Relationship Id="rId29" Type="http://schemas.openxmlformats.org/officeDocument/2006/relationships/image" Target="../media/image158.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openxmlformats.org/officeDocument/2006/relationships/image" Target="../media/image154.png"/><Relationship Id="rId5" Type="http://schemas.openxmlformats.org/officeDocument/2006/relationships/tags" Target="../tags/tag101.xml"/><Relationship Id="rId15" Type="http://schemas.openxmlformats.org/officeDocument/2006/relationships/tags" Target="../tags/tag111.xml"/><Relationship Id="rId23" Type="http://schemas.openxmlformats.org/officeDocument/2006/relationships/hyperlink" Target="http://en.wikipedia.org/wiki/Bilinear_interpolation" TargetMode="External"/><Relationship Id="rId28" Type="http://schemas.openxmlformats.org/officeDocument/2006/relationships/image" Target="../media/image157.png"/><Relationship Id="rId10" Type="http://schemas.openxmlformats.org/officeDocument/2006/relationships/tags" Target="../tags/tag106.xml"/><Relationship Id="rId19" Type="http://schemas.openxmlformats.org/officeDocument/2006/relationships/tags" Target="../tags/tag115.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 Id="rId22" Type="http://schemas.openxmlformats.org/officeDocument/2006/relationships/image" Target="../media/image153.png"/><Relationship Id="rId27" Type="http://schemas.openxmlformats.org/officeDocument/2006/relationships/image" Target="../media/image156.png"/></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160.png"/><Relationship Id="rId5" Type="http://schemas.openxmlformats.org/officeDocument/2006/relationships/image" Target="../media/image142.png"/><Relationship Id="rId4" Type="http://schemas.openxmlformats.org/officeDocument/2006/relationships/image" Target="../media/image141.png"/></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62.jpe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0808" y="430097"/>
            <a:ext cx="10345615" cy="1051169"/>
          </a:xfrm>
        </p:spPr>
        <p:txBody>
          <a:bodyPr>
            <a:normAutofit/>
          </a:bodyPr>
          <a:lstStyle/>
          <a:p>
            <a:r>
              <a:rPr lang="en-US" dirty="0" smtClean="0"/>
              <a:t>Thinking in Frequency</a:t>
            </a:r>
            <a:endParaRPr lang="en-US" dirty="0"/>
          </a:p>
        </p:txBody>
      </p:sp>
      <p:sp>
        <p:nvSpPr>
          <p:cNvPr id="3" name="Subtitle 2"/>
          <p:cNvSpPr>
            <a:spLocks noGrp="1"/>
          </p:cNvSpPr>
          <p:nvPr>
            <p:ph type="subTitle" idx="1"/>
          </p:nvPr>
        </p:nvSpPr>
        <p:spPr>
          <a:xfrm>
            <a:off x="504491" y="5781898"/>
            <a:ext cx="8135017" cy="987726"/>
          </a:xfrm>
        </p:spPr>
        <p:txBody>
          <a:bodyPr>
            <a:noAutofit/>
          </a:bodyPr>
          <a:lstStyle/>
          <a:p>
            <a:r>
              <a:rPr lang="en-US" sz="2800" dirty="0"/>
              <a:t>Computer Vision</a:t>
            </a:r>
          </a:p>
          <a:p>
            <a:r>
              <a:rPr lang="en-US" sz="2800" dirty="0"/>
              <a:t>Jia-Bin Huang, Virginia Tech</a:t>
            </a:r>
          </a:p>
        </p:txBody>
      </p:sp>
      <p:pic>
        <p:nvPicPr>
          <p:cNvPr id="7" name="Picture 2" descr="https://filebox.ece.vt.edu/~jbhuang/teaching/ece5554-4554/fa16/images/filter_fr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305" y="1432519"/>
            <a:ext cx="3313386" cy="43981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2224" y="6631124"/>
            <a:ext cx="3776227" cy="276999"/>
          </a:xfrm>
          <a:prstGeom prst="rect">
            <a:avLst/>
          </a:prstGeom>
        </p:spPr>
        <p:txBody>
          <a:bodyPr wrap="none">
            <a:spAutoFit/>
          </a:bodyPr>
          <a:lstStyle/>
          <a:p>
            <a:r>
              <a:rPr lang="en-US" sz="1200" dirty="0"/>
              <a:t>Dali: “Gala Contemplating the Mediterranean Sea” (1976)</a:t>
            </a:r>
          </a:p>
        </p:txBody>
      </p:sp>
    </p:spTree>
    <p:extLst>
      <p:ext uri="{BB962C8B-B14F-4D97-AF65-F5344CB8AC3E}">
        <p14:creationId xmlns:p14="http://schemas.microsoft.com/office/powerpoint/2010/main" val="1018835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Texture and Scale</a:t>
            </a:r>
          </a:p>
        </p:txBody>
      </p:sp>
      <p:pic>
        <p:nvPicPr>
          <p:cNvPr id="60419" name="Picture 2"/>
          <p:cNvPicPr>
            <a:picLocks noChangeAspect="1" noChangeArrowheads="1"/>
          </p:cNvPicPr>
          <p:nvPr/>
        </p:nvPicPr>
        <p:blipFill>
          <a:blip r:embed="rId2" cstate="print"/>
          <a:srcRect/>
          <a:stretch>
            <a:fillRect/>
          </a:stretch>
        </p:blipFill>
        <p:spPr bwMode="auto">
          <a:xfrm>
            <a:off x="1295400" y="2362200"/>
            <a:ext cx="3276600" cy="2457450"/>
          </a:xfrm>
          <a:prstGeom prst="rect">
            <a:avLst/>
          </a:prstGeom>
          <a:noFill/>
          <a:ln w="9525">
            <a:noFill/>
            <a:miter lim="800000"/>
            <a:headEnd/>
            <a:tailEnd/>
          </a:ln>
        </p:spPr>
      </p:pic>
      <p:pic>
        <p:nvPicPr>
          <p:cNvPr id="60420" name="Picture 3"/>
          <p:cNvPicPr>
            <a:picLocks noChangeAspect="1" noChangeArrowheads="1"/>
          </p:cNvPicPr>
          <p:nvPr/>
        </p:nvPicPr>
        <p:blipFill>
          <a:blip r:embed="rId3" cstate="print"/>
          <a:srcRect/>
          <a:stretch>
            <a:fillRect/>
          </a:stretch>
        </p:blipFill>
        <p:spPr bwMode="auto">
          <a:xfrm>
            <a:off x="5029200" y="2438400"/>
            <a:ext cx="3124200" cy="2343150"/>
          </a:xfrm>
          <a:prstGeom prst="rect">
            <a:avLst/>
          </a:prstGeom>
          <a:noFill/>
          <a:ln w="9525">
            <a:noFill/>
            <a:miter lim="800000"/>
            <a:headEnd/>
            <a:tailEnd/>
          </a:ln>
        </p:spPr>
      </p:pic>
      <p:sp>
        <p:nvSpPr>
          <p:cNvPr id="60421" name="TextBox 5"/>
          <p:cNvSpPr txBox="1">
            <a:spLocks noChangeArrowheads="1"/>
          </p:cNvSpPr>
          <p:nvPr/>
        </p:nvSpPr>
        <p:spPr bwMode="auto">
          <a:xfrm>
            <a:off x="3429000" y="6550027"/>
            <a:ext cx="5715000" cy="307975"/>
          </a:xfrm>
          <a:prstGeom prst="rect">
            <a:avLst/>
          </a:prstGeom>
          <a:noFill/>
          <a:ln w="9525">
            <a:noFill/>
            <a:miter lim="800000"/>
            <a:headEnd/>
            <a:tailEnd/>
          </a:ln>
        </p:spPr>
        <p:txBody>
          <a:bodyPr wrap="none">
            <a:spAutoFit/>
          </a:bodyPr>
          <a:lstStyle/>
          <a:p>
            <a:r>
              <a:rPr lang="en-US" sz="1400"/>
              <a:t>http://www-cvr.ai.uiuc.edu/ponce_grp/data/texture_database/samples/</a:t>
            </a:r>
          </a:p>
        </p:txBody>
      </p:sp>
    </p:spTree>
    <p:extLst>
      <p:ext uri="{BB962C8B-B14F-4D97-AF65-F5344CB8AC3E}">
        <p14:creationId xmlns:p14="http://schemas.microsoft.com/office/powerpoint/2010/main" val="2590932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What is texture?</a:t>
            </a:r>
          </a:p>
        </p:txBody>
      </p:sp>
      <p:sp>
        <p:nvSpPr>
          <p:cNvPr id="3" name="Content Placeholder 2"/>
          <p:cNvSpPr>
            <a:spLocks noGrp="1"/>
          </p:cNvSpPr>
          <p:nvPr>
            <p:ph idx="1"/>
          </p:nvPr>
        </p:nvSpPr>
        <p:spPr/>
        <p:txBody>
          <a:bodyPr/>
          <a:lstStyle/>
          <a:p>
            <a:endParaRPr lang="en-US" smtClean="0"/>
          </a:p>
          <a:p>
            <a:pPr>
              <a:buFont typeface="Arial" charset="0"/>
              <a:buNone/>
            </a:pPr>
            <a:r>
              <a:rPr lang="en-US" smtClean="0"/>
              <a:t>	Regular or stochastic patterns caused by bumps, grooves, and/or markings</a:t>
            </a:r>
          </a:p>
          <a:p>
            <a:endParaRPr lang="en-US" smtClean="0"/>
          </a:p>
        </p:txBody>
      </p:sp>
    </p:spTree>
    <p:extLst>
      <p:ext uri="{BB962C8B-B14F-4D97-AF65-F5344CB8AC3E}">
        <p14:creationId xmlns:p14="http://schemas.microsoft.com/office/powerpoint/2010/main" val="35434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How can we represent texture?</a:t>
            </a:r>
          </a:p>
        </p:txBody>
      </p:sp>
      <p:sp>
        <p:nvSpPr>
          <p:cNvPr id="62467" name="Content Placeholder 2"/>
          <p:cNvSpPr>
            <a:spLocks noGrp="1"/>
          </p:cNvSpPr>
          <p:nvPr>
            <p:ph idx="1"/>
          </p:nvPr>
        </p:nvSpPr>
        <p:spPr/>
        <p:txBody>
          <a:bodyPr/>
          <a:lstStyle/>
          <a:p>
            <a:endParaRPr lang="en-US" smtClean="0"/>
          </a:p>
          <a:p>
            <a:r>
              <a:rPr lang="en-US" smtClean="0"/>
              <a:t>Compute responses of blobs and edges at various orientations and scales</a:t>
            </a:r>
          </a:p>
          <a:p>
            <a:endParaRPr lang="en-US" smtClean="0"/>
          </a:p>
          <a:p>
            <a:pPr>
              <a:buFont typeface="Arial" charset="0"/>
              <a:buNone/>
            </a:pPr>
            <a:endParaRPr lang="en-US" smtClean="0"/>
          </a:p>
        </p:txBody>
      </p:sp>
    </p:spTree>
    <p:extLst>
      <p:ext uri="{BB962C8B-B14F-4D97-AF65-F5344CB8AC3E}">
        <p14:creationId xmlns:p14="http://schemas.microsoft.com/office/powerpoint/2010/main" val="799261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a:defRPr/>
            </a:pPr>
            <a:r>
              <a:rPr lang="en-US" dirty="0" err="1" smtClean="0"/>
              <a:t>Overcomplete</a:t>
            </a:r>
            <a:r>
              <a:rPr lang="en-US" dirty="0" smtClean="0"/>
              <a:t> representation: filter banks</a:t>
            </a:r>
          </a:p>
        </p:txBody>
      </p:sp>
      <p:sp>
        <p:nvSpPr>
          <p:cNvPr id="63493" name="TextBox 5"/>
          <p:cNvSpPr txBox="1">
            <a:spLocks noChangeArrowheads="1"/>
          </p:cNvSpPr>
          <p:nvPr/>
        </p:nvSpPr>
        <p:spPr bwMode="auto">
          <a:xfrm>
            <a:off x="687475" y="6407191"/>
            <a:ext cx="7523406" cy="369332"/>
          </a:xfrm>
          <a:prstGeom prst="rect">
            <a:avLst/>
          </a:prstGeom>
          <a:noFill/>
          <a:ln w="9525">
            <a:noFill/>
            <a:miter lim="800000"/>
            <a:headEnd/>
            <a:tailEnd/>
          </a:ln>
        </p:spPr>
        <p:txBody>
          <a:bodyPr wrap="none">
            <a:spAutoFit/>
          </a:bodyPr>
          <a:lstStyle/>
          <a:p>
            <a:r>
              <a:rPr lang="en-US"/>
              <a:t>Code for filter banks: </a:t>
            </a:r>
            <a:r>
              <a:rPr lang="en-US" i="1"/>
              <a:t>www.robots.ox.ac.uk/~vgg/research/texclass/filters.html</a:t>
            </a:r>
            <a:endParaRPr lang="en-US"/>
          </a:p>
        </p:txBody>
      </p:sp>
      <p:grpSp>
        <p:nvGrpSpPr>
          <p:cNvPr id="2" name="Group 1"/>
          <p:cNvGrpSpPr/>
          <p:nvPr/>
        </p:nvGrpSpPr>
        <p:grpSpPr>
          <a:xfrm>
            <a:off x="130736" y="2731097"/>
            <a:ext cx="8685604" cy="3030273"/>
            <a:chOff x="953575" y="2190108"/>
            <a:chExt cx="9456036" cy="3299064"/>
          </a:xfrm>
        </p:grpSpPr>
        <p:pic>
          <p:nvPicPr>
            <p:cNvPr id="7" name="Content Placeholder 3" descr="lmfilters.jpg"/>
            <p:cNvPicPr>
              <a:picLocks noChangeAspect="1"/>
            </p:cNvPicPr>
            <p:nvPr/>
          </p:nvPicPr>
          <p:blipFill>
            <a:blip r:embed="rId2" cstate="print"/>
            <a:srcRect/>
            <a:stretch>
              <a:fillRect/>
            </a:stretch>
          </p:blipFill>
          <p:spPr bwMode="auto">
            <a:xfrm>
              <a:off x="2211475" y="2715825"/>
              <a:ext cx="8198136" cy="2773347"/>
            </a:xfrm>
            <a:prstGeom prst="rect">
              <a:avLst/>
            </a:prstGeom>
            <a:noFill/>
            <a:ln w="9525">
              <a:noFill/>
              <a:miter lim="800000"/>
              <a:headEnd/>
              <a:tailEnd/>
            </a:ln>
          </p:spPr>
        </p:pic>
        <p:sp>
          <p:nvSpPr>
            <p:cNvPr id="8" name="TextBox 5"/>
            <p:cNvSpPr txBox="1">
              <a:spLocks noChangeArrowheads="1"/>
            </p:cNvSpPr>
            <p:nvPr/>
          </p:nvSpPr>
          <p:spPr bwMode="auto">
            <a:xfrm>
              <a:off x="953575" y="3626610"/>
              <a:ext cx="1084160" cy="435601"/>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2000" dirty="0"/>
                <a:t>scales</a:t>
              </a:r>
            </a:p>
          </p:txBody>
        </p:sp>
        <p:sp>
          <p:nvSpPr>
            <p:cNvPr id="9" name="Left Brace 8"/>
            <p:cNvSpPr>
              <a:spLocks/>
            </p:cNvSpPr>
            <p:nvPr/>
          </p:nvSpPr>
          <p:spPr bwMode="auto">
            <a:xfrm>
              <a:off x="1849568" y="2803444"/>
              <a:ext cx="350478" cy="1883818"/>
            </a:xfrm>
            <a:prstGeom prst="leftBrace">
              <a:avLst>
                <a:gd name="adj1" fmla="val 8336"/>
                <a:gd name="adj2" fmla="val 50000"/>
              </a:avLst>
            </a:prstGeom>
            <a:noFill/>
            <a:ln w="9525" algn="ctr">
              <a:solidFill>
                <a:schemeClr val="tx1"/>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endParaRPr lang="en-US"/>
            </a:p>
          </p:txBody>
        </p:sp>
        <p:sp>
          <p:nvSpPr>
            <p:cNvPr id="10" name="Left Brace 9"/>
            <p:cNvSpPr>
              <a:spLocks/>
            </p:cNvSpPr>
            <p:nvPr/>
          </p:nvSpPr>
          <p:spPr bwMode="auto">
            <a:xfrm rot="5400000">
              <a:off x="4061960" y="591053"/>
              <a:ext cx="394288" cy="4030496"/>
            </a:xfrm>
            <a:prstGeom prst="leftBrace">
              <a:avLst>
                <a:gd name="adj1" fmla="val 8329"/>
                <a:gd name="adj2" fmla="val 50000"/>
              </a:avLst>
            </a:prstGeom>
            <a:noFill/>
            <a:ln w="9525" algn="ctr">
              <a:solidFill>
                <a:schemeClr val="tx1"/>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endParaRPr lang="en-US"/>
            </a:p>
          </p:txBody>
        </p:sp>
        <p:sp>
          <p:nvSpPr>
            <p:cNvPr id="11" name="TextBox 10"/>
            <p:cNvSpPr txBox="1">
              <a:spLocks noChangeArrowheads="1"/>
            </p:cNvSpPr>
            <p:nvPr/>
          </p:nvSpPr>
          <p:spPr bwMode="auto">
            <a:xfrm>
              <a:off x="2462904" y="2190108"/>
              <a:ext cx="2409537" cy="343043"/>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2000" dirty="0"/>
                <a:t>orientations</a:t>
              </a:r>
            </a:p>
          </p:txBody>
        </p:sp>
        <p:sp>
          <p:nvSpPr>
            <p:cNvPr id="12" name="TextBox 11"/>
            <p:cNvSpPr txBox="1"/>
            <p:nvPr/>
          </p:nvSpPr>
          <p:spPr>
            <a:xfrm>
              <a:off x="3514302" y="3372947"/>
              <a:ext cx="2234328" cy="44859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800" dirty="0">
                  <a:solidFill>
                    <a:srgbClr val="FF0000"/>
                  </a:solidFill>
                </a:rPr>
                <a:t>“Edges”</a:t>
              </a:r>
            </a:p>
          </p:txBody>
        </p:sp>
        <p:sp>
          <p:nvSpPr>
            <p:cNvPr id="13" name="TextBox 12"/>
            <p:cNvSpPr txBox="1"/>
            <p:nvPr/>
          </p:nvSpPr>
          <p:spPr>
            <a:xfrm>
              <a:off x="7807716" y="3402313"/>
              <a:ext cx="2234328" cy="44859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800" dirty="0">
                  <a:solidFill>
                    <a:srgbClr val="FF0000"/>
                  </a:solidFill>
                </a:rPr>
                <a:t>“Bars”</a:t>
              </a:r>
            </a:p>
          </p:txBody>
        </p:sp>
        <p:sp>
          <p:nvSpPr>
            <p:cNvPr id="14" name="TextBox 13"/>
            <p:cNvSpPr txBox="1"/>
            <p:nvPr/>
          </p:nvSpPr>
          <p:spPr>
            <a:xfrm>
              <a:off x="5354337" y="4862498"/>
              <a:ext cx="2234328" cy="44859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800" dirty="0">
                  <a:solidFill>
                    <a:srgbClr val="FF0000"/>
                  </a:solidFill>
                </a:rPr>
                <a:t>“Spots”</a:t>
              </a:r>
            </a:p>
          </p:txBody>
        </p:sp>
      </p:grpSp>
    </p:spTree>
    <p:extLst>
      <p:ext uri="{BB962C8B-B14F-4D97-AF65-F5344CB8AC3E}">
        <p14:creationId xmlns:p14="http://schemas.microsoft.com/office/powerpoint/2010/main" val="280875312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Filter banks</a:t>
            </a:r>
          </a:p>
        </p:txBody>
      </p:sp>
      <p:sp>
        <p:nvSpPr>
          <p:cNvPr id="64515" name="Content Placeholder 2"/>
          <p:cNvSpPr>
            <a:spLocks noGrp="1"/>
          </p:cNvSpPr>
          <p:nvPr>
            <p:ph idx="1"/>
          </p:nvPr>
        </p:nvSpPr>
        <p:spPr/>
        <p:txBody>
          <a:bodyPr/>
          <a:lstStyle/>
          <a:p>
            <a:r>
              <a:rPr lang="en-US" smtClean="0"/>
              <a:t>Process image with each filter and keep responses (or squared/abs responses)</a:t>
            </a:r>
          </a:p>
        </p:txBody>
      </p:sp>
      <p:pic>
        <p:nvPicPr>
          <p:cNvPr id="64516" name="Picture 2"/>
          <p:cNvPicPr>
            <a:picLocks noChangeAspect="1" noChangeArrowheads="1"/>
          </p:cNvPicPr>
          <p:nvPr/>
        </p:nvPicPr>
        <p:blipFill>
          <a:blip r:embed="rId2" cstate="print"/>
          <a:srcRect/>
          <a:stretch>
            <a:fillRect/>
          </a:stretch>
        </p:blipFill>
        <p:spPr bwMode="auto">
          <a:xfrm>
            <a:off x="2143520" y="2576216"/>
            <a:ext cx="3505200" cy="1752600"/>
          </a:xfrm>
          <a:prstGeom prst="rect">
            <a:avLst/>
          </a:prstGeom>
          <a:noFill/>
          <a:ln w="9525">
            <a:noFill/>
            <a:miter lim="800000"/>
            <a:headEnd/>
            <a:tailEnd/>
          </a:ln>
        </p:spPr>
      </p:pic>
      <p:pic>
        <p:nvPicPr>
          <p:cNvPr id="64517" name="Picture 3"/>
          <p:cNvPicPr>
            <a:picLocks noChangeAspect="1" noChangeArrowheads="1"/>
          </p:cNvPicPr>
          <p:nvPr/>
        </p:nvPicPr>
        <p:blipFill>
          <a:blip r:embed="rId3" cstate="print"/>
          <a:srcRect/>
          <a:stretch>
            <a:fillRect/>
          </a:stretch>
        </p:blipFill>
        <p:spPr bwMode="auto">
          <a:xfrm>
            <a:off x="5809538" y="2576216"/>
            <a:ext cx="2190750" cy="1752600"/>
          </a:xfrm>
          <a:prstGeom prst="rect">
            <a:avLst/>
          </a:prstGeom>
          <a:noFill/>
          <a:ln w="9525">
            <a:noFill/>
            <a:miter lim="800000"/>
            <a:headEnd/>
            <a:tailEnd/>
          </a:ln>
        </p:spPr>
      </p:pic>
      <p:pic>
        <p:nvPicPr>
          <p:cNvPr id="64518" name="Picture 4"/>
          <p:cNvPicPr>
            <a:picLocks noChangeAspect="1" noChangeArrowheads="1"/>
          </p:cNvPicPr>
          <p:nvPr/>
        </p:nvPicPr>
        <p:blipFill>
          <a:blip r:embed="rId4" cstate="print"/>
          <a:srcRect/>
          <a:stretch>
            <a:fillRect/>
          </a:stretch>
        </p:blipFill>
        <p:spPr bwMode="auto">
          <a:xfrm>
            <a:off x="2143520" y="4407046"/>
            <a:ext cx="5856768" cy="2342707"/>
          </a:xfrm>
          <a:prstGeom prst="rect">
            <a:avLst/>
          </a:prstGeom>
          <a:noFill/>
          <a:ln w="9525">
            <a:noFill/>
            <a:miter lim="800000"/>
            <a:headEnd/>
            <a:tailEnd/>
          </a:ln>
        </p:spPr>
      </p:pic>
    </p:spTree>
    <p:extLst>
      <p:ext uri="{BB962C8B-B14F-4D97-AF65-F5344CB8AC3E}">
        <p14:creationId xmlns:p14="http://schemas.microsoft.com/office/powerpoint/2010/main" val="2873902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How can we represent texture?</a:t>
            </a:r>
          </a:p>
        </p:txBody>
      </p:sp>
      <p:sp>
        <p:nvSpPr>
          <p:cNvPr id="65539" name="Content Placeholder 2"/>
          <p:cNvSpPr>
            <a:spLocks noGrp="1"/>
          </p:cNvSpPr>
          <p:nvPr>
            <p:ph idx="1"/>
          </p:nvPr>
        </p:nvSpPr>
        <p:spPr/>
        <p:txBody>
          <a:bodyPr/>
          <a:lstStyle/>
          <a:p>
            <a:r>
              <a:rPr lang="en-US" dirty="0" smtClean="0"/>
              <a:t>Measure responses of blobs and edges at various orientations and scales</a:t>
            </a:r>
          </a:p>
          <a:p>
            <a:endParaRPr lang="en-US" dirty="0" smtClean="0"/>
          </a:p>
          <a:p>
            <a:r>
              <a:rPr lang="en-US" dirty="0" smtClean="0"/>
              <a:t>Idea 1: Record simple statistics (e.g., mean, std.) of absolute filter responses</a:t>
            </a:r>
          </a:p>
          <a:p>
            <a:endParaRPr lang="en-US" dirty="0" smtClean="0"/>
          </a:p>
          <a:p>
            <a:endParaRPr lang="en-US" dirty="0" smtClean="0"/>
          </a:p>
          <a:p>
            <a:pPr>
              <a:buFont typeface="Arial" charset="0"/>
              <a:buNone/>
            </a:pPr>
            <a:endParaRPr lang="en-US" dirty="0" smtClean="0"/>
          </a:p>
        </p:txBody>
      </p:sp>
    </p:spTree>
    <p:extLst>
      <p:ext uri="{BB962C8B-B14F-4D97-AF65-F5344CB8AC3E}">
        <p14:creationId xmlns:p14="http://schemas.microsoft.com/office/powerpoint/2010/main" val="4040732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Can you match the texture to the response?</a:t>
            </a:r>
          </a:p>
        </p:txBody>
      </p:sp>
      <p:pic>
        <p:nvPicPr>
          <p:cNvPr id="66563" name="Picture 2"/>
          <p:cNvPicPr>
            <a:picLocks noChangeAspect="1" noChangeArrowheads="1"/>
          </p:cNvPicPr>
          <p:nvPr/>
        </p:nvPicPr>
        <p:blipFill>
          <a:blip r:embed="rId2" cstate="print"/>
          <a:srcRect l="9259" t="56296" r="29630" b="25926"/>
          <a:stretch>
            <a:fillRect/>
          </a:stretch>
        </p:blipFill>
        <p:spPr bwMode="auto">
          <a:xfrm>
            <a:off x="894195" y="3200399"/>
            <a:ext cx="4724400" cy="858838"/>
          </a:xfrm>
          <a:prstGeom prst="rect">
            <a:avLst/>
          </a:prstGeom>
          <a:noFill/>
          <a:ln w="9525">
            <a:noFill/>
            <a:miter lim="800000"/>
            <a:headEnd/>
            <a:tailEnd/>
          </a:ln>
        </p:spPr>
      </p:pic>
      <p:pic>
        <p:nvPicPr>
          <p:cNvPr id="66564" name="Picture 2"/>
          <p:cNvPicPr>
            <a:picLocks noChangeAspect="1" noChangeArrowheads="1"/>
          </p:cNvPicPr>
          <p:nvPr/>
        </p:nvPicPr>
        <p:blipFill>
          <a:blip r:embed="rId2" cstate="print"/>
          <a:srcRect l="7407" t="14815" r="27779" b="58517"/>
          <a:stretch>
            <a:fillRect/>
          </a:stretch>
        </p:blipFill>
        <p:spPr bwMode="auto">
          <a:xfrm>
            <a:off x="894197" y="1676399"/>
            <a:ext cx="4741863" cy="1219200"/>
          </a:xfrm>
          <a:prstGeom prst="rect">
            <a:avLst/>
          </a:prstGeom>
          <a:noFill/>
          <a:ln w="9525">
            <a:noFill/>
            <a:miter lim="800000"/>
            <a:headEnd/>
            <a:tailEnd/>
          </a:ln>
        </p:spPr>
      </p:pic>
      <p:pic>
        <p:nvPicPr>
          <p:cNvPr id="66565" name="Picture 3"/>
          <p:cNvPicPr>
            <a:picLocks noChangeAspect="1" noChangeArrowheads="1"/>
          </p:cNvPicPr>
          <p:nvPr/>
        </p:nvPicPr>
        <p:blipFill>
          <a:blip r:embed="rId3" cstate="print"/>
          <a:srcRect/>
          <a:stretch>
            <a:fillRect/>
          </a:stretch>
        </p:blipFill>
        <p:spPr bwMode="auto">
          <a:xfrm>
            <a:off x="6517758" y="3200399"/>
            <a:ext cx="1930400" cy="1447800"/>
          </a:xfrm>
          <a:prstGeom prst="rect">
            <a:avLst/>
          </a:prstGeom>
          <a:noFill/>
          <a:ln w="9525">
            <a:noFill/>
            <a:miter lim="800000"/>
            <a:headEnd/>
            <a:tailEnd/>
          </a:ln>
        </p:spPr>
      </p:pic>
      <p:sp>
        <p:nvSpPr>
          <p:cNvPr id="66566" name="TextBox 6"/>
          <p:cNvSpPr txBox="1">
            <a:spLocks noChangeArrowheads="1"/>
          </p:cNvSpPr>
          <p:nvPr/>
        </p:nvSpPr>
        <p:spPr bwMode="auto">
          <a:xfrm>
            <a:off x="1969727" y="6411882"/>
            <a:ext cx="2590800" cy="400110"/>
          </a:xfrm>
          <a:prstGeom prst="rect">
            <a:avLst/>
          </a:prstGeom>
          <a:noFill/>
          <a:ln w="9525">
            <a:noFill/>
            <a:miter lim="800000"/>
            <a:headEnd/>
            <a:tailEnd/>
          </a:ln>
        </p:spPr>
        <p:txBody>
          <a:bodyPr>
            <a:spAutoFit/>
          </a:bodyPr>
          <a:lstStyle/>
          <a:p>
            <a:r>
              <a:rPr lang="en-US" sz="2000"/>
              <a:t>Mean abs responses</a:t>
            </a:r>
          </a:p>
        </p:txBody>
      </p:sp>
      <p:pic>
        <p:nvPicPr>
          <p:cNvPr id="66567" name="Picture 3"/>
          <p:cNvPicPr>
            <a:picLocks noChangeAspect="1" noChangeArrowheads="1"/>
          </p:cNvPicPr>
          <p:nvPr/>
        </p:nvPicPr>
        <p:blipFill>
          <a:blip r:embed="rId4" cstate="print"/>
          <a:srcRect l="7407" t="56296" r="29630" b="25926"/>
          <a:stretch>
            <a:fillRect/>
          </a:stretch>
        </p:blipFill>
        <p:spPr bwMode="auto">
          <a:xfrm>
            <a:off x="824347" y="4389775"/>
            <a:ext cx="4794248" cy="846044"/>
          </a:xfrm>
          <a:prstGeom prst="rect">
            <a:avLst/>
          </a:prstGeom>
          <a:noFill/>
          <a:ln w="9525">
            <a:noFill/>
            <a:miter lim="800000"/>
            <a:headEnd/>
            <a:tailEnd/>
          </a:ln>
        </p:spPr>
      </p:pic>
      <p:pic>
        <p:nvPicPr>
          <p:cNvPr id="66568"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6517758" y="4876799"/>
            <a:ext cx="1981200" cy="1485900"/>
          </a:xfrm>
          <a:prstGeom prst="rect">
            <a:avLst/>
          </a:prstGeom>
          <a:noFill/>
          <a:ln w="9525">
            <a:noFill/>
            <a:miter lim="800000"/>
            <a:headEnd/>
            <a:tailEnd/>
          </a:ln>
        </p:spPr>
      </p:pic>
      <p:pic>
        <p:nvPicPr>
          <p:cNvPr id="66569" name="Picture 5"/>
          <p:cNvPicPr>
            <a:picLocks noChangeAspect="1" noChangeArrowheads="1"/>
          </p:cNvPicPr>
          <p:nvPr/>
        </p:nvPicPr>
        <p:blipFill>
          <a:blip r:embed="rId6" cstate="print"/>
          <a:srcRect l="7407" t="59259" r="29630" b="20000"/>
          <a:stretch>
            <a:fillRect/>
          </a:stretch>
        </p:blipFill>
        <p:spPr bwMode="auto">
          <a:xfrm>
            <a:off x="824347" y="5448299"/>
            <a:ext cx="4811712" cy="990600"/>
          </a:xfrm>
          <a:prstGeom prst="rect">
            <a:avLst/>
          </a:prstGeom>
          <a:noFill/>
          <a:ln w="9525">
            <a:noFill/>
            <a:miter lim="800000"/>
            <a:headEnd/>
            <a:tailEnd/>
          </a:ln>
        </p:spPr>
      </p:pic>
      <p:pic>
        <p:nvPicPr>
          <p:cNvPr id="66570"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6517758" y="1523999"/>
            <a:ext cx="1930400" cy="1447800"/>
          </a:xfrm>
          <a:prstGeom prst="rect">
            <a:avLst/>
          </a:prstGeom>
          <a:noFill/>
          <a:ln w="9525">
            <a:noFill/>
            <a:miter lim="800000"/>
            <a:headEnd/>
            <a:tailEnd/>
          </a:ln>
        </p:spPr>
      </p:pic>
      <p:sp>
        <p:nvSpPr>
          <p:cNvPr id="66571" name="TextBox 10"/>
          <p:cNvSpPr txBox="1">
            <a:spLocks noChangeArrowheads="1"/>
          </p:cNvSpPr>
          <p:nvPr/>
        </p:nvSpPr>
        <p:spPr bwMode="auto">
          <a:xfrm>
            <a:off x="1732395" y="1371599"/>
            <a:ext cx="2590800" cy="400110"/>
          </a:xfrm>
          <a:prstGeom prst="rect">
            <a:avLst/>
          </a:prstGeom>
          <a:noFill/>
          <a:ln w="9525">
            <a:noFill/>
            <a:miter lim="800000"/>
            <a:headEnd/>
            <a:tailEnd/>
          </a:ln>
        </p:spPr>
        <p:txBody>
          <a:bodyPr>
            <a:spAutoFit/>
          </a:bodyPr>
          <a:lstStyle/>
          <a:p>
            <a:pPr algn="ctr"/>
            <a:r>
              <a:rPr lang="en-US" sz="2000"/>
              <a:t>Filters</a:t>
            </a:r>
          </a:p>
        </p:txBody>
      </p:sp>
      <p:sp>
        <p:nvSpPr>
          <p:cNvPr id="66572" name="TextBox 11"/>
          <p:cNvSpPr txBox="1">
            <a:spLocks noChangeArrowheads="1"/>
          </p:cNvSpPr>
          <p:nvPr/>
        </p:nvSpPr>
        <p:spPr bwMode="auto">
          <a:xfrm>
            <a:off x="6212958" y="1523999"/>
            <a:ext cx="333746" cy="400110"/>
          </a:xfrm>
          <a:prstGeom prst="rect">
            <a:avLst/>
          </a:prstGeom>
          <a:noFill/>
          <a:ln w="9525">
            <a:noFill/>
            <a:miter lim="800000"/>
            <a:headEnd/>
            <a:tailEnd/>
          </a:ln>
        </p:spPr>
        <p:txBody>
          <a:bodyPr wrap="none">
            <a:spAutoFit/>
          </a:bodyPr>
          <a:lstStyle/>
          <a:p>
            <a:r>
              <a:rPr lang="en-US" sz="2000"/>
              <a:t>A</a:t>
            </a:r>
          </a:p>
        </p:txBody>
      </p:sp>
      <p:sp>
        <p:nvSpPr>
          <p:cNvPr id="66573" name="TextBox 12"/>
          <p:cNvSpPr txBox="1">
            <a:spLocks noChangeArrowheads="1"/>
          </p:cNvSpPr>
          <p:nvPr/>
        </p:nvSpPr>
        <p:spPr bwMode="auto">
          <a:xfrm>
            <a:off x="6212958" y="3124199"/>
            <a:ext cx="324128" cy="400110"/>
          </a:xfrm>
          <a:prstGeom prst="rect">
            <a:avLst/>
          </a:prstGeom>
          <a:noFill/>
          <a:ln w="9525">
            <a:noFill/>
            <a:miter lim="800000"/>
            <a:headEnd/>
            <a:tailEnd/>
          </a:ln>
        </p:spPr>
        <p:txBody>
          <a:bodyPr wrap="none">
            <a:spAutoFit/>
          </a:bodyPr>
          <a:lstStyle/>
          <a:p>
            <a:r>
              <a:rPr lang="en-US" sz="2000"/>
              <a:t>B</a:t>
            </a:r>
          </a:p>
        </p:txBody>
      </p:sp>
      <p:sp>
        <p:nvSpPr>
          <p:cNvPr id="66574" name="TextBox 13"/>
          <p:cNvSpPr txBox="1">
            <a:spLocks noChangeArrowheads="1"/>
          </p:cNvSpPr>
          <p:nvPr/>
        </p:nvSpPr>
        <p:spPr bwMode="auto">
          <a:xfrm>
            <a:off x="6212958" y="4876799"/>
            <a:ext cx="320922" cy="400110"/>
          </a:xfrm>
          <a:prstGeom prst="rect">
            <a:avLst/>
          </a:prstGeom>
          <a:noFill/>
          <a:ln w="9525">
            <a:noFill/>
            <a:miter lim="800000"/>
            <a:headEnd/>
            <a:tailEnd/>
          </a:ln>
        </p:spPr>
        <p:txBody>
          <a:bodyPr wrap="none">
            <a:spAutoFit/>
          </a:bodyPr>
          <a:lstStyle/>
          <a:p>
            <a:r>
              <a:rPr lang="en-US" sz="2000"/>
              <a:t>C</a:t>
            </a:r>
          </a:p>
        </p:txBody>
      </p:sp>
      <p:sp>
        <p:nvSpPr>
          <p:cNvPr id="66575" name="TextBox 14"/>
          <p:cNvSpPr txBox="1">
            <a:spLocks noChangeArrowheads="1"/>
          </p:cNvSpPr>
          <p:nvPr/>
        </p:nvSpPr>
        <p:spPr bwMode="auto">
          <a:xfrm>
            <a:off x="589395" y="3352799"/>
            <a:ext cx="314510" cy="400110"/>
          </a:xfrm>
          <a:prstGeom prst="rect">
            <a:avLst/>
          </a:prstGeom>
          <a:noFill/>
          <a:ln w="9525">
            <a:noFill/>
            <a:miter lim="800000"/>
            <a:headEnd/>
            <a:tailEnd/>
          </a:ln>
        </p:spPr>
        <p:txBody>
          <a:bodyPr wrap="none">
            <a:spAutoFit/>
          </a:bodyPr>
          <a:lstStyle/>
          <a:p>
            <a:r>
              <a:rPr lang="en-US" sz="2000"/>
              <a:t>1</a:t>
            </a:r>
          </a:p>
        </p:txBody>
      </p:sp>
      <p:sp>
        <p:nvSpPr>
          <p:cNvPr id="66576" name="TextBox 15"/>
          <p:cNvSpPr txBox="1">
            <a:spLocks noChangeArrowheads="1"/>
          </p:cNvSpPr>
          <p:nvPr/>
        </p:nvSpPr>
        <p:spPr bwMode="auto">
          <a:xfrm>
            <a:off x="589395" y="4571999"/>
            <a:ext cx="314510" cy="400110"/>
          </a:xfrm>
          <a:prstGeom prst="rect">
            <a:avLst/>
          </a:prstGeom>
          <a:noFill/>
          <a:ln w="9525">
            <a:noFill/>
            <a:miter lim="800000"/>
            <a:headEnd/>
            <a:tailEnd/>
          </a:ln>
        </p:spPr>
        <p:txBody>
          <a:bodyPr wrap="none">
            <a:spAutoFit/>
          </a:bodyPr>
          <a:lstStyle/>
          <a:p>
            <a:r>
              <a:rPr lang="en-US" sz="2000"/>
              <a:t>2</a:t>
            </a:r>
          </a:p>
        </p:txBody>
      </p:sp>
      <p:sp>
        <p:nvSpPr>
          <p:cNvPr id="66577" name="TextBox 16"/>
          <p:cNvSpPr txBox="1">
            <a:spLocks noChangeArrowheads="1"/>
          </p:cNvSpPr>
          <p:nvPr/>
        </p:nvSpPr>
        <p:spPr bwMode="auto">
          <a:xfrm>
            <a:off x="513195" y="5943599"/>
            <a:ext cx="314510" cy="400110"/>
          </a:xfrm>
          <a:prstGeom prst="rect">
            <a:avLst/>
          </a:prstGeom>
          <a:noFill/>
          <a:ln w="9525">
            <a:noFill/>
            <a:miter lim="800000"/>
            <a:headEnd/>
            <a:tailEnd/>
          </a:ln>
        </p:spPr>
        <p:txBody>
          <a:bodyPr wrap="none">
            <a:spAutoFit/>
          </a:bodyPr>
          <a:lstStyle/>
          <a:p>
            <a:r>
              <a:rPr lang="en-US" sz="2000"/>
              <a:t>3</a:t>
            </a:r>
          </a:p>
        </p:txBody>
      </p:sp>
    </p:spTree>
    <p:extLst>
      <p:ext uri="{BB962C8B-B14F-4D97-AF65-F5344CB8AC3E}">
        <p14:creationId xmlns:p14="http://schemas.microsoft.com/office/powerpoint/2010/main" val="35135605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Representing texture by mean abs response</a:t>
            </a:r>
          </a:p>
        </p:txBody>
      </p:sp>
      <p:pic>
        <p:nvPicPr>
          <p:cNvPr id="67587" name="Picture 2"/>
          <p:cNvPicPr>
            <a:picLocks noChangeAspect="1" noChangeArrowheads="1"/>
          </p:cNvPicPr>
          <p:nvPr/>
        </p:nvPicPr>
        <p:blipFill>
          <a:blip r:embed="rId2" cstate="print"/>
          <a:srcRect l="9259" t="56296" r="29630" b="25926"/>
          <a:stretch>
            <a:fillRect/>
          </a:stretch>
        </p:blipFill>
        <p:spPr bwMode="auto">
          <a:xfrm>
            <a:off x="2879833" y="3200400"/>
            <a:ext cx="4724400" cy="858838"/>
          </a:xfrm>
          <a:prstGeom prst="rect">
            <a:avLst/>
          </a:prstGeom>
          <a:noFill/>
          <a:ln w="9525">
            <a:noFill/>
            <a:miter lim="800000"/>
            <a:headEnd/>
            <a:tailEnd/>
          </a:ln>
        </p:spPr>
      </p:pic>
      <p:pic>
        <p:nvPicPr>
          <p:cNvPr id="67588" name="Picture 2"/>
          <p:cNvPicPr>
            <a:picLocks noChangeAspect="1" noChangeArrowheads="1"/>
          </p:cNvPicPr>
          <p:nvPr/>
        </p:nvPicPr>
        <p:blipFill>
          <a:blip r:embed="rId2" cstate="print"/>
          <a:srcRect l="7407" t="14815" r="27779" b="58517"/>
          <a:stretch>
            <a:fillRect/>
          </a:stretch>
        </p:blipFill>
        <p:spPr bwMode="auto">
          <a:xfrm>
            <a:off x="2879835" y="1676400"/>
            <a:ext cx="4741863" cy="1219200"/>
          </a:xfrm>
          <a:prstGeom prst="rect">
            <a:avLst/>
          </a:prstGeom>
          <a:noFill/>
          <a:ln w="9525">
            <a:noFill/>
            <a:miter lim="800000"/>
            <a:headEnd/>
            <a:tailEnd/>
          </a:ln>
        </p:spPr>
      </p:pic>
      <p:pic>
        <p:nvPicPr>
          <p:cNvPr id="67589" name="Picture 3"/>
          <p:cNvPicPr>
            <a:picLocks noChangeAspect="1" noChangeArrowheads="1"/>
          </p:cNvPicPr>
          <p:nvPr/>
        </p:nvPicPr>
        <p:blipFill>
          <a:blip r:embed="rId3" cstate="print"/>
          <a:srcRect/>
          <a:stretch>
            <a:fillRect/>
          </a:stretch>
        </p:blipFill>
        <p:spPr bwMode="auto">
          <a:xfrm>
            <a:off x="1127233" y="2895600"/>
            <a:ext cx="1371600" cy="1028700"/>
          </a:xfrm>
          <a:prstGeom prst="rect">
            <a:avLst/>
          </a:prstGeom>
          <a:noFill/>
          <a:ln w="9525">
            <a:noFill/>
            <a:miter lim="800000"/>
            <a:headEnd/>
            <a:tailEnd/>
          </a:ln>
        </p:spPr>
      </p:pic>
      <p:pic>
        <p:nvPicPr>
          <p:cNvPr id="67590" name="Picture 3"/>
          <p:cNvPicPr>
            <a:picLocks noChangeAspect="1" noChangeArrowheads="1"/>
          </p:cNvPicPr>
          <p:nvPr/>
        </p:nvPicPr>
        <p:blipFill>
          <a:blip r:embed="rId4" cstate="print"/>
          <a:srcRect l="7407" t="56296" r="29630" b="25926"/>
          <a:stretch>
            <a:fillRect/>
          </a:stretch>
        </p:blipFill>
        <p:spPr bwMode="auto">
          <a:xfrm>
            <a:off x="2879833" y="4419600"/>
            <a:ext cx="4749800" cy="838200"/>
          </a:xfrm>
          <a:prstGeom prst="rect">
            <a:avLst/>
          </a:prstGeom>
          <a:noFill/>
          <a:ln w="9525">
            <a:noFill/>
            <a:miter lim="800000"/>
            <a:headEnd/>
            <a:tailEnd/>
          </a:ln>
        </p:spPr>
      </p:pic>
      <p:pic>
        <p:nvPicPr>
          <p:cNvPr id="67591" name="Picture 4" descr="C:\Documents and Settings\Derek Hoiem\My Documents\Classes\Spring10 - Computer Vision\figs6\T01_05.jpg"/>
          <p:cNvPicPr>
            <a:picLocks noChangeAspect="1" noChangeArrowheads="1"/>
          </p:cNvPicPr>
          <p:nvPr/>
        </p:nvPicPr>
        <p:blipFill>
          <a:blip r:embed="rId5" cstate="print"/>
          <a:srcRect/>
          <a:stretch>
            <a:fillRect/>
          </a:stretch>
        </p:blipFill>
        <p:spPr bwMode="auto">
          <a:xfrm>
            <a:off x="1127233" y="4267202"/>
            <a:ext cx="1358900" cy="1019175"/>
          </a:xfrm>
          <a:prstGeom prst="rect">
            <a:avLst/>
          </a:prstGeom>
          <a:noFill/>
          <a:ln w="9525">
            <a:noFill/>
            <a:miter lim="800000"/>
            <a:headEnd/>
            <a:tailEnd/>
          </a:ln>
        </p:spPr>
      </p:pic>
      <p:pic>
        <p:nvPicPr>
          <p:cNvPr id="67592" name="Picture 5"/>
          <p:cNvPicPr>
            <a:picLocks noChangeAspect="1" noChangeArrowheads="1"/>
          </p:cNvPicPr>
          <p:nvPr/>
        </p:nvPicPr>
        <p:blipFill>
          <a:blip r:embed="rId6" cstate="print"/>
          <a:srcRect l="7407" t="59259" r="29630" b="20000"/>
          <a:stretch>
            <a:fillRect/>
          </a:stretch>
        </p:blipFill>
        <p:spPr bwMode="auto">
          <a:xfrm>
            <a:off x="2833796" y="5562600"/>
            <a:ext cx="4811712" cy="990600"/>
          </a:xfrm>
          <a:prstGeom prst="rect">
            <a:avLst/>
          </a:prstGeom>
          <a:noFill/>
          <a:ln w="9525">
            <a:noFill/>
            <a:miter lim="800000"/>
            <a:headEnd/>
            <a:tailEnd/>
          </a:ln>
        </p:spPr>
      </p:pic>
      <p:pic>
        <p:nvPicPr>
          <p:cNvPr id="67593" name="Picture 6" descr="C:\Documents and Settings\Derek Hoiem\My Documents\Classes\Spring10 - Computer Vision\figs6\T09_01.jpg"/>
          <p:cNvPicPr>
            <a:picLocks noChangeAspect="1" noChangeArrowheads="1"/>
          </p:cNvPicPr>
          <p:nvPr/>
        </p:nvPicPr>
        <p:blipFill>
          <a:blip r:embed="rId7" cstate="print"/>
          <a:srcRect/>
          <a:stretch>
            <a:fillRect/>
          </a:stretch>
        </p:blipFill>
        <p:spPr bwMode="auto">
          <a:xfrm>
            <a:off x="1127233" y="5562600"/>
            <a:ext cx="1320800" cy="990600"/>
          </a:xfrm>
          <a:prstGeom prst="rect">
            <a:avLst/>
          </a:prstGeom>
          <a:noFill/>
          <a:ln w="9525">
            <a:noFill/>
            <a:miter lim="800000"/>
            <a:headEnd/>
            <a:tailEnd/>
          </a:ln>
        </p:spPr>
      </p:pic>
      <p:sp>
        <p:nvSpPr>
          <p:cNvPr id="67594" name="TextBox 12"/>
          <p:cNvSpPr txBox="1">
            <a:spLocks noChangeArrowheads="1"/>
          </p:cNvSpPr>
          <p:nvPr/>
        </p:nvSpPr>
        <p:spPr bwMode="auto">
          <a:xfrm>
            <a:off x="4099033" y="6488114"/>
            <a:ext cx="2590800" cy="400110"/>
          </a:xfrm>
          <a:prstGeom prst="rect">
            <a:avLst/>
          </a:prstGeom>
          <a:noFill/>
          <a:ln w="9525">
            <a:noFill/>
            <a:miter lim="800000"/>
            <a:headEnd/>
            <a:tailEnd/>
          </a:ln>
        </p:spPr>
        <p:txBody>
          <a:bodyPr>
            <a:spAutoFit/>
          </a:bodyPr>
          <a:lstStyle/>
          <a:p>
            <a:r>
              <a:rPr lang="en-US" sz="2000"/>
              <a:t>Mean abs responses</a:t>
            </a:r>
          </a:p>
        </p:txBody>
      </p:sp>
      <p:sp>
        <p:nvSpPr>
          <p:cNvPr id="67595" name="TextBox 13"/>
          <p:cNvSpPr txBox="1">
            <a:spLocks noChangeArrowheads="1"/>
          </p:cNvSpPr>
          <p:nvPr/>
        </p:nvSpPr>
        <p:spPr bwMode="auto">
          <a:xfrm>
            <a:off x="3870433" y="1371600"/>
            <a:ext cx="2590800" cy="400110"/>
          </a:xfrm>
          <a:prstGeom prst="rect">
            <a:avLst/>
          </a:prstGeom>
          <a:noFill/>
          <a:ln w="9525">
            <a:noFill/>
            <a:miter lim="800000"/>
            <a:headEnd/>
            <a:tailEnd/>
          </a:ln>
        </p:spPr>
        <p:txBody>
          <a:bodyPr>
            <a:spAutoFit/>
          </a:bodyPr>
          <a:lstStyle/>
          <a:p>
            <a:pPr algn="ctr"/>
            <a:r>
              <a:rPr lang="en-US" sz="2000"/>
              <a:t>Filters</a:t>
            </a:r>
          </a:p>
        </p:txBody>
      </p:sp>
    </p:spTree>
    <p:extLst>
      <p:ext uri="{BB962C8B-B14F-4D97-AF65-F5344CB8AC3E}">
        <p14:creationId xmlns:p14="http://schemas.microsoft.com/office/powerpoint/2010/main" val="2148797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Representing texture</a:t>
            </a:r>
          </a:p>
        </p:txBody>
      </p:sp>
      <p:sp>
        <p:nvSpPr>
          <p:cNvPr id="58371" name="Content Placeholder 2"/>
          <p:cNvSpPr>
            <a:spLocks noGrp="1"/>
          </p:cNvSpPr>
          <p:nvPr>
            <p:ph idx="1"/>
          </p:nvPr>
        </p:nvSpPr>
        <p:spPr/>
        <p:txBody>
          <a:bodyPr/>
          <a:lstStyle/>
          <a:p>
            <a:r>
              <a:rPr lang="en-US" sz="2400" dirty="0"/>
              <a:t>Idea 2: take vectors of filter responses at each pixel and cluster them, then take histograms (more on this in coming weeks)</a:t>
            </a:r>
          </a:p>
        </p:txBody>
      </p:sp>
      <p:pic>
        <p:nvPicPr>
          <p:cNvPr id="7" name="Picture 2"/>
          <p:cNvPicPr>
            <a:picLocks noChangeAspect="1" noChangeArrowheads="1"/>
          </p:cNvPicPr>
          <p:nvPr/>
        </p:nvPicPr>
        <p:blipFill>
          <a:blip r:embed="rId2" cstate="print"/>
          <a:srcRect/>
          <a:stretch>
            <a:fillRect/>
          </a:stretch>
        </p:blipFill>
        <p:spPr bwMode="auto">
          <a:xfrm>
            <a:off x="2143520" y="2576216"/>
            <a:ext cx="3505200" cy="17526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5809538" y="2576216"/>
            <a:ext cx="2190750" cy="175260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2143520" y="4407046"/>
            <a:ext cx="5856768" cy="2342707"/>
          </a:xfrm>
          <a:prstGeom prst="rect">
            <a:avLst/>
          </a:prstGeom>
          <a:noFill/>
          <a:ln w="9525">
            <a:noFill/>
            <a:miter lim="800000"/>
            <a:headEnd/>
            <a:tailEnd/>
          </a:ln>
        </p:spPr>
      </p:pic>
    </p:spTree>
    <p:extLst>
      <p:ext uri="{BB962C8B-B14F-4D97-AF65-F5344CB8AC3E}">
        <p14:creationId xmlns:p14="http://schemas.microsoft.com/office/powerpoint/2010/main" val="2259339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Denoising</a:t>
            </a:r>
            <a:r>
              <a:rPr lang="en-US" dirty="0" smtClean="0"/>
              <a:t> and Nonlinear Image </a:t>
            </a:r>
            <a:r>
              <a:rPr lang="en-US" dirty="0"/>
              <a:t>F</a:t>
            </a:r>
            <a:r>
              <a:rPr lang="en-US" dirty="0" smtClean="0"/>
              <a:t>iltering</a:t>
            </a:r>
            <a:endParaRPr lang="en-US" dirty="0"/>
          </a:p>
        </p:txBody>
      </p:sp>
      <p:sp>
        <p:nvSpPr>
          <p:cNvPr id="3" name="Content Placeholder 2"/>
          <p:cNvSpPr>
            <a:spLocks noGrp="1"/>
          </p:cNvSpPr>
          <p:nvPr>
            <p:ph idx="1"/>
          </p:nvPr>
        </p:nvSpPr>
        <p:spPr/>
        <p:txBody>
          <a:bodyPr/>
          <a:lstStyle/>
          <a:p>
            <a:endParaRPr lang="en-US" dirty="0"/>
          </a:p>
        </p:txBody>
      </p:sp>
      <p:sp>
        <p:nvSpPr>
          <p:cNvPr id="4" name="Rectangle 11"/>
          <p:cNvSpPr txBox="1">
            <a:spLocks noChangeArrowheads="1"/>
          </p:cNvSpPr>
          <p:nvPr/>
        </p:nvSpPr>
        <p:spPr>
          <a:xfrm>
            <a:off x="4267201" y="1901825"/>
            <a:ext cx="4694221" cy="4828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Char char="•"/>
            </a:pPr>
            <a:r>
              <a:rPr lang="en-US" b="1" dirty="0"/>
              <a:t>Salt and pepper noise</a:t>
            </a:r>
            <a:r>
              <a:rPr lang="en-US" dirty="0"/>
              <a:t>: contains random occurrences of black and white pixels</a:t>
            </a:r>
          </a:p>
          <a:p>
            <a:pPr>
              <a:lnSpc>
                <a:spcPct val="80000"/>
              </a:lnSpc>
              <a:buFontTx/>
              <a:buChar char="•"/>
            </a:pPr>
            <a:endParaRPr lang="en-US" dirty="0"/>
          </a:p>
          <a:p>
            <a:pPr>
              <a:lnSpc>
                <a:spcPct val="80000"/>
              </a:lnSpc>
              <a:buFontTx/>
              <a:buChar char="•"/>
            </a:pPr>
            <a:r>
              <a:rPr lang="en-US" b="1" dirty="0"/>
              <a:t>Impulse noise: </a:t>
            </a:r>
            <a:r>
              <a:rPr lang="en-US" dirty="0"/>
              <a:t>contains random occurrences of white pixels</a:t>
            </a:r>
          </a:p>
          <a:p>
            <a:pPr>
              <a:lnSpc>
                <a:spcPct val="80000"/>
              </a:lnSpc>
              <a:buFontTx/>
              <a:buChar char="•"/>
            </a:pPr>
            <a:endParaRPr lang="en-US" dirty="0"/>
          </a:p>
          <a:p>
            <a:pPr>
              <a:lnSpc>
                <a:spcPct val="80000"/>
              </a:lnSpc>
              <a:buFontTx/>
              <a:buChar char="•"/>
            </a:pPr>
            <a:r>
              <a:rPr lang="en-US" b="1" dirty="0"/>
              <a:t>Gaussian noise</a:t>
            </a:r>
            <a:r>
              <a:rPr lang="en-US" dirty="0"/>
              <a:t>: variations in intensity drawn from a Gaussian normal distribution</a:t>
            </a:r>
            <a:endParaRPr lang="en-US" sz="2000" dirty="0"/>
          </a:p>
        </p:txBody>
      </p:sp>
      <p:pic>
        <p:nvPicPr>
          <p:cNvPr id="5" name="Picture 5" descr="noise"/>
          <p:cNvPicPr>
            <a:picLocks noChangeAspect="1" noChangeArrowheads="1"/>
          </p:cNvPicPr>
          <p:nvPr/>
        </p:nvPicPr>
        <p:blipFill>
          <a:blip r:embed="rId2" cstate="print"/>
          <a:srcRect/>
          <a:stretch>
            <a:fillRect/>
          </a:stretch>
        </p:blipFill>
        <p:spPr bwMode="auto">
          <a:xfrm>
            <a:off x="455406" y="1825625"/>
            <a:ext cx="3724753" cy="4968282"/>
          </a:xfrm>
          <a:prstGeom prst="rect">
            <a:avLst/>
          </a:prstGeom>
          <a:noFill/>
          <a:ln w="9525">
            <a:noFill/>
            <a:miter lim="800000"/>
            <a:headEnd/>
            <a:tailEnd/>
          </a:ln>
        </p:spPr>
      </p:pic>
      <p:sp>
        <p:nvSpPr>
          <p:cNvPr id="6" name="Text Box 13"/>
          <p:cNvSpPr txBox="1">
            <a:spLocks noChangeArrowheads="1"/>
          </p:cNvSpPr>
          <p:nvPr/>
        </p:nvSpPr>
        <p:spPr bwMode="auto">
          <a:xfrm>
            <a:off x="8961422" y="6486131"/>
            <a:ext cx="1316320" cy="307777"/>
          </a:xfrm>
          <a:prstGeom prst="rect">
            <a:avLst/>
          </a:prstGeom>
          <a:noFill/>
          <a:ln w="9525">
            <a:noFill/>
            <a:miter lim="800000"/>
            <a:headEnd/>
            <a:tailEnd/>
          </a:ln>
        </p:spPr>
        <p:txBody>
          <a:bodyPr wrap="square">
            <a:spAutoFit/>
          </a:bodyPr>
          <a:lstStyle/>
          <a:p>
            <a:r>
              <a:rPr lang="en-US" sz="1400" dirty="0"/>
              <a:t>Source: S. Seitz</a:t>
            </a:r>
          </a:p>
        </p:txBody>
      </p:sp>
    </p:spTree>
    <p:extLst>
      <p:ext uri="{BB962C8B-B14F-4D97-AF65-F5344CB8AC3E}">
        <p14:creationId xmlns:p14="http://schemas.microsoft.com/office/powerpoint/2010/main" val="1011869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stuffs</a:t>
            </a:r>
            <a:endParaRPr lang="en-US" dirty="0"/>
          </a:p>
        </p:txBody>
      </p:sp>
      <p:sp>
        <p:nvSpPr>
          <p:cNvPr id="3" name="Content Placeholder 2"/>
          <p:cNvSpPr>
            <a:spLocks noGrp="1"/>
          </p:cNvSpPr>
          <p:nvPr>
            <p:ph idx="1"/>
          </p:nvPr>
        </p:nvSpPr>
        <p:spPr>
          <a:xfrm>
            <a:off x="628650" y="1825625"/>
            <a:ext cx="9201150" cy="4624794"/>
          </a:xfrm>
        </p:spPr>
        <p:txBody>
          <a:bodyPr>
            <a:normAutofit fontScale="92500" lnSpcReduction="10000"/>
          </a:bodyPr>
          <a:lstStyle/>
          <a:p>
            <a:pPr>
              <a:buFont typeface="Arial" charset="0"/>
              <a:buChar char="•"/>
              <a:defRPr/>
            </a:pPr>
            <a:r>
              <a:rPr lang="en-US" dirty="0" smtClean="0"/>
              <a:t>Course website: </a:t>
            </a:r>
            <a:r>
              <a:rPr lang="en-US" dirty="0" smtClean="0">
                <a:hlinkClick r:id="rId2"/>
              </a:rPr>
              <a:t>http://bit.ly/vt-computer-vision-fall-2016</a:t>
            </a:r>
            <a:endParaRPr lang="en-US" dirty="0"/>
          </a:p>
          <a:p>
            <a:pPr>
              <a:buFont typeface="Arial" charset="0"/>
              <a:buChar char="•"/>
              <a:defRPr/>
            </a:pPr>
            <a:endParaRPr lang="en-US" dirty="0"/>
          </a:p>
          <a:p>
            <a:pPr>
              <a:buFont typeface="Arial" charset="0"/>
              <a:buChar char="•"/>
              <a:defRPr/>
            </a:pPr>
            <a:r>
              <a:rPr lang="en-US" dirty="0"/>
              <a:t>Office </a:t>
            </a:r>
            <a:r>
              <a:rPr lang="en-US" dirty="0" smtClean="0"/>
              <a:t>hours - Jia-Bin </a:t>
            </a:r>
            <a:r>
              <a:rPr lang="en-US" dirty="0"/>
              <a:t>(440 </a:t>
            </a:r>
            <a:r>
              <a:rPr lang="en-US" dirty="0" err="1"/>
              <a:t>Whittemore</a:t>
            </a:r>
            <a:r>
              <a:rPr lang="en-US" dirty="0"/>
              <a:t> Hall </a:t>
            </a:r>
            <a:r>
              <a:rPr lang="en-US" dirty="0" smtClean="0"/>
              <a:t>)</a:t>
            </a:r>
          </a:p>
          <a:p>
            <a:pPr lvl="1">
              <a:buFont typeface="Arial" charset="0"/>
              <a:buChar char="•"/>
              <a:defRPr/>
            </a:pPr>
            <a:r>
              <a:rPr lang="en-US" dirty="0" smtClean="0"/>
              <a:t>Monday at 1:00 </a:t>
            </a:r>
            <a:r>
              <a:rPr lang="en-US" dirty="0"/>
              <a:t>PM </a:t>
            </a:r>
            <a:r>
              <a:rPr lang="en-US" dirty="0" smtClean="0"/>
              <a:t>– 2:00 </a:t>
            </a:r>
            <a:r>
              <a:rPr lang="en-US" dirty="0"/>
              <a:t>PM </a:t>
            </a:r>
            <a:r>
              <a:rPr lang="en-US" dirty="0" smtClean="0"/>
              <a:t>(final project</a:t>
            </a:r>
            <a:r>
              <a:rPr lang="en-US" dirty="0" smtClean="0"/>
              <a:t>) – sign up </a:t>
            </a:r>
            <a:r>
              <a:rPr lang="en-US" dirty="0" smtClean="0">
                <a:hlinkClick r:id="rId3"/>
              </a:rPr>
              <a:t>here</a:t>
            </a:r>
            <a:endParaRPr lang="en-US" dirty="0" smtClean="0"/>
          </a:p>
          <a:p>
            <a:pPr lvl="1">
              <a:buFont typeface="Arial" charset="0"/>
              <a:buChar char="•"/>
              <a:defRPr/>
            </a:pPr>
            <a:r>
              <a:rPr lang="en-US" dirty="0" smtClean="0"/>
              <a:t>Friday at </a:t>
            </a:r>
            <a:r>
              <a:rPr lang="en-US" dirty="0"/>
              <a:t>3:00 PM </a:t>
            </a:r>
            <a:r>
              <a:rPr lang="en-US" dirty="0" smtClean="0"/>
              <a:t>– 4:00 PM (</a:t>
            </a:r>
            <a:r>
              <a:rPr lang="en-US" dirty="0"/>
              <a:t>lectures, HW discussions</a:t>
            </a:r>
            <a:r>
              <a:rPr lang="en-US" dirty="0" smtClean="0"/>
              <a:t>)</a:t>
            </a:r>
            <a:endParaRPr lang="en-US" dirty="0"/>
          </a:p>
          <a:p>
            <a:pPr marL="0" indent="0">
              <a:buNone/>
            </a:pPr>
            <a:endParaRPr lang="en-US" dirty="0" smtClean="0"/>
          </a:p>
          <a:p>
            <a:r>
              <a:rPr lang="en-US" dirty="0" smtClean="0"/>
              <a:t>MATLAB </a:t>
            </a:r>
            <a:r>
              <a:rPr lang="en-US" dirty="0"/>
              <a:t>t</a:t>
            </a:r>
            <a:r>
              <a:rPr lang="en-US" dirty="0" smtClean="0"/>
              <a:t>utorial session by </a:t>
            </a:r>
            <a:r>
              <a:rPr lang="en-US" dirty="0" err="1" smtClean="0"/>
              <a:t>Akrit</a:t>
            </a:r>
            <a:endParaRPr lang="en-US" dirty="0" smtClean="0"/>
          </a:p>
          <a:p>
            <a:pPr lvl="1"/>
            <a:r>
              <a:rPr lang="en-US" dirty="0" smtClean="0"/>
              <a:t>Friday 3-4 PM, </a:t>
            </a:r>
            <a:r>
              <a:rPr lang="en-US" dirty="0" err="1" smtClean="0"/>
              <a:t>Whittemore</a:t>
            </a:r>
            <a:r>
              <a:rPr lang="en-US" dirty="0" smtClean="0"/>
              <a:t> Hall 340A</a:t>
            </a:r>
          </a:p>
          <a:p>
            <a:pPr lvl="1"/>
            <a:r>
              <a:rPr lang="en-US" dirty="0" smtClean="0"/>
              <a:t>Bring your laptop with MATLAB installed</a:t>
            </a:r>
          </a:p>
          <a:p>
            <a:endParaRPr lang="en-US" dirty="0" smtClean="0"/>
          </a:p>
          <a:p>
            <a:r>
              <a:rPr lang="en-US" dirty="0" smtClean="0"/>
              <a:t>HW 1 will be posted tomorrow (Sept 2). Due date: Sept 19.</a:t>
            </a:r>
          </a:p>
        </p:txBody>
      </p:sp>
    </p:spTree>
    <p:extLst>
      <p:ext uri="{BB962C8B-B14F-4D97-AF65-F5344CB8AC3E}">
        <p14:creationId xmlns:p14="http://schemas.microsoft.com/office/powerpoint/2010/main" val="2423834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Reducing salt-and-pepper noise</a:t>
            </a:r>
          </a:p>
        </p:txBody>
      </p:sp>
      <p:sp>
        <p:nvSpPr>
          <p:cNvPr id="1075203" name="Rectangle 3"/>
          <p:cNvSpPr>
            <a:spLocks noGrp="1" noChangeArrowheads="1"/>
          </p:cNvSpPr>
          <p:nvPr>
            <p:ph idx="1"/>
          </p:nvPr>
        </p:nvSpPr>
        <p:spPr>
          <a:xfrm>
            <a:off x="702891" y="5424488"/>
            <a:ext cx="7772400" cy="1295400"/>
          </a:xfrm>
        </p:spPr>
        <p:txBody>
          <a:bodyPr/>
          <a:lstStyle/>
          <a:p>
            <a:r>
              <a:rPr lang="en-US" dirty="0" smtClean="0"/>
              <a:t>What’s wrong with Gaussian filtering?</a:t>
            </a:r>
          </a:p>
        </p:txBody>
      </p:sp>
      <p:pic>
        <p:nvPicPr>
          <p:cNvPr id="45060" name="Picture 4" descr="salt_and_pepper"/>
          <p:cNvPicPr>
            <a:picLocks noChangeAspect="1" noChangeArrowheads="1"/>
          </p:cNvPicPr>
          <p:nvPr/>
        </p:nvPicPr>
        <p:blipFill>
          <a:blip r:embed="rId3" cstate="print"/>
          <a:srcRect/>
          <a:stretch>
            <a:fillRect/>
          </a:stretch>
        </p:blipFill>
        <p:spPr bwMode="auto">
          <a:xfrm>
            <a:off x="550491" y="2001838"/>
            <a:ext cx="7924800" cy="3346450"/>
          </a:xfrm>
          <a:prstGeom prst="rect">
            <a:avLst/>
          </a:prstGeom>
          <a:noFill/>
          <a:ln w="9525">
            <a:noFill/>
            <a:miter lim="800000"/>
            <a:headEnd/>
            <a:tailEnd/>
          </a:ln>
        </p:spPr>
      </p:pic>
      <p:sp>
        <p:nvSpPr>
          <p:cNvPr id="45061" name="Text Box 5"/>
          <p:cNvSpPr txBox="1">
            <a:spLocks noChangeArrowheads="1"/>
          </p:cNvSpPr>
          <p:nvPr/>
        </p:nvSpPr>
        <p:spPr bwMode="auto">
          <a:xfrm>
            <a:off x="1626818" y="1690688"/>
            <a:ext cx="518091" cy="369332"/>
          </a:xfrm>
          <a:prstGeom prst="rect">
            <a:avLst/>
          </a:prstGeom>
          <a:noFill/>
          <a:ln w="9525">
            <a:noFill/>
            <a:miter lim="800000"/>
            <a:headEnd/>
            <a:tailEnd/>
          </a:ln>
        </p:spPr>
        <p:txBody>
          <a:bodyPr wrap="none">
            <a:spAutoFit/>
          </a:bodyPr>
          <a:lstStyle/>
          <a:p>
            <a:r>
              <a:rPr lang="en-US"/>
              <a:t>3x3</a:t>
            </a:r>
          </a:p>
        </p:txBody>
      </p:sp>
      <p:sp>
        <p:nvSpPr>
          <p:cNvPr id="45062" name="Text Box 6"/>
          <p:cNvSpPr txBox="1">
            <a:spLocks noChangeArrowheads="1"/>
          </p:cNvSpPr>
          <p:nvPr/>
        </p:nvSpPr>
        <p:spPr bwMode="auto">
          <a:xfrm>
            <a:off x="4217618" y="1690688"/>
            <a:ext cx="518091" cy="369332"/>
          </a:xfrm>
          <a:prstGeom prst="rect">
            <a:avLst/>
          </a:prstGeom>
          <a:noFill/>
          <a:ln w="9525">
            <a:noFill/>
            <a:miter lim="800000"/>
            <a:headEnd/>
            <a:tailEnd/>
          </a:ln>
        </p:spPr>
        <p:txBody>
          <a:bodyPr wrap="none">
            <a:spAutoFit/>
          </a:bodyPr>
          <a:lstStyle/>
          <a:p>
            <a:r>
              <a:rPr lang="en-US"/>
              <a:t>5x5</a:t>
            </a:r>
          </a:p>
        </p:txBody>
      </p:sp>
      <p:sp>
        <p:nvSpPr>
          <p:cNvPr id="45063" name="Text Box 7"/>
          <p:cNvSpPr txBox="1">
            <a:spLocks noChangeArrowheads="1"/>
          </p:cNvSpPr>
          <p:nvPr/>
        </p:nvSpPr>
        <p:spPr bwMode="auto">
          <a:xfrm>
            <a:off x="6808418" y="1690688"/>
            <a:ext cx="518091" cy="369332"/>
          </a:xfrm>
          <a:prstGeom prst="rect">
            <a:avLst/>
          </a:prstGeom>
          <a:noFill/>
          <a:ln w="9525">
            <a:noFill/>
            <a:miter lim="800000"/>
            <a:headEnd/>
            <a:tailEnd/>
          </a:ln>
        </p:spPr>
        <p:txBody>
          <a:bodyPr wrap="none">
            <a:spAutoFit/>
          </a:bodyPr>
          <a:lstStyle/>
          <a:p>
            <a:r>
              <a:rPr lang="en-US"/>
              <a:t>7x7</a:t>
            </a:r>
          </a:p>
        </p:txBody>
      </p:sp>
    </p:spTree>
    <p:extLst>
      <p:ext uri="{BB962C8B-B14F-4D97-AF65-F5344CB8AC3E}">
        <p14:creationId xmlns:p14="http://schemas.microsoft.com/office/powerpoint/2010/main" val="75923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mtClean="0"/>
              <a:t>Alternative idea: Median filtering</a:t>
            </a:r>
          </a:p>
        </p:txBody>
      </p:sp>
      <p:sp>
        <p:nvSpPr>
          <p:cNvPr id="6148" name="Rectangle 4"/>
          <p:cNvSpPr>
            <a:spLocks noGrp="1" noChangeArrowheads="1"/>
          </p:cNvSpPr>
          <p:nvPr>
            <p:ph idx="1"/>
          </p:nvPr>
        </p:nvSpPr>
        <p:spPr>
          <a:xfrm>
            <a:off x="214026" y="1903596"/>
            <a:ext cx="9448418" cy="4783276"/>
          </a:xfrm>
          <a:noFill/>
        </p:spPr>
        <p:txBody>
          <a:bodyPr/>
          <a:lstStyle/>
          <a:p>
            <a:pPr>
              <a:buFontTx/>
              <a:buChar char="•"/>
            </a:pPr>
            <a:r>
              <a:rPr lang="en-US" dirty="0" smtClean="0"/>
              <a:t>A </a:t>
            </a:r>
            <a:r>
              <a:rPr lang="en-US" b="1" dirty="0" smtClean="0"/>
              <a:t>median filter</a:t>
            </a:r>
            <a:r>
              <a:rPr lang="en-US" dirty="0" smtClean="0"/>
              <a:t> operates over a window by selecting the median intensity in the window</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p:txBody>
      </p:sp>
      <p:graphicFrame>
        <p:nvGraphicFramePr>
          <p:cNvPr id="6146" name="Object 3"/>
          <p:cNvGraphicFramePr>
            <a:graphicFrameLocks noChangeAspect="1"/>
          </p:cNvGraphicFramePr>
          <p:nvPr/>
        </p:nvGraphicFramePr>
        <p:xfrm>
          <a:off x="0" y="2"/>
          <a:ext cx="1219200" cy="149225"/>
        </p:xfrm>
        <a:graphic>
          <a:graphicData uri="http://schemas.openxmlformats.org/presentationml/2006/ole">
            <mc:AlternateContent xmlns:mc="http://schemas.openxmlformats.org/markup-compatibility/2006">
              <mc:Choice xmlns:v="urn:schemas-microsoft-com:vml" Requires="v">
                <p:oleObj spid="_x0000_s23558" name="Equation" r:id="rId4" imgW="914400" imgH="198720" progId="">
                  <p:embed/>
                </p:oleObj>
              </mc:Choice>
              <mc:Fallback>
                <p:oleObj name="Equation" r:id="rId4" imgW="914400" imgH="198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1219200" cy="1492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6149" name="Group 7"/>
          <p:cNvGrpSpPr>
            <a:grpSpLocks/>
          </p:cNvGrpSpPr>
          <p:nvPr/>
        </p:nvGrpSpPr>
        <p:grpSpPr bwMode="auto">
          <a:xfrm>
            <a:off x="214026" y="2686755"/>
            <a:ext cx="6181410" cy="3207412"/>
            <a:chOff x="1344" y="1344"/>
            <a:chExt cx="2784" cy="1680"/>
          </a:xfrm>
        </p:grpSpPr>
        <p:pic>
          <p:nvPicPr>
            <p:cNvPr id="6152" name="Picture 5"/>
            <p:cNvPicPr>
              <a:picLocks noChangeAspect="1" noChangeArrowheads="1"/>
            </p:cNvPicPr>
            <p:nvPr/>
          </p:nvPicPr>
          <p:blipFill>
            <a:blip r:embed="rId6" cstate="print"/>
            <a:srcRect/>
            <a:stretch>
              <a:fillRect/>
            </a:stretch>
          </p:blipFill>
          <p:spPr bwMode="auto">
            <a:xfrm>
              <a:off x="1462" y="1349"/>
              <a:ext cx="2666" cy="1675"/>
            </a:xfrm>
            <a:prstGeom prst="rect">
              <a:avLst/>
            </a:prstGeom>
            <a:noFill/>
            <a:ln w="9525">
              <a:noFill/>
              <a:miter lim="800000"/>
              <a:headEnd/>
              <a:tailEnd/>
            </a:ln>
          </p:spPr>
        </p:pic>
        <p:sp>
          <p:nvSpPr>
            <p:cNvPr id="6153" name="Rectangle 6"/>
            <p:cNvSpPr>
              <a:spLocks noChangeArrowheads="1"/>
            </p:cNvSpPr>
            <p:nvPr/>
          </p:nvSpPr>
          <p:spPr bwMode="auto">
            <a:xfrm>
              <a:off x="1344" y="1344"/>
              <a:ext cx="960" cy="288"/>
            </a:xfrm>
            <a:prstGeom prst="rect">
              <a:avLst/>
            </a:prstGeom>
            <a:solidFill>
              <a:schemeClr val="bg1"/>
            </a:solidFill>
            <a:ln w="9525">
              <a:noFill/>
              <a:miter lim="800000"/>
              <a:headEnd/>
              <a:tailEnd/>
            </a:ln>
          </p:spPr>
          <p:txBody>
            <a:bodyPr wrap="none" anchor="ctr"/>
            <a:lstStyle/>
            <a:p>
              <a:endParaRPr lang="en-US"/>
            </a:p>
          </p:txBody>
        </p:sp>
      </p:grpSp>
      <p:sp>
        <p:nvSpPr>
          <p:cNvPr id="1029128" name="Text Box 8"/>
          <p:cNvSpPr txBox="1">
            <a:spLocks noChangeArrowheads="1"/>
          </p:cNvSpPr>
          <p:nvPr/>
        </p:nvSpPr>
        <p:spPr bwMode="auto">
          <a:xfrm>
            <a:off x="214026" y="6163652"/>
            <a:ext cx="7371396" cy="523220"/>
          </a:xfrm>
          <a:prstGeom prst="rect">
            <a:avLst/>
          </a:prstGeom>
          <a:noFill/>
          <a:ln w="9525">
            <a:noFill/>
            <a:miter lim="800000"/>
            <a:headEnd/>
            <a:tailEnd/>
          </a:ln>
        </p:spPr>
        <p:txBody>
          <a:bodyPr wrap="square">
            <a:spAutoFit/>
          </a:bodyPr>
          <a:lstStyle/>
          <a:p>
            <a:pPr>
              <a:buFontTx/>
              <a:buChar char="•"/>
            </a:pPr>
            <a:r>
              <a:rPr lang="en-US" sz="2800" dirty="0" smtClean="0"/>
              <a:t>   Is median filtering linear?</a:t>
            </a:r>
            <a:endParaRPr lang="en-US" sz="2800" dirty="0"/>
          </a:p>
        </p:txBody>
      </p:sp>
      <p:sp>
        <p:nvSpPr>
          <p:cNvPr id="6151" name="Text Box 9"/>
          <p:cNvSpPr txBox="1">
            <a:spLocks noChangeArrowheads="1"/>
          </p:cNvSpPr>
          <p:nvPr/>
        </p:nvSpPr>
        <p:spPr bwMode="auto">
          <a:xfrm>
            <a:off x="7403169" y="6553202"/>
            <a:ext cx="1624291" cy="307777"/>
          </a:xfrm>
          <a:prstGeom prst="rect">
            <a:avLst/>
          </a:prstGeom>
          <a:noFill/>
          <a:ln w="9525">
            <a:noFill/>
            <a:miter lim="800000"/>
            <a:headEnd/>
            <a:tailEnd/>
          </a:ln>
        </p:spPr>
        <p:txBody>
          <a:bodyPr wrap="none">
            <a:spAutoFit/>
          </a:bodyPr>
          <a:lstStyle/>
          <a:p>
            <a:pPr algn="ctr"/>
            <a:r>
              <a:rPr lang="en-US" sz="1400" dirty="0">
                <a:solidFill>
                  <a:schemeClr val="tx1">
                    <a:lumMod val="50000"/>
                    <a:lumOff val="50000"/>
                  </a:schemeClr>
                </a:solidFill>
              </a:rPr>
              <a:t>Source: K. </a:t>
            </a:r>
            <a:r>
              <a:rPr lang="en-US" sz="1400" dirty="0" err="1">
                <a:solidFill>
                  <a:schemeClr val="tx1">
                    <a:lumMod val="50000"/>
                    <a:lumOff val="50000"/>
                  </a:schemeClr>
                </a:solidFill>
              </a:rPr>
              <a:t>Grauman</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43314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filter</a:t>
            </a:r>
            <a:endParaRPr lang="en-US" dirty="0"/>
          </a:p>
        </p:txBody>
      </p:sp>
      <p:sp>
        <p:nvSpPr>
          <p:cNvPr id="3" name="Content Placeholder 2"/>
          <p:cNvSpPr>
            <a:spLocks noGrp="1"/>
          </p:cNvSpPr>
          <p:nvPr>
            <p:ph idx="1"/>
          </p:nvPr>
        </p:nvSpPr>
        <p:spPr/>
        <p:txBody>
          <a:bodyPr/>
          <a:lstStyle/>
          <a:p>
            <a:pPr marL="457200" indent="-457200">
              <a:buFont typeface="Arial"/>
              <a:buChar char="•"/>
            </a:pPr>
            <a:r>
              <a:rPr lang="en-US" dirty="0" smtClean="0"/>
              <a:t>Is median filtering linear?</a:t>
            </a:r>
          </a:p>
          <a:p>
            <a:pPr marL="457200" indent="-457200">
              <a:buFont typeface="Arial"/>
              <a:buChar char="•"/>
            </a:pPr>
            <a:r>
              <a:rPr lang="en-US" dirty="0" smtClean="0"/>
              <a:t>Let’s try filtering</a:t>
            </a:r>
            <a:endParaRPr lang="en-US" dirty="0"/>
          </a:p>
        </p:txBody>
      </p:sp>
      <p:graphicFrame>
        <p:nvGraphicFramePr>
          <p:cNvPr id="4" name="Object 3"/>
          <p:cNvGraphicFramePr>
            <a:graphicFrameLocks noChangeAspect="1"/>
          </p:cNvGraphicFramePr>
          <p:nvPr>
            <p:extLst/>
          </p:nvPr>
        </p:nvGraphicFramePr>
        <p:xfrm>
          <a:off x="2157139" y="2978944"/>
          <a:ext cx="4829722" cy="2044700"/>
        </p:xfrm>
        <a:graphic>
          <a:graphicData uri="http://schemas.openxmlformats.org/presentationml/2006/ole">
            <mc:AlternateContent xmlns:mc="http://schemas.openxmlformats.org/markup-compatibility/2006">
              <mc:Choice xmlns:v="urn:schemas-microsoft-com:vml" Requires="v">
                <p:oleObj spid="_x0000_s24582" name="Equation" r:id="rId3" imgW="1739900" imgH="736600" progId="Equation.3">
                  <p:embed/>
                </p:oleObj>
              </mc:Choice>
              <mc:Fallback>
                <p:oleObj name="Equation" r:id="rId3" imgW="1739900" imgH="736600" progId="Equation.3">
                  <p:embed/>
                  <p:pic>
                    <p:nvPicPr>
                      <p:cNvPr id="0" name=""/>
                      <p:cNvPicPr/>
                      <p:nvPr/>
                    </p:nvPicPr>
                    <p:blipFill>
                      <a:blip r:embed="rId4"/>
                      <a:stretch>
                        <a:fillRect/>
                      </a:stretch>
                    </p:blipFill>
                    <p:spPr>
                      <a:xfrm>
                        <a:off x="2157139" y="2978944"/>
                        <a:ext cx="4829722" cy="2044700"/>
                      </a:xfrm>
                      <a:prstGeom prst="rect">
                        <a:avLst/>
                      </a:prstGeom>
                    </p:spPr>
                  </p:pic>
                </p:oleObj>
              </mc:Fallback>
            </mc:AlternateContent>
          </a:graphicData>
        </a:graphic>
      </p:graphicFrame>
      <p:sp>
        <p:nvSpPr>
          <p:cNvPr id="5" name="Rectangle 4"/>
          <p:cNvSpPr/>
          <p:nvPr/>
        </p:nvSpPr>
        <p:spPr>
          <a:xfrm>
            <a:off x="3108082" y="2582397"/>
            <a:ext cx="393056" cy="523220"/>
          </a:xfrm>
          <a:prstGeom prst="rect">
            <a:avLst/>
          </a:prstGeom>
        </p:spPr>
        <p:txBody>
          <a:bodyPr wrap="none">
            <a:spAutoFit/>
          </a:bodyPr>
          <a:lstStyle/>
          <a:p>
            <a:r>
              <a:rPr lang="en-US" sz="2800" dirty="0"/>
              <a:t>A</a:t>
            </a:r>
          </a:p>
        </p:txBody>
      </p:sp>
      <p:sp>
        <p:nvSpPr>
          <p:cNvPr id="6" name="Rectangle 5"/>
          <p:cNvSpPr/>
          <p:nvPr/>
        </p:nvSpPr>
        <p:spPr>
          <a:xfrm>
            <a:off x="5666984" y="2582397"/>
            <a:ext cx="393056" cy="523220"/>
          </a:xfrm>
          <a:prstGeom prst="rect">
            <a:avLst/>
          </a:prstGeom>
        </p:spPr>
        <p:txBody>
          <a:bodyPr wrap="none">
            <a:spAutoFit/>
          </a:bodyPr>
          <a:lstStyle/>
          <a:p>
            <a:r>
              <a:rPr lang="en-US" sz="2800" dirty="0"/>
              <a:t>B</a:t>
            </a:r>
          </a:p>
        </p:txBody>
      </p:sp>
      <p:sp>
        <p:nvSpPr>
          <p:cNvPr id="7" name="Rectangle 6"/>
          <p:cNvSpPr/>
          <p:nvPr/>
        </p:nvSpPr>
        <p:spPr>
          <a:xfrm>
            <a:off x="2177539" y="4928118"/>
            <a:ext cx="2254143" cy="523220"/>
          </a:xfrm>
          <a:prstGeom prst="rect">
            <a:avLst/>
          </a:prstGeom>
        </p:spPr>
        <p:txBody>
          <a:bodyPr wrap="none">
            <a:spAutoFit/>
          </a:bodyPr>
          <a:lstStyle/>
          <a:p>
            <a:r>
              <a:rPr lang="en-US" sz="2800" dirty="0"/>
              <a:t>Median(A) = 1</a:t>
            </a:r>
          </a:p>
        </p:txBody>
      </p:sp>
      <p:sp>
        <p:nvSpPr>
          <p:cNvPr id="8" name="Rectangle 7"/>
          <p:cNvSpPr/>
          <p:nvPr/>
        </p:nvSpPr>
        <p:spPr>
          <a:xfrm>
            <a:off x="4759552" y="4928118"/>
            <a:ext cx="2254143" cy="523220"/>
          </a:xfrm>
          <a:prstGeom prst="rect">
            <a:avLst/>
          </a:prstGeom>
        </p:spPr>
        <p:txBody>
          <a:bodyPr wrap="none">
            <a:spAutoFit/>
          </a:bodyPr>
          <a:lstStyle/>
          <a:p>
            <a:r>
              <a:rPr lang="en-US" sz="2800" dirty="0"/>
              <a:t>Median(B) = 0</a:t>
            </a:r>
          </a:p>
        </p:txBody>
      </p:sp>
      <p:sp>
        <p:nvSpPr>
          <p:cNvPr id="9" name="Rectangle 8"/>
          <p:cNvSpPr/>
          <p:nvPr/>
        </p:nvSpPr>
        <p:spPr>
          <a:xfrm>
            <a:off x="3152931" y="5370863"/>
            <a:ext cx="2629246" cy="523220"/>
          </a:xfrm>
          <a:prstGeom prst="rect">
            <a:avLst/>
          </a:prstGeom>
        </p:spPr>
        <p:txBody>
          <a:bodyPr wrap="none">
            <a:spAutoFit/>
          </a:bodyPr>
          <a:lstStyle/>
          <a:p>
            <a:r>
              <a:rPr lang="en-US" sz="2800" dirty="0"/>
              <a:t>Median(A+B) = 2</a:t>
            </a:r>
          </a:p>
        </p:txBody>
      </p:sp>
      <p:sp>
        <p:nvSpPr>
          <p:cNvPr id="10" name="Rectangle 9"/>
          <p:cNvSpPr/>
          <p:nvPr/>
        </p:nvSpPr>
        <p:spPr>
          <a:xfrm>
            <a:off x="628650" y="6176963"/>
            <a:ext cx="5657318" cy="369332"/>
          </a:xfrm>
          <a:prstGeom prst="rect">
            <a:avLst/>
          </a:prstGeom>
        </p:spPr>
        <p:txBody>
          <a:bodyPr wrap="none">
            <a:spAutoFit/>
          </a:bodyPr>
          <a:lstStyle/>
          <a:p>
            <a:pPr>
              <a:defRPr/>
            </a:pPr>
            <a:r>
              <a:rPr lang="en-US" dirty="0">
                <a:latin typeface="Courier New" pitchFamily="49" charset="0"/>
                <a:cs typeface="Courier New" pitchFamily="49" charset="0"/>
              </a:rPr>
              <a:t>filter(f</a:t>
            </a:r>
            <a:r>
              <a:rPr lang="en-US" baseline="-25000" dirty="0">
                <a:latin typeface="Courier New" pitchFamily="49" charset="0"/>
                <a:cs typeface="Courier New" pitchFamily="49" charset="0"/>
              </a:rPr>
              <a:t>1</a:t>
            </a:r>
            <a:r>
              <a:rPr lang="en-US" dirty="0">
                <a:latin typeface="Courier New" pitchFamily="49" charset="0"/>
                <a:cs typeface="Courier New" pitchFamily="49" charset="0"/>
              </a:rPr>
              <a:t> + f</a:t>
            </a:r>
            <a:r>
              <a:rPr lang="en-US" baseline="-25000" dirty="0">
                <a:latin typeface="Courier New" pitchFamily="49" charset="0"/>
                <a:cs typeface="Courier New" pitchFamily="49" charset="0"/>
              </a:rPr>
              <a:t>2</a:t>
            </a:r>
            <a:r>
              <a:rPr lang="en-US" dirty="0">
                <a:latin typeface="Courier New" pitchFamily="49" charset="0"/>
                <a:cs typeface="Courier New" pitchFamily="49" charset="0"/>
              </a:rPr>
              <a:t>) = filter(f</a:t>
            </a:r>
            <a:r>
              <a:rPr lang="en-US" baseline="-25000" dirty="0">
                <a:latin typeface="Courier New" pitchFamily="49" charset="0"/>
                <a:cs typeface="Courier New" pitchFamily="49" charset="0"/>
              </a:rPr>
              <a:t>1</a:t>
            </a:r>
            <a:r>
              <a:rPr lang="en-US" dirty="0">
                <a:latin typeface="Courier New" pitchFamily="49" charset="0"/>
                <a:cs typeface="Courier New" pitchFamily="49" charset="0"/>
              </a:rPr>
              <a:t>) + filter(f</a:t>
            </a:r>
            <a:r>
              <a:rPr lang="en-US" baseline="-25000" dirty="0">
                <a:latin typeface="Courier New" pitchFamily="49" charset="0"/>
                <a:cs typeface="Courier New" pitchFamily="49" charset="0"/>
              </a:rPr>
              <a:t>2</a:t>
            </a:r>
            <a:r>
              <a:rPr lang="en-US" dirty="0">
                <a:latin typeface="Courier New" pitchFamily="49" charset="0"/>
                <a:cs typeface="Courier New" pitchFamily="49" charset="0"/>
              </a:rPr>
              <a:t>)</a:t>
            </a:r>
            <a:endParaRPr lang="en-US" sz="2800" dirty="0">
              <a:latin typeface="Courier New" pitchFamily="49" charset="0"/>
              <a:cs typeface="Courier New" pitchFamily="49" charset="0"/>
            </a:endParaRPr>
          </a:p>
        </p:txBody>
      </p:sp>
      <p:sp>
        <p:nvSpPr>
          <p:cNvPr id="11" name="Rectangle 10"/>
          <p:cNvSpPr/>
          <p:nvPr/>
        </p:nvSpPr>
        <p:spPr>
          <a:xfrm>
            <a:off x="628650" y="5718082"/>
            <a:ext cx="2524281" cy="523220"/>
          </a:xfrm>
          <a:prstGeom prst="rect">
            <a:avLst/>
          </a:prstGeom>
        </p:spPr>
        <p:txBody>
          <a:bodyPr wrap="none">
            <a:spAutoFit/>
          </a:bodyPr>
          <a:lstStyle/>
          <a:p>
            <a:r>
              <a:rPr lang="en-US" sz="2800" dirty="0"/>
              <a:t>Violate </a:t>
            </a:r>
            <a:r>
              <a:rPr lang="en-US" sz="2800" b="1" dirty="0"/>
              <a:t>linearity</a:t>
            </a:r>
          </a:p>
        </p:txBody>
      </p:sp>
    </p:spTree>
    <p:extLst>
      <p:ext uri="{BB962C8B-B14F-4D97-AF65-F5344CB8AC3E}">
        <p14:creationId xmlns:p14="http://schemas.microsoft.com/office/powerpoint/2010/main" val="34796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Median filter</a:t>
            </a:r>
          </a:p>
        </p:txBody>
      </p:sp>
      <p:sp>
        <p:nvSpPr>
          <p:cNvPr id="1077251" name="Rectangle 3"/>
          <p:cNvSpPr>
            <a:spLocks noGrp="1" noChangeArrowheads="1"/>
          </p:cNvSpPr>
          <p:nvPr>
            <p:ph idx="1"/>
          </p:nvPr>
        </p:nvSpPr>
        <p:spPr>
          <a:xfrm>
            <a:off x="628650" y="1411288"/>
            <a:ext cx="7829550" cy="1447800"/>
          </a:xfrm>
        </p:spPr>
        <p:txBody>
          <a:bodyPr/>
          <a:lstStyle/>
          <a:p>
            <a:pPr>
              <a:buFontTx/>
              <a:buChar char="•"/>
            </a:pPr>
            <a:r>
              <a:rPr lang="en-US" dirty="0" smtClean="0"/>
              <a:t>What advantage does median filtering have over Gaussian filtering?</a:t>
            </a:r>
          </a:p>
          <a:p>
            <a:pPr lvl="1"/>
            <a:r>
              <a:rPr lang="en-US" dirty="0" smtClean="0"/>
              <a:t>Robustness to outliers</a:t>
            </a:r>
          </a:p>
        </p:txBody>
      </p:sp>
      <p:pic>
        <p:nvPicPr>
          <p:cNvPr id="1077252" name="Picture 4"/>
          <p:cNvPicPr>
            <a:picLocks noChangeAspect="1" noChangeArrowheads="1"/>
          </p:cNvPicPr>
          <p:nvPr/>
        </p:nvPicPr>
        <p:blipFill>
          <a:blip r:embed="rId3" cstate="print"/>
          <a:srcRect/>
          <a:stretch>
            <a:fillRect/>
          </a:stretch>
        </p:blipFill>
        <p:spPr bwMode="auto">
          <a:xfrm>
            <a:off x="2362200" y="2859088"/>
            <a:ext cx="4333432" cy="3846512"/>
          </a:xfrm>
          <a:prstGeom prst="rect">
            <a:avLst/>
          </a:prstGeom>
          <a:noFill/>
          <a:ln w="9525">
            <a:noFill/>
            <a:miter lim="800000"/>
            <a:headEnd/>
            <a:tailEnd/>
          </a:ln>
        </p:spPr>
      </p:pic>
      <p:sp>
        <p:nvSpPr>
          <p:cNvPr id="46085" name="Text Box 5"/>
          <p:cNvSpPr txBox="1">
            <a:spLocks noChangeArrowheads="1"/>
          </p:cNvSpPr>
          <p:nvPr/>
        </p:nvSpPr>
        <p:spPr bwMode="auto">
          <a:xfrm>
            <a:off x="7403169" y="6553202"/>
            <a:ext cx="1624291" cy="307777"/>
          </a:xfrm>
          <a:prstGeom prst="rect">
            <a:avLst/>
          </a:prstGeom>
          <a:noFill/>
          <a:ln w="9525">
            <a:noFill/>
            <a:miter lim="800000"/>
            <a:headEnd/>
            <a:tailEnd/>
          </a:ln>
        </p:spPr>
        <p:txBody>
          <a:bodyPr wrap="none">
            <a:spAutoFit/>
          </a:bodyPr>
          <a:lstStyle/>
          <a:p>
            <a:pPr algn="ctr"/>
            <a:r>
              <a:rPr lang="en-US" sz="1400" dirty="0">
                <a:solidFill>
                  <a:schemeClr val="tx1">
                    <a:lumMod val="50000"/>
                    <a:lumOff val="50000"/>
                  </a:schemeClr>
                </a:solidFill>
              </a:rPr>
              <a:t>Source: K. </a:t>
            </a:r>
            <a:r>
              <a:rPr lang="en-US" sz="1400" dirty="0" err="1">
                <a:solidFill>
                  <a:schemeClr val="tx1">
                    <a:lumMod val="50000"/>
                    <a:lumOff val="50000"/>
                  </a:schemeClr>
                </a:solidFill>
              </a:rPr>
              <a:t>Grauman</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34694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7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7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1"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Median filter</a:t>
            </a:r>
          </a:p>
        </p:txBody>
      </p:sp>
      <p:sp>
        <p:nvSpPr>
          <p:cNvPr id="47111" name="Rectangle 9"/>
          <p:cNvSpPr>
            <a:spLocks noGrp="1" noChangeArrowheads="1"/>
          </p:cNvSpPr>
          <p:nvPr>
            <p:ph idx="1"/>
          </p:nvPr>
        </p:nvSpPr>
        <p:spPr>
          <a:xfrm>
            <a:off x="685800" y="6210302"/>
            <a:ext cx="7772400" cy="685800"/>
          </a:xfrm>
        </p:spPr>
        <p:txBody>
          <a:bodyPr/>
          <a:lstStyle/>
          <a:p>
            <a:r>
              <a:rPr lang="en-US" dirty="0" smtClean="0"/>
              <a:t>MATLAB: </a:t>
            </a:r>
            <a:r>
              <a:rPr lang="en-US" dirty="0" smtClean="0">
                <a:solidFill>
                  <a:srgbClr val="0000FF"/>
                </a:solidFill>
              </a:rPr>
              <a:t>medfilt2(image, [h w])</a:t>
            </a:r>
          </a:p>
        </p:txBody>
      </p:sp>
      <p:pic>
        <p:nvPicPr>
          <p:cNvPr id="47107" name="Picture 4"/>
          <p:cNvPicPr>
            <a:picLocks noChangeAspect="1" noChangeArrowheads="1"/>
          </p:cNvPicPr>
          <p:nvPr/>
        </p:nvPicPr>
        <p:blipFill>
          <a:blip r:embed="rId3" cstate="print"/>
          <a:srcRect/>
          <a:stretch>
            <a:fillRect/>
          </a:stretch>
        </p:blipFill>
        <p:spPr bwMode="auto">
          <a:xfrm>
            <a:off x="1494090" y="1894002"/>
            <a:ext cx="6046942" cy="4281818"/>
          </a:xfrm>
          <a:prstGeom prst="rect">
            <a:avLst/>
          </a:prstGeom>
          <a:noFill/>
          <a:ln w="9525">
            <a:noFill/>
            <a:miter lim="800000"/>
            <a:headEnd/>
            <a:tailEnd/>
          </a:ln>
        </p:spPr>
      </p:pic>
      <p:sp>
        <p:nvSpPr>
          <p:cNvPr id="47108" name="Text Box 5"/>
          <p:cNvSpPr txBox="1">
            <a:spLocks noChangeArrowheads="1"/>
          </p:cNvSpPr>
          <p:nvPr/>
        </p:nvSpPr>
        <p:spPr bwMode="auto">
          <a:xfrm>
            <a:off x="1774719" y="1516621"/>
            <a:ext cx="2948257" cy="461665"/>
          </a:xfrm>
          <a:prstGeom prst="rect">
            <a:avLst/>
          </a:prstGeom>
          <a:noFill/>
          <a:ln w="9525">
            <a:noFill/>
            <a:miter lim="800000"/>
            <a:headEnd/>
            <a:tailEnd/>
          </a:ln>
        </p:spPr>
        <p:txBody>
          <a:bodyPr wrap="square">
            <a:spAutoFit/>
          </a:bodyPr>
          <a:lstStyle/>
          <a:p>
            <a:pPr algn="ctr"/>
            <a:r>
              <a:rPr lang="en-US" sz="2400" dirty="0"/>
              <a:t>Salt-and-pepper noise</a:t>
            </a:r>
          </a:p>
        </p:txBody>
      </p:sp>
      <p:sp>
        <p:nvSpPr>
          <p:cNvPr id="47109" name="Text Box 7"/>
          <p:cNvSpPr txBox="1">
            <a:spLocks noChangeArrowheads="1"/>
          </p:cNvSpPr>
          <p:nvPr/>
        </p:nvSpPr>
        <p:spPr bwMode="auto">
          <a:xfrm>
            <a:off x="4517561" y="1516620"/>
            <a:ext cx="2516696" cy="461665"/>
          </a:xfrm>
          <a:prstGeom prst="rect">
            <a:avLst/>
          </a:prstGeom>
          <a:noFill/>
          <a:ln w="9525">
            <a:noFill/>
            <a:miter lim="800000"/>
            <a:headEnd/>
            <a:tailEnd/>
          </a:ln>
        </p:spPr>
        <p:txBody>
          <a:bodyPr wrap="square">
            <a:spAutoFit/>
          </a:bodyPr>
          <a:lstStyle/>
          <a:p>
            <a:pPr algn="ctr"/>
            <a:r>
              <a:rPr lang="en-US" sz="2400" dirty="0"/>
              <a:t>Median filtered</a:t>
            </a:r>
          </a:p>
        </p:txBody>
      </p:sp>
      <p:sp>
        <p:nvSpPr>
          <p:cNvPr id="47110" name="Text Box 8"/>
          <p:cNvSpPr txBox="1">
            <a:spLocks noChangeArrowheads="1"/>
          </p:cNvSpPr>
          <p:nvPr/>
        </p:nvSpPr>
        <p:spPr bwMode="auto">
          <a:xfrm>
            <a:off x="7374887" y="6553202"/>
            <a:ext cx="1517338" cy="307777"/>
          </a:xfrm>
          <a:prstGeom prst="rect">
            <a:avLst/>
          </a:prstGeom>
          <a:noFill/>
          <a:ln w="9525">
            <a:noFill/>
            <a:miter lim="800000"/>
            <a:headEnd/>
            <a:tailEnd/>
          </a:ln>
        </p:spPr>
        <p:txBody>
          <a:bodyPr wrap="none">
            <a:spAutoFit/>
          </a:bodyPr>
          <a:lstStyle/>
          <a:p>
            <a:pPr algn="ctr"/>
            <a:r>
              <a:rPr lang="en-US" sz="1400" dirty="0">
                <a:solidFill>
                  <a:schemeClr val="tx1">
                    <a:lumMod val="50000"/>
                    <a:lumOff val="50000"/>
                  </a:schemeClr>
                </a:solidFill>
              </a:rPr>
              <a:t>Source: M. Hebert</a:t>
            </a:r>
          </a:p>
        </p:txBody>
      </p:sp>
    </p:spTree>
    <p:extLst>
      <p:ext uri="{BB962C8B-B14F-4D97-AF65-F5344CB8AC3E}">
        <p14:creationId xmlns:p14="http://schemas.microsoft.com/office/powerpoint/2010/main" val="2413351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171450"/>
            <a:ext cx="8458200" cy="571500"/>
          </a:xfrm>
        </p:spPr>
        <p:txBody>
          <a:bodyPr>
            <a:normAutofit fontScale="90000"/>
          </a:bodyPr>
          <a:lstStyle/>
          <a:p>
            <a:r>
              <a:rPr lang="en-US" dirty="0" smtClean="0"/>
              <a:t>Gaussian vs. median filtering</a:t>
            </a:r>
          </a:p>
        </p:txBody>
      </p:sp>
      <p:graphicFrame>
        <p:nvGraphicFramePr>
          <p:cNvPr id="7170" name="Object 3"/>
          <p:cNvGraphicFramePr>
            <a:graphicFrameLocks noChangeAspect="1"/>
          </p:cNvGraphicFramePr>
          <p:nvPr/>
        </p:nvGraphicFramePr>
        <p:xfrm>
          <a:off x="0" y="2"/>
          <a:ext cx="1219200" cy="149225"/>
        </p:xfrm>
        <a:graphic>
          <a:graphicData uri="http://schemas.openxmlformats.org/presentationml/2006/ole">
            <mc:AlternateContent xmlns:mc="http://schemas.openxmlformats.org/markup-compatibility/2006">
              <mc:Choice xmlns:v="urn:schemas-microsoft-com:vml" Requires="v">
                <p:oleObj spid="_x0000_s25605" name="Equation" r:id="rId4" imgW="914400" imgH="198720" progId="">
                  <p:embed/>
                </p:oleObj>
              </mc:Choice>
              <mc:Fallback>
                <p:oleObj name="Equation" r:id="rId4" imgW="914400" imgH="198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
                        <a:ext cx="1219200" cy="1492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172" name="AutoShape 4"/>
          <p:cNvSpPr>
            <a:spLocks noChangeAspect="1" noChangeArrowheads="1" noTextEdit="1"/>
          </p:cNvSpPr>
          <p:nvPr/>
        </p:nvSpPr>
        <p:spPr bwMode="auto">
          <a:xfrm>
            <a:off x="914400" y="971552"/>
            <a:ext cx="7239000" cy="4900613"/>
          </a:xfrm>
          <a:prstGeom prst="rect">
            <a:avLst/>
          </a:prstGeom>
          <a:noFill/>
          <a:ln w="9525">
            <a:noFill/>
            <a:miter lim="800000"/>
            <a:headEnd/>
            <a:tailEnd/>
          </a:ln>
        </p:spPr>
        <p:txBody>
          <a:bodyPr/>
          <a:lstStyle/>
          <a:p>
            <a:endParaRPr lang="en-US"/>
          </a:p>
        </p:txBody>
      </p:sp>
      <p:sp>
        <p:nvSpPr>
          <p:cNvPr id="7173" name="Rectangle 5"/>
          <p:cNvSpPr>
            <a:spLocks noChangeArrowheads="1"/>
          </p:cNvSpPr>
          <p:nvPr/>
        </p:nvSpPr>
        <p:spPr bwMode="auto">
          <a:xfrm>
            <a:off x="914400" y="971552"/>
            <a:ext cx="7239000" cy="4900613"/>
          </a:xfrm>
          <a:prstGeom prst="rect">
            <a:avLst/>
          </a:prstGeom>
          <a:noFill/>
          <a:ln w="9525">
            <a:noFill/>
            <a:miter lim="800000"/>
            <a:headEnd/>
            <a:tailEnd/>
          </a:ln>
        </p:spPr>
        <p:txBody>
          <a:bodyPr/>
          <a:lstStyle/>
          <a:p>
            <a:endParaRPr lang="en-US"/>
          </a:p>
        </p:txBody>
      </p:sp>
      <p:pic>
        <p:nvPicPr>
          <p:cNvPr id="7174" name="Picture 9" descr="salt_and_pepper2"/>
          <p:cNvPicPr>
            <a:picLocks noChangeAspect="1" noChangeArrowheads="1"/>
          </p:cNvPicPr>
          <p:nvPr/>
        </p:nvPicPr>
        <p:blipFill>
          <a:blip r:embed="rId6" cstate="print"/>
          <a:srcRect/>
          <a:stretch>
            <a:fillRect/>
          </a:stretch>
        </p:blipFill>
        <p:spPr bwMode="auto">
          <a:xfrm>
            <a:off x="1752600" y="1250952"/>
            <a:ext cx="6400800" cy="5503863"/>
          </a:xfrm>
          <a:prstGeom prst="rect">
            <a:avLst/>
          </a:prstGeom>
          <a:noFill/>
          <a:ln w="9525">
            <a:noFill/>
            <a:miter lim="800000"/>
            <a:headEnd/>
            <a:tailEnd/>
          </a:ln>
        </p:spPr>
      </p:pic>
      <p:sp>
        <p:nvSpPr>
          <p:cNvPr id="7175" name="Text Box 10"/>
          <p:cNvSpPr txBox="1">
            <a:spLocks noChangeArrowheads="1"/>
          </p:cNvSpPr>
          <p:nvPr/>
        </p:nvSpPr>
        <p:spPr bwMode="auto">
          <a:xfrm>
            <a:off x="2457452" y="838200"/>
            <a:ext cx="518091" cy="369332"/>
          </a:xfrm>
          <a:prstGeom prst="rect">
            <a:avLst/>
          </a:prstGeom>
          <a:noFill/>
          <a:ln w="9525">
            <a:noFill/>
            <a:miter lim="800000"/>
            <a:headEnd/>
            <a:tailEnd/>
          </a:ln>
        </p:spPr>
        <p:txBody>
          <a:bodyPr wrap="none">
            <a:spAutoFit/>
          </a:bodyPr>
          <a:lstStyle/>
          <a:p>
            <a:r>
              <a:rPr lang="en-US"/>
              <a:t>3x3</a:t>
            </a:r>
          </a:p>
        </p:txBody>
      </p:sp>
      <p:sp>
        <p:nvSpPr>
          <p:cNvPr id="7176" name="Text Box 11"/>
          <p:cNvSpPr txBox="1">
            <a:spLocks noChangeArrowheads="1"/>
          </p:cNvSpPr>
          <p:nvPr/>
        </p:nvSpPr>
        <p:spPr bwMode="auto">
          <a:xfrm>
            <a:off x="4657727" y="838200"/>
            <a:ext cx="518091" cy="369332"/>
          </a:xfrm>
          <a:prstGeom prst="rect">
            <a:avLst/>
          </a:prstGeom>
          <a:noFill/>
          <a:ln w="9525">
            <a:noFill/>
            <a:miter lim="800000"/>
            <a:headEnd/>
            <a:tailEnd/>
          </a:ln>
        </p:spPr>
        <p:txBody>
          <a:bodyPr wrap="none">
            <a:spAutoFit/>
          </a:bodyPr>
          <a:lstStyle/>
          <a:p>
            <a:r>
              <a:rPr lang="en-US"/>
              <a:t>5x5</a:t>
            </a:r>
          </a:p>
        </p:txBody>
      </p:sp>
      <p:sp>
        <p:nvSpPr>
          <p:cNvPr id="7177" name="Text Box 12"/>
          <p:cNvSpPr txBox="1">
            <a:spLocks noChangeArrowheads="1"/>
          </p:cNvSpPr>
          <p:nvPr/>
        </p:nvSpPr>
        <p:spPr bwMode="auto">
          <a:xfrm>
            <a:off x="6791327" y="838200"/>
            <a:ext cx="518091" cy="369332"/>
          </a:xfrm>
          <a:prstGeom prst="rect">
            <a:avLst/>
          </a:prstGeom>
          <a:noFill/>
          <a:ln w="9525">
            <a:noFill/>
            <a:miter lim="800000"/>
            <a:headEnd/>
            <a:tailEnd/>
          </a:ln>
        </p:spPr>
        <p:txBody>
          <a:bodyPr wrap="none">
            <a:spAutoFit/>
          </a:bodyPr>
          <a:lstStyle/>
          <a:p>
            <a:r>
              <a:rPr lang="en-US"/>
              <a:t>7x7</a:t>
            </a:r>
          </a:p>
        </p:txBody>
      </p:sp>
      <p:sp>
        <p:nvSpPr>
          <p:cNvPr id="7178" name="Text Box 13"/>
          <p:cNvSpPr txBox="1">
            <a:spLocks noChangeArrowheads="1"/>
          </p:cNvSpPr>
          <p:nvPr/>
        </p:nvSpPr>
        <p:spPr bwMode="auto">
          <a:xfrm>
            <a:off x="304802" y="2173288"/>
            <a:ext cx="1027845" cy="369332"/>
          </a:xfrm>
          <a:prstGeom prst="rect">
            <a:avLst/>
          </a:prstGeom>
          <a:noFill/>
          <a:ln w="9525">
            <a:noFill/>
            <a:miter lim="800000"/>
            <a:headEnd/>
            <a:tailEnd/>
          </a:ln>
        </p:spPr>
        <p:txBody>
          <a:bodyPr wrap="none">
            <a:spAutoFit/>
          </a:bodyPr>
          <a:lstStyle/>
          <a:p>
            <a:r>
              <a:rPr lang="en-US"/>
              <a:t>Gaussian</a:t>
            </a:r>
          </a:p>
        </p:txBody>
      </p:sp>
      <p:sp>
        <p:nvSpPr>
          <p:cNvPr id="7179" name="Text Box 14"/>
          <p:cNvSpPr txBox="1">
            <a:spLocks noChangeArrowheads="1"/>
          </p:cNvSpPr>
          <p:nvPr/>
        </p:nvSpPr>
        <p:spPr bwMode="auto">
          <a:xfrm>
            <a:off x="566740" y="5105400"/>
            <a:ext cx="904415" cy="369332"/>
          </a:xfrm>
          <a:prstGeom prst="rect">
            <a:avLst/>
          </a:prstGeom>
          <a:noFill/>
          <a:ln w="9525">
            <a:noFill/>
            <a:miter lim="800000"/>
            <a:headEnd/>
            <a:tailEnd/>
          </a:ln>
        </p:spPr>
        <p:txBody>
          <a:bodyPr wrap="none">
            <a:spAutoFit/>
          </a:bodyPr>
          <a:lstStyle/>
          <a:p>
            <a:r>
              <a:rPr lang="en-US"/>
              <a:t>Median</a:t>
            </a:r>
          </a:p>
        </p:txBody>
      </p:sp>
    </p:spTree>
    <p:extLst>
      <p:ext uri="{BB962C8B-B14F-4D97-AF65-F5344CB8AC3E}">
        <p14:creationId xmlns:p14="http://schemas.microsoft.com/office/powerpoint/2010/main" val="790253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dirty="0" smtClean="0"/>
              <a:t>Other non-linear filters</a:t>
            </a:r>
          </a:p>
        </p:txBody>
      </p:sp>
      <p:sp>
        <p:nvSpPr>
          <p:cNvPr id="3" name="Content Placeholder 2"/>
          <p:cNvSpPr>
            <a:spLocks noGrp="1"/>
          </p:cNvSpPr>
          <p:nvPr>
            <p:ph idx="1"/>
          </p:nvPr>
        </p:nvSpPr>
        <p:spPr/>
        <p:txBody>
          <a:bodyPr/>
          <a:lstStyle/>
          <a:p>
            <a:pPr eaLnBrk="1" hangingPunct="1"/>
            <a:r>
              <a:rPr lang="en-US" sz="2400" dirty="0"/>
              <a:t>Weighted median (pixels further from center count less)</a:t>
            </a:r>
          </a:p>
          <a:p>
            <a:pPr eaLnBrk="1" hangingPunct="1"/>
            <a:endParaRPr lang="en-US" sz="2400" dirty="0"/>
          </a:p>
          <a:p>
            <a:pPr eaLnBrk="1" hangingPunct="1"/>
            <a:r>
              <a:rPr lang="en-US" sz="2400" dirty="0"/>
              <a:t>Clipped mean (average, ignoring few brightest and darkest pixels)</a:t>
            </a:r>
          </a:p>
          <a:p>
            <a:pPr eaLnBrk="1" hangingPunct="1"/>
            <a:endParaRPr lang="en-US" sz="2400" dirty="0"/>
          </a:p>
          <a:p>
            <a:pPr eaLnBrk="1" hangingPunct="1"/>
            <a:r>
              <a:rPr lang="en-US" sz="2400" dirty="0"/>
              <a:t>Bilateral filtering (weight by spatial distance </a:t>
            </a:r>
            <a:r>
              <a:rPr lang="en-US" sz="2400" i="1" dirty="0"/>
              <a:t>and</a:t>
            </a:r>
            <a:r>
              <a:rPr lang="en-US" sz="2400" dirty="0"/>
              <a:t> intensity difference)</a:t>
            </a:r>
          </a:p>
        </p:txBody>
      </p:sp>
      <p:pic>
        <p:nvPicPr>
          <p:cNvPr id="61442" name="Picture 2" descr="http://vision.ai.uiuc.edu/~qyang6/publications/images/cvpr-09-qingxiong-yang.jpg"/>
          <p:cNvPicPr>
            <a:picLocks noChangeAspect="1" noChangeArrowheads="1"/>
          </p:cNvPicPr>
          <p:nvPr/>
        </p:nvPicPr>
        <p:blipFill>
          <a:blip r:embed="rId2" cstate="print"/>
          <a:srcRect/>
          <a:stretch>
            <a:fillRect/>
          </a:stretch>
        </p:blipFill>
        <p:spPr bwMode="auto">
          <a:xfrm>
            <a:off x="2689860" y="4445378"/>
            <a:ext cx="3219450" cy="1714500"/>
          </a:xfrm>
          <a:prstGeom prst="rect">
            <a:avLst/>
          </a:prstGeom>
          <a:noFill/>
          <a:ln w="9525">
            <a:noFill/>
            <a:miter lim="800000"/>
            <a:headEnd/>
            <a:tailEnd/>
          </a:ln>
        </p:spPr>
      </p:pic>
      <p:sp>
        <p:nvSpPr>
          <p:cNvPr id="5" name="TextBox 4"/>
          <p:cNvSpPr txBox="1">
            <a:spLocks noChangeArrowheads="1"/>
          </p:cNvSpPr>
          <p:nvPr/>
        </p:nvSpPr>
        <p:spPr bwMode="auto">
          <a:xfrm>
            <a:off x="6351372" y="6550225"/>
            <a:ext cx="2755883" cy="307777"/>
          </a:xfrm>
          <a:prstGeom prst="rect">
            <a:avLst/>
          </a:prstGeom>
          <a:noFill/>
          <a:ln w="9525">
            <a:noFill/>
            <a:miter lim="800000"/>
            <a:headEnd/>
            <a:tailEnd/>
          </a:ln>
        </p:spPr>
        <p:txBody>
          <a:bodyPr wrap="none">
            <a:spAutoFit/>
          </a:bodyPr>
          <a:lstStyle/>
          <a:p>
            <a:r>
              <a:rPr lang="en-US" sz="1400" dirty="0">
                <a:hlinkClick r:id="rId3"/>
              </a:rPr>
              <a:t>http://vision.ai.uiuc.edu/?p=1455</a:t>
            </a:r>
            <a:endParaRPr lang="en-US" sz="1400" dirty="0"/>
          </a:p>
        </p:txBody>
      </p:sp>
      <p:sp>
        <p:nvSpPr>
          <p:cNvPr id="6" name="TextBox 5"/>
          <p:cNvSpPr txBox="1">
            <a:spLocks noChangeArrowheads="1"/>
          </p:cNvSpPr>
          <p:nvPr/>
        </p:nvSpPr>
        <p:spPr bwMode="auto">
          <a:xfrm>
            <a:off x="5635409" y="6550225"/>
            <a:ext cx="680123" cy="307777"/>
          </a:xfrm>
          <a:prstGeom prst="rect">
            <a:avLst/>
          </a:prstGeom>
          <a:noFill/>
          <a:ln w="9525">
            <a:noFill/>
            <a:miter lim="800000"/>
            <a:headEnd/>
            <a:tailEnd/>
          </a:ln>
        </p:spPr>
        <p:txBody>
          <a:bodyPr wrap="none">
            <a:spAutoFit/>
          </a:bodyPr>
          <a:lstStyle/>
          <a:p>
            <a:r>
              <a:rPr lang="en-US" sz="1400" dirty="0"/>
              <a:t>Image:</a:t>
            </a:r>
          </a:p>
        </p:txBody>
      </p:sp>
      <p:sp>
        <p:nvSpPr>
          <p:cNvPr id="7" name="TextBox 6"/>
          <p:cNvSpPr txBox="1">
            <a:spLocks noChangeArrowheads="1"/>
          </p:cNvSpPr>
          <p:nvPr/>
        </p:nvSpPr>
        <p:spPr bwMode="auto">
          <a:xfrm>
            <a:off x="3451860" y="6197978"/>
            <a:ext cx="1735732" cy="369332"/>
          </a:xfrm>
          <a:prstGeom prst="rect">
            <a:avLst/>
          </a:prstGeom>
          <a:noFill/>
          <a:ln w="9525">
            <a:noFill/>
            <a:miter lim="800000"/>
            <a:headEnd/>
            <a:tailEnd/>
          </a:ln>
        </p:spPr>
        <p:txBody>
          <a:bodyPr wrap="none">
            <a:spAutoFit/>
          </a:bodyPr>
          <a:lstStyle/>
          <a:p>
            <a:r>
              <a:rPr lang="en-US" dirty="0"/>
              <a:t>Bilateral filtering</a:t>
            </a:r>
          </a:p>
        </p:txBody>
      </p:sp>
    </p:spTree>
    <p:extLst>
      <p:ext uri="{BB962C8B-B14F-4D97-AF65-F5344CB8AC3E}">
        <p14:creationId xmlns:p14="http://schemas.microsoft.com/office/powerpoint/2010/main" val="32023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50000"/>
          <a:stretch/>
        </p:blipFill>
        <p:spPr bwMode="auto">
          <a:xfrm>
            <a:off x="5414983" y="2386038"/>
            <a:ext cx="205263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Bilateral Filters</a:t>
            </a:r>
            <a:endParaRPr lang="en-US" dirty="0"/>
          </a:p>
        </p:txBody>
      </p:sp>
      <p:sp>
        <p:nvSpPr>
          <p:cNvPr id="3" name="Content Placeholder 2"/>
          <p:cNvSpPr>
            <a:spLocks noGrp="1"/>
          </p:cNvSpPr>
          <p:nvPr>
            <p:ph idx="1"/>
          </p:nvPr>
        </p:nvSpPr>
        <p:spPr/>
        <p:txBody>
          <a:bodyPr/>
          <a:lstStyle/>
          <a:p>
            <a:r>
              <a:rPr lang="en-US" dirty="0" smtClean="0"/>
              <a:t>Edge preserving: weights similar pixels more</a:t>
            </a:r>
            <a:endParaRPr lang="en-US" dirty="0"/>
          </a:p>
        </p:txBody>
      </p:sp>
      <p:sp>
        <p:nvSpPr>
          <p:cNvPr id="4" name="TextBox 3"/>
          <p:cNvSpPr txBox="1"/>
          <p:nvPr/>
        </p:nvSpPr>
        <p:spPr>
          <a:xfrm>
            <a:off x="381000" y="6519446"/>
            <a:ext cx="7641964" cy="338554"/>
          </a:xfrm>
          <a:prstGeom prst="rect">
            <a:avLst/>
          </a:prstGeom>
          <a:noFill/>
        </p:spPr>
        <p:txBody>
          <a:bodyPr wrap="none" rtlCol="0">
            <a:spAutoFit/>
          </a:bodyPr>
          <a:lstStyle/>
          <a:p>
            <a:r>
              <a:rPr lang="en-US" sz="1600" dirty="0"/>
              <a:t>Carlo </a:t>
            </a:r>
            <a:r>
              <a:rPr lang="en-US" sz="1600" dirty="0" err="1"/>
              <a:t>Tomasi</a:t>
            </a:r>
            <a:r>
              <a:rPr lang="en-US" sz="1600" dirty="0"/>
              <a:t>, Roberto </a:t>
            </a:r>
            <a:r>
              <a:rPr lang="en-US" sz="1600" dirty="0" err="1"/>
              <a:t>Manduchi</a:t>
            </a:r>
            <a:r>
              <a:rPr lang="en-US" sz="1600" dirty="0"/>
              <a:t>, </a:t>
            </a:r>
            <a:r>
              <a:rPr lang="en-US" sz="1600" u="sng" dirty="0">
                <a:hlinkClick r:id="rId3"/>
              </a:rPr>
              <a:t>Bilateral Filtering for Gray and Color Images</a:t>
            </a:r>
            <a:r>
              <a:rPr lang="en-US" sz="1600" dirty="0"/>
              <a:t>, ICCV, 1998.</a:t>
            </a:r>
          </a:p>
        </p:txBody>
      </p:sp>
      <p:pic>
        <p:nvPicPr>
          <p:cNvPr id="808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338273" y="2305548"/>
            <a:ext cx="410527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96631" y="3753348"/>
            <a:ext cx="917239" cy="369332"/>
          </a:xfrm>
          <a:prstGeom prst="rect">
            <a:avLst/>
          </a:prstGeom>
          <a:solidFill>
            <a:schemeClr val="bg1">
              <a:alpha val="50000"/>
            </a:schemeClr>
          </a:solidFill>
        </p:spPr>
        <p:txBody>
          <a:bodyPr wrap="none" rtlCol="0">
            <a:spAutoFit/>
          </a:bodyPr>
          <a:lstStyle/>
          <a:p>
            <a:r>
              <a:rPr lang="en-US" dirty="0"/>
              <a:t>Original</a:t>
            </a:r>
          </a:p>
        </p:txBody>
      </p:sp>
      <p:sp>
        <p:nvSpPr>
          <p:cNvPr id="7" name="TextBox 6"/>
          <p:cNvSpPr txBox="1"/>
          <p:nvPr/>
        </p:nvSpPr>
        <p:spPr>
          <a:xfrm>
            <a:off x="3538548" y="3753348"/>
            <a:ext cx="1027845" cy="369332"/>
          </a:xfrm>
          <a:prstGeom prst="rect">
            <a:avLst/>
          </a:prstGeom>
          <a:solidFill>
            <a:schemeClr val="bg1">
              <a:alpha val="50000"/>
            </a:schemeClr>
          </a:solidFill>
        </p:spPr>
        <p:txBody>
          <a:bodyPr wrap="none" rtlCol="0">
            <a:spAutoFit/>
          </a:bodyPr>
          <a:lstStyle/>
          <a:p>
            <a:r>
              <a:rPr lang="en-US" dirty="0"/>
              <a:t>Gaussian</a:t>
            </a:r>
          </a:p>
        </p:txBody>
      </p:sp>
      <p:sp>
        <p:nvSpPr>
          <p:cNvPr id="8" name="TextBox 7"/>
          <p:cNvSpPr txBox="1"/>
          <p:nvPr/>
        </p:nvSpPr>
        <p:spPr>
          <a:xfrm>
            <a:off x="5595948" y="3736095"/>
            <a:ext cx="952761" cy="369332"/>
          </a:xfrm>
          <a:prstGeom prst="rect">
            <a:avLst/>
          </a:prstGeom>
          <a:solidFill>
            <a:schemeClr val="bg1">
              <a:alpha val="50000"/>
            </a:schemeClr>
          </a:solidFill>
        </p:spPr>
        <p:txBody>
          <a:bodyPr wrap="none" rtlCol="0">
            <a:spAutoFit/>
          </a:bodyPr>
          <a:lstStyle/>
          <a:p>
            <a:r>
              <a:rPr lang="en-US" dirty="0"/>
              <a:t>Bilateral</a:t>
            </a:r>
          </a:p>
        </p:txBody>
      </p:sp>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43" y="4719222"/>
            <a:ext cx="76485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88240" y="4590004"/>
            <a:ext cx="798104" cy="369332"/>
          </a:xfrm>
          <a:prstGeom prst="rect">
            <a:avLst/>
          </a:prstGeom>
          <a:noFill/>
        </p:spPr>
        <p:txBody>
          <a:bodyPr wrap="none" rtlCol="0">
            <a:spAutoFit/>
          </a:bodyPr>
          <a:lstStyle/>
          <a:p>
            <a:r>
              <a:rPr lang="en-US" dirty="0"/>
              <a:t>spatial</a:t>
            </a:r>
          </a:p>
        </p:txBody>
      </p:sp>
      <p:sp>
        <p:nvSpPr>
          <p:cNvPr id="14" name="TextBox 13"/>
          <p:cNvSpPr txBox="1"/>
          <p:nvPr/>
        </p:nvSpPr>
        <p:spPr>
          <a:xfrm>
            <a:off x="6029524" y="4590004"/>
            <a:ext cx="2497287" cy="369332"/>
          </a:xfrm>
          <a:prstGeom prst="rect">
            <a:avLst/>
          </a:prstGeom>
          <a:noFill/>
        </p:spPr>
        <p:txBody>
          <a:bodyPr wrap="none" rtlCol="0">
            <a:spAutoFit/>
          </a:bodyPr>
          <a:lstStyle/>
          <a:p>
            <a:r>
              <a:rPr lang="en-US" dirty="0"/>
              <a:t>similarity (e.g., intensity)</a:t>
            </a:r>
          </a:p>
        </p:txBody>
      </p:sp>
    </p:spTree>
    <p:extLst>
      <p:ext uri="{BB962C8B-B14F-4D97-AF65-F5344CB8AC3E}">
        <p14:creationId xmlns:p14="http://schemas.microsoft.com/office/powerpoint/2010/main" val="1444027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Image Filters</a:t>
            </a:r>
            <a:endParaRPr lang="en-US" dirty="0"/>
          </a:p>
        </p:txBody>
      </p:sp>
      <p:pic>
        <p:nvPicPr>
          <p:cNvPr id="4" name="Picture 3"/>
          <p:cNvPicPr>
            <a:picLocks noChangeAspect="1"/>
          </p:cNvPicPr>
          <p:nvPr/>
        </p:nvPicPr>
        <p:blipFill>
          <a:blip r:embed="rId2"/>
          <a:stretch>
            <a:fillRect/>
          </a:stretch>
        </p:blipFill>
        <p:spPr>
          <a:xfrm>
            <a:off x="241939" y="2132065"/>
            <a:ext cx="5159293" cy="2516135"/>
          </a:xfrm>
          <a:prstGeom prst="rect">
            <a:avLst/>
          </a:prstGeom>
        </p:spPr>
      </p:pic>
      <p:sp>
        <p:nvSpPr>
          <p:cNvPr id="5" name="Rectangle 4"/>
          <p:cNvSpPr/>
          <p:nvPr/>
        </p:nvSpPr>
        <p:spPr>
          <a:xfrm>
            <a:off x="1269974" y="4648200"/>
            <a:ext cx="2285690" cy="523220"/>
          </a:xfrm>
          <a:prstGeom prst="rect">
            <a:avLst/>
          </a:prstGeom>
        </p:spPr>
        <p:txBody>
          <a:bodyPr wrap="none">
            <a:spAutoFit/>
          </a:bodyPr>
          <a:lstStyle/>
          <a:p>
            <a:r>
              <a:rPr lang="en-US" sz="2800" dirty="0"/>
              <a:t>Bilateral filters</a:t>
            </a:r>
          </a:p>
        </p:txBody>
      </p:sp>
      <p:pic>
        <p:nvPicPr>
          <p:cNvPr id="6" name="Picture 5"/>
          <p:cNvPicPr>
            <a:picLocks noChangeAspect="1"/>
          </p:cNvPicPr>
          <p:nvPr/>
        </p:nvPicPr>
        <p:blipFill>
          <a:blip r:embed="rId3"/>
          <a:stretch>
            <a:fillRect/>
          </a:stretch>
        </p:blipFill>
        <p:spPr>
          <a:xfrm>
            <a:off x="5672108" y="2130620"/>
            <a:ext cx="3250912" cy="2517580"/>
          </a:xfrm>
          <a:prstGeom prst="rect">
            <a:avLst/>
          </a:prstGeom>
        </p:spPr>
      </p:pic>
      <p:sp>
        <p:nvSpPr>
          <p:cNvPr id="7" name="Rectangle 6"/>
          <p:cNvSpPr/>
          <p:nvPr/>
        </p:nvSpPr>
        <p:spPr>
          <a:xfrm>
            <a:off x="6534945" y="4648200"/>
            <a:ext cx="2146357" cy="523220"/>
          </a:xfrm>
          <a:prstGeom prst="rect">
            <a:avLst/>
          </a:prstGeom>
        </p:spPr>
        <p:txBody>
          <a:bodyPr wrap="none">
            <a:spAutoFit/>
          </a:bodyPr>
          <a:lstStyle/>
          <a:p>
            <a:r>
              <a:rPr lang="en-US" sz="2800" dirty="0"/>
              <a:t>Guided filters</a:t>
            </a:r>
          </a:p>
        </p:txBody>
      </p:sp>
      <p:sp>
        <p:nvSpPr>
          <p:cNvPr id="8" name="TextBox 7"/>
          <p:cNvSpPr txBox="1"/>
          <p:nvPr/>
        </p:nvSpPr>
        <p:spPr>
          <a:xfrm>
            <a:off x="1269974" y="6471820"/>
            <a:ext cx="6604052" cy="369332"/>
          </a:xfrm>
          <a:prstGeom prst="rect">
            <a:avLst/>
          </a:prstGeom>
          <a:noFill/>
        </p:spPr>
        <p:txBody>
          <a:bodyPr wrap="none" rtlCol="0">
            <a:spAutoFit/>
          </a:bodyPr>
          <a:lstStyle/>
          <a:p>
            <a:r>
              <a:rPr lang="en-US" dirty="0" err="1"/>
              <a:t>Kaiming</a:t>
            </a:r>
            <a:r>
              <a:rPr lang="en-US" dirty="0"/>
              <a:t> He, Jian Sun, </a:t>
            </a:r>
            <a:r>
              <a:rPr lang="en-US" dirty="0" err="1"/>
              <a:t>Xiaou</a:t>
            </a:r>
            <a:r>
              <a:rPr lang="en-US" dirty="0"/>
              <a:t> Tang, Guided Image Filtering. PAMI 2013</a:t>
            </a:r>
          </a:p>
        </p:txBody>
      </p:sp>
      <p:sp>
        <p:nvSpPr>
          <p:cNvPr id="9" name="Rectangle 8"/>
          <p:cNvSpPr/>
          <p:nvPr/>
        </p:nvSpPr>
        <p:spPr>
          <a:xfrm>
            <a:off x="4626486" y="5359954"/>
            <a:ext cx="4608954" cy="461665"/>
          </a:xfrm>
          <a:prstGeom prst="rect">
            <a:avLst/>
          </a:prstGeom>
        </p:spPr>
        <p:txBody>
          <a:bodyPr wrap="none">
            <a:spAutoFit/>
          </a:bodyPr>
          <a:lstStyle/>
          <a:p>
            <a:r>
              <a:rPr lang="en-US" sz="2400" dirty="0">
                <a:solidFill>
                  <a:srgbClr val="404040"/>
                </a:solidFill>
                <a:latin typeface="Courier"/>
              </a:rPr>
              <a:t>B = </a:t>
            </a:r>
            <a:r>
              <a:rPr lang="en-US" sz="2400" dirty="0" err="1">
                <a:solidFill>
                  <a:srgbClr val="404040"/>
                </a:solidFill>
                <a:latin typeface="Courier"/>
              </a:rPr>
              <a:t>imguidedfilter</a:t>
            </a:r>
            <a:r>
              <a:rPr lang="en-US" sz="2400" dirty="0">
                <a:solidFill>
                  <a:srgbClr val="404040"/>
                </a:solidFill>
                <a:latin typeface="Courier"/>
              </a:rPr>
              <a:t>(A,G);</a:t>
            </a:r>
            <a:endParaRPr lang="en-US" sz="2400" dirty="0">
              <a:latin typeface="Courier"/>
            </a:endParaRPr>
          </a:p>
        </p:txBody>
      </p:sp>
    </p:spTree>
    <p:extLst>
      <p:ext uri="{BB962C8B-B14F-4D97-AF65-F5344CB8AC3E}">
        <p14:creationId xmlns:p14="http://schemas.microsoft.com/office/powerpoint/2010/main" val="2191347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 y="533402"/>
            <a:ext cx="8199120" cy="5135563"/>
          </a:xfrm>
        </p:spPr>
        <p:txBody>
          <a:bodyPr/>
          <a:lstStyle/>
          <a:p>
            <a:pPr marL="0">
              <a:buNone/>
              <a:defRPr/>
            </a:pPr>
            <a:r>
              <a:rPr lang="en-US" b="1" dirty="0" smtClean="0">
                <a:solidFill>
                  <a:schemeClr val="tx2">
                    <a:lumMod val="75000"/>
                  </a:schemeClr>
                </a:solidFill>
              </a:rPr>
              <a:t>Why does the Gaussian give a nice smooth image, but the box filter give edgy artifacts?</a:t>
            </a:r>
            <a:endParaRPr lang="en-US" b="1" dirty="0">
              <a:solidFill>
                <a:schemeClr val="tx2">
                  <a:lumMod val="75000"/>
                </a:schemeClr>
              </a:solidFill>
            </a:endParaRPr>
          </a:p>
        </p:txBody>
      </p:sp>
      <p:pic>
        <p:nvPicPr>
          <p:cNvPr id="12291" name="Picture 4"/>
          <p:cNvPicPr>
            <a:picLocks noChangeAspect="1" noChangeArrowheads="1"/>
          </p:cNvPicPr>
          <p:nvPr/>
        </p:nvPicPr>
        <p:blipFill>
          <a:blip r:embed="rId3" cstate="print"/>
          <a:srcRect/>
          <a:stretch>
            <a:fillRect/>
          </a:stretch>
        </p:blipFill>
        <p:spPr bwMode="auto">
          <a:xfrm>
            <a:off x="4648200" y="1809309"/>
            <a:ext cx="4495800" cy="4495800"/>
          </a:xfrm>
          <a:prstGeom prst="rect">
            <a:avLst/>
          </a:prstGeom>
          <a:noFill/>
          <a:ln w="9525">
            <a:noFill/>
            <a:miter lim="800000"/>
            <a:headEnd/>
            <a:tailEnd/>
          </a:ln>
        </p:spPr>
      </p:pic>
      <p:pic>
        <p:nvPicPr>
          <p:cNvPr id="12292" name="Picture 5"/>
          <p:cNvPicPr>
            <a:picLocks noChangeAspect="1" noChangeArrowheads="1"/>
          </p:cNvPicPr>
          <p:nvPr/>
        </p:nvPicPr>
        <p:blipFill>
          <a:blip r:embed="rId4" cstate="print"/>
          <a:srcRect/>
          <a:stretch>
            <a:fillRect/>
          </a:stretch>
        </p:blipFill>
        <p:spPr bwMode="auto">
          <a:xfrm>
            <a:off x="6781800" y="1428309"/>
            <a:ext cx="317500" cy="317500"/>
          </a:xfrm>
          <a:prstGeom prst="rect">
            <a:avLst/>
          </a:prstGeom>
          <a:noFill/>
          <a:ln w="9525">
            <a:noFill/>
            <a:miter lim="800000"/>
            <a:headEnd/>
            <a:tailEnd/>
          </a:ln>
        </p:spPr>
      </p:pic>
      <p:pic>
        <p:nvPicPr>
          <p:cNvPr id="12293" name="Picture 4"/>
          <p:cNvPicPr>
            <a:picLocks noChangeAspect="1" noChangeArrowheads="1"/>
          </p:cNvPicPr>
          <p:nvPr/>
        </p:nvPicPr>
        <p:blipFill>
          <a:blip r:embed="rId5" cstate="print"/>
          <a:srcRect/>
          <a:stretch>
            <a:fillRect/>
          </a:stretch>
        </p:blipFill>
        <p:spPr bwMode="auto">
          <a:xfrm>
            <a:off x="0" y="1809309"/>
            <a:ext cx="4495800" cy="4495800"/>
          </a:xfrm>
          <a:prstGeom prst="rect">
            <a:avLst/>
          </a:prstGeom>
          <a:noFill/>
          <a:ln w="9525">
            <a:noFill/>
            <a:miter lim="800000"/>
            <a:headEnd/>
            <a:tailEnd/>
          </a:ln>
        </p:spPr>
      </p:pic>
      <p:pic>
        <p:nvPicPr>
          <p:cNvPr id="12294" name="Picture 5"/>
          <p:cNvPicPr>
            <a:picLocks noChangeAspect="1" noChangeArrowheads="1"/>
          </p:cNvPicPr>
          <p:nvPr/>
        </p:nvPicPr>
        <p:blipFill>
          <a:blip r:embed="rId6" cstate="print"/>
          <a:srcRect/>
          <a:stretch>
            <a:fillRect/>
          </a:stretch>
        </p:blipFill>
        <p:spPr bwMode="auto">
          <a:xfrm>
            <a:off x="2057400" y="1428309"/>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2" y="1428309"/>
            <a:ext cx="1027845" cy="369332"/>
          </a:xfrm>
          <a:prstGeom prst="rect">
            <a:avLst/>
          </a:prstGeom>
          <a:noFill/>
          <a:ln w="9525">
            <a:noFill/>
            <a:miter lim="800000"/>
            <a:headEnd/>
            <a:tailEnd/>
          </a:ln>
        </p:spPr>
        <p:txBody>
          <a:bodyPr wrap="none">
            <a:spAutoFit/>
          </a:bodyPr>
          <a:lstStyle/>
          <a:p>
            <a:r>
              <a:rPr lang="en-US"/>
              <a:t>Gaussian</a:t>
            </a:r>
          </a:p>
        </p:txBody>
      </p:sp>
      <p:sp>
        <p:nvSpPr>
          <p:cNvPr id="12296" name="TextBox 8"/>
          <p:cNvSpPr txBox="1">
            <a:spLocks noChangeArrowheads="1"/>
          </p:cNvSpPr>
          <p:nvPr/>
        </p:nvSpPr>
        <p:spPr bwMode="auto">
          <a:xfrm>
            <a:off x="4648202" y="1428309"/>
            <a:ext cx="1025665" cy="369332"/>
          </a:xfrm>
          <a:prstGeom prst="rect">
            <a:avLst/>
          </a:prstGeom>
          <a:noFill/>
          <a:ln w="9525">
            <a:noFill/>
            <a:miter lim="800000"/>
            <a:headEnd/>
            <a:tailEnd/>
          </a:ln>
        </p:spPr>
        <p:txBody>
          <a:bodyPr wrap="none">
            <a:spAutoFit/>
          </a:bodyPr>
          <a:lstStyle/>
          <a:p>
            <a:r>
              <a:rPr lang="en-US"/>
              <a:t>Box filter</a:t>
            </a:r>
          </a:p>
        </p:txBody>
      </p:sp>
      <p:sp>
        <p:nvSpPr>
          <p:cNvPr id="9" name="TextBox 3"/>
          <p:cNvSpPr txBox="1">
            <a:spLocks noChangeArrowheads="1"/>
          </p:cNvSpPr>
          <p:nvPr/>
        </p:nvSpPr>
        <p:spPr bwMode="auto">
          <a:xfrm>
            <a:off x="0" y="6475731"/>
            <a:ext cx="2514600" cy="307777"/>
          </a:xfrm>
          <a:prstGeom prst="rect">
            <a:avLst/>
          </a:prstGeom>
          <a:noFill/>
          <a:ln w="9525">
            <a:noFill/>
            <a:miter lim="800000"/>
            <a:headEnd/>
            <a:tailEnd/>
          </a:ln>
        </p:spPr>
        <p:txBody>
          <a:bodyPr wrap="square">
            <a:spAutoFit/>
          </a:bodyPr>
          <a:lstStyle/>
          <a:p>
            <a:r>
              <a:rPr lang="en-US" sz="1400" dirty="0">
                <a:solidFill>
                  <a:schemeClr val="tx1">
                    <a:lumMod val="50000"/>
                    <a:lumOff val="50000"/>
                  </a:schemeClr>
                </a:solidFill>
                <a:latin typeface="Calibri" pitchFamily="34" charset="0"/>
              </a:rPr>
              <a:t>Slide credit: Derek Hoiem</a:t>
            </a:r>
          </a:p>
        </p:txBody>
      </p:sp>
    </p:spTree>
    <p:extLst>
      <p:ext uri="{BB962C8B-B14F-4D97-AF65-F5344CB8AC3E}">
        <p14:creationId xmlns:p14="http://schemas.microsoft.com/office/powerpoint/2010/main" val="4230932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a:t>Previous class:</a:t>
            </a:r>
            <a:r>
              <a:rPr lang="zh-TW" altLang="en-US" dirty="0"/>
              <a:t> </a:t>
            </a:r>
            <a:r>
              <a:rPr lang="en-US" altLang="zh-TW" dirty="0"/>
              <a:t>Image Filtering</a:t>
            </a:r>
            <a:endParaRPr lang="en-US" dirty="0" smtClean="0"/>
          </a:p>
        </p:txBody>
      </p:sp>
      <p:sp>
        <p:nvSpPr>
          <p:cNvPr id="63491" name="Content Placeholder 2"/>
          <p:cNvSpPr>
            <a:spLocks noGrp="1"/>
          </p:cNvSpPr>
          <p:nvPr>
            <p:ph idx="1"/>
          </p:nvPr>
        </p:nvSpPr>
        <p:spPr>
          <a:xfrm>
            <a:off x="628650" y="1596452"/>
            <a:ext cx="5314950" cy="5032948"/>
          </a:xfrm>
        </p:spPr>
        <p:txBody>
          <a:bodyPr>
            <a:normAutofit/>
          </a:bodyPr>
          <a:lstStyle/>
          <a:p>
            <a:pPr>
              <a:defRPr/>
            </a:pPr>
            <a:r>
              <a:rPr lang="en-US" dirty="0" smtClean="0"/>
              <a:t>Linear </a:t>
            </a:r>
            <a:r>
              <a:rPr lang="en-US" dirty="0"/>
              <a:t>filtering is sum of dot product at each position</a:t>
            </a:r>
          </a:p>
          <a:p>
            <a:pPr lvl="1">
              <a:defRPr/>
            </a:pPr>
            <a:r>
              <a:rPr lang="en-US" dirty="0"/>
              <a:t>Can smooth, sharpen, translate (among many other uses</a:t>
            </a:r>
            <a:r>
              <a:rPr lang="en-US" dirty="0" smtClean="0"/>
              <a:t>)</a:t>
            </a:r>
            <a:endParaRPr lang="en-US" sz="1200" dirty="0"/>
          </a:p>
          <a:p>
            <a:pPr>
              <a:defRPr/>
            </a:pPr>
            <a:r>
              <a:rPr lang="en-US" dirty="0" smtClean="0"/>
              <a:t>Gaussian filters</a:t>
            </a:r>
          </a:p>
          <a:p>
            <a:pPr lvl="1">
              <a:defRPr/>
            </a:pPr>
            <a:r>
              <a:rPr lang="en-US" dirty="0" smtClean="0"/>
              <a:t>Low pass filters</a:t>
            </a:r>
            <a:r>
              <a:rPr lang="en-US" dirty="0"/>
              <a:t>, </a:t>
            </a:r>
            <a:r>
              <a:rPr lang="en-US" dirty="0" err="1"/>
              <a:t>separability</a:t>
            </a:r>
            <a:r>
              <a:rPr lang="en-US" dirty="0" smtClean="0"/>
              <a:t>, variance</a:t>
            </a:r>
          </a:p>
          <a:p>
            <a:pPr>
              <a:defRPr/>
            </a:pPr>
            <a:r>
              <a:rPr lang="en-US" dirty="0" smtClean="0"/>
              <a:t>Attend </a:t>
            </a:r>
            <a:r>
              <a:rPr lang="en-US" dirty="0"/>
              <a:t>to details: </a:t>
            </a:r>
            <a:endParaRPr lang="en-US" dirty="0" smtClean="0"/>
          </a:p>
          <a:p>
            <a:pPr lvl="1">
              <a:defRPr/>
            </a:pPr>
            <a:r>
              <a:rPr lang="en-US" dirty="0" smtClean="0"/>
              <a:t>filter </a:t>
            </a:r>
            <a:r>
              <a:rPr lang="en-US" dirty="0"/>
              <a:t>size, extrapolation, </a:t>
            </a:r>
            <a:r>
              <a:rPr lang="en-US" dirty="0" smtClean="0"/>
              <a:t>cropping</a:t>
            </a:r>
          </a:p>
          <a:p>
            <a:pPr>
              <a:defRPr/>
            </a:pPr>
            <a:r>
              <a:rPr lang="en-US" dirty="0" smtClean="0"/>
              <a:t>Noise models and nonlinear image filters</a:t>
            </a:r>
          </a:p>
        </p:txBody>
      </p:sp>
      <p:pic>
        <p:nvPicPr>
          <p:cNvPr id="68612" name="Picture 45"/>
          <p:cNvPicPr>
            <a:picLocks noChangeAspect="1" noChangeArrowheads="1"/>
          </p:cNvPicPr>
          <p:nvPr/>
        </p:nvPicPr>
        <p:blipFill>
          <a:blip r:embed="rId4" cstate="print"/>
          <a:srcRect/>
          <a:stretch>
            <a:fillRect/>
          </a:stretch>
        </p:blipFill>
        <p:spPr bwMode="auto">
          <a:xfrm>
            <a:off x="6286500" y="1596452"/>
            <a:ext cx="1143000" cy="1143000"/>
          </a:xfrm>
          <a:prstGeom prst="rect">
            <a:avLst/>
          </a:prstGeom>
          <a:noFill/>
          <a:ln w="9525">
            <a:noFill/>
            <a:miter lim="800000"/>
            <a:headEnd/>
            <a:tailEnd/>
          </a:ln>
        </p:spPr>
      </p:pic>
      <p:grpSp>
        <p:nvGrpSpPr>
          <p:cNvPr id="68613" name="Group 4"/>
          <p:cNvGrpSpPr>
            <a:grpSpLocks noChangeAspect="1"/>
          </p:cNvGrpSpPr>
          <p:nvPr/>
        </p:nvGrpSpPr>
        <p:grpSpPr bwMode="auto">
          <a:xfrm>
            <a:off x="7581900" y="1734567"/>
            <a:ext cx="1143000" cy="973137"/>
            <a:chOff x="3799" y="2064"/>
            <a:chExt cx="1433" cy="1136"/>
          </a:xfrm>
        </p:grpSpPr>
        <p:grpSp>
          <p:nvGrpSpPr>
            <p:cNvPr id="68764" name="Group 5"/>
            <p:cNvGrpSpPr>
              <a:grpSpLocks/>
            </p:cNvGrpSpPr>
            <p:nvPr/>
          </p:nvGrpSpPr>
          <p:grpSpPr bwMode="auto">
            <a:xfrm>
              <a:off x="4080" y="2064"/>
              <a:ext cx="1152" cy="1136"/>
              <a:chOff x="144" y="144"/>
              <a:chExt cx="1152" cy="1136"/>
            </a:xfrm>
          </p:grpSpPr>
          <p:sp>
            <p:nvSpPr>
              <p:cNvPr id="68766"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67"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68"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69"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0"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1"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2"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3"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4"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8775"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8776"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8777"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8778"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8779"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8780"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8781"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8782"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68765"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pic>
        <p:nvPicPr>
          <p:cNvPr id="68614" name="Picture 14"/>
          <p:cNvPicPr>
            <a:picLocks noChangeAspect="1" noChangeArrowheads="1"/>
          </p:cNvPicPr>
          <p:nvPr/>
        </p:nvPicPr>
        <p:blipFill>
          <a:blip r:embed="rId6" cstate="print"/>
          <a:srcRect/>
          <a:stretch>
            <a:fillRect/>
          </a:stretch>
        </p:blipFill>
        <p:spPr bwMode="auto">
          <a:xfrm>
            <a:off x="6286500" y="3057255"/>
            <a:ext cx="1219200" cy="1219200"/>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6286500" y="5439181"/>
            <a:ext cx="1965899" cy="969405"/>
          </a:xfrm>
          <a:prstGeom prst="rect">
            <a:avLst/>
          </a:prstGeom>
        </p:spPr>
      </p:pic>
    </p:spTree>
    <p:extLst>
      <p:ext uri="{BB962C8B-B14F-4D97-AF65-F5344CB8AC3E}">
        <p14:creationId xmlns:p14="http://schemas.microsoft.com/office/powerpoint/2010/main" val="2421353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Hybrid Images</a:t>
            </a:r>
          </a:p>
        </p:txBody>
      </p:sp>
      <p:sp>
        <p:nvSpPr>
          <p:cNvPr id="44035" name="Content Placeholder 2"/>
          <p:cNvSpPr>
            <a:spLocks noGrp="1"/>
          </p:cNvSpPr>
          <p:nvPr>
            <p:ph idx="1"/>
          </p:nvPr>
        </p:nvSpPr>
        <p:spPr>
          <a:xfrm>
            <a:off x="533400" y="5791200"/>
            <a:ext cx="7772400" cy="914400"/>
          </a:xfrm>
        </p:spPr>
        <p:txBody>
          <a:bodyPr>
            <a:normAutofit/>
          </a:bodyPr>
          <a:lstStyle/>
          <a:p>
            <a:pPr algn="ctr">
              <a:defRPr/>
            </a:pPr>
            <a:r>
              <a:rPr lang="en-US" smtClean="0"/>
              <a:t>A. Oliva, A. Torralba, P.G. Schyns, </a:t>
            </a:r>
            <a:br>
              <a:rPr lang="en-US" smtClean="0"/>
            </a:br>
            <a:r>
              <a:rPr lang="en-US" smtClean="0">
                <a:hlinkClick r:id="rId3"/>
              </a:rPr>
              <a:t>“Hybrid Images,”</a:t>
            </a:r>
            <a:r>
              <a:rPr lang="en-US" smtClean="0"/>
              <a:t> SIGGRAPH 2006</a:t>
            </a:r>
          </a:p>
        </p:txBody>
      </p:sp>
      <p:pic>
        <p:nvPicPr>
          <p:cNvPr id="14340" name="Picture 2"/>
          <p:cNvPicPr>
            <a:picLocks noChangeAspect="1" noChangeArrowheads="1"/>
          </p:cNvPicPr>
          <p:nvPr/>
        </p:nvPicPr>
        <p:blipFill>
          <a:blip r:embed="rId4" cstate="print"/>
          <a:srcRect/>
          <a:stretch>
            <a:fillRect/>
          </a:stretch>
        </p:blipFill>
        <p:spPr bwMode="auto">
          <a:xfrm>
            <a:off x="76200" y="1957390"/>
            <a:ext cx="8991600" cy="2943225"/>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53244"/>
          <a:stretch/>
        </p:blipFill>
        <p:spPr bwMode="auto">
          <a:xfrm>
            <a:off x="8153402" y="5080934"/>
            <a:ext cx="796847" cy="557866"/>
          </a:xfrm>
          <a:prstGeom prst="rect">
            <a:avLst/>
          </a:prstGeom>
          <a:noFill/>
          <a:ln w="9525">
            <a:noFill/>
            <a:miter lim="800000"/>
            <a:headEnd/>
            <a:tailEnd/>
          </a:ln>
        </p:spPr>
      </p:pic>
      <p:sp>
        <p:nvSpPr>
          <p:cNvPr id="8" name="TextBox 3"/>
          <p:cNvSpPr txBox="1">
            <a:spLocks noChangeArrowheads="1"/>
          </p:cNvSpPr>
          <p:nvPr/>
        </p:nvSpPr>
        <p:spPr bwMode="auto">
          <a:xfrm>
            <a:off x="0" y="6475731"/>
            <a:ext cx="2514600" cy="307777"/>
          </a:xfrm>
          <a:prstGeom prst="rect">
            <a:avLst/>
          </a:prstGeom>
          <a:noFill/>
          <a:ln w="9525">
            <a:noFill/>
            <a:miter lim="800000"/>
            <a:headEnd/>
            <a:tailEnd/>
          </a:ln>
        </p:spPr>
        <p:txBody>
          <a:bodyPr wrap="square">
            <a:spAutoFit/>
          </a:bodyPr>
          <a:lstStyle/>
          <a:p>
            <a:r>
              <a:rPr lang="en-US" sz="1400" dirty="0">
                <a:solidFill>
                  <a:schemeClr val="tx1">
                    <a:lumMod val="50000"/>
                    <a:lumOff val="50000"/>
                  </a:schemeClr>
                </a:solidFill>
                <a:latin typeface="Calibri" pitchFamily="34" charset="0"/>
              </a:rPr>
              <a:t>Slide credit: Derek Hoiem</a:t>
            </a:r>
          </a:p>
        </p:txBody>
      </p:sp>
    </p:spTree>
    <p:extLst>
      <p:ext uri="{BB962C8B-B14F-4D97-AF65-F5344CB8AC3E}">
        <p14:creationId xmlns:p14="http://schemas.microsoft.com/office/powerpoint/2010/main" val="31599909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2"/>
            <a:ext cx="8229600" cy="4983163"/>
          </a:xfrm>
        </p:spPr>
        <p:txBody>
          <a:bodyPr/>
          <a:lstStyle/>
          <a:p>
            <a:pPr marL="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13315"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52425" y="1938337"/>
            <a:ext cx="4108450" cy="4505325"/>
          </a:xfrm>
          <a:prstGeom prst="rect">
            <a:avLst/>
          </a:prstGeom>
          <a:noFill/>
          <a:ln w="9525">
            <a:noFill/>
            <a:miter lim="800000"/>
            <a:headEnd/>
            <a:tailEnd/>
          </a:ln>
        </p:spPr>
      </p:pic>
      <p:pic>
        <p:nvPicPr>
          <p:cNvPr id="13316"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13317"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2"/>
            <a:ext cx="1524000" cy="1655763"/>
          </a:xfrm>
          <a:prstGeom prst="rect">
            <a:avLst/>
          </a:prstGeom>
          <a:noFill/>
          <a:ln w="9525">
            <a:noFill/>
            <a:miter lim="800000"/>
            <a:headEnd/>
            <a:tailEnd/>
          </a:ln>
        </p:spPr>
      </p:pic>
      <p:sp>
        <p:nvSpPr>
          <p:cNvPr id="13318" name="TextBox 12"/>
          <p:cNvSpPr txBox="1">
            <a:spLocks noChangeArrowheads="1"/>
          </p:cNvSpPr>
          <p:nvPr/>
        </p:nvSpPr>
        <p:spPr bwMode="auto">
          <a:xfrm>
            <a:off x="5181600" y="3962402"/>
            <a:ext cx="375424" cy="584775"/>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4578350" y="5782138"/>
            <a:ext cx="603250" cy="661524"/>
          </a:xfrm>
          <a:prstGeom prst="rect">
            <a:avLst/>
          </a:prstGeom>
          <a:noFill/>
          <a:ln w="9525">
            <a:noFill/>
            <a:miter lim="800000"/>
            <a:headEnd/>
            <a:tailEnd/>
          </a:ln>
        </p:spPr>
      </p:pic>
      <p:sp>
        <p:nvSpPr>
          <p:cNvPr id="11" name="TextBox 3"/>
          <p:cNvSpPr txBox="1">
            <a:spLocks noChangeArrowheads="1"/>
          </p:cNvSpPr>
          <p:nvPr/>
        </p:nvSpPr>
        <p:spPr bwMode="auto">
          <a:xfrm>
            <a:off x="0" y="6475731"/>
            <a:ext cx="2514600" cy="307777"/>
          </a:xfrm>
          <a:prstGeom prst="rect">
            <a:avLst/>
          </a:prstGeom>
          <a:noFill/>
          <a:ln w="9525">
            <a:noFill/>
            <a:miter lim="800000"/>
            <a:headEnd/>
            <a:tailEnd/>
          </a:ln>
        </p:spPr>
        <p:txBody>
          <a:bodyPr wrap="square">
            <a:spAutoFit/>
          </a:bodyPr>
          <a:lstStyle/>
          <a:p>
            <a:r>
              <a:rPr lang="en-US" sz="1400" dirty="0">
                <a:solidFill>
                  <a:schemeClr val="tx1">
                    <a:lumMod val="50000"/>
                    <a:lumOff val="50000"/>
                  </a:schemeClr>
                </a:solidFill>
                <a:latin typeface="Calibri" pitchFamily="34" charset="0"/>
              </a:rPr>
              <a:t>Slide credit: Derek Hoiem</a:t>
            </a:r>
          </a:p>
        </p:txBody>
      </p:sp>
    </p:spTree>
    <p:extLst>
      <p:ext uri="{BB962C8B-B14F-4D97-AF65-F5344CB8AC3E}">
        <p14:creationId xmlns:p14="http://schemas.microsoft.com/office/powerpoint/2010/main" val="134992235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6" y="654051"/>
            <a:ext cx="8229600" cy="4906963"/>
          </a:xfrm>
        </p:spPr>
        <p:txBody>
          <a:bodyPr/>
          <a:lstStyle/>
          <a:p>
            <a:pPr marL="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7" y="6550027"/>
            <a:ext cx="4466159" cy="307777"/>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143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11" name="TextBox 3"/>
          <p:cNvSpPr txBox="1">
            <a:spLocks noChangeArrowheads="1"/>
          </p:cNvSpPr>
          <p:nvPr/>
        </p:nvSpPr>
        <p:spPr bwMode="auto">
          <a:xfrm>
            <a:off x="0" y="6475731"/>
            <a:ext cx="2514600" cy="307777"/>
          </a:xfrm>
          <a:prstGeom prst="rect">
            <a:avLst/>
          </a:prstGeom>
          <a:noFill/>
          <a:ln w="9525">
            <a:noFill/>
            <a:miter lim="800000"/>
            <a:headEnd/>
            <a:tailEnd/>
          </a:ln>
        </p:spPr>
        <p:txBody>
          <a:bodyPr wrap="square">
            <a:spAutoFit/>
          </a:bodyPr>
          <a:lstStyle/>
          <a:p>
            <a:r>
              <a:rPr lang="en-US" sz="1400" dirty="0">
                <a:solidFill>
                  <a:schemeClr val="tx1">
                    <a:lumMod val="50000"/>
                    <a:lumOff val="50000"/>
                  </a:schemeClr>
                </a:solidFill>
                <a:latin typeface="Calibri" pitchFamily="34" charset="0"/>
              </a:rPr>
              <a:t>Slide credit: Derek Hoiem</a:t>
            </a:r>
          </a:p>
        </p:txBody>
      </p:sp>
    </p:spTree>
    <p:extLst>
      <p:ext uri="{BB962C8B-B14F-4D97-AF65-F5344CB8AC3E}">
        <p14:creationId xmlns:p14="http://schemas.microsoft.com/office/powerpoint/2010/main" val="1792700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Thinking in terms of frequency</a:t>
            </a:r>
          </a:p>
        </p:txBody>
      </p:sp>
      <p:sp>
        <p:nvSpPr>
          <p:cNvPr id="16387" name="Content Placeholder 2"/>
          <p:cNvSpPr>
            <a:spLocks noGrp="1"/>
          </p:cNvSpPr>
          <p:nvPr>
            <p:ph idx="1"/>
          </p:nvPr>
        </p:nvSpPr>
        <p:spPr/>
        <p:txBody>
          <a:bodyPr/>
          <a:lstStyle/>
          <a:p>
            <a:pPr>
              <a:buFont typeface="Arial" charset="0"/>
              <a:buNone/>
            </a:pPr>
            <a:endParaRPr lang="en-US" smtClean="0"/>
          </a:p>
        </p:txBody>
      </p:sp>
    </p:spTree>
    <p:extLst>
      <p:ext uri="{BB962C8B-B14F-4D97-AF65-F5344CB8AC3E}">
        <p14:creationId xmlns:p14="http://schemas.microsoft.com/office/powerpoint/2010/main" val="2729624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34950" y="76200"/>
            <a:ext cx="8909050" cy="838200"/>
          </a:xfrm>
        </p:spPr>
        <p:txBody>
          <a:bodyPr>
            <a:normAutofit/>
          </a:bodyPr>
          <a:lstStyle/>
          <a:p>
            <a:pPr>
              <a:defRPr/>
            </a:pPr>
            <a:r>
              <a:rPr lang="en-US" sz="3600" dirty="0" smtClean="0"/>
              <a:t>Jean </a:t>
            </a:r>
            <a:r>
              <a:rPr lang="en-US" sz="3600" dirty="0" err="1" smtClean="0"/>
              <a:t>Baptiste</a:t>
            </a:r>
            <a:r>
              <a:rPr lang="en-US" sz="3600" dirty="0" smtClean="0"/>
              <a:t> Joseph Fourier (1768-1830)</a:t>
            </a:r>
          </a:p>
        </p:txBody>
      </p:sp>
      <p:sp>
        <p:nvSpPr>
          <p:cNvPr id="25603" name="Rectangle 3"/>
          <p:cNvSpPr>
            <a:spLocks noGrp="1" noChangeArrowheads="1"/>
          </p:cNvSpPr>
          <p:nvPr>
            <p:ph idx="1"/>
          </p:nvPr>
        </p:nvSpPr>
        <p:spPr>
          <a:xfrm>
            <a:off x="152400" y="1240465"/>
            <a:ext cx="4114800" cy="5617535"/>
          </a:xfrm>
        </p:spPr>
        <p:txBody>
          <a:bodyPr>
            <a:normAutofit/>
          </a:bodyPr>
          <a:lstStyle/>
          <a:p>
            <a:pPr>
              <a:buFont typeface="Arial" charset="0"/>
              <a:buNone/>
              <a:defRPr/>
            </a:pPr>
            <a:r>
              <a:rPr lang="en-US"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defRPr/>
            </a:pPr>
            <a:r>
              <a:rPr lang="en-US" dirty="0"/>
              <a:t>Don’t believe it?  </a:t>
            </a:r>
          </a:p>
          <a:p>
            <a:pPr lvl="1">
              <a:defRPr/>
            </a:pPr>
            <a:r>
              <a:rPr lang="en-US" dirty="0"/>
              <a:t>Neither did Lagrange, Laplace, Poisson and other big wigs</a:t>
            </a:r>
          </a:p>
          <a:p>
            <a:pPr lvl="1">
              <a:defRPr/>
            </a:pPr>
            <a:r>
              <a:rPr lang="en-US" dirty="0"/>
              <a:t>Not translated into English until 1878!</a:t>
            </a:r>
          </a:p>
          <a:p>
            <a:pPr>
              <a:defRPr/>
            </a:pPr>
            <a:r>
              <a:rPr lang="en-US" dirty="0" smtClean="0"/>
              <a:t>But </a:t>
            </a:r>
            <a:r>
              <a:rPr lang="en-US" dirty="0"/>
              <a:t>it’s (mostly) true!</a:t>
            </a:r>
          </a:p>
          <a:p>
            <a:pPr lvl="1">
              <a:defRPr/>
            </a:pPr>
            <a:r>
              <a:rPr lang="en-US" dirty="0"/>
              <a:t>called Fourier Series</a:t>
            </a:r>
          </a:p>
          <a:p>
            <a:pPr lvl="1">
              <a:defRPr/>
            </a:pPr>
            <a:r>
              <a:rPr lang="en-US" dirty="0"/>
              <a:t>there are some subtle restrictions</a:t>
            </a:r>
          </a:p>
          <a:p>
            <a:pPr lvl="1">
              <a:defRPr/>
            </a:pPr>
            <a:endParaRPr lang="en-US" dirty="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2" y="3276602"/>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2"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2" y="3200400"/>
            <a:ext cx="901209" cy="369332"/>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2" y="5486400"/>
            <a:ext cx="1041119" cy="369332"/>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40" y="5278438"/>
            <a:ext cx="1061253" cy="369332"/>
          </a:xfrm>
          <a:prstGeom prst="rect">
            <a:avLst/>
          </a:prstGeom>
          <a:noFill/>
          <a:ln w="9525">
            <a:noFill/>
            <a:miter lim="800000"/>
            <a:headEnd/>
            <a:tailEnd/>
          </a:ln>
        </p:spPr>
        <p:txBody>
          <a:bodyPr wrap="none">
            <a:spAutoFit/>
          </a:bodyPr>
          <a:lstStyle/>
          <a:p>
            <a:r>
              <a:rPr lang="en-US" b="1"/>
              <a:t>Legendre</a:t>
            </a:r>
          </a:p>
        </p:txBody>
      </p:sp>
      <p:sp>
        <p:nvSpPr>
          <p:cNvPr id="14" name="TextBox 13"/>
          <p:cNvSpPr txBox="1"/>
          <p:nvPr/>
        </p:nvSpPr>
        <p:spPr>
          <a:xfrm>
            <a:off x="7953375" y="6550027"/>
            <a:ext cx="1054584" cy="307777"/>
          </a:xfrm>
          <a:prstGeom prst="rect">
            <a:avLst/>
          </a:prstGeom>
          <a:noFill/>
        </p:spPr>
        <p:txBody>
          <a:bodyPr wrap="none">
            <a:spAutoFit/>
          </a:bodyPr>
          <a:lstStyle/>
          <a:p>
            <a:pPr>
              <a:defRPr/>
            </a:pPr>
            <a:r>
              <a:rPr lang="en-US" sz="1400" dirty="0">
                <a:solidFill>
                  <a:schemeClr val="bg1">
                    <a:lumMod val="50000"/>
                  </a:schemeClr>
                </a:solidFill>
              </a:rPr>
              <a:t>Slides: Efros</a:t>
            </a:r>
          </a:p>
        </p:txBody>
      </p:sp>
    </p:spTree>
    <p:extLst>
      <p:ext uri="{BB962C8B-B14F-4D97-AF65-F5344CB8AC3E}">
        <p14:creationId xmlns:p14="http://schemas.microsoft.com/office/powerpoint/2010/main" val="27725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962400"/>
            <a:ext cx="476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38150" y="5029200"/>
            <a:ext cx="29908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How would math have changed if the Slanket or Snuggie had been invented?</a:t>
            </a:r>
          </a:p>
        </p:txBody>
      </p:sp>
      <p:sp>
        <p:nvSpPr>
          <p:cNvPr id="7" name="TextBox 3"/>
          <p:cNvSpPr txBox="1">
            <a:spLocks noChangeArrowheads="1"/>
          </p:cNvSpPr>
          <p:nvPr/>
        </p:nvSpPr>
        <p:spPr bwMode="auto">
          <a:xfrm>
            <a:off x="0" y="6475731"/>
            <a:ext cx="2514600" cy="307777"/>
          </a:xfrm>
          <a:prstGeom prst="rect">
            <a:avLst/>
          </a:prstGeom>
          <a:noFill/>
          <a:ln w="9525">
            <a:noFill/>
            <a:miter lim="800000"/>
            <a:headEnd/>
            <a:tailEnd/>
          </a:ln>
        </p:spPr>
        <p:txBody>
          <a:bodyPr wrap="square">
            <a:spAutoFit/>
          </a:bodyPr>
          <a:lstStyle/>
          <a:p>
            <a:r>
              <a:rPr lang="en-US" sz="1400" dirty="0">
                <a:solidFill>
                  <a:schemeClr val="tx1">
                    <a:lumMod val="50000"/>
                    <a:lumOff val="50000"/>
                  </a:schemeClr>
                </a:solidFill>
                <a:latin typeface="Calibri" pitchFamily="34" charset="0"/>
              </a:rPr>
              <a:t>Slide credit: </a:t>
            </a:r>
            <a:r>
              <a:rPr lang="en-US" sz="1400" dirty="0" smtClean="0">
                <a:solidFill>
                  <a:schemeClr val="tx1">
                    <a:lumMod val="50000"/>
                    <a:lumOff val="50000"/>
                  </a:schemeClr>
                </a:solidFill>
                <a:latin typeface="Calibri" pitchFamily="34" charset="0"/>
              </a:rPr>
              <a:t>James Hays</a:t>
            </a:r>
            <a:endParaRPr lang="en-US" sz="1400" dirty="0">
              <a:solidFill>
                <a:schemeClr val="tx1">
                  <a:lumMod val="50000"/>
                  <a:lumOff val="50000"/>
                </a:schemeClr>
              </a:solidFill>
              <a:latin typeface="Calibri" pitchFamily="34" charset="0"/>
            </a:endParaRPr>
          </a:p>
        </p:txBody>
      </p:sp>
    </p:spTree>
    <p:extLst>
      <p:ext uri="{BB962C8B-B14F-4D97-AF65-F5344CB8AC3E}">
        <p14:creationId xmlns:p14="http://schemas.microsoft.com/office/powerpoint/2010/main" val="1193129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A sum of sines</a:t>
            </a:r>
          </a:p>
        </p:txBody>
      </p:sp>
      <p:sp>
        <p:nvSpPr>
          <p:cNvPr id="1028" name="Rectangle 3"/>
          <p:cNvSpPr>
            <a:spLocks noGrp="1" noChangeArrowheads="1"/>
          </p:cNvSpPr>
          <p:nvPr>
            <p:ph type="body" sz="half" idx="1"/>
          </p:nvPr>
        </p:nvSpPr>
        <p:spPr>
          <a:xfrm>
            <a:off x="403860" y="1042522"/>
            <a:ext cx="4091940" cy="5823098"/>
          </a:xfrm>
        </p:spPr>
        <p:txBody>
          <a:bodyPr/>
          <a:lstStyle/>
          <a:p>
            <a:pPr marL="0" indent="0">
              <a:buNone/>
            </a:pPr>
            <a:r>
              <a:rPr lang="en-US" sz="2400" dirty="0"/>
              <a:t>Our building block:</a:t>
            </a:r>
          </a:p>
          <a:p>
            <a:pPr marL="0" indent="0">
              <a:buNone/>
            </a:pPr>
            <a:r>
              <a:rPr lang="en-US" sz="2400" dirty="0"/>
              <a:t>	</a:t>
            </a:r>
          </a:p>
          <a:p>
            <a:pPr marL="0" indent="0"/>
            <a:endParaRPr lang="en-US" sz="2400" dirty="0"/>
          </a:p>
          <a:p>
            <a:pPr marL="0" indent="0">
              <a:buNone/>
            </a:pPr>
            <a:r>
              <a:rPr lang="en-US" sz="2400" dirty="0"/>
              <a:t>Add enough of them to get any signal </a:t>
            </a:r>
            <a:r>
              <a:rPr lang="en-US" sz="2400" i="1" dirty="0"/>
              <a:t>f(x)</a:t>
            </a:r>
            <a:r>
              <a:rPr lang="en-US" sz="2400" dirty="0"/>
              <a:t> you want!</a:t>
            </a:r>
          </a:p>
          <a:p>
            <a:pPr marL="0" indent="0">
              <a:buNone/>
            </a:pPr>
            <a:endParaRPr lang="en-US" sz="2400" dirty="0"/>
          </a:p>
        </p:txBody>
      </p:sp>
      <p:graphicFrame>
        <p:nvGraphicFramePr>
          <p:cNvPr id="1026" name="Object 5"/>
          <p:cNvGraphicFramePr>
            <a:graphicFrameLocks noGrp="1" noChangeAspect="1"/>
          </p:cNvGraphicFramePr>
          <p:nvPr>
            <p:ph sz="half" idx="2"/>
            <p:extLst>
              <p:ext uri="{D42A27DB-BD31-4B8C-83A1-F6EECF244321}">
                <p14:modId xmlns:p14="http://schemas.microsoft.com/office/powerpoint/2010/main" val="889062821"/>
              </p:ext>
            </p:extLst>
          </p:nvPr>
        </p:nvGraphicFramePr>
        <p:xfrm>
          <a:off x="1327150" y="1666875"/>
          <a:ext cx="2508250" cy="617538"/>
        </p:xfrm>
        <a:graphic>
          <a:graphicData uri="http://schemas.openxmlformats.org/presentationml/2006/ole">
            <mc:AlternateContent xmlns:mc="http://schemas.openxmlformats.org/markup-compatibility/2006">
              <mc:Choice xmlns:v="urn:schemas-microsoft-com:vml" Requires="v">
                <p:oleObj spid="_x0000_s26631" name="Equation" r:id="rId3" imgW="825480" imgH="203040" progId="Equation.3">
                  <p:embed/>
                </p:oleObj>
              </mc:Choice>
              <mc:Fallback>
                <p:oleObj name="Equation" r:id="rId3" imgW="825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1666875"/>
                        <a:ext cx="2508250" cy="617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9" name="Picture 4" descr="The image “http://mcdb.colorado.edu/courses/3280/images/crystal/fourier.gif” cannot be displayed, because it contains errors."/>
          <p:cNvPicPr>
            <a:picLocks noChangeAspect="1" noChangeArrowheads="1"/>
          </p:cNvPicPr>
          <p:nvPr/>
        </p:nvPicPr>
        <p:blipFill>
          <a:blip r:embed="rId5" cstate="print"/>
          <a:srcRect t="2469" b="1234"/>
          <a:stretch>
            <a:fillRect/>
          </a:stretch>
        </p:blipFill>
        <p:spPr bwMode="auto">
          <a:xfrm>
            <a:off x="4667250" y="914400"/>
            <a:ext cx="4400550" cy="5943600"/>
          </a:xfrm>
          <a:prstGeom prst="rect">
            <a:avLst/>
          </a:prstGeom>
          <a:noFill/>
          <a:ln w="9525">
            <a:noFill/>
            <a:miter lim="800000"/>
            <a:headEnd/>
            <a:tailEnd/>
          </a:ln>
        </p:spPr>
      </p:pic>
    </p:spTree>
    <p:extLst>
      <p:ext uri="{BB962C8B-B14F-4D97-AF65-F5344CB8AC3E}">
        <p14:creationId xmlns:p14="http://schemas.microsoft.com/office/powerpoint/2010/main" val="42936001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Frequency Spectra</a:t>
            </a:r>
          </a:p>
        </p:txBody>
      </p:sp>
      <p:sp>
        <p:nvSpPr>
          <p:cNvPr id="18435" name="Rectangle 3"/>
          <p:cNvSpPr>
            <a:spLocks noGrp="1" noChangeArrowheads="1"/>
          </p:cNvSpPr>
          <p:nvPr>
            <p:ph idx="1"/>
          </p:nvPr>
        </p:nvSpPr>
        <p:spPr/>
        <p:txBody>
          <a:bodyPr/>
          <a:lstStyle/>
          <a:p>
            <a:r>
              <a:rPr lang="en-US" smtClean="0">
                <a:latin typeface="Arial Unicode MS" pitchFamily="34" charset="-128"/>
                <a:ea typeface="Arial Unicode MS" pitchFamily="34" charset="-128"/>
                <a:cs typeface="Arial Unicode MS" pitchFamily="34" charset="-128"/>
              </a:rPr>
              <a:t>example : </a:t>
            </a:r>
            <a:r>
              <a:rPr lang="en-US" i="1" smtClean="0">
                <a:latin typeface="Times New Roman" pitchFamily="18" charset="0"/>
                <a:ea typeface="Arial Unicode MS" pitchFamily="34" charset="-128"/>
                <a:cs typeface="Times New Roman" pitchFamily="18" charset="0"/>
              </a:rPr>
              <a:t>g</a:t>
            </a:r>
            <a:r>
              <a:rPr lang="en-US" smtClean="0">
                <a:latin typeface="Times New Roman" pitchFamily="18" charset="0"/>
                <a:ea typeface="Arial Unicode MS" pitchFamily="34" charset="-128"/>
                <a:cs typeface="Times New Roman" pitchFamily="18" charset="0"/>
              </a:rPr>
              <a:t>(</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i="1" smtClean="0">
                <a:latin typeface="Times New Roman" pitchFamily="18" charset="0"/>
                <a:ea typeface="Arial Unicode MS" pitchFamily="34" charset="-128"/>
                <a:cs typeface="Times New Roman" pitchFamily="18" charset="0"/>
              </a:rPr>
              <a:t>f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1/3</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3f</a:t>
            </a:r>
            <a:r>
              <a:rPr lang="en-US" smtClean="0">
                <a:latin typeface="Times New Roman" pitchFamily="18" charset="0"/>
                <a:ea typeface="Arial Unicode MS" pitchFamily="34" charset="-128"/>
                <a:cs typeface="Times New Roman" pitchFamily="18" charset="0"/>
              </a:rPr>
              <a:t>)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cstate="print"/>
          <a:srcRect/>
          <a:stretch>
            <a:fillRect/>
          </a:stretch>
        </p:blipFill>
        <p:spPr bwMode="auto">
          <a:xfrm>
            <a:off x="368300" y="2335215"/>
            <a:ext cx="2438400" cy="2097087"/>
          </a:xfrm>
          <a:prstGeom prst="rect">
            <a:avLst/>
          </a:prstGeom>
          <a:noFill/>
          <a:ln w="9525">
            <a:noFill/>
            <a:miter lim="800000"/>
            <a:headEnd/>
            <a:tailEnd/>
          </a:ln>
        </p:spPr>
      </p:pic>
      <p:pic>
        <p:nvPicPr>
          <p:cNvPr id="18437" name="Picture 5" descr="a2"/>
          <p:cNvPicPr>
            <a:picLocks noChangeAspect="1" noChangeArrowheads="1"/>
          </p:cNvPicPr>
          <p:nvPr/>
        </p:nvPicPr>
        <p:blipFill>
          <a:blip r:embed="rId3" cstate="print"/>
          <a:srcRect/>
          <a:stretch>
            <a:fillRect/>
          </a:stretch>
        </p:blipFill>
        <p:spPr bwMode="auto">
          <a:xfrm>
            <a:off x="3314700" y="2362202"/>
            <a:ext cx="2514600" cy="2143125"/>
          </a:xfrm>
          <a:prstGeom prst="rect">
            <a:avLst/>
          </a:prstGeom>
          <a:noFill/>
          <a:ln w="9525">
            <a:noFill/>
            <a:miter lim="800000"/>
            <a:headEnd/>
            <a:tailEnd/>
          </a:ln>
        </p:spPr>
      </p:pic>
      <p:pic>
        <p:nvPicPr>
          <p:cNvPr id="18438" name="Picture 6" descr="a4"/>
          <p:cNvPicPr>
            <a:picLocks noChangeAspect="1" noChangeArrowheads="1"/>
          </p:cNvPicPr>
          <p:nvPr/>
        </p:nvPicPr>
        <p:blipFill>
          <a:blip r:embed="rId4" cstate="print"/>
          <a:srcRect/>
          <a:stretch>
            <a:fillRect/>
          </a:stretch>
        </p:blipFill>
        <p:spPr bwMode="auto">
          <a:xfrm>
            <a:off x="6210300" y="2360615"/>
            <a:ext cx="2514600" cy="2135187"/>
          </a:xfrm>
          <a:prstGeom prst="rect">
            <a:avLst/>
          </a:prstGeom>
          <a:noFill/>
          <a:ln w="9525">
            <a:noFill/>
            <a:miter lim="800000"/>
            <a:headEnd/>
            <a:tailEnd/>
          </a:ln>
        </p:spPr>
      </p:pic>
      <p:sp>
        <p:nvSpPr>
          <p:cNvPr id="18439" name="Text Box 7"/>
          <p:cNvSpPr txBox="1">
            <a:spLocks noChangeArrowheads="1"/>
          </p:cNvSpPr>
          <p:nvPr/>
        </p:nvSpPr>
        <p:spPr bwMode="auto">
          <a:xfrm>
            <a:off x="2857500" y="3124202"/>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2"/>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cstate="print"/>
          <a:srcRect/>
          <a:stretch>
            <a:fillRect/>
          </a:stretch>
        </p:blipFill>
        <p:spPr bwMode="auto">
          <a:xfrm>
            <a:off x="2990850" y="4743450"/>
            <a:ext cx="2990850" cy="2000250"/>
          </a:xfrm>
          <a:prstGeom prst="rect">
            <a:avLst/>
          </a:prstGeom>
          <a:noFill/>
          <a:ln w="9525">
            <a:noFill/>
            <a:miter lim="800000"/>
            <a:headEnd/>
            <a:tailEnd/>
          </a:ln>
        </p:spPr>
      </p:pic>
      <p:sp>
        <p:nvSpPr>
          <p:cNvPr id="10" name="TextBox 9"/>
          <p:cNvSpPr txBox="1"/>
          <p:nvPr/>
        </p:nvSpPr>
        <p:spPr>
          <a:xfrm>
            <a:off x="7953375" y="6550027"/>
            <a:ext cx="1054584" cy="307777"/>
          </a:xfrm>
          <a:prstGeom prst="rect">
            <a:avLst/>
          </a:prstGeom>
          <a:noFill/>
        </p:spPr>
        <p:txBody>
          <a:bodyPr wrap="none">
            <a:spAutoFit/>
          </a:bodyPr>
          <a:lstStyle/>
          <a:p>
            <a:pPr>
              <a:defRPr/>
            </a:pPr>
            <a:r>
              <a:rPr lang="en-US" sz="1400" dirty="0">
                <a:solidFill>
                  <a:schemeClr val="bg1">
                    <a:lumMod val="50000"/>
                  </a:schemeClr>
                </a:solidFill>
              </a:rPr>
              <a:t>Slides: Efros</a:t>
            </a:r>
          </a:p>
        </p:txBody>
      </p:sp>
    </p:spTree>
    <p:extLst>
      <p:ext uri="{BB962C8B-B14F-4D97-AF65-F5344CB8AC3E}">
        <p14:creationId xmlns:p14="http://schemas.microsoft.com/office/powerpoint/2010/main" val="2330555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Frequency Spectra</a:t>
            </a:r>
          </a:p>
        </p:txBody>
      </p:sp>
      <p:sp>
        <p:nvSpPr>
          <p:cNvPr id="19459" name="Rectangle 3"/>
          <p:cNvSpPr>
            <a:spLocks noGrp="1" noChangeArrowheads="1"/>
          </p:cNvSpPr>
          <p:nvPr>
            <p:ph idx="1"/>
          </p:nvPr>
        </p:nvSpPr>
        <p:spPr/>
        <p:txBody>
          <a:bodyPr/>
          <a:lstStyle/>
          <a:p>
            <a:endParaRPr lang="en-US" sz="240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3433456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cstate="print"/>
          <a:srcRect/>
          <a:stretch>
            <a:fillRect/>
          </a:stretch>
        </p:blipFill>
        <p:spPr bwMode="auto">
          <a:xfrm>
            <a:off x="3429000" y="2352677"/>
            <a:ext cx="2514600" cy="2143125"/>
          </a:xfrm>
          <a:prstGeom prst="rect">
            <a:avLst/>
          </a:prstGeom>
          <a:noFill/>
          <a:ln w="9525">
            <a:noFill/>
            <a:miter lim="800000"/>
            <a:headEnd/>
            <a:tailEnd/>
          </a:ln>
        </p:spPr>
      </p:pic>
      <p:pic>
        <p:nvPicPr>
          <p:cNvPr id="20483" name="Picture 6" descr="a4"/>
          <p:cNvPicPr>
            <a:picLocks noChangeAspect="1" noChangeArrowheads="1"/>
          </p:cNvPicPr>
          <p:nvPr/>
        </p:nvPicPr>
        <p:blipFill>
          <a:blip r:embed="rId3" cstate="print"/>
          <a:srcRect/>
          <a:stretch>
            <a:fillRect/>
          </a:stretch>
        </p:blipFill>
        <p:spPr bwMode="auto">
          <a:xfrm>
            <a:off x="6324600" y="2351090"/>
            <a:ext cx="2514600" cy="2135187"/>
          </a:xfrm>
          <a:prstGeom prst="rect">
            <a:avLst/>
          </a:prstGeom>
          <a:noFill/>
          <a:ln w="9525">
            <a:noFill/>
            <a:miter lim="800000"/>
            <a:headEnd/>
            <a:tailEnd/>
          </a:ln>
        </p:spPr>
      </p:pic>
      <p:sp>
        <p:nvSpPr>
          <p:cNvPr id="20484" name="Text Box 7"/>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cstate="print"/>
          <a:srcRect/>
          <a:stretch>
            <a:fillRect/>
          </a:stretch>
        </p:blipFill>
        <p:spPr bwMode="auto">
          <a:xfrm>
            <a:off x="3429000" y="4684715"/>
            <a:ext cx="2438400" cy="2097087"/>
          </a:xfrm>
          <a:prstGeom prst="rect">
            <a:avLst/>
          </a:prstGeom>
          <a:noFill/>
          <a:ln w="9525">
            <a:noFill/>
            <a:miter lim="800000"/>
            <a:headEnd/>
            <a:tailEnd/>
          </a:ln>
        </p:spPr>
      </p:pic>
      <p:sp>
        <p:nvSpPr>
          <p:cNvPr id="20487" name="Text Box 10"/>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smtClean="0"/>
              <a:t>Frequency Spectra</a:t>
            </a:r>
          </a:p>
        </p:txBody>
      </p:sp>
      <p:pic>
        <p:nvPicPr>
          <p:cNvPr id="20489"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4073085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normAutofit/>
          </a:bodyPr>
          <a:lstStyle/>
          <a:p>
            <a:r>
              <a:rPr lang="en-US" dirty="0" smtClean="0"/>
              <a:t>Review of image filtering in spatial domain</a:t>
            </a:r>
          </a:p>
          <a:p>
            <a:pPr lvl="1"/>
            <a:r>
              <a:rPr lang="en-US" dirty="0"/>
              <a:t>Application: representing textures</a:t>
            </a:r>
          </a:p>
          <a:p>
            <a:pPr lvl="1"/>
            <a:r>
              <a:rPr lang="en-US" dirty="0"/>
              <a:t>Noise models and nonlinear image filters</a:t>
            </a:r>
          </a:p>
          <a:p>
            <a:pPr lvl="1"/>
            <a:endParaRPr lang="en-US" dirty="0" smtClean="0"/>
          </a:p>
          <a:p>
            <a:r>
              <a:rPr lang="en-US" dirty="0"/>
              <a:t>Fourier transform and frequency domain</a:t>
            </a:r>
          </a:p>
          <a:p>
            <a:endParaRPr lang="en-US" dirty="0" smtClean="0"/>
          </a:p>
          <a:p>
            <a:r>
              <a:rPr lang="en-US" dirty="0"/>
              <a:t>Frequency view of filtering</a:t>
            </a:r>
          </a:p>
          <a:p>
            <a:endParaRPr lang="en-US" dirty="0"/>
          </a:p>
          <a:p>
            <a:r>
              <a:rPr lang="en-US" dirty="0" smtClean="0"/>
              <a:t>Image downsizing and interpolation</a:t>
            </a:r>
          </a:p>
        </p:txBody>
      </p:sp>
    </p:spTree>
    <p:extLst>
      <p:ext uri="{BB962C8B-B14F-4D97-AF65-F5344CB8AC3E}">
        <p14:creationId xmlns:p14="http://schemas.microsoft.com/office/powerpoint/2010/main" val="2877421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cstate="print"/>
          <a:srcRect/>
          <a:stretch>
            <a:fillRect/>
          </a:stretch>
        </p:blipFill>
        <p:spPr bwMode="auto">
          <a:xfrm>
            <a:off x="3429000" y="2398715"/>
            <a:ext cx="2438400" cy="2097087"/>
          </a:xfrm>
          <a:prstGeom prst="rect">
            <a:avLst/>
          </a:prstGeom>
          <a:noFill/>
          <a:ln w="9525">
            <a:noFill/>
            <a:miter lim="800000"/>
            <a:headEnd/>
            <a:tailEnd/>
          </a:ln>
        </p:spPr>
      </p:pic>
      <p:pic>
        <p:nvPicPr>
          <p:cNvPr id="21510" name="Picture 9" descr="a30"/>
          <p:cNvPicPr>
            <a:picLocks noChangeAspect="1" noChangeArrowheads="1"/>
          </p:cNvPicPr>
          <p:nvPr/>
        </p:nvPicPr>
        <p:blipFill>
          <a:blip r:embed="rId3" cstate="print"/>
          <a:srcRect/>
          <a:stretch>
            <a:fillRect/>
          </a:stretch>
        </p:blipFill>
        <p:spPr bwMode="auto">
          <a:xfrm>
            <a:off x="3429000" y="4681538"/>
            <a:ext cx="2514600" cy="1947862"/>
          </a:xfrm>
          <a:prstGeom prst="rect">
            <a:avLst/>
          </a:prstGeom>
          <a:noFill/>
          <a:ln w="9525">
            <a:noFill/>
            <a:miter lim="800000"/>
            <a:headEnd/>
            <a:tailEnd/>
          </a:ln>
        </p:spPr>
      </p:pic>
      <p:pic>
        <p:nvPicPr>
          <p:cNvPr id="21511" name="Picture 10" descr="a35"/>
          <p:cNvPicPr>
            <a:picLocks noChangeAspect="1" noChangeArrowheads="1"/>
          </p:cNvPicPr>
          <p:nvPr/>
        </p:nvPicPr>
        <p:blipFill>
          <a:blip r:embed="rId4" cstate="print"/>
          <a:srcRect/>
          <a:stretch>
            <a:fillRect/>
          </a:stretch>
        </p:blipFill>
        <p:spPr bwMode="auto">
          <a:xfrm>
            <a:off x="6324600" y="2476500"/>
            <a:ext cx="2438400" cy="1943100"/>
          </a:xfrm>
          <a:prstGeom prst="rect">
            <a:avLst/>
          </a:prstGeom>
          <a:noFill/>
          <a:ln w="9525">
            <a:noFill/>
            <a:miter lim="800000"/>
            <a:headEnd/>
            <a:tailEnd/>
          </a:ln>
        </p:spPr>
      </p:pic>
      <p:sp>
        <p:nvSpPr>
          <p:cNvPr id="21512" name="Rectangle 13"/>
          <p:cNvSpPr>
            <a:spLocks noGrp="1" noChangeArrowheads="1"/>
          </p:cNvSpPr>
          <p:nvPr>
            <p:ph type="title"/>
          </p:nvPr>
        </p:nvSpPr>
        <p:spPr/>
        <p:txBody>
          <a:bodyPr/>
          <a:lstStyle/>
          <a:p>
            <a:r>
              <a:rPr lang="en-US" smtClean="0"/>
              <a:t>Frequency Spectra</a:t>
            </a:r>
          </a:p>
        </p:txBody>
      </p:sp>
      <p:pic>
        <p:nvPicPr>
          <p:cNvPr id="21513"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2048797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cstate="print"/>
          <a:srcRect/>
          <a:stretch>
            <a:fillRect/>
          </a:stretch>
        </p:blipFill>
        <p:spPr bwMode="auto">
          <a:xfrm>
            <a:off x="3429000" y="2514602"/>
            <a:ext cx="2514600" cy="1947863"/>
          </a:xfrm>
          <a:prstGeom prst="rect">
            <a:avLst/>
          </a:prstGeom>
          <a:noFill/>
          <a:ln w="9525">
            <a:noFill/>
            <a:miter lim="800000"/>
            <a:headEnd/>
            <a:tailEnd/>
          </a:ln>
        </p:spPr>
      </p:pic>
      <p:pic>
        <p:nvPicPr>
          <p:cNvPr id="22534" name="Picture 9" descr="a31"/>
          <p:cNvPicPr>
            <a:picLocks noChangeAspect="1" noChangeArrowheads="1"/>
          </p:cNvPicPr>
          <p:nvPr/>
        </p:nvPicPr>
        <p:blipFill>
          <a:blip r:embed="rId3" cstate="print"/>
          <a:srcRect/>
          <a:stretch>
            <a:fillRect/>
          </a:stretch>
        </p:blipFill>
        <p:spPr bwMode="auto">
          <a:xfrm>
            <a:off x="3429000" y="4665665"/>
            <a:ext cx="2514600" cy="1963737"/>
          </a:xfrm>
          <a:prstGeom prst="rect">
            <a:avLst/>
          </a:prstGeom>
          <a:noFill/>
          <a:ln w="9525">
            <a:noFill/>
            <a:miter lim="800000"/>
            <a:headEnd/>
            <a:tailEnd/>
          </a:ln>
        </p:spPr>
      </p:pic>
      <p:pic>
        <p:nvPicPr>
          <p:cNvPr id="22535" name="Picture 10" descr="a36"/>
          <p:cNvPicPr>
            <a:picLocks noChangeAspect="1" noChangeArrowheads="1"/>
          </p:cNvPicPr>
          <p:nvPr/>
        </p:nvPicPr>
        <p:blipFill>
          <a:blip r:embed="rId4" cstate="print"/>
          <a:srcRect/>
          <a:stretch>
            <a:fillRect/>
          </a:stretch>
        </p:blipFill>
        <p:spPr bwMode="auto">
          <a:xfrm>
            <a:off x="6248400" y="2514602"/>
            <a:ext cx="2514600" cy="1978025"/>
          </a:xfrm>
          <a:prstGeom prst="rect">
            <a:avLst/>
          </a:prstGeom>
          <a:noFill/>
          <a:ln w="9525">
            <a:noFill/>
            <a:miter lim="800000"/>
            <a:headEnd/>
            <a:tailEnd/>
          </a:ln>
        </p:spPr>
      </p:pic>
      <p:sp>
        <p:nvSpPr>
          <p:cNvPr id="22536" name="Rectangle 13"/>
          <p:cNvSpPr>
            <a:spLocks noGrp="1" noChangeArrowheads="1"/>
          </p:cNvSpPr>
          <p:nvPr>
            <p:ph type="title"/>
          </p:nvPr>
        </p:nvSpPr>
        <p:spPr/>
        <p:txBody>
          <a:bodyPr/>
          <a:lstStyle/>
          <a:p>
            <a:r>
              <a:rPr lang="en-US" smtClean="0"/>
              <a:t>Frequency Spectra</a:t>
            </a:r>
          </a:p>
        </p:txBody>
      </p:sp>
      <p:pic>
        <p:nvPicPr>
          <p:cNvPr id="22537"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2186621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cstate="print"/>
          <a:srcRect/>
          <a:stretch>
            <a:fillRect/>
          </a:stretch>
        </p:blipFill>
        <p:spPr bwMode="auto">
          <a:xfrm>
            <a:off x="3429000" y="2463800"/>
            <a:ext cx="2571750" cy="2032000"/>
          </a:xfrm>
          <a:prstGeom prst="rect">
            <a:avLst/>
          </a:prstGeom>
          <a:noFill/>
          <a:ln w="9525">
            <a:noFill/>
            <a:miter lim="800000"/>
            <a:headEnd/>
            <a:tailEnd/>
          </a:ln>
        </p:spPr>
      </p:pic>
      <p:pic>
        <p:nvPicPr>
          <p:cNvPr id="23558" name="Picture 9" descr="a38"/>
          <p:cNvPicPr>
            <a:picLocks noChangeAspect="1" noChangeArrowheads="1"/>
          </p:cNvPicPr>
          <p:nvPr/>
        </p:nvPicPr>
        <p:blipFill>
          <a:blip r:embed="rId3" cstate="print"/>
          <a:srcRect/>
          <a:stretch>
            <a:fillRect/>
          </a:stretch>
        </p:blipFill>
        <p:spPr bwMode="auto">
          <a:xfrm>
            <a:off x="6248402" y="2438402"/>
            <a:ext cx="2600325" cy="2060575"/>
          </a:xfrm>
          <a:prstGeom prst="rect">
            <a:avLst/>
          </a:prstGeom>
          <a:noFill/>
          <a:ln w="9525">
            <a:noFill/>
            <a:miter lim="800000"/>
            <a:headEnd/>
            <a:tailEnd/>
          </a:ln>
        </p:spPr>
      </p:pic>
      <p:pic>
        <p:nvPicPr>
          <p:cNvPr id="23559" name="Picture 10" descr="kk1"/>
          <p:cNvPicPr>
            <a:picLocks noChangeAspect="1" noChangeArrowheads="1"/>
          </p:cNvPicPr>
          <p:nvPr/>
        </p:nvPicPr>
        <p:blipFill>
          <a:blip r:embed="rId4" cstate="print"/>
          <a:srcRect/>
          <a:stretch>
            <a:fillRect/>
          </a:stretch>
        </p:blipFill>
        <p:spPr bwMode="auto">
          <a:xfrm>
            <a:off x="3467100" y="4668840"/>
            <a:ext cx="2552700" cy="2001837"/>
          </a:xfrm>
          <a:prstGeom prst="rect">
            <a:avLst/>
          </a:prstGeom>
          <a:noFill/>
          <a:ln w="9525">
            <a:noFill/>
            <a:miter lim="800000"/>
            <a:headEnd/>
            <a:tailEnd/>
          </a:ln>
        </p:spPr>
      </p:pic>
      <p:sp>
        <p:nvSpPr>
          <p:cNvPr id="23560" name="Rectangle 14"/>
          <p:cNvSpPr>
            <a:spLocks noGrp="1" noChangeArrowheads="1"/>
          </p:cNvSpPr>
          <p:nvPr>
            <p:ph type="title"/>
          </p:nvPr>
        </p:nvSpPr>
        <p:spPr/>
        <p:txBody>
          <a:bodyPr/>
          <a:lstStyle/>
          <a:p>
            <a:r>
              <a:rPr lang="en-US" smtClean="0"/>
              <a:t>Frequency Spectra</a:t>
            </a:r>
          </a:p>
        </p:txBody>
      </p:sp>
      <p:pic>
        <p:nvPicPr>
          <p:cNvPr id="23561"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5994222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cstate="print"/>
          <a:srcRect/>
          <a:stretch>
            <a:fillRect/>
          </a:stretch>
        </p:blipFill>
        <p:spPr bwMode="auto">
          <a:xfrm>
            <a:off x="6248400" y="2446338"/>
            <a:ext cx="2590800" cy="2038350"/>
          </a:xfrm>
          <a:prstGeom prst="rect">
            <a:avLst/>
          </a:prstGeom>
          <a:noFill/>
          <a:ln w="9525">
            <a:noFill/>
            <a:miter lim="800000"/>
            <a:headEnd/>
            <a:tailEnd/>
          </a:ln>
        </p:spPr>
      </p:pic>
      <p:pic>
        <p:nvPicPr>
          <p:cNvPr id="24582" name="Picture 9" descr="a34"/>
          <p:cNvPicPr>
            <a:picLocks noChangeAspect="1" noChangeArrowheads="1"/>
          </p:cNvPicPr>
          <p:nvPr/>
        </p:nvPicPr>
        <p:blipFill>
          <a:blip r:embed="rId3" cstate="print"/>
          <a:srcRect/>
          <a:stretch>
            <a:fillRect/>
          </a:stretch>
        </p:blipFill>
        <p:spPr bwMode="auto">
          <a:xfrm>
            <a:off x="3467100" y="4668838"/>
            <a:ext cx="2514600" cy="1973262"/>
          </a:xfrm>
          <a:prstGeom prst="rect">
            <a:avLst/>
          </a:prstGeom>
          <a:noFill/>
          <a:ln w="9525">
            <a:noFill/>
            <a:miter lim="800000"/>
            <a:headEnd/>
            <a:tailEnd/>
          </a:ln>
        </p:spPr>
      </p:pic>
      <p:pic>
        <p:nvPicPr>
          <p:cNvPr id="24583" name="Picture 10" descr="kk1"/>
          <p:cNvPicPr>
            <a:picLocks noChangeAspect="1" noChangeArrowheads="1"/>
          </p:cNvPicPr>
          <p:nvPr/>
        </p:nvPicPr>
        <p:blipFill>
          <a:blip r:embed="rId4" cstate="print"/>
          <a:srcRect/>
          <a:stretch>
            <a:fillRect/>
          </a:stretch>
        </p:blipFill>
        <p:spPr bwMode="auto">
          <a:xfrm>
            <a:off x="3429002" y="2446340"/>
            <a:ext cx="2601913" cy="2039937"/>
          </a:xfrm>
          <a:prstGeom prst="rect">
            <a:avLst/>
          </a:prstGeom>
          <a:noFill/>
          <a:ln w="9525">
            <a:noFill/>
            <a:miter lim="800000"/>
            <a:headEnd/>
            <a:tailEnd/>
          </a:ln>
        </p:spPr>
      </p:pic>
      <p:sp>
        <p:nvSpPr>
          <p:cNvPr id="24585" name="Rectangle 14"/>
          <p:cNvSpPr>
            <a:spLocks noGrp="1" noChangeArrowheads="1"/>
          </p:cNvSpPr>
          <p:nvPr>
            <p:ph type="title"/>
          </p:nvPr>
        </p:nvSpPr>
        <p:spPr/>
        <p:txBody>
          <a:bodyPr/>
          <a:lstStyle/>
          <a:p>
            <a:r>
              <a:rPr lang="en-US" smtClean="0"/>
              <a:t>Frequency Spectra</a:t>
            </a:r>
          </a:p>
        </p:txBody>
      </p:sp>
      <p:sp>
        <p:nvSpPr>
          <p:cNvPr id="24584" name="Rectangle 12"/>
          <p:cNvSpPr>
            <a:spLocks noGrp="1" noChangeArrowheads="1"/>
          </p:cNvSpPr>
          <p:nvPr>
            <p:ph idx="1"/>
          </p:nvPr>
        </p:nvSpPr>
        <p:spPr/>
        <p:txBody>
          <a:bodyPr/>
          <a:lstStyle/>
          <a:p>
            <a:pPr>
              <a:buFont typeface="Arial" charset="0"/>
              <a:buNone/>
            </a:pPr>
            <a:endParaRPr lang="ru-RU" smtClean="0"/>
          </a:p>
        </p:txBody>
      </p:sp>
      <p:pic>
        <p:nvPicPr>
          <p:cNvPr id="24586"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extLst>
      <p:ext uri="{BB962C8B-B14F-4D97-AF65-F5344CB8AC3E}">
        <p14:creationId xmlns:p14="http://schemas.microsoft.com/office/powerpoint/2010/main" val="2067222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7"/>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cstate="print"/>
          <a:srcRect/>
          <a:stretch>
            <a:fillRect/>
          </a:stretch>
        </p:blipFill>
        <p:spPr bwMode="auto">
          <a:xfrm>
            <a:off x="3346450" y="4064000"/>
            <a:ext cx="2990850" cy="2000250"/>
          </a:xfrm>
          <a:prstGeom prst="rect">
            <a:avLst/>
          </a:prstGeom>
          <a:noFill/>
          <a:ln w="9525">
            <a:noFill/>
            <a:miter lim="800000"/>
            <a:headEnd/>
            <a:tailEnd/>
          </a:ln>
        </p:spPr>
      </p:pic>
      <p:graphicFrame>
        <p:nvGraphicFramePr>
          <p:cNvPr id="2050" name="Object 8"/>
          <p:cNvGraphicFramePr>
            <a:graphicFrameLocks noChangeAspect="1"/>
          </p:cNvGraphicFramePr>
          <p:nvPr/>
        </p:nvGraphicFramePr>
        <p:xfrm>
          <a:off x="3552827" y="2870202"/>
          <a:ext cx="2352675" cy="989013"/>
        </p:xfrm>
        <a:graphic>
          <a:graphicData uri="http://schemas.openxmlformats.org/presentationml/2006/ole">
            <mc:AlternateContent xmlns:mc="http://schemas.openxmlformats.org/markup-compatibility/2006">
              <mc:Choice xmlns:v="urn:schemas-microsoft-com:vml" Requires="v">
                <p:oleObj spid="_x0000_s27653" name="Equation" r:id="rId4" imgW="1028520" imgH="431640" progId="">
                  <p:embed/>
                </p:oleObj>
              </mc:Choice>
              <mc:Fallback>
                <p:oleObj name="Equation" r:id="rId4" imgW="1028520" imgH="431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7" y="2870202"/>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smtClean="0"/>
              <a:t>Frequency Spectra</a:t>
            </a:r>
          </a:p>
        </p:txBody>
      </p:sp>
      <p:sp>
        <p:nvSpPr>
          <p:cNvPr id="2054" name="Rectangle 11"/>
          <p:cNvSpPr>
            <a:spLocks noGrp="1" noChangeArrowheads="1"/>
          </p:cNvSpPr>
          <p:nvPr>
            <p:ph idx="1"/>
          </p:nvPr>
        </p:nvSpPr>
        <p:spPr/>
        <p:txBody>
          <a:bodyPr/>
          <a:lstStyle/>
          <a:p>
            <a:endParaRPr lang="ru-RU" smtClean="0"/>
          </a:p>
        </p:txBody>
      </p:sp>
      <p:pic>
        <p:nvPicPr>
          <p:cNvPr id="2055" name="Picture 2" descr="File:Waveforms.svg"/>
          <p:cNvPicPr>
            <a:picLocks noChangeAspect="1" noChangeArrowheads="1"/>
          </p:cNvPicPr>
          <p:nvPr/>
        </p:nvPicPr>
        <p:blipFill>
          <a:blip r:embed="rId6" cstate="print"/>
          <a:srcRect l="5263" t="29333" r="46317" b="53333"/>
          <a:stretch>
            <a:fillRect/>
          </a:stretch>
        </p:blipFill>
        <p:spPr bwMode="auto">
          <a:xfrm>
            <a:off x="381000" y="2514600"/>
            <a:ext cx="2286000" cy="1752600"/>
          </a:xfrm>
          <a:prstGeom prst="rect">
            <a:avLst/>
          </a:prstGeom>
          <a:noFill/>
          <a:ln w="9525">
            <a:noFill/>
            <a:miter lim="800000"/>
            <a:headEnd/>
            <a:tailEnd/>
          </a:ln>
        </p:spPr>
      </p:pic>
    </p:spTree>
    <p:extLst>
      <p:ext uri="{BB962C8B-B14F-4D97-AF65-F5344CB8AC3E}">
        <p14:creationId xmlns:p14="http://schemas.microsoft.com/office/powerpoint/2010/main" val="19073737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Example: Music</a:t>
            </a:r>
          </a:p>
        </p:txBody>
      </p:sp>
      <p:sp>
        <p:nvSpPr>
          <p:cNvPr id="25603" name="Content Placeholder 2"/>
          <p:cNvSpPr>
            <a:spLocks noGrp="1"/>
          </p:cNvSpPr>
          <p:nvPr>
            <p:ph idx="1"/>
          </p:nvPr>
        </p:nvSpPr>
        <p:spPr/>
        <p:txBody>
          <a:bodyPr/>
          <a:lstStyle/>
          <a:p>
            <a:r>
              <a:rPr lang="en-US" smtClean="0"/>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cstate="print"/>
          <a:srcRect/>
          <a:stretch>
            <a:fillRect/>
          </a:stretch>
        </p:blipFill>
        <p:spPr bwMode="auto">
          <a:xfrm>
            <a:off x="-431948" y="2631558"/>
            <a:ext cx="10007895" cy="4003158"/>
          </a:xfrm>
          <a:prstGeom prst="rect">
            <a:avLst/>
          </a:prstGeom>
          <a:noFill/>
          <a:ln w="9525">
            <a:noFill/>
            <a:miter lim="800000"/>
            <a:headEnd/>
            <a:tailEnd/>
          </a:ln>
        </p:spPr>
      </p:pic>
    </p:spTree>
    <p:extLst>
      <p:ext uri="{BB962C8B-B14F-4D97-AF65-F5344CB8AC3E}">
        <p14:creationId xmlns:p14="http://schemas.microsoft.com/office/powerpoint/2010/main" val="1872943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signals</a:t>
            </a:r>
          </a:p>
        </p:txBody>
      </p:sp>
      <p:sp>
        <p:nvSpPr>
          <p:cNvPr id="26627" name="Content Placeholder 2"/>
          <p:cNvSpPr>
            <a:spLocks noGrp="1"/>
          </p:cNvSpPr>
          <p:nvPr>
            <p:ph idx="1"/>
          </p:nvPr>
        </p:nvSpPr>
        <p:spPr/>
        <p:txBody>
          <a:bodyPr/>
          <a:lstStyle/>
          <a:p>
            <a:r>
              <a:rPr lang="en-US" dirty="0" smtClean="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2179319" y="2801181"/>
            <a:ext cx="5205169" cy="3758132"/>
          </a:xfrm>
          <a:prstGeom prst="rect">
            <a:avLst/>
          </a:prstGeom>
          <a:noFill/>
          <a:ln w="9525">
            <a:noFill/>
            <a:miter lim="800000"/>
            <a:headEnd/>
            <a:tailEnd/>
          </a:ln>
        </p:spPr>
      </p:pic>
      <p:sp>
        <p:nvSpPr>
          <p:cNvPr id="26629" name="TextBox 5"/>
          <p:cNvSpPr txBox="1">
            <a:spLocks noChangeArrowheads="1"/>
          </p:cNvSpPr>
          <p:nvPr/>
        </p:nvSpPr>
        <p:spPr bwMode="auto">
          <a:xfrm>
            <a:off x="7674049" y="6255505"/>
            <a:ext cx="1062214" cy="369332"/>
          </a:xfrm>
          <a:prstGeom prst="rect">
            <a:avLst/>
          </a:prstGeom>
          <a:noFill/>
          <a:ln w="9525">
            <a:noFill/>
            <a:miter lim="800000"/>
            <a:headEnd/>
            <a:tailEnd/>
          </a:ln>
        </p:spPr>
        <p:txBody>
          <a:bodyPr wrap="none">
            <a:spAutoFit/>
          </a:bodyPr>
          <a:lstStyle/>
          <a:p>
            <a:r>
              <a:rPr lang="en-US" dirty="0"/>
              <a:t>xkcd.com</a:t>
            </a:r>
          </a:p>
        </p:txBody>
      </p:sp>
      <p:sp>
        <p:nvSpPr>
          <p:cNvPr id="4" name="TextBox 3"/>
          <p:cNvSpPr txBox="1"/>
          <p:nvPr/>
        </p:nvSpPr>
        <p:spPr>
          <a:xfrm>
            <a:off x="1212403" y="2913420"/>
            <a:ext cx="905248" cy="400110"/>
          </a:xfrm>
          <a:prstGeom prst="rect">
            <a:avLst/>
          </a:prstGeom>
          <a:noFill/>
        </p:spPr>
        <p:txBody>
          <a:bodyPr wrap="none" rtlCol="0">
            <a:spAutoFit/>
          </a:bodyPr>
          <a:lstStyle/>
          <a:p>
            <a:r>
              <a:rPr lang="en-US" sz="2000" dirty="0"/>
              <a:t>Cats(?)</a:t>
            </a:r>
          </a:p>
        </p:txBody>
      </p:sp>
    </p:spTree>
    <p:extLst>
      <p:ext uri="{BB962C8B-B14F-4D97-AF65-F5344CB8AC3E}">
        <p14:creationId xmlns:p14="http://schemas.microsoft.com/office/powerpoint/2010/main" val="120456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Fourier analysis in images</a:t>
            </a:r>
          </a:p>
        </p:txBody>
      </p:sp>
      <p:sp>
        <p:nvSpPr>
          <p:cNvPr id="27659" name="TextBox 13"/>
          <p:cNvSpPr txBox="1">
            <a:spLocks noChangeArrowheads="1"/>
          </p:cNvSpPr>
          <p:nvPr/>
        </p:nvSpPr>
        <p:spPr bwMode="auto">
          <a:xfrm>
            <a:off x="3413127" y="6488115"/>
            <a:ext cx="5730875" cy="369887"/>
          </a:xfrm>
          <a:prstGeom prst="rect">
            <a:avLst/>
          </a:prstGeom>
          <a:noFill/>
          <a:ln w="9525">
            <a:noFill/>
            <a:miter lim="800000"/>
            <a:headEnd/>
            <a:tailEnd/>
          </a:ln>
        </p:spPr>
        <p:txBody>
          <a:bodyPr wrap="none">
            <a:spAutoFit/>
          </a:bodyPr>
          <a:lstStyle/>
          <a:p>
            <a:r>
              <a:rPr lang="en-US" dirty="0"/>
              <a:t>http://sharp.bu.edu/~slehar/fourier/fourier.html#filtering</a:t>
            </a:r>
          </a:p>
        </p:txBody>
      </p:sp>
      <p:grpSp>
        <p:nvGrpSpPr>
          <p:cNvPr id="2" name="Group 1"/>
          <p:cNvGrpSpPr/>
          <p:nvPr/>
        </p:nvGrpSpPr>
        <p:grpSpPr>
          <a:xfrm>
            <a:off x="0" y="1934415"/>
            <a:ext cx="8825349" cy="3890445"/>
            <a:chOff x="2982511" y="1981200"/>
            <a:chExt cx="5704289" cy="2514600"/>
          </a:xfrm>
        </p:grpSpPr>
        <p:pic>
          <p:nvPicPr>
            <p:cNvPr id="27651" name="Picture 2"/>
            <p:cNvPicPr>
              <a:picLocks noChangeAspect="1" noChangeArrowheads="1"/>
            </p:cNvPicPr>
            <p:nvPr/>
          </p:nvPicPr>
          <p:blipFill>
            <a:blip r:embed="rId2" cstate="print"/>
            <a:srcRect/>
            <a:stretch>
              <a:fillRect/>
            </a:stretch>
          </p:blipFill>
          <p:spPr bwMode="auto">
            <a:xfrm>
              <a:off x="4267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4267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7467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5867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5867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7467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2982511" y="2412194"/>
              <a:ext cx="1284689" cy="281013"/>
            </a:xfrm>
            <a:prstGeom prst="rect">
              <a:avLst/>
            </a:prstGeom>
            <a:noFill/>
            <a:ln w="9525">
              <a:noFill/>
              <a:miter lim="800000"/>
              <a:headEnd/>
              <a:tailEnd/>
            </a:ln>
          </p:spPr>
          <p:txBody>
            <a:bodyPr wrap="square">
              <a:spAutoFit/>
            </a:bodyPr>
            <a:lstStyle/>
            <a:p>
              <a:r>
                <a:rPr lang="en-US" sz="2400" dirty="0"/>
                <a:t>Intensity Image</a:t>
              </a:r>
            </a:p>
          </p:txBody>
        </p:sp>
        <p:sp>
          <p:nvSpPr>
            <p:cNvPr id="27658" name="TextBox 12"/>
            <p:cNvSpPr txBox="1">
              <a:spLocks noChangeArrowheads="1"/>
            </p:cNvSpPr>
            <p:nvPr/>
          </p:nvSpPr>
          <p:spPr bwMode="auto">
            <a:xfrm>
              <a:off x="3058711" y="3783794"/>
              <a:ext cx="1208489" cy="281013"/>
            </a:xfrm>
            <a:prstGeom prst="rect">
              <a:avLst/>
            </a:prstGeom>
            <a:noFill/>
            <a:ln w="9525">
              <a:noFill/>
              <a:miter lim="800000"/>
              <a:headEnd/>
              <a:tailEnd/>
            </a:ln>
          </p:spPr>
          <p:txBody>
            <a:bodyPr wrap="square">
              <a:spAutoFit/>
            </a:bodyPr>
            <a:lstStyle/>
            <a:p>
              <a:r>
                <a:rPr lang="en-US" sz="2400" dirty="0"/>
                <a:t>Fourier Image</a:t>
              </a:r>
            </a:p>
          </p:txBody>
        </p:sp>
      </p:grpSp>
    </p:spTree>
    <p:extLst>
      <p:ext uri="{BB962C8B-B14F-4D97-AF65-F5344CB8AC3E}">
        <p14:creationId xmlns:p14="http://schemas.microsoft.com/office/powerpoint/2010/main" val="2699461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Signals can be composed</a:t>
            </a:r>
          </a:p>
        </p:txBody>
      </p:sp>
      <p:grpSp>
        <p:nvGrpSpPr>
          <p:cNvPr id="2" name="Group 1"/>
          <p:cNvGrpSpPr/>
          <p:nvPr/>
        </p:nvGrpSpPr>
        <p:grpSpPr>
          <a:xfrm>
            <a:off x="369670" y="2172231"/>
            <a:ext cx="8404660" cy="3799367"/>
            <a:chOff x="3581400" y="2133600"/>
            <a:chExt cx="5562600" cy="2514600"/>
          </a:xfrm>
        </p:grpSpPr>
        <p:pic>
          <p:nvPicPr>
            <p:cNvPr id="28675" name="Picture 2"/>
            <p:cNvPicPr>
              <a:picLocks noChangeAspect="1" noChangeArrowheads="1"/>
            </p:cNvPicPr>
            <p:nvPr/>
          </p:nvPicPr>
          <p:blipFill>
            <a:blip r:embed="rId2" cstate="print"/>
            <a:srcRect/>
            <a:stretch>
              <a:fillRect/>
            </a:stretch>
          </p:blipFill>
          <p:spPr bwMode="auto">
            <a:xfrm>
              <a:off x="3581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3581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5715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5715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7924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7924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5029200" y="3124201"/>
              <a:ext cx="258021" cy="387032"/>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7239000" y="3124201"/>
              <a:ext cx="258021" cy="387032"/>
            </a:xfrm>
            <a:prstGeom prst="rect">
              <a:avLst/>
            </a:prstGeom>
            <a:noFill/>
            <a:ln w="9525">
              <a:noFill/>
              <a:miter lim="800000"/>
              <a:headEnd/>
              <a:tailEnd/>
            </a:ln>
          </p:spPr>
          <p:txBody>
            <a:bodyPr wrap="none">
              <a:spAutoFit/>
            </a:bodyPr>
            <a:lstStyle/>
            <a:p>
              <a:r>
                <a:rPr lang="en-US" sz="3200"/>
                <a:t>=</a:t>
              </a:r>
            </a:p>
          </p:txBody>
        </p:sp>
      </p:gr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dirty="0"/>
              <a:t>http://sharp.bu.edu/~slehar/fourier/fourier.html#filtering</a:t>
            </a:r>
          </a:p>
          <a:p>
            <a:r>
              <a:rPr lang="en-US" dirty="0"/>
              <a:t>More: http://www.cs.unm.edu/~brayer/vision/fourier.html</a:t>
            </a:r>
          </a:p>
        </p:txBody>
      </p:sp>
    </p:spTree>
    <p:extLst>
      <p:ext uri="{BB962C8B-B14F-4D97-AF65-F5344CB8AC3E}">
        <p14:creationId xmlns:p14="http://schemas.microsoft.com/office/powerpoint/2010/main" val="3908025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mtClean="0"/>
              <a:t>Fourier Transform</a:t>
            </a:r>
          </a:p>
        </p:txBody>
      </p:sp>
      <p:sp>
        <p:nvSpPr>
          <p:cNvPr id="56323" name="Content Placeholder 2"/>
          <p:cNvSpPr>
            <a:spLocks noGrp="1"/>
          </p:cNvSpPr>
          <p:nvPr>
            <p:ph idx="1"/>
          </p:nvPr>
        </p:nvSpPr>
        <p:spPr>
          <a:xfrm>
            <a:off x="628650" y="1825625"/>
            <a:ext cx="8263890" cy="4351338"/>
          </a:xfrm>
        </p:spPr>
        <p:txBody>
          <a:bodyPr/>
          <a:lstStyle/>
          <a:p>
            <a:r>
              <a:rPr lang="en-US" sz="2400" dirty="0"/>
              <a:t>Fourier transform stores the magnitude and phase at each frequency</a:t>
            </a:r>
          </a:p>
          <a:p>
            <a:pPr lvl="1"/>
            <a:r>
              <a:rPr lang="en-US" sz="2000" dirty="0"/>
              <a:t>Magnitude encodes how much signal there is at a particular frequency</a:t>
            </a:r>
          </a:p>
          <a:p>
            <a:pPr lvl="1"/>
            <a:r>
              <a:rPr lang="en-US" sz="2000" dirty="0"/>
              <a:t>Phase encodes spatial information (indirectly)</a:t>
            </a:r>
          </a:p>
          <a:p>
            <a:pPr lvl="1"/>
            <a:r>
              <a:rPr lang="en-US" sz="2000" dirty="0"/>
              <a:t>For mathematical convenience, this is often notated in terms of real and complex numbers</a:t>
            </a:r>
          </a:p>
          <a:p>
            <a:endParaRPr lang="en-US" sz="2400" dirty="0"/>
          </a:p>
          <a:p>
            <a:endParaRPr lang="en-US" sz="2400" dirty="0"/>
          </a:p>
          <a:p>
            <a:endParaRPr lang="en-US" sz="2400" dirty="0"/>
          </a:p>
        </p:txBody>
      </p:sp>
      <p:pic>
        <p:nvPicPr>
          <p:cNvPr id="14347" name="Picture 11" descr=" e^{inx} = \cos(nx)+i\sin(nx), \,"/>
          <p:cNvPicPr>
            <a:picLocks noChangeAspect="1" noChangeArrowheads="1"/>
          </p:cNvPicPr>
          <p:nvPr/>
        </p:nvPicPr>
        <p:blipFill>
          <a:blip r:embed="rId3" cstate="print"/>
          <a:srcRect r="2316"/>
          <a:stretch>
            <a:fillRect/>
          </a:stretch>
        </p:blipFill>
        <p:spPr bwMode="auto">
          <a:xfrm>
            <a:off x="3162300" y="5440680"/>
            <a:ext cx="3048000" cy="323850"/>
          </a:xfrm>
          <a:prstGeom prst="rect">
            <a:avLst/>
          </a:prstGeom>
          <a:noFill/>
          <a:ln w="9525">
            <a:noFill/>
            <a:miter lim="800000"/>
            <a:headEnd/>
            <a:tailEnd/>
          </a:ln>
        </p:spPr>
      </p:pic>
      <p:graphicFrame>
        <p:nvGraphicFramePr>
          <p:cNvPr id="14350" name="Object 27"/>
          <p:cNvGraphicFramePr>
            <a:graphicFrameLocks noChangeAspect="1"/>
          </p:cNvGraphicFramePr>
          <p:nvPr>
            <p:extLst>
              <p:ext uri="{D42A27DB-BD31-4B8C-83A1-F6EECF244321}">
                <p14:modId xmlns:p14="http://schemas.microsoft.com/office/powerpoint/2010/main" val="2605852221"/>
              </p:ext>
            </p:extLst>
          </p:nvPr>
        </p:nvGraphicFramePr>
        <p:xfrm>
          <a:off x="1866900" y="4470718"/>
          <a:ext cx="2933700" cy="596900"/>
        </p:xfrm>
        <a:graphic>
          <a:graphicData uri="http://schemas.openxmlformats.org/presentationml/2006/ole">
            <mc:AlternateContent xmlns:mc="http://schemas.openxmlformats.org/markup-compatibility/2006">
              <mc:Choice xmlns:v="urn:schemas-microsoft-com:vml" Requires="v">
                <p:oleObj spid="_x0000_s28682" name="Equation" r:id="rId4" imgW="1371600" imgH="279360" progId="Equation.3">
                  <p:embed/>
                </p:oleObj>
              </mc:Choice>
              <mc:Fallback>
                <p:oleObj name="Equation" r:id="rId4" imgW="137160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447071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extLst>
              <p:ext uri="{D42A27DB-BD31-4B8C-83A1-F6EECF244321}">
                <p14:modId xmlns:p14="http://schemas.microsoft.com/office/powerpoint/2010/main" val="966403243"/>
              </p:ext>
            </p:extLst>
          </p:nvPr>
        </p:nvGraphicFramePr>
        <p:xfrm>
          <a:off x="6578600" y="4373880"/>
          <a:ext cx="2070100" cy="935038"/>
        </p:xfrm>
        <a:graphic>
          <a:graphicData uri="http://schemas.openxmlformats.org/presentationml/2006/ole">
            <mc:AlternateContent xmlns:mc="http://schemas.openxmlformats.org/markup-compatibility/2006">
              <mc:Choice xmlns:v="urn:schemas-microsoft-com:vml" Requires="v">
                <p:oleObj spid="_x0000_s28683" name="Equation" r:id="rId6" imgW="927000" imgH="419040" progId="Equation.3">
                  <p:embed/>
                </p:oleObj>
              </mc:Choice>
              <mc:Fallback>
                <p:oleObj name="Equation" r:id="rId6" imgW="92700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8600" y="437388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495300" y="4689795"/>
            <a:ext cx="1676400" cy="369887"/>
          </a:xfrm>
          <a:prstGeom prst="rect">
            <a:avLst/>
          </a:prstGeom>
          <a:noFill/>
          <a:ln w="9525">
            <a:noFill/>
            <a:miter lim="800000"/>
            <a:headEnd/>
            <a:tailEnd/>
          </a:ln>
        </p:spPr>
        <p:txBody>
          <a:bodyPr>
            <a:spAutoFit/>
          </a:bodyPr>
          <a:lstStyle/>
          <a:p>
            <a:r>
              <a:rPr lang="en-US"/>
              <a:t>Amplitude:</a:t>
            </a:r>
          </a:p>
        </p:txBody>
      </p:sp>
      <p:sp>
        <p:nvSpPr>
          <p:cNvPr id="15" name="TextBox 14"/>
          <p:cNvSpPr txBox="1">
            <a:spLocks noChangeArrowheads="1"/>
          </p:cNvSpPr>
          <p:nvPr/>
        </p:nvSpPr>
        <p:spPr bwMode="auto">
          <a:xfrm>
            <a:off x="1333500" y="5440680"/>
            <a:ext cx="1716432" cy="369332"/>
          </a:xfrm>
          <a:prstGeom prst="rect">
            <a:avLst/>
          </a:prstGeom>
          <a:noFill/>
          <a:ln w="9525">
            <a:noFill/>
            <a:miter lim="800000"/>
            <a:headEnd/>
            <a:tailEnd/>
          </a:ln>
        </p:spPr>
        <p:txBody>
          <a:bodyPr wrap="none">
            <a:spAutoFit/>
          </a:bodyPr>
          <a:lstStyle/>
          <a:p>
            <a:r>
              <a:rPr lang="en-US"/>
              <a:t>Euler’s formula: </a:t>
            </a:r>
          </a:p>
        </p:txBody>
      </p:sp>
      <p:sp>
        <p:nvSpPr>
          <p:cNvPr id="16" name="TextBox 15"/>
          <p:cNvSpPr txBox="1">
            <a:spLocks noChangeArrowheads="1"/>
          </p:cNvSpPr>
          <p:nvPr/>
        </p:nvSpPr>
        <p:spPr bwMode="auto">
          <a:xfrm>
            <a:off x="5676900" y="4689795"/>
            <a:ext cx="1676400" cy="369887"/>
          </a:xfrm>
          <a:prstGeom prst="rect">
            <a:avLst/>
          </a:prstGeom>
          <a:noFill/>
          <a:ln w="9525">
            <a:noFill/>
            <a:miter lim="800000"/>
            <a:headEnd/>
            <a:tailEnd/>
          </a:ln>
        </p:spPr>
        <p:txBody>
          <a:bodyPr>
            <a:spAutoFit/>
          </a:bodyPr>
          <a:lstStyle/>
          <a:p>
            <a:r>
              <a:rPr lang="en-US"/>
              <a:t>Phase:</a:t>
            </a:r>
          </a:p>
        </p:txBody>
      </p:sp>
    </p:spTree>
    <p:extLst>
      <p:ext uri="{BB962C8B-B14F-4D97-AF65-F5344CB8AC3E}">
        <p14:creationId xmlns:p14="http://schemas.microsoft.com/office/powerpoint/2010/main" val="89548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a:hlinkClick r:id="rId2"/>
              </a:rPr>
              <a:t>http://setosa.io/ev/image-kernels/</a:t>
            </a:r>
            <a:endParaRPr lang="en-US" dirty="0"/>
          </a:p>
        </p:txBody>
      </p:sp>
      <p:pic>
        <p:nvPicPr>
          <p:cNvPr id="4" name="Picture 3"/>
          <p:cNvPicPr>
            <a:picLocks noChangeAspect="1"/>
          </p:cNvPicPr>
          <p:nvPr/>
        </p:nvPicPr>
        <p:blipFill>
          <a:blip r:embed="rId3"/>
          <a:stretch>
            <a:fillRect/>
          </a:stretch>
        </p:blipFill>
        <p:spPr>
          <a:xfrm>
            <a:off x="815465" y="2557389"/>
            <a:ext cx="7513069" cy="3558822"/>
          </a:xfrm>
          <a:prstGeom prst="rect">
            <a:avLst/>
          </a:prstGeom>
        </p:spPr>
      </p:pic>
    </p:spTree>
    <p:extLst>
      <p:ext uri="{BB962C8B-B14F-4D97-AF65-F5344CB8AC3E}">
        <p14:creationId xmlns:p14="http://schemas.microsoft.com/office/powerpoint/2010/main" val="1688249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9"/>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Arial" panose="020B0604020202020204" pitchFamily="34" charset="0"/>
            </a:endParaRPr>
          </a:p>
        </p:txBody>
      </p:sp>
      <p:pic>
        <p:nvPicPr>
          <p:cNvPr id="583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4" name="Text Box 12"/>
          <p:cNvSpPr txBox="1">
            <a:spLocks noChangeArrowheads="1"/>
          </p:cNvSpPr>
          <p:nvPr/>
        </p:nvSpPr>
        <p:spPr bwMode="auto">
          <a:xfrm>
            <a:off x="0" y="3200400"/>
            <a:ext cx="349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rgbClr val="000000"/>
                </a:solidFill>
                <a:latin typeface="Arial" panose="020B0604020202020204" pitchFamily="34" charset="0"/>
              </a:rPr>
              <a:t>Salvador Dali invented Hybrid Images?</a:t>
            </a:r>
            <a:endParaRPr lang="ru-RU" altLang="en-US" sz="1400">
              <a:solidFill>
                <a:srgbClr val="000000"/>
              </a:solidFill>
              <a:latin typeface="Arial" panose="020B0604020202020204" pitchFamily="34" charset="0"/>
            </a:endParaRPr>
          </a:p>
        </p:txBody>
      </p:sp>
      <p:sp>
        <p:nvSpPr>
          <p:cNvPr id="5" name="Text Box 12"/>
          <p:cNvSpPr txBox="1">
            <a:spLocks noChangeArrowheads="1"/>
          </p:cNvSpPr>
          <p:nvPr/>
        </p:nvSpPr>
        <p:spPr bwMode="auto">
          <a:xfrm>
            <a:off x="0" y="5915025"/>
            <a:ext cx="3759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rgbClr val="000000"/>
                </a:solidFill>
                <a:latin typeface="Arial" panose="020B0604020202020204" pitchFamily="34" charset="0"/>
              </a:rPr>
              <a:t>Salvador Dali</a:t>
            </a:r>
            <a:endParaRPr lang="en-US" altLang="en-US" sz="1400">
              <a:solidFill>
                <a:srgbClr val="000000"/>
              </a:solidFill>
              <a:latin typeface="Arial" panose="020B0604020202020204" pitchFamily="34" charset="0"/>
            </a:endParaRPr>
          </a:p>
          <a:p>
            <a:pPr>
              <a:spcBef>
                <a:spcPct val="0"/>
              </a:spcBef>
              <a:buFontTx/>
              <a:buNone/>
            </a:pPr>
            <a:r>
              <a:rPr lang="en-US" altLang="en-US" sz="1400" i="1">
                <a:solidFill>
                  <a:srgbClr val="000000"/>
                </a:solidFill>
                <a:latin typeface="Arial" panose="020B0604020202020204" pitchFamily="34" charset="0"/>
              </a:rPr>
              <a:t>“Gala Contemplating the Mediterranean Sea, </a:t>
            </a:r>
          </a:p>
          <a:p>
            <a:pPr>
              <a:spcBef>
                <a:spcPct val="0"/>
              </a:spcBef>
              <a:buFontTx/>
              <a:buNone/>
            </a:pPr>
            <a:r>
              <a:rPr lang="en-US" altLang="en-US" sz="1400" i="1">
                <a:solidFill>
                  <a:srgbClr val="000000"/>
                </a:solidFill>
                <a:latin typeface="Arial" panose="020B0604020202020204" pitchFamily="34" charset="0"/>
              </a:rPr>
              <a:t>which at 30 meters becomes the portrait </a:t>
            </a:r>
          </a:p>
          <a:p>
            <a:pPr>
              <a:spcBef>
                <a:spcPct val="0"/>
              </a:spcBef>
              <a:buFontTx/>
              <a:buNone/>
            </a:pPr>
            <a:r>
              <a:rPr lang="en-US" altLang="en-US" sz="1400" i="1">
                <a:solidFill>
                  <a:srgbClr val="000000"/>
                </a:solidFill>
                <a:latin typeface="Arial" panose="020B0604020202020204" pitchFamily="34" charset="0"/>
              </a:rPr>
              <a:t>of Abraham Lincoln</a:t>
            </a:r>
            <a:r>
              <a:rPr lang="en-US" altLang="en-US" sz="1400">
                <a:solidFill>
                  <a:srgbClr val="000000"/>
                </a:solidFill>
                <a:latin typeface="Arial" panose="020B0604020202020204" pitchFamily="34" charset="0"/>
              </a:rPr>
              <a:t>”, 1976</a:t>
            </a:r>
            <a:endParaRPr lang="ru-RU"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585135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Arial" panose="020B0604020202020204" pitchFamily="34" charset="0"/>
            </a:endParaRPr>
          </a:p>
        </p:txBody>
      </p:sp>
      <p:sp>
        <p:nvSpPr>
          <p:cNvPr id="59395" name="Rectangle 4"/>
          <p:cNvSpPr>
            <a:spLocks noGrp="1" noChangeArrowheads="1"/>
          </p:cNvSpPr>
          <p:nvPr>
            <p:ph type="title"/>
          </p:nvPr>
        </p:nvSpPr>
        <p:spPr/>
        <p:txBody>
          <a:bodyPr/>
          <a:lstStyle/>
          <a:p>
            <a:endParaRPr lang="ru-RU" altLang="en-US" smtClean="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826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Arial" panose="020B0604020202020204" pitchFamily="34" charset="0"/>
            </a:endParaRPr>
          </a:p>
        </p:txBody>
      </p:sp>
      <p:sp>
        <p:nvSpPr>
          <p:cNvPr id="60419" name="Rectangle 3"/>
          <p:cNvSpPr>
            <a:spLocks noGrp="1" noChangeArrowheads="1"/>
          </p:cNvSpPr>
          <p:nvPr>
            <p:ph type="title"/>
          </p:nvPr>
        </p:nvSpPr>
        <p:spPr/>
        <p:txBody>
          <a:bodyPr/>
          <a:lstStyle/>
          <a:p>
            <a:endParaRPr lang="ru-RU" altLang="en-US" smtClean="0"/>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12402" t="7170" r="10422" b="11575"/>
          <a:stretch>
            <a:fillRect/>
          </a:stretch>
        </p:blipFill>
        <p:spPr bwMode="auto">
          <a:xfrm>
            <a:off x="4038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440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 t="21699" r="52326" b="15581"/>
          <a:stretch/>
        </p:blipFill>
        <p:spPr bwMode="auto">
          <a:xfrm>
            <a:off x="188867" y="21529"/>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69" t="21699" r="5732" b="15581"/>
          <a:stretch/>
        </p:blipFill>
        <p:spPr bwMode="auto">
          <a:xfrm>
            <a:off x="1400184" y="2603834"/>
            <a:ext cx="5486400" cy="425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72384" y="4724400"/>
            <a:ext cx="1431802" cy="338554"/>
          </a:xfrm>
          <a:prstGeom prst="rect">
            <a:avLst/>
          </a:prstGeom>
          <a:noFill/>
        </p:spPr>
        <p:txBody>
          <a:bodyPr wrap="none" rtlCol="0">
            <a:spAutoFit/>
          </a:bodyPr>
          <a:lstStyle/>
          <a:p>
            <a:r>
              <a:rPr lang="en-US" sz="1600" dirty="0"/>
              <a:t>Log Magnitude</a:t>
            </a:r>
          </a:p>
        </p:txBody>
      </p:sp>
      <p:cxnSp>
        <p:nvCxnSpPr>
          <p:cNvPr id="8" name="Straight Arrow Connector 7"/>
          <p:cNvCxnSpPr/>
          <p:nvPr/>
        </p:nvCxnSpPr>
        <p:spPr>
          <a:xfrm flipH="1" flipV="1">
            <a:off x="6886584" y="4638584"/>
            <a:ext cx="6858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88954" y="1821861"/>
            <a:ext cx="2319546" cy="584775"/>
          </a:xfrm>
          <a:prstGeom prst="rect">
            <a:avLst/>
          </a:prstGeom>
          <a:noFill/>
        </p:spPr>
        <p:txBody>
          <a:bodyPr wrap="none" rtlCol="0">
            <a:spAutoFit/>
          </a:bodyPr>
          <a:lstStyle/>
          <a:p>
            <a:r>
              <a:rPr lang="en-US" sz="1600" dirty="0"/>
              <a:t>Strong Vertical Frequency</a:t>
            </a:r>
          </a:p>
          <a:p>
            <a:r>
              <a:rPr lang="en-US" sz="1600" dirty="0"/>
              <a:t>(Sharp Horizontal Edge)</a:t>
            </a:r>
          </a:p>
        </p:txBody>
      </p:sp>
      <p:cxnSp>
        <p:nvCxnSpPr>
          <p:cNvPr id="10" name="Straight Arrow Connector 9"/>
          <p:cNvCxnSpPr/>
          <p:nvPr/>
        </p:nvCxnSpPr>
        <p:spPr>
          <a:xfrm flipH="1">
            <a:off x="3950408" y="2406634"/>
            <a:ext cx="507306" cy="6413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8094" y="2624917"/>
            <a:ext cx="2135906" cy="584775"/>
          </a:xfrm>
          <a:prstGeom prst="rect">
            <a:avLst/>
          </a:prstGeom>
          <a:noFill/>
        </p:spPr>
        <p:txBody>
          <a:bodyPr wrap="none" rtlCol="0">
            <a:spAutoFit/>
          </a:bodyPr>
          <a:lstStyle/>
          <a:p>
            <a:r>
              <a:rPr lang="en-US" sz="1600" dirty="0"/>
              <a:t>Strong </a:t>
            </a:r>
            <a:r>
              <a:rPr lang="en-US" sz="1600" dirty="0" err="1"/>
              <a:t>Horz</a:t>
            </a:r>
            <a:r>
              <a:rPr lang="en-US" sz="1600" dirty="0"/>
              <a:t>. Frequency</a:t>
            </a:r>
          </a:p>
          <a:p>
            <a:r>
              <a:rPr lang="en-US" sz="1600" dirty="0"/>
              <a:t>(Sharp Vert. Edge)</a:t>
            </a:r>
          </a:p>
        </p:txBody>
      </p:sp>
      <p:cxnSp>
        <p:nvCxnSpPr>
          <p:cNvPr id="13" name="Straight Arrow Connector 12"/>
          <p:cNvCxnSpPr/>
          <p:nvPr/>
        </p:nvCxnSpPr>
        <p:spPr>
          <a:xfrm flipH="1">
            <a:off x="6353184" y="3209690"/>
            <a:ext cx="876300" cy="1428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88954" y="2972048"/>
            <a:ext cx="616430" cy="761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57716" y="2590800"/>
            <a:ext cx="1964705" cy="338554"/>
          </a:xfrm>
          <a:prstGeom prst="rect">
            <a:avLst/>
          </a:prstGeom>
          <a:solidFill>
            <a:schemeClr val="bg1">
              <a:alpha val="70000"/>
            </a:schemeClr>
          </a:solidFill>
        </p:spPr>
        <p:txBody>
          <a:bodyPr wrap="none" rtlCol="0">
            <a:spAutoFit/>
          </a:bodyPr>
          <a:lstStyle/>
          <a:p>
            <a:r>
              <a:rPr lang="en-US" sz="1600" dirty="0"/>
              <a:t>Diagonal Frequencies</a:t>
            </a:r>
          </a:p>
        </p:txBody>
      </p:sp>
      <p:sp>
        <p:nvSpPr>
          <p:cNvPr id="22" name="TextBox 21"/>
          <p:cNvSpPr txBox="1"/>
          <p:nvPr/>
        </p:nvSpPr>
        <p:spPr>
          <a:xfrm>
            <a:off x="1458274" y="5334000"/>
            <a:ext cx="1756506" cy="369332"/>
          </a:xfrm>
          <a:prstGeom prst="rect">
            <a:avLst/>
          </a:prstGeom>
          <a:solidFill>
            <a:schemeClr val="bg1">
              <a:alpha val="70000"/>
            </a:schemeClr>
          </a:solidFill>
        </p:spPr>
        <p:txBody>
          <a:bodyPr wrap="none" rtlCol="0">
            <a:spAutoFit/>
          </a:bodyPr>
          <a:lstStyle/>
          <a:p>
            <a:r>
              <a:rPr lang="en-US" dirty="0"/>
              <a:t>Low Frequencies</a:t>
            </a:r>
          </a:p>
        </p:txBody>
      </p:sp>
      <p:cxnSp>
        <p:nvCxnSpPr>
          <p:cNvPr id="23" name="Straight Arrow Connector 22"/>
          <p:cNvCxnSpPr/>
          <p:nvPr/>
        </p:nvCxnSpPr>
        <p:spPr>
          <a:xfrm flipV="1">
            <a:off x="3399833" y="4823252"/>
            <a:ext cx="362553" cy="510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04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smtClean="0"/>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4876800"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3020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fontScale="90000"/>
          </a:bodyPr>
          <a:lstStyle/>
          <a:p>
            <a:pPr>
              <a:defRPr/>
            </a:pPr>
            <a:r>
              <a:rPr lang="en-US" altLang="en-US" dirty="0" smtClean="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313"/>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214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17955"/>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07180"/>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4615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Computing the Fourier Transform</a:t>
            </a:r>
          </a:p>
        </p:txBody>
      </p:sp>
      <p:sp>
        <p:nvSpPr>
          <p:cNvPr id="29699" name="TextBox 4"/>
          <p:cNvSpPr txBox="1">
            <a:spLocks noChangeArrowheads="1"/>
          </p:cNvSpPr>
          <p:nvPr/>
        </p:nvSpPr>
        <p:spPr bwMode="auto">
          <a:xfrm>
            <a:off x="3375660" y="2619373"/>
            <a:ext cx="1256562" cy="369332"/>
          </a:xfrm>
          <a:prstGeom prst="rect">
            <a:avLst/>
          </a:prstGeom>
          <a:noFill/>
          <a:ln w="9525">
            <a:noFill/>
            <a:miter lim="800000"/>
            <a:headEnd/>
            <a:tailEnd/>
          </a:ln>
        </p:spPr>
        <p:txBody>
          <a:bodyPr wrap="none">
            <a:spAutoFit/>
          </a:bodyPr>
          <a:lstStyle/>
          <a:p>
            <a:r>
              <a:rPr lang="en-US"/>
              <a:t>Continuous</a:t>
            </a:r>
          </a:p>
        </p:txBody>
      </p:sp>
      <p:pic>
        <p:nvPicPr>
          <p:cNvPr id="29700" name="Picture 17"/>
          <p:cNvPicPr>
            <a:picLocks noChangeAspect="1" noChangeArrowheads="1"/>
          </p:cNvPicPr>
          <p:nvPr/>
        </p:nvPicPr>
        <p:blipFill>
          <a:blip r:embed="rId2" cstate="print"/>
          <a:srcRect/>
          <a:stretch>
            <a:fillRect/>
          </a:stretch>
        </p:blipFill>
        <p:spPr bwMode="auto">
          <a:xfrm>
            <a:off x="2461260" y="3000373"/>
            <a:ext cx="3467100" cy="1066800"/>
          </a:xfrm>
          <a:prstGeom prst="rect">
            <a:avLst/>
          </a:prstGeom>
          <a:noFill/>
          <a:ln w="9525">
            <a:noFill/>
            <a:miter lim="800000"/>
            <a:headEnd/>
            <a:tailEnd/>
          </a:ln>
        </p:spPr>
      </p:pic>
      <p:pic>
        <p:nvPicPr>
          <p:cNvPr id="29701" name="Picture 18"/>
          <p:cNvPicPr>
            <a:picLocks noChangeAspect="1" noChangeArrowheads="1"/>
          </p:cNvPicPr>
          <p:nvPr/>
        </p:nvPicPr>
        <p:blipFill>
          <a:blip r:embed="rId3" cstate="print"/>
          <a:srcRect/>
          <a:stretch>
            <a:fillRect/>
          </a:stretch>
        </p:blipFill>
        <p:spPr bwMode="auto">
          <a:xfrm>
            <a:off x="2537460" y="4524375"/>
            <a:ext cx="3543300" cy="1266825"/>
          </a:xfrm>
          <a:prstGeom prst="rect">
            <a:avLst/>
          </a:prstGeom>
          <a:noFill/>
          <a:ln w="9525">
            <a:noFill/>
            <a:miter lim="800000"/>
            <a:headEnd/>
            <a:tailEnd/>
          </a:ln>
        </p:spPr>
      </p:pic>
      <p:sp>
        <p:nvSpPr>
          <p:cNvPr id="29702" name="TextBox 7"/>
          <p:cNvSpPr txBox="1">
            <a:spLocks noChangeArrowheads="1"/>
          </p:cNvSpPr>
          <p:nvPr/>
        </p:nvSpPr>
        <p:spPr bwMode="auto">
          <a:xfrm>
            <a:off x="3299460" y="4295773"/>
            <a:ext cx="948978" cy="369332"/>
          </a:xfrm>
          <a:prstGeom prst="rect">
            <a:avLst/>
          </a:prstGeom>
          <a:noFill/>
          <a:ln w="9525">
            <a:noFill/>
            <a:miter lim="800000"/>
            <a:headEnd/>
            <a:tailEnd/>
          </a:ln>
        </p:spPr>
        <p:txBody>
          <a:bodyPr wrap="none">
            <a:spAutoFit/>
          </a:bodyPr>
          <a:lstStyle/>
          <a:p>
            <a:r>
              <a:rPr lang="en-US"/>
              <a:t>Discrete</a:t>
            </a:r>
          </a:p>
        </p:txBody>
      </p:sp>
      <p:sp>
        <p:nvSpPr>
          <p:cNvPr id="29703" name="TextBox 8"/>
          <p:cNvSpPr txBox="1">
            <a:spLocks noChangeArrowheads="1"/>
          </p:cNvSpPr>
          <p:nvPr/>
        </p:nvSpPr>
        <p:spPr bwMode="auto">
          <a:xfrm>
            <a:off x="6271260" y="5068886"/>
            <a:ext cx="1407758" cy="369332"/>
          </a:xfrm>
          <a:prstGeom prst="rect">
            <a:avLst/>
          </a:prstGeom>
          <a:noFill/>
          <a:ln w="9525">
            <a:noFill/>
            <a:miter lim="800000"/>
            <a:headEnd/>
            <a:tailEnd/>
          </a:ln>
        </p:spPr>
        <p:txBody>
          <a:bodyPr wrap="none">
            <a:spAutoFit/>
          </a:bodyPr>
          <a:lstStyle/>
          <a:p>
            <a:r>
              <a:rPr lang="en-US" i="1"/>
              <a:t>k = -N/2..N/2</a:t>
            </a:r>
          </a:p>
        </p:txBody>
      </p:sp>
      <p:pic>
        <p:nvPicPr>
          <p:cNvPr id="29704" name="Picture 3"/>
          <p:cNvPicPr>
            <a:picLocks noChangeAspect="1" noChangeArrowheads="1"/>
          </p:cNvPicPr>
          <p:nvPr/>
        </p:nvPicPr>
        <p:blipFill>
          <a:blip r:embed="rId4" cstate="print"/>
          <a:srcRect/>
          <a:stretch>
            <a:fillRect/>
          </a:stretch>
        </p:blipFill>
        <p:spPr bwMode="auto">
          <a:xfrm>
            <a:off x="2537460" y="1476375"/>
            <a:ext cx="3448050" cy="714375"/>
          </a:xfrm>
          <a:prstGeom prst="rect">
            <a:avLst/>
          </a:prstGeom>
          <a:noFill/>
          <a:ln w="9525">
            <a:noFill/>
            <a:miter lim="800000"/>
            <a:headEnd/>
            <a:tailEnd/>
          </a:ln>
        </p:spPr>
      </p:pic>
      <p:sp>
        <p:nvSpPr>
          <p:cNvPr id="29705" name="TextBox 11"/>
          <p:cNvSpPr txBox="1">
            <a:spLocks noChangeArrowheads="1"/>
          </p:cNvSpPr>
          <p:nvPr/>
        </p:nvSpPr>
        <p:spPr bwMode="auto">
          <a:xfrm>
            <a:off x="1295402" y="5791200"/>
            <a:ext cx="3872663" cy="400110"/>
          </a:xfrm>
          <a:prstGeom prst="rect">
            <a:avLst/>
          </a:prstGeom>
          <a:noFill/>
          <a:ln w="9525">
            <a:noFill/>
            <a:miter lim="800000"/>
            <a:headEnd/>
            <a:tailEnd/>
          </a:ln>
        </p:spPr>
        <p:txBody>
          <a:bodyPr wrap="none">
            <a:spAutoFit/>
          </a:bodyPr>
          <a:lstStyle/>
          <a:p>
            <a:r>
              <a:rPr lang="en-US" sz="2000" dirty="0"/>
              <a:t>Fast Fourier Transform (FFT): </a:t>
            </a:r>
            <a:r>
              <a:rPr lang="en-US" sz="2000" dirty="0" err="1"/>
              <a:t>NlogN</a:t>
            </a:r>
            <a:endParaRPr lang="en-US" sz="2000" dirty="0"/>
          </a:p>
        </p:txBody>
      </p:sp>
    </p:spTree>
    <p:extLst>
      <p:ext uri="{BB962C8B-B14F-4D97-AF65-F5344CB8AC3E}">
        <p14:creationId xmlns:p14="http://schemas.microsoft.com/office/powerpoint/2010/main" val="38180592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The Convolution Theorem</a:t>
            </a:r>
          </a:p>
        </p:txBody>
      </p:sp>
      <p:sp>
        <p:nvSpPr>
          <p:cNvPr id="488451" name="Rectangle 3"/>
          <p:cNvSpPr>
            <a:spLocks noGrp="1" noChangeArrowheads="1"/>
          </p:cNvSpPr>
          <p:nvPr>
            <p:ph sz="half" idx="1"/>
          </p:nvPr>
        </p:nvSpPr>
        <p:spPr>
          <a:xfrm>
            <a:off x="533400" y="914400"/>
            <a:ext cx="7924800" cy="5257800"/>
          </a:xfrm>
        </p:spPr>
        <p:txBody>
          <a:bodyPr>
            <a:normAutofit lnSpcReduction="10000"/>
          </a:bodyPr>
          <a:lstStyle/>
          <a:p>
            <a:pPr marL="0" indent="0">
              <a:defRPr/>
            </a:pPr>
            <a:endParaRPr lang="en-US" dirty="0" smtClean="0"/>
          </a:p>
          <a:p>
            <a:pPr>
              <a:lnSpc>
                <a:spcPct val="90000"/>
              </a:lnSpc>
              <a:defRPr/>
            </a:pPr>
            <a:r>
              <a:rPr lang="en-US" dirty="0" smtClean="0"/>
              <a:t>The Fourier transform of the convolution of two functions is the product of their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dirty="0" smtClean="0"/>
              <a:t>The inverse Fourier transform of the product of two Fourier transforms is the convolution of the two inverse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b="1" dirty="0" smtClean="0"/>
              <a:t>Convolution</a:t>
            </a:r>
            <a:r>
              <a:rPr lang="en-US" dirty="0" smtClean="0"/>
              <a:t> in spatial domain is equivalent to </a:t>
            </a:r>
            <a:r>
              <a:rPr lang="en-US" b="1" dirty="0" smtClean="0"/>
              <a:t>multiplication</a:t>
            </a:r>
            <a:r>
              <a:rPr lang="en-US" dirty="0" smtClean="0"/>
              <a:t> in frequency domain!</a:t>
            </a:r>
          </a:p>
        </p:txBody>
      </p:sp>
      <p:graphicFrame>
        <p:nvGraphicFramePr>
          <p:cNvPr id="488452" name="Object 4"/>
          <p:cNvGraphicFramePr>
            <a:graphicFrameLocks noChangeAspect="1"/>
          </p:cNvGraphicFramePr>
          <p:nvPr/>
        </p:nvGraphicFramePr>
        <p:xfrm>
          <a:off x="2341565" y="2362200"/>
          <a:ext cx="4003675" cy="615950"/>
        </p:xfrm>
        <a:graphic>
          <a:graphicData uri="http://schemas.openxmlformats.org/presentationml/2006/ole">
            <mc:AlternateContent xmlns:mc="http://schemas.openxmlformats.org/markup-compatibility/2006">
              <mc:Choice xmlns:v="urn:schemas-microsoft-com:vml" Requires="v">
                <p:oleObj spid="_x0000_s29704" name="Equation" r:id="rId3" imgW="1231560" imgH="203040" progId="Equation.3">
                  <p:embed/>
                </p:oleObj>
              </mc:Choice>
              <mc:Fallback>
                <p:oleObj name="Equation" r:id="rId3" imgW="123156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5"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40" y="4384677"/>
          <a:ext cx="5114925" cy="720725"/>
        </p:xfrm>
        <a:graphic>
          <a:graphicData uri="http://schemas.openxmlformats.org/presentationml/2006/ole">
            <mc:AlternateContent xmlns:mc="http://schemas.openxmlformats.org/markup-compatibility/2006">
              <mc:Choice xmlns:v="urn:schemas-microsoft-com:vml" Requires="v">
                <p:oleObj spid="_x0000_s29705" name="Equation" r:id="rId5" imgW="1511280" imgH="228600" progId="Equation.3">
                  <p:embed/>
                </p:oleObj>
              </mc:Choice>
              <mc:Fallback>
                <p:oleObj name="Equation" r:id="rId5" imgW="15112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40" y="4384677"/>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0851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smtClean="0"/>
              <a:t>Properties of Fourier Transforms</a:t>
            </a:r>
          </a:p>
        </p:txBody>
      </p:sp>
      <p:sp>
        <p:nvSpPr>
          <p:cNvPr id="30723" name="Content Placeholder 5"/>
          <p:cNvSpPr>
            <a:spLocks noGrp="1"/>
          </p:cNvSpPr>
          <p:nvPr>
            <p:ph idx="1"/>
          </p:nvPr>
        </p:nvSpPr>
        <p:spPr>
          <a:xfrm>
            <a:off x="533400" y="1066802"/>
            <a:ext cx="8229600" cy="5135563"/>
          </a:xfrm>
        </p:spPr>
        <p:txBody>
          <a:bodyPr/>
          <a:lstStyle/>
          <a:p>
            <a:endParaRPr lang="en-US" smtClean="0"/>
          </a:p>
          <a:p>
            <a:r>
              <a:rPr lang="en-US" smtClean="0"/>
              <a:t>Linearity</a:t>
            </a:r>
          </a:p>
          <a:p>
            <a:endParaRPr lang="en-US" smtClean="0"/>
          </a:p>
          <a:p>
            <a:r>
              <a:rPr lang="en-US" smtClean="0"/>
              <a:t>Fourier transform of a real signal is symmetric about the origin</a:t>
            </a:r>
          </a:p>
          <a:p>
            <a:endParaRPr lang="en-US" smtClean="0"/>
          </a:p>
          <a:p>
            <a:r>
              <a:rPr lang="en-US" smtClean="0"/>
              <a:t>The energy of the signal is the same as the energy of its Fourier transform</a:t>
            </a:r>
          </a:p>
          <a:p>
            <a:endParaRPr lang="en-US" smtClean="0"/>
          </a:p>
          <a:p>
            <a:endParaRPr lang="en-US" smtClean="0"/>
          </a:p>
        </p:txBody>
      </p:sp>
      <p:pic>
        <p:nvPicPr>
          <p:cNvPr id="30724" name="Picture 2" descr="\begin{displaymath}{\cal F}[a x(t)+b y(t)]=a{\cal F}[x(t)]+b{\cal F}[y(t)] \end{displaymath}"/>
          <p:cNvPicPr>
            <a:picLocks noChangeAspect="1" noChangeArrowheads="1"/>
          </p:cNvPicPr>
          <p:nvPr/>
        </p:nvPicPr>
        <p:blipFill>
          <a:blip r:embed="rId2" cstate="print"/>
          <a:srcRect l="27628"/>
          <a:stretch>
            <a:fillRect/>
          </a:stretch>
        </p:blipFill>
        <p:spPr bwMode="auto">
          <a:xfrm>
            <a:off x="2667002" y="1600200"/>
            <a:ext cx="5789613" cy="609600"/>
          </a:xfrm>
          <a:prstGeom prst="rect">
            <a:avLst/>
          </a:prstGeom>
          <a:noFill/>
          <a:ln w="9525">
            <a:noFill/>
            <a:miter lim="800000"/>
            <a:headEnd/>
            <a:tailEnd/>
          </a:ln>
        </p:spPr>
      </p:pic>
      <p:sp>
        <p:nvSpPr>
          <p:cNvPr id="30725" name="TextBox 9"/>
          <p:cNvSpPr txBox="1">
            <a:spLocks noChangeArrowheads="1"/>
          </p:cNvSpPr>
          <p:nvPr/>
        </p:nvSpPr>
        <p:spPr bwMode="auto">
          <a:xfrm>
            <a:off x="6573840" y="6488113"/>
            <a:ext cx="2245743" cy="369332"/>
          </a:xfrm>
          <a:prstGeom prst="rect">
            <a:avLst/>
          </a:prstGeom>
          <a:noFill/>
          <a:ln w="9525">
            <a:noFill/>
            <a:miter lim="800000"/>
            <a:headEnd/>
            <a:tailEnd/>
          </a:ln>
        </p:spPr>
        <p:txBody>
          <a:bodyPr wrap="none">
            <a:spAutoFit/>
          </a:bodyPr>
          <a:lstStyle/>
          <a:p>
            <a:r>
              <a:rPr lang="en-US"/>
              <a:t>See Szeliski Book (3.4)</a:t>
            </a:r>
          </a:p>
        </p:txBody>
      </p:sp>
    </p:spTree>
    <p:extLst>
      <p:ext uri="{BB962C8B-B14F-4D97-AF65-F5344CB8AC3E}">
        <p14:creationId xmlns:p14="http://schemas.microsoft.com/office/powerpoint/2010/main" val="2827393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47700" y="-250604"/>
            <a:ext cx="7886700" cy="1325563"/>
          </a:xfrm>
        </p:spPr>
        <p:txBody>
          <a:bodyPr/>
          <a:lstStyle/>
          <a:p>
            <a:r>
              <a:rPr lang="en-US" altLang="en-US" dirty="0" smtClean="0"/>
              <a:t>Review: questions</a:t>
            </a:r>
          </a:p>
        </p:txBody>
      </p:sp>
      <p:sp>
        <p:nvSpPr>
          <p:cNvPr id="27651" name="Content Placeholder 2"/>
          <p:cNvSpPr>
            <a:spLocks noGrp="1"/>
          </p:cNvSpPr>
          <p:nvPr>
            <p:ph idx="1"/>
          </p:nvPr>
        </p:nvSpPr>
        <p:spPr>
          <a:xfrm>
            <a:off x="397669" y="1181100"/>
            <a:ext cx="8229600" cy="609600"/>
          </a:xfrm>
        </p:spPr>
        <p:txBody>
          <a:bodyPr/>
          <a:lstStyle/>
          <a:p>
            <a:pPr marL="514350" indent="-514350">
              <a:buFont typeface="Arial" panose="020B0604020202020204" pitchFamily="34" charset="0"/>
              <a:buNone/>
            </a:pPr>
            <a:r>
              <a:rPr lang="en-US" altLang="en-US" dirty="0" smtClean="0"/>
              <a:t>Fill in the blanks:</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3"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4">
            <a:extLst>
              <a:ext uri="{28A0092B-C50C-407E-A947-70E740481C1C}">
                <a14:useLocalDpi xmlns:a14="http://schemas.microsoft.com/office/drawing/2010/main" val="0"/>
              </a:ext>
            </a:extLst>
          </a:blip>
          <a:srcRect l="16667" t="4167" r="13542" b="4167"/>
          <a:stretch>
            <a:fillRect/>
          </a:stretch>
        </p:blipFill>
        <p:spPr bwMode="auto">
          <a:xfrm>
            <a:off x="7536443" y="2645294"/>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5" cstate="print">
            <a:extLst>
              <a:ext uri="{28A0092B-C50C-407E-A947-70E740481C1C}">
                <a14:useLocalDpi xmlns:a14="http://schemas.microsoft.com/office/drawing/2010/main" val="0"/>
              </a:ext>
            </a:extLst>
          </a:blip>
          <a:srcRect l="17708" t="5556" r="16667" b="6944"/>
          <a:stretch>
            <a:fillRect/>
          </a:stretch>
        </p:blipFill>
        <p:spPr bwMode="auto">
          <a:xfrm>
            <a:off x="7086600" y="3336925"/>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695" y="3381375"/>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4346" y="5116511"/>
            <a:ext cx="224812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Courier New" panose="02070309020205020404" pitchFamily="49" charset="0"/>
                <a:cs typeface="Courier New" panose="02070309020205020404" pitchFamily="49" charset="0"/>
              </a:rPr>
              <a:t>a) _ = D * B </a:t>
            </a:r>
          </a:p>
          <a:p>
            <a:pPr eaLnBrk="1" hangingPunct="1">
              <a:spcBef>
                <a:spcPct val="0"/>
              </a:spcBef>
              <a:buFontTx/>
              <a:buNone/>
            </a:pPr>
            <a:r>
              <a:rPr lang="en-US" altLang="en-US" sz="2400">
                <a:latin typeface="Courier New" panose="02070309020205020404" pitchFamily="49" charset="0"/>
                <a:cs typeface="Courier New" panose="02070309020205020404" pitchFamily="49" charset="0"/>
              </a:rPr>
              <a:t>b) A = _ * _</a:t>
            </a:r>
          </a:p>
          <a:p>
            <a:pPr eaLnBrk="1" hangingPunct="1">
              <a:spcBef>
                <a:spcPct val="0"/>
              </a:spcBef>
              <a:buFontTx/>
              <a:buNone/>
            </a:pPr>
            <a:r>
              <a:rPr lang="en-US" altLang="en-US" sz="2400">
                <a:latin typeface="Courier New" panose="02070309020205020404" pitchFamily="49" charset="0"/>
                <a:cs typeface="Courier New" panose="02070309020205020404" pitchFamily="49" charset="0"/>
              </a:rPr>
              <a:t>c) F = D * _</a:t>
            </a:r>
          </a:p>
          <a:p>
            <a:pPr eaLnBrk="1" hangingPunct="1">
              <a:spcBef>
                <a:spcPct val="0"/>
              </a:spcBef>
              <a:buFontTx/>
              <a:buNone/>
            </a:pPr>
            <a:r>
              <a:rPr lang="en-US" altLang="en-US" sz="2400">
                <a:latin typeface="Courier New" panose="02070309020205020404" pitchFamily="49" charset="0"/>
                <a:cs typeface="Courier New" panose="02070309020205020404" pitchFamily="49" charset="0"/>
              </a:rPr>
              <a:t>d) _ = D * D</a:t>
            </a:r>
          </a:p>
          <a:p>
            <a:pPr eaLnBrk="1" hangingPunct="1">
              <a:spcBef>
                <a:spcPct val="0"/>
              </a:spcBef>
              <a:buFontTx/>
              <a:buNone/>
            </a:pPr>
            <a:endParaRPr lang="en-US" altLang="en-US">
              <a:latin typeface="Arial" panose="020B0604020202020204" pitchFamily="34" charset="0"/>
            </a:endParaRPr>
          </a:p>
        </p:txBody>
      </p:sp>
      <p:sp>
        <p:nvSpPr>
          <p:cNvPr id="27658"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27659" name="TextBox 13"/>
          <p:cNvSpPr txBox="1">
            <a:spLocks noChangeArrowheads="1"/>
          </p:cNvSpPr>
          <p:nvPr/>
        </p:nvSpPr>
        <p:spPr bwMode="auto">
          <a:xfrm>
            <a:off x="7307843" y="2645294"/>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t>
            </a:r>
          </a:p>
        </p:txBody>
      </p:sp>
      <p:sp>
        <p:nvSpPr>
          <p:cNvPr id="27660"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27661" name="TextBox 15"/>
          <p:cNvSpPr txBox="1">
            <a:spLocks noChangeArrowheads="1"/>
          </p:cNvSpPr>
          <p:nvPr/>
        </p:nvSpPr>
        <p:spPr bwMode="auto">
          <a:xfrm>
            <a:off x="6333508"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8">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212734"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4358" y="5027611"/>
            <a:ext cx="2371571" cy="1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206384" y="381238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0" cstate="print">
            <a:extLst>
              <a:ext uri="{28A0092B-C50C-407E-A947-70E740481C1C}">
                <a14:useLocalDpi xmlns:a14="http://schemas.microsoft.com/office/drawing/2010/main" val="0"/>
              </a:ext>
            </a:extLst>
          </a:blip>
          <a:srcRect l="9375" t="13889" r="8333" b="13889"/>
          <a:stretch>
            <a:fillRect/>
          </a:stretch>
        </p:blipFill>
        <p:spPr bwMode="auto">
          <a:xfrm>
            <a:off x="3433455" y="3313146"/>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3100934" y="3733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a:t>
            </a:r>
          </a:p>
        </p:txBody>
      </p:sp>
      <p:sp>
        <p:nvSpPr>
          <p:cNvPr id="27668" name="TextBox 22"/>
          <p:cNvSpPr txBox="1">
            <a:spLocks noChangeArrowheads="1"/>
          </p:cNvSpPr>
          <p:nvPr/>
        </p:nvSpPr>
        <p:spPr bwMode="auto">
          <a:xfrm>
            <a:off x="206384"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a:blip r:embed="rId11" cstate="print">
            <a:extLst>
              <a:ext uri="{28A0092B-C50C-407E-A947-70E740481C1C}">
                <a14:useLocalDpi xmlns:a14="http://schemas.microsoft.com/office/drawing/2010/main" val="0"/>
              </a:ext>
            </a:extLst>
          </a:blip>
          <a:srcRect l="7292" t="12500" r="7292" b="12500"/>
          <a:stretch>
            <a:fillRect/>
          </a:stretch>
        </p:blipFill>
        <p:spPr bwMode="auto">
          <a:xfrm>
            <a:off x="3493780" y="5027612"/>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a:t>
            </a:r>
          </a:p>
        </p:txBody>
      </p:sp>
      <p:cxnSp>
        <p:nvCxnSpPr>
          <p:cNvPr id="27" name="Straight Arrow Connector 26"/>
          <p:cNvCxnSpPr>
            <a:stCxn id="27672"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72"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Filtering Operator</a:t>
            </a:r>
          </a:p>
        </p:txBody>
      </p:sp>
      <p:sp>
        <p:nvSpPr>
          <p:cNvPr id="25" name="TextBox 24"/>
          <p:cNvSpPr txBox="1"/>
          <p:nvPr/>
        </p:nvSpPr>
        <p:spPr>
          <a:xfrm>
            <a:off x="7942263" y="6550025"/>
            <a:ext cx="1201737" cy="307975"/>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Slide: </a:t>
            </a: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2694948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Filtering in spatial domain</a:t>
            </a:r>
          </a:p>
        </p:txBody>
      </p:sp>
      <p:pic>
        <p:nvPicPr>
          <p:cNvPr id="31747" name="Picture 2"/>
          <p:cNvPicPr>
            <a:picLocks noChangeAspect="1" noChangeArrowheads="1"/>
          </p:cNvPicPr>
          <p:nvPr/>
        </p:nvPicPr>
        <p:blipFill>
          <a:blip r:embed="rId2" cstate="print"/>
          <a:srcRect l="61539" t="12923" r="12308" b="45232"/>
          <a:stretch>
            <a:fillRect/>
          </a:stretch>
        </p:blipFill>
        <p:spPr bwMode="auto">
          <a:xfrm>
            <a:off x="3962400" y="3733800"/>
            <a:ext cx="762000" cy="762000"/>
          </a:xfrm>
          <a:prstGeom prst="rect">
            <a:avLst/>
          </a:prstGeom>
          <a:noFill/>
          <a:ln w="9525">
            <a:noFill/>
            <a:miter lim="800000"/>
            <a:headEnd/>
            <a:tailEnd/>
          </a:ln>
        </p:spPr>
      </p:pic>
      <p:grpSp>
        <p:nvGrpSpPr>
          <p:cNvPr id="31748" name="Group 5"/>
          <p:cNvGrpSpPr>
            <a:grpSpLocks noChangeAspect="1"/>
          </p:cNvGrpSpPr>
          <p:nvPr/>
        </p:nvGrpSpPr>
        <p:grpSpPr bwMode="auto">
          <a:xfrm>
            <a:off x="6858000" y="159545"/>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dirty="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1749" name="Picture 3"/>
          <p:cNvPicPr>
            <a:picLocks noChangeAspect="1" noChangeArrowheads="1"/>
          </p:cNvPicPr>
          <p:nvPr/>
        </p:nvPicPr>
        <p:blipFill>
          <a:blip r:embed="rId3" cstate="print"/>
          <a:srcRect l="24074" t="59259" r="44444" b="5185"/>
          <a:stretch>
            <a:fillRect/>
          </a:stretch>
        </p:blipFill>
        <p:spPr bwMode="auto">
          <a:xfrm>
            <a:off x="5473700" y="2743200"/>
            <a:ext cx="3670300" cy="2590800"/>
          </a:xfrm>
          <a:prstGeom prst="rect">
            <a:avLst/>
          </a:prstGeom>
          <a:noFill/>
          <a:ln w="9525">
            <a:noFill/>
            <a:miter lim="800000"/>
            <a:headEnd/>
            <a:tailEnd/>
          </a:ln>
        </p:spPr>
      </p:pic>
      <p:pic>
        <p:nvPicPr>
          <p:cNvPr id="31750" name="Picture 3"/>
          <p:cNvPicPr>
            <a:picLocks noChangeAspect="1" noChangeArrowheads="1"/>
          </p:cNvPicPr>
          <p:nvPr/>
        </p:nvPicPr>
        <p:blipFill>
          <a:blip r:embed="rId3" cstate="print"/>
          <a:srcRect l="22221" t="14815" r="44444" b="46667"/>
          <a:stretch>
            <a:fillRect/>
          </a:stretch>
        </p:blipFill>
        <p:spPr bwMode="auto">
          <a:xfrm>
            <a:off x="0" y="2743200"/>
            <a:ext cx="3352800" cy="2420938"/>
          </a:xfrm>
          <a:prstGeom prst="rect">
            <a:avLst/>
          </a:prstGeom>
          <a:noFill/>
          <a:ln w="9525">
            <a:noFill/>
            <a:miter lim="800000"/>
            <a:headEnd/>
            <a:tailEnd/>
          </a:ln>
        </p:spPr>
      </p:pic>
      <p:sp>
        <p:nvSpPr>
          <p:cNvPr id="30" name="TextBox 29"/>
          <p:cNvSpPr txBox="1"/>
          <p:nvPr/>
        </p:nvSpPr>
        <p:spPr>
          <a:xfrm>
            <a:off x="3352800" y="3581400"/>
            <a:ext cx="747320" cy="1446550"/>
          </a:xfrm>
          <a:prstGeom prst="rect">
            <a:avLst/>
          </a:prstGeom>
          <a:noFill/>
        </p:spPr>
        <p:txBody>
          <a:bodyPr wrap="none">
            <a:spAutoFit/>
          </a:bodyPr>
          <a:lstStyle/>
          <a:p>
            <a:pPr>
              <a:defRPr/>
            </a:pPr>
            <a:r>
              <a:rPr lang="en-US" sz="8800" dirty="0">
                <a:solidFill>
                  <a:schemeClr val="accent1">
                    <a:lumMod val="75000"/>
                  </a:schemeClr>
                </a:solidFill>
              </a:rPr>
              <a:t>*</a:t>
            </a:r>
          </a:p>
        </p:txBody>
      </p:sp>
      <p:sp>
        <p:nvSpPr>
          <p:cNvPr id="31" name="TextBox 30"/>
          <p:cNvSpPr txBox="1"/>
          <p:nvPr/>
        </p:nvSpPr>
        <p:spPr>
          <a:xfrm>
            <a:off x="4800600" y="3632202"/>
            <a:ext cx="567784" cy="1015663"/>
          </a:xfrm>
          <a:prstGeom prst="rect">
            <a:avLst/>
          </a:prstGeom>
          <a:noFill/>
        </p:spPr>
        <p:txBody>
          <a:bodyPr wrap="none">
            <a:spAutoFit/>
          </a:bodyPr>
          <a:lstStyle/>
          <a:p>
            <a:pPr>
              <a:defRPr/>
            </a:pPr>
            <a:r>
              <a:rPr lang="en-US" sz="6000" dirty="0">
                <a:solidFill>
                  <a:schemeClr val="accent1">
                    <a:lumMod val="75000"/>
                  </a:schemeClr>
                </a:solidFill>
              </a:rPr>
              <a:t>=</a:t>
            </a:r>
          </a:p>
        </p:txBody>
      </p:sp>
    </p:spTree>
    <p:extLst>
      <p:ext uri="{BB962C8B-B14F-4D97-AF65-F5344CB8AC3E}">
        <p14:creationId xmlns:p14="http://schemas.microsoft.com/office/powerpoint/2010/main" val="3201739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Filtering in frequency domain</a:t>
            </a:r>
          </a:p>
        </p:txBody>
      </p:sp>
      <p:pic>
        <p:nvPicPr>
          <p:cNvPr id="32771" name="Picture 2"/>
          <p:cNvPicPr>
            <a:picLocks noChangeAspect="1" noChangeArrowheads="1"/>
          </p:cNvPicPr>
          <p:nvPr/>
        </p:nvPicPr>
        <p:blipFill>
          <a:blip r:embed="rId2" cstate="print"/>
          <a:srcRect l="12308" t="45232" r="61539" b="12923"/>
          <a:stretch>
            <a:fillRect/>
          </a:stretch>
        </p:blipFill>
        <p:spPr bwMode="auto">
          <a:xfrm>
            <a:off x="7543800" y="533400"/>
            <a:ext cx="762000" cy="762000"/>
          </a:xfrm>
          <a:prstGeom prst="rect">
            <a:avLst/>
          </a:prstGeom>
          <a:noFill/>
          <a:ln w="9525">
            <a:noFill/>
            <a:miter lim="800000"/>
            <a:headEnd/>
            <a:tailEnd/>
          </a:ln>
        </p:spPr>
      </p:pic>
      <p:pic>
        <p:nvPicPr>
          <p:cNvPr id="32772" name="Picture 2"/>
          <p:cNvPicPr>
            <a:picLocks noChangeAspect="1" noChangeArrowheads="1"/>
          </p:cNvPicPr>
          <p:nvPr/>
        </p:nvPicPr>
        <p:blipFill>
          <a:blip r:embed="rId3" cstate="print"/>
          <a:srcRect l="50603" t="52437" r="24097" b="18646"/>
          <a:stretch>
            <a:fillRect/>
          </a:stretch>
        </p:blipFill>
        <p:spPr bwMode="auto">
          <a:xfrm>
            <a:off x="6477000" y="2514600"/>
            <a:ext cx="2286000" cy="1633538"/>
          </a:xfrm>
          <a:prstGeom prst="rect">
            <a:avLst/>
          </a:prstGeom>
          <a:noFill/>
          <a:ln w="9525">
            <a:noFill/>
            <a:miter lim="800000"/>
            <a:headEnd/>
            <a:tailEnd/>
          </a:ln>
        </p:spPr>
      </p:pic>
      <p:pic>
        <p:nvPicPr>
          <p:cNvPr id="32773" name="Picture 3"/>
          <p:cNvPicPr>
            <a:picLocks noChangeAspect="1" noChangeArrowheads="1"/>
          </p:cNvPicPr>
          <p:nvPr/>
        </p:nvPicPr>
        <p:blipFill>
          <a:blip r:embed="rId4" cstate="print"/>
          <a:srcRect l="24074" t="59259" r="44444" b="5185"/>
          <a:stretch>
            <a:fillRect/>
          </a:stretch>
        </p:blipFill>
        <p:spPr bwMode="auto">
          <a:xfrm>
            <a:off x="0" y="4867277"/>
            <a:ext cx="2819400" cy="1990725"/>
          </a:xfrm>
          <a:prstGeom prst="rect">
            <a:avLst/>
          </a:prstGeom>
          <a:noFill/>
          <a:ln w="9525">
            <a:noFill/>
            <a:miter lim="800000"/>
            <a:headEnd/>
            <a:tailEnd/>
          </a:ln>
        </p:spPr>
      </p:pic>
      <p:pic>
        <p:nvPicPr>
          <p:cNvPr id="32774" name="Picture 3"/>
          <p:cNvPicPr>
            <a:picLocks noChangeAspect="1" noChangeArrowheads="1"/>
          </p:cNvPicPr>
          <p:nvPr/>
        </p:nvPicPr>
        <p:blipFill>
          <a:blip r:embed="rId4" cstate="print"/>
          <a:srcRect l="59259" t="62222" r="14815" b="8148"/>
          <a:stretch>
            <a:fillRect/>
          </a:stretch>
        </p:blipFill>
        <p:spPr bwMode="auto">
          <a:xfrm>
            <a:off x="4724400" y="4789488"/>
            <a:ext cx="2895600" cy="2068512"/>
          </a:xfrm>
          <a:prstGeom prst="rect">
            <a:avLst/>
          </a:prstGeom>
          <a:noFill/>
          <a:ln w="9525">
            <a:noFill/>
            <a:miter lim="800000"/>
            <a:headEnd/>
            <a:tailEnd/>
          </a:ln>
        </p:spPr>
      </p:pic>
      <p:pic>
        <p:nvPicPr>
          <p:cNvPr id="32775" name="Picture 3"/>
          <p:cNvPicPr>
            <a:picLocks noChangeAspect="1" noChangeArrowheads="1"/>
          </p:cNvPicPr>
          <p:nvPr/>
        </p:nvPicPr>
        <p:blipFill>
          <a:blip r:embed="rId4" cstate="print"/>
          <a:srcRect l="59259" t="14815" r="9259" b="46667"/>
          <a:stretch>
            <a:fillRect/>
          </a:stretch>
        </p:blipFill>
        <p:spPr bwMode="auto">
          <a:xfrm>
            <a:off x="3505200" y="2362202"/>
            <a:ext cx="2438400" cy="1865313"/>
          </a:xfrm>
          <a:prstGeom prst="rect">
            <a:avLst/>
          </a:prstGeom>
          <a:noFill/>
          <a:ln w="9525">
            <a:noFill/>
            <a:miter lim="800000"/>
            <a:headEnd/>
            <a:tailEnd/>
          </a:ln>
        </p:spPr>
      </p:pic>
      <p:pic>
        <p:nvPicPr>
          <p:cNvPr id="32776" name="Picture 3"/>
          <p:cNvPicPr>
            <a:picLocks noChangeAspect="1" noChangeArrowheads="1"/>
          </p:cNvPicPr>
          <p:nvPr/>
        </p:nvPicPr>
        <p:blipFill>
          <a:blip r:embed="rId4" cstate="print"/>
          <a:srcRect l="22221" t="14815" r="44444" b="46667"/>
          <a:stretch>
            <a:fillRect/>
          </a:stretch>
        </p:blipFill>
        <p:spPr bwMode="auto">
          <a:xfrm>
            <a:off x="0" y="2286002"/>
            <a:ext cx="2819400" cy="2036763"/>
          </a:xfrm>
          <a:prstGeom prst="rect">
            <a:avLst/>
          </a:prstGeom>
          <a:noFill/>
          <a:ln w="9525">
            <a:noFill/>
            <a:miter lim="800000"/>
            <a:headEnd/>
            <a:tailEnd/>
          </a:ln>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2" y="2743200"/>
            <a:ext cx="508473" cy="369332"/>
          </a:xfrm>
          <a:prstGeom prst="rect">
            <a:avLst/>
          </a:prstGeom>
          <a:noFill/>
          <a:ln w="9525">
            <a:noFill/>
            <a:miter lim="800000"/>
            <a:headEnd/>
            <a:tailEnd/>
          </a:ln>
        </p:spPr>
        <p:txBody>
          <a:bodyPr wrap="none">
            <a:spAutoFit/>
          </a:bodyPr>
          <a:lstStyle/>
          <a:p>
            <a:r>
              <a:rPr lang="en-US"/>
              <a:t>FFT</a:t>
            </a:r>
          </a:p>
        </p:txBody>
      </p:sp>
      <p:sp>
        <p:nvSpPr>
          <p:cNvPr id="32782" name="TextBox 35"/>
          <p:cNvSpPr txBox="1">
            <a:spLocks noChangeArrowheads="1"/>
          </p:cNvSpPr>
          <p:nvPr/>
        </p:nvSpPr>
        <p:spPr bwMode="auto">
          <a:xfrm>
            <a:off x="7315202" y="1752600"/>
            <a:ext cx="508473" cy="369332"/>
          </a:xfrm>
          <a:prstGeom prst="rect">
            <a:avLst/>
          </a:prstGeom>
          <a:noFill/>
          <a:ln w="9525">
            <a:noFill/>
            <a:miter lim="800000"/>
            <a:headEnd/>
            <a:tailEnd/>
          </a:ln>
        </p:spPr>
        <p:txBody>
          <a:bodyPr wrap="none">
            <a:spAutoFit/>
          </a:bodyPr>
          <a:lstStyle/>
          <a:p>
            <a:r>
              <a:rPr lang="en-US"/>
              <a:t>FFT</a:t>
            </a:r>
          </a:p>
        </p:txBody>
      </p:sp>
      <p:sp>
        <p:nvSpPr>
          <p:cNvPr id="32783" name="TextBox 37"/>
          <p:cNvSpPr txBox="1">
            <a:spLocks noChangeArrowheads="1"/>
          </p:cNvSpPr>
          <p:nvPr/>
        </p:nvSpPr>
        <p:spPr bwMode="auto">
          <a:xfrm>
            <a:off x="3048000" y="5334000"/>
            <a:ext cx="1235788" cy="369332"/>
          </a:xfrm>
          <a:prstGeom prst="rect">
            <a:avLst/>
          </a:prstGeom>
          <a:noFill/>
          <a:ln w="9525">
            <a:noFill/>
            <a:miter lim="800000"/>
            <a:headEnd/>
            <a:tailEnd/>
          </a:ln>
        </p:spPr>
        <p:txBody>
          <a:bodyPr wrap="none">
            <a:spAutoFit/>
          </a:bodyPr>
          <a:lstStyle/>
          <a:p>
            <a:r>
              <a:rPr lang="en-US"/>
              <a:t>Inverse FFT</a:t>
            </a:r>
          </a:p>
        </p:txBody>
      </p:sp>
      <p:sp>
        <p:nvSpPr>
          <p:cNvPr id="39" name="TextBox 38"/>
          <p:cNvSpPr txBox="1"/>
          <p:nvPr/>
        </p:nvSpPr>
        <p:spPr>
          <a:xfrm rot="5400000">
            <a:off x="5939107" y="3923677"/>
            <a:ext cx="567784" cy="1015663"/>
          </a:xfrm>
          <a:prstGeom prst="rect">
            <a:avLst/>
          </a:prstGeom>
          <a:noFill/>
        </p:spPr>
        <p:txBody>
          <a:bodyPr wrap="none">
            <a:spAutoFit/>
          </a:bodyPr>
          <a:lstStyle/>
          <a:p>
            <a:pPr>
              <a:defRPr/>
            </a:pPr>
            <a:r>
              <a:rPr lang="en-US" sz="6000" dirty="0">
                <a:solidFill>
                  <a:schemeClr val="accent1">
                    <a:lumMod val="75000"/>
                  </a:schemeClr>
                </a:solidFill>
              </a:rPr>
              <a:t>=</a:t>
            </a:r>
          </a:p>
        </p:txBody>
      </p:sp>
    </p:spTree>
    <p:extLst>
      <p:ext uri="{BB962C8B-B14F-4D97-AF65-F5344CB8AC3E}">
        <p14:creationId xmlns:p14="http://schemas.microsoft.com/office/powerpoint/2010/main" val="15773523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FFT in Matlab</a:t>
            </a:r>
          </a:p>
        </p:txBody>
      </p:sp>
      <p:sp>
        <p:nvSpPr>
          <p:cNvPr id="34819" name="Content Placeholder 2"/>
          <p:cNvSpPr>
            <a:spLocks noGrp="1"/>
          </p:cNvSpPr>
          <p:nvPr>
            <p:ph idx="1"/>
          </p:nvPr>
        </p:nvSpPr>
        <p:spPr/>
        <p:txBody>
          <a:bodyPr/>
          <a:lstStyle/>
          <a:p>
            <a:r>
              <a:rPr lang="en-US" dirty="0" smtClean="0"/>
              <a:t>Filtering with </a:t>
            </a:r>
            <a:r>
              <a:rPr lang="en-US" dirty="0" err="1" smtClean="0"/>
              <a:t>fft</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Displaying with </a:t>
            </a:r>
            <a:r>
              <a:rPr lang="en-US" dirty="0" err="1" smtClean="0"/>
              <a:t>fft</a:t>
            </a:r>
            <a:endParaRPr lang="en-US" dirty="0" smtClean="0"/>
          </a:p>
          <a:p>
            <a:endParaRPr lang="en-US" dirty="0" smtClean="0"/>
          </a:p>
          <a:p>
            <a:endParaRPr lang="en-US" dirty="0" smtClean="0"/>
          </a:p>
        </p:txBody>
      </p:sp>
      <p:sp>
        <p:nvSpPr>
          <p:cNvPr id="34820" name="TextBox 3"/>
          <p:cNvSpPr txBox="1">
            <a:spLocks noChangeArrowheads="1"/>
          </p:cNvSpPr>
          <p:nvPr/>
        </p:nvSpPr>
        <p:spPr bwMode="auto">
          <a:xfrm>
            <a:off x="342900" y="2424113"/>
            <a:ext cx="8610600" cy="2246313"/>
          </a:xfrm>
          <a:prstGeom prst="rect">
            <a:avLst/>
          </a:prstGeom>
          <a:noFill/>
          <a:ln w="9525">
            <a:noFill/>
            <a:miter lim="800000"/>
            <a:headEnd/>
            <a:tailEnd/>
          </a:ln>
        </p:spPr>
        <p:txBody>
          <a:bodyPr>
            <a:spAutoFit/>
          </a:bodyPr>
          <a:lstStyle/>
          <a:p>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 ... % “</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should be a gray-scale floating point image</a:t>
            </a:r>
          </a:p>
          <a:p>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imh</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imw</a:t>
            </a:r>
            <a:r>
              <a:rPr lang="en-US" sz="1400" dirty="0">
                <a:latin typeface="Courier New" pitchFamily="49" charset="0"/>
                <a:cs typeface="Courier New" pitchFamily="49" charset="0"/>
              </a:rPr>
              <a:t>] = size(</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a:t>
            </a:r>
          </a:p>
          <a:p>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1024; % should be order of 2 (for speed) and include padding</a:t>
            </a:r>
          </a:p>
          <a:p>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 fft2(</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1)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a:t>
            </a:r>
            <a:r>
              <a:rPr lang="en-US" sz="1400" b="1" dirty="0" err="1">
                <a:latin typeface="Courier New" pitchFamily="49" charset="0"/>
                <a:cs typeface="Courier New" pitchFamily="49" charset="0"/>
              </a:rPr>
              <a:t>im</a:t>
            </a:r>
            <a:r>
              <a:rPr lang="en-US" sz="1400" b="1" dirty="0">
                <a:latin typeface="Courier New" pitchFamily="49" charset="0"/>
                <a:cs typeface="Courier New" pitchFamily="49" charset="0"/>
              </a:rPr>
              <a:t> with padding</a:t>
            </a:r>
          </a:p>
          <a:p>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 50; % filter half-size</a:t>
            </a:r>
          </a:p>
          <a:p>
            <a:r>
              <a:rPr lang="en-US" sz="1400" dirty="0">
                <a:latin typeface="Courier New" pitchFamily="49" charset="0"/>
                <a:cs typeface="Courier New" pitchFamily="49" charset="0"/>
              </a:rPr>
              <a:t>fil = </a:t>
            </a:r>
            <a:r>
              <a:rPr lang="en-US" sz="1400" dirty="0" err="1">
                <a:latin typeface="Courier New" pitchFamily="49" charset="0"/>
                <a:cs typeface="Courier New" pitchFamily="49" charset="0"/>
              </a:rPr>
              <a:t>fspecial</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gaussian</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*2+1, 10); </a:t>
            </a:r>
          </a:p>
          <a:p>
            <a:r>
              <a:rPr lang="en-US" sz="1400" dirty="0" err="1">
                <a:latin typeface="Courier New" pitchFamily="49" charset="0"/>
                <a:cs typeface="Courier New" pitchFamily="49" charset="0"/>
              </a:rPr>
              <a:t>fil_fft</a:t>
            </a:r>
            <a:r>
              <a:rPr lang="en-US" sz="1400" dirty="0">
                <a:latin typeface="Courier New" pitchFamily="49" charset="0"/>
                <a:cs typeface="Courier New" pitchFamily="49" charset="0"/>
              </a:rPr>
              <a:t> = fft2(fil,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a:t>
            </a:r>
            <a:r>
              <a:rPr lang="en-US" sz="1400" dirty="0" err="1">
                <a:latin typeface="Courier New" pitchFamily="49" charset="0"/>
                <a:cs typeface="Courier New" pitchFamily="49" charset="0"/>
              </a:rPr>
              <a:t>fftsize</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2)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fil, pad to same size as image</a:t>
            </a:r>
          </a:p>
          <a:p>
            <a:r>
              <a:rPr lang="en-US" sz="1400" dirty="0" err="1">
                <a:latin typeface="Courier New" pitchFamily="49" charset="0"/>
                <a:cs typeface="Courier New" pitchFamily="49" charset="0"/>
              </a:rPr>
              <a:t>im_fil_fft</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fil_fft</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3)</a:t>
            </a:r>
            <a:r>
              <a:rPr lang="en-US" sz="1400" dirty="0">
                <a:latin typeface="Courier New" pitchFamily="49" charset="0"/>
                <a:cs typeface="Courier New" pitchFamily="49" charset="0"/>
              </a:rPr>
              <a:t> </a:t>
            </a:r>
            <a:r>
              <a:rPr lang="en-US" sz="1400" b="1" dirty="0">
                <a:latin typeface="Courier New" pitchFamily="49" charset="0"/>
                <a:cs typeface="Courier New" pitchFamily="49" charset="0"/>
              </a:rPr>
              <a:t>multiply </a:t>
            </a:r>
            <a:r>
              <a:rPr lang="en-US" sz="1400" b="1" dirty="0" err="1">
                <a:latin typeface="Courier New" pitchFamily="49" charset="0"/>
                <a:cs typeface="Courier New" pitchFamily="49" charset="0"/>
              </a:rPr>
              <a:t>fft</a:t>
            </a:r>
            <a:r>
              <a:rPr lang="en-US" sz="1400" b="1" dirty="0">
                <a:latin typeface="Courier New" pitchFamily="49" charset="0"/>
                <a:cs typeface="Courier New" pitchFamily="49" charset="0"/>
              </a:rPr>
              <a:t> images</a:t>
            </a:r>
          </a:p>
          <a:p>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 = ifft2(</a:t>
            </a:r>
            <a:r>
              <a:rPr lang="en-US" sz="1400" dirty="0" err="1">
                <a:latin typeface="Courier New" pitchFamily="49" charset="0"/>
                <a:cs typeface="Courier New" pitchFamily="49" charset="0"/>
              </a:rPr>
              <a:t>im_fil_fft</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4) inverse fft2</a:t>
            </a:r>
            <a:endParaRPr lang="en-US" sz="1400" dirty="0">
              <a:latin typeface="Courier New" pitchFamily="49" charset="0"/>
              <a:cs typeface="Courier New" pitchFamily="49" charset="0"/>
            </a:endParaRPr>
          </a:p>
          <a:p>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 = </a:t>
            </a:r>
            <a:r>
              <a:rPr lang="en-US" sz="1400" dirty="0" err="1">
                <a:latin typeface="Courier New" pitchFamily="49" charset="0"/>
                <a:cs typeface="Courier New" pitchFamily="49" charset="0"/>
              </a:rPr>
              <a:t>im_fil</a:t>
            </a:r>
            <a:r>
              <a:rPr lang="en-US" sz="1400" dirty="0">
                <a:latin typeface="Courier New" pitchFamily="49" charset="0"/>
                <a:cs typeface="Courier New" pitchFamily="49" charset="0"/>
              </a:rPr>
              <a:t>(1+hs:size(im,1)+</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1+hs:size(</a:t>
            </a:r>
            <a:r>
              <a:rPr lang="en-US" sz="1400" dirty="0" err="1">
                <a:latin typeface="Courier New" pitchFamily="49" charset="0"/>
                <a:cs typeface="Courier New" pitchFamily="49" charset="0"/>
              </a:rPr>
              <a:t>im</a:t>
            </a:r>
            <a:r>
              <a:rPr lang="en-US" sz="1400" dirty="0">
                <a:latin typeface="Courier New" pitchFamily="49" charset="0"/>
                <a:cs typeface="Courier New" pitchFamily="49" charset="0"/>
              </a:rPr>
              <a:t>, 2)+</a:t>
            </a:r>
            <a:r>
              <a:rPr lang="en-US" sz="1400" dirty="0" err="1">
                <a:latin typeface="Courier New" pitchFamily="49" charset="0"/>
                <a:cs typeface="Courier New" pitchFamily="49" charset="0"/>
              </a:rPr>
              <a:t>hs</a:t>
            </a:r>
            <a:r>
              <a:rPr lang="en-US" sz="1400" dirty="0">
                <a:latin typeface="Courier New" pitchFamily="49" charset="0"/>
                <a:cs typeface="Courier New" pitchFamily="49" charset="0"/>
              </a:rPr>
              <a:t>); % </a:t>
            </a:r>
            <a:r>
              <a:rPr lang="en-US" sz="1400" b="1" dirty="0">
                <a:latin typeface="Courier New" pitchFamily="49" charset="0"/>
                <a:cs typeface="Courier New" pitchFamily="49" charset="0"/>
              </a:rPr>
              <a:t>5) remove padding</a:t>
            </a:r>
          </a:p>
        </p:txBody>
      </p:sp>
      <p:sp>
        <p:nvSpPr>
          <p:cNvPr id="34821" name="TextBox 4"/>
          <p:cNvSpPr txBox="1">
            <a:spLocks noChangeArrowheads="1"/>
          </p:cNvSpPr>
          <p:nvPr/>
        </p:nvSpPr>
        <p:spPr bwMode="auto">
          <a:xfrm>
            <a:off x="342900" y="5580321"/>
            <a:ext cx="8077200" cy="304800"/>
          </a:xfrm>
          <a:prstGeom prst="rect">
            <a:avLst/>
          </a:prstGeom>
          <a:noFill/>
          <a:ln w="9525">
            <a:noFill/>
            <a:miter lim="800000"/>
            <a:headEnd/>
            <a:tailEnd/>
          </a:ln>
        </p:spPr>
        <p:txBody>
          <a:bodyPr>
            <a:spAutoFit/>
          </a:bodyPr>
          <a:lstStyle/>
          <a:p>
            <a:r>
              <a:rPr lang="en-US" sz="1400" dirty="0">
                <a:latin typeface="Courier New" pitchFamily="49" charset="0"/>
                <a:cs typeface="Courier New" pitchFamily="49" charset="0"/>
              </a:rPr>
              <a:t>figure(1), </a:t>
            </a:r>
            <a:r>
              <a:rPr lang="en-US" sz="1400" dirty="0" err="1">
                <a:latin typeface="Courier New" pitchFamily="49" charset="0"/>
                <a:cs typeface="Courier New" pitchFamily="49" charset="0"/>
              </a:rPr>
              <a:t>imagesc</a:t>
            </a:r>
            <a:r>
              <a:rPr lang="en-US" sz="1400" dirty="0">
                <a:latin typeface="Courier New" pitchFamily="49" charset="0"/>
                <a:cs typeface="Courier New" pitchFamily="49" charset="0"/>
              </a:rPr>
              <a:t>(log(abs(</a:t>
            </a:r>
            <a:r>
              <a:rPr lang="en-US" sz="1400" dirty="0" err="1">
                <a:latin typeface="Courier New" pitchFamily="49" charset="0"/>
                <a:cs typeface="Courier New" pitchFamily="49" charset="0"/>
              </a:rPr>
              <a:t>fftshift</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axis image, </a:t>
            </a:r>
            <a:r>
              <a:rPr lang="en-US" sz="1400" dirty="0" err="1">
                <a:latin typeface="Courier New" pitchFamily="49" charset="0"/>
                <a:cs typeface="Courier New" pitchFamily="49" charset="0"/>
              </a:rPr>
              <a:t>colormap</a:t>
            </a:r>
            <a:r>
              <a:rPr lang="en-US" sz="1400" dirty="0">
                <a:latin typeface="Courier New" pitchFamily="49" charset="0"/>
                <a:cs typeface="Courier New" pitchFamily="49" charset="0"/>
              </a:rPr>
              <a:t> jet</a:t>
            </a:r>
          </a:p>
        </p:txBody>
      </p:sp>
    </p:spTree>
    <p:extLst>
      <p:ext uri="{BB962C8B-B14F-4D97-AF65-F5344CB8AC3E}">
        <p14:creationId xmlns:p14="http://schemas.microsoft.com/office/powerpoint/2010/main" val="26369686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Questions</a:t>
            </a:r>
          </a:p>
        </p:txBody>
      </p:sp>
      <p:sp>
        <p:nvSpPr>
          <p:cNvPr id="3" name="Content Placeholder 2"/>
          <p:cNvSpPr>
            <a:spLocks noGrp="1"/>
          </p:cNvSpPr>
          <p:nvPr>
            <p:ph idx="1"/>
          </p:nvPr>
        </p:nvSpPr>
        <p:spPr/>
        <p:txBody>
          <a:bodyPr>
            <a:normAutofit/>
          </a:bodyPr>
          <a:lstStyle/>
          <a:p>
            <a:pPr>
              <a:buFont typeface="Arial" charset="0"/>
              <a:buNone/>
            </a:pPr>
            <a:r>
              <a:rPr lang="en-US" dirty="0" smtClean="0"/>
              <a:t>	Which has more information, the phase or the magnitude?</a:t>
            </a:r>
          </a:p>
          <a:p>
            <a:pPr>
              <a:buFont typeface="Arial" charset="0"/>
              <a:buNone/>
            </a:pPr>
            <a:endParaRPr lang="en-US" dirty="0" smtClean="0"/>
          </a:p>
          <a:p>
            <a:pPr>
              <a:buFont typeface="Arial" charset="0"/>
              <a:buNone/>
            </a:pPr>
            <a:r>
              <a:rPr lang="en-US" dirty="0" smtClean="0"/>
              <a:t>	What happens if you take the phase from one image and combine it with the magnitude from another image</a:t>
            </a:r>
            <a:r>
              <a:rPr lang="en-US" dirty="0" smtClean="0"/>
              <a:t>?</a:t>
            </a:r>
            <a:endParaRPr lang="en-US" dirty="0" smtClean="0"/>
          </a:p>
        </p:txBody>
      </p:sp>
    </p:spTree>
    <p:extLst>
      <p:ext uri="{BB962C8B-B14F-4D97-AF65-F5344CB8AC3E}">
        <p14:creationId xmlns:p14="http://schemas.microsoft.com/office/powerpoint/2010/main" val="13656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2"/>
            <a:ext cx="8229600" cy="5135563"/>
          </a:xfrm>
        </p:spPr>
        <p:txBody>
          <a:bodyPr/>
          <a:lstStyle/>
          <a:p>
            <a:pPr marL="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6867"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36869"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36870"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36871" name="TextBox 7"/>
          <p:cNvSpPr txBox="1">
            <a:spLocks noChangeArrowheads="1"/>
          </p:cNvSpPr>
          <p:nvPr/>
        </p:nvSpPr>
        <p:spPr bwMode="auto">
          <a:xfrm>
            <a:off x="2" y="1981200"/>
            <a:ext cx="1027845" cy="369332"/>
          </a:xfrm>
          <a:prstGeom prst="rect">
            <a:avLst/>
          </a:prstGeom>
          <a:noFill/>
          <a:ln w="9525">
            <a:noFill/>
            <a:miter lim="800000"/>
            <a:headEnd/>
            <a:tailEnd/>
          </a:ln>
        </p:spPr>
        <p:txBody>
          <a:bodyPr wrap="none">
            <a:spAutoFit/>
          </a:bodyPr>
          <a:lstStyle/>
          <a:p>
            <a:r>
              <a:rPr lang="en-US"/>
              <a:t>Gaussian</a:t>
            </a:r>
          </a:p>
        </p:txBody>
      </p:sp>
      <p:sp>
        <p:nvSpPr>
          <p:cNvPr id="36872" name="TextBox 8"/>
          <p:cNvSpPr txBox="1">
            <a:spLocks noChangeArrowheads="1"/>
          </p:cNvSpPr>
          <p:nvPr/>
        </p:nvSpPr>
        <p:spPr bwMode="auto">
          <a:xfrm>
            <a:off x="4648202" y="1981200"/>
            <a:ext cx="1025665" cy="369332"/>
          </a:xfrm>
          <a:prstGeom prst="rect">
            <a:avLst/>
          </a:prstGeom>
          <a:noFill/>
          <a:ln w="9525">
            <a:noFill/>
            <a:miter lim="800000"/>
            <a:headEnd/>
            <a:tailEnd/>
          </a:ln>
        </p:spPr>
        <p:txBody>
          <a:bodyPr wrap="none">
            <a:spAutoFit/>
          </a:bodyPr>
          <a:lstStyle/>
          <a:p>
            <a:r>
              <a:rPr lang="en-US"/>
              <a:t>Box filter</a:t>
            </a:r>
          </a:p>
        </p:txBody>
      </p:sp>
      <p:sp>
        <p:nvSpPr>
          <p:cNvPr id="36873" name="TextBox 9"/>
          <p:cNvSpPr txBox="1">
            <a:spLocks noChangeArrowheads="1"/>
          </p:cNvSpPr>
          <p:nvPr/>
        </p:nvSpPr>
        <p:spPr bwMode="auto">
          <a:xfrm>
            <a:off x="3352802" y="2"/>
            <a:ext cx="1547603" cy="584775"/>
          </a:xfrm>
          <a:prstGeom prst="rect">
            <a:avLst/>
          </a:prstGeom>
          <a:noFill/>
          <a:ln w="9525">
            <a:noFill/>
            <a:miter lim="800000"/>
            <a:headEnd/>
            <a:tailEnd/>
          </a:ln>
        </p:spPr>
        <p:txBody>
          <a:bodyPr wrap="none">
            <a:spAutoFit/>
          </a:bodyPr>
          <a:lstStyle/>
          <a:p>
            <a:r>
              <a:rPr lang="en-US" sz="3200"/>
              <a:t>Filtering</a:t>
            </a:r>
          </a:p>
        </p:txBody>
      </p:sp>
    </p:spTree>
    <p:extLst>
      <p:ext uri="{BB962C8B-B14F-4D97-AF65-F5344CB8AC3E}">
        <p14:creationId xmlns:p14="http://schemas.microsoft.com/office/powerpoint/2010/main" val="696002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t="10001" b="3999"/>
          <a:stretch>
            <a:fillRect/>
          </a:stretch>
        </p:blipFill>
        <p:spPr bwMode="auto">
          <a:xfrm>
            <a:off x="-4354" y="1295400"/>
            <a:ext cx="8978900" cy="4343400"/>
          </a:xfrm>
          <a:prstGeom prst="rect">
            <a:avLst/>
          </a:prstGeom>
          <a:noFill/>
          <a:ln w="9525">
            <a:noFill/>
            <a:miter lim="800000"/>
            <a:headEnd/>
            <a:tailEnd/>
          </a:ln>
        </p:spPr>
      </p:pic>
      <p:sp>
        <p:nvSpPr>
          <p:cNvPr id="37891" name="TextBox 7"/>
          <p:cNvSpPr txBox="1">
            <a:spLocks noChangeArrowheads="1"/>
          </p:cNvSpPr>
          <p:nvPr/>
        </p:nvSpPr>
        <p:spPr bwMode="auto">
          <a:xfrm>
            <a:off x="3653248" y="685802"/>
            <a:ext cx="1308371" cy="461665"/>
          </a:xfrm>
          <a:prstGeom prst="rect">
            <a:avLst/>
          </a:prstGeom>
          <a:noFill/>
          <a:ln w="9525">
            <a:noFill/>
            <a:miter lim="800000"/>
            <a:headEnd/>
            <a:tailEnd/>
          </a:ln>
        </p:spPr>
        <p:txBody>
          <a:bodyPr wrap="none">
            <a:spAutoFit/>
          </a:bodyPr>
          <a:lstStyle/>
          <a:p>
            <a:r>
              <a:rPr lang="en-US" sz="2400"/>
              <a:t>Gaussian</a:t>
            </a:r>
          </a:p>
        </p:txBody>
      </p:sp>
    </p:spTree>
    <p:extLst>
      <p:ext uri="{BB962C8B-B14F-4D97-AF65-F5344CB8AC3E}">
        <p14:creationId xmlns:p14="http://schemas.microsoft.com/office/powerpoint/2010/main" val="23104056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srcRect l="4601" t="9814" r="3384" b="5122"/>
          <a:stretch>
            <a:fillRect/>
          </a:stretch>
        </p:blipFill>
        <p:spPr bwMode="auto">
          <a:xfrm>
            <a:off x="228600" y="1299754"/>
            <a:ext cx="8686800" cy="4516438"/>
          </a:xfrm>
          <a:prstGeom prst="rect">
            <a:avLst/>
          </a:prstGeom>
          <a:noFill/>
          <a:ln w="9525">
            <a:noFill/>
            <a:miter lim="800000"/>
            <a:headEnd/>
            <a:tailEnd/>
          </a:ln>
        </p:spPr>
      </p:pic>
      <p:sp>
        <p:nvSpPr>
          <p:cNvPr id="38915" name="TextBox 7"/>
          <p:cNvSpPr txBox="1">
            <a:spLocks noChangeArrowheads="1"/>
          </p:cNvSpPr>
          <p:nvPr/>
        </p:nvSpPr>
        <p:spPr bwMode="auto">
          <a:xfrm>
            <a:off x="3657602" y="690156"/>
            <a:ext cx="1351909" cy="461665"/>
          </a:xfrm>
          <a:prstGeom prst="rect">
            <a:avLst/>
          </a:prstGeom>
          <a:noFill/>
          <a:ln w="9525">
            <a:noFill/>
            <a:miter lim="800000"/>
            <a:headEnd/>
            <a:tailEnd/>
          </a:ln>
        </p:spPr>
        <p:txBody>
          <a:bodyPr wrap="none">
            <a:spAutoFit/>
          </a:bodyPr>
          <a:lstStyle/>
          <a:p>
            <a:r>
              <a:rPr lang="en-US" sz="2400"/>
              <a:t>Box Filter</a:t>
            </a:r>
          </a:p>
        </p:txBody>
      </p:sp>
    </p:spTree>
    <p:extLst>
      <p:ext uri="{BB962C8B-B14F-4D97-AF65-F5344CB8AC3E}">
        <p14:creationId xmlns:p14="http://schemas.microsoft.com/office/powerpoint/2010/main" val="35677105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Question</a:t>
            </a:r>
          </a:p>
        </p:txBody>
      </p:sp>
      <p:sp>
        <p:nvSpPr>
          <p:cNvPr id="60419" name="Content Placeholder 2"/>
          <p:cNvSpPr>
            <a:spLocks noGrp="1"/>
          </p:cNvSpPr>
          <p:nvPr>
            <p:ph idx="1"/>
          </p:nvPr>
        </p:nvSpPr>
        <p:spPr>
          <a:xfrm>
            <a:off x="628650" y="1447800"/>
            <a:ext cx="7886700" cy="4729163"/>
          </a:xfrm>
        </p:spPr>
        <p:txBody>
          <a:bodyPr/>
          <a:lstStyle/>
          <a:p>
            <a:pPr marL="0" indent="0">
              <a:buNone/>
            </a:pPr>
            <a:r>
              <a:rPr lang="en-US" dirty="0" smtClean="0"/>
              <a:t>Match the spatial domain image to the Fourier magnitude image</a:t>
            </a:r>
          </a:p>
        </p:txBody>
      </p:sp>
      <p:pic>
        <p:nvPicPr>
          <p:cNvPr id="60420" name="Picture 2"/>
          <p:cNvPicPr>
            <a:picLocks noChangeAspect="1" noChangeArrowheads="1"/>
          </p:cNvPicPr>
          <p:nvPr/>
        </p:nvPicPr>
        <p:blipFill>
          <a:blip r:embed="rId2" cstate="print"/>
          <a:srcRect l="12308" t="45232" r="61539" b="12923"/>
          <a:stretch>
            <a:fillRect/>
          </a:stretch>
        </p:blipFill>
        <p:spPr bwMode="auto">
          <a:xfrm>
            <a:off x="685800" y="5257800"/>
            <a:ext cx="762000" cy="762000"/>
          </a:xfrm>
          <a:prstGeom prst="rect">
            <a:avLst/>
          </a:prstGeom>
          <a:noFill/>
          <a:ln w="9525">
            <a:noFill/>
            <a:miter lim="800000"/>
            <a:headEnd/>
            <a:tailEnd/>
          </a:ln>
        </p:spPr>
      </p:pic>
      <p:pic>
        <p:nvPicPr>
          <p:cNvPr id="60421" name="Picture 2"/>
          <p:cNvPicPr>
            <a:picLocks noChangeArrowheads="1"/>
          </p:cNvPicPr>
          <p:nvPr/>
        </p:nvPicPr>
        <p:blipFill>
          <a:blip r:embed="rId3" cstate="print"/>
          <a:srcRect l="50603" t="52437" r="24097" b="18646"/>
          <a:stretch>
            <a:fillRect/>
          </a:stretch>
        </p:blipFill>
        <p:spPr bwMode="auto">
          <a:xfrm>
            <a:off x="3581400" y="2590800"/>
            <a:ext cx="1447800" cy="1252538"/>
          </a:xfrm>
          <a:prstGeom prst="rect">
            <a:avLst/>
          </a:prstGeom>
          <a:noFill/>
          <a:ln w="9525">
            <a:noFill/>
            <a:miter lim="800000"/>
            <a:headEnd/>
            <a:tailEnd/>
          </a:ln>
        </p:spPr>
      </p:pic>
      <p:pic>
        <p:nvPicPr>
          <p:cNvPr id="60422" name="Picture 1"/>
          <p:cNvPicPr>
            <a:picLocks noChangeArrowheads="1"/>
          </p:cNvPicPr>
          <p:nvPr/>
        </p:nvPicPr>
        <p:blipFill>
          <a:blip r:embed="rId4" cstate="print"/>
          <a:srcRect l="6902" t="17175" r="61354" b="6760"/>
          <a:stretch>
            <a:fillRect/>
          </a:stretch>
        </p:blipFill>
        <p:spPr bwMode="auto">
          <a:xfrm>
            <a:off x="1600200" y="4267200"/>
            <a:ext cx="1752600" cy="2362200"/>
          </a:xfrm>
          <a:prstGeom prst="rect">
            <a:avLst/>
          </a:prstGeom>
          <a:noFill/>
          <a:ln w="9525">
            <a:noFill/>
            <a:miter lim="800000"/>
            <a:headEnd/>
            <a:tailEnd/>
          </a:ln>
        </p:spPr>
      </p:pic>
      <p:pic>
        <p:nvPicPr>
          <p:cNvPr id="60423" name="Picture 2" descr="C:\Users\Hoiem\Documents\Classes\Computational Photography - Fall 2010\lectures\demos\fftims\flowers_fft.png"/>
          <p:cNvPicPr>
            <a:picLocks noChangeArrowheads="1"/>
          </p:cNvPicPr>
          <p:nvPr/>
        </p:nvPicPr>
        <p:blipFill>
          <a:blip r:embed="rId5" cstate="print"/>
          <a:srcRect l="29167" t="8333" r="26042" b="12500"/>
          <a:stretch>
            <a:fillRect/>
          </a:stretch>
        </p:blipFill>
        <p:spPr bwMode="auto">
          <a:xfrm>
            <a:off x="1828800" y="2514600"/>
            <a:ext cx="1447800" cy="1295400"/>
          </a:xfrm>
          <a:prstGeom prst="rect">
            <a:avLst/>
          </a:prstGeom>
          <a:noFill/>
          <a:ln w="9525">
            <a:noFill/>
            <a:miter lim="800000"/>
            <a:headEnd/>
            <a:tailEnd/>
          </a:ln>
        </p:spPr>
      </p:pic>
      <p:pic>
        <p:nvPicPr>
          <p:cNvPr id="60424" name="Picture 2"/>
          <p:cNvPicPr>
            <a:picLocks noChangeAspect="1" noChangeArrowheads="1"/>
          </p:cNvPicPr>
          <p:nvPr/>
        </p:nvPicPr>
        <p:blipFill>
          <a:blip r:embed="rId6" cstate="print"/>
          <a:srcRect l="41473" t="65628" r="43102" b="6952"/>
          <a:stretch>
            <a:fillRect/>
          </a:stretch>
        </p:blipFill>
        <p:spPr bwMode="auto">
          <a:xfrm>
            <a:off x="304800" y="2514600"/>
            <a:ext cx="1295400" cy="1295400"/>
          </a:xfrm>
          <a:prstGeom prst="rect">
            <a:avLst/>
          </a:prstGeom>
          <a:noFill/>
          <a:ln w="9525">
            <a:noFill/>
            <a:miter lim="800000"/>
            <a:headEnd/>
            <a:tailEnd/>
          </a:ln>
        </p:spPr>
      </p:pic>
      <p:pic>
        <p:nvPicPr>
          <p:cNvPr id="60425" name="Picture 2"/>
          <p:cNvPicPr>
            <a:picLocks noChangeAspect="1" noChangeArrowheads="1"/>
          </p:cNvPicPr>
          <p:nvPr/>
        </p:nvPicPr>
        <p:blipFill>
          <a:blip r:embed="rId7" cstate="print"/>
          <a:srcRect l="41586" t="14526" r="37196" b="49263"/>
          <a:stretch>
            <a:fillRect/>
          </a:stretch>
        </p:blipFill>
        <p:spPr bwMode="auto">
          <a:xfrm>
            <a:off x="5943602" y="5257800"/>
            <a:ext cx="873125" cy="838200"/>
          </a:xfrm>
          <a:prstGeom prst="rect">
            <a:avLst/>
          </a:prstGeom>
          <a:noFill/>
          <a:ln w="9525">
            <a:noFill/>
            <a:miter lim="800000"/>
            <a:headEnd/>
            <a:tailEnd/>
          </a:ln>
        </p:spPr>
      </p:pic>
      <p:pic>
        <p:nvPicPr>
          <p:cNvPr id="60426" name="Picture 3" descr="C:\Users\Hoiem\Documents\Classes\Computational Photography - Fall 2010\lectures\demos\fftims\sea.png"/>
          <p:cNvPicPr>
            <a:picLocks noChangeAspect="1" noChangeArrowheads="1"/>
          </p:cNvPicPr>
          <p:nvPr/>
        </p:nvPicPr>
        <p:blipFill>
          <a:blip r:embed="rId8" cstate="print"/>
          <a:srcRect/>
          <a:stretch>
            <a:fillRect/>
          </a:stretch>
        </p:blipFill>
        <p:spPr bwMode="auto">
          <a:xfrm>
            <a:off x="6934200" y="4953000"/>
            <a:ext cx="2032000" cy="1524000"/>
          </a:xfrm>
          <a:prstGeom prst="rect">
            <a:avLst/>
          </a:prstGeom>
          <a:noFill/>
          <a:ln w="9525">
            <a:noFill/>
            <a:miter lim="800000"/>
            <a:headEnd/>
            <a:tailEnd/>
          </a:ln>
        </p:spPr>
      </p:pic>
      <p:pic>
        <p:nvPicPr>
          <p:cNvPr id="60427" name="Picture 4" descr="C:\Users\Hoiem\Documents\Classes\Computational Photography - Fall 2010\lectures\demos\fftims\sea_fft.png"/>
          <p:cNvPicPr>
            <a:picLocks noChangeArrowheads="1"/>
          </p:cNvPicPr>
          <p:nvPr/>
        </p:nvPicPr>
        <p:blipFill>
          <a:blip r:embed="rId9" cstate="print"/>
          <a:srcRect l="13542" t="9721" r="10417" b="13889"/>
          <a:stretch>
            <a:fillRect/>
          </a:stretch>
        </p:blipFill>
        <p:spPr bwMode="auto">
          <a:xfrm>
            <a:off x="5410200" y="2667000"/>
            <a:ext cx="1371600" cy="1219200"/>
          </a:xfrm>
          <a:prstGeom prst="rect">
            <a:avLst/>
          </a:prstGeom>
          <a:noFill/>
          <a:ln w="9525">
            <a:noFill/>
            <a:miter lim="800000"/>
            <a:headEnd/>
            <a:tailEnd/>
          </a:ln>
        </p:spPr>
      </p:pic>
      <p:pic>
        <p:nvPicPr>
          <p:cNvPr id="60428" name="Picture 5" descr="C:\Users\Hoiem\Documents\Classes\Computational Photography - Fall 2010\lectures\demos\fftims\beijing.png"/>
          <p:cNvPicPr>
            <a:picLocks noChangeAspect="1" noChangeArrowheads="1"/>
          </p:cNvPicPr>
          <p:nvPr/>
        </p:nvPicPr>
        <p:blipFill>
          <a:blip r:embed="rId10" cstate="print"/>
          <a:srcRect/>
          <a:stretch>
            <a:fillRect/>
          </a:stretch>
        </p:blipFill>
        <p:spPr bwMode="auto">
          <a:xfrm>
            <a:off x="3657600" y="4800600"/>
            <a:ext cx="2057400" cy="1543050"/>
          </a:xfrm>
          <a:prstGeom prst="rect">
            <a:avLst/>
          </a:prstGeom>
          <a:noFill/>
          <a:ln w="9525">
            <a:noFill/>
            <a:miter lim="800000"/>
            <a:headEnd/>
            <a:tailEnd/>
          </a:ln>
        </p:spPr>
      </p:pic>
      <p:pic>
        <p:nvPicPr>
          <p:cNvPr id="60429" name="Picture 6" descr="C:\Users\Hoiem\Documents\Classes\Computational Photography - Fall 2010\lectures\demos\fftims\beijing_fft.png"/>
          <p:cNvPicPr>
            <a:picLocks noChangeArrowheads="1"/>
          </p:cNvPicPr>
          <p:nvPr/>
        </p:nvPicPr>
        <p:blipFill>
          <a:blip r:embed="rId11" cstate="print"/>
          <a:srcRect l="13542" t="11111" r="10417" b="13889"/>
          <a:stretch>
            <a:fillRect/>
          </a:stretch>
        </p:blipFill>
        <p:spPr bwMode="auto">
          <a:xfrm>
            <a:off x="7086600" y="2667000"/>
            <a:ext cx="1295400" cy="1219200"/>
          </a:xfrm>
          <a:prstGeom prst="rect">
            <a:avLst/>
          </a:prstGeom>
          <a:noFill/>
          <a:ln w="9525">
            <a:noFill/>
            <a:miter lim="800000"/>
            <a:headEnd/>
            <a:tailEnd/>
          </a:ln>
        </p:spPr>
      </p:pic>
      <p:sp>
        <p:nvSpPr>
          <p:cNvPr id="60430" name="TextBox 14"/>
          <p:cNvSpPr txBox="1">
            <a:spLocks noChangeArrowheads="1"/>
          </p:cNvSpPr>
          <p:nvPr/>
        </p:nvSpPr>
        <p:spPr bwMode="auto">
          <a:xfrm>
            <a:off x="762000" y="2220915"/>
            <a:ext cx="312738" cy="369887"/>
          </a:xfrm>
          <a:prstGeom prst="rect">
            <a:avLst/>
          </a:prstGeom>
          <a:noFill/>
          <a:ln w="9525">
            <a:noFill/>
            <a:miter lim="800000"/>
            <a:headEnd/>
            <a:tailEnd/>
          </a:ln>
        </p:spPr>
        <p:txBody>
          <a:bodyPr wrap="none">
            <a:spAutoFit/>
          </a:bodyPr>
          <a:lstStyle/>
          <a:p>
            <a:r>
              <a:rPr lang="en-US"/>
              <a:t>1</a:t>
            </a:r>
          </a:p>
        </p:txBody>
      </p:sp>
      <p:sp>
        <p:nvSpPr>
          <p:cNvPr id="60431" name="TextBox 15"/>
          <p:cNvSpPr txBox="1">
            <a:spLocks noChangeArrowheads="1"/>
          </p:cNvSpPr>
          <p:nvPr/>
        </p:nvSpPr>
        <p:spPr bwMode="auto">
          <a:xfrm>
            <a:off x="7543800" y="2286000"/>
            <a:ext cx="312738" cy="369888"/>
          </a:xfrm>
          <a:prstGeom prst="rect">
            <a:avLst/>
          </a:prstGeom>
          <a:noFill/>
          <a:ln w="9525">
            <a:noFill/>
            <a:miter lim="800000"/>
            <a:headEnd/>
            <a:tailEnd/>
          </a:ln>
        </p:spPr>
        <p:txBody>
          <a:bodyPr wrap="none">
            <a:spAutoFit/>
          </a:bodyPr>
          <a:lstStyle/>
          <a:p>
            <a:r>
              <a:rPr lang="en-US"/>
              <a:t>5</a:t>
            </a:r>
          </a:p>
        </p:txBody>
      </p:sp>
      <p:sp>
        <p:nvSpPr>
          <p:cNvPr id="60432" name="TextBox 17"/>
          <p:cNvSpPr txBox="1">
            <a:spLocks noChangeArrowheads="1"/>
          </p:cNvSpPr>
          <p:nvPr/>
        </p:nvSpPr>
        <p:spPr bwMode="auto">
          <a:xfrm>
            <a:off x="5943600" y="2286000"/>
            <a:ext cx="312738" cy="369888"/>
          </a:xfrm>
          <a:prstGeom prst="rect">
            <a:avLst/>
          </a:prstGeom>
          <a:noFill/>
          <a:ln w="9525">
            <a:noFill/>
            <a:miter lim="800000"/>
            <a:headEnd/>
            <a:tailEnd/>
          </a:ln>
        </p:spPr>
        <p:txBody>
          <a:bodyPr wrap="none">
            <a:spAutoFit/>
          </a:bodyPr>
          <a:lstStyle/>
          <a:p>
            <a:r>
              <a:rPr lang="en-US"/>
              <a:t>4</a:t>
            </a:r>
          </a:p>
        </p:txBody>
      </p:sp>
      <p:sp>
        <p:nvSpPr>
          <p:cNvPr id="60433" name="TextBox 18"/>
          <p:cNvSpPr txBox="1">
            <a:spLocks noChangeArrowheads="1"/>
          </p:cNvSpPr>
          <p:nvPr/>
        </p:nvSpPr>
        <p:spPr bwMode="auto">
          <a:xfrm>
            <a:off x="838200" y="4572000"/>
            <a:ext cx="317716" cy="369332"/>
          </a:xfrm>
          <a:prstGeom prst="rect">
            <a:avLst/>
          </a:prstGeom>
          <a:noFill/>
          <a:ln w="9525">
            <a:noFill/>
            <a:miter lim="800000"/>
            <a:headEnd/>
            <a:tailEnd/>
          </a:ln>
        </p:spPr>
        <p:txBody>
          <a:bodyPr wrap="none">
            <a:spAutoFit/>
          </a:bodyPr>
          <a:lstStyle/>
          <a:p>
            <a:r>
              <a:rPr lang="en-US"/>
              <a:t>A</a:t>
            </a:r>
          </a:p>
        </p:txBody>
      </p:sp>
      <p:sp>
        <p:nvSpPr>
          <p:cNvPr id="60434" name="TextBox 19"/>
          <p:cNvSpPr txBox="1">
            <a:spLocks noChangeArrowheads="1"/>
          </p:cNvSpPr>
          <p:nvPr/>
        </p:nvSpPr>
        <p:spPr bwMode="auto">
          <a:xfrm>
            <a:off x="4191000" y="2209800"/>
            <a:ext cx="312738" cy="369888"/>
          </a:xfrm>
          <a:prstGeom prst="rect">
            <a:avLst/>
          </a:prstGeom>
          <a:noFill/>
          <a:ln w="9525">
            <a:noFill/>
            <a:miter lim="800000"/>
            <a:headEnd/>
            <a:tailEnd/>
          </a:ln>
        </p:spPr>
        <p:txBody>
          <a:bodyPr wrap="none">
            <a:spAutoFit/>
          </a:bodyPr>
          <a:lstStyle/>
          <a:p>
            <a:r>
              <a:rPr lang="en-US"/>
              <a:t>3</a:t>
            </a:r>
          </a:p>
        </p:txBody>
      </p:sp>
      <p:sp>
        <p:nvSpPr>
          <p:cNvPr id="60435" name="TextBox 20"/>
          <p:cNvSpPr txBox="1">
            <a:spLocks noChangeArrowheads="1"/>
          </p:cNvSpPr>
          <p:nvPr/>
        </p:nvSpPr>
        <p:spPr bwMode="auto">
          <a:xfrm>
            <a:off x="2362200" y="2133600"/>
            <a:ext cx="312738" cy="369888"/>
          </a:xfrm>
          <a:prstGeom prst="rect">
            <a:avLst/>
          </a:prstGeom>
          <a:noFill/>
          <a:ln w="9525">
            <a:noFill/>
            <a:miter lim="800000"/>
            <a:headEnd/>
            <a:tailEnd/>
          </a:ln>
        </p:spPr>
        <p:txBody>
          <a:bodyPr wrap="none">
            <a:spAutoFit/>
          </a:bodyPr>
          <a:lstStyle/>
          <a:p>
            <a:r>
              <a:rPr lang="en-US"/>
              <a:t>2</a:t>
            </a:r>
          </a:p>
        </p:txBody>
      </p:sp>
      <p:sp>
        <p:nvSpPr>
          <p:cNvPr id="60437" name="TextBox 22"/>
          <p:cNvSpPr txBox="1">
            <a:spLocks noChangeArrowheads="1"/>
          </p:cNvSpPr>
          <p:nvPr/>
        </p:nvSpPr>
        <p:spPr bwMode="auto">
          <a:xfrm>
            <a:off x="4572000" y="4495800"/>
            <a:ext cx="308098" cy="369332"/>
          </a:xfrm>
          <a:prstGeom prst="rect">
            <a:avLst/>
          </a:prstGeom>
          <a:noFill/>
          <a:ln w="9525">
            <a:noFill/>
            <a:miter lim="800000"/>
            <a:headEnd/>
            <a:tailEnd/>
          </a:ln>
        </p:spPr>
        <p:txBody>
          <a:bodyPr wrap="none">
            <a:spAutoFit/>
          </a:bodyPr>
          <a:lstStyle/>
          <a:p>
            <a:r>
              <a:rPr lang="en-US"/>
              <a:t>C</a:t>
            </a:r>
          </a:p>
        </p:txBody>
      </p:sp>
      <p:sp>
        <p:nvSpPr>
          <p:cNvPr id="60438" name="TextBox 23"/>
          <p:cNvSpPr txBox="1">
            <a:spLocks noChangeArrowheads="1"/>
          </p:cNvSpPr>
          <p:nvPr/>
        </p:nvSpPr>
        <p:spPr bwMode="auto">
          <a:xfrm>
            <a:off x="2362200" y="3886200"/>
            <a:ext cx="309700" cy="369332"/>
          </a:xfrm>
          <a:prstGeom prst="rect">
            <a:avLst/>
          </a:prstGeom>
          <a:noFill/>
          <a:ln w="9525">
            <a:noFill/>
            <a:miter lim="800000"/>
            <a:headEnd/>
            <a:tailEnd/>
          </a:ln>
        </p:spPr>
        <p:txBody>
          <a:bodyPr wrap="none">
            <a:spAutoFit/>
          </a:bodyPr>
          <a:lstStyle/>
          <a:p>
            <a:r>
              <a:rPr lang="en-US"/>
              <a:t>B</a:t>
            </a:r>
          </a:p>
        </p:txBody>
      </p:sp>
      <p:sp>
        <p:nvSpPr>
          <p:cNvPr id="60439" name="TextBox 24"/>
          <p:cNvSpPr txBox="1">
            <a:spLocks noChangeArrowheads="1"/>
          </p:cNvSpPr>
          <p:nvPr/>
        </p:nvSpPr>
        <p:spPr bwMode="auto">
          <a:xfrm>
            <a:off x="6248400" y="4800600"/>
            <a:ext cx="327334" cy="369332"/>
          </a:xfrm>
          <a:prstGeom prst="rect">
            <a:avLst/>
          </a:prstGeom>
          <a:noFill/>
          <a:ln w="9525">
            <a:noFill/>
            <a:miter lim="800000"/>
            <a:headEnd/>
            <a:tailEnd/>
          </a:ln>
        </p:spPr>
        <p:txBody>
          <a:bodyPr wrap="none">
            <a:spAutoFit/>
          </a:bodyPr>
          <a:lstStyle/>
          <a:p>
            <a:r>
              <a:rPr lang="en-US"/>
              <a:t>D</a:t>
            </a:r>
          </a:p>
        </p:txBody>
      </p:sp>
      <p:sp>
        <p:nvSpPr>
          <p:cNvPr id="60440" name="TextBox 26"/>
          <p:cNvSpPr txBox="1">
            <a:spLocks noChangeArrowheads="1"/>
          </p:cNvSpPr>
          <p:nvPr/>
        </p:nvSpPr>
        <p:spPr bwMode="auto">
          <a:xfrm>
            <a:off x="7848600" y="4495800"/>
            <a:ext cx="296876" cy="369332"/>
          </a:xfrm>
          <a:prstGeom prst="rect">
            <a:avLst/>
          </a:prstGeom>
          <a:noFill/>
          <a:ln w="9525">
            <a:noFill/>
            <a:miter lim="800000"/>
            <a:headEnd/>
            <a:tailEnd/>
          </a:ln>
        </p:spPr>
        <p:txBody>
          <a:bodyPr wrap="none">
            <a:spAutoFit/>
          </a:bodyPr>
          <a:lstStyle/>
          <a:p>
            <a:r>
              <a:rPr lang="en-US"/>
              <a:t>E</a:t>
            </a:r>
          </a:p>
        </p:txBody>
      </p:sp>
    </p:spTree>
    <p:extLst>
      <p:ext uri="{BB962C8B-B14F-4D97-AF65-F5344CB8AC3E}">
        <p14:creationId xmlns:p14="http://schemas.microsoft.com/office/powerpoint/2010/main" val="56210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r>
              <a:rPr lang="en-US" altLang="en-US" dirty="0" smtClean="0"/>
              <a:t>Image half-sizing</a:t>
            </a:r>
          </a:p>
        </p:txBody>
      </p:sp>
      <p:pic>
        <p:nvPicPr>
          <p:cNvPr id="212995" name="Picture 3" descr="van_Gogh_-_Self_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0" y="-1257250"/>
            <a:ext cx="6280150" cy="825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p:cNvSpPr txBox="1">
            <a:spLocks noChangeArrowheads="1"/>
          </p:cNvSpPr>
          <p:nvPr/>
        </p:nvSpPr>
        <p:spPr bwMode="auto">
          <a:xfrm>
            <a:off x="746127" y="1716088"/>
            <a:ext cx="395541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dirty="0">
                <a:solidFill>
                  <a:srgbClr val="000000"/>
                </a:solidFill>
              </a:rPr>
              <a:t>This image is too big to</a:t>
            </a:r>
          </a:p>
          <a:p>
            <a:pPr>
              <a:spcBef>
                <a:spcPct val="0"/>
              </a:spcBef>
            </a:pPr>
            <a:r>
              <a:rPr lang="en-US" altLang="en-US" sz="2400" dirty="0">
                <a:solidFill>
                  <a:srgbClr val="000000"/>
                </a:solidFill>
              </a:rPr>
              <a:t>fit on the screen.  How</a:t>
            </a:r>
          </a:p>
          <a:p>
            <a:pPr>
              <a:spcBef>
                <a:spcPct val="0"/>
              </a:spcBef>
            </a:pPr>
            <a:r>
              <a:rPr lang="en-US" altLang="en-US" sz="2400" dirty="0">
                <a:solidFill>
                  <a:srgbClr val="000000"/>
                </a:solidFill>
              </a:rPr>
              <a:t>can we reduce it?</a:t>
            </a:r>
          </a:p>
          <a:p>
            <a:pPr>
              <a:spcBef>
                <a:spcPct val="0"/>
              </a:spcBef>
            </a:pPr>
            <a:endParaRPr lang="en-US" altLang="en-US" sz="2400" dirty="0">
              <a:solidFill>
                <a:srgbClr val="000000"/>
              </a:solidFill>
            </a:endParaRPr>
          </a:p>
          <a:p>
            <a:pPr>
              <a:spcBef>
                <a:spcPct val="0"/>
              </a:spcBef>
            </a:pPr>
            <a:r>
              <a:rPr lang="en-US" altLang="en-US" sz="2400" dirty="0">
                <a:solidFill>
                  <a:srgbClr val="000000"/>
                </a:solidFill>
              </a:rPr>
              <a:t>How to generate a half-</a:t>
            </a:r>
          </a:p>
          <a:p>
            <a:pPr>
              <a:spcBef>
                <a:spcPct val="0"/>
              </a:spcBef>
            </a:pPr>
            <a:r>
              <a:rPr lang="en-US" altLang="en-US" sz="2400" dirty="0">
                <a:solidFill>
                  <a:srgbClr val="000000"/>
                </a:solidFill>
              </a:rPr>
              <a:t>sized version?</a:t>
            </a:r>
          </a:p>
        </p:txBody>
      </p:sp>
    </p:spTree>
    <p:extLst>
      <p:ext uri="{BB962C8B-B14F-4D97-AF65-F5344CB8AC3E}">
        <p14:creationId xmlns:p14="http://schemas.microsoft.com/office/powerpoint/2010/main" val="9926307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n-US" altLang="en-US" dirty="0" smtClean="0"/>
              <a:t>Image sub-sampling</a:t>
            </a:r>
          </a:p>
        </p:txBody>
      </p:sp>
      <p:pic>
        <p:nvPicPr>
          <p:cNvPr id="214019" name="Picture 3"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0" y="1552577"/>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330" y="2517775"/>
            <a:ext cx="158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5"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180" y="3000375"/>
            <a:ext cx="800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 Box 6"/>
          <p:cNvSpPr txBox="1">
            <a:spLocks noChangeArrowheads="1"/>
          </p:cNvSpPr>
          <p:nvPr/>
        </p:nvSpPr>
        <p:spPr bwMode="auto">
          <a:xfrm>
            <a:off x="906780" y="5791200"/>
            <a:ext cx="4146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000">
                <a:solidFill>
                  <a:srgbClr val="000000"/>
                </a:solidFill>
              </a:rPr>
              <a:t>Throw away every other row and column to create a </a:t>
            </a:r>
            <a:r>
              <a:rPr lang="en-US" altLang="en-US" sz="2400">
                <a:solidFill>
                  <a:srgbClr val="000000"/>
                </a:solidFill>
              </a:rPr>
              <a:t>1/2</a:t>
            </a:r>
            <a:r>
              <a:rPr lang="en-US" altLang="en-US" sz="2000">
                <a:solidFill>
                  <a:srgbClr val="000000"/>
                </a:solidFill>
              </a:rPr>
              <a:t> size image</a:t>
            </a:r>
          </a:p>
          <a:p>
            <a:pPr lvl="1">
              <a:spcBef>
                <a:spcPct val="0"/>
              </a:spcBef>
              <a:buFontTx/>
              <a:buNone/>
            </a:pPr>
            <a:r>
              <a:rPr lang="en-US" altLang="en-US">
                <a:solidFill>
                  <a:srgbClr val="000000"/>
                </a:solidFill>
              </a:rPr>
              <a:t>- called</a:t>
            </a:r>
            <a:r>
              <a:rPr lang="en-US" altLang="en-US" i="1">
                <a:solidFill>
                  <a:srgbClr val="000000"/>
                </a:solidFill>
              </a:rPr>
              <a:t> image sub-sampling</a:t>
            </a:r>
          </a:p>
        </p:txBody>
      </p:sp>
      <p:sp>
        <p:nvSpPr>
          <p:cNvPr id="214023" name="Text Box 7"/>
          <p:cNvSpPr txBox="1">
            <a:spLocks noChangeArrowheads="1"/>
          </p:cNvSpPr>
          <p:nvPr/>
        </p:nvSpPr>
        <p:spPr bwMode="auto">
          <a:xfrm>
            <a:off x="5556568" y="4651375"/>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solidFill>
                  <a:srgbClr val="000000"/>
                </a:solidFill>
              </a:rPr>
              <a:t>1/4</a:t>
            </a:r>
          </a:p>
        </p:txBody>
      </p:sp>
      <p:sp>
        <p:nvSpPr>
          <p:cNvPr id="214024" name="Text Box 8"/>
          <p:cNvSpPr txBox="1">
            <a:spLocks noChangeArrowheads="1"/>
          </p:cNvSpPr>
          <p:nvPr/>
        </p:nvSpPr>
        <p:spPr bwMode="auto">
          <a:xfrm>
            <a:off x="7232968" y="4054475"/>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solidFill>
                  <a:srgbClr val="000000"/>
                </a:solidFill>
              </a:rPr>
              <a:t>1/8</a:t>
            </a:r>
          </a:p>
        </p:txBody>
      </p:sp>
      <p:sp>
        <p:nvSpPr>
          <p:cNvPr id="214025" name="Text Box 9"/>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200">
                <a:solidFill>
                  <a:srgbClr val="000000"/>
                </a:solidFill>
              </a:rPr>
              <a:t>Slide by Steve Seitz</a:t>
            </a:r>
          </a:p>
        </p:txBody>
      </p:sp>
    </p:spTree>
    <p:extLst>
      <p:ext uri="{BB962C8B-B14F-4D97-AF65-F5344CB8AC3E}">
        <p14:creationId xmlns:p14="http://schemas.microsoft.com/office/powerpoint/2010/main" val="19999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Application: Representing Texture</a:t>
            </a:r>
          </a:p>
        </p:txBody>
      </p:sp>
      <p:pic>
        <p:nvPicPr>
          <p:cNvPr id="57347" name="Picture 2"/>
          <p:cNvPicPr>
            <a:picLocks noChangeAspect="1" noChangeArrowheads="1"/>
          </p:cNvPicPr>
          <p:nvPr/>
        </p:nvPicPr>
        <p:blipFill>
          <a:blip r:embed="rId2" cstate="print"/>
          <a:srcRect/>
          <a:stretch>
            <a:fillRect/>
          </a:stretch>
        </p:blipFill>
        <p:spPr bwMode="auto">
          <a:xfrm>
            <a:off x="914400" y="1643063"/>
            <a:ext cx="7315200" cy="4876800"/>
          </a:xfrm>
          <a:prstGeom prst="rect">
            <a:avLst/>
          </a:prstGeom>
          <a:noFill/>
          <a:ln w="9525">
            <a:noFill/>
            <a:miter lim="800000"/>
            <a:headEnd/>
            <a:tailEnd/>
          </a:ln>
        </p:spPr>
      </p:pic>
      <p:sp>
        <p:nvSpPr>
          <p:cNvPr id="47108" name="TextBox 4"/>
          <p:cNvSpPr txBox="1">
            <a:spLocks noChangeArrowheads="1"/>
          </p:cNvSpPr>
          <p:nvPr/>
        </p:nvSpPr>
        <p:spPr bwMode="auto">
          <a:xfrm>
            <a:off x="7510463" y="6519863"/>
            <a:ext cx="1471044" cy="338554"/>
          </a:xfrm>
          <a:prstGeom prst="rect">
            <a:avLst/>
          </a:prstGeom>
          <a:noFill/>
          <a:ln w="9525">
            <a:noFill/>
            <a:miter lim="800000"/>
            <a:headEnd/>
            <a:tailEnd/>
          </a:ln>
        </p:spPr>
        <p:txBody>
          <a:bodyPr wrap="none">
            <a:spAutoFit/>
          </a:bodyPr>
          <a:lstStyle/>
          <a:p>
            <a:pPr>
              <a:defRPr/>
            </a:pPr>
            <a:r>
              <a:rPr lang="en-US" sz="1600">
                <a:solidFill>
                  <a:schemeClr val="bg1">
                    <a:lumMod val="50000"/>
                  </a:schemeClr>
                </a:solidFill>
              </a:rPr>
              <a:t>Source: Forsyth</a:t>
            </a:r>
          </a:p>
        </p:txBody>
      </p:sp>
    </p:spTree>
    <p:extLst>
      <p:ext uri="{BB962C8B-B14F-4D97-AF65-F5344CB8AC3E}">
        <p14:creationId xmlns:p14="http://schemas.microsoft.com/office/powerpoint/2010/main" val="3998201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5" name="Rectangle 5"/>
          <p:cNvSpPr>
            <a:spLocks noGrp="1" noChangeArrowheads="1"/>
          </p:cNvSpPr>
          <p:nvPr>
            <p:ph type="title"/>
          </p:nvPr>
        </p:nvSpPr>
        <p:spPr/>
        <p:txBody>
          <a:bodyPr/>
          <a:lstStyle/>
          <a:p>
            <a:pPr eaLnBrk="1" hangingPunct="1"/>
            <a:r>
              <a:rPr lang="en-US" altLang="en-US" smtClean="0"/>
              <a:t>Image sub-sampling</a:t>
            </a:r>
          </a:p>
        </p:txBody>
      </p:sp>
      <p:grpSp>
        <p:nvGrpSpPr>
          <p:cNvPr id="2" name="Group 1"/>
          <p:cNvGrpSpPr/>
          <p:nvPr/>
        </p:nvGrpSpPr>
        <p:grpSpPr>
          <a:xfrm>
            <a:off x="160020" y="1600101"/>
            <a:ext cx="8895579" cy="4320540"/>
            <a:chOff x="160020" y="1418273"/>
            <a:chExt cx="9599615" cy="4662487"/>
          </a:xfrm>
        </p:grpSpPr>
        <p:pic>
          <p:nvPicPr>
            <p:cNvPr id="215042"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 y="1432562"/>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420" y="1432562"/>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822" y="141827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6" name="Text Box 6"/>
            <p:cNvSpPr txBox="1">
              <a:spLocks noChangeArrowheads="1"/>
            </p:cNvSpPr>
            <p:nvPr/>
          </p:nvSpPr>
          <p:spPr bwMode="auto">
            <a:xfrm>
              <a:off x="4122422" y="562356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solidFill>
                    <a:srgbClr val="000000"/>
                  </a:solidFill>
                </a:rPr>
                <a:t>1/4  </a:t>
              </a:r>
              <a:r>
                <a:rPr lang="en-US" altLang="en-US" sz="1600">
                  <a:solidFill>
                    <a:srgbClr val="000000"/>
                  </a:solidFill>
                </a:rPr>
                <a:t>(2x zoom)</a:t>
              </a:r>
            </a:p>
          </p:txBody>
        </p:sp>
        <p:sp>
          <p:nvSpPr>
            <p:cNvPr id="215047" name="Text Box 7"/>
            <p:cNvSpPr txBox="1">
              <a:spLocks noChangeArrowheads="1"/>
            </p:cNvSpPr>
            <p:nvPr/>
          </p:nvSpPr>
          <p:spPr bwMode="auto">
            <a:xfrm>
              <a:off x="7322822" y="562356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solidFill>
                    <a:srgbClr val="000000"/>
                  </a:solidFill>
                </a:rPr>
                <a:t>1/8  </a:t>
              </a:r>
              <a:r>
                <a:rPr lang="en-US" altLang="en-US" sz="1600">
                  <a:solidFill>
                    <a:srgbClr val="000000"/>
                  </a:solidFill>
                </a:rPr>
                <a:t>(4x zoom)</a:t>
              </a:r>
            </a:p>
          </p:txBody>
        </p:sp>
        <p:sp>
          <p:nvSpPr>
            <p:cNvPr id="215049" name="Text Box 9"/>
            <p:cNvSpPr txBox="1">
              <a:spLocks noChangeArrowheads="1"/>
            </p:cNvSpPr>
            <p:nvPr/>
          </p:nvSpPr>
          <p:spPr bwMode="auto">
            <a:xfrm>
              <a:off x="1684022" y="562356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2400">
                  <a:solidFill>
                    <a:srgbClr val="000000"/>
                  </a:solidFill>
                </a:rPr>
                <a:t>1/2</a:t>
              </a:r>
            </a:p>
          </p:txBody>
        </p:sp>
      </p:grpSp>
      <p:sp>
        <p:nvSpPr>
          <p:cNvPr id="215050" name="Text Box 10"/>
          <p:cNvSpPr txBox="1">
            <a:spLocks noChangeArrowheads="1"/>
          </p:cNvSpPr>
          <p:nvPr/>
        </p:nvSpPr>
        <p:spPr bwMode="auto">
          <a:xfrm>
            <a:off x="67056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200">
                <a:solidFill>
                  <a:srgbClr val="000000"/>
                </a:solidFill>
              </a:rPr>
              <a:t>Slide by Steve Seitz</a:t>
            </a:r>
          </a:p>
        </p:txBody>
      </p:sp>
      <p:sp>
        <p:nvSpPr>
          <p:cNvPr id="11" name="Text Box 8"/>
          <p:cNvSpPr txBox="1">
            <a:spLocks noChangeArrowheads="1"/>
          </p:cNvSpPr>
          <p:nvPr/>
        </p:nvSpPr>
        <p:spPr bwMode="auto">
          <a:xfrm>
            <a:off x="160020" y="6114098"/>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eaLnBrk="0" hangingPunct="0"/>
            <a:r>
              <a:rPr lang="en-US" altLang="en-US" sz="2400" dirty="0"/>
              <a:t>Why does this look so </a:t>
            </a:r>
            <a:r>
              <a:rPr lang="en-US" altLang="en-US" sz="2400" dirty="0" err="1"/>
              <a:t>crufty</a:t>
            </a:r>
            <a:r>
              <a:rPr lang="en-US" altLang="en-US" sz="2400" dirty="0"/>
              <a:t>?</a:t>
            </a:r>
          </a:p>
          <a:p>
            <a:pPr eaLnBrk="0" hangingPunct="0"/>
            <a:r>
              <a:rPr lang="en-US" altLang="en-US" sz="2400" dirty="0">
                <a:solidFill>
                  <a:srgbClr val="000000"/>
                </a:solidFill>
              </a:rPr>
              <a:t>Aliasing!  What do we do?</a:t>
            </a:r>
          </a:p>
        </p:txBody>
      </p:sp>
    </p:spTree>
    <p:extLst>
      <p:ext uri="{BB962C8B-B14F-4D97-AF65-F5344CB8AC3E}">
        <p14:creationId xmlns:p14="http://schemas.microsoft.com/office/powerpoint/2010/main" val="36450970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mtClean="0"/>
              <a:t>Image sub-sampling</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1366838"/>
            <a:ext cx="6923088"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8"/>
          <p:cNvSpPr txBox="1">
            <a:spLocks noChangeArrowheads="1"/>
          </p:cNvSpPr>
          <p:nvPr/>
        </p:nvSpPr>
        <p:spPr bwMode="auto">
          <a:xfrm>
            <a:off x="7631113" y="6491290"/>
            <a:ext cx="1479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F. Durand</a:t>
            </a:r>
          </a:p>
        </p:txBody>
      </p:sp>
    </p:spTree>
    <p:extLst>
      <p:ext uri="{BB962C8B-B14F-4D97-AF65-F5344CB8AC3E}">
        <p14:creationId xmlns:p14="http://schemas.microsoft.com/office/powerpoint/2010/main" val="101279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7500" t="7025" r="7187" b="21312"/>
          <a:stretch>
            <a:fillRect/>
          </a:stretch>
        </p:blipFill>
        <p:spPr bwMode="auto">
          <a:xfrm>
            <a:off x="683409" y="1805940"/>
            <a:ext cx="7777182" cy="435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p:txBody>
          <a:bodyPr/>
          <a:lstStyle/>
          <a:p>
            <a:r>
              <a:rPr lang="en-US" altLang="en-US" smtClean="0"/>
              <a:t>Even worse for synthetic images</a:t>
            </a:r>
          </a:p>
        </p:txBody>
      </p:sp>
      <p:sp>
        <p:nvSpPr>
          <p:cNvPr id="7172" name="Text Box 8"/>
          <p:cNvSpPr txBox="1">
            <a:spLocks noChangeArrowheads="1"/>
          </p:cNvSpPr>
          <p:nvPr/>
        </p:nvSpPr>
        <p:spPr bwMode="auto">
          <a:xfrm>
            <a:off x="768508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L. Zhang</a:t>
            </a:r>
          </a:p>
        </p:txBody>
      </p:sp>
    </p:spTree>
    <p:extLst>
      <p:ext uri="{BB962C8B-B14F-4D97-AF65-F5344CB8AC3E}">
        <p14:creationId xmlns:p14="http://schemas.microsoft.com/office/powerpoint/2010/main" val="274377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itle 6"/>
          <p:cNvSpPr>
            <a:spLocks noGrp="1"/>
          </p:cNvSpPr>
          <p:nvPr>
            <p:ph type="title"/>
          </p:nvPr>
        </p:nvSpPr>
        <p:spPr/>
        <p:txBody>
          <a:bodyPr/>
          <a:lstStyle/>
          <a:p>
            <a:r>
              <a:rPr lang="en-US" smtClean="0"/>
              <a:t>Aliasing problem</a:t>
            </a:r>
          </a:p>
        </p:txBody>
      </p:sp>
      <p:sp>
        <p:nvSpPr>
          <p:cNvPr id="41986" name="Rectangle 3"/>
          <p:cNvSpPr>
            <a:spLocks noGrp="1" noChangeArrowheads="1"/>
          </p:cNvSpPr>
          <p:nvPr>
            <p:ph idx="1"/>
          </p:nvPr>
        </p:nvSpPr>
        <p:spPr/>
        <p:txBody>
          <a:bodyPr/>
          <a:lstStyle/>
          <a:p>
            <a:pPr eaLnBrk="1" hangingPunct="1"/>
            <a:r>
              <a:rPr lang="en-US"/>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2"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Tree>
    <p:extLst>
      <p:ext uri="{BB962C8B-B14F-4D97-AF65-F5344CB8AC3E}">
        <p14:creationId xmlns:p14="http://schemas.microsoft.com/office/powerpoint/2010/main" val="9329743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2"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3" name="Title 6"/>
          <p:cNvSpPr>
            <a:spLocks noGrp="1"/>
          </p:cNvSpPr>
          <p:nvPr>
            <p:ph type="title"/>
          </p:nvPr>
        </p:nvSpPr>
        <p:spPr/>
        <p:txBody>
          <a:bodyPr/>
          <a:lstStyle/>
          <a:p>
            <a:r>
              <a:rPr lang="en-US" smtClean="0"/>
              <a:t>Aliasing problem</a:t>
            </a:r>
          </a:p>
        </p:txBody>
      </p:sp>
      <p:sp>
        <p:nvSpPr>
          <p:cNvPr id="43012" name="Rectangle 10"/>
          <p:cNvSpPr>
            <a:spLocks noGrp="1" noChangeArrowheads="1"/>
          </p:cNvSpPr>
          <p:nvPr>
            <p:ph idx="1"/>
          </p:nvPr>
        </p:nvSpPr>
        <p:spPr/>
        <p:txBody>
          <a:bodyPr/>
          <a:lstStyle/>
          <a:p>
            <a:pPr eaLnBrk="1" hangingPunct="1"/>
            <a:r>
              <a:rPr lang="en-US" smtClean="0"/>
              <a:t>1D example (sinewave):</a:t>
            </a:r>
          </a:p>
        </p:txBody>
      </p:sp>
    </p:spTree>
    <p:extLst>
      <p:ext uri="{BB962C8B-B14F-4D97-AF65-F5344CB8AC3E}">
        <p14:creationId xmlns:p14="http://schemas.microsoft.com/office/powerpoint/2010/main" val="15333396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itle 6"/>
          <p:cNvSpPr>
            <a:spLocks noGrp="1"/>
          </p:cNvSpPr>
          <p:nvPr>
            <p:ph type="title"/>
          </p:nvPr>
        </p:nvSpPr>
        <p:spPr/>
        <p:txBody>
          <a:bodyPr/>
          <a:lstStyle/>
          <a:p>
            <a:r>
              <a:rPr lang="en-US" smtClean="0"/>
              <a:t>Aliasing problem</a:t>
            </a:r>
          </a:p>
        </p:txBody>
      </p:sp>
      <p:sp>
        <p:nvSpPr>
          <p:cNvPr id="44034" name="Rectangle 3"/>
          <p:cNvSpPr>
            <a:spLocks noGrp="1" noChangeArrowheads="1"/>
          </p:cNvSpPr>
          <p:nvPr>
            <p:ph idx="1"/>
          </p:nvPr>
        </p:nvSpPr>
        <p:spPr>
          <a:xfrm>
            <a:off x="304800" y="1775460"/>
            <a:ext cx="7772400" cy="3863340"/>
          </a:xfrm>
        </p:spPr>
        <p:txBody>
          <a:bodyPr/>
          <a:lstStyle/>
          <a:p>
            <a:pPr eaLnBrk="1" hangingPunct="1"/>
            <a:r>
              <a:rPr lang="en-US" dirty="0" smtClean="0"/>
              <a:t>Sub-sampling may be dangerous….</a:t>
            </a:r>
          </a:p>
          <a:p>
            <a:pPr eaLnBrk="1" hangingPunct="1"/>
            <a:r>
              <a:rPr lang="en-US" dirty="0" smtClean="0"/>
              <a:t>Characteristic errors may appear: </a:t>
            </a:r>
          </a:p>
          <a:p>
            <a:pPr lvl="1" eaLnBrk="1" hangingPunct="1"/>
            <a:r>
              <a:rPr lang="en-US" dirty="0" smtClean="0"/>
              <a:t>“Wagon wheels rolling the wrong way in movies”</a:t>
            </a:r>
          </a:p>
          <a:p>
            <a:pPr lvl="1" eaLnBrk="1" hangingPunct="1"/>
            <a:r>
              <a:rPr lang="en-US" dirty="0" smtClean="0"/>
              <a:t>“Checkerboards disintegrate in ray tracing”</a:t>
            </a:r>
          </a:p>
          <a:p>
            <a:pPr lvl="1" eaLnBrk="1" hangingPunct="1"/>
            <a:r>
              <a:rPr lang="en-US" dirty="0" smtClean="0"/>
              <a:t>“Striped shirts look funny on color television”</a:t>
            </a:r>
          </a:p>
          <a:p>
            <a:pPr lvl="1" eaLnBrk="1" hangingPunct="1"/>
            <a:endParaRPr lang="en-US" dirty="0" smtClean="0"/>
          </a:p>
        </p:txBody>
      </p:sp>
      <p:sp>
        <p:nvSpPr>
          <p:cNvPr id="44035" name="Text Box 4"/>
          <p:cNvSpPr txBox="1">
            <a:spLocks noChangeArrowheads="1"/>
          </p:cNvSpPr>
          <p:nvPr/>
        </p:nvSpPr>
        <p:spPr bwMode="auto">
          <a:xfrm>
            <a:off x="7454900" y="6583365"/>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Tree>
    <p:extLst>
      <p:ext uri="{BB962C8B-B14F-4D97-AF65-F5344CB8AC3E}">
        <p14:creationId xmlns:p14="http://schemas.microsoft.com/office/powerpoint/2010/main" val="19946309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57150"/>
            <a:ext cx="8229600" cy="1143000"/>
          </a:xfrm>
        </p:spPr>
        <p:txBody>
          <a:bodyPr/>
          <a:lstStyle/>
          <a:p>
            <a:r>
              <a:rPr lang="en-US" altLang="en-US" smtClean="0"/>
              <a:t>Aliasing</a:t>
            </a:r>
          </a:p>
        </p:txBody>
      </p:sp>
      <p:sp>
        <p:nvSpPr>
          <p:cNvPr id="1125379" name="Rectangle 3"/>
          <p:cNvSpPr>
            <a:spLocks noGrp="1" noChangeArrowheads="1"/>
          </p:cNvSpPr>
          <p:nvPr>
            <p:ph idx="1"/>
          </p:nvPr>
        </p:nvSpPr>
        <p:spPr>
          <a:xfrm>
            <a:off x="609600" y="2678115"/>
            <a:ext cx="8001000" cy="4256087"/>
          </a:xfrm>
        </p:spPr>
        <p:txBody>
          <a:bodyPr rtlCol="0">
            <a:normAutofit/>
          </a:bodyPr>
          <a:lstStyle/>
          <a:p>
            <a:pPr>
              <a:defRPr/>
            </a:pPr>
            <a:r>
              <a:rPr lang="en-US" sz="2400" dirty="0"/>
              <a:t>Occurs when your sampling rate is not high enough to capture the amount of detail in your image</a:t>
            </a:r>
          </a:p>
          <a:p>
            <a:pPr>
              <a:defRPr/>
            </a:pPr>
            <a:r>
              <a:rPr lang="en-US" sz="2400" dirty="0"/>
              <a:t>Can give you the wrong signal/image—an </a:t>
            </a:r>
            <a:r>
              <a:rPr lang="en-US" sz="2400" i="1" dirty="0"/>
              <a:t>alias</a:t>
            </a:r>
          </a:p>
          <a:p>
            <a:pPr lvl="1">
              <a:buNone/>
              <a:defRPr/>
            </a:pPr>
            <a:endParaRPr lang="en-US" sz="2000" dirty="0"/>
          </a:p>
          <a:p>
            <a:pPr>
              <a:defRPr/>
            </a:pPr>
            <a:r>
              <a:rPr lang="en-US" sz="2400" dirty="0"/>
              <a:t>To do sampling right, need to understand the structure of your </a:t>
            </a:r>
            <a:r>
              <a:rPr lang="en-US" sz="2400" dirty="0" smtClean="0"/>
              <a:t>signal/image</a:t>
            </a:r>
            <a:endParaRPr lang="en-US" sz="2400" dirty="0">
              <a:solidFill>
                <a:srgbClr val="FF0000"/>
              </a:solidFill>
            </a:endParaRPr>
          </a:p>
          <a:p>
            <a:pPr>
              <a:defRPr/>
            </a:pPr>
            <a:r>
              <a:rPr lang="en-US" sz="2400" dirty="0"/>
              <a:t>To avoid aliasing:</a:t>
            </a:r>
          </a:p>
          <a:p>
            <a:pPr lvl="1">
              <a:defRPr/>
            </a:pPr>
            <a:r>
              <a:rPr lang="en-US" sz="2000" dirty="0"/>
              <a:t>sampling rate </a:t>
            </a:r>
            <a:r>
              <a:rPr lang="en-US" sz="2000" dirty="0">
                <a:cs typeface="Arial" charset="0"/>
              </a:rPr>
              <a:t>≥</a:t>
            </a:r>
            <a:r>
              <a:rPr lang="en-US" sz="2000" dirty="0"/>
              <a:t> 2 * max frequency in the image</a:t>
            </a:r>
          </a:p>
          <a:p>
            <a:pPr lvl="2">
              <a:defRPr/>
            </a:pPr>
            <a:r>
              <a:rPr lang="en-US" sz="1800" dirty="0"/>
              <a:t>said another way: </a:t>
            </a:r>
            <a:r>
              <a:rPr lang="en-US" sz="1800" dirty="0">
                <a:cs typeface="Arial" charset="0"/>
              </a:rPr>
              <a:t>≥</a:t>
            </a:r>
            <a:r>
              <a:rPr lang="en-US" sz="1800" dirty="0"/>
              <a:t> two samples per cycle</a:t>
            </a:r>
          </a:p>
          <a:p>
            <a:pPr lvl="1">
              <a:defRPr/>
            </a:pPr>
            <a:r>
              <a:rPr lang="en-US" sz="2000" dirty="0"/>
              <a:t>This minimum sampling rate is called the </a:t>
            </a:r>
            <a:r>
              <a:rPr lang="en-US" sz="2000" b="1" dirty="0" err="1"/>
              <a:t>Nyquist</a:t>
            </a:r>
            <a:r>
              <a:rPr lang="en-US" sz="2000" b="1" dirty="0"/>
              <a:t> rate</a:t>
            </a:r>
          </a:p>
          <a:p>
            <a:pPr>
              <a:defRPr/>
            </a:pPr>
            <a:endParaRPr lang="en-US" sz="2400" dirty="0"/>
          </a:p>
        </p:txBody>
      </p:sp>
      <p:pic>
        <p:nvPicPr>
          <p:cNvPr id="8196" name="Picture 5" descr="alias"/>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846265" y="1089025"/>
            <a:ext cx="54514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8"/>
          <p:cNvSpPr txBox="1">
            <a:spLocks noChangeArrowheads="1"/>
          </p:cNvSpPr>
          <p:nvPr/>
        </p:nvSpPr>
        <p:spPr bwMode="auto">
          <a:xfrm>
            <a:off x="768508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L. Zhang</a:t>
            </a:r>
          </a:p>
        </p:txBody>
      </p:sp>
    </p:spTree>
    <p:extLst>
      <p:ext uri="{BB962C8B-B14F-4D97-AF65-F5344CB8AC3E}">
        <p14:creationId xmlns:p14="http://schemas.microsoft.com/office/powerpoint/2010/main" val="45276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5379">
                                            <p:txEl>
                                              <p:pRg st="3" end="3"/>
                                            </p:txEl>
                                          </p:spTgt>
                                        </p:tgtEl>
                                        <p:attrNameLst>
                                          <p:attrName>style.visibility</p:attrName>
                                        </p:attrNameLst>
                                      </p:cBhvr>
                                      <p:to>
                                        <p:strVal val="visible"/>
                                      </p:to>
                                    </p:set>
                                    <p:animEffect transition="in" filter="fade">
                                      <p:cBhvr>
                                        <p:cTn id="7" dur="500"/>
                                        <p:tgtEl>
                                          <p:spTgt spid="112537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5379">
                                            <p:txEl>
                                              <p:pRg st="4" end="4"/>
                                            </p:txEl>
                                          </p:spTgt>
                                        </p:tgtEl>
                                        <p:attrNameLst>
                                          <p:attrName>style.visibility</p:attrName>
                                        </p:attrNameLst>
                                      </p:cBhvr>
                                      <p:to>
                                        <p:strVal val="visible"/>
                                      </p:to>
                                    </p:set>
                                    <p:animEffect transition="in" filter="fade">
                                      <p:cBhvr>
                                        <p:cTn id="12" dur="500"/>
                                        <p:tgtEl>
                                          <p:spTgt spid="1125379">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5379">
                                            <p:txEl>
                                              <p:pRg st="5" end="5"/>
                                            </p:txEl>
                                          </p:spTgt>
                                        </p:tgtEl>
                                        <p:attrNameLst>
                                          <p:attrName>style.visibility</p:attrName>
                                        </p:attrNameLst>
                                      </p:cBhvr>
                                      <p:to>
                                        <p:strVal val="visible"/>
                                      </p:to>
                                    </p:set>
                                    <p:animEffect transition="in" filter="fade">
                                      <p:cBhvr>
                                        <p:cTn id="15" dur="500"/>
                                        <p:tgtEl>
                                          <p:spTgt spid="1125379">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25379">
                                            <p:txEl>
                                              <p:pRg st="6" end="6"/>
                                            </p:txEl>
                                          </p:spTgt>
                                        </p:tgtEl>
                                        <p:attrNameLst>
                                          <p:attrName>style.visibility</p:attrName>
                                        </p:attrNameLst>
                                      </p:cBhvr>
                                      <p:to>
                                        <p:strVal val="visible"/>
                                      </p:to>
                                    </p:set>
                                    <p:animEffect transition="in" filter="fade">
                                      <p:cBhvr>
                                        <p:cTn id="18" dur="500"/>
                                        <p:tgtEl>
                                          <p:spTgt spid="1125379">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25379">
                                            <p:txEl>
                                              <p:pRg st="7" end="7"/>
                                            </p:txEl>
                                          </p:spTgt>
                                        </p:tgtEl>
                                        <p:attrNameLst>
                                          <p:attrName>style.visibility</p:attrName>
                                        </p:attrNameLst>
                                      </p:cBhvr>
                                      <p:to>
                                        <p:strVal val="visible"/>
                                      </p:to>
                                    </p:set>
                                    <p:animEffect transition="in" filter="fade">
                                      <p:cBhvr>
                                        <p:cTn id="21" dur="500"/>
                                        <p:tgtEl>
                                          <p:spTgt spid="11253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79"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smtClean="0"/>
              <a:t>Wagon-wheel effect</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l="8000" t="18286" r="9714" b="14667"/>
          <a:stretch>
            <a:fillRect/>
          </a:stretch>
        </p:blipFill>
        <p:spPr bwMode="auto">
          <a:xfrm>
            <a:off x="457200" y="1317625"/>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ChangeArrowheads="1"/>
          </p:cNvSpPr>
          <p:nvPr/>
        </p:nvSpPr>
        <p:spPr bwMode="auto">
          <a:xfrm>
            <a:off x="954088" y="6488115"/>
            <a:ext cx="6665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(See </a:t>
            </a:r>
            <a:r>
              <a:rPr lang="en-US" altLang="en-US">
                <a:hlinkClick r:id="rId3"/>
              </a:rPr>
              <a:t>http://www.michaelbach.de/ot/mot_wagonWheel/index.html</a:t>
            </a:r>
            <a:r>
              <a:rPr lang="en-US" altLang="en-US"/>
              <a:t>)</a:t>
            </a:r>
          </a:p>
        </p:txBody>
      </p:sp>
      <p:sp>
        <p:nvSpPr>
          <p:cNvPr id="9221" name="Text Box 8"/>
          <p:cNvSpPr txBox="1">
            <a:spLocks noChangeArrowheads="1"/>
          </p:cNvSpPr>
          <p:nvPr/>
        </p:nvSpPr>
        <p:spPr bwMode="auto">
          <a:xfrm>
            <a:off x="772953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L. Zhang</a:t>
            </a:r>
          </a:p>
        </p:txBody>
      </p:sp>
    </p:spTree>
    <p:extLst>
      <p:ext uri="{BB962C8B-B14F-4D97-AF65-F5344CB8AC3E}">
        <p14:creationId xmlns:p14="http://schemas.microsoft.com/office/powerpoint/2010/main" val="6085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Wagon-wheel effect</a:t>
            </a:r>
            <a:endParaRPr lang="en-US" dirty="0"/>
          </a:p>
        </p:txBody>
      </p:sp>
      <p:pic>
        <p:nvPicPr>
          <p:cNvPr id="4" name="Optical Illusion- The Wagon Wheel Effect">
            <a:hlinkClick r:id="" action="ppaction://media"/>
          </p:cNvPr>
          <p:cNvPicPr>
            <a:picLocks noGrp="1" noChangeAspect="1"/>
          </p:cNvPicPr>
          <p:nvPr>
            <p:ph idx="1"/>
            <a:videoFile r:link="rId1"/>
            <p:extLst>
              <p:ext uri="{DAA4B4D4-6D71-4841-9C94-3DE7FCFB9230}">
                <p14:media xmlns:p14="http://schemas.microsoft.com/office/powerpoint/2010/main" r:embed="rId2">
                  <p14:trim st="4251" end="87836"/>
                </p14:media>
              </p:ext>
            </p:extLst>
          </p:nvPr>
        </p:nvPicPr>
        <p:blipFill>
          <a:blip r:embed="rId4"/>
          <a:stretch>
            <a:fillRect/>
          </a:stretch>
        </p:blipFill>
        <p:spPr>
          <a:xfrm>
            <a:off x="700881" y="1878965"/>
            <a:ext cx="7742237" cy="4351338"/>
          </a:xfrm>
        </p:spPr>
      </p:pic>
      <p:sp>
        <p:nvSpPr>
          <p:cNvPr id="5" name="Rectangle 4"/>
          <p:cNvSpPr/>
          <p:nvPr/>
        </p:nvSpPr>
        <p:spPr>
          <a:xfrm>
            <a:off x="5151120" y="6550223"/>
            <a:ext cx="4572000" cy="307777"/>
          </a:xfrm>
          <a:prstGeom prst="rect">
            <a:avLst/>
          </a:prstGeom>
        </p:spPr>
        <p:txBody>
          <a:bodyPr>
            <a:spAutoFit/>
          </a:bodyPr>
          <a:lstStyle/>
          <a:p>
            <a:r>
              <a:rPr lang="en-US" sz="1400" dirty="0">
                <a:hlinkClick r:id="rId5"/>
              </a:rPr>
              <a:t>https://www.youtube.com/watch?v=QOwzkND_ooU</a:t>
            </a:r>
            <a:endParaRPr lang="en-US" sz="1400" dirty="0"/>
          </a:p>
        </p:txBody>
      </p:sp>
    </p:spTree>
    <p:extLst>
      <p:ext uri="{BB962C8B-B14F-4D97-AF65-F5344CB8AC3E}">
        <p14:creationId xmlns:p14="http://schemas.microsoft.com/office/powerpoint/2010/main" val="24757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r>
              <a:rPr lang="en-US" altLang="en-US" smtClean="0"/>
              <a:t>Sampling an image</a:t>
            </a:r>
          </a:p>
        </p:txBody>
      </p:sp>
      <p:grpSp>
        <p:nvGrpSpPr>
          <p:cNvPr id="216067" name="Group 3"/>
          <p:cNvGrpSpPr>
            <a:grpSpLocks/>
          </p:cNvGrpSpPr>
          <p:nvPr/>
        </p:nvGrpSpPr>
        <p:grpSpPr bwMode="auto">
          <a:xfrm>
            <a:off x="1752600" y="3962400"/>
            <a:ext cx="5638800" cy="1981200"/>
            <a:chOff x="1104" y="2496"/>
            <a:chExt cx="3552" cy="1248"/>
          </a:xfrm>
        </p:grpSpPr>
        <p:grpSp>
          <p:nvGrpSpPr>
            <p:cNvPr id="216173" name="Group 4"/>
            <p:cNvGrpSpPr>
              <a:grpSpLocks/>
            </p:cNvGrpSpPr>
            <p:nvPr/>
          </p:nvGrpSpPr>
          <p:grpSpPr bwMode="auto">
            <a:xfrm>
              <a:off x="1104" y="2496"/>
              <a:ext cx="1248" cy="1248"/>
              <a:chOff x="1248" y="1536"/>
              <a:chExt cx="960" cy="960"/>
            </a:xfrm>
          </p:grpSpPr>
          <p:sp>
            <p:nvSpPr>
              <p:cNvPr id="216209" name="Rectangle 5"/>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0" name="Rectangle 6"/>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1" name="Rectangle 7"/>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2" name="Rectangle 8"/>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3" name="Rectangle 9"/>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4" name="Rectangle 10"/>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5" name="Rectangle 11"/>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6" name="Rectangle 12"/>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7" name="Rectangle 13"/>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8" name="Rectangle 14"/>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19" name="Rectangle 15"/>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20" name="Rectangle 16"/>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21" name="Rectangle 17"/>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22" name="Rectangle 18"/>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23" name="Rectangle 19"/>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24" name="Rectangle 20"/>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nvGrpSpPr>
            <p:cNvPr id="216174" name="Group 21"/>
            <p:cNvGrpSpPr>
              <a:grpSpLocks/>
            </p:cNvGrpSpPr>
            <p:nvPr/>
          </p:nvGrpSpPr>
          <p:grpSpPr bwMode="auto">
            <a:xfrm>
              <a:off x="1152" y="2640"/>
              <a:ext cx="1008" cy="960"/>
              <a:chOff x="1248" y="2592"/>
              <a:chExt cx="1008" cy="960"/>
            </a:xfrm>
          </p:grpSpPr>
          <p:sp>
            <p:nvSpPr>
              <p:cNvPr id="216193" name="Oval 22"/>
              <p:cNvSpPr>
                <a:spLocks noChangeArrowheads="1"/>
              </p:cNvSpPr>
              <p:nvPr/>
            </p:nvSpPr>
            <p:spPr bwMode="auto">
              <a:xfrm>
                <a:off x="1248" y="25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4" name="Oval 23"/>
              <p:cNvSpPr>
                <a:spLocks noChangeArrowheads="1"/>
              </p:cNvSpPr>
              <p:nvPr/>
            </p:nvSpPr>
            <p:spPr bwMode="auto">
              <a:xfrm>
                <a:off x="1584" y="25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5" name="Oval 24"/>
              <p:cNvSpPr>
                <a:spLocks noChangeArrowheads="1"/>
              </p:cNvSpPr>
              <p:nvPr/>
            </p:nvSpPr>
            <p:spPr bwMode="auto">
              <a:xfrm>
                <a:off x="1872" y="25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6" name="Oval 25"/>
              <p:cNvSpPr>
                <a:spLocks noChangeArrowheads="1"/>
              </p:cNvSpPr>
              <p:nvPr/>
            </p:nvSpPr>
            <p:spPr bwMode="auto">
              <a:xfrm>
                <a:off x="2208" y="25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7" name="Oval 26"/>
              <p:cNvSpPr>
                <a:spLocks noChangeArrowheads="1"/>
              </p:cNvSpPr>
              <p:nvPr/>
            </p:nvSpPr>
            <p:spPr bwMode="auto">
              <a:xfrm>
                <a:off x="1248" y="288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8" name="Oval 27"/>
              <p:cNvSpPr>
                <a:spLocks noChangeArrowheads="1"/>
              </p:cNvSpPr>
              <p:nvPr/>
            </p:nvSpPr>
            <p:spPr bwMode="auto">
              <a:xfrm>
                <a:off x="1584" y="288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9" name="Oval 28"/>
              <p:cNvSpPr>
                <a:spLocks noChangeArrowheads="1"/>
              </p:cNvSpPr>
              <p:nvPr/>
            </p:nvSpPr>
            <p:spPr bwMode="auto">
              <a:xfrm>
                <a:off x="1872" y="288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0" name="Oval 29"/>
              <p:cNvSpPr>
                <a:spLocks noChangeArrowheads="1"/>
              </p:cNvSpPr>
              <p:nvPr/>
            </p:nvSpPr>
            <p:spPr bwMode="auto">
              <a:xfrm>
                <a:off x="2208" y="288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1" name="Oval 30"/>
              <p:cNvSpPr>
                <a:spLocks noChangeArrowheads="1"/>
              </p:cNvSpPr>
              <p:nvPr/>
            </p:nvSpPr>
            <p:spPr bwMode="auto">
              <a:xfrm>
                <a:off x="1248"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2" name="Oval 31"/>
              <p:cNvSpPr>
                <a:spLocks noChangeArrowheads="1"/>
              </p:cNvSpPr>
              <p:nvPr/>
            </p:nvSpPr>
            <p:spPr bwMode="auto">
              <a:xfrm>
                <a:off x="1584"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3" name="Oval 32"/>
              <p:cNvSpPr>
                <a:spLocks noChangeArrowheads="1"/>
              </p:cNvSpPr>
              <p:nvPr/>
            </p:nvSpPr>
            <p:spPr bwMode="auto">
              <a:xfrm>
                <a:off x="1872"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4" name="Oval 33"/>
              <p:cNvSpPr>
                <a:spLocks noChangeArrowheads="1"/>
              </p:cNvSpPr>
              <p:nvPr/>
            </p:nvSpPr>
            <p:spPr bwMode="auto">
              <a:xfrm>
                <a:off x="2208"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5" name="Oval 34"/>
              <p:cNvSpPr>
                <a:spLocks noChangeArrowheads="1"/>
              </p:cNvSpPr>
              <p:nvPr/>
            </p:nvSpPr>
            <p:spPr bwMode="auto">
              <a:xfrm>
                <a:off x="1248" y="3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6" name="Oval 35"/>
              <p:cNvSpPr>
                <a:spLocks noChangeArrowheads="1"/>
              </p:cNvSpPr>
              <p:nvPr/>
            </p:nvSpPr>
            <p:spPr bwMode="auto">
              <a:xfrm>
                <a:off x="1584" y="3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7" name="Oval 36"/>
              <p:cNvSpPr>
                <a:spLocks noChangeArrowheads="1"/>
              </p:cNvSpPr>
              <p:nvPr/>
            </p:nvSpPr>
            <p:spPr bwMode="auto">
              <a:xfrm>
                <a:off x="1872" y="3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208" name="Oval 37"/>
              <p:cNvSpPr>
                <a:spLocks noChangeArrowheads="1"/>
              </p:cNvSpPr>
              <p:nvPr/>
            </p:nvSpPr>
            <p:spPr bwMode="auto">
              <a:xfrm>
                <a:off x="2208" y="3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sp>
          <p:nvSpPr>
            <p:cNvPr id="216175" name="AutoShape 38"/>
            <p:cNvSpPr>
              <a:spLocks noChangeArrowheads="1"/>
            </p:cNvSpPr>
            <p:nvPr/>
          </p:nvSpPr>
          <p:spPr bwMode="auto">
            <a:xfrm>
              <a:off x="2592" y="2976"/>
              <a:ext cx="1056" cy="336"/>
            </a:xfrm>
            <a:prstGeom prst="rightArrow">
              <a:avLst>
                <a:gd name="adj1" fmla="val 50000"/>
                <a:gd name="adj2" fmla="val 7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nvGrpSpPr>
            <p:cNvPr id="216176" name="Group 39"/>
            <p:cNvGrpSpPr>
              <a:grpSpLocks/>
            </p:cNvGrpSpPr>
            <p:nvPr/>
          </p:nvGrpSpPr>
          <p:grpSpPr bwMode="auto">
            <a:xfrm>
              <a:off x="3840" y="2784"/>
              <a:ext cx="816" cy="816"/>
              <a:chOff x="1248" y="1536"/>
              <a:chExt cx="960" cy="960"/>
            </a:xfrm>
          </p:grpSpPr>
          <p:sp>
            <p:nvSpPr>
              <p:cNvPr id="216177" name="Rectangle 40"/>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78" name="Rectangle 41"/>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79" name="Rectangle 42"/>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0" name="Rectangle 43"/>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1" name="Rectangle 44"/>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2" name="Rectangle 45"/>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3" name="Rectangle 46"/>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4" name="Rectangle 47"/>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5" name="Rectangle 48"/>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6" name="Rectangle 49"/>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7" name="Rectangle 50"/>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8" name="Rectangle 51"/>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89" name="Rectangle 52"/>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0" name="Rectangle 53"/>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1" name="Rectangle 54"/>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92" name="Rectangle 55"/>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sp>
        <p:nvSpPr>
          <p:cNvPr id="216068" name="Text Box 56"/>
          <p:cNvSpPr txBox="1">
            <a:spLocks noChangeArrowheads="1"/>
          </p:cNvSpPr>
          <p:nvPr/>
        </p:nvSpPr>
        <p:spPr bwMode="auto">
          <a:xfrm>
            <a:off x="2590802" y="6096000"/>
            <a:ext cx="418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a:t>Examples of GOOD sampling</a:t>
            </a:r>
          </a:p>
        </p:txBody>
      </p:sp>
      <p:grpSp>
        <p:nvGrpSpPr>
          <p:cNvPr id="216069" name="Group 57"/>
          <p:cNvGrpSpPr>
            <a:grpSpLocks/>
          </p:cNvGrpSpPr>
          <p:nvPr/>
        </p:nvGrpSpPr>
        <p:grpSpPr bwMode="auto">
          <a:xfrm>
            <a:off x="1752600" y="1752600"/>
            <a:ext cx="5715000" cy="1981200"/>
            <a:chOff x="1104" y="1104"/>
            <a:chExt cx="3600" cy="1248"/>
          </a:xfrm>
        </p:grpSpPr>
        <p:grpSp>
          <p:nvGrpSpPr>
            <p:cNvPr id="216070" name="Group 58"/>
            <p:cNvGrpSpPr>
              <a:grpSpLocks/>
            </p:cNvGrpSpPr>
            <p:nvPr/>
          </p:nvGrpSpPr>
          <p:grpSpPr bwMode="auto">
            <a:xfrm>
              <a:off x="1104" y="1104"/>
              <a:ext cx="1248" cy="1248"/>
              <a:chOff x="1248" y="1536"/>
              <a:chExt cx="960" cy="960"/>
            </a:xfrm>
          </p:grpSpPr>
          <p:sp>
            <p:nvSpPr>
              <p:cNvPr id="216157" name="Rectangle 59"/>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8" name="Rectangle 60"/>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9" name="Rectangle 61"/>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0" name="Rectangle 62"/>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1" name="Rectangle 63"/>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2" name="Rectangle 64"/>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3" name="Rectangle 65"/>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4" name="Rectangle 66"/>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5" name="Rectangle 67"/>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6" name="Rectangle 68"/>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7" name="Rectangle 69"/>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8" name="Rectangle 70"/>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69" name="Rectangle 71"/>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70" name="Rectangle 72"/>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71" name="Rectangle 73"/>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72" name="Rectangle 74"/>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nvGrpSpPr>
            <p:cNvPr id="216071" name="Group 75"/>
            <p:cNvGrpSpPr>
              <a:grpSpLocks/>
            </p:cNvGrpSpPr>
            <p:nvPr/>
          </p:nvGrpSpPr>
          <p:grpSpPr bwMode="auto">
            <a:xfrm>
              <a:off x="1152" y="1192"/>
              <a:ext cx="1152" cy="960"/>
              <a:chOff x="1248" y="1104"/>
              <a:chExt cx="1152" cy="960"/>
            </a:xfrm>
          </p:grpSpPr>
          <p:sp>
            <p:nvSpPr>
              <p:cNvPr id="216124" name="Oval 76"/>
              <p:cNvSpPr>
                <a:spLocks noChangeArrowheads="1"/>
              </p:cNvSpPr>
              <p:nvPr/>
            </p:nvSpPr>
            <p:spPr bwMode="auto">
              <a:xfrm>
                <a:off x="1248" y="11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5" name="Oval 77"/>
              <p:cNvSpPr>
                <a:spLocks noChangeArrowheads="1"/>
              </p:cNvSpPr>
              <p:nvPr/>
            </p:nvSpPr>
            <p:spPr bwMode="auto">
              <a:xfrm>
                <a:off x="1584" y="11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6" name="Oval 78"/>
              <p:cNvSpPr>
                <a:spLocks noChangeArrowheads="1"/>
              </p:cNvSpPr>
              <p:nvPr/>
            </p:nvSpPr>
            <p:spPr bwMode="auto">
              <a:xfrm>
                <a:off x="1872" y="11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7" name="Oval 79"/>
              <p:cNvSpPr>
                <a:spLocks noChangeArrowheads="1"/>
              </p:cNvSpPr>
              <p:nvPr/>
            </p:nvSpPr>
            <p:spPr bwMode="auto">
              <a:xfrm>
                <a:off x="2208" y="11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8" name="Oval 80"/>
              <p:cNvSpPr>
                <a:spLocks noChangeArrowheads="1"/>
              </p:cNvSpPr>
              <p:nvPr/>
            </p:nvSpPr>
            <p:spPr bwMode="auto">
              <a:xfrm>
                <a:off x="1248" y="13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9" name="Oval 81"/>
              <p:cNvSpPr>
                <a:spLocks noChangeArrowheads="1"/>
              </p:cNvSpPr>
              <p:nvPr/>
            </p:nvSpPr>
            <p:spPr bwMode="auto">
              <a:xfrm>
                <a:off x="1584" y="13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0" name="Oval 82"/>
              <p:cNvSpPr>
                <a:spLocks noChangeArrowheads="1"/>
              </p:cNvSpPr>
              <p:nvPr/>
            </p:nvSpPr>
            <p:spPr bwMode="auto">
              <a:xfrm>
                <a:off x="1872" y="13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1" name="Oval 83"/>
              <p:cNvSpPr>
                <a:spLocks noChangeArrowheads="1"/>
              </p:cNvSpPr>
              <p:nvPr/>
            </p:nvSpPr>
            <p:spPr bwMode="auto">
              <a:xfrm>
                <a:off x="2208" y="139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2" name="Oval 84"/>
              <p:cNvSpPr>
                <a:spLocks noChangeArrowheads="1"/>
              </p:cNvSpPr>
              <p:nvPr/>
            </p:nvSpPr>
            <p:spPr bwMode="auto">
              <a:xfrm>
                <a:off x="1248" y="17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3" name="Oval 85"/>
              <p:cNvSpPr>
                <a:spLocks noChangeArrowheads="1"/>
              </p:cNvSpPr>
              <p:nvPr/>
            </p:nvSpPr>
            <p:spPr bwMode="auto">
              <a:xfrm>
                <a:off x="1584" y="17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4" name="Oval 86"/>
              <p:cNvSpPr>
                <a:spLocks noChangeArrowheads="1"/>
              </p:cNvSpPr>
              <p:nvPr/>
            </p:nvSpPr>
            <p:spPr bwMode="auto">
              <a:xfrm>
                <a:off x="1872" y="17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5" name="Oval 87"/>
              <p:cNvSpPr>
                <a:spLocks noChangeArrowheads="1"/>
              </p:cNvSpPr>
              <p:nvPr/>
            </p:nvSpPr>
            <p:spPr bwMode="auto">
              <a:xfrm>
                <a:off x="2208" y="17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6" name="Oval 88"/>
              <p:cNvSpPr>
                <a:spLocks noChangeArrowheads="1"/>
              </p:cNvSpPr>
              <p:nvPr/>
            </p:nvSpPr>
            <p:spPr bwMode="auto">
              <a:xfrm>
                <a:off x="1248" y="20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7" name="Oval 89"/>
              <p:cNvSpPr>
                <a:spLocks noChangeArrowheads="1"/>
              </p:cNvSpPr>
              <p:nvPr/>
            </p:nvSpPr>
            <p:spPr bwMode="auto">
              <a:xfrm>
                <a:off x="1584" y="20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8" name="Oval 90"/>
              <p:cNvSpPr>
                <a:spLocks noChangeArrowheads="1"/>
              </p:cNvSpPr>
              <p:nvPr/>
            </p:nvSpPr>
            <p:spPr bwMode="auto">
              <a:xfrm>
                <a:off x="1872" y="20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39" name="Oval 91"/>
              <p:cNvSpPr>
                <a:spLocks noChangeArrowheads="1"/>
              </p:cNvSpPr>
              <p:nvPr/>
            </p:nvSpPr>
            <p:spPr bwMode="auto">
              <a:xfrm>
                <a:off x="2208" y="20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nvGrpSpPr>
              <p:cNvPr id="216140" name="Group 92"/>
              <p:cNvGrpSpPr>
                <a:grpSpLocks/>
              </p:cNvGrpSpPr>
              <p:nvPr/>
            </p:nvGrpSpPr>
            <p:grpSpPr bwMode="auto">
              <a:xfrm>
                <a:off x="1392" y="1104"/>
                <a:ext cx="1008" cy="960"/>
                <a:chOff x="2832" y="2928"/>
                <a:chExt cx="1008" cy="960"/>
              </a:xfrm>
            </p:grpSpPr>
            <p:sp>
              <p:nvSpPr>
                <p:cNvPr id="216141" name="Oval 93"/>
                <p:cNvSpPr>
                  <a:spLocks noChangeArrowheads="1"/>
                </p:cNvSpPr>
                <p:nvPr/>
              </p:nvSpPr>
              <p:spPr bwMode="auto">
                <a:xfrm>
                  <a:off x="2832"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2" name="Oval 94"/>
                <p:cNvSpPr>
                  <a:spLocks noChangeArrowheads="1"/>
                </p:cNvSpPr>
                <p:nvPr/>
              </p:nvSpPr>
              <p:spPr bwMode="auto">
                <a:xfrm>
                  <a:off x="3168"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3" name="Oval 95"/>
                <p:cNvSpPr>
                  <a:spLocks noChangeArrowheads="1"/>
                </p:cNvSpPr>
                <p:nvPr/>
              </p:nvSpPr>
              <p:spPr bwMode="auto">
                <a:xfrm>
                  <a:off x="3456"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4" name="Oval 96"/>
                <p:cNvSpPr>
                  <a:spLocks noChangeArrowheads="1"/>
                </p:cNvSpPr>
                <p:nvPr/>
              </p:nvSpPr>
              <p:spPr bwMode="auto">
                <a:xfrm>
                  <a:off x="3792"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5" name="Oval 97"/>
                <p:cNvSpPr>
                  <a:spLocks noChangeArrowheads="1"/>
                </p:cNvSpPr>
                <p:nvPr/>
              </p:nvSpPr>
              <p:spPr bwMode="auto">
                <a:xfrm>
                  <a:off x="2832"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6" name="Oval 98"/>
                <p:cNvSpPr>
                  <a:spLocks noChangeArrowheads="1"/>
                </p:cNvSpPr>
                <p:nvPr/>
              </p:nvSpPr>
              <p:spPr bwMode="auto">
                <a:xfrm>
                  <a:off x="3168"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7" name="Oval 99"/>
                <p:cNvSpPr>
                  <a:spLocks noChangeArrowheads="1"/>
                </p:cNvSpPr>
                <p:nvPr/>
              </p:nvSpPr>
              <p:spPr bwMode="auto">
                <a:xfrm>
                  <a:off x="3456"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8" name="Oval 100"/>
                <p:cNvSpPr>
                  <a:spLocks noChangeArrowheads="1"/>
                </p:cNvSpPr>
                <p:nvPr/>
              </p:nvSpPr>
              <p:spPr bwMode="auto">
                <a:xfrm>
                  <a:off x="3792"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49" name="Oval 101"/>
                <p:cNvSpPr>
                  <a:spLocks noChangeArrowheads="1"/>
                </p:cNvSpPr>
                <p:nvPr/>
              </p:nvSpPr>
              <p:spPr bwMode="auto">
                <a:xfrm>
                  <a:off x="2832"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0" name="Oval 102"/>
                <p:cNvSpPr>
                  <a:spLocks noChangeArrowheads="1"/>
                </p:cNvSpPr>
                <p:nvPr/>
              </p:nvSpPr>
              <p:spPr bwMode="auto">
                <a:xfrm>
                  <a:off x="3168"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1" name="Oval 103"/>
                <p:cNvSpPr>
                  <a:spLocks noChangeArrowheads="1"/>
                </p:cNvSpPr>
                <p:nvPr/>
              </p:nvSpPr>
              <p:spPr bwMode="auto">
                <a:xfrm>
                  <a:off x="3456"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2" name="Oval 104"/>
                <p:cNvSpPr>
                  <a:spLocks noChangeArrowheads="1"/>
                </p:cNvSpPr>
                <p:nvPr/>
              </p:nvSpPr>
              <p:spPr bwMode="auto">
                <a:xfrm>
                  <a:off x="3792"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3" name="Oval 105"/>
                <p:cNvSpPr>
                  <a:spLocks noChangeArrowheads="1"/>
                </p:cNvSpPr>
                <p:nvPr/>
              </p:nvSpPr>
              <p:spPr bwMode="auto">
                <a:xfrm>
                  <a:off x="2832"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4" name="Oval 106"/>
                <p:cNvSpPr>
                  <a:spLocks noChangeArrowheads="1"/>
                </p:cNvSpPr>
                <p:nvPr/>
              </p:nvSpPr>
              <p:spPr bwMode="auto">
                <a:xfrm>
                  <a:off x="3168"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5" name="Oval 107"/>
                <p:cNvSpPr>
                  <a:spLocks noChangeArrowheads="1"/>
                </p:cNvSpPr>
                <p:nvPr/>
              </p:nvSpPr>
              <p:spPr bwMode="auto">
                <a:xfrm>
                  <a:off x="3456"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56" name="Oval 108"/>
                <p:cNvSpPr>
                  <a:spLocks noChangeArrowheads="1"/>
                </p:cNvSpPr>
                <p:nvPr/>
              </p:nvSpPr>
              <p:spPr bwMode="auto">
                <a:xfrm>
                  <a:off x="3792"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sp>
          <p:nvSpPr>
            <p:cNvPr id="216072" name="AutoShape 109"/>
            <p:cNvSpPr>
              <a:spLocks noChangeArrowheads="1"/>
            </p:cNvSpPr>
            <p:nvPr/>
          </p:nvSpPr>
          <p:spPr bwMode="auto">
            <a:xfrm>
              <a:off x="2544" y="1584"/>
              <a:ext cx="1056" cy="336"/>
            </a:xfrm>
            <a:prstGeom prst="rightArrow">
              <a:avLst>
                <a:gd name="adj1" fmla="val 50000"/>
                <a:gd name="adj2" fmla="val 7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nvGrpSpPr>
            <p:cNvPr id="216073" name="Group 110"/>
            <p:cNvGrpSpPr>
              <a:grpSpLocks/>
            </p:cNvGrpSpPr>
            <p:nvPr/>
          </p:nvGrpSpPr>
          <p:grpSpPr bwMode="auto">
            <a:xfrm>
              <a:off x="3840" y="1344"/>
              <a:ext cx="864" cy="864"/>
              <a:chOff x="1248" y="1536"/>
              <a:chExt cx="960" cy="960"/>
            </a:xfrm>
          </p:grpSpPr>
          <p:sp>
            <p:nvSpPr>
              <p:cNvPr id="216108" name="Rectangle 111"/>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9" name="Rectangle 112"/>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0" name="Rectangle 113"/>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1" name="Rectangle 114"/>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2" name="Rectangle 115"/>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3" name="Rectangle 116"/>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4" name="Rectangle 117"/>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5" name="Rectangle 118"/>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6" name="Rectangle 119"/>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7" name="Rectangle 120"/>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8" name="Rectangle 121"/>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19" name="Rectangle 122"/>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0" name="Rectangle 123"/>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1" name="Rectangle 124"/>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2" name="Rectangle 125"/>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23" name="Rectangle 126"/>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nvGrpSpPr>
            <p:cNvPr id="216074" name="Group 127"/>
            <p:cNvGrpSpPr>
              <a:grpSpLocks/>
            </p:cNvGrpSpPr>
            <p:nvPr/>
          </p:nvGrpSpPr>
          <p:grpSpPr bwMode="auto">
            <a:xfrm>
              <a:off x="1152" y="1312"/>
              <a:ext cx="1152" cy="960"/>
              <a:chOff x="1248" y="1216"/>
              <a:chExt cx="1152" cy="960"/>
            </a:xfrm>
          </p:grpSpPr>
          <p:sp>
            <p:nvSpPr>
              <p:cNvPr id="216075" name="Oval 128"/>
              <p:cNvSpPr>
                <a:spLocks noChangeArrowheads="1"/>
              </p:cNvSpPr>
              <p:nvPr/>
            </p:nvSpPr>
            <p:spPr bwMode="auto">
              <a:xfrm>
                <a:off x="1248" y="1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76" name="Oval 129"/>
              <p:cNvSpPr>
                <a:spLocks noChangeArrowheads="1"/>
              </p:cNvSpPr>
              <p:nvPr/>
            </p:nvSpPr>
            <p:spPr bwMode="auto">
              <a:xfrm>
                <a:off x="1584" y="1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77" name="Oval 130"/>
              <p:cNvSpPr>
                <a:spLocks noChangeArrowheads="1"/>
              </p:cNvSpPr>
              <p:nvPr/>
            </p:nvSpPr>
            <p:spPr bwMode="auto">
              <a:xfrm>
                <a:off x="1872" y="1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78" name="Oval 131"/>
              <p:cNvSpPr>
                <a:spLocks noChangeArrowheads="1"/>
              </p:cNvSpPr>
              <p:nvPr/>
            </p:nvSpPr>
            <p:spPr bwMode="auto">
              <a:xfrm>
                <a:off x="2208" y="1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79" name="Oval 132"/>
              <p:cNvSpPr>
                <a:spLocks noChangeArrowheads="1"/>
              </p:cNvSpPr>
              <p:nvPr/>
            </p:nvSpPr>
            <p:spPr bwMode="auto">
              <a:xfrm>
                <a:off x="1248" y="1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0" name="Oval 133"/>
              <p:cNvSpPr>
                <a:spLocks noChangeArrowheads="1"/>
              </p:cNvSpPr>
              <p:nvPr/>
            </p:nvSpPr>
            <p:spPr bwMode="auto">
              <a:xfrm>
                <a:off x="1584" y="1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1" name="Oval 134"/>
              <p:cNvSpPr>
                <a:spLocks noChangeArrowheads="1"/>
              </p:cNvSpPr>
              <p:nvPr/>
            </p:nvSpPr>
            <p:spPr bwMode="auto">
              <a:xfrm>
                <a:off x="1872" y="1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2" name="Oval 135"/>
              <p:cNvSpPr>
                <a:spLocks noChangeArrowheads="1"/>
              </p:cNvSpPr>
              <p:nvPr/>
            </p:nvSpPr>
            <p:spPr bwMode="auto">
              <a:xfrm>
                <a:off x="2208" y="150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3" name="Oval 136"/>
              <p:cNvSpPr>
                <a:spLocks noChangeArrowheads="1"/>
              </p:cNvSpPr>
              <p:nvPr/>
            </p:nvSpPr>
            <p:spPr bwMode="auto">
              <a:xfrm>
                <a:off x="1248" y="1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4" name="Oval 137"/>
              <p:cNvSpPr>
                <a:spLocks noChangeArrowheads="1"/>
              </p:cNvSpPr>
              <p:nvPr/>
            </p:nvSpPr>
            <p:spPr bwMode="auto">
              <a:xfrm>
                <a:off x="1584" y="1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5" name="Oval 138"/>
              <p:cNvSpPr>
                <a:spLocks noChangeArrowheads="1"/>
              </p:cNvSpPr>
              <p:nvPr/>
            </p:nvSpPr>
            <p:spPr bwMode="auto">
              <a:xfrm>
                <a:off x="1872" y="1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6" name="Oval 139"/>
              <p:cNvSpPr>
                <a:spLocks noChangeArrowheads="1"/>
              </p:cNvSpPr>
              <p:nvPr/>
            </p:nvSpPr>
            <p:spPr bwMode="auto">
              <a:xfrm>
                <a:off x="2208" y="1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7" name="Oval 140"/>
              <p:cNvSpPr>
                <a:spLocks noChangeArrowheads="1"/>
              </p:cNvSpPr>
              <p:nvPr/>
            </p:nvSpPr>
            <p:spPr bwMode="auto">
              <a:xfrm>
                <a:off x="1248" y="21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8" name="Oval 141"/>
              <p:cNvSpPr>
                <a:spLocks noChangeArrowheads="1"/>
              </p:cNvSpPr>
              <p:nvPr/>
            </p:nvSpPr>
            <p:spPr bwMode="auto">
              <a:xfrm>
                <a:off x="1584" y="21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89" name="Oval 142"/>
              <p:cNvSpPr>
                <a:spLocks noChangeArrowheads="1"/>
              </p:cNvSpPr>
              <p:nvPr/>
            </p:nvSpPr>
            <p:spPr bwMode="auto">
              <a:xfrm>
                <a:off x="1872" y="21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0" name="Oval 143"/>
              <p:cNvSpPr>
                <a:spLocks noChangeArrowheads="1"/>
              </p:cNvSpPr>
              <p:nvPr/>
            </p:nvSpPr>
            <p:spPr bwMode="auto">
              <a:xfrm>
                <a:off x="2208" y="21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nvGrpSpPr>
              <p:cNvPr id="216091" name="Group 144"/>
              <p:cNvGrpSpPr>
                <a:grpSpLocks/>
              </p:cNvGrpSpPr>
              <p:nvPr/>
            </p:nvGrpSpPr>
            <p:grpSpPr bwMode="auto">
              <a:xfrm>
                <a:off x="1392" y="1216"/>
                <a:ext cx="1008" cy="960"/>
                <a:chOff x="2832" y="2928"/>
                <a:chExt cx="1008" cy="960"/>
              </a:xfrm>
            </p:grpSpPr>
            <p:sp>
              <p:nvSpPr>
                <p:cNvPr id="216092" name="Oval 145"/>
                <p:cNvSpPr>
                  <a:spLocks noChangeArrowheads="1"/>
                </p:cNvSpPr>
                <p:nvPr/>
              </p:nvSpPr>
              <p:spPr bwMode="auto">
                <a:xfrm>
                  <a:off x="2832"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3" name="Oval 146"/>
                <p:cNvSpPr>
                  <a:spLocks noChangeArrowheads="1"/>
                </p:cNvSpPr>
                <p:nvPr/>
              </p:nvSpPr>
              <p:spPr bwMode="auto">
                <a:xfrm>
                  <a:off x="3168"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4" name="Oval 147"/>
                <p:cNvSpPr>
                  <a:spLocks noChangeArrowheads="1"/>
                </p:cNvSpPr>
                <p:nvPr/>
              </p:nvSpPr>
              <p:spPr bwMode="auto">
                <a:xfrm>
                  <a:off x="3456"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5" name="Oval 148"/>
                <p:cNvSpPr>
                  <a:spLocks noChangeArrowheads="1"/>
                </p:cNvSpPr>
                <p:nvPr/>
              </p:nvSpPr>
              <p:spPr bwMode="auto">
                <a:xfrm>
                  <a:off x="3792" y="292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6" name="Oval 149"/>
                <p:cNvSpPr>
                  <a:spLocks noChangeArrowheads="1"/>
                </p:cNvSpPr>
                <p:nvPr/>
              </p:nvSpPr>
              <p:spPr bwMode="auto">
                <a:xfrm>
                  <a:off x="2832"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7" name="Oval 150"/>
                <p:cNvSpPr>
                  <a:spLocks noChangeArrowheads="1"/>
                </p:cNvSpPr>
                <p:nvPr/>
              </p:nvSpPr>
              <p:spPr bwMode="auto">
                <a:xfrm>
                  <a:off x="3168"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8" name="Oval 151"/>
                <p:cNvSpPr>
                  <a:spLocks noChangeArrowheads="1"/>
                </p:cNvSpPr>
                <p:nvPr/>
              </p:nvSpPr>
              <p:spPr bwMode="auto">
                <a:xfrm>
                  <a:off x="3456"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099" name="Oval 152"/>
                <p:cNvSpPr>
                  <a:spLocks noChangeArrowheads="1"/>
                </p:cNvSpPr>
                <p:nvPr/>
              </p:nvSpPr>
              <p:spPr bwMode="auto">
                <a:xfrm>
                  <a:off x="3792" y="3216"/>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0" name="Oval 153"/>
                <p:cNvSpPr>
                  <a:spLocks noChangeArrowheads="1"/>
                </p:cNvSpPr>
                <p:nvPr/>
              </p:nvSpPr>
              <p:spPr bwMode="auto">
                <a:xfrm>
                  <a:off x="2832"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1" name="Oval 154"/>
                <p:cNvSpPr>
                  <a:spLocks noChangeArrowheads="1"/>
                </p:cNvSpPr>
                <p:nvPr/>
              </p:nvSpPr>
              <p:spPr bwMode="auto">
                <a:xfrm>
                  <a:off x="3168"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2" name="Oval 155"/>
                <p:cNvSpPr>
                  <a:spLocks noChangeArrowheads="1"/>
                </p:cNvSpPr>
                <p:nvPr/>
              </p:nvSpPr>
              <p:spPr bwMode="auto">
                <a:xfrm>
                  <a:off x="3456"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3" name="Oval 156"/>
                <p:cNvSpPr>
                  <a:spLocks noChangeArrowheads="1"/>
                </p:cNvSpPr>
                <p:nvPr/>
              </p:nvSpPr>
              <p:spPr bwMode="auto">
                <a:xfrm>
                  <a:off x="3792" y="355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4" name="Oval 157"/>
                <p:cNvSpPr>
                  <a:spLocks noChangeArrowheads="1"/>
                </p:cNvSpPr>
                <p:nvPr/>
              </p:nvSpPr>
              <p:spPr bwMode="auto">
                <a:xfrm>
                  <a:off x="2832"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5" name="Oval 158"/>
                <p:cNvSpPr>
                  <a:spLocks noChangeArrowheads="1"/>
                </p:cNvSpPr>
                <p:nvPr/>
              </p:nvSpPr>
              <p:spPr bwMode="auto">
                <a:xfrm>
                  <a:off x="3168"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6" name="Oval 159"/>
                <p:cNvSpPr>
                  <a:spLocks noChangeArrowheads="1"/>
                </p:cNvSpPr>
                <p:nvPr/>
              </p:nvSpPr>
              <p:spPr bwMode="auto">
                <a:xfrm>
                  <a:off x="3456"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6107" name="Oval 160"/>
                <p:cNvSpPr>
                  <a:spLocks noChangeArrowheads="1"/>
                </p:cNvSpPr>
                <p:nvPr/>
              </p:nvSpPr>
              <p:spPr bwMode="auto">
                <a:xfrm>
                  <a:off x="3792" y="3840"/>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grpSp>
    </p:spTree>
    <p:extLst>
      <p:ext uri="{BB962C8B-B14F-4D97-AF65-F5344CB8AC3E}">
        <p14:creationId xmlns:p14="http://schemas.microsoft.com/office/powerpoint/2010/main" val="409828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Texture and Material</a:t>
            </a:r>
          </a:p>
        </p:txBody>
      </p:sp>
      <p:pic>
        <p:nvPicPr>
          <p:cNvPr id="58371" name="Picture 2"/>
          <p:cNvPicPr>
            <a:picLocks noChangeAspect="1" noChangeArrowheads="1"/>
          </p:cNvPicPr>
          <p:nvPr/>
        </p:nvPicPr>
        <p:blipFill>
          <a:blip r:embed="rId2" cstate="print"/>
          <a:srcRect/>
          <a:stretch>
            <a:fillRect/>
          </a:stretch>
        </p:blipFill>
        <p:spPr bwMode="auto">
          <a:xfrm>
            <a:off x="22076" y="1893094"/>
            <a:ext cx="2590800" cy="1943100"/>
          </a:xfrm>
          <a:prstGeom prst="rect">
            <a:avLst/>
          </a:prstGeom>
          <a:noFill/>
          <a:ln w="9525">
            <a:noFill/>
            <a:miter lim="800000"/>
            <a:headEnd/>
            <a:tailEnd/>
          </a:ln>
        </p:spPr>
      </p:pic>
      <p:pic>
        <p:nvPicPr>
          <p:cNvPr id="58372" name="Picture 3"/>
          <p:cNvPicPr>
            <a:picLocks noChangeAspect="1" noChangeArrowheads="1"/>
          </p:cNvPicPr>
          <p:nvPr/>
        </p:nvPicPr>
        <p:blipFill>
          <a:blip r:embed="rId3" cstate="print"/>
          <a:srcRect/>
          <a:stretch>
            <a:fillRect/>
          </a:stretch>
        </p:blipFill>
        <p:spPr bwMode="auto">
          <a:xfrm>
            <a:off x="2841476" y="1893094"/>
            <a:ext cx="2590800" cy="1943100"/>
          </a:xfrm>
          <a:prstGeom prst="rect">
            <a:avLst/>
          </a:prstGeom>
          <a:noFill/>
          <a:ln w="9525">
            <a:noFill/>
            <a:miter lim="800000"/>
            <a:headEnd/>
            <a:tailEnd/>
          </a:ln>
        </p:spPr>
      </p:pic>
      <p:pic>
        <p:nvPicPr>
          <p:cNvPr id="58373" name="Picture 4"/>
          <p:cNvPicPr>
            <a:picLocks noChangeAspect="1" noChangeArrowheads="1"/>
          </p:cNvPicPr>
          <p:nvPr/>
        </p:nvPicPr>
        <p:blipFill>
          <a:blip r:embed="rId4" cstate="print"/>
          <a:srcRect/>
          <a:stretch>
            <a:fillRect/>
          </a:stretch>
        </p:blipFill>
        <p:spPr bwMode="auto">
          <a:xfrm>
            <a:off x="5660876" y="1893094"/>
            <a:ext cx="2590800" cy="1943100"/>
          </a:xfrm>
          <a:prstGeom prst="rect">
            <a:avLst/>
          </a:prstGeom>
          <a:noFill/>
          <a:ln w="9525">
            <a:noFill/>
            <a:miter lim="800000"/>
            <a:headEnd/>
            <a:tailEnd/>
          </a:ln>
        </p:spPr>
      </p:pic>
      <p:pic>
        <p:nvPicPr>
          <p:cNvPr id="58374" name="Picture 5"/>
          <p:cNvPicPr>
            <a:picLocks noChangeAspect="1" noChangeArrowheads="1"/>
          </p:cNvPicPr>
          <p:nvPr/>
        </p:nvPicPr>
        <p:blipFill>
          <a:blip r:embed="rId5" cstate="print"/>
          <a:srcRect/>
          <a:stretch>
            <a:fillRect/>
          </a:stretch>
        </p:blipFill>
        <p:spPr bwMode="auto">
          <a:xfrm>
            <a:off x="2590800" y="4038600"/>
            <a:ext cx="3200400" cy="2400300"/>
          </a:xfrm>
          <a:prstGeom prst="rect">
            <a:avLst/>
          </a:prstGeom>
          <a:noFill/>
          <a:ln w="9525">
            <a:noFill/>
            <a:miter lim="800000"/>
            <a:headEnd/>
            <a:tailEnd/>
          </a:ln>
        </p:spPr>
      </p:pic>
      <p:sp>
        <p:nvSpPr>
          <p:cNvPr id="58375" name="TextBox 7"/>
          <p:cNvSpPr txBox="1">
            <a:spLocks noChangeArrowheads="1"/>
          </p:cNvSpPr>
          <p:nvPr/>
        </p:nvSpPr>
        <p:spPr bwMode="auto">
          <a:xfrm>
            <a:off x="3429000" y="6550027"/>
            <a:ext cx="5715000" cy="307975"/>
          </a:xfrm>
          <a:prstGeom prst="rect">
            <a:avLst/>
          </a:prstGeom>
          <a:noFill/>
          <a:ln w="9525">
            <a:noFill/>
            <a:miter lim="800000"/>
            <a:headEnd/>
            <a:tailEnd/>
          </a:ln>
        </p:spPr>
        <p:txBody>
          <a:bodyPr wrap="none">
            <a:spAutoFit/>
          </a:bodyPr>
          <a:lstStyle/>
          <a:p>
            <a:r>
              <a:rPr lang="en-US" sz="1400"/>
              <a:t>http://www-cvr.ai.uiuc.edu/ponce_grp/data/texture_database/samples/</a:t>
            </a:r>
          </a:p>
        </p:txBody>
      </p:sp>
    </p:spTree>
    <p:extLst>
      <p:ext uri="{BB962C8B-B14F-4D97-AF65-F5344CB8AC3E}">
        <p14:creationId xmlns:p14="http://schemas.microsoft.com/office/powerpoint/2010/main" val="3102454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r>
              <a:rPr lang="en-US" altLang="en-US" smtClean="0"/>
              <a:t>Undersampling</a:t>
            </a:r>
          </a:p>
        </p:txBody>
      </p:sp>
      <p:sp>
        <p:nvSpPr>
          <p:cNvPr id="217091" name="Text Box 3"/>
          <p:cNvSpPr txBox="1">
            <a:spLocks noChangeArrowheads="1"/>
          </p:cNvSpPr>
          <p:nvPr/>
        </p:nvSpPr>
        <p:spPr bwMode="auto">
          <a:xfrm>
            <a:off x="2133600" y="6096000"/>
            <a:ext cx="5397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a:t>Examples of BAD sampling -&gt; Aliasing</a:t>
            </a:r>
          </a:p>
        </p:txBody>
      </p:sp>
      <p:grpSp>
        <p:nvGrpSpPr>
          <p:cNvPr id="217092" name="Group 4"/>
          <p:cNvGrpSpPr>
            <a:grpSpLocks/>
          </p:cNvGrpSpPr>
          <p:nvPr/>
        </p:nvGrpSpPr>
        <p:grpSpPr bwMode="auto">
          <a:xfrm>
            <a:off x="1752600" y="3962400"/>
            <a:ext cx="5181600" cy="1981200"/>
            <a:chOff x="1104" y="2496"/>
            <a:chExt cx="3264" cy="1248"/>
          </a:xfrm>
        </p:grpSpPr>
        <p:grpSp>
          <p:nvGrpSpPr>
            <p:cNvPr id="217131" name="Group 5"/>
            <p:cNvGrpSpPr>
              <a:grpSpLocks/>
            </p:cNvGrpSpPr>
            <p:nvPr/>
          </p:nvGrpSpPr>
          <p:grpSpPr bwMode="auto">
            <a:xfrm>
              <a:off x="1104" y="2496"/>
              <a:ext cx="1248" cy="1248"/>
              <a:chOff x="1248" y="1536"/>
              <a:chExt cx="960" cy="960"/>
            </a:xfrm>
          </p:grpSpPr>
          <p:sp>
            <p:nvSpPr>
              <p:cNvPr id="217138" name="Rectangle 6"/>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9" name="Rectangle 7"/>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0" name="Rectangle 8"/>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1" name="Rectangle 9"/>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2" name="Rectangle 10"/>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3" name="Rectangle 11"/>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4" name="Rectangle 12"/>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5" name="Rectangle 13"/>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6" name="Rectangle 14"/>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7" name="Rectangle 15"/>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8" name="Rectangle 16"/>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49" name="Rectangle 17"/>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50" name="Rectangle 18"/>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51" name="Rectangle 19"/>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52" name="Rectangle 20"/>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53" name="Rectangle 21"/>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sp>
          <p:nvSpPr>
            <p:cNvPr id="217132" name="Oval 22"/>
            <p:cNvSpPr>
              <a:spLocks noChangeArrowheads="1"/>
            </p:cNvSpPr>
            <p:nvPr/>
          </p:nvSpPr>
          <p:spPr bwMode="auto">
            <a:xfrm>
              <a:off x="1152" y="254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3" name="Oval 23"/>
            <p:cNvSpPr>
              <a:spLocks noChangeArrowheads="1"/>
            </p:cNvSpPr>
            <p:nvPr/>
          </p:nvSpPr>
          <p:spPr bwMode="auto">
            <a:xfrm>
              <a:off x="1152" y="316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4" name="Oval 24"/>
            <p:cNvSpPr>
              <a:spLocks noChangeArrowheads="1"/>
            </p:cNvSpPr>
            <p:nvPr/>
          </p:nvSpPr>
          <p:spPr bwMode="auto">
            <a:xfrm>
              <a:off x="1776" y="2544"/>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5" name="Oval 25"/>
            <p:cNvSpPr>
              <a:spLocks noChangeArrowheads="1"/>
            </p:cNvSpPr>
            <p:nvPr/>
          </p:nvSpPr>
          <p:spPr bwMode="auto">
            <a:xfrm>
              <a:off x="1776" y="316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6" name="Rectangle 26"/>
            <p:cNvSpPr>
              <a:spLocks noChangeArrowheads="1"/>
            </p:cNvSpPr>
            <p:nvPr/>
          </p:nvSpPr>
          <p:spPr bwMode="auto">
            <a:xfrm>
              <a:off x="3984" y="2880"/>
              <a:ext cx="384" cy="38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7" name="AutoShape 27"/>
            <p:cNvSpPr>
              <a:spLocks noChangeArrowheads="1"/>
            </p:cNvSpPr>
            <p:nvPr/>
          </p:nvSpPr>
          <p:spPr bwMode="auto">
            <a:xfrm>
              <a:off x="2592" y="2976"/>
              <a:ext cx="1056" cy="336"/>
            </a:xfrm>
            <a:prstGeom prst="rightArrow">
              <a:avLst>
                <a:gd name="adj1" fmla="val 50000"/>
                <a:gd name="adj2" fmla="val 7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grpSp>
        <p:nvGrpSpPr>
          <p:cNvPr id="217093" name="Group 28"/>
          <p:cNvGrpSpPr>
            <a:grpSpLocks/>
          </p:cNvGrpSpPr>
          <p:nvPr/>
        </p:nvGrpSpPr>
        <p:grpSpPr bwMode="auto">
          <a:xfrm>
            <a:off x="1752600" y="1752600"/>
            <a:ext cx="5372100" cy="1981200"/>
            <a:chOff x="1104" y="1104"/>
            <a:chExt cx="3384" cy="1248"/>
          </a:xfrm>
        </p:grpSpPr>
        <p:grpSp>
          <p:nvGrpSpPr>
            <p:cNvPr id="217094" name="Group 29"/>
            <p:cNvGrpSpPr>
              <a:grpSpLocks/>
            </p:cNvGrpSpPr>
            <p:nvPr/>
          </p:nvGrpSpPr>
          <p:grpSpPr bwMode="auto">
            <a:xfrm>
              <a:off x="1104" y="1104"/>
              <a:ext cx="1248" cy="1248"/>
              <a:chOff x="1248" y="1536"/>
              <a:chExt cx="960" cy="960"/>
            </a:xfrm>
          </p:grpSpPr>
          <p:sp>
            <p:nvSpPr>
              <p:cNvPr id="217115" name="Rectangle 30"/>
              <p:cNvSpPr>
                <a:spLocks noChangeArrowheads="1"/>
              </p:cNvSpPr>
              <p:nvPr/>
            </p:nvSpPr>
            <p:spPr bwMode="auto">
              <a:xfrm>
                <a:off x="124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6" name="Rectangle 31"/>
              <p:cNvSpPr>
                <a:spLocks noChangeArrowheads="1"/>
              </p:cNvSpPr>
              <p:nvPr/>
            </p:nvSpPr>
            <p:spPr bwMode="auto">
              <a:xfrm>
                <a:off x="148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7" name="Rectangle 32"/>
              <p:cNvSpPr>
                <a:spLocks noChangeArrowheads="1"/>
              </p:cNvSpPr>
              <p:nvPr/>
            </p:nvSpPr>
            <p:spPr bwMode="auto">
              <a:xfrm>
                <a:off x="1728" y="15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8" name="Rectangle 33"/>
              <p:cNvSpPr>
                <a:spLocks noChangeArrowheads="1"/>
              </p:cNvSpPr>
              <p:nvPr/>
            </p:nvSpPr>
            <p:spPr bwMode="auto">
              <a:xfrm>
                <a:off x="1968" y="153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9" name="Rectangle 34"/>
              <p:cNvSpPr>
                <a:spLocks noChangeArrowheads="1"/>
              </p:cNvSpPr>
              <p:nvPr/>
            </p:nvSpPr>
            <p:spPr bwMode="auto">
              <a:xfrm>
                <a:off x="124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0" name="Rectangle 35"/>
              <p:cNvSpPr>
                <a:spLocks noChangeArrowheads="1"/>
              </p:cNvSpPr>
              <p:nvPr/>
            </p:nvSpPr>
            <p:spPr bwMode="auto">
              <a:xfrm>
                <a:off x="148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1" name="Rectangle 36"/>
              <p:cNvSpPr>
                <a:spLocks noChangeArrowheads="1"/>
              </p:cNvSpPr>
              <p:nvPr/>
            </p:nvSpPr>
            <p:spPr bwMode="auto">
              <a:xfrm>
                <a:off x="1728" y="201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2" name="Rectangle 37"/>
              <p:cNvSpPr>
                <a:spLocks noChangeArrowheads="1"/>
              </p:cNvSpPr>
              <p:nvPr/>
            </p:nvSpPr>
            <p:spPr bwMode="auto">
              <a:xfrm>
                <a:off x="1968" y="201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3" name="Rectangle 38"/>
              <p:cNvSpPr>
                <a:spLocks noChangeArrowheads="1"/>
              </p:cNvSpPr>
              <p:nvPr/>
            </p:nvSpPr>
            <p:spPr bwMode="auto">
              <a:xfrm>
                <a:off x="148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4" name="Rectangle 39"/>
              <p:cNvSpPr>
                <a:spLocks noChangeArrowheads="1"/>
              </p:cNvSpPr>
              <p:nvPr/>
            </p:nvSpPr>
            <p:spPr bwMode="auto">
              <a:xfrm>
                <a:off x="172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5" name="Rectangle 40"/>
              <p:cNvSpPr>
                <a:spLocks noChangeArrowheads="1"/>
              </p:cNvSpPr>
              <p:nvPr/>
            </p:nvSpPr>
            <p:spPr bwMode="auto">
              <a:xfrm>
                <a:off x="1968" y="177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6" name="Rectangle 41"/>
              <p:cNvSpPr>
                <a:spLocks noChangeArrowheads="1"/>
              </p:cNvSpPr>
              <p:nvPr/>
            </p:nvSpPr>
            <p:spPr bwMode="auto">
              <a:xfrm>
                <a:off x="1248" y="177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7" name="Rectangle 42"/>
              <p:cNvSpPr>
                <a:spLocks noChangeArrowheads="1"/>
              </p:cNvSpPr>
              <p:nvPr/>
            </p:nvSpPr>
            <p:spPr bwMode="auto">
              <a:xfrm>
                <a:off x="148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8" name="Rectangle 43"/>
              <p:cNvSpPr>
                <a:spLocks noChangeArrowheads="1"/>
              </p:cNvSpPr>
              <p:nvPr/>
            </p:nvSpPr>
            <p:spPr bwMode="auto">
              <a:xfrm>
                <a:off x="172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29" name="Rectangle 44"/>
              <p:cNvSpPr>
                <a:spLocks noChangeArrowheads="1"/>
              </p:cNvSpPr>
              <p:nvPr/>
            </p:nvSpPr>
            <p:spPr bwMode="auto">
              <a:xfrm>
                <a:off x="1968" y="225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30" name="Rectangle 45"/>
              <p:cNvSpPr>
                <a:spLocks noChangeArrowheads="1"/>
              </p:cNvSpPr>
              <p:nvPr/>
            </p:nvSpPr>
            <p:spPr bwMode="auto">
              <a:xfrm>
                <a:off x="1248" y="2256"/>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sp>
          <p:nvSpPr>
            <p:cNvPr id="217095" name="Oval 46"/>
            <p:cNvSpPr>
              <a:spLocks noChangeArrowheads="1"/>
            </p:cNvSpPr>
            <p:nvPr/>
          </p:nvSpPr>
          <p:spPr bwMode="auto">
            <a:xfrm>
              <a:off x="1152" y="124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096" name="Oval 47"/>
            <p:cNvSpPr>
              <a:spLocks noChangeArrowheads="1"/>
            </p:cNvSpPr>
            <p:nvPr/>
          </p:nvSpPr>
          <p:spPr bwMode="auto">
            <a:xfrm>
              <a:off x="1632" y="124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097" name="Oval 48"/>
            <p:cNvSpPr>
              <a:spLocks noChangeArrowheads="1"/>
            </p:cNvSpPr>
            <p:nvPr/>
          </p:nvSpPr>
          <p:spPr bwMode="auto">
            <a:xfrm>
              <a:off x="2112" y="1248"/>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098" name="Oval 49"/>
            <p:cNvSpPr>
              <a:spLocks noChangeArrowheads="1"/>
            </p:cNvSpPr>
            <p:nvPr/>
          </p:nvSpPr>
          <p:spPr bwMode="auto">
            <a:xfrm>
              <a:off x="1152" y="163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099" name="Oval 50"/>
            <p:cNvSpPr>
              <a:spLocks noChangeArrowheads="1"/>
            </p:cNvSpPr>
            <p:nvPr/>
          </p:nvSpPr>
          <p:spPr bwMode="auto">
            <a:xfrm>
              <a:off x="1632" y="163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0" name="Oval 51"/>
            <p:cNvSpPr>
              <a:spLocks noChangeArrowheads="1"/>
            </p:cNvSpPr>
            <p:nvPr/>
          </p:nvSpPr>
          <p:spPr bwMode="auto">
            <a:xfrm>
              <a:off x="2112" y="163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1" name="Oval 52"/>
            <p:cNvSpPr>
              <a:spLocks noChangeArrowheads="1"/>
            </p:cNvSpPr>
            <p:nvPr/>
          </p:nvSpPr>
          <p:spPr bwMode="auto">
            <a:xfrm>
              <a:off x="1152" y="211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2" name="Oval 53"/>
            <p:cNvSpPr>
              <a:spLocks noChangeArrowheads="1"/>
            </p:cNvSpPr>
            <p:nvPr/>
          </p:nvSpPr>
          <p:spPr bwMode="auto">
            <a:xfrm>
              <a:off x="1632" y="211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3" name="Oval 54"/>
            <p:cNvSpPr>
              <a:spLocks noChangeArrowheads="1"/>
            </p:cNvSpPr>
            <p:nvPr/>
          </p:nvSpPr>
          <p:spPr bwMode="auto">
            <a:xfrm>
              <a:off x="2112" y="2112"/>
              <a:ext cx="48" cy="4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nvGrpSpPr>
            <p:cNvPr id="217104" name="Group 55"/>
            <p:cNvGrpSpPr>
              <a:grpSpLocks/>
            </p:cNvGrpSpPr>
            <p:nvPr/>
          </p:nvGrpSpPr>
          <p:grpSpPr bwMode="auto">
            <a:xfrm>
              <a:off x="3840" y="1392"/>
              <a:ext cx="648" cy="648"/>
              <a:chOff x="3888" y="1296"/>
              <a:chExt cx="648" cy="648"/>
            </a:xfrm>
          </p:grpSpPr>
          <p:sp>
            <p:nvSpPr>
              <p:cNvPr id="217106" name="Rectangle 56"/>
              <p:cNvSpPr>
                <a:spLocks noChangeArrowheads="1"/>
              </p:cNvSpPr>
              <p:nvPr/>
            </p:nvSpPr>
            <p:spPr bwMode="auto">
              <a:xfrm>
                <a:off x="3888" y="1296"/>
                <a:ext cx="216" cy="21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7" name="Rectangle 57"/>
              <p:cNvSpPr>
                <a:spLocks noChangeArrowheads="1"/>
              </p:cNvSpPr>
              <p:nvPr/>
            </p:nvSpPr>
            <p:spPr bwMode="auto">
              <a:xfrm>
                <a:off x="4104" y="1296"/>
                <a:ext cx="216" cy="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8" name="Rectangle 58"/>
              <p:cNvSpPr>
                <a:spLocks noChangeArrowheads="1"/>
              </p:cNvSpPr>
              <p:nvPr/>
            </p:nvSpPr>
            <p:spPr bwMode="auto">
              <a:xfrm>
                <a:off x="4320" y="1296"/>
                <a:ext cx="216" cy="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09" name="Rectangle 59"/>
              <p:cNvSpPr>
                <a:spLocks noChangeArrowheads="1"/>
              </p:cNvSpPr>
              <p:nvPr/>
            </p:nvSpPr>
            <p:spPr bwMode="auto">
              <a:xfrm>
                <a:off x="4104" y="1512"/>
                <a:ext cx="216" cy="21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0" name="Rectangle 60"/>
              <p:cNvSpPr>
                <a:spLocks noChangeArrowheads="1"/>
              </p:cNvSpPr>
              <p:nvPr/>
            </p:nvSpPr>
            <p:spPr bwMode="auto">
              <a:xfrm>
                <a:off x="4320" y="1512"/>
                <a:ext cx="216" cy="21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1" name="Rectangle 61"/>
              <p:cNvSpPr>
                <a:spLocks noChangeArrowheads="1"/>
              </p:cNvSpPr>
              <p:nvPr/>
            </p:nvSpPr>
            <p:spPr bwMode="auto">
              <a:xfrm>
                <a:off x="3888" y="1512"/>
                <a:ext cx="216" cy="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2" name="Rectangle 62"/>
              <p:cNvSpPr>
                <a:spLocks noChangeArrowheads="1"/>
              </p:cNvSpPr>
              <p:nvPr/>
            </p:nvSpPr>
            <p:spPr bwMode="auto">
              <a:xfrm>
                <a:off x="4104" y="1728"/>
                <a:ext cx="216" cy="21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3" name="Rectangle 63"/>
              <p:cNvSpPr>
                <a:spLocks noChangeArrowheads="1"/>
              </p:cNvSpPr>
              <p:nvPr/>
            </p:nvSpPr>
            <p:spPr bwMode="auto">
              <a:xfrm>
                <a:off x="4320" y="1728"/>
                <a:ext cx="216" cy="21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sp>
            <p:nvSpPr>
              <p:cNvPr id="217114" name="Rectangle 64"/>
              <p:cNvSpPr>
                <a:spLocks noChangeArrowheads="1"/>
              </p:cNvSpPr>
              <p:nvPr/>
            </p:nvSpPr>
            <p:spPr bwMode="auto">
              <a:xfrm>
                <a:off x="3888" y="1728"/>
                <a:ext cx="216" cy="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sp>
          <p:nvSpPr>
            <p:cNvPr id="217105" name="AutoShape 65"/>
            <p:cNvSpPr>
              <a:spLocks noChangeArrowheads="1"/>
            </p:cNvSpPr>
            <p:nvPr/>
          </p:nvSpPr>
          <p:spPr bwMode="auto">
            <a:xfrm>
              <a:off x="2544" y="1584"/>
              <a:ext cx="1056" cy="336"/>
            </a:xfrm>
            <a:prstGeom prst="rightArrow">
              <a:avLst>
                <a:gd name="adj1" fmla="val 50000"/>
                <a:gd name="adj2" fmla="val 785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cs typeface="Arial" panose="020B0604020202020204" pitchFamily="34" charset="0"/>
                </a:defRPr>
              </a:lvl9pPr>
            </a:lstStyle>
            <a:p>
              <a:pPr>
                <a:spcBef>
                  <a:spcPct val="0"/>
                </a:spcBef>
              </a:pPr>
              <a:endParaRPr lang="en-US" altLang="en-US" sz="2400"/>
            </a:p>
          </p:txBody>
        </p:sp>
      </p:grpSp>
    </p:spTree>
    <p:extLst>
      <p:ext uri="{BB962C8B-B14F-4D97-AF65-F5344CB8AC3E}">
        <p14:creationId xmlns:p14="http://schemas.microsoft.com/office/powerpoint/2010/main" val="32518336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a:t>Anti-aliasing</a:t>
            </a:r>
            <a:endParaRPr lang="ru-RU" sz="480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2" y="6550027"/>
            <a:ext cx="1928477" cy="307777"/>
          </a:xfrm>
          <a:prstGeom prst="rect">
            <a:avLst/>
          </a:prstGeom>
          <a:noFill/>
          <a:ln w="9525">
            <a:noFill/>
            <a:miter lim="800000"/>
            <a:headEnd/>
            <a:tailEnd/>
          </a:ln>
        </p:spPr>
        <p:txBody>
          <a:bodyPr wrap="none">
            <a:spAutoFit/>
          </a:bodyPr>
          <a:lstStyle/>
          <a:p>
            <a:r>
              <a:rPr lang="en-US" sz="1400"/>
              <a:t>Forsyth and Ponce 2002</a:t>
            </a:r>
          </a:p>
        </p:txBody>
      </p:sp>
    </p:spTree>
    <p:extLst>
      <p:ext uri="{BB962C8B-B14F-4D97-AF65-F5344CB8AC3E}">
        <p14:creationId xmlns:p14="http://schemas.microsoft.com/office/powerpoint/2010/main" val="151174273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389188"/>
            <a:ext cx="78898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7" y="1895477"/>
            <a:ext cx="15652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9144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p:cNvSpPr>
            <a:spLocks noGrp="1" noChangeArrowheads="1"/>
          </p:cNvSpPr>
          <p:nvPr>
            <p:ph type="title"/>
          </p:nvPr>
        </p:nvSpPr>
        <p:spPr>
          <a:xfrm>
            <a:off x="685800" y="76200"/>
            <a:ext cx="7924800" cy="838200"/>
          </a:xfrm>
        </p:spPr>
        <p:txBody>
          <a:bodyPr/>
          <a:lstStyle/>
          <a:p>
            <a:r>
              <a:rPr lang="en-US" altLang="en-US" dirty="0" smtClean="0"/>
              <a:t>Gaussian (low-pass) pre-filtering</a:t>
            </a:r>
          </a:p>
        </p:txBody>
      </p:sp>
      <p:sp>
        <p:nvSpPr>
          <p:cNvPr id="13318" name="Text Box 6"/>
          <p:cNvSpPr txBox="1">
            <a:spLocks noChangeArrowheads="1"/>
          </p:cNvSpPr>
          <p:nvPr/>
        </p:nvSpPr>
        <p:spPr bwMode="auto">
          <a:xfrm>
            <a:off x="5395915" y="4013200"/>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 1/4</a:t>
            </a:r>
          </a:p>
        </p:txBody>
      </p:sp>
      <p:sp>
        <p:nvSpPr>
          <p:cNvPr id="13319" name="Text Box 7"/>
          <p:cNvSpPr txBox="1">
            <a:spLocks noChangeArrowheads="1"/>
          </p:cNvSpPr>
          <p:nvPr/>
        </p:nvSpPr>
        <p:spPr bwMode="auto">
          <a:xfrm>
            <a:off x="7072315" y="3416300"/>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 1/8</a:t>
            </a:r>
          </a:p>
        </p:txBody>
      </p:sp>
      <p:sp>
        <p:nvSpPr>
          <p:cNvPr id="13320" name="Text Box 8"/>
          <p:cNvSpPr txBox="1">
            <a:spLocks noChangeArrowheads="1"/>
          </p:cNvSpPr>
          <p:nvPr/>
        </p:nvSpPr>
        <p:spPr bwMode="auto">
          <a:xfrm>
            <a:off x="1905000" y="5105400"/>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Gaussian 1/2</a:t>
            </a:r>
          </a:p>
        </p:txBody>
      </p:sp>
      <p:sp>
        <p:nvSpPr>
          <p:cNvPr id="13321" name="Rectangle 9"/>
          <p:cNvSpPr>
            <a:spLocks noChangeArrowheads="1"/>
          </p:cNvSpPr>
          <p:nvPr/>
        </p:nvSpPr>
        <p:spPr bwMode="auto">
          <a:xfrm>
            <a:off x="304800" y="56388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spcBef>
                <a:spcPct val="20000"/>
              </a:spcBef>
              <a:buFontTx/>
              <a:buChar char="•"/>
            </a:pPr>
            <a:r>
              <a:rPr lang="en-US" altLang="en-US" sz="3200"/>
              <a:t>Solution: filter the image, </a:t>
            </a:r>
            <a:r>
              <a:rPr lang="en-US" altLang="en-US" sz="3200" i="1"/>
              <a:t>then</a:t>
            </a:r>
            <a:r>
              <a:rPr lang="en-US" altLang="en-US" sz="3200"/>
              <a:t> subsample</a:t>
            </a:r>
          </a:p>
          <a:p>
            <a:pPr lvl="1">
              <a:lnSpc>
                <a:spcPct val="90000"/>
              </a:lnSpc>
              <a:spcBef>
                <a:spcPct val="20000"/>
              </a:spcBef>
            </a:pPr>
            <a:endParaRPr lang="en-US" altLang="en-US" sz="2800"/>
          </a:p>
        </p:txBody>
      </p:sp>
      <p:sp>
        <p:nvSpPr>
          <p:cNvPr id="13322" name="Text Box 8"/>
          <p:cNvSpPr txBox="1">
            <a:spLocks noChangeArrowheads="1"/>
          </p:cNvSpPr>
          <p:nvPr/>
        </p:nvSpPr>
        <p:spPr bwMode="auto">
          <a:xfrm>
            <a:off x="768508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S. Seitz</a:t>
            </a:r>
          </a:p>
        </p:txBody>
      </p:sp>
    </p:spTree>
    <p:extLst>
      <p:ext uri="{BB962C8B-B14F-4D97-AF65-F5344CB8AC3E}">
        <p14:creationId xmlns:p14="http://schemas.microsoft.com/office/powerpoint/2010/main" val="39644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Grp="1" noChangeArrowheads="1"/>
          </p:cNvSpPr>
          <p:nvPr>
            <p:ph type="title"/>
          </p:nvPr>
        </p:nvSpPr>
        <p:spPr>
          <a:xfrm>
            <a:off x="685800" y="76200"/>
            <a:ext cx="7924800" cy="838200"/>
          </a:xfrm>
        </p:spPr>
        <p:txBody>
          <a:bodyPr/>
          <a:lstStyle/>
          <a:p>
            <a:r>
              <a:rPr lang="en-US" altLang="en-US" sz="3200"/>
              <a:t>Subsampling with Gaussian pre-filtering</a:t>
            </a:r>
          </a:p>
        </p:txBody>
      </p:sp>
      <p:pic>
        <p:nvPicPr>
          <p:cNvPr id="14338"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998" y="1242062"/>
            <a:ext cx="2853932" cy="37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978" y="1242060"/>
            <a:ext cx="2828078" cy="373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28" y="1242060"/>
            <a:ext cx="2833824" cy="372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4269494" y="5033896"/>
            <a:ext cx="735606" cy="33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 1/4 </a:t>
            </a:r>
          </a:p>
        </p:txBody>
      </p:sp>
      <p:sp>
        <p:nvSpPr>
          <p:cNvPr id="14343" name="Text Box 7"/>
          <p:cNvSpPr txBox="1">
            <a:spLocks noChangeArrowheads="1"/>
          </p:cNvSpPr>
          <p:nvPr/>
        </p:nvSpPr>
        <p:spPr bwMode="auto">
          <a:xfrm>
            <a:off x="7083209" y="5033896"/>
            <a:ext cx="677593" cy="33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 1/8</a:t>
            </a:r>
          </a:p>
        </p:txBody>
      </p:sp>
      <p:sp>
        <p:nvSpPr>
          <p:cNvPr id="14344" name="Text Box 8"/>
          <p:cNvSpPr txBox="1">
            <a:spLocks noChangeArrowheads="1"/>
          </p:cNvSpPr>
          <p:nvPr/>
        </p:nvSpPr>
        <p:spPr bwMode="auto">
          <a:xfrm>
            <a:off x="891310" y="5033896"/>
            <a:ext cx="1396956" cy="33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Gaussian 1/2</a:t>
            </a:r>
          </a:p>
        </p:txBody>
      </p:sp>
      <p:sp>
        <p:nvSpPr>
          <p:cNvPr id="14345" name="Rectangle 9"/>
          <p:cNvSpPr>
            <a:spLocks noChangeArrowheads="1"/>
          </p:cNvSpPr>
          <p:nvPr/>
        </p:nvSpPr>
        <p:spPr bwMode="auto">
          <a:xfrm>
            <a:off x="304800" y="56388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spcBef>
                <a:spcPct val="20000"/>
              </a:spcBef>
              <a:buFontTx/>
              <a:buChar char="•"/>
            </a:pPr>
            <a:r>
              <a:rPr lang="en-US" altLang="en-US" sz="3200"/>
              <a:t>Solution:  filter the image, </a:t>
            </a:r>
            <a:r>
              <a:rPr lang="en-US" altLang="en-US" sz="3200" i="1"/>
              <a:t>then</a:t>
            </a:r>
            <a:r>
              <a:rPr lang="en-US" altLang="en-US" sz="3200"/>
              <a:t> subsample</a:t>
            </a:r>
          </a:p>
        </p:txBody>
      </p:sp>
      <p:sp>
        <p:nvSpPr>
          <p:cNvPr id="14346" name="Text Box 8"/>
          <p:cNvSpPr txBox="1">
            <a:spLocks noChangeArrowheads="1"/>
          </p:cNvSpPr>
          <p:nvPr/>
        </p:nvSpPr>
        <p:spPr bwMode="auto">
          <a:xfrm>
            <a:off x="768508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S. Seitz</a:t>
            </a:r>
          </a:p>
        </p:txBody>
      </p:sp>
    </p:spTree>
    <p:extLst>
      <p:ext uri="{BB962C8B-B14F-4D97-AF65-F5344CB8AC3E}">
        <p14:creationId xmlns:p14="http://schemas.microsoft.com/office/powerpoint/2010/main" val="2632791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a:xfrm>
            <a:off x="457200" y="-117475"/>
            <a:ext cx="8229600" cy="1143000"/>
          </a:xfrm>
        </p:spPr>
        <p:txBody>
          <a:bodyPr/>
          <a:lstStyle/>
          <a:p>
            <a:r>
              <a:rPr lang="en-US" altLang="en-US" smtClean="0"/>
              <a:t>Compare with...</a:t>
            </a:r>
          </a:p>
        </p:txBody>
      </p:sp>
      <p:grpSp>
        <p:nvGrpSpPr>
          <p:cNvPr id="2" name="Group 1"/>
          <p:cNvGrpSpPr/>
          <p:nvPr/>
        </p:nvGrpSpPr>
        <p:grpSpPr>
          <a:xfrm>
            <a:off x="187008" y="1201880"/>
            <a:ext cx="8854440" cy="4219512"/>
            <a:chOff x="-228600" y="900113"/>
            <a:chExt cx="9599615" cy="4574619"/>
          </a:xfrm>
        </p:grpSpPr>
        <p:pic>
          <p:nvPicPr>
            <p:cNvPr id="15362" name="Picture 2" descr="vg-nn-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2"/>
              <a:ext cx="318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vg-nn-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914402"/>
              <a:ext cx="31813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vg-nn-eigh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2" y="900113"/>
              <a:ext cx="31988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3733800" y="5105400"/>
              <a:ext cx="1547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1/4  </a:t>
              </a:r>
              <a:r>
                <a:rPr lang="en-US" altLang="en-US" sz="1600">
                  <a:latin typeface="Arial" panose="020B0604020202020204" pitchFamily="34" charset="0"/>
                </a:rPr>
                <a:t>(2x zoom)</a:t>
              </a:r>
            </a:p>
          </p:txBody>
        </p:sp>
        <p:sp>
          <p:nvSpPr>
            <p:cNvPr id="15367" name="Text Box 7"/>
            <p:cNvSpPr txBox="1">
              <a:spLocks noChangeArrowheads="1"/>
            </p:cNvSpPr>
            <p:nvPr/>
          </p:nvSpPr>
          <p:spPr bwMode="auto">
            <a:xfrm>
              <a:off x="6934200" y="5105400"/>
              <a:ext cx="1547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1/8  </a:t>
              </a:r>
              <a:r>
                <a:rPr lang="en-US" altLang="en-US" sz="1600">
                  <a:latin typeface="Arial" panose="020B0604020202020204" pitchFamily="34" charset="0"/>
                </a:rPr>
                <a:t>(4x zoom)</a:t>
              </a:r>
            </a:p>
          </p:txBody>
        </p:sp>
        <p:sp>
          <p:nvSpPr>
            <p:cNvPr id="15368" name="Text Box 8"/>
            <p:cNvSpPr txBox="1">
              <a:spLocks noChangeArrowheads="1"/>
            </p:cNvSpPr>
            <p:nvPr/>
          </p:nvSpPr>
          <p:spPr bwMode="auto">
            <a:xfrm>
              <a:off x="1295402" y="5105400"/>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n-US" altLang="en-US">
                  <a:latin typeface="Arial" panose="020B0604020202020204" pitchFamily="34" charset="0"/>
                </a:rPr>
                <a:t>1/2</a:t>
              </a:r>
            </a:p>
          </p:txBody>
        </p:sp>
      </p:grpSp>
      <p:sp>
        <p:nvSpPr>
          <p:cNvPr id="15369" name="Text Box 8"/>
          <p:cNvSpPr txBox="1">
            <a:spLocks noChangeArrowheads="1"/>
          </p:cNvSpPr>
          <p:nvPr/>
        </p:nvSpPr>
        <p:spPr bwMode="auto">
          <a:xfrm>
            <a:off x="7685088" y="649129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Source: S. Seitz</a:t>
            </a:r>
          </a:p>
        </p:txBody>
      </p:sp>
    </p:spTree>
    <p:extLst>
      <p:ext uri="{BB962C8B-B14F-4D97-AF65-F5344CB8AC3E}">
        <p14:creationId xmlns:p14="http://schemas.microsoft.com/office/powerpoint/2010/main" val="252952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2"/>
            <a:ext cx="8229600" cy="4906963"/>
          </a:xfrm>
        </p:spPr>
        <p:txBody>
          <a:bodyPr/>
          <a:lstStyle/>
          <a:p>
            <a:pPr marL="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7" y="6550027"/>
            <a:ext cx="4466159" cy="307777"/>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54278"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extLst>
      <p:ext uri="{BB962C8B-B14F-4D97-AF65-F5344CB8AC3E}">
        <p14:creationId xmlns:p14="http://schemas.microsoft.com/office/powerpoint/2010/main" val="37247452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2"/>
            <a:ext cx="8229600" cy="4983163"/>
          </a:xfrm>
        </p:spPr>
        <p:txBody>
          <a:bodyPr/>
          <a:lstStyle/>
          <a:p>
            <a:pPr marL="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529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2"/>
            <a:ext cx="4108450" cy="4505325"/>
          </a:xfrm>
          <a:prstGeom prst="rect">
            <a:avLst/>
          </a:prstGeom>
          <a:noFill/>
          <a:ln w="9525">
            <a:noFill/>
            <a:miter lim="800000"/>
            <a:headEnd/>
            <a:tailEnd/>
          </a:ln>
        </p:spPr>
      </p:pic>
      <p:pic>
        <p:nvPicPr>
          <p:cNvPr id="55300"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5301"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2"/>
            <a:ext cx="1524000" cy="1655763"/>
          </a:xfrm>
          <a:prstGeom prst="rect">
            <a:avLst/>
          </a:prstGeom>
          <a:noFill/>
          <a:ln w="9525">
            <a:noFill/>
            <a:miter lim="800000"/>
            <a:headEnd/>
            <a:tailEnd/>
          </a:ln>
        </p:spPr>
      </p:pic>
      <p:sp>
        <p:nvSpPr>
          <p:cNvPr id="55302" name="TextBox 12"/>
          <p:cNvSpPr txBox="1">
            <a:spLocks noChangeArrowheads="1"/>
          </p:cNvSpPr>
          <p:nvPr/>
        </p:nvSpPr>
        <p:spPr bwMode="auto">
          <a:xfrm>
            <a:off x="5181600" y="3962402"/>
            <a:ext cx="375424" cy="584775"/>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52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Title 6"/>
          <p:cNvSpPr>
            <a:spLocks noGrp="1"/>
          </p:cNvSpPr>
          <p:nvPr>
            <p:ph type="title"/>
          </p:nvPr>
        </p:nvSpPr>
        <p:spPr/>
        <p:txBody>
          <a:bodyPr/>
          <a:lstStyle/>
          <a:p>
            <a:r>
              <a:rPr lang="en-US" smtClean="0"/>
              <a:t>Clues from Human Perception</a:t>
            </a:r>
          </a:p>
        </p:txBody>
      </p:sp>
      <p:sp>
        <p:nvSpPr>
          <p:cNvPr id="3" name="Content Placeholder 2"/>
          <p:cNvSpPr>
            <a:spLocks noGrp="1"/>
          </p:cNvSpPr>
          <p:nvPr>
            <p:ph idx="1"/>
          </p:nvPr>
        </p:nvSpPr>
        <p:spPr>
          <a:xfrm>
            <a:off x="350520" y="1482328"/>
            <a:ext cx="8458200" cy="1577340"/>
          </a:xfrm>
        </p:spPr>
        <p:txBody>
          <a:bodyPr/>
          <a:lstStyle/>
          <a:p>
            <a:r>
              <a:rPr lang="en-US" sz="2100" dirty="0"/>
              <a:t>Early processing in humans filters for various orientations and scales of frequency</a:t>
            </a:r>
          </a:p>
          <a:p>
            <a:r>
              <a:rPr lang="en-US" sz="2100" dirty="0"/>
              <a:t>Perceptual cues in the mid-high frequencies dominate perception</a:t>
            </a:r>
          </a:p>
          <a:p>
            <a:r>
              <a:rPr lang="en-US" sz="2100" dirty="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cstate="print"/>
          <a:srcRect/>
          <a:stretch>
            <a:fillRect/>
          </a:stretch>
        </p:blipFill>
        <p:spPr bwMode="auto">
          <a:xfrm>
            <a:off x="1295400" y="3276600"/>
            <a:ext cx="6121400" cy="3124200"/>
          </a:xfrm>
          <a:prstGeom prst="rect">
            <a:avLst/>
          </a:prstGeom>
          <a:noFill/>
          <a:ln w="9525">
            <a:noFill/>
            <a:miter lim="800000"/>
            <a:headEnd/>
            <a:tailEnd/>
          </a:ln>
        </p:spPr>
      </p:pic>
      <p:sp>
        <p:nvSpPr>
          <p:cNvPr id="56324" name="TextBox 5"/>
          <p:cNvSpPr txBox="1">
            <a:spLocks noChangeArrowheads="1"/>
          </p:cNvSpPr>
          <p:nvPr/>
        </p:nvSpPr>
        <p:spPr bwMode="auto">
          <a:xfrm>
            <a:off x="1447802" y="6248400"/>
            <a:ext cx="5427833" cy="369332"/>
          </a:xfrm>
          <a:prstGeom prst="rect">
            <a:avLst/>
          </a:prstGeom>
          <a:noFill/>
          <a:ln w="9525">
            <a:noFill/>
            <a:miter lim="800000"/>
            <a:headEnd/>
            <a:tailEnd/>
          </a:ln>
        </p:spPr>
        <p:txBody>
          <a:bodyPr wrap="none">
            <a:spAutoFit/>
          </a:bodyPr>
          <a:lstStyle/>
          <a:p>
            <a:r>
              <a:rPr lang="en-US"/>
              <a:t>Early Visual Processing: Multi-scale edge and blob filters</a:t>
            </a:r>
          </a:p>
        </p:txBody>
      </p:sp>
    </p:spTree>
    <p:extLst>
      <p:ext uri="{BB962C8B-B14F-4D97-AF65-F5344CB8AC3E}">
        <p14:creationId xmlns:p14="http://schemas.microsoft.com/office/powerpoint/2010/main" val="352022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Hybrid Image in FFT</a:t>
            </a:r>
          </a:p>
        </p:txBody>
      </p:sp>
      <p:pic>
        <p:nvPicPr>
          <p:cNvPr id="57347" name="Picture 2"/>
          <p:cNvPicPr>
            <a:picLocks noChangeAspect="1" noChangeArrowheads="1"/>
          </p:cNvPicPr>
          <p:nvPr/>
        </p:nvPicPr>
        <p:blipFill>
          <a:blip r:embed="rId2" cstate="print"/>
          <a:srcRect t="14722" r="66875" b="10031"/>
          <a:stretch>
            <a:fillRect/>
          </a:stretch>
        </p:blipFill>
        <p:spPr bwMode="auto">
          <a:xfrm>
            <a:off x="228600" y="2209800"/>
            <a:ext cx="2743200" cy="3505200"/>
          </a:xfrm>
          <a:prstGeom prst="rect">
            <a:avLst/>
          </a:prstGeom>
          <a:noFill/>
          <a:ln w="9525">
            <a:noFill/>
            <a:miter lim="800000"/>
            <a:headEnd/>
            <a:tailEnd/>
          </a:ln>
        </p:spPr>
      </p:pic>
      <p:pic>
        <p:nvPicPr>
          <p:cNvPr id="57348" name="Picture 2"/>
          <p:cNvPicPr>
            <a:picLocks noChangeAspect="1" noChangeArrowheads="1"/>
          </p:cNvPicPr>
          <p:nvPr/>
        </p:nvPicPr>
        <p:blipFill>
          <a:blip r:embed="rId2" cstate="print"/>
          <a:srcRect l="34045" t="13086" r="626" b="10031"/>
          <a:stretch>
            <a:fillRect/>
          </a:stretch>
        </p:blipFill>
        <p:spPr bwMode="auto">
          <a:xfrm>
            <a:off x="3505200" y="2209800"/>
            <a:ext cx="5410200" cy="3581400"/>
          </a:xfrm>
          <a:prstGeom prst="rect">
            <a:avLst/>
          </a:prstGeom>
          <a:noFill/>
          <a:ln w="9525">
            <a:noFill/>
            <a:miter lim="800000"/>
            <a:headEnd/>
            <a:tailEnd/>
          </a:ln>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437894" cy="369332"/>
          </a:xfrm>
          <a:prstGeom prst="rect">
            <a:avLst/>
          </a:prstGeom>
          <a:noFill/>
          <a:ln w="9525">
            <a:noFill/>
            <a:miter lim="800000"/>
            <a:headEnd/>
            <a:tailEnd/>
          </a:ln>
        </p:spPr>
        <p:txBody>
          <a:bodyPr wrap="none">
            <a:spAutoFit/>
          </a:bodyPr>
          <a:lstStyle/>
          <a:p>
            <a:r>
              <a:rPr lang="en-US"/>
              <a:t>Hybrid Image</a:t>
            </a:r>
          </a:p>
        </p:txBody>
      </p:sp>
      <p:sp>
        <p:nvSpPr>
          <p:cNvPr id="57351" name="TextBox 7"/>
          <p:cNvSpPr txBox="1">
            <a:spLocks noChangeArrowheads="1"/>
          </p:cNvSpPr>
          <p:nvPr/>
        </p:nvSpPr>
        <p:spPr bwMode="auto">
          <a:xfrm>
            <a:off x="3505200" y="1828800"/>
            <a:ext cx="1916294" cy="369332"/>
          </a:xfrm>
          <a:prstGeom prst="rect">
            <a:avLst/>
          </a:prstGeom>
          <a:noFill/>
          <a:ln w="9525">
            <a:noFill/>
            <a:miter lim="800000"/>
            <a:headEnd/>
            <a:tailEnd/>
          </a:ln>
        </p:spPr>
        <p:txBody>
          <a:bodyPr wrap="none">
            <a:spAutoFit/>
          </a:bodyPr>
          <a:lstStyle/>
          <a:p>
            <a:r>
              <a:rPr lang="en-US"/>
              <a:t>Low-passed Image</a:t>
            </a:r>
          </a:p>
        </p:txBody>
      </p:sp>
      <p:sp>
        <p:nvSpPr>
          <p:cNvPr id="57352" name="TextBox 8"/>
          <p:cNvSpPr txBox="1">
            <a:spLocks noChangeArrowheads="1"/>
          </p:cNvSpPr>
          <p:nvPr/>
        </p:nvSpPr>
        <p:spPr bwMode="auto">
          <a:xfrm>
            <a:off x="6248402" y="1828800"/>
            <a:ext cx="1960473" cy="369332"/>
          </a:xfrm>
          <a:prstGeom prst="rect">
            <a:avLst/>
          </a:prstGeom>
          <a:noFill/>
          <a:ln w="9525">
            <a:noFill/>
            <a:miter lim="800000"/>
            <a:headEnd/>
            <a:tailEnd/>
          </a:ln>
        </p:spPr>
        <p:txBody>
          <a:bodyPr wrap="none">
            <a:spAutoFit/>
          </a:bodyPr>
          <a:lstStyle/>
          <a:p>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303426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Upsampling</a:t>
            </a:r>
          </a:p>
        </p:txBody>
      </p:sp>
      <p:sp>
        <p:nvSpPr>
          <p:cNvPr id="3" name="Content Placeholder 2"/>
          <p:cNvSpPr>
            <a:spLocks noGrp="1"/>
          </p:cNvSpPr>
          <p:nvPr>
            <p:ph idx="1"/>
          </p:nvPr>
        </p:nvSpPr>
        <p:spPr>
          <a:xfrm>
            <a:off x="457200" y="1600202"/>
            <a:ext cx="8229600" cy="4854575"/>
          </a:xfrm>
        </p:spPr>
        <p:txBody>
          <a:bodyPr/>
          <a:lstStyle/>
          <a:p>
            <a:r>
              <a:rPr lang="en-US" altLang="en-US" smtClean="0"/>
              <a:t>This image is too small for this screen:</a:t>
            </a:r>
          </a:p>
          <a:p>
            <a:r>
              <a:rPr lang="en-US" altLang="en-US" smtClean="0"/>
              <a:t>How can we make it 10 times as big?</a:t>
            </a:r>
          </a:p>
          <a:p>
            <a:r>
              <a:rPr lang="en-US" altLang="en-US" smtClean="0"/>
              <a:t>Simplest approach:</a:t>
            </a:r>
          </a:p>
          <a:p>
            <a:pPr>
              <a:buFont typeface="Arial" panose="020B0604020202020204" pitchFamily="34" charset="0"/>
              <a:buNone/>
            </a:pPr>
            <a:r>
              <a:rPr lang="en-US" altLang="en-US" smtClean="0"/>
              <a:t>	 repeat each row</a:t>
            </a:r>
          </a:p>
          <a:p>
            <a:pPr>
              <a:buFont typeface="Arial" panose="020B0604020202020204" pitchFamily="34" charset="0"/>
              <a:buNone/>
            </a:pPr>
            <a:r>
              <a:rPr lang="en-US" altLang="en-US" smtClean="0"/>
              <a:t>	 and column 10 times</a:t>
            </a:r>
          </a:p>
          <a:p>
            <a:r>
              <a:rPr lang="en-US" altLang="en-US" smtClean="0"/>
              <a:t>(“Nearest neighbor</a:t>
            </a:r>
          </a:p>
          <a:p>
            <a:pPr>
              <a:buFont typeface="Arial" panose="020B0604020202020204" pitchFamily="34" charset="0"/>
              <a:buNone/>
            </a:pPr>
            <a:r>
              <a:rPr lang="en-US" altLang="en-US" smtClean="0"/>
              <a:t>	  interpolation”)</a:t>
            </a:r>
          </a:p>
          <a:p>
            <a:pPr>
              <a:buFont typeface="Arial" panose="020B0604020202020204" pitchFamily="34" charset="0"/>
              <a:buNone/>
            </a:pPr>
            <a:endParaRPr lang="en-US" altLang="en-US" smtClean="0"/>
          </a:p>
        </p:txBody>
      </p:sp>
      <p:pic>
        <p:nvPicPr>
          <p:cNvPr id="214020" name="Picture 4" descr="C:\snavely\work\teaching\09Fa-CS6610\lectures\lec02\images\bee10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650" y="2925765"/>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snavely\work\teaching\09Fa-CS6610\lectures\lec02\images\bee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1712913"/>
            <a:ext cx="26828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47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14020"/>
                                        </p:tgtEl>
                                        <p:attrNameLst>
                                          <p:attrName>style.visibility</p:attrName>
                                        </p:attrNameLst>
                                      </p:cBhvr>
                                      <p:to>
                                        <p:strVal val="visible"/>
                                      </p:to>
                                    </p:set>
                                    <p:animEffect transition="in" filter="fade">
                                      <p:cBhvr>
                                        <p:cTn id="22" dur="500"/>
                                        <p:tgtEl>
                                          <p:spTgt spid="21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Texture and Orientation</a:t>
            </a:r>
          </a:p>
        </p:txBody>
      </p:sp>
      <p:pic>
        <p:nvPicPr>
          <p:cNvPr id="59395" name="Picture 3"/>
          <p:cNvPicPr>
            <a:picLocks noChangeAspect="1" noChangeArrowheads="1"/>
          </p:cNvPicPr>
          <p:nvPr/>
        </p:nvPicPr>
        <p:blipFill>
          <a:blip r:embed="rId2" cstate="print"/>
          <a:srcRect/>
          <a:stretch>
            <a:fillRect/>
          </a:stretch>
        </p:blipFill>
        <p:spPr bwMode="auto">
          <a:xfrm>
            <a:off x="1150834" y="1539876"/>
            <a:ext cx="3200400" cy="2400300"/>
          </a:xfrm>
          <a:prstGeom prst="rect">
            <a:avLst/>
          </a:prstGeom>
          <a:noFill/>
          <a:ln w="9525">
            <a:noFill/>
            <a:miter lim="800000"/>
            <a:headEnd/>
            <a:tailEnd/>
          </a:ln>
        </p:spPr>
      </p:pic>
      <p:pic>
        <p:nvPicPr>
          <p:cNvPr id="59396" name="Picture 4"/>
          <p:cNvPicPr>
            <a:picLocks noChangeAspect="1" noChangeArrowheads="1"/>
          </p:cNvPicPr>
          <p:nvPr/>
        </p:nvPicPr>
        <p:blipFill>
          <a:blip r:embed="rId3" cstate="print"/>
          <a:srcRect/>
          <a:stretch>
            <a:fillRect/>
          </a:stretch>
        </p:blipFill>
        <p:spPr bwMode="auto">
          <a:xfrm>
            <a:off x="4706597" y="1539876"/>
            <a:ext cx="3208552" cy="2406414"/>
          </a:xfrm>
          <a:prstGeom prst="rect">
            <a:avLst/>
          </a:prstGeom>
          <a:noFill/>
          <a:ln w="9525">
            <a:noFill/>
            <a:miter lim="800000"/>
            <a:headEnd/>
            <a:tailEnd/>
          </a:ln>
        </p:spPr>
      </p:pic>
      <p:pic>
        <p:nvPicPr>
          <p:cNvPr id="59397" name="Picture 5"/>
          <p:cNvPicPr>
            <a:picLocks noChangeAspect="1" noChangeArrowheads="1"/>
          </p:cNvPicPr>
          <p:nvPr/>
        </p:nvPicPr>
        <p:blipFill>
          <a:blip r:embed="rId4" cstate="print"/>
          <a:srcRect/>
          <a:stretch>
            <a:fillRect/>
          </a:stretch>
        </p:blipFill>
        <p:spPr bwMode="auto">
          <a:xfrm>
            <a:off x="2827234" y="4206876"/>
            <a:ext cx="3124200" cy="2343150"/>
          </a:xfrm>
          <a:prstGeom prst="rect">
            <a:avLst/>
          </a:prstGeom>
          <a:noFill/>
          <a:ln w="9525">
            <a:noFill/>
            <a:miter lim="800000"/>
            <a:headEnd/>
            <a:tailEnd/>
          </a:ln>
        </p:spPr>
      </p:pic>
      <p:sp>
        <p:nvSpPr>
          <p:cNvPr id="59398" name="TextBox 8"/>
          <p:cNvSpPr txBox="1">
            <a:spLocks noChangeArrowheads="1"/>
          </p:cNvSpPr>
          <p:nvPr/>
        </p:nvSpPr>
        <p:spPr bwMode="auto">
          <a:xfrm>
            <a:off x="3429000" y="6550027"/>
            <a:ext cx="5715000" cy="307975"/>
          </a:xfrm>
          <a:prstGeom prst="rect">
            <a:avLst/>
          </a:prstGeom>
          <a:noFill/>
          <a:ln w="9525">
            <a:noFill/>
            <a:miter lim="800000"/>
            <a:headEnd/>
            <a:tailEnd/>
          </a:ln>
        </p:spPr>
        <p:txBody>
          <a:bodyPr wrap="none">
            <a:spAutoFit/>
          </a:bodyPr>
          <a:lstStyle/>
          <a:p>
            <a:r>
              <a:rPr lang="en-US" sz="1400"/>
              <a:t>http://www-cvr.ai.uiuc.edu/ponce_grp/data/texture_database/samples/</a:t>
            </a:r>
          </a:p>
        </p:txBody>
      </p:sp>
    </p:spTree>
    <p:extLst>
      <p:ext uri="{BB962C8B-B14F-4D97-AF65-F5344CB8AC3E}">
        <p14:creationId xmlns:p14="http://schemas.microsoft.com/office/powerpoint/2010/main" val="18549325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xp_fig"/>
          <p:cNvPicPr>
            <a:picLocks noChangeAspect="1" noChangeArrowheads="1"/>
          </p:cNvPicPr>
          <p:nvPr>
            <p:custDataLst>
              <p:tags r:id="rId1"/>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600200" y="1797050"/>
            <a:ext cx="635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Line 3"/>
          <p:cNvSpPr>
            <a:spLocks noChangeShapeType="1"/>
          </p:cNvSpPr>
          <p:nvPr>
            <p:custDataLst>
              <p:tags r:id="rId2"/>
            </p:custDataLst>
          </p:nvPr>
        </p:nvSpPr>
        <p:spPr bwMode="auto">
          <a:xfrm flipV="1">
            <a:off x="2667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068" name="Freeform 4"/>
          <p:cNvSpPr>
            <a:spLocks/>
          </p:cNvSpPr>
          <p:nvPr>
            <p:custDataLst>
              <p:tags r:id="rId3"/>
            </p:custDataLst>
          </p:nvPr>
        </p:nvSpPr>
        <p:spPr bwMode="auto">
          <a:xfrm>
            <a:off x="2667000" y="2073275"/>
            <a:ext cx="3048000" cy="711200"/>
          </a:xfrm>
          <a:custGeom>
            <a:avLst/>
            <a:gdLst>
              <a:gd name="T0" fmla="*/ 0 w 1920"/>
              <a:gd name="T1" fmla="*/ 647700 h 448"/>
              <a:gd name="T2" fmla="*/ 762000 w 1920"/>
              <a:gd name="T3" fmla="*/ 38100 h 448"/>
              <a:gd name="T4" fmla="*/ 1524000 w 1920"/>
              <a:gd name="T5" fmla="*/ 419100 h 448"/>
              <a:gd name="T6" fmla="*/ 2286000 w 1920"/>
              <a:gd name="T7" fmla="*/ 647700 h 448"/>
              <a:gd name="T8" fmla="*/ 3048000 w 1920"/>
              <a:gd name="T9" fmla="*/ 38100 h 448"/>
              <a:gd name="T10" fmla="*/ 0 60000 65536"/>
              <a:gd name="T11" fmla="*/ 0 60000 65536"/>
              <a:gd name="T12" fmla="*/ 0 60000 65536"/>
              <a:gd name="T13" fmla="*/ 0 60000 65536"/>
              <a:gd name="T14" fmla="*/ 0 60000 65536"/>
              <a:gd name="T15" fmla="*/ 0 w 1920"/>
              <a:gd name="T16" fmla="*/ 0 h 448"/>
              <a:gd name="T17" fmla="*/ 1920 w 1920"/>
              <a:gd name="T18" fmla="*/ 448 h 448"/>
            </a:gdLst>
            <a:ahLst/>
            <a:cxnLst>
              <a:cxn ang="T10">
                <a:pos x="T0" y="T1"/>
              </a:cxn>
              <a:cxn ang="T11">
                <a:pos x="T2" y="T3"/>
              </a:cxn>
              <a:cxn ang="T12">
                <a:pos x="T4" y="T5"/>
              </a:cxn>
              <a:cxn ang="T13">
                <a:pos x="T6" y="T7"/>
              </a:cxn>
              <a:cxn ang="T14">
                <a:pos x="T8" y="T9"/>
              </a:cxn>
            </a:cxnLst>
            <a:rect l="T15" t="T16" r="T17" b="T18"/>
            <a:pathLst>
              <a:path w="1920" h="448">
                <a:moveTo>
                  <a:pt x="0" y="408"/>
                </a:moveTo>
                <a:cubicBezTo>
                  <a:pt x="160" y="228"/>
                  <a:pt x="320" y="48"/>
                  <a:pt x="480" y="24"/>
                </a:cubicBezTo>
                <a:cubicBezTo>
                  <a:pt x="640" y="0"/>
                  <a:pt x="800" y="200"/>
                  <a:pt x="960" y="264"/>
                </a:cubicBezTo>
                <a:cubicBezTo>
                  <a:pt x="1120" y="328"/>
                  <a:pt x="1280" y="448"/>
                  <a:pt x="1440" y="408"/>
                </a:cubicBezTo>
                <a:cubicBezTo>
                  <a:pt x="1600" y="368"/>
                  <a:pt x="1760" y="196"/>
                  <a:pt x="1920" y="24"/>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53" name="Line 5"/>
          <p:cNvSpPr>
            <a:spLocks noChangeShapeType="1"/>
          </p:cNvSpPr>
          <p:nvPr>
            <p:custDataLst>
              <p:tags r:id="rId4"/>
            </p:custDataLst>
          </p:nvPr>
        </p:nvSpPr>
        <p:spPr bwMode="auto">
          <a:xfrm flipV="1">
            <a:off x="3429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6"/>
          <p:cNvSpPr>
            <a:spLocks noChangeShapeType="1"/>
          </p:cNvSpPr>
          <p:nvPr>
            <p:custDataLst>
              <p:tags r:id="rId5"/>
            </p:custDataLst>
          </p:nvPr>
        </p:nvSpPr>
        <p:spPr bwMode="auto">
          <a:xfrm flipV="1">
            <a:off x="4191000" y="24923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7"/>
          <p:cNvSpPr>
            <a:spLocks noChangeShapeType="1"/>
          </p:cNvSpPr>
          <p:nvPr>
            <p:custDataLst>
              <p:tags r:id="rId6"/>
            </p:custDataLst>
          </p:nvPr>
        </p:nvSpPr>
        <p:spPr bwMode="auto">
          <a:xfrm flipV="1">
            <a:off x="4953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6" name="Rectangle 8"/>
          <p:cNvSpPr>
            <a:spLocks noGrp="1" noChangeArrowheads="1"/>
          </p:cNvSpPr>
          <p:nvPr>
            <p:ph type="title" idx="4294967295"/>
            <p:custDataLst>
              <p:tags r:id="rId7"/>
            </p:custDataLst>
          </p:nvPr>
        </p:nvSpPr>
        <p:spPr>
          <a:xfrm>
            <a:off x="0" y="365125"/>
            <a:ext cx="7886700" cy="1325563"/>
          </a:xfrm>
        </p:spPr>
        <p:txBody>
          <a:bodyPr/>
          <a:lstStyle/>
          <a:p>
            <a:r>
              <a:rPr lang="en-US" altLang="en-US" smtClean="0"/>
              <a:t>Image interpolation</a:t>
            </a:r>
          </a:p>
        </p:txBody>
      </p:sp>
      <p:sp>
        <p:nvSpPr>
          <p:cNvPr id="27657" name="Oval 10"/>
          <p:cNvSpPr>
            <a:spLocks noChangeArrowheads="1"/>
          </p:cNvSpPr>
          <p:nvPr>
            <p:custDataLst>
              <p:tags r:id="rId8"/>
            </p:custDataLst>
          </p:nvPr>
        </p:nvSpPr>
        <p:spPr bwMode="auto">
          <a:xfrm>
            <a:off x="2628900" y="2682875"/>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658" name="Oval 11"/>
          <p:cNvSpPr>
            <a:spLocks noChangeArrowheads="1"/>
          </p:cNvSpPr>
          <p:nvPr>
            <p:custDataLst>
              <p:tags r:id="rId9"/>
            </p:custDataLst>
          </p:nvPr>
        </p:nvSpPr>
        <p:spPr bwMode="auto">
          <a:xfrm>
            <a:off x="4152900" y="2454275"/>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659" name="Oval 12"/>
          <p:cNvSpPr>
            <a:spLocks noChangeArrowheads="1"/>
          </p:cNvSpPr>
          <p:nvPr>
            <p:custDataLst>
              <p:tags r:id="rId10"/>
            </p:custDataLst>
          </p:nvPr>
        </p:nvSpPr>
        <p:spPr bwMode="auto">
          <a:xfrm>
            <a:off x="3390900" y="20637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660" name="Oval 13"/>
          <p:cNvSpPr>
            <a:spLocks noChangeArrowheads="1"/>
          </p:cNvSpPr>
          <p:nvPr>
            <p:custDataLst>
              <p:tags r:id="rId11"/>
            </p:custDataLst>
          </p:nvPr>
        </p:nvSpPr>
        <p:spPr bwMode="auto">
          <a:xfrm>
            <a:off x="4914900" y="26733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661" name="Line 14"/>
          <p:cNvSpPr>
            <a:spLocks noChangeShapeType="1"/>
          </p:cNvSpPr>
          <p:nvPr>
            <p:custDataLst>
              <p:tags r:id="rId12"/>
            </p:custDataLst>
          </p:nvPr>
        </p:nvSpPr>
        <p:spPr bwMode="auto">
          <a:xfrm>
            <a:off x="2438400" y="3406775"/>
            <a:ext cx="350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2" name="Line 15"/>
          <p:cNvSpPr>
            <a:spLocks noChangeShapeType="1"/>
          </p:cNvSpPr>
          <p:nvPr>
            <p:custDataLst>
              <p:tags r:id="rId13"/>
            </p:custDataLst>
          </p:nvPr>
        </p:nvSpPr>
        <p:spPr bwMode="auto">
          <a:xfrm flipV="1">
            <a:off x="5715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3" name="Oval 16"/>
          <p:cNvSpPr>
            <a:spLocks noChangeArrowheads="1"/>
          </p:cNvSpPr>
          <p:nvPr>
            <p:custDataLst>
              <p:tags r:id="rId14"/>
            </p:custDataLst>
          </p:nvPr>
        </p:nvSpPr>
        <p:spPr bwMode="auto">
          <a:xfrm>
            <a:off x="5676900" y="20637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664" name="Line 17"/>
          <p:cNvSpPr>
            <a:spLocks noChangeShapeType="1"/>
          </p:cNvSpPr>
          <p:nvPr>
            <p:custDataLst>
              <p:tags r:id="rId15"/>
            </p:custDataLst>
          </p:nvPr>
        </p:nvSpPr>
        <p:spPr bwMode="auto">
          <a:xfrm flipV="1">
            <a:off x="2438400" y="1730375"/>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2082" name="Rectangle 18"/>
          <p:cNvSpPr>
            <a:spLocks noChangeArrowheads="1"/>
          </p:cNvSpPr>
          <p:nvPr>
            <p:custDataLst>
              <p:tags r:id="rId16"/>
            </p:custDataLst>
          </p:nvPr>
        </p:nvSpPr>
        <p:spPr bwMode="auto">
          <a:xfrm>
            <a:off x="696913" y="4081465"/>
            <a:ext cx="77724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400" dirty="0"/>
              <a:t>Recall how a digital image is formed</a:t>
            </a:r>
          </a:p>
          <a:p>
            <a:pPr>
              <a:spcBef>
                <a:spcPct val="20000"/>
              </a:spcBef>
            </a:pPr>
            <a:endParaRPr lang="en-US" altLang="en-US" dirty="0"/>
          </a:p>
          <a:p>
            <a:pPr lvl="1">
              <a:spcBef>
                <a:spcPct val="20000"/>
              </a:spcBef>
              <a:buFontTx/>
              <a:buChar char="•"/>
            </a:pPr>
            <a:endParaRPr lang="en-US" altLang="en-US" sz="2000" dirty="0"/>
          </a:p>
          <a:p>
            <a:pPr lvl="1">
              <a:spcBef>
                <a:spcPct val="20000"/>
              </a:spcBef>
              <a:buFontTx/>
              <a:buChar char="•"/>
            </a:pPr>
            <a:r>
              <a:rPr lang="en-US" altLang="en-US" sz="2000" dirty="0"/>
              <a:t>It is a discrete point-sampling of a continuous function</a:t>
            </a:r>
          </a:p>
          <a:p>
            <a:pPr lvl="1">
              <a:spcBef>
                <a:spcPct val="20000"/>
              </a:spcBef>
              <a:buFontTx/>
              <a:buChar char="•"/>
            </a:pPr>
            <a:r>
              <a:rPr lang="en-US" altLang="en-US" sz="2000" dirty="0"/>
              <a:t>If we could somehow reconstruct the original function, any new image could be generated, at any resolution and scale </a:t>
            </a:r>
          </a:p>
        </p:txBody>
      </p:sp>
      <p:pic>
        <p:nvPicPr>
          <p:cNvPr id="27666" name="Picture 19" descr="Edittex"/>
          <p:cNvPicPr>
            <a:picLocks noChangeAspect="1" noChangeArrowheads="1"/>
          </p:cNvPicPr>
          <p:nvPr>
            <p:custDataLst>
              <p:tags r:id="rId17"/>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1914527" y="4673602"/>
            <a:ext cx="43418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 Box 20"/>
          <p:cNvSpPr txBox="1">
            <a:spLocks noChangeArrowheads="1"/>
          </p:cNvSpPr>
          <p:nvPr>
            <p:custDataLst>
              <p:tags r:id="rId18"/>
            </p:custDataLst>
          </p:nvPr>
        </p:nvSpPr>
        <p:spPr bwMode="auto">
          <a:xfrm>
            <a:off x="2536825"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1</a:t>
            </a:r>
          </a:p>
        </p:txBody>
      </p:sp>
      <p:sp>
        <p:nvSpPr>
          <p:cNvPr id="27668" name="Text Box 21"/>
          <p:cNvSpPr txBox="1">
            <a:spLocks noChangeArrowheads="1"/>
          </p:cNvSpPr>
          <p:nvPr>
            <p:custDataLst>
              <p:tags r:id="rId19"/>
            </p:custDataLst>
          </p:nvPr>
        </p:nvSpPr>
        <p:spPr bwMode="auto">
          <a:xfrm>
            <a:off x="3295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2</a:t>
            </a:r>
          </a:p>
        </p:txBody>
      </p:sp>
      <p:sp>
        <p:nvSpPr>
          <p:cNvPr id="27669" name="Text Box 22"/>
          <p:cNvSpPr txBox="1">
            <a:spLocks noChangeArrowheads="1"/>
          </p:cNvSpPr>
          <p:nvPr>
            <p:custDataLst>
              <p:tags r:id="rId20"/>
            </p:custDataLst>
          </p:nvPr>
        </p:nvSpPr>
        <p:spPr bwMode="auto">
          <a:xfrm>
            <a:off x="4057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3</a:t>
            </a:r>
          </a:p>
        </p:txBody>
      </p:sp>
      <p:sp>
        <p:nvSpPr>
          <p:cNvPr id="27670" name="Text Box 23"/>
          <p:cNvSpPr txBox="1">
            <a:spLocks noChangeArrowheads="1"/>
          </p:cNvSpPr>
          <p:nvPr>
            <p:custDataLst>
              <p:tags r:id="rId21"/>
            </p:custDataLst>
          </p:nvPr>
        </p:nvSpPr>
        <p:spPr bwMode="auto">
          <a:xfrm>
            <a:off x="4819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4</a:t>
            </a:r>
          </a:p>
        </p:txBody>
      </p:sp>
      <p:sp>
        <p:nvSpPr>
          <p:cNvPr id="27671" name="Text Box 24"/>
          <p:cNvSpPr txBox="1">
            <a:spLocks noChangeArrowheads="1"/>
          </p:cNvSpPr>
          <p:nvPr>
            <p:custDataLst>
              <p:tags r:id="rId22"/>
            </p:custDataLst>
          </p:nvPr>
        </p:nvSpPr>
        <p:spPr bwMode="auto">
          <a:xfrm>
            <a:off x="5581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5</a:t>
            </a:r>
          </a:p>
        </p:txBody>
      </p:sp>
      <p:pic>
        <p:nvPicPr>
          <p:cNvPr id="27672" name="Picture 25" descr="txp_fig"/>
          <p:cNvPicPr>
            <a:picLocks noChangeAspect="1" noChangeArrowheads="1"/>
          </p:cNvPicPr>
          <p:nvPr>
            <p:custDataLst>
              <p:tags r:id="rId2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6019800" y="3332163"/>
            <a:ext cx="1920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3" name="Text Box 8"/>
          <p:cNvSpPr txBox="1">
            <a:spLocks noChangeArrowheads="1"/>
          </p:cNvSpPr>
          <p:nvPr/>
        </p:nvSpPr>
        <p:spPr bwMode="auto">
          <a:xfrm>
            <a:off x="7196138" y="6491290"/>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Adapted from: S. Seitz</a:t>
            </a:r>
          </a:p>
        </p:txBody>
      </p:sp>
      <p:sp>
        <p:nvSpPr>
          <p:cNvPr id="27674" name="Text Box 34"/>
          <p:cNvSpPr txBox="1">
            <a:spLocks noChangeArrowheads="1"/>
          </p:cNvSpPr>
          <p:nvPr>
            <p:custDataLst>
              <p:tags r:id="rId24"/>
            </p:custDataLst>
          </p:nvPr>
        </p:nvSpPr>
        <p:spPr bwMode="auto">
          <a:xfrm>
            <a:off x="7004050" y="2409825"/>
            <a:ext cx="142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latin typeface="Arial" panose="020B0604020202020204" pitchFamily="34" charset="0"/>
              </a:rPr>
              <a:t>d = 1 in this </a:t>
            </a:r>
          </a:p>
          <a:p>
            <a:r>
              <a:rPr lang="en-US" altLang="en-US">
                <a:latin typeface="Arial" panose="020B0604020202020204" pitchFamily="34" charset="0"/>
              </a:rPr>
              <a:t>example</a:t>
            </a:r>
          </a:p>
        </p:txBody>
      </p:sp>
    </p:spTree>
    <p:extLst>
      <p:ext uri="{BB962C8B-B14F-4D97-AF65-F5344CB8AC3E}">
        <p14:creationId xmlns:p14="http://schemas.microsoft.com/office/powerpoint/2010/main" val="120626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2082">
                                            <p:txEl>
                                              <p:pRg st="3" end="3"/>
                                            </p:txEl>
                                          </p:spTgt>
                                        </p:tgtEl>
                                        <p:attrNameLst>
                                          <p:attrName>style.visibility</p:attrName>
                                        </p:attrNameLst>
                                      </p:cBhvr>
                                      <p:to>
                                        <p:strVal val="visible"/>
                                      </p:to>
                                    </p:set>
                                    <p:animEffect transition="in" filter="fade">
                                      <p:cBhvr>
                                        <p:cTn id="7" dur="500"/>
                                        <p:tgtEl>
                                          <p:spTgt spid="47208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72082">
                                            <p:txEl>
                                              <p:pRg st="4" end="4"/>
                                            </p:txEl>
                                          </p:spTgt>
                                        </p:tgtEl>
                                        <p:attrNameLst>
                                          <p:attrName>style.visibility</p:attrName>
                                        </p:attrNameLst>
                                      </p:cBhvr>
                                      <p:to>
                                        <p:strVal val="visible"/>
                                      </p:to>
                                    </p:set>
                                    <p:animEffect transition="in" filter="fade">
                                      <p:cBhvr>
                                        <p:cTn id="10" dur="500"/>
                                        <p:tgtEl>
                                          <p:spTgt spid="472082">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2068"/>
                                        </p:tgtEl>
                                        <p:attrNameLst>
                                          <p:attrName>style.visibility</p:attrName>
                                        </p:attrNameLst>
                                      </p:cBhvr>
                                      <p:to>
                                        <p:strVal val="visible"/>
                                      </p:to>
                                    </p:set>
                                    <p:animEffect transition="in" filter="fade">
                                      <p:cBhvr>
                                        <p:cTn id="15" dur="500"/>
                                        <p:tgtEl>
                                          <p:spTgt spid="47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custDataLst>
              <p:tags r:id="rId1"/>
            </p:custDataLst>
          </p:nvPr>
        </p:nvSpPr>
        <p:spPr bwMode="auto">
          <a:xfrm flipV="1">
            <a:off x="4572000" y="2673352"/>
            <a:ext cx="0" cy="733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5" name="Line 3"/>
          <p:cNvSpPr>
            <a:spLocks noChangeShapeType="1"/>
          </p:cNvSpPr>
          <p:nvPr>
            <p:custDataLst>
              <p:tags r:id="rId2"/>
            </p:custDataLst>
          </p:nvPr>
        </p:nvSpPr>
        <p:spPr bwMode="auto">
          <a:xfrm flipV="1">
            <a:off x="2667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Freeform 4"/>
          <p:cNvSpPr>
            <a:spLocks/>
          </p:cNvSpPr>
          <p:nvPr>
            <p:custDataLst>
              <p:tags r:id="rId3"/>
            </p:custDataLst>
          </p:nvPr>
        </p:nvSpPr>
        <p:spPr bwMode="auto">
          <a:xfrm>
            <a:off x="2667000" y="2073275"/>
            <a:ext cx="3048000" cy="711200"/>
          </a:xfrm>
          <a:custGeom>
            <a:avLst/>
            <a:gdLst>
              <a:gd name="T0" fmla="*/ 0 w 1920"/>
              <a:gd name="T1" fmla="*/ 647700 h 448"/>
              <a:gd name="T2" fmla="*/ 762000 w 1920"/>
              <a:gd name="T3" fmla="*/ 38100 h 448"/>
              <a:gd name="T4" fmla="*/ 1524000 w 1920"/>
              <a:gd name="T5" fmla="*/ 419100 h 448"/>
              <a:gd name="T6" fmla="*/ 2286000 w 1920"/>
              <a:gd name="T7" fmla="*/ 647700 h 448"/>
              <a:gd name="T8" fmla="*/ 3048000 w 1920"/>
              <a:gd name="T9" fmla="*/ 38100 h 448"/>
              <a:gd name="T10" fmla="*/ 0 60000 65536"/>
              <a:gd name="T11" fmla="*/ 0 60000 65536"/>
              <a:gd name="T12" fmla="*/ 0 60000 65536"/>
              <a:gd name="T13" fmla="*/ 0 60000 65536"/>
              <a:gd name="T14" fmla="*/ 0 60000 65536"/>
              <a:gd name="T15" fmla="*/ 0 w 1920"/>
              <a:gd name="T16" fmla="*/ 0 h 448"/>
              <a:gd name="T17" fmla="*/ 1920 w 1920"/>
              <a:gd name="T18" fmla="*/ 448 h 448"/>
            </a:gdLst>
            <a:ahLst/>
            <a:cxnLst>
              <a:cxn ang="T10">
                <a:pos x="T0" y="T1"/>
              </a:cxn>
              <a:cxn ang="T11">
                <a:pos x="T2" y="T3"/>
              </a:cxn>
              <a:cxn ang="T12">
                <a:pos x="T4" y="T5"/>
              </a:cxn>
              <a:cxn ang="T13">
                <a:pos x="T6" y="T7"/>
              </a:cxn>
              <a:cxn ang="T14">
                <a:pos x="T8" y="T9"/>
              </a:cxn>
            </a:cxnLst>
            <a:rect l="T15" t="T16" r="T17" b="T18"/>
            <a:pathLst>
              <a:path w="1920" h="448">
                <a:moveTo>
                  <a:pt x="0" y="408"/>
                </a:moveTo>
                <a:cubicBezTo>
                  <a:pt x="160" y="228"/>
                  <a:pt x="320" y="48"/>
                  <a:pt x="480" y="24"/>
                </a:cubicBezTo>
                <a:cubicBezTo>
                  <a:pt x="640" y="0"/>
                  <a:pt x="800" y="200"/>
                  <a:pt x="960" y="264"/>
                </a:cubicBezTo>
                <a:cubicBezTo>
                  <a:pt x="1120" y="328"/>
                  <a:pt x="1280" y="448"/>
                  <a:pt x="1440" y="408"/>
                </a:cubicBezTo>
                <a:cubicBezTo>
                  <a:pt x="1600" y="368"/>
                  <a:pt x="1760" y="196"/>
                  <a:pt x="1920" y="24"/>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7" name="Line 5"/>
          <p:cNvSpPr>
            <a:spLocks noChangeShapeType="1"/>
          </p:cNvSpPr>
          <p:nvPr>
            <p:custDataLst>
              <p:tags r:id="rId4"/>
            </p:custDataLst>
          </p:nvPr>
        </p:nvSpPr>
        <p:spPr bwMode="auto">
          <a:xfrm flipV="1">
            <a:off x="3429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Line 6"/>
          <p:cNvSpPr>
            <a:spLocks noChangeShapeType="1"/>
          </p:cNvSpPr>
          <p:nvPr>
            <p:custDataLst>
              <p:tags r:id="rId5"/>
            </p:custDataLst>
          </p:nvPr>
        </p:nvSpPr>
        <p:spPr bwMode="auto">
          <a:xfrm flipV="1">
            <a:off x="4191000" y="24923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9" name="Line 7"/>
          <p:cNvSpPr>
            <a:spLocks noChangeShapeType="1"/>
          </p:cNvSpPr>
          <p:nvPr>
            <p:custDataLst>
              <p:tags r:id="rId6"/>
            </p:custDataLst>
          </p:nvPr>
        </p:nvSpPr>
        <p:spPr bwMode="auto">
          <a:xfrm flipV="1">
            <a:off x="4953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0" name="Rectangle 8"/>
          <p:cNvSpPr>
            <a:spLocks noGrp="1" noChangeArrowheads="1"/>
          </p:cNvSpPr>
          <p:nvPr>
            <p:ph type="title" idx="4294967295"/>
            <p:custDataLst>
              <p:tags r:id="rId7"/>
            </p:custDataLst>
          </p:nvPr>
        </p:nvSpPr>
        <p:spPr>
          <a:xfrm>
            <a:off x="0" y="365125"/>
            <a:ext cx="7886700" cy="1325563"/>
          </a:xfrm>
        </p:spPr>
        <p:txBody>
          <a:bodyPr/>
          <a:lstStyle/>
          <a:p>
            <a:r>
              <a:rPr lang="en-US" altLang="en-US" smtClean="0"/>
              <a:t>Image interpolation</a:t>
            </a:r>
          </a:p>
        </p:txBody>
      </p:sp>
      <p:sp>
        <p:nvSpPr>
          <p:cNvPr id="28681" name="Oval 10"/>
          <p:cNvSpPr>
            <a:spLocks noChangeArrowheads="1"/>
          </p:cNvSpPr>
          <p:nvPr>
            <p:custDataLst>
              <p:tags r:id="rId8"/>
            </p:custDataLst>
          </p:nvPr>
        </p:nvSpPr>
        <p:spPr bwMode="auto">
          <a:xfrm>
            <a:off x="2628900" y="2682875"/>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82" name="Oval 11"/>
          <p:cNvSpPr>
            <a:spLocks noChangeArrowheads="1"/>
          </p:cNvSpPr>
          <p:nvPr>
            <p:custDataLst>
              <p:tags r:id="rId9"/>
            </p:custDataLst>
          </p:nvPr>
        </p:nvSpPr>
        <p:spPr bwMode="auto">
          <a:xfrm>
            <a:off x="4152900" y="2454275"/>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83" name="Oval 12"/>
          <p:cNvSpPr>
            <a:spLocks noChangeArrowheads="1"/>
          </p:cNvSpPr>
          <p:nvPr>
            <p:custDataLst>
              <p:tags r:id="rId10"/>
            </p:custDataLst>
          </p:nvPr>
        </p:nvSpPr>
        <p:spPr bwMode="auto">
          <a:xfrm>
            <a:off x="3390900" y="2063750"/>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84" name="Oval 13"/>
          <p:cNvSpPr>
            <a:spLocks noChangeArrowheads="1"/>
          </p:cNvSpPr>
          <p:nvPr>
            <p:custDataLst>
              <p:tags r:id="rId11"/>
            </p:custDataLst>
          </p:nvPr>
        </p:nvSpPr>
        <p:spPr bwMode="auto">
          <a:xfrm>
            <a:off x="4914900" y="2673350"/>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85" name="Line 14"/>
          <p:cNvSpPr>
            <a:spLocks noChangeShapeType="1"/>
          </p:cNvSpPr>
          <p:nvPr>
            <p:custDataLst>
              <p:tags r:id="rId12"/>
            </p:custDataLst>
          </p:nvPr>
        </p:nvSpPr>
        <p:spPr bwMode="auto">
          <a:xfrm>
            <a:off x="2438400" y="3406775"/>
            <a:ext cx="350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6" name="Line 15"/>
          <p:cNvSpPr>
            <a:spLocks noChangeShapeType="1"/>
          </p:cNvSpPr>
          <p:nvPr>
            <p:custDataLst>
              <p:tags r:id="rId13"/>
            </p:custDataLst>
          </p:nvPr>
        </p:nvSpPr>
        <p:spPr bwMode="auto">
          <a:xfrm flipV="1">
            <a:off x="5715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7" name="Oval 16"/>
          <p:cNvSpPr>
            <a:spLocks noChangeArrowheads="1"/>
          </p:cNvSpPr>
          <p:nvPr>
            <p:custDataLst>
              <p:tags r:id="rId14"/>
            </p:custDataLst>
          </p:nvPr>
        </p:nvSpPr>
        <p:spPr bwMode="auto">
          <a:xfrm>
            <a:off x="5676900" y="2063750"/>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88" name="Line 17"/>
          <p:cNvSpPr>
            <a:spLocks noChangeShapeType="1"/>
          </p:cNvSpPr>
          <p:nvPr>
            <p:custDataLst>
              <p:tags r:id="rId15"/>
            </p:custDataLst>
          </p:nvPr>
        </p:nvSpPr>
        <p:spPr bwMode="auto">
          <a:xfrm flipV="1">
            <a:off x="2438400" y="1730375"/>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9" name="Text Box 20"/>
          <p:cNvSpPr txBox="1">
            <a:spLocks noChangeArrowheads="1"/>
          </p:cNvSpPr>
          <p:nvPr>
            <p:custDataLst>
              <p:tags r:id="rId16"/>
            </p:custDataLst>
          </p:nvPr>
        </p:nvSpPr>
        <p:spPr bwMode="auto">
          <a:xfrm>
            <a:off x="2536825"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1</a:t>
            </a:r>
          </a:p>
        </p:txBody>
      </p:sp>
      <p:sp>
        <p:nvSpPr>
          <p:cNvPr id="28690" name="Text Box 21"/>
          <p:cNvSpPr txBox="1">
            <a:spLocks noChangeArrowheads="1"/>
          </p:cNvSpPr>
          <p:nvPr>
            <p:custDataLst>
              <p:tags r:id="rId17"/>
            </p:custDataLst>
          </p:nvPr>
        </p:nvSpPr>
        <p:spPr bwMode="auto">
          <a:xfrm>
            <a:off x="3295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2</a:t>
            </a:r>
          </a:p>
        </p:txBody>
      </p:sp>
      <p:sp>
        <p:nvSpPr>
          <p:cNvPr id="28691" name="Text Box 22"/>
          <p:cNvSpPr txBox="1">
            <a:spLocks noChangeArrowheads="1"/>
          </p:cNvSpPr>
          <p:nvPr>
            <p:custDataLst>
              <p:tags r:id="rId18"/>
            </p:custDataLst>
          </p:nvPr>
        </p:nvSpPr>
        <p:spPr bwMode="auto">
          <a:xfrm>
            <a:off x="4057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3</a:t>
            </a:r>
          </a:p>
        </p:txBody>
      </p:sp>
      <p:sp>
        <p:nvSpPr>
          <p:cNvPr id="28692" name="Text Box 23"/>
          <p:cNvSpPr txBox="1">
            <a:spLocks noChangeArrowheads="1"/>
          </p:cNvSpPr>
          <p:nvPr>
            <p:custDataLst>
              <p:tags r:id="rId19"/>
            </p:custDataLst>
          </p:nvPr>
        </p:nvSpPr>
        <p:spPr bwMode="auto">
          <a:xfrm>
            <a:off x="4819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4</a:t>
            </a:r>
          </a:p>
        </p:txBody>
      </p:sp>
      <p:sp>
        <p:nvSpPr>
          <p:cNvPr id="28693" name="Text Box 24"/>
          <p:cNvSpPr txBox="1">
            <a:spLocks noChangeArrowheads="1"/>
          </p:cNvSpPr>
          <p:nvPr>
            <p:custDataLst>
              <p:tags r:id="rId20"/>
            </p:custDataLst>
          </p:nvPr>
        </p:nvSpPr>
        <p:spPr bwMode="auto">
          <a:xfrm>
            <a:off x="5581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5</a:t>
            </a:r>
          </a:p>
        </p:txBody>
      </p:sp>
      <p:sp>
        <p:nvSpPr>
          <p:cNvPr id="28694" name="Oval 25"/>
          <p:cNvSpPr>
            <a:spLocks noChangeArrowheads="1"/>
          </p:cNvSpPr>
          <p:nvPr>
            <p:custDataLst>
              <p:tags r:id="rId21"/>
            </p:custDataLst>
          </p:nvPr>
        </p:nvSpPr>
        <p:spPr bwMode="auto">
          <a:xfrm>
            <a:off x="4533900" y="2616200"/>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95" name="Line 26"/>
          <p:cNvSpPr>
            <a:spLocks noChangeShapeType="1"/>
          </p:cNvSpPr>
          <p:nvPr>
            <p:custDataLst>
              <p:tags r:id="rId22"/>
            </p:custDataLst>
          </p:nvPr>
        </p:nvSpPr>
        <p:spPr bwMode="auto">
          <a:xfrm flipV="1">
            <a:off x="3048000" y="2339975"/>
            <a:ext cx="0" cy="106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6" name="Line 27"/>
          <p:cNvSpPr>
            <a:spLocks noChangeShapeType="1"/>
          </p:cNvSpPr>
          <p:nvPr>
            <p:custDataLst>
              <p:tags r:id="rId23"/>
            </p:custDataLst>
          </p:nvPr>
        </p:nvSpPr>
        <p:spPr bwMode="auto">
          <a:xfrm flipV="1">
            <a:off x="5334000" y="24923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7" name="Line 28"/>
          <p:cNvSpPr>
            <a:spLocks noChangeShapeType="1"/>
          </p:cNvSpPr>
          <p:nvPr>
            <p:custDataLst>
              <p:tags r:id="rId24"/>
            </p:custDataLst>
          </p:nvPr>
        </p:nvSpPr>
        <p:spPr bwMode="auto">
          <a:xfrm flipV="1">
            <a:off x="3810000" y="2263775"/>
            <a:ext cx="0" cy="1143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98" name="Oval 29"/>
          <p:cNvSpPr>
            <a:spLocks noChangeArrowheads="1"/>
          </p:cNvSpPr>
          <p:nvPr>
            <p:custDataLst>
              <p:tags r:id="rId25"/>
            </p:custDataLst>
          </p:nvPr>
        </p:nvSpPr>
        <p:spPr bwMode="auto">
          <a:xfrm>
            <a:off x="3771900" y="2216150"/>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699" name="Oval 30"/>
          <p:cNvSpPr>
            <a:spLocks noChangeArrowheads="1"/>
          </p:cNvSpPr>
          <p:nvPr>
            <p:custDataLst>
              <p:tags r:id="rId26"/>
            </p:custDataLst>
          </p:nvPr>
        </p:nvSpPr>
        <p:spPr bwMode="auto">
          <a:xfrm>
            <a:off x="3009900" y="2282825"/>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700" name="Oval 31"/>
          <p:cNvSpPr>
            <a:spLocks noChangeArrowheads="1"/>
          </p:cNvSpPr>
          <p:nvPr>
            <p:custDataLst>
              <p:tags r:id="rId27"/>
            </p:custDataLst>
          </p:nvPr>
        </p:nvSpPr>
        <p:spPr bwMode="auto">
          <a:xfrm>
            <a:off x="5295900" y="2435225"/>
            <a:ext cx="76200" cy="762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28701" name="Picture 32" descr="txp_fig"/>
          <p:cNvPicPr>
            <a:picLocks noChangeAspect="1" noChangeArrowheads="1"/>
          </p:cNvPicPr>
          <p:nvPr>
            <p:custDataLst>
              <p:tags r:id="rId28"/>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1600200" y="1797050"/>
            <a:ext cx="635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2" name="Picture 33" descr="txp_fig"/>
          <p:cNvPicPr>
            <a:picLocks noChangeAspect="1" noChangeArrowheads="1"/>
          </p:cNvPicPr>
          <p:nvPr>
            <p:custDataLst>
              <p:tags r:id="rId29"/>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6019800" y="3332163"/>
            <a:ext cx="19208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3" name="Text Box 34"/>
          <p:cNvSpPr txBox="1">
            <a:spLocks noChangeArrowheads="1"/>
          </p:cNvSpPr>
          <p:nvPr>
            <p:custDataLst>
              <p:tags r:id="rId30"/>
            </p:custDataLst>
          </p:nvPr>
        </p:nvSpPr>
        <p:spPr bwMode="auto">
          <a:xfrm>
            <a:off x="7004050" y="2409825"/>
            <a:ext cx="142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latin typeface="Arial" panose="020B0604020202020204" pitchFamily="34" charset="0"/>
              </a:rPr>
              <a:t>d = 1 in this </a:t>
            </a:r>
          </a:p>
          <a:p>
            <a:r>
              <a:rPr lang="en-US" altLang="en-US">
                <a:latin typeface="Arial" panose="020B0604020202020204" pitchFamily="34" charset="0"/>
              </a:rPr>
              <a:t>example</a:t>
            </a:r>
          </a:p>
        </p:txBody>
      </p:sp>
      <p:sp>
        <p:nvSpPr>
          <p:cNvPr id="28704" name="Rectangle 18"/>
          <p:cNvSpPr>
            <a:spLocks noChangeArrowheads="1"/>
          </p:cNvSpPr>
          <p:nvPr>
            <p:custDataLst>
              <p:tags r:id="rId31"/>
            </p:custDataLst>
          </p:nvPr>
        </p:nvSpPr>
        <p:spPr bwMode="auto">
          <a:xfrm>
            <a:off x="696913" y="4081465"/>
            <a:ext cx="77724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400"/>
              <a:t>Recall how a digital image is formed</a:t>
            </a:r>
          </a:p>
          <a:p>
            <a:pPr>
              <a:spcBef>
                <a:spcPct val="20000"/>
              </a:spcBef>
            </a:pPr>
            <a:endParaRPr lang="en-US" altLang="en-US"/>
          </a:p>
          <a:p>
            <a:pPr lvl="1">
              <a:spcBef>
                <a:spcPct val="20000"/>
              </a:spcBef>
              <a:buFontTx/>
              <a:buChar char="•"/>
            </a:pPr>
            <a:endParaRPr lang="en-US" altLang="en-US" sz="2000"/>
          </a:p>
          <a:p>
            <a:pPr lvl="1">
              <a:spcBef>
                <a:spcPct val="20000"/>
              </a:spcBef>
              <a:buFontTx/>
              <a:buChar char="•"/>
            </a:pPr>
            <a:r>
              <a:rPr lang="en-US" altLang="en-US" sz="2000"/>
              <a:t>It is a discrete point-sampling of a continuous function</a:t>
            </a:r>
          </a:p>
          <a:p>
            <a:pPr lvl="1">
              <a:spcBef>
                <a:spcPct val="20000"/>
              </a:spcBef>
              <a:buFontTx/>
              <a:buChar char="•"/>
            </a:pPr>
            <a:r>
              <a:rPr lang="en-US" altLang="en-US" sz="2000"/>
              <a:t>If we could somehow reconstruct the original function, any new image could be generated, at any resolution and scale </a:t>
            </a:r>
          </a:p>
        </p:txBody>
      </p:sp>
      <p:pic>
        <p:nvPicPr>
          <p:cNvPr id="28705" name="Picture 19" descr="Edittex"/>
          <p:cNvPicPr>
            <a:picLocks noChangeAspect="1" noChangeArrowheads="1"/>
          </p:cNvPicPr>
          <p:nvPr>
            <p:custDataLst>
              <p:tags r:id="rId32"/>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1914527" y="4673602"/>
            <a:ext cx="43418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6" name="Text Box 8"/>
          <p:cNvSpPr txBox="1">
            <a:spLocks noChangeArrowheads="1"/>
          </p:cNvSpPr>
          <p:nvPr/>
        </p:nvSpPr>
        <p:spPr bwMode="auto">
          <a:xfrm>
            <a:off x="7196138" y="6491290"/>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Adapted from: S. Seitz</a:t>
            </a:r>
          </a:p>
        </p:txBody>
      </p:sp>
    </p:spTree>
    <p:extLst>
      <p:ext uri="{BB962C8B-B14F-4D97-AF65-F5344CB8AC3E}">
        <p14:creationId xmlns:p14="http://schemas.microsoft.com/office/powerpoint/2010/main" val="413059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custDataLst>
              <p:tags r:id="rId1"/>
            </p:custDataLst>
          </p:nvPr>
        </p:nvSpPr>
        <p:spPr>
          <a:xfrm>
            <a:off x="0" y="365125"/>
            <a:ext cx="7886700" cy="1325563"/>
          </a:xfrm>
        </p:spPr>
        <p:txBody>
          <a:bodyPr/>
          <a:lstStyle/>
          <a:p>
            <a:r>
              <a:rPr lang="en-US" altLang="en-US" smtClean="0"/>
              <a:t>Image interpolation</a:t>
            </a:r>
          </a:p>
        </p:txBody>
      </p:sp>
      <p:sp>
        <p:nvSpPr>
          <p:cNvPr id="29699" name="Line 6"/>
          <p:cNvSpPr>
            <a:spLocks noChangeShapeType="1"/>
          </p:cNvSpPr>
          <p:nvPr>
            <p:custDataLst>
              <p:tags r:id="rId2"/>
            </p:custDataLst>
          </p:nvPr>
        </p:nvSpPr>
        <p:spPr bwMode="auto">
          <a:xfrm flipV="1">
            <a:off x="2667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Line 7"/>
          <p:cNvSpPr>
            <a:spLocks noChangeShapeType="1"/>
          </p:cNvSpPr>
          <p:nvPr>
            <p:custDataLst>
              <p:tags r:id="rId3"/>
            </p:custDataLst>
          </p:nvPr>
        </p:nvSpPr>
        <p:spPr bwMode="auto">
          <a:xfrm flipV="1">
            <a:off x="3429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1" name="Line 8"/>
          <p:cNvSpPr>
            <a:spLocks noChangeShapeType="1"/>
          </p:cNvSpPr>
          <p:nvPr>
            <p:custDataLst>
              <p:tags r:id="rId4"/>
            </p:custDataLst>
          </p:nvPr>
        </p:nvSpPr>
        <p:spPr bwMode="auto">
          <a:xfrm flipV="1">
            <a:off x="4191000" y="24923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2" name="Line 9"/>
          <p:cNvSpPr>
            <a:spLocks noChangeShapeType="1"/>
          </p:cNvSpPr>
          <p:nvPr>
            <p:custDataLst>
              <p:tags r:id="rId5"/>
            </p:custDataLst>
          </p:nvPr>
        </p:nvSpPr>
        <p:spPr bwMode="auto">
          <a:xfrm flipV="1">
            <a:off x="4953000" y="272097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3" name="Oval 10"/>
          <p:cNvSpPr>
            <a:spLocks noChangeArrowheads="1"/>
          </p:cNvSpPr>
          <p:nvPr>
            <p:custDataLst>
              <p:tags r:id="rId6"/>
            </p:custDataLst>
          </p:nvPr>
        </p:nvSpPr>
        <p:spPr bwMode="auto">
          <a:xfrm>
            <a:off x="2628900" y="2682875"/>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4" name="Oval 11"/>
          <p:cNvSpPr>
            <a:spLocks noChangeArrowheads="1"/>
          </p:cNvSpPr>
          <p:nvPr>
            <p:custDataLst>
              <p:tags r:id="rId7"/>
            </p:custDataLst>
          </p:nvPr>
        </p:nvSpPr>
        <p:spPr bwMode="auto">
          <a:xfrm>
            <a:off x="4152900" y="2454275"/>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5" name="Oval 12"/>
          <p:cNvSpPr>
            <a:spLocks noChangeArrowheads="1"/>
          </p:cNvSpPr>
          <p:nvPr>
            <p:custDataLst>
              <p:tags r:id="rId8"/>
            </p:custDataLst>
          </p:nvPr>
        </p:nvSpPr>
        <p:spPr bwMode="auto">
          <a:xfrm>
            <a:off x="3390900" y="20637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6" name="Oval 13"/>
          <p:cNvSpPr>
            <a:spLocks noChangeArrowheads="1"/>
          </p:cNvSpPr>
          <p:nvPr>
            <p:custDataLst>
              <p:tags r:id="rId9"/>
            </p:custDataLst>
          </p:nvPr>
        </p:nvSpPr>
        <p:spPr bwMode="auto">
          <a:xfrm>
            <a:off x="4914900" y="26733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07" name="Line 14"/>
          <p:cNvSpPr>
            <a:spLocks noChangeShapeType="1"/>
          </p:cNvSpPr>
          <p:nvPr>
            <p:custDataLst>
              <p:tags r:id="rId10"/>
            </p:custDataLst>
          </p:nvPr>
        </p:nvSpPr>
        <p:spPr bwMode="auto">
          <a:xfrm>
            <a:off x="2438400" y="3406775"/>
            <a:ext cx="350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Line 15"/>
          <p:cNvSpPr>
            <a:spLocks noChangeShapeType="1"/>
          </p:cNvSpPr>
          <p:nvPr>
            <p:custDataLst>
              <p:tags r:id="rId11"/>
            </p:custDataLst>
          </p:nvPr>
        </p:nvSpPr>
        <p:spPr bwMode="auto">
          <a:xfrm flipV="1">
            <a:off x="5715000" y="21113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Oval 16"/>
          <p:cNvSpPr>
            <a:spLocks noChangeArrowheads="1"/>
          </p:cNvSpPr>
          <p:nvPr>
            <p:custDataLst>
              <p:tags r:id="rId12"/>
            </p:custDataLst>
          </p:nvPr>
        </p:nvSpPr>
        <p:spPr bwMode="auto">
          <a:xfrm>
            <a:off x="5676900" y="2063750"/>
            <a:ext cx="76200" cy="7620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710" name="Line 17"/>
          <p:cNvSpPr>
            <a:spLocks noChangeShapeType="1"/>
          </p:cNvSpPr>
          <p:nvPr>
            <p:custDataLst>
              <p:tags r:id="rId13"/>
            </p:custDataLst>
          </p:nvPr>
        </p:nvSpPr>
        <p:spPr bwMode="auto">
          <a:xfrm flipV="1">
            <a:off x="2438400" y="1730375"/>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1" name="Text Box 18"/>
          <p:cNvSpPr txBox="1">
            <a:spLocks noChangeArrowheads="1"/>
          </p:cNvSpPr>
          <p:nvPr>
            <p:custDataLst>
              <p:tags r:id="rId14"/>
            </p:custDataLst>
          </p:nvPr>
        </p:nvSpPr>
        <p:spPr bwMode="auto">
          <a:xfrm>
            <a:off x="2536825"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1</a:t>
            </a:r>
          </a:p>
        </p:txBody>
      </p:sp>
      <p:sp>
        <p:nvSpPr>
          <p:cNvPr id="29712" name="Text Box 19"/>
          <p:cNvSpPr txBox="1">
            <a:spLocks noChangeArrowheads="1"/>
          </p:cNvSpPr>
          <p:nvPr>
            <p:custDataLst>
              <p:tags r:id="rId15"/>
            </p:custDataLst>
          </p:nvPr>
        </p:nvSpPr>
        <p:spPr bwMode="auto">
          <a:xfrm>
            <a:off x="3295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2</a:t>
            </a:r>
          </a:p>
        </p:txBody>
      </p:sp>
      <p:sp>
        <p:nvSpPr>
          <p:cNvPr id="29713" name="Text Box 20"/>
          <p:cNvSpPr txBox="1">
            <a:spLocks noChangeArrowheads="1"/>
          </p:cNvSpPr>
          <p:nvPr>
            <p:custDataLst>
              <p:tags r:id="rId16"/>
            </p:custDataLst>
          </p:nvPr>
        </p:nvSpPr>
        <p:spPr bwMode="auto">
          <a:xfrm>
            <a:off x="4057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3</a:t>
            </a:r>
          </a:p>
        </p:txBody>
      </p:sp>
      <p:sp>
        <p:nvSpPr>
          <p:cNvPr id="29714" name="Text Box 21"/>
          <p:cNvSpPr txBox="1">
            <a:spLocks noChangeArrowheads="1"/>
          </p:cNvSpPr>
          <p:nvPr>
            <p:custDataLst>
              <p:tags r:id="rId17"/>
            </p:custDataLst>
          </p:nvPr>
        </p:nvSpPr>
        <p:spPr bwMode="auto">
          <a:xfrm>
            <a:off x="4819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4</a:t>
            </a:r>
          </a:p>
        </p:txBody>
      </p:sp>
      <p:sp>
        <p:nvSpPr>
          <p:cNvPr id="29715" name="Text Box 22"/>
          <p:cNvSpPr txBox="1">
            <a:spLocks noChangeArrowheads="1"/>
          </p:cNvSpPr>
          <p:nvPr>
            <p:custDataLst>
              <p:tags r:id="rId18"/>
            </p:custDataLst>
          </p:nvPr>
        </p:nvSpPr>
        <p:spPr bwMode="auto">
          <a:xfrm>
            <a:off x="5581650" y="33305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5</a:t>
            </a:r>
          </a:p>
        </p:txBody>
      </p:sp>
      <p:pic>
        <p:nvPicPr>
          <p:cNvPr id="29716" name="Picture 23" descr="txp_fig"/>
          <p:cNvPicPr>
            <a:picLocks noChangeAspect="1" noChangeArrowheads="1"/>
          </p:cNvPicPr>
          <p:nvPr>
            <p:custDataLst>
              <p:tags r:id="rId19"/>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1600200" y="1797050"/>
            <a:ext cx="635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36" name="Text Box 24"/>
          <p:cNvSpPr txBox="1">
            <a:spLocks noChangeArrowheads="1"/>
          </p:cNvSpPr>
          <p:nvPr>
            <p:custDataLst>
              <p:tags r:id="rId20"/>
            </p:custDataLst>
          </p:nvPr>
        </p:nvSpPr>
        <p:spPr bwMode="auto">
          <a:xfrm>
            <a:off x="3600450" y="3341688"/>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solidFill>
                  <a:srgbClr val="FF0000"/>
                </a:solidFill>
              </a:rPr>
              <a:t>2.5</a:t>
            </a:r>
          </a:p>
        </p:txBody>
      </p:sp>
      <p:sp>
        <p:nvSpPr>
          <p:cNvPr id="29718" name="Text Box 25"/>
          <p:cNvSpPr txBox="1">
            <a:spLocks noChangeArrowheads="1"/>
          </p:cNvSpPr>
          <p:nvPr>
            <p:custDataLst>
              <p:tags r:id="rId21"/>
            </p:custDataLst>
          </p:nvPr>
        </p:nvSpPr>
        <p:spPr bwMode="auto">
          <a:xfrm>
            <a:off x="2228850" y="246062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1</a:t>
            </a:r>
          </a:p>
        </p:txBody>
      </p:sp>
      <p:pic>
        <p:nvPicPr>
          <p:cNvPr id="29719" name="Picture 26" descr="txp_fig"/>
          <p:cNvPicPr>
            <a:picLocks noChangeAspect="1" noChangeArrowheads="1"/>
          </p:cNvPicPr>
          <p:nvPr>
            <p:custDataLst>
              <p:tags r:id="rId22"/>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6008690" y="3333752"/>
            <a:ext cx="192087"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2"/>
          <p:cNvGrpSpPr>
            <a:grpSpLocks/>
          </p:cNvGrpSpPr>
          <p:nvPr/>
        </p:nvGrpSpPr>
        <p:grpSpPr bwMode="auto">
          <a:xfrm>
            <a:off x="3028950" y="2644775"/>
            <a:ext cx="1543050" cy="762000"/>
            <a:chOff x="1908" y="2016"/>
            <a:chExt cx="972" cy="480"/>
          </a:xfrm>
        </p:grpSpPr>
        <p:sp>
          <p:nvSpPr>
            <p:cNvPr id="29737" name="Freeform 33"/>
            <p:cNvSpPr>
              <a:spLocks/>
            </p:cNvSpPr>
            <p:nvPr>
              <p:custDataLst>
                <p:tags r:id="rId36"/>
              </p:custDataLst>
            </p:nvPr>
          </p:nvSpPr>
          <p:spPr bwMode="auto">
            <a:xfrm>
              <a:off x="1920" y="2016"/>
              <a:ext cx="960" cy="480"/>
            </a:xfrm>
            <a:custGeom>
              <a:avLst/>
              <a:gdLst>
                <a:gd name="T0" fmla="*/ 0 w 960"/>
                <a:gd name="T1" fmla="*/ 480 h 480"/>
                <a:gd name="T2" fmla="*/ 480 w 960"/>
                <a:gd name="T3" fmla="*/ 0 h 480"/>
                <a:gd name="T4" fmla="*/ 960 w 960"/>
                <a:gd name="T5" fmla="*/ 480 h 480"/>
                <a:gd name="T6" fmla="*/ 0 60000 65536"/>
                <a:gd name="T7" fmla="*/ 0 60000 65536"/>
                <a:gd name="T8" fmla="*/ 0 60000 65536"/>
                <a:gd name="T9" fmla="*/ 0 w 960"/>
                <a:gd name="T10" fmla="*/ 0 h 480"/>
                <a:gd name="T11" fmla="*/ 960 w 960"/>
                <a:gd name="T12" fmla="*/ 480 h 480"/>
              </a:gdLst>
              <a:ahLst/>
              <a:cxnLst>
                <a:cxn ang="T6">
                  <a:pos x="T0" y="T1"/>
                </a:cxn>
                <a:cxn ang="T7">
                  <a:pos x="T2" y="T3"/>
                </a:cxn>
                <a:cxn ang="T8">
                  <a:pos x="T4" y="T5"/>
                </a:cxn>
              </a:cxnLst>
              <a:rect l="T9" t="T10" r="T11" b="T12"/>
              <a:pathLst>
                <a:path w="960" h="480">
                  <a:moveTo>
                    <a:pt x="0" y="480"/>
                  </a:moveTo>
                  <a:lnTo>
                    <a:pt x="480" y="0"/>
                  </a:lnTo>
                  <a:lnTo>
                    <a:pt x="960" y="48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9738" name="Picture 34" descr="txp_fig"/>
            <p:cNvPicPr>
              <a:picLocks noChangeAspect="1" noChangeArrowheads="1"/>
            </p:cNvPicPr>
            <p:nvPr>
              <p:custDataLst>
                <p:tags r:id="rId37"/>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1908" y="2165"/>
              <a:ext cx="10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5"/>
          <p:cNvGrpSpPr>
            <a:grpSpLocks/>
          </p:cNvGrpSpPr>
          <p:nvPr>
            <p:custDataLst>
              <p:tags r:id="rId23"/>
            </p:custDataLst>
          </p:nvPr>
        </p:nvGrpSpPr>
        <p:grpSpPr bwMode="auto">
          <a:xfrm>
            <a:off x="3429000" y="2111375"/>
            <a:ext cx="762000" cy="1295400"/>
            <a:chOff x="2160" y="1680"/>
            <a:chExt cx="480" cy="816"/>
          </a:xfrm>
        </p:grpSpPr>
        <p:sp>
          <p:nvSpPr>
            <p:cNvPr id="29734" name="Line 36"/>
            <p:cNvSpPr>
              <a:spLocks noChangeShapeType="1"/>
            </p:cNvSpPr>
            <p:nvPr>
              <p:custDataLst>
                <p:tags r:id="rId33"/>
              </p:custDataLst>
            </p:nvPr>
          </p:nvSpPr>
          <p:spPr bwMode="auto">
            <a:xfrm flipV="1">
              <a:off x="2400" y="1824"/>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5" name="Line 37"/>
            <p:cNvSpPr>
              <a:spLocks noChangeShapeType="1"/>
            </p:cNvSpPr>
            <p:nvPr>
              <p:custDataLst>
                <p:tags r:id="rId34"/>
              </p:custDataLst>
            </p:nvPr>
          </p:nvSpPr>
          <p:spPr bwMode="auto">
            <a:xfrm>
              <a:off x="2160" y="1680"/>
              <a:ext cx="480" cy="24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9736" name="Oval 38"/>
            <p:cNvSpPr>
              <a:spLocks noChangeArrowheads="1"/>
            </p:cNvSpPr>
            <p:nvPr>
              <p:custDataLst>
                <p:tags r:id="rId35"/>
              </p:custDataLst>
            </p:nvPr>
          </p:nvSpPr>
          <p:spPr bwMode="auto">
            <a:xfrm>
              <a:off x="2376" y="1776"/>
              <a:ext cx="48" cy="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426023" name="Freeform 39"/>
          <p:cNvSpPr>
            <a:spLocks/>
          </p:cNvSpPr>
          <p:nvPr>
            <p:custDataLst>
              <p:tags r:id="rId24"/>
            </p:custDataLst>
          </p:nvPr>
        </p:nvSpPr>
        <p:spPr bwMode="auto">
          <a:xfrm>
            <a:off x="2667000" y="2111375"/>
            <a:ext cx="3048000" cy="609600"/>
          </a:xfrm>
          <a:custGeom>
            <a:avLst/>
            <a:gdLst>
              <a:gd name="T0" fmla="*/ 0 w 1920"/>
              <a:gd name="T1" fmla="*/ 609600 h 384"/>
              <a:gd name="T2" fmla="*/ 762000 w 1920"/>
              <a:gd name="T3" fmla="*/ 0 h 384"/>
              <a:gd name="T4" fmla="*/ 1524000 w 1920"/>
              <a:gd name="T5" fmla="*/ 381000 h 384"/>
              <a:gd name="T6" fmla="*/ 2286000 w 1920"/>
              <a:gd name="T7" fmla="*/ 609600 h 384"/>
              <a:gd name="T8" fmla="*/ 3048000 w 1920"/>
              <a:gd name="T9" fmla="*/ 0 h 384"/>
              <a:gd name="T10" fmla="*/ 0 60000 65536"/>
              <a:gd name="T11" fmla="*/ 0 60000 65536"/>
              <a:gd name="T12" fmla="*/ 0 60000 65536"/>
              <a:gd name="T13" fmla="*/ 0 60000 65536"/>
              <a:gd name="T14" fmla="*/ 0 60000 65536"/>
              <a:gd name="T15" fmla="*/ 0 w 1920"/>
              <a:gd name="T16" fmla="*/ 0 h 384"/>
              <a:gd name="T17" fmla="*/ 1920 w 1920"/>
              <a:gd name="T18" fmla="*/ 384 h 384"/>
            </a:gdLst>
            <a:ahLst/>
            <a:cxnLst>
              <a:cxn ang="T10">
                <a:pos x="T0" y="T1"/>
              </a:cxn>
              <a:cxn ang="T11">
                <a:pos x="T2" y="T3"/>
              </a:cxn>
              <a:cxn ang="T12">
                <a:pos x="T4" y="T5"/>
              </a:cxn>
              <a:cxn ang="T13">
                <a:pos x="T6" y="T7"/>
              </a:cxn>
              <a:cxn ang="T14">
                <a:pos x="T8" y="T9"/>
              </a:cxn>
            </a:cxnLst>
            <a:rect l="T15" t="T16" r="T17" b="T18"/>
            <a:pathLst>
              <a:path w="1920" h="384">
                <a:moveTo>
                  <a:pt x="0" y="384"/>
                </a:moveTo>
                <a:lnTo>
                  <a:pt x="480" y="0"/>
                </a:lnTo>
                <a:lnTo>
                  <a:pt x="960" y="240"/>
                </a:lnTo>
                <a:lnTo>
                  <a:pt x="1440" y="384"/>
                </a:lnTo>
                <a:lnTo>
                  <a:pt x="1920"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4154" name="Rectangle 42"/>
          <p:cNvSpPr>
            <a:spLocks noChangeArrowheads="1"/>
          </p:cNvSpPr>
          <p:nvPr>
            <p:custDataLst>
              <p:tags r:id="rId25"/>
            </p:custDataLst>
          </p:nvPr>
        </p:nvSpPr>
        <p:spPr bwMode="auto">
          <a:xfrm>
            <a:off x="685800" y="4503420"/>
            <a:ext cx="777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spcBef>
                <a:spcPct val="20000"/>
              </a:spcBef>
              <a:buFontTx/>
              <a:buChar char="•"/>
            </a:pPr>
            <a:endParaRPr lang="en-US" altLang="en-US" sz="2000"/>
          </a:p>
          <a:p>
            <a:pPr lvl="1">
              <a:spcBef>
                <a:spcPct val="20000"/>
              </a:spcBef>
              <a:buFontTx/>
              <a:buChar char="•"/>
            </a:pPr>
            <a:r>
              <a:rPr lang="en-US" altLang="en-US" sz="2000"/>
              <a:t>Convert      to a continuous function: </a:t>
            </a:r>
          </a:p>
          <a:p>
            <a:pPr lvl="1">
              <a:spcBef>
                <a:spcPct val="20000"/>
              </a:spcBef>
            </a:pPr>
            <a:endParaRPr lang="en-US" altLang="en-US" sz="2000"/>
          </a:p>
          <a:p>
            <a:pPr lvl="1">
              <a:spcBef>
                <a:spcPct val="20000"/>
              </a:spcBef>
              <a:buFontTx/>
              <a:buChar char="•"/>
            </a:pPr>
            <a:endParaRPr lang="en-US" altLang="en-US" sz="500"/>
          </a:p>
          <a:p>
            <a:pPr lvl="1">
              <a:spcBef>
                <a:spcPct val="20000"/>
              </a:spcBef>
              <a:buFontTx/>
              <a:buChar char="•"/>
            </a:pPr>
            <a:r>
              <a:rPr lang="en-US" altLang="en-US" sz="2000"/>
              <a:t>Reconstruct by convolution with a </a:t>
            </a:r>
            <a:r>
              <a:rPr lang="en-US" altLang="en-US" sz="2000" i="1"/>
              <a:t>reconstruction filter,</a:t>
            </a:r>
            <a:r>
              <a:rPr lang="en-US" altLang="en-US" sz="2000"/>
              <a:t> </a:t>
            </a:r>
            <a:r>
              <a:rPr lang="en-US" altLang="en-US" sz="2000" i="1">
                <a:latin typeface="Times New Roman" panose="02020603050405020304" pitchFamily="18" charset="0"/>
                <a:cs typeface="Times New Roman" panose="02020603050405020304" pitchFamily="18" charset="0"/>
              </a:rPr>
              <a:t>h</a:t>
            </a:r>
          </a:p>
        </p:txBody>
      </p:sp>
      <p:pic>
        <p:nvPicPr>
          <p:cNvPr id="474155" name="Picture 43" descr="Edittex"/>
          <p:cNvPicPr>
            <a:picLocks noChangeAspect="1" noChangeArrowheads="1"/>
          </p:cNvPicPr>
          <p:nvPr>
            <p:custDataLst>
              <p:tags r:id="rId26"/>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2379665" y="4953002"/>
            <a:ext cx="2111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156" name="Picture 44" descr="Edittex"/>
          <p:cNvPicPr>
            <a:picLocks noChangeAspect="1" noChangeArrowheads="1"/>
          </p:cNvPicPr>
          <p:nvPr>
            <p:custDataLst>
              <p:tags r:id="rId27"/>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1905002" y="5286377"/>
            <a:ext cx="62087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6" name="Rectangle 3"/>
          <p:cNvSpPr txBox="1">
            <a:spLocks noChangeArrowheads="1"/>
          </p:cNvSpPr>
          <p:nvPr>
            <p:custDataLst>
              <p:tags r:id="rId28"/>
            </p:custDataLst>
          </p:nvPr>
        </p:nvSpPr>
        <p:spPr bwMode="auto">
          <a:xfrm>
            <a:off x="696913" y="3744913"/>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buFont typeface="Arial" panose="020B0604020202020204" pitchFamily="34" charset="0"/>
              <a:buChar char="•"/>
            </a:pPr>
            <a:r>
              <a:rPr lang="en-US" altLang="en-US" sz="2800"/>
              <a:t>What if we don’t know    ?</a:t>
            </a:r>
          </a:p>
        </p:txBody>
      </p:sp>
      <p:pic>
        <p:nvPicPr>
          <p:cNvPr id="29727" name="Picture 4" descr="txp_fig"/>
          <p:cNvPicPr>
            <a:picLocks noChangeAspect="1" noChangeArrowheads="1"/>
          </p:cNvPicPr>
          <p:nvPr>
            <p:custDataLst>
              <p:tags r:id="rId29"/>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4473575" y="3852863"/>
            <a:ext cx="17303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p:cNvGrpSpPr>
            <a:grpSpLocks/>
          </p:cNvGrpSpPr>
          <p:nvPr/>
        </p:nvGrpSpPr>
        <p:grpSpPr bwMode="auto">
          <a:xfrm>
            <a:off x="685800" y="4211638"/>
            <a:ext cx="7772400" cy="762000"/>
            <a:chOff x="432" y="987"/>
            <a:chExt cx="4896" cy="480"/>
          </a:xfrm>
        </p:grpSpPr>
        <p:sp>
          <p:nvSpPr>
            <p:cNvPr id="29732" name="Rectangle 30"/>
            <p:cNvSpPr>
              <a:spLocks noChangeArrowheads="1"/>
            </p:cNvSpPr>
            <p:nvPr>
              <p:custDataLst>
                <p:tags r:id="rId31"/>
              </p:custDataLst>
            </p:nvPr>
          </p:nvSpPr>
          <p:spPr bwMode="auto">
            <a:xfrm>
              <a:off x="432" y="987"/>
              <a:ext cx="489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nSpc>
                  <a:spcPct val="90000"/>
                </a:lnSpc>
                <a:spcBef>
                  <a:spcPct val="20000"/>
                </a:spcBef>
                <a:buFontTx/>
                <a:buChar char="•"/>
              </a:pPr>
              <a:r>
                <a:rPr lang="en-US" altLang="en-US" sz="2000"/>
                <a:t>Guess an approximation:</a:t>
              </a:r>
            </a:p>
            <a:p>
              <a:pPr lvl="1">
                <a:lnSpc>
                  <a:spcPct val="90000"/>
                </a:lnSpc>
                <a:spcBef>
                  <a:spcPct val="20000"/>
                </a:spcBef>
                <a:buFontTx/>
                <a:buChar char="•"/>
              </a:pPr>
              <a:r>
                <a:rPr lang="en-US" altLang="en-US" sz="2000"/>
                <a:t>Can be done in a principled way: filtering</a:t>
              </a:r>
            </a:p>
          </p:txBody>
        </p:sp>
        <p:pic>
          <p:nvPicPr>
            <p:cNvPr id="29733" name="Picture 31" descr="Edittex"/>
            <p:cNvPicPr>
              <a:picLocks noChangeAspect="1" noChangeArrowheads="1"/>
            </p:cNvPicPr>
            <p:nvPr>
              <p:custDataLst>
                <p:tags r:id="rId32"/>
              </p:custDataLst>
            </p:nvPr>
          </p:nvPicPr>
          <p:blipFill>
            <a:blip r:embed="rId46">
              <a:extLst>
                <a:ext uri="{28A0092B-C50C-407E-A947-70E740481C1C}">
                  <a14:useLocalDpi xmlns:a14="http://schemas.microsoft.com/office/drawing/2010/main" val="0"/>
                </a:ext>
              </a:extLst>
            </a:blip>
            <a:srcRect/>
            <a:stretch>
              <a:fillRect/>
            </a:stretch>
          </p:blipFill>
          <p:spPr bwMode="auto">
            <a:xfrm>
              <a:off x="2599" y="1007"/>
              <a:ext cx="10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29" name="Text Box 34"/>
          <p:cNvSpPr txBox="1">
            <a:spLocks noChangeArrowheads="1"/>
          </p:cNvSpPr>
          <p:nvPr>
            <p:custDataLst>
              <p:tags r:id="rId30"/>
            </p:custDataLst>
          </p:nvPr>
        </p:nvSpPr>
        <p:spPr bwMode="auto">
          <a:xfrm>
            <a:off x="7004050" y="2409825"/>
            <a:ext cx="142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latin typeface="Arial" panose="020B0604020202020204" pitchFamily="34" charset="0"/>
              </a:rPr>
              <a:t>d = 1 in this </a:t>
            </a:r>
          </a:p>
          <a:p>
            <a:r>
              <a:rPr lang="en-US" altLang="en-US">
                <a:latin typeface="Arial" panose="020B0604020202020204" pitchFamily="34" charset="0"/>
              </a:rPr>
              <a:t>example</a:t>
            </a:r>
          </a:p>
        </p:txBody>
      </p:sp>
      <p:pic>
        <p:nvPicPr>
          <p:cNvPr id="215042" name="Picture 2"/>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341688" y="6061075"/>
            <a:ext cx="152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1" name="Text Box 8"/>
          <p:cNvSpPr txBox="1">
            <a:spLocks noChangeArrowheads="1"/>
          </p:cNvSpPr>
          <p:nvPr/>
        </p:nvSpPr>
        <p:spPr bwMode="auto">
          <a:xfrm>
            <a:off x="7196138" y="6491290"/>
            <a:ext cx="1860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1400"/>
              <a:t>Adapted from: S. Seitz</a:t>
            </a:r>
          </a:p>
        </p:txBody>
      </p:sp>
    </p:spTree>
    <p:extLst>
      <p:ext uri="{BB962C8B-B14F-4D97-AF65-F5344CB8AC3E}">
        <p14:creationId xmlns:p14="http://schemas.microsoft.com/office/powerpoint/2010/main" val="332874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4136"/>
                                        </p:tgtEl>
                                        <p:attrNameLst>
                                          <p:attrName>style.visibility</p:attrName>
                                        </p:attrNameLst>
                                      </p:cBhvr>
                                      <p:to>
                                        <p:strVal val="visible"/>
                                      </p:to>
                                    </p:set>
                                    <p:animEffect transition="in" filter="fade">
                                      <p:cBhvr>
                                        <p:cTn id="7" dur="500"/>
                                        <p:tgtEl>
                                          <p:spTgt spid="4741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74154">
                                            <p:txEl>
                                              <p:pRg st="1" end="1"/>
                                            </p:txEl>
                                          </p:spTgt>
                                        </p:tgtEl>
                                        <p:attrNameLst>
                                          <p:attrName>style.visibility</p:attrName>
                                        </p:attrNameLst>
                                      </p:cBhvr>
                                      <p:to>
                                        <p:strVal val="visible"/>
                                      </p:to>
                                    </p:set>
                                    <p:animEffect transition="in" filter="fade">
                                      <p:cBhvr>
                                        <p:cTn id="20" dur="500"/>
                                        <p:tgtEl>
                                          <p:spTgt spid="47415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74155"/>
                                        </p:tgtEl>
                                        <p:attrNameLst>
                                          <p:attrName>style.visibility</p:attrName>
                                        </p:attrNameLst>
                                      </p:cBhvr>
                                      <p:to>
                                        <p:strVal val="visible"/>
                                      </p:to>
                                    </p:set>
                                    <p:animEffect transition="in" filter="fade">
                                      <p:cBhvr>
                                        <p:cTn id="23" dur="500"/>
                                        <p:tgtEl>
                                          <p:spTgt spid="474155"/>
                                        </p:tgtEl>
                                      </p:cBhvr>
                                    </p:animEffect>
                                  </p:childTnLst>
                                </p:cTn>
                              </p:par>
                              <p:par>
                                <p:cTn id="24" presetID="10" presetClass="entr" presetSubtype="0" fill="hold" nodeType="withEffect">
                                  <p:stCondLst>
                                    <p:cond delay="0"/>
                                  </p:stCondLst>
                                  <p:childTnLst>
                                    <p:set>
                                      <p:cBhvr>
                                        <p:cTn id="25" dur="1" fill="hold">
                                          <p:stCondLst>
                                            <p:cond delay="0"/>
                                          </p:stCondLst>
                                        </p:cTn>
                                        <p:tgtEl>
                                          <p:spTgt spid="474156"/>
                                        </p:tgtEl>
                                        <p:attrNameLst>
                                          <p:attrName>style.visibility</p:attrName>
                                        </p:attrNameLst>
                                      </p:cBhvr>
                                      <p:to>
                                        <p:strVal val="visible"/>
                                      </p:to>
                                    </p:set>
                                    <p:animEffect transition="in" filter="fade">
                                      <p:cBhvr>
                                        <p:cTn id="26" dur="500"/>
                                        <p:tgtEl>
                                          <p:spTgt spid="4741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74154">
                                            <p:txEl>
                                              <p:pRg st="4" end="4"/>
                                            </p:txEl>
                                          </p:spTgt>
                                        </p:tgtEl>
                                        <p:attrNameLst>
                                          <p:attrName>style.visibility</p:attrName>
                                        </p:attrNameLst>
                                      </p:cBhvr>
                                      <p:to>
                                        <p:strVal val="visible"/>
                                      </p:to>
                                    </p:set>
                                    <p:animEffect transition="in" filter="fade">
                                      <p:cBhvr>
                                        <p:cTn id="31" dur="500"/>
                                        <p:tgtEl>
                                          <p:spTgt spid="474154">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15042"/>
                                        </p:tgtEl>
                                        <p:attrNameLst>
                                          <p:attrName>style.visibility</p:attrName>
                                        </p:attrNameLst>
                                      </p:cBhvr>
                                      <p:to>
                                        <p:strVal val="visible"/>
                                      </p:to>
                                    </p:set>
                                    <p:animEffect transition="in" filter="fade">
                                      <p:cBhvr>
                                        <p:cTn id="34" dur="500"/>
                                        <p:tgtEl>
                                          <p:spTgt spid="21504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26023"/>
                                        </p:tgtEl>
                                        <p:attrNameLst>
                                          <p:attrName>style.visibility</p:attrName>
                                        </p:attrNameLst>
                                      </p:cBhvr>
                                      <p:to>
                                        <p:strVal val="visible"/>
                                      </p:to>
                                    </p:set>
                                    <p:animEffect transition="in" filter="fade">
                                      <p:cBhvr>
                                        <p:cTn id="49" dur="500"/>
                                        <p:tgtEl>
                                          <p:spTgt spid="42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36" grpId="0"/>
      <p:bldP spid="42602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457200" y="274638"/>
            <a:ext cx="8229600" cy="1143000"/>
          </a:xfrm>
          <a:prstGeom prst="rect">
            <a:avLst/>
          </a:prstGeom>
        </p:spPr>
        <p:txBody>
          <a:bodyPr anchor="ctr">
            <a:normAutofit/>
          </a:bodyPr>
          <a:lstStyle/>
          <a:p>
            <a:pPr algn="ctr">
              <a:defRPr/>
            </a:pPr>
            <a:r>
              <a:rPr lang="en-US" sz="4400">
                <a:latin typeface="+mj-lt"/>
                <a:ea typeface="+mj-ea"/>
                <a:cs typeface="+mj-cs"/>
              </a:rPr>
              <a:t>Image interpolation</a:t>
            </a:r>
            <a:endParaRPr lang="en-US" sz="4400" dirty="0">
              <a:latin typeface="+mj-lt"/>
              <a:ea typeface="+mj-ea"/>
              <a:cs typeface="+mj-cs"/>
            </a:endParaRP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1438275"/>
            <a:ext cx="6759575"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6738940" y="1730375"/>
            <a:ext cx="225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“Ideal” reconstruction</a:t>
            </a:r>
          </a:p>
        </p:txBody>
      </p:sp>
      <p:sp>
        <p:nvSpPr>
          <p:cNvPr id="30725" name="TextBox 4"/>
          <p:cNvSpPr txBox="1">
            <a:spLocks noChangeArrowheads="1"/>
          </p:cNvSpPr>
          <p:nvPr/>
        </p:nvSpPr>
        <p:spPr bwMode="auto">
          <a:xfrm>
            <a:off x="6738938" y="3025777"/>
            <a:ext cx="251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Nearest-neighbor interpolation</a:t>
            </a:r>
          </a:p>
        </p:txBody>
      </p:sp>
      <p:sp>
        <p:nvSpPr>
          <p:cNvPr id="30726" name="TextBox 5"/>
          <p:cNvSpPr txBox="1">
            <a:spLocks noChangeArrowheads="1"/>
          </p:cNvSpPr>
          <p:nvPr/>
        </p:nvSpPr>
        <p:spPr bwMode="auto">
          <a:xfrm>
            <a:off x="6738938" y="4549775"/>
            <a:ext cx="251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Linear interpolation</a:t>
            </a:r>
          </a:p>
        </p:txBody>
      </p:sp>
      <p:sp>
        <p:nvSpPr>
          <p:cNvPr id="30727" name="TextBox 6"/>
          <p:cNvSpPr txBox="1">
            <a:spLocks noChangeArrowheads="1"/>
          </p:cNvSpPr>
          <p:nvPr/>
        </p:nvSpPr>
        <p:spPr bwMode="auto">
          <a:xfrm>
            <a:off x="6738938" y="5943600"/>
            <a:ext cx="251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Gaussian reconstruction</a:t>
            </a:r>
          </a:p>
        </p:txBody>
      </p:sp>
      <p:sp>
        <p:nvSpPr>
          <p:cNvPr id="30728" name="TextBox 7"/>
          <p:cNvSpPr txBox="1">
            <a:spLocks noChangeArrowheads="1"/>
          </p:cNvSpPr>
          <p:nvPr/>
        </p:nvSpPr>
        <p:spPr bwMode="auto">
          <a:xfrm>
            <a:off x="7673977" y="6564315"/>
            <a:ext cx="1477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a:t>Source: B. Curless</a:t>
            </a:r>
          </a:p>
        </p:txBody>
      </p:sp>
    </p:spTree>
    <p:extLst>
      <p:ext uri="{BB962C8B-B14F-4D97-AF65-F5344CB8AC3E}">
        <p14:creationId xmlns:p14="http://schemas.microsoft.com/office/powerpoint/2010/main" val="89617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1746" name="Group 24"/>
          <p:cNvGrpSpPr>
            <a:grpSpLocks/>
          </p:cNvGrpSpPr>
          <p:nvPr/>
        </p:nvGrpSpPr>
        <p:grpSpPr bwMode="auto">
          <a:xfrm>
            <a:off x="5232402" y="1797050"/>
            <a:ext cx="2163763" cy="1543050"/>
            <a:chOff x="6433450" y="1994824"/>
            <a:chExt cx="2163763" cy="1543050"/>
          </a:xfrm>
        </p:grpSpPr>
        <p:pic>
          <p:nvPicPr>
            <p:cNvPr id="31764" name="Picture 60"/>
            <p:cNvPicPr>
              <a:picLocks noChangeAspect="1" noChangeArrowheads="1"/>
            </p:cNvPicPr>
            <p:nvPr>
              <p:custDataLst>
                <p:tags r:id="rId15"/>
              </p:custDataLst>
            </p:nvPr>
          </p:nvPicPr>
          <p:blipFill>
            <a:blip r:embed="rId22">
              <a:extLst>
                <a:ext uri="{28A0092B-C50C-407E-A947-70E740481C1C}">
                  <a14:useLocalDpi xmlns:a14="http://schemas.microsoft.com/office/drawing/2010/main" val="0"/>
                </a:ext>
              </a:extLst>
            </a:blip>
            <a:srcRect/>
            <a:stretch>
              <a:fillRect/>
            </a:stretch>
          </p:blipFill>
          <p:spPr bwMode="auto">
            <a:xfrm>
              <a:off x="6433450" y="1994824"/>
              <a:ext cx="21637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765" name="Straight Connector 19"/>
            <p:cNvCxnSpPr>
              <a:cxnSpLocks noChangeShapeType="1"/>
            </p:cNvCxnSpPr>
            <p:nvPr>
              <p:custDataLst>
                <p:tags r:id="rId16"/>
              </p:custDataLst>
            </p:nvPr>
          </p:nvCxnSpPr>
          <p:spPr bwMode="auto">
            <a:xfrm rot="16200000" flipH="1">
              <a:off x="7221644" y="2654431"/>
              <a:ext cx="901700" cy="2587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66" name="Straight Connector 24"/>
            <p:cNvCxnSpPr>
              <a:cxnSpLocks noChangeShapeType="1"/>
            </p:cNvCxnSpPr>
            <p:nvPr>
              <p:custDataLst>
                <p:tags r:id="rId17"/>
              </p:custDataLst>
            </p:nvPr>
          </p:nvCxnSpPr>
          <p:spPr bwMode="auto">
            <a:xfrm rot="5400000">
              <a:off x="6939863" y="2599661"/>
              <a:ext cx="869950" cy="3397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67" name="Straight Connector 26"/>
            <p:cNvCxnSpPr>
              <a:cxnSpLocks noChangeShapeType="1"/>
            </p:cNvCxnSpPr>
            <p:nvPr>
              <p:custDataLst>
                <p:tags r:id="rId18"/>
              </p:custDataLst>
            </p:nvPr>
          </p:nvCxnSpPr>
          <p:spPr bwMode="auto">
            <a:xfrm rot="16200000" flipH="1">
              <a:off x="7412144" y="2463930"/>
              <a:ext cx="527050" cy="2619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68" name="Straight Connector 28"/>
            <p:cNvCxnSpPr>
              <a:cxnSpLocks noChangeShapeType="1"/>
            </p:cNvCxnSpPr>
            <p:nvPr>
              <p:custDataLst>
                <p:tags r:id="rId19"/>
              </p:custDataLst>
            </p:nvPr>
          </p:nvCxnSpPr>
          <p:spPr bwMode="auto">
            <a:xfrm rot="16200000" flipH="1">
              <a:off x="7763775" y="2888587"/>
              <a:ext cx="147638" cy="74612"/>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grpSp>
      <p:sp>
        <p:nvSpPr>
          <p:cNvPr id="31747" name="Rectangle 2"/>
          <p:cNvSpPr>
            <a:spLocks noGrp="1" noChangeArrowheads="1"/>
          </p:cNvSpPr>
          <p:nvPr>
            <p:ph type="title" idx="4294967295"/>
            <p:custDataLst>
              <p:tags r:id="rId1"/>
            </p:custDataLst>
          </p:nvPr>
        </p:nvSpPr>
        <p:spPr>
          <a:xfrm>
            <a:off x="0" y="365125"/>
            <a:ext cx="7886700" cy="1325563"/>
          </a:xfrm>
        </p:spPr>
        <p:txBody>
          <a:bodyPr/>
          <a:lstStyle/>
          <a:p>
            <a:r>
              <a:rPr lang="en-US" altLang="en-US" smtClean="0"/>
              <a:t>Reconstruction filters</a:t>
            </a:r>
          </a:p>
        </p:txBody>
      </p:sp>
      <p:sp>
        <p:nvSpPr>
          <p:cNvPr id="475139" name="Rectangle 3"/>
          <p:cNvSpPr>
            <a:spLocks noGrp="1" noChangeArrowheads="1"/>
          </p:cNvSpPr>
          <p:nvPr>
            <p:ph type="body" idx="4294967295"/>
            <p:custDataLst>
              <p:tags r:id="rId2"/>
            </p:custDataLst>
          </p:nvPr>
        </p:nvSpPr>
        <p:spPr>
          <a:xfrm>
            <a:off x="457200" y="1393825"/>
            <a:ext cx="7315200" cy="533400"/>
          </a:xfrm>
        </p:spPr>
        <p:txBody>
          <a:bodyPr rtlCol="0">
            <a:normAutofit fontScale="85000" lnSpcReduction="10000"/>
          </a:bodyPr>
          <a:lstStyle/>
          <a:p>
            <a:pPr>
              <a:defRPr/>
            </a:pPr>
            <a:r>
              <a:rPr lang="en-US" dirty="0"/>
              <a:t>What does the 2D version of this hat function look like?</a:t>
            </a:r>
          </a:p>
        </p:txBody>
      </p:sp>
      <p:sp>
        <p:nvSpPr>
          <p:cNvPr id="397349" name="Rectangle 37"/>
          <p:cNvSpPr>
            <a:spLocks noChangeArrowheads="1"/>
          </p:cNvSpPr>
          <p:nvPr>
            <p:custDataLst>
              <p:tags r:id="rId3"/>
            </p:custDataLst>
          </p:nvPr>
        </p:nvSpPr>
        <p:spPr bwMode="auto">
          <a:xfrm>
            <a:off x="355600" y="4103688"/>
            <a:ext cx="6794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20000"/>
              </a:spcBef>
            </a:pPr>
            <a:r>
              <a:rPr lang="en-US" altLang="en-US" sz="2000"/>
              <a:t>Often implemented without cross-correlation</a:t>
            </a:r>
          </a:p>
          <a:p>
            <a:pPr lvl="1">
              <a:spcBef>
                <a:spcPct val="20000"/>
              </a:spcBef>
              <a:buFontTx/>
              <a:buChar char="•"/>
            </a:pPr>
            <a:r>
              <a:rPr lang="en-US" altLang="en-US" sz="2000"/>
              <a:t>E.g., </a:t>
            </a:r>
            <a:r>
              <a:rPr lang="en-US" altLang="en-US" sz="2000">
                <a:hlinkClick r:id="rId23"/>
              </a:rPr>
              <a:t>http://en.wikipedia.org/wiki/Bilinear_interpolation</a:t>
            </a:r>
            <a:r>
              <a:rPr lang="en-US" altLang="en-US" sz="2000"/>
              <a:t> </a:t>
            </a:r>
            <a:endParaRPr lang="en-US" altLang="en-US"/>
          </a:p>
          <a:p>
            <a:pPr>
              <a:spcBef>
                <a:spcPct val="20000"/>
              </a:spcBef>
            </a:pPr>
            <a:r>
              <a:rPr lang="en-US" altLang="en-US" sz="2000"/>
              <a:t>Better filters give better resampled images</a:t>
            </a:r>
          </a:p>
          <a:p>
            <a:pPr lvl="1">
              <a:spcBef>
                <a:spcPct val="20000"/>
              </a:spcBef>
              <a:buFontTx/>
              <a:buChar char="•"/>
            </a:pPr>
            <a:r>
              <a:rPr lang="en-US" altLang="en-US" sz="2000" b="1"/>
              <a:t>Bicubic</a:t>
            </a:r>
            <a:r>
              <a:rPr lang="en-US" altLang="en-US" sz="2000"/>
              <a:t> is common choice</a:t>
            </a:r>
          </a:p>
        </p:txBody>
      </p:sp>
      <p:sp>
        <p:nvSpPr>
          <p:cNvPr id="31750" name="Rectangle 44"/>
          <p:cNvSpPr>
            <a:spLocks noChangeArrowheads="1"/>
          </p:cNvSpPr>
          <p:nvPr>
            <p:custDataLst>
              <p:tags r:id="rId4"/>
            </p:custDataLst>
          </p:nvPr>
        </p:nvSpPr>
        <p:spPr bwMode="auto">
          <a:xfrm>
            <a:off x="3424238" y="4322763"/>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31751" name="Picture 45" descr="s3img254"/>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9367838" y="3538538"/>
            <a:ext cx="1463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46"/>
          <p:cNvSpPr>
            <a:spLocks noChangeArrowheads="1"/>
          </p:cNvSpPr>
          <p:nvPr>
            <p:custDataLst>
              <p:tags r:id="rId6"/>
            </p:custDataLst>
          </p:nvPr>
        </p:nvSpPr>
        <p:spPr bwMode="auto">
          <a:xfrm>
            <a:off x="8140700" y="4289425"/>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31753" name="Rectangle 47"/>
          <p:cNvSpPr>
            <a:spLocks noChangeArrowheads="1"/>
          </p:cNvSpPr>
          <p:nvPr>
            <p:custDataLst>
              <p:tags r:id="rId7"/>
            </p:custDataLst>
          </p:nvPr>
        </p:nvSpPr>
        <p:spPr bwMode="auto">
          <a:xfrm>
            <a:off x="3424238" y="4322763"/>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1754" name="Group 52"/>
          <p:cNvGrpSpPr>
            <a:grpSpLocks/>
          </p:cNvGrpSpPr>
          <p:nvPr>
            <p:custDataLst>
              <p:tags r:id="rId8"/>
            </p:custDataLst>
          </p:nvPr>
        </p:nvGrpSpPr>
        <p:grpSpPr bwMode="auto">
          <a:xfrm>
            <a:off x="2098675" y="2351088"/>
            <a:ext cx="1543050" cy="762000"/>
            <a:chOff x="1908" y="2016"/>
            <a:chExt cx="972" cy="480"/>
          </a:xfrm>
        </p:grpSpPr>
        <p:sp>
          <p:nvSpPr>
            <p:cNvPr id="31762" name="Freeform 53"/>
            <p:cNvSpPr>
              <a:spLocks/>
            </p:cNvSpPr>
            <p:nvPr>
              <p:custDataLst>
                <p:tags r:id="rId13"/>
              </p:custDataLst>
            </p:nvPr>
          </p:nvSpPr>
          <p:spPr bwMode="auto">
            <a:xfrm>
              <a:off x="1920" y="2016"/>
              <a:ext cx="960" cy="480"/>
            </a:xfrm>
            <a:custGeom>
              <a:avLst/>
              <a:gdLst>
                <a:gd name="T0" fmla="*/ 0 w 960"/>
                <a:gd name="T1" fmla="*/ 480 h 480"/>
                <a:gd name="T2" fmla="*/ 480 w 960"/>
                <a:gd name="T3" fmla="*/ 0 h 480"/>
                <a:gd name="T4" fmla="*/ 960 w 960"/>
                <a:gd name="T5" fmla="*/ 480 h 480"/>
                <a:gd name="T6" fmla="*/ 0 60000 65536"/>
                <a:gd name="T7" fmla="*/ 0 60000 65536"/>
                <a:gd name="T8" fmla="*/ 0 60000 65536"/>
                <a:gd name="T9" fmla="*/ 0 w 960"/>
                <a:gd name="T10" fmla="*/ 0 h 480"/>
                <a:gd name="T11" fmla="*/ 960 w 960"/>
                <a:gd name="T12" fmla="*/ 480 h 480"/>
              </a:gdLst>
              <a:ahLst/>
              <a:cxnLst>
                <a:cxn ang="T6">
                  <a:pos x="T0" y="T1"/>
                </a:cxn>
                <a:cxn ang="T7">
                  <a:pos x="T2" y="T3"/>
                </a:cxn>
                <a:cxn ang="T8">
                  <a:pos x="T4" y="T5"/>
                </a:cxn>
              </a:cxnLst>
              <a:rect l="T9" t="T10" r="T11" b="T12"/>
              <a:pathLst>
                <a:path w="960" h="480">
                  <a:moveTo>
                    <a:pt x="0" y="480"/>
                  </a:moveTo>
                  <a:lnTo>
                    <a:pt x="480" y="0"/>
                  </a:lnTo>
                  <a:lnTo>
                    <a:pt x="960" y="48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1763" name="Picture 54" descr="txp_fig"/>
            <p:cNvPicPr>
              <a:picLocks noChangeAspect="1" noChangeArrowheads="1"/>
            </p:cNvPicPr>
            <p:nvPr>
              <p:custDataLst>
                <p:tags r:id="rId14"/>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1908" y="2165"/>
              <a:ext cx="10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5" name="Picture 55" descr="txp_fig"/>
          <p:cNvPicPr>
            <a:picLocks noChangeAspect="1" noChangeArrowheads="1"/>
          </p:cNvPicPr>
          <p:nvPr>
            <p:custDataLst>
              <p:tags r:id="rId9"/>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1641475" y="2532063"/>
            <a:ext cx="6477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57" descr="txp_fig"/>
          <p:cNvPicPr>
            <a:picLocks noChangeAspect="1" noChangeArrowheads="1"/>
          </p:cNvPicPr>
          <p:nvPr>
            <p:custDataLst>
              <p:tags r:id="rId10"/>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156077" y="2498727"/>
            <a:ext cx="968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58"/>
          <p:cNvSpPr txBox="1">
            <a:spLocks noChangeArrowheads="1"/>
          </p:cNvSpPr>
          <p:nvPr>
            <p:custDataLst>
              <p:tags r:id="rId11"/>
            </p:custDataLst>
          </p:nvPr>
        </p:nvSpPr>
        <p:spPr bwMode="auto">
          <a:xfrm>
            <a:off x="1870075" y="3189288"/>
            <a:ext cx="2051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performs </a:t>
            </a:r>
          </a:p>
          <a:p>
            <a:pPr algn="ctr"/>
            <a:r>
              <a:rPr lang="en-US" altLang="en-US"/>
              <a:t>linear interpolation</a:t>
            </a:r>
          </a:p>
        </p:txBody>
      </p:sp>
      <p:sp>
        <p:nvSpPr>
          <p:cNvPr id="31758" name="Text Box 59"/>
          <p:cNvSpPr txBox="1">
            <a:spLocks noChangeArrowheads="1"/>
          </p:cNvSpPr>
          <p:nvPr>
            <p:custDataLst>
              <p:tags r:id="rId12"/>
            </p:custDataLst>
          </p:nvPr>
        </p:nvSpPr>
        <p:spPr bwMode="auto">
          <a:xfrm>
            <a:off x="4616450" y="3189288"/>
            <a:ext cx="260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a:t>(tent function) performs </a:t>
            </a:r>
          </a:p>
          <a:p>
            <a:pPr algn="ctr"/>
            <a:r>
              <a:rPr lang="en-US" altLang="en-US" b="1"/>
              <a:t>bilinear interpolation</a:t>
            </a:r>
          </a:p>
        </p:txBody>
      </p:sp>
      <p:pic>
        <p:nvPicPr>
          <p:cNvPr id="217091"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76702" y="5245100"/>
            <a:ext cx="137636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3679825" y="6311902"/>
            <a:ext cx="2082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400"/>
              <a:t>Cubic reconstruction filter</a:t>
            </a:r>
          </a:p>
        </p:txBody>
      </p:sp>
      <p:pic>
        <p:nvPicPr>
          <p:cNvPr id="217092" name="Picture 4"/>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651502" y="5459415"/>
            <a:ext cx="33051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9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7349">
                                            <p:txEl>
                                              <p:pRg st="0" end="0"/>
                                            </p:txEl>
                                          </p:spTgt>
                                        </p:tgtEl>
                                        <p:attrNameLst>
                                          <p:attrName>style.visibility</p:attrName>
                                        </p:attrNameLst>
                                      </p:cBhvr>
                                      <p:to>
                                        <p:strVal val="visible"/>
                                      </p:to>
                                    </p:set>
                                    <p:animEffect transition="in" filter="fade">
                                      <p:cBhvr>
                                        <p:cTn id="7" dur="500"/>
                                        <p:tgtEl>
                                          <p:spTgt spid="39734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7349">
                                            <p:txEl>
                                              <p:pRg st="1" end="1"/>
                                            </p:txEl>
                                          </p:spTgt>
                                        </p:tgtEl>
                                        <p:attrNameLst>
                                          <p:attrName>style.visibility</p:attrName>
                                        </p:attrNameLst>
                                      </p:cBhvr>
                                      <p:to>
                                        <p:strVal val="visible"/>
                                      </p:to>
                                    </p:set>
                                    <p:animEffect transition="in" filter="fade">
                                      <p:cBhvr>
                                        <p:cTn id="10" dur="500"/>
                                        <p:tgtEl>
                                          <p:spTgt spid="39734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7349">
                                            <p:txEl>
                                              <p:pRg st="2" end="2"/>
                                            </p:txEl>
                                          </p:spTgt>
                                        </p:tgtEl>
                                        <p:attrNameLst>
                                          <p:attrName>style.visibility</p:attrName>
                                        </p:attrNameLst>
                                      </p:cBhvr>
                                      <p:to>
                                        <p:strVal val="visible"/>
                                      </p:to>
                                    </p:set>
                                    <p:animEffect transition="in" filter="fade">
                                      <p:cBhvr>
                                        <p:cTn id="15" dur="500"/>
                                        <p:tgtEl>
                                          <p:spTgt spid="39734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7349">
                                            <p:txEl>
                                              <p:pRg st="3" end="3"/>
                                            </p:txEl>
                                          </p:spTgt>
                                        </p:tgtEl>
                                        <p:attrNameLst>
                                          <p:attrName>style.visibility</p:attrName>
                                        </p:attrNameLst>
                                      </p:cBhvr>
                                      <p:to>
                                        <p:strVal val="visible"/>
                                      </p:to>
                                    </p:set>
                                    <p:animEffect transition="in" filter="fade">
                                      <p:cBhvr>
                                        <p:cTn id="18" dur="500"/>
                                        <p:tgtEl>
                                          <p:spTgt spid="39734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7091"/>
                                        </p:tgtEl>
                                        <p:attrNameLst>
                                          <p:attrName>style.visibility</p:attrName>
                                        </p:attrNameLst>
                                      </p:cBhvr>
                                      <p:to>
                                        <p:strVal val="visible"/>
                                      </p:to>
                                    </p:set>
                                    <p:animEffect transition="in" filter="fade">
                                      <p:cBhvr>
                                        <p:cTn id="23" dur="500"/>
                                        <p:tgtEl>
                                          <p:spTgt spid="217091"/>
                                        </p:tgtEl>
                                      </p:cBhvr>
                                    </p:animEffect>
                                  </p:childTnLst>
                                </p:cTn>
                              </p:par>
                              <p:par>
                                <p:cTn id="24" presetID="10" presetClass="entr" presetSubtype="0" fill="hold" nodeType="withEffect">
                                  <p:stCondLst>
                                    <p:cond delay="0"/>
                                  </p:stCondLst>
                                  <p:childTnLst>
                                    <p:set>
                                      <p:cBhvr>
                                        <p:cTn id="25" dur="1" fill="hold">
                                          <p:stCondLst>
                                            <p:cond delay="0"/>
                                          </p:stCondLst>
                                        </p:cTn>
                                        <p:tgtEl>
                                          <p:spTgt spid="217092"/>
                                        </p:tgtEl>
                                        <p:attrNameLst>
                                          <p:attrName>style.visibility</p:attrName>
                                        </p:attrNameLst>
                                      </p:cBhvr>
                                      <p:to>
                                        <p:strVal val="visible"/>
                                      </p:to>
                                    </p:set>
                                    <p:animEffect transition="in" filter="fade">
                                      <p:cBhvr>
                                        <p:cTn id="26" dur="500"/>
                                        <p:tgtEl>
                                          <p:spTgt spid="21709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9" grpId="0" build="p" autoUpdateAnimBg="0"/>
      <p:bldP spid="2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457200" y="274638"/>
            <a:ext cx="8229600" cy="1143000"/>
          </a:xfrm>
          <a:prstGeom prst="rect">
            <a:avLst/>
          </a:prstGeom>
        </p:spPr>
        <p:txBody>
          <a:bodyPr anchor="ctr">
            <a:normAutofit/>
          </a:bodyPr>
          <a:lstStyle/>
          <a:p>
            <a:pPr algn="ctr">
              <a:defRPr/>
            </a:pPr>
            <a:r>
              <a:rPr lang="en-US" sz="4400" dirty="0">
                <a:latin typeface="+mj-lt"/>
                <a:ea typeface="+mj-ea"/>
                <a:cs typeface="+mj-cs"/>
              </a:rPr>
              <a:t>Image interpolation</a:t>
            </a:r>
          </a:p>
        </p:txBody>
      </p:sp>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7" y="2720975"/>
            <a:ext cx="267811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C:\snavely\work\teaching\09Fa-CS6610\lectures\lec02\images\bee10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2" y="2720975"/>
            <a:ext cx="267811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C:\snavely\work\teaching\09Fa-CS6610\lectures\lec02\images\bee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150" y="1812925"/>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613" y="2720975"/>
            <a:ext cx="26781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6"/>
          <p:cNvSpPr txBox="1">
            <a:spLocks noChangeArrowheads="1"/>
          </p:cNvSpPr>
          <p:nvPr/>
        </p:nvSpPr>
        <p:spPr bwMode="auto">
          <a:xfrm>
            <a:off x="282577" y="5410200"/>
            <a:ext cx="2779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Nearest-neighbor interpolation</a:t>
            </a:r>
          </a:p>
        </p:txBody>
      </p:sp>
      <p:sp>
        <p:nvSpPr>
          <p:cNvPr id="32776" name="TextBox 7"/>
          <p:cNvSpPr txBox="1">
            <a:spLocks noChangeArrowheads="1"/>
          </p:cNvSpPr>
          <p:nvPr/>
        </p:nvSpPr>
        <p:spPr bwMode="auto">
          <a:xfrm>
            <a:off x="3752852" y="5410200"/>
            <a:ext cx="1946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Bilinear interpolation</a:t>
            </a:r>
          </a:p>
        </p:txBody>
      </p:sp>
      <p:sp>
        <p:nvSpPr>
          <p:cNvPr id="32777" name="TextBox 8"/>
          <p:cNvSpPr txBox="1">
            <a:spLocks noChangeArrowheads="1"/>
          </p:cNvSpPr>
          <p:nvPr/>
        </p:nvSpPr>
        <p:spPr bwMode="auto">
          <a:xfrm>
            <a:off x="6651627" y="5410200"/>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600"/>
              <a:t>Bicubic interpolation</a:t>
            </a:r>
          </a:p>
        </p:txBody>
      </p:sp>
      <p:sp>
        <p:nvSpPr>
          <p:cNvPr id="32778" name="TextBox 9"/>
          <p:cNvSpPr txBox="1">
            <a:spLocks noChangeArrowheads="1"/>
          </p:cNvSpPr>
          <p:nvPr/>
        </p:nvSpPr>
        <p:spPr bwMode="auto">
          <a:xfrm>
            <a:off x="1382713" y="1751013"/>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a:t>Original image:          x 10</a:t>
            </a:r>
          </a:p>
        </p:txBody>
      </p:sp>
    </p:spTree>
    <p:extLst>
      <p:ext uri="{BB962C8B-B14F-4D97-AF65-F5344CB8AC3E}">
        <p14:creationId xmlns:p14="http://schemas.microsoft.com/office/powerpoint/2010/main" val="332580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457200" y="274638"/>
            <a:ext cx="8229600" cy="1143000"/>
          </a:xfrm>
          <a:prstGeom prst="rect">
            <a:avLst/>
          </a:prstGeom>
        </p:spPr>
        <p:txBody>
          <a:bodyPr anchor="ctr">
            <a:normAutofit/>
          </a:bodyPr>
          <a:lstStyle/>
          <a:p>
            <a:pPr algn="ctr">
              <a:defRPr/>
            </a:pPr>
            <a:r>
              <a:rPr lang="en-US" sz="4400" dirty="0">
                <a:latin typeface="+mj-lt"/>
                <a:ea typeface="+mj-ea"/>
                <a:cs typeface="+mj-cs"/>
              </a:rPr>
              <a:t>Image interpolation</a:t>
            </a:r>
          </a:p>
        </p:txBody>
      </p:sp>
      <p:pic>
        <p:nvPicPr>
          <p:cNvPr id="220162" name="Picture 2" descr="C:\snavely\work\teaching\09Fa-CS6610\lectures\lec02\images\bee_persp.png"/>
          <p:cNvPicPr>
            <a:picLocks noChangeAspect="1" noChangeArrowheads="1"/>
          </p:cNvPicPr>
          <p:nvPr/>
        </p:nvPicPr>
        <p:blipFill>
          <a:blip r:embed="rId3"/>
          <a:srcRect/>
          <a:stretch>
            <a:fillRect/>
          </a:stretch>
        </p:blipFill>
        <p:spPr bwMode="auto">
          <a:xfrm>
            <a:off x="4702177" y="1393827"/>
            <a:ext cx="3941763" cy="3940175"/>
          </a:xfrm>
          <a:prstGeom prst="rect">
            <a:avLst/>
          </a:prstGeom>
          <a:noFill/>
          <a:effectLst>
            <a:outerShdw blurRad="101600" dist="76200" dir="2700000" algn="tl" rotWithShape="0">
              <a:prstClr val="black">
                <a:alpha val="40000"/>
              </a:prstClr>
            </a:outerShdw>
          </a:effectLst>
        </p:spPr>
      </p:pic>
      <p:pic>
        <p:nvPicPr>
          <p:cNvPr id="220163" name="Picture 3" descr="C:\snavely\work\teaching\09Fa-CS6610\lectures\lec02\images\bee.jpg"/>
          <p:cNvPicPr>
            <a:picLocks noChangeAspect="1" noChangeArrowheads="1"/>
          </p:cNvPicPr>
          <p:nvPr/>
        </p:nvPicPr>
        <p:blipFill>
          <a:blip r:embed="rId4"/>
          <a:srcRect/>
          <a:stretch>
            <a:fillRect/>
          </a:stretch>
        </p:blipFill>
        <p:spPr bwMode="auto">
          <a:xfrm>
            <a:off x="750890" y="2613027"/>
            <a:ext cx="2613025" cy="2613025"/>
          </a:xfrm>
          <a:prstGeom prst="rect">
            <a:avLst/>
          </a:prstGeom>
          <a:noFill/>
          <a:effectLst>
            <a:outerShdw blurRad="101600" dist="76200" dir="2700000" algn="tl" rotWithShape="0">
              <a:prstClr val="black">
                <a:alpha val="40000"/>
              </a:prstClr>
            </a:outerShdw>
          </a:effectLst>
        </p:spPr>
      </p:pic>
      <p:sp>
        <p:nvSpPr>
          <p:cNvPr id="8" name="Right Arrow 7"/>
          <p:cNvSpPr/>
          <p:nvPr/>
        </p:nvSpPr>
        <p:spPr>
          <a:xfrm>
            <a:off x="3929063" y="3417890"/>
            <a:ext cx="893762" cy="860425"/>
          </a:xfrm>
          <a:prstGeom prst="rightArrow">
            <a:avLst/>
          </a:prstGeom>
          <a:solidFill>
            <a:schemeClr val="tx2">
              <a:lumMod val="40000"/>
              <a:lumOff val="60000"/>
            </a:schemeClr>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8" name="TextBox 8"/>
          <p:cNvSpPr txBox="1">
            <a:spLocks noChangeArrowheads="1"/>
          </p:cNvSpPr>
          <p:nvPr/>
        </p:nvSpPr>
        <p:spPr bwMode="auto">
          <a:xfrm>
            <a:off x="2644777" y="1566865"/>
            <a:ext cx="3783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a:t>Also used for </a:t>
            </a:r>
            <a:r>
              <a:rPr lang="en-US" altLang="en-US" sz="2800" i="1"/>
              <a:t>resampling</a:t>
            </a:r>
          </a:p>
        </p:txBody>
      </p:sp>
    </p:spTree>
    <p:extLst>
      <p:ext uri="{BB962C8B-B14F-4D97-AF65-F5344CB8AC3E}">
        <p14:creationId xmlns:p14="http://schemas.microsoft.com/office/powerpoint/2010/main" val="34784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Things to Remember</a:t>
            </a:r>
          </a:p>
        </p:txBody>
      </p:sp>
      <p:sp>
        <p:nvSpPr>
          <p:cNvPr id="70659" name="Content Placeholder 2"/>
          <p:cNvSpPr>
            <a:spLocks noGrp="1"/>
          </p:cNvSpPr>
          <p:nvPr>
            <p:ph idx="1"/>
          </p:nvPr>
        </p:nvSpPr>
        <p:spPr>
          <a:xfrm>
            <a:off x="407194" y="1577342"/>
            <a:ext cx="6412706" cy="5135563"/>
          </a:xfrm>
        </p:spPr>
        <p:txBody>
          <a:bodyPr>
            <a:normAutofit fontScale="92500" lnSpcReduction="10000"/>
          </a:bodyPr>
          <a:lstStyle/>
          <a:p>
            <a:pPr>
              <a:defRPr/>
            </a:pPr>
            <a:r>
              <a:rPr lang="en-US" dirty="0" smtClean="0"/>
              <a:t>Sometimes it makes sense to think of images and filtering in the frequency domain</a:t>
            </a:r>
          </a:p>
          <a:p>
            <a:pPr lvl="1">
              <a:defRPr/>
            </a:pPr>
            <a:r>
              <a:rPr lang="en-US" dirty="0" smtClean="0"/>
              <a:t>Fourier analysis</a:t>
            </a:r>
          </a:p>
          <a:p>
            <a:pPr>
              <a:defRPr/>
            </a:pPr>
            <a:endParaRPr lang="en-US" dirty="0" smtClean="0"/>
          </a:p>
          <a:p>
            <a:pP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defRPr/>
            </a:pPr>
            <a:endParaRPr lang="en-US" dirty="0" smtClean="0"/>
          </a:p>
          <a:p>
            <a:pPr>
              <a:defRPr/>
            </a:pPr>
            <a:r>
              <a:rPr lang="en-US" dirty="0" smtClean="0"/>
              <a:t>Images are mostly smooth</a:t>
            </a:r>
          </a:p>
          <a:p>
            <a:pPr lvl="1">
              <a:defRPr/>
            </a:pPr>
            <a:r>
              <a:rPr lang="en-US" dirty="0" smtClean="0"/>
              <a:t>Basis for compression</a:t>
            </a:r>
          </a:p>
          <a:p>
            <a:pPr>
              <a:defRPr/>
            </a:pPr>
            <a:endParaRPr lang="en-US" dirty="0" smtClean="0"/>
          </a:p>
          <a:p>
            <a:pPr>
              <a:defRPr/>
            </a:pPr>
            <a:r>
              <a:rPr lang="en-US" dirty="0" smtClean="0"/>
              <a:t>Remember to low-pass before sampling</a:t>
            </a:r>
          </a:p>
          <a:p>
            <a:pPr>
              <a:defRPr/>
            </a:pPr>
            <a:endParaRPr lang="en-US" dirty="0" smtClean="0"/>
          </a:p>
          <a:p>
            <a:pPr>
              <a:defRPr/>
            </a:pPr>
            <a:endParaRPr lang="en-US" dirty="0" smtClean="0"/>
          </a:p>
        </p:txBody>
      </p:sp>
      <p:pic>
        <p:nvPicPr>
          <p:cNvPr id="59396" name="Picture 3"/>
          <p:cNvPicPr>
            <a:picLocks noChangeAspect="1" noChangeArrowheads="1"/>
          </p:cNvPicPr>
          <p:nvPr/>
        </p:nvPicPr>
        <p:blipFill>
          <a:blip r:embed="rId2" cstate="print"/>
          <a:srcRect l="38501" t="61481" r="40927" b="5122"/>
          <a:stretch>
            <a:fillRect/>
          </a:stretch>
        </p:blipFill>
        <p:spPr bwMode="auto">
          <a:xfrm>
            <a:off x="6929438" y="1623220"/>
            <a:ext cx="1585912" cy="1447800"/>
          </a:xfrm>
          <a:prstGeom prst="rect">
            <a:avLst/>
          </a:prstGeom>
          <a:noFill/>
          <a:ln w="9525">
            <a:noFill/>
            <a:miter lim="800000"/>
            <a:headEnd/>
            <a:tailEnd/>
          </a:ln>
        </p:spPr>
      </p:pic>
      <p:pic>
        <p:nvPicPr>
          <p:cNvPr id="59397" name="Picture 5"/>
          <p:cNvPicPr>
            <a:picLocks noChangeAspect="1" noChangeArrowheads="1"/>
          </p:cNvPicPr>
          <p:nvPr/>
        </p:nvPicPr>
        <p:blipFill>
          <a:blip r:embed="rId3" cstate="print"/>
          <a:srcRect/>
          <a:stretch>
            <a:fillRect/>
          </a:stretch>
        </p:blipFill>
        <p:spPr bwMode="auto">
          <a:xfrm>
            <a:off x="7419975" y="588170"/>
            <a:ext cx="609600" cy="609600"/>
          </a:xfrm>
          <a:prstGeom prst="rect">
            <a:avLst/>
          </a:prstGeom>
          <a:noFill/>
          <a:ln w="9525">
            <a:noFill/>
            <a:miter lim="800000"/>
            <a:headEnd/>
            <a:tailEnd/>
          </a:ln>
        </p:spPr>
      </p:pic>
      <p:sp>
        <p:nvSpPr>
          <p:cNvPr id="7" name="Down Arrow 6"/>
          <p:cNvSpPr/>
          <p:nvPr/>
        </p:nvSpPr>
        <p:spPr>
          <a:xfrm>
            <a:off x="7616825" y="127397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srcRect l="29167" t="8333" r="26042" b="12500"/>
          <a:stretch>
            <a:fillRect/>
          </a:stretch>
        </p:blipFill>
        <p:spPr bwMode="auto">
          <a:xfrm>
            <a:off x="7159625" y="3573623"/>
            <a:ext cx="1143000" cy="1143000"/>
          </a:xfrm>
          <a:prstGeom prst="rect">
            <a:avLst/>
          </a:prstGeom>
          <a:noFill/>
          <a:ln w="9525">
            <a:noFill/>
            <a:miter lim="800000"/>
            <a:headEnd/>
            <a:tailEnd/>
          </a:ln>
        </p:spPr>
      </p:pic>
      <p:pic>
        <p:nvPicPr>
          <p:cNvPr id="9" name="Picture 6" descr="sine-sample-5"/>
          <p:cNvPicPr>
            <a:picLocks noChangeAspect="1" noChangeArrowheads="1"/>
          </p:cNvPicPr>
          <p:nvPr/>
        </p:nvPicPr>
        <p:blipFill>
          <a:blip r:embed="rId5" cstate="print"/>
          <a:srcRect l="41235"/>
          <a:stretch>
            <a:fillRect/>
          </a:stretch>
        </p:blipFill>
        <p:spPr bwMode="auto">
          <a:xfrm>
            <a:off x="6629400" y="5334000"/>
            <a:ext cx="2286000" cy="977900"/>
          </a:xfrm>
          <a:prstGeom prst="rect">
            <a:avLst/>
          </a:prstGeom>
          <a:noFill/>
          <a:ln w="9525">
            <a:noFill/>
            <a:miter lim="800000"/>
            <a:headEnd/>
            <a:tailEnd/>
          </a:ln>
        </p:spPr>
      </p:pic>
    </p:spTree>
    <p:extLst>
      <p:ext uri="{BB962C8B-B14F-4D97-AF65-F5344CB8AC3E}">
        <p14:creationId xmlns:p14="http://schemas.microsoft.com/office/powerpoint/2010/main" val="26542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a:xfrm>
            <a:off x="533400" y="1825625"/>
            <a:ext cx="4578069" cy="4351338"/>
          </a:xfrm>
        </p:spPr>
        <p:txBody>
          <a:bodyPr/>
          <a:lstStyle/>
          <a:p>
            <a:r>
              <a:rPr lang="en-US" dirty="0" smtClean="0"/>
              <a:t>Enjoy your long weekend!</a:t>
            </a:r>
          </a:p>
          <a:p>
            <a:endParaRPr lang="en-US" dirty="0"/>
          </a:p>
          <a:p>
            <a:r>
              <a:rPr lang="en-US" dirty="0" smtClean="0"/>
              <a:t>Next </a:t>
            </a:r>
            <a:r>
              <a:rPr lang="en-US" dirty="0"/>
              <a:t>class</a:t>
            </a:r>
            <a:r>
              <a:rPr lang="en-US" dirty="0" smtClean="0"/>
              <a:t>:</a:t>
            </a:r>
          </a:p>
          <a:p>
            <a:pPr lvl="1"/>
            <a:r>
              <a:rPr lang="en-US" dirty="0" smtClean="0"/>
              <a:t>Pyramid, template matching</a:t>
            </a:r>
            <a:endParaRPr lang="en-US" dirty="0"/>
          </a:p>
        </p:txBody>
      </p:sp>
      <p:pic>
        <p:nvPicPr>
          <p:cNvPr id="5" name="Picture 4" descr="http://www.mcs.csueastbay.edu/~malek/Surrealism/magritte2.jpg"/>
          <p:cNvPicPr>
            <a:picLocks noChangeAspect="1" noChangeArrowheads="1"/>
          </p:cNvPicPr>
          <p:nvPr/>
        </p:nvPicPr>
        <p:blipFill>
          <a:blip r:embed="rId2" cstate="print"/>
          <a:srcRect/>
          <a:stretch>
            <a:fillRect/>
          </a:stretch>
        </p:blipFill>
        <p:spPr bwMode="auto">
          <a:xfrm>
            <a:off x="5190032" y="1690689"/>
            <a:ext cx="3862528" cy="3075940"/>
          </a:xfrm>
          <a:prstGeom prst="rect">
            <a:avLst/>
          </a:prstGeom>
          <a:noFill/>
          <a:ln w="9525">
            <a:noFill/>
            <a:miter lim="800000"/>
            <a:headEnd/>
            <a:tailEnd/>
          </a:ln>
        </p:spPr>
      </p:pic>
    </p:spTree>
    <p:extLst>
      <p:ext uri="{BB962C8B-B14F-4D97-AF65-F5344CB8AC3E}">
        <p14:creationId xmlns:p14="http://schemas.microsoft.com/office/powerpoint/2010/main" val="41333831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8.625"/>
  <p:tag name="PICTUREFILESIZE" val="2718"/>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10;\end{document}&#10;"/>
  <p:tag name="EXTERNALNAME" val="txp_fig"/>
  <p:tag name="BLEND" val="False"/>
  <p:tag name="TRANSPARENT" val="False"/>
  <p:tag name="KEEPFILES" val="False"/>
  <p:tag name="DEBUGPAUSE" val="False"/>
  <p:tag name="RESOLUTION" val="300"/>
  <p:tag name="BITMAPFORMAT" val="bmpmono"/>
  <p:tag name="DEBUGINTERACTIVE" val="True"/>
  <p:tag name="ORIGWIDTH" val="40.5"/>
  <p:tag name="PICTUREFILESIZE" val="526"/>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 = \mbox{quantize} \{ f(xd,yd)\}$&#10;\end{document}&#10;"/>
  <p:tag name="EXTERNALNAME" val="Edittex"/>
  <p:tag name="BLEND" val="False"/>
  <p:tag name="TRANSPARENT" val="False"/>
  <p:tag name="BITMAPFORMAT" val="bmp16m"/>
  <p:tag name="DEBUGINTERACTIVE" val="True"/>
  <p:tag name="ORIGWIDTH" val="1061.125"/>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10;\end{document}&#10;"/>
  <p:tag name="EXTERNALNAME" val="txp_fig"/>
  <p:tag name="BLEND" val="False"/>
  <p:tag name="TRANSPARENT" val="False"/>
  <p:tag name="KEEPFILES" val="False"/>
  <p:tag name="DEBUGPAUSE" val="False"/>
  <p:tag name="RESOLUTION" val="300"/>
  <p:tag name="BITMAPFORMAT" val="bmpmono"/>
  <p:tag name="DEBUGINTERACTIVE" val="True"/>
  <p:tag name="ORIGWIDTH" val="45"/>
  <p:tag name="PICTUREFILESIZE" val="390"/>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49.375"/>
  <p:tag name="PICTUREFILESIZE" val="2054"/>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49.375"/>
  <p:tag name="PICTUREFILESIZE" val="2054"/>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10;\end{document}&#10;"/>
  <p:tag name="EXTERNALNAME" val="txp_fig"/>
  <p:tag name="BLEND" val="False"/>
  <p:tag name="TRANSPARENT" val="False"/>
  <p:tag name="KEEPFILES" val="False"/>
  <p:tag name="DEBUGPAUSE" val="False"/>
  <p:tag name="RESOLUTION" val="300"/>
  <p:tag name="BITMAPFORMAT" val="bmpmono"/>
  <p:tag name="DEBUGINTERACTIVE" val="True"/>
  <p:tag name="ORIGWIDTH" val="45"/>
  <p:tag name="PICTUREFILESIZE" val="390"/>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 = \mbox{quantize} \{ f(xd,yd)\}$&#10;\end{document}&#10;"/>
  <p:tag name="EXTERNALNAME" val="Edittex"/>
  <p:tag name="BLEND" val="False"/>
  <p:tag name="TRANSPARENT" val="False"/>
  <p:tag name="BITMAPFORMAT" val="bmp16m"/>
  <p:tag name="DEBUGINTERACTIVE" val="True"/>
  <p:tag name="ORIGWIDTH" val="1061.125"/>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49.375"/>
  <p:tag name="PICTUREFILESIZE" val="2054"/>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x$&#10;\end{document}&#10;"/>
  <p:tag name="EXTERNALNAME" val="txp_fig"/>
  <p:tag name="BLEND" val="False"/>
  <p:tag name="TRANSPARENT" val="False"/>
  <p:tag name="KEEPFILES" val="False"/>
  <p:tag name="DEBUGPAUSE" val="False"/>
  <p:tag name="RESOLUTION" val="300"/>
  <p:tag name="BITMAPFORMAT" val="bmpmono"/>
  <p:tag name="DEBUGINTERACTIVE" val="True"/>
  <p:tag name="ORIGWIDTH" val="45"/>
  <p:tag name="PICTUREFILESIZE" val="390"/>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10;\]&#10;\end{document}&#10;"/>
  <p:tag name="EXTERNALNAME" val="Edittex"/>
  <p:tag name="BLEND" val="False"/>
  <p:tag name="TRANSPARENT" val="False"/>
  <p:tag name="KEEPFILES" val="False"/>
  <p:tag name="DEBUGPAUSE" val="False"/>
  <p:tag name="RESOLUTION" val="300"/>
  <p:tag name="BITMAPFORMAT" val="bmpmono"/>
  <p:tag name="DEBUGINTERACTIVE" val="True"/>
  <p:tag name="ORIGWIDTH" val="59.375"/>
  <p:tag name="PICTUREFILESIZE" val="758"/>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_F(x) = F(\frac{x}{d})$ when $\frac{x}{d}$ is an integer, $0$ otherwise   &#10;\end{document}&#10;"/>
  <p:tag name="EXTERNALNAME" val="Edittex"/>
  <p:tag name="BLEND" val="False"/>
  <p:tag name="TRANSPARENT" val="False"/>
  <p:tag name="KEEPFILES" val="False"/>
  <p:tag name="DEBUGPAUSE" val="False"/>
  <p:tag name="RESOLUTION" val="300"/>
  <p:tag name="BITMAPFORMAT" val="bmpmono"/>
  <p:tag name="DEBUGINTERACTIVE" val="True"/>
  <p:tag name="ORIGWIDTH" val="1746.875"/>
  <p:tag name="PICTUREFILESIZE" val="24462"/>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10;\end{document}&#10;"/>
  <p:tag name="EXTERNALNAME" val="txp_fig"/>
  <p:tag name="BLEND" val="False"/>
  <p:tag name="TRANSPARENT" val="False"/>
  <p:tag name="KEEPFILES" val="False"/>
  <p:tag name="DEBUGPAUSE" val="False"/>
  <p:tag name="RESOLUTION" val="300"/>
  <p:tag name="BITMAPFORMAT" val="bmpmono"/>
  <p:tag name="DEBUGINTERACTIVE" val="True"/>
  <p:tag name="ORIGWIDTH" val="40.5"/>
  <p:tag name="PICTUREFILESIZE" val="694"/>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ilde{f}&#10;\]&#10;\end{document}&#10;"/>
  <p:tag name="EXTERNALNAME" val="Edittex"/>
  <p:tag name="BLEND" val="False"/>
  <p:tag name="TRANSPARENT" val="False"/>
  <p:tag name="KEEPFILES" val="False"/>
  <p:tag name="DEBUGPAUSE" val="False"/>
  <p:tag name="RESOLUTION" val="300"/>
  <p:tag name="BITMAPFORMAT" val="bmpmono"/>
  <p:tag name="DEBUGINTERACTIVE" val="True"/>
  <p:tag name="ORIGWIDTH" val="52.25"/>
  <p:tag name="PICTUREFILESIZE" val="790"/>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10;\end{document}&#10;"/>
  <p:tag name="EXTERNALNAME" val="txp_fig"/>
  <p:tag name="BLEND" val="False"/>
  <p:tag name="TRANSPARENT" val="False"/>
  <p:tag name="KEEPFILES" val="False"/>
  <p:tag name="DEBUGPAUSE" val="False"/>
  <p:tag name="RESOLUTION" val="300"/>
  <p:tag name="BITMAPFORMAT" val="bmpmono"/>
  <p:tag name="DEBUGINTERACTIVE" val="True"/>
  <p:tag name="ORIGWIDTH" val="40.5"/>
  <p:tag name="PICTUREFILESIZE" val="526"/>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7085</TotalTime>
  <Words>2315</Words>
  <Application>Microsoft Office PowerPoint</Application>
  <PresentationFormat>On-screen Show (4:3)</PresentationFormat>
  <Paragraphs>561</Paragraphs>
  <Slides>98</Slides>
  <Notes>22</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9" baseType="lpstr">
      <vt:lpstr>Arial Unicode MS</vt:lpstr>
      <vt:lpstr>Courier</vt:lpstr>
      <vt:lpstr>新細明體</vt:lpstr>
      <vt:lpstr>Arial</vt:lpstr>
      <vt:lpstr>Calibri</vt:lpstr>
      <vt:lpstr>Calibri Light</vt:lpstr>
      <vt:lpstr>Comic Sans MS</vt:lpstr>
      <vt:lpstr>Courier New</vt:lpstr>
      <vt:lpstr>Times New Roman</vt:lpstr>
      <vt:lpstr>Office Theme</vt:lpstr>
      <vt:lpstr>Equation</vt:lpstr>
      <vt:lpstr>Thinking in Frequency</vt:lpstr>
      <vt:lpstr>Administrative stuffs</vt:lpstr>
      <vt:lpstr>Previous class: Image Filtering</vt:lpstr>
      <vt:lpstr>Today’s class</vt:lpstr>
      <vt:lpstr>Demo</vt:lpstr>
      <vt:lpstr>Review: questions</vt:lpstr>
      <vt:lpstr>Application: Representing Texture</vt:lpstr>
      <vt:lpstr>Texture and Material</vt:lpstr>
      <vt:lpstr>Texture and Orientation</vt:lpstr>
      <vt:lpstr>Texture and Scale</vt:lpstr>
      <vt:lpstr>What is texture?</vt:lpstr>
      <vt:lpstr>How can we represent texture?</vt:lpstr>
      <vt:lpstr>Overcomplete representation: filter banks</vt:lpstr>
      <vt:lpstr>Filter banks</vt:lpstr>
      <vt:lpstr>How can we represent texture?</vt:lpstr>
      <vt:lpstr>Can you match the texture to the response?</vt:lpstr>
      <vt:lpstr>Representing texture by mean abs response</vt:lpstr>
      <vt:lpstr>Representing texture</vt:lpstr>
      <vt:lpstr>Denoising and Nonlinear Image Filtering</vt:lpstr>
      <vt:lpstr>Reducing salt-and-pepper noise</vt:lpstr>
      <vt:lpstr>Alternative idea: Median filtering</vt:lpstr>
      <vt:lpstr>Median filter</vt:lpstr>
      <vt:lpstr>Median filter</vt:lpstr>
      <vt:lpstr>Median filter</vt:lpstr>
      <vt:lpstr>Gaussian vs. median filtering</vt:lpstr>
      <vt:lpstr>Other non-linear filters</vt:lpstr>
      <vt:lpstr>Bilateral Filters</vt:lpstr>
      <vt:lpstr>Guided Image Filters</vt:lpstr>
      <vt:lpstr>PowerPoint Presentation</vt:lpstr>
      <vt:lpstr>Hybrid Images</vt:lpstr>
      <vt:lpstr>PowerPoint Presentation</vt:lpstr>
      <vt:lpstr>PowerPoint Presentation</vt:lpstr>
      <vt:lpstr>Thinking in terms of frequency</vt:lpstr>
      <vt:lpstr>Jean Baptiste Joseph Fourier (1768-1830)</vt:lpstr>
      <vt:lpstr>PowerPoint Presentation</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Fourier Transform</vt:lpstr>
      <vt:lpstr>PowerPoint Presentation</vt:lpstr>
      <vt:lpstr>PowerPoint Presentation</vt:lpstr>
      <vt:lpstr>PowerPoint Presentation</vt:lpstr>
      <vt:lpstr>PowerPoint Presentation</vt:lpstr>
      <vt:lpstr>Man-made Scene</vt:lpstr>
      <vt:lpstr>Can change spectrum, then reconstruct</vt:lpstr>
      <vt:lpstr>Low and High Pass filtering</vt:lpstr>
      <vt:lpstr>Computing the Fourier Transform</vt:lpstr>
      <vt:lpstr>The Convolution Theorem</vt:lpstr>
      <vt:lpstr>Properties of Fourier Transforms</vt:lpstr>
      <vt:lpstr>Filtering in spatial domain</vt:lpstr>
      <vt:lpstr>Filtering in frequency domain</vt:lpstr>
      <vt:lpstr>FFT in Matlab</vt:lpstr>
      <vt:lpstr>Questions</vt:lpstr>
      <vt:lpstr>PowerPoint Presentation</vt:lpstr>
      <vt:lpstr>PowerPoint Presentation</vt:lpstr>
      <vt:lpstr>PowerPoint Presentation</vt:lpstr>
      <vt:lpstr>Question</vt:lpstr>
      <vt:lpstr>Image half-sizing</vt:lpstr>
      <vt:lpstr>Image sub-sampling</vt:lpstr>
      <vt:lpstr>Image sub-sampling</vt:lpstr>
      <vt:lpstr>Image sub-sampling</vt:lpstr>
      <vt:lpstr>Even worse for synthetic images</vt:lpstr>
      <vt:lpstr>Aliasing problem</vt:lpstr>
      <vt:lpstr>Aliasing problem</vt:lpstr>
      <vt:lpstr>Aliasing problem</vt:lpstr>
      <vt:lpstr>Aliasing</vt:lpstr>
      <vt:lpstr>Wagon-wheel effect</vt:lpstr>
      <vt:lpstr>Wagon-wheel effect</vt:lpstr>
      <vt:lpstr>Sampling an image</vt:lpstr>
      <vt:lpstr>Undersampling</vt:lpstr>
      <vt:lpstr>Anti-aliasing</vt:lpstr>
      <vt:lpstr>Gaussian (low-pass) pre-filtering</vt:lpstr>
      <vt:lpstr>Subsampling with Gaussian pre-filtering</vt:lpstr>
      <vt:lpstr>Compare with...</vt:lpstr>
      <vt:lpstr>PowerPoint Presentation</vt:lpstr>
      <vt:lpstr>PowerPoint Presentation</vt:lpstr>
      <vt:lpstr>Clues from Human Perception</vt:lpstr>
      <vt:lpstr>Hybrid Image in FFT</vt:lpstr>
      <vt:lpstr>Upsampling</vt:lpstr>
      <vt:lpstr>Image interpolation</vt:lpstr>
      <vt:lpstr>Image interpolation</vt:lpstr>
      <vt:lpstr>Image interpolation</vt:lpstr>
      <vt:lpstr>PowerPoint Presentation</vt:lpstr>
      <vt:lpstr>Reconstruction filters</vt:lpstr>
      <vt:lpstr>PowerPoint Presentation</vt:lpstr>
      <vt:lpstr>PowerPoint Presentation</vt:lpstr>
      <vt:lpstr>Things to Remember</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dc:title>
  <dc:creator>Huang Jia-Bin</dc:creator>
  <cp:lastModifiedBy>Huang Jia-Bin</cp:lastModifiedBy>
  <cp:revision>149</cp:revision>
  <dcterms:created xsi:type="dcterms:W3CDTF">2016-08-21T04:59:05Z</dcterms:created>
  <dcterms:modified xsi:type="dcterms:W3CDTF">2016-09-01T17:23:26Z</dcterms:modified>
</cp:coreProperties>
</file>