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4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4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7" r:id="rId2"/>
    <p:sldId id="262" r:id="rId3"/>
    <p:sldId id="281" r:id="rId4"/>
    <p:sldId id="277" r:id="rId5"/>
    <p:sldId id="278" r:id="rId6"/>
    <p:sldId id="279" r:id="rId7"/>
    <p:sldId id="280" r:id="rId8"/>
    <p:sldId id="374" r:id="rId9"/>
    <p:sldId id="375" r:id="rId10"/>
    <p:sldId id="371" r:id="rId11"/>
    <p:sldId id="372" r:id="rId12"/>
    <p:sldId id="373" r:id="rId13"/>
    <p:sldId id="285" r:id="rId14"/>
    <p:sldId id="259" r:id="rId15"/>
    <p:sldId id="287" r:id="rId16"/>
    <p:sldId id="288" r:id="rId17"/>
    <p:sldId id="289" r:id="rId18"/>
    <p:sldId id="291" r:id="rId19"/>
    <p:sldId id="292" r:id="rId20"/>
    <p:sldId id="293" r:id="rId21"/>
    <p:sldId id="353" r:id="rId22"/>
    <p:sldId id="358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78" r:id="rId35"/>
    <p:sldId id="384" r:id="rId36"/>
    <p:sldId id="385" r:id="rId37"/>
    <p:sldId id="388" r:id="rId38"/>
    <p:sldId id="386" r:id="rId39"/>
    <p:sldId id="387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8" r:id="rId52"/>
    <p:sldId id="319" r:id="rId53"/>
    <p:sldId id="320" r:id="rId54"/>
    <p:sldId id="321" r:id="rId55"/>
    <p:sldId id="322" r:id="rId56"/>
    <p:sldId id="323" r:id="rId57"/>
    <p:sldId id="382" r:id="rId58"/>
    <p:sldId id="38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59" r:id="rId68"/>
    <p:sldId id="360" r:id="rId69"/>
    <p:sldId id="361" r:id="rId70"/>
    <p:sldId id="362" r:id="rId71"/>
    <p:sldId id="363" r:id="rId72"/>
    <p:sldId id="364" r:id="rId73"/>
    <p:sldId id="365" r:id="rId74"/>
    <p:sldId id="366" r:id="rId75"/>
    <p:sldId id="367" r:id="rId76"/>
    <p:sldId id="368" r:id="rId77"/>
    <p:sldId id="369" r:id="rId78"/>
    <p:sldId id="370" r:id="rId79"/>
    <p:sldId id="332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89" r:id="rId91"/>
    <p:sldId id="269" r:id="rId92"/>
    <p:sldId id="266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3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293A54-03AA-43D1-AFB7-E087A6DA29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1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C34152-7A0D-48F3-AA4D-B45726BE91BB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051320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B3652-4400-43AA-941D-82E4FEE6DB98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542885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717499-72C9-426B-A4B9-F8B49F6D810C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0477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22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747F-6BDC-4B7E-8485-75457E9F09C4}" type="slidenum">
              <a:rPr lang="en-US" smtClean="0">
                <a:latin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18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F6080-A959-404A-88AD-B917C2FB6962}" type="slidenum">
              <a:rPr lang="en-US" smtClean="0">
                <a:latin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17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97EC3-E87A-4587-8026-7EC76D897D88}" type="slidenum">
              <a:rPr lang="en-US" smtClean="0">
                <a:latin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83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0C879-833C-4E31-9D34-3E4FF8128AD5}" type="slidenum">
              <a:rPr lang="en-US" smtClean="0">
                <a:latin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23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latin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26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F97A13-ED7D-4321-83D7-BA84504C6095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105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E928A1-1576-4515-817A-3B72D821655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853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1EFDF4-295E-4F2F-8274-5276D892628B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6684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80191B-67AE-484E-9082-E6275166839A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5484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1E871-3DA9-47DB-BB1F-94165D87FEFB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9502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2CDE76-4738-44B5-833A-2DF96BC3AB13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74802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3084CE-403A-47C5-8050-06A0AC0D8D75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3746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2D02E7-8B84-4714-902C-45C20D4C6547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1630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2D6943-8F92-41DA-A861-291374EA058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90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4470D0-A2E8-4CD7-9E24-A8F43E2C0DEE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27087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EA46F3-680B-4922-9BA7-EAF656613269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84944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46029A-3CA7-4FEE-942E-5301C46C76E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1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267019B-4A5A-4072-ABB1-B4F714AC0F9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280150" y="0"/>
            <a:ext cx="16525875" cy="9296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7350" y="969963"/>
            <a:ext cx="2590800" cy="6780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Answer:  take lots of images, average them</a:t>
            </a:r>
          </a:p>
        </p:txBody>
      </p:sp>
    </p:spTree>
    <p:extLst>
      <p:ext uri="{BB962C8B-B14F-4D97-AF65-F5344CB8AC3E}">
        <p14:creationId xmlns:p14="http://schemas.microsoft.com/office/powerpoint/2010/main" val="40580188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173363-F44B-4D32-B4F0-9D9B6F4BE7D1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Linear vs. quadratic in mask size</a:t>
            </a:r>
          </a:p>
        </p:txBody>
      </p:sp>
    </p:spTree>
    <p:extLst>
      <p:ext uri="{BB962C8B-B14F-4D97-AF65-F5344CB8AC3E}">
        <p14:creationId xmlns:p14="http://schemas.microsoft.com/office/powerpoint/2010/main" val="2408976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B024F52-5115-4E90-BC92-4DF6EA162768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57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4288" cy="5724525"/>
          </a:xfrm>
          <a:solidFill>
            <a:srgbClr val="FFFFFF"/>
          </a:solidFill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8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5226604-9998-44C9-A2D6-C34062C32886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58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3988" y="401638"/>
            <a:ext cx="10174288" cy="5724525"/>
          </a:xfrm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41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5105A2-75A5-4132-B6D6-9DF81319DB72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83142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A3CD0D-D4F5-424C-818E-D89E5847A0F8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47259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0F3CBF-8AC9-4C7C-A9DE-CFEF931D8D3C}" type="slidenum">
              <a:rPr lang="en-US" smtClean="0"/>
              <a:pPr>
                <a:defRPr/>
              </a:pPr>
              <a:t>61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1999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EA0DF3-7642-4C59-8098-530067F53AB7}" type="slidenum">
              <a:rPr lang="en-US" smtClean="0"/>
              <a:pPr>
                <a:defRPr/>
              </a:pPr>
              <a:t>63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79071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5BE026-0872-4278-A1A7-CDB07B21705D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839423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321D61-5F66-44BD-8BFB-8CF36CE8B80D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670382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E3B21E-5867-4588-8377-EB568004CED2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8970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802B91BD-AE3D-45B2-8D19-778CAC761D4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22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9494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11ADF-DDCD-403A-BC49-69FD0027A007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5468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72F482-6013-41B9-9D03-4DB30BF15E99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83786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EE2C0-ED32-4AFD-9984-CFB7CF91CAF8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60717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04F1E7-967C-4D94-8FA7-279B1D28A75E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706438"/>
            <a:ext cx="6448425" cy="3627437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263" y="4568825"/>
            <a:ext cx="5421312" cy="4337050"/>
          </a:xfrm>
          <a:noFill/>
          <a:ln/>
        </p:spPr>
        <p:txBody>
          <a:bodyPr lIns="95022" tIns="47511" rIns="95022" bIns="47511"/>
          <a:lstStyle/>
          <a:p>
            <a:pPr eaLnBrk="1" hangingPunct="1"/>
            <a:r>
              <a:rPr lang="en-US" smtClean="0"/>
              <a:t>Linearity of median filter: try filter([0 0 0; 0 1 0; 0 0 0] + [1 1 1; 1 1 2; 2 2 2])</a:t>
            </a:r>
          </a:p>
        </p:txBody>
      </p:sp>
    </p:spTree>
    <p:extLst>
      <p:ext uri="{BB962C8B-B14F-4D97-AF65-F5344CB8AC3E}">
        <p14:creationId xmlns:p14="http://schemas.microsoft.com/office/powerpoint/2010/main" val="20089305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224D3-57FE-4CDC-BC76-C621BFA66E8E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83392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90195-4EA6-49AD-BD3C-6725BD0FC723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39211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80D9E-41C3-45AF-A831-5CCD746953E1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5575" y="401638"/>
            <a:ext cx="10172700" cy="572293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79513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42AD1-859A-4C78-B5D8-DE58143C990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20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B49607-71CC-4F14-9925-539B5A75CF37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196091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68E7C3-E4C1-4572-845E-9A00E84E6491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579875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7AB929-50EF-44CC-A7FA-AE71BFCA725E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03299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C0F4D8-E141-406C-86BE-BA525E52CD85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991486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1CE0E0-6529-4219-9EB9-FE7811CF4A70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86621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6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58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D308E-476E-4721-994F-FF78B4B07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4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3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9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1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1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1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4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tags" Target="../tags/tag6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15" Type="http://schemas.openxmlformats.org/officeDocument/2006/relationships/image" Target="../media/image30.png"/><Relationship Id="rId10" Type="http://schemas.openxmlformats.org/officeDocument/2006/relationships/tags" Target="../tags/tag14.xml"/><Relationship Id="rId19" Type="http://schemas.openxmlformats.org/officeDocument/2006/relationships/image" Target="../media/image34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obots.ox.ac.uk/~vgg/research/texclass/filter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18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51.png"/><Relationship Id="rId2" Type="http://schemas.openxmlformats.org/officeDocument/2006/relationships/tags" Target="../tags/tag1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20.xml"/><Relationship Id="rId10" Type="http://schemas.openxmlformats.org/officeDocument/2006/relationships/image" Target="../media/image49.png"/><Relationship Id="rId4" Type="http://schemas.openxmlformats.org/officeDocument/2006/relationships/tags" Target="../tags/tag19.xml"/><Relationship Id="rId9" Type="http://schemas.openxmlformats.org/officeDocument/2006/relationships/image" Target="../media/image4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52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tags" Target="../tags/tag2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wmf"/><Relationship Id="rId11" Type="http://schemas.openxmlformats.org/officeDocument/2006/relationships/image" Target="../media/image53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6.wmf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4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3.bin"/><Relationship Id="rId2" Type="http://schemas.openxmlformats.org/officeDocument/2006/relationships/tags" Target="../tags/tag2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2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4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7.bin"/><Relationship Id="rId2" Type="http://schemas.openxmlformats.org/officeDocument/2006/relationships/tags" Target="../tags/tag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6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4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1.bin"/><Relationship Id="rId2" Type="http://schemas.openxmlformats.org/officeDocument/2006/relationships/tags" Target="../tags/tag2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5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0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4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5.bin"/><Relationship Id="rId2" Type="http://schemas.openxmlformats.org/officeDocument/2006/relationships/tags" Target="../tags/tag2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4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4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27.bin"/><Relationship Id="rId12" Type="http://schemas.openxmlformats.org/officeDocument/2006/relationships/oleObject" Target="../embeddings/oleObject29.bin"/><Relationship Id="rId2" Type="http://schemas.openxmlformats.org/officeDocument/2006/relationships/tags" Target="../tags/tag2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5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26.bin"/><Relationship Id="rId10" Type="http://schemas.openxmlformats.org/officeDocument/2006/relationships/oleObject" Target="../embeddings/oleObject28.bin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4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1.bin"/><Relationship Id="rId12" Type="http://schemas.openxmlformats.org/officeDocument/2006/relationships/oleObject" Target="../embeddings/oleObject33.bin"/><Relationship Id="rId2" Type="http://schemas.openxmlformats.org/officeDocument/2006/relationships/tags" Target="../tags/tag2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30.bin"/><Relationship Id="rId10" Type="http://schemas.openxmlformats.org/officeDocument/2006/relationships/oleObject" Target="../embeddings/oleObject32.bin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4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5.bin"/><Relationship Id="rId12" Type="http://schemas.openxmlformats.org/officeDocument/2006/relationships/oleObject" Target="../embeddings/oleObject37.bin"/><Relationship Id="rId2" Type="http://schemas.openxmlformats.org/officeDocument/2006/relationships/tags" Target="../tags/tag2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6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7.xml"/><Relationship Id="rId7" Type="http://schemas.openxmlformats.org/officeDocument/2006/relationships/image" Target="../media/image6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2.png"/><Relationship Id="rId4" Type="http://schemas.openxmlformats.org/officeDocument/2006/relationships/tags" Target="../tags/tag38.xml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43.xml"/><Relationship Id="rId7" Type="http://schemas.openxmlformats.org/officeDocument/2006/relationships/image" Target="../media/image66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2.png"/><Relationship Id="rId4" Type="http://schemas.openxmlformats.org/officeDocument/2006/relationships/tags" Target="../tags/tag44.xml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76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5" Type="http://schemas.openxmlformats.org/officeDocument/2006/relationships/image" Target="../media/image10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2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2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33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6.jpe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4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ai.uiuc.edu/?p=1455" TargetMode="Externa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ucsc.edu/~manduchi/Papers/ICCV98.pdf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142.jpeg"/><Relationship Id="rId5" Type="http://schemas.openxmlformats.org/officeDocument/2006/relationships/image" Target="../media/image53.png"/><Relationship Id="rId4" Type="http://schemas.openxmlformats.org/officeDocument/2006/relationships/image" Target="../media/image7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192" y="430096"/>
            <a:ext cx="10345615" cy="1051169"/>
          </a:xfrm>
        </p:spPr>
        <p:txBody>
          <a:bodyPr>
            <a:normAutofit/>
          </a:bodyPr>
          <a:lstStyle/>
          <a:p>
            <a:r>
              <a:rPr lang="en-US" dirty="0" smtClean="0"/>
              <a:t>Image Filtering in Spatial </a:t>
            </a:r>
            <a:r>
              <a:rPr lang="en-US" dirty="0"/>
              <a:t>domain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8490" y="5781898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Computer Vision</a:t>
            </a:r>
          </a:p>
          <a:p>
            <a:r>
              <a:rPr lang="en-US" sz="2800" dirty="0" smtClean="0"/>
              <a:t>Jia-Bin Huang, Virginia Tech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91605" y="1647537"/>
            <a:ext cx="6408785" cy="3968088"/>
            <a:chOff x="2559571" y="2322226"/>
            <a:chExt cx="7151357" cy="44278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71" y="2322226"/>
              <a:ext cx="3493757" cy="44278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571" y="2322226"/>
              <a:ext cx="3493757" cy="442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Photometric Stereo</a:t>
            </a:r>
          </a:p>
        </p:txBody>
      </p:sp>
      <p:grpSp>
        <p:nvGrpSpPr>
          <p:cNvPr id="41987" name="Group 5"/>
          <p:cNvGrpSpPr>
            <a:grpSpLocks noChangeAspect="1"/>
          </p:cNvGrpSpPr>
          <p:nvPr/>
        </p:nvGrpSpPr>
        <p:grpSpPr bwMode="auto">
          <a:xfrm rot="9712394" flipH="1">
            <a:off x="6544455" y="2841886"/>
            <a:ext cx="374650" cy="654050"/>
            <a:chOff x="3293" y="1471"/>
            <a:chExt cx="466" cy="813"/>
          </a:xfrm>
        </p:grpSpPr>
        <p:sp>
          <p:nvSpPr>
            <p:cNvPr id="42015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16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17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18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19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21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22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23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24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25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6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7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8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Freeform 37"/>
          <p:cNvSpPr>
            <a:spLocks/>
          </p:cNvSpPr>
          <p:nvPr/>
        </p:nvSpPr>
        <p:spPr bwMode="auto">
          <a:xfrm>
            <a:off x="4029855" y="3680086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Oval 38"/>
          <p:cNvSpPr>
            <a:spLocks noChangeArrowheads="1"/>
          </p:cNvSpPr>
          <p:nvPr/>
        </p:nvSpPr>
        <p:spPr bwMode="auto">
          <a:xfrm>
            <a:off x="5058555" y="3646749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0" name="Line 39"/>
          <p:cNvSpPr>
            <a:spLocks noChangeShapeType="1"/>
          </p:cNvSpPr>
          <p:nvPr/>
        </p:nvSpPr>
        <p:spPr bwMode="auto">
          <a:xfrm flipV="1">
            <a:off x="5096655" y="2918086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Text Box 42"/>
          <p:cNvSpPr txBox="1">
            <a:spLocks noChangeArrowheads="1"/>
          </p:cNvSpPr>
          <p:nvPr/>
        </p:nvSpPr>
        <p:spPr bwMode="auto">
          <a:xfrm>
            <a:off x="4944255" y="2613286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3191655" y="2308486"/>
            <a:ext cx="1905000" cy="1371600"/>
            <a:chOff x="1008" y="1152"/>
            <a:chExt cx="1200" cy="864"/>
          </a:xfrm>
        </p:grpSpPr>
        <p:sp>
          <p:nvSpPr>
            <p:cNvPr id="42011" name="AutoShape 41"/>
            <p:cNvSpPr>
              <a:spLocks noChangeArrowheads="1"/>
            </p:cNvSpPr>
            <p:nvPr/>
          </p:nvSpPr>
          <p:spPr bwMode="auto">
            <a:xfrm>
              <a:off x="1008" y="1152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2012" name="Group 53"/>
            <p:cNvGrpSpPr>
              <a:grpSpLocks/>
            </p:cNvGrpSpPr>
            <p:nvPr/>
          </p:nvGrpSpPr>
          <p:grpSpPr bwMode="auto">
            <a:xfrm>
              <a:off x="1680" y="1718"/>
              <a:ext cx="528" cy="298"/>
              <a:chOff x="1680" y="1718"/>
              <a:chExt cx="528" cy="298"/>
            </a:xfrm>
          </p:grpSpPr>
          <p:sp>
            <p:nvSpPr>
              <p:cNvPr id="42013" name="Line 43"/>
              <p:cNvSpPr>
                <a:spLocks noChangeShapeType="1"/>
              </p:cNvSpPr>
              <p:nvPr/>
            </p:nvSpPr>
            <p:spPr bwMode="auto">
              <a:xfrm flipH="1" flipV="1">
                <a:off x="1824" y="1728"/>
                <a:ext cx="38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4" name="Text Box 44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33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</a:t>
                </a:r>
                <a:r>
                  <a:rPr lang="en-US" altLang="en-US" sz="1600" b="1" baseline="-25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5096655" y="1775086"/>
            <a:ext cx="914400" cy="1905000"/>
            <a:chOff x="2208" y="816"/>
            <a:chExt cx="576" cy="1200"/>
          </a:xfrm>
        </p:grpSpPr>
        <p:sp>
          <p:nvSpPr>
            <p:cNvPr id="42008" name="AutoShape 45"/>
            <p:cNvSpPr>
              <a:spLocks noChangeArrowheads="1"/>
            </p:cNvSpPr>
            <p:nvPr/>
          </p:nvSpPr>
          <p:spPr bwMode="auto">
            <a:xfrm>
              <a:off x="2496" y="816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9" name="Line 46"/>
            <p:cNvSpPr>
              <a:spLocks noChangeShapeType="1"/>
            </p:cNvSpPr>
            <p:nvPr/>
          </p:nvSpPr>
          <p:spPr bwMode="auto">
            <a:xfrm flipV="1">
              <a:off x="2208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Text Box 47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en-US" altLang="en-US" sz="1600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1994" name="Line 49"/>
          <p:cNvSpPr>
            <a:spLocks noChangeShapeType="1"/>
          </p:cNvSpPr>
          <p:nvPr/>
        </p:nvSpPr>
        <p:spPr bwMode="auto">
          <a:xfrm flipV="1">
            <a:off x="5096655" y="3451486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Text Box 50"/>
          <p:cNvSpPr txBox="1">
            <a:spLocks noChangeArrowheads="1"/>
          </p:cNvSpPr>
          <p:nvPr/>
        </p:nvSpPr>
        <p:spPr bwMode="auto">
          <a:xfrm>
            <a:off x="5553855" y="3451486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4182255" y="1851286"/>
            <a:ext cx="914400" cy="1828800"/>
            <a:chOff x="1632" y="864"/>
            <a:chExt cx="576" cy="1152"/>
          </a:xfrm>
        </p:grpSpPr>
        <p:sp>
          <p:nvSpPr>
            <p:cNvPr id="42005" name="AutoShape 48"/>
            <p:cNvSpPr>
              <a:spLocks noChangeArrowheads="1"/>
            </p:cNvSpPr>
            <p:nvPr/>
          </p:nvSpPr>
          <p:spPr bwMode="auto">
            <a:xfrm>
              <a:off x="1632" y="864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6" name="Line 51"/>
            <p:cNvSpPr>
              <a:spLocks noChangeShapeType="1"/>
            </p:cNvSpPr>
            <p:nvPr/>
          </p:nvSpPr>
          <p:spPr bwMode="auto">
            <a:xfrm flipH="1" flipV="1">
              <a:off x="2016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Text Box 52"/>
            <p:cNvSpPr txBox="1">
              <a:spLocks noChangeArrowheads="1"/>
            </p:cNvSpPr>
            <p:nvPr/>
          </p:nvSpPr>
          <p:spPr bwMode="auto">
            <a:xfrm>
              <a:off x="1872" y="1584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en-US" altLang="en-US" sz="1600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35289" name="Picture 8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43" y="2659325"/>
            <a:ext cx="2400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90" name="Picture 9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05" y="3181612"/>
            <a:ext cx="2400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91" name="Picture 9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05" y="3715012"/>
            <a:ext cx="2400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5298" name="Rectangle 98"/>
          <p:cNvSpPr>
            <a:spLocks noChangeArrowheads="1"/>
          </p:cNvSpPr>
          <p:nvPr/>
        </p:nvSpPr>
        <p:spPr bwMode="auto">
          <a:xfrm>
            <a:off x="2478867" y="4527303"/>
            <a:ext cx="71135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Can write this as a matrix equation: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35303" name="Picture 10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19" y="5191386"/>
            <a:ext cx="3451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5105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78868" y="2659324"/>
            <a:ext cx="5826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10918" y="1467112"/>
            <a:ext cx="58896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8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42493" y="1589349"/>
            <a:ext cx="582612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Rectangle 44"/>
          <p:cNvSpPr/>
          <p:nvPr/>
        </p:nvSpPr>
        <p:spPr>
          <a:xfrm>
            <a:off x="82446" y="6482208"/>
            <a:ext cx="2011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N. Snavely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Solving the equations</a:t>
            </a:r>
          </a:p>
        </p:txBody>
      </p:sp>
      <p:pic>
        <p:nvPicPr>
          <p:cNvPr id="43011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173" y="3686177"/>
            <a:ext cx="133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561" y="3690939"/>
            <a:ext cx="2841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AutoShape 14"/>
          <p:cNvSpPr>
            <a:spLocks/>
          </p:cNvSpPr>
          <p:nvPr/>
        </p:nvSpPr>
        <p:spPr bwMode="auto">
          <a:xfrm rot="-5400000">
            <a:off x="6363923" y="3098801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4" name="AutoShape 15"/>
          <p:cNvSpPr>
            <a:spLocks/>
          </p:cNvSpPr>
          <p:nvPr/>
        </p:nvSpPr>
        <p:spPr bwMode="auto">
          <a:xfrm rot="-5400000">
            <a:off x="5373323" y="2870201"/>
            <a:ext cx="304800" cy="1066800"/>
          </a:xfrm>
          <a:prstGeom prst="leftBrace">
            <a:avLst>
              <a:gd name="adj1" fmla="val 291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5" name="AutoShape 16"/>
          <p:cNvSpPr>
            <a:spLocks/>
          </p:cNvSpPr>
          <p:nvPr/>
        </p:nvSpPr>
        <p:spPr bwMode="auto">
          <a:xfrm rot="-5400000">
            <a:off x="3696923" y="3022601"/>
            <a:ext cx="304800" cy="762000"/>
          </a:xfrm>
          <a:prstGeom prst="leftBrace">
            <a:avLst>
              <a:gd name="adj1" fmla="val 2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36248" name="Picture 2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68" y="5875116"/>
            <a:ext cx="14668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49" name="Picture 2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446" y="5776367"/>
            <a:ext cx="14335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11" y="1690688"/>
            <a:ext cx="33845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40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23" y="3689352"/>
            <a:ext cx="21748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620723" y="3995738"/>
            <a:ext cx="3124200" cy="152400"/>
            <a:chOff x="1776" y="2208"/>
            <a:chExt cx="1968" cy="96"/>
          </a:xfrm>
        </p:grpSpPr>
        <p:pic>
          <p:nvPicPr>
            <p:cNvPr id="43022" name="Picture 31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" y="2214"/>
              <a:ext cx="294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3" name="Picture 41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209"/>
              <a:ext cx="288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4" name="Picture 42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208"/>
              <a:ext cx="288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6269" name="Picture 4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99599"/>
            <a:ext cx="160178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22946" y="4288448"/>
            <a:ext cx="1138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Intensity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(Known)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4481483" y="4282019"/>
            <a:ext cx="17812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Light direction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(Known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325674" y="4288448"/>
            <a:ext cx="29915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Albedo </a:t>
            </a:r>
            <a:r>
              <a:rPr lang="en-US" alt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x Surface normal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(Unknown)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223307" y="5227516"/>
            <a:ext cx="7664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How do we get the albedo and surface normal from G?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446" y="6482208"/>
            <a:ext cx="2011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N. Snavely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6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More than three lights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9144000" cy="609600"/>
          </a:xfrm>
        </p:spPr>
        <p:txBody>
          <a:bodyPr/>
          <a:lstStyle/>
          <a:p>
            <a:r>
              <a:rPr lang="en-US" altLang="en-US" dirty="0" smtClean="0"/>
              <a:t>Get better results by using more lights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575678" y="5609482"/>
            <a:ext cx="3341688" cy="1071564"/>
            <a:chOff x="2916" y="3360"/>
            <a:chExt cx="2105" cy="675"/>
          </a:xfrm>
        </p:grpSpPr>
        <p:sp>
          <p:nvSpPr>
            <p:cNvPr id="44042" name="Line 15"/>
            <p:cNvSpPr>
              <a:spLocks noChangeShapeType="1"/>
            </p:cNvSpPr>
            <p:nvPr/>
          </p:nvSpPr>
          <p:spPr bwMode="auto">
            <a:xfrm flipH="1" flipV="1">
              <a:off x="3360" y="3360"/>
              <a:ext cx="3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3" name="Text Box 16"/>
            <p:cNvSpPr txBox="1">
              <a:spLocks noChangeArrowheads="1"/>
            </p:cNvSpPr>
            <p:nvPr/>
          </p:nvSpPr>
          <p:spPr bwMode="auto">
            <a:xfrm>
              <a:off x="2916" y="3744"/>
              <a:ext cx="21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What’s the size of </a:t>
              </a:r>
              <a:r>
                <a:rPr lang="en-US" altLang="en-US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en-US" altLang="en-US" sz="2400" b="1" baseline="30000" dirty="0">
                  <a:solidFill>
                    <a:srgbClr val="000000"/>
                  </a:solidFill>
                  <a:latin typeface="Arial" panose="020B0604020202020204" pitchFamily="34" charset="0"/>
                </a:rPr>
                <a:t>T</a:t>
              </a:r>
              <a:r>
                <a:rPr lang="en-US" altLang="en-US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4037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16151"/>
            <a:ext cx="32004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838200" y="3585067"/>
            <a:ext cx="8458200" cy="2897141"/>
            <a:chOff x="432" y="2211"/>
            <a:chExt cx="4896" cy="1677"/>
          </a:xfrm>
        </p:grpSpPr>
        <p:sp>
          <p:nvSpPr>
            <p:cNvPr id="44039" name="Rectangle 6"/>
            <p:cNvSpPr>
              <a:spLocks noChangeArrowheads="1"/>
            </p:cNvSpPr>
            <p:nvPr/>
          </p:nvSpPr>
          <p:spPr bwMode="auto">
            <a:xfrm>
              <a:off x="432" y="2211"/>
              <a:ext cx="489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Least squares solution:</a:t>
              </a:r>
            </a:p>
          </p:txBody>
        </p:sp>
        <p:sp>
          <p:nvSpPr>
            <p:cNvPr id="44040" name="Rectangle 13"/>
            <p:cNvSpPr>
              <a:spLocks noChangeArrowheads="1"/>
            </p:cNvSpPr>
            <p:nvPr/>
          </p:nvSpPr>
          <p:spPr bwMode="auto">
            <a:xfrm>
              <a:off x="432" y="3504"/>
              <a:ext cx="489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Solve for N,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r>
                <a:rPr lang="en-US" altLang="en-US" sz="2400" baseline="-25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as before</a:t>
              </a:r>
            </a:p>
          </p:txBody>
        </p:sp>
        <p:pic>
          <p:nvPicPr>
            <p:cNvPr id="44041" name="Picture 23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" y="2456"/>
              <a:ext cx="238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8747031" y="4830626"/>
            <a:ext cx="18193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 MATLAB </a:t>
            </a:r>
          </a:p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G = L\I;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82446" y="6482208"/>
            <a:ext cx="2011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N. Snavely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three classes: three views of filtering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Image filters in spatial domain</a:t>
            </a:r>
          </a:p>
          <a:p>
            <a:pPr lvl="1"/>
            <a:r>
              <a:rPr lang="en-US" dirty="0" smtClean="0"/>
              <a:t>Filter is a mathematical operation on values of each patch</a:t>
            </a:r>
          </a:p>
          <a:p>
            <a:pPr lvl="1"/>
            <a:r>
              <a:rPr lang="en-US" dirty="0" smtClean="0"/>
              <a:t>Smoothing, sharpening, measuring texture</a:t>
            </a:r>
          </a:p>
          <a:p>
            <a:endParaRPr lang="en-US" dirty="0" smtClean="0"/>
          </a:p>
          <a:p>
            <a:r>
              <a:rPr lang="en-US" dirty="0" smtClean="0"/>
              <a:t>Image filters in the frequency domain</a:t>
            </a:r>
          </a:p>
          <a:p>
            <a:pPr lvl="1"/>
            <a:r>
              <a:rPr lang="en-US" dirty="0" smtClean="0"/>
              <a:t>Filtering is a way to modify the frequencies of images</a:t>
            </a:r>
          </a:p>
          <a:p>
            <a:pPr lvl="1"/>
            <a:r>
              <a:rPr lang="en-US" dirty="0" err="1" smtClean="0"/>
              <a:t>Denoising</a:t>
            </a:r>
            <a:r>
              <a:rPr lang="en-US" dirty="0" smtClean="0"/>
              <a:t>, sampling, image compression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Templates and Image Pyramids</a:t>
            </a:r>
          </a:p>
          <a:p>
            <a:pPr lvl="1"/>
            <a:r>
              <a:rPr lang="en-US" dirty="0" smtClean="0"/>
              <a:t>Filtering is a way to match a template to the image</a:t>
            </a:r>
          </a:p>
          <a:p>
            <a:pPr lvl="1"/>
            <a:r>
              <a:rPr lang="en-US" dirty="0" smtClean="0"/>
              <a:t>Detection, coarse-to-fine registration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2446" y="6482208"/>
            <a:ext cx="2037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7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29669" cy="4351338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Pixels and </a:t>
            </a:r>
            <a:r>
              <a:rPr lang="en-US" sz="3200" dirty="0" smtClean="0"/>
              <a:t>image filtering</a:t>
            </a:r>
          </a:p>
          <a:p>
            <a:endParaRPr lang="en-US" sz="3200" dirty="0" smtClean="0"/>
          </a:p>
          <a:p>
            <a:r>
              <a:rPr lang="en-US" sz="3200" dirty="0" smtClean="0"/>
              <a:t>Application: representing textures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err="1" smtClean="0"/>
              <a:t>Denoising</a:t>
            </a:r>
            <a:r>
              <a:rPr lang="en-US" sz="3200" dirty="0" smtClean="0"/>
              <a:t> and non-linear image filtering</a:t>
            </a:r>
          </a:p>
        </p:txBody>
      </p:sp>
    </p:spTree>
    <p:extLst>
      <p:ext uri="{BB962C8B-B14F-4D97-AF65-F5344CB8AC3E}">
        <p14:creationId xmlns:p14="http://schemas.microsoft.com/office/powerpoint/2010/main" val="233742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5" y="1690688"/>
            <a:ext cx="3433376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17" y="1690688"/>
            <a:ext cx="3433376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89" y="1690688"/>
            <a:ext cx="3433376" cy="4351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17941" y="6047495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Smoothing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880321" y="6047495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Sharpening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137076" y="6050923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Input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04311" y="659910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https://en.wikipedia.org/wiki/Albert_Einstein_in_popular_culture#/media/File:Einstein_tongue.jpg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Why should we care?</a:t>
            </a:r>
          </a:p>
        </p:txBody>
      </p:sp>
    </p:spTree>
    <p:extLst>
      <p:ext uri="{BB962C8B-B14F-4D97-AF65-F5344CB8AC3E}">
        <p14:creationId xmlns:p14="http://schemas.microsoft.com/office/powerpoint/2010/main" val="40006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25625"/>
            <a:ext cx="4853706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5994101" y="2267425"/>
            <a:ext cx="5529391" cy="2760247"/>
            <a:chOff x="3176302" y="1690688"/>
            <a:chExt cx="7893050" cy="3940175"/>
          </a:xfrm>
        </p:grpSpPr>
        <p:pic>
          <p:nvPicPr>
            <p:cNvPr id="5" name="Picture 4" descr="C:\snavely\work\teaching\09Fa-CS6610\lectures\lec02\images\bee_persp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27589" y="1690688"/>
              <a:ext cx="3941763" cy="3940175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 descr="C:\snavely\work\teaching\09Fa-CS6610\lectures\lec02\images\be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76302" y="2909888"/>
              <a:ext cx="2613025" cy="2613025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ight Arrow 6"/>
            <p:cNvSpPr/>
            <p:nvPr/>
          </p:nvSpPr>
          <p:spPr>
            <a:xfrm>
              <a:off x="6354477" y="3714751"/>
              <a:ext cx="893762" cy="860425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242497" y="6176963"/>
            <a:ext cx="2045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Image Pyramid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62193" y="6175196"/>
            <a:ext cx="4142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Image interpolation/resampling</a:t>
            </a:r>
            <a:endParaRPr lang="en-US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488113"/>
            <a:ext cx="16273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 Forsyth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0375223" y="6488113"/>
            <a:ext cx="16690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N Snavely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7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care?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4953" y="2931763"/>
            <a:ext cx="4877047" cy="165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90763" y="6176963"/>
            <a:ext cx="50104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Representing textures with filter banks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1" y="2070140"/>
            <a:ext cx="6776506" cy="3862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70464" y="4581795"/>
            <a:ext cx="2566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LM</a:t>
            </a:r>
            <a:r>
              <a:rPr lang="zh-TW" altLang="en-US" dirty="0" smtClean="0"/>
              <a:t> </a:t>
            </a:r>
            <a:r>
              <a:rPr lang="en-US" altLang="zh-TW" dirty="0" smtClean="0"/>
              <a:t>filter bank. Code </a:t>
            </a:r>
            <a:r>
              <a:rPr lang="en-US" altLang="zh-TW" dirty="0" smtClean="0">
                <a:hlinkClick r:id="rId4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8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raster image (pixel matrix)</a:t>
            </a:r>
          </a:p>
        </p:txBody>
      </p:sp>
      <p:pic>
        <p:nvPicPr>
          <p:cNvPr id="23555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77" y="1441554"/>
            <a:ext cx="64658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3" cstate="print"/>
          <a:srcRect l="39445" t="16000" r="37778" b="47556"/>
          <a:stretch>
            <a:fillRect/>
          </a:stretch>
        </p:blipFill>
        <p:spPr bwMode="auto">
          <a:xfrm>
            <a:off x="4454577" y="3651354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2359077" y="4680054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91015" y="2903642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149777" y="2889354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16577" y="4413354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744739"/>
              </p:ext>
            </p:extLst>
          </p:nvPr>
        </p:nvGraphicFramePr>
        <p:xfrm>
          <a:off x="5673777" y="1365354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3921177" y="2660754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740577" y="3498954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1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filtering: for each pixel, compute function of local neighborhood and output a new value</a:t>
            </a:r>
          </a:p>
          <a:p>
            <a:pPr lvl="1"/>
            <a:r>
              <a:rPr lang="en-US" dirty="0" smtClean="0"/>
              <a:t>Same function applied at each position</a:t>
            </a:r>
          </a:p>
          <a:p>
            <a:pPr lvl="1"/>
            <a:r>
              <a:rPr lang="en-US" dirty="0" smtClean="0"/>
              <a:t>Output and input image are typically the same size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2824626" y="4359797"/>
            <a:ext cx="1241425" cy="1143000"/>
            <a:chOff x="2290" y="1920"/>
            <a:chExt cx="782" cy="72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304" y="1920"/>
              <a:ext cx="768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2565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825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304" y="240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591" y="2160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en-US"/>
                <a:t>5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856" y="2160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en-US"/>
                <a:t>1</a:t>
              </a: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2327" y="2160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en-US"/>
                <a:t>4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2591" y="2400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en-US"/>
                <a:t>1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2856" y="2400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en-US"/>
                <a:t>7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2327" y="2400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en-US"/>
                <a:t>1</a:t>
              </a: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2304" y="192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2591" y="1920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en-US"/>
                <a:t>5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2856" y="1920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en-US"/>
                <a:t>3</a:t>
              </a: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2290" y="1920"/>
              <a:ext cx="26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en-US"/>
                <a:t>10</a:t>
              </a:r>
            </a:p>
          </p:txBody>
        </p:sp>
      </p:grp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2602376" y="5578997"/>
            <a:ext cx="1754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r>
              <a:rPr lang="en-US" altLang="en-US"/>
              <a:t>Local image data</a:t>
            </a:r>
          </a:p>
        </p:txBody>
      </p: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7342650" y="4359797"/>
            <a:ext cx="1295400" cy="1143000"/>
            <a:chOff x="2256" y="1920"/>
            <a:chExt cx="816" cy="720"/>
          </a:xfrm>
        </p:grpSpPr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2304" y="1920"/>
              <a:ext cx="768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2544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2832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2304" y="240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2582" y="2160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r>
                <a:rPr lang="en-US" altLang="en-US"/>
                <a:t>7</a:t>
              </a:r>
            </a:p>
          </p:txBody>
        </p:sp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2832" y="2160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endParaRPr lang="en-US" altLang="en-US"/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2352" y="2160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endParaRPr lang="en-US" altLang="en-US"/>
            </a:p>
          </p:txBody>
        </p:sp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2562" y="2400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endParaRPr lang="en-US" altLang="en-US"/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2812" y="2400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endParaRPr lang="en-US" altLang="en-US"/>
            </a:p>
          </p:txBody>
        </p:sp>
        <p:sp>
          <p:nvSpPr>
            <p:cNvPr id="33" name="Text Box 34"/>
            <p:cNvSpPr txBox="1">
              <a:spLocks noChangeArrowheads="1"/>
            </p:cNvSpPr>
            <p:nvPr/>
          </p:nvSpPr>
          <p:spPr bwMode="auto">
            <a:xfrm>
              <a:off x="2332" y="2400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endParaRPr lang="en-US" altLang="en-US"/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2304" y="192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2582" y="1920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endParaRPr lang="en-US" altLang="en-US"/>
            </a:p>
          </p:txBody>
        </p:sp>
        <p:sp>
          <p:nvSpPr>
            <p:cNvPr id="37" name="Text Box 38"/>
            <p:cNvSpPr txBox="1">
              <a:spLocks noChangeArrowheads="1"/>
            </p:cNvSpPr>
            <p:nvPr/>
          </p:nvSpPr>
          <p:spPr bwMode="auto">
            <a:xfrm>
              <a:off x="2832" y="1920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endParaRPr lang="en-US" altLang="en-US"/>
            </a:p>
          </p:txBody>
        </p:sp>
        <p:sp>
          <p:nvSpPr>
            <p:cNvPr id="38" name="Text Box 39"/>
            <p:cNvSpPr txBox="1">
              <a:spLocks noChangeArrowheads="1"/>
            </p:cNvSpPr>
            <p:nvPr/>
          </p:nvSpPr>
          <p:spPr bwMode="auto">
            <a:xfrm>
              <a:off x="2256" y="1920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endParaRPr lang="en-US" altLang="en-US"/>
            </a:p>
          </p:txBody>
        </p:sp>
      </p:grp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7037851" y="5578997"/>
            <a:ext cx="2130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r>
              <a:rPr lang="en-US" altLang="en-US"/>
              <a:t>Modified image data</a:t>
            </a:r>
          </a:p>
        </p:txBody>
      </p:sp>
      <p:sp>
        <p:nvSpPr>
          <p:cNvPr id="40" name="Line 41"/>
          <p:cNvSpPr>
            <a:spLocks noChangeShapeType="1"/>
          </p:cNvSpPr>
          <p:nvPr/>
        </p:nvSpPr>
        <p:spPr bwMode="auto">
          <a:xfrm>
            <a:off x="4980450" y="4969397"/>
            <a:ext cx="1295400" cy="0"/>
          </a:xfrm>
          <a:prstGeom prst="line">
            <a:avLst/>
          </a:pr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sz="2000"/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4824875" y="4359797"/>
            <a:ext cx="1701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accent2"/>
                </a:solidFill>
              </a:rPr>
              <a:t>Some function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151606" y="6485745"/>
            <a:ext cx="17099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L. Zhang</a:t>
            </a:r>
          </a:p>
        </p:txBody>
      </p:sp>
    </p:spTree>
    <p:extLst>
      <p:ext uri="{BB962C8B-B14F-4D97-AF65-F5344CB8AC3E}">
        <p14:creationId xmlns:p14="http://schemas.microsoft.com/office/powerpoint/2010/main" val="18163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Any questions?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Office </a:t>
            </a:r>
            <a:r>
              <a:rPr lang="en-US" dirty="0" smtClean="0"/>
              <a:t>hours - </a:t>
            </a:r>
            <a:r>
              <a:rPr lang="en-US" dirty="0" smtClean="0"/>
              <a:t>Jia-Bin </a:t>
            </a:r>
            <a:r>
              <a:rPr lang="en-US" dirty="0"/>
              <a:t>(440 </a:t>
            </a:r>
            <a:r>
              <a:rPr lang="en-US" dirty="0" err="1"/>
              <a:t>Whittemore</a:t>
            </a:r>
            <a:r>
              <a:rPr lang="en-US" dirty="0"/>
              <a:t> Hall </a:t>
            </a:r>
            <a:r>
              <a:rPr lang="en-US" dirty="0" smtClean="0"/>
              <a:t>)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Friday </a:t>
            </a:r>
            <a:r>
              <a:rPr lang="en-US" dirty="0" smtClean="0"/>
              <a:t>at 11 AM - 12 </a:t>
            </a:r>
            <a:r>
              <a:rPr lang="en-US" dirty="0" smtClean="0"/>
              <a:t>PM (this week only)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Friday at 3:00 – 4:00 PM (lectures, HW discussions)</a:t>
            </a:r>
            <a:endParaRPr lang="en-US" dirty="0"/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Friday at 4:00 – 5:00 PM (final project discussions)</a:t>
            </a:r>
          </a:p>
          <a:p>
            <a:pPr lvl="1"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Office hours </a:t>
            </a:r>
            <a:r>
              <a:rPr lang="en-US" dirty="0" smtClean="0"/>
              <a:t>- </a:t>
            </a:r>
            <a:r>
              <a:rPr lang="en-US" dirty="0" err="1" smtClean="0"/>
              <a:t>Akrit</a:t>
            </a:r>
            <a:r>
              <a:rPr lang="en-US" dirty="0" smtClean="0"/>
              <a:t> </a:t>
            </a:r>
            <a:r>
              <a:rPr lang="en-US" dirty="0"/>
              <a:t>(264 </a:t>
            </a:r>
            <a:r>
              <a:rPr lang="en-US" dirty="0" err="1"/>
              <a:t>Whittemore</a:t>
            </a:r>
            <a:r>
              <a:rPr lang="en-US" dirty="0"/>
              <a:t> </a:t>
            </a:r>
            <a:r>
              <a:rPr lang="en-US" dirty="0" smtClean="0"/>
              <a:t>Hall)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Wed </a:t>
            </a:r>
            <a:r>
              <a:rPr lang="en-US" dirty="0" smtClean="0"/>
              <a:t>at 10:30 AM – 11:30 </a:t>
            </a:r>
            <a:r>
              <a:rPr lang="en-US" dirty="0" smtClean="0"/>
              <a:t>AM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MATLAB </a:t>
            </a:r>
            <a:r>
              <a:rPr lang="en-US" dirty="0"/>
              <a:t>t</a:t>
            </a:r>
            <a:r>
              <a:rPr lang="en-US" dirty="0" smtClean="0"/>
              <a:t>utorial session by </a:t>
            </a:r>
            <a:r>
              <a:rPr lang="en-US" dirty="0" err="1" smtClean="0"/>
              <a:t>Akrit</a:t>
            </a:r>
            <a:endParaRPr lang="en-US" dirty="0" smtClean="0"/>
          </a:p>
          <a:p>
            <a:pPr lvl="1"/>
            <a:r>
              <a:rPr lang="en-US" dirty="0" smtClean="0"/>
              <a:t>Friday 3-4 PM, </a:t>
            </a:r>
            <a:r>
              <a:rPr lang="en-US" dirty="0" err="1" smtClean="0"/>
              <a:t>Whittemore</a:t>
            </a:r>
            <a:r>
              <a:rPr lang="en-US" dirty="0" smtClean="0"/>
              <a:t> Hall 340A</a:t>
            </a:r>
          </a:p>
          <a:p>
            <a:pPr lvl="1"/>
            <a:r>
              <a:rPr lang="en-US" dirty="0" smtClean="0"/>
              <a:t>Bring your laptop with MATLAB installed</a:t>
            </a:r>
          </a:p>
        </p:txBody>
      </p:sp>
    </p:spTree>
    <p:extLst>
      <p:ext uri="{BB962C8B-B14F-4D97-AF65-F5344CB8AC3E}">
        <p14:creationId xmlns:p14="http://schemas.microsoft.com/office/powerpoint/2010/main" val="24238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9372600" cy="5014912"/>
          </a:xfrm>
        </p:spPr>
        <p:txBody>
          <a:bodyPr>
            <a:normAutofit/>
          </a:bodyPr>
          <a:lstStyle/>
          <a:p>
            <a:r>
              <a:rPr lang="en-US" dirty="0" smtClean="0"/>
              <a:t>Linear filtering</a:t>
            </a:r>
          </a:p>
          <a:p>
            <a:pPr lvl="1"/>
            <a:r>
              <a:rPr lang="en-US" dirty="0" smtClean="0"/>
              <a:t>function </a:t>
            </a:r>
            <a:r>
              <a:rPr lang="en-US" dirty="0"/>
              <a:t>is a weighted sum/difference of pixel values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Really important!</a:t>
            </a:r>
            <a:endParaRPr lang="en-US" dirty="0"/>
          </a:p>
          <a:p>
            <a:pPr lvl="1"/>
            <a:r>
              <a:rPr lang="en-US" dirty="0"/>
              <a:t>Enhance </a:t>
            </a:r>
            <a:r>
              <a:rPr lang="en-US" dirty="0" smtClean="0"/>
              <a:t>images</a:t>
            </a:r>
          </a:p>
          <a:p>
            <a:pPr lvl="2"/>
            <a:r>
              <a:rPr lang="en-US" dirty="0" err="1"/>
              <a:t>Denoise</a:t>
            </a:r>
            <a:r>
              <a:rPr lang="en-US" dirty="0"/>
              <a:t>, smooth, increase contrast, etc.</a:t>
            </a:r>
            <a:endParaRPr lang="en-US" sz="2800" dirty="0"/>
          </a:p>
          <a:p>
            <a:pPr lvl="1"/>
            <a:r>
              <a:rPr lang="en-US" dirty="0" smtClean="0"/>
              <a:t>Extract </a:t>
            </a:r>
            <a:r>
              <a:rPr lang="en-US" dirty="0"/>
              <a:t>information from images</a:t>
            </a:r>
          </a:p>
          <a:p>
            <a:pPr lvl="2"/>
            <a:r>
              <a:rPr lang="en-US" dirty="0"/>
              <a:t>Texture, edges, distinctive points, etc.</a:t>
            </a:r>
          </a:p>
          <a:p>
            <a:pPr lvl="1"/>
            <a:r>
              <a:rPr lang="en-US" dirty="0"/>
              <a:t>Detect patterns</a:t>
            </a:r>
          </a:p>
          <a:p>
            <a:pPr lvl="2"/>
            <a:r>
              <a:rPr lang="en-US" dirty="0"/>
              <a:t>Template matching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446" y="6482208"/>
            <a:ext cx="2037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26927" y="2789792"/>
            <a:ext cx="5926873" cy="1408351"/>
            <a:chOff x="4964242" y="2620781"/>
            <a:chExt cx="6954677" cy="1652579"/>
          </a:xfrm>
        </p:grpSpPr>
        <p:cxnSp>
          <p:nvCxnSpPr>
            <p:cNvPr id="5" name="Straight Arrow Connector 4"/>
            <p:cNvCxnSpPr>
              <a:stCxn id="44" idx="3"/>
              <a:endCxn id="9" idx="1"/>
            </p:cNvCxnSpPr>
            <p:nvPr/>
          </p:nvCxnSpPr>
          <p:spPr>
            <a:xfrm>
              <a:off x="6454906" y="3192281"/>
              <a:ext cx="1176337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7631242" y="2620781"/>
              <a:ext cx="1271588" cy="1143000"/>
              <a:chOff x="4896" y="1392"/>
              <a:chExt cx="801" cy="720"/>
            </a:xfrm>
          </p:grpSpPr>
          <p:sp>
            <p:nvSpPr>
              <p:cNvPr id="7" name="Text Box 23"/>
              <p:cNvSpPr txBox="1">
                <a:spLocks noChangeArrowheads="1"/>
              </p:cNvSpPr>
              <p:nvPr/>
            </p:nvSpPr>
            <p:spPr bwMode="auto">
              <a:xfrm>
                <a:off x="5397" y="1872"/>
                <a:ext cx="30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dirty="0"/>
                  <a:t>0.5</a:t>
                </a:r>
              </a:p>
            </p:txBody>
          </p:sp>
          <p:grpSp>
            <p:nvGrpSpPr>
              <p:cNvPr id="8" name="Group 24"/>
              <p:cNvGrpSpPr>
                <a:grpSpLocks/>
              </p:cNvGrpSpPr>
              <p:nvPr/>
            </p:nvGrpSpPr>
            <p:grpSpPr bwMode="auto">
              <a:xfrm>
                <a:off x="4896" y="1392"/>
                <a:ext cx="768" cy="720"/>
                <a:chOff x="4896" y="1392"/>
                <a:chExt cx="768" cy="720"/>
              </a:xfrm>
            </p:grpSpPr>
            <p:sp>
              <p:nvSpPr>
                <p:cNvPr id="9" name="Rectangle 25"/>
                <p:cNvSpPr>
                  <a:spLocks noChangeArrowheads="1"/>
                </p:cNvSpPr>
                <p:nvPr/>
              </p:nvSpPr>
              <p:spPr bwMode="auto">
                <a:xfrm>
                  <a:off x="4896" y="1392"/>
                  <a:ext cx="768" cy="7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0" name="Line 26"/>
                <p:cNvSpPr>
                  <a:spLocks noChangeShapeType="1"/>
                </p:cNvSpPr>
                <p:nvPr/>
              </p:nvSpPr>
              <p:spPr bwMode="auto">
                <a:xfrm>
                  <a:off x="5136" y="1392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" name="Line 27"/>
                <p:cNvSpPr>
                  <a:spLocks noChangeShapeType="1"/>
                </p:cNvSpPr>
                <p:nvPr/>
              </p:nvSpPr>
              <p:spPr bwMode="auto">
                <a:xfrm>
                  <a:off x="5424" y="1392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28"/>
                <p:cNvSpPr>
                  <a:spLocks noChangeShapeType="1"/>
                </p:cNvSpPr>
                <p:nvPr/>
              </p:nvSpPr>
              <p:spPr bwMode="auto">
                <a:xfrm>
                  <a:off x="4896" y="1632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29"/>
                <p:cNvSpPr>
                  <a:spLocks noChangeShapeType="1"/>
                </p:cNvSpPr>
                <p:nvPr/>
              </p:nvSpPr>
              <p:spPr bwMode="auto">
                <a:xfrm>
                  <a:off x="4896" y="1872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5115" y="1632"/>
                  <a:ext cx="408" cy="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0" hangingPunct="0"/>
                  <a:r>
                    <a:rPr lang="en-US" altLang="en-US"/>
                    <a:t>0.5</a:t>
                  </a:r>
                </a:p>
              </p:txBody>
            </p:sp>
            <p:sp>
              <p:nvSpPr>
                <p:cNvPr id="1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5452" y="1632"/>
                  <a:ext cx="19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0" hangingPunct="0"/>
                  <a:r>
                    <a:rPr lang="en-US" altLang="en-US"/>
                    <a:t>0</a:t>
                  </a:r>
                </a:p>
              </p:txBody>
            </p:sp>
            <p:sp>
              <p:nvSpPr>
                <p:cNvPr id="1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913" y="1632"/>
                  <a:ext cx="19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0" hangingPunct="0"/>
                  <a:r>
                    <a:rPr lang="en-US" altLang="en-US"/>
                    <a:t>0</a:t>
                  </a:r>
                </a:p>
              </p:txBody>
            </p:sp>
            <p:sp>
              <p:nvSpPr>
                <p:cNvPr id="1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5185" y="1872"/>
                  <a:ext cx="19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0" hangingPunct="0"/>
                  <a:r>
                    <a:rPr lang="en-US" altLang="en-US"/>
                    <a:t>1</a:t>
                  </a:r>
                </a:p>
              </p:txBody>
            </p:sp>
            <p:sp>
              <p:nvSpPr>
                <p:cNvPr id="1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913" y="1872"/>
                  <a:ext cx="19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0" hangingPunct="0"/>
                  <a:r>
                    <a:rPr lang="en-US" altLang="en-US"/>
                    <a:t>0</a:t>
                  </a:r>
                </a:p>
              </p:txBody>
            </p:sp>
            <p:sp>
              <p:nvSpPr>
                <p:cNvPr id="19" name="Line 35"/>
                <p:cNvSpPr>
                  <a:spLocks noChangeShapeType="1"/>
                </p:cNvSpPr>
                <p:nvPr/>
              </p:nvSpPr>
              <p:spPr bwMode="auto">
                <a:xfrm>
                  <a:off x="4896" y="1632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5185" y="1392"/>
                  <a:ext cx="19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0" hangingPunct="0"/>
                  <a:r>
                    <a:rPr lang="en-US" altLang="en-US"/>
                    <a:t>0</a:t>
                  </a:r>
                </a:p>
              </p:txBody>
            </p:sp>
            <p:sp>
              <p:nvSpPr>
                <p:cNvPr id="21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452" y="1392"/>
                  <a:ext cx="19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0" hangingPunct="0"/>
                  <a:r>
                    <a:rPr lang="en-US" altLang="en-US"/>
                    <a:t>0</a:t>
                  </a:r>
                </a:p>
              </p:txBody>
            </p:sp>
            <p:sp>
              <p:nvSpPr>
                <p:cNvPr id="2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913" y="1392"/>
                  <a:ext cx="19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0" hangingPunct="0"/>
                  <a:r>
                    <a:rPr lang="en-US" altLang="en-US"/>
                    <a:t>0</a:t>
                  </a:r>
                </a:p>
              </p:txBody>
            </p:sp>
          </p:grpSp>
        </p:grp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7859843" y="3839981"/>
              <a:ext cx="767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r>
                <a:rPr lang="en-US" altLang="en-US" dirty="0"/>
                <a:t>kernel</a:t>
              </a:r>
            </a:p>
          </p:txBody>
        </p:sp>
        <p:grpSp>
          <p:nvGrpSpPr>
            <p:cNvPr id="24" name="Group 41"/>
            <p:cNvGrpSpPr>
              <a:grpSpLocks/>
            </p:cNvGrpSpPr>
            <p:nvPr/>
          </p:nvGrpSpPr>
          <p:grpSpPr bwMode="auto">
            <a:xfrm>
              <a:off x="10069642" y="2620781"/>
              <a:ext cx="1295400" cy="1143000"/>
              <a:chOff x="2256" y="1920"/>
              <a:chExt cx="816" cy="720"/>
            </a:xfrm>
          </p:grpSpPr>
          <p:sp>
            <p:nvSpPr>
              <p:cNvPr id="25" name="Rectangle 42"/>
              <p:cNvSpPr>
                <a:spLocks noChangeArrowheads="1"/>
              </p:cNvSpPr>
              <p:nvPr/>
            </p:nvSpPr>
            <p:spPr bwMode="auto">
              <a:xfrm>
                <a:off x="2304" y="1920"/>
                <a:ext cx="768" cy="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" name="Line 43"/>
              <p:cNvSpPr>
                <a:spLocks noChangeShapeType="1"/>
              </p:cNvSpPr>
              <p:nvPr/>
            </p:nvSpPr>
            <p:spPr bwMode="auto">
              <a:xfrm>
                <a:off x="2544" y="192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45"/>
              <p:cNvSpPr>
                <a:spLocks noChangeShapeType="1"/>
              </p:cNvSpPr>
              <p:nvPr/>
            </p:nvSpPr>
            <p:spPr bwMode="auto">
              <a:xfrm>
                <a:off x="2304" y="216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46"/>
              <p:cNvSpPr>
                <a:spLocks noChangeShapeType="1"/>
              </p:cNvSpPr>
              <p:nvPr/>
            </p:nvSpPr>
            <p:spPr bwMode="auto">
              <a:xfrm>
                <a:off x="2304" y="240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Text Box 47"/>
              <p:cNvSpPr txBox="1">
                <a:spLocks noChangeArrowheads="1"/>
              </p:cNvSpPr>
              <p:nvPr/>
            </p:nvSpPr>
            <p:spPr bwMode="auto">
              <a:xfrm>
                <a:off x="2582" y="216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r>
                  <a:rPr lang="en-US" altLang="en-US"/>
                  <a:t>8</a:t>
                </a:r>
              </a:p>
            </p:txBody>
          </p:sp>
          <p:sp>
            <p:nvSpPr>
              <p:cNvPr id="31" name="Text Box 48"/>
              <p:cNvSpPr txBox="1">
                <a:spLocks noChangeArrowheads="1"/>
              </p:cNvSpPr>
              <p:nvPr/>
            </p:nvSpPr>
            <p:spPr bwMode="auto">
              <a:xfrm>
                <a:off x="2832" y="2160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/>
              </a:p>
            </p:txBody>
          </p:sp>
          <p:sp>
            <p:nvSpPr>
              <p:cNvPr id="32" name="Text Box 49"/>
              <p:cNvSpPr txBox="1">
                <a:spLocks noChangeArrowheads="1"/>
              </p:cNvSpPr>
              <p:nvPr/>
            </p:nvSpPr>
            <p:spPr bwMode="auto">
              <a:xfrm>
                <a:off x="2352" y="2160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/>
              </a:p>
            </p:txBody>
          </p:sp>
          <p:sp>
            <p:nvSpPr>
              <p:cNvPr id="33" name="Text Box 50"/>
              <p:cNvSpPr txBox="1">
                <a:spLocks noChangeArrowheads="1"/>
              </p:cNvSpPr>
              <p:nvPr/>
            </p:nvSpPr>
            <p:spPr bwMode="auto">
              <a:xfrm>
                <a:off x="2562" y="2400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/>
              </a:p>
            </p:txBody>
          </p:sp>
          <p:sp>
            <p:nvSpPr>
              <p:cNvPr id="34" name="Text Box 51"/>
              <p:cNvSpPr txBox="1">
                <a:spLocks noChangeArrowheads="1"/>
              </p:cNvSpPr>
              <p:nvPr/>
            </p:nvSpPr>
            <p:spPr bwMode="auto">
              <a:xfrm>
                <a:off x="2812" y="2400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/>
              </a:p>
            </p:txBody>
          </p:sp>
          <p:sp>
            <p:nvSpPr>
              <p:cNvPr id="35" name="Text Box 52"/>
              <p:cNvSpPr txBox="1">
                <a:spLocks noChangeArrowheads="1"/>
              </p:cNvSpPr>
              <p:nvPr/>
            </p:nvSpPr>
            <p:spPr bwMode="auto">
              <a:xfrm>
                <a:off x="2332" y="2400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/>
              </a:p>
            </p:txBody>
          </p:sp>
          <p:sp>
            <p:nvSpPr>
              <p:cNvPr id="36" name="Line 53"/>
              <p:cNvSpPr>
                <a:spLocks noChangeShapeType="1"/>
              </p:cNvSpPr>
              <p:nvPr/>
            </p:nvSpPr>
            <p:spPr bwMode="auto">
              <a:xfrm>
                <a:off x="2304" y="192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54"/>
              <p:cNvSpPr>
                <a:spLocks noChangeShapeType="1"/>
              </p:cNvSpPr>
              <p:nvPr/>
            </p:nvSpPr>
            <p:spPr bwMode="auto">
              <a:xfrm>
                <a:off x="2304" y="216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Text Box 55"/>
              <p:cNvSpPr txBox="1">
                <a:spLocks noChangeArrowheads="1"/>
              </p:cNvSpPr>
              <p:nvPr/>
            </p:nvSpPr>
            <p:spPr bwMode="auto">
              <a:xfrm>
                <a:off x="2582" y="1920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/>
              </a:p>
            </p:txBody>
          </p:sp>
          <p:sp>
            <p:nvSpPr>
              <p:cNvPr id="39" name="Text Box 56"/>
              <p:cNvSpPr txBox="1">
                <a:spLocks noChangeArrowheads="1"/>
              </p:cNvSpPr>
              <p:nvPr/>
            </p:nvSpPr>
            <p:spPr bwMode="auto">
              <a:xfrm>
                <a:off x="2832" y="1920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/>
              </a:p>
            </p:txBody>
          </p:sp>
          <p:sp>
            <p:nvSpPr>
              <p:cNvPr id="40" name="Text Box 57"/>
              <p:cNvSpPr txBox="1">
                <a:spLocks noChangeArrowheads="1"/>
              </p:cNvSpPr>
              <p:nvPr/>
            </p:nvSpPr>
            <p:spPr bwMode="auto">
              <a:xfrm>
                <a:off x="2256" y="1920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/>
              </a:p>
            </p:txBody>
          </p:sp>
        </p:grpSp>
        <p:sp>
          <p:nvSpPr>
            <p:cNvPr id="41" name="Text Box 58"/>
            <p:cNvSpPr txBox="1">
              <a:spLocks noChangeArrowheads="1"/>
            </p:cNvSpPr>
            <p:nvPr/>
          </p:nvSpPr>
          <p:spPr bwMode="auto">
            <a:xfrm>
              <a:off x="9788656" y="3839981"/>
              <a:ext cx="21302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r>
                <a:rPr lang="en-US" altLang="en-US"/>
                <a:t>Modified image data</a:t>
              </a:r>
            </a:p>
          </p:txBody>
        </p:sp>
        <p:sp>
          <p:nvSpPr>
            <p:cNvPr id="42" name="Text Box 39"/>
            <p:cNvSpPr txBox="1">
              <a:spLocks noChangeArrowheads="1"/>
            </p:cNvSpPr>
            <p:nvPr/>
          </p:nvSpPr>
          <p:spPr bwMode="auto">
            <a:xfrm>
              <a:off x="4964242" y="3839981"/>
              <a:ext cx="2162606" cy="433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r>
                <a:rPr lang="en-US" altLang="en-US" dirty="0"/>
                <a:t>Local image data</a:t>
              </a:r>
            </a:p>
          </p:txBody>
        </p:sp>
        <p:grpSp>
          <p:nvGrpSpPr>
            <p:cNvPr id="43" name="Group 5"/>
            <p:cNvGrpSpPr>
              <a:grpSpLocks/>
            </p:cNvGrpSpPr>
            <p:nvPr/>
          </p:nvGrpSpPr>
          <p:grpSpPr bwMode="auto">
            <a:xfrm>
              <a:off x="5213481" y="2620781"/>
              <a:ext cx="1241425" cy="1143000"/>
              <a:chOff x="2290" y="1920"/>
              <a:chExt cx="782" cy="720"/>
            </a:xfrm>
          </p:grpSpPr>
          <p:sp>
            <p:nvSpPr>
              <p:cNvPr id="44" name="Rectangle 6"/>
              <p:cNvSpPr>
                <a:spLocks noChangeArrowheads="1"/>
              </p:cNvSpPr>
              <p:nvPr/>
            </p:nvSpPr>
            <p:spPr bwMode="auto">
              <a:xfrm>
                <a:off x="2304" y="1920"/>
                <a:ext cx="768" cy="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Line 7"/>
              <p:cNvSpPr>
                <a:spLocks noChangeShapeType="1"/>
              </p:cNvSpPr>
              <p:nvPr/>
            </p:nvSpPr>
            <p:spPr bwMode="auto">
              <a:xfrm>
                <a:off x="2565" y="192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8"/>
              <p:cNvSpPr>
                <a:spLocks noChangeShapeType="1"/>
              </p:cNvSpPr>
              <p:nvPr/>
            </p:nvSpPr>
            <p:spPr bwMode="auto">
              <a:xfrm>
                <a:off x="2825" y="192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Line 9"/>
              <p:cNvSpPr>
                <a:spLocks noChangeShapeType="1"/>
              </p:cNvSpPr>
              <p:nvPr/>
            </p:nvSpPr>
            <p:spPr bwMode="auto">
              <a:xfrm>
                <a:off x="2304" y="216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Line 10"/>
              <p:cNvSpPr>
                <a:spLocks noChangeShapeType="1"/>
              </p:cNvSpPr>
              <p:nvPr/>
            </p:nvSpPr>
            <p:spPr bwMode="auto">
              <a:xfrm>
                <a:off x="2304" y="240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Text Box 11"/>
              <p:cNvSpPr txBox="1">
                <a:spLocks noChangeArrowheads="1"/>
              </p:cNvSpPr>
              <p:nvPr/>
            </p:nvSpPr>
            <p:spPr bwMode="auto">
              <a:xfrm>
                <a:off x="2591" y="216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/>
                  <a:t>6</a:t>
                </a:r>
              </a:p>
            </p:txBody>
          </p:sp>
          <p:sp>
            <p:nvSpPr>
              <p:cNvPr id="50" name="Text Box 12"/>
              <p:cNvSpPr txBox="1">
                <a:spLocks noChangeArrowheads="1"/>
              </p:cNvSpPr>
              <p:nvPr/>
            </p:nvSpPr>
            <p:spPr bwMode="auto">
              <a:xfrm>
                <a:off x="2856" y="216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/>
                  <a:t>1</a:t>
                </a:r>
              </a:p>
            </p:txBody>
          </p:sp>
          <p:sp>
            <p:nvSpPr>
              <p:cNvPr id="51" name="Text Box 13"/>
              <p:cNvSpPr txBox="1">
                <a:spLocks noChangeArrowheads="1"/>
              </p:cNvSpPr>
              <p:nvPr/>
            </p:nvSpPr>
            <p:spPr bwMode="auto">
              <a:xfrm>
                <a:off x="2327" y="216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/>
                  <a:t>4</a:t>
                </a:r>
              </a:p>
            </p:txBody>
          </p:sp>
          <p:sp>
            <p:nvSpPr>
              <p:cNvPr id="52" name="Text Box 14"/>
              <p:cNvSpPr txBox="1">
                <a:spLocks noChangeArrowheads="1"/>
              </p:cNvSpPr>
              <p:nvPr/>
            </p:nvSpPr>
            <p:spPr bwMode="auto">
              <a:xfrm>
                <a:off x="2591" y="24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/>
                  <a:t>1</a:t>
                </a:r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2856" y="24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/>
                  <a:t>8</a:t>
                </a:r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2327" y="24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/>
                  <a:t>1</a:t>
                </a:r>
              </a:p>
            </p:txBody>
          </p:sp>
          <p:sp>
            <p:nvSpPr>
              <p:cNvPr id="55" name="Line 17"/>
              <p:cNvSpPr>
                <a:spLocks noChangeShapeType="1"/>
              </p:cNvSpPr>
              <p:nvPr/>
            </p:nvSpPr>
            <p:spPr bwMode="auto">
              <a:xfrm>
                <a:off x="2304" y="192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18"/>
              <p:cNvSpPr>
                <a:spLocks noChangeShapeType="1"/>
              </p:cNvSpPr>
              <p:nvPr/>
            </p:nvSpPr>
            <p:spPr bwMode="auto">
              <a:xfrm>
                <a:off x="2304" y="2160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Text Box 19"/>
              <p:cNvSpPr txBox="1">
                <a:spLocks noChangeArrowheads="1"/>
              </p:cNvSpPr>
              <p:nvPr/>
            </p:nvSpPr>
            <p:spPr bwMode="auto">
              <a:xfrm>
                <a:off x="2591" y="192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/>
                  <a:t>5</a:t>
                </a:r>
              </a:p>
            </p:txBody>
          </p:sp>
          <p:sp>
            <p:nvSpPr>
              <p:cNvPr id="58" name="Text Box 20"/>
              <p:cNvSpPr txBox="1">
                <a:spLocks noChangeArrowheads="1"/>
              </p:cNvSpPr>
              <p:nvPr/>
            </p:nvSpPr>
            <p:spPr bwMode="auto">
              <a:xfrm>
                <a:off x="2856" y="192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/>
                  <a:t>3</a:t>
                </a:r>
              </a:p>
            </p:txBody>
          </p:sp>
          <p:sp>
            <p:nvSpPr>
              <p:cNvPr id="59" name="Text Box 21"/>
              <p:cNvSpPr txBox="1">
                <a:spLocks noChangeArrowheads="1"/>
              </p:cNvSpPr>
              <p:nvPr/>
            </p:nvSpPr>
            <p:spPr bwMode="auto">
              <a:xfrm>
                <a:off x="2290" y="1920"/>
                <a:ext cx="26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/>
                  <a:t>10</a:t>
                </a:r>
              </a:p>
            </p:txBody>
          </p:sp>
        </p:grpSp>
        <p:cxnSp>
          <p:nvCxnSpPr>
            <p:cNvPr id="60" name="Straight Arrow Connector 59"/>
            <p:cNvCxnSpPr>
              <a:stCxn id="9" idx="3"/>
              <a:endCxn id="25" idx="1"/>
            </p:cNvCxnSpPr>
            <p:nvPr/>
          </p:nvCxnSpPr>
          <p:spPr>
            <a:xfrm>
              <a:off x="8850442" y="3192281"/>
              <a:ext cx="12954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195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1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4000" y="1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Equation" r:id="rId8" imgW="435285" imgH="677109" progId="">
                  <p:embed/>
                </p:oleObj>
              </mc:Choice>
              <mc:Fallback>
                <p:oleObj name="Equation" r:id="rId8" imgW="435285" imgH="6771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1219200" cy="14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0932" name="Picture 4" descr="image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2027238"/>
            <a:ext cx="2690813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0933" name="Picture 5" descr="image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027238"/>
            <a:ext cx="2690813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0934" name="Picture 6" descr="avg1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2427288"/>
            <a:ext cx="2682875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508124"/>
            <a:ext cx="9169400" cy="12500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Given a camera and a still scene, how can you reduce noise?</a:t>
            </a:r>
          </a:p>
        </p:txBody>
      </p:sp>
      <p:sp>
        <p:nvSpPr>
          <p:cNvPr id="1020936" name="Text Box 8"/>
          <p:cNvSpPr txBox="1">
            <a:spLocks noChangeArrowheads="1"/>
          </p:cNvSpPr>
          <p:nvPr/>
        </p:nvSpPr>
        <p:spPr bwMode="auto">
          <a:xfrm>
            <a:off x="1524000" y="5943600"/>
            <a:ext cx="5688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/>
              <a:t>Take lots of images and average them! </a:t>
            </a:r>
          </a:p>
        </p:txBody>
      </p:sp>
      <p:sp>
        <p:nvSpPr>
          <p:cNvPr id="1020937" name="Rectangle 9"/>
          <p:cNvSpPr>
            <a:spLocks noChangeArrowheads="1"/>
          </p:cNvSpPr>
          <p:nvPr/>
        </p:nvSpPr>
        <p:spPr bwMode="auto">
          <a:xfrm>
            <a:off x="1524000" y="6305411"/>
            <a:ext cx="36045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/>
              <a:t>What’s the next best thing?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76912" y="6446480"/>
            <a:ext cx="1280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S. Seitz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Question: Noise reduction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35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0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0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0936" grpId="0"/>
      <p:bldP spid="10209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attempt at a solution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dirty="0" smtClean="0"/>
              <a:t>Assumptions: </a:t>
            </a:r>
          </a:p>
          <a:p>
            <a:pPr lvl="1"/>
            <a:r>
              <a:rPr lang="en-US" dirty="0" smtClean="0"/>
              <a:t>Expect pixels to be like their neighbors</a:t>
            </a:r>
          </a:p>
          <a:p>
            <a:pPr lvl="1"/>
            <a:r>
              <a:rPr lang="en-US" dirty="0" smtClean="0"/>
              <a:t>Expect noise processes to be independent from pixel to pixel</a:t>
            </a:r>
          </a:p>
          <a:p>
            <a:pPr>
              <a:buFontTx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37410" y="6538912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Slide credit: Kristen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05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1030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032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3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4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5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6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7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8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9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40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41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2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3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4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5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6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7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8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031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6" name="Object 26"/>
          <p:cNvGraphicFramePr>
            <a:graphicFrameLocks noChangeAspect="1"/>
          </p:cNvGraphicFramePr>
          <p:nvPr/>
        </p:nvGraphicFramePr>
        <p:xfrm>
          <a:off x="7913688" y="1752601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1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Example: box f</a:t>
            </a:r>
            <a:r>
              <a:rPr lang="en-US" sz="3600" dirty="0" err="1">
                <a:latin typeface="+mj-lt"/>
                <a:ea typeface="+mj-ea"/>
                <a:cs typeface="+mj-cs"/>
              </a:rPr>
              <a:t>ilter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9227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Lowe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56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Group 3"/>
          <p:cNvGraphicFramePr>
            <a:graphicFrameLocks noGrp="1"/>
          </p:cNvGraphicFramePr>
          <p:nvPr>
            <p:extLst/>
          </p:nvPr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6629401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2209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6705600" y="2667000"/>
            <a:ext cx="152400" cy="2286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/>
        </p:nvGraphicFramePr>
        <p:xfrm>
          <a:off x="3359151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81"/>
          <p:cNvGraphicFramePr>
            <a:graphicFrameLocks noChangeAspect="1"/>
          </p:cNvGraphicFramePr>
          <p:nvPr/>
        </p:nvGraphicFramePr>
        <p:xfrm>
          <a:off x="7232651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1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381"/>
          <p:cNvGraphicFramePr>
            <a:graphicFrameLocks noChangeAspect="1"/>
          </p:cNvGraphicFramePr>
          <p:nvPr/>
        </p:nvGraphicFramePr>
        <p:xfrm>
          <a:off x="3117850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2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242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43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4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430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053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Image filtering</a:t>
            </a: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596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S. Seitz</a:t>
            </a:r>
          </a:p>
        </p:txBody>
      </p:sp>
    </p:spTree>
    <p:extLst>
      <p:ext uri="{BB962C8B-B14F-4D97-AF65-F5344CB8AC3E}">
        <p14:creationId xmlns:p14="http://schemas.microsoft.com/office/powerpoint/2010/main" val="12624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24" name="Rectangle 251"/>
          <p:cNvSpPr>
            <a:spLocks noChangeArrowheads="1"/>
          </p:cNvSpPr>
          <p:nvPr/>
        </p:nvSpPr>
        <p:spPr bwMode="auto">
          <a:xfrm>
            <a:off x="6934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448" name="Rectangle 375"/>
          <p:cNvSpPr>
            <a:spLocks noChangeArrowheads="1"/>
          </p:cNvSpPr>
          <p:nvPr/>
        </p:nvSpPr>
        <p:spPr bwMode="auto">
          <a:xfrm>
            <a:off x="2590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7232651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1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81"/>
          <p:cNvGraphicFramePr>
            <a:graphicFrameLocks noChangeAspect="1"/>
          </p:cNvGraphicFramePr>
          <p:nvPr/>
        </p:nvGraphicFramePr>
        <p:xfrm>
          <a:off x="3117850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50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45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5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7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45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76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381"/>
          <p:cNvGraphicFramePr>
            <a:graphicFrameLocks noChangeAspect="1"/>
          </p:cNvGraphicFramePr>
          <p:nvPr/>
        </p:nvGraphicFramePr>
        <p:xfrm>
          <a:off x="3359151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Image filtering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596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S. Seitz</a:t>
            </a:r>
          </a:p>
        </p:txBody>
      </p:sp>
    </p:spTree>
    <p:extLst>
      <p:ext uri="{BB962C8B-B14F-4D97-AF65-F5344CB8AC3E}">
        <p14:creationId xmlns:p14="http://schemas.microsoft.com/office/powerpoint/2010/main" val="40970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48" name="Rectangle 251"/>
          <p:cNvSpPr>
            <a:spLocks noChangeArrowheads="1"/>
          </p:cNvSpPr>
          <p:nvPr/>
        </p:nvSpPr>
        <p:spPr bwMode="auto">
          <a:xfrm>
            <a:off x="7315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4472" name="Rectangle 375"/>
          <p:cNvSpPr>
            <a:spLocks noChangeArrowheads="1"/>
          </p:cNvSpPr>
          <p:nvPr/>
        </p:nvSpPr>
        <p:spPr bwMode="auto">
          <a:xfrm>
            <a:off x="2971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381"/>
          <p:cNvGraphicFramePr>
            <a:graphicFrameLocks noChangeAspect="1"/>
          </p:cNvGraphicFramePr>
          <p:nvPr/>
        </p:nvGraphicFramePr>
        <p:xfrm>
          <a:off x="7232651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1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81"/>
          <p:cNvGraphicFramePr>
            <a:graphicFrameLocks noChangeAspect="1"/>
          </p:cNvGraphicFramePr>
          <p:nvPr/>
        </p:nvGraphicFramePr>
        <p:xfrm>
          <a:off x="3117850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74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476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7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7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8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8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4477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100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381"/>
          <p:cNvGraphicFramePr>
            <a:graphicFrameLocks noChangeAspect="1"/>
          </p:cNvGraphicFramePr>
          <p:nvPr/>
        </p:nvGraphicFramePr>
        <p:xfrm>
          <a:off x="3359151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Image filtering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596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S. Seitz</a:t>
            </a:r>
          </a:p>
        </p:txBody>
      </p:sp>
    </p:spTree>
    <p:extLst>
      <p:ext uri="{BB962C8B-B14F-4D97-AF65-F5344CB8AC3E}">
        <p14:creationId xmlns:p14="http://schemas.microsoft.com/office/powerpoint/2010/main" val="17855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72" name="Rectangle 251"/>
          <p:cNvSpPr>
            <a:spLocks noChangeArrowheads="1"/>
          </p:cNvSpPr>
          <p:nvPr/>
        </p:nvSpPr>
        <p:spPr bwMode="auto">
          <a:xfrm>
            <a:off x="7696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5496" name="Rectangle 375"/>
          <p:cNvSpPr>
            <a:spLocks noChangeArrowheads="1"/>
          </p:cNvSpPr>
          <p:nvPr/>
        </p:nvSpPr>
        <p:spPr bwMode="auto">
          <a:xfrm>
            <a:off x="3276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22" name="Object 381"/>
          <p:cNvGraphicFramePr>
            <a:graphicFrameLocks noChangeAspect="1"/>
          </p:cNvGraphicFramePr>
          <p:nvPr/>
        </p:nvGraphicFramePr>
        <p:xfrm>
          <a:off x="7232651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1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81"/>
          <p:cNvGraphicFramePr>
            <a:graphicFrameLocks noChangeAspect="1"/>
          </p:cNvGraphicFramePr>
          <p:nvPr/>
        </p:nvGraphicFramePr>
        <p:xfrm>
          <a:off x="3117850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9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5500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502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3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4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5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6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7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8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9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10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11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2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3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4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5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6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7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8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5501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124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381"/>
          <p:cNvGraphicFramePr>
            <a:graphicFrameLocks noChangeAspect="1"/>
          </p:cNvGraphicFramePr>
          <p:nvPr/>
        </p:nvGraphicFramePr>
        <p:xfrm>
          <a:off x="3359151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Image filtering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596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S. Seitz</a:t>
            </a:r>
          </a:p>
        </p:txBody>
      </p:sp>
    </p:spTree>
    <p:extLst>
      <p:ext uri="{BB962C8B-B14F-4D97-AF65-F5344CB8AC3E}">
        <p14:creationId xmlns:p14="http://schemas.microsoft.com/office/powerpoint/2010/main" val="38814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73" name="Rectangle 127"/>
          <p:cNvSpPr>
            <a:spLocks noChangeArrowheads="1"/>
          </p:cNvSpPr>
          <p:nvPr/>
        </p:nvSpPr>
        <p:spPr bwMode="auto">
          <a:xfrm>
            <a:off x="8001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6397" name="Rectangle 252"/>
          <p:cNvSpPr>
            <a:spLocks noChangeArrowheads="1"/>
          </p:cNvSpPr>
          <p:nvPr/>
        </p:nvSpPr>
        <p:spPr bwMode="auto">
          <a:xfrm>
            <a:off x="3657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6" name="Object 381"/>
          <p:cNvGraphicFramePr>
            <a:graphicFrameLocks noChangeAspect="1"/>
          </p:cNvGraphicFramePr>
          <p:nvPr/>
        </p:nvGraphicFramePr>
        <p:xfrm>
          <a:off x="7232651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1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81"/>
          <p:cNvGraphicFramePr>
            <a:graphicFrameLocks noChangeAspect="1"/>
          </p:cNvGraphicFramePr>
          <p:nvPr/>
        </p:nvGraphicFramePr>
        <p:xfrm>
          <a:off x="3117850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39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640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640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1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1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1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640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6148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381"/>
          <p:cNvGraphicFramePr>
            <a:graphicFrameLocks noChangeAspect="1"/>
          </p:cNvGraphicFramePr>
          <p:nvPr/>
        </p:nvGraphicFramePr>
        <p:xfrm>
          <a:off x="3359151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Image filtering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596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S. Seitz</a:t>
            </a:r>
          </a:p>
        </p:txBody>
      </p:sp>
    </p:spTree>
    <p:extLst>
      <p:ext uri="{BB962C8B-B14F-4D97-AF65-F5344CB8AC3E}">
        <p14:creationId xmlns:p14="http://schemas.microsoft.com/office/powerpoint/2010/main" val="96566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97" name="Rectangle 127"/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7421" name="Rectangle 252"/>
          <p:cNvSpPr>
            <a:spLocks noChangeArrowheads="1"/>
          </p:cNvSpPr>
          <p:nvPr/>
        </p:nvSpPr>
        <p:spPr bwMode="auto">
          <a:xfrm>
            <a:off x="3336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70" name="Object 381"/>
          <p:cNvGraphicFramePr>
            <a:graphicFrameLocks noChangeAspect="1"/>
          </p:cNvGraphicFramePr>
          <p:nvPr/>
        </p:nvGraphicFramePr>
        <p:xfrm>
          <a:off x="7232651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1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81"/>
          <p:cNvGraphicFramePr>
            <a:graphicFrameLocks noChangeAspect="1"/>
          </p:cNvGraphicFramePr>
          <p:nvPr/>
        </p:nvGraphicFramePr>
        <p:xfrm>
          <a:off x="3117850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423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7426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742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2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3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3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7427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7172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2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25" name="TextBox 31"/>
          <p:cNvSpPr txBox="1">
            <a:spLocks noChangeArrowheads="1"/>
          </p:cNvSpPr>
          <p:nvPr/>
        </p:nvSpPr>
        <p:spPr bwMode="auto">
          <a:xfrm>
            <a:off x="7740650" y="4351338"/>
            <a:ext cx="292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?</a:t>
            </a:r>
          </a:p>
        </p:txBody>
      </p:sp>
      <p:graphicFrame>
        <p:nvGraphicFramePr>
          <p:cNvPr id="7173" name="Object 381"/>
          <p:cNvGraphicFramePr>
            <a:graphicFrameLocks noChangeAspect="1"/>
          </p:cNvGraphicFramePr>
          <p:nvPr/>
        </p:nvGraphicFramePr>
        <p:xfrm>
          <a:off x="3359151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Image filtering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596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S. Seitz</a:t>
            </a:r>
          </a:p>
        </p:txBody>
      </p:sp>
    </p:spTree>
    <p:extLst>
      <p:ext uri="{BB962C8B-B14F-4D97-AF65-F5344CB8AC3E}">
        <p14:creationId xmlns:p14="http://schemas.microsoft.com/office/powerpoint/2010/main" val="254451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class: Light and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Reflection models</a:t>
            </a:r>
          </a:p>
          <a:p>
            <a:pPr lvl="1"/>
            <a:r>
              <a:rPr lang="en-US" dirty="0" smtClean="0"/>
              <a:t>diffuse/specular reflectance, albedo</a:t>
            </a:r>
          </a:p>
          <a:p>
            <a:pPr lvl="1"/>
            <a:r>
              <a:rPr lang="en-US" dirty="0" smtClean="0"/>
              <a:t>Surface orientation and light intensity</a:t>
            </a:r>
          </a:p>
          <a:p>
            <a:pPr lvl="1"/>
            <a:endParaRPr lang="en-US" dirty="0"/>
          </a:p>
          <a:p>
            <a:r>
              <a:rPr lang="en-US" dirty="0" smtClean="0"/>
              <a:t>Color vision</a:t>
            </a:r>
          </a:p>
          <a:p>
            <a:pPr lvl="1"/>
            <a:r>
              <a:rPr lang="en-US" altLang="zh-TW" dirty="0"/>
              <a:t>physics of light, </a:t>
            </a:r>
            <a:r>
              <a:rPr lang="en-US" altLang="en-US" dirty="0" err="1"/>
              <a:t>trichromacy</a:t>
            </a:r>
            <a:r>
              <a:rPr lang="en-US" altLang="en-US" dirty="0"/>
              <a:t>, color consistency, </a:t>
            </a:r>
            <a:r>
              <a:rPr lang="en-US" altLang="zh-TW" dirty="0"/>
              <a:t>color spaces (RGB, HSV, Lab</a:t>
            </a:r>
            <a:r>
              <a:rPr lang="en-US" altLang="zh-TW" dirty="0" smtClean="0"/>
              <a:t>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Object cast light and shadows to each other</a:t>
            </a:r>
          </a:p>
          <a:p>
            <a:endParaRPr lang="en-US" dirty="0"/>
          </a:p>
          <a:p>
            <a:r>
              <a:rPr lang="en-US" dirty="0" smtClean="0"/>
              <a:t>Interpret images from local differences</a:t>
            </a:r>
          </a:p>
        </p:txBody>
      </p:sp>
    </p:spTree>
    <p:extLst>
      <p:ext uri="{BB962C8B-B14F-4D97-AF65-F5344CB8AC3E}">
        <p14:creationId xmlns:p14="http://schemas.microsoft.com/office/powerpoint/2010/main" val="22148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21" name="Rectangle 127"/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445" name="Rectangle 252"/>
          <p:cNvSpPr>
            <a:spLocks noChangeArrowheads="1"/>
          </p:cNvSpPr>
          <p:nvPr/>
        </p:nvSpPr>
        <p:spPr bwMode="auto">
          <a:xfrm>
            <a:off x="4038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381"/>
          <p:cNvGraphicFramePr>
            <a:graphicFrameLocks noChangeAspect="1"/>
          </p:cNvGraphicFramePr>
          <p:nvPr/>
        </p:nvGraphicFramePr>
        <p:xfrm>
          <a:off x="7232651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1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81"/>
          <p:cNvGraphicFramePr>
            <a:graphicFrameLocks noChangeAspect="1"/>
          </p:cNvGraphicFramePr>
          <p:nvPr/>
        </p:nvGraphicFramePr>
        <p:xfrm>
          <a:off x="3117850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447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8450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8452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3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4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5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6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7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8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9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60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61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2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3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4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5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6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7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8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8451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196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49" name="TextBox 31"/>
          <p:cNvSpPr txBox="1">
            <a:spLocks noChangeArrowheads="1"/>
          </p:cNvSpPr>
          <p:nvPr/>
        </p:nvSpPr>
        <p:spPr bwMode="auto">
          <a:xfrm>
            <a:off x="8382000" y="3657600"/>
            <a:ext cx="292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?</a:t>
            </a:r>
          </a:p>
        </p:txBody>
      </p:sp>
      <p:graphicFrame>
        <p:nvGraphicFramePr>
          <p:cNvPr id="8197" name="Object 381"/>
          <p:cNvGraphicFramePr>
            <a:graphicFrameLocks noChangeAspect="1"/>
          </p:cNvGraphicFramePr>
          <p:nvPr/>
        </p:nvGraphicFramePr>
        <p:xfrm>
          <a:off x="3359151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Image filtering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596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S. Seitz</a:t>
            </a:r>
          </a:p>
        </p:txBody>
      </p:sp>
    </p:spTree>
    <p:extLst>
      <p:ext uri="{BB962C8B-B14F-4D97-AF65-F5344CB8AC3E}">
        <p14:creationId xmlns:p14="http://schemas.microsoft.com/office/powerpoint/2010/main" val="33383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6248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218" name="Object 381"/>
          <p:cNvGraphicFramePr>
            <a:graphicFrameLocks noChangeAspect="1"/>
          </p:cNvGraphicFramePr>
          <p:nvPr/>
        </p:nvGraphicFramePr>
        <p:xfrm>
          <a:off x="7232651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1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81"/>
          <p:cNvGraphicFramePr>
            <a:graphicFrameLocks noChangeAspect="1"/>
          </p:cNvGraphicFramePr>
          <p:nvPr/>
        </p:nvGraphicFramePr>
        <p:xfrm>
          <a:off x="3117850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469" name="Group 4"/>
          <p:cNvGrpSpPr>
            <a:grpSpLocks/>
          </p:cNvGrpSpPr>
          <p:nvPr/>
        </p:nvGrpSpPr>
        <p:grpSpPr bwMode="auto">
          <a:xfrm>
            <a:off x="8001000" y="304800"/>
            <a:ext cx="685800" cy="584200"/>
            <a:chOff x="3799" y="2064"/>
            <a:chExt cx="1433" cy="1136"/>
          </a:xfrm>
        </p:grpSpPr>
        <p:grpSp>
          <p:nvGrpSpPr>
            <p:cNvPr id="947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47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947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220" name="Object 26"/>
          <p:cNvGraphicFramePr>
            <a:graphicFrameLocks noChangeAspect="1"/>
          </p:cNvGraphicFramePr>
          <p:nvPr/>
        </p:nvGraphicFramePr>
        <p:xfrm>
          <a:off x="6846888" y="228601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228601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381"/>
          <p:cNvGraphicFramePr>
            <a:graphicFrameLocks noChangeAspect="1"/>
          </p:cNvGraphicFramePr>
          <p:nvPr/>
        </p:nvGraphicFramePr>
        <p:xfrm>
          <a:off x="3359151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1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Image filtering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596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S. Seitz</a:t>
            </a:r>
          </a:p>
        </p:txBody>
      </p:sp>
    </p:spTree>
    <p:extLst>
      <p:ext uri="{BB962C8B-B14F-4D97-AF65-F5344CB8AC3E}">
        <p14:creationId xmlns:p14="http://schemas.microsoft.com/office/powerpoint/2010/main" val="29087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838199" y="1981200"/>
            <a:ext cx="571999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What does it do?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Replaces each pixel with an average of its neighborhood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Achieve smoothing effect (remove sharp features)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10247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0249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0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1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4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5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6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7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8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59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0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1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2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3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4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5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0248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42" name="Object 25"/>
          <p:cNvGraphicFramePr>
            <a:graphicFrameLocks noChangeAspect="1"/>
          </p:cNvGraphicFramePr>
          <p:nvPr/>
        </p:nvGraphicFramePr>
        <p:xfrm>
          <a:off x="7913688" y="1752601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1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Box Filter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19627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Lowe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27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450" y="1524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3450" y="15240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1050" y="11430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16"/>
          <p:cNvSpPr txBox="1">
            <a:spLocks noChangeArrowheads="1"/>
          </p:cNvSpPr>
          <p:nvPr/>
        </p:nvSpPr>
        <p:spPr bwMode="auto">
          <a:xfrm>
            <a:off x="968523" y="419397"/>
            <a:ext cx="8789350" cy="82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  <a:latin typeface="+mj-lt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2208274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Properties of smoothing filters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u="sng" dirty="0"/>
              <a:t>Smoothing</a:t>
            </a:r>
          </a:p>
          <a:p>
            <a:pPr lvl="1" eaLnBrk="1" hangingPunct="1"/>
            <a:r>
              <a:rPr lang="en-US" sz="2800" dirty="0"/>
              <a:t>Values positive </a:t>
            </a:r>
          </a:p>
          <a:p>
            <a:pPr lvl="1" eaLnBrk="1" hangingPunct="1"/>
            <a:r>
              <a:rPr lang="en-US" sz="2800" dirty="0"/>
              <a:t>Sum to 1 </a:t>
            </a:r>
            <a:r>
              <a:rPr lang="en-US" sz="2800" dirty="0" err="1">
                <a:sym typeface="Wingdings" pitchFamily="2" charset="2"/>
              </a:rPr>
              <a:t>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/>
              <a:t>constant regions same as input</a:t>
            </a:r>
          </a:p>
          <a:p>
            <a:pPr lvl="1" eaLnBrk="1" hangingPunct="1"/>
            <a:r>
              <a:rPr lang="en-US" sz="2800" dirty="0"/>
              <a:t>Amount of smoothing proportional to mask size</a:t>
            </a:r>
          </a:p>
          <a:p>
            <a:pPr lvl="1" eaLnBrk="1" hangingPunct="1"/>
            <a:r>
              <a:rPr lang="en-US" sz="2800" dirty="0"/>
              <a:t>Remove “high-frequency” components; “low-pass” filter</a:t>
            </a:r>
          </a:p>
          <a:p>
            <a:endParaRPr lang="en-US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2308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Kristen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5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1443" y="2029259"/>
            <a:ext cx="7300912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2129344" y="1554597"/>
            <a:ext cx="7083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Say the averaging window size is 2k+1 x 2k+1:</a:t>
            </a:r>
          </a:p>
        </p:txBody>
      </p:sp>
      <p:pic>
        <p:nvPicPr>
          <p:cNvPr id="1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8418" y="5169335"/>
            <a:ext cx="7199312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01268" y="3343710"/>
            <a:ext cx="46085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Loop over all pixels in neighborhood around  image pixel F[i,j]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7642731" y="1189472"/>
            <a:ext cx="255587" cy="405288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4721731" y="2394385"/>
            <a:ext cx="182563" cy="1643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735893" y="3343710"/>
            <a:ext cx="2519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Attribute uniform weight to each pixel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83293" y="4339072"/>
            <a:ext cx="8369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Now generalize to allow different weights depending on  neighboring pixel’s relative position: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6364794" y="5497948"/>
            <a:ext cx="255587" cy="11318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853619" y="6228198"/>
            <a:ext cx="5221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Non-uniform weights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2308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Kristen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Correlation filtering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44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1106" y="1847189"/>
            <a:ext cx="7199313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1894555" y="4183990"/>
            <a:ext cx="83693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Filtering an image: replace each pixel with a linear combination of its neighbors.</a:t>
            </a:r>
          </a:p>
          <a:p>
            <a:endParaRPr lang="en-US" sz="2800" dirty="0"/>
          </a:p>
          <a:p>
            <a:r>
              <a:rPr lang="en-US" sz="2800" dirty="0"/>
              <a:t>The filter “kernel” or “mask” </a:t>
            </a:r>
            <a:r>
              <a:rPr lang="en-US" sz="2800" i="1" dirty="0" err="1"/>
              <a:t>H</a:t>
            </a:r>
            <a:r>
              <a:rPr lang="en-US" sz="2800" dirty="0" err="1"/>
              <a:t>[</a:t>
            </a:r>
            <a:r>
              <a:rPr lang="en-US" sz="2800" i="1" dirty="0" err="1"/>
              <a:t>u,v</a:t>
            </a:r>
            <a:r>
              <a:rPr lang="en-US" sz="2800" dirty="0"/>
              <a:t>] is the prescription for the weights in the linear combination.</a:t>
            </a:r>
          </a:p>
          <a:p>
            <a:endParaRPr lang="en-US" sz="2800" dirty="0"/>
          </a:p>
        </p:txBody>
      </p:sp>
      <p:pic>
        <p:nvPicPr>
          <p:cNvPr id="95237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2385" y="3466111"/>
            <a:ext cx="22637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42"/>
          <p:cNvSpPr txBox="1">
            <a:spLocks noChangeArrowheads="1"/>
          </p:cNvSpPr>
          <p:nvPr/>
        </p:nvSpPr>
        <p:spPr bwMode="auto">
          <a:xfrm>
            <a:off x="1865980" y="3380714"/>
            <a:ext cx="6097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This is called cross-correlation, denoted 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2308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Kristen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Correlation filtering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61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020062"/>
              </p:ext>
            </p:extLst>
          </p:nvPr>
        </p:nvGraphicFramePr>
        <p:xfrm>
          <a:off x="1897063" y="3077007"/>
          <a:ext cx="2743200" cy="2344741"/>
        </p:xfrm>
        <a:graphic>
          <a:graphicData uri="http://schemas.openxmlformats.org/drawingml/2006/table">
            <a:tbl>
              <a:tblPr/>
              <a:tblGrid>
                <a:gridCol w="388938"/>
                <a:gridCol w="388937"/>
                <a:gridCol w="387350"/>
                <a:gridCol w="388938"/>
                <a:gridCol w="388937"/>
                <a:gridCol w="388938"/>
                <a:gridCol w="411162"/>
              </a:tblGrid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52843"/>
              </p:ext>
            </p:extLst>
          </p:nvPr>
        </p:nvGraphicFramePr>
        <p:xfrm>
          <a:off x="5256213" y="3588181"/>
          <a:ext cx="1143000" cy="1050926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a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b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c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d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e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f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g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h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7607" name="Picture 8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5763" y="5650344"/>
            <a:ext cx="9525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608" name="Picture 8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07014" y="4796269"/>
            <a:ext cx="99853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081797"/>
              </p:ext>
            </p:extLst>
          </p:nvPr>
        </p:nvGraphicFramePr>
        <p:xfrm>
          <a:off x="7337425" y="3088119"/>
          <a:ext cx="2743200" cy="2344741"/>
        </p:xfrm>
        <a:graphic>
          <a:graphicData uri="http://schemas.openxmlformats.org/drawingml/2006/table">
            <a:tbl>
              <a:tblPr/>
              <a:tblGrid>
                <a:gridCol w="388938"/>
                <a:gridCol w="388937"/>
                <a:gridCol w="387350"/>
                <a:gridCol w="388938"/>
                <a:gridCol w="388937"/>
                <a:gridCol w="388938"/>
                <a:gridCol w="411162"/>
              </a:tblGrid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7675" name="Picture 15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5175" y="5656694"/>
            <a:ext cx="9334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76" name="Rectangle 160"/>
          <p:cNvSpPr>
            <a:spLocks noChangeArrowheads="1"/>
          </p:cNvSpPr>
          <p:nvPr/>
        </p:nvSpPr>
        <p:spPr bwMode="auto">
          <a:xfrm>
            <a:off x="5259389" y="3581832"/>
            <a:ext cx="1139825" cy="1042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07677" name="TextBox 10"/>
          <p:cNvSpPr txBox="1">
            <a:spLocks noChangeArrowheads="1"/>
          </p:cNvSpPr>
          <p:nvPr/>
        </p:nvSpPr>
        <p:spPr bwMode="auto">
          <a:xfrm>
            <a:off x="2298700" y="1986394"/>
            <a:ext cx="73025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What is the result of filtering the impulse signal (image) </a:t>
            </a:r>
            <a:r>
              <a:rPr lang="en-US" sz="2800" i="1" dirty="0"/>
              <a:t>F </a:t>
            </a:r>
            <a:r>
              <a:rPr lang="en-US" sz="2800" dirty="0"/>
              <a:t>with the arbitrary kernel </a:t>
            </a:r>
            <a:r>
              <a:rPr lang="en-US" sz="2800" i="1" dirty="0"/>
              <a:t>H</a:t>
            </a:r>
            <a:r>
              <a:rPr lang="en-US" sz="2800" dirty="0"/>
              <a:t>?</a:t>
            </a:r>
          </a:p>
        </p:txBody>
      </p:sp>
      <p:sp>
        <p:nvSpPr>
          <p:cNvPr id="107678" name="TextBox 10"/>
          <p:cNvSpPr txBox="1">
            <a:spLocks noChangeArrowheads="1"/>
          </p:cNvSpPr>
          <p:nvPr/>
        </p:nvSpPr>
        <p:spPr bwMode="auto">
          <a:xfrm>
            <a:off x="8542339" y="3592944"/>
            <a:ext cx="17160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/>
              <a:t>?</a:t>
            </a:r>
          </a:p>
        </p:txBody>
      </p:sp>
      <p:pic>
        <p:nvPicPr>
          <p:cNvPr id="107679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 l="64516" t="10376" r="17741" b="-3758"/>
          <a:stretch>
            <a:fillRect/>
          </a:stretch>
        </p:blipFill>
        <p:spPr bwMode="auto">
          <a:xfrm>
            <a:off x="4745039" y="4031094"/>
            <a:ext cx="4016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2308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Kristen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Filtering an impulse signal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22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990600" y="1879602"/>
            <a:ext cx="9282113" cy="4030662"/>
          </a:xfrm>
        </p:spPr>
        <p:txBody>
          <a:bodyPr>
            <a:normAutofit/>
          </a:bodyPr>
          <a:lstStyle/>
          <a:p>
            <a:r>
              <a:rPr lang="en-US" dirty="0"/>
              <a:t>Convolution: </a:t>
            </a:r>
          </a:p>
          <a:p>
            <a:pPr lvl="1"/>
            <a:r>
              <a:rPr lang="en-US" dirty="0"/>
              <a:t>Flip the filter in both dimensions (bottom to top, right to left)</a:t>
            </a:r>
          </a:p>
          <a:p>
            <a:pPr lvl="1"/>
            <a:r>
              <a:rPr lang="en-US" dirty="0"/>
              <a:t>Then apply cross-correlation</a:t>
            </a:r>
          </a:p>
        </p:txBody>
      </p:sp>
      <p:pic>
        <p:nvPicPr>
          <p:cNvPr id="108548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0735" y="3162301"/>
            <a:ext cx="61118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4378325"/>
            <a:ext cx="18716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60839" y="5218114"/>
            <a:ext cx="1825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Notation for convolution operator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4506913" y="4943475"/>
            <a:ext cx="47466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716713" y="4195763"/>
            <a:ext cx="1058862" cy="760412"/>
            <a:chOff x="5192721" y="4195773"/>
            <a:chExt cx="1058877" cy="760425"/>
          </a:xfrm>
        </p:grpSpPr>
        <p:sp>
          <p:nvSpPr>
            <p:cNvPr id="108557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8558" name="TextBox 12"/>
            <p:cNvSpPr txBox="1">
              <a:spLocks noChangeArrowheads="1"/>
            </p:cNvSpPr>
            <p:nvPr/>
          </p:nvSpPr>
          <p:spPr bwMode="auto">
            <a:xfrm>
              <a:off x="5338773" y="4305312"/>
              <a:ext cx="9128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000" dirty="0"/>
                <a:t>F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739064" y="4195763"/>
            <a:ext cx="1971675" cy="2044700"/>
            <a:chOff x="6470676" y="4195773"/>
            <a:chExt cx="1971702" cy="2044728"/>
          </a:xfrm>
        </p:grpSpPr>
        <p:sp>
          <p:nvSpPr>
            <p:cNvPr id="108555" name="Rectangle 10"/>
            <p:cNvSpPr>
              <a:spLocks noChangeArrowheads="1"/>
            </p:cNvSpPr>
            <p:nvPr/>
          </p:nvSpPr>
          <p:spPr bwMode="auto">
            <a:xfrm>
              <a:off x="6470676" y="4195773"/>
              <a:ext cx="1971702" cy="204472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8556" name="TextBox 13"/>
            <p:cNvSpPr txBox="1">
              <a:spLocks noChangeArrowheads="1"/>
            </p:cNvSpPr>
            <p:nvPr/>
          </p:nvSpPr>
          <p:spPr bwMode="auto">
            <a:xfrm>
              <a:off x="7200936" y="4999059"/>
              <a:ext cx="9128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000" dirty="0"/>
                <a:t>H</a:t>
              </a:r>
            </a:p>
          </p:txBody>
        </p:sp>
      </p:grpSp>
      <p:pic>
        <p:nvPicPr>
          <p:cNvPr id="20" name="Picture 19" descr="f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4614" y="4195764"/>
            <a:ext cx="10953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2308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Kristen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Convolution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24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C 0.02465 -0.01922 0.0493 -0.03843 0.1 -0.04607 C 0.15069 -0.05371 0.30503 -0.05047 0.30382 -0.04607 C 0.3026 -0.04167 0.09479 -0.02847 0.09236 -0.02037 C 0.08993 -0.01227 0.29028 -0.00209 0.28941 0.00278 C 0.28854 0.00764 0.08507 0.00416 0.08663 0.00903 C 0.08819 0.01389 0.2993 0.02083 0.29913 0.03217 C 0.29896 0.04352 0.08507 0.06759 0.08559 0.07708 C 0.08611 0.08657 0.30069 0.08032 0.30191 0.08981 C 0.30312 0.0993 0.09392 0.12407 0.0934 0.13472 C 0.09288 0.14537 0.3 0.13912 0.29913 0.15393 C 0.29826 0.16875 0.08819 0.21088 0.08854 0.22315 C 0.08889 0.23541 0.19496 0.23171 0.30104 0.22824 " pathEditMode="relative" ptsTypes="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 bldLvl="2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342" y="2064839"/>
            <a:ext cx="59880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2517" y="3221877"/>
            <a:ext cx="18716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4830" y="4279941"/>
            <a:ext cx="58785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22517" y="5481584"/>
            <a:ext cx="18986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TextBox 7"/>
          <p:cNvSpPr txBox="1">
            <a:spLocks noChangeArrowheads="1"/>
          </p:cNvSpPr>
          <p:nvPr/>
        </p:nvSpPr>
        <p:spPr bwMode="auto">
          <a:xfrm>
            <a:off x="528779" y="1626688"/>
            <a:ext cx="2482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/>
              <a:t>Convolution</a:t>
            </a:r>
          </a:p>
        </p:txBody>
      </p:sp>
      <p:sp>
        <p:nvSpPr>
          <p:cNvPr id="109576" name="TextBox 8"/>
          <p:cNvSpPr txBox="1">
            <a:spLocks noChangeArrowheads="1"/>
          </p:cNvSpPr>
          <p:nvPr/>
        </p:nvSpPr>
        <p:spPr bwMode="auto">
          <a:xfrm>
            <a:off x="528779" y="3827678"/>
            <a:ext cx="30348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Cross-correlation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31381" y="5776859"/>
            <a:ext cx="87264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/>
              <a:t>For a Gaussian or box filter, how will the outputs differ?</a:t>
            </a:r>
          </a:p>
          <a:p>
            <a:pPr>
              <a:spcAft>
                <a:spcPts val="600"/>
              </a:spcAft>
            </a:pPr>
            <a:r>
              <a:rPr lang="en-US" sz="2400"/>
              <a:t>If the input is an impulse signal, how will the outputs differ?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44217" y="6492215"/>
            <a:ext cx="2308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Kristen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Convolution vs. correlation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42002" y="2129400"/>
            <a:ext cx="39549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latin typeface="Courier" pitchFamily="49" charset="0"/>
              </a:rPr>
              <a:t>G=filter2(H,F); </a:t>
            </a:r>
            <a:r>
              <a:rPr lang="en-US" sz="2400" dirty="0" smtClean="0">
                <a:latin typeface="Calibri (Body)"/>
              </a:rPr>
              <a:t>or </a:t>
            </a:r>
          </a:p>
          <a:p>
            <a:pPr lvl="1"/>
            <a:r>
              <a:rPr lang="en-US" sz="2400" dirty="0" smtClean="0">
                <a:latin typeface="Courier" pitchFamily="49" charset="0"/>
              </a:rPr>
              <a:t>G=</a:t>
            </a:r>
            <a:r>
              <a:rPr lang="en-US" sz="2400" dirty="0" err="1" smtClean="0">
                <a:latin typeface="Courier" pitchFamily="49" charset="0"/>
              </a:rPr>
              <a:t>imfilter</a:t>
            </a:r>
            <a:r>
              <a:rPr lang="en-US" sz="2400" dirty="0" smtClean="0">
                <a:latin typeface="Courier" pitchFamily="49" charset="0"/>
              </a:rPr>
              <a:t>(F,H);</a:t>
            </a:r>
            <a:endParaRPr lang="en-US" sz="2400" dirty="0">
              <a:latin typeface="Courier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42002" y="4481702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latin typeface="Courier" pitchFamily="49" charset="0"/>
              </a:rPr>
              <a:t>G=conv2(H,F);</a:t>
            </a:r>
            <a:endParaRPr lang="en-US" sz="2400" dirty="0">
              <a:latin typeface="Couri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2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Albedo: fraction of light that is reflected</a:t>
            </a:r>
          </a:p>
          <a:p>
            <a:pPr lvl="1"/>
            <a:r>
              <a:rPr lang="en-US" dirty="0" smtClean="0"/>
              <a:t>Determines color (amount reflected at each wavelength)</a:t>
            </a:r>
          </a:p>
          <a:p>
            <a:endParaRPr lang="en-US" dirty="0" smtClean="0"/>
          </a:p>
        </p:txBody>
      </p:sp>
      <p:pic>
        <p:nvPicPr>
          <p:cNvPr id="13314" name="Picture 2" descr="http://www.mostbuying.com/images/201009/goods_img/4124_P_1284114074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72400" y="302963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low albedo (hard to see shape)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048500" y="3352800"/>
            <a:ext cx="723900" cy="224842"/>
          </a:xfrm>
          <a:prstGeom prst="straightConnector1">
            <a:avLst/>
          </a:prstGeom>
          <a:ln>
            <a:solidFill>
              <a:srgbClr val="32000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172608" y="4625392"/>
            <a:ext cx="632591" cy="156158"/>
          </a:xfrm>
          <a:prstGeom prst="straightConnector1">
            <a:avLst/>
          </a:prstGeom>
          <a:ln>
            <a:solidFill>
              <a:srgbClr val="32000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77208" y="4781550"/>
            <a:ext cx="177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albedo</a:t>
            </a:r>
          </a:p>
        </p:txBody>
      </p:sp>
      <p:sp>
        <p:nvSpPr>
          <p:cNvPr id="9" name="Rectangle 8"/>
          <p:cNvSpPr/>
          <p:nvPr/>
        </p:nvSpPr>
        <p:spPr>
          <a:xfrm>
            <a:off x="82446" y="6482208"/>
            <a:ext cx="2037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3277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7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7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7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278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9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9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9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32772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sp>
        <p:nvSpPr>
          <p:cNvPr id="32773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32774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9664232" y="6496960"/>
            <a:ext cx="23811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Lowe (UBC)</a:t>
            </a:r>
          </a:p>
        </p:txBody>
      </p:sp>
    </p:spTree>
    <p:extLst>
      <p:ext uri="{BB962C8B-B14F-4D97-AF65-F5344CB8AC3E}">
        <p14:creationId xmlns:p14="http://schemas.microsoft.com/office/powerpoint/2010/main" val="250059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33801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2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3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4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5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3806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7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8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9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10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1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2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3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4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5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6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7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379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7" name="Text Box 23"/>
          <p:cNvSpPr txBox="1">
            <a:spLocks noChangeArrowheads="1"/>
          </p:cNvSpPr>
          <p:nvPr/>
        </p:nvSpPr>
        <p:spPr bwMode="auto">
          <a:xfrm>
            <a:off x="2651126" y="468947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sp>
        <p:nvSpPr>
          <p:cNvPr id="33798" name="Text Box 24"/>
          <p:cNvSpPr txBox="1">
            <a:spLocks noChangeArrowheads="1"/>
          </p:cNvSpPr>
          <p:nvPr/>
        </p:nvSpPr>
        <p:spPr bwMode="auto">
          <a:xfrm>
            <a:off x="7848600" y="4724401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" pitchFamily="18" charset="0"/>
              </a:rPr>
              <a:t>Filtered </a:t>
            </a:r>
          </a:p>
          <a:p>
            <a:r>
              <a:rPr lang="en-US">
                <a:latin typeface="Times" pitchFamily="18" charset="0"/>
              </a:rPr>
              <a:t>(no change)</a:t>
            </a:r>
          </a:p>
        </p:txBody>
      </p:sp>
      <p:pic>
        <p:nvPicPr>
          <p:cNvPr id="33799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9664232" y="6496960"/>
            <a:ext cx="23811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Lowe (UBC)</a:t>
            </a:r>
          </a:p>
        </p:txBody>
      </p:sp>
    </p:spTree>
    <p:extLst>
      <p:ext uri="{BB962C8B-B14F-4D97-AF65-F5344CB8AC3E}">
        <p14:creationId xmlns:p14="http://schemas.microsoft.com/office/powerpoint/2010/main" val="38595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348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48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4820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1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sp>
        <p:nvSpPr>
          <p:cNvPr id="34822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9664232" y="6496960"/>
            <a:ext cx="23811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Lowe (UBC)</a:t>
            </a:r>
          </a:p>
        </p:txBody>
      </p:sp>
    </p:spTree>
    <p:extLst>
      <p:ext uri="{BB962C8B-B14F-4D97-AF65-F5344CB8AC3E}">
        <p14:creationId xmlns:p14="http://schemas.microsoft.com/office/powerpoint/2010/main" val="31857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3585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585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5844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5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pic>
        <p:nvPicPr>
          <p:cNvPr id="35846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8001000" y="2667001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5847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Text Box 25"/>
          <p:cNvSpPr txBox="1">
            <a:spLocks noChangeArrowheads="1"/>
          </p:cNvSpPr>
          <p:nvPr/>
        </p:nvSpPr>
        <p:spPr bwMode="auto">
          <a:xfrm>
            <a:off x="8077200" y="4724401"/>
            <a:ext cx="121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Shifted left</a:t>
            </a:r>
          </a:p>
          <a:p>
            <a:r>
              <a:rPr lang="en-US">
                <a:latin typeface="Times" pitchFamily="18" charset="0"/>
              </a:rPr>
              <a:t>By 1 pixel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9664232" y="6496960"/>
            <a:ext cx="23811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Lowe (UBC)</a:t>
            </a:r>
          </a:p>
        </p:txBody>
      </p:sp>
    </p:spTree>
    <p:extLst>
      <p:ext uri="{BB962C8B-B14F-4D97-AF65-F5344CB8AC3E}">
        <p14:creationId xmlns:p14="http://schemas.microsoft.com/office/powerpoint/2010/main" val="12411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1" y="25908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193926" y="461327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36892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894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5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6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7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8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9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0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1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2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3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4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5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6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7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8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9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10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6893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870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36875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6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7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8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9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36880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1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2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3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4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5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6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7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8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9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90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91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36871" name="Text Box 43"/>
          <p:cNvSpPr txBox="1">
            <a:spLocks noChangeArrowheads="1"/>
          </p:cNvSpPr>
          <p:nvPr/>
        </p:nvSpPr>
        <p:spPr bwMode="auto">
          <a:xfrm>
            <a:off x="586740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36872" name="Text Box 44"/>
          <p:cNvSpPr txBox="1">
            <a:spLocks noChangeArrowheads="1"/>
          </p:cNvSpPr>
          <p:nvPr/>
        </p:nvSpPr>
        <p:spPr bwMode="auto">
          <a:xfrm>
            <a:off x="8991600" y="28956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36873" name="Text Box 45"/>
          <p:cNvSpPr txBox="1">
            <a:spLocks noChangeArrowheads="1"/>
          </p:cNvSpPr>
          <p:nvPr/>
        </p:nvSpPr>
        <p:spPr bwMode="auto">
          <a:xfrm>
            <a:off x="4419600" y="43434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" pitchFamily="18" charset="0"/>
              </a:rPr>
              <a:t>(Note that filter sums to 1)</a:t>
            </a: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9664232" y="6496960"/>
            <a:ext cx="23811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Lowe (UBC)</a:t>
            </a:r>
          </a:p>
        </p:txBody>
      </p:sp>
    </p:spTree>
    <p:extLst>
      <p:ext uri="{BB962C8B-B14F-4D97-AF65-F5344CB8AC3E}">
        <p14:creationId xmlns:p14="http://schemas.microsoft.com/office/powerpoint/2010/main" val="30005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1" y="25908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193926" y="461327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18" charset="0"/>
              </a:rPr>
              <a:t>Original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3791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91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1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2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2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791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894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3789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3790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0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37895" name="Text Box 43"/>
          <p:cNvSpPr txBox="1">
            <a:spLocks noChangeArrowheads="1"/>
          </p:cNvSpPr>
          <p:nvPr/>
        </p:nvSpPr>
        <p:spPr bwMode="auto">
          <a:xfrm>
            <a:off x="586740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3789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441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Sharpening filter</a:t>
            </a:r>
          </a:p>
          <a:p>
            <a:pPr lvl="1">
              <a:buFontTx/>
              <a:buChar char="-"/>
            </a:pPr>
            <a:r>
              <a:rPr lang="en-US"/>
              <a:t> Accentuates differences with local average</a:t>
            </a:r>
          </a:p>
        </p:txBody>
      </p:sp>
      <p:pic>
        <p:nvPicPr>
          <p:cNvPr id="37897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1" y="2514601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9664232" y="6496960"/>
            <a:ext cx="23811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Lowe (UBC)</a:t>
            </a:r>
          </a:p>
        </p:txBody>
      </p:sp>
    </p:spTree>
    <p:extLst>
      <p:ext uri="{BB962C8B-B14F-4D97-AF65-F5344CB8AC3E}">
        <p14:creationId xmlns:p14="http://schemas.microsoft.com/office/powerpoint/2010/main" val="5894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t="18013"/>
          <a:stretch>
            <a:fillRect/>
          </a:stretch>
        </p:blipFill>
        <p:spPr bwMode="auto">
          <a:xfrm>
            <a:off x="2286001" y="1676400"/>
            <a:ext cx="7586663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Sharpening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9664232" y="6496960"/>
            <a:ext cx="23811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David Lowe (UBC)</a:t>
            </a:r>
          </a:p>
        </p:txBody>
      </p:sp>
    </p:spTree>
    <p:extLst>
      <p:ext uri="{BB962C8B-B14F-4D97-AF65-F5344CB8AC3E}">
        <p14:creationId xmlns:p14="http://schemas.microsoft.com/office/powerpoint/2010/main" val="253365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filters</a:t>
            </a:r>
          </a:p>
        </p:txBody>
      </p:sp>
      <p:grpSp>
        <p:nvGrpSpPr>
          <p:cNvPr id="39939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0" cy="1371600"/>
            <a:chOff x="144" y="144"/>
            <a:chExt cx="1152" cy="1136"/>
          </a:xfrm>
        </p:grpSpPr>
        <p:sp>
          <p:nvSpPr>
            <p:cNvPr id="3994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994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994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994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3994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994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3995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995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995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6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9940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3716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976" y="13716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78293" y="6019800"/>
            <a:ext cx="1855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Vertical Edge</a:t>
            </a:r>
          </a:p>
          <a:p>
            <a:pPr algn="ctr"/>
            <a:r>
              <a:rPr lang="en-US" sz="2000"/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0" y="4648200"/>
            <a:ext cx="702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426118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filters</a:t>
            </a:r>
          </a:p>
        </p:txBody>
      </p:sp>
      <p:grpSp>
        <p:nvGrpSpPr>
          <p:cNvPr id="40963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0" cy="1371600"/>
            <a:chOff x="144" y="144"/>
            <a:chExt cx="1152" cy="1136"/>
          </a:xfrm>
        </p:grpSpPr>
        <p:sp>
          <p:nvSpPr>
            <p:cNvPr id="40969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40970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40971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40972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40973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40974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40975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40976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40977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40978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79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0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1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2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3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4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5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78293" y="6019800"/>
            <a:ext cx="1855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Horizontal Edge</a:t>
            </a:r>
          </a:p>
          <a:p>
            <a:pPr algn="ctr"/>
            <a:r>
              <a:rPr lang="en-US" sz="2000"/>
              <a:t>(absolute value)</a:t>
            </a:r>
          </a:p>
        </p:txBody>
      </p:sp>
      <p:pic>
        <p:nvPicPr>
          <p:cNvPr id="40965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3716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8976" y="13716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0" y="4659313"/>
            <a:ext cx="702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85312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gradient filters</a:t>
            </a:r>
            <a:endParaRPr lang="en-US" dirty="0"/>
          </a:p>
        </p:txBody>
      </p:sp>
      <p:grpSp>
        <p:nvGrpSpPr>
          <p:cNvPr id="4" name="Group 5"/>
          <p:cNvGrpSpPr>
            <a:grpSpLocks noChangeAspect="1"/>
          </p:cNvGrpSpPr>
          <p:nvPr/>
        </p:nvGrpSpPr>
        <p:grpSpPr bwMode="auto">
          <a:xfrm>
            <a:off x="3597275" y="3124200"/>
            <a:ext cx="1390650" cy="1371600"/>
            <a:chOff x="144" y="144"/>
            <a:chExt cx="1152" cy="1136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1</a:t>
              </a: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-1</a:t>
              </a: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grpSp>
        <p:nvGrpSpPr>
          <p:cNvPr id="22" name="Group 5"/>
          <p:cNvGrpSpPr>
            <a:grpSpLocks noChangeAspect="1"/>
          </p:cNvGrpSpPr>
          <p:nvPr/>
        </p:nvGrpSpPr>
        <p:grpSpPr bwMode="auto">
          <a:xfrm>
            <a:off x="6572989" y="3094463"/>
            <a:ext cx="1390650" cy="1371600"/>
            <a:chOff x="144" y="144"/>
            <a:chExt cx="1152" cy="1136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1</a:t>
              </a: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3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-1</a:t>
              </a:r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grpSp>
        <p:nvGrpSpPr>
          <p:cNvPr id="40" name="Group 5"/>
          <p:cNvGrpSpPr>
            <a:grpSpLocks noChangeAspect="1"/>
          </p:cNvGrpSpPr>
          <p:nvPr/>
        </p:nvGrpSpPr>
        <p:grpSpPr bwMode="auto">
          <a:xfrm>
            <a:off x="3597275" y="5105804"/>
            <a:ext cx="1390650" cy="456395"/>
            <a:chOff x="144" y="523"/>
            <a:chExt cx="1152" cy="378"/>
          </a:xfrm>
        </p:grpSpPr>
        <p:sp>
          <p:nvSpPr>
            <p:cNvPr id="44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1</a:t>
              </a:r>
            </a:p>
          </p:txBody>
        </p:sp>
        <p:sp>
          <p:nvSpPr>
            <p:cNvPr id="45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46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-1</a:t>
              </a:r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1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2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3" name="Line 18"/>
            <p:cNvSpPr>
              <a:spLocks noChangeShapeType="1"/>
            </p:cNvSpPr>
            <p:nvPr/>
          </p:nvSpPr>
          <p:spPr bwMode="auto">
            <a:xfrm flipV="1">
              <a:off x="165" y="901"/>
              <a:ext cx="1131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>
              <a:off x="152" y="523"/>
              <a:ext cx="0" cy="37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5" name="Line 20"/>
            <p:cNvSpPr>
              <a:spLocks noChangeShapeType="1"/>
            </p:cNvSpPr>
            <p:nvPr/>
          </p:nvSpPr>
          <p:spPr bwMode="auto">
            <a:xfrm>
              <a:off x="528" y="523"/>
              <a:ext cx="0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6" name="Line 21"/>
            <p:cNvSpPr>
              <a:spLocks noChangeShapeType="1"/>
            </p:cNvSpPr>
            <p:nvPr/>
          </p:nvSpPr>
          <p:spPr bwMode="auto">
            <a:xfrm>
              <a:off x="912" y="523"/>
              <a:ext cx="0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57" name="Line 22"/>
            <p:cNvSpPr>
              <a:spLocks noChangeShapeType="1"/>
            </p:cNvSpPr>
            <p:nvPr/>
          </p:nvSpPr>
          <p:spPr bwMode="auto">
            <a:xfrm>
              <a:off x="1296" y="523"/>
              <a:ext cx="0" cy="37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097675" y="460030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87919" y="2657962"/>
            <a:ext cx="202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Gradient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206" y="2657962"/>
            <a:ext cx="176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Gradient</a:t>
            </a:r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 rot="5400000">
            <a:off x="8396503" y="3519214"/>
            <a:ext cx="1390650" cy="463639"/>
            <a:chOff x="144" y="520"/>
            <a:chExt cx="1152" cy="384"/>
          </a:xfrm>
        </p:grpSpPr>
        <p:sp>
          <p:nvSpPr>
            <p:cNvPr id="62" name="Rectangle 9"/>
            <p:cNvSpPr>
              <a:spLocks noChangeArrowheads="1"/>
            </p:cNvSpPr>
            <p:nvPr/>
          </p:nvSpPr>
          <p:spPr bwMode="auto">
            <a:xfrm rot="16200000"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1</a:t>
              </a:r>
            </a:p>
          </p:txBody>
        </p:sp>
        <p:sp>
          <p:nvSpPr>
            <p:cNvPr id="63" name="Rectangle 10"/>
            <p:cNvSpPr>
              <a:spLocks noChangeArrowheads="1"/>
            </p:cNvSpPr>
            <p:nvPr/>
          </p:nvSpPr>
          <p:spPr bwMode="auto">
            <a:xfrm rot="16200000"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0</a:t>
              </a:r>
            </a:p>
          </p:txBody>
        </p:sp>
        <p:sp>
          <p:nvSpPr>
            <p:cNvPr id="64" name="Rectangle 11"/>
            <p:cNvSpPr>
              <a:spLocks noChangeArrowheads="1"/>
            </p:cNvSpPr>
            <p:nvPr/>
          </p:nvSpPr>
          <p:spPr bwMode="auto">
            <a:xfrm rot="16200000">
              <a:off x="157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-1</a:t>
              </a:r>
            </a:p>
          </p:txBody>
        </p:sp>
        <p:sp>
          <p:nvSpPr>
            <p:cNvPr id="65" name="Line 15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6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7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 flipV="1">
              <a:off x="165" y="901"/>
              <a:ext cx="1131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69" name="Line 19"/>
            <p:cNvSpPr>
              <a:spLocks noChangeShapeType="1"/>
            </p:cNvSpPr>
            <p:nvPr/>
          </p:nvSpPr>
          <p:spPr bwMode="auto">
            <a:xfrm>
              <a:off x="152" y="523"/>
              <a:ext cx="0" cy="37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70" name="Line 20"/>
            <p:cNvSpPr>
              <a:spLocks noChangeShapeType="1"/>
            </p:cNvSpPr>
            <p:nvPr/>
          </p:nvSpPr>
          <p:spPr bwMode="auto">
            <a:xfrm>
              <a:off x="528" y="523"/>
              <a:ext cx="0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>
              <a:off x="912" y="523"/>
              <a:ext cx="0" cy="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72" name="Line 22"/>
            <p:cNvSpPr>
              <a:spLocks noChangeShapeType="1"/>
            </p:cNvSpPr>
            <p:nvPr/>
          </p:nvSpPr>
          <p:spPr bwMode="auto">
            <a:xfrm>
              <a:off x="1296" y="523"/>
              <a:ext cx="0" cy="37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8277611" y="353132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1867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models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Specular reflection: mirror-like</a:t>
            </a:r>
          </a:p>
          <a:p>
            <a:pPr lvl="1"/>
            <a:r>
              <a:rPr lang="en-US" dirty="0" smtClean="0"/>
              <a:t>Light reflects at incident angle</a:t>
            </a:r>
          </a:p>
          <a:p>
            <a:pPr lvl="1"/>
            <a:r>
              <a:rPr lang="en-US" dirty="0" smtClean="0"/>
              <a:t>Reflection color = incoming light color</a:t>
            </a:r>
            <a:endParaRPr lang="en-US" dirty="0"/>
          </a:p>
        </p:txBody>
      </p:sp>
      <p:pic>
        <p:nvPicPr>
          <p:cNvPr id="12290" name="Picture 2" descr="http://static.panoramio.com/photos/original/66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08" y="3140439"/>
            <a:ext cx="4722058" cy="358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33601" y="4304792"/>
            <a:ext cx="2284641" cy="1601287"/>
            <a:chOff x="5578366" y="2931248"/>
            <a:chExt cx="3333750" cy="23366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578366" y="5267848"/>
              <a:ext cx="250031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8435866" y="2931248"/>
              <a:ext cx="476250" cy="4762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 rot="5400000">
              <a:off x="6828524" y="3516346"/>
              <a:ext cx="1855683" cy="14984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>
              <a:off x="6264166" y="4610624"/>
              <a:ext cx="742950" cy="58281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82446" y="6482208"/>
            <a:ext cx="2037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9876"/>
            <a:ext cx="10515600" cy="5212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Write as filtering operations, plus some </a:t>
            </a:r>
            <a:r>
              <a:rPr lang="en-US" dirty="0" err="1" smtClean="0"/>
              <a:t>pointwise</a:t>
            </a:r>
            <a:r>
              <a:rPr lang="en-US" dirty="0" smtClean="0"/>
              <a:t> operations: +, -, .*,&gt;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 of four adjacent neighbors plus 1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 of squared values of 3x3 windows around each pixel: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 startAt="3"/>
            </a:pPr>
            <a:r>
              <a:rPr lang="en-US" dirty="0"/>
              <a:t>Center pixel value is larger than the average of the pixel values to the left and right:</a:t>
            </a:r>
          </a:p>
          <a:p>
            <a:pPr marL="514350" indent="-514350">
              <a:buAutoNum type="arabicPeriod" startAt="3"/>
            </a:pPr>
            <a:endParaRPr lang="en-US" dirty="0"/>
          </a:p>
          <a:p>
            <a:pPr marL="514350" indent="-514350">
              <a:buAutoNum type="arabicPeriod" startAt="2"/>
            </a:pPr>
            <a:endParaRPr lang="en-US" dirty="0"/>
          </a:p>
        </p:txBody>
      </p:sp>
      <p:graphicFrame>
        <p:nvGraphicFramePr>
          <p:cNvPr id="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579230"/>
              </p:ext>
            </p:extLst>
          </p:nvPr>
        </p:nvGraphicFramePr>
        <p:xfrm>
          <a:off x="7072471" y="3920696"/>
          <a:ext cx="3913981" cy="668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2" name="Equation" r:id="rId3" imgW="2082600" imgH="355320" progId="Equation.3">
                  <p:embed/>
                </p:oleObj>
              </mc:Choice>
              <mc:Fallback>
                <p:oleObj name="Equation" r:id="rId3" imgW="20826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471" y="3920696"/>
                        <a:ext cx="3913981" cy="668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795504"/>
              </p:ext>
            </p:extLst>
          </p:nvPr>
        </p:nvGraphicFramePr>
        <p:xfrm>
          <a:off x="4124483" y="5520313"/>
          <a:ext cx="6861969" cy="84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Equation" r:id="rId5" imgW="3479760" imgH="431640" progId="Equation.3">
                  <p:embed/>
                </p:oleObj>
              </mc:Choice>
              <mc:Fallback>
                <p:oleObj name="Equation" r:id="rId5" imgW="3479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483" y="5520313"/>
                        <a:ext cx="6861969" cy="84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716039"/>
              </p:ext>
            </p:extLst>
          </p:nvPr>
        </p:nvGraphicFramePr>
        <p:xfrm>
          <a:off x="6888796" y="2795439"/>
          <a:ext cx="4281329" cy="681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Equation" r:id="rId7" imgW="2234880" imgH="355320" progId="Equation.3">
                  <p:embed/>
                </p:oleObj>
              </mc:Choice>
              <mc:Fallback>
                <p:oleObj name="Equation" r:id="rId7" imgW="2234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796" y="2795439"/>
                        <a:ext cx="4281329" cy="681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84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properties of linear filters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6866" y="1690688"/>
            <a:ext cx="9531245" cy="5013226"/>
          </a:xfrm>
        </p:spPr>
        <p:txBody>
          <a:bodyPr/>
          <a:lstStyle/>
          <a:p>
            <a:pPr marL="0">
              <a:buNone/>
              <a:defRPr/>
            </a:pPr>
            <a:endParaRPr lang="en-US" b="1" dirty="0" smtClean="0"/>
          </a:p>
          <a:p>
            <a:pPr marL="0">
              <a:buNone/>
              <a:defRPr/>
            </a:pPr>
            <a:r>
              <a:rPr lang="en-US" b="1" dirty="0" smtClean="0"/>
              <a:t>Linearity:</a:t>
            </a:r>
            <a:r>
              <a:rPr lang="en-US" dirty="0" smtClean="0"/>
              <a:t> </a:t>
            </a:r>
          </a:p>
          <a:p>
            <a:pPr marL="0">
              <a:buNone/>
              <a:defRPr/>
            </a:pPr>
            <a:r>
              <a:rPr lang="en-US" sz="2400" dirty="0">
                <a:latin typeface="Courier New" pitchFamily="49" charset="0"/>
                <a:cs typeface="Courier New" pitchFamily="49" charset="0"/>
              </a:rPr>
              <a:t>filter(f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+ 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 = filter(f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 + filter(f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3600" dirty="0">
              <a:latin typeface="Courier New" pitchFamily="49" charset="0"/>
              <a:cs typeface="Courier New" pitchFamily="49" charset="0"/>
            </a:endParaRPr>
          </a:p>
          <a:p>
            <a:pPr marL="0">
              <a:buNone/>
              <a:defRPr/>
            </a:pPr>
            <a:endParaRPr lang="en-US" b="1" dirty="0" smtClean="0"/>
          </a:p>
          <a:p>
            <a:pPr marL="0">
              <a:buNone/>
              <a:defRPr/>
            </a:pPr>
            <a:r>
              <a:rPr lang="en-US" b="1" dirty="0" smtClean="0"/>
              <a:t>Shift invariance:</a:t>
            </a:r>
            <a:r>
              <a:rPr lang="en-US" dirty="0" smtClean="0"/>
              <a:t> same behavior regardless of pixel location</a:t>
            </a:r>
          </a:p>
          <a:p>
            <a:pPr marL="0">
              <a:buNone/>
              <a:defRPr/>
            </a:pPr>
            <a:r>
              <a:rPr lang="en-US" sz="2400" dirty="0">
                <a:latin typeface="Courier New" pitchFamily="49" charset="0"/>
                <a:cs typeface="Courier New" pitchFamily="49" charset="0"/>
              </a:rPr>
              <a:t>filter(shift(f)) = shift(filter(f))</a:t>
            </a:r>
          </a:p>
          <a:p>
            <a:pPr marL="0">
              <a:buNone/>
              <a:defRPr/>
            </a:pPr>
            <a:endParaRPr lang="en-US" dirty="0" smtClean="0"/>
          </a:p>
          <a:p>
            <a:pPr marL="0">
              <a:buNone/>
              <a:defRPr/>
            </a:pPr>
            <a:r>
              <a:rPr lang="en-US" dirty="0" smtClean="0"/>
              <a:t>Any linear, shift-invariant operator can be represented as a convolution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8880475" y="6550026"/>
            <a:ext cx="15661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S.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978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properties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6492"/>
            <a:ext cx="9829800" cy="4916774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Commutative: 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dirty="0"/>
              <a:t> = </a:t>
            </a:r>
            <a:r>
              <a:rPr lang="en-US" i="1" dirty="0"/>
              <a:t>b</a:t>
            </a:r>
            <a:r>
              <a:rPr lang="en-US" dirty="0"/>
              <a:t> * </a:t>
            </a:r>
            <a:r>
              <a:rPr lang="en-US" i="1" dirty="0"/>
              <a:t>a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Conceptually no difference between filter and signal</a:t>
            </a:r>
          </a:p>
          <a:p>
            <a:pPr>
              <a:buFontTx/>
              <a:buChar char="•"/>
              <a:defRPr/>
            </a:pPr>
            <a:endParaRPr lang="en-US" dirty="0"/>
          </a:p>
          <a:p>
            <a:pPr>
              <a:buFontTx/>
              <a:buChar char="•"/>
              <a:defRPr/>
            </a:pPr>
            <a:r>
              <a:rPr lang="en-US" dirty="0"/>
              <a:t>Associative: </a:t>
            </a:r>
            <a:r>
              <a:rPr lang="en-US" i="1" dirty="0"/>
              <a:t>a</a:t>
            </a:r>
            <a:r>
              <a:rPr lang="en-US" dirty="0"/>
              <a:t> * (</a:t>
            </a:r>
            <a:r>
              <a:rPr lang="en-US" i="1" dirty="0"/>
              <a:t>b</a:t>
            </a:r>
            <a:r>
              <a:rPr lang="en-US" dirty="0"/>
              <a:t> * </a:t>
            </a:r>
            <a:r>
              <a:rPr lang="en-US" i="1" dirty="0"/>
              <a:t>c</a:t>
            </a:r>
            <a:r>
              <a:rPr lang="en-US" dirty="0"/>
              <a:t>) = 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dirty="0"/>
              <a:t>) * </a:t>
            </a:r>
            <a:r>
              <a:rPr lang="en-US" i="1" dirty="0"/>
              <a:t>c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Often apply several filters one after another: (((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) * 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dirty="0"/>
              <a:t>) * </a:t>
            </a:r>
            <a:r>
              <a:rPr lang="en-US" i="1" dirty="0"/>
              <a:t>b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This is equivalent to applying one filter: a * (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>
              <a:buFontTx/>
              <a:buChar char="•"/>
              <a:defRPr/>
            </a:pPr>
            <a:endParaRPr lang="en-US" dirty="0"/>
          </a:p>
          <a:p>
            <a:pPr>
              <a:buFontTx/>
              <a:buChar char="•"/>
              <a:defRPr/>
            </a:pPr>
            <a:r>
              <a:rPr lang="en-US" dirty="0"/>
              <a:t>Distributes over addition: </a:t>
            </a:r>
            <a:r>
              <a:rPr lang="en-US" i="1" dirty="0"/>
              <a:t>a</a:t>
            </a:r>
            <a:r>
              <a:rPr lang="en-US" dirty="0"/>
              <a:t> * (</a:t>
            </a:r>
            <a:r>
              <a:rPr lang="en-US" i="1" dirty="0"/>
              <a:t>b</a:t>
            </a:r>
            <a:r>
              <a:rPr lang="en-US" dirty="0"/>
              <a:t> + </a:t>
            </a:r>
            <a:r>
              <a:rPr lang="en-US" i="1" dirty="0"/>
              <a:t>c</a:t>
            </a:r>
            <a:r>
              <a:rPr lang="en-US" dirty="0"/>
              <a:t>) = 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dirty="0"/>
              <a:t>) + 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c</a:t>
            </a:r>
            <a:r>
              <a:rPr lang="en-US" dirty="0"/>
              <a:t>)</a:t>
            </a:r>
          </a:p>
          <a:p>
            <a:pPr>
              <a:buFontTx/>
              <a:buChar char="•"/>
              <a:defRPr/>
            </a:pPr>
            <a:endParaRPr lang="en-US" dirty="0"/>
          </a:p>
          <a:p>
            <a:pPr>
              <a:buFontTx/>
              <a:buChar char="•"/>
              <a:defRPr/>
            </a:pPr>
            <a:r>
              <a:rPr lang="en-US" dirty="0"/>
              <a:t>Scalars factor out: </a:t>
            </a:r>
            <a:r>
              <a:rPr lang="en-US" i="1" dirty="0"/>
              <a:t>ka * b = a * kb = k 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dirty="0"/>
              <a:t>)</a:t>
            </a:r>
          </a:p>
          <a:p>
            <a:pPr>
              <a:buFontTx/>
              <a:buChar char="•"/>
              <a:defRPr/>
            </a:pPr>
            <a:endParaRPr lang="en-US" dirty="0"/>
          </a:p>
          <a:p>
            <a:pPr>
              <a:buFontTx/>
              <a:buChar char="•"/>
              <a:defRPr/>
            </a:pPr>
            <a:r>
              <a:rPr lang="en-US" dirty="0"/>
              <a:t>Identity: unit impulse </a:t>
            </a:r>
            <a:r>
              <a:rPr lang="en-US" i="1" dirty="0"/>
              <a:t>e</a:t>
            </a:r>
            <a:r>
              <a:rPr lang="en-US" dirty="0"/>
              <a:t> = [0, 0, 1, 0, 0],</a:t>
            </a:r>
            <a:br>
              <a:rPr lang="en-US" dirty="0"/>
            </a:b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e</a:t>
            </a:r>
            <a:r>
              <a:rPr lang="en-US" dirty="0"/>
              <a:t> = </a:t>
            </a:r>
            <a:r>
              <a:rPr lang="en-US" i="1" dirty="0"/>
              <a:t>a</a:t>
            </a:r>
          </a:p>
          <a:p>
            <a:pPr lvl="1">
              <a:buFontTx/>
              <a:buNone/>
              <a:defRPr/>
            </a:pPr>
            <a:endParaRPr lang="en-US" dirty="0"/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10570701" y="6453266"/>
            <a:ext cx="15661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1100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1133" y="1690688"/>
            <a:ext cx="9464467" cy="47101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Spatially-weighted average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dirty="0">
              <a:latin typeface="Courier New" pitchFamily="49" charset="0"/>
            </a:endParaRPr>
          </a:p>
        </p:txBody>
      </p:sp>
      <p:pic>
        <p:nvPicPr>
          <p:cNvPr id="45059" name="Picture 4" descr="realgaussian"/>
          <p:cNvPicPr>
            <a:picLocks noChangeAspect="1" noChangeArrowheads="1"/>
          </p:cNvPicPr>
          <p:nvPr/>
        </p:nvPicPr>
        <p:blipFill>
          <a:blip r:embed="rId4" cstate="print"/>
          <a:srcRect l="3360" t="15573" b="4480"/>
          <a:stretch>
            <a:fillRect/>
          </a:stretch>
        </p:blipFill>
        <p:spPr bwMode="auto">
          <a:xfrm>
            <a:off x="1752601" y="2920528"/>
            <a:ext cx="294322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920527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5490" y="5130327"/>
            <a:ext cx="3975752" cy="120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6961188" y="3206277"/>
            <a:ext cx="347821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ahoma" pitchFamily="34" charset="0"/>
              </a:rPr>
              <a:t>0.003   0.013   0.022   0.013   0.003</a:t>
            </a:r>
          </a:p>
          <a:p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r>
              <a:rPr lang="en-US" sz="1600">
                <a:latin typeface="Tahoma" pitchFamily="34" charset="0"/>
              </a:rPr>
              <a:t>0.022   0.097   0.159   0.097   0.022</a:t>
            </a:r>
          </a:p>
          <a:p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r>
              <a:rPr lang="en-US" sz="1600">
                <a:latin typeface="Tahoma" pitchFamily="34" charset="0"/>
              </a:rPr>
              <a:t>0.003   0.013   0.022   0.013   0.003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8115300" y="4763615"/>
            <a:ext cx="140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  <a:sym typeface="Symbol" pitchFamily="18" charset="2"/>
              </a:rPr>
              <a:t>5 x 5,  = 1</a:t>
            </a:r>
            <a:endParaRPr lang="en-US">
              <a:latin typeface="Tahoma" pitchFamily="34" charset="0"/>
            </a:endParaRP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6934200" y="2920527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61660" y="6400800"/>
            <a:ext cx="286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" pitchFamily="18" charset="0"/>
              </a:rPr>
              <a:t>Slide credit: Christopher Rasmussen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/>
              <a:t>Important filter: Gaussian</a:t>
            </a:r>
          </a:p>
        </p:txBody>
      </p:sp>
      <p:sp>
        <p:nvSpPr>
          <p:cNvPr id="13" name="Rectangle 16"/>
          <p:cNvSpPr txBox="1">
            <a:spLocks noChangeArrowheads="1"/>
          </p:cNvSpPr>
          <p:nvPr/>
        </p:nvSpPr>
        <p:spPr>
          <a:xfrm>
            <a:off x="1290638" y="-808037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sz="36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8859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6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Smoothing with Gaussian filter</a:t>
            </a:r>
          </a:p>
        </p:txBody>
      </p:sp>
    </p:spTree>
    <p:extLst>
      <p:ext uri="{BB962C8B-B14F-4D97-AF65-F5344CB8AC3E}">
        <p14:creationId xmlns:p14="http://schemas.microsoft.com/office/powerpoint/2010/main" val="1881882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Smoothing with </a:t>
            </a:r>
            <a:r>
              <a:rPr lang="en-US" dirty="0" smtClean="0">
                <a:solidFill>
                  <a:srgbClr val="000000"/>
                </a:solidFill>
              </a:rPr>
              <a:t>box filter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61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5267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Tx/>
                  <a:buChar char="•"/>
                  <a:defRPr/>
                </a:pPr>
                <a:r>
                  <a:rPr lang="en-US" dirty="0" smtClean="0"/>
                  <a:t>Remove “high-frequency” components from the image (low-pass filter)</a:t>
                </a:r>
              </a:p>
              <a:p>
                <a:pPr lvl="1">
                  <a:buFont typeface="Arial" pitchFamily="34" charset="0"/>
                  <a:buChar char="–"/>
                  <a:defRPr/>
                </a:pPr>
                <a:r>
                  <a:rPr lang="en-US" dirty="0" smtClean="0"/>
                  <a:t>Images become more smooth</a:t>
                </a:r>
              </a:p>
              <a:p>
                <a:pPr>
                  <a:buFontTx/>
                  <a:buChar char="•"/>
                  <a:defRPr/>
                </a:pPr>
                <a:r>
                  <a:rPr lang="en-US" dirty="0" smtClean="0"/>
                  <a:t>Convolution with self is another Gaussian</a:t>
                </a:r>
              </a:p>
              <a:p>
                <a:pPr lvl="1">
                  <a:defRPr/>
                </a:pPr>
                <a:r>
                  <a:rPr lang="en-US" dirty="0" smtClean="0"/>
                  <a:t>So can smooth with small-width kernel, repeat, and get same result as larger-width kernel would have</a:t>
                </a:r>
              </a:p>
              <a:p>
                <a:pPr lvl="1">
                  <a:defRPr/>
                </a:pPr>
                <a:r>
                  <a:rPr lang="en-US" dirty="0" smtClean="0"/>
                  <a:t>Convolving two times with Gaussian kernel of width </a:t>
                </a:r>
                <a:r>
                  <a:rPr lang="en-US" i="1" dirty="0" smtClean="0"/>
                  <a:t>σ</a:t>
                </a:r>
                <a:r>
                  <a:rPr lang="en-US" dirty="0" smtClean="0"/>
                  <a:t> is same as convolving once with kernel of width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√2</m:t>
                    </m:r>
                  </m:oMath>
                </a14:m>
                <a:r>
                  <a:rPr lang="en-US" dirty="0" smtClean="0"/>
                  <a:t> </a:t>
                </a:r>
                <a:endParaRPr lang="en-US" i="1" dirty="0" smtClean="0"/>
              </a:p>
              <a:p>
                <a:pPr>
                  <a:buFontTx/>
                  <a:buChar char="•"/>
                  <a:defRPr/>
                </a:pPr>
                <a:r>
                  <a:rPr lang="en-US" i="1" dirty="0" smtClean="0"/>
                  <a:t>Separable </a:t>
                </a:r>
                <a:r>
                  <a:rPr lang="en-US" dirty="0" smtClean="0"/>
                  <a:t>kernel</a:t>
                </a:r>
              </a:p>
              <a:p>
                <a:pPr lvl="1">
                  <a:defRPr/>
                </a:pPr>
                <a:r>
                  <a:rPr lang="en-US" dirty="0" smtClean="0"/>
                  <a:t>Factors into product of two 1D Gaussians</a:t>
                </a:r>
              </a:p>
            </p:txBody>
          </p:sp>
        </mc:Choice>
        <mc:Fallback xmlns="">
          <p:sp>
            <p:nvSpPr>
              <p:cNvPr id="10352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3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3765" y="6445250"/>
            <a:ext cx="251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Slide credit: Kristen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8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11010899" cy="3854451"/>
          </a:xfrm>
        </p:spPr>
        <p:txBody>
          <a:bodyPr/>
          <a:lstStyle/>
          <a:p>
            <a:pPr eaLnBrk="1" hangingPunct="1"/>
            <a:r>
              <a:rPr lang="en-US" dirty="0"/>
              <a:t>What parameters matter here?</a:t>
            </a:r>
          </a:p>
          <a:p>
            <a:pPr eaLnBrk="1" hangingPunct="1"/>
            <a:r>
              <a:rPr lang="en-US" b="1" dirty="0"/>
              <a:t>Size</a:t>
            </a:r>
            <a:r>
              <a:rPr lang="en-US" dirty="0"/>
              <a:t> of kernel or mask</a:t>
            </a:r>
          </a:p>
          <a:p>
            <a:pPr lvl="1" eaLnBrk="1" hangingPunct="1"/>
            <a:r>
              <a:rPr lang="en-US" dirty="0"/>
              <a:t>Note, Gaussian function has infinite support, but discrete filters use finite kernels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102404" name="Text Box 3349"/>
          <p:cNvSpPr txBox="1">
            <a:spLocks noChangeArrowheads="1"/>
          </p:cNvSpPr>
          <p:nvPr/>
        </p:nvSpPr>
        <p:spPr bwMode="auto">
          <a:xfrm>
            <a:off x="4532314" y="4967289"/>
            <a:ext cx="342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0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3" cstate="print"/>
          <a:srcRect t="44176" b="9006"/>
          <a:stretch>
            <a:fillRect/>
          </a:stretch>
        </p:blipFill>
        <p:spPr bwMode="auto">
          <a:xfrm>
            <a:off x="2566988" y="3313114"/>
            <a:ext cx="67056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3349"/>
          <p:cNvSpPr txBox="1">
            <a:spLocks noChangeArrowheads="1"/>
          </p:cNvSpPr>
          <p:nvPr/>
        </p:nvSpPr>
        <p:spPr bwMode="auto">
          <a:xfrm>
            <a:off x="6650039" y="5402264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52825" y="5613402"/>
            <a:ext cx="21542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/>
              <a:t>σ</a:t>
            </a:r>
            <a:r>
              <a:rPr lang="en-US" sz="2800"/>
              <a:t> = 5 with 10 x 10 kernel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00801" y="5613402"/>
            <a:ext cx="21177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/>
              <a:t>σ</a:t>
            </a:r>
            <a:r>
              <a:rPr lang="en-US" sz="2800"/>
              <a:t> = 5 with 30 x 30 kernel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73765" y="6445250"/>
            <a:ext cx="251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Slide credit: Kristen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0" y="-1949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</a:t>
            </a:r>
            <a:r>
              <a:rPr lang="en-US" dirty="0" smtClean="0"/>
              <a:t>filters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1" descr="gauss_sigma2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5331" y="3168629"/>
            <a:ext cx="384333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8909273" cy="3863181"/>
          </a:xfrm>
        </p:spPr>
        <p:txBody>
          <a:bodyPr/>
          <a:lstStyle/>
          <a:p>
            <a:pPr eaLnBrk="1" hangingPunct="1"/>
            <a:r>
              <a:rPr lang="en-US" dirty="0"/>
              <a:t>What parameters matter here?</a:t>
            </a:r>
          </a:p>
          <a:p>
            <a:pPr eaLnBrk="1" hangingPunct="1"/>
            <a:r>
              <a:rPr lang="en-US" b="1" dirty="0"/>
              <a:t>Variance</a:t>
            </a:r>
            <a:r>
              <a:rPr lang="en-US" dirty="0"/>
              <a:t> of Gaussian: determines extent of smoothing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103429" name="Text Box 3349"/>
          <p:cNvSpPr txBox="1">
            <a:spLocks noChangeArrowheads="1"/>
          </p:cNvSpPr>
          <p:nvPr/>
        </p:nvSpPr>
        <p:spPr bwMode="auto">
          <a:xfrm>
            <a:off x="3619501" y="5113339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11167" y="5399068"/>
            <a:ext cx="21542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/>
              <a:t>σ</a:t>
            </a:r>
            <a:r>
              <a:rPr lang="en-US" sz="2800"/>
              <a:t> = 2 with 30 x 30 kernel</a:t>
            </a:r>
          </a:p>
        </p:txBody>
      </p:sp>
      <p:pic>
        <p:nvPicPr>
          <p:cNvPr id="103431" name="Picture 14" descr="gauss_sigma5_h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0067" y="3205143"/>
            <a:ext cx="38433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15" descr="gauss_sigma5_hsize30_2d.jpg"/>
          <p:cNvPicPr>
            <a:picLocks noChangeAspect="1"/>
          </p:cNvPicPr>
          <p:nvPr/>
        </p:nvPicPr>
        <p:blipFill>
          <a:blip r:embed="rId5" cstate="print"/>
          <a:srcRect l="26300" t="5916" r="22746" b="10709"/>
          <a:stretch>
            <a:fillRect/>
          </a:stretch>
        </p:blipFill>
        <p:spPr bwMode="auto">
          <a:xfrm>
            <a:off x="8778505" y="3160693"/>
            <a:ext cx="912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16" descr="gauss_sigma2_hsize30_2d.jpg"/>
          <p:cNvPicPr>
            <a:picLocks noChangeAspect="1"/>
          </p:cNvPicPr>
          <p:nvPr/>
        </p:nvPicPr>
        <p:blipFill>
          <a:blip r:embed="rId6" cstate="print"/>
          <a:srcRect l="26237" t="6770" r="22217" b="9853"/>
          <a:stretch>
            <a:fillRect/>
          </a:stretch>
        </p:blipFill>
        <p:spPr bwMode="auto">
          <a:xfrm>
            <a:off x="2352305" y="3171805"/>
            <a:ext cx="9128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79856" y="5402243"/>
            <a:ext cx="21177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/>
              <a:t>σ</a:t>
            </a:r>
            <a:r>
              <a:rPr lang="en-US" sz="2800"/>
              <a:t> = 5 with 30 x 30 kernel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Gaussian filters</a:t>
            </a:r>
            <a:endParaRPr lang="en-US" dirty="0"/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73765" y="6445250"/>
            <a:ext cx="251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Slide credit: Kristen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1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762000"/>
          </a:xfrm>
        </p:spPr>
        <p:txBody>
          <a:bodyPr/>
          <a:lstStyle/>
          <a:p>
            <a:r>
              <a:rPr lang="en-US" smtClean="0"/>
              <a:t>Separability of the Gaussian filter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 t="9268"/>
          <a:stretch>
            <a:fillRect/>
          </a:stretch>
        </p:blipFill>
        <p:spPr bwMode="auto">
          <a:xfrm>
            <a:off x="2533829" y="1825625"/>
            <a:ext cx="7542213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8991601" y="6553201"/>
            <a:ext cx="13456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9553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models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Diffuse reflection</a:t>
            </a:r>
          </a:p>
          <a:p>
            <a:pPr lvl="1"/>
            <a:r>
              <a:rPr lang="en-US" dirty="0"/>
              <a:t>Light scatters in all directions (proportional to cosine with surface normal)</a:t>
            </a:r>
          </a:p>
          <a:p>
            <a:pPr lvl="1"/>
            <a:r>
              <a:rPr lang="en-US" dirty="0"/>
              <a:t>Observed intensity is independent of viewing direction</a:t>
            </a:r>
          </a:p>
          <a:p>
            <a:pPr lvl="1"/>
            <a:r>
              <a:rPr lang="en-US" dirty="0"/>
              <a:t>Reflection color depends on light color and albedo</a:t>
            </a:r>
          </a:p>
          <a:p>
            <a:pPr lvl="1"/>
            <a:endParaRPr lang="en-US" dirty="0"/>
          </a:p>
        </p:txBody>
      </p:sp>
      <p:pic>
        <p:nvPicPr>
          <p:cNvPr id="14338" name="Picture 2" descr="8-1/2&quot; Uncoated Foam 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1"/>
            <a:ext cx="3712780" cy="32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752601" y="6250376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610100" y="3945308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rot="5400000">
            <a:off x="3002759" y="4530407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2526506" y="5552652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2228850" y="5850308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00400" y="5853283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2446" y="6482208"/>
            <a:ext cx="2037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Separability example</a:t>
            </a:r>
          </a:p>
        </p:txBody>
      </p:sp>
      <p:pic>
        <p:nvPicPr>
          <p:cNvPr id="50179" name="Picture 6" descr="se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784" y="1419044"/>
            <a:ext cx="4824413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927183" y="4363855"/>
            <a:ext cx="4241800" cy="2590800"/>
            <a:chOff x="1216" y="2442"/>
            <a:chExt cx="2672" cy="1632"/>
          </a:xfrm>
        </p:grpSpPr>
        <p:pic>
          <p:nvPicPr>
            <p:cNvPr id="50189" name="Picture 8" descr="sep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/>
                <a:t>*</a:t>
              </a:r>
            </a:p>
          </p:txBody>
        </p:sp>
        <p:sp>
          <p:nvSpPr>
            <p:cNvPr id="5019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/>
                <a:t>*</a:t>
              </a:r>
            </a:p>
          </p:txBody>
        </p:sp>
        <p:sp>
          <p:nvSpPr>
            <p:cNvPr id="5019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1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=</a:t>
              </a:r>
            </a:p>
          </p:txBody>
        </p:sp>
        <p:sp>
          <p:nvSpPr>
            <p:cNvPr id="5019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1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7721183" y="1477780"/>
            <a:ext cx="20574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1784" y="2925580"/>
            <a:ext cx="37052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14"/>
          <p:cNvSpPr txBox="1">
            <a:spLocks noChangeArrowheads="1"/>
          </p:cNvSpPr>
          <p:nvPr/>
        </p:nvSpPr>
        <p:spPr bwMode="auto">
          <a:xfrm>
            <a:off x="2579169" y="1895294"/>
            <a:ext cx="21877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2D filtering</a:t>
            </a:r>
            <a:br>
              <a:rPr lang="en-US" dirty="0"/>
            </a:br>
            <a:r>
              <a:rPr lang="en-US" dirty="0"/>
              <a:t>(center location only)</a:t>
            </a:r>
          </a:p>
        </p:txBody>
      </p:sp>
      <p:sp>
        <p:nvSpPr>
          <p:cNvPr id="53256" name="Text Box 16"/>
          <p:cNvSpPr txBox="1">
            <a:spLocks noChangeArrowheads="1"/>
          </p:cNvSpPr>
          <p:nvPr/>
        </p:nvSpPr>
        <p:spPr bwMode="auto">
          <a:xfrm>
            <a:off x="10541654" y="6434273"/>
            <a:ext cx="16242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K.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Grauman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2639795" y="3154180"/>
            <a:ext cx="20665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The filter factors</a:t>
            </a:r>
            <a:br>
              <a:rPr lang="en-US"/>
            </a:br>
            <a:r>
              <a:rPr lang="en-US"/>
              <a:t>into a product of 1D</a:t>
            </a:r>
            <a:br>
              <a:rPr lang="en-US"/>
            </a:br>
            <a:r>
              <a:rPr lang="en-US"/>
              <a:t>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2795764" y="4646431"/>
            <a:ext cx="1729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Perform filtering</a:t>
            </a:r>
            <a:br>
              <a:rPr lang="en-US" dirty="0"/>
            </a:br>
            <a:r>
              <a:rPr lang="en-US" dirty="0"/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2239014" y="5941831"/>
            <a:ext cx="28807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Followed by filtering</a:t>
            </a:r>
            <a:br>
              <a:rPr lang="en-US" dirty="0"/>
            </a:br>
            <a:r>
              <a:rPr lang="en-US" dirty="0"/>
              <a:t>along the remaining column: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5522031" y="5659255"/>
            <a:ext cx="36576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Separability</a:t>
            </a:r>
          </a:p>
        </p:txBody>
      </p:sp>
      <p:sp>
        <p:nvSpPr>
          <p:cNvPr id="5120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Why is </a:t>
            </a:r>
            <a:r>
              <a:rPr lang="en-US" dirty="0" err="1" smtClean="0"/>
              <a:t>separability</a:t>
            </a:r>
            <a:r>
              <a:rPr lang="en-US" dirty="0" smtClean="0"/>
              <a:t> useful in practice?</a:t>
            </a:r>
          </a:p>
          <a:p>
            <a:pPr>
              <a:buFontTx/>
              <a:buChar char="•"/>
            </a:pPr>
            <a:r>
              <a:rPr lang="en-US" dirty="0" err="1"/>
              <a:t>Separability</a:t>
            </a:r>
            <a:r>
              <a:rPr lang="en-US" dirty="0"/>
              <a:t> means that a 2D convolution can be reduced to two 1D convolutions (one among rows and one among columns)</a:t>
            </a:r>
          </a:p>
          <a:p>
            <a:pPr>
              <a:buFontTx/>
              <a:buChar char="•"/>
            </a:pPr>
            <a:r>
              <a:rPr lang="en-US" dirty="0"/>
              <a:t>What is the complexity of filtering an </a:t>
            </a:r>
            <a:r>
              <a:rPr lang="en-US" dirty="0" err="1">
                <a:solidFill>
                  <a:srgbClr val="0000FF"/>
                </a:solidFill>
              </a:rPr>
              <a:t>n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×</a:t>
            </a:r>
            <a:r>
              <a:rPr lang="en-US" dirty="0" err="1">
                <a:solidFill>
                  <a:srgbClr val="0000FF"/>
                </a:solidFill>
              </a:rPr>
              <a:t>n</a:t>
            </a:r>
            <a:r>
              <a:rPr lang="en-US" dirty="0"/>
              <a:t> image with an </a:t>
            </a:r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×</a:t>
            </a:r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kernel? </a:t>
            </a:r>
          </a:p>
          <a:p>
            <a:pPr lvl="1"/>
            <a:r>
              <a:rPr lang="en-US" sz="2800" dirty="0">
                <a:solidFill>
                  <a:srgbClr val="0000FF"/>
                </a:solidFill>
              </a:rPr>
              <a:t>O(n</a:t>
            </a:r>
            <a:r>
              <a:rPr lang="en-US" sz="2800" baseline="30000" dirty="0">
                <a:solidFill>
                  <a:srgbClr val="0000FF"/>
                </a:solidFill>
              </a:rPr>
              <a:t>2 </a:t>
            </a:r>
            <a:r>
              <a:rPr lang="en-US" sz="2800" dirty="0">
                <a:solidFill>
                  <a:srgbClr val="0000FF"/>
                </a:solidFill>
              </a:rPr>
              <a:t>m</a:t>
            </a:r>
            <a:r>
              <a:rPr lang="en-US" sz="2800" baseline="30000" dirty="0">
                <a:solidFill>
                  <a:srgbClr val="0000FF"/>
                </a:solidFill>
              </a:rPr>
              <a:t>2</a:t>
            </a:r>
            <a:r>
              <a:rPr lang="en-US" sz="28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Char char="•"/>
            </a:pPr>
            <a:r>
              <a:rPr lang="en-US" dirty="0"/>
              <a:t>What if the kernel is separable?</a:t>
            </a:r>
          </a:p>
          <a:p>
            <a:pPr lvl="1"/>
            <a:r>
              <a:rPr lang="en-US" sz="2800" dirty="0">
                <a:solidFill>
                  <a:srgbClr val="0000FF"/>
                </a:solidFill>
              </a:rPr>
              <a:t>O(n</a:t>
            </a:r>
            <a:r>
              <a:rPr lang="en-US" sz="2800" baseline="30000" dirty="0">
                <a:solidFill>
                  <a:srgbClr val="0000FF"/>
                </a:solidFill>
              </a:rPr>
              <a:t>2 </a:t>
            </a:r>
            <a:r>
              <a:rPr lang="en-US" sz="2800" dirty="0">
                <a:solidFill>
                  <a:srgbClr val="0000FF"/>
                </a:solidFill>
              </a:rPr>
              <a:t>m)</a:t>
            </a:r>
          </a:p>
          <a:p>
            <a:pPr lvl="1"/>
            <a:endParaRPr lang="en-US" sz="2800" dirty="0"/>
          </a:p>
          <a:p>
            <a:pPr>
              <a:buFontTx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074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practical matters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93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9601200" cy="37957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dirty="0"/>
              <a:t>How big should the filter be?</a:t>
            </a:r>
          </a:p>
          <a:p>
            <a:pPr eaLnBrk="1" hangingPunct="1"/>
            <a:r>
              <a:rPr lang="en-US" dirty="0"/>
              <a:t>Values at edges should be near zero </a:t>
            </a:r>
            <a:r>
              <a:rPr lang="en-US" dirty="0">
                <a:sym typeface="Wingdings" pitchFamily="2" charset="2"/>
              </a:rPr>
              <a:t> important!</a:t>
            </a:r>
            <a:endParaRPr lang="en-US" dirty="0"/>
          </a:p>
          <a:p>
            <a:pPr eaLnBrk="1" hangingPunct="1"/>
            <a:r>
              <a:rPr lang="en-US" dirty="0"/>
              <a:t>Rule of thumb for Gaussian: set filter half-width to about 3 </a:t>
            </a:r>
            <a:r>
              <a:rPr lang="en-US" i="1" dirty="0"/>
              <a:t>σ</a:t>
            </a:r>
          </a:p>
          <a:p>
            <a:pPr marL="0" indent="0">
              <a:buNone/>
            </a:pPr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7311" y="3361846"/>
            <a:ext cx="3997377" cy="345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Practical matters</a:t>
            </a:r>
          </a:p>
        </p:txBody>
      </p:sp>
    </p:spTree>
    <p:extLst>
      <p:ext uri="{BB962C8B-B14F-4D97-AF65-F5344CB8AC3E}">
        <p14:creationId xmlns:p14="http://schemas.microsoft.com/office/powerpoint/2010/main" val="4691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Practical matters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about near the edge?</a:t>
            </a:r>
          </a:p>
          <a:p>
            <a:pPr lvl="1"/>
            <a:r>
              <a:rPr lang="en-US" smtClean="0"/>
              <a:t>the filter window falls off the edge of the image</a:t>
            </a:r>
          </a:p>
          <a:p>
            <a:pPr lvl="1"/>
            <a:r>
              <a:rPr lang="en-US" smtClean="0"/>
              <a:t>need to extrapolate</a:t>
            </a:r>
          </a:p>
          <a:p>
            <a:pPr lvl="1"/>
            <a:r>
              <a:rPr lang="en-US" smtClean="0"/>
              <a:t>methods:</a:t>
            </a:r>
          </a:p>
          <a:p>
            <a:pPr lvl="2"/>
            <a:r>
              <a:rPr lang="en-US" smtClean="0"/>
              <a:t>clip filter (black)</a:t>
            </a:r>
          </a:p>
          <a:p>
            <a:pPr lvl="2"/>
            <a:r>
              <a:rPr lang="en-US" smtClean="0"/>
              <a:t>wrap around</a:t>
            </a:r>
          </a:p>
          <a:p>
            <a:pPr lvl="2"/>
            <a:r>
              <a:rPr lang="en-US" smtClean="0"/>
              <a:t>copy edge</a:t>
            </a:r>
          </a:p>
          <a:p>
            <a:pPr lvl="2"/>
            <a:r>
              <a:rPr lang="en-US" smtClean="0"/>
              <a:t>reflect across edge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02348" y="2359222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10469349" y="6550223"/>
            <a:ext cx="17226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20713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matters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839" y="1825625"/>
            <a:ext cx="10823961" cy="4351338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methods (MATLAB):</a:t>
            </a:r>
          </a:p>
          <a:p>
            <a:pPr lvl="2"/>
            <a:r>
              <a:rPr lang="en-US" sz="2800" dirty="0" smtClean="0">
                <a:latin typeface="Calibri (Body)"/>
              </a:rPr>
              <a:t>clip filter (black): </a:t>
            </a:r>
            <a:r>
              <a:rPr lang="en-US" sz="2800" dirty="0" smtClean="0">
                <a:latin typeface="Courier"/>
              </a:rPr>
              <a:t>	</a:t>
            </a:r>
            <a:r>
              <a:rPr lang="en-US" sz="2800" dirty="0" err="1" smtClean="0">
                <a:latin typeface="Courier"/>
              </a:rPr>
              <a:t>imfilter</a:t>
            </a:r>
            <a:r>
              <a:rPr lang="en-US" sz="2800" dirty="0" smtClean="0">
                <a:latin typeface="Courier"/>
              </a:rPr>
              <a:t>(f, g, 0)</a:t>
            </a:r>
          </a:p>
          <a:p>
            <a:pPr lvl="2"/>
            <a:r>
              <a:rPr lang="en-US" sz="2800" dirty="0" smtClean="0">
                <a:latin typeface="Calibri (Body)"/>
              </a:rPr>
              <a:t>wrap around:</a:t>
            </a:r>
            <a:r>
              <a:rPr lang="en-US" sz="2800" dirty="0" smtClean="0">
                <a:latin typeface="Courier"/>
              </a:rPr>
              <a:t>		</a:t>
            </a:r>
            <a:r>
              <a:rPr lang="en-US" sz="2800" dirty="0" err="1" smtClean="0">
                <a:latin typeface="Courier"/>
              </a:rPr>
              <a:t>imfilter</a:t>
            </a:r>
            <a:r>
              <a:rPr lang="en-US" sz="2800" dirty="0" smtClean="0">
                <a:latin typeface="Courier"/>
              </a:rPr>
              <a:t>(f, g, ‘circular’)</a:t>
            </a:r>
          </a:p>
          <a:p>
            <a:pPr lvl="2"/>
            <a:r>
              <a:rPr lang="en-US" sz="2800" dirty="0" smtClean="0">
                <a:latin typeface="Calibri (Body)"/>
              </a:rPr>
              <a:t>copy edge: </a:t>
            </a:r>
            <a:r>
              <a:rPr lang="en-US" sz="2800" dirty="0" smtClean="0">
                <a:latin typeface="Courier"/>
              </a:rPr>
              <a:t>		</a:t>
            </a:r>
            <a:r>
              <a:rPr lang="en-US" sz="2800" dirty="0" err="1" smtClean="0">
                <a:latin typeface="Courier"/>
              </a:rPr>
              <a:t>imfilter</a:t>
            </a:r>
            <a:r>
              <a:rPr lang="en-US" sz="2800" dirty="0" smtClean="0">
                <a:latin typeface="Courier"/>
              </a:rPr>
              <a:t>(f, g, ‘replicate’)</a:t>
            </a:r>
          </a:p>
          <a:p>
            <a:pPr lvl="2"/>
            <a:r>
              <a:rPr lang="en-US" sz="2800" dirty="0" smtClean="0">
                <a:latin typeface="Calibri (Body)"/>
              </a:rPr>
              <a:t>reflect across edge: </a:t>
            </a:r>
            <a:r>
              <a:rPr lang="en-US" sz="2800" dirty="0" smtClean="0">
                <a:latin typeface="Courier"/>
              </a:rPr>
              <a:t>	</a:t>
            </a:r>
            <a:r>
              <a:rPr lang="en-US" sz="2800" dirty="0" err="1" smtClean="0">
                <a:latin typeface="Courier"/>
              </a:rPr>
              <a:t>imfilter</a:t>
            </a:r>
            <a:r>
              <a:rPr lang="en-US" sz="2800" dirty="0" smtClean="0">
                <a:latin typeface="Courier"/>
              </a:rPr>
              <a:t>(f, g, ‘symmetric’)</a:t>
            </a:r>
          </a:p>
        </p:txBody>
      </p:sp>
      <p:sp>
        <p:nvSpPr>
          <p:cNvPr id="56324" name="Text Box 17"/>
          <p:cNvSpPr txBox="1">
            <a:spLocks noChangeArrowheads="1"/>
          </p:cNvSpPr>
          <p:nvPr/>
        </p:nvSpPr>
        <p:spPr bwMode="auto">
          <a:xfrm>
            <a:off x="8686801" y="6553201"/>
            <a:ext cx="17226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7877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ChangeArrowheads="1"/>
          </p:cNvSpPr>
          <p:nvPr/>
        </p:nvSpPr>
        <p:spPr bwMode="auto">
          <a:xfrm>
            <a:off x="1905000" y="38100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Practical matters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27148"/>
            <a:ext cx="10515600" cy="5430852"/>
          </a:xfrm>
        </p:spPr>
        <p:txBody>
          <a:bodyPr/>
          <a:lstStyle/>
          <a:p>
            <a:r>
              <a:rPr lang="en-US" dirty="0"/>
              <a:t>What is the size of the output?</a:t>
            </a:r>
          </a:p>
          <a:p>
            <a:pPr>
              <a:buFontTx/>
              <a:buChar char="•"/>
            </a:pPr>
            <a:r>
              <a:rPr lang="en-US" dirty="0"/>
              <a:t>MATLAB: filter2(g, f, </a:t>
            </a:r>
            <a:r>
              <a:rPr lang="en-US" i="1" dirty="0"/>
              <a:t>shape</a:t>
            </a:r>
            <a:r>
              <a:rPr lang="en-US" dirty="0"/>
              <a:t>)</a:t>
            </a:r>
          </a:p>
          <a:p>
            <a:pPr lvl="1"/>
            <a:r>
              <a:rPr lang="en-US" i="1" dirty="0"/>
              <a:t>shape</a:t>
            </a:r>
            <a:r>
              <a:rPr lang="en-US" dirty="0"/>
              <a:t> = ‘full’: output size is sum of sizes of f and g</a:t>
            </a:r>
          </a:p>
          <a:p>
            <a:pPr lvl="1"/>
            <a:r>
              <a:rPr lang="en-US" i="1" dirty="0"/>
              <a:t>shape</a:t>
            </a:r>
            <a:r>
              <a:rPr lang="en-US" dirty="0"/>
              <a:t> = ‘same’: output size is same as f</a:t>
            </a:r>
          </a:p>
          <a:p>
            <a:pPr lvl="1"/>
            <a:r>
              <a:rPr lang="en-US" i="1" dirty="0"/>
              <a:t>shape</a:t>
            </a:r>
            <a:r>
              <a:rPr lang="en-US" dirty="0"/>
              <a:t> = ‘valid’: output size is difference of sizes of f and g </a:t>
            </a: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21336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f</a:t>
            </a:r>
          </a:p>
        </p:txBody>
      </p:sp>
      <p:sp>
        <p:nvSpPr>
          <p:cNvPr id="54278" name="Rectangle 5"/>
          <p:cNvSpPr>
            <a:spLocks noChangeArrowheads="1"/>
          </p:cNvSpPr>
          <p:nvPr/>
        </p:nvSpPr>
        <p:spPr bwMode="auto">
          <a:xfrm>
            <a:off x="41148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17526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0" name="Rectangle 9"/>
          <p:cNvSpPr>
            <a:spLocks noChangeArrowheads="1"/>
          </p:cNvSpPr>
          <p:nvPr/>
        </p:nvSpPr>
        <p:spPr bwMode="auto">
          <a:xfrm>
            <a:off x="41148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17526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2" name="Rectangle 13"/>
          <p:cNvSpPr>
            <a:spLocks noChangeArrowheads="1"/>
          </p:cNvSpPr>
          <p:nvPr/>
        </p:nvSpPr>
        <p:spPr bwMode="auto">
          <a:xfrm>
            <a:off x="54102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f</a:t>
            </a:r>
          </a:p>
        </p:txBody>
      </p:sp>
      <p:sp>
        <p:nvSpPr>
          <p:cNvPr id="54283" name="Rectangle 14"/>
          <p:cNvSpPr>
            <a:spLocks noChangeArrowheads="1"/>
          </p:cNvSpPr>
          <p:nvPr/>
        </p:nvSpPr>
        <p:spPr bwMode="auto">
          <a:xfrm>
            <a:off x="72390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4" name="Rectangle 15"/>
          <p:cNvSpPr>
            <a:spLocks noChangeArrowheads="1"/>
          </p:cNvSpPr>
          <p:nvPr/>
        </p:nvSpPr>
        <p:spPr bwMode="auto">
          <a:xfrm>
            <a:off x="51816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5" name="Rectangle 16"/>
          <p:cNvSpPr>
            <a:spLocks noChangeArrowheads="1"/>
          </p:cNvSpPr>
          <p:nvPr/>
        </p:nvSpPr>
        <p:spPr bwMode="auto">
          <a:xfrm>
            <a:off x="7239000" y="57912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6" name="Rectangle 17"/>
          <p:cNvSpPr>
            <a:spLocks noChangeArrowheads="1"/>
          </p:cNvSpPr>
          <p:nvPr/>
        </p:nvSpPr>
        <p:spPr bwMode="auto">
          <a:xfrm>
            <a:off x="5181600" y="5715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7" name="Rectangle 19"/>
          <p:cNvSpPr>
            <a:spLocks noChangeArrowheads="1"/>
          </p:cNvSpPr>
          <p:nvPr/>
        </p:nvSpPr>
        <p:spPr bwMode="auto">
          <a:xfrm>
            <a:off x="83820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f</a:t>
            </a:r>
          </a:p>
        </p:txBody>
      </p:sp>
      <p:sp>
        <p:nvSpPr>
          <p:cNvPr id="54288" name="Rectangle 18"/>
          <p:cNvSpPr>
            <a:spLocks noChangeArrowheads="1"/>
          </p:cNvSpPr>
          <p:nvPr/>
        </p:nvSpPr>
        <p:spPr bwMode="auto">
          <a:xfrm>
            <a:off x="8610600" y="41910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9" name="Rectangle 20"/>
          <p:cNvSpPr>
            <a:spLocks noChangeArrowheads="1"/>
          </p:cNvSpPr>
          <p:nvPr/>
        </p:nvSpPr>
        <p:spPr bwMode="auto">
          <a:xfrm>
            <a:off x="99822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90" name="Rectangle 21"/>
          <p:cNvSpPr>
            <a:spLocks noChangeArrowheads="1"/>
          </p:cNvSpPr>
          <p:nvPr/>
        </p:nvSpPr>
        <p:spPr bwMode="auto">
          <a:xfrm>
            <a:off x="83820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91" name="Rectangle 22"/>
          <p:cNvSpPr>
            <a:spLocks noChangeArrowheads="1"/>
          </p:cNvSpPr>
          <p:nvPr/>
        </p:nvSpPr>
        <p:spPr bwMode="auto">
          <a:xfrm>
            <a:off x="99822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92" name="Rectangle 23"/>
          <p:cNvSpPr>
            <a:spLocks noChangeArrowheads="1"/>
          </p:cNvSpPr>
          <p:nvPr/>
        </p:nvSpPr>
        <p:spPr bwMode="auto">
          <a:xfrm>
            <a:off x="83820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93" name="Text Box 24"/>
          <p:cNvSpPr txBox="1">
            <a:spLocks noChangeArrowheads="1"/>
          </p:cNvSpPr>
          <p:nvPr/>
        </p:nvSpPr>
        <p:spPr bwMode="auto">
          <a:xfrm>
            <a:off x="2854325" y="3505200"/>
            <a:ext cx="482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full</a:t>
            </a:r>
          </a:p>
        </p:txBody>
      </p:sp>
      <p:sp>
        <p:nvSpPr>
          <p:cNvPr id="54294" name="Text Box 25"/>
          <p:cNvSpPr txBox="1">
            <a:spLocks noChangeArrowheads="1"/>
          </p:cNvSpPr>
          <p:nvPr/>
        </p:nvSpPr>
        <p:spPr bwMode="auto">
          <a:xfrm>
            <a:off x="6019801" y="3541713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same</a:t>
            </a:r>
          </a:p>
        </p:txBody>
      </p:sp>
      <p:sp>
        <p:nvSpPr>
          <p:cNvPr id="54295" name="Text Box 26"/>
          <p:cNvSpPr txBox="1">
            <a:spLocks noChangeArrowheads="1"/>
          </p:cNvSpPr>
          <p:nvPr/>
        </p:nvSpPr>
        <p:spPr bwMode="auto">
          <a:xfrm>
            <a:off x="8915401" y="3541713"/>
            <a:ext cx="623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valid</a:t>
            </a:r>
          </a:p>
        </p:txBody>
      </p:sp>
      <p:sp>
        <p:nvSpPr>
          <p:cNvPr id="54296" name="TextBox 23"/>
          <p:cNvSpPr txBox="1">
            <a:spLocks noChangeArrowheads="1"/>
          </p:cNvSpPr>
          <p:nvPr/>
        </p:nvSpPr>
        <p:spPr bwMode="auto">
          <a:xfrm>
            <a:off x="8880475" y="6550026"/>
            <a:ext cx="15661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8503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Application: Representing Texture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43063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9034463" y="6519863"/>
            <a:ext cx="1471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Source: Forsyth</a:t>
            </a:r>
          </a:p>
        </p:txBody>
      </p:sp>
    </p:spTree>
    <p:extLst>
      <p:ext uri="{BB962C8B-B14F-4D97-AF65-F5344CB8AC3E}">
        <p14:creationId xmlns:p14="http://schemas.microsoft.com/office/powerpoint/2010/main" val="27116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Material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076" y="1893094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476" y="1893094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4876" y="1893094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4038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Box 7"/>
          <p:cNvSpPr txBox="1">
            <a:spLocks noChangeArrowheads="1"/>
          </p:cNvSpPr>
          <p:nvPr/>
        </p:nvSpPr>
        <p:spPr bwMode="auto">
          <a:xfrm>
            <a:off x="4953000" y="6550026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  <p:extLst>
      <p:ext uri="{BB962C8B-B14F-4D97-AF65-F5344CB8AC3E}">
        <p14:creationId xmlns:p14="http://schemas.microsoft.com/office/powerpoint/2010/main" val="20202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Orientation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4834" y="1539876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0597" y="1539876"/>
            <a:ext cx="3208552" cy="240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1234" y="4206876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Box 8"/>
          <p:cNvSpPr txBox="1">
            <a:spLocks noChangeArrowheads="1"/>
          </p:cNvSpPr>
          <p:nvPr/>
        </p:nvSpPr>
        <p:spPr bwMode="auto">
          <a:xfrm>
            <a:off x="4953000" y="6550026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  <p:extLst>
      <p:ext uri="{BB962C8B-B14F-4D97-AF65-F5344CB8AC3E}">
        <p14:creationId xmlns:p14="http://schemas.microsoft.com/office/powerpoint/2010/main" val="36638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orientation and light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Amount of light that hits surface from distant point source depends on angle between surface normal and source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368437" y="2821712"/>
            <a:ext cx="4523400" cy="3687554"/>
            <a:chOff x="1600200" y="2095500"/>
            <a:chExt cx="5701792" cy="4648200"/>
          </a:xfrm>
        </p:grpSpPr>
        <p:pic>
          <p:nvPicPr>
            <p:cNvPr id="4" name="Picture 2" descr="http://www.cranearts.com/wordpress/wp-content/uploads/2009/01/the_crane_building_pi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2095500"/>
              <a:ext cx="5701792" cy="46482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1973094" y="4545569"/>
              <a:ext cx="364114" cy="42675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cxnSp>
          <p:nvCxnSpPr>
            <p:cNvPr id="7" name="Straight Arrow Connector 6"/>
            <p:cNvCxnSpPr>
              <a:stCxn id="5" idx="3"/>
            </p:cNvCxnSpPr>
            <p:nvPr/>
          </p:nvCxnSpPr>
          <p:spPr>
            <a:xfrm>
              <a:off x="2337208" y="4758945"/>
              <a:ext cx="329792" cy="308355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963694" y="5372100"/>
              <a:ext cx="364114" cy="42675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cxnSp>
          <p:nvCxnSpPr>
            <p:cNvPr id="9" name="Straight Arrow Connector 8"/>
            <p:cNvCxnSpPr>
              <a:stCxn id="8" idx="0"/>
            </p:cNvCxnSpPr>
            <p:nvPr/>
          </p:nvCxnSpPr>
          <p:spPr>
            <a:xfrm flipH="1" flipV="1">
              <a:off x="2895604" y="5067301"/>
              <a:ext cx="250147" cy="30479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22074" y="5543726"/>
                <a:ext cx="472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/>
                            </a:rPr>
                            <m:t>𝑺</m:t>
                          </m:r>
                          <m:r>
                            <a:rPr lang="en-US" sz="2400" b="1" i="1">
                              <a:latin typeface="Cambria Math"/>
                            </a:rPr>
                            <m:t>⋅</m:t>
                          </m:r>
                          <m:r>
                            <a:rPr lang="en-US" sz="2400" b="1" i="1">
                              <a:latin typeface="Cambria Math"/>
                            </a:rPr>
                            <m:t>𝑵</m:t>
                          </m:r>
                          <m:r>
                            <a:rPr lang="en-US" sz="2400" i="1">
                              <a:latin typeface="Cambria Math"/>
                            </a:rPr>
                            <m:t>(</m:t>
                          </m:r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074" y="5543725"/>
                <a:ext cx="4724400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633865"/>
            <a:ext cx="3395349" cy="188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51897" y="6324600"/>
            <a:ext cx="308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 to cosine of relative angle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220200" y="6005390"/>
            <a:ext cx="152400" cy="3192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2446" y="6482208"/>
            <a:ext cx="2037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Scale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362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438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4953000" y="6550026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  <p:extLst>
      <p:ext uri="{BB962C8B-B14F-4D97-AF65-F5344CB8AC3E}">
        <p14:creationId xmlns:p14="http://schemas.microsoft.com/office/powerpoint/2010/main" val="17801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	Regular or stochastic patterns caused by bumps, grooves, and/or markings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145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Compute responses of blobs and edges at various orientations and scales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364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/>
              <a:t>Overcomplete</a:t>
            </a:r>
            <a:r>
              <a:rPr lang="en-US" dirty="0" smtClean="0"/>
              <a:t> representation: filter banks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2133600" y="6096000"/>
            <a:ext cx="7523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Code for filter banks: </a:t>
            </a:r>
            <a:r>
              <a:rPr lang="en-US" i="1"/>
              <a:t>www.robots.ox.ac.uk/~vgg/research/texclass/filters.html</a:t>
            </a:r>
            <a:endParaRPr lang="en-US"/>
          </a:p>
        </p:txBody>
      </p:sp>
      <p:pic>
        <p:nvPicPr>
          <p:cNvPr id="7" name="Content Placeholder 3" descr="lmfilte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382" y="2311788"/>
            <a:ext cx="8198136" cy="277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019088" y="3012744"/>
            <a:ext cx="1226673" cy="44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/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2211475" y="2399407"/>
            <a:ext cx="350478" cy="1883818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4423867" y="187016"/>
            <a:ext cx="394288" cy="4030496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24811" y="1786071"/>
            <a:ext cx="2409537" cy="44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dirty="0"/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76209" y="2968910"/>
            <a:ext cx="2234328" cy="627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“Edges”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69623" y="2998276"/>
            <a:ext cx="2234328" cy="627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“Bars”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6244" y="4458461"/>
            <a:ext cx="2234328" cy="627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“Spots”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42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Process image with each filter and keep responses (or squared/abs responses)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288" y="2414899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0796" y="2414899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288" y="4463753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91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Measure responses of blobs and edges at various orientations and scales</a:t>
            </a:r>
          </a:p>
          <a:p>
            <a:endParaRPr lang="en-US" dirty="0" smtClean="0"/>
          </a:p>
          <a:p>
            <a:r>
              <a:rPr lang="en-US" dirty="0" smtClean="0"/>
              <a:t>Idea 1: Record simple statistics (e.g., mean, std.) of absolute filter responses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00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Can you match the texture to the response?</a:t>
            </a:r>
            <a:endParaRPr lang="en-US" dirty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1905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1905001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2971800" y="6183314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1905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1858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2743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7772400" y="1219200"/>
            <a:ext cx="317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7772400" y="2819400"/>
            <a:ext cx="30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7772400" y="4572000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1600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1600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152400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28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Representing texture by mean abs response</a:t>
            </a:r>
            <a:endParaRPr lang="en-US" dirty="0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3962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3962401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3962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4267201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3916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5181600" y="6488114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4953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</p:spTree>
    <p:extLst>
      <p:ext uri="{BB962C8B-B14F-4D97-AF65-F5344CB8AC3E}">
        <p14:creationId xmlns:p14="http://schemas.microsoft.com/office/powerpoint/2010/main" val="398182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texture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Idea 2: take vectors of filter responses at each pixel and cluster them, then take histograms (more on this in coming weeks)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742" y="2662727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9342" y="2662727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5104" y="448939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93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Denoising</a:t>
            </a:r>
            <a:r>
              <a:rPr lang="en-US" dirty="0" smtClean="0"/>
              <a:t> and Nonlinear Image </a:t>
            </a:r>
            <a:r>
              <a:rPr lang="en-US" dirty="0"/>
              <a:t>F</a:t>
            </a:r>
            <a:r>
              <a:rPr lang="en-US" dirty="0" smtClean="0"/>
              <a:t>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11"/>
          <p:cNvSpPr txBox="1">
            <a:spLocks noChangeArrowheads="1"/>
          </p:cNvSpPr>
          <p:nvPr/>
        </p:nvSpPr>
        <p:spPr>
          <a:xfrm>
            <a:off x="6187866" y="1901825"/>
            <a:ext cx="4938757" cy="4828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</a:pPr>
            <a:r>
              <a:rPr lang="en-US" b="1" dirty="0" smtClean="0"/>
              <a:t>Salt and pepper noise</a:t>
            </a:r>
            <a:r>
              <a:rPr lang="en-US" dirty="0" smtClean="0"/>
              <a:t>: contains random occurrences of black and white pixels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b="1" dirty="0" smtClean="0"/>
              <a:t>Impulse noise: </a:t>
            </a:r>
            <a:r>
              <a:rPr lang="en-US" dirty="0" smtClean="0"/>
              <a:t>contains random occurrences of white pixels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b="1" dirty="0" smtClean="0"/>
              <a:t>Gaussian noise</a:t>
            </a:r>
            <a:r>
              <a:rPr lang="en-US" dirty="0" smtClean="0"/>
              <a:t>: variations in intensity drawn from a Gaussian normal distribution</a:t>
            </a:r>
            <a:endParaRPr lang="en-US" sz="2000" dirty="0"/>
          </a:p>
        </p:txBody>
      </p:sp>
      <p:pic>
        <p:nvPicPr>
          <p:cNvPr id="5" name="Picture 5" descr="noi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405" y="1825625"/>
            <a:ext cx="3724753" cy="496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0485422" y="6486130"/>
            <a:ext cx="1316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4824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843588" y="2226"/>
            <a:ext cx="10515600" cy="1325563"/>
          </a:xfrm>
        </p:spPr>
        <p:txBody>
          <a:bodyPr/>
          <a:lstStyle/>
          <a:p>
            <a:r>
              <a:rPr lang="en-US" dirty="0" smtClean="0"/>
              <a:t>Application: Photometric </a:t>
            </a:r>
            <a:r>
              <a:rPr lang="en-US" dirty="0"/>
              <a:t>S</a:t>
            </a:r>
            <a:r>
              <a:rPr lang="en-US" dirty="0" smtClean="0"/>
              <a:t>tereo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66669"/>
            <a:ext cx="10515600" cy="30735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Assume: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Lambertian</a:t>
            </a:r>
            <a:r>
              <a:rPr lang="en-US" dirty="0" smtClean="0"/>
              <a:t> object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local shading model</a:t>
            </a:r>
            <a:r>
              <a:rPr lang="en-US" dirty="0" smtClean="0"/>
              <a:t> (each point on a surface receives light only from sources visible at that point)</a:t>
            </a:r>
          </a:p>
          <a:p>
            <a:pPr lvl="1"/>
            <a:r>
              <a:rPr lang="en-US" dirty="0" smtClean="0"/>
              <a:t>A set of </a:t>
            </a:r>
            <a:r>
              <a:rPr lang="en-US" i="1" dirty="0" smtClean="0"/>
              <a:t>known</a:t>
            </a:r>
            <a:r>
              <a:rPr lang="en-US" dirty="0" smtClean="0"/>
              <a:t> light source directions</a:t>
            </a:r>
          </a:p>
          <a:p>
            <a:pPr lvl="1"/>
            <a:r>
              <a:rPr lang="en-US" dirty="0" smtClean="0"/>
              <a:t>A set of pictures of an object, obtained in exactly the same camera/object configuration but using different sources</a:t>
            </a:r>
          </a:p>
          <a:p>
            <a:pPr lvl="1"/>
            <a:r>
              <a:rPr lang="en-US" dirty="0" smtClean="0"/>
              <a:t>Orthographic projection</a:t>
            </a:r>
          </a:p>
          <a:p>
            <a:r>
              <a:rPr lang="en-US" dirty="0" smtClean="0"/>
              <a:t>Goal: reconstruct object shape and albedo</a:t>
            </a: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8166100" y="5543550"/>
            <a:ext cx="520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latin typeface="Times New Roman" pitchFamily="18" charset="0"/>
              </a:rPr>
              <a:t>S</a:t>
            </a:r>
            <a:r>
              <a:rPr lang="en-US" baseline="-10000" dirty="0" err="1">
                <a:latin typeface="Times New Roman" pitchFamily="18" charset="0"/>
              </a:rPr>
              <a:t>n</a:t>
            </a:r>
            <a:endParaRPr lang="en-US" baseline="-10000" dirty="0">
              <a:latin typeface="Times New Roman" pitchFamily="18" charset="0"/>
            </a:endParaRPr>
          </a:p>
        </p:txBody>
      </p:sp>
      <p:grpSp>
        <p:nvGrpSpPr>
          <p:cNvPr id="12296" name="Group 27"/>
          <p:cNvGrpSpPr>
            <a:grpSpLocks/>
          </p:cNvGrpSpPr>
          <p:nvPr/>
        </p:nvGrpSpPr>
        <p:grpSpPr bwMode="auto">
          <a:xfrm>
            <a:off x="3733800" y="4419600"/>
            <a:ext cx="4783138" cy="2319338"/>
            <a:chOff x="1392" y="2784"/>
            <a:chExt cx="3013" cy="1461"/>
          </a:xfrm>
        </p:grpSpPr>
        <p:sp>
          <p:nvSpPr>
            <p:cNvPr id="12298" name="AutoShape 14"/>
            <p:cNvSpPr>
              <a:spLocks noChangeArrowheads="1"/>
            </p:cNvSpPr>
            <p:nvPr/>
          </p:nvSpPr>
          <p:spPr bwMode="auto">
            <a:xfrm flipV="1">
              <a:off x="2922" y="3114"/>
              <a:ext cx="280" cy="2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4 w 21600"/>
                <a:gd name="T13" fmla="*/ 4485 h 21600"/>
                <a:gd name="T14" fmla="*/ 17126 w 21600"/>
                <a:gd name="T15" fmla="*/ 1711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9" name="Line 6"/>
            <p:cNvSpPr>
              <a:spLocks noChangeShapeType="1"/>
            </p:cNvSpPr>
            <p:nvPr/>
          </p:nvSpPr>
          <p:spPr bwMode="auto">
            <a:xfrm flipH="1">
              <a:off x="3670" y="3491"/>
              <a:ext cx="328" cy="3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0" name="Object 7"/>
            <p:cNvGraphicFramePr>
              <a:graphicFrameLocks noChangeAspect="1"/>
            </p:cNvGraphicFramePr>
            <p:nvPr/>
          </p:nvGraphicFramePr>
          <p:xfrm>
            <a:off x="3998" y="3114"/>
            <a:ext cx="407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54" name="Image" r:id="rId4" imgW="2539683" imgH="2514286" progId="Photoshop.Image.10">
                    <p:embed/>
                  </p:oleObj>
                </mc:Choice>
                <mc:Fallback>
                  <p:oleObj name="Image" r:id="rId4" imgW="2539683" imgH="2514286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8" y="3114"/>
                          <a:ext cx="407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0" name="Freeform 11"/>
            <p:cNvSpPr>
              <a:spLocks/>
            </p:cNvSpPr>
            <p:nvPr/>
          </p:nvSpPr>
          <p:spPr bwMode="auto">
            <a:xfrm>
              <a:off x="1659" y="3656"/>
              <a:ext cx="2479" cy="589"/>
            </a:xfrm>
            <a:custGeom>
              <a:avLst/>
              <a:gdLst>
                <a:gd name="T0" fmla="*/ 0 w 2544"/>
                <a:gd name="T1" fmla="*/ 578 h 600"/>
                <a:gd name="T2" fmla="*/ 579 w 2544"/>
                <a:gd name="T3" fmla="*/ 435 h 600"/>
                <a:gd name="T4" fmla="*/ 957 w 2544"/>
                <a:gd name="T5" fmla="*/ 70 h 600"/>
                <a:gd name="T6" fmla="*/ 1687 w 2544"/>
                <a:gd name="T7" fmla="*/ 70 h 600"/>
                <a:gd name="T8" fmla="*/ 2051 w 2544"/>
                <a:gd name="T9" fmla="*/ 486 h 600"/>
                <a:gd name="T10" fmla="*/ 2416 w 2544"/>
                <a:gd name="T11" fmla="*/ 578 h 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44"/>
                <a:gd name="T19" fmla="*/ 0 h 600"/>
                <a:gd name="T20" fmla="*/ 2544 w 2544"/>
                <a:gd name="T21" fmla="*/ 600 h 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44" h="600">
                  <a:moveTo>
                    <a:pt x="0" y="600"/>
                  </a:moveTo>
                  <a:cubicBezTo>
                    <a:pt x="102" y="575"/>
                    <a:pt x="442" y="539"/>
                    <a:pt x="610" y="451"/>
                  </a:cubicBezTo>
                  <a:cubicBezTo>
                    <a:pt x="778" y="363"/>
                    <a:pt x="814" y="135"/>
                    <a:pt x="1008" y="72"/>
                  </a:cubicBezTo>
                  <a:cubicBezTo>
                    <a:pt x="1202" y="9"/>
                    <a:pt x="1584" y="0"/>
                    <a:pt x="1776" y="72"/>
                  </a:cubicBezTo>
                  <a:cubicBezTo>
                    <a:pt x="1968" y="144"/>
                    <a:pt x="2032" y="416"/>
                    <a:pt x="2160" y="504"/>
                  </a:cubicBezTo>
                  <a:cubicBezTo>
                    <a:pt x="2288" y="592"/>
                    <a:pt x="2480" y="584"/>
                    <a:pt x="2544" y="6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Text Box 12"/>
            <p:cNvSpPr txBox="1">
              <a:spLocks noChangeArrowheads="1"/>
            </p:cNvSpPr>
            <p:nvPr/>
          </p:nvSpPr>
          <p:spPr bwMode="auto">
            <a:xfrm>
              <a:off x="2827" y="3894"/>
              <a:ext cx="31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???</a:t>
              </a:r>
            </a:p>
          </p:txBody>
        </p:sp>
        <p:sp>
          <p:nvSpPr>
            <p:cNvPr id="12302" name="Rectangle 13"/>
            <p:cNvSpPr>
              <a:spLocks noChangeArrowheads="1"/>
            </p:cNvSpPr>
            <p:nvPr/>
          </p:nvSpPr>
          <p:spPr bwMode="auto">
            <a:xfrm>
              <a:off x="2922" y="2784"/>
              <a:ext cx="280" cy="42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 flipH="1">
              <a:off x="3062" y="2878"/>
              <a:ext cx="0" cy="7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Line 19"/>
            <p:cNvSpPr>
              <a:spLocks noChangeShapeType="1"/>
            </p:cNvSpPr>
            <p:nvPr/>
          </p:nvSpPr>
          <p:spPr bwMode="auto">
            <a:xfrm>
              <a:off x="1799" y="3774"/>
              <a:ext cx="421" cy="2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1" name="Object 20"/>
            <p:cNvGraphicFramePr>
              <a:graphicFrameLocks noChangeAspect="1"/>
            </p:cNvGraphicFramePr>
            <p:nvPr/>
          </p:nvGraphicFramePr>
          <p:xfrm>
            <a:off x="1392" y="3444"/>
            <a:ext cx="407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55" name="Image" r:id="rId6" imgW="2539683" imgH="2514286" progId="Photoshop.Image.10">
                    <p:embed/>
                  </p:oleObj>
                </mc:Choice>
                <mc:Fallback>
                  <p:oleObj name="Image" r:id="rId6" imgW="2539683" imgH="2514286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3444"/>
                          <a:ext cx="407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5" name="Text Box 21"/>
            <p:cNvSpPr txBox="1">
              <a:spLocks noChangeArrowheads="1"/>
            </p:cNvSpPr>
            <p:nvPr/>
          </p:nvSpPr>
          <p:spPr bwMode="auto">
            <a:xfrm>
              <a:off x="1392" y="3821"/>
              <a:ext cx="5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S</a:t>
              </a:r>
              <a:r>
                <a:rPr lang="en-US" baseline="-10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2306" name="Line 22"/>
            <p:cNvSpPr>
              <a:spLocks noChangeShapeType="1"/>
            </p:cNvSpPr>
            <p:nvPr/>
          </p:nvSpPr>
          <p:spPr bwMode="auto">
            <a:xfrm>
              <a:off x="2361" y="3303"/>
              <a:ext cx="233" cy="3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2" name="Object 23"/>
            <p:cNvGraphicFramePr>
              <a:graphicFrameLocks noChangeAspect="1"/>
            </p:cNvGraphicFramePr>
            <p:nvPr/>
          </p:nvGraphicFramePr>
          <p:xfrm>
            <a:off x="2000" y="2925"/>
            <a:ext cx="407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56" name="Image" r:id="rId7" imgW="2539683" imgH="2514286" progId="Photoshop.Image.10">
                    <p:embed/>
                  </p:oleObj>
                </mc:Choice>
                <mc:Fallback>
                  <p:oleObj name="Image" r:id="rId7" imgW="2539683" imgH="2514286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" y="2925"/>
                          <a:ext cx="407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7" name="Text Box 24"/>
            <p:cNvSpPr txBox="1">
              <a:spLocks noChangeArrowheads="1"/>
            </p:cNvSpPr>
            <p:nvPr/>
          </p:nvSpPr>
          <p:spPr bwMode="auto">
            <a:xfrm>
              <a:off x="1965" y="3304"/>
              <a:ext cx="4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S</a:t>
              </a:r>
              <a:r>
                <a:rPr lang="en-US" baseline="-10000" dirty="0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12297" name="Text Box 26"/>
          <p:cNvSpPr txBox="1">
            <a:spLocks noChangeArrowheads="1"/>
          </p:cNvSpPr>
          <p:nvPr/>
        </p:nvSpPr>
        <p:spPr bwMode="auto">
          <a:xfrm>
            <a:off x="9947276" y="6435726"/>
            <a:ext cx="17764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F&amp;P 2</a:t>
            </a:r>
            <a:r>
              <a:rPr lang="en-US" sz="1400" baseline="30000" dirty="0"/>
              <a:t>nd</a:t>
            </a:r>
            <a:r>
              <a:rPr lang="en-US" sz="1400" dirty="0"/>
              <a:t> ed., sec. 2.2.4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446" y="6482208"/>
            <a:ext cx="2011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Lazebnik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0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3" grpId="0" build="p" bldLvl="2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Gaussian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80972"/>
            <a:ext cx="10515600" cy="459599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Mathematical model: sum of many independent factors</a:t>
            </a:r>
          </a:p>
          <a:p>
            <a:pPr>
              <a:buFontTx/>
              <a:buChar char="•"/>
            </a:pPr>
            <a:r>
              <a:rPr lang="en-US" dirty="0" smtClean="0"/>
              <a:t>Good for small standard deviations</a:t>
            </a:r>
          </a:p>
          <a:p>
            <a:pPr>
              <a:buFontTx/>
              <a:buChar char="•"/>
            </a:pPr>
            <a:r>
              <a:rPr lang="en-US" dirty="0" smtClean="0"/>
              <a:t>Assumption: independent, zero-mean noise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6122" y="3000375"/>
            <a:ext cx="50292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0455066" y="6476224"/>
            <a:ext cx="1517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M. Hebert</a:t>
            </a:r>
          </a:p>
        </p:txBody>
      </p:sp>
    </p:spTree>
    <p:extLst>
      <p:ext uri="{BB962C8B-B14F-4D97-AF65-F5344CB8AC3E}">
        <p14:creationId xmlns:p14="http://schemas.microsoft.com/office/powerpoint/2010/main" val="11495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7071" y="1452786"/>
            <a:ext cx="54991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592010" y="6376587"/>
            <a:ext cx="90079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Smoothing with larger standard deviations suppresses noise, but also blurs the image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Reducing Gaussian noise</a:t>
            </a:r>
          </a:p>
        </p:txBody>
      </p:sp>
      <p:pic>
        <p:nvPicPr>
          <p:cNvPr id="44037" name="Picture 6"/>
          <p:cNvPicPr>
            <a:picLocks noChangeArrowheads="1"/>
          </p:cNvPicPr>
          <p:nvPr/>
        </p:nvPicPr>
        <p:blipFill>
          <a:blip r:embed="rId4" cstate="print"/>
          <a:srcRect l="38554" t="3210" r="28915"/>
          <a:stretch>
            <a:fillRect/>
          </a:stretch>
        </p:blipFill>
        <p:spPr bwMode="auto">
          <a:xfrm>
            <a:off x="7958271" y="1528985"/>
            <a:ext cx="152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92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Reducing salt-and-pepper noise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6891" y="5424488"/>
            <a:ext cx="7772400" cy="1295400"/>
          </a:xfrm>
        </p:spPr>
        <p:txBody>
          <a:bodyPr/>
          <a:lstStyle/>
          <a:p>
            <a:r>
              <a:rPr lang="en-US" dirty="0" smtClean="0"/>
              <a:t>What’s wrong with the results?</a:t>
            </a:r>
          </a:p>
        </p:txBody>
      </p:sp>
      <p:pic>
        <p:nvPicPr>
          <p:cNvPr id="45060" name="Picture 4" descr="salt_and_pe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4491" y="2001838"/>
            <a:ext cx="79248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150817" y="1690688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741617" y="1690688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8332417" y="1690688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</p:spTree>
    <p:extLst>
      <p:ext uri="{BB962C8B-B14F-4D97-AF65-F5344CB8AC3E}">
        <p14:creationId xmlns:p14="http://schemas.microsoft.com/office/powerpoint/2010/main" val="17184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0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Alternative idea: Median filtering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1524000" y="1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4" imgW="914400" imgH="198720" progId="">
                  <p:embed/>
                </p:oleObj>
              </mc:Choice>
              <mc:Fallback>
                <p:oleObj name="Equation" r:id="rId4" imgW="914400" imgH="198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199" y="1903596"/>
            <a:ext cx="10348245" cy="4783276"/>
          </a:xfrm>
          <a:noFill/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 </a:t>
            </a:r>
            <a:r>
              <a:rPr lang="en-US" b="1" smtClean="0"/>
              <a:t>median filter</a:t>
            </a:r>
            <a:r>
              <a:rPr lang="en-US" smtClean="0"/>
              <a:t> operates over a window by selecting the median intensity in the window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pSp>
        <p:nvGrpSpPr>
          <p:cNvPr id="6149" name="Group 7"/>
          <p:cNvGrpSpPr>
            <a:grpSpLocks/>
          </p:cNvGrpSpPr>
          <p:nvPr/>
        </p:nvGrpSpPr>
        <p:grpSpPr bwMode="auto">
          <a:xfrm>
            <a:off x="1738026" y="2686755"/>
            <a:ext cx="6181410" cy="3207412"/>
            <a:chOff x="1344" y="1344"/>
            <a:chExt cx="2784" cy="1680"/>
          </a:xfrm>
        </p:grpSpPr>
        <p:pic>
          <p:nvPicPr>
            <p:cNvPr id="615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62" y="1349"/>
              <a:ext cx="2666" cy="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3" name="Rectangle 6"/>
            <p:cNvSpPr>
              <a:spLocks noChangeArrowheads="1"/>
            </p:cNvSpPr>
            <p:nvPr/>
          </p:nvSpPr>
          <p:spPr bwMode="auto">
            <a:xfrm>
              <a:off x="1344" y="1344"/>
              <a:ext cx="96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1076238" y="6288794"/>
            <a:ext cx="73713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  Is median filtering linear?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8927168" y="6553201"/>
            <a:ext cx="16242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K.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Is median filtering linear?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Let’s try filtering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016824"/>
              </p:ext>
            </p:extLst>
          </p:nvPr>
        </p:nvGraphicFramePr>
        <p:xfrm>
          <a:off x="3681139" y="3411909"/>
          <a:ext cx="4829722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3" imgW="1739900" imgH="736600" progId="Equation.3">
                  <p:embed/>
                </p:oleObj>
              </mc:Choice>
              <mc:Fallback>
                <p:oleObj name="Equation" r:id="rId3" imgW="17399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1139" y="3411909"/>
                        <a:ext cx="4829722" cy="204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56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Median filter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11288"/>
            <a:ext cx="9144000" cy="144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What advantage does median filtering have over Gaussian filtering?</a:t>
            </a:r>
          </a:p>
          <a:p>
            <a:pPr lvl="1"/>
            <a:r>
              <a:rPr lang="en-US" dirty="0" smtClean="0"/>
              <a:t>Robustness to outliers</a:t>
            </a:r>
          </a:p>
        </p:txBody>
      </p:sp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859088"/>
            <a:ext cx="4333432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8927168" y="6553201"/>
            <a:ext cx="16242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K.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Grauman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9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Median filter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090" y="1894002"/>
            <a:ext cx="6046942" cy="428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3298718" y="1516620"/>
            <a:ext cx="29482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Salt-and-pepper noise</a:t>
            </a: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6041561" y="1516619"/>
            <a:ext cx="2516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Median filtered</a:t>
            </a:r>
          </a:p>
        </p:txBody>
      </p:sp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8898887" y="6553201"/>
            <a:ext cx="1517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M. Hebert</a:t>
            </a:r>
          </a:p>
        </p:txBody>
      </p:sp>
      <p:sp>
        <p:nvSpPr>
          <p:cNvPr id="4711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09800" y="6019800"/>
            <a:ext cx="7772400" cy="685800"/>
          </a:xfrm>
        </p:spPr>
        <p:txBody>
          <a:bodyPr/>
          <a:lstStyle/>
          <a:p>
            <a:r>
              <a:rPr lang="en-US" dirty="0" smtClean="0"/>
              <a:t>MATLAB: </a:t>
            </a:r>
            <a:r>
              <a:rPr lang="en-US" dirty="0" smtClean="0">
                <a:solidFill>
                  <a:srgbClr val="0000FF"/>
                </a:solidFill>
              </a:rPr>
              <a:t>medfilt2(image, [h w])</a:t>
            </a:r>
          </a:p>
        </p:txBody>
      </p:sp>
    </p:spTree>
    <p:extLst>
      <p:ext uri="{BB962C8B-B14F-4D97-AF65-F5344CB8AC3E}">
        <p14:creationId xmlns:p14="http://schemas.microsoft.com/office/powerpoint/2010/main" val="42416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71450"/>
            <a:ext cx="8458200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Gaussian vs. median filtering</a:t>
            </a: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1524000" y="1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4" imgW="914400" imgH="198720" progId="">
                  <p:embed/>
                </p:oleObj>
              </mc:Choice>
              <mc:Fallback>
                <p:oleObj name="Equation" r:id="rId4" imgW="914400" imgH="198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AutoShape 4"/>
          <p:cNvSpPr>
            <a:spLocks noChangeAspect="1" noChangeArrowheads="1" noTextEdit="1"/>
          </p:cNvSpPr>
          <p:nvPr/>
        </p:nvSpPr>
        <p:spPr bwMode="auto">
          <a:xfrm>
            <a:off x="2438400" y="971551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438400" y="971551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74" name="Picture 9" descr="salt_and_peppe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250951"/>
            <a:ext cx="6400800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3981451" y="838200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6181726" y="838200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8315326" y="838200"/>
            <a:ext cx="518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  <p:sp>
        <p:nvSpPr>
          <p:cNvPr id="7178" name="Text Box 13"/>
          <p:cNvSpPr txBox="1">
            <a:spLocks noChangeArrowheads="1"/>
          </p:cNvSpPr>
          <p:nvPr/>
        </p:nvSpPr>
        <p:spPr bwMode="auto">
          <a:xfrm>
            <a:off x="1828801" y="2173288"/>
            <a:ext cx="1027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7179" name="Text Box 14"/>
          <p:cNvSpPr txBox="1">
            <a:spLocks noChangeArrowheads="1"/>
          </p:cNvSpPr>
          <p:nvPr/>
        </p:nvSpPr>
        <p:spPr bwMode="auto">
          <a:xfrm>
            <a:off x="2090739" y="5105400"/>
            <a:ext cx="90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Median</a:t>
            </a:r>
          </a:p>
        </p:txBody>
      </p:sp>
    </p:spTree>
    <p:extLst>
      <p:ext uri="{BB962C8B-B14F-4D97-AF65-F5344CB8AC3E}">
        <p14:creationId xmlns:p14="http://schemas.microsoft.com/office/powerpoint/2010/main" val="7062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non-linear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Weighted median (pixels further from center count less)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Clipped mean (average, ignoring few brightest and darkest pixels)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Bilateral filtering (weight by spatial distance </a:t>
            </a:r>
            <a:r>
              <a:rPr lang="en-US" sz="2400" i="1" dirty="0"/>
              <a:t>and</a:t>
            </a:r>
            <a:r>
              <a:rPr lang="en-US" sz="2400" dirty="0"/>
              <a:t> intensity difference)</a:t>
            </a:r>
          </a:p>
        </p:txBody>
      </p:sp>
      <p:pic>
        <p:nvPicPr>
          <p:cNvPr id="61442" name="Picture 2" descr="http://vision.ai.uiuc.edu/~qyang6/publications/images/cvpr-09-qingxiong-y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4191000"/>
            <a:ext cx="3219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875371" y="6550224"/>
            <a:ext cx="2755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http://vision.ai.uiuc.edu/?p=1455</a:t>
            </a:r>
            <a:endParaRPr lang="en-US" sz="1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59408" y="6550224"/>
            <a:ext cx="680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Image: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29200" y="5943600"/>
            <a:ext cx="1735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Bilateral filtering</a:t>
            </a:r>
          </a:p>
        </p:txBody>
      </p:sp>
    </p:spTree>
    <p:extLst>
      <p:ext uri="{BB962C8B-B14F-4D97-AF65-F5344CB8AC3E}">
        <p14:creationId xmlns:p14="http://schemas.microsoft.com/office/powerpoint/2010/main" val="387689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6938982" y="2386038"/>
            <a:ext cx="205263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preserving: weights similar pixels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6519446"/>
            <a:ext cx="7641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Carlo </a:t>
            </a:r>
            <a:r>
              <a:rPr lang="en-US" sz="1600" dirty="0" err="1"/>
              <a:t>Tomasi</a:t>
            </a:r>
            <a:r>
              <a:rPr lang="en-US" sz="1600" dirty="0"/>
              <a:t>, Roberto </a:t>
            </a:r>
            <a:r>
              <a:rPr lang="en-US" sz="1600" dirty="0" err="1"/>
              <a:t>Manduchi</a:t>
            </a:r>
            <a:r>
              <a:rPr lang="en-US" sz="1600" dirty="0"/>
              <a:t>, </a:t>
            </a:r>
            <a:r>
              <a:rPr lang="en-US" sz="1600" u="sng" dirty="0">
                <a:hlinkClick r:id="rId3"/>
              </a:rPr>
              <a:t>Bilateral Filtering for Gray and Color Images</a:t>
            </a:r>
            <a:r>
              <a:rPr lang="en-US" sz="1600" dirty="0"/>
              <a:t>, ICCV, 1998.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862272" y="2305548"/>
            <a:ext cx="4105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0630" y="3753348"/>
            <a:ext cx="91723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2547" y="3753348"/>
            <a:ext cx="102784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Gaussian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9947" y="3736095"/>
            <a:ext cx="95276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Bilateral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842" y="4719221"/>
            <a:ext cx="7648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12240" y="4590004"/>
            <a:ext cx="79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spatial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3523" y="4590004"/>
            <a:ext cx="24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similarity (e.g., intensity)</a:t>
            </a:r>
          </a:p>
        </p:txBody>
      </p:sp>
    </p:spTree>
    <p:extLst>
      <p:ext uri="{BB962C8B-B14F-4D97-AF65-F5344CB8AC3E}">
        <p14:creationId xmlns:p14="http://schemas.microsoft.com/office/powerpoint/2010/main" val="41718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2732"/>
            <a:ext cx="10515600" cy="1325563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3986" y="1895517"/>
            <a:ext cx="1367408" cy="156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06" y="1897917"/>
            <a:ext cx="1367408" cy="1562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86" y="1895517"/>
            <a:ext cx="1367408" cy="1562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26" y="1895517"/>
            <a:ext cx="1367408" cy="1562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06" y="1895517"/>
            <a:ext cx="1367408" cy="156275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583863" y="2198252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86" y="4578899"/>
            <a:ext cx="1367408" cy="1562752"/>
          </a:xfrm>
          <a:prstGeom prst="rect">
            <a:avLst/>
          </a:prstGeom>
        </p:spPr>
      </p:pic>
      <p:sp>
        <p:nvSpPr>
          <p:cNvPr id="11" name="TextBox 16"/>
          <p:cNvSpPr txBox="1"/>
          <p:nvPr/>
        </p:nvSpPr>
        <p:spPr>
          <a:xfrm>
            <a:off x="615150" y="2290584"/>
            <a:ext cx="1075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3200" dirty="0" smtClean="0">
                <a:latin typeface="+mn-lt"/>
                <a:cs typeface="Times New Roman" panose="02020603050405020304" pitchFamily="18" charset="0"/>
              </a:rPr>
              <a:t>Input</a:t>
            </a:r>
            <a:endParaRPr lang="en-US" sz="3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3958453" y="4178441"/>
            <a:ext cx="3312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Recovered normal field</a:t>
            </a:r>
            <a:endParaRPr lang="en-US" sz="2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787" y="4393082"/>
            <a:ext cx="1981200" cy="224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2"/>
          <p:cNvSpPr txBox="1"/>
          <p:nvPr/>
        </p:nvSpPr>
        <p:spPr>
          <a:xfrm>
            <a:off x="3908896" y="6102551"/>
            <a:ext cx="4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x</a:t>
            </a:r>
            <a:endParaRPr lang="en-US" sz="2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extBox 23"/>
          <p:cNvSpPr txBox="1"/>
          <p:nvPr/>
        </p:nvSpPr>
        <p:spPr>
          <a:xfrm>
            <a:off x="5366000" y="6102551"/>
            <a:ext cx="4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y</a:t>
            </a:r>
            <a:endParaRPr lang="en-US" sz="2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extBox 24"/>
          <p:cNvSpPr txBox="1"/>
          <p:nvPr/>
        </p:nvSpPr>
        <p:spPr>
          <a:xfrm>
            <a:off x="6899273" y="6102551"/>
            <a:ext cx="4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z</a:t>
            </a:r>
            <a:endParaRPr lang="en-US" sz="2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96" y="4563659"/>
            <a:ext cx="1380904" cy="156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26" y="4563659"/>
            <a:ext cx="1372585" cy="156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00" y="4563658"/>
            <a:ext cx="1372868" cy="156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011" y="4464251"/>
            <a:ext cx="4857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9"/>
          <p:cNvSpPr txBox="1"/>
          <p:nvPr/>
        </p:nvSpPr>
        <p:spPr>
          <a:xfrm>
            <a:off x="8628186" y="3794465"/>
            <a:ext cx="1789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Recovered surface model</a:t>
            </a:r>
            <a:endParaRPr lang="en-US" sz="2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1333536" y="4178441"/>
            <a:ext cx="2078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Recovered Albedo</a:t>
            </a:r>
            <a:endParaRPr lang="en-US" sz="2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446" y="6482208"/>
            <a:ext cx="2011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Lazebnik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Image Filters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43" y="1965533"/>
            <a:ext cx="6675215" cy="3255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1925" y="5220968"/>
            <a:ext cx="22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Bilateral filters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276" y="1965533"/>
            <a:ext cx="4206106" cy="3257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69484" y="5220968"/>
            <a:ext cx="2146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Guided filters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793974" y="6471820"/>
            <a:ext cx="660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Kaiming</a:t>
            </a:r>
            <a:r>
              <a:rPr lang="en-US" dirty="0"/>
              <a:t> He, Jian Sun, </a:t>
            </a:r>
            <a:r>
              <a:rPr lang="en-US" dirty="0" err="1"/>
              <a:t>Xiaou</a:t>
            </a:r>
            <a:r>
              <a:rPr lang="en-US" dirty="0"/>
              <a:t> Tang, Guided Image Filtering. </a:t>
            </a:r>
            <a:r>
              <a:rPr lang="en-US" dirty="0" smtClean="0"/>
              <a:t>PAMI 2013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44846" y="5900984"/>
            <a:ext cx="4608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04040"/>
                </a:solidFill>
                <a:latin typeface="Courier"/>
              </a:rPr>
              <a:t>B = </a:t>
            </a:r>
            <a:r>
              <a:rPr lang="en-US" sz="2400" dirty="0" err="1">
                <a:solidFill>
                  <a:srgbClr val="404040"/>
                </a:solidFill>
                <a:latin typeface="Courier"/>
              </a:rPr>
              <a:t>imguidedfilter</a:t>
            </a:r>
            <a:r>
              <a:rPr lang="en-US" sz="2400" dirty="0">
                <a:solidFill>
                  <a:srgbClr val="404040"/>
                </a:solidFill>
                <a:latin typeface="Courier"/>
              </a:rPr>
              <a:t>(A,G</a:t>
            </a:r>
            <a:r>
              <a:rPr lang="en-US" sz="2400" dirty="0" smtClean="0">
                <a:solidFill>
                  <a:srgbClr val="404040"/>
                </a:solidFill>
                <a:latin typeface="Courier"/>
              </a:rPr>
              <a:t>);</a:t>
            </a:r>
            <a:endParaRPr lang="en-US" sz="2400" dirty="0">
              <a:latin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9869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Take-home messages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838200" y="1596452"/>
            <a:ext cx="6629400" cy="50329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Linear </a:t>
            </a:r>
            <a:r>
              <a:rPr lang="en-US" dirty="0"/>
              <a:t>filtering is sum of dot product at each position</a:t>
            </a:r>
          </a:p>
          <a:p>
            <a:pPr lvl="1">
              <a:defRPr/>
            </a:pPr>
            <a:r>
              <a:rPr lang="en-US" dirty="0"/>
              <a:t>Can smooth, sharpen, translate (among many other uses</a:t>
            </a:r>
            <a:r>
              <a:rPr lang="en-US" dirty="0" smtClean="0"/>
              <a:t>)</a:t>
            </a:r>
            <a:endParaRPr lang="en-US" sz="1200" dirty="0"/>
          </a:p>
          <a:p>
            <a:pPr>
              <a:defRPr/>
            </a:pPr>
            <a:r>
              <a:rPr lang="en-US" dirty="0" smtClean="0"/>
              <a:t>Gaussian filters</a:t>
            </a:r>
          </a:p>
          <a:p>
            <a:pPr lvl="1">
              <a:defRPr/>
            </a:pPr>
            <a:r>
              <a:rPr lang="en-US" dirty="0" smtClean="0"/>
              <a:t>Low pass filters</a:t>
            </a:r>
            <a:r>
              <a:rPr lang="en-US" dirty="0"/>
              <a:t>, </a:t>
            </a:r>
            <a:r>
              <a:rPr lang="en-US" dirty="0" err="1"/>
              <a:t>separability</a:t>
            </a:r>
            <a:r>
              <a:rPr lang="en-US" dirty="0" smtClean="0"/>
              <a:t>, variance</a:t>
            </a:r>
          </a:p>
          <a:p>
            <a:pPr>
              <a:defRPr/>
            </a:pPr>
            <a:r>
              <a:rPr lang="en-US" dirty="0" smtClean="0"/>
              <a:t>Attend </a:t>
            </a:r>
            <a:r>
              <a:rPr lang="en-US" dirty="0"/>
              <a:t>to details: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filter </a:t>
            </a:r>
            <a:r>
              <a:rPr lang="en-US" dirty="0"/>
              <a:t>size, extrapolation, </a:t>
            </a:r>
            <a:r>
              <a:rPr lang="en-US" dirty="0" smtClean="0"/>
              <a:t>cropping</a:t>
            </a:r>
          </a:p>
          <a:p>
            <a:pPr>
              <a:defRPr/>
            </a:pPr>
            <a:r>
              <a:rPr lang="en-US" dirty="0" smtClean="0"/>
              <a:t>Application: representing textures</a:t>
            </a:r>
            <a:endParaRPr lang="en-US" dirty="0"/>
          </a:p>
          <a:p>
            <a:pPr>
              <a:defRPr/>
            </a:pPr>
            <a:r>
              <a:rPr lang="en-US" dirty="0" smtClean="0"/>
              <a:t>Noise models and nonlinear image filters</a:t>
            </a:r>
            <a:endParaRPr lang="en-US" dirty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68612" name="Picture 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0" y="159645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613" name="Group 4"/>
          <p:cNvGrpSpPr>
            <a:grpSpLocks noChangeAspect="1"/>
          </p:cNvGrpSpPr>
          <p:nvPr/>
        </p:nvGrpSpPr>
        <p:grpSpPr bwMode="auto">
          <a:xfrm>
            <a:off x="9105900" y="1734566"/>
            <a:ext cx="1143000" cy="973137"/>
            <a:chOff x="3799" y="2064"/>
            <a:chExt cx="1433" cy="1136"/>
          </a:xfrm>
        </p:grpSpPr>
        <p:grpSp>
          <p:nvGrpSpPr>
            <p:cNvPr id="6876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6876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6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6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6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7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7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7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7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8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8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8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68765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8614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00" y="2968036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Content Placeholder 3" descr="lmfilter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0500" y="4279321"/>
            <a:ext cx="3477857" cy="117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0" y="5659995"/>
            <a:ext cx="1965899" cy="9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1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filebox.ece.vt.edu/~jbhuang/teaching/ece5554-4554/fa16/images/filter_fr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37" y="0"/>
            <a:ext cx="5166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97269" cy="4351338"/>
          </a:xfrm>
        </p:spPr>
        <p:txBody>
          <a:bodyPr/>
          <a:lstStyle/>
          <a:p>
            <a:r>
              <a:rPr lang="en-US" dirty="0"/>
              <a:t>Next class: Image </a:t>
            </a:r>
            <a:r>
              <a:rPr lang="en-US" dirty="0" smtClean="0"/>
              <a:t>Filters in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Frequency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1~=~k_d {\bf N} \cdot {\bf L_1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3"/>
  <p:tag name="PICTUREFILESIZE" val="70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G} = {\bf L}^{-1} {\bf I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96"/>
  <p:tag name="PICTUREFILESIZE" val="63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\times3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9"/>
  <p:tag name="PICTUREFILESIZE" val="260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\vdots \\ I_n&#10;\end{array}&#10;\right]&#10;=&#10;\left[&#10;\begin{array}{c}&#10;{\bf L_1} \\ \vdots \\ {\bf L_n}&#10;\end{array}&#10;\right]&#10;k_d 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92"/>
  <p:tag name="PICTUREFILESIZE" val="4864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bf I &amp; = &amp; \bf L G \\&#10;\bf L^T I &amp; = &amp; \bf L^T L G\\&#10;\bf G &amp; = &amp; \bf  (L^T L)^{-1} (L^T I)  \\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6426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2~=~k_d {\bf N} \cdot {\bf L_2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3~=~k_d {\bf N} \cdot {\bf L_3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frac{1}{(2k+1)^2}\sum_{u=-k}^{k} \sum_{v=-k}^{k}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604.75"/>
  <p:tag name="PICTUREFILESIZE" val="5404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354"/>
  <p:tag name="BOXHEIGHT" val="200"/>
  <p:tag name="BOXFONT" val="10"/>
  <p:tag name="BOXWRAP" val="False"/>
  <p:tag name="WORKAROUNDTRANSPARENCYBUG" val="False"/>
  <p:tag name="ALLOWFONTSUBSTITUTION" val="False"/>
  <p:tag name="BITMAPFORMAT" val="bmpmono"/>
  <p:tag name="ORIGWIDTH" val="60"/>
  <p:tag name="PICTUREFILESIZE" val="271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k_d &#10;\left[&#10;\begin{array}{c}&#10;{\bf L_1}^T \\ {\bf L_2}^T \\ {\bf L_3}^T&#10;\end{array}&#10;\right]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7"/>
  <p:tag name="PICTUREFILESIZE" val="59751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I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"/>
  <p:tag name="PICTUREFILESIZE" val="50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G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7"/>
  <p:tag name="PICTUREFILESIZE" val="90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k_d = \|{\bf G}\|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8"/>
  <p:tag name="PICTUREFILESIZE" val="644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N} = \frac{1}{k_d}{\bf G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6"/>
  <p:tag name="PICTUREFILESIZE" val="960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\left[&#10;\begin{array}{c}&#10;{\bf L_1}^T \\ {\bf L_2}^T \\ {\bf L_3}^T&#10;\end{array}&#10;\right]&#10;k_d 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3"/>
  <p:tag name="PICTUREFILESIZE" val="5864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4957</TotalTime>
  <Words>4273</Words>
  <Application>Microsoft Office PowerPoint</Application>
  <PresentationFormat>Widescreen</PresentationFormat>
  <Paragraphs>2217</Paragraphs>
  <Slides>92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11" baseType="lpstr">
      <vt:lpstr>Calibri (Body)</vt:lpstr>
      <vt:lpstr>Courier</vt:lpstr>
      <vt:lpstr>Futura Bk BT</vt:lpstr>
      <vt:lpstr>Monotype Sorts</vt:lpstr>
      <vt:lpstr>Myriad Roman</vt:lpstr>
      <vt:lpstr>新細明體</vt:lpstr>
      <vt:lpstr>Arial</vt:lpstr>
      <vt:lpstr>Calibri</vt:lpstr>
      <vt:lpstr>Calibri Light</vt:lpstr>
      <vt:lpstr>Cambria Math</vt:lpstr>
      <vt:lpstr>Courier New</vt:lpstr>
      <vt:lpstr>Symbol</vt:lpstr>
      <vt:lpstr>Tahoma</vt:lpstr>
      <vt:lpstr>Times</vt:lpstr>
      <vt:lpstr>Times New Roman</vt:lpstr>
      <vt:lpstr>Wingdings</vt:lpstr>
      <vt:lpstr>Office Theme</vt:lpstr>
      <vt:lpstr>Equation</vt:lpstr>
      <vt:lpstr>Image</vt:lpstr>
      <vt:lpstr>Image Filtering in Spatial domain</vt:lpstr>
      <vt:lpstr>Administrative stuffs</vt:lpstr>
      <vt:lpstr>Previous class: Light and Color</vt:lpstr>
      <vt:lpstr>Reflection models</vt:lpstr>
      <vt:lpstr>Reflection models</vt:lpstr>
      <vt:lpstr>Reflection models</vt:lpstr>
      <vt:lpstr>Surface orientation and light intensity</vt:lpstr>
      <vt:lpstr>Application: Photometric Stereo</vt:lpstr>
      <vt:lpstr>Example</vt:lpstr>
      <vt:lpstr>Photometric Stereo</vt:lpstr>
      <vt:lpstr>Solving the equations</vt:lpstr>
      <vt:lpstr>More than three lights</vt:lpstr>
      <vt:lpstr>Next three classes: three views of filtering</vt:lpstr>
      <vt:lpstr>Today’s class</vt:lpstr>
      <vt:lpstr>Why should we care?</vt:lpstr>
      <vt:lpstr>Why should we care?</vt:lpstr>
      <vt:lpstr>Why should we care?</vt:lpstr>
      <vt:lpstr>The raster image (pixel matrix)</vt:lpstr>
      <vt:lpstr>Image filtering</vt:lpstr>
      <vt:lpstr>Image filtering</vt:lpstr>
      <vt:lpstr>PowerPoint Presentation</vt:lpstr>
      <vt:lpstr>First attempt at a solution</vt:lpstr>
      <vt:lpstr>PowerPoint Presentation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PowerPoint Presentation</vt:lpstr>
      <vt:lpstr>PowerPoint Presentation</vt:lpstr>
      <vt:lpstr>Properties of smoothing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Other filters</vt:lpstr>
      <vt:lpstr>Other filters</vt:lpstr>
      <vt:lpstr>Basic gradient filters</vt:lpstr>
      <vt:lpstr>Questions</vt:lpstr>
      <vt:lpstr>Key properties of linear filters</vt:lpstr>
      <vt:lpstr>More properties</vt:lpstr>
      <vt:lpstr>Important filter: Gaussian</vt:lpstr>
      <vt:lpstr>PowerPoint Presentation</vt:lpstr>
      <vt:lpstr>PowerPoint Presentation</vt:lpstr>
      <vt:lpstr>Gaussian filters</vt:lpstr>
      <vt:lpstr>Gaussian filters</vt:lpstr>
      <vt:lpstr>PowerPoint Presentation</vt:lpstr>
      <vt:lpstr>Separability of the Gaussian filter</vt:lpstr>
      <vt:lpstr>Separability example</vt:lpstr>
      <vt:lpstr>Separability</vt:lpstr>
      <vt:lpstr>Some practical matters</vt:lpstr>
      <vt:lpstr>Practical matters</vt:lpstr>
      <vt:lpstr>Practical matters</vt:lpstr>
      <vt:lpstr>Practical matters</vt:lpstr>
      <vt:lpstr>Practical matters</vt:lpstr>
      <vt:lpstr>Application: Representing Texture</vt:lpstr>
      <vt:lpstr>Texture and Material</vt:lpstr>
      <vt:lpstr>Texture and Orientation</vt:lpstr>
      <vt:lpstr>Texture and Scale</vt:lpstr>
      <vt:lpstr>What is texture?</vt:lpstr>
      <vt:lpstr>How can we represent texture?</vt:lpstr>
      <vt:lpstr>Overcomplete representation: filter banks</vt:lpstr>
      <vt:lpstr>Filter banks</vt:lpstr>
      <vt:lpstr>How can we represent texture?</vt:lpstr>
      <vt:lpstr>Can you match the texture to the response?</vt:lpstr>
      <vt:lpstr>Representing texture by mean abs response</vt:lpstr>
      <vt:lpstr>Representing texture</vt:lpstr>
      <vt:lpstr>Denoising and Nonlinear Image Filtering</vt:lpstr>
      <vt:lpstr>Gaussian noise</vt:lpstr>
      <vt:lpstr>Reducing Gaussian noise</vt:lpstr>
      <vt:lpstr>Reducing salt-and-pepper noise</vt:lpstr>
      <vt:lpstr>Alternative idea: Median filtering</vt:lpstr>
      <vt:lpstr>Median filter</vt:lpstr>
      <vt:lpstr>Median filter</vt:lpstr>
      <vt:lpstr>Median filter</vt:lpstr>
      <vt:lpstr>Gaussian vs. median filtering</vt:lpstr>
      <vt:lpstr>Other non-linear filters</vt:lpstr>
      <vt:lpstr>Bilateral Filters</vt:lpstr>
      <vt:lpstr>Guided Image Filters</vt:lpstr>
      <vt:lpstr>Take-home messages</vt:lpstr>
      <vt:lpstr>Thank you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120</cp:revision>
  <dcterms:created xsi:type="dcterms:W3CDTF">2016-08-21T04:59:05Z</dcterms:created>
  <dcterms:modified xsi:type="dcterms:W3CDTF">2016-08-30T18:49:20Z</dcterms:modified>
</cp:coreProperties>
</file>