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41"/>
  </p:notesMasterIdLst>
  <p:handoutMasterIdLst>
    <p:handoutMasterId r:id="rId42"/>
  </p:handoutMasterIdLst>
  <p:sldIdLst>
    <p:sldId id="256" r:id="rId3"/>
    <p:sldId id="382" r:id="rId4"/>
    <p:sldId id="384" r:id="rId5"/>
    <p:sldId id="383" r:id="rId6"/>
    <p:sldId id="305" r:id="rId7"/>
    <p:sldId id="353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67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5" r:id="rId31"/>
    <p:sldId id="381" r:id="rId32"/>
    <p:sldId id="386" r:id="rId33"/>
    <p:sldId id="387" r:id="rId34"/>
    <p:sldId id="388" r:id="rId35"/>
    <p:sldId id="389" r:id="rId36"/>
    <p:sldId id="390" r:id="rId37"/>
    <p:sldId id="391" r:id="rId38"/>
    <p:sldId id="392" r:id="rId39"/>
    <p:sldId id="393" r:id="rId4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64" autoAdjust="0"/>
    <p:restoredTop sz="93471" autoAdjust="0"/>
  </p:normalViewPr>
  <p:slideViewPr>
    <p:cSldViewPr>
      <p:cViewPr varScale="1">
        <p:scale>
          <a:sx n="96" d="100"/>
          <a:sy n="96" d="100"/>
        </p:scale>
        <p:origin x="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12/10/16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98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7059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2291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864512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step goes to </a:t>
            </a:r>
            <a:r>
              <a:rPr lang="en-US" dirty="0" err="1" smtClean="0"/>
              <a:t>ll</a:t>
            </a:r>
            <a:r>
              <a:rPr lang="en-US" dirty="0" smtClean="0"/>
              <a:t> because the log P(</a:t>
            </a:r>
            <a:r>
              <a:rPr lang="en-US" dirty="0" err="1" smtClean="0"/>
              <a:t>x_i</a:t>
            </a:r>
            <a:r>
              <a:rPr lang="en-US" dirty="0" smtClean="0"/>
              <a:t> | theta) can go</a:t>
            </a:r>
            <a:r>
              <a:rPr lang="en-US" baseline="0" dirty="0" smtClean="0"/>
              <a:t> out of the sum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1765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4542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7" y="4342192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26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3617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226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5977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57556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06626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62982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98821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5747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29712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83442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Research at TTI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4" Type="http://schemas.openxmlformats.org/officeDocument/2006/relationships/image" Target="../media/image22.tif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youtu.be/pSRA8GpWIrA?t=162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 smtClean="0"/>
              <a:t>ECE 5424: Introduction to </a:t>
            </a:r>
            <a:br>
              <a:rPr lang="en-US" dirty="0" smtClean="0"/>
            </a:br>
            <a:r>
              <a:rPr lang="en-US" dirty="0" smtClean="0"/>
              <a:t>Machine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Stefan Lee</a:t>
            </a:r>
          </a:p>
          <a:p>
            <a:r>
              <a:rPr lang="en-US" sz="2800" dirty="0" smtClean="0"/>
              <a:t>Virginia Tech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(Finish) Expectation Maximization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Principal Component Analysis (PCA)</a:t>
            </a:r>
          </a:p>
          <a:p>
            <a:pPr lvl="0" algn="l"/>
            <a:endParaRPr lang="en-US" sz="2000" dirty="0">
              <a:solidFill>
                <a:prstClr val="black"/>
              </a:solidFill>
            </a:endParaRPr>
          </a:p>
          <a:p>
            <a:pPr lvl="0" algn="l"/>
            <a:r>
              <a:rPr lang="en-US" sz="2000" dirty="0">
                <a:solidFill>
                  <a:prstClr val="black"/>
                </a:solidFill>
              </a:rPr>
              <a:t>Readings: Barber 15.1-15.4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4" name="Picture 2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0275" cy="601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</a:t>
            </a:r>
            <a:r>
              <a:rPr lang="en-US" dirty="0" smtClean="0"/>
              <a:t>1st </a:t>
            </a:r>
            <a:r>
              <a:rPr lang="en-US" dirty="0"/>
              <a:t>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97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2" name="Picture 2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9800" cy="60007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2nd 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9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0" name="Picture 2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29325" cy="60293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3rd 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2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38" name="Picture 2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9800" cy="60102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4th 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14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386" name="Picture 2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9800" cy="60007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5th 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5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434" name="Picture 2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9800" cy="60102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6th 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0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2" name="Picture 2" descr="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9800" cy="601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20th 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71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Mixture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51542"/>
              </p:ext>
            </p:extLst>
          </p:nvPr>
        </p:nvGraphicFramePr>
        <p:xfrm>
          <a:off x="685800" y="1143000"/>
          <a:ext cx="77724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362200"/>
                <a:gridCol w="2819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P(x | z)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P(z)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Gaussian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Categorial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GMM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Multinomial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Categorical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Mixture of </a:t>
                      </a:r>
                      <a:r>
                        <a:rPr lang="en-US" dirty="0" err="1" smtClean="0"/>
                        <a:t>Multinomials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Categorical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Dirichlet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Latent </a:t>
                      </a:r>
                      <a:r>
                        <a:rPr lang="en-US" dirty="0" err="1" smtClean="0"/>
                        <a:t>Dirichlet</a:t>
                      </a:r>
                      <a:r>
                        <a:rPr lang="en-US" dirty="0" smtClean="0"/>
                        <a:t> Allocation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56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5334000"/>
          </a:xfrm>
        </p:spPr>
        <p:txBody>
          <a:bodyPr/>
          <a:lstStyle/>
          <a:p>
            <a:r>
              <a:rPr lang="en-US" sz="2400" smtClean="0"/>
              <a:t>Marginal likelihood – </a:t>
            </a:r>
            <a:r>
              <a:rPr lang="en-US" sz="2400" b="1" smtClean="0"/>
              <a:t>x</a:t>
            </a:r>
            <a:r>
              <a:rPr lang="en-US" sz="2400" smtClean="0"/>
              <a:t> is observed, </a:t>
            </a:r>
            <a:r>
              <a:rPr lang="en-US" sz="2400" b="1" smtClean="0"/>
              <a:t>z</a:t>
            </a:r>
            <a:r>
              <a:rPr lang="en-US" sz="2400" smtClean="0"/>
              <a:t> is missing:</a:t>
            </a:r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/>
              <a:t>The general learning problem with missing data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600" y="2159000"/>
            <a:ext cx="36068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9144000" cy="1371600"/>
          </a:xfrm>
        </p:spPr>
        <p:txBody>
          <a:bodyPr/>
          <a:lstStyle/>
          <a:p>
            <a:r>
              <a:rPr lang="en-US" smtClean="0"/>
              <a:t>Applying Jensen’s inequality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100" y="1828800"/>
            <a:ext cx="4279900" cy="749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3511550"/>
            <a:ext cx="5727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0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Poster Presentation:</a:t>
            </a:r>
          </a:p>
          <a:p>
            <a:pPr lvl="1"/>
            <a:r>
              <a:rPr lang="en-US" dirty="0" smtClean="0"/>
              <a:t>Dec 6th 1:30-3:30pm</a:t>
            </a:r>
          </a:p>
          <a:p>
            <a:pPr lvl="1"/>
            <a:r>
              <a:rPr lang="en-US" dirty="0" smtClean="0"/>
              <a:t>Goodwin Hall Atrium </a:t>
            </a:r>
          </a:p>
          <a:p>
            <a:pPr lvl="1"/>
            <a:r>
              <a:rPr lang="en-US" dirty="0" smtClean="0"/>
              <a:t>Print poster (or bunch of slides)</a:t>
            </a:r>
          </a:p>
          <a:p>
            <a:pPr lvl="2"/>
            <a:r>
              <a:rPr lang="en-US" dirty="0" err="1" smtClean="0"/>
              <a:t>Fedex</a:t>
            </a:r>
            <a:r>
              <a:rPr lang="en-US" dirty="0" smtClean="0"/>
              <a:t>, Library, ECE support, CS support</a:t>
            </a:r>
          </a:p>
          <a:p>
            <a:pPr lvl="1"/>
            <a:r>
              <a:rPr lang="en-US" dirty="0" smtClean="0"/>
              <a:t>Format:</a:t>
            </a:r>
          </a:p>
          <a:p>
            <a:pPr lvl="2"/>
            <a:r>
              <a:rPr lang="en-US" dirty="0" smtClean="0"/>
              <a:t>Portrait,  2 feet (width) x 36 inches (height)</a:t>
            </a:r>
          </a:p>
          <a:p>
            <a:pPr lvl="2"/>
            <a:r>
              <a:rPr lang="en-US" dirty="0"/>
              <a:t>See https://</a:t>
            </a:r>
            <a:r>
              <a:rPr lang="en-US" dirty="0" err="1"/>
              <a:t>filebox.ece.vt.edu</a:t>
            </a:r>
            <a:r>
              <a:rPr lang="en-US" dirty="0"/>
              <a:t>/~f16ece5424/</a:t>
            </a:r>
            <a:r>
              <a:rPr lang="en-US" dirty="0" err="1"/>
              <a:t>project.html</a:t>
            </a:r>
            <a:endParaRPr lang="en-US" dirty="0" smtClean="0"/>
          </a:p>
          <a:p>
            <a:r>
              <a:rPr lang="en-US" dirty="0" smtClean="0"/>
              <a:t>Submit poster as PDF by Dec 6</a:t>
            </a:r>
            <a:r>
              <a:rPr lang="en-US" baseline="30000" dirty="0" smtClean="0"/>
              <a:t>th</a:t>
            </a:r>
            <a:r>
              <a:rPr lang="en-US" dirty="0" smtClean="0"/>
              <a:t> 1:30pm</a:t>
            </a:r>
          </a:p>
          <a:p>
            <a:pPr lvl="1"/>
            <a:r>
              <a:rPr lang="en-US" dirty="0"/>
              <a:t>Makes up the final portion of your project grade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38600" y="1143000"/>
            <a:ext cx="2716158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kern="0" dirty="0">
                <a:solidFill>
                  <a:srgbClr val="FF0000"/>
                </a:solidFill>
                <a:latin typeface="Arial"/>
                <a:ea typeface="Osaka"/>
                <a:cs typeface="Osaka"/>
              </a:rPr>
              <a:t>Best Project Prize!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1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Convergence of EM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686800" cy="5257800"/>
          </a:xfrm>
        </p:spPr>
        <p:txBody>
          <a:bodyPr/>
          <a:lstStyle/>
          <a:p>
            <a:r>
              <a:rPr lang="en-US" smtClean="0"/>
              <a:t>Define potential function F(</a:t>
            </a:r>
            <a:r>
              <a:rPr lang="en-US" smtClean="0">
                <a:latin typeface="Symbol" pitchFamily="80" charset="2"/>
                <a:sym typeface="Symbol" pitchFamily="80" charset="2"/>
              </a:rPr>
              <a:t></a:t>
            </a:r>
            <a:r>
              <a:rPr lang="en-US" smtClean="0"/>
              <a:t>,Q):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EM corresponds to coordinate ascent on F</a:t>
            </a:r>
          </a:p>
          <a:p>
            <a:pPr lvl="1"/>
            <a:r>
              <a:rPr lang="en-US" smtClean="0"/>
              <a:t>Thus, maximizes lower bound on marginal log likelihood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981200"/>
            <a:ext cx="5727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32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8229600" cy="1143000"/>
          </a:xfrm>
        </p:spPr>
        <p:txBody>
          <a:bodyPr/>
          <a:lstStyle/>
          <a:p>
            <a:r>
              <a:rPr lang="en-US" smtClean="0"/>
              <a:t>EM is coordinate ascent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915400" cy="4953000"/>
          </a:xfrm>
          <a:noFill/>
          <a:ln/>
        </p:spPr>
        <p:txBody>
          <a:bodyPr/>
          <a:lstStyle/>
          <a:p>
            <a:r>
              <a:rPr lang="en-US" sz="2400" b="1" dirty="0" smtClean="0"/>
              <a:t>E-step</a:t>
            </a:r>
            <a:r>
              <a:rPr lang="en-US" sz="2400" dirty="0" smtClean="0"/>
              <a:t>: Fix </a:t>
            </a:r>
            <a:r>
              <a:rPr lang="en-US" sz="2400" dirty="0" smtClean="0">
                <a:latin typeface="Symbol" pitchFamily="80" charset="2"/>
                <a:sym typeface="Symbol" pitchFamily="80" charset="2"/>
              </a:rPr>
              <a:t></a:t>
            </a:r>
            <a:r>
              <a:rPr lang="en-US" baseline="30000" dirty="0" smtClean="0">
                <a:sym typeface="Symbol" pitchFamily="80" charset="2"/>
              </a:rPr>
              <a:t>(t)</a:t>
            </a:r>
            <a:r>
              <a:rPr lang="en-US" dirty="0" smtClean="0">
                <a:sym typeface="Symbol" pitchFamily="80" charset="2"/>
              </a:rPr>
              <a:t>,</a:t>
            </a:r>
            <a:r>
              <a:rPr lang="en-US" sz="2400" dirty="0" smtClean="0"/>
              <a:t> maximize F over Q:</a:t>
            </a:r>
          </a:p>
          <a:p>
            <a:pPr lvl="1"/>
            <a:endParaRPr lang="en-US" sz="2000" dirty="0" smtClean="0">
              <a:sym typeface="Symbol" pitchFamily="80" charset="2"/>
            </a:endParaRPr>
          </a:p>
          <a:p>
            <a:pPr lvl="1"/>
            <a:endParaRPr lang="en-US" sz="2000" dirty="0" smtClean="0">
              <a:sym typeface="Symbol" pitchFamily="80" charset="2"/>
            </a:endParaRPr>
          </a:p>
          <a:p>
            <a:pPr lvl="1"/>
            <a:endParaRPr lang="en-US" sz="2000" dirty="0" smtClean="0">
              <a:sym typeface="Symbol" pitchFamily="80" charset="2"/>
            </a:endParaRPr>
          </a:p>
          <a:p>
            <a:pPr lvl="1"/>
            <a:endParaRPr lang="en-US" sz="2000" dirty="0" smtClean="0">
              <a:sym typeface="Symbol" pitchFamily="80" charset="2"/>
            </a:endParaRPr>
          </a:p>
          <a:p>
            <a:pPr lvl="1"/>
            <a:endParaRPr lang="en-US" dirty="0">
              <a:sym typeface="Symbol" pitchFamily="80" charset="2"/>
            </a:endParaRPr>
          </a:p>
          <a:p>
            <a:pPr lvl="1"/>
            <a:endParaRPr lang="en-US" sz="2000" dirty="0" smtClean="0">
              <a:sym typeface="Symbol" pitchFamily="80" charset="2"/>
            </a:endParaRPr>
          </a:p>
          <a:p>
            <a:pPr lvl="1"/>
            <a:endParaRPr lang="en-US" dirty="0">
              <a:sym typeface="Symbol" pitchFamily="80" charset="2"/>
            </a:endParaRPr>
          </a:p>
          <a:p>
            <a:pPr lvl="1"/>
            <a:endParaRPr lang="en-US" sz="2000" dirty="0" smtClean="0">
              <a:sym typeface="Symbol" pitchFamily="80" charset="2"/>
            </a:endParaRPr>
          </a:p>
          <a:p>
            <a:pPr lvl="1"/>
            <a:r>
              <a:rPr lang="en-US" sz="2000" dirty="0" smtClean="0">
                <a:sym typeface="Symbol" pitchFamily="80" charset="2"/>
              </a:rPr>
              <a:t>“Realigns” F with likelihood: 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14400"/>
            <a:ext cx="5727700" cy="74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5486400"/>
            <a:ext cx="2044700" cy="27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6019800"/>
            <a:ext cx="3060700" cy="34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2286000"/>
            <a:ext cx="63881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6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8229600" cy="1143000"/>
          </a:xfrm>
        </p:spPr>
        <p:txBody>
          <a:bodyPr/>
          <a:lstStyle/>
          <a:p>
            <a:r>
              <a:rPr lang="en-US" smtClean="0"/>
              <a:t>EM is coordinate ascent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915400" cy="4953000"/>
          </a:xfrm>
          <a:noFill/>
          <a:ln/>
        </p:spPr>
        <p:txBody>
          <a:bodyPr/>
          <a:lstStyle/>
          <a:p>
            <a:r>
              <a:rPr lang="en-US" sz="2400" b="1" dirty="0" smtClean="0"/>
              <a:t>M-step</a:t>
            </a:r>
            <a:r>
              <a:rPr lang="en-US" sz="2400" dirty="0" smtClean="0"/>
              <a:t>: Fix Q</a:t>
            </a:r>
            <a:r>
              <a:rPr lang="en-US" sz="2400" baseline="30000" dirty="0" smtClean="0"/>
              <a:t>(t)</a:t>
            </a:r>
            <a:r>
              <a:rPr lang="en-US" sz="2400" dirty="0" smtClean="0"/>
              <a:t>, maximize F over </a:t>
            </a:r>
            <a:r>
              <a:rPr lang="en-US" sz="2400" dirty="0" smtClean="0">
                <a:latin typeface="Symbol" pitchFamily="80" charset="2"/>
                <a:sym typeface="Symbol" pitchFamily="80" charset="2"/>
              </a:rPr>
              <a:t></a:t>
            </a:r>
          </a:p>
          <a:p>
            <a:endParaRPr lang="en-US" dirty="0">
              <a:latin typeface="Symbol" pitchFamily="80" charset="2"/>
              <a:sym typeface="Symbol" pitchFamily="80" charset="2"/>
            </a:endParaRPr>
          </a:p>
          <a:p>
            <a:endParaRPr lang="en-US" sz="2400" dirty="0" smtClean="0">
              <a:latin typeface="Symbol" pitchFamily="80" charset="2"/>
              <a:sym typeface="Symbol" pitchFamily="80" charset="2"/>
            </a:endParaRPr>
          </a:p>
          <a:p>
            <a:endParaRPr lang="en-US" dirty="0">
              <a:latin typeface="Symbol" pitchFamily="80" charset="2"/>
              <a:sym typeface="Symbol" pitchFamily="80" charset="2"/>
            </a:endParaRPr>
          </a:p>
          <a:p>
            <a:endParaRPr lang="en-US" sz="2400" dirty="0" smtClean="0">
              <a:latin typeface="Symbol" pitchFamily="80" charset="2"/>
              <a:sym typeface="Symbol" pitchFamily="80" charset="2"/>
            </a:endParaRPr>
          </a:p>
          <a:p>
            <a:endParaRPr lang="en-US" dirty="0">
              <a:latin typeface="Symbol" pitchFamily="80" charset="2"/>
              <a:sym typeface="Symbol" pitchFamily="80" charset="2"/>
            </a:endParaRPr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Corresponds </a:t>
            </a:r>
            <a:r>
              <a:rPr lang="en-US" dirty="0"/>
              <a:t>to weighted dataset: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&lt;</a:t>
            </a:r>
            <a:r>
              <a:rPr lang="en-US" sz="1600" b="1" dirty="0"/>
              <a:t>x</a:t>
            </a:r>
            <a:r>
              <a:rPr lang="en-US" sz="1600" baseline="-25000" dirty="0"/>
              <a:t>1</a:t>
            </a:r>
            <a:r>
              <a:rPr lang="en-US" sz="1600" dirty="0"/>
              <a:t>,</a:t>
            </a:r>
            <a:r>
              <a:rPr lang="en-US" sz="1600" b="1" dirty="0"/>
              <a:t>z</a:t>
            </a:r>
            <a:r>
              <a:rPr lang="en-US" sz="1600" dirty="0"/>
              <a:t>=1&gt; with weight Q</a:t>
            </a:r>
            <a:r>
              <a:rPr lang="en-US" sz="1600" baseline="30000" dirty="0"/>
              <a:t>(t+1)</a:t>
            </a:r>
            <a:r>
              <a:rPr lang="en-US" sz="1600" dirty="0"/>
              <a:t>(</a:t>
            </a:r>
            <a:r>
              <a:rPr lang="en-US" sz="1600" b="1" dirty="0"/>
              <a:t>z</a:t>
            </a:r>
            <a:r>
              <a:rPr lang="en-US" sz="1600" dirty="0"/>
              <a:t>=1|</a:t>
            </a:r>
            <a:r>
              <a:rPr lang="en-US" sz="1600" b="1" dirty="0"/>
              <a:t>x</a:t>
            </a:r>
            <a:r>
              <a:rPr lang="en-US" sz="1600" baseline="-25000" dirty="0"/>
              <a:t>1</a:t>
            </a:r>
            <a:r>
              <a:rPr lang="en-US" sz="16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&lt;</a:t>
            </a:r>
            <a:r>
              <a:rPr lang="en-US" sz="1600" b="1" dirty="0"/>
              <a:t>x</a:t>
            </a:r>
            <a:r>
              <a:rPr lang="en-US" sz="1600" baseline="-25000" dirty="0"/>
              <a:t>1</a:t>
            </a:r>
            <a:r>
              <a:rPr lang="en-US" sz="1600" dirty="0"/>
              <a:t>,</a:t>
            </a:r>
            <a:r>
              <a:rPr lang="en-US" sz="1600" b="1" dirty="0"/>
              <a:t>z</a:t>
            </a:r>
            <a:r>
              <a:rPr lang="en-US" sz="1600" dirty="0"/>
              <a:t>=2&gt; with weight Q</a:t>
            </a:r>
            <a:r>
              <a:rPr lang="en-US" sz="1600" baseline="30000" dirty="0"/>
              <a:t>(t+1)</a:t>
            </a:r>
            <a:r>
              <a:rPr lang="en-US" sz="1600" dirty="0"/>
              <a:t>(</a:t>
            </a:r>
            <a:r>
              <a:rPr lang="en-US" sz="1600" b="1" dirty="0"/>
              <a:t>z</a:t>
            </a:r>
            <a:r>
              <a:rPr lang="en-US" sz="1600" dirty="0"/>
              <a:t>=2|</a:t>
            </a:r>
            <a:r>
              <a:rPr lang="en-US" sz="1600" b="1" dirty="0"/>
              <a:t>x</a:t>
            </a:r>
            <a:r>
              <a:rPr lang="en-US" sz="1600" baseline="-25000" dirty="0"/>
              <a:t>1</a:t>
            </a:r>
            <a:r>
              <a:rPr lang="en-US" sz="16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&lt;</a:t>
            </a:r>
            <a:r>
              <a:rPr lang="en-US" sz="1600" b="1" dirty="0"/>
              <a:t>x</a:t>
            </a:r>
            <a:r>
              <a:rPr lang="en-US" sz="1600" baseline="-25000" dirty="0"/>
              <a:t>1</a:t>
            </a:r>
            <a:r>
              <a:rPr lang="en-US" sz="1600" dirty="0"/>
              <a:t>,</a:t>
            </a:r>
            <a:r>
              <a:rPr lang="en-US" sz="1600" b="1" dirty="0"/>
              <a:t>z</a:t>
            </a:r>
            <a:r>
              <a:rPr lang="en-US" sz="1600" dirty="0"/>
              <a:t>=3&gt; with weight Q</a:t>
            </a:r>
            <a:r>
              <a:rPr lang="en-US" sz="1600" baseline="30000" dirty="0"/>
              <a:t>(t+1)</a:t>
            </a:r>
            <a:r>
              <a:rPr lang="en-US" sz="1600" dirty="0"/>
              <a:t>(</a:t>
            </a:r>
            <a:r>
              <a:rPr lang="en-US" sz="1600" b="1" dirty="0"/>
              <a:t>z</a:t>
            </a:r>
            <a:r>
              <a:rPr lang="en-US" sz="1600" dirty="0"/>
              <a:t>=3|</a:t>
            </a:r>
            <a:r>
              <a:rPr lang="en-US" sz="1600" b="1" dirty="0"/>
              <a:t>x</a:t>
            </a:r>
            <a:r>
              <a:rPr lang="en-US" sz="1600" baseline="-25000" dirty="0"/>
              <a:t>1</a:t>
            </a:r>
            <a:r>
              <a:rPr lang="en-US" sz="16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&lt;</a:t>
            </a:r>
            <a:r>
              <a:rPr lang="en-US" sz="1600" b="1" dirty="0"/>
              <a:t>x</a:t>
            </a:r>
            <a:r>
              <a:rPr lang="en-US" sz="1600" baseline="-25000" dirty="0"/>
              <a:t>2</a:t>
            </a:r>
            <a:r>
              <a:rPr lang="en-US" sz="1600" dirty="0"/>
              <a:t>,</a:t>
            </a:r>
            <a:r>
              <a:rPr lang="en-US" sz="1600" b="1" dirty="0"/>
              <a:t>z</a:t>
            </a:r>
            <a:r>
              <a:rPr lang="en-US" sz="1600" dirty="0"/>
              <a:t>=1&gt; with weight Q</a:t>
            </a:r>
            <a:r>
              <a:rPr lang="en-US" sz="1600" baseline="30000" dirty="0"/>
              <a:t>(t+1)</a:t>
            </a:r>
            <a:r>
              <a:rPr lang="en-US" sz="1600" dirty="0"/>
              <a:t>(</a:t>
            </a:r>
            <a:r>
              <a:rPr lang="en-US" sz="1600" b="1" dirty="0"/>
              <a:t>z</a:t>
            </a:r>
            <a:r>
              <a:rPr lang="en-US" sz="1600" dirty="0"/>
              <a:t>=1|</a:t>
            </a:r>
            <a:r>
              <a:rPr lang="en-US" sz="1600" b="1" dirty="0"/>
              <a:t>x</a:t>
            </a:r>
            <a:r>
              <a:rPr lang="en-US" sz="1600" baseline="-25000" dirty="0"/>
              <a:t>2</a:t>
            </a:r>
            <a:r>
              <a:rPr lang="en-US" sz="16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&lt;</a:t>
            </a:r>
            <a:r>
              <a:rPr lang="en-US" sz="1600" b="1" dirty="0"/>
              <a:t>x</a:t>
            </a:r>
            <a:r>
              <a:rPr lang="en-US" sz="1600" baseline="-25000" dirty="0"/>
              <a:t>2</a:t>
            </a:r>
            <a:r>
              <a:rPr lang="en-US" sz="1600" dirty="0"/>
              <a:t>,</a:t>
            </a:r>
            <a:r>
              <a:rPr lang="en-US" sz="1600" b="1" dirty="0"/>
              <a:t>z</a:t>
            </a:r>
            <a:r>
              <a:rPr lang="en-US" sz="1600" dirty="0"/>
              <a:t>=2&gt; with weight Q</a:t>
            </a:r>
            <a:r>
              <a:rPr lang="en-US" sz="1600" baseline="30000" dirty="0"/>
              <a:t>(t+1)</a:t>
            </a:r>
            <a:r>
              <a:rPr lang="en-US" sz="1600" dirty="0"/>
              <a:t>(</a:t>
            </a:r>
            <a:r>
              <a:rPr lang="en-US" sz="1600" b="1" dirty="0"/>
              <a:t>z</a:t>
            </a:r>
            <a:r>
              <a:rPr lang="en-US" sz="1600" dirty="0"/>
              <a:t>=2|</a:t>
            </a:r>
            <a:r>
              <a:rPr lang="en-US" sz="1600" b="1" dirty="0"/>
              <a:t>x</a:t>
            </a:r>
            <a:r>
              <a:rPr lang="en-US" sz="1600" baseline="-25000" dirty="0"/>
              <a:t>2</a:t>
            </a:r>
            <a:r>
              <a:rPr lang="en-US" sz="16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&lt;</a:t>
            </a:r>
            <a:r>
              <a:rPr lang="en-US" sz="1600" b="1" dirty="0"/>
              <a:t>x</a:t>
            </a:r>
            <a:r>
              <a:rPr lang="en-US" sz="1600" baseline="-25000" dirty="0"/>
              <a:t>2</a:t>
            </a:r>
            <a:r>
              <a:rPr lang="en-US" sz="1600" dirty="0"/>
              <a:t>,</a:t>
            </a:r>
            <a:r>
              <a:rPr lang="en-US" sz="1600" b="1" dirty="0"/>
              <a:t>z</a:t>
            </a:r>
            <a:r>
              <a:rPr lang="en-US" sz="1600" dirty="0"/>
              <a:t>=3&gt; with weight Q</a:t>
            </a:r>
            <a:r>
              <a:rPr lang="en-US" sz="1600" baseline="30000" dirty="0"/>
              <a:t>(t+1)</a:t>
            </a:r>
            <a:r>
              <a:rPr lang="en-US" sz="1600" dirty="0"/>
              <a:t>(</a:t>
            </a:r>
            <a:r>
              <a:rPr lang="en-US" sz="1600" b="1" dirty="0"/>
              <a:t>z</a:t>
            </a:r>
            <a:r>
              <a:rPr lang="en-US" sz="1600" dirty="0"/>
              <a:t>=3|</a:t>
            </a:r>
            <a:r>
              <a:rPr lang="en-US" sz="1600" b="1" dirty="0"/>
              <a:t>x</a:t>
            </a:r>
            <a:r>
              <a:rPr lang="en-US" sz="1600" baseline="-25000" dirty="0"/>
              <a:t>2</a:t>
            </a:r>
            <a:r>
              <a:rPr lang="en-US" sz="16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…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14400"/>
            <a:ext cx="5727700" cy="749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700" y="2209800"/>
            <a:ext cx="60579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5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Intuition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Picture 5" descr="fig11.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96043"/>
            <a:ext cx="6654114" cy="586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4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you should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30000"/>
              </a:spcBef>
            </a:pPr>
            <a:r>
              <a:rPr lang="en-US" dirty="0"/>
              <a:t>K-means for clustering: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algorithm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converges because it’s coordinate ascent</a:t>
            </a:r>
          </a:p>
          <a:p>
            <a:pPr>
              <a:spcBef>
                <a:spcPct val="30000"/>
              </a:spcBef>
            </a:pPr>
            <a:endParaRPr lang="en-US" dirty="0" smtClean="0"/>
          </a:p>
          <a:p>
            <a:pPr>
              <a:spcBef>
                <a:spcPct val="30000"/>
              </a:spcBef>
            </a:pPr>
            <a:r>
              <a:rPr lang="en-US" dirty="0" smtClean="0"/>
              <a:t>EM </a:t>
            </a:r>
            <a:r>
              <a:rPr lang="en-US" dirty="0"/>
              <a:t>for mixture of Gaussians: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How to “learn” maximum likelihood parameters (locally max. like.) in the case of unlabeled data</a:t>
            </a:r>
          </a:p>
          <a:p>
            <a:pPr>
              <a:spcBef>
                <a:spcPct val="30000"/>
              </a:spcBef>
            </a:pPr>
            <a:endParaRPr lang="en-US" dirty="0" smtClean="0"/>
          </a:p>
          <a:p>
            <a:pPr>
              <a:spcBef>
                <a:spcPct val="30000"/>
              </a:spcBef>
            </a:pPr>
            <a:r>
              <a:rPr lang="en-US" dirty="0" smtClean="0"/>
              <a:t>EM </a:t>
            </a:r>
            <a:r>
              <a:rPr lang="en-US" dirty="0"/>
              <a:t>is coordinate ascent</a:t>
            </a:r>
          </a:p>
          <a:p>
            <a:pPr>
              <a:spcBef>
                <a:spcPct val="30000"/>
              </a:spcBef>
            </a:pPr>
            <a:r>
              <a:rPr lang="en-US" dirty="0"/>
              <a:t>Remember, E.M. can get stuck in local minima, and empirically it </a:t>
            </a:r>
            <a:r>
              <a:rPr lang="en-US" u="sng" dirty="0"/>
              <a:t>DOES</a:t>
            </a:r>
          </a:p>
          <a:p>
            <a:pPr>
              <a:spcBef>
                <a:spcPct val="30000"/>
              </a:spcBef>
            </a:pPr>
            <a:endParaRPr lang="en-US" dirty="0" smtClean="0"/>
          </a:p>
          <a:p>
            <a:pPr>
              <a:spcBef>
                <a:spcPct val="30000"/>
              </a:spcBef>
            </a:pPr>
            <a:r>
              <a:rPr lang="en-US" dirty="0"/>
              <a:t>General case for </a:t>
            </a:r>
            <a:r>
              <a:rPr lang="en-US" dirty="0" smtClean="0"/>
              <a:t>EM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76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3479045" y="1828800"/>
            <a:ext cx="19812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79045" y="1981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Classification</a:t>
            </a:r>
            <a:endParaRPr lang="en-US" sz="1800" dirty="0"/>
          </a:p>
        </p:txBody>
      </p:sp>
      <p:sp>
        <p:nvSpPr>
          <p:cNvPr id="10" name="Right Arrow 9"/>
          <p:cNvSpPr/>
          <p:nvPr/>
        </p:nvSpPr>
        <p:spPr bwMode="auto">
          <a:xfrm>
            <a:off x="2412245" y="2057400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5536445" y="2057400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64289" y="19812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55645" y="1981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y</a:t>
            </a:r>
            <a:endParaRPr lang="en-US" sz="1800" dirty="0"/>
          </a:p>
        </p:txBody>
      </p:sp>
      <p:sp>
        <p:nvSpPr>
          <p:cNvPr id="15" name="Rounded Rectangle 14"/>
          <p:cNvSpPr/>
          <p:nvPr/>
        </p:nvSpPr>
        <p:spPr bwMode="auto">
          <a:xfrm>
            <a:off x="3479045" y="2819400"/>
            <a:ext cx="19812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79045" y="2971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Regression</a:t>
            </a:r>
            <a:endParaRPr lang="en-US" sz="1800" dirty="0"/>
          </a:p>
        </p:txBody>
      </p:sp>
      <p:sp>
        <p:nvSpPr>
          <p:cNvPr id="17" name="Right Arrow 16"/>
          <p:cNvSpPr/>
          <p:nvPr/>
        </p:nvSpPr>
        <p:spPr bwMode="auto">
          <a:xfrm>
            <a:off x="2412245" y="3048000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5536445" y="3048000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64289" y="29718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55645" y="2971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y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7517645" y="2057400"/>
            <a:ext cx="84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Discrete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7441445" y="3048000"/>
            <a:ext cx="1092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Continuous</a:t>
            </a:r>
            <a:endParaRPr lang="en-US" sz="1400" dirty="0"/>
          </a:p>
        </p:txBody>
      </p:sp>
      <p:sp>
        <p:nvSpPr>
          <p:cNvPr id="23" name="Rounded Rectangle 22"/>
          <p:cNvSpPr/>
          <p:nvPr/>
        </p:nvSpPr>
        <p:spPr bwMode="auto">
          <a:xfrm>
            <a:off x="3479045" y="4800600"/>
            <a:ext cx="19812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79045" y="4953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Clustering</a:t>
            </a:r>
            <a:endParaRPr lang="en-US" sz="1800" dirty="0"/>
          </a:p>
        </p:txBody>
      </p:sp>
      <p:sp>
        <p:nvSpPr>
          <p:cNvPr id="25" name="Right Arrow 24"/>
          <p:cNvSpPr/>
          <p:nvPr/>
        </p:nvSpPr>
        <p:spPr bwMode="auto">
          <a:xfrm>
            <a:off x="2412245" y="5029200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5536445" y="5029200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64289" y="4953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62057" y="49530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441445" y="5029200"/>
            <a:ext cx="1072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Discrete ID</a:t>
            </a:r>
            <a:endParaRPr lang="en-US" sz="1400" dirty="0"/>
          </a:p>
        </p:txBody>
      </p:sp>
      <p:sp>
        <p:nvSpPr>
          <p:cNvPr id="30" name="Rounded Rectangle 29"/>
          <p:cNvSpPr/>
          <p:nvPr/>
        </p:nvSpPr>
        <p:spPr bwMode="auto">
          <a:xfrm>
            <a:off x="3497646" y="5715000"/>
            <a:ext cx="1981200" cy="685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97646" y="57544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Dimensionality</a:t>
            </a:r>
            <a:br>
              <a:rPr lang="en-US" sz="1800" dirty="0" smtClean="0"/>
            </a:br>
            <a:r>
              <a:rPr lang="en-US" sz="1800" dirty="0" smtClean="0"/>
              <a:t>Reduction</a:t>
            </a:r>
            <a:endParaRPr lang="en-US" sz="1800" dirty="0"/>
          </a:p>
        </p:txBody>
      </p:sp>
      <p:sp>
        <p:nvSpPr>
          <p:cNvPr id="32" name="Right Arrow 31"/>
          <p:cNvSpPr/>
          <p:nvPr/>
        </p:nvSpPr>
        <p:spPr bwMode="auto">
          <a:xfrm>
            <a:off x="2430846" y="5943600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3" name="Right Arrow 32"/>
          <p:cNvSpPr/>
          <p:nvPr/>
        </p:nvSpPr>
        <p:spPr bwMode="auto">
          <a:xfrm>
            <a:off x="5555046" y="5943600"/>
            <a:ext cx="990600" cy="2286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82890" y="5867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x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80658" y="58674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z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49834" y="5943600"/>
            <a:ext cx="1092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Continuous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3146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Topic: PCA</a:t>
            </a:r>
            <a:endParaRPr lang="en-US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1925" y="2057400"/>
            <a:ext cx="39020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2057400"/>
            <a:ext cx="390207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ight Arrow 2"/>
          <p:cNvSpPr/>
          <p:nvPr/>
        </p:nvSpPr>
        <p:spPr bwMode="auto">
          <a:xfrm>
            <a:off x="4191000" y="3352800"/>
            <a:ext cx="838200" cy="3048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174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Principal Component Analysis</a:t>
            </a:r>
          </a:p>
          <a:p>
            <a:r>
              <a:rPr lang="fr-FR" dirty="0" err="1" smtClean="0"/>
              <a:t>Karhunen</a:t>
            </a:r>
            <a:r>
              <a:rPr lang="fr-FR" dirty="0"/>
              <a:t>–</a:t>
            </a:r>
            <a:r>
              <a:rPr lang="fr-FR" dirty="0" err="1"/>
              <a:t>Loève</a:t>
            </a:r>
            <a:r>
              <a:rPr lang="fr-FR" dirty="0"/>
              <a:t> </a:t>
            </a:r>
            <a:r>
              <a:rPr lang="fr-FR" dirty="0" err="1" smtClean="0"/>
              <a:t>transform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Eigen-Faces</a:t>
            </a:r>
          </a:p>
          <a:p>
            <a:r>
              <a:rPr lang="fr-FR" dirty="0" smtClean="0"/>
              <a:t>Eigen-&lt;Insert-</a:t>
            </a:r>
            <a:r>
              <a:rPr lang="fr-FR" dirty="0" err="1" smtClean="0"/>
              <a:t>your</a:t>
            </a:r>
            <a:r>
              <a:rPr lang="fr-FR" dirty="0" smtClean="0"/>
              <a:t>-</a:t>
            </a:r>
            <a:r>
              <a:rPr lang="fr-FR" dirty="0" err="1" smtClean="0"/>
              <a:t>problem-domain</a:t>
            </a:r>
            <a:r>
              <a:rPr lang="fr-FR" dirty="0" smtClean="0"/>
              <a:t>&gt;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PCA is a Dimensionality Reduction Algorithm</a:t>
            </a:r>
          </a:p>
          <a:p>
            <a:endParaRPr lang="en-US" dirty="0" smtClean="0"/>
          </a:p>
          <a:p>
            <a:r>
              <a:rPr lang="en-US" dirty="0" smtClean="0"/>
              <a:t>Other Dimensionality Reduction algorithms</a:t>
            </a:r>
          </a:p>
          <a:p>
            <a:pPr lvl="1"/>
            <a:r>
              <a:rPr lang="en-US" dirty="0" smtClean="0"/>
              <a:t>Linear Discriminant Analysis (LDA)</a:t>
            </a:r>
          </a:p>
          <a:p>
            <a:pPr lvl="1"/>
            <a:r>
              <a:rPr lang="en-US" dirty="0" smtClean="0"/>
              <a:t>Independent Component Analysis (ICA)</a:t>
            </a:r>
          </a:p>
          <a:p>
            <a:pPr lvl="1"/>
            <a:r>
              <a:rPr lang="en-US" dirty="0" smtClean="0"/>
              <a:t>Local Linear Embedding (LLE)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2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Dimensionality reduction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Input data may have thousands or millions of dimensions!</a:t>
            </a:r>
          </a:p>
          <a:p>
            <a:pPr lvl="1"/>
            <a:r>
              <a:rPr lang="en-US" dirty="0" smtClean="0"/>
              <a:t>e.g., images have 5M pixels</a:t>
            </a:r>
          </a:p>
          <a:p>
            <a:endParaRPr lang="en-US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246" y="2819400"/>
            <a:ext cx="3581400" cy="2082800"/>
          </a:xfrm>
          <a:prstGeom prst="round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819400"/>
            <a:ext cx="3669404" cy="20828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0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Dimensionality reduction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Input data may have thousands or millions of dimensions!</a:t>
            </a:r>
          </a:p>
          <a:p>
            <a:pPr lvl="1"/>
            <a:r>
              <a:rPr lang="en-US" dirty="0" smtClean="0"/>
              <a:t>e.g., images have 5M pixels</a:t>
            </a:r>
          </a:p>
          <a:p>
            <a:endParaRPr lang="en-US" b="1" dirty="0" smtClean="0"/>
          </a:p>
          <a:p>
            <a:r>
              <a:rPr lang="en-US" b="1" dirty="0" smtClean="0"/>
              <a:t>Dimensionality reduction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represent data with fewer dimensions</a:t>
            </a:r>
          </a:p>
          <a:p>
            <a:pPr lvl="1"/>
            <a:r>
              <a:rPr lang="en-US" dirty="0" smtClean="0"/>
              <a:t>easier learning – fewer parameters</a:t>
            </a:r>
          </a:p>
          <a:p>
            <a:pPr lvl="1"/>
            <a:r>
              <a:rPr lang="en-US" dirty="0" smtClean="0"/>
              <a:t>visualization – hard to visualize more than 3D or 4D</a:t>
            </a:r>
          </a:p>
          <a:p>
            <a:pPr lvl="1"/>
            <a:r>
              <a:rPr lang="en-US" dirty="0" smtClean="0"/>
              <a:t>discover “intrinsic dimensionality” of data</a:t>
            </a:r>
          </a:p>
          <a:p>
            <a:pPr lvl="2"/>
            <a:r>
              <a:rPr lang="en-US" dirty="0" smtClean="0"/>
              <a:t>high dimensional data that is truly lower dimensional </a:t>
            </a:r>
          </a:p>
        </p:txBody>
      </p:sp>
    </p:spTree>
    <p:extLst>
      <p:ext uri="{BB962C8B-B14F-4D97-AF65-F5344CB8AC3E}">
        <p14:creationId xmlns:p14="http://schemas.microsoft.com/office/powerpoint/2010/main" val="198123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153400" cy="685800"/>
          </a:xfrm>
        </p:spPr>
        <p:txBody>
          <a:bodyPr/>
          <a:lstStyle/>
          <a:p>
            <a:r>
              <a:rPr lang="en-US" dirty="0" smtClean="0"/>
              <a:t>Final Exam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 14</a:t>
            </a:r>
            <a:r>
              <a:rPr lang="en-US" baseline="30000" dirty="0" smtClean="0"/>
              <a:t>th</a:t>
            </a:r>
            <a:r>
              <a:rPr lang="en-US" dirty="0" smtClean="0"/>
              <a:t> in </a:t>
            </a:r>
            <a:r>
              <a:rPr lang="en-US" dirty="0"/>
              <a:t>class (DURH 261); 2:05 - 4:05 </a:t>
            </a:r>
            <a:r>
              <a:rPr lang="en-US" dirty="0" smtClean="0"/>
              <a:t>pm</a:t>
            </a:r>
          </a:p>
          <a:p>
            <a:r>
              <a:rPr lang="en-US" dirty="0" smtClean="0"/>
              <a:t>Content:</a:t>
            </a:r>
          </a:p>
          <a:p>
            <a:pPr lvl="1"/>
            <a:r>
              <a:rPr lang="en-US" dirty="0" smtClean="0"/>
              <a:t>Almost completely about material since the midterm</a:t>
            </a:r>
          </a:p>
          <a:p>
            <a:pPr lvl="2"/>
            <a:r>
              <a:rPr lang="en-US" dirty="0" smtClean="0"/>
              <a:t>SVM, Neural Networks, </a:t>
            </a:r>
            <a:r>
              <a:rPr lang="en-US" dirty="0" err="1" smtClean="0"/>
              <a:t>Descision</a:t>
            </a:r>
            <a:r>
              <a:rPr lang="en-US" dirty="0" smtClean="0"/>
              <a:t> Trees, Ensemble Techniques, K-means, EM </a:t>
            </a:r>
            <a:r>
              <a:rPr lang="en-US" b="1" dirty="0" smtClean="0"/>
              <a:t>(today), </a:t>
            </a:r>
            <a:r>
              <a:rPr lang="en-US" dirty="0" smtClean="0"/>
              <a:t>Factor Analysis </a:t>
            </a:r>
            <a:r>
              <a:rPr lang="en-US" b="1" dirty="0" smtClean="0"/>
              <a:t>(</a:t>
            </a:r>
            <a:r>
              <a:rPr lang="en-US" b="1" dirty="0" err="1"/>
              <a:t>T</a:t>
            </a:r>
            <a:r>
              <a:rPr lang="en-US" b="1" dirty="0" err="1" smtClean="0"/>
              <a:t>hrusday</a:t>
            </a:r>
            <a:r>
              <a:rPr lang="en-US" b="1" dirty="0" smtClean="0"/>
              <a:t>)</a:t>
            </a:r>
          </a:p>
          <a:p>
            <a:pPr lvl="2"/>
            <a:endParaRPr lang="en-US" b="1" dirty="0" smtClean="0"/>
          </a:p>
          <a:p>
            <a:pPr lvl="1"/>
            <a:r>
              <a:rPr lang="en-US" dirty="0" smtClean="0"/>
              <a:t>True/False (explain your choice like last time)</a:t>
            </a:r>
          </a:p>
          <a:p>
            <a:pPr lvl="1"/>
            <a:r>
              <a:rPr lang="en-US" dirty="0" smtClean="0"/>
              <a:t>Multiple Choice</a:t>
            </a:r>
          </a:p>
          <a:p>
            <a:pPr lvl="1"/>
            <a:r>
              <a:rPr lang="en-US" dirty="0" smtClean="0"/>
              <a:t>Some ‘Prove this’</a:t>
            </a:r>
          </a:p>
          <a:p>
            <a:pPr lvl="1"/>
            <a:r>
              <a:rPr lang="en-US" dirty="0" smtClean="0"/>
              <a:t>Some ‘What would happen with algorithm A on this dataset”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61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/ KL-Transform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De-correlation </a:t>
            </a:r>
            <a:r>
              <a:rPr lang="en-US" dirty="0" smtClean="0"/>
              <a:t>view</a:t>
            </a:r>
          </a:p>
          <a:p>
            <a:pPr lvl="1"/>
            <a:r>
              <a:rPr lang="en-US" dirty="0" smtClean="0"/>
              <a:t>Make features uncorrelated</a:t>
            </a:r>
          </a:p>
          <a:p>
            <a:pPr lvl="1"/>
            <a:r>
              <a:rPr lang="en-US" dirty="0" smtClean="0"/>
              <a:t>No projection yet</a:t>
            </a:r>
          </a:p>
          <a:p>
            <a:endParaRPr lang="en-US" dirty="0" smtClean="0"/>
          </a:p>
          <a:p>
            <a:r>
              <a:rPr lang="en-US" dirty="0"/>
              <a:t>Max-variance view:</a:t>
            </a:r>
          </a:p>
          <a:p>
            <a:pPr lvl="1"/>
            <a:r>
              <a:rPr lang="en-US" dirty="0"/>
              <a:t>Project data to lower dimensions</a:t>
            </a:r>
          </a:p>
          <a:p>
            <a:pPr lvl="1"/>
            <a:r>
              <a:rPr lang="en-US" dirty="0"/>
              <a:t>Maximize variance in lower dimensions</a:t>
            </a:r>
          </a:p>
          <a:p>
            <a:endParaRPr lang="en-US" dirty="0" smtClean="0"/>
          </a:p>
          <a:p>
            <a:r>
              <a:rPr lang="en-US" dirty="0" smtClean="0"/>
              <a:t>Synthesis / Min-error view:</a:t>
            </a:r>
          </a:p>
          <a:p>
            <a:pPr lvl="1"/>
            <a:r>
              <a:rPr lang="en-US" dirty="0" smtClean="0"/>
              <a:t>Project data to lower dimensions</a:t>
            </a:r>
          </a:p>
          <a:p>
            <a:pPr lvl="1"/>
            <a:r>
              <a:rPr lang="en-US" dirty="0" smtClean="0"/>
              <a:t>Minimize reconstruction error </a:t>
            </a:r>
          </a:p>
          <a:p>
            <a:endParaRPr lang="en-US" dirty="0"/>
          </a:p>
          <a:p>
            <a:r>
              <a:rPr lang="en-US" dirty="0" smtClean="0"/>
              <a:t>All views lead to same solution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6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PCA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Center data (</a:t>
            </a:r>
            <a:r>
              <a:rPr lang="en-US" dirty="0" smtClean="0"/>
              <a:t>subtract mean)</a:t>
            </a:r>
          </a:p>
          <a:p>
            <a:endParaRPr lang="en-US" b="1" dirty="0" smtClean="0"/>
          </a:p>
          <a:p>
            <a:r>
              <a:rPr lang="en-US" b="1" dirty="0" smtClean="0"/>
              <a:t>Estimate covariance</a:t>
            </a:r>
          </a:p>
          <a:p>
            <a:endParaRPr lang="en-US" b="1" dirty="0" smtClean="0"/>
          </a:p>
          <a:p>
            <a:r>
              <a:rPr lang="en-US" b="1" dirty="0" smtClean="0"/>
              <a:t>Find eigenvectors and values of covariance</a:t>
            </a:r>
          </a:p>
          <a:p>
            <a:endParaRPr lang="en-US" b="1" dirty="0" smtClean="0"/>
          </a:p>
          <a:p>
            <a:r>
              <a:rPr lang="en-US" b="1" dirty="0" smtClean="0"/>
              <a:t>Principle components: </a:t>
            </a:r>
            <a:r>
              <a:rPr lang="en-US" dirty="0" smtClean="0"/>
              <a:t>choose k eigenvectors with highest corresponding values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youtu.be/pSRA8GpWIrA?t=162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9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the dimension is high?</a:t>
            </a:r>
          </a:p>
          <a:p>
            <a:pPr lvl="1"/>
            <a:r>
              <a:rPr lang="en-US" dirty="0" smtClean="0"/>
              <a:t>Covariance matrix is d x d</a:t>
            </a:r>
          </a:p>
          <a:p>
            <a:pPr lvl="1"/>
            <a:r>
              <a:rPr lang="en-US" dirty="0" smtClean="0"/>
              <a:t>For high d, Eigen decomposition is very slow… O(d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Use Singular Value Decomposition (SVD)</a:t>
            </a:r>
          </a:p>
          <a:p>
            <a:pPr lvl="1"/>
            <a:r>
              <a:rPr lang="en-US" dirty="0" smtClean="0"/>
              <a:t>finds k-eigenvectors</a:t>
            </a:r>
          </a:p>
          <a:p>
            <a:pPr lvl="1"/>
            <a:r>
              <a:rPr lang="en-US" dirty="0" smtClean="0"/>
              <a:t>great implementations O(N</a:t>
            </a:r>
            <a:r>
              <a:rPr lang="en-US" baseline="30000" dirty="0" smtClean="0"/>
              <a:t>2</a:t>
            </a:r>
            <a:r>
              <a:rPr lang="en-US" dirty="0" smtClean="0"/>
              <a:t>d)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80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Problem #1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removed linear dependencies</a:t>
            </a:r>
          </a:p>
          <a:p>
            <a:endParaRPr lang="en-US" dirty="0"/>
          </a:p>
          <a:p>
            <a:r>
              <a:rPr lang="en-US" dirty="0" smtClean="0"/>
              <a:t>Correlation </a:t>
            </a:r>
            <a:r>
              <a:rPr lang="en-US" dirty="0" err="1" smtClean="0"/>
              <a:t>Cov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 smtClean="0"/>
              <a:t>) / (</a:t>
            </a:r>
            <a:r>
              <a:rPr lang="en-US" dirty="0" err="1" smtClean="0"/>
              <a:t>var</a:t>
            </a:r>
            <a:r>
              <a:rPr lang="en-US" dirty="0" smtClean="0"/>
              <a:t>(x), </a:t>
            </a:r>
            <a:r>
              <a:rPr lang="en-US" dirty="0" err="1" smtClean="0"/>
              <a:t>var</a:t>
            </a:r>
            <a:r>
              <a:rPr lang="en-US" dirty="0" smtClean="0"/>
              <a:t>(y))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44" y="2590800"/>
            <a:ext cx="8161311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Problem #2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Direction of maximum variance may not be use for classification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See Linear Discriminate Analysis (if you have labels)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1371600" y="2895600"/>
            <a:ext cx="381000" cy="381000"/>
          </a:xfrm>
          <a:prstGeom prst="ellipse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366962" y="3086100"/>
            <a:ext cx="381000" cy="381000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557462" y="3729037"/>
            <a:ext cx="381000" cy="381000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366962" y="4362450"/>
            <a:ext cx="381000" cy="381000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042987" y="3276600"/>
            <a:ext cx="381000" cy="381000"/>
          </a:xfrm>
          <a:prstGeom prst="ellipse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252536" y="4214812"/>
            <a:ext cx="381000" cy="381000"/>
          </a:xfrm>
          <a:prstGeom prst="ellipse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705600" y="3810000"/>
            <a:ext cx="381000" cy="381000"/>
          </a:xfrm>
          <a:prstGeom prst="ellipse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910387" y="3810000"/>
            <a:ext cx="381000" cy="381000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481764" y="3810000"/>
            <a:ext cx="381000" cy="381000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172200" y="3810000"/>
            <a:ext cx="381000" cy="381000"/>
          </a:xfrm>
          <a:prstGeom prst="ellipse">
            <a:avLst/>
          </a:prstGeom>
          <a:solidFill>
            <a:schemeClr val="accent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7086600" y="3810000"/>
            <a:ext cx="381000" cy="381000"/>
          </a:xfrm>
          <a:prstGeom prst="ellipse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362700" y="3810000"/>
            <a:ext cx="381000" cy="381000"/>
          </a:xfrm>
          <a:prstGeom prst="ellipse">
            <a:avLst/>
          </a:prstGeom>
          <a:solidFill>
            <a:schemeClr val="accent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3824289" y="3638550"/>
            <a:ext cx="1905000" cy="72390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755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need to know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Dimensionality Reduction</a:t>
            </a:r>
          </a:p>
          <a:p>
            <a:pPr lvl="1"/>
            <a:r>
              <a:rPr lang="en-US" dirty="0" smtClean="0"/>
              <a:t>why and when its important</a:t>
            </a:r>
          </a:p>
          <a:p>
            <a:pPr lvl="2"/>
            <a:r>
              <a:rPr lang="en-US" dirty="0" smtClean="0"/>
              <a:t>visualization</a:t>
            </a:r>
          </a:p>
          <a:p>
            <a:pPr lvl="2"/>
            <a:r>
              <a:rPr lang="en-US" dirty="0" smtClean="0"/>
              <a:t>compression</a:t>
            </a:r>
          </a:p>
          <a:p>
            <a:pPr lvl="2"/>
            <a:r>
              <a:rPr lang="en-US" dirty="0" smtClean="0"/>
              <a:t>faster learning</a:t>
            </a:r>
          </a:p>
          <a:p>
            <a:pPr lvl="2"/>
            <a:endParaRPr lang="en-US" dirty="0"/>
          </a:p>
          <a:p>
            <a:r>
              <a:rPr lang="en-US" dirty="0" smtClean="0"/>
              <a:t>Principle Component Analysis</a:t>
            </a:r>
          </a:p>
          <a:p>
            <a:pPr lvl="1"/>
            <a:r>
              <a:rPr lang="en-US" dirty="0" smtClean="0"/>
              <a:t>KL Transform view</a:t>
            </a:r>
          </a:p>
          <a:p>
            <a:pPr lvl="2"/>
            <a:r>
              <a:rPr lang="en-US" dirty="0" smtClean="0"/>
              <a:t>Notes have reconstruction error and max variance views too</a:t>
            </a:r>
          </a:p>
          <a:p>
            <a:pPr lvl="1"/>
            <a:r>
              <a:rPr lang="en-US" dirty="0" smtClean="0"/>
              <a:t>Relationship to covariance matrix and eigenvectors</a:t>
            </a:r>
          </a:p>
          <a:p>
            <a:pPr lvl="1"/>
            <a:r>
              <a:rPr lang="en-US" dirty="0" smtClean="0"/>
              <a:t>using SVD for PCA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12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Machine Learning Lectures are Over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143000"/>
            <a:ext cx="8077200" cy="5257800"/>
          </a:xfrm>
        </p:spPr>
        <p:txBody>
          <a:bodyPr/>
          <a:lstStyle/>
          <a:p>
            <a:r>
              <a:rPr lang="en-US" dirty="0" smtClean="0"/>
              <a:t>Basics of Statistical Learning</a:t>
            </a:r>
          </a:p>
          <a:p>
            <a:pPr lvl="1"/>
            <a:r>
              <a:rPr lang="en-US" dirty="0" smtClean="0"/>
              <a:t>Loss functions, MLE, MAP, Bayesian estimation, bias-variance tradeoff, regularization, cross-validation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Supervised Learning</a:t>
            </a:r>
          </a:p>
          <a:p>
            <a:pPr lvl="1"/>
            <a:r>
              <a:rPr lang="en-US" dirty="0" smtClean="0"/>
              <a:t>Nearest neighbor, Naïve Bayes, Logistic Regression, Neural Networks, Support Vector Machines, Kernels, Decision Trees</a:t>
            </a:r>
          </a:p>
          <a:p>
            <a:pPr lvl="1"/>
            <a:r>
              <a:rPr lang="en-US" dirty="0" smtClean="0"/>
              <a:t>Ensemble methods: bagging and boosting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Unsupervised Learning</a:t>
            </a:r>
          </a:p>
          <a:p>
            <a:pPr lvl="1"/>
            <a:r>
              <a:rPr lang="en-US" dirty="0" smtClean="0"/>
              <a:t>Clustering/Density estimation: k-means, GMMs, EM</a:t>
            </a:r>
          </a:p>
          <a:p>
            <a:pPr lvl="1"/>
            <a:r>
              <a:rPr lang="en-US" dirty="0" smtClean="0"/>
              <a:t>Dimensionality Reduction: PCA (with SVD)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88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is Left?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143000"/>
            <a:ext cx="8077200" cy="5257800"/>
          </a:xfrm>
        </p:spPr>
        <p:txBody>
          <a:bodyPr/>
          <a:lstStyle/>
          <a:p>
            <a:r>
              <a:rPr lang="en-US" dirty="0" smtClean="0"/>
              <a:t>Poster Session</a:t>
            </a:r>
          </a:p>
          <a:p>
            <a:pPr lvl="1"/>
            <a:r>
              <a:rPr lang="en-US" dirty="0" smtClean="0"/>
              <a:t>Dec </a:t>
            </a:r>
            <a:r>
              <a:rPr lang="en-US" dirty="0"/>
              <a:t>6th </a:t>
            </a:r>
            <a:r>
              <a:rPr lang="en-US" dirty="0" smtClean="0"/>
              <a:t>1:30-3:30pm in Goodwin </a:t>
            </a:r>
            <a:r>
              <a:rPr lang="en-US" dirty="0"/>
              <a:t>Hall Atrium 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Final Exam</a:t>
            </a:r>
          </a:p>
          <a:p>
            <a:pPr lvl="1"/>
            <a:r>
              <a:rPr lang="en-US" dirty="0"/>
              <a:t>Dec 14</a:t>
            </a:r>
            <a:r>
              <a:rPr lang="en-US" baseline="30000" dirty="0"/>
              <a:t>th</a:t>
            </a:r>
            <a:r>
              <a:rPr lang="en-US" dirty="0"/>
              <a:t> in class (DURH 261); 2:05 - 4:05 </a:t>
            </a:r>
            <a:r>
              <a:rPr lang="en-US" dirty="0" smtClean="0"/>
              <a:t>pm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Sincere Thank You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1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153400" cy="685800"/>
          </a:xfrm>
        </p:spPr>
        <p:txBody>
          <a:bodyPr/>
          <a:lstStyle/>
          <a:p>
            <a:r>
              <a:rPr lang="en-US" dirty="0" smtClean="0"/>
              <a:t>Homework &amp; Grading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HW3 &amp; HW4 should be graded this week</a:t>
            </a:r>
          </a:p>
          <a:p>
            <a:endParaRPr lang="en-US" dirty="0"/>
          </a:p>
          <a:p>
            <a:r>
              <a:rPr lang="en-US" dirty="0" smtClean="0"/>
              <a:t>Will release solutions this week as well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Recap of Last Time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4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 descr="fig11.3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3486469" cy="2743200"/>
          </a:xfrm>
          <a:prstGeom prst="rect">
            <a:avLst/>
          </a:prstGeom>
        </p:spPr>
      </p:pic>
      <p:pic>
        <p:nvPicPr>
          <p:cNvPr id="9" name="Picture 8" descr="fig11.3b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057400"/>
            <a:ext cx="4176928" cy="2743200"/>
          </a:xfrm>
          <a:prstGeom prst="rect">
            <a:avLst/>
          </a:prstGeom>
        </p:spPr>
      </p:pic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Figure Credit: Kevin Murphy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Expectation Maximization [</a:t>
            </a:r>
            <a:r>
              <a:rPr lang="en-US" dirty="0" err="1" smtClean="0"/>
              <a:t>Dempster</a:t>
            </a:r>
            <a:r>
              <a:rPr lang="en-US" dirty="0" smtClean="0"/>
              <a:t> ‘77]</a:t>
            </a:r>
          </a:p>
          <a:p>
            <a:endParaRPr lang="en-US" dirty="0" smtClean="0"/>
          </a:p>
          <a:p>
            <a:r>
              <a:rPr lang="en-US" dirty="0" smtClean="0"/>
              <a:t>Often looks like “soft” K-means</a:t>
            </a:r>
          </a:p>
          <a:p>
            <a:endParaRPr lang="en-US" dirty="0" smtClean="0"/>
          </a:p>
          <a:p>
            <a:r>
              <a:rPr lang="en-US" dirty="0" smtClean="0"/>
              <a:t>Extremely general</a:t>
            </a:r>
          </a:p>
          <a:p>
            <a:r>
              <a:rPr lang="en-US" dirty="0" smtClean="0"/>
              <a:t>Extremely useful algorithm</a:t>
            </a:r>
          </a:p>
          <a:p>
            <a:pPr lvl="1"/>
            <a:r>
              <a:rPr lang="en-US" dirty="0" smtClean="0"/>
              <a:t>Essentially THE </a:t>
            </a:r>
            <a:r>
              <a:rPr lang="en-US" dirty="0" err="1" smtClean="0"/>
              <a:t>goto</a:t>
            </a:r>
            <a:r>
              <a:rPr lang="en-US" dirty="0" smtClean="0"/>
              <a:t> algorithm for unsupervised learning</a:t>
            </a:r>
          </a:p>
          <a:p>
            <a:endParaRPr lang="en-US" dirty="0" smtClean="0"/>
          </a:p>
          <a:p>
            <a:r>
              <a:rPr lang="en-US" dirty="0" smtClean="0"/>
              <a:t>Plan</a:t>
            </a:r>
          </a:p>
          <a:p>
            <a:pPr lvl="1"/>
            <a:r>
              <a:rPr lang="en-US" dirty="0" smtClean="0"/>
              <a:t>EM for learning GMM parameters</a:t>
            </a:r>
          </a:p>
          <a:p>
            <a:pPr lvl="1"/>
            <a:r>
              <a:rPr lang="en-US" dirty="0" smtClean="0"/>
              <a:t>EM for general unsupervised learning problems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8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for Learning GMMs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Update Rules</a:t>
            </a:r>
          </a:p>
          <a:p>
            <a:pPr lvl="1"/>
            <a:r>
              <a:rPr lang="en-US" dirty="0" smtClean="0"/>
              <a:t>E-Step: estimate P(</a:t>
            </a:r>
            <a:r>
              <a:rPr lang="en-US" dirty="0" err="1"/>
              <a:t>z</a:t>
            </a:r>
            <a:r>
              <a:rPr lang="en-US" baseline="-25000" dirty="0" err="1" smtClean="0"/>
              <a:t>i</a:t>
            </a:r>
            <a:r>
              <a:rPr lang="en-US" dirty="0" smtClean="0"/>
              <a:t> = j | x</a:t>
            </a:r>
            <a:r>
              <a:rPr lang="en-US" baseline="-25000" dirty="0" smtClean="0"/>
              <a:t>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M-Step: maximize full likelihood weighted by posterior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0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146" name="Picture 2" descr="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0275" cy="60102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Mixture Example: Start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05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48400</TotalTime>
  <Words>1170</Words>
  <Application>Microsoft Macintosh PowerPoint</Application>
  <PresentationFormat>On-screen Show (4:3)</PresentationFormat>
  <Paragraphs>358</Paragraphs>
  <Slides>38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Arial Narrow</vt:lpstr>
      <vt:lpstr>ＭＳ Ｐゴシック</vt:lpstr>
      <vt:lpstr>Osaka</vt:lpstr>
      <vt:lpstr>Symbol</vt:lpstr>
      <vt:lpstr>pictures</vt:lpstr>
      <vt:lpstr>Blank Presentation</vt:lpstr>
      <vt:lpstr>ECE 5424: Introduction to  Machine Learning</vt:lpstr>
      <vt:lpstr>Project Poster</vt:lpstr>
      <vt:lpstr>Final Exam</vt:lpstr>
      <vt:lpstr>Homework &amp; Grading</vt:lpstr>
      <vt:lpstr>PowerPoint Presentation</vt:lpstr>
      <vt:lpstr>GMM</vt:lpstr>
      <vt:lpstr>EM</vt:lpstr>
      <vt:lpstr>EM for Learning GMMs</vt:lpstr>
      <vt:lpstr>Gaussian Mixture Example: Start</vt:lpstr>
      <vt:lpstr>After 1st iteration</vt:lpstr>
      <vt:lpstr>After 2nd iteration</vt:lpstr>
      <vt:lpstr>After 3rd iteration</vt:lpstr>
      <vt:lpstr>After 4th iteration</vt:lpstr>
      <vt:lpstr>After 5th iteration</vt:lpstr>
      <vt:lpstr>After 6th iteration</vt:lpstr>
      <vt:lpstr>After 20th iteration</vt:lpstr>
      <vt:lpstr>General Mixture Models</vt:lpstr>
      <vt:lpstr>The general learning problem with missing data</vt:lpstr>
      <vt:lpstr>Applying Jensen’s inequality</vt:lpstr>
      <vt:lpstr>Convergence of EM</vt:lpstr>
      <vt:lpstr>EM is coordinate ascent</vt:lpstr>
      <vt:lpstr>EM is coordinate ascent</vt:lpstr>
      <vt:lpstr>EM Intuition</vt:lpstr>
      <vt:lpstr>What you should know</vt:lpstr>
      <vt:lpstr>Tasks</vt:lpstr>
      <vt:lpstr>New Topic: PCA</vt:lpstr>
      <vt:lpstr>Synonyms</vt:lpstr>
      <vt:lpstr>Dimensionality reduction</vt:lpstr>
      <vt:lpstr>Dimensionality reduction</vt:lpstr>
      <vt:lpstr>PCA / KL-Transform</vt:lpstr>
      <vt:lpstr>Basic PCA algorithm</vt:lpstr>
      <vt:lpstr>Video</vt:lpstr>
      <vt:lpstr>Video</vt:lpstr>
      <vt:lpstr>PCA Problem #1</vt:lpstr>
      <vt:lpstr>PCA Problem #2</vt:lpstr>
      <vt:lpstr>What you need to know</vt:lpstr>
      <vt:lpstr>Machine Learning Lectures are Over</vt:lpstr>
      <vt:lpstr>What is Left?</vt:lpstr>
    </vt:vector>
  </TitlesOfParts>
  <Manager/>
  <Company>Virginia Tech</Company>
  <LinksUpToDate>false</LinksUpToDate>
  <SharedDoc>false</SharedDoc>
  <HyperlinkBase/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Stefan Lee</cp:lastModifiedBy>
  <cp:revision>2645</cp:revision>
  <cp:lastPrinted>2015-04-01T17:45:43Z</cp:lastPrinted>
  <dcterms:created xsi:type="dcterms:W3CDTF">2013-03-06T19:31:42Z</dcterms:created>
  <dcterms:modified xsi:type="dcterms:W3CDTF">2016-12-10T14:43:45Z</dcterms:modified>
  <cp:category/>
</cp:coreProperties>
</file>