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23"/>
  </p:notesMasterIdLst>
  <p:handoutMasterIdLst>
    <p:handoutMasterId r:id="rId24"/>
  </p:handoutMasterIdLst>
  <p:sldIdLst>
    <p:sldId id="256" r:id="rId3"/>
    <p:sldId id="313" r:id="rId4"/>
    <p:sldId id="332" r:id="rId5"/>
    <p:sldId id="333" r:id="rId6"/>
    <p:sldId id="334" r:id="rId7"/>
    <p:sldId id="331" r:id="rId8"/>
    <p:sldId id="314" r:id="rId9"/>
    <p:sldId id="316" r:id="rId10"/>
    <p:sldId id="335" r:id="rId11"/>
    <p:sldId id="336" r:id="rId12"/>
    <p:sldId id="337" r:id="rId13"/>
    <p:sldId id="273" r:id="rId14"/>
    <p:sldId id="338" r:id="rId15"/>
    <p:sldId id="339" r:id="rId16"/>
    <p:sldId id="340" r:id="rId17"/>
    <p:sldId id="274" r:id="rId18"/>
    <p:sldId id="275" r:id="rId19"/>
    <p:sldId id="342" r:id="rId20"/>
    <p:sldId id="276" r:id="rId21"/>
    <p:sldId id="341" r:id="rId2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756" autoAdjust="0"/>
    <p:restoredTop sz="93395" autoAdjust="0"/>
  </p:normalViewPr>
  <p:slideViewPr>
    <p:cSldViewPr>
      <p:cViewPr varScale="1">
        <p:scale>
          <a:sx n="76" d="100"/>
          <a:sy n="76" d="100"/>
        </p:scale>
        <p:origin x="208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10/13/16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8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BB0E1-301F-484E-A48C-B6E560256C41}" type="slidenum">
              <a:rPr lang="en-US"/>
              <a:pPr/>
              <a:t>8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4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B1766-868B-46EA-8A7A-EA7A5BD69C6D}" type="slidenum">
              <a:rPr lang="en-US"/>
              <a:pPr/>
              <a:t>9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1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B1766-868B-46EA-8A7A-EA7A5BD69C6D}" type="slidenum">
              <a:rPr lang="en-US"/>
              <a:pPr/>
              <a:t>10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B1766-868B-46EA-8A7A-EA7A5BD69C6D}" type="slidenum">
              <a:rPr lang="en-US"/>
              <a:pPr/>
              <a:t>11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5424: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Stefan Lee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SVM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Lagrangian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Duality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(Maybe) SVM 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dual &amp; kernels</a:t>
            </a:r>
            <a:endParaRPr lang="en-US" sz="2000" dirty="0"/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endParaRPr lang="en-US" sz="2000" dirty="0"/>
          </a:p>
          <a:p>
            <a:pPr algn="l"/>
            <a:r>
              <a:rPr lang="en-US" sz="2000" dirty="0"/>
              <a:t>Readings: Barber </a:t>
            </a:r>
            <a:r>
              <a:rPr lang="en-US" sz="2000" dirty="0" smtClean="0"/>
              <a:t>17.5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8804" t="19456" r="6676" b="4662"/>
          <a:stretch>
            <a:fillRect/>
          </a:stretch>
        </p:blipFill>
        <p:spPr bwMode="auto">
          <a:xfrm>
            <a:off x="1676400" y="29718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92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rewrite as a hinge loss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949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098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981200" y="3505200"/>
            <a:ext cx="2607733" cy="22394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4572259" y="5744013"/>
            <a:ext cx="2595152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4343400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SVM: Hinge Loss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4876800"/>
            <a:ext cx="1356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LR: Logistic Loss</a:t>
            </a:r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 bwMode="auto">
          <a:xfrm rot="10800000" flipV="1">
            <a:off x="3200400" y="4481900"/>
            <a:ext cx="457200" cy="13900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 bwMode="auto">
          <a:xfrm flipV="1">
            <a:off x="1828800" y="4572000"/>
            <a:ext cx="1066800" cy="457200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9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 to show you how useful SVMs really are by explaining the Kernel trick but to do that….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…. we need to talk about </a:t>
            </a:r>
            <a:r>
              <a:rPr lang="en-US" dirty="0" err="1" smtClean="0"/>
              <a:t>Lagrangian</a:t>
            </a:r>
            <a:r>
              <a:rPr lang="en-US" dirty="0" smtClean="0"/>
              <a:t> Duality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do I solve these sorts of problems: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  <m:r>
                        <a:rPr lang="en-US" b="0" i="1" smtClean="0">
                          <a:latin typeface="Cambria Math" charset="0"/>
                        </a:rPr>
                        <m:t>.</m:t>
                      </m:r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.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charset="0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 charset="0"/>
                        </a:rPr>
                        <m:t>⋮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</a:rPr>
                        <m:t>0 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          </m:t>
                      </m:r>
                      <m:r>
                        <a:rPr lang="en-US" i="1">
                          <a:latin typeface="Cambria Math" charset="0"/>
                        </a:rPr>
                        <m:t>⋮</m:t>
                      </m:r>
                    </m:oMath>
                    <m:oMath xmlns:m="http://schemas.openxmlformats.org/officeDocument/2006/math">
                      <m:r>
                        <a:rPr lang="en-US">
                          <a:latin typeface="Cambria Math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8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</a:t>
            </a:r>
            <a:r>
              <a:rPr lang="en-US" dirty="0" err="1" smtClean="0"/>
              <a:t>Lagrangian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Lets assume we have this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  <m:r>
                        <a:rPr lang="en-US" b="0" i="1" smtClean="0">
                          <a:latin typeface="Cambria Math" charset="0"/>
                        </a:rPr>
                        <m:t>.</m:t>
                      </m:r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.     </m:t>
                      </m:r>
                      <m:r>
                        <a:rPr lang="en-US" b="0" i="1" smtClean="0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>
                          <a:latin typeface="Cambria Math" charset="0"/>
                        </a:rPr>
                        <m:t>           </m:t>
                      </m:r>
                      <m:r>
                        <a:rPr lang="en-US" b="0" i="1" smtClean="0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Define the </a:t>
                </a:r>
                <a:r>
                  <a:rPr lang="en-US" dirty="0" err="1" smtClean="0"/>
                  <a:t>Lagrangian</a:t>
                </a:r>
                <a:r>
                  <a:rPr lang="en-US" dirty="0" smtClean="0"/>
                  <a:t> function: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𝛽</m:t>
                      </m:r>
                      <m:r>
                        <a:rPr lang="en-US" b="0" i="1" smtClean="0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charset="0"/>
                        </a:rPr>
                        <m:t>                      </m:t>
                      </m:r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  <m:r>
                        <a:rPr lang="en-US" b="0" i="1" smtClean="0">
                          <a:latin typeface="Cambria Math" charset="0"/>
                        </a:rPr>
                        <m:t>.</m:t>
                      </m:r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.    </m:t>
                      </m:r>
                      <m:r>
                        <a:rPr lang="en-US" b="0" i="1" smtClean="0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≥0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𝛽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are called Lagrange Multipliers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(or dual variables)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 t="-812" b="-6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of </a:t>
            </a:r>
            <a:r>
              <a:rPr lang="en-US" dirty="0" err="1" smtClean="0"/>
              <a:t>Lagrangian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163007" y="1219200"/>
                <a:ext cx="58889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𝑤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𝛽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𝛼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r>
                        <a:rPr lang="en-US" sz="2800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+</m:t>
                      </m:r>
                      <m:r>
                        <a:rPr lang="en-US" sz="2800" i="1">
                          <a:latin typeface="Cambria Math" charset="0"/>
                        </a:rPr>
                        <m:t>𝛽</m:t>
                      </m:r>
                      <m:r>
                        <a:rPr lang="en-US" sz="2800" i="1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+</m:t>
                      </m:r>
                      <m:r>
                        <a:rPr lang="en-US" sz="2800" i="1">
                          <a:latin typeface="Cambria Math" charset="0"/>
                        </a:rPr>
                        <m:t>𝛼</m:t>
                      </m:r>
                      <m:r>
                        <a:rPr lang="en-US" sz="2800" i="1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07" y="1219200"/>
                <a:ext cx="588898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756825" y="2819400"/>
                <a:ext cx="2269147" cy="856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i="1" smtClean="0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𝛿𝛽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825" y="2819400"/>
                <a:ext cx="2269147" cy="8567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743200" y="1905000"/>
                <a:ext cx="2283574" cy="79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i="1" smtClean="0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𝛿𝛼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905000"/>
                <a:ext cx="2283574" cy="7945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567543" y="3810000"/>
                <a:ext cx="5388591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i="1" smtClean="0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𝛽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3" y="3810000"/>
                <a:ext cx="5388591" cy="7957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41774" y="5341947"/>
            <a:ext cx="779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will find</a:t>
            </a:r>
            <a:r>
              <a:rPr lang="en-US" sz="2400" b="1" dirty="0" smtClean="0"/>
              <a:t> critical points </a:t>
            </a:r>
            <a:r>
              <a:rPr lang="en-US" sz="2400" dirty="0" smtClean="0"/>
              <a:t>in the constrained function.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11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153400" cy="685800"/>
          </a:xfrm>
        </p:spPr>
        <p:txBody>
          <a:bodyPr/>
          <a:lstStyle/>
          <a:p>
            <a:pPr algn="l"/>
            <a:r>
              <a:rPr lang="en-US" dirty="0" smtClean="0"/>
              <a:t>Building Intuition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883428" y="1991380"/>
                <a:ext cx="44481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𝑤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𝛽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𝛼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r>
                        <a:rPr lang="en-US" sz="2800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+</m:t>
                      </m:r>
                      <m:r>
                        <a:rPr lang="en-US" sz="2800" i="1">
                          <a:latin typeface="Cambria Math" charset="0"/>
                        </a:rPr>
                        <m:t>𝛽</m:t>
                      </m:r>
                      <m:r>
                        <a:rPr lang="en-US" sz="2800" i="1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428" y="1991380"/>
                <a:ext cx="444814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216151" y="3352800"/>
                <a:ext cx="4091376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i="1" smtClean="0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𝛽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151" y="3352800"/>
                <a:ext cx="4091376" cy="7958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786410" y="4709716"/>
                <a:ext cx="3351495" cy="951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=−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𝛽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h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410" y="4709716"/>
                <a:ext cx="3351495" cy="9518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0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Intuition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957" r="1957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Intuition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59688"/>
            <a:ext cx="7848600" cy="5650992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Wikipedia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1981200"/>
            <a:ext cx="2198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</a:t>
            </a:r>
            <a:r>
              <a:rPr lang="en-US" dirty="0" smtClean="0"/>
              <a:t>e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7772400" cy="5257800"/>
              </a:xfrm>
            </p:spPr>
            <p:txBody>
              <a:bodyPr/>
              <a:lstStyle/>
              <a:p>
                <a:r>
                  <a:rPr lang="en-US" dirty="0" smtClean="0"/>
                  <a:t>Minimize f(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= x + y 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y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1</a:t>
                </a:r>
              </a:p>
              <a:p>
                <a:endParaRPr lang="en-US" dirty="0"/>
              </a:p>
              <a:p>
                <a:r>
                  <a:rPr lang="en-US" dirty="0" smtClean="0"/>
                  <a:t>L(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𝛽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= x + y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𝛽</m:t>
                    </m:r>
                  </m:oMath>
                </a14:m>
                <a:r>
                  <a:rPr lang="en-US" dirty="0" smtClean="0"/>
                  <a:t>(x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+ y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– 1)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=1+2</m:t>
                    </m:r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0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charset="0"/>
                      </a:rPr>
                      <m:t>=1+2</m:t>
                    </m:r>
                    <m:r>
                      <a:rPr lang="en-US" i="1">
                        <a:latin typeface="Cambria Math" charset="0"/>
                      </a:rPr>
                      <m:t>𝛽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𝛿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Β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−1=0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𝛽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=1 →</m:t>
                    </m:r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  <m:r>
                      <a:rPr lang="en-US" b="0" i="1" smtClean="0">
                        <a:latin typeface="Cambria Math" charset="0"/>
                      </a:rPr>
                      <m:t>= ±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</m:rad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dirty="0" smtClean="0"/>
                  <a:t>Makes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=±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7772400" cy="5257800"/>
              </a:xfrm>
              <a:blipFill rotWithShape="0">
                <a:blip r:embed="rId2"/>
                <a:stretch>
                  <a:fillRect l="-1098" t="-812" b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914400"/>
            <a:ext cx="3492260" cy="30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through this trouble?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solutions derived from the </a:t>
            </a:r>
            <a:r>
              <a:rPr lang="en-US" dirty="0" err="1" smtClean="0"/>
              <a:t>Lagrangian</a:t>
            </a:r>
            <a:r>
              <a:rPr lang="en-US" dirty="0" smtClean="0"/>
              <a:t> form are easier to solve</a:t>
            </a:r>
          </a:p>
          <a:p>
            <a:endParaRPr lang="en-US" dirty="0"/>
          </a:p>
          <a:p>
            <a:r>
              <a:rPr lang="en-US" dirty="0" smtClean="0"/>
              <a:t>Sometimes they offer some useful intuition about the problem</a:t>
            </a:r>
          </a:p>
          <a:p>
            <a:endParaRPr lang="en-US" dirty="0"/>
          </a:p>
          <a:p>
            <a:r>
              <a:rPr lang="en-US" dirty="0" smtClean="0"/>
              <a:t>It builds character.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sv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117600"/>
            <a:ext cx="55118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Duality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formally on overhead</a:t>
            </a:r>
          </a:p>
          <a:p>
            <a:pPr lvl="1"/>
            <a:r>
              <a:rPr lang="en-US" dirty="0" smtClean="0"/>
              <a:t>Starring a game-theoretic interpretation, the duality gap, and KKT conditions.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3953914015_4a60eaa78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9136745" cy="6115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5853" y="6581001"/>
            <a:ext cx="2322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Courtesy: Arthur </a:t>
            </a:r>
            <a:r>
              <a:rPr lang="en-US" dirty="0" err="1" smtClean="0"/>
              <a:t>Gretton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3954694686_d33e2ea3fa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5728"/>
            <a:ext cx="9151655" cy="6125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5853" y="6581001"/>
            <a:ext cx="2322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Courtesy: Arthur </a:t>
            </a:r>
            <a:r>
              <a:rPr lang="en-US" dirty="0" err="1" smtClean="0"/>
              <a:t>Gretton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3954695094_d723a9f0e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51"/>
            <a:ext cx="9144000" cy="6119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5853" y="6581001"/>
            <a:ext cx="2322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Courtesy: Arthur </a:t>
            </a:r>
            <a:r>
              <a:rPr lang="en-US" dirty="0" err="1" smtClean="0"/>
              <a:t>Gretton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15853" y="6581001"/>
            <a:ext cx="2322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Courtesy: Arthur </a:t>
            </a:r>
            <a:r>
              <a:rPr lang="en-US" dirty="0" err="1" smtClean="0"/>
              <a:t>Gretton</a:t>
            </a:r>
            <a:endParaRPr lang="en-US" dirty="0"/>
          </a:p>
        </p:txBody>
      </p:sp>
      <p:pic>
        <p:nvPicPr>
          <p:cNvPr id="7" name="Picture 6" descr="3954695162_406ab4b5f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51"/>
            <a:ext cx="9144000" cy="61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vs. Discriminative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 Approach </a:t>
            </a:r>
            <a:r>
              <a:rPr lang="en-US" dirty="0" smtClean="0">
                <a:solidFill>
                  <a:srgbClr val="008000"/>
                </a:solidFill>
              </a:rPr>
              <a:t>(Na</a:t>
            </a:r>
            <a:r>
              <a:rPr lang="fr-FR" dirty="0" err="1" smtClean="0">
                <a:solidFill>
                  <a:srgbClr val="008000"/>
                </a:solidFill>
              </a:rPr>
              <a:t>ï</a:t>
            </a:r>
            <a:r>
              <a:rPr lang="en-US" dirty="0" err="1" smtClean="0">
                <a:solidFill>
                  <a:srgbClr val="008000"/>
                </a:solidFill>
              </a:rPr>
              <a:t>ve</a:t>
            </a:r>
            <a:r>
              <a:rPr lang="en-US" dirty="0" smtClean="0">
                <a:solidFill>
                  <a:srgbClr val="008000"/>
                </a:solidFill>
              </a:rPr>
              <a:t> Bayes)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x|y</a:t>
            </a:r>
            <a:r>
              <a:rPr lang="en-US" dirty="0" smtClean="0"/>
              <a:t>) and p(y)</a:t>
            </a:r>
          </a:p>
          <a:p>
            <a:pPr lvl="1"/>
            <a:r>
              <a:rPr lang="en-US" dirty="0" smtClean="0"/>
              <a:t>Use Bayes Rule to predict y</a:t>
            </a:r>
          </a:p>
          <a:p>
            <a:endParaRPr lang="en-US" dirty="0"/>
          </a:p>
          <a:p>
            <a:r>
              <a:rPr lang="en-US" dirty="0" smtClean="0"/>
              <a:t>Discriminative Approach 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y|x</a:t>
            </a:r>
            <a:r>
              <a:rPr lang="en-US" dirty="0" smtClean="0"/>
              <a:t>) directly </a:t>
            </a:r>
            <a:r>
              <a:rPr lang="en-US" dirty="0" smtClean="0">
                <a:solidFill>
                  <a:srgbClr val="008000"/>
                </a:solidFill>
              </a:rPr>
              <a:t>(Logistic Regression)</a:t>
            </a:r>
          </a:p>
          <a:p>
            <a:pPr lvl="1"/>
            <a:r>
              <a:rPr lang="en-US" dirty="0" smtClean="0"/>
              <a:t>Learn “discriminant” function f(x) </a:t>
            </a:r>
            <a:r>
              <a:rPr lang="en-US" dirty="0" smtClean="0">
                <a:solidFill>
                  <a:srgbClr val="008000"/>
                </a:solidFill>
              </a:rPr>
              <a:t>(Support Vector Machine)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60525" y="2095500"/>
            <a:ext cx="2198688" cy="2895600"/>
            <a:chOff x="480" y="1488"/>
            <a:chExt cx="1632" cy="2064"/>
          </a:xfrm>
        </p:grpSpPr>
        <p:sp>
          <p:nvSpPr>
            <p:cNvPr id="919556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57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58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59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0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1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2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3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4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5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937125" y="2525713"/>
            <a:ext cx="1616075" cy="2425700"/>
            <a:chOff x="2112" y="1807"/>
            <a:chExt cx="1018" cy="1528"/>
          </a:xfrm>
        </p:grpSpPr>
        <p:sp>
          <p:nvSpPr>
            <p:cNvPr id="919567" name="Rectangle 15"/>
            <p:cNvSpPr>
              <a:spLocks noChangeArrowheads="1"/>
            </p:cNvSpPr>
            <p:nvPr/>
          </p:nvSpPr>
          <p:spPr bwMode="auto">
            <a:xfrm>
              <a:off x="2519" y="1807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8" name="Rectangle 16"/>
            <p:cNvSpPr>
              <a:spLocks noChangeArrowheads="1"/>
            </p:cNvSpPr>
            <p:nvPr/>
          </p:nvSpPr>
          <p:spPr bwMode="auto">
            <a:xfrm>
              <a:off x="2153" y="2529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9" name="Rectangle 17"/>
            <p:cNvSpPr>
              <a:spLocks noChangeArrowheads="1"/>
            </p:cNvSpPr>
            <p:nvPr/>
          </p:nvSpPr>
          <p:spPr bwMode="auto">
            <a:xfrm>
              <a:off x="2764" y="2274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70" name="Rectangle 18"/>
            <p:cNvSpPr>
              <a:spLocks noChangeArrowheads="1"/>
            </p:cNvSpPr>
            <p:nvPr/>
          </p:nvSpPr>
          <p:spPr bwMode="auto">
            <a:xfrm>
              <a:off x="2682" y="2783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71" name="Rectangle 19"/>
            <p:cNvSpPr>
              <a:spLocks noChangeArrowheads="1"/>
            </p:cNvSpPr>
            <p:nvPr/>
          </p:nvSpPr>
          <p:spPr bwMode="auto">
            <a:xfrm>
              <a:off x="2397" y="312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72" name="Rectangle 20"/>
            <p:cNvSpPr>
              <a:spLocks noChangeArrowheads="1"/>
            </p:cNvSpPr>
            <p:nvPr/>
          </p:nvSpPr>
          <p:spPr bwMode="auto">
            <a:xfrm>
              <a:off x="2519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73" name="Rectangle 21"/>
            <p:cNvSpPr>
              <a:spLocks noChangeArrowheads="1"/>
            </p:cNvSpPr>
            <p:nvPr/>
          </p:nvSpPr>
          <p:spPr bwMode="auto">
            <a:xfrm>
              <a:off x="2112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74" name="Rectangle 22"/>
            <p:cNvSpPr>
              <a:spLocks noChangeArrowheads="1"/>
            </p:cNvSpPr>
            <p:nvPr/>
          </p:nvSpPr>
          <p:spPr bwMode="auto">
            <a:xfrm>
              <a:off x="3008" y="1977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413125" y="990600"/>
            <a:ext cx="762000" cy="4613275"/>
            <a:chOff x="1152" y="840"/>
            <a:chExt cx="480" cy="2906"/>
          </a:xfrm>
        </p:grpSpPr>
        <p:sp>
          <p:nvSpPr>
            <p:cNvPr id="919576" name="Line 24"/>
            <p:cNvSpPr>
              <a:spLocks noChangeShapeType="1"/>
            </p:cNvSpPr>
            <p:nvPr/>
          </p:nvSpPr>
          <p:spPr bwMode="auto">
            <a:xfrm flipV="1">
              <a:off x="1152" y="960"/>
              <a:ext cx="480" cy="278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9577" name="Text Box 25"/>
            <p:cNvSpPr txBox="1">
              <a:spLocks noChangeArrowheads="1"/>
            </p:cNvSpPr>
            <p:nvPr/>
          </p:nvSpPr>
          <p:spPr bwMode="auto">
            <a:xfrm rot="-47974438">
              <a:off x="1014" y="1185"/>
              <a:ext cx="9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</a:t>
              </a:r>
              <a:r>
                <a:rPr lang="en-US"/>
                <a:t>.</a:t>
              </a:r>
              <a:r>
                <a:rPr lang="en-US" b="1"/>
                <a:t>x</a:t>
              </a:r>
              <a:r>
                <a:rPr lang="en-US"/>
                <a:t> + b = +1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632325" y="1181100"/>
            <a:ext cx="762000" cy="4532313"/>
            <a:chOff x="1920" y="960"/>
            <a:chExt cx="480" cy="2855"/>
          </a:xfrm>
        </p:grpSpPr>
        <p:sp>
          <p:nvSpPr>
            <p:cNvPr id="919579" name="Line 27"/>
            <p:cNvSpPr>
              <a:spLocks noChangeShapeType="1"/>
            </p:cNvSpPr>
            <p:nvPr/>
          </p:nvSpPr>
          <p:spPr bwMode="auto">
            <a:xfrm flipV="1">
              <a:off x="1920" y="1029"/>
              <a:ext cx="480" cy="278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9580" name="Text Box 28"/>
            <p:cNvSpPr txBox="1">
              <a:spLocks noChangeArrowheads="1"/>
            </p:cNvSpPr>
            <p:nvPr/>
          </p:nvSpPr>
          <p:spPr bwMode="auto">
            <a:xfrm rot="-47974438">
              <a:off x="1783" y="128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</a:t>
              </a:r>
              <a:r>
                <a:rPr lang="en-US"/>
                <a:t>.</a:t>
              </a:r>
              <a:r>
                <a:rPr lang="en-US" b="1"/>
                <a:t>x</a:t>
              </a:r>
              <a:r>
                <a:rPr lang="en-US"/>
                <a:t> + b = -1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022725" y="1158875"/>
            <a:ext cx="762000" cy="4457700"/>
            <a:chOff x="1680" y="1034"/>
            <a:chExt cx="480" cy="2808"/>
          </a:xfrm>
        </p:grpSpPr>
        <p:sp>
          <p:nvSpPr>
            <p:cNvPr id="919582" name="Line 30"/>
            <p:cNvSpPr>
              <a:spLocks noChangeShapeType="1"/>
            </p:cNvSpPr>
            <p:nvPr/>
          </p:nvSpPr>
          <p:spPr bwMode="auto">
            <a:xfrm flipV="1">
              <a:off x="1680" y="1056"/>
              <a:ext cx="480" cy="27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9583" name="Text Box 31"/>
            <p:cNvSpPr txBox="1">
              <a:spLocks noChangeArrowheads="1"/>
            </p:cNvSpPr>
            <p:nvPr/>
          </p:nvSpPr>
          <p:spPr bwMode="auto">
            <a:xfrm rot="-47974438">
              <a:off x="1563" y="1336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</a:t>
              </a:r>
              <a:r>
                <a:rPr lang="en-US"/>
                <a:t>.</a:t>
              </a:r>
              <a:r>
                <a:rPr lang="en-US" b="1"/>
                <a:t>x</a:t>
              </a:r>
              <a:r>
                <a:rPr lang="en-US"/>
                <a:t> + b = 0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4784725" y="4152900"/>
            <a:ext cx="574675" cy="579438"/>
            <a:chOff x="2016" y="2832"/>
            <a:chExt cx="362" cy="365"/>
          </a:xfrm>
        </p:grpSpPr>
        <p:sp>
          <p:nvSpPr>
            <p:cNvPr id="919588" name="Text Box 36"/>
            <p:cNvSpPr txBox="1">
              <a:spLocks noChangeArrowheads="1"/>
            </p:cNvSpPr>
            <p:nvPr/>
          </p:nvSpPr>
          <p:spPr bwMode="auto">
            <a:xfrm>
              <a:off x="2064" y="2832"/>
              <a:ext cx="31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x</a:t>
              </a:r>
              <a:r>
                <a:rPr lang="en-US" sz="3200" b="1" baseline="30000"/>
                <a:t>-</a:t>
              </a:r>
              <a:endParaRPr lang="en-US" sz="3200" b="1"/>
            </a:p>
          </p:txBody>
        </p:sp>
        <p:sp>
          <p:nvSpPr>
            <p:cNvPr id="919589" name="Oval 37"/>
            <p:cNvSpPr>
              <a:spLocks noChangeArrowheads="1"/>
            </p:cNvSpPr>
            <p:nvPr/>
          </p:nvSpPr>
          <p:spPr bwMode="auto">
            <a:xfrm>
              <a:off x="2016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3152775" y="3802063"/>
            <a:ext cx="565150" cy="579437"/>
            <a:chOff x="988" y="2611"/>
            <a:chExt cx="356" cy="365"/>
          </a:xfrm>
        </p:grpSpPr>
        <p:sp>
          <p:nvSpPr>
            <p:cNvPr id="919591" name="Text Box 39"/>
            <p:cNvSpPr txBox="1">
              <a:spLocks noChangeArrowheads="1"/>
            </p:cNvSpPr>
            <p:nvPr/>
          </p:nvSpPr>
          <p:spPr bwMode="auto">
            <a:xfrm>
              <a:off x="988" y="2611"/>
              <a:ext cx="3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x</a:t>
              </a:r>
              <a:r>
                <a:rPr lang="en-US" sz="3200" b="1" baseline="30000"/>
                <a:t>+</a:t>
              </a:r>
              <a:endParaRPr lang="en-US" sz="3200" b="1"/>
            </a:p>
          </p:txBody>
        </p:sp>
        <p:sp>
          <p:nvSpPr>
            <p:cNvPr id="919592" name="Oval 40"/>
            <p:cNvSpPr>
              <a:spLocks noChangeArrowheads="1"/>
            </p:cNvSpPr>
            <p:nvPr/>
          </p:nvSpPr>
          <p:spPr bwMode="auto">
            <a:xfrm>
              <a:off x="1248" y="283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9593" name="Line 41"/>
          <p:cNvSpPr>
            <a:spLocks noChangeShapeType="1"/>
          </p:cNvSpPr>
          <p:nvPr/>
        </p:nvSpPr>
        <p:spPr bwMode="auto">
          <a:xfrm>
            <a:off x="3689350" y="4229100"/>
            <a:ext cx="1143000" cy="2286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SVMs are Max-Margin Classifiers</a:t>
            </a:r>
            <a:endParaRPr lang="en-US" dirty="0"/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77870" y="5648299"/>
            <a:ext cx="3046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Maximize this while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getting</a:t>
            </a:r>
            <a:r>
              <a:rPr lang="en-US" sz="2000"/>
              <a:t> </a:t>
            </a:r>
            <a:r>
              <a:rPr lang="en-US" sz="2000" smtClean="0"/>
              <a:t>examples </a:t>
            </a:r>
            <a:r>
              <a:rPr lang="en-US" sz="2000" dirty="0" smtClean="0"/>
              <a:t>correct.</a:t>
            </a:r>
          </a:p>
        </p:txBody>
      </p:sp>
      <p:cxnSp>
        <p:nvCxnSpPr>
          <p:cNvPr id="13" name="Curved Connector 12"/>
          <p:cNvCxnSpPr>
            <a:stCxn id="10" idx="1"/>
          </p:cNvCxnSpPr>
          <p:nvPr/>
        </p:nvCxnSpPr>
        <p:spPr bwMode="auto">
          <a:xfrm rot="10800000">
            <a:off x="4433496" y="4469714"/>
            <a:ext cx="1044374" cy="153252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317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Hard-Margin SVM Formulation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" y="3667124"/>
            <a:ext cx="45865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Soft-Margin SVM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Formulation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1710493"/>
                <a:ext cx="6553200" cy="14134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min</m:t>
                        </m:r>
                      </m:e>
                      <m:lim>
                        <m:r>
                          <a:rPr lang="en-US" sz="3600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</m:lim>
                    </m:limLow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       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sz="3600" b="0" dirty="0" smtClean="0"/>
                  <a:t/>
                </a:r>
                <a:br>
                  <a:rPr lang="en-US" sz="3600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.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charset="0"/>
                        </a:rPr>
                        <m:t>.   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≥1, ∀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𝑗</m:t>
                      </m:r>
                    </m:oMath>
                  </m:oMathPara>
                </a14:m>
                <a:endParaRPr lang="en-US" sz="36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710493"/>
                <a:ext cx="6553200" cy="14134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0" y="4251906"/>
                <a:ext cx="7239000" cy="20120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min</m:t>
                        </m:r>
                      </m:e>
                      <m:lim>
                        <m:r>
                          <a:rPr lang="en-US" sz="3600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</m:lim>
                    </m:limLow>
                    <m:sSup>
                      <m:sSup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       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36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3600" b="0" i="1" smtClean="0">
                        <a:latin typeface="Cambria Math" charset="0"/>
                      </a:rPr>
                      <m:t>𝑤</m:t>
                    </m:r>
                    <m:r>
                      <a:rPr lang="en-US" sz="3600" b="0" i="1" smtClean="0">
                        <a:latin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600" b="0" dirty="0" smtClean="0"/>
                  <a:t> </a:t>
                </a:r>
                <a:br>
                  <a:rPr lang="en-US" sz="3600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.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charset="0"/>
                        </a:rPr>
                        <m:t>.   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≥1−,</m:t>
                      </m:r>
                      <m:sSub>
                        <m:sSubPr>
                          <m:ctrlPr>
                            <a:rPr lang="en-U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∀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𝑗</m:t>
                      </m:r>
                    </m:oMath>
                    <m:oMath xmlns:m="http://schemas.openxmlformats.org/officeDocument/2006/math">
                      <m:r>
                        <a:rPr lang="en-US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≥0,   ∀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𝑗</m:t>
                      </m:r>
                    </m:oMath>
                  </m:oMathPara>
                </a14:m>
                <a:endParaRPr lang="en-US" sz="3600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51906"/>
                <a:ext cx="7239000" cy="20120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9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53335</TotalTime>
  <Words>379</Words>
  <Application>Microsoft Macintosh PowerPoint</Application>
  <PresentationFormat>On-screen Show (4:3)</PresentationFormat>
  <Paragraphs>129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Narrow</vt:lpstr>
      <vt:lpstr>Cambria Math</vt:lpstr>
      <vt:lpstr>ＭＳ Ｐゴシック</vt:lpstr>
      <vt:lpstr>Osaka</vt:lpstr>
      <vt:lpstr>Symbol</vt:lpstr>
      <vt:lpstr>Arial</vt:lpstr>
      <vt:lpstr>pictures</vt:lpstr>
      <vt:lpstr>Blank Presentation</vt:lpstr>
      <vt:lpstr>ECE 5424: Introduction to  Machine Learning</vt:lpstr>
      <vt:lpstr>Recap of Last Time</vt:lpstr>
      <vt:lpstr>PowerPoint Presentation</vt:lpstr>
      <vt:lpstr>PowerPoint Presentation</vt:lpstr>
      <vt:lpstr>PowerPoint Presentation</vt:lpstr>
      <vt:lpstr>PowerPoint Presentation</vt:lpstr>
      <vt:lpstr>Generative vs. Discriminative</vt:lpstr>
      <vt:lpstr>SVMs are Max-Margin Classifiers</vt:lpstr>
      <vt:lpstr>Last Time</vt:lpstr>
      <vt:lpstr>Last Time</vt:lpstr>
      <vt:lpstr>Today</vt:lpstr>
      <vt:lpstr>Constrained Optimization</vt:lpstr>
      <vt:lpstr>Introducing the Lagrangian</vt:lpstr>
      <vt:lpstr>Gradient of Lagrangian</vt:lpstr>
      <vt:lpstr>Building Intuition</vt:lpstr>
      <vt:lpstr>Geometric Intuition</vt:lpstr>
      <vt:lpstr>Geometric Intuition</vt:lpstr>
      <vt:lpstr>A simple example</vt:lpstr>
      <vt:lpstr>Why go through this trouble?</vt:lpstr>
      <vt:lpstr>Lagrangian Duality </vt:lpstr>
    </vt:vector>
  </TitlesOfParts>
  <Manager/>
  <Company>Virginia Tech</Company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Stefan Lee</cp:lastModifiedBy>
  <cp:revision>2504</cp:revision>
  <cp:lastPrinted>2009-01-27T18:32:10Z</cp:lastPrinted>
  <dcterms:created xsi:type="dcterms:W3CDTF">2013-03-06T19:31:42Z</dcterms:created>
  <dcterms:modified xsi:type="dcterms:W3CDTF">2016-10-18T02:32:23Z</dcterms:modified>
  <cp:category/>
</cp:coreProperties>
</file>