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1"/>
  </p:notesMasterIdLst>
  <p:handoutMasterIdLst>
    <p:handoutMasterId r:id="rId82"/>
  </p:handoutMasterIdLst>
  <p:sldIdLst>
    <p:sldId id="259" r:id="rId2"/>
    <p:sldId id="303" r:id="rId3"/>
    <p:sldId id="260" r:id="rId4"/>
    <p:sldId id="262" r:id="rId5"/>
    <p:sldId id="265" r:id="rId6"/>
    <p:sldId id="302"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305" r:id="rId35"/>
    <p:sldId id="306" r:id="rId36"/>
    <p:sldId id="307" r:id="rId37"/>
    <p:sldId id="308"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321" r:id="rId51"/>
    <p:sldId id="322" r:id="rId52"/>
    <p:sldId id="323" r:id="rId53"/>
    <p:sldId id="324" r:id="rId54"/>
    <p:sldId id="325" r:id="rId55"/>
    <p:sldId id="326" r:id="rId56"/>
    <p:sldId id="327" r:id="rId57"/>
    <p:sldId id="328" r:id="rId58"/>
    <p:sldId id="329" r:id="rId59"/>
    <p:sldId id="330" r:id="rId60"/>
    <p:sldId id="331" r:id="rId61"/>
    <p:sldId id="332" r:id="rId62"/>
    <p:sldId id="333" r:id="rId63"/>
    <p:sldId id="334" r:id="rId64"/>
    <p:sldId id="335" r:id="rId65"/>
    <p:sldId id="336" r:id="rId66"/>
    <p:sldId id="337" r:id="rId67"/>
    <p:sldId id="338" r:id="rId68"/>
    <p:sldId id="339" r:id="rId69"/>
    <p:sldId id="340" r:id="rId70"/>
    <p:sldId id="341" r:id="rId71"/>
    <p:sldId id="342" r:id="rId72"/>
    <p:sldId id="343" r:id="rId73"/>
    <p:sldId id="344" r:id="rId74"/>
    <p:sldId id="345" r:id="rId75"/>
    <p:sldId id="346" r:id="rId76"/>
    <p:sldId id="347" r:id="rId77"/>
    <p:sldId id="348" r:id="rId78"/>
    <p:sldId id="349" r:id="rId79"/>
    <p:sldId id="350" r:id="rId8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660"/>
  </p:normalViewPr>
  <p:slideViewPr>
    <p:cSldViewPr snapToGrid="0" snapToObjects="1">
      <p:cViewPr varScale="1">
        <p:scale>
          <a:sx n="84" d="100"/>
          <a:sy n="84" d="100"/>
        </p:scale>
        <p:origin x="1430"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756402-5C63-5C47-826C-80024EBD8CE9}" type="datetime1">
              <a:rPr lang="en-US" smtClean="0"/>
              <a:t>10/6/2015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0E82AE-5A39-C14C-BD0D-B84051BE0B95}" type="slidenum">
              <a:rPr lang="en-US" smtClean="0"/>
              <a:t>‹#›</a:t>
            </a:fld>
            <a:endParaRPr lang="en-US"/>
          </a:p>
        </p:txBody>
      </p:sp>
    </p:spTree>
    <p:extLst>
      <p:ext uri="{BB962C8B-B14F-4D97-AF65-F5344CB8AC3E}">
        <p14:creationId xmlns:p14="http://schemas.microsoft.com/office/powerpoint/2010/main" val="26216288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C03801-7AC6-FF43-8F7D-3C0D524A8B53}" type="datetime1">
              <a:rPr lang="en-US" smtClean="0"/>
              <a:t>10/6/2015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729AE5-C272-D541-AB9D-5A0158E76BFB}" type="slidenum">
              <a:rPr lang="en-US" smtClean="0"/>
              <a:t>‹#›</a:t>
            </a:fld>
            <a:endParaRPr lang="en-US"/>
          </a:p>
        </p:txBody>
      </p:sp>
    </p:spTree>
    <p:extLst>
      <p:ext uri="{BB962C8B-B14F-4D97-AF65-F5344CB8AC3E}">
        <p14:creationId xmlns:p14="http://schemas.microsoft.com/office/powerpoint/2010/main" val="1942748640"/>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1" name="Shape 41"/>
          <p:cNvSpPr>
            <a:spLocks noGrp="1"/>
          </p:cNvSpPr>
          <p:nvPr>
            <p:ph type="body" sz="quarter" idx="1"/>
          </p:nvPr>
        </p:nvSpPr>
        <p:spPr>
          <a:prstGeom prst="rect">
            <a:avLst/>
          </a:prstGeom>
        </p:spPr>
        <p:txBody>
          <a:bodyPr/>
          <a:lstStyle/>
          <a:p>
            <a:pPr lvl="0">
              <a:defRPr sz="1800"/>
            </a:pPr>
            <a:endParaRPr sz="2200" dirty="0"/>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86466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 name="Shape 614"/>
          <p:cNvSpPr>
            <a:spLocks noGrp="1" noRot="1" noChangeAspect="1"/>
          </p:cNvSpPr>
          <p:nvPr>
            <p:ph type="sldImg"/>
          </p:nvPr>
        </p:nvSpPr>
        <p:spPr>
          <a:prstGeom prst="rect">
            <a:avLst/>
          </a:prstGeom>
        </p:spPr>
        <p:txBody>
          <a:bodyPr/>
          <a:lstStyle/>
          <a:p>
            <a:pPr lvl="0"/>
            <a:endParaRPr/>
          </a:p>
        </p:txBody>
      </p:sp>
      <p:sp>
        <p:nvSpPr>
          <p:cNvPr id="615" name="Shape 615"/>
          <p:cNvSpPr>
            <a:spLocks noGrp="1"/>
          </p:cNvSpPr>
          <p:nvPr>
            <p:ph type="body" sz="quarter" idx="1"/>
          </p:nvPr>
        </p:nvSpPr>
        <p:spPr>
          <a:prstGeom prst="rect">
            <a:avLst/>
          </a:prstGeom>
        </p:spPr>
        <p:txBody>
          <a:bodyPr/>
          <a:lstStyle/>
          <a:p>
            <a:pPr lvl="0">
              <a:defRPr sz="1800"/>
            </a:pPr>
            <a:r>
              <a:rPr sz="2200"/>
              <a:t>FIRST layers generic for this A / B combination</a:t>
            </a:r>
          </a:p>
          <a:p>
            <a:pPr lvl="0">
              <a:defRPr sz="1800"/>
            </a:pPr>
            <a:r>
              <a:rPr sz="2200"/>
              <a:t>OVERALL drop by the end is not large! (MANY RELATED CATEGORIES)</a:t>
            </a:r>
          </a:p>
          <a:p>
            <a:pPr lvl="0">
              <a:defRPr sz="1800"/>
            </a:pPr>
            <a:r>
              <a:rPr sz="2200"/>
              <a:t>CURIOUS BUMP IN MIDDLE</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1761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a:t>
            </a:r>
            <a:r>
              <a:rPr lang="en-US" baseline="0" dirty="0" smtClean="0"/>
              <a:t> chop half of the network, randomly initialize the rest of the network, keep the weights frozen, u have optimization issues. A so</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9729AE5-C272-D541-AB9D-5A0158E76BFB}" type="slidenum">
              <a:rPr lang="en-US" smtClean="0"/>
              <a:t>20</a:t>
            </a:fld>
            <a:endParaRPr lang="en-US"/>
          </a:p>
        </p:txBody>
      </p:sp>
    </p:spTree>
    <p:extLst>
      <p:ext uri="{BB962C8B-B14F-4D97-AF65-F5344CB8AC3E}">
        <p14:creationId xmlns:p14="http://schemas.microsoft.com/office/powerpoint/2010/main" val="1631101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 name="Shape 713"/>
          <p:cNvSpPr>
            <a:spLocks noGrp="1" noRot="1" noChangeAspect="1"/>
          </p:cNvSpPr>
          <p:nvPr>
            <p:ph type="sldImg"/>
          </p:nvPr>
        </p:nvSpPr>
        <p:spPr>
          <a:prstGeom prst="rect">
            <a:avLst/>
          </a:prstGeom>
        </p:spPr>
        <p:txBody>
          <a:bodyPr/>
          <a:lstStyle/>
          <a:p>
            <a:pPr lvl="0"/>
            <a:endParaRPr/>
          </a:p>
        </p:txBody>
      </p:sp>
      <p:sp>
        <p:nvSpPr>
          <p:cNvPr id="714" name="Shape 714"/>
          <p:cNvSpPr>
            <a:spLocks noGrp="1"/>
          </p:cNvSpPr>
          <p:nvPr>
            <p:ph type="body" sz="quarter" idx="1"/>
          </p:nvPr>
        </p:nvSpPr>
        <p:spPr>
          <a:prstGeom prst="rect">
            <a:avLst/>
          </a:prstGeom>
        </p:spPr>
        <p:txBody>
          <a:bodyPr/>
          <a:lstStyle/>
          <a:p>
            <a:pPr lvl="0">
              <a:defRPr sz="1800"/>
            </a:pPr>
            <a:r>
              <a:rPr sz="2200"/>
              <a:t>Not previously shown</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113366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 name="Shape 718"/>
          <p:cNvSpPr>
            <a:spLocks noGrp="1" noRot="1" noChangeAspect="1"/>
          </p:cNvSpPr>
          <p:nvPr>
            <p:ph type="sldImg"/>
          </p:nvPr>
        </p:nvSpPr>
        <p:spPr>
          <a:prstGeom prst="rect">
            <a:avLst/>
          </a:prstGeom>
        </p:spPr>
        <p:txBody>
          <a:bodyPr/>
          <a:lstStyle/>
          <a:p>
            <a:pPr lvl="0"/>
            <a:endParaRPr/>
          </a:p>
        </p:txBody>
      </p:sp>
      <p:sp>
        <p:nvSpPr>
          <p:cNvPr id="719" name="Shape 719"/>
          <p:cNvSpPr>
            <a:spLocks noGrp="1"/>
          </p:cNvSpPr>
          <p:nvPr>
            <p:ph type="body" sz="quarter" idx="1"/>
          </p:nvPr>
        </p:nvSpPr>
        <p:spPr>
          <a:prstGeom prst="rect">
            <a:avLst/>
          </a:prstGeom>
        </p:spPr>
        <p:txBody>
          <a:bodyPr/>
          <a:lstStyle/>
          <a:p>
            <a:pPr lvl="0">
              <a:defRPr sz="1800"/>
            </a:pPr>
            <a:r>
              <a:rPr sz="2200"/>
              <a:t>Not previously shown</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541314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 name="Shape 723"/>
          <p:cNvSpPr>
            <a:spLocks noGrp="1" noRot="1" noChangeAspect="1"/>
          </p:cNvSpPr>
          <p:nvPr>
            <p:ph type="sldImg"/>
          </p:nvPr>
        </p:nvSpPr>
        <p:spPr>
          <a:prstGeom prst="rect">
            <a:avLst/>
          </a:prstGeom>
        </p:spPr>
        <p:txBody>
          <a:bodyPr/>
          <a:lstStyle/>
          <a:p>
            <a:pPr lvl="0"/>
            <a:endParaRPr/>
          </a:p>
        </p:txBody>
      </p:sp>
      <p:sp>
        <p:nvSpPr>
          <p:cNvPr id="724" name="Shape 724"/>
          <p:cNvSpPr>
            <a:spLocks noGrp="1"/>
          </p:cNvSpPr>
          <p:nvPr>
            <p:ph type="body" sz="quarter" idx="1"/>
          </p:nvPr>
        </p:nvSpPr>
        <p:spPr>
          <a:prstGeom prst="rect">
            <a:avLst/>
          </a:prstGeom>
        </p:spPr>
        <p:txBody>
          <a:bodyPr/>
          <a:lstStyle/>
          <a:p>
            <a:pPr lvl="0">
              <a:defRPr sz="1800"/>
            </a:pPr>
            <a:r>
              <a:rPr sz="2200"/>
              <a:t>Not previously shown</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498615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 name="Shape 728"/>
          <p:cNvSpPr>
            <a:spLocks noGrp="1" noRot="1" noChangeAspect="1"/>
          </p:cNvSpPr>
          <p:nvPr>
            <p:ph type="sldImg"/>
          </p:nvPr>
        </p:nvSpPr>
        <p:spPr>
          <a:prstGeom prst="rect">
            <a:avLst/>
          </a:prstGeom>
        </p:spPr>
        <p:txBody>
          <a:bodyPr/>
          <a:lstStyle/>
          <a:p>
            <a:pPr lvl="0"/>
            <a:endParaRPr/>
          </a:p>
        </p:txBody>
      </p:sp>
      <p:sp>
        <p:nvSpPr>
          <p:cNvPr id="729" name="Shape 729"/>
          <p:cNvSpPr>
            <a:spLocks noGrp="1"/>
          </p:cNvSpPr>
          <p:nvPr>
            <p:ph type="body" sz="quarter" idx="1"/>
          </p:nvPr>
        </p:nvSpPr>
        <p:spPr>
          <a:prstGeom prst="rect">
            <a:avLst/>
          </a:prstGeom>
        </p:spPr>
        <p:txBody>
          <a:bodyPr/>
          <a:lstStyle/>
          <a:p>
            <a:pPr lvl="0">
              <a:defRPr sz="1800"/>
            </a:pPr>
            <a:r>
              <a:rPr sz="2200"/>
              <a:t>Not previously shown</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609564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 name="Shape 733"/>
          <p:cNvSpPr>
            <a:spLocks noGrp="1" noRot="1" noChangeAspect="1"/>
          </p:cNvSpPr>
          <p:nvPr>
            <p:ph type="sldImg"/>
          </p:nvPr>
        </p:nvSpPr>
        <p:spPr>
          <a:prstGeom prst="rect">
            <a:avLst/>
          </a:prstGeom>
        </p:spPr>
        <p:txBody>
          <a:bodyPr/>
          <a:lstStyle/>
          <a:p>
            <a:pPr lvl="0"/>
            <a:endParaRPr/>
          </a:p>
        </p:txBody>
      </p:sp>
      <p:sp>
        <p:nvSpPr>
          <p:cNvPr id="734" name="Shape 734"/>
          <p:cNvSpPr>
            <a:spLocks noGrp="1"/>
          </p:cNvSpPr>
          <p:nvPr>
            <p:ph type="body" sz="quarter" idx="1"/>
          </p:nvPr>
        </p:nvSpPr>
        <p:spPr>
          <a:prstGeom prst="rect">
            <a:avLst/>
          </a:prstGeom>
        </p:spPr>
        <p:txBody>
          <a:bodyPr/>
          <a:lstStyle/>
          <a:p>
            <a:pPr lvl="0">
              <a:defRPr sz="1800"/>
            </a:pPr>
            <a:r>
              <a:rPr sz="2200"/>
              <a:t>Not previously shown</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519239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 name="Shape 739"/>
          <p:cNvSpPr>
            <a:spLocks noGrp="1" noRot="1" noChangeAspect="1"/>
          </p:cNvSpPr>
          <p:nvPr>
            <p:ph type="sldImg"/>
          </p:nvPr>
        </p:nvSpPr>
        <p:spPr>
          <a:prstGeom prst="rect">
            <a:avLst/>
          </a:prstGeom>
        </p:spPr>
        <p:txBody>
          <a:bodyPr/>
          <a:lstStyle/>
          <a:p>
            <a:pPr lvl="0"/>
            <a:endParaRPr/>
          </a:p>
        </p:txBody>
      </p:sp>
      <p:sp>
        <p:nvSpPr>
          <p:cNvPr id="740" name="Shape 740"/>
          <p:cNvSpPr>
            <a:spLocks noGrp="1"/>
          </p:cNvSpPr>
          <p:nvPr>
            <p:ph type="body" sz="quarter" idx="1"/>
          </p:nvPr>
        </p:nvSpPr>
        <p:spPr>
          <a:prstGeom prst="rect">
            <a:avLst/>
          </a:prstGeom>
        </p:spPr>
        <p:txBody>
          <a:bodyPr/>
          <a:lstStyle/>
          <a:p>
            <a:pPr lvl="0">
              <a:defRPr sz="1800"/>
            </a:pPr>
            <a:r>
              <a:rPr sz="2200"/>
              <a:t>Not previously shown</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354245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top-5 accuracy you give yourself credit for having the right answer if the right answer appears in your top five guesses.</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9729AE5-C272-D541-AB9D-5A0158E76BFB}" type="slidenum">
              <a:rPr lang="en-US" smtClean="0"/>
              <a:t>33</a:t>
            </a:fld>
            <a:endParaRPr lang="en-US"/>
          </a:p>
        </p:txBody>
      </p:sp>
    </p:spTree>
    <p:extLst>
      <p:ext uri="{BB962C8B-B14F-4D97-AF65-F5344CB8AC3E}">
        <p14:creationId xmlns:p14="http://schemas.microsoft.com/office/powerpoint/2010/main" val="2995899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70DEA8-73DF-4736-B9CC-E65EBF8D4C36}" type="slidenum">
              <a:rPr lang="en-US" smtClean="0"/>
              <a:t>59</a:t>
            </a:fld>
            <a:endParaRPr lang="en-US"/>
          </a:p>
        </p:txBody>
      </p:sp>
    </p:spTree>
    <p:extLst>
      <p:ext uri="{BB962C8B-B14F-4D97-AF65-F5344CB8AC3E}">
        <p14:creationId xmlns:p14="http://schemas.microsoft.com/office/powerpoint/2010/main" val="1912408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9729AE5-C272-D541-AB9D-5A0158E76BFB}" type="slidenum">
              <a:rPr lang="en-US" smtClean="0"/>
              <a:t>2</a:t>
            </a:fld>
            <a:endParaRPr lang="en-US"/>
          </a:p>
        </p:txBody>
      </p:sp>
    </p:spTree>
    <p:extLst>
      <p:ext uri="{BB962C8B-B14F-4D97-AF65-F5344CB8AC3E}">
        <p14:creationId xmlns:p14="http://schemas.microsoft.com/office/powerpoint/2010/main" val="2816122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noRot="1" noChangeAspect="1"/>
          </p:cNvSpPr>
          <p:nvPr>
            <p:ph type="sldImg"/>
          </p:nvPr>
        </p:nvSpPr>
        <p:spPr>
          <a:prstGeom prst="rect">
            <a:avLst/>
          </a:prstGeom>
        </p:spPr>
        <p:txBody>
          <a:bodyPr/>
          <a:lstStyle/>
          <a:p>
            <a:pPr lvl="0"/>
            <a:endParaRPr/>
          </a:p>
        </p:txBody>
      </p:sp>
      <p:sp>
        <p:nvSpPr>
          <p:cNvPr id="84" name="Shape 84"/>
          <p:cNvSpPr>
            <a:spLocks noGrp="1"/>
          </p:cNvSpPr>
          <p:nvPr>
            <p:ph type="body" sz="quarter" idx="1"/>
          </p:nvPr>
        </p:nvSpPr>
        <p:spPr>
          <a:prstGeom prst="rect">
            <a:avLst/>
          </a:prstGeom>
        </p:spPr>
        <p:txBody>
          <a:bodyPr/>
          <a:lstStyle/>
          <a:p>
            <a:pPr lvl="0">
              <a:defRPr sz="1800"/>
            </a:pPr>
            <a:r>
              <a:rPr lang="en-US" sz="2200" dirty="0" smtClean="0"/>
              <a:t>Successful training of a very large CNN on </a:t>
            </a:r>
            <a:r>
              <a:rPr lang="en-US" sz="2200" dirty="0" err="1" smtClean="0"/>
              <a:t>imagenet</a:t>
            </a:r>
            <a:r>
              <a:rPr lang="en-US" sz="2200" baseline="0" dirty="0" smtClean="0"/>
              <a:t> data to predict one of the thousand classes. </a:t>
            </a:r>
          </a:p>
          <a:p>
            <a:pPr lvl="0">
              <a:defRPr sz="1800"/>
            </a:pPr>
            <a:r>
              <a:rPr lang="en-US" sz="2200" baseline="0" dirty="0" smtClean="0"/>
              <a:t>We know these models are working</a:t>
            </a:r>
            <a:endParaRPr sz="2200" dirty="0"/>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691398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prstGeom prst="rect">
            <a:avLst/>
          </a:prstGeom>
        </p:spPr>
        <p:txBody>
          <a:bodyPr/>
          <a:lstStyle/>
          <a:p>
            <a:pPr lvl="0"/>
            <a:endParaRPr/>
          </a:p>
        </p:txBody>
      </p:sp>
      <p:sp>
        <p:nvSpPr>
          <p:cNvPr id="170" name="Shape 170"/>
          <p:cNvSpPr>
            <a:spLocks noGrp="1"/>
          </p:cNvSpPr>
          <p:nvPr>
            <p:ph type="body" sz="quarter" idx="1"/>
          </p:nvPr>
        </p:nvSpPr>
        <p:spPr>
          <a:prstGeom prst="rect">
            <a:avLst/>
          </a:prstGeom>
        </p:spPr>
        <p:txBody>
          <a:bodyPr/>
          <a:lstStyle/>
          <a:p>
            <a:pPr lvl="0">
              <a:defRPr sz="1800"/>
            </a:pPr>
            <a:r>
              <a:rPr sz="2200" dirty="0"/>
              <a:t>clear THAT they work, but not as clear WHY or HOW.</a:t>
            </a:r>
          </a:p>
          <a:p>
            <a:pPr lvl="0">
              <a:defRPr sz="1800"/>
            </a:pPr>
            <a:r>
              <a:rPr sz="2200" dirty="0"/>
              <a:t>WHAT’s going on in the middle? </a:t>
            </a:r>
          </a:p>
          <a:p>
            <a:pPr lvl="0">
              <a:defRPr sz="1800"/>
            </a:pPr>
            <a:r>
              <a:rPr sz="2200" dirty="0"/>
              <a:t>LET’S think about what we DO KNOW</a:t>
            </a:r>
            <a:r>
              <a:rPr sz="2200" dirty="0" smtClean="0"/>
              <a:t>.</a:t>
            </a:r>
            <a:endParaRPr lang="en-US" sz="2200" dirty="0" smtClean="0"/>
          </a:p>
          <a:p>
            <a:pPr lvl="0">
              <a:defRPr sz="1800"/>
            </a:pPr>
            <a:r>
              <a:rPr lang="en-US" sz="2200" dirty="0" smtClean="0"/>
              <a:t>It does not matter what</a:t>
            </a:r>
            <a:r>
              <a:rPr lang="en-US" sz="2200" baseline="0" dirty="0" smtClean="0"/>
              <a:t> dataset you use or what task you are training on, the first layer is always a </a:t>
            </a:r>
            <a:r>
              <a:rPr lang="en-US" sz="2200" baseline="0" dirty="0" err="1" smtClean="0"/>
              <a:t>gabor</a:t>
            </a:r>
            <a:r>
              <a:rPr lang="en-US" sz="2200" baseline="0" dirty="0" smtClean="0"/>
              <a:t> filter. </a:t>
            </a:r>
          </a:p>
          <a:p>
            <a:pPr lvl="0">
              <a:defRPr sz="1800"/>
            </a:pPr>
            <a:r>
              <a:rPr lang="en-US" sz="2200" baseline="0" dirty="0" smtClean="0"/>
              <a:t>To find patches of images that cause high activation: </a:t>
            </a:r>
            <a:r>
              <a:rPr lang="en-US" sz="2200" baseline="0" dirty="0" err="1" smtClean="0"/>
              <a:t>deconvulutional</a:t>
            </a:r>
            <a:r>
              <a:rPr lang="en-US" sz="2200" baseline="0" dirty="0" smtClean="0"/>
              <a:t> neural network</a:t>
            </a:r>
            <a:endParaRPr sz="2200" dirty="0"/>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286933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beginning</a:t>
            </a:r>
            <a:r>
              <a:rPr lang="en-US" baseline="0" dirty="0" smtClean="0"/>
              <a:t> layers we learn features that are general. At the last layers, we learn features that are specific to the target task. The question is how this transition occurs. Quantify the transition using transfer learning. Specific to tasks, </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9729AE5-C272-D541-AB9D-5A0158E76BFB}" type="slidenum">
              <a:rPr lang="en-US" smtClean="0"/>
              <a:t>5</a:t>
            </a:fld>
            <a:endParaRPr lang="en-US"/>
          </a:p>
        </p:txBody>
      </p:sp>
    </p:spTree>
    <p:extLst>
      <p:ext uri="{BB962C8B-B14F-4D97-AF65-F5344CB8AC3E}">
        <p14:creationId xmlns:p14="http://schemas.microsoft.com/office/powerpoint/2010/main" val="777260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Shape 314"/>
          <p:cNvSpPr>
            <a:spLocks noGrp="1" noRot="1" noChangeAspect="1"/>
          </p:cNvSpPr>
          <p:nvPr>
            <p:ph type="sldImg"/>
          </p:nvPr>
        </p:nvSpPr>
        <p:spPr>
          <a:prstGeom prst="rect">
            <a:avLst/>
          </a:prstGeom>
        </p:spPr>
        <p:txBody>
          <a:bodyPr/>
          <a:lstStyle/>
          <a:p>
            <a:pPr lvl="0"/>
            <a:endParaRPr/>
          </a:p>
        </p:txBody>
      </p:sp>
      <p:sp>
        <p:nvSpPr>
          <p:cNvPr id="315" name="Shape 315"/>
          <p:cNvSpPr>
            <a:spLocks noGrp="1"/>
          </p:cNvSpPr>
          <p:nvPr>
            <p:ph type="body" sz="quarter" idx="1"/>
          </p:nvPr>
        </p:nvSpPr>
        <p:spPr>
          <a:prstGeom prst="rect">
            <a:avLst/>
          </a:prstGeom>
        </p:spPr>
        <p:txBody>
          <a:bodyPr/>
          <a:lstStyle/>
          <a:p>
            <a:pPr lvl="0">
              <a:defRPr sz="1800"/>
            </a:pPr>
            <a:r>
              <a:rPr sz="2200"/>
              <a:t>okapi</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679398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Shape 374"/>
          <p:cNvSpPr>
            <a:spLocks noGrp="1" noRot="1" noChangeAspect="1"/>
          </p:cNvSpPr>
          <p:nvPr>
            <p:ph type="sldImg"/>
          </p:nvPr>
        </p:nvSpPr>
        <p:spPr>
          <a:prstGeom prst="rect">
            <a:avLst/>
          </a:prstGeom>
        </p:spPr>
        <p:txBody>
          <a:bodyPr/>
          <a:lstStyle/>
          <a:p>
            <a:pPr lvl="0"/>
            <a:endParaRPr/>
          </a:p>
        </p:txBody>
      </p:sp>
      <p:sp>
        <p:nvSpPr>
          <p:cNvPr id="375" name="Shape 375"/>
          <p:cNvSpPr>
            <a:spLocks noGrp="1"/>
          </p:cNvSpPr>
          <p:nvPr>
            <p:ph type="body" sz="quarter" idx="1"/>
          </p:nvPr>
        </p:nvSpPr>
        <p:spPr>
          <a:prstGeom prst="rect">
            <a:avLst/>
          </a:prstGeom>
        </p:spPr>
        <p:txBody>
          <a:bodyPr/>
          <a:lstStyle/>
          <a:p>
            <a:pPr lvl="0">
              <a:defRPr sz="1800"/>
            </a:pPr>
            <a:r>
              <a:rPr sz="2200"/>
              <a:t>train using the Caffe</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397648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point is average accuracy</a:t>
            </a:r>
            <a:r>
              <a:rPr lang="en-US" baseline="0" dirty="0" smtClean="0"/>
              <a:t> over validation set. Variants because of different 500 classes. </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9729AE5-C272-D541-AB9D-5A0158E76BFB}" type="slidenum">
              <a:rPr lang="en-US" smtClean="0"/>
              <a:t>12</a:t>
            </a:fld>
            <a:endParaRPr lang="en-US"/>
          </a:p>
        </p:txBody>
      </p:sp>
    </p:spTree>
    <p:extLst>
      <p:ext uri="{BB962C8B-B14F-4D97-AF65-F5344CB8AC3E}">
        <p14:creationId xmlns:p14="http://schemas.microsoft.com/office/powerpoint/2010/main" val="838484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962858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194DC6-AF9F-7044-9640-98378B8C9664}" type="datetime1">
              <a:rPr lang="en-US" smtClean="0"/>
              <a:t>10/6/2015</a:t>
            </a:fld>
            <a:endParaRPr lang="en-US"/>
          </a:p>
        </p:txBody>
      </p:sp>
      <p:sp>
        <p:nvSpPr>
          <p:cNvPr id="5" name="Footer Placeholder 4"/>
          <p:cNvSpPr>
            <a:spLocks noGrp="1"/>
          </p:cNvSpPr>
          <p:nvPr>
            <p:ph type="ftr" sz="quarter" idx="11"/>
          </p:nvPr>
        </p:nvSpPr>
        <p:spPr/>
        <p:txBody>
          <a:bodyPr/>
          <a:lstStyle/>
          <a:p>
            <a:r>
              <a:rPr lang="en-US" smtClean="0"/>
              <a:t>slide credit Jason Yosinski</a:t>
            </a:r>
            <a:endParaRPr lang="en-US"/>
          </a:p>
        </p:txBody>
      </p:sp>
      <p:sp>
        <p:nvSpPr>
          <p:cNvPr id="6" name="Slide Number Placeholder 5"/>
          <p:cNvSpPr>
            <a:spLocks noGrp="1"/>
          </p:cNvSpPr>
          <p:nvPr>
            <p:ph type="sldNum" sz="quarter" idx="12"/>
          </p:nvPr>
        </p:nvSpPr>
        <p:spPr/>
        <p:txBody>
          <a:bodyPr/>
          <a:lstStyle/>
          <a:p>
            <a:fld id="{5796176B-D564-D642-B4C5-D11E8858BEE1}" type="slidenum">
              <a:rPr lang="en-US" smtClean="0"/>
              <a:t>‹#›</a:t>
            </a:fld>
            <a:endParaRPr lang="en-US"/>
          </a:p>
        </p:txBody>
      </p:sp>
    </p:spTree>
    <p:extLst>
      <p:ext uri="{BB962C8B-B14F-4D97-AF65-F5344CB8AC3E}">
        <p14:creationId xmlns:p14="http://schemas.microsoft.com/office/powerpoint/2010/main" val="1743395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8BA834-96F0-FE4C-B4FE-C5388841E742}" type="datetime1">
              <a:rPr lang="en-US" smtClean="0"/>
              <a:t>10/6/2015</a:t>
            </a:fld>
            <a:endParaRPr lang="en-US"/>
          </a:p>
        </p:txBody>
      </p:sp>
      <p:sp>
        <p:nvSpPr>
          <p:cNvPr id="5" name="Footer Placeholder 4"/>
          <p:cNvSpPr>
            <a:spLocks noGrp="1"/>
          </p:cNvSpPr>
          <p:nvPr>
            <p:ph type="ftr" sz="quarter" idx="11"/>
          </p:nvPr>
        </p:nvSpPr>
        <p:spPr/>
        <p:txBody>
          <a:bodyPr/>
          <a:lstStyle/>
          <a:p>
            <a:r>
              <a:rPr lang="en-US" smtClean="0"/>
              <a:t>slide credit Jason Yosinski</a:t>
            </a:r>
            <a:endParaRPr lang="en-US"/>
          </a:p>
        </p:txBody>
      </p:sp>
      <p:sp>
        <p:nvSpPr>
          <p:cNvPr id="6" name="Slide Number Placeholder 5"/>
          <p:cNvSpPr>
            <a:spLocks noGrp="1"/>
          </p:cNvSpPr>
          <p:nvPr>
            <p:ph type="sldNum" sz="quarter" idx="12"/>
          </p:nvPr>
        </p:nvSpPr>
        <p:spPr/>
        <p:txBody>
          <a:bodyPr/>
          <a:lstStyle/>
          <a:p>
            <a:fld id="{5796176B-D564-D642-B4C5-D11E8858BEE1}" type="slidenum">
              <a:rPr lang="en-US" smtClean="0"/>
              <a:t>‹#›</a:t>
            </a:fld>
            <a:endParaRPr lang="en-US"/>
          </a:p>
        </p:txBody>
      </p:sp>
    </p:spTree>
    <p:extLst>
      <p:ext uri="{BB962C8B-B14F-4D97-AF65-F5344CB8AC3E}">
        <p14:creationId xmlns:p14="http://schemas.microsoft.com/office/powerpoint/2010/main" val="1751049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15A649-9CF6-A042-870A-1585F92B1B4A}" type="datetime1">
              <a:rPr lang="en-US" smtClean="0"/>
              <a:t>10/6/2015</a:t>
            </a:fld>
            <a:endParaRPr lang="en-US"/>
          </a:p>
        </p:txBody>
      </p:sp>
      <p:sp>
        <p:nvSpPr>
          <p:cNvPr id="5" name="Footer Placeholder 4"/>
          <p:cNvSpPr>
            <a:spLocks noGrp="1"/>
          </p:cNvSpPr>
          <p:nvPr>
            <p:ph type="ftr" sz="quarter" idx="11"/>
          </p:nvPr>
        </p:nvSpPr>
        <p:spPr/>
        <p:txBody>
          <a:bodyPr/>
          <a:lstStyle/>
          <a:p>
            <a:r>
              <a:rPr lang="en-US" smtClean="0"/>
              <a:t>slide credit Jason Yosinski</a:t>
            </a:r>
            <a:endParaRPr lang="en-US"/>
          </a:p>
        </p:txBody>
      </p:sp>
      <p:sp>
        <p:nvSpPr>
          <p:cNvPr id="6" name="Slide Number Placeholder 5"/>
          <p:cNvSpPr>
            <a:spLocks noGrp="1"/>
          </p:cNvSpPr>
          <p:nvPr>
            <p:ph type="sldNum" sz="quarter" idx="12"/>
          </p:nvPr>
        </p:nvSpPr>
        <p:spPr/>
        <p:txBody>
          <a:bodyPr/>
          <a:lstStyle/>
          <a:p>
            <a:fld id="{5796176B-D564-D642-B4C5-D11E8858BEE1}" type="slidenum">
              <a:rPr lang="en-US" smtClean="0"/>
              <a:t>‹#›</a:t>
            </a:fld>
            <a:endParaRPr lang="en-US"/>
          </a:p>
        </p:txBody>
      </p:sp>
    </p:spTree>
    <p:extLst>
      <p:ext uri="{BB962C8B-B14F-4D97-AF65-F5344CB8AC3E}">
        <p14:creationId xmlns:p14="http://schemas.microsoft.com/office/powerpoint/2010/main" val="4112461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3300"/>
              <a:t>Title Text</a:t>
            </a:r>
          </a:p>
        </p:txBody>
      </p:sp>
      <p:sp>
        <p:nvSpPr>
          <p:cNvPr id="11" name="Shape 11"/>
          <p:cNvSpPr>
            <a:spLocks noGrp="1"/>
          </p:cNvSpPr>
          <p:nvPr>
            <p:ph type="body" idx="1"/>
          </p:nvPr>
        </p:nvSpPr>
        <p:spPr>
          <a:prstGeom prst="rect">
            <a:avLst/>
          </a:prstGeom>
        </p:spPr>
        <p:txBody>
          <a:bodyPr/>
          <a:lstStyle/>
          <a:p>
            <a:pPr lvl="0">
              <a:defRPr sz="1800"/>
            </a:pPr>
            <a:r>
              <a:rPr sz="2600"/>
              <a:t>Body Level One</a:t>
            </a:r>
          </a:p>
          <a:p>
            <a:pPr lvl="1">
              <a:defRPr sz="1800"/>
            </a:pPr>
            <a:r>
              <a:rPr sz="2600"/>
              <a:t>Body Level Two</a:t>
            </a:r>
          </a:p>
          <a:p>
            <a:pPr lvl="2">
              <a:defRPr sz="1800"/>
            </a:pPr>
            <a:r>
              <a:rPr sz="2600"/>
              <a:t>Body Level Three</a:t>
            </a:r>
          </a:p>
          <a:p>
            <a:pPr lvl="3">
              <a:defRPr sz="1800"/>
            </a:pPr>
            <a:r>
              <a:rPr sz="2600"/>
              <a:t>Body Level Four</a:t>
            </a:r>
          </a:p>
          <a:p>
            <a:pPr lvl="4">
              <a:defRPr sz="1800"/>
            </a:pPr>
            <a:r>
              <a:rPr sz="2600"/>
              <a:t>Body Level Five</a:t>
            </a:r>
          </a:p>
        </p:txBody>
      </p:sp>
    </p:spTree>
    <p:extLst>
      <p:ext uri="{BB962C8B-B14F-4D97-AF65-F5344CB8AC3E}">
        <p14:creationId xmlns:p14="http://schemas.microsoft.com/office/powerpoint/2010/main" val="177000915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2DFA31-CD5F-EE4A-8489-58F1C7D312E4}" type="datetime1">
              <a:rPr lang="en-US" smtClean="0"/>
              <a:t>10/6/2015</a:t>
            </a:fld>
            <a:endParaRPr lang="en-US"/>
          </a:p>
        </p:txBody>
      </p:sp>
      <p:sp>
        <p:nvSpPr>
          <p:cNvPr id="5" name="Footer Placeholder 4"/>
          <p:cNvSpPr>
            <a:spLocks noGrp="1"/>
          </p:cNvSpPr>
          <p:nvPr>
            <p:ph type="ftr" sz="quarter" idx="11"/>
          </p:nvPr>
        </p:nvSpPr>
        <p:spPr/>
        <p:txBody>
          <a:bodyPr/>
          <a:lstStyle/>
          <a:p>
            <a:r>
              <a:rPr lang="en-US" smtClean="0"/>
              <a:t>slide credit Jason Yosinski</a:t>
            </a:r>
            <a:endParaRPr lang="en-US"/>
          </a:p>
        </p:txBody>
      </p:sp>
      <p:sp>
        <p:nvSpPr>
          <p:cNvPr id="6" name="Slide Number Placeholder 5"/>
          <p:cNvSpPr>
            <a:spLocks noGrp="1"/>
          </p:cNvSpPr>
          <p:nvPr>
            <p:ph type="sldNum" sz="quarter" idx="12"/>
          </p:nvPr>
        </p:nvSpPr>
        <p:spPr/>
        <p:txBody>
          <a:bodyPr/>
          <a:lstStyle/>
          <a:p>
            <a:fld id="{5796176B-D564-D642-B4C5-D11E8858BEE1}" type="slidenum">
              <a:rPr lang="en-US" smtClean="0"/>
              <a:t>‹#›</a:t>
            </a:fld>
            <a:endParaRPr lang="en-US"/>
          </a:p>
        </p:txBody>
      </p:sp>
    </p:spTree>
    <p:extLst>
      <p:ext uri="{BB962C8B-B14F-4D97-AF65-F5344CB8AC3E}">
        <p14:creationId xmlns:p14="http://schemas.microsoft.com/office/powerpoint/2010/main" val="1787147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81C1D7-FAE3-9F46-B182-6275D4E38386}" type="datetime1">
              <a:rPr lang="en-US" smtClean="0"/>
              <a:t>10/6/2015</a:t>
            </a:fld>
            <a:endParaRPr lang="en-US"/>
          </a:p>
        </p:txBody>
      </p:sp>
      <p:sp>
        <p:nvSpPr>
          <p:cNvPr id="5" name="Footer Placeholder 4"/>
          <p:cNvSpPr>
            <a:spLocks noGrp="1"/>
          </p:cNvSpPr>
          <p:nvPr>
            <p:ph type="ftr" sz="quarter" idx="11"/>
          </p:nvPr>
        </p:nvSpPr>
        <p:spPr/>
        <p:txBody>
          <a:bodyPr/>
          <a:lstStyle/>
          <a:p>
            <a:r>
              <a:rPr lang="en-US" smtClean="0"/>
              <a:t>slide credit Jason Yosinski</a:t>
            </a:r>
            <a:endParaRPr lang="en-US"/>
          </a:p>
        </p:txBody>
      </p:sp>
      <p:sp>
        <p:nvSpPr>
          <p:cNvPr id="6" name="Slide Number Placeholder 5"/>
          <p:cNvSpPr>
            <a:spLocks noGrp="1"/>
          </p:cNvSpPr>
          <p:nvPr>
            <p:ph type="sldNum" sz="quarter" idx="12"/>
          </p:nvPr>
        </p:nvSpPr>
        <p:spPr/>
        <p:txBody>
          <a:bodyPr/>
          <a:lstStyle/>
          <a:p>
            <a:fld id="{5796176B-D564-D642-B4C5-D11E8858BEE1}" type="slidenum">
              <a:rPr lang="en-US" smtClean="0"/>
              <a:t>‹#›</a:t>
            </a:fld>
            <a:endParaRPr lang="en-US"/>
          </a:p>
        </p:txBody>
      </p:sp>
    </p:spTree>
    <p:extLst>
      <p:ext uri="{BB962C8B-B14F-4D97-AF65-F5344CB8AC3E}">
        <p14:creationId xmlns:p14="http://schemas.microsoft.com/office/powerpoint/2010/main" val="1438238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7440DF-EF4B-104F-956E-DC32AC1400E5}" type="datetime1">
              <a:rPr lang="en-US" smtClean="0"/>
              <a:t>10/6/2015</a:t>
            </a:fld>
            <a:endParaRPr lang="en-US"/>
          </a:p>
        </p:txBody>
      </p:sp>
      <p:sp>
        <p:nvSpPr>
          <p:cNvPr id="6" name="Footer Placeholder 5"/>
          <p:cNvSpPr>
            <a:spLocks noGrp="1"/>
          </p:cNvSpPr>
          <p:nvPr>
            <p:ph type="ftr" sz="quarter" idx="11"/>
          </p:nvPr>
        </p:nvSpPr>
        <p:spPr/>
        <p:txBody>
          <a:bodyPr/>
          <a:lstStyle/>
          <a:p>
            <a:r>
              <a:rPr lang="en-US" smtClean="0"/>
              <a:t>slide credit Jason Yosinski</a:t>
            </a:r>
            <a:endParaRPr lang="en-US"/>
          </a:p>
        </p:txBody>
      </p:sp>
      <p:sp>
        <p:nvSpPr>
          <p:cNvPr id="7" name="Slide Number Placeholder 6"/>
          <p:cNvSpPr>
            <a:spLocks noGrp="1"/>
          </p:cNvSpPr>
          <p:nvPr>
            <p:ph type="sldNum" sz="quarter" idx="12"/>
          </p:nvPr>
        </p:nvSpPr>
        <p:spPr/>
        <p:txBody>
          <a:bodyPr/>
          <a:lstStyle/>
          <a:p>
            <a:fld id="{5796176B-D564-D642-B4C5-D11E8858BEE1}" type="slidenum">
              <a:rPr lang="en-US" smtClean="0"/>
              <a:t>‹#›</a:t>
            </a:fld>
            <a:endParaRPr lang="en-US"/>
          </a:p>
        </p:txBody>
      </p:sp>
    </p:spTree>
    <p:extLst>
      <p:ext uri="{BB962C8B-B14F-4D97-AF65-F5344CB8AC3E}">
        <p14:creationId xmlns:p14="http://schemas.microsoft.com/office/powerpoint/2010/main" val="1228043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A92AE5-484B-AF4C-A518-B88528A19E20}" type="datetime1">
              <a:rPr lang="en-US" smtClean="0"/>
              <a:t>10/6/2015</a:t>
            </a:fld>
            <a:endParaRPr lang="en-US"/>
          </a:p>
        </p:txBody>
      </p:sp>
      <p:sp>
        <p:nvSpPr>
          <p:cNvPr id="8" name="Footer Placeholder 7"/>
          <p:cNvSpPr>
            <a:spLocks noGrp="1"/>
          </p:cNvSpPr>
          <p:nvPr>
            <p:ph type="ftr" sz="quarter" idx="11"/>
          </p:nvPr>
        </p:nvSpPr>
        <p:spPr/>
        <p:txBody>
          <a:bodyPr/>
          <a:lstStyle/>
          <a:p>
            <a:r>
              <a:rPr lang="en-US" smtClean="0"/>
              <a:t>slide credit Jason Yosinski</a:t>
            </a:r>
            <a:endParaRPr lang="en-US"/>
          </a:p>
        </p:txBody>
      </p:sp>
      <p:sp>
        <p:nvSpPr>
          <p:cNvPr id="9" name="Slide Number Placeholder 8"/>
          <p:cNvSpPr>
            <a:spLocks noGrp="1"/>
          </p:cNvSpPr>
          <p:nvPr>
            <p:ph type="sldNum" sz="quarter" idx="12"/>
          </p:nvPr>
        </p:nvSpPr>
        <p:spPr/>
        <p:txBody>
          <a:bodyPr/>
          <a:lstStyle/>
          <a:p>
            <a:fld id="{5796176B-D564-D642-B4C5-D11E8858BEE1}" type="slidenum">
              <a:rPr lang="en-US" smtClean="0"/>
              <a:t>‹#›</a:t>
            </a:fld>
            <a:endParaRPr lang="en-US"/>
          </a:p>
        </p:txBody>
      </p:sp>
    </p:spTree>
    <p:extLst>
      <p:ext uri="{BB962C8B-B14F-4D97-AF65-F5344CB8AC3E}">
        <p14:creationId xmlns:p14="http://schemas.microsoft.com/office/powerpoint/2010/main" val="1718027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3A7BEE-9D59-824D-9142-7B9F7F78A554}" type="datetime1">
              <a:rPr lang="en-US" smtClean="0"/>
              <a:t>10/6/2015</a:t>
            </a:fld>
            <a:endParaRPr lang="en-US"/>
          </a:p>
        </p:txBody>
      </p:sp>
      <p:sp>
        <p:nvSpPr>
          <p:cNvPr id="4" name="Footer Placeholder 3"/>
          <p:cNvSpPr>
            <a:spLocks noGrp="1"/>
          </p:cNvSpPr>
          <p:nvPr>
            <p:ph type="ftr" sz="quarter" idx="11"/>
          </p:nvPr>
        </p:nvSpPr>
        <p:spPr/>
        <p:txBody>
          <a:bodyPr/>
          <a:lstStyle/>
          <a:p>
            <a:r>
              <a:rPr lang="en-US" smtClean="0"/>
              <a:t>slide credit Jason Yosinski</a:t>
            </a:r>
            <a:endParaRPr lang="en-US"/>
          </a:p>
        </p:txBody>
      </p:sp>
      <p:sp>
        <p:nvSpPr>
          <p:cNvPr id="5" name="Slide Number Placeholder 4"/>
          <p:cNvSpPr>
            <a:spLocks noGrp="1"/>
          </p:cNvSpPr>
          <p:nvPr>
            <p:ph type="sldNum" sz="quarter" idx="12"/>
          </p:nvPr>
        </p:nvSpPr>
        <p:spPr/>
        <p:txBody>
          <a:bodyPr/>
          <a:lstStyle/>
          <a:p>
            <a:fld id="{5796176B-D564-D642-B4C5-D11E8858BEE1}" type="slidenum">
              <a:rPr lang="en-US" smtClean="0"/>
              <a:t>‹#›</a:t>
            </a:fld>
            <a:endParaRPr lang="en-US"/>
          </a:p>
        </p:txBody>
      </p:sp>
    </p:spTree>
    <p:extLst>
      <p:ext uri="{BB962C8B-B14F-4D97-AF65-F5344CB8AC3E}">
        <p14:creationId xmlns:p14="http://schemas.microsoft.com/office/powerpoint/2010/main" val="628518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E9311F-D744-BA4D-A519-442F18778F78}" type="datetime1">
              <a:rPr lang="en-US" smtClean="0"/>
              <a:t>10/6/2015</a:t>
            </a:fld>
            <a:endParaRPr lang="en-US"/>
          </a:p>
        </p:txBody>
      </p:sp>
      <p:sp>
        <p:nvSpPr>
          <p:cNvPr id="3" name="Footer Placeholder 2"/>
          <p:cNvSpPr>
            <a:spLocks noGrp="1"/>
          </p:cNvSpPr>
          <p:nvPr>
            <p:ph type="ftr" sz="quarter" idx="11"/>
          </p:nvPr>
        </p:nvSpPr>
        <p:spPr/>
        <p:txBody>
          <a:bodyPr/>
          <a:lstStyle/>
          <a:p>
            <a:r>
              <a:rPr lang="en-US" smtClean="0"/>
              <a:t>slide credit Jason Yosinski</a:t>
            </a:r>
            <a:endParaRPr lang="en-US"/>
          </a:p>
        </p:txBody>
      </p:sp>
      <p:sp>
        <p:nvSpPr>
          <p:cNvPr id="4" name="Slide Number Placeholder 3"/>
          <p:cNvSpPr>
            <a:spLocks noGrp="1"/>
          </p:cNvSpPr>
          <p:nvPr>
            <p:ph type="sldNum" sz="quarter" idx="12"/>
          </p:nvPr>
        </p:nvSpPr>
        <p:spPr/>
        <p:txBody>
          <a:bodyPr/>
          <a:lstStyle/>
          <a:p>
            <a:fld id="{5796176B-D564-D642-B4C5-D11E8858BEE1}" type="slidenum">
              <a:rPr lang="en-US" smtClean="0"/>
              <a:t>‹#›</a:t>
            </a:fld>
            <a:endParaRPr lang="en-US"/>
          </a:p>
        </p:txBody>
      </p:sp>
    </p:spTree>
    <p:extLst>
      <p:ext uri="{BB962C8B-B14F-4D97-AF65-F5344CB8AC3E}">
        <p14:creationId xmlns:p14="http://schemas.microsoft.com/office/powerpoint/2010/main" val="4025547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93AEAD-8816-F944-990E-196FA38A315F}" type="datetime1">
              <a:rPr lang="en-US" smtClean="0"/>
              <a:t>10/6/2015</a:t>
            </a:fld>
            <a:endParaRPr lang="en-US"/>
          </a:p>
        </p:txBody>
      </p:sp>
      <p:sp>
        <p:nvSpPr>
          <p:cNvPr id="6" name="Footer Placeholder 5"/>
          <p:cNvSpPr>
            <a:spLocks noGrp="1"/>
          </p:cNvSpPr>
          <p:nvPr>
            <p:ph type="ftr" sz="quarter" idx="11"/>
          </p:nvPr>
        </p:nvSpPr>
        <p:spPr/>
        <p:txBody>
          <a:bodyPr/>
          <a:lstStyle/>
          <a:p>
            <a:r>
              <a:rPr lang="en-US" smtClean="0"/>
              <a:t>slide credit Jason Yosinski</a:t>
            </a:r>
            <a:endParaRPr lang="en-US"/>
          </a:p>
        </p:txBody>
      </p:sp>
      <p:sp>
        <p:nvSpPr>
          <p:cNvPr id="7" name="Slide Number Placeholder 6"/>
          <p:cNvSpPr>
            <a:spLocks noGrp="1"/>
          </p:cNvSpPr>
          <p:nvPr>
            <p:ph type="sldNum" sz="quarter" idx="12"/>
          </p:nvPr>
        </p:nvSpPr>
        <p:spPr/>
        <p:txBody>
          <a:bodyPr/>
          <a:lstStyle/>
          <a:p>
            <a:fld id="{5796176B-D564-D642-B4C5-D11E8858BEE1}" type="slidenum">
              <a:rPr lang="en-US" smtClean="0"/>
              <a:t>‹#›</a:t>
            </a:fld>
            <a:endParaRPr lang="en-US"/>
          </a:p>
        </p:txBody>
      </p:sp>
    </p:spTree>
    <p:extLst>
      <p:ext uri="{BB962C8B-B14F-4D97-AF65-F5344CB8AC3E}">
        <p14:creationId xmlns:p14="http://schemas.microsoft.com/office/powerpoint/2010/main" val="610286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B07B39-5A7B-E44E-90C4-88F07894D322}" type="datetime1">
              <a:rPr lang="en-US" smtClean="0"/>
              <a:t>10/6/2015</a:t>
            </a:fld>
            <a:endParaRPr lang="en-US"/>
          </a:p>
        </p:txBody>
      </p:sp>
      <p:sp>
        <p:nvSpPr>
          <p:cNvPr id="6" name="Footer Placeholder 5"/>
          <p:cNvSpPr>
            <a:spLocks noGrp="1"/>
          </p:cNvSpPr>
          <p:nvPr>
            <p:ph type="ftr" sz="quarter" idx="11"/>
          </p:nvPr>
        </p:nvSpPr>
        <p:spPr/>
        <p:txBody>
          <a:bodyPr/>
          <a:lstStyle/>
          <a:p>
            <a:r>
              <a:rPr lang="en-US" smtClean="0"/>
              <a:t>slide credit Jason Yosinski</a:t>
            </a:r>
            <a:endParaRPr lang="en-US"/>
          </a:p>
        </p:txBody>
      </p:sp>
      <p:sp>
        <p:nvSpPr>
          <p:cNvPr id="7" name="Slide Number Placeholder 6"/>
          <p:cNvSpPr>
            <a:spLocks noGrp="1"/>
          </p:cNvSpPr>
          <p:nvPr>
            <p:ph type="sldNum" sz="quarter" idx="12"/>
          </p:nvPr>
        </p:nvSpPr>
        <p:spPr/>
        <p:txBody>
          <a:bodyPr/>
          <a:lstStyle/>
          <a:p>
            <a:fld id="{5796176B-D564-D642-B4C5-D11E8858BEE1}" type="slidenum">
              <a:rPr lang="en-US" smtClean="0"/>
              <a:t>‹#›</a:t>
            </a:fld>
            <a:endParaRPr lang="en-US"/>
          </a:p>
        </p:txBody>
      </p:sp>
    </p:spTree>
    <p:extLst>
      <p:ext uri="{BB962C8B-B14F-4D97-AF65-F5344CB8AC3E}">
        <p14:creationId xmlns:p14="http://schemas.microsoft.com/office/powerpoint/2010/main" val="352005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0F7AD-2B71-AE4E-9029-72E34E7BE129}" type="datetime1">
              <a:rPr lang="en-US" smtClean="0"/>
              <a:t>10/6/2015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slide credit Jason Yosinski</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96176B-D564-D642-B4C5-D11E8858BEE1}" type="slidenum">
              <a:rPr lang="en-US" smtClean="0"/>
              <a:t>‹#›</a:t>
            </a:fld>
            <a:endParaRPr lang="en-US"/>
          </a:p>
        </p:txBody>
      </p:sp>
    </p:spTree>
    <p:extLst>
      <p:ext uri="{BB962C8B-B14F-4D97-AF65-F5344CB8AC3E}">
        <p14:creationId xmlns:p14="http://schemas.microsoft.com/office/powerpoint/2010/main" val="2959112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5" Type="http://schemas.openxmlformats.org/officeDocument/2006/relationships/image" Target="../media/image2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emf"/><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49.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17" Type="http://schemas.openxmlformats.org/officeDocument/2006/relationships/image" Target="../media/image29.jpeg"/><Relationship Id="rId2" Type="http://schemas.openxmlformats.org/officeDocument/2006/relationships/notesSlide" Target="../notesSlides/notesSlide6.xml"/><Relationship Id="rId16"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5" Type="http://schemas.openxmlformats.org/officeDocument/2006/relationships/image" Target="../media/image2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6.jpeg"/></Relationships>
</file>

<file path=ppt/slides/_rels/slide70.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emf"/><Relationship Id="rId1" Type="http://schemas.openxmlformats.org/officeDocument/2006/relationships/slideLayout" Target="../slideLayouts/slideLayout2.xml"/><Relationship Id="rId4" Type="http://schemas.openxmlformats.org/officeDocument/2006/relationships/image" Target="../media/image81.emf"/></Relationships>
</file>

<file path=ppt/slides/_rels/slide76.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www.cloudcv.org/decaf-server/"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hape 28"/>
          <p:cNvSpPr/>
          <p:nvPr/>
        </p:nvSpPr>
        <p:spPr>
          <a:xfrm>
            <a:off x="348343" y="483234"/>
            <a:ext cx="8441871" cy="331152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lgn="ctr">
              <a:defRPr sz="1800"/>
            </a:pPr>
            <a:r>
              <a:rPr lang="en-US" sz="3600" dirty="0" smtClean="0"/>
              <a:t>Transfer Learning</a:t>
            </a:r>
            <a:endParaRPr sz="3600" dirty="0"/>
          </a:p>
          <a:p>
            <a:pPr lvl="0" algn="ctr">
              <a:defRPr sz="1800"/>
            </a:pPr>
            <a:endParaRPr sz="1700" dirty="0"/>
          </a:p>
          <a:p>
            <a:pPr lvl="0" algn="ctr">
              <a:defRPr sz="1800"/>
            </a:pPr>
            <a:endParaRPr sz="1700" dirty="0"/>
          </a:p>
        </p:txBody>
      </p:sp>
      <p:sp>
        <p:nvSpPr>
          <p:cNvPr id="2" name="TextBox 1"/>
          <p:cNvSpPr txBox="1"/>
          <p:nvPr/>
        </p:nvSpPr>
        <p:spPr>
          <a:xfrm>
            <a:off x="2080687" y="4175850"/>
            <a:ext cx="4928469" cy="923330"/>
          </a:xfrm>
          <a:prstGeom prst="rect">
            <a:avLst/>
          </a:prstGeom>
          <a:noFill/>
        </p:spPr>
        <p:txBody>
          <a:bodyPr wrap="square" rtlCol="0">
            <a:spAutoFit/>
          </a:bodyPr>
          <a:lstStyle/>
          <a:p>
            <a:pPr algn="ctr"/>
            <a:r>
              <a:rPr lang="en-US" dirty="0" smtClean="0"/>
              <a:t>Delasa Aghamirzaie</a:t>
            </a:r>
            <a:r>
              <a:rPr lang="en-US" dirty="0"/>
              <a:t>, Abraham Lama Salomon</a:t>
            </a:r>
            <a:endParaRPr lang="en-US" dirty="0" smtClean="0"/>
          </a:p>
          <a:p>
            <a:pPr algn="ctr"/>
            <a:r>
              <a:rPr lang="en-US" dirty="0" smtClean="0"/>
              <a:t>Deep Learning for Perception</a:t>
            </a:r>
          </a:p>
          <a:p>
            <a:pPr algn="ctr"/>
            <a:r>
              <a:rPr lang="en-US" dirty="0" smtClean="0"/>
              <a:t>9/15/2015</a:t>
            </a:r>
            <a:endParaRPr lang="en-US" dirty="0"/>
          </a:p>
        </p:txBody>
      </p:sp>
    </p:spTree>
    <p:extLst>
      <p:ext uri="{BB962C8B-B14F-4D97-AF65-F5344CB8AC3E}">
        <p14:creationId xmlns:p14="http://schemas.microsoft.com/office/powerpoint/2010/main" val="2003059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 name="imnet_example_00.jpg"/>
          <p:cNvPicPr/>
          <p:nvPr/>
        </p:nvPicPr>
        <p:blipFill>
          <a:blip r:embed="rId2">
            <a:extLst/>
          </a:blip>
          <a:stretch>
            <a:fillRect/>
          </a:stretch>
        </p:blipFill>
        <p:spPr>
          <a:xfrm>
            <a:off x="391886" y="5159828"/>
            <a:ext cx="598714" cy="529046"/>
          </a:xfrm>
          <a:prstGeom prst="rect">
            <a:avLst/>
          </a:prstGeom>
          <a:ln w="12700">
            <a:miter lim="400000"/>
          </a:ln>
        </p:spPr>
      </p:pic>
      <p:pic>
        <p:nvPicPr>
          <p:cNvPr id="378" name="imnet_example_01.jpg"/>
          <p:cNvPicPr/>
          <p:nvPr/>
        </p:nvPicPr>
        <p:blipFill>
          <a:blip r:embed="rId3">
            <a:extLst/>
          </a:blip>
          <a:stretch>
            <a:fillRect/>
          </a:stretch>
        </p:blipFill>
        <p:spPr>
          <a:xfrm>
            <a:off x="1050471" y="5081451"/>
            <a:ext cx="609600" cy="594360"/>
          </a:xfrm>
          <a:prstGeom prst="rect">
            <a:avLst/>
          </a:prstGeom>
          <a:ln w="12700">
            <a:miter lim="400000"/>
          </a:ln>
        </p:spPr>
      </p:pic>
      <p:pic>
        <p:nvPicPr>
          <p:cNvPr id="379" name="imnet_example_02.jpg"/>
          <p:cNvPicPr/>
          <p:nvPr/>
        </p:nvPicPr>
        <p:blipFill>
          <a:blip r:embed="rId4">
            <a:extLst/>
          </a:blip>
          <a:stretch>
            <a:fillRect/>
          </a:stretch>
        </p:blipFill>
        <p:spPr>
          <a:xfrm>
            <a:off x="1698171" y="5087983"/>
            <a:ext cx="658586" cy="555171"/>
          </a:xfrm>
          <a:prstGeom prst="rect">
            <a:avLst/>
          </a:prstGeom>
          <a:ln w="12700">
            <a:miter lim="400000"/>
          </a:ln>
        </p:spPr>
      </p:pic>
      <p:pic>
        <p:nvPicPr>
          <p:cNvPr id="380" name="imnet_example_03.jpg"/>
          <p:cNvPicPr/>
          <p:nvPr/>
        </p:nvPicPr>
        <p:blipFill>
          <a:blip r:embed="rId5">
            <a:extLst/>
          </a:blip>
          <a:stretch>
            <a:fillRect/>
          </a:stretch>
        </p:blipFill>
        <p:spPr>
          <a:xfrm>
            <a:off x="2394857" y="5061857"/>
            <a:ext cx="789214" cy="646611"/>
          </a:xfrm>
          <a:prstGeom prst="rect">
            <a:avLst/>
          </a:prstGeom>
          <a:ln w="12700">
            <a:miter lim="400000"/>
          </a:ln>
        </p:spPr>
      </p:pic>
      <p:pic>
        <p:nvPicPr>
          <p:cNvPr id="381" name="imnet_example_04.jpg"/>
          <p:cNvPicPr/>
          <p:nvPr/>
        </p:nvPicPr>
        <p:blipFill>
          <a:blip r:embed="rId6">
            <a:extLst/>
          </a:blip>
          <a:stretch>
            <a:fillRect/>
          </a:stretch>
        </p:blipFill>
        <p:spPr>
          <a:xfrm>
            <a:off x="674914" y="5780314"/>
            <a:ext cx="636814" cy="568234"/>
          </a:xfrm>
          <a:prstGeom prst="rect">
            <a:avLst/>
          </a:prstGeom>
          <a:ln w="12700">
            <a:miter lim="400000"/>
          </a:ln>
        </p:spPr>
      </p:pic>
      <p:pic>
        <p:nvPicPr>
          <p:cNvPr id="382" name="imnet_example_05.jpg"/>
          <p:cNvPicPr/>
          <p:nvPr/>
        </p:nvPicPr>
        <p:blipFill>
          <a:blip r:embed="rId7">
            <a:extLst/>
          </a:blip>
          <a:stretch>
            <a:fillRect/>
          </a:stretch>
        </p:blipFill>
        <p:spPr>
          <a:xfrm>
            <a:off x="1436914" y="5734594"/>
            <a:ext cx="729343" cy="653143"/>
          </a:xfrm>
          <a:prstGeom prst="rect">
            <a:avLst/>
          </a:prstGeom>
          <a:ln w="12700">
            <a:miter lim="400000"/>
          </a:ln>
        </p:spPr>
      </p:pic>
      <p:pic>
        <p:nvPicPr>
          <p:cNvPr id="383" name="imnet_example_06.jpg"/>
          <p:cNvPicPr/>
          <p:nvPr/>
        </p:nvPicPr>
        <p:blipFill>
          <a:blip r:embed="rId8">
            <a:extLst/>
          </a:blip>
          <a:stretch>
            <a:fillRect/>
          </a:stretch>
        </p:blipFill>
        <p:spPr>
          <a:xfrm>
            <a:off x="2291443" y="5675812"/>
            <a:ext cx="647700" cy="764177"/>
          </a:xfrm>
          <a:prstGeom prst="rect">
            <a:avLst/>
          </a:prstGeom>
          <a:ln w="12700">
            <a:miter lim="400000"/>
          </a:ln>
        </p:spPr>
      </p:pic>
      <p:sp>
        <p:nvSpPr>
          <p:cNvPr id="384" name="Shape 384"/>
          <p:cNvSpPr/>
          <p:nvPr/>
        </p:nvSpPr>
        <p:spPr>
          <a:xfrm>
            <a:off x="1157565" y="6410547"/>
            <a:ext cx="1188684" cy="339734"/>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lvl1pPr>
              <a:defRPr sz="4200"/>
            </a:lvl1pPr>
          </a:lstStyle>
          <a:p>
            <a:pPr lvl="0">
              <a:defRPr sz="1800"/>
            </a:pPr>
            <a:r>
              <a:rPr sz="1900"/>
              <a:t>500 Classes</a:t>
            </a:r>
          </a:p>
        </p:txBody>
      </p:sp>
      <p:sp>
        <p:nvSpPr>
          <p:cNvPr id="385" name="Shape 385"/>
          <p:cNvSpPr/>
          <p:nvPr/>
        </p:nvSpPr>
        <p:spPr>
          <a:xfrm>
            <a:off x="1643743" y="3707290"/>
            <a:ext cx="0" cy="804101"/>
          </a:xfrm>
          <a:prstGeom prst="line">
            <a:avLst/>
          </a:prstGeom>
          <a:ln w="38100">
            <a:solidFill/>
            <a:custDash>
              <a:ds d="200000" sp="200000"/>
            </a:custDash>
            <a:miter lim="400000"/>
          </a:ln>
        </p:spPr>
        <p:txBody>
          <a:bodyPr lIns="0" tIns="0" rIns="0" bIns="0" anchor="ctr"/>
          <a:lstStyle/>
          <a:p>
            <a:pPr defTabSz="210998">
              <a:defRPr sz="1200">
                <a:latin typeface="Helvetica"/>
                <a:ea typeface="Helvetica"/>
                <a:cs typeface="Helvetica"/>
                <a:sym typeface="Helvetica"/>
              </a:defRPr>
            </a:pPr>
            <a:endParaRPr/>
          </a:p>
        </p:txBody>
      </p:sp>
      <p:sp>
        <p:nvSpPr>
          <p:cNvPr id="386" name="Shape 386"/>
          <p:cNvSpPr/>
          <p:nvPr/>
        </p:nvSpPr>
        <p:spPr>
          <a:xfrm>
            <a:off x="7746423" y="3089365"/>
            <a:ext cx="0" cy="1574216"/>
          </a:xfrm>
          <a:prstGeom prst="line">
            <a:avLst/>
          </a:prstGeom>
          <a:ln w="38100">
            <a:solidFill/>
            <a:custDash>
              <a:ds d="200000" sp="200000"/>
            </a:custDash>
            <a:miter lim="400000"/>
          </a:ln>
        </p:spPr>
        <p:txBody>
          <a:bodyPr lIns="0" tIns="0" rIns="0" bIns="0" anchor="ctr"/>
          <a:lstStyle/>
          <a:p>
            <a:pPr defTabSz="210998">
              <a:defRPr sz="1200">
                <a:latin typeface="Helvetica"/>
                <a:ea typeface="Helvetica"/>
                <a:cs typeface="Helvetica"/>
                <a:sym typeface="Helvetica"/>
              </a:defRPr>
            </a:pPr>
            <a:endParaRPr/>
          </a:p>
        </p:txBody>
      </p:sp>
      <p:sp>
        <p:nvSpPr>
          <p:cNvPr id="387" name="Shape 387"/>
          <p:cNvSpPr/>
          <p:nvPr/>
        </p:nvSpPr>
        <p:spPr>
          <a:xfrm>
            <a:off x="6669648" y="2431038"/>
            <a:ext cx="1094909" cy="4"/>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388" name="Shape 388"/>
          <p:cNvSpPr/>
          <p:nvPr/>
        </p:nvSpPr>
        <p:spPr>
          <a:xfrm>
            <a:off x="5701269" y="1560358"/>
            <a:ext cx="1023203" cy="1743407"/>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FB979A"/>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389" name="Shape 389"/>
          <p:cNvSpPr/>
          <p:nvPr/>
        </p:nvSpPr>
        <p:spPr>
          <a:xfrm flipV="1">
            <a:off x="5633357" y="2429689"/>
            <a:ext cx="209310"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390" name="Shape 390"/>
          <p:cNvSpPr/>
          <p:nvPr/>
        </p:nvSpPr>
        <p:spPr>
          <a:xfrm>
            <a:off x="4717711" y="1560358"/>
            <a:ext cx="1023203" cy="1743407"/>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FB979A"/>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391" name="Shape 391"/>
          <p:cNvSpPr/>
          <p:nvPr/>
        </p:nvSpPr>
        <p:spPr>
          <a:xfrm>
            <a:off x="6903394" y="424543"/>
            <a:ext cx="145713" cy="4010301"/>
          </a:xfrm>
          <a:prstGeom prst="rect">
            <a:avLst/>
          </a:prstGeom>
          <a:solidFill>
            <a:srgbClr val="FB979A"/>
          </a:solidFill>
          <a:ln w="25400">
            <a:solidFill/>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92" name="Shape 392"/>
          <p:cNvSpPr/>
          <p:nvPr/>
        </p:nvSpPr>
        <p:spPr>
          <a:xfrm>
            <a:off x="7289541" y="424543"/>
            <a:ext cx="145713" cy="4010301"/>
          </a:xfrm>
          <a:prstGeom prst="rect">
            <a:avLst/>
          </a:prstGeom>
          <a:solidFill>
            <a:srgbClr val="FB979A"/>
          </a:solidFill>
          <a:ln w="25400">
            <a:solidFill/>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93" name="Shape 393"/>
          <p:cNvSpPr/>
          <p:nvPr/>
        </p:nvSpPr>
        <p:spPr>
          <a:xfrm>
            <a:off x="7675054" y="1701437"/>
            <a:ext cx="146958" cy="1456509"/>
          </a:xfrm>
          <a:prstGeom prst="rect">
            <a:avLst/>
          </a:prstGeom>
          <a:solidFill>
            <a:srgbClr val="FB979A"/>
          </a:solidFill>
          <a:ln w="25400">
            <a:solidFill/>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94" name="Shape 394"/>
          <p:cNvSpPr/>
          <p:nvPr/>
        </p:nvSpPr>
        <p:spPr>
          <a:xfrm flipV="1">
            <a:off x="4653643" y="2429691"/>
            <a:ext cx="209310"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395" name="Shape 395"/>
          <p:cNvSpPr/>
          <p:nvPr/>
        </p:nvSpPr>
        <p:spPr>
          <a:xfrm>
            <a:off x="3728256" y="1557668"/>
            <a:ext cx="1023203" cy="1743407"/>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FB979A"/>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396" name="Shape 396"/>
          <p:cNvSpPr/>
          <p:nvPr/>
        </p:nvSpPr>
        <p:spPr>
          <a:xfrm flipV="1">
            <a:off x="3673929" y="2429691"/>
            <a:ext cx="209310"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397" name="Shape 397"/>
          <p:cNvSpPr/>
          <p:nvPr/>
        </p:nvSpPr>
        <p:spPr>
          <a:xfrm>
            <a:off x="2654059" y="1287460"/>
            <a:ext cx="1103644" cy="2291150"/>
          </a:xfrm>
          <a:custGeom>
            <a:avLst/>
            <a:gdLst/>
            <a:ahLst/>
            <a:cxnLst>
              <a:cxn ang="0">
                <a:pos x="wd2" y="hd2"/>
              </a:cxn>
              <a:cxn ang="5400000">
                <a:pos x="wd2" y="hd2"/>
              </a:cxn>
              <a:cxn ang="10800000">
                <a:pos x="wd2" y="hd2"/>
              </a:cxn>
              <a:cxn ang="16200000">
                <a:pos x="wd2" y="hd2"/>
              </a:cxn>
            </a:cxnLst>
            <a:rect l="0" t="0" r="r" b="b"/>
            <a:pathLst>
              <a:path w="21600" h="21600" extrusionOk="0">
                <a:moveTo>
                  <a:pt x="6880" y="8174"/>
                </a:moveTo>
                <a:lnTo>
                  <a:pt x="6880" y="21600"/>
                </a:lnTo>
                <a:lnTo>
                  <a:pt x="0" y="13463"/>
                </a:lnTo>
                <a:lnTo>
                  <a:pt x="0" y="25"/>
                </a:lnTo>
                <a:lnTo>
                  <a:pt x="6880" y="8174"/>
                </a:lnTo>
                <a:lnTo>
                  <a:pt x="0" y="0"/>
                </a:lnTo>
                <a:lnTo>
                  <a:pt x="14716" y="24"/>
                </a:lnTo>
                <a:lnTo>
                  <a:pt x="21600" y="8174"/>
                </a:lnTo>
                <a:lnTo>
                  <a:pt x="6880" y="8174"/>
                </a:lnTo>
                <a:lnTo>
                  <a:pt x="21567" y="8174"/>
                </a:lnTo>
                <a:lnTo>
                  <a:pt x="21567" y="21600"/>
                </a:lnTo>
                <a:lnTo>
                  <a:pt x="6880" y="21600"/>
                </a:lnTo>
                <a:lnTo>
                  <a:pt x="6880" y="8174"/>
                </a:lnTo>
                <a:close/>
              </a:path>
            </a:pathLst>
          </a:custGeom>
          <a:solidFill>
            <a:srgbClr val="FB979A"/>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398" name="Shape 398"/>
          <p:cNvSpPr/>
          <p:nvPr/>
        </p:nvSpPr>
        <p:spPr>
          <a:xfrm flipV="1">
            <a:off x="2639786" y="2429691"/>
            <a:ext cx="209310"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399" name="Shape 399"/>
          <p:cNvSpPr/>
          <p:nvPr/>
        </p:nvSpPr>
        <p:spPr>
          <a:xfrm>
            <a:off x="1885081" y="898350"/>
            <a:ext cx="889102" cy="3064692"/>
          </a:xfrm>
          <a:custGeom>
            <a:avLst/>
            <a:gdLst/>
            <a:ahLst/>
            <a:cxnLst>
              <a:cxn ang="0">
                <a:pos x="wd2" y="hd2"/>
              </a:cxn>
              <a:cxn ang="5400000">
                <a:pos x="wd2" y="hd2"/>
              </a:cxn>
              <a:cxn ang="10800000">
                <a:pos x="wd2" y="hd2"/>
              </a:cxn>
              <a:cxn ang="16200000">
                <a:pos x="wd2" y="hd2"/>
              </a:cxn>
            </a:cxnLst>
            <a:rect l="0" t="0" r="r" b="b"/>
            <a:pathLst>
              <a:path w="21600" h="21600" extrusionOk="0">
                <a:moveTo>
                  <a:pt x="11292" y="8176"/>
                </a:moveTo>
                <a:lnTo>
                  <a:pt x="11390" y="21600"/>
                </a:lnTo>
                <a:lnTo>
                  <a:pt x="0" y="13424"/>
                </a:lnTo>
                <a:lnTo>
                  <a:pt x="0" y="25"/>
                </a:lnTo>
                <a:lnTo>
                  <a:pt x="11292" y="8176"/>
                </a:lnTo>
                <a:lnTo>
                  <a:pt x="0" y="0"/>
                </a:lnTo>
                <a:lnTo>
                  <a:pt x="10262" y="1"/>
                </a:lnTo>
                <a:lnTo>
                  <a:pt x="21558" y="8176"/>
                </a:lnTo>
                <a:lnTo>
                  <a:pt x="11292" y="8176"/>
                </a:lnTo>
                <a:lnTo>
                  <a:pt x="21600" y="8176"/>
                </a:lnTo>
                <a:lnTo>
                  <a:pt x="21558" y="21600"/>
                </a:lnTo>
                <a:lnTo>
                  <a:pt x="11390" y="21600"/>
                </a:lnTo>
                <a:lnTo>
                  <a:pt x="11292" y="8176"/>
                </a:lnTo>
                <a:close/>
              </a:path>
            </a:pathLst>
          </a:custGeom>
          <a:solidFill>
            <a:srgbClr val="FB979A"/>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400" name="Shape 400"/>
          <p:cNvSpPr/>
          <p:nvPr/>
        </p:nvSpPr>
        <p:spPr>
          <a:xfrm flipV="1">
            <a:off x="1986643" y="2429691"/>
            <a:ext cx="209310"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401" name="Shape 401"/>
          <p:cNvSpPr/>
          <p:nvPr/>
        </p:nvSpPr>
        <p:spPr>
          <a:xfrm>
            <a:off x="1322614" y="450753"/>
            <a:ext cx="752376" cy="3957871"/>
          </a:xfrm>
          <a:custGeom>
            <a:avLst/>
            <a:gdLst/>
            <a:ahLst/>
            <a:cxnLst>
              <a:cxn ang="0">
                <a:pos x="wd2" y="hd2"/>
              </a:cxn>
              <a:cxn ang="5400000">
                <a:pos x="wd2" y="hd2"/>
              </a:cxn>
              <a:cxn ang="10800000">
                <a:pos x="wd2" y="hd2"/>
              </a:cxn>
              <a:cxn ang="16200000">
                <a:pos x="wd2" y="hd2"/>
              </a:cxn>
            </a:cxnLst>
            <a:rect l="0" t="0" r="r" b="b"/>
            <a:pathLst>
              <a:path w="21600" h="21600" extrusionOk="0">
                <a:moveTo>
                  <a:pt x="17361" y="8201"/>
                </a:moveTo>
                <a:lnTo>
                  <a:pt x="17361" y="21600"/>
                </a:lnTo>
                <a:lnTo>
                  <a:pt x="0" y="13424"/>
                </a:lnTo>
                <a:lnTo>
                  <a:pt x="0" y="25"/>
                </a:lnTo>
                <a:lnTo>
                  <a:pt x="17361" y="8201"/>
                </a:lnTo>
                <a:lnTo>
                  <a:pt x="0" y="0"/>
                </a:lnTo>
                <a:lnTo>
                  <a:pt x="4174" y="0"/>
                </a:lnTo>
                <a:lnTo>
                  <a:pt x="21600" y="8201"/>
                </a:lnTo>
                <a:lnTo>
                  <a:pt x="17361" y="8201"/>
                </a:lnTo>
                <a:lnTo>
                  <a:pt x="21544" y="8201"/>
                </a:lnTo>
                <a:lnTo>
                  <a:pt x="21544" y="21600"/>
                </a:lnTo>
                <a:lnTo>
                  <a:pt x="17361" y="21600"/>
                </a:lnTo>
                <a:lnTo>
                  <a:pt x="17361" y="8201"/>
                </a:lnTo>
                <a:close/>
              </a:path>
            </a:pathLst>
          </a:custGeom>
          <a:solidFill>
            <a:srgbClr val="FB979A"/>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402" name="Shape 402"/>
          <p:cNvSpPr/>
          <p:nvPr/>
        </p:nvSpPr>
        <p:spPr>
          <a:xfrm>
            <a:off x="808173" y="4362545"/>
            <a:ext cx="1699278" cy="647510"/>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p>
            <a:pPr lvl="0">
              <a:defRPr sz="1800"/>
            </a:pPr>
            <a:r>
              <a:rPr sz="3900">
                <a:solidFill>
                  <a:srgbClr val="FF2600"/>
                </a:solidFill>
                <a:latin typeface="Helvetica"/>
                <a:ea typeface="Helvetica"/>
                <a:cs typeface="Helvetica"/>
                <a:sym typeface="Helvetica"/>
              </a:rPr>
              <a:t>A</a:t>
            </a:r>
            <a:r>
              <a:rPr sz="3300">
                <a:solidFill>
                  <a:srgbClr val="FF2600"/>
                </a:solidFill>
              </a:rPr>
              <a:t> Images</a:t>
            </a:r>
          </a:p>
        </p:txBody>
      </p:sp>
      <p:sp>
        <p:nvSpPr>
          <p:cNvPr id="403" name="Shape 403"/>
          <p:cNvSpPr/>
          <p:nvPr/>
        </p:nvSpPr>
        <p:spPr>
          <a:xfrm>
            <a:off x="6925165" y="4506236"/>
            <a:ext cx="1552772" cy="647510"/>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p>
            <a:pPr lvl="0">
              <a:defRPr sz="1800"/>
            </a:pPr>
            <a:r>
              <a:rPr sz="3900">
                <a:solidFill>
                  <a:srgbClr val="FF2600"/>
                </a:solidFill>
                <a:latin typeface="Helvetica"/>
                <a:ea typeface="Helvetica"/>
                <a:cs typeface="Helvetica"/>
                <a:sym typeface="Helvetica"/>
              </a:rPr>
              <a:t>A</a:t>
            </a:r>
            <a:r>
              <a:rPr sz="3300">
                <a:solidFill>
                  <a:srgbClr val="FF2600"/>
                </a:solidFill>
              </a:rPr>
              <a:t> Labels</a:t>
            </a:r>
          </a:p>
        </p:txBody>
      </p:sp>
      <p:sp>
        <p:nvSpPr>
          <p:cNvPr id="404" name="Shape 404"/>
          <p:cNvSpPr/>
          <p:nvPr/>
        </p:nvSpPr>
        <p:spPr>
          <a:xfrm>
            <a:off x="3598875" y="5827641"/>
            <a:ext cx="5236592" cy="447455"/>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p>
            <a:pPr lvl="0">
              <a:defRPr sz="1800"/>
            </a:pPr>
            <a:r>
              <a:rPr sz="2600"/>
              <a:t>Train using Caffe framework (Jia et al.)</a:t>
            </a:r>
          </a:p>
        </p:txBody>
      </p:sp>
      <p:sp>
        <p:nvSpPr>
          <p:cNvPr id="2" name="Footer Placeholder 1"/>
          <p:cNvSpPr>
            <a:spLocks noGrp="1"/>
          </p:cNvSpPr>
          <p:nvPr>
            <p:ph type="ftr" sz="quarter" idx="11"/>
          </p:nvPr>
        </p:nvSpPr>
        <p:spPr/>
        <p:txBody>
          <a:bodyPr/>
          <a:lstStyle/>
          <a:p>
            <a:r>
              <a:rPr lang="en-US" smtClean="0"/>
              <a:t>slide credit Jason Yosinski</a:t>
            </a:r>
            <a:endParaRPr lang="en-US"/>
          </a:p>
        </p:txBody>
      </p:sp>
    </p:spTree>
    <p:extLst>
      <p:ext uri="{BB962C8B-B14F-4D97-AF65-F5344CB8AC3E}">
        <p14:creationId xmlns:p14="http://schemas.microsoft.com/office/powerpoint/2010/main" val="402138424"/>
      </p:ext>
    </p:extLst>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Shape 406"/>
          <p:cNvSpPr/>
          <p:nvPr/>
        </p:nvSpPr>
        <p:spPr>
          <a:xfrm>
            <a:off x="6947106" y="1500596"/>
            <a:ext cx="766025" cy="3"/>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407" name="Shape 407"/>
          <p:cNvSpPr/>
          <p:nvPr/>
        </p:nvSpPr>
        <p:spPr>
          <a:xfrm>
            <a:off x="6269605" y="891955"/>
            <a:ext cx="715858" cy="1218716"/>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FB979A"/>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408" name="Shape 408"/>
          <p:cNvSpPr/>
          <p:nvPr/>
        </p:nvSpPr>
        <p:spPr>
          <a:xfrm flipV="1">
            <a:off x="6222092" y="1499654"/>
            <a:ext cx="146438"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409" name="Shape 409"/>
          <p:cNvSpPr/>
          <p:nvPr/>
        </p:nvSpPr>
        <p:spPr>
          <a:xfrm>
            <a:off x="5581483" y="891955"/>
            <a:ext cx="715858" cy="1218716"/>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FB979A"/>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410" name="Shape 410"/>
          <p:cNvSpPr/>
          <p:nvPr/>
        </p:nvSpPr>
        <p:spPr>
          <a:xfrm>
            <a:off x="7110641" y="97972"/>
            <a:ext cx="101945" cy="2803370"/>
          </a:xfrm>
          <a:prstGeom prst="rect">
            <a:avLst/>
          </a:prstGeom>
          <a:solidFill>
            <a:srgbClr val="FB979A"/>
          </a:solidFill>
          <a:ln w="25400">
            <a:solidFill/>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11" name="Shape 411"/>
          <p:cNvSpPr/>
          <p:nvPr/>
        </p:nvSpPr>
        <p:spPr>
          <a:xfrm>
            <a:off x="7380799" y="97972"/>
            <a:ext cx="101944" cy="2803370"/>
          </a:xfrm>
          <a:prstGeom prst="rect">
            <a:avLst/>
          </a:prstGeom>
          <a:solidFill>
            <a:srgbClr val="FB979A"/>
          </a:solidFill>
          <a:ln w="25400">
            <a:solidFill/>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12" name="Shape 412"/>
          <p:cNvSpPr/>
          <p:nvPr/>
        </p:nvSpPr>
        <p:spPr>
          <a:xfrm>
            <a:off x="7650513" y="990575"/>
            <a:ext cx="102815" cy="1018162"/>
          </a:xfrm>
          <a:prstGeom prst="rect">
            <a:avLst/>
          </a:prstGeom>
          <a:solidFill>
            <a:srgbClr val="FB979A"/>
          </a:solidFill>
          <a:ln w="25400">
            <a:solidFill/>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13" name="Shape 413"/>
          <p:cNvSpPr/>
          <p:nvPr/>
        </p:nvSpPr>
        <p:spPr>
          <a:xfrm flipV="1">
            <a:off x="5536660" y="1499655"/>
            <a:ext cx="146439" cy="1"/>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414" name="Shape 414"/>
          <p:cNvSpPr/>
          <p:nvPr/>
        </p:nvSpPr>
        <p:spPr>
          <a:xfrm>
            <a:off x="4889237" y="890074"/>
            <a:ext cx="715858" cy="1218716"/>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FB979A"/>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415" name="Shape 415"/>
          <p:cNvSpPr/>
          <p:nvPr/>
        </p:nvSpPr>
        <p:spPr>
          <a:xfrm flipV="1">
            <a:off x="4851228" y="1499655"/>
            <a:ext cx="146439" cy="1"/>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416" name="Shape 416"/>
          <p:cNvSpPr/>
          <p:nvPr/>
        </p:nvSpPr>
        <p:spPr>
          <a:xfrm>
            <a:off x="4137703" y="701187"/>
            <a:ext cx="772136" cy="1601611"/>
          </a:xfrm>
          <a:custGeom>
            <a:avLst/>
            <a:gdLst/>
            <a:ahLst/>
            <a:cxnLst>
              <a:cxn ang="0">
                <a:pos x="wd2" y="hd2"/>
              </a:cxn>
              <a:cxn ang="5400000">
                <a:pos x="wd2" y="hd2"/>
              </a:cxn>
              <a:cxn ang="10800000">
                <a:pos x="wd2" y="hd2"/>
              </a:cxn>
              <a:cxn ang="16200000">
                <a:pos x="wd2" y="hd2"/>
              </a:cxn>
            </a:cxnLst>
            <a:rect l="0" t="0" r="r" b="b"/>
            <a:pathLst>
              <a:path w="21600" h="21600" extrusionOk="0">
                <a:moveTo>
                  <a:pt x="6880" y="8174"/>
                </a:moveTo>
                <a:lnTo>
                  <a:pt x="6880" y="21600"/>
                </a:lnTo>
                <a:lnTo>
                  <a:pt x="0" y="13463"/>
                </a:lnTo>
                <a:lnTo>
                  <a:pt x="0" y="25"/>
                </a:lnTo>
                <a:lnTo>
                  <a:pt x="6880" y="8174"/>
                </a:lnTo>
                <a:lnTo>
                  <a:pt x="0" y="0"/>
                </a:lnTo>
                <a:lnTo>
                  <a:pt x="14716" y="24"/>
                </a:lnTo>
                <a:lnTo>
                  <a:pt x="21600" y="8174"/>
                </a:lnTo>
                <a:lnTo>
                  <a:pt x="6880" y="8174"/>
                </a:lnTo>
                <a:lnTo>
                  <a:pt x="21567" y="8174"/>
                </a:lnTo>
                <a:lnTo>
                  <a:pt x="21567" y="21600"/>
                </a:lnTo>
                <a:lnTo>
                  <a:pt x="6880" y="21600"/>
                </a:lnTo>
                <a:lnTo>
                  <a:pt x="6880" y="8174"/>
                </a:lnTo>
                <a:close/>
              </a:path>
            </a:pathLst>
          </a:custGeom>
          <a:solidFill>
            <a:srgbClr val="FB979A"/>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417" name="Shape 417"/>
          <p:cNvSpPr/>
          <p:nvPr/>
        </p:nvSpPr>
        <p:spPr>
          <a:xfrm flipV="1">
            <a:off x="4127716" y="1499655"/>
            <a:ext cx="146439" cy="1"/>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418" name="Shape 418"/>
          <p:cNvSpPr/>
          <p:nvPr/>
        </p:nvSpPr>
        <p:spPr>
          <a:xfrm>
            <a:off x="3599706" y="429183"/>
            <a:ext cx="622038" cy="2142350"/>
          </a:xfrm>
          <a:custGeom>
            <a:avLst/>
            <a:gdLst/>
            <a:ahLst/>
            <a:cxnLst>
              <a:cxn ang="0">
                <a:pos x="wd2" y="hd2"/>
              </a:cxn>
              <a:cxn ang="5400000">
                <a:pos x="wd2" y="hd2"/>
              </a:cxn>
              <a:cxn ang="10800000">
                <a:pos x="wd2" y="hd2"/>
              </a:cxn>
              <a:cxn ang="16200000">
                <a:pos x="wd2" y="hd2"/>
              </a:cxn>
            </a:cxnLst>
            <a:rect l="0" t="0" r="r" b="b"/>
            <a:pathLst>
              <a:path w="21600" h="21600" extrusionOk="0">
                <a:moveTo>
                  <a:pt x="11292" y="8176"/>
                </a:moveTo>
                <a:lnTo>
                  <a:pt x="11390" y="21600"/>
                </a:lnTo>
                <a:lnTo>
                  <a:pt x="0" y="13424"/>
                </a:lnTo>
                <a:lnTo>
                  <a:pt x="0" y="25"/>
                </a:lnTo>
                <a:lnTo>
                  <a:pt x="11292" y="8176"/>
                </a:lnTo>
                <a:lnTo>
                  <a:pt x="0" y="0"/>
                </a:lnTo>
                <a:lnTo>
                  <a:pt x="10262" y="1"/>
                </a:lnTo>
                <a:lnTo>
                  <a:pt x="21558" y="8176"/>
                </a:lnTo>
                <a:lnTo>
                  <a:pt x="11292" y="8176"/>
                </a:lnTo>
                <a:lnTo>
                  <a:pt x="21600" y="8176"/>
                </a:lnTo>
                <a:lnTo>
                  <a:pt x="21558" y="21600"/>
                </a:lnTo>
                <a:lnTo>
                  <a:pt x="11390" y="21600"/>
                </a:lnTo>
                <a:lnTo>
                  <a:pt x="11292" y="8176"/>
                </a:lnTo>
                <a:close/>
              </a:path>
            </a:pathLst>
          </a:custGeom>
          <a:solidFill>
            <a:srgbClr val="FB979A"/>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419" name="Shape 419"/>
          <p:cNvSpPr/>
          <p:nvPr/>
        </p:nvSpPr>
        <p:spPr>
          <a:xfrm flipV="1">
            <a:off x="3670762" y="1499655"/>
            <a:ext cx="146439" cy="1"/>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420" name="Shape 420"/>
          <p:cNvSpPr/>
          <p:nvPr/>
        </p:nvSpPr>
        <p:spPr>
          <a:xfrm>
            <a:off x="3206191" y="116294"/>
            <a:ext cx="526381" cy="2766719"/>
          </a:xfrm>
          <a:custGeom>
            <a:avLst/>
            <a:gdLst/>
            <a:ahLst/>
            <a:cxnLst>
              <a:cxn ang="0">
                <a:pos x="wd2" y="hd2"/>
              </a:cxn>
              <a:cxn ang="5400000">
                <a:pos x="wd2" y="hd2"/>
              </a:cxn>
              <a:cxn ang="10800000">
                <a:pos x="wd2" y="hd2"/>
              </a:cxn>
              <a:cxn ang="16200000">
                <a:pos x="wd2" y="hd2"/>
              </a:cxn>
            </a:cxnLst>
            <a:rect l="0" t="0" r="r" b="b"/>
            <a:pathLst>
              <a:path w="21600" h="21600" extrusionOk="0">
                <a:moveTo>
                  <a:pt x="17361" y="8201"/>
                </a:moveTo>
                <a:lnTo>
                  <a:pt x="17361" y="21600"/>
                </a:lnTo>
                <a:lnTo>
                  <a:pt x="0" y="13424"/>
                </a:lnTo>
                <a:lnTo>
                  <a:pt x="0" y="25"/>
                </a:lnTo>
                <a:lnTo>
                  <a:pt x="17361" y="8201"/>
                </a:lnTo>
                <a:lnTo>
                  <a:pt x="0" y="0"/>
                </a:lnTo>
                <a:lnTo>
                  <a:pt x="4174" y="0"/>
                </a:lnTo>
                <a:lnTo>
                  <a:pt x="21600" y="8201"/>
                </a:lnTo>
                <a:lnTo>
                  <a:pt x="17361" y="8201"/>
                </a:lnTo>
                <a:lnTo>
                  <a:pt x="21544" y="8201"/>
                </a:lnTo>
                <a:lnTo>
                  <a:pt x="21544" y="21600"/>
                </a:lnTo>
                <a:lnTo>
                  <a:pt x="17361" y="21600"/>
                </a:lnTo>
                <a:lnTo>
                  <a:pt x="17361" y="8201"/>
                </a:lnTo>
                <a:close/>
              </a:path>
            </a:pathLst>
          </a:custGeom>
          <a:solidFill>
            <a:srgbClr val="FB979A"/>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421" name="Shape 421"/>
          <p:cNvSpPr/>
          <p:nvPr/>
        </p:nvSpPr>
        <p:spPr>
          <a:xfrm>
            <a:off x="801367" y="2381524"/>
            <a:ext cx="1621972" cy="574766"/>
          </a:xfrm>
          <a:prstGeom prst="rect">
            <a:avLst/>
          </a:prstGeom>
          <a:ln w="12700">
            <a:miter lim="400000"/>
          </a:ln>
          <a:extLst>
            <a:ext uri="{C572A759-6A51-4108-AA02-DFA0A04FC94B}">
              <ma14:wrappingTextBoxFlag xmlns="" xmlns:ma14="http://schemas.microsoft.com/office/mac/drawingml/2011/main" val="1"/>
            </a:ext>
          </a:extLst>
        </p:spPr>
        <p:txBody>
          <a:bodyPr lIns="23444" tIns="23444" rIns="23444" bIns="23444" anchor="ctr"/>
          <a:lstStyle/>
          <a:p>
            <a:pPr lvl="0">
              <a:defRPr sz="1800"/>
            </a:pPr>
            <a:r>
              <a:rPr sz="3200">
                <a:solidFill>
                  <a:srgbClr val="FF2600"/>
                </a:solidFill>
                <a:latin typeface="Helvetica"/>
                <a:ea typeface="Helvetica"/>
                <a:cs typeface="Helvetica"/>
                <a:sym typeface="Helvetica"/>
              </a:rPr>
              <a:t>A</a:t>
            </a:r>
            <a:r>
              <a:rPr sz="2800">
                <a:solidFill>
                  <a:srgbClr val="FF2600"/>
                </a:solidFill>
              </a:rPr>
              <a:t> Images</a:t>
            </a:r>
          </a:p>
        </p:txBody>
      </p:sp>
      <p:sp>
        <p:nvSpPr>
          <p:cNvPr id="422" name="Shape 422"/>
          <p:cNvSpPr/>
          <p:nvPr/>
        </p:nvSpPr>
        <p:spPr>
          <a:xfrm>
            <a:off x="6947445" y="4896939"/>
            <a:ext cx="766026" cy="3"/>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423" name="Shape 423"/>
          <p:cNvSpPr/>
          <p:nvPr/>
        </p:nvSpPr>
        <p:spPr>
          <a:xfrm>
            <a:off x="6269944" y="4288297"/>
            <a:ext cx="715858" cy="1218716"/>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9D99FE"/>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424" name="Shape 424"/>
          <p:cNvSpPr/>
          <p:nvPr/>
        </p:nvSpPr>
        <p:spPr>
          <a:xfrm flipV="1">
            <a:off x="6222431" y="4895997"/>
            <a:ext cx="146439"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425" name="Shape 425"/>
          <p:cNvSpPr/>
          <p:nvPr/>
        </p:nvSpPr>
        <p:spPr>
          <a:xfrm>
            <a:off x="5581821" y="4288297"/>
            <a:ext cx="715858" cy="1218716"/>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9D99FE"/>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426" name="Shape 426"/>
          <p:cNvSpPr/>
          <p:nvPr/>
        </p:nvSpPr>
        <p:spPr>
          <a:xfrm>
            <a:off x="7110980" y="3494314"/>
            <a:ext cx="101944" cy="2803370"/>
          </a:xfrm>
          <a:prstGeom prst="rect">
            <a:avLst/>
          </a:prstGeom>
          <a:solidFill>
            <a:srgbClr val="9D99FE"/>
          </a:solidFill>
          <a:ln w="25400">
            <a:solidFill/>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7" name="Shape 427"/>
          <p:cNvSpPr/>
          <p:nvPr/>
        </p:nvSpPr>
        <p:spPr>
          <a:xfrm>
            <a:off x="7381138" y="3494314"/>
            <a:ext cx="101944" cy="2803370"/>
          </a:xfrm>
          <a:prstGeom prst="rect">
            <a:avLst/>
          </a:prstGeom>
          <a:solidFill>
            <a:srgbClr val="9D99FE"/>
          </a:solidFill>
          <a:ln w="25400">
            <a:solidFill/>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8" name="Shape 428"/>
          <p:cNvSpPr/>
          <p:nvPr/>
        </p:nvSpPr>
        <p:spPr>
          <a:xfrm>
            <a:off x="7650853" y="4386918"/>
            <a:ext cx="102815" cy="1018162"/>
          </a:xfrm>
          <a:prstGeom prst="rect">
            <a:avLst/>
          </a:prstGeom>
          <a:solidFill>
            <a:srgbClr val="9D99FE"/>
          </a:solidFill>
          <a:ln w="25400">
            <a:solidFill/>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9" name="Shape 429"/>
          <p:cNvSpPr/>
          <p:nvPr/>
        </p:nvSpPr>
        <p:spPr>
          <a:xfrm flipV="1">
            <a:off x="5536999" y="4895997"/>
            <a:ext cx="146438"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430" name="Shape 430"/>
          <p:cNvSpPr/>
          <p:nvPr/>
        </p:nvSpPr>
        <p:spPr>
          <a:xfrm>
            <a:off x="4889575" y="4286417"/>
            <a:ext cx="715858" cy="1218716"/>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9D99FE"/>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431" name="Shape 431"/>
          <p:cNvSpPr/>
          <p:nvPr/>
        </p:nvSpPr>
        <p:spPr>
          <a:xfrm flipV="1">
            <a:off x="4851566" y="4895997"/>
            <a:ext cx="146439"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432" name="Shape 432"/>
          <p:cNvSpPr/>
          <p:nvPr/>
        </p:nvSpPr>
        <p:spPr>
          <a:xfrm>
            <a:off x="4138042" y="4097530"/>
            <a:ext cx="772136" cy="1601611"/>
          </a:xfrm>
          <a:custGeom>
            <a:avLst/>
            <a:gdLst/>
            <a:ahLst/>
            <a:cxnLst>
              <a:cxn ang="0">
                <a:pos x="wd2" y="hd2"/>
              </a:cxn>
              <a:cxn ang="5400000">
                <a:pos x="wd2" y="hd2"/>
              </a:cxn>
              <a:cxn ang="10800000">
                <a:pos x="wd2" y="hd2"/>
              </a:cxn>
              <a:cxn ang="16200000">
                <a:pos x="wd2" y="hd2"/>
              </a:cxn>
            </a:cxnLst>
            <a:rect l="0" t="0" r="r" b="b"/>
            <a:pathLst>
              <a:path w="21600" h="21600" extrusionOk="0">
                <a:moveTo>
                  <a:pt x="6880" y="8174"/>
                </a:moveTo>
                <a:lnTo>
                  <a:pt x="6880" y="21600"/>
                </a:lnTo>
                <a:lnTo>
                  <a:pt x="0" y="13463"/>
                </a:lnTo>
                <a:lnTo>
                  <a:pt x="0" y="25"/>
                </a:lnTo>
                <a:lnTo>
                  <a:pt x="6880" y="8174"/>
                </a:lnTo>
                <a:lnTo>
                  <a:pt x="0" y="0"/>
                </a:lnTo>
                <a:lnTo>
                  <a:pt x="14716" y="24"/>
                </a:lnTo>
                <a:lnTo>
                  <a:pt x="21600" y="8174"/>
                </a:lnTo>
                <a:lnTo>
                  <a:pt x="6880" y="8174"/>
                </a:lnTo>
                <a:lnTo>
                  <a:pt x="21567" y="8174"/>
                </a:lnTo>
                <a:lnTo>
                  <a:pt x="21567" y="21600"/>
                </a:lnTo>
                <a:lnTo>
                  <a:pt x="6880" y="21600"/>
                </a:lnTo>
                <a:lnTo>
                  <a:pt x="6880" y="8174"/>
                </a:lnTo>
                <a:close/>
              </a:path>
            </a:pathLst>
          </a:custGeom>
          <a:solidFill>
            <a:srgbClr val="9D99FE"/>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433" name="Shape 433"/>
          <p:cNvSpPr/>
          <p:nvPr/>
        </p:nvSpPr>
        <p:spPr>
          <a:xfrm flipV="1">
            <a:off x="4128055" y="4895997"/>
            <a:ext cx="146439"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434" name="Shape 434"/>
          <p:cNvSpPr/>
          <p:nvPr/>
        </p:nvSpPr>
        <p:spPr>
          <a:xfrm>
            <a:off x="3600045" y="3825525"/>
            <a:ext cx="622038" cy="2142350"/>
          </a:xfrm>
          <a:custGeom>
            <a:avLst/>
            <a:gdLst/>
            <a:ahLst/>
            <a:cxnLst>
              <a:cxn ang="0">
                <a:pos x="wd2" y="hd2"/>
              </a:cxn>
              <a:cxn ang="5400000">
                <a:pos x="wd2" y="hd2"/>
              </a:cxn>
              <a:cxn ang="10800000">
                <a:pos x="wd2" y="hd2"/>
              </a:cxn>
              <a:cxn ang="16200000">
                <a:pos x="wd2" y="hd2"/>
              </a:cxn>
            </a:cxnLst>
            <a:rect l="0" t="0" r="r" b="b"/>
            <a:pathLst>
              <a:path w="21600" h="21600" extrusionOk="0">
                <a:moveTo>
                  <a:pt x="11292" y="8176"/>
                </a:moveTo>
                <a:lnTo>
                  <a:pt x="11390" y="21600"/>
                </a:lnTo>
                <a:lnTo>
                  <a:pt x="0" y="13424"/>
                </a:lnTo>
                <a:lnTo>
                  <a:pt x="0" y="25"/>
                </a:lnTo>
                <a:lnTo>
                  <a:pt x="11292" y="8176"/>
                </a:lnTo>
                <a:lnTo>
                  <a:pt x="0" y="0"/>
                </a:lnTo>
                <a:lnTo>
                  <a:pt x="10262" y="1"/>
                </a:lnTo>
                <a:lnTo>
                  <a:pt x="21558" y="8176"/>
                </a:lnTo>
                <a:lnTo>
                  <a:pt x="11292" y="8176"/>
                </a:lnTo>
                <a:lnTo>
                  <a:pt x="21600" y="8176"/>
                </a:lnTo>
                <a:lnTo>
                  <a:pt x="21558" y="21600"/>
                </a:lnTo>
                <a:lnTo>
                  <a:pt x="11390" y="21600"/>
                </a:lnTo>
                <a:lnTo>
                  <a:pt x="11292" y="8176"/>
                </a:lnTo>
                <a:close/>
              </a:path>
            </a:pathLst>
          </a:custGeom>
          <a:solidFill>
            <a:srgbClr val="9D99FE"/>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435" name="Shape 435"/>
          <p:cNvSpPr/>
          <p:nvPr/>
        </p:nvSpPr>
        <p:spPr>
          <a:xfrm flipV="1">
            <a:off x="3671101" y="4895997"/>
            <a:ext cx="146438"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436" name="Shape 436"/>
          <p:cNvSpPr/>
          <p:nvPr/>
        </p:nvSpPr>
        <p:spPr>
          <a:xfrm>
            <a:off x="3206530" y="3512637"/>
            <a:ext cx="526381" cy="2766719"/>
          </a:xfrm>
          <a:custGeom>
            <a:avLst/>
            <a:gdLst/>
            <a:ahLst/>
            <a:cxnLst>
              <a:cxn ang="0">
                <a:pos x="wd2" y="hd2"/>
              </a:cxn>
              <a:cxn ang="5400000">
                <a:pos x="wd2" y="hd2"/>
              </a:cxn>
              <a:cxn ang="10800000">
                <a:pos x="wd2" y="hd2"/>
              </a:cxn>
              <a:cxn ang="16200000">
                <a:pos x="wd2" y="hd2"/>
              </a:cxn>
            </a:cxnLst>
            <a:rect l="0" t="0" r="r" b="b"/>
            <a:pathLst>
              <a:path w="21600" h="21600" extrusionOk="0">
                <a:moveTo>
                  <a:pt x="17361" y="8201"/>
                </a:moveTo>
                <a:lnTo>
                  <a:pt x="17361" y="21600"/>
                </a:lnTo>
                <a:lnTo>
                  <a:pt x="0" y="13424"/>
                </a:lnTo>
                <a:lnTo>
                  <a:pt x="0" y="25"/>
                </a:lnTo>
                <a:lnTo>
                  <a:pt x="17361" y="8201"/>
                </a:lnTo>
                <a:lnTo>
                  <a:pt x="0" y="0"/>
                </a:lnTo>
                <a:lnTo>
                  <a:pt x="4174" y="0"/>
                </a:lnTo>
                <a:lnTo>
                  <a:pt x="21600" y="8201"/>
                </a:lnTo>
                <a:lnTo>
                  <a:pt x="17361" y="8201"/>
                </a:lnTo>
                <a:lnTo>
                  <a:pt x="21544" y="8201"/>
                </a:lnTo>
                <a:lnTo>
                  <a:pt x="21544" y="21600"/>
                </a:lnTo>
                <a:lnTo>
                  <a:pt x="17361" y="21600"/>
                </a:lnTo>
                <a:lnTo>
                  <a:pt x="17361" y="8201"/>
                </a:lnTo>
                <a:close/>
              </a:path>
            </a:pathLst>
          </a:custGeom>
          <a:solidFill>
            <a:srgbClr val="9D99FE"/>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437" name="Shape 437"/>
          <p:cNvSpPr/>
          <p:nvPr/>
        </p:nvSpPr>
        <p:spPr>
          <a:xfrm>
            <a:off x="800100" y="5669280"/>
            <a:ext cx="1621971" cy="587829"/>
          </a:xfrm>
          <a:prstGeom prst="rect">
            <a:avLst/>
          </a:prstGeom>
          <a:ln w="12700">
            <a:miter lim="400000"/>
          </a:ln>
          <a:extLst>
            <a:ext uri="{C572A759-6A51-4108-AA02-DFA0A04FC94B}">
              <ma14:wrappingTextBoxFlag xmlns="" xmlns:ma14="http://schemas.microsoft.com/office/mac/drawingml/2011/main" val="1"/>
            </a:ext>
          </a:extLst>
        </p:spPr>
        <p:txBody>
          <a:bodyPr lIns="23444" tIns="23444" rIns="23444" bIns="23444" anchor="ctr"/>
          <a:lstStyle/>
          <a:p>
            <a:pPr lvl="0">
              <a:defRPr sz="1800"/>
            </a:pPr>
            <a:r>
              <a:rPr sz="3200">
                <a:solidFill>
                  <a:srgbClr val="0433FF"/>
                </a:solidFill>
                <a:latin typeface="Helvetica"/>
                <a:ea typeface="Helvetica"/>
                <a:cs typeface="Helvetica"/>
                <a:sym typeface="Helvetica"/>
              </a:rPr>
              <a:t>B</a:t>
            </a:r>
            <a:r>
              <a:rPr sz="2800">
                <a:solidFill>
                  <a:srgbClr val="0433FF"/>
                </a:solidFill>
              </a:rPr>
              <a:t> Images</a:t>
            </a:r>
          </a:p>
        </p:txBody>
      </p:sp>
      <p:grpSp>
        <p:nvGrpSpPr>
          <p:cNvPr id="445" name="Group 445"/>
          <p:cNvGrpSpPr/>
          <p:nvPr/>
        </p:nvGrpSpPr>
        <p:grpSpPr>
          <a:xfrm>
            <a:off x="440871" y="1314593"/>
            <a:ext cx="2144487" cy="1058449"/>
            <a:chOff x="0" y="0"/>
            <a:chExt cx="5003801" cy="2058093"/>
          </a:xfrm>
        </p:grpSpPr>
        <p:pic>
          <p:nvPicPr>
            <p:cNvPr id="438" name="imnet_example_00.jpg"/>
            <p:cNvPicPr/>
            <p:nvPr/>
          </p:nvPicPr>
          <p:blipFill>
            <a:blip r:embed="rId2">
              <a:extLst/>
            </a:blip>
            <a:stretch>
              <a:fillRect/>
            </a:stretch>
          </p:blipFill>
          <p:spPr>
            <a:xfrm>
              <a:off x="0" y="146309"/>
              <a:ext cx="1072941" cy="790075"/>
            </a:xfrm>
            <a:prstGeom prst="rect">
              <a:avLst/>
            </a:prstGeom>
            <a:ln w="12700" cap="flat">
              <a:noFill/>
              <a:miter lim="400000"/>
            </a:ln>
            <a:effectLst/>
          </p:spPr>
        </p:pic>
        <p:pic>
          <p:nvPicPr>
            <p:cNvPr id="439" name="imnet_example_01.jpg"/>
            <p:cNvPicPr/>
            <p:nvPr/>
          </p:nvPicPr>
          <p:blipFill>
            <a:blip r:embed="rId3">
              <a:extLst/>
            </a:blip>
            <a:stretch>
              <a:fillRect/>
            </a:stretch>
          </p:blipFill>
          <p:spPr>
            <a:xfrm>
              <a:off x="1180233" y="29261"/>
              <a:ext cx="1092449" cy="887615"/>
            </a:xfrm>
            <a:prstGeom prst="rect">
              <a:avLst/>
            </a:prstGeom>
            <a:ln w="12700" cap="flat">
              <a:noFill/>
              <a:miter lim="400000"/>
            </a:ln>
            <a:effectLst/>
          </p:spPr>
        </p:pic>
        <p:pic>
          <p:nvPicPr>
            <p:cNvPr id="440" name="imnet_example_02.jpg"/>
            <p:cNvPicPr/>
            <p:nvPr/>
          </p:nvPicPr>
          <p:blipFill>
            <a:blip r:embed="rId4">
              <a:extLst/>
            </a:blip>
            <a:stretch>
              <a:fillRect/>
            </a:stretch>
          </p:blipFill>
          <p:spPr>
            <a:xfrm>
              <a:off x="2340958" y="39015"/>
              <a:ext cx="1180235" cy="829091"/>
            </a:xfrm>
            <a:prstGeom prst="rect">
              <a:avLst/>
            </a:prstGeom>
            <a:ln w="12700" cap="flat">
              <a:noFill/>
              <a:miter lim="400000"/>
            </a:ln>
            <a:effectLst/>
          </p:spPr>
        </p:pic>
        <p:pic>
          <p:nvPicPr>
            <p:cNvPr id="441" name="imnet_example_03.jpg"/>
            <p:cNvPicPr/>
            <p:nvPr/>
          </p:nvPicPr>
          <p:blipFill>
            <a:blip r:embed="rId5">
              <a:extLst/>
            </a:blip>
            <a:stretch>
              <a:fillRect/>
            </a:stretch>
          </p:blipFill>
          <p:spPr>
            <a:xfrm>
              <a:off x="3589471" y="0"/>
              <a:ext cx="1414331" cy="965647"/>
            </a:xfrm>
            <a:prstGeom prst="rect">
              <a:avLst/>
            </a:prstGeom>
            <a:ln w="12700" cap="flat">
              <a:noFill/>
              <a:miter lim="400000"/>
            </a:ln>
            <a:effectLst/>
          </p:spPr>
        </p:pic>
        <p:pic>
          <p:nvPicPr>
            <p:cNvPr id="442" name="imnet_example_04.jpg"/>
            <p:cNvPicPr/>
            <p:nvPr/>
          </p:nvPicPr>
          <p:blipFill>
            <a:blip r:embed="rId6">
              <a:extLst/>
            </a:blip>
            <a:stretch>
              <a:fillRect/>
            </a:stretch>
          </p:blipFill>
          <p:spPr>
            <a:xfrm>
              <a:off x="507207" y="1072939"/>
              <a:ext cx="1141219" cy="848599"/>
            </a:xfrm>
            <a:prstGeom prst="rect">
              <a:avLst/>
            </a:prstGeom>
            <a:ln w="12700" cap="flat">
              <a:noFill/>
              <a:miter lim="400000"/>
            </a:ln>
            <a:effectLst/>
          </p:spPr>
        </p:pic>
        <p:pic>
          <p:nvPicPr>
            <p:cNvPr id="443" name="imnet_example_05.jpg"/>
            <p:cNvPicPr/>
            <p:nvPr/>
          </p:nvPicPr>
          <p:blipFill>
            <a:blip r:embed="rId7">
              <a:extLst/>
            </a:blip>
            <a:stretch>
              <a:fillRect/>
            </a:stretch>
          </p:blipFill>
          <p:spPr>
            <a:xfrm>
              <a:off x="1872767" y="1004661"/>
              <a:ext cx="1307037" cy="975401"/>
            </a:xfrm>
            <a:prstGeom prst="rect">
              <a:avLst/>
            </a:prstGeom>
            <a:ln w="12700" cap="flat">
              <a:noFill/>
              <a:miter lim="400000"/>
            </a:ln>
            <a:effectLst/>
          </p:spPr>
        </p:pic>
        <p:pic>
          <p:nvPicPr>
            <p:cNvPr id="444" name="imnet_example_06.jpg"/>
            <p:cNvPicPr/>
            <p:nvPr/>
          </p:nvPicPr>
          <p:blipFill>
            <a:blip r:embed="rId8">
              <a:extLst/>
            </a:blip>
            <a:stretch>
              <a:fillRect/>
            </a:stretch>
          </p:blipFill>
          <p:spPr>
            <a:xfrm>
              <a:off x="3404144" y="916875"/>
              <a:ext cx="1160727" cy="1141219"/>
            </a:xfrm>
            <a:prstGeom prst="rect">
              <a:avLst/>
            </a:prstGeom>
            <a:ln w="12700" cap="flat">
              <a:noFill/>
              <a:miter lim="400000"/>
            </a:ln>
            <a:effectLst/>
          </p:spPr>
        </p:pic>
      </p:grpSp>
      <p:grpSp>
        <p:nvGrpSpPr>
          <p:cNvPr id="453" name="Group 453"/>
          <p:cNvGrpSpPr/>
          <p:nvPr/>
        </p:nvGrpSpPr>
        <p:grpSpPr>
          <a:xfrm>
            <a:off x="527957" y="4413508"/>
            <a:ext cx="2166256" cy="1240450"/>
            <a:chOff x="0" y="0"/>
            <a:chExt cx="5054597" cy="2411985"/>
          </a:xfrm>
        </p:grpSpPr>
        <p:pic>
          <p:nvPicPr>
            <p:cNvPr id="446" name="imnet_example_07.jpg"/>
            <p:cNvPicPr/>
            <p:nvPr/>
          </p:nvPicPr>
          <p:blipFill>
            <a:blip r:embed="rId9">
              <a:extLst/>
            </a:blip>
            <a:stretch>
              <a:fillRect/>
            </a:stretch>
          </p:blipFill>
          <p:spPr>
            <a:xfrm>
              <a:off x="0" y="0"/>
              <a:ext cx="1268458" cy="1220410"/>
            </a:xfrm>
            <a:prstGeom prst="rect">
              <a:avLst/>
            </a:prstGeom>
            <a:ln w="12700" cap="flat">
              <a:noFill/>
              <a:miter lim="400000"/>
            </a:ln>
            <a:effectLst/>
          </p:spPr>
        </p:pic>
        <p:pic>
          <p:nvPicPr>
            <p:cNvPr id="447" name="imnet_example_08.jpg"/>
            <p:cNvPicPr/>
            <p:nvPr/>
          </p:nvPicPr>
          <p:blipFill>
            <a:blip r:embed="rId10">
              <a:extLst/>
            </a:blip>
            <a:stretch>
              <a:fillRect/>
            </a:stretch>
          </p:blipFill>
          <p:spPr>
            <a:xfrm>
              <a:off x="1249233" y="124923"/>
              <a:ext cx="1499086" cy="999391"/>
            </a:xfrm>
            <a:prstGeom prst="rect">
              <a:avLst/>
            </a:prstGeom>
            <a:ln w="12700" cap="flat">
              <a:noFill/>
              <a:miter lim="400000"/>
            </a:ln>
            <a:effectLst/>
          </p:spPr>
        </p:pic>
        <p:pic>
          <p:nvPicPr>
            <p:cNvPr id="448" name="imnet_example_09.jpg"/>
            <p:cNvPicPr/>
            <p:nvPr/>
          </p:nvPicPr>
          <p:blipFill>
            <a:blip r:embed="rId11">
              <a:extLst/>
            </a:blip>
            <a:stretch>
              <a:fillRect/>
            </a:stretch>
          </p:blipFill>
          <p:spPr>
            <a:xfrm>
              <a:off x="2623395" y="76876"/>
              <a:ext cx="1114704" cy="1008999"/>
            </a:xfrm>
            <a:prstGeom prst="rect">
              <a:avLst/>
            </a:prstGeom>
            <a:ln w="12700" cap="flat">
              <a:noFill/>
              <a:miter lim="400000"/>
            </a:ln>
            <a:effectLst/>
          </p:spPr>
        </p:pic>
        <p:pic>
          <p:nvPicPr>
            <p:cNvPr id="449" name="imnet_example_10.jpg"/>
            <p:cNvPicPr/>
            <p:nvPr/>
          </p:nvPicPr>
          <p:blipFill>
            <a:blip r:embed="rId12">
              <a:extLst/>
            </a:blip>
            <a:stretch>
              <a:fillRect/>
            </a:stretch>
          </p:blipFill>
          <p:spPr>
            <a:xfrm>
              <a:off x="3776531" y="115314"/>
              <a:ext cx="1278067" cy="893686"/>
            </a:xfrm>
            <a:prstGeom prst="rect">
              <a:avLst/>
            </a:prstGeom>
            <a:ln w="12700" cap="flat">
              <a:noFill/>
              <a:miter lim="400000"/>
            </a:ln>
            <a:effectLst/>
          </p:spPr>
        </p:pic>
        <p:pic>
          <p:nvPicPr>
            <p:cNvPr id="450" name="imnet_example_11.jpg"/>
            <p:cNvPicPr/>
            <p:nvPr/>
          </p:nvPicPr>
          <p:blipFill>
            <a:blip r:embed="rId13">
              <a:extLst/>
            </a:blip>
            <a:stretch>
              <a:fillRect/>
            </a:stretch>
          </p:blipFill>
          <p:spPr>
            <a:xfrm>
              <a:off x="326723" y="1412599"/>
              <a:ext cx="1278066" cy="980171"/>
            </a:xfrm>
            <a:prstGeom prst="rect">
              <a:avLst/>
            </a:prstGeom>
            <a:ln w="12700" cap="flat">
              <a:noFill/>
              <a:miter lim="400000"/>
            </a:ln>
            <a:effectLst/>
          </p:spPr>
        </p:pic>
        <p:pic>
          <p:nvPicPr>
            <p:cNvPr id="451" name="imnet_example_12.jpg"/>
            <p:cNvPicPr/>
            <p:nvPr/>
          </p:nvPicPr>
          <p:blipFill>
            <a:blip r:embed="rId14">
              <a:extLst/>
            </a:blip>
            <a:stretch>
              <a:fillRect/>
            </a:stretch>
          </p:blipFill>
          <p:spPr>
            <a:xfrm>
              <a:off x="1883463" y="1297283"/>
              <a:ext cx="1374162" cy="1008999"/>
            </a:xfrm>
            <a:prstGeom prst="rect">
              <a:avLst/>
            </a:prstGeom>
            <a:ln w="12700" cap="flat">
              <a:noFill/>
              <a:miter lim="400000"/>
            </a:ln>
            <a:effectLst/>
          </p:spPr>
        </p:pic>
        <p:pic>
          <p:nvPicPr>
            <p:cNvPr id="452" name="imnet_example_13.jpg"/>
            <p:cNvPicPr/>
            <p:nvPr/>
          </p:nvPicPr>
          <p:blipFill>
            <a:blip r:embed="rId15">
              <a:extLst/>
            </a:blip>
            <a:stretch>
              <a:fillRect/>
            </a:stretch>
          </p:blipFill>
          <p:spPr>
            <a:xfrm>
              <a:off x="3199964" y="1191578"/>
              <a:ext cx="1018609" cy="1220408"/>
            </a:xfrm>
            <a:prstGeom prst="rect">
              <a:avLst/>
            </a:prstGeom>
            <a:ln w="12700" cap="flat">
              <a:noFill/>
              <a:miter lim="400000"/>
            </a:ln>
            <a:effectLst/>
          </p:spPr>
        </p:pic>
      </p:grpSp>
      <p:sp>
        <p:nvSpPr>
          <p:cNvPr id="454" name="Shape 454"/>
          <p:cNvSpPr/>
          <p:nvPr/>
        </p:nvSpPr>
        <p:spPr>
          <a:xfrm>
            <a:off x="7983707" y="1327487"/>
            <a:ext cx="1045029" cy="447455"/>
          </a:xfrm>
          <a:prstGeom prst="rect">
            <a:avLst/>
          </a:prstGeom>
          <a:ln w="12700">
            <a:miter lim="400000"/>
          </a:ln>
          <a:extLst>
            <a:ext uri="{C572A759-6A51-4108-AA02-DFA0A04FC94B}">
              <ma14:wrappingTextBoxFlag xmlns="" xmlns:ma14="http://schemas.microsoft.com/office/mac/drawingml/2011/main" val="1"/>
            </a:ext>
          </a:extLst>
        </p:spPr>
        <p:txBody>
          <a:bodyPr lIns="23444" tIns="23444" rIns="23444" bIns="23444" anchor="ctr">
            <a:spAutoFit/>
          </a:bodyPr>
          <a:lstStyle/>
          <a:p>
            <a:pPr lvl="0">
              <a:defRPr sz="1800"/>
            </a:pPr>
            <a:r>
              <a:rPr sz="2600"/>
              <a:t>baseA</a:t>
            </a:r>
          </a:p>
        </p:txBody>
      </p:sp>
      <p:sp>
        <p:nvSpPr>
          <p:cNvPr id="455" name="Shape 455"/>
          <p:cNvSpPr/>
          <p:nvPr/>
        </p:nvSpPr>
        <p:spPr>
          <a:xfrm>
            <a:off x="7984671" y="4651984"/>
            <a:ext cx="1045029" cy="447455"/>
          </a:xfrm>
          <a:prstGeom prst="rect">
            <a:avLst/>
          </a:prstGeom>
          <a:ln w="12700">
            <a:miter lim="400000"/>
          </a:ln>
          <a:extLst>
            <a:ext uri="{C572A759-6A51-4108-AA02-DFA0A04FC94B}">
              <ma14:wrappingTextBoxFlag xmlns="" xmlns:ma14="http://schemas.microsoft.com/office/mac/drawingml/2011/main" val="1"/>
            </a:ext>
          </a:extLst>
        </p:spPr>
        <p:txBody>
          <a:bodyPr lIns="23444" tIns="23444" rIns="23444" bIns="23444" anchor="ctr">
            <a:spAutoFit/>
          </a:bodyPr>
          <a:lstStyle/>
          <a:p>
            <a:pPr lvl="0">
              <a:defRPr sz="1800"/>
            </a:pPr>
            <a:r>
              <a:rPr sz="2600"/>
              <a:t>baseB</a:t>
            </a:r>
          </a:p>
        </p:txBody>
      </p:sp>
      <p:sp>
        <p:nvSpPr>
          <p:cNvPr id="2" name="Footer Placeholder 1"/>
          <p:cNvSpPr>
            <a:spLocks noGrp="1"/>
          </p:cNvSpPr>
          <p:nvPr>
            <p:ph type="ftr" sz="quarter" idx="11"/>
          </p:nvPr>
        </p:nvSpPr>
        <p:spPr/>
        <p:txBody>
          <a:bodyPr/>
          <a:lstStyle/>
          <a:p>
            <a:r>
              <a:rPr lang="en-US" smtClean="0"/>
              <a:t>slide credit Jason Yosinski</a:t>
            </a:r>
            <a:endParaRPr lang="en-US"/>
          </a:p>
        </p:txBody>
      </p:sp>
    </p:spTree>
    <p:extLst>
      <p:ext uri="{BB962C8B-B14F-4D97-AF65-F5344CB8AC3E}">
        <p14:creationId xmlns:p14="http://schemas.microsoft.com/office/powerpoint/2010/main" val="3394177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 name="result_transfer_pres_00_crop.pdf"/>
          <p:cNvPicPr/>
          <p:nvPr/>
        </p:nvPicPr>
        <p:blipFill>
          <a:blip r:embed="rId3">
            <a:extLst/>
          </a:blip>
          <a:stretch>
            <a:fillRect/>
          </a:stretch>
        </p:blipFill>
        <p:spPr>
          <a:xfrm>
            <a:off x="123294" y="209882"/>
            <a:ext cx="8915400" cy="5891916"/>
          </a:xfrm>
          <a:prstGeom prst="rect">
            <a:avLst/>
          </a:prstGeom>
          <a:ln w="12700">
            <a:miter lim="400000"/>
          </a:ln>
        </p:spPr>
      </p:pic>
      <p:sp>
        <p:nvSpPr>
          <p:cNvPr id="458" name="Shape 458"/>
          <p:cNvSpPr/>
          <p:nvPr/>
        </p:nvSpPr>
        <p:spPr>
          <a:xfrm>
            <a:off x="1904546" y="372291"/>
            <a:ext cx="114300" cy="1750423"/>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59" name="Shape 459"/>
          <p:cNvSpPr/>
          <p:nvPr/>
        </p:nvSpPr>
        <p:spPr>
          <a:xfrm>
            <a:off x="1696779" y="440326"/>
            <a:ext cx="7092982" cy="3667942"/>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60" name="Shape 460"/>
          <p:cNvSpPr/>
          <p:nvPr/>
        </p:nvSpPr>
        <p:spPr>
          <a:xfrm>
            <a:off x="2030186" y="372291"/>
            <a:ext cx="108857" cy="1750423"/>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61" name="Shape 461"/>
          <p:cNvSpPr/>
          <p:nvPr/>
        </p:nvSpPr>
        <p:spPr>
          <a:xfrm>
            <a:off x="2116364" y="372291"/>
            <a:ext cx="108857" cy="1750423"/>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62" name="Shape 462"/>
          <p:cNvSpPr/>
          <p:nvPr/>
        </p:nvSpPr>
        <p:spPr>
          <a:xfrm>
            <a:off x="2966357" y="372291"/>
            <a:ext cx="174171" cy="1822269"/>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63" name="Shape 463"/>
          <p:cNvSpPr/>
          <p:nvPr/>
        </p:nvSpPr>
        <p:spPr>
          <a:xfrm>
            <a:off x="2917372" y="372291"/>
            <a:ext cx="108857" cy="1750423"/>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64" name="Shape 464"/>
          <p:cNvSpPr/>
          <p:nvPr/>
        </p:nvSpPr>
        <p:spPr>
          <a:xfrm>
            <a:off x="3140529" y="378823"/>
            <a:ext cx="108857" cy="1750423"/>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65" name="Shape 465"/>
          <p:cNvSpPr/>
          <p:nvPr/>
        </p:nvSpPr>
        <p:spPr>
          <a:xfrm>
            <a:off x="3249386" y="372291"/>
            <a:ext cx="108857" cy="1750423"/>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66" name="Shape 466"/>
          <p:cNvSpPr/>
          <p:nvPr/>
        </p:nvSpPr>
        <p:spPr>
          <a:xfrm>
            <a:off x="4136571" y="372291"/>
            <a:ext cx="114300" cy="1965961"/>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67" name="Shape 467"/>
          <p:cNvSpPr/>
          <p:nvPr/>
        </p:nvSpPr>
        <p:spPr>
          <a:xfrm>
            <a:off x="4027714" y="372291"/>
            <a:ext cx="108857" cy="1965961"/>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68" name="Shape 468"/>
          <p:cNvSpPr/>
          <p:nvPr/>
        </p:nvSpPr>
        <p:spPr>
          <a:xfrm>
            <a:off x="4250872" y="372291"/>
            <a:ext cx="108857" cy="1965961"/>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69" name="Shape 469"/>
          <p:cNvSpPr/>
          <p:nvPr/>
        </p:nvSpPr>
        <p:spPr>
          <a:xfrm>
            <a:off x="4359729" y="372291"/>
            <a:ext cx="108857" cy="1965961"/>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70" name="Shape 470"/>
          <p:cNvSpPr/>
          <p:nvPr/>
        </p:nvSpPr>
        <p:spPr>
          <a:xfrm>
            <a:off x="5246914" y="372291"/>
            <a:ext cx="114300" cy="2638696"/>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71" name="Shape 471"/>
          <p:cNvSpPr/>
          <p:nvPr/>
        </p:nvSpPr>
        <p:spPr>
          <a:xfrm>
            <a:off x="5138057" y="372292"/>
            <a:ext cx="108857" cy="2638697"/>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72" name="Shape 472"/>
          <p:cNvSpPr/>
          <p:nvPr/>
        </p:nvSpPr>
        <p:spPr>
          <a:xfrm>
            <a:off x="5361214" y="372292"/>
            <a:ext cx="108857" cy="2638697"/>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73" name="Shape 473"/>
          <p:cNvSpPr/>
          <p:nvPr/>
        </p:nvSpPr>
        <p:spPr>
          <a:xfrm>
            <a:off x="5470072" y="372292"/>
            <a:ext cx="108857" cy="2638697"/>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74" name="Shape 474"/>
          <p:cNvSpPr/>
          <p:nvPr/>
        </p:nvSpPr>
        <p:spPr>
          <a:xfrm>
            <a:off x="6357257" y="372291"/>
            <a:ext cx="114300" cy="3735976"/>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75" name="Shape 475"/>
          <p:cNvSpPr/>
          <p:nvPr/>
        </p:nvSpPr>
        <p:spPr>
          <a:xfrm>
            <a:off x="6248400" y="372292"/>
            <a:ext cx="108857" cy="3735977"/>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76" name="Shape 476"/>
          <p:cNvSpPr/>
          <p:nvPr/>
        </p:nvSpPr>
        <p:spPr>
          <a:xfrm>
            <a:off x="6471557" y="372292"/>
            <a:ext cx="108857" cy="3735977"/>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77" name="Shape 477"/>
          <p:cNvSpPr/>
          <p:nvPr/>
        </p:nvSpPr>
        <p:spPr>
          <a:xfrm>
            <a:off x="6580414" y="372292"/>
            <a:ext cx="108857" cy="3735977"/>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78" name="Shape 478"/>
          <p:cNvSpPr/>
          <p:nvPr/>
        </p:nvSpPr>
        <p:spPr>
          <a:xfrm>
            <a:off x="7467600" y="372291"/>
            <a:ext cx="114300" cy="3735976"/>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79" name="Shape 479"/>
          <p:cNvSpPr/>
          <p:nvPr/>
        </p:nvSpPr>
        <p:spPr>
          <a:xfrm>
            <a:off x="7358743" y="372292"/>
            <a:ext cx="108857" cy="3735977"/>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80" name="Shape 480"/>
          <p:cNvSpPr/>
          <p:nvPr/>
        </p:nvSpPr>
        <p:spPr>
          <a:xfrm>
            <a:off x="7581900" y="372292"/>
            <a:ext cx="108857" cy="3735977"/>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81" name="Shape 481"/>
          <p:cNvSpPr/>
          <p:nvPr/>
        </p:nvSpPr>
        <p:spPr>
          <a:xfrm>
            <a:off x="7690757" y="372292"/>
            <a:ext cx="108857" cy="3735977"/>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82" name="Shape 482"/>
          <p:cNvSpPr/>
          <p:nvPr/>
        </p:nvSpPr>
        <p:spPr>
          <a:xfrm>
            <a:off x="8577943" y="372291"/>
            <a:ext cx="114300" cy="4826726"/>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83" name="Shape 483"/>
          <p:cNvSpPr/>
          <p:nvPr/>
        </p:nvSpPr>
        <p:spPr>
          <a:xfrm>
            <a:off x="8469086" y="372291"/>
            <a:ext cx="108857" cy="4826728"/>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84" name="Shape 484"/>
          <p:cNvSpPr/>
          <p:nvPr/>
        </p:nvSpPr>
        <p:spPr>
          <a:xfrm>
            <a:off x="8692243" y="372291"/>
            <a:ext cx="108857" cy="4826728"/>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85" name="Shape 485"/>
          <p:cNvSpPr/>
          <p:nvPr/>
        </p:nvSpPr>
        <p:spPr>
          <a:xfrm>
            <a:off x="8801100" y="372291"/>
            <a:ext cx="108857" cy="4826728"/>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86" name="Shape 486"/>
          <p:cNvSpPr/>
          <p:nvPr/>
        </p:nvSpPr>
        <p:spPr>
          <a:xfrm>
            <a:off x="838200" y="4062549"/>
            <a:ext cx="1932214" cy="280851"/>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87" name="Shape 487"/>
          <p:cNvSpPr/>
          <p:nvPr/>
        </p:nvSpPr>
        <p:spPr>
          <a:xfrm>
            <a:off x="838200" y="4838154"/>
            <a:ext cx="1779814" cy="280851"/>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88" name="Shape 488"/>
          <p:cNvSpPr/>
          <p:nvPr/>
        </p:nvSpPr>
        <p:spPr>
          <a:xfrm>
            <a:off x="7021660" y="4189367"/>
            <a:ext cx="1932214" cy="1267097"/>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pic>
        <p:nvPicPr>
          <p:cNvPr id="489" name="result_transfer_pres_00_crop.pdf"/>
          <p:cNvPicPr/>
          <p:nvPr/>
        </p:nvPicPr>
        <p:blipFill>
          <a:blip r:embed="rId3">
            <a:extLst/>
          </a:blip>
          <a:srcRect l="29425" t="95999" r="23260"/>
          <a:stretch>
            <a:fillRect/>
          </a:stretch>
        </p:blipFill>
        <p:spPr>
          <a:xfrm>
            <a:off x="1696778" y="5867943"/>
            <a:ext cx="6376371" cy="356318"/>
          </a:xfrm>
          <a:prstGeom prst="rect">
            <a:avLst/>
          </a:prstGeom>
          <a:ln w="12700">
            <a:miter lim="400000"/>
          </a:ln>
        </p:spPr>
      </p:pic>
      <p:sp>
        <p:nvSpPr>
          <p:cNvPr id="35" name="Shape 487"/>
          <p:cNvSpPr/>
          <p:nvPr/>
        </p:nvSpPr>
        <p:spPr>
          <a:xfrm>
            <a:off x="903514" y="5119006"/>
            <a:ext cx="1714500" cy="337459"/>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 name="Footer Placeholder 1"/>
          <p:cNvSpPr>
            <a:spLocks noGrp="1"/>
          </p:cNvSpPr>
          <p:nvPr>
            <p:ph type="ftr" sz="quarter" idx="11"/>
          </p:nvPr>
        </p:nvSpPr>
        <p:spPr/>
        <p:txBody>
          <a:bodyPr/>
          <a:lstStyle/>
          <a:p>
            <a:r>
              <a:rPr lang="en-US" smtClean="0"/>
              <a:t>slide credit Jason Yosinski</a:t>
            </a:r>
            <a:endParaRPr lang="en-US"/>
          </a:p>
        </p:txBody>
      </p:sp>
    </p:spTree>
    <p:extLst>
      <p:ext uri="{BB962C8B-B14F-4D97-AF65-F5344CB8AC3E}">
        <p14:creationId xmlns:p14="http://schemas.microsoft.com/office/powerpoint/2010/main" val="191696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7" name="Group 507"/>
          <p:cNvGrpSpPr/>
          <p:nvPr/>
        </p:nvGrpSpPr>
        <p:grpSpPr>
          <a:xfrm>
            <a:off x="827139" y="424543"/>
            <a:ext cx="7733974" cy="4761412"/>
            <a:chOff x="44252" y="0"/>
            <a:chExt cx="18045938" cy="9258300"/>
          </a:xfrm>
        </p:grpSpPr>
        <p:sp>
          <p:nvSpPr>
            <p:cNvPr id="491" name="Shape 491"/>
            <p:cNvSpPr/>
            <p:nvPr/>
          </p:nvSpPr>
          <p:spPr>
            <a:xfrm flipH="1">
              <a:off x="1949662" y="6383119"/>
              <a:ext cx="1" cy="1563529"/>
            </a:xfrm>
            <a:prstGeom prst="line">
              <a:avLst/>
            </a:prstGeom>
            <a:noFill/>
            <a:ln w="38100" cap="flat">
              <a:solidFill>
                <a:srgbClr val="000000"/>
              </a:solidFill>
              <a:custDash>
                <a:ds d="200000" sp="200000"/>
              </a:custDash>
              <a:miter lim="400000"/>
            </a:ln>
            <a:effectLst/>
          </p:spPr>
          <p:txBody>
            <a:bodyPr wrap="square" lIns="0" tIns="0" rIns="0" bIns="0" numCol="1" anchor="ctr">
              <a:noAutofit/>
            </a:bodyPr>
            <a:lstStyle/>
            <a:p>
              <a:pPr defTabSz="210998">
                <a:defRPr sz="1200">
                  <a:latin typeface="Helvetica"/>
                  <a:ea typeface="Helvetica"/>
                  <a:cs typeface="Helvetica"/>
                  <a:sym typeface="Helvetica"/>
                </a:defRPr>
              </a:pPr>
              <a:endParaRPr/>
            </a:p>
          </p:txBody>
        </p:sp>
        <p:sp>
          <p:nvSpPr>
            <p:cNvPr id="492" name="Shape 492"/>
            <p:cNvSpPr/>
            <p:nvPr/>
          </p:nvSpPr>
          <p:spPr>
            <a:xfrm>
              <a:off x="16189249" y="5181598"/>
              <a:ext cx="1" cy="3060975"/>
            </a:xfrm>
            <a:prstGeom prst="line">
              <a:avLst/>
            </a:prstGeom>
            <a:noFill/>
            <a:ln w="38100" cap="flat">
              <a:solidFill>
                <a:srgbClr val="000000"/>
              </a:solidFill>
              <a:custDash>
                <a:ds d="200000" sp="200000"/>
              </a:custDash>
              <a:miter lim="400000"/>
            </a:ln>
            <a:effectLst/>
          </p:spPr>
          <p:txBody>
            <a:bodyPr wrap="square" lIns="0" tIns="0" rIns="0" bIns="0" numCol="1" anchor="ctr">
              <a:noAutofit/>
            </a:bodyPr>
            <a:lstStyle/>
            <a:p>
              <a:pPr defTabSz="210998">
                <a:defRPr sz="1200">
                  <a:latin typeface="Helvetica"/>
                  <a:ea typeface="Helvetica"/>
                  <a:cs typeface="Helvetica"/>
                  <a:sym typeface="Helvetica"/>
                </a:defRPr>
              </a:pPr>
              <a:endParaRPr/>
            </a:p>
          </p:txBody>
        </p:sp>
        <p:sp>
          <p:nvSpPr>
            <p:cNvPr id="493" name="Shape 493"/>
            <p:cNvSpPr/>
            <p:nvPr/>
          </p:nvSpPr>
          <p:spPr>
            <a:xfrm>
              <a:off x="13676774" y="3901518"/>
              <a:ext cx="2554788" cy="8"/>
            </a:xfrm>
            <a:prstGeom prst="line">
              <a:avLst/>
            </a:prstGeom>
            <a:solidFill>
              <a:srgbClr val="FFFFFF"/>
            </a:solidFill>
            <a:ln w="25400" cap="flat">
              <a:solidFill>
                <a:srgbClr val="000000"/>
              </a:solidFill>
              <a:prstDash val="solid"/>
              <a:miter lim="400000"/>
            </a:ln>
            <a:effectLst/>
          </p:spPr>
          <p:txBody>
            <a:bodyPr wrap="square" lIns="0" tIns="0" rIns="0" bIns="0" numCol="1" anchor="ctr">
              <a:noAutofit/>
            </a:bodyPr>
            <a:lstStyle/>
            <a:p>
              <a:pPr defTabSz="210998">
                <a:defRPr sz="1200">
                  <a:latin typeface="Helvetica"/>
                  <a:ea typeface="Helvetica"/>
                  <a:cs typeface="Helvetica"/>
                  <a:sym typeface="Helvetica"/>
                </a:defRPr>
              </a:pPr>
              <a:endParaRPr/>
            </a:p>
          </p:txBody>
        </p:sp>
        <p:sp>
          <p:nvSpPr>
            <p:cNvPr id="494" name="Shape 494"/>
            <p:cNvSpPr/>
            <p:nvPr/>
          </p:nvSpPr>
          <p:spPr>
            <a:xfrm>
              <a:off x="11417224" y="2208530"/>
              <a:ext cx="2387473" cy="3389958"/>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FB979A"/>
            </a:solidFill>
            <a:ln w="25400" cap="flat">
              <a:solidFill>
                <a:srgbClr val="000000"/>
              </a:solidFill>
              <a:prstDash val="solid"/>
              <a:miter lim="400000"/>
            </a:ln>
            <a:effectLst/>
          </p:spPr>
          <p:txBody>
            <a:bodyPr wrap="square" lIns="0" tIns="0" rIns="0" bIns="0" numCol="1" anchor="ctr">
              <a:noAutofit/>
            </a:bodyPr>
            <a:lstStyle/>
            <a:p>
              <a:pPr lvl="0">
                <a:defRPr>
                  <a:latin typeface="Gill Sans"/>
                  <a:ea typeface="Gill Sans"/>
                  <a:cs typeface="Gill Sans"/>
                  <a:sym typeface="Gill Sans"/>
                </a:defRPr>
              </a:pPr>
              <a:endParaRPr/>
            </a:p>
          </p:txBody>
        </p:sp>
        <p:sp>
          <p:nvSpPr>
            <p:cNvPr id="495" name="Shape 495"/>
            <p:cNvSpPr/>
            <p:nvPr/>
          </p:nvSpPr>
          <p:spPr>
            <a:xfrm flipV="1">
              <a:off x="11258762" y="3898896"/>
              <a:ext cx="488390" cy="4"/>
            </a:xfrm>
            <a:prstGeom prst="line">
              <a:avLst/>
            </a:prstGeom>
            <a:solidFill>
              <a:srgbClr val="FFFFFF"/>
            </a:solidFill>
            <a:ln w="25400" cap="flat">
              <a:solidFill>
                <a:srgbClr val="000000"/>
              </a:solidFill>
              <a:prstDash val="solid"/>
              <a:miter lim="400000"/>
            </a:ln>
            <a:effectLst/>
          </p:spPr>
          <p:txBody>
            <a:bodyPr wrap="square" lIns="0" tIns="0" rIns="0" bIns="0" numCol="1" anchor="ctr">
              <a:noAutofit/>
            </a:bodyPr>
            <a:lstStyle/>
            <a:p>
              <a:pPr defTabSz="210998">
                <a:defRPr sz="1200">
                  <a:latin typeface="Helvetica"/>
                  <a:ea typeface="Helvetica"/>
                  <a:cs typeface="Helvetica"/>
                  <a:sym typeface="Helvetica"/>
                </a:defRPr>
              </a:pPr>
              <a:endParaRPr/>
            </a:p>
          </p:txBody>
        </p:sp>
        <p:sp>
          <p:nvSpPr>
            <p:cNvPr id="496" name="Shape 496"/>
            <p:cNvSpPr/>
            <p:nvPr/>
          </p:nvSpPr>
          <p:spPr>
            <a:xfrm>
              <a:off x="9122254" y="2208530"/>
              <a:ext cx="2387473" cy="3389958"/>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FB979A"/>
            </a:solidFill>
            <a:ln w="25400" cap="flat">
              <a:solidFill>
                <a:srgbClr val="000000"/>
              </a:solidFill>
              <a:prstDash val="solid"/>
              <a:miter lim="400000"/>
            </a:ln>
            <a:effectLst/>
          </p:spPr>
          <p:txBody>
            <a:bodyPr wrap="square" lIns="0" tIns="0" rIns="0" bIns="0" numCol="1" anchor="ctr">
              <a:noAutofit/>
            </a:bodyPr>
            <a:lstStyle/>
            <a:p>
              <a:pPr lvl="0">
                <a:defRPr>
                  <a:latin typeface="Gill Sans"/>
                  <a:ea typeface="Gill Sans"/>
                  <a:cs typeface="Gill Sans"/>
                  <a:sym typeface="Gill Sans"/>
                </a:defRPr>
              </a:pPr>
              <a:endParaRPr/>
            </a:p>
          </p:txBody>
        </p:sp>
        <p:sp>
          <p:nvSpPr>
            <p:cNvPr id="497" name="Shape 497"/>
            <p:cNvSpPr/>
            <p:nvPr/>
          </p:nvSpPr>
          <p:spPr>
            <a:xfrm>
              <a:off x="14222181" y="0"/>
              <a:ext cx="339997" cy="7797807"/>
            </a:xfrm>
            <a:prstGeom prst="rect">
              <a:avLst/>
            </a:prstGeom>
            <a:solidFill>
              <a:srgbClr val="FB979A"/>
            </a:solidFill>
            <a:ln w="25400" cap="flat">
              <a:solidFill>
                <a:srgbClr val="000000"/>
              </a:solidFill>
              <a:prstDash val="solid"/>
              <a:miter lim="400000"/>
            </a:ln>
            <a:effectLst/>
          </p:spPr>
          <p:txBody>
            <a:bodyPr wrap="square" lIns="0" tIns="0" rIns="0" bIns="0" numCol="1" anchor="ctr">
              <a:noAutofit/>
            </a:bodyP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98" name="Shape 498"/>
            <p:cNvSpPr/>
            <p:nvPr/>
          </p:nvSpPr>
          <p:spPr>
            <a:xfrm>
              <a:off x="15123191" y="0"/>
              <a:ext cx="339997" cy="7797807"/>
            </a:xfrm>
            <a:prstGeom prst="rect">
              <a:avLst/>
            </a:prstGeom>
            <a:solidFill>
              <a:srgbClr val="FB979A"/>
            </a:solidFill>
            <a:ln w="25400" cap="flat">
              <a:solidFill>
                <a:srgbClr val="000000"/>
              </a:solidFill>
              <a:prstDash val="solid"/>
              <a:miter lim="400000"/>
            </a:ln>
            <a:effectLst/>
          </p:spPr>
          <p:txBody>
            <a:bodyPr wrap="square" lIns="0" tIns="0" rIns="0" bIns="0" numCol="1" anchor="ctr">
              <a:noAutofit/>
            </a:bodyP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99" name="Shape 499"/>
            <p:cNvSpPr/>
            <p:nvPr/>
          </p:nvSpPr>
          <p:spPr>
            <a:xfrm>
              <a:off x="16022722" y="2482850"/>
              <a:ext cx="342901" cy="2832100"/>
            </a:xfrm>
            <a:prstGeom prst="rect">
              <a:avLst/>
            </a:prstGeom>
            <a:solidFill>
              <a:srgbClr val="FB979A"/>
            </a:solidFill>
            <a:ln w="25400" cap="flat">
              <a:solidFill>
                <a:srgbClr val="000000"/>
              </a:solidFill>
              <a:prstDash val="solid"/>
              <a:miter lim="400000"/>
            </a:ln>
            <a:effectLst/>
          </p:spPr>
          <p:txBody>
            <a:bodyPr wrap="square" lIns="0" tIns="0" rIns="0" bIns="0" numCol="1" anchor="ctr">
              <a:noAutofit/>
            </a:bodyP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00" name="Shape 500"/>
            <p:cNvSpPr/>
            <p:nvPr/>
          </p:nvSpPr>
          <p:spPr>
            <a:xfrm flipV="1">
              <a:off x="8972762" y="3898900"/>
              <a:ext cx="488390" cy="3"/>
            </a:xfrm>
            <a:prstGeom prst="line">
              <a:avLst/>
            </a:prstGeom>
            <a:solidFill>
              <a:srgbClr val="FFFFFF"/>
            </a:solidFill>
            <a:ln w="25400" cap="flat">
              <a:solidFill>
                <a:srgbClr val="000000"/>
              </a:solidFill>
              <a:prstDash val="solid"/>
              <a:miter lim="400000"/>
            </a:ln>
            <a:effectLst/>
          </p:spPr>
          <p:txBody>
            <a:bodyPr wrap="square" lIns="0" tIns="0" rIns="0" bIns="0" numCol="1" anchor="ctr">
              <a:noAutofit/>
            </a:bodyPr>
            <a:lstStyle/>
            <a:p>
              <a:pPr defTabSz="210998">
                <a:defRPr sz="1200">
                  <a:latin typeface="Helvetica"/>
                  <a:ea typeface="Helvetica"/>
                  <a:cs typeface="Helvetica"/>
                  <a:sym typeface="Helvetica"/>
                </a:defRPr>
              </a:pPr>
              <a:endParaRPr/>
            </a:p>
          </p:txBody>
        </p:sp>
        <p:sp>
          <p:nvSpPr>
            <p:cNvPr id="501" name="Shape 501"/>
            <p:cNvSpPr/>
            <p:nvPr/>
          </p:nvSpPr>
          <p:spPr>
            <a:xfrm>
              <a:off x="6813525" y="2203298"/>
              <a:ext cx="2387474" cy="3389958"/>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FB979A"/>
            </a:solidFill>
            <a:ln w="25400" cap="flat">
              <a:solidFill>
                <a:srgbClr val="000000"/>
              </a:solidFill>
              <a:prstDash val="solid"/>
              <a:miter lim="400000"/>
            </a:ln>
            <a:effectLst/>
          </p:spPr>
          <p:txBody>
            <a:bodyPr wrap="square" lIns="0" tIns="0" rIns="0" bIns="0" numCol="1" anchor="ctr">
              <a:noAutofit/>
            </a:bodyPr>
            <a:lstStyle/>
            <a:p>
              <a:pPr lvl="0">
                <a:defRPr>
                  <a:latin typeface="Gill Sans"/>
                  <a:ea typeface="Gill Sans"/>
                  <a:cs typeface="Gill Sans"/>
                  <a:sym typeface="Gill Sans"/>
                </a:defRPr>
              </a:pPr>
              <a:endParaRPr/>
            </a:p>
          </p:txBody>
        </p:sp>
        <p:sp>
          <p:nvSpPr>
            <p:cNvPr id="502" name="Shape 502"/>
            <p:cNvSpPr/>
            <p:nvPr/>
          </p:nvSpPr>
          <p:spPr>
            <a:xfrm flipV="1">
              <a:off x="6686762" y="3898900"/>
              <a:ext cx="488390" cy="3"/>
            </a:xfrm>
            <a:prstGeom prst="line">
              <a:avLst/>
            </a:prstGeom>
            <a:solidFill>
              <a:srgbClr val="FFFFFF"/>
            </a:solidFill>
            <a:ln w="25400" cap="flat">
              <a:solidFill>
                <a:srgbClr val="000000"/>
              </a:solidFill>
              <a:prstDash val="solid"/>
              <a:miter lim="400000"/>
            </a:ln>
            <a:effectLst/>
          </p:spPr>
          <p:txBody>
            <a:bodyPr wrap="square" lIns="0" tIns="0" rIns="0" bIns="0" numCol="1" anchor="ctr">
              <a:noAutofit/>
            </a:bodyPr>
            <a:lstStyle/>
            <a:p>
              <a:pPr defTabSz="210998">
                <a:defRPr sz="1200">
                  <a:latin typeface="Helvetica"/>
                  <a:ea typeface="Helvetica"/>
                  <a:cs typeface="Helvetica"/>
                  <a:sym typeface="Helvetica"/>
                </a:defRPr>
              </a:pPr>
              <a:endParaRPr/>
            </a:p>
          </p:txBody>
        </p:sp>
        <p:sp>
          <p:nvSpPr>
            <p:cNvPr id="503" name="Shape 503"/>
            <p:cNvSpPr/>
            <p:nvPr/>
          </p:nvSpPr>
          <p:spPr>
            <a:xfrm>
              <a:off x="4307068" y="1677894"/>
              <a:ext cx="2575168" cy="4455013"/>
            </a:xfrm>
            <a:custGeom>
              <a:avLst/>
              <a:gdLst/>
              <a:ahLst/>
              <a:cxnLst>
                <a:cxn ang="0">
                  <a:pos x="wd2" y="hd2"/>
                </a:cxn>
                <a:cxn ang="5400000">
                  <a:pos x="wd2" y="hd2"/>
                </a:cxn>
                <a:cxn ang="10800000">
                  <a:pos x="wd2" y="hd2"/>
                </a:cxn>
                <a:cxn ang="16200000">
                  <a:pos x="wd2" y="hd2"/>
                </a:cxn>
              </a:cxnLst>
              <a:rect l="0" t="0" r="r" b="b"/>
              <a:pathLst>
                <a:path w="21600" h="21600" extrusionOk="0">
                  <a:moveTo>
                    <a:pt x="6880" y="8174"/>
                  </a:moveTo>
                  <a:lnTo>
                    <a:pt x="6880" y="21600"/>
                  </a:lnTo>
                  <a:lnTo>
                    <a:pt x="0" y="13463"/>
                  </a:lnTo>
                  <a:lnTo>
                    <a:pt x="0" y="25"/>
                  </a:lnTo>
                  <a:lnTo>
                    <a:pt x="6880" y="8174"/>
                  </a:lnTo>
                  <a:lnTo>
                    <a:pt x="0" y="0"/>
                  </a:lnTo>
                  <a:lnTo>
                    <a:pt x="14716" y="24"/>
                  </a:lnTo>
                  <a:lnTo>
                    <a:pt x="21600" y="8174"/>
                  </a:lnTo>
                  <a:lnTo>
                    <a:pt x="6880" y="8174"/>
                  </a:lnTo>
                  <a:lnTo>
                    <a:pt x="21567" y="8174"/>
                  </a:lnTo>
                  <a:lnTo>
                    <a:pt x="21567" y="21600"/>
                  </a:lnTo>
                  <a:lnTo>
                    <a:pt x="6880" y="21600"/>
                  </a:lnTo>
                  <a:lnTo>
                    <a:pt x="6880" y="8174"/>
                  </a:lnTo>
                  <a:close/>
                </a:path>
              </a:pathLst>
            </a:custGeom>
            <a:solidFill>
              <a:srgbClr val="FB979A"/>
            </a:solidFill>
            <a:ln w="25400" cap="flat">
              <a:solidFill>
                <a:srgbClr val="000000"/>
              </a:solidFill>
              <a:prstDash val="solid"/>
              <a:miter lim="400000"/>
            </a:ln>
            <a:effectLst/>
          </p:spPr>
          <p:txBody>
            <a:bodyPr wrap="square" lIns="0" tIns="0" rIns="0" bIns="0" numCol="1" anchor="ctr">
              <a:noAutofit/>
            </a:bodyPr>
            <a:lstStyle/>
            <a:p>
              <a:pPr lvl="0">
                <a:defRPr>
                  <a:latin typeface="Gill Sans"/>
                  <a:ea typeface="Gill Sans"/>
                  <a:cs typeface="Gill Sans"/>
                  <a:sym typeface="Gill Sans"/>
                </a:defRPr>
              </a:pPr>
              <a:endParaRPr/>
            </a:p>
          </p:txBody>
        </p:sp>
        <p:sp>
          <p:nvSpPr>
            <p:cNvPr id="504" name="Shape 504"/>
            <p:cNvSpPr/>
            <p:nvPr/>
          </p:nvSpPr>
          <p:spPr>
            <a:xfrm>
              <a:off x="44252" y="7594600"/>
              <a:ext cx="4060996" cy="13843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lvl="0">
                <a:defRPr sz="1800"/>
              </a:pPr>
              <a:r>
                <a:rPr sz="3900">
                  <a:solidFill>
                    <a:srgbClr val="FF2600"/>
                  </a:solidFill>
                  <a:latin typeface="Helvetica"/>
                  <a:ea typeface="Helvetica"/>
                  <a:cs typeface="Helvetica"/>
                  <a:sym typeface="Helvetica"/>
                </a:rPr>
                <a:t>A</a:t>
              </a:r>
              <a:r>
                <a:rPr sz="3300">
                  <a:solidFill>
                    <a:srgbClr val="FF2600"/>
                  </a:solidFill>
                </a:rPr>
                <a:t> Images</a:t>
              </a:r>
            </a:p>
          </p:txBody>
        </p:sp>
        <p:sp>
          <p:nvSpPr>
            <p:cNvPr id="505" name="Shape 505"/>
            <p:cNvSpPr/>
            <p:nvPr/>
          </p:nvSpPr>
          <p:spPr>
            <a:xfrm>
              <a:off x="14317233" y="7874000"/>
              <a:ext cx="3772959" cy="13843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lvl="0">
                <a:defRPr sz="1800"/>
              </a:pPr>
              <a:r>
                <a:rPr sz="3900">
                  <a:solidFill>
                    <a:srgbClr val="FF2600"/>
                  </a:solidFill>
                  <a:latin typeface="Helvetica"/>
                  <a:ea typeface="Helvetica"/>
                  <a:cs typeface="Helvetica"/>
                  <a:sym typeface="Helvetica"/>
                </a:rPr>
                <a:t>A</a:t>
              </a:r>
              <a:r>
                <a:rPr sz="3300">
                  <a:solidFill>
                    <a:srgbClr val="FF2600"/>
                  </a:solidFill>
                </a:rPr>
                <a:t> Labels</a:t>
              </a:r>
            </a:p>
          </p:txBody>
        </p:sp>
        <p:sp>
          <p:nvSpPr>
            <p:cNvPr id="506" name="Shape 506"/>
            <p:cNvSpPr/>
            <p:nvPr/>
          </p:nvSpPr>
          <p:spPr>
            <a:xfrm flipV="1">
              <a:off x="4273762" y="3898900"/>
              <a:ext cx="488390" cy="3"/>
            </a:xfrm>
            <a:prstGeom prst="line">
              <a:avLst/>
            </a:prstGeom>
            <a:solidFill>
              <a:srgbClr val="FFFFFF"/>
            </a:solidFill>
            <a:ln w="25400" cap="flat">
              <a:solidFill>
                <a:srgbClr val="000000"/>
              </a:solidFill>
              <a:prstDash val="solid"/>
              <a:miter lim="400000"/>
            </a:ln>
            <a:effectLst/>
          </p:spPr>
          <p:txBody>
            <a:bodyPr wrap="square" lIns="0" tIns="0" rIns="0" bIns="0" numCol="1" anchor="ctr">
              <a:noAutofit/>
            </a:bodyPr>
            <a:lstStyle/>
            <a:p>
              <a:pPr defTabSz="210998">
                <a:defRPr sz="1200">
                  <a:latin typeface="Helvetica"/>
                  <a:ea typeface="Helvetica"/>
                  <a:cs typeface="Helvetica"/>
                  <a:sym typeface="Helvetica"/>
                </a:defRPr>
              </a:pPr>
              <a:endParaRPr/>
            </a:p>
          </p:txBody>
        </p:sp>
      </p:grpSp>
      <p:sp>
        <p:nvSpPr>
          <p:cNvPr id="508" name="Shape 508"/>
          <p:cNvSpPr/>
          <p:nvPr/>
        </p:nvSpPr>
        <p:spPr>
          <a:xfrm>
            <a:off x="1885081" y="898350"/>
            <a:ext cx="889102" cy="3064692"/>
          </a:xfrm>
          <a:custGeom>
            <a:avLst/>
            <a:gdLst/>
            <a:ahLst/>
            <a:cxnLst>
              <a:cxn ang="0">
                <a:pos x="wd2" y="hd2"/>
              </a:cxn>
              <a:cxn ang="5400000">
                <a:pos x="wd2" y="hd2"/>
              </a:cxn>
              <a:cxn ang="10800000">
                <a:pos x="wd2" y="hd2"/>
              </a:cxn>
              <a:cxn ang="16200000">
                <a:pos x="wd2" y="hd2"/>
              </a:cxn>
            </a:cxnLst>
            <a:rect l="0" t="0" r="r" b="b"/>
            <a:pathLst>
              <a:path w="21600" h="21600" extrusionOk="0">
                <a:moveTo>
                  <a:pt x="11292" y="8176"/>
                </a:moveTo>
                <a:lnTo>
                  <a:pt x="11390" y="21600"/>
                </a:lnTo>
                <a:lnTo>
                  <a:pt x="0" y="13424"/>
                </a:lnTo>
                <a:lnTo>
                  <a:pt x="0" y="25"/>
                </a:lnTo>
                <a:lnTo>
                  <a:pt x="11292" y="8176"/>
                </a:lnTo>
                <a:lnTo>
                  <a:pt x="0" y="0"/>
                </a:lnTo>
                <a:lnTo>
                  <a:pt x="10262" y="1"/>
                </a:lnTo>
                <a:lnTo>
                  <a:pt x="21558" y="8176"/>
                </a:lnTo>
                <a:lnTo>
                  <a:pt x="11292" y="8176"/>
                </a:lnTo>
                <a:lnTo>
                  <a:pt x="21600" y="8176"/>
                </a:lnTo>
                <a:lnTo>
                  <a:pt x="21558" y="21600"/>
                </a:lnTo>
                <a:lnTo>
                  <a:pt x="11390" y="21600"/>
                </a:lnTo>
                <a:lnTo>
                  <a:pt x="11292" y="8176"/>
                </a:lnTo>
                <a:close/>
              </a:path>
            </a:pathLst>
          </a:custGeom>
          <a:solidFill>
            <a:srgbClr val="FB979A"/>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509" name="Shape 509"/>
          <p:cNvSpPr/>
          <p:nvPr/>
        </p:nvSpPr>
        <p:spPr>
          <a:xfrm flipV="1">
            <a:off x="1986643" y="2429691"/>
            <a:ext cx="209310"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510" name="Shape 510"/>
          <p:cNvSpPr/>
          <p:nvPr/>
        </p:nvSpPr>
        <p:spPr>
          <a:xfrm>
            <a:off x="1322614" y="450753"/>
            <a:ext cx="752376" cy="3957871"/>
          </a:xfrm>
          <a:custGeom>
            <a:avLst/>
            <a:gdLst/>
            <a:ahLst/>
            <a:cxnLst>
              <a:cxn ang="0">
                <a:pos x="wd2" y="hd2"/>
              </a:cxn>
              <a:cxn ang="5400000">
                <a:pos x="wd2" y="hd2"/>
              </a:cxn>
              <a:cxn ang="10800000">
                <a:pos x="wd2" y="hd2"/>
              </a:cxn>
              <a:cxn ang="16200000">
                <a:pos x="wd2" y="hd2"/>
              </a:cxn>
            </a:cxnLst>
            <a:rect l="0" t="0" r="r" b="b"/>
            <a:pathLst>
              <a:path w="21600" h="21600" extrusionOk="0">
                <a:moveTo>
                  <a:pt x="17361" y="8201"/>
                </a:moveTo>
                <a:lnTo>
                  <a:pt x="17361" y="21600"/>
                </a:lnTo>
                <a:lnTo>
                  <a:pt x="0" y="13424"/>
                </a:lnTo>
                <a:lnTo>
                  <a:pt x="0" y="25"/>
                </a:lnTo>
                <a:lnTo>
                  <a:pt x="17361" y="8201"/>
                </a:lnTo>
                <a:lnTo>
                  <a:pt x="0" y="0"/>
                </a:lnTo>
                <a:lnTo>
                  <a:pt x="4174" y="0"/>
                </a:lnTo>
                <a:lnTo>
                  <a:pt x="21600" y="8201"/>
                </a:lnTo>
                <a:lnTo>
                  <a:pt x="17361" y="8201"/>
                </a:lnTo>
                <a:lnTo>
                  <a:pt x="21544" y="8201"/>
                </a:lnTo>
                <a:lnTo>
                  <a:pt x="21544" y="21600"/>
                </a:lnTo>
                <a:lnTo>
                  <a:pt x="17361" y="21600"/>
                </a:lnTo>
                <a:lnTo>
                  <a:pt x="17361" y="8201"/>
                </a:lnTo>
                <a:close/>
              </a:path>
            </a:pathLst>
          </a:custGeom>
          <a:solidFill>
            <a:srgbClr val="FB979A"/>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2" name="Footer Placeholder 1"/>
          <p:cNvSpPr>
            <a:spLocks noGrp="1"/>
          </p:cNvSpPr>
          <p:nvPr>
            <p:ph type="ftr" sz="quarter" idx="11"/>
          </p:nvPr>
        </p:nvSpPr>
        <p:spPr/>
        <p:txBody>
          <a:bodyPr/>
          <a:lstStyle/>
          <a:p>
            <a:r>
              <a:rPr lang="en-US" smtClean="0"/>
              <a:t>slide credit Jason Yosinski</a:t>
            </a:r>
            <a:endParaRPr lang="en-US"/>
          </a:p>
        </p:txBody>
      </p:sp>
    </p:spTree>
    <p:extLst>
      <p:ext uri="{BB962C8B-B14F-4D97-AF65-F5344CB8AC3E}">
        <p14:creationId xmlns:p14="http://schemas.microsoft.com/office/powerpoint/2010/main" val="1851767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iterate>
                                    <p:tmAbs val="0"/>
                                  </p:iterate>
                                  <p:childTnLst>
                                    <p:animEffect transition="out" filter="wipe(left)">
                                      <p:cBhvr>
                                        <p:cTn id="6" dur="1000" fill="hold"/>
                                        <p:tgtEl>
                                          <p:spTgt spid="507"/>
                                        </p:tgtEl>
                                      </p:cBhvr>
                                    </p:animEffect>
                                    <p:set>
                                      <p:cBhvr>
                                        <p:cTn id="7" fill="hold">
                                          <p:stCondLst>
                                            <p:cond delay="999"/>
                                          </p:stCondLst>
                                        </p:cTn>
                                        <p:tgtEl>
                                          <p:spTgt spid="5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6" name="Group 516"/>
          <p:cNvGrpSpPr/>
          <p:nvPr/>
        </p:nvGrpSpPr>
        <p:grpSpPr>
          <a:xfrm>
            <a:off x="827139" y="3089365"/>
            <a:ext cx="7733974" cy="2096590"/>
            <a:chOff x="21850" y="0"/>
            <a:chExt cx="18045938" cy="4076701"/>
          </a:xfrm>
        </p:grpSpPr>
        <p:sp>
          <p:nvSpPr>
            <p:cNvPr id="512" name="Shape 512"/>
            <p:cNvSpPr/>
            <p:nvPr/>
          </p:nvSpPr>
          <p:spPr>
            <a:xfrm flipH="1">
              <a:off x="1927259" y="1201521"/>
              <a:ext cx="1" cy="1563529"/>
            </a:xfrm>
            <a:prstGeom prst="line">
              <a:avLst/>
            </a:prstGeom>
            <a:noFill/>
            <a:ln w="38100" cap="flat">
              <a:solidFill>
                <a:srgbClr val="000000"/>
              </a:solidFill>
              <a:custDash>
                <a:ds d="200000" sp="200000"/>
              </a:custDash>
              <a:miter lim="400000"/>
            </a:ln>
            <a:effectLst/>
          </p:spPr>
          <p:txBody>
            <a:bodyPr wrap="square" lIns="0" tIns="0" rIns="0" bIns="0" numCol="1" anchor="ctr">
              <a:noAutofit/>
            </a:bodyPr>
            <a:lstStyle/>
            <a:p>
              <a:pPr defTabSz="210998">
                <a:defRPr sz="1200">
                  <a:latin typeface="Helvetica"/>
                  <a:ea typeface="Helvetica"/>
                  <a:cs typeface="Helvetica"/>
                  <a:sym typeface="Helvetica"/>
                </a:defRPr>
              </a:pPr>
              <a:endParaRPr/>
            </a:p>
          </p:txBody>
        </p:sp>
        <p:sp>
          <p:nvSpPr>
            <p:cNvPr id="513" name="Shape 513"/>
            <p:cNvSpPr/>
            <p:nvPr/>
          </p:nvSpPr>
          <p:spPr>
            <a:xfrm>
              <a:off x="16166845" y="0"/>
              <a:ext cx="1" cy="3060975"/>
            </a:xfrm>
            <a:prstGeom prst="line">
              <a:avLst/>
            </a:prstGeom>
            <a:noFill/>
            <a:ln w="38100" cap="flat">
              <a:solidFill>
                <a:srgbClr val="000000"/>
              </a:solidFill>
              <a:custDash>
                <a:ds d="200000" sp="200000"/>
              </a:custDash>
              <a:miter lim="400000"/>
            </a:ln>
            <a:effectLst/>
          </p:spPr>
          <p:txBody>
            <a:bodyPr wrap="square" lIns="0" tIns="0" rIns="0" bIns="0" numCol="1" anchor="ctr">
              <a:noAutofit/>
            </a:bodyPr>
            <a:lstStyle/>
            <a:p>
              <a:pPr defTabSz="210998">
                <a:defRPr sz="1200">
                  <a:latin typeface="Helvetica"/>
                  <a:ea typeface="Helvetica"/>
                  <a:cs typeface="Helvetica"/>
                  <a:sym typeface="Helvetica"/>
                </a:defRPr>
              </a:pPr>
              <a:endParaRPr/>
            </a:p>
          </p:txBody>
        </p:sp>
        <p:sp>
          <p:nvSpPr>
            <p:cNvPr id="514" name="Shape 514"/>
            <p:cNvSpPr/>
            <p:nvPr/>
          </p:nvSpPr>
          <p:spPr>
            <a:xfrm>
              <a:off x="21849" y="2413001"/>
              <a:ext cx="4060996" cy="13843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lvl="0">
                <a:defRPr sz="1800"/>
              </a:pPr>
              <a:r>
                <a:rPr sz="3900">
                  <a:solidFill>
                    <a:srgbClr val="0433FF"/>
                  </a:solidFill>
                  <a:latin typeface="Helvetica"/>
                  <a:ea typeface="Helvetica"/>
                  <a:cs typeface="Helvetica"/>
                  <a:sym typeface="Helvetica"/>
                </a:rPr>
                <a:t>B</a:t>
              </a:r>
              <a:r>
                <a:rPr sz="3300">
                  <a:solidFill>
                    <a:srgbClr val="0433FF"/>
                  </a:solidFill>
                </a:rPr>
                <a:t> Images</a:t>
              </a:r>
            </a:p>
          </p:txBody>
        </p:sp>
        <p:sp>
          <p:nvSpPr>
            <p:cNvPr id="515" name="Shape 515"/>
            <p:cNvSpPr/>
            <p:nvPr/>
          </p:nvSpPr>
          <p:spPr>
            <a:xfrm>
              <a:off x="14294830" y="2692401"/>
              <a:ext cx="3772959" cy="13843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lvl="0">
                <a:defRPr sz="1800"/>
              </a:pPr>
              <a:r>
                <a:rPr sz="3900">
                  <a:solidFill>
                    <a:srgbClr val="0433FF"/>
                  </a:solidFill>
                  <a:latin typeface="Helvetica"/>
                  <a:ea typeface="Helvetica"/>
                  <a:cs typeface="Helvetica"/>
                  <a:sym typeface="Helvetica"/>
                </a:rPr>
                <a:t>B</a:t>
              </a:r>
              <a:r>
                <a:rPr sz="3300">
                  <a:solidFill>
                    <a:srgbClr val="0433FF"/>
                  </a:solidFill>
                </a:rPr>
                <a:t> Labels</a:t>
              </a:r>
            </a:p>
          </p:txBody>
        </p:sp>
      </p:grpSp>
      <p:sp>
        <p:nvSpPr>
          <p:cNvPr id="517" name="Shape 517"/>
          <p:cNvSpPr/>
          <p:nvPr/>
        </p:nvSpPr>
        <p:spPr>
          <a:xfrm>
            <a:off x="6669648" y="2431038"/>
            <a:ext cx="1094909" cy="4"/>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518" name="Shape 518"/>
          <p:cNvSpPr/>
          <p:nvPr/>
        </p:nvSpPr>
        <p:spPr>
          <a:xfrm>
            <a:off x="5701269" y="1560358"/>
            <a:ext cx="1023203" cy="1743407"/>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FFFFFF"/>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519" name="Shape 519"/>
          <p:cNvSpPr/>
          <p:nvPr/>
        </p:nvSpPr>
        <p:spPr>
          <a:xfrm flipV="1">
            <a:off x="5633357" y="2429689"/>
            <a:ext cx="209310"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520" name="Shape 520"/>
          <p:cNvSpPr/>
          <p:nvPr/>
        </p:nvSpPr>
        <p:spPr>
          <a:xfrm>
            <a:off x="4717711" y="1560358"/>
            <a:ext cx="1023203" cy="1743407"/>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FFFFFF"/>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521" name="Shape 521"/>
          <p:cNvSpPr/>
          <p:nvPr/>
        </p:nvSpPr>
        <p:spPr>
          <a:xfrm>
            <a:off x="6903394" y="424543"/>
            <a:ext cx="145713" cy="4010301"/>
          </a:xfrm>
          <a:prstGeom prst="rect">
            <a:avLst/>
          </a:prstGeom>
          <a:solidFill>
            <a:srgbClr val="FFFFFF"/>
          </a:solidFill>
          <a:ln w="25400">
            <a:solidFill/>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22" name="Shape 522"/>
          <p:cNvSpPr/>
          <p:nvPr/>
        </p:nvSpPr>
        <p:spPr>
          <a:xfrm>
            <a:off x="7289541" y="424543"/>
            <a:ext cx="145713" cy="4010301"/>
          </a:xfrm>
          <a:prstGeom prst="rect">
            <a:avLst/>
          </a:prstGeom>
          <a:solidFill>
            <a:srgbClr val="FFFFFF"/>
          </a:solidFill>
          <a:ln w="25400">
            <a:solidFill/>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23" name="Shape 523"/>
          <p:cNvSpPr/>
          <p:nvPr/>
        </p:nvSpPr>
        <p:spPr>
          <a:xfrm>
            <a:off x="7675054" y="1701437"/>
            <a:ext cx="146958" cy="1456509"/>
          </a:xfrm>
          <a:prstGeom prst="rect">
            <a:avLst/>
          </a:prstGeom>
          <a:solidFill>
            <a:srgbClr val="FFFFFF"/>
          </a:solidFill>
          <a:ln w="25400">
            <a:solidFill/>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24" name="Shape 524"/>
          <p:cNvSpPr/>
          <p:nvPr/>
        </p:nvSpPr>
        <p:spPr>
          <a:xfrm flipV="1">
            <a:off x="4653643" y="2429691"/>
            <a:ext cx="209310"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525" name="Shape 525"/>
          <p:cNvSpPr/>
          <p:nvPr/>
        </p:nvSpPr>
        <p:spPr>
          <a:xfrm>
            <a:off x="3728256" y="1557668"/>
            <a:ext cx="1023203" cy="1743407"/>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FFFFFF"/>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526" name="Shape 526"/>
          <p:cNvSpPr/>
          <p:nvPr/>
        </p:nvSpPr>
        <p:spPr>
          <a:xfrm flipV="1">
            <a:off x="3673929" y="2429691"/>
            <a:ext cx="209310"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527" name="Shape 527"/>
          <p:cNvSpPr/>
          <p:nvPr/>
        </p:nvSpPr>
        <p:spPr>
          <a:xfrm>
            <a:off x="2654059" y="1287460"/>
            <a:ext cx="1103644" cy="2291150"/>
          </a:xfrm>
          <a:custGeom>
            <a:avLst/>
            <a:gdLst/>
            <a:ahLst/>
            <a:cxnLst>
              <a:cxn ang="0">
                <a:pos x="wd2" y="hd2"/>
              </a:cxn>
              <a:cxn ang="5400000">
                <a:pos x="wd2" y="hd2"/>
              </a:cxn>
              <a:cxn ang="10800000">
                <a:pos x="wd2" y="hd2"/>
              </a:cxn>
              <a:cxn ang="16200000">
                <a:pos x="wd2" y="hd2"/>
              </a:cxn>
            </a:cxnLst>
            <a:rect l="0" t="0" r="r" b="b"/>
            <a:pathLst>
              <a:path w="21600" h="21600" extrusionOk="0">
                <a:moveTo>
                  <a:pt x="6880" y="8174"/>
                </a:moveTo>
                <a:lnTo>
                  <a:pt x="6880" y="21600"/>
                </a:lnTo>
                <a:lnTo>
                  <a:pt x="0" y="13463"/>
                </a:lnTo>
                <a:lnTo>
                  <a:pt x="0" y="25"/>
                </a:lnTo>
                <a:lnTo>
                  <a:pt x="6880" y="8174"/>
                </a:lnTo>
                <a:lnTo>
                  <a:pt x="0" y="0"/>
                </a:lnTo>
                <a:lnTo>
                  <a:pt x="14716" y="24"/>
                </a:lnTo>
                <a:lnTo>
                  <a:pt x="21600" y="8174"/>
                </a:lnTo>
                <a:lnTo>
                  <a:pt x="6880" y="8174"/>
                </a:lnTo>
                <a:lnTo>
                  <a:pt x="21567" y="8174"/>
                </a:lnTo>
                <a:lnTo>
                  <a:pt x="21567" y="21600"/>
                </a:lnTo>
                <a:lnTo>
                  <a:pt x="6880" y="21600"/>
                </a:lnTo>
                <a:lnTo>
                  <a:pt x="6880" y="8174"/>
                </a:lnTo>
                <a:close/>
              </a:path>
            </a:pathLst>
          </a:custGeom>
          <a:solidFill>
            <a:srgbClr val="FFFFFF"/>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528" name="Shape 528"/>
          <p:cNvSpPr/>
          <p:nvPr/>
        </p:nvSpPr>
        <p:spPr>
          <a:xfrm flipV="1">
            <a:off x="2639786" y="2429691"/>
            <a:ext cx="209310"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529" name="Shape 529"/>
          <p:cNvSpPr/>
          <p:nvPr/>
        </p:nvSpPr>
        <p:spPr>
          <a:xfrm>
            <a:off x="1885081" y="898350"/>
            <a:ext cx="889102" cy="3064692"/>
          </a:xfrm>
          <a:custGeom>
            <a:avLst/>
            <a:gdLst/>
            <a:ahLst/>
            <a:cxnLst>
              <a:cxn ang="0">
                <a:pos x="wd2" y="hd2"/>
              </a:cxn>
              <a:cxn ang="5400000">
                <a:pos x="wd2" y="hd2"/>
              </a:cxn>
              <a:cxn ang="10800000">
                <a:pos x="wd2" y="hd2"/>
              </a:cxn>
              <a:cxn ang="16200000">
                <a:pos x="wd2" y="hd2"/>
              </a:cxn>
            </a:cxnLst>
            <a:rect l="0" t="0" r="r" b="b"/>
            <a:pathLst>
              <a:path w="21600" h="21600" extrusionOk="0">
                <a:moveTo>
                  <a:pt x="11292" y="8176"/>
                </a:moveTo>
                <a:lnTo>
                  <a:pt x="11390" y="21600"/>
                </a:lnTo>
                <a:lnTo>
                  <a:pt x="0" y="13424"/>
                </a:lnTo>
                <a:lnTo>
                  <a:pt x="0" y="25"/>
                </a:lnTo>
                <a:lnTo>
                  <a:pt x="11292" y="8176"/>
                </a:lnTo>
                <a:lnTo>
                  <a:pt x="0" y="0"/>
                </a:lnTo>
                <a:lnTo>
                  <a:pt x="10262" y="1"/>
                </a:lnTo>
                <a:lnTo>
                  <a:pt x="21558" y="8176"/>
                </a:lnTo>
                <a:lnTo>
                  <a:pt x="11292" y="8176"/>
                </a:lnTo>
                <a:lnTo>
                  <a:pt x="21600" y="8176"/>
                </a:lnTo>
                <a:lnTo>
                  <a:pt x="21558" y="21600"/>
                </a:lnTo>
                <a:lnTo>
                  <a:pt x="11390" y="21600"/>
                </a:lnTo>
                <a:lnTo>
                  <a:pt x="11292" y="8176"/>
                </a:lnTo>
                <a:close/>
              </a:path>
            </a:pathLst>
          </a:custGeom>
          <a:solidFill>
            <a:srgbClr val="FB979A"/>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530" name="Shape 530"/>
          <p:cNvSpPr/>
          <p:nvPr/>
        </p:nvSpPr>
        <p:spPr>
          <a:xfrm flipV="1">
            <a:off x="1986643" y="2429691"/>
            <a:ext cx="209310"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531" name="Shape 531"/>
          <p:cNvSpPr/>
          <p:nvPr/>
        </p:nvSpPr>
        <p:spPr>
          <a:xfrm>
            <a:off x="1322614" y="450753"/>
            <a:ext cx="752376" cy="3957871"/>
          </a:xfrm>
          <a:custGeom>
            <a:avLst/>
            <a:gdLst/>
            <a:ahLst/>
            <a:cxnLst>
              <a:cxn ang="0">
                <a:pos x="wd2" y="hd2"/>
              </a:cxn>
              <a:cxn ang="5400000">
                <a:pos x="wd2" y="hd2"/>
              </a:cxn>
              <a:cxn ang="10800000">
                <a:pos x="wd2" y="hd2"/>
              </a:cxn>
              <a:cxn ang="16200000">
                <a:pos x="wd2" y="hd2"/>
              </a:cxn>
            </a:cxnLst>
            <a:rect l="0" t="0" r="r" b="b"/>
            <a:pathLst>
              <a:path w="21600" h="21600" extrusionOk="0">
                <a:moveTo>
                  <a:pt x="17361" y="8201"/>
                </a:moveTo>
                <a:lnTo>
                  <a:pt x="17361" y="21600"/>
                </a:lnTo>
                <a:lnTo>
                  <a:pt x="0" y="13424"/>
                </a:lnTo>
                <a:lnTo>
                  <a:pt x="0" y="25"/>
                </a:lnTo>
                <a:lnTo>
                  <a:pt x="17361" y="8201"/>
                </a:lnTo>
                <a:lnTo>
                  <a:pt x="0" y="0"/>
                </a:lnTo>
                <a:lnTo>
                  <a:pt x="4174" y="0"/>
                </a:lnTo>
                <a:lnTo>
                  <a:pt x="21600" y="8201"/>
                </a:lnTo>
                <a:lnTo>
                  <a:pt x="17361" y="8201"/>
                </a:lnTo>
                <a:lnTo>
                  <a:pt x="21544" y="8201"/>
                </a:lnTo>
                <a:lnTo>
                  <a:pt x="21544" y="21600"/>
                </a:lnTo>
                <a:lnTo>
                  <a:pt x="17361" y="21600"/>
                </a:lnTo>
                <a:lnTo>
                  <a:pt x="17361" y="8201"/>
                </a:lnTo>
                <a:close/>
              </a:path>
            </a:pathLst>
          </a:custGeom>
          <a:solidFill>
            <a:srgbClr val="FB979A"/>
          </a:solidFill>
          <a:ln w="25400">
            <a:solidFill/>
            <a:miter lim="400000"/>
          </a:ln>
        </p:spPr>
        <p:txBody>
          <a:bodyPr lIns="0" tIns="0" rIns="0" bIns="0" anchor="ctr"/>
          <a:lstStyle/>
          <a:p>
            <a:pPr lvl="0">
              <a:defRPr>
                <a:latin typeface="Gill Sans"/>
                <a:ea typeface="Gill Sans"/>
                <a:cs typeface="Gill Sans"/>
                <a:sym typeface="Gill Sans"/>
              </a:defRPr>
            </a:pPr>
            <a:endParaRPr/>
          </a:p>
        </p:txBody>
      </p:sp>
      <p:grpSp>
        <p:nvGrpSpPr>
          <p:cNvPr id="534" name="Group 534"/>
          <p:cNvGrpSpPr/>
          <p:nvPr/>
        </p:nvGrpSpPr>
        <p:grpSpPr>
          <a:xfrm>
            <a:off x="1698172" y="2712748"/>
            <a:ext cx="250372" cy="376617"/>
            <a:chOff x="0" y="0"/>
            <a:chExt cx="584200" cy="732309"/>
          </a:xfrm>
        </p:grpSpPr>
        <p:sp>
          <p:nvSpPr>
            <p:cNvPr id="532" name="Shape 532"/>
            <p:cNvSpPr/>
            <p:nvPr/>
          </p:nvSpPr>
          <p:spPr>
            <a:xfrm>
              <a:off x="0" y="262409"/>
              <a:ext cx="584200" cy="469901"/>
            </a:xfrm>
            <a:prstGeom prst="roundRect">
              <a:avLst>
                <a:gd name="adj" fmla="val 31095"/>
              </a:avLst>
            </a:prstGeom>
            <a:solidFill>
              <a:srgbClr val="000000"/>
            </a:solidFill>
            <a:ln w="25400" cap="flat">
              <a:solidFill>
                <a:srgbClr val="000000"/>
              </a:solidFill>
              <a:prstDash val="solid"/>
              <a:miter lim="400000"/>
            </a:ln>
            <a:effectLst/>
          </p:spPr>
          <p:txBody>
            <a:bodyPr wrap="square" lIns="0" tIns="0" rIns="0" bIns="0" numCol="1" anchor="ctr">
              <a:noAutofit/>
            </a:bodyP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33" name="Shape 533"/>
            <p:cNvSpPr/>
            <p:nvPr/>
          </p:nvSpPr>
          <p:spPr>
            <a:xfrm>
              <a:off x="137082" y="0"/>
              <a:ext cx="315469" cy="282476"/>
            </a:xfrm>
            <a:custGeom>
              <a:avLst/>
              <a:gdLst/>
              <a:ahLst/>
              <a:cxnLst>
                <a:cxn ang="0">
                  <a:pos x="wd2" y="hd2"/>
                </a:cxn>
                <a:cxn ang="5400000">
                  <a:pos x="wd2" y="hd2"/>
                </a:cxn>
                <a:cxn ang="10800000">
                  <a:pos x="wd2" y="hd2"/>
                </a:cxn>
                <a:cxn ang="16200000">
                  <a:pos x="wd2" y="hd2"/>
                </a:cxn>
              </a:cxnLst>
              <a:rect l="0" t="0" r="r" b="b"/>
              <a:pathLst>
                <a:path w="21600" h="21600" extrusionOk="0">
                  <a:moveTo>
                    <a:pt x="0" y="21398"/>
                  </a:moveTo>
                  <a:cubicBezTo>
                    <a:pt x="0" y="14787"/>
                    <a:pt x="500" y="0"/>
                    <a:pt x="10748" y="0"/>
                  </a:cubicBezTo>
                  <a:cubicBezTo>
                    <a:pt x="20996" y="0"/>
                    <a:pt x="21600" y="15153"/>
                    <a:pt x="21600" y="21600"/>
                  </a:cubicBezTo>
                </a:path>
              </a:pathLst>
            </a:custGeom>
            <a:noFill/>
            <a:ln w="127000" cap="flat">
              <a:solidFill>
                <a:srgbClr val="000000"/>
              </a:solidFill>
              <a:prstDash val="solid"/>
              <a:miter lim="400000"/>
            </a:ln>
            <a:effectLst/>
          </p:spPr>
          <p:txBody>
            <a:bodyPr wrap="square" lIns="0" tIns="0" rIns="0" bIns="0" numCol="1" anchor="ctr">
              <a:noAutofit/>
            </a:bodyPr>
            <a:lstStyle/>
            <a:p>
              <a:pPr lvl="0">
                <a:defRPr>
                  <a:latin typeface="Gill Sans"/>
                  <a:ea typeface="Gill Sans"/>
                  <a:cs typeface="Gill Sans"/>
                  <a:sym typeface="Gill Sans"/>
                </a:defRPr>
              </a:pPr>
              <a:endParaRPr/>
            </a:p>
          </p:txBody>
        </p:sp>
      </p:grpSp>
      <p:grpSp>
        <p:nvGrpSpPr>
          <p:cNvPr id="537" name="Group 537"/>
          <p:cNvGrpSpPr/>
          <p:nvPr/>
        </p:nvGrpSpPr>
        <p:grpSpPr>
          <a:xfrm>
            <a:off x="2443843" y="2769326"/>
            <a:ext cx="250371" cy="376617"/>
            <a:chOff x="0" y="0"/>
            <a:chExt cx="584200" cy="732309"/>
          </a:xfrm>
        </p:grpSpPr>
        <p:sp>
          <p:nvSpPr>
            <p:cNvPr id="535" name="Shape 535"/>
            <p:cNvSpPr/>
            <p:nvPr/>
          </p:nvSpPr>
          <p:spPr>
            <a:xfrm>
              <a:off x="0" y="262409"/>
              <a:ext cx="584200" cy="469901"/>
            </a:xfrm>
            <a:prstGeom prst="roundRect">
              <a:avLst>
                <a:gd name="adj" fmla="val 31095"/>
              </a:avLst>
            </a:prstGeom>
            <a:solidFill>
              <a:srgbClr val="000000"/>
            </a:solidFill>
            <a:ln w="25400" cap="flat">
              <a:solidFill>
                <a:srgbClr val="000000"/>
              </a:solidFill>
              <a:prstDash val="solid"/>
              <a:miter lim="400000"/>
            </a:ln>
            <a:effectLst/>
          </p:spPr>
          <p:txBody>
            <a:bodyPr wrap="square" lIns="0" tIns="0" rIns="0" bIns="0" numCol="1" anchor="ctr">
              <a:noAutofit/>
            </a:bodyP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36" name="Shape 536"/>
            <p:cNvSpPr/>
            <p:nvPr/>
          </p:nvSpPr>
          <p:spPr>
            <a:xfrm>
              <a:off x="137082" y="0"/>
              <a:ext cx="315469" cy="282476"/>
            </a:xfrm>
            <a:custGeom>
              <a:avLst/>
              <a:gdLst/>
              <a:ahLst/>
              <a:cxnLst>
                <a:cxn ang="0">
                  <a:pos x="wd2" y="hd2"/>
                </a:cxn>
                <a:cxn ang="5400000">
                  <a:pos x="wd2" y="hd2"/>
                </a:cxn>
                <a:cxn ang="10800000">
                  <a:pos x="wd2" y="hd2"/>
                </a:cxn>
                <a:cxn ang="16200000">
                  <a:pos x="wd2" y="hd2"/>
                </a:cxn>
              </a:cxnLst>
              <a:rect l="0" t="0" r="r" b="b"/>
              <a:pathLst>
                <a:path w="21600" h="21600" extrusionOk="0">
                  <a:moveTo>
                    <a:pt x="0" y="21398"/>
                  </a:moveTo>
                  <a:cubicBezTo>
                    <a:pt x="0" y="14787"/>
                    <a:pt x="500" y="0"/>
                    <a:pt x="10748" y="0"/>
                  </a:cubicBezTo>
                  <a:cubicBezTo>
                    <a:pt x="20996" y="0"/>
                    <a:pt x="21600" y="15153"/>
                    <a:pt x="21600" y="21600"/>
                  </a:cubicBezTo>
                </a:path>
              </a:pathLst>
            </a:custGeom>
            <a:noFill/>
            <a:ln w="127000" cap="flat">
              <a:solidFill>
                <a:srgbClr val="000000"/>
              </a:solidFill>
              <a:prstDash val="solid"/>
              <a:miter lim="400000"/>
            </a:ln>
            <a:effectLst/>
          </p:spPr>
          <p:txBody>
            <a:bodyPr wrap="square" lIns="0" tIns="0" rIns="0" bIns="0" numCol="1" anchor="ctr">
              <a:noAutofit/>
            </a:bodyPr>
            <a:lstStyle/>
            <a:p>
              <a:pPr lvl="0">
                <a:defRPr>
                  <a:latin typeface="Gill Sans"/>
                  <a:ea typeface="Gill Sans"/>
                  <a:cs typeface="Gill Sans"/>
                  <a:sym typeface="Gill Sans"/>
                </a:defRPr>
              </a:pPr>
              <a:endParaRPr/>
            </a:p>
          </p:txBody>
        </p:sp>
      </p:grpSp>
      <p:sp>
        <p:nvSpPr>
          <p:cNvPr id="2" name="Footer Placeholder 1"/>
          <p:cNvSpPr>
            <a:spLocks noGrp="1"/>
          </p:cNvSpPr>
          <p:nvPr>
            <p:ph type="ftr" sz="quarter" idx="11"/>
          </p:nvPr>
        </p:nvSpPr>
        <p:spPr/>
        <p:txBody>
          <a:bodyPr/>
          <a:lstStyle/>
          <a:p>
            <a:r>
              <a:rPr lang="en-US" smtClean="0"/>
              <a:t>slide credit Jason Yosinski</a:t>
            </a:r>
            <a:endParaRPr lang="en-US"/>
          </a:p>
        </p:txBody>
      </p:sp>
      <p:sp>
        <p:nvSpPr>
          <p:cNvPr id="3" name="TextBox 2"/>
          <p:cNvSpPr txBox="1"/>
          <p:nvPr/>
        </p:nvSpPr>
        <p:spPr>
          <a:xfrm>
            <a:off x="1450287" y="5576285"/>
            <a:ext cx="6825331" cy="646331"/>
          </a:xfrm>
          <a:prstGeom prst="rect">
            <a:avLst/>
          </a:prstGeom>
          <a:noFill/>
        </p:spPr>
        <p:txBody>
          <a:bodyPr wrap="square" rtlCol="0">
            <a:spAutoFit/>
          </a:bodyPr>
          <a:lstStyle/>
          <a:p>
            <a:r>
              <a:rPr lang="en-US" dirty="0" smtClean="0">
                <a:solidFill>
                  <a:srgbClr val="FF0000"/>
                </a:solidFill>
              </a:rPr>
              <a:t>Hypothesis: if transferred features are specific to task A, performance drops. Otherwise the performance should be the same.</a:t>
            </a:r>
            <a:endParaRPr lang="en-US" dirty="0">
              <a:solidFill>
                <a:srgbClr val="FF0000"/>
              </a:solidFill>
            </a:endParaRPr>
          </a:p>
        </p:txBody>
      </p:sp>
    </p:spTree>
    <p:extLst>
      <p:ext uri="{BB962C8B-B14F-4D97-AF65-F5344CB8AC3E}">
        <p14:creationId xmlns:p14="http://schemas.microsoft.com/office/powerpoint/2010/main" val="1319114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Shape 539"/>
          <p:cNvSpPr/>
          <p:nvPr/>
        </p:nvSpPr>
        <p:spPr>
          <a:xfrm>
            <a:off x="7874850" y="2002643"/>
            <a:ext cx="1219200" cy="847565"/>
          </a:xfrm>
          <a:prstGeom prst="rect">
            <a:avLst/>
          </a:prstGeom>
          <a:ln w="12700">
            <a:miter lim="400000"/>
          </a:ln>
          <a:extLst>
            <a:ext uri="{C572A759-6A51-4108-AA02-DFA0A04FC94B}">
              <ma14:wrappingTextBoxFlag xmlns="" xmlns:ma14="http://schemas.microsoft.com/office/mac/drawingml/2011/main" val="1"/>
            </a:ext>
          </a:extLst>
        </p:spPr>
        <p:txBody>
          <a:bodyPr lIns="23444" tIns="23444" rIns="23444" bIns="23444" anchor="ctr">
            <a:spAutoFit/>
          </a:bodyPr>
          <a:lstStyle/>
          <a:p>
            <a:pPr lvl="0">
              <a:defRPr sz="1800"/>
            </a:pPr>
            <a:r>
              <a:rPr sz="2600"/>
              <a:t>transfer</a:t>
            </a:r>
          </a:p>
          <a:p>
            <a:pPr lvl="0">
              <a:defRPr sz="1800"/>
            </a:pPr>
            <a:r>
              <a:rPr sz="2600"/>
              <a:t>AnB</a:t>
            </a:r>
          </a:p>
        </p:txBody>
      </p:sp>
      <p:grpSp>
        <p:nvGrpSpPr>
          <p:cNvPr id="544" name="Group 544"/>
          <p:cNvGrpSpPr/>
          <p:nvPr/>
        </p:nvGrpSpPr>
        <p:grpSpPr>
          <a:xfrm>
            <a:off x="827139" y="3089365"/>
            <a:ext cx="7733974" cy="2096590"/>
            <a:chOff x="21850" y="0"/>
            <a:chExt cx="18045938" cy="4076701"/>
          </a:xfrm>
        </p:grpSpPr>
        <p:sp>
          <p:nvSpPr>
            <p:cNvPr id="540" name="Shape 540"/>
            <p:cNvSpPr/>
            <p:nvPr/>
          </p:nvSpPr>
          <p:spPr>
            <a:xfrm flipH="1">
              <a:off x="1927259" y="1201521"/>
              <a:ext cx="1" cy="1563529"/>
            </a:xfrm>
            <a:prstGeom prst="line">
              <a:avLst/>
            </a:prstGeom>
            <a:noFill/>
            <a:ln w="38100" cap="flat">
              <a:solidFill>
                <a:srgbClr val="000000"/>
              </a:solidFill>
              <a:custDash>
                <a:ds d="200000" sp="200000"/>
              </a:custDash>
              <a:miter lim="400000"/>
            </a:ln>
            <a:effectLst/>
          </p:spPr>
          <p:txBody>
            <a:bodyPr wrap="square" lIns="0" tIns="0" rIns="0" bIns="0" numCol="1" anchor="ctr">
              <a:noAutofit/>
            </a:bodyPr>
            <a:lstStyle/>
            <a:p>
              <a:pPr defTabSz="210998">
                <a:defRPr sz="1200">
                  <a:latin typeface="Helvetica"/>
                  <a:ea typeface="Helvetica"/>
                  <a:cs typeface="Helvetica"/>
                  <a:sym typeface="Helvetica"/>
                </a:defRPr>
              </a:pPr>
              <a:endParaRPr/>
            </a:p>
          </p:txBody>
        </p:sp>
        <p:sp>
          <p:nvSpPr>
            <p:cNvPr id="541" name="Shape 541"/>
            <p:cNvSpPr/>
            <p:nvPr/>
          </p:nvSpPr>
          <p:spPr>
            <a:xfrm>
              <a:off x="16166845" y="0"/>
              <a:ext cx="1" cy="3060975"/>
            </a:xfrm>
            <a:prstGeom prst="line">
              <a:avLst/>
            </a:prstGeom>
            <a:noFill/>
            <a:ln w="38100" cap="flat">
              <a:solidFill>
                <a:srgbClr val="000000"/>
              </a:solidFill>
              <a:custDash>
                <a:ds d="200000" sp="200000"/>
              </a:custDash>
              <a:miter lim="400000"/>
            </a:ln>
            <a:effectLst/>
          </p:spPr>
          <p:txBody>
            <a:bodyPr wrap="square" lIns="0" tIns="0" rIns="0" bIns="0" numCol="1" anchor="ctr">
              <a:noAutofit/>
            </a:bodyPr>
            <a:lstStyle/>
            <a:p>
              <a:pPr defTabSz="210998">
                <a:defRPr sz="1200">
                  <a:latin typeface="Helvetica"/>
                  <a:ea typeface="Helvetica"/>
                  <a:cs typeface="Helvetica"/>
                  <a:sym typeface="Helvetica"/>
                </a:defRPr>
              </a:pPr>
              <a:endParaRPr/>
            </a:p>
          </p:txBody>
        </p:sp>
        <p:sp>
          <p:nvSpPr>
            <p:cNvPr id="542" name="Shape 542"/>
            <p:cNvSpPr/>
            <p:nvPr/>
          </p:nvSpPr>
          <p:spPr>
            <a:xfrm>
              <a:off x="21849" y="2413001"/>
              <a:ext cx="4060996" cy="13843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lvl="0">
                <a:defRPr sz="1800"/>
              </a:pPr>
              <a:r>
                <a:rPr sz="3900">
                  <a:solidFill>
                    <a:srgbClr val="0433FF"/>
                  </a:solidFill>
                  <a:latin typeface="Helvetica"/>
                  <a:ea typeface="Helvetica"/>
                  <a:cs typeface="Helvetica"/>
                  <a:sym typeface="Helvetica"/>
                </a:rPr>
                <a:t>B</a:t>
              </a:r>
              <a:r>
                <a:rPr sz="3300">
                  <a:solidFill>
                    <a:srgbClr val="0433FF"/>
                  </a:solidFill>
                </a:rPr>
                <a:t> Images</a:t>
              </a:r>
            </a:p>
          </p:txBody>
        </p:sp>
        <p:sp>
          <p:nvSpPr>
            <p:cNvPr id="543" name="Shape 543"/>
            <p:cNvSpPr/>
            <p:nvPr/>
          </p:nvSpPr>
          <p:spPr>
            <a:xfrm>
              <a:off x="14294830" y="2692401"/>
              <a:ext cx="3772959" cy="13843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lvl="0">
                <a:defRPr sz="1800"/>
              </a:pPr>
              <a:r>
                <a:rPr sz="3900">
                  <a:solidFill>
                    <a:srgbClr val="0433FF"/>
                  </a:solidFill>
                  <a:latin typeface="Helvetica"/>
                  <a:ea typeface="Helvetica"/>
                  <a:cs typeface="Helvetica"/>
                  <a:sym typeface="Helvetica"/>
                </a:rPr>
                <a:t>B</a:t>
              </a:r>
              <a:r>
                <a:rPr sz="3300">
                  <a:solidFill>
                    <a:srgbClr val="0433FF"/>
                  </a:solidFill>
                </a:rPr>
                <a:t> Labels</a:t>
              </a:r>
            </a:p>
          </p:txBody>
        </p:sp>
      </p:grpSp>
      <p:sp>
        <p:nvSpPr>
          <p:cNvPr id="545" name="Shape 545"/>
          <p:cNvSpPr/>
          <p:nvPr/>
        </p:nvSpPr>
        <p:spPr>
          <a:xfrm>
            <a:off x="6669648" y="2431038"/>
            <a:ext cx="1094909" cy="4"/>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546" name="Shape 546"/>
          <p:cNvSpPr/>
          <p:nvPr/>
        </p:nvSpPr>
        <p:spPr>
          <a:xfrm>
            <a:off x="5701269" y="1560358"/>
            <a:ext cx="1023203" cy="1743407"/>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9D99FE"/>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547" name="Shape 547"/>
          <p:cNvSpPr/>
          <p:nvPr/>
        </p:nvSpPr>
        <p:spPr>
          <a:xfrm flipV="1">
            <a:off x="5633357" y="2429689"/>
            <a:ext cx="209310"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548" name="Shape 548"/>
          <p:cNvSpPr/>
          <p:nvPr/>
        </p:nvSpPr>
        <p:spPr>
          <a:xfrm>
            <a:off x="4717711" y="1560358"/>
            <a:ext cx="1023203" cy="1743407"/>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9D99FE"/>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549" name="Shape 549"/>
          <p:cNvSpPr/>
          <p:nvPr/>
        </p:nvSpPr>
        <p:spPr>
          <a:xfrm>
            <a:off x="6903394" y="424543"/>
            <a:ext cx="145713" cy="4010301"/>
          </a:xfrm>
          <a:prstGeom prst="rect">
            <a:avLst/>
          </a:prstGeom>
          <a:solidFill>
            <a:srgbClr val="9D99FE"/>
          </a:solidFill>
          <a:ln w="25400">
            <a:solidFill/>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50" name="Shape 550"/>
          <p:cNvSpPr/>
          <p:nvPr/>
        </p:nvSpPr>
        <p:spPr>
          <a:xfrm>
            <a:off x="7289541" y="424543"/>
            <a:ext cx="145713" cy="4010301"/>
          </a:xfrm>
          <a:prstGeom prst="rect">
            <a:avLst/>
          </a:prstGeom>
          <a:solidFill>
            <a:srgbClr val="9D99FE"/>
          </a:solidFill>
          <a:ln w="25400">
            <a:solidFill/>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51" name="Shape 551"/>
          <p:cNvSpPr/>
          <p:nvPr/>
        </p:nvSpPr>
        <p:spPr>
          <a:xfrm>
            <a:off x="7675054" y="1701437"/>
            <a:ext cx="146958" cy="1456509"/>
          </a:xfrm>
          <a:prstGeom prst="rect">
            <a:avLst/>
          </a:prstGeom>
          <a:solidFill>
            <a:srgbClr val="9D99FE"/>
          </a:solidFill>
          <a:ln w="25400">
            <a:solidFill/>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52" name="Shape 552"/>
          <p:cNvSpPr/>
          <p:nvPr/>
        </p:nvSpPr>
        <p:spPr>
          <a:xfrm flipV="1">
            <a:off x="4653643" y="2429691"/>
            <a:ext cx="209310"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553" name="Shape 553"/>
          <p:cNvSpPr/>
          <p:nvPr/>
        </p:nvSpPr>
        <p:spPr>
          <a:xfrm>
            <a:off x="3728256" y="1557668"/>
            <a:ext cx="1023203" cy="1743407"/>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9D99FE"/>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554" name="Shape 554"/>
          <p:cNvSpPr/>
          <p:nvPr/>
        </p:nvSpPr>
        <p:spPr>
          <a:xfrm flipV="1">
            <a:off x="3673929" y="2429691"/>
            <a:ext cx="209310"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555" name="Shape 555"/>
          <p:cNvSpPr/>
          <p:nvPr/>
        </p:nvSpPr>
        <p:spPr>
          <a:xfrm>
            <a:off x="2654059" y="1287460"/>
            <a:ext cx="1103644" cy="2291150"/>
          </a:xfrm>
          <a:custGeom>
            <a:avLst/>
            <a:gdLst/>
            <a:ahLst/>
            <a:cxnLst>
              <a:cxn ang="0">
                <a:pos x="wd2" y="hd2"/>
              </a:cxn>
              <a:cxn ang="5400000">
                <a:pos x="wd2" y="hd2"/>
              </a:cxn>
              <a:cxn ang="10800000">
                <a:pos x="wd2" y="hd2"/>
              </a:cxn>
              <a:cxn ang="16200000">
                <a:pos x="wd2" y="hd2"/>
              </a:cxn>
            </a:cxnLst>
            <a:rect l="0" t="0" r="r" b="b"/>
            <a:pathLst>
              <a:path w="21600" h="21600" extrusionOk="0">
                <a:moveTo>
                  <a:pt x="6880" y="8174"/>
                </a:moveTo>
                <a:lnTo>
                  <a:pt x="6880" y="21600"/>
                </a:lnTo>
                <a:lnTo>
                  <a:pt x="0" y="13463"/>
                </a:lnTo>
                <a:lnTo>
                  <a:pt x="0" y="25"/>
                </a:lnTo>
                <a:lnTo>
                  <a:pt x="6880" y="8174"/>
                </a:lnTo>
                <a:lnTo>
                  <a:pt x="0" y="0"/>
                </a:lnTo>
                <a:lnTo>
                  <a:pt x="14716" y="24"/>
                </a:lnTo>
                <a:lnTo>
                  <a:pt x="21600" y="8174"/>
                </a:lnTo>
                <a:lnTo>
                  <a:pt x="6880" y="8174"/>
                </a:lnTo>
                <a:lnTo>
                  <a:pt x="21567" y="8174"/>
                </a:lnTo>
                <a:lnTo>
                  <a:pt x="21567" y="21600"/>
                </a:lnTo>
                <a:lnTo>
                  <a:pt x="6880" y="21600"/>
                </a:lnTo>
                <a:lnTo>
                  <a:pt x="6880" y="8174"/>
                </a:lnTo>
                <a:close/>
              </a:path>
            </a:pathLst>
          </a:custGeom>
          <a:solidFill>
            <a:srgbClr val="9D99FE"/>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556" name="Shape 556"/>
          <p:cNvSpPr/>
          <p:nvPr/>
        </p:nvSpPr>
        <p:spPr>
          <a:xfrm flipV="1">
            <a:off x="2639786" y="2429691"/>
            <a:ext cx="209310"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557" name="Shape 557"/>
          <p:cNvSpPr/>
          <p:nvPr/>
        </p:nvSpPr>
        <p:spPr>
          <a:xfrm>
            <a:off x="1885081" y="898350"/>
            <a:ext cx="889102" cy="3064692"/>
          </a:xfrm>
          <a:custGeom>
            <a:avLst/>
            <a:gdLst/>
            <a:ahLst/>
            <a:cxnLst>
              <a:cxn ang="0">
                <a:pos x="wd2" y="hd2"/>
              </a:cxn>
              <a:cxn ang="5400000">
                <a:pos x="wd2" y="hd2"/>
              </a:cxn>
              <a:cxn ang="10800000">
                <a:pos x="wd2" y="hd2"/>
              </a:cxn>
              <a:cxn ang="16200000">
                <a:pos x="wd2" y="hd2"/>
              </a:cxn>
            </a:cxnLst>
            <a:rect l="0" t="0" r="r" b="b"/>
            <a:pathLst>
              <a:path w="21600" h="21600" extrusionOk="0">
                <a:moveTo>
                  <a:pt x="11292" y="8176"/>
                </a:moveTo>
                <a:lnTo>
                  <a:pt x="11390" y="21600"/>
                </a:lnTo>
                <a:lnTo>
                  <a:pt x="0" y="13424"/>
                </a:lnTo>
                <a:lnTo>
                  <a:pt x="0" y="25"/>
                </a:lnTo>
                <a:lnTo>
                  <a:pt x="11292" y="8176"/>
                </a:lnTo>
                <a:lnTo>
                  <a:pt x="0" y="0"/>
                </a:lnTo>
                <a:lnTo>
                  <a:pt x="10262" y="1"/>
                </a:lnTo>
                <a:lnTo>
                  <a:pt x="21558" y="8176"/>
                </a:lnTo>
                <a:lnTo>
                  <a:pt x="11292" y="8176"/>
                </a:lnTo>
                <a:lnTo>
                  <a:pt x="21600" y="8176"/>
                </a:lnTo>
                <a:lnTo>
                  <a:pt x="21558" y="21600"/>
                </a:lnTo>
                <a:lnTo>
                  <a:pt x="11390" y="21600"/>
                </a:lnTo>
                <a:lnTo>
                  <a:pt x="11292" y="8176"/>
                </a:lnTo>
                <a:close/>
              </a:path>
            </a:pathLst>
          </a:custGeom>
          <a:solidFill>
            <a:srgbClr val="FB979A"/>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558" name="Shape 558"/>
          <p:cNvSpPr/>
          <p:nvPr/>
        </p:nvSpPr>
        <p:spPr>
          <a:xfrm flipV="1">
            <a:off x="1986643" y="2429691"/>
            <a:ext cx="209310"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559" name="Shape 559"/>
          <p:cNvSpPr/>
          <p:nvPr/>
        </p:nvSpPr>
        <p:spPr>
          <a:xfrm>
            <a:off x="1322614" y="450753"/>
            <a:ext cx="752376" cy="3957871"/>
          </a:xfrm>
          <a:custGeom>
            <a:avLst/>
            <a:gdLst/>
            <a:ahLst/>
            <a:cxnLst>
              <a:cxn ang="0">
                <a:pos x="wd2" y="hd2"/>
              </a:cxn>
              <a:cxn ang="5400000">
                <a:pos x="wd2" y="hd2"/>
              </a:cxn>
              <a:cxn ang="10800000">
                <a:pos x="wd2" y="hd2"/>
              </a:cxn>
              <a:cxn ang="16200000">
                <a:pos x="wd2" y="hd2"/>
              </a:cxn>
            </a:cxnLst>
            <a:rect l="0" t="0" r="r" b="b"/>
            <a:pathLst>
              <a:path w="21600" h="21600" extrusionOk="0">
                <a:moveTo>
                  <a:pt x="17361" y="8201"/>
                </a:moveTo>
                <a:lnTo>
                  <a:pt x="17361" y="21600"/>
                </a:lnTo>
                <a:lnTo>
                  <a:pt x="0" y="13424"/>
                </a:lnTo>
                <a:lnTo>
                  <a:pt x="0" y="25"/>
                </a:lnTo>
                <a:lnTo>
                  <a:pt x="17361" y="8201"/>
                </a:lnTo>
                <a:lnTo>
                  <a:pt x="0" y="0"/>
                </a:lnTo>
                <a:lnTo>
                  <a:pt x="4174" y="0"/>
                </a:lnTo>
                <a:lnTo>
                  <a:pt x="21600" y="8201"/>
                </a:lnTo>
                <a:lnTo>
                  <a:pt x="17361" y="8201"/>
                </a:lnTo>
                <a:lnTo>
                  <a:pt x="21544" y="8201"/>
                </a:lnTo>
                <a:lnTo>
                  <a:pt x="21544" y="21600"/>
                </a:lnTo>
                <a:lnTo>
                  <a:pt x="17361" y="21600"/>
                </a:lnTo>
                <a:lnTo>
                  <a:pt x="17361" y="8201"/>
                </a:lnTo>
                <a:close/>
              </a:path>
            </a:pathLst>
          </a:custGeom>
          <a:solidFill>
            <a:srgbClr val="FB979A"/>
          </a:solidFill>
          <a:ln w="25400">
            <a:solidFill/>
            <a:miter lim="400000"/>
          </a:ln>
        </p:spPr>
        <p:txBody>
          <a:bodyPr lIns="0" tIns="0" rIns="0" bIns="0" anchor="ctr"/>
          <a:lstStyle/>
          <a:p>
            <a:pPr lvl="0">
              <a:defRPr>
                <a:latin typeface="Gill Sans"/>
                <a:ea typeface="Gill Sans"/>
                <a:cs typeface="Gill Sans"/>
                <a:sym typeface="Gill Sans"/>
              </a:defRPr>
            </a:pPr>
            <a:endParaRPr/>
          </a:p>
        </p:txBody>
      </p:sp>
      <p:grpSp>
        <p:nvGrpSpPr>
          <p:cNvPr id="562" name="Group 562"/>
          <p:cNvGrpSpPr/>
          <p:nvPr/>
        </p:nvGrpSpPr>
        <p:grpSpPr>
          <a:xfrm>
            <a:off x="1572986" y="2769326"/>
            <a:ext cx="250372" cy="376617"/>
            <a:chOff x="0" y="0"/>
            <a:chExt cx="584200" cy="732309"/>
          </a:xfrm>
        </p:grpSpPr>
        <p:sp>
          <p:nvSpPr>
            <p:cNvPr id="560" name="Shape 560"/>
            <p:cNvSpPr/>
            <p:nvPr/>
          </p:nvSpPr>
          <p:spPr>
            <a:xfrm>
              <a:off x="0" y="262409"/>
              <a:ext cx="584200" cy="469901"/>
            </a:xfrm>
            <a:prstGeom prst="roundRect">
              <a:avLst>
                <a:gd name="adj" fmla="val 31095"/>
              </a:avLst>
            </a:prstGeom>
            <a:solidFill>
              <a:srgbClr val="000000"/>
            </a:solidFill>
            <a:ln w="25400" cap="flat">
              <a:solidFill>
                <a:srgbClr val="000000"/>
              </a:solidFill>
              <a:prstDash val="solid"/>
              <a:miter lim="400000"/>
            </a:ln>
            <a:effectLst/>
          </p:spPr>
          <p:txBody>
            <a:bodyPr wrap="square" lIns="0" tIns="0" rIns="0" bIns="0" numCol="1" anchor="ctr">
              <a:noAutofit/>
            </a:bodyP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61" name="Shape 561"/>
            <p:cNvSpPr/>
            <p:nvPr/>
          </p:nvSpPr>
          <p:spPr>
            <a:xfrm>
              <a:off x="137082" y="0"/>
              <a:ext cx="315469" cy="282476"/>
            </a:xfrm>
            <a:custGeom>
              <a:avLst/>
              <a:gdLst/>
              <a:ahLst/>
              <a:cxnLst>
                <a:cxn ang="0">
                  <a:pos x="wd2" y="hd2"/>
                </a:cxn>
                <a:cxn ang="5400000">
                  <a:pos x="wd2" y="hd2"/>
                </a:cxn>
                <a:cxn ang="10800000">
                  <a:pos x="wd2" y="hd2"/>
                </a:cxn>
                <a:cxn ang="16200000">
                  <a:pos x="wd2" y="hd2"/>
                </a:cxn>
              </a:cxnLst>
              <a:rect l="0" t="0" r="r" b="b"/>
              <a:pathLst>
                <a:path w="21600" h="21600" extrusionOk="0">
                  <a:moveTo>
                    <a:pt x="0" y="21398"/>
                  </a:moveTo>
                  <a:cubicBezTo>
                    <a:pt x="0" y="14787"/>
                    <a:pt x="500" y="0"/>
                    <a:pt x="10748" y="0"/>
                  </a:cubicBezTo>
                  <a:cubicBezTo>
                    <a:pt x="20996" y="0"/>
                    <a:pt x="21600" y="15153"/>
                    <a:pt x="21600" y="21600"/>
                  </a:cubicBezTo>
                </a:path>
              </a:pathLst>
            </a:custGeom>
            <a:noFill/>
            <a:ln w="127000" cap="flat">
              <a:solidFill>
                <a:srgbClr val="000000"/>
              </a:solidFill>
              <a:prstDash val="solid"/>
              <a:miter lim="400000"/>
            </a:ln>
            <a:effectLst/>
          </p:spPr>
          <p:txBody>
            <a:bodyPr wrap="square" lIns="0" tIns="0" rIns="0" bIns="0" numCol="1" anchor="ctr">
              <a:noAutofit/>
            </a:bodyPr>
            <a:lstStyle/>
            <a:p>
              <a:pPr lvl="0">
                <a:defRPr>
                  <a:latin typeface="Gill Sans"/>
                  <a:ea typeface="Gill Sans"/>
                  <a:cs typeface="Gill Sans"/>
                  <a:sym typeface="Gill Sans"/>
                </a:defRPr>
              </a:pPr>
              <a:endParaRPr/>
            </a:p>
          </p:txBody>
        </p:sp>
      </p:grpSp>
      <p:grpSp>
        <p:nvGrpSpPr>
          <p:cNvPr id="565" name="Group 565"/>
          <p:cNvGrpSpPr/>
          <p:nvPr/>
        </p:nvGrpSpPr>
        <p:grpSpPr>
          <a:xfrm>
            <a:off x="2443843" y="2769326"/>
            <a:ext cx="250371" cy="376617"/>
            <a:chOff x="0" y="0"/>
            <a:chExt cx="584200" cy="732309"/>
          </a:xfrm>
        </p:grpSpPr>
        <p:sp>
          <p:nvSpPr>
            <p:cNvPr id="563" name="Shape 563"/>
            <p:cNvSpPr/>
            <p:nvPr/>
          </p:nvSpPr>
          <p:spPr>
            <a:xfrm>
              <a:off x="0" y="262409"/>
              <a:ext cx="584200" cy="469901"/>
            </a:xfrm>
            <a:prstGeom prst="roundRect">
              <a:avLst>
                <a:gd name="adj" fmla="val 31095"/>
              </a:avLst>
            </a:prstGeom>
            <a:solidFill>
              <a:srgbClr val="000000"/>
            </a:solidFill>
            <a:ln w="25400" cap="flat">
              <a:solidFill>
                <a:srgbClr val="000000"/>
              </a:solidFill>
              <a:prstDash val="solid"/>
              <a:miter lim="400000"/>
            </a:ln>
            <a:effectLst/>
          </p:spPr>
          <p:txBody>
            <a:bodyPr wrap="square" lIns="0" tIns="0" rIns="0" bIns="0" numCol="1" anchor="ctr">
              <a:noAutofit/>
            </a:bodyP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64" name="Shape 564"/>
            <p:cNvSpPr/>
            <p:nvPr/>
          </p:nvSpPr>
          <p:spPr>
            <a:xfrm>
              <a:off x="137082" y="0"/>
              <a:ext cx="315469" cy="282476"/>
            </a:xfrm>
            <a:custGeom>
              <a:avLst/>
              <a:gdLst/>
              <a:ahLst/>
              <a:cxnLst>
                <a:cxn ang="0">
                  <a:pos x="wd2" y="hd2"/>
                </a:cxn>
                <a:cxn ang="5400000">
                  <a:pos x="wd2" y="hd2"/>
                </a:cxn>
                <a:cxn ang="10800000">
                  <a:pos x="wd2" y="hd2"/>
                </a:cxn>
                <a:cxn ang="16200000">
                  <a:pos x="wd2" y="hd2"/>
                </a:cxn>
              </a:cxnLst>
              <a:rect l="0" t="0" r="r" b="b"/>
              <a:pathLst>
                <a:path w="21600" h="21600" extrusionOk="0">
                  <a:moveTo>
                    <a:pt x="0" y="21398"/>
                  </a:moveTo>
                  <a:cubicBezTo>
                    <a:pt x="0" y="14787"/>
                    <a:pt x="500" y="0"/>
                    <a:pt x="10748" y="0"/>
                  </a:cubicBezTo>
                  <a:cubicBezTo>
                    <a:pt x="20996" y="0"/>
                    <a:pt x="21600" y="15153"/>
                    <a:pt x="21600" y="21600"/>
                  </a:cubicBezTo>
                </a:path>
              </a:pathLst>
            </a:custGeom>
            <a:noFill/>
            <a:ln w="127000" cap="flat">
              <a:solidFill>
                <a:srgbClr val="000000"/>
              </a:solidFill>
              <a:prstDash val="solid"/>
              <a:miter lim="400000"/>
            </a:ln>
            <a:effectLst/>
          </p:spPr>
          <p:txBody>
            <a:bodyPr wrap="square" lIns="0" tIns="0" rIns="0" bIns="0" numCol="1" anchor="ctr">
              <a:noAutofit/>
            </a:bodyPr>
            <a:lstStyle/>
            <a:p>
              <a:pPr lvl="0">
                <a:defRPr>
                  <a:latin typeface="Gill Sans"/>
                  <a:ea typeface="Gill Sans"/>
                  <a:cs typeface="Gill Sans"/>
                  <a:sym typeface="Gill Sans"/>
                </a:defRPr>
              </a:pPr>
              <a:endParaRPr/>
            </a:p>
          </p:txBody>
        </p:sp>
      </p:grpSp>
      <p:grpSp>
        <p:nvGrpSpPr>
          <p:cNvPr id="587" name="Group 587"/>
          <p:cNvGrpSpPr/>
          <p:nvPr/>
        </p:nvGrpSpPr>
        <p:grpSpPr>
          <a:xfrm>
            <a:off x="2639786" y="3801401"/>
            <a:ext cx="3864429" cy="2828000"/>
            <a:chOff x="-215900" y="-22443"/>
            <a:chExt cx="9017000" cy="5498887"/>
          </a:xfrm>
        </p:grpSpPr>
        <p:grpSp>
          <p:nvGrpSpPr>
            <p:cNvPr id="583" name="Group 583"/>
            <p:cNvGrpSpPr/>
            <p:nvPr/>
          </p:nvGrpSpPr>
          <p:grpSpPr>
            <a:xfrm>
              <a:off x="-215900" y="1564843"/>
              <a:ext cx="9017000" cy="3911601"/>
              <a:chOff x="-215900" y="-139700"/>
              <a:chExt cx="9017000" cy="3911600"/>
            </a:xfrm>
          </p:grpSpPr>
          <p:pic>
            <p:nvPicPr>
              <p:cNvPr id="566" name="Picture 565"/>
              <p:cNvPicPr/>
              <p:nvPr/>
            </p:nvPicPr>
            <p:blipFill>
              <a:blip r:embed="rId2">
                <a:extLst/>
              </a:blip>
              <a:stretch>
                <a:fillRect/>
              </a:stretch>
            </p:blipFill>
            <p:spPr>
              <a:xfrm>
                <a:off x="-215900" y="-139700"/>
                <a:ext cx="9017000" cy="3911600"/>
              </a:xfrm>
              <a:prstGeom prst="rect">
                <a:avLst/>
              </a:prstGeom>
              <a:effectLst>
                <a:outerShdw blurRad="127000" dist="76200" dir="2700000" rotWithShape="0">
                  <a:srgbClr val="000000">
                    <a:alpha val="75000"/>
                  </a:srgbClr>
                </a:outerShdw>
              </a:effectLst>
            </p:spPr>
          </p:pic>
          <p:sp>
            <p:nvSpPr>
              <p:cNvPr id="567" name="Shape 567"/>
              <p:cNvSpPr/>
              <p:nvPr/>
            </p:nvSpPr>
            <p:spPr>
              <a:xfrm>
                <a:off x="5472827" y="1661308"/>
                <a:ext cx="1059495" cy="4"/>
              </a:xfrm>
              <a:prstGeom prst="line">
                <a:avLst/>
              </a:prstGeom>
              <a:solidFill>
                <a:srgbClr val="FFFFFF"/>
              </a:solidFill>
              <a:ln w="25400" cap="flat">
                <a:solidFill>
                  <a:srgbClr val="000000"/>
                </a:solidFill>
                <a:prstDash val="solid"/>
                <a:miter lim="400000"/>
              </a:ln>
              <a:effectLst/>
            </p:spPr>
            <p:txBody>
              <a:bodyPr wrap="square" lIns="0" tIns="0" rIns="0" bIns="0" numCol="1" anchor="ctr">
                <a:noAutofit/>
              </a:bodyPr>
              <a:lstStyle/>
              <a:p>
                <a:pPr defTabSz="210998">
                  <a:defRPr sz="1200">
                    <a:latin typeface="Helvetica"/>
                    <a:ea typeface="Helvetica"/>
                    <a:cs typeface="Helvetica"/>
                    <a:sym typeface="Helvetica"/>
                  </a:defRPr>
                </a:pPr>
                <a:endParaRPr/>
              </a:p>
            </p:txBody>
          </p:sp>
          <p:sp>
            <p:nvSpPr>
              <p:cNvPr id="568" name="Shape 568"/>
              <p:cNvSpPr/>
              <p:nvPr/>
            </p:nvSpPr>
            <p:spPr>
              <a:xfrm>
                <a:off x="4535769" y="960780"/>
                <a:ext cx="990109" cy="1402708"/>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9D99FE"/>
              </a:solidFill>
              <a:ln w="25400" cap="flat">
                <a:solidFill>
                  <a:srgbClr val="000000"/>
                </a:solidFill>
                <a:prstDash val="solid"/>
                <a:miter lim="400000"/>
              </a:ln>
              <a:effectLst/>
            </p:spPr>
            <p:txBody>
              <a:bodyPr wrap="square" lIns="0" tIns="0" rIns="0" bIns="0" numCol="1" anchor="ctr">
                <a:noAutofit/>
              </a:bodyPr>
              <a:lstStyle/>
              <a:p>
                <a:pPr lvl="0">
                  <a:defRPr>
                    <a:latin typeface="Gill Sans"/>
                    <a:ea typeface="Gill Sans"/>
                    <a:cs typeface="Gill Sans"/>
                    <a:sym typeface="Gill Sans"/>
                  </a:defRPr>
                </a:pPr>
                <a:endParaRPr/>
              </a:p>
            </p:txBody>
          </p:sp>
          <p:sp>
            <p:nvSpPr>
              <p:cNvPr id="569" name="Shape 569"/>
              <p:cNvSpPr/>
              <p:nvPr/>
            </p:nvSpPr>
            <p:spPr>
              <a:xfrm flipV="1">
                <a:off x="4470052" y="1660224"/>
                <a:ext cx="202541" cy="2"/>
              </a:xfrm>
              <a:prstGeom prst="line">
                <a:avLst/>
              </a:prstGeom>
              <a:solidFill>
                <a:srgbClr val="FFFFFF"/>
              </a:solidFill>
              <a:ln w="25400" cap="flat">
                <a:solidFill>
                  <a:srgbClr val="000000"/>
                </a:solidFill>
                <a:prstDash val="solid"/>
                <a:miter lim="400000"/>
              </a:ln>
              <a:effectLst/>
            </p:spPr>
            <p:txBody>
              <a:bodyPr wrap="square" lIns="0" tIns="0" rIns="0" bIns="0" numCol="1" anchor="ctr">
                <a:noAutofit/>
              </a:bodyPr>
              <a:lstStyle/>
              <a:p>
                <a:pPr defTabSz="210998">
                  <a:defRPr sz="1200">
                    <a:latin typeface="Helvetica"/>
                    <a:ea typeface="Helvetica"/>
                    <a:cs typeface="Helvetica"/>
                    <a:sym typeface="Helvetica"/>
                  </a:defRPr>
                </a:pPr>
                <a:endParaRPr/>
              </a:p>
            </p:txBody>
          </p:sp>
          <p:sp>
            <p:nvSpPr>
              <p:cNvPr id="570" name="Shape 570"/>
              <p:cNvSpPr/>
              <p:nvPr/>
            </p:nvSpPr>
            <p:spPr>
              <a:xfrm>
                <a:off x="3584019" y="960780"/>
                <a:ext cx="990109" cy="1402708"/>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9D99FE"/>
              </a:solidFill>
              <a:ln w="25400" cap="flat">
                <a:solidFill>
                  <a:srgbClr val="000000"/>
                </a:solidFill>
                <a:prstDash val="solid"/>
                <a:miter lim="400000"/>
              </a:ln>
              <a:effectLst/>
            </p:spPr>
            <p:txBody>
              <a:bodyPr wrap="square" lIns="0" tIns="0" rIns="0" bIns="0" numCol="1" anchor="ctr">
                <a:noAutofit/>
              </a:bodyPr>
              <a:lstStyle/>
              <a:p>
                <a:pPr lvl="0">
                  <a:defRPr>
                    <a:latin typeface="Gill Sans"/>
                    <a:ea typeface="Gill Sans"/>
                    <a:cs typeface="Gill Sans"/>
                    <a:sym typeface="Gill Sans"/>
                  </a:defRPr>
                </a:pPr>
                <a:endParaRPr/>
              </a:p>
            </p:txBody>
          </p:sp>
          <p:sp>
            <p:nvSpPr>
              <p:cNvPr id="571" name="Shape 571"/>
              <p:cNvSpPr/>
              <p:nvPr/>
            </p:nvSpPr>
            <p:spPr>
              <a:xfrm>
                <a:off x="5699009" y="46927"/>
                <a:ext cx="141000" cy="3226601"/>
              </a:xfrm>
              <a:prstGeom prst="rect">
                <a:avLst/>
              </a:prstGeom>
              <a:solidFill>
                <a:srgbClr val="9D99FE"/>
              </a:solidFill>
              <a:ln w="25400" cap="flat">
                <a:solidFill>
                  <a:srgbClr val="000000"/>
                </a:solidFill>
                <a:prstDash val="solid"/>
                <a:miter lim="400000"/>
              </a:ln>
              <a:effectLst/>
            </p:spPr>
            <p:txBody>
              <a:bodyPr wrap="square" lIns="0" tIns="0" rIns="0" bIns="0" numCol="1" anchor="ctr">
                <a:noAutofit/>
              </a:bodyP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72" name="Shape 572"/>
              <p:cNvSpPr/>
              <p:nvPr/>
            </p:nvSpPr>
            <p:spPr>
              <a:xfrm>
                <a:off x="6072669" y="46927"/>
                <a:ext cx="141001" cy="3226601"/>
              </a:xfrm>
              <a:prstGeom prst="rect">
                <a:avLst/>
              </a:prstGeom>
              <a:solidFill>
                <a:srgbClr val="9D99FE"/>
              </a:solidFill>
              <a:ln w="25400" cap="flat">
                <a:solidFill>
                  <a:srgbClr val="000000"/>
                </a:solidFill>
                <a:prstDash val="solid"/>
                <a:miter lim="400000"/>
              </a:ln>
              <a:effectLst/>
            </p:spPr>
            <p:txBody>
              <a:bodyPr wrap="square" lIns="0" tIns="0" rIns="0" bIns="0" numCol="1" anchor="ctr">
                <a:noAutofit/>
              </a:bodyP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73" name="Shape 573"/>
              <p:cNvSpPr/>
              <p:nvPr/>
            </p:nvSpPr>
            <p:spPr>
              <a:xfrm>
                <a:off x="6445713" y="1074288"/>
                <a:ext cx="142205" cy="1171876"/>
              </a:xfrm>
              <a:prstGeom prst="rect">
                <a:avLst/>
              </a:prstGeom>
              <a:solidFill>
                <a:srgbClr val="9D99FE"/>
              </a:solidFill>
              <a:ln w="25400" cap="flat">
                <a:solidFill>
                  <a:srgbClr val="000000"/>
                </a:solidFill>
                <a:prstDash val="solid"/>
                <a:miter lim="400000"/>
              </a:ln>
              <a:effectLst/>
            </p:spPr>
            <p:txBody>
              <a:bodyPr wrap="square" lIns="0" tIns="0" rIns="0" bIns="0" numCol="1" anchor="ctr">
                <a:noAutofit/>
              </a:bodyP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74" name="Shape 574"/>
              <p:cNvSpPr/>
              <p:nvPr/>
            </p:nvSpPr>
            <p:spPr>
              <a:xfrm flipV="1">
                <a:off x="3522026" y="1660224"/>
                <a:ext cx="202541" cy="2"/>
              </a:xfrm>
              <a:prstGeom prst="line">
                <a:avLst/>
              </a:prstGeom>
              <a:solidFill>
                <a:srgbClr val="FFFFFF"/>
              </a:solidFill>
              <a:ln w="25400" cap="flat">
                <a:solidFill>
                  <a:srgbClr val="000000"/>
                </a:solidFill>
                <a:prstDash val="solid"/>
                <a:miter lim="400000"/>
              </a:ln>
              <a:effectLst/>
            </p:spPr>
            <p:txBody>
              <a:bodyPr wrap="square" lIns="0" tIns="0" rIns="0" bIns="0" numCol="1" anchor="ctr">
                <a:noAutofit/>
              </a:bodyPr>
              <a:lstStyle/>
              <a:p>
                <a:pPr defTabSz="210998">
                  <a:defRPr sz="1200">
                    <a:latin typeface="Helvetica"/>
                    <a:ea typeface="Helvetica"/>
                    <a:cs typeface="Helvetica"/>
                    <a:sym typeface="Helvetica"/>
                  </a:defRPr>
                </a:pPr>
                <a:endParaRPr/>
              </a:p>
            </p:txBody>
          </p:sp>
          <p:sp>
            <p:nvSpPr>
              <p:cNvPr id="575" name="Shape 575"/>
              <p:cNvSpPr/>
              <p:nvPr/>
            </p:nvSpPr>
            <p:spPr>
              <a:xfrm>
                <a:off x="2626571" y="958614"/>
                <a:ext cx="990109" cy="1402708"/>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9D99FE"/>
              </a:solidFill>
              <a:ln w="25400" cap="flat">
                <a:solidFill>
                  <a:srgbClr val="000000"/>
                </a:solidFill>
                <a:prstDash val="solid"/>
                <a:miter lim="400000"/>
              </a:ln>
              <a:effectLst/>
            </p:spPr>
            <p:txBody>
              <a:bodyPr wrap="square" lIns="0" tIns="0" rIns="0" bIns="0" numCol="1" anchor="ctr">
                <a:noAutofit/>
              </a:bodyPr>
              <a:lstStyle/>
              <a:p>
                <a:pPr lvl="0">
                  <a:defRPr>
                    <a:latin typeface="Gill Sans"/>
                    <a:ea typeface="Gill Sans"/>
                    <a:cs typeface="Gill Sans"/>
                    <a:sym typeface="Gill Sans"/>
                  </a:defRPr>
                </a:pPr>
                <a:endParaRPr/>
              </a:p>
            </p:txBody>
          </p:sp>
          <p:sp>
            <p:nvSpPr>
              <p:cNvPr id="576" name="Shape 576"/>
              <p:cNvSpPr/>
              <p:nvPr/>
            </p:nvSpPr>
            <p:spPr>
              <a:xfrm flipV="1">
                <a:off x="2574001" y="1660224"/>
                <a:ext cx="202540" cy="2"/>
              </a:xfrm>
              <a:prstGeom prst="line">
                <a:avLst/>
              </a:prstGeom>
              <a:solidFill>
                <a:srgbClr val="FFFFFF"/>
              </a:solidFill>
              <a:ln w="25400" cap="flat">
                <a:solidFill>
                  <a:srgbClr val="000000"/>
                </a:solidFill>
                <a:prstDash val="solid"/>
                <a:miter lim="400000"/>
              </a:ln>
              <a:effectLst/>
            </p:spPr>
            <p:txBody>
              <a:bodyPr wrap="square" lIns="0" tIns="0" rIns="0" bIns="0" numCol="1" anchor="ctr">
                <a:noAutofit/>
              </a:bodyPr>
              <a:lstStyle/>
              <a:p>
                <a:pPr defTabSz="210998">
                  <a:defRPr sz="1200">
                    <a:latin typeface="Helvetica"/>
                    <a:ea typeface="Helvetica"/>
                    <a:cs typeface="Helvetica"/>
                    <a:sym typeface="Helvetica"/>
                  </a:defRPr>
                </a:pPr>
                <a:endParaRPr/>
              </a:p>
            </p:txBody>
          </p:sp>
          <p:sp>
            <p:nvSpPr>
              <p:cNvPr id="577" name="Shape 577"/>
              <p:cNvSpPr/>
              <p:nvPr/>
            </p:nvSpPr>
            <p:spPr>
              <a:xfrm>
                <a:off x="1587119" y="741211"/>
                <a:ext cx="1067947" cy="1843410"/>
              </a:xfrm>
              <a:custGeom>
                <a:avLst/>
                <a:gdLst/>
                <a:ahLst/>
                <a:cxnLst>
                  <a:cxn ang="0">
                    <a:pos x="wd2" y="hd2"/>
                  </a:cxn>
                  <a:cxn ang="5400000">
                    <a:pos x="wd2" y="hd2"/>
                  </a:cxn>
                  <a:cxn ang="10800000">
                    <a:pos x="wd2" y="hd2"/>
                  </a:cxn>
                  <a:cxn ang="16200000">
                    <a:pos x="wd2" y="hd2"/>
                  </a:cxn>
                </a:cxnLst>
                <a:rect l="0" t="0" r="r" b="b"/>
                <a:pathLst>
                  <a:path w="21600" h="21600" extrusionOk="0">
                    <a:moveTo>
                      <a:pt x="6880" y="8174"/>
                    </a:moveTo>
                    <a:lnTo>
                      <a:pt x="6880" y="21600"/>
                    </a:lnTo>
                    <a:lnTo>
                      <a:pt x="0" y="13463"/>
                    </a:lnTo>
                    <a:lnTo>
                      <a:pt x="0" y="25"/>
                    </a:lnTo>
                    <a:lnTo>
                      <a:pt x="6880" y="8174"/>
                    </a:lnTo>
                    <a:lnTo>
                      <a:pt x="0" y="0"/>
                    </a:lnTo>
                    <a:lnTo>
                      <a:pt x="14716" y="24"/>
                    </a:lnTo>
                    <a:lnTo>
                      <a:pt x="21600" y="8174"/>
                    </a:lnTo>
                    <a:lnTo>
                      <a:pt x="6880" y="8174"/>
                    </a:lnTo>
                    <a:lnTo>
                      <a:pt x="21567" y="8174"/>
                    </a:lnTo>
                    <a:lnTo>
                      <a:pt x="21567" y="21600"/>
                    </a:lnTo>
                    <a:lnTo>
                      <a:pt x="6880" y="21600"/>
                    </a:lnTo>
                    <a:lnTo>
                      <a:pt x="6880" y="8174"/>
                    </a:lnTo>
                    <a:close/>
                  </a:path>
                </a:pathLst>
              </a:custGeom>
              <a:solidFill>
                <a:srgbClr val="9D99FE"/>
              </a:solidFill>
              <a:ln w="25400" cap="flat">
                <a:solidFill>
                  <a:srgbClr val="000000"/>
                </a:solidFill>
                <a:prstDash val="solid"/>
                <a:miter lim="400000"/>
              </a:ln>
              <a:effectLst/>
            </p:spPr>
            <p:txBody>
              <a:bodyPr wrap="square" lIns="0" tIns="0" rIns="0" bIns="0" numCol="1" anchor="ctr">
                <a:noAutofit/>
              </a:bodyPr>
              <a:lstStyle/>
              <a:p>
                <a:pPr lvl="0">
                  <a:defRPr>
                    <a:latin typeface="Gill Sans"/>
                    <a:ea typeface="Gill Sans"/>
                    <a:cs typeface="Gill Sans"/>
                    <a:sym typeface="Gill Sans"/>
                  </a:defRPr>
                </a:pPr>
                <a:endParaRPr/>
              </a:p>
            </p:txBody>
          </p:sp>
          <p:sp>
            <p:nvSpPr>
              <p:cNvPr id="578" name="Shape 578"/>
              <p:cNvSpPr/>
              <p:nvPr/>
            </p:nvSpPr>
            <p:spPr>
              <a:xfrm flipV="1">
                <a:off x="1573307" y="1660224"/>
                <a:ext cx="202540" cy="2"/>
              </a:xfrm>
              <a:prstGeom prst="line">
                <a:avLst/>
              </a:prstGeom>
              <a:solidFill>
                <a:srgbClr val="FFFFFF"/>
              </a:solidFill>
              <a:ln w="25400" cap="flat">
                <a:solidFill>
                  <a:srgbClr val="000000"/>
                </a:solidFill>
                <a:prstDash val="solid"/>
                <a:miter lim="400000"/>
              </a:ln>
              <a:effectLst/>
            </p:spPr>
            <p:txBody>
              <a:bodyPr wrap="square" lIns="0" tIns="0" rIns="0" bIns="0" numCol="1" anchor="ctr">
                <a:noAutofit/>
              </a:bodyPr>
              <a:lstStyle/>
              <a:p>
                <a:pPr defTabSz="210998">
                  <a:defRPr sz="1200">
                    <a:latin typeface="Helvetica"/>
                    <a:ea typeface="Helvetica"/>
                    <a:cs typeface="Helvetica"/>
                    <a:sym typeface="Helvetica"/>
                  </a:defRPr>
                </a:pPr>
                <a:endParaRPr/>
              </a:p>
            </p:txBody>
          </p:sp>
          <p:sp>
            <p:nvSpPr>
              <p:cNvPr id="579" name="Shape 579"/>
              <p:cNvSpPr/>
              <p:nvPr/>
            </p:nvSpPr>
            <p:spPr>
              <a:xfrm>
                <a:off x="843012" y="428142"/>
                <a:ext cx="860344" cy="2465784"/>
              </a:xfrm>
              <a:custGeom>
                <a:avLst/>
                <a:gdLst/>
                <a:ahLst/>
                <a:cxnLst>
                  <a:cxn ang="0">
                    <a:pos x="wd2" y="hd2"/>
                  </a:cxn>
                  <a:cxn ang="5400000">
                    <a:pos x="wd2" y="hd2"/>
                  </a:cxn>
                  <a:cxn ang="10800000">
                    <a:pos x="wd2" y="hd2"/>
                  </a:cxn>
                  <a:cxn ang="16200000">
                    <a:pos x="wd2" y="hd2"/>
                  </a:cxn>
                </a:cxnLst>
                <a:rect l="0" t="0" r="r" b="b"/>
                <a:pathLst>
                  <a:path w="21600" h="21600" extrusionOk="0">
                    <a:moveTo>
                      <a:pt x="11292" y="8176"/>
                    </a:moveTo>
                    <a:lnTo>
                      <a:pt x="11390" y="21600"/>
                    </a:lnTo>
                    <a:lnTo>
                      <a:pt x="0" y="13424"/>
                    </a:lnTo>
                    <a:lnTo>
                      <a:pt x="0" y="25"/>
                    </a:lnTo>
                    <a:lnTo>
                      <a:pt x="11292" y="8176"/>
                    </a:lnTo>
                    <a:lnTo>
                      <a:pt x="0" y="0"/>
                    </a:lnTo>
                    <a:lnTo>
                      <a:pt x="10262" y="1"/>
                    </a:lnTo>
                    <a:lnTo>
                      <a:pt x="21558" y="8176"/>
                    </a:lnTo>
                    <a:lnTo>
                      <a:pt x="11292" y="8176"/>
                    </a:lnTo>
                    <a:lnTo>
                      <a:pt x="21600" y="8176"/>
                    </a:lnTo>
                    <a:lnTo>
                      <a:pt x="21558" y="21600"/>
                    </a:lnTo>
                    <a:lnTo>
                      <a:pt x="11390" y="21600"/>
                    </a:lnTo>
                    <a:lnTo>
                      <a:pt x="11292" y="8176"/>
                    </a:lnTo>
                    <a:close/>
                  </a:path>
                </a:pathLst>
              </a:custGeom>
              <a:solidFill>
                <a:srgbClr val="9D99FE"/>
              </a:solidFill>
              <a:ln w="25400" cap="flat">
                <a:solidFill>
                  <a:srgbClr val="000000"/>
                </a:solidFill>
                <a:prstDash val="solid"/>
                <a:miter lim="400000"/>
              </a:ln>
              <a:effectLst/>
            </p:spPr>
            <p:txBody>
              <a:bodyPr wrap="square" lIns="0" tIns="0" rIns="0" bIns="0" numCol="1" anchor="ctr">
                <a:noAutofit/>
              </a:bodyPr>
              <a:lstStyle/>
              <a:p>
                <a:pPr lvl="0">
                  <a:defRPr>
                    <a:latin typeface="Gill Sans"/>
                    <a:ea typeface="Gill Sans"/>
                    <a:cs typeface="Gill Sans"/>
                    <a:sym typeface="Gill Sans"/>
                  </a:defRPr>
                </a:pPr>
                <a:endParaRPr/>
              </a:p>
            </p:txBody>
          </p:sp>
          <p:sp>
            <p:nvSpPr>
              <p:cNvPr id="580" name="Shape 580"/>
              <p:cNvSpPr/>
              <p:nvPr/>
            </p:nvSpPr>
            <p:spPr>
              <a:xfrm flipV="1">
                <a:off x="941289" y="1660224"/>
                <a:ext cx="202541" cy="2"/>
              </a:xfrm>
              <a:prstGeom prst="line">
                <a:avLst/>
              </a:prstGeom>
              <a:solidFill>
                <a:srgbClr val="FFFFFF"/>
              </a:solidFill>
              <a:ln w="25400" cap="flat">
                <a:solidFill>
                  <a:srgbClr val="000000"/>
                </a:solidFill>
                <a:prstDash val="solid"/>
                <a:miter lim="400000"/>
              </a:ln>
              <a:effectLst/>
            </p:spPr>
            <p:txBody>
              <a:bodyPr wrap="square" lIns="0" tIns="0" rIns="0" bIns="0" numCol="1" anchor="ctr">
                <a:noAutofit/>
              </a:bodyPr>
              <a:lstStyle/>
              <a:p>
                <a:pPr defTabSz="210998">
                  <a:defRPr sz="1200">
                    <a:latin typeface="Helvetica"/>
                    <a:ea typeface="Helvetica"/>
                    <a:cs typeface="Helvetica"/>
                    <a:sym typeface="Helvetica"/>
                  </a:defRPr>
                </a:pPr>
                <a:endParaRPr/>
              </a:p>
            </p:txBody>
          </p:sp>
          <p:sp>
            <p:nvSpPr>
              <p:cNvPr id="581" name="Shape 581"/>
              <p:cNvSpPr/>
              <p:nvPr/>
            </p:nvSpPr>
            <p:spPr>
              <a:xfrm>
                <a:off x="298739" y="68016"/>
                <a:ext cx="728041" cy="3184415"/>
              </a:xfrm>
              <a:custGeom>
                <a:avLst/>
                <a:gdLst/>
                <a:ahLst/>
                <a:cxnLst>
                  <a:cxn ang="0">
                    <a:pos x="wd2" y="hd2"/>
                  </a:cxn>
                  <a:cxn ang="5400000">
                    <a:pos x="wd2" y="hd2"/>
                  </a:cxn>
                  <a:cxn ang="10800000">
                    <a:pos x="wd2" y="hd2"/>
                  </a:cxn>
                  <a:cxn ang="16200000">
                    <a:pos x="wd2" y="hd2"/>
                  </a:cxn>
                </a:cxnLst>
                <a:rect l="0" t="0" r="r" b="b"/>
                <a:pathLst>
                  <a:path w="21600" h="21600" extrusionOk="0">
                    <a:moveTo>
                      <a:pt x="17361" y="8201"/>
                    </a:moveTo>
                    <a:lnTo>
                      <a:pt x="17361" y="21600"/>
                    </a:lnTo>
                    <a:lnTo>
                      <a:pt x="0" y="13424"/>
                    </a:lnTo>
                    <a:lnTo>
                      <a:pt x="0" y="25"/>
                    </a:lnTo>
                    <a:lnTo>
                      <a:pt x="17361" y="8201"/>
                    </a:lnTo>
                    <a:lnTo>
                      <a:pt x="0" y="0"/>
                    </a:lnTo>
                    <a:lnTo>
                      <a:pt x="4174" y="0"/>
                    </a:lnTo>
                    <a:lnTo>
                      <a:pt x="21600" y="8201"/>
                    </a:lnTo>
                    <a:lnTo>
                      <a:pt x="17361" y="8201"/>
                    </a:lnTo>
                    <a:lnTo>
                      <a:pt x="21544" y="8201"/>
                    </a:lnTo>
                    <a:lnTo>
                      <a:pt x="21544" y="21600"/>
                    </a:lnTo>
                    <a:lnTo>
                      <a:pt x="17361" y="21600"/>
                    </a:lnTo>
                    <a:lnTo>
                      <a:pt x="17361" y="8201"/>
                    </a:lnTo>
                    <a:close/>
                  </a:path>
                </a:pathLst>
              </a:custGeom>
              <a:solidFill>
                <a:srgbClr val="9D99FE"/>
              </a:solidFill>
              <a:ln w="25400" cap="flat">
                <a:solidFill>
                  <a:srgbClr val="000000"/>
                </a:solidFill>
                <a:prstDash val="solid"/>
                <a:miter lim="400000"/>
              </a:ln>
              <a:effectLst/>
            </p:spPr>
            <p:txBody>
              <a:bodyPr wrap="square" lIns="0" tIns="0" rIns="0" bIns="0" numCol="1" anchor="ctr">
                <a:noAutofit/>
              </a:bodyPr>
              <a:lstStyle/>
              <a:p>
                <a:pPr lvl="0">
                  <a:defRPr>
                    <a:latin typeface="Gill Sans"/>
                    <a:ea typeface="Gill Sans"/>
                    <a:cs typeface="Gill Sans"/>
                    <a:sym typeface="Gill Sans"/>
                  </a:defRPr>
                </a:pPr>
                <a:endParaRPr/>
              </a:p>
            </p:txBody>
          </p:sp>
          <p:sp>
            <p:nvSpPr>
              <p:cNvPr id="582" name="Shape 582"/>
              <p:cNvSpPr/>
              <p:nvPr/>
            </p:nvSpPr>
            <p:spPr>
              <a:xfrm>
                <a:off x="6907420" y="1363826"/>
                <a:ext cx="1790701" cy="6985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4000"/>
                </a:lvl1pPr>
              </a:lstStyle>
              <a:p>
                <a:pPr lvl="0">
                  <a:defRPr sz="1800"/>
                </a:pPr>
                <a:r>
                  <a:rPr sz="1800"/>
                  <a:t>baseB</a:t>
                </a:r>
              </a:p>
            </p:txBody>
          </p:sp>
        </p:grpSp>
        <p:grpSp>
          <p:nvGrpSpPr>
            <p:cNvPr id="586" name="Group 586"/>
            <p:cNvGrpSpPr/>
            <p:nvPr/>
          </p:nvGrpSpPr>
          <p:grpSpPr>
            <a:xfrm>
              <a:off x="863329" y="-22443"/>
              <a:ext cx="5012217" cy="1334737"/>
              <a:chOff x="0" y="-22443"/>
              <a:chExt cx="5012215" cy="1334736"/>
            </a:xfrm>
          </p:grpSpPr>
          <p:sp>
            <p:nvSpPr>
              <p:cNvPr id="584" name="Shape 584"/>
              <p:cNvSpPr/>
              <p:nvPr/>
            </p:nvSpPr>
            <p:spPr>
              <a:xfrm>
                <a:off x="0" y="-22443"/>
                <a:ext cx="3972444" cy="97747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lvl="0">
                  <a:defRPr sz="1800"/>
                </a:pPr>
                <a:r>
                  <a:rPr sz="2600" dirty="0"/>
                  <a:t>Compare to</a:t>
                </a:r>
              </a:p>
            </p:txBody>
          </p:sp>
          <p:sp>
            <p:nvSpPr>
              <p:cNvPr id="585" name="Shape 585"/>
              <p:cNvSpPr/>
              <p:nvPr/>
            </p:nvSpPr>
            <p:spPr>
              <a:xfrm>
                <a:off x="3946023" y="550803"/>
                <a:ext cx="1066192" cy="761490"/>
              </a:xfrm>
              <a:custGeom>
                <a:avLst/>
                <a:gdLst/>
                <a:ahLst/>
                <a:cxnLst>
                  <a:cxn ang="0">
                    <a:pos x="wd2" y="hd2"/>
                  </a:cxn>
                  <a:cxn ang="5400000">
                    <a:pos x="wd2" y="hd2"/>
                  </a:cxn>
                  <a:cxn ang="10800000">
                    <a:pos x="wd2" y="hd2"/>
                  </a:cxn>
                  <a:cxn ang="16200000">
                    <a:pos x="wd2" y="hd2"/>
                  </a:cxn>
                </a:cxnLst>
                <a:rect l="0" t="0" r="r" b="b"/>
                <a:pathLst>
                  <a:path w="21448" h="21600" extrusionOk="0">
                    <a:moveTo>
                      <a:pt x="0" y="0"/>
                    </a:moveTo>
                    <a:cubicBezTo>
                      <a:pt x="7385" y="0"/>
                      <a:pt x="21600" y="1637"/>
                      <a:pt x="21447" y="21600"/>
                    </a:cubicBezTo>
                  </a:path>
                </a:pathLst>
              </a:custGeom>
              <a:noFill/>
              <a:ln w="63500" cap="flat">
                <a:solidFill>
                  <a:srgbClr val="000000"/>
                </a:solidFill>
                <a:prstDash val="solid"/>
                <a:miter lim="400000"/>
                <a:tailEnd type="stealth" w="med" len="med"/>
              </a:ln>
              <a:effectLst/>
            </p:spPr>
            <p:txBody>
              <a:bodyPr wrap="square" lIns="0" tIns="0" rIns="0" bIns="0" numCol="1" anchor="ctr">
                <a:noAutofit/>
              </a:bodyPr>
              <a:lstStyle/>
              <a:p>
                <a:pPr lvl="0">
                  <a:defRPr>
                    <a:latin typeface="Gill Sans"/>
                    <a:ea typeface="Gill Sans"/>
                    <a:cs typeface="Gill Sans"/>
                    <a:sym typeface="Gill Sans"/>
                  </a:defRPr>
                </a:pPr>
                <a:endParaRPr/>
              </a:p>
            </p:txBody>
          </p:sp>
        </p:grpSp>
      </p:grpSp>
      <p:sp>
        <p:nvSpPr>
          <p:cNvPr id="2" name="Footer Placeholder 1"/>
          <p:cNvSpPr>
            <a:spLocks noGrp="1"/>
          </p:cNvSpPr>
          <p:nvPr>
            <p:ph type="ftr" sz="quarter" idx="11"/>
          </p:nvPr>
        </p:nvSpPr>
        <p:spPr/>
        <p:txBody>
          <a:bodyPr/>
          <a:lstStyle/>
          <a:p>
            <a:r>
              <a:rPr lang="en-US" smtClean="0"/>
              <a:t>slide credit Jason Yosinski</a:t>
            </a:r>
            <a:endParaRPr lang="en-US"/>
          </a:p>
        </p:txBody>
      </p:sp>
    </p:spTree>
    <p:extLst>
      <p:ext uri="{BB962C8B-B14F-4D97-AF65-F5344CB8AC3E}">
        <p14:creationId xmlns:p14="http://schemas.microsoft.com/office/powerpoint/2010/main" val="727629521"/>
      </p:ext>
    </p:extLst>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5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9" name="result_transfer_pres_00_crop.pdf"/>
          <p:cNvPicPr/>
          <p:nvPr/>
        </p:nvPicPr>
        <p:blipFill>
          <a:blip r:embed="rId3">
            <a:extLst/>
          </a:blip>
          <a:stretch>
            <a:fillRect/>
          </a:stretch>
        </p:blipFill>
        <p:spPr>
          <a:xfrm>
            <a:off x="111579" y="137633"/>
            <a:ext cx="8915400" cy="5891916"/>
          </a:xfrm>
          <a:prstGeom prst="rect">
            <a:avLst/>
          </a:prstGeom>
          <a:ln w="12700">
            <a:miter lim="400000"/>
          </a:ln>
        </p:spPr>
      </p:pic>
      <p:sp>
        <p:nvSpPr>
          <p:cNvPr id="590" name="Shape 590"/>
          <p:cNvSpPr/>
          <p:nvPr/>
        </p:nvSpPr>
        <p:spPr>
          <a:xfrm>
            <a:off x="1915886" y="372291"/>
            <a:ext cx="114300" cy="1750423"/>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91" name="Shape 591"/>
          <p:cNvSpPr/>
          <p:nvPr/>
        </p:nvSpPr>
        <p:spPr>
          <a:xfrm>
            <a:off x="1807029" y="372291"/>
            <a:ext cx="108857" cy="1750423"/>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92" name="Shape 592"/>
          <p:cNvSpPr/>
          <p:nvPr/>
        </p:nvSpPr>
        <p:spPr>
          <a:xfrm>
            <a:off x="2030186" y="372291"/>
            <a:ext cx="217714" cy="1750423"/>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93" name="Shape 593"/>
          <p:cNvSpPr/>
          <p:nvPr/>
        </p:nvSpPr>
        <p:spPr>
          <a:xfrm>
            <a:off x="3026229" y="372291"/>
            <a:ext cx="114300" cy="1809206"/>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94" name="Shape 594"/>
          <p:cNvSpPr/>
          <p:nvPr/>
        </p:nvSpPr>
        <p:spPr>
          <a:xfrm>
            <a:off x="2917372" y="372292"/>
            <a:ext cx="108857" cy="1835331"/>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95" name="Shape 595"/>
          <p:cNvSpPr/>
          <p:nvPr/>
        </p:nvSpPr>
        <p:spPr>
          <a:xfrm>
            <a:off x="3140529" y="378823"/>
            <a:ext cx="217714" cy="1750423"/>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96" name="Shape 596"/>
          <p:cNvSpPr/>
          <p:nvPr/>
        </p:nvSpPr>
        <p:spPr>
          <a:xfrm>
            <a:off x="4136571" y="372291"/>
            <a:ext cx="114300" cy="1965961"/>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97" name="Shape 597"/>
          <p:cNvSpPr/>
          <p:nvPr/>
        </p:nvSpPr>
        <p:spPr>
          <a:xfrm>
            <a:off x="4027714" y="372291"/>
            <a:ext cx="108857" cy="1965961"/>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98" name="Shape 598"/>
          <p:cNvSpPr/>
          <p:nvPr/>
        </p:nvSpPr>
        <p:spPr>
          <a:xfrm>
            <a:off x="4250872" y="372291"/>
            <a:ext cx="217714" cy="1965961"/>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99" name="Shape 599"/>
          <p:cNvSpPr/>
          <p:nvPr/>
        </p:nvSpPr>
        <p:spPr>
          <a:xfrm>
            <a:off x="5246914" y="372291"/>
            <a:ext cx="114300" cy="2638696"/>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00" name="Shape 600"/>
          <p:cNvSpPr/>
          <p:nvPr/>
        </p:nvSpPr>
        <p:spPr>
          <a:xfrm>
            <a:off x="5138057" y="372292"/>
            <a:ext cx="108857" cy="2638697"/>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01" name="Shape 601"/>
          <p:cNvSpPr/>
          <p:nvPr/>
        </p:nvSpPr>
        <p:spPr>
          <a:xfrm>
            <a:off x="5361214" y="372291"/>
            <a:ext cx="217714" cy="2638698"/>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02" name="Shape 602"/>
          <p:cNvSpPr/>
          <p:nvPr/>
        </p:nvSpPr>
        <p:spPr>
          <a:xfrm>
            <a:off x="6357257" y="372291"/>
            <a:ext cx="114300" cy="3735976"/>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03" name="Shape 603"/>
          <p:cNvSpPr/>
          <p:nvPr/>
        </p:nvSpPr>
        <p:spPr>
          <a:xfrm>
            <a:off x="6248400" y="372292"/>
            <a:ext cx="108857" cy="3735977"/>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04" name="Shape 604"/>
          <p:cNvSpPr/>
          <p:nvPr/>
        </p:nvSpPr>
        <p:spPr>
          <a:xfrm>
            <a:off x="6471557" y="372292"/>
            <a:ext cx="217714" cy="3735977"/>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05" name="Shape 605"/>
          <p:cNvSpPr/>
          <p:nvPr/>
        </p:nvSpPr>
        <p:spPr>
          <a:xfrm>
            <a:off x="7467600" y="372291"/>
            <a:ext cx="114300" cy="3735976"/>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06" name="Shape 606"/>
          <p:cNvSpPr/>
          <p:nvPr/>
        </p:nvSpPr>
        <p:spPr>
          <a:xfrm>
            <a:off x="7358743" y="372292"/>
            <a:ext cx="108857" cy="3735977"/>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07" name="Shape 607"/>
          <p:cNvSpPr/>
          <p:nvPr/>
        </p:nvSpPr>
        <p:spPr>
          <a:xfrm>
            <a:off x="7581900" y="372292"/>
            <a:ext cx="217714" cy="3735977"/>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08" name="Shape 608"/>
          <p:cNvSpPr/>
          <p:nvPr/>
        </p:nvSpPr>
        <p:spPr>
          <a:xfrm>
            <a:off x="8577943" y="372291"/>
            <a:ext cx="114300" cy="4826726"/>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09" name="Shape 609"/>
          <p:cNvSpPr/>
          <p:nvPr/>
        </p:nvSpPr>
        <p:spPr>
          <a:xfrm>
            <a:off x="8469086" y="372291"/>
            <a:ext cx="108857" cy="4826728"/>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10" name="Shape 610"/>
          <p:cNvSpPr/>
          <p:nvPr/>
        </p:nvSpPr>
        <p:spPr>
          <a:xfrm>
            <a:off x="8692243" y="372292"/>
            <a:ext cx="217714" cy="4826726"/>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11" name="Shape 611"/>
          <p:cNvSpPr/>
          <p:nvPr/>
        </p:nvSpPr>
        <p:spPr>
          <a:xfrm>
            <a:off x="838200" y="5068389"/>
            <a:ext cx="1774371" cy="280851"/>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12" name="Shape 612"/>
          <p:cNvSpPr/>
          <p:nvPr/>
        </p:nvSpPr>
        <p:spPr>
          <a:xfrm>
            <a:off x="838200" y="4741817"/>
            <a:ext cx="1774371" cy="280851"/>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pic>
        <p:nvPicPr>
          <p:cNvPr id="613" name="result_transfer_pres_00_crop.pdf"/>
          <p:cNvPicPr/>
          <p:nvPr/>
        </p:nvPicPr>
        <p:blipFill>
          <a:blip r:embed="rId3">
            <a:extLst/>
          </a:blip>
          <a:srcRect l="29425" t="95999" r="23260"/>
          <a:stretch>
            <a:fillRect/>
          </a:stretch>
        </p:blipFill>
        <p:spPr>
          <a:xfrm>
            <a:off x="1696778" y="5799908"/>
            <a:ext cx="6376371" cy="356318"/>
          </a:xfrm>
          <a:prstGeom prst="rect">
            <a:avLst/>
          </a:prstGeom>
          <a:ln w="12700">
            <a:miter lim="400000"/>
          </a:ln>
        </p:spPr>
      </p:pic>
      <p:sp>
        <p:nvSpPr>
          <p:cNvPr id="2" name="Footer Placeholder 1"/>
          <p:cNvSpPr>
            <a:spLocks noGrp="1"/>
          </p:cNvSpPr>
          <p:nvPr>
            <p:ph type="ftr" sz="quarter" idx="11"/>
          </p:nvPr>
        </p:nvSpPr>
        <p:spPr/>
        <p:txBody>
          <a:bodyPr/>
          <a:lstStyle/>
          <a:p>
            <a:r>
              <a:rPr lang="en-US" smtClean="0"/>
              <a:t>slide credit Jason Yosinski</a:t>
            </a:r>
            <a:endParaRPr lang="en-US"/>
          </a:p>
        </p:txBody>
      </p:sp>
    </p:spTree>
    <p:extLst>
      <p:ext uri="{BB962C8B-B14F-4D97-AF65-F5344CB8AC3E}">
        <p14:creationId xmlns:p14="http://schemas.microsoft.com/office/powerpoint/2010/main" val="141232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iterate>
                                    <p:tmAbs val="0"/>
                                  </p:iterate>
                                  <p:childTnLst>
                                    <p:set>
                                      <p:cBhvr>
                                        <p:cTn id="6" fill="hold">
                                          <p:stCondLst>
                                            <p:cond delay="0"/>
                                          </p:stCondLst>
                                        </p:cTn>
                                        <p:tgtEl>
                                          <p:spTgt spid="6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iterate>
                                    <p:tmAbs val="0"/>
                                  </p:iterate>
                                  <p:childTnLst>
                                    <p:set>
                                      <p:cBhvr>
                                        <p:cTn id="10" fill="hold">
                                          <p:stCondLst>
                                            <p:cond delay="0"/>
                                          </p:stCondLst>
                                        </p:cTn>
                                        <p:tgtEl>
                                          <p:spTgt spid="59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iterate>
                                    <p:tmAbs val="0"/>
                                  </p:iterate>
                                  <p:childTnLst>
                                    <p:set>
                                      <p:cBhvr>
                                        <p:cTn id="14" fill="hold">
                                          <p:stCondLst>
                                            <p:cond delay="0"/>
                                          </p:stCondLst>
                                        </p:cTn>
                                        <p:tgtEl>
                                          <p:spTgt spid="59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iterate>
                                    <p:tmAbs val="0"/>
                                  </p:iterate>
                                  <p:childTnLst>
                                    <p:set>
                                      <p:cBhvr>
                                        <p:cTn id="18" fill="hold">
                                          <p:stCondLst>
                                            <p:cond delay="0"/>
                                          </p:stCondLst>
                                        </p:cTn>
                                        <p:tgtEl>
                                          <p:spTgt spid="59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iterate>
                                    <p:tmAbs val="0"/>
                                  </p:iterate>
                                  <p:childTnLst>
                                    <p:set>
                                      <p:cBhvr>
                                        <p:cTn id="22" fill="hold">
                                          <p:stCondLst>
                                            <p:cond delay="0"/>
                                          </p:stCondLst>
                                        </p:cTn>
                                        <p:tgtEl>
                                          <p:spTgt spid="60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iterate>
                                    <p:tmAbs val="0"/>
                                  </p:iterate>
                                  <p:childTnLst>
                                    <p:set>
                                      <p:cBhvr>
                                        <p:cTn id="26" fill="hold">
                                          <p:stCondLst>
                                            <p:cond delay="0"/>
                                          </p:stCondLst>
                                        </p:cTn>
                                        <p:tgtEl>
                                          <p:spTgt spid="60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iterate>
                                    <p:tmAbs val="0"/>
                                  </p:iterate>
                                  <p:childTnLst>
                                    <p:set>
                                      <p:cBhvr>
                                        <p:cTn id="30" fill="hold">
                                          <p:stCondLst>
                                            <p:cond delay="0"/>
                                          </p:stCondLst>
                                        </p:cTn>
                                        <p:tgtEl>
                                          <p:spTgt spid="60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iterate>
                                    <p:tmAbs val="0"/>
                                  </p:iterate>
                                  <p:childTnLst>
                                    <p:set>
                                      <p:cBhvr>
                                        <p:cTn id="34" fill="hold">
                                          <p:stCondLst>
                                            <p:cond delay="0"/>
                                          </p:stCondLst>
                                        </p:cTn>
                                        <p:tgtEl>
                                          <p:spTgt spid="6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 grpId="0" animBg="1" advAuto="0"/>
      <p:bldP spid="595" grpId="0" animBg="1" advAuto="0"/>
      <p:bldP spid="598" grpId="0" animBg="1" advAuto="0"/>
      <p:bldP spid="601" grpId="0" animBg="1" advAuto="0"/>
      <p:bldP spid="604" grpId="0" animBg="1" advAuto="0"/>
      <p:bldP spid="607" grpId="0" animBg="1" advAuto="0"/>
      <p:bldP spid="610" grpId="0" animBg="1" advAuto="0"/>
      <p:bldP spid="611"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3" name="Group 633"/>
          <p:cNvGrpSpPr/>
          <p:nvPr/>
        </p:nvGrpSpPr>
        <p:grpSpPr>
          <a:xfrm>
            <a:off x="827139" y="424543"/>
            <a:ext cx="7733974" cy="4761412"/>
            <a:chOff x="21850" y="0"/>
            <a:chExt cx="18045938" cy="9258300"/>
          </a:xfrm>
        </p:grpSpPr>
        <p:sp>
          <p:nvSpPr>
            <p:cNvPr id="617" name="Shape 617"/>
            <p:cNvSpPr/>
            <p:nvPr/>
          </p:nvSpPr>
          <p:spPr>
            <a:xfrm flipH="1">
              <a:off x="1927259" y="6383119"/>
              <a:ext cx="1" cy="1563529"/>
            </a:xfrm>
            <a:prstGeom prst="line">
              <a:avLst/>
            </a:prstGeom>
            <a:noFill/>
            <a:ln w="38100" cap="flat">
              <a:solidFill>
                <a:srgbClr val="000000"/>
              </a:solidFill>
              <a:custDash>
                <a:ds d="200000" sp="200000"/>
              </a:custDash>
              <a:miter lim="400000"/>
            </a:ln>
            <a:effectLst/>
          </p:spPr>
          <p:txBody>
            <a:bodyPr wrap="square" lIns="0" tIns="0" rIns="0" bIns="0" numCol="1" anchor="ctr">
              <a:noAutofit/>
            </a:bodyPr>
            <a:lstStyle/>
            <a:p>
              <a:pPr defTabSz="210998">
                <a:defRPr sz="1200">
                  <a:latin typeface="Helvetica"/>
                  <a:ea typeface="Helvetica"/>
                  <a:cs typeface="Helvetica"/>
                  <a:sym typeface="Helvetica"/>
                </a:defRPr>
              </a:pPr>
              <a:endParaRPr/>
            </a:p>
          </p:txBody>
        </p:sp>
        <p:sp>
          <p:nvSpPr>
            <p:cNvPr id="618" name="Shape 618"/>
            <p:cNvSpPr/>
            <p:nvPr/>
          </p:nvSpPr>
          <p:spPr>
            <a:xfrm>
              <a:off x="16166845" y="5181598"/>
              <a:ext cx="1" cy="3060975"/>
            </a:xfrm>
            <a:prstGeom prst="line">
              <a:avLst/>
            </a:prstGeom>
            <a:noFill/>
            <a:ln w="38100" cap="flat">
              <a:solidFill>
                <a:srgbClr val="000000"/>
              </a:solidFill>
              <a:custDash>
                <a:ds d="200000" sp="200000"/>
              </a:custDash>
              <a:miter lim="400000"/>
            </a:ln>
            <a:effectLst/>
          </p:spPr>
          <p:txBody>
            <a:bodyPr wrap="square" lIns="0" tIns="0" rIns="0" bIns="0" numCol="1" anchor="ctr">
              <a:noAutofit/>
            </a:bodyPr>
            <a:lstStyle/>
            <a:p>
              <a:pPr defTabSz="210998">
                <a:defRPr sz="1200">
                  <a:latin typeface="Helvetica"/>
                  <a:ea typeface="Helvetica"/>
                  <a:cs typeface="Helvetica"/>
                  <a:sym typeface="Helvetica"/>
                </a:defRPr>
              </a:pPr>
              <a:endParaRPr/>
            </a:p>
          </p:txBody>
        </p:sp>
        <p:sp>
          <p:nvSpPr>
            <p:cNvPr id="619" name="Shape 619"/>
            <p:cNvSpPr/>
            <p:nvPr/>
          </p:nvSpPr>
          <p:spPr>
            <a:xfrm>
              <a:off x="13654371" y="3901518"/>
              <a:ext cx="2554788" cy="8"/>
            </a:xfrm>
            <a:prstGeom prst="line">
              <a:avLst/>
            </a:prstGeom>
            <a:solidFill>
              <a:srgbClr val="FFFFFF"/>
            </a:solidFill>
            <a:ln w="25400" cap="flat">
              <a:solidFill>
                <a:srgbClr val="000000"/>
              </a:solidFill>
              <a:prstDash val="solid"/>
              <a:miter lim="400000"/>
            </a:ln>
            <a:effectLst/>
          </p:spPr>
          <p:txBody>
            <a:bodyPr wrap="square" lIns="0" tIns="0" rIns="0" bIns="0" numCol="1" anchor="ctr">
              <a:noAutofit/>
            </a:bodyPr>
            <a:lstStyle/>
            <a:p>
              <a:pPr defTabSz="210998">
                <a:defRPr sz="1200">
                  <a:latin typeface="Helvetica"/>
                  <a:ea typeface="Helvetica"/>
                  <a:cs typeface="Helvetica"/>
                  <a:sym typeface="Helvetica"/>
                </a:defRPr>
              </a:pPr>
              <a:endParaRPr/>
            </a:p>
          </p:txBody>
        </p:sp>
        <p:sp>
          <p:nvSpPr>
            <p:cNvPr id="620" name="Shape 620"/>
            <p:cNvSpPr/>
            <p:nvPr/>
          </p:nvSpPr>
          <p:spPr>
            <a:xfrm>
              <a:off x="11394820" y="2208530"/>
              <a:ext cx="2387474" cy="3389958"/>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9D99FE"/>
            </a:solidFill>
            <a:ln w="25400" cap="flat">
              <a:solidFill>
                <a:srgbClr val="000000"/>
              </a:solidFill>
              <a:prstDash val="solid"/>
              <a:miter lim="400000"/>
            </a:ln>
            <a:effectLst/>
          </p:spPr>
          <p:txBody>
            <a:bodyPr wrap="square" lIns="0" tIns="0" rIns="0" bIns="0" numCol="1" anchor="ctr">
              <a:noAutofit/>
            </a:bodyPr>
            <a:lstStyle/>
            <a:p>
              <a:pPr lvl="0">
                <a:defRPr>
                  <a:latin typeface="Gill Sans"/>
                  <a:ea typeface="Gill Sans"/>
                  <a:cs typeface="Gill Sans"/>
                  <a:sym typeface="Gill Sans"/>
                </a:defRPr>
              </a:pPr>
              <a:endParaRPr/>
            </a:p>
          </p:txBody>
        </p:sp>
        <p:sp>
          <p:nvSpPr>
            <p:cNvPr id="621" name="Shape 621"/>
            <p:cNvSpPr/>
            <p:nvPr/>
          </p:nvSpPr>
          <p:spPr>
            <a:xfrm flipV="1">
              <a:off x="11236359" y="3898896"/>
              <a:ext cx="488389" cy="4"/>
            </a:xfrm>
            <a:prstGeom prst="line">
              <a:avLst/>
            </a:prstGeom>
            <a:solidFill>
              <a:srgbClr val="FFFFFF"/>
            </a:solidFill>
            <a:ln w="25400" cap="flat">
              <a:solidFill>
                <a:srgbClr val="000000"/>
              </a:solidFill>
              <a:prstDash val="solid"/>
              <a:miter lim="400000"/>
            </a:ln>
            <a:effectLst/>
          </p:spPr>
          <p:txBody>
            <a:bodyPr wrap="square" lIns="0" tIns="0" rIns="0" bIns="0" numCol="1" anchor="ctr">
              <a:noAutofit/>
            </a:bodyPr>
            <a:lstStyle/>
            <a:p>
              <a:pPr defTabSz="210998">
                <a:defRPr sz="1200">
                  <a:latin typeface="Helvetica"/>
                  <a:ea typeface="Helvetica"/>
                  <a:cs typeface="Helvetica"/>
                  <a:sym typeface="Helvetica"/>
                </a:defRPr>
              </a:pPr>
              <a:endParaRPr/>
            </a:p>
          </p:txBody>
        </p:sp>
        <p:sp>
          <p:nvSpPr>
            <p:cNvPr id="622" name="Shape 622"/>
            <p:cNvSpPr/>
            <p:nvPr/>
          </p:nvSpPr>
          <p:spPr>
            <a:xfrm>
              <a:off x="9099850" y="2208530"/>
              <a:ext cx="2387474" cy="3389958"/>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9D99FE"/>
            </a:solidFill>
            <a:ln w="25400" cap="flat">
              <a:solidFill>
                <a:srgbClr val="000000"/>
              </a:solidFill>
              <a:prstDash val="solid"/>
              <a:miter lim="400000"/>
            </a:ln>
            <a:effectLst/>
          </p:spPr>
          <p:txBody>
            <a:bodyPr wrap="square" lIns="0" tIns="0" rIns="0" bIns="0" numCol="1" anchor="ctr">
              <a:noAutofit/>
            </a:bodyPr>
            <a:lstStyle/>
            <a:p>
              <a:pPr lvl="0">
                <a:defRPr>
                  <a:latin typeface="Gill Sans"/>
                  <a:ea typeface="Gill Sans"/>
                  <a:cs typeface="Gill Sans"/>
                  <a:sym typeface="Gill Sans"/>
                </a:defRPr>
              </a:pPr>
              <a:endParaRPr/>
            </a:p>
          </p:txBody>
        </p:sp>
        <p:sp>
          <p:nvSpPr>
            <p:cNvPr id="623" name="Shape 623"/>
            <p:cNvSpPr/>
            <p:nvPr/>
          </p:nvSpPr>
          <p:spPr>
            <a:xfrm>
              <a:off x="14199778" y="0"/>
              <a:ext cx="339996" cy="7797807"/>
            </a:xfrm>
            <a:prstGeom prst="rect">
              <a:avLst/>
            </a:prstGeom>
            <a:solidFill>
              <a:srgbClr val="9D99FE"/>
            </a:solidFill>
            <a:ln w="25400" cap="flat">
              <a:solidFill>
                <a:srgbClr val="000000"/>
              </a:solidFill>
              <a:prstDash val="solid"/>
              <a:miter lim="400000"/>
            </a:ln>
            <a:effectLst/>
          </p:spPr>
          <p:txBody>
            <a:bodyPr wrap="square" lIns="0" tIns="0" rIns="0" bIns="0" numCol="1" anchor="ctr">
              <a:noAutofit/>
            </a:bodyP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24" name="Shape 624"/>
            <p:cNvSpPr/>
            <p:nvPr/>
          </p:nvSpPr>
          <p:spPr>
            <a:xfrm>
              <a:off x="15100788" y="0"/>
              <a:ext cx="339996" cy="7797807"/>
            </a:xfrm>
            <a:prstGeom prst="rect">
              <a:avLst/>
            </a:prstGeom>
            <a:solidFill>
              <a:srgbClr val="9D99FE"/>
            </a:solidFill>
            <a:ln w="25400" cap="flat">
              <a:solidFill>
                <a:srgbClr val="000000"/>
              </a:solidFill>
              <a:prstDash val="solid"/>
              <a:miter lim="400000"/>
            </a:ln>
            <a:effectLst/>
          </p:spPr>
          <p:txBody>
            <a:bodyPr wrap="square" lIns="0" tIns="0" rIns="0" bIns="0" numCol="1" anchor="ctr">
              <a:noAutofit/>
            </a:bodyP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25" name="Shape 625"/>
            <p:cNvSpPr/>
            <p:nvPr/>
          </p:nvSpPr>
          <p:spPr>
            <a:xfrm>
              <a:off x="16000319" y="2482850"/>
              <a:ext cx="342901" cy="2832100"/>
            </a:xfrm>
            <a:prstGeom prst="rect">
              <a:avLst/>
            </a:prstGeom>
            <a:solidFill>
              <a:srgbClr val="9D99FE"/>
            </a:solidFill>
            <a:ln w="25400" cap="flat">
              <a:solidFill>
                <a:srgbClr val="000000"/>
              </a:solidFill>
              <a:prstDash val="solid"/>
              <a:miter lim="400000"/>
            </a:ln>
            <a:effectLst/>
          </p:spPr>
          <p:txBody>
            <a:bodyPr wrap="square" lIns="0" tIns="0" rIns="0" bIns="0" numCol="1" anchor="ctr">
              <a:noAutofit/>
            </a:bodyP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26" name="Shape 626"/>
            <p:cNvSpPr/>
            <p:nvPr/>
          </p:nvSpPr>
          <p:spPr>
            <a:xfrm flipV="1">
              <a:off x="8950359" y="3898900"/>
              <a:ext cx="488389" cy="3"/>
            </a:xfrm>
            <a:prstGeom prst="line">
              <a:avLst/>
            </a:prstGeom>
            <a:solidFill>
              <a:srgbClr val="FFFFFF"/>
            </a:solidFill>
            <a:ln w="25400" cap="flat">
              <a:solidFill>
                <a:srgbClr val="000000"/>
              </a:solidFill>
              <a:prstDash val="solid"/>
              <a:miter lim="400000"/>
            </a:ln>
            <a:effectLst/>
          </p:spPr>
          <p:txBody>
            <a:bodyPr wrap="square" lIns="0" tIns="0" rIns="0" bIns="0" numCol="1" anchor="ctr">
              <a:noAutofit/>
            </a:bodyPr>
            <a:lstStyle/>
            <a:p>
              <a:pPr defTabSz="210998">
                <a:defRPr sz="1200">
                  <a:latin typeface="Helvetica"/>
                  <a:ea typeface="Helvetica"/>
                  <a:cs typeface="Helvetica"/>
                  <a:sym typeface="Helvetica"/>
                </a:defRPr>
              </a:pPr>
              <a:endParaRPr/>
            </a:p>
          </p:txBody>
        </p:sp>
        <p:sp>
          <p:nvSpPr>
            <p:cNvPr id="627" name="Shape 627"/>
            <p:cNvSpPr/>
            <p:nvPr/>
          </p:nvSpPr>
          <p:spPr>
            <a:xfrm>
              <a:off x="6791123" y="2203298"/>
              <a:ext cx="2387473" cy="3389958"/>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9D99FE"/>
            </a:solidFill>
            <a:ln w="25400" cap="flat">
              <a:solidFill>
                <a:srgbClr val="000000"/>
              </a:solidFill>
              <a:prstDash val="solid"/>
              <a:miter lim="400000"/>
            </a:ln>
            <a:effectLst/>
          </p:spPr>
          <p:txBody>
            <a:bodyPr wrap="square" lIns="0" tIns="0" rIns="0" bIns="0" numCol="1" anchor="ctr">
              <a:noAutofit/>
            </a:bodyPr>
            <a:lstStyle/>
            <a:p>
              <a:pPr lvl="0">
                <a:defRPr>
                  <a:latin typeface="Gill Sans"/>
                  <a:ea typeface="Gill Sans"/>
                  <a:cs typeface="Gill Sans"/>
                  <a:sym typeface="Gill Sans"/>
                </a:defRPr>
              </a:pPr>
              <a:endParaRPr/>
            </a:p>
          </p:txBody>
        </p:sp>
        <p:sp>
          <p:nvSpPr>
            <p:cNvPr id="628" name="Shape 628"/>
            <p:cNvSpPr/>
            <p:nvPr/>
          </p:nvSpPr>
          <p:spPr>
            <a:xfrm flipV="1">
              <a:off x="6664359" y="3898900"/>
              <a:ext cx="488389" cy="3"/>
            </a:xfrm>
            <a:prstGeom prst="line">
              <a:avLst/>
            </a:prstGeom>
            <a:solidFill>
              <a:srgbClr val="FFFFFF"/>
            </a:solidFill>
            <a:ln w="25400" cap="flat">
              <a:solidFill>
                <a:srgbClr val="000000"/>
              </a:solidFill>
              <a:prstDash val="solid"/>
              <a:miter lim="400000"/>
            </a:ln>
            <a:effectLst/>
          </p:spPr>
          <p:txBody>
            <a:bodyPr wrap="square" lIns="0" tIns="0" rIns="0" bIns="0" numCol="1" anchor="ctr">
              <a:noAutofit/>
            </a:bodyPr>
            <a:lstStyle/>
            <a:p>
              <a:pPr defTabSz="210998">
                <a:defRPr sz="1200">
                  <a:latin typeface="Helvetica"/>
                  <a:ea typeface="Helvetica"/>
                  <a:cs typeface="Helvetica"/>
                  <a:sym typeface="Helvetica"/>
                </a:defRPr>
              </a:pPr>
              <a:endParaRPr/>
            </a:p>
          </p:txBody>
        </p:sp>
        <p:sp>
          <p:nvSpPr>
            <p:cNvPr id="629" name="Shape 629"/>
            <p:cNvSpPr/>
            <p:nvPr/>
          </p:nvSpPr>
          <p:spPr>
            <a:xfrm>
              <a:off x="4284665" y="1677894"/>
              <a:ext cx="2575168" cy="4455013"/>
            </a:xfrm>
            <a:custGeom>
              <a:avLst/>
              <a:gdLst/>
              <a:ahLst/>
              <a:cxnLst>
                <a:cxn ang="0">
                  <a:pos x="wd2" y="hd2"/>
                </a:cxn>
                <a:cxn ang="5400000">
                  <a:pos x="wd2" y="hd2"/>
                </a:cxn>
                <a:cxn ang="10800000">
                  <a:pos x="wd2" y="hd2"/>
                </a:cxn>
                <a:cxn ang="16200000">
                  <a:pos x="wd2" y="hd2"/>
                </a:cxn>
              </a:cxnLst>
              <a:rect l="0" t="0" r="r" b="b"/>
              <a:pathLst>
                <a:path w="21600" h="21600" extrusionOk="0">
                  <a:moveTo>
                    <a:pt x="6880" y="8174"/>
                  </a:moveTo>
                  <a:lnTo>
                    <a:pt x="6880" y="21600"/>
                  </a:lnTo>
                  <a:lnTo>
                    <a:pt x="0" y="13463"/>
                  </a:lnTo>
                  <a:lnTo>
                    <a:pt x="0" y="25"/>
                  </a:lnTo>
                  <a:lnTo>
                    <a:pt x="6880" y="8174"/>
                  </a:lnTo>
                  <a:lnTo>
                    <a:pt x="0" y="0"/>
                  </a:lnTo>
                  <a:lnTo>
                    <a:pt x="14716" y="24"/>
                  </a:lnTo>
                  <a:lnTo>
                    <a:pt x="21600" y="8174"/>
                  </a:lnTo>
                  <a:lnTo>
                    <a:pt x="6880" y="8174"/>
                  </a:lnTo>
                  <a:lnTo>
                    <a:pt x="21567" y="8174"/>
                  </a:lnTo>
                  <a:lnTo>
                    <a:pt x="21567" y="21600"/>
                  </a:lnTo>
                  <a:lnTo>
                    <a:pt x="6880" y="21600"/>
                  </a:lnTo>
                  <a:lnTo>
                    <a:pt x="6880" y="8174"/>
                  </a:lnTo>
                  <a:close/>
                </a:path>
              </a:pathLst>
            </a:custGeom>
            <a:solidFill>
              <a:srgbClr val="9D99FE"/>
            </a:solidFill>
            <a:ln w="25400" cap="flat">
              <a:solidFill>
                <a:srgbClr val="000000"/>
              </a:solidFill>
              <a:prstDash val="solid"/>
              <a:miter lim="400000"/>
            </a:ln>
            <a:effectLst/>
          </p:spPr>
          <p:txBody>
            <a:bodyPr wrap="square" lIns="0" tIns="0" rIns="0" bIns="0" numCol="1" anchor="ctr">
              <a:noAutofit/>
            </a:bodyPr>
            <a:lstStyle/>
            <a:p>
              <a:pPr lvl="0">
                <a:defRPr>
                  <a:latin typeface="Gill Sans"/>
                  <a:ea typeface="Gill Sans"/>
                  <a:cs typeface="Gill Sans"/>
                  <a:sym typeface="Gill Sans"/>
                </a:defRPr>
              </a:pPr>
              <a:endParaRPr/>
            </a:p>
          </p:txBody>
        </p:sp>
        <p:sp>
          <p:nvSpPr>
            <p:cNvPr id="630" name="Shape 630"/>
            <p:cNvSpPr/>
            <p:nvPr/>
          </p:nvSpPr>
          <p:spPr>
            <a:xfrm>
              <a:off x="21849" y="7594600"/>
              <a:ext cx="4060996" cy="13843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lvl="0">
                <a:defRPr sz="1800"/>
              </a:pPr>
              <a:r>
                <a:rPr sz="3900">
                  <a:solidFill>
                    <a:srgbClr val="0433FF"/>
                  </a:solidFill>
                  <a:latin typeface="Helvetica"/>
                  <a:ea typeface="Helvetica"/>
                  <a:cs typeface="Helvetica"/>
                  <a:sym typeface="Helvetica"/>
                </a:rPr>
                <a:t>B</a:t>
              </a:r>
              <a:r>
                <a:rPr sz="3300">
                  <a:solidFill>
                    <a:srgbClr val="0433FF"/>
                  </a:solidFill>
                </a:rPr>
                <a:t> Images</a:t>
              </a:r>
            </a:p>
          </p:txBody>
        </p:sp>
        <p:sp>
          <p:nvSpPr>
            <p:cNvPr id="631" name="Shape 631"/>
            <p:cNvSpPr/>
            <p:nvPr/>
          </p:nvSpPr>
          <p:spPr>
            <a:xfrm>
              <a:off x="14294830" y="7874000"/>
              <a:ext cx="3772959" cy="13843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lvl="0">
                <a:defRPr sz="1800"/>
              </a:pPr>
              <a:r>
                <a:rPr sz="3900">
                  <a:solidFill>
                    <a:srgbClr val="0433FF"/>
                  </a:solidFill>
                  <a:latin typeface="Helvetica"/>
                  <a:ea typeface="Helvetica"/>
                  <a:cs typeface="Helvetica"/>
                  <a:sym typeface="Helvetica"/>
                </a:rPr>
                <a:t>B</a:t>
              </a:r>
              <a:r>
                <a:rPr sz="3300">
                  <a:solidFill>
                    <a:srgbClr val="0433FF"/>
                  </a:solidFill>
                </a:rPr>
                <a:t> Labels</a:t>
              </a:r>
            </a:p>
          </p:txBody>
        </p:sp>
        <p:sp>
          <p:nvSpPr>
            <p:cNvPr id="632" name="Shape 632"/>
            <p:cNvSpPr/>
            <p:nvPr/>
          </p:nvSpPr>
          <p:spPr>
            <a:xfrm flipV="1">
              <a:off x="4251359" y="3898900"/>
              <a:ext cx="488390" cy="3"/>
            </a:xfrm>
            <a:prstGeom prst="line">
              <a:avLst/>
            </a:prstGeom>
            <a:solidFill>
              <a:srgbClr val="FFFFFF"/>
            </a:solidFill>
            <a:ln w="25400" cap="flat">
              <a:solidFill>
                <a:srgbClr val="000000"/>
              </a:solidFill>
              <a:prstDash val="solid"/>
              <a:miter lim="400000"/>
            </a:ln>
            <a:effectLst/>
          </p:spPr>
          <p:txBody>
            <a:bodyPr wrap="square" lIns="0" tIns="0" rIns="0" bIns="0" numCol="1" anchor="ctr">
              <a:noAutofit/>
            </a:bodyPr>
            <a:lstStyle/>
            <a:p>
              <a:pPr defTabSz="210998">
                <a:defRPr sz="1200">
                  <a:latin typeface="Helvetica"/>
                  <a:ea typeface="Helvetica"/>
                  <a:cs typeface="Helvetica"/>
                  <a:sym typeface="Helvetica"/>
                </a:defRPr>
              </a:pPr>
              <a:endParaRPr/>
            </a:p>
          </p:txBody>
        </p:sp>
      </p:grpSp>
      <p:sp>
        <p:nvSpPr>
          <p:cNvPr id="634" name="Shape 634"/>
          <p:cNvSpPr/>
          <p:nvPr/>
        </p:nvSpPr>
        <p:spPr>
          <a:xfrm>
            <a:off x="1885081" y="898350"/>
            <a:ext cx="889102" cy="3064692"/>
          </a:xfrm>
          <a:custGeom>
            <a:avLst/>
            <a:gdLst/>
            <a:ahLst/>
            <a:cxnLst>
              <a:cxn ang="0">
                <a:pos x="wd2" y="hd2"/>
              </a:cxn>
              <a:cxn ang="5400000">
                <a:pos x="wd2" y="hd2"/>
              </a:cxn>
              <a:cxn ang="10800000">
                <a:pos x="wd2" y="hd2"/>
              </a:cxn>
              <a:cxn ang="16200000">
                <a:pos x="wd2" y="hd2"/>
              </a:cxn>
            </a:cxnLst>
            <a:rect l="0" t="0" r="r" b="b"/>
            <a:pathLst>
              <a:path w="21600" h="21600" extrusionOk="0">
                <a:moveTo>
                  <a:pt x="11292" y="8176"/>
                </a:moveTo>
                <a:lnTo>
                  <a:pt x="11390" y="21600"/>
                </a:lnTo>
                <a:lnTo>
                  <a:pt x="0" y="13424"/>
                </a:lnTo>
                <a:lnTo>
                  <a:pt x="0" y="25"/>
                </a:lnTo>
                <a:lnTo>
                  <a:pt x="11292" y="8176"/>
                </a:lnTo>
                <a:lnTo>
                  <a:pt x="0" y="0"/>
                </a:lnTo>
                <a:lnTo>
                  <a:pt x="10262" y="1"/>
                </a:lnTo>
                <a:lnTo>
                  <a:pt x="21558" y="8176"/>
                </a:lnTo>
                <a:lnTo>
                  <a:pt x="11292" y="8176"/>
                </a:lnTo>
                <a:lnTo>
                  <a:pt x="21600" y="8176"/>
                </a:lnTo>
                <a:lnTo>
                  <a:pt x="21558" y="21600"/>
                </a:lnTo>
                <a:lnTo>
                  <a:pt x="11390" y="21600"/>
                </a:lnTo>
                <a:lnTo>
                  <a:pt x="11292" y="8176"/>
                </a:lnTo>
                <a:close/>
              </a:path>
            </a:pathLst>
          </a:custGeom>
          <a:solidFill>
            <a:srgbClr val="9D99FE"/>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635" name="Shape 635"/>
          <p:cNvSpPr/>
          <p:nvPr/>
        </p:nvSpPr>
        <p:spPr>
          <a:xfrm flipV="1">
            <a:off x="1986643" y="2429691"/>
            <a:ext cx="209310"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636" name="Shape 636"/>
          <p:cNvSpPr/>
          <p:nvPr/>
        </p:nvSpPr>
        <p:spPr>
          <a:xfrm>
            <a:off x="1322614" y="450753"/>
            <a:ext cx="752376" cy="3957871"/>
          </a:xfrm>
          <a:custGeom>
            <a:avLst/>
            <a:gdLst/>
            <a:ahLst/>
            <a:cxnLst>
              <a:cxn ang="0">
                <a:pos x="wd2" y="hd2"/>
              </a:cxn>
              <a:cxn ang="5400000">
                <a:pos x="wd2" y="hd2"/>
              </a:cxn>
              <a:cxn ang="10800000">
                <a:pos x="wd2" y="hd2"/>
              </a:cxn>
              <a:cxn ang="16200000">
                <a:pos x="wd2" y="hd2"/>
              </a:cxn>
            </a:cxnLst>
            <a:rect l="0" t="0" r="r" b="b"/>
            <a:pathLst>
              <a:path w="21600" h="21600" extrusionOk="0">
                <a:moveTo>
                  <a:pt x="17361" y="8201"/>
                </a:moveTo>
                <a:lnTo>
                  <a:pt x="17361" y="21600"/>
                </a:lnTo>
                <a:lnTo>
                  <a:pt x="0" y="13424"/>
                </a:lnTo>
                <a:lnTo>
                  <a:pt x="0" y="25"/>
                </a:lnTo>
                <a:lnTo>
                  <a:pt x="17361" y="8201"/>
                </a:lnTo>
                <a:lnTo>
                  <a:pt x="0" y="0"/>
                </a:lnTo>
                <a:lnTo>
                  <a:pt x="4174" y="0"/>
                </a:lnTo>
                <a:lnTo>
                  <a:pt x="21600" y="8201"/>
                </a:lnTo>
                <a:lnTo>
                  <a:pt x="17361" y="8201"/>
                </a:lnTo>
                <a:lnTo>
                  <a:pt x="21544" y="8201"/>
                </a:lnTo>
                <a:lnTo>
                  <a:pt x="21544" y="21600"/>
                </a:lnTo>
                <a:lnTo>
                  <a:pt x="17361" y="21600"/>
                </a:lnTo>
                <a:lnTo>
                  <a:pt x="17361" y="8201"/>
                </a:lnTo>
                <a:close/>
              </a:path>
            </a:pathLst>
          </a:custGeom>
          <a:solidFill>
            <a:srgbClr val="9D99FE"/>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2" name="Footer Placeholder 1"/>
          <p:cNvSpPr>
            <a:spLocks noGrp="1"/>
          </p:cNvSpPr>
          <p:nvPr>
            <p:ph type="ftr" sz="quarter" idx="11"/>
          </p:nvPr>
        </p:nvSpPr>
        <p:spPr/>
        <p:txBody>
          <a:bodyPr/>
          <a:lstStyle/>
          <a:p>
            <a:r>
              <a:rPr lang="en-US" smtClean="0"/>
              <a:t>slide credit Jason Yosinski</a:t>
            </a:r>
            <a:endParaRPr lang="en-US"/>
          </a:p>
        </p:txBody>
      </p:sp>
    </p:spTree>
    <p:extLst>
      <p:ext uri="{BB962C8B-B14F-4D97-AF65-F5344CB8AC3E}">
        <p14:creationId xmlns:p14="http://schemas.microsoft.com/office/powerpoint/2010/main" val="2357644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iterate>
                                    <p:tmAbs val="0"/>
                                  </p:iterate>
                                  <p:childTnLst>
                                    <p:animEffect transition="out" filter="wipe(left)">
                                      <p:cBhvr>
                                        <p:cTn id="6" dur="1000" fill="hold"/>
                                        <p:tgtEl>
                                          <p:spTgt spid="633"/>
                                        </p:tgtEl>
                                      </p:cBhvr>
                                    </p:animEffect>
                                    <p:set>
                                      <p:cBhvr>
                                        <p:cTn id="7" fill="hold">
                                          <p:stCondLst>
                                            <p:cond delay="999"/>
                                          </p:stCondLst>
                                        </p:cTn>
                                        <p:tgtEl>
                                          <p:spTgt spid="6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2" name="Group 642"/>
          <p:cNvGrpSpPr/>
          <p:nvPr/>
        </p:nvGrpSpPr>
        <p:grpSpPr>
          <a:xfrm>
            <a:off x="827139" y="3089365"/>
            <a:ext cx="7733974" cy="2096590"/>
            <a:chOff x="21850" y="0"/>
            <a:chExt cx="18045938" cy="4076701"/>
          </a:xfrm>
        </p:grpSpPr>
        <p:sp>
          <p:nvSpPr>
            <p:cNvPr id="638" name="Shape 638"/>
            <p:cNvSpPr/>
            <p:nvPr/>
          </p:nvSpPr>
          <p:spPr>
            <a:xfrm flipH="1">
              <a:off x="1927259" y="1201521"/>
              <a:ext cx="1" cy="1563529"/>
            </a:xfrm>
            <a:prstGeom prst="line">
              <a:avLst/>
            </a:prstGeom>
            <a:noFill/>
            <a:ln w="38100" cap="flat">
              <a:solidFill>
                <a:srgbClr val="000000"/>
              </a:solidFill>
              <a:custDash>
                <a:ds d="200000" sp="200000"/>
              </a:custDash>
              <a:miter lim="400000"/>
            </a:ln>
            <a:effectLst/>
          </p:spPr>
          <p:txBody>
            <a:bodyPr wrap="square" lIns="0" tIns="0" rIns="0" bIns="0" numCol="1" anchor="ctr">
              <a:noAutofit/>
            </a:bodyPr>
            <a:lstStyle/>
            <a:p>
              <a:pPr defTabSz="210998">
                <a:defRPr sz="1200">
                  <a:latin typeface="Helvetica"/>
                  <a:ea typeface="Helvetica"/>
                  <a:cs typeface="Helvetica"/>
                  <a:sym typeface="Helvetica"/>
                </a:defRPr>
              </a:pPr>
              <a:endParaRPr/>
            </a:p>
          </p:txBody>
        </p:sp>
        <p:sp>
          <p:nvSpPr>
            <p:cNvPr id="639" name="Shape 639"/>
            <p:cNvSpPr/>
            <p:nvPr/>
          </p:nvSpPr>
          <p:spPr>
            <a:xfrm>
              <a:off x="16166845" y="0"/>
              <a:ext cx="1" cy="3060975"/>
            </a:xfrm>
            <a:prstGeom prst="line">
              <a:avLst/>
            </a:prstGeom>
            <a:noFill/>
            <a:ln w="38100" cap="flat">
              <a:solidFill>
                <a:srgbClr val="000000"/>
              </a:solidFill>
              <a:custDash>
                <a:ds d="200000" sp="200000"/>
              </a:custDash>
              <a:miter lim="400000"/>
            </a:ln>
            <a:effectLst/>
          </p:spPr>
          <p:txBody>
            <a:bodyPr wrap="square" lIns="0" tIns="0" rIns="0" bIns="0" numCol="1" anchor="ctr">
              <a:noAutofit/>
            </a:bodyPr>
            <a:lstStyle/>
            <a:p>
              <a:pPr defTabSz="210998">
                <a:defRPr sz="1200">
                  <a:latin typeface="Helvetica"/>
                  <a:ea typeface="Helvetica"/>
                  <a:cs typeface="Helvetica"/>
                  <a:sym typeface="Helvetica"/>
                </a:defRPr>
              </a:pPr>
              <a:endParaRPr/>
            </a:p>
          </p:txBody>
        </p:sp>
        <p:sp>
          <p:nvSpPr>
            <p:cNvPr id="640" name="Shape 640"/>
            <p:cNvSpPr/>
            <p:nvPr/>
          </p:nvSpPr>
          <p:spPr>
            <a:xfrm>
              <a:off x="21849" y="2413001"/>
              <a:ext cx="4060996" cy="13843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lvl="0">
                <a:defRPr sz="1800"/>
              </a:pPr>
              <a:r>
                <a:rPr sz="3900">
                  <a:solidFill>
                    <a:srgbClr val="0433FF"/>
                  </a:solidFill>
                  <a:latin typeface="Helvetica"/>
                  <a:ea typeface="Helvetica"/>
                  <a:cs typeface="Helvetica"/>
                  <a:sym typeface="Helvetica"/>
                </a:rPr>
                <a:t>B</a:t>
              </a:r>
              <a:r>
                <a:rPr sz="3300">
                  <a:solidFill>
                    <a:srgbClr val="0433FF"/>
                  </a:solidFill>
                </a:rPr>
                <a:t> Images</a:t>
              </a:r>
            </a:p>
          </p:txBody>
        </p:sp>
        <p:sp>
          <p:nvSpPr>
            <p:cNvPr id="641" name="Shape 641"/>
            <p:cNvSpPr/>
            <p:nvPr/>
          </p:nvSpPr>
          <p:spPr>
            <a:xfrm>
              <a:off x="14294830" y="2692401"/>
              <a:ext cx="3772959" cy="13843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lvl="0">
                <a:defRPr sz="1800"/>
              </a:pPr>
              <a:r>
                <a:rPr sz="3900">
                  <a:solidFill>
                    <a:srgbClr val="0433FF"/>
                  </a:solidFill>
                  <a:latin typeface="Helvetica"/>
                  <a:ea typeface="Helvetica"/>
                  <a:cs typeface="Helvetica"/>
                  <a:sym typeface="Helvetica"/>
                </a:rPr>
                <a:t>B</a:t>
              </a:r>
              <a:r>
                <a:rPr sz="3300">
                  <a:solidFill>
                    <a:srgbClr val="0433FF"/>
                  </a:solidFill>
                </a:rPr>
                <a:t> Labels</a:t>
              </a:r>
            </a:p>
          </p:txBody>
        </p:sp>
      </p:grpSp>
      <p:sp>
        <p:nvSpPr>
          <p:cNvPr id="643" name="Shape 643"/>
          <p:cNvSpPr/>
          <p:nvPr/>
        </p:nvSpPr>
        <p:spPr>
          <a:xfrm>
            <a:off x="6669648" y="2431038"/>
            <a:ext cx="1094909" cy="4"/>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644" name="Shape 644"/>
          <p:cNvSpPr/>
          <p:nvPr/>
        </p:nvSpPr>
        <p:spPr>
          <a:xfrm>
            <a:off x="5701269" y="1560358"/>
            <a:ext cx="1023203" cy="1743407"/>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FFFFFF"/>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645" name="Shape 645"/>
          <p:cNvSpPr/>
          <p:nvPr/>
        </p:nvSpPr>
        <p:spPr>
          <a:xfrm flipV="1">
            <a:off x="5633357" y="2429689"/>
            <a:ext cx="209310"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646" name="Shape 646"/>
          <p:cNvSpPr/>
          <p:nvPr/>
        </p:nvSpPr>
        <p:spPr>
          <a:xfrm>
            <a:off x="4717711" y="1560358"/>
            <a:ext cx="1023203" cy="1743407"/>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FFFFFF"/>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647" name="Shape 647"/>
          <p:cNvSpPr/>
          <p:nvPr/>
        </p:nvSpPr>
        <p:spPr>
          <a:xfrm>
            <a:off x="6903394" y="424543"/>
            <a:ext cx="145713" cy="4010301"/>
          </a:xfrm>
          <a:prstGeom prst="rect">
            <a:avLst/>
          </a:prstGeom>
          <a:solidFill>
            <a:srgbClr val="FFFFFF"/>
          </a:solidFill>
          <a:ln w="25400">
            <a:solidFill/>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48" name="Shape 648"/>
          <p:cNvSpPr/>
          <p:nvPr/>
        </p:nvSpPr>
        <p:spPr>
          <a:xfrm>
            <a:off x="7289541" y="424543"/>
            <a:ext cx="145713" cy="4010301"/>
          </a:xfrm>
          <a:prstGeom prst="rect">
            <a:avLst/>
          </a:prstGeom>
          <a:solidFill>
            <a:srgbClr val="FFFFFF"/>
          </a:solidFill>
          <a:ln w="25400">
            <a:solidFill/>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49" name="Shape 649"/>
          <p:cNvSpPr/>
          <p:nvPr/>
        </p:nvSpPr>
        <p:spPr>
          <a:xfrm>
            <a:off x="7675054" y="1701437"/>
            <a:ext cx="146958" cy="1456509"/>
          </a:xfrm>
          <a:prstGeom prst="rect">
            <a:avLst/>
          </a:prstGeom>
          <a:solidFill>
            <a:srgbClr val="FFFFFF"/>
          </a:solidFill>
          <a:ln w="25400">
            <a:solidFill/>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50" name="Shape 650"/>
          <p:cNvSpPr/>
          <p:nvPr/>
        </p:nvSpPr>
        <p:spPr>
          <a:xfrm flipV="1">
            <a:off x="4653643" y="2429691"/>
            <a:ext cx="209310"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651" name="Shape 651"/>
          <p:cNvSpPr/>
          <p:nvPr/>
        </p:nvSpPr>
        <p:spPr>
          <a:xfrm>
            <a:off x="3728256" y="1557668"/>
            <a:ext cx="1023203" cy="1743407"/>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FFFFFF"/>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652" name="Shape 652"/>
          <p:cNvSpPr/>
          <p:nvPr/>
        </p:nvSpPr>
        <p:spPr>
          <a:xfrm flipV="1">
            <a:off x="3673929" y="2429691"/>
            <a:ext cx="209310"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653" name="Shape 653"/>
          <p:cNvSpPr/>
          <p:nvPr/>
        </p:nvSpPr>
        <p:spPr>
          <a:xfrm>
            <a:off x="2654059" y="1287460"/>
            <a:ext cx="1103644" cy="2291150"/>
          </a:xfrm>
          <a:custGeom>
            <a:avLst/>
            <a:gdLst/>
            <a:ahLst/>
            <a:cxnLst>
              <a:cxn ang="0">
                <a:pos x="wd2" y="hd2"/>
              </a:cxn>
              <a:cxn ang="5400000">
                <a:pos x="wd2" y="hd2"/>
              </a:cxn>
              <a:cxn ang="10800000">
                <a:pos x="wd2" y="hd2"/>
              </a:cxn>
              <a:cxn ang="16200000">
                <a:pos x="wd2" y="hd2"/>
              </a:cxn>
            </a:cxnLst>
            <a:rect l="0" t="0" r="r" b="b"/>
            <a:pathLst>
              <a:path w="21600" h="21600" extrusionOk="0">
                <a:moveTo>
                  <a:pt x="6880" y="8174"/>
                </a:moveTo>
                <a:lnTo>
                  <a:pt x="6880" y="21600"/>
                </a:lnTo>
                <a:lnTo>
                  <a:pt x="0" y="13463"/>
                </a:lnTo>
                <a:lnTo>
                  <a:pt x="0" y="25"/>
                </a:lnTo>
                <a:lnTo>
                  <a:pt x="6880" y="8174"/>
                </a:lnTo>
                <a:lnTo>
                  <a:pt x="0" y="0"/>
                </a:lnTo>
                <a:lnTo>
                  <a:pt x="14716" y="24"/>
                </a:lnTo>
                <a:lnTo>
                  <a:pt x="21600" y="8174"/>
                </a:lnTo>
                <a:lnTo>
                  <a:pt x="6880" y="8174"/>
                </a:lnTo>
                <a:lnTo>
                  <a:pt x="21567" y="8174"/>
                </a:lnTo>
                <a:lnTo>
                  <a:pt x="21567" y="21600"/>
                </a:lnTo>
                <a:lnTo>
                  <a:pt x="6880" y="21600"/>
                </a:lnTo>
                <a:lnTo>
                  <a:pt x="6880" y="8174"/>
                </a:lnTo>
                <a:close/>
              </a:path>
            </a:pathLst>
          </a:custGeom>
          <a:solidFill>
            <a:srgbClr val="FFFFFF"/>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654" name="Shape 654"/>
          <p:cNvSpPr/>
          <p:nvPr/>
        </p:nvSpPr>
        <p:spPr>
          <a:xfrm flipV="1">
            <a:off x="2639786" y="2429691"/>
            <a:ext cx="209310"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655" name="Shape 655"/>
          <p:cNvSpPr/>
          <p:nvPr/>
        </p:nvSpPr>
        <p:spPr>
          <a:xfrm>
            <a:off x="1885081" y="898350"/>
            <a:ext cx="889102" cy="3064692"/>
          </a:xfrm>
          <a:custGeom>
            <a:avLst/>
            <a:gdLst/>
            <a:ahLst/>
            <a:cxnLst>
              <a:cxn ang="0">
                <a:pos x="wd2" y="hd2"/>
              </a:cxn>
              <a:cxn ang="5400000">
                <a:pos x="wd2" y="hd2"/>
              </a:cxn>
              <a:cxn ang="10800000">
                <a:pos x="wd2" y="hd2"/>
              </a:cxn>
              <a:cxn ang="16200000">
                <a:pos x="wd2" y="hd2"/>
              </a:cxn>
            </a:cxnLst>
            <a:rect l="0" t="0" r="r" b="b"/>
            <a:pathLst>
              <a:path w="21600" h="21600" extrusionOk="0">
                <a:moveTo>
                  <a:pt x="11292" y="8176"/>
                </a:moveTo>
                <a:lnTo>
                  <a:pt x="11390" y="21600"/>
                </a:lnTo>
                <a:lnTo>
                  <a:pt x="0" y="13424"/>
                </a:lnTo>
                <a:lnTo>
                  <a:pt x="0" y="25"/>
                </a:lnTo>
                <a:lnTo>
                  <a:pt x="11292" y="8176"/>
                </a:lnTo>
                <a:lnTo>
                  <a:pt x="0" y="0"/>
                </a:lnTo>
                <a:lnTo>
                  <a:pt x="10262" y="1"/>
                </a:lnTo>
                <a:lnTo>
                  <a:pt x="21558" y="8176"/>
                </a:lnTo>
                <a:lnTo>
                  <a:pt x="11292" y="8176"/>
                </a:lnTo>
                <a:lnTo>
                  <a:pt x="21600" y="8176"/>
                </a:lnTo>
                <a:lnTo>
                  <a:pt x="21558" y="21600"/>
                </a:lnTo>
                <a:lnTo>
                  <a:pt x="11390" y="21600"/>
                </a:lnTo>
                <a:lnTo>
                  <a:pt x="11292" y="8176"/>
                </a:lnTo>
                <a:close/>
              </a:path>
            </a:pathLst>
          </a:custGeom>
          <a:solidFill>
            <a:srgbClr val="9D99FE"/>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656" name="Shape 656"/>
          <p:cNvSpPr/>
          <p:nvPr/>
        </p:nvSpPr>
        <p:spPr>
          <a:xfrm flipV="1">
            <a:off x="1986643" y="2429691"/>
            <a:ext cx="209310"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657" name="Shape 657"/>
          <p:cNvSpPr/>
          <p:nvPr/>
        </p:nvSpPr>
        <p:spPr>
          <a:xfrm>
            <a:off x="1322614" y="450753"/>
            <a:ext cx="752376" cy="3957871"/>
          </a:xfrm>
          <a:custGeom>
            <a:avLst/>
            <a:gdLst/>
            <a:ahLst/>
            <a:cxnLst>
              <a:cxn ang="0">
                <a:pos x="wd2" y="hd2"/>
              </a:cxn>
              <a:cxn ang="5400000">
                <a:pos x="wd2" y="hd2"/>
              </a:cxn>
              <a:cxn ang="10800000">
                <a:pos x="wd2" y="hd2"/>
              </a:cxn>
              <a:cxn ang="16200000">
                <a:pos x="wd2" y="hd2"/>
              </a:cxn>
            </a:cxnLst>
            <a:rect l="0" t="0" r="r" b="b"/>
            <a:pathLst>
              <a:path w="21600" h="21600" extrusionOk="0">
                <a:moveTo>
                  <a:pt x="17361" y="8201"/>
                </a:moveTo>
                <a:lnTo>
                  <a:pt x="17361" y="21600"/>
                </a:lnTo>
                <a:lnTo>
                  <a:pt x="0" y="13424"/>
                </a:lnTo>
                <a:lnTo>
                  <a:pt x="0" y="25"/>
                </a:lnTo>
                <a:lnTo>
                  <a:pt x="17361" y="8201"/>
                </a:lnTo>
                <a:lnTo>
                  <a:pt x="0" y="0"/>
                </a:lnTo>
                <a:lnTo>
                  <a:pt x="4174" y="0"/>
                </a:lnTo>
                <a:lnTo>
                  <a:pt x="21600" y="8201"/>
                </a:lnTo>
                <a:lnTo>
                  <a:pt x="17361" y="8201"/>
                </a:lnTo>
                <a:lnTo>
                  <a:pt x="21544" y="8201"/>
                </a:lnTo>
                <a:lnTo>
                  <a:pt x="21544" y="21600"/>
                </a:lnTo>
                <a:lnTo>
                  <a:pt x="17361" y="21600"/>
                </a:lnTo>
                <a:lnTo>
                  <a:pt x="17361" y="8201"/>
                </a:lnTo>
                <a:close/>
              </a:path>
            </a:pathLst>
          </a:custGeom>
          <a:solidFill>
            <a:srgbClr val="9D99FE"/>
          </a:solidFill>
          <a:ln w="25400">
            <a:solidFill/>
            <a:miter lim="400000"/>
          </a:ln>
        </p:spPr>
        <p:txBody>
          <a:bodyPr lIns="0" tIns="0" rIns="0" bIns="0" anchor="ctr"/>
          <a:lstStyle/>
          <a:p>
            <a:pPr lvl="0">
              <a:defRPr>
                <a:latin typeface="Gill Sans"/>
                <a:ea typeface="Gill Sans"/>
                <a:cs typeface="Gill Sans"/>
                <a:sym typeface="Gill Sans"/>
              </a:defRPr>
            </a:pPr>
            <a:endParaRPr/>
          </a:p>
        </p:txBody>
      </p:sp>
      <p:grpSp>
        <p:nvGrpSpPr>
          <p:cNvPr id="660" name="Group 660"/>
          <p:cNvGrpSpPr/>
          <p:nvPr/>
        </p:nvGrpSpPr>
        <p:grpSpPr>
          <a:xfrm>
            <a:off x="1572986" y="2769326"/>
            <a:ext cx="250372" cy="376617"/>
            <a:chOff x="0" y="0"/>
            <a:chExt cx="584200" cy="732309"/>
          </a:xfrm>
        </p:grpSpPr>
        <p:sp>
          <p:nvSpPr>
            <p:cNvPr id="658" name="Shape 658"/>
            <p:cNvSpPr/>
            <p:nvPr/>
          </p:nvSpPr>
          <p:spPr>
            <a:xfrm>
              <a:off x="0" y="262409"/>
              <a:ext cx="584200" cy="469901"/>
            </a:xfrm>
            <a:prstGeom prst="roundRect">
              <a:avLst>
                <a:gd name="adj" fmla="val 31095"/>
              </a:avLst>
            </a:prstGeom>
            <a:solidFill>
              <a:srgbClr val="000000"/>
            </a:solidFill>
            <a:ln w="25400" cap="flat">
              <a:solidFill>
                <a:srgbClr val="000000"/>
              </a:solidFill>
              <a:prstDash val="solid"/>
              <a:miter lim="400000"/>
            </a:ln>
            <a:effectLst/>
          </p:spPr>
          <p:txBody>
            <a:bodyPr wrap="square" lIns="0" tIns="0" rIns="0" bIns="0" numCol="1" anchor="ctr">
              <a:noAutofit/>
            </a:bodyP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59" name="Shape 659"/>
            <p:cNvSpPr/>
            <p:nvPr/>
          </p:nvSpPr>
          <p:spPr>
            <a:xfrm>
              <a:off x="137082" y="0"/>
              <a:ext cx="315469" cy="282476"/>
            </a:xfrm>
            <a:custGeom>
              <a:avLst/>
              <a:gdLst/>
              <a:ahLst/>
              <a:cxnLst>
                <a:cxn ang="0">
                  <a:pos x="wd2" y="hd2"/>
                </a:cxn>
                <a:cxn ang="5400000">
                  <a:pos x="wd2" y="hd2"/>
                </a:cxn>
                <a:cxn ang="10800000">
                  <a:pos x="wd2" y="hd2"/>
                </a:cxn>
                <a:cxn ang="16200000">
                  <a:pos x="wd2" y="hd2"/>
                </a:cxn>
              </a:cxnLst>
              <a:rect l="0" t="0" r="r" b="b"/>
              <a:pathLst>
                <a:path w="21600" h="21600" extrusionOk="0">
                  <a:moveTo>
                    <a:pt x="0" y="21398"/>
                  </a:moveTo>
                  <a:cubicBezTo>
                    <a:pt x="0" y="14787"/>
                    <a:pt x="500" y="0"/>
                    <a:pt x="10748" y="0"/>
                  </a:cubicBezTo>
                  <a:cubicBezTo>
                    <a:pt x="20996" y="0"/>
                    <a:pt x="21600" y="15153"/>
                    <a:pt x="21600" y="21600"/>
                  </a:cubicBezTo>
                </a:path>
              </a:pathLst>
            </a:custGeom>
            <a:noFill/>
            <a:ln w="127000" cap="flat">
              <a:solidFill>
                <a:srgbClr val="000000"/>
              </a:solidFill>
              <a:prstDash val="solid"/>
              <a:miter lim="400000"/>
            </a:ln>
            <a:effectLst/>
          </p:spPr>
          <p:txBody>
            <a:bodyPr wrap="square" lIns="0" tIns="0" rIns="0" bIns="0" numCol="1" anchor="ctr">
              <a:noAutofit/>
            </a:bodyPr>
            <a:lstStyle/>
            <a:p>
              <a:pPr lvl="0">
                <a:defRPr>
                  <a:latin typeface="Gill Sans"/>
                  <a:ea typeface="Gill Sans"/>
                  <a:cs typeface="Gill Sans"/>
                  <a:sym typeface="Gill Sans"/>
                </a:defRPr>
              </a:pPr>
              <a:endParaRPr/>
            </a:p>
          </p:txBody>
        </p:sp>
      </p:grpSp>
      <p:grpSp>
        <p:nvGrpSpPr>
          <p:cNvPr id="663" name="Group 663"/>
          <p:cNvGrpSpPr/>
          <p:nvPr/>
        </p:nvGrpSpPr>
        <p:grpSpPr>
          <a:xfrm>
            <a:off x="2443843" y="2769326"/>
            <a:ext cx="250371" cy="376617"/>
            <a:chOff x="0" y="0"/>
            <a:chExt cx="584200" cy="732309"/>
          </a:xfrm>
        </p:grpSpPr>
        <p:sp>
          <p:nvSpPr>
            <p:cNvPr id="661" name="Shape 661"/>
            <p:cNvSpPr/>
            <p:nvPr/>
          </p:nvSpPr>
          <p:spPr>
            <a:xfrm>
              <a:off x="0" y="262409"/>
              <a:ext cx="584200" cy="469901"/>
            </a:xfrm>
            <a:prstGeom prst="roundRect">
              <a:avLst>
                <a:gd name="adj" fmla="val 31095"/>
              </a:avLst>
            </a:prstGeom>
            <a:solidFill>
              <a:srgbClr val="000000"/>
            </a:solidFill>
            <a:ln w="25400" cap="flat">
              <a:solidFill>
                <a:srgbClr val="000000"/>
              </a:solidFill>
              <a:prstDash val="solid"/>
              <a:miter lim="400000"/>
            </a:ln>
            <a:effectLst/>
          </p:spPr>
          <p:txBody>
            <a:bodyPr wrap="square" lIns="0" tIns="0" rIns="0" bIns="0" numCol="1" anchor="ctr">
              <a:noAutofit/>
            </a:bodyP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62" name="Shape 662"/>
            <p:cNvSpPr/>
            <p:nvPr/>
          </p:nvSpPr>
          <p:spPr>
            <a:xfrm>
              <a:off x="137082" y="0"/>
              <a:ext cx="315469" cy="282476"/>
            </a:xfrm>
            <a:custGeom>
              <a:avLst/>
              <a:gdLst/>
              <a:ahLst/>
              <a:cxnLst>
                <a:cxn ang="0">
                  <a:pos x="wd2" y="hd2"/>
                </a:cxn>
                <a:cxn ang="5400000">
                  <a:pos x="wd2" y="hd2"/>
                </a:cxn>
                <a:cxn ang="10800000">
                  <a:pos x="wd2" y="hd2"/>
                </a:cxn>
                <a:cxn ang="16200000">
                  <a:pos x="wd2" y="hd2"/>
                </a:cxn>
              </a:cxnLst>
              <a:rect l="0" t="0" r="r" b="b"/>
              <a:pathLst>
                <a:path w="21600" h="21600" extrusionOk="0">
                  <a:moveTo>
                    <a:pt x="0" y="21398"/>
                  </a:moveTo>
                  <a:cubicBezTo>
                    <a:pt x="0" y="14787"/>
                    <a:pt x="500" y="0"/>
                    <a:pt x="10748" y="0"/>
                  </a:cubicBezTo>
                  <a:cubicBezTo>
                    <a:pt x="20996" y="0"/>
                    <a:pt x="21600" y="15153"/>
                    <a:pt x="21600" y="21600"/>
                  </a:cubicBezTo>
                </a:path>
              </a:pathLst>
            </a:custGeom>
            <a:noFill/>
            <a:ln w="127000" cap="flat">
              <a:solidFill>
                <a:srgbClr val="000000"/>
              </a:solidFill>
              <a:prstDash val="solid"/>
              <a:miter lim="400000"/>
            </a:ln>
            <a:effectLst/>
          </p:spPr>
          <p:txBody>
            <a:bodyPr wrap="square" lIns="0" tIns="0" rIns="0" bIns="0" numCol="1" anchor="ctr">
              <a:noAutofit/>
            </a:bodyPr>
            <a:lstStyle/>
            <a:p>
              <a:pPr lvl="0">
                <a:defRPr>
                  <a:latin typeface="Gill Sans"/>
                  <a:ea typeface="Gill Sans"/>
                  <a:cs typeface="Gill Sans"/>
                  <a:sym typeface="Gill Sans"/>
                </a:defRPr>
              </a:pPr>
              <a:endParaRPr/>
            </a:p>
          </p:txBody>
        </p:sp>
      </p:grpSp>
      <p:sp>
        <p:nvSpPr>
          <p:cNvPr id="2" name="Footer Placeholder 1"/>
          <p:cNvSpPr>
            <a:spLocks noGrp="1"/>
          </p:cNvSpPr>
          <p:nvPr>
            <p:ph type="ftr" sz="quarter" idx="11"/>
          </p:nvPr>
        </p:nvSpPr>
        <p:spPr/>
        <p:txBody>
          <a:bodyPr/>
          <a:lstStyle/>
          <a:p>
            <a:r>
              <a:rPr lang="en-US" smtClean="0"/>
              <a:t>slide credit Jason Yosinski</a:t>
            </a:r>
            <a:endParaRPr lang="en-US"/>
          </a:p>
        </p:txBody>
      </p:sp>
    </p:spTree>
    <p:extLst>
      <p:ext uri="{BB962C8B-B14F-4D97-AF65-F5344CB8AC3E}">
        <p14:creationId xmlns:p14="http://schemas.microsoft.com/office/powerpoint/2010/main" val="1797968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6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9" name="Group 669"/>
          <p:cNvGrpSpPr/>
          <p:nvPr/>
        </p:nvGrpSpPr>
        <p:grpSpPr>
          <a:xfrm>
            <a:off x="827139" y="3089365"/>
            <a:ext cx="7733974" cy="2096590"/>
            <a:chOff x="21850" y="0"/>
            <a:chExt cx="18045938" cy="4076701"/>
          </a:xfrm>
        </p:grpSpPr>
        <p:sp>
          <p:nvSpPr>
            <p:cNvPr id="665" name="Shape 665"/>
            <p:cNvSpPr/>
            <p:nvPr/>
          </p:nvSpPr>
          <p:spPr>
            <a:xfrm flipH="1">
              <a:off x="1927259" y="1201521"/>
              <a:ext cx="1" cy="1563529"/>
            </a:xfrm>
            <a:prstGeom prst="line">
              <a:avLst/>
            </a:prstGeom>
            <a:noFill/>
            <a:ln w="38100" cap="flat">
              <a:solidFill>
                <a:srgbClr val="000000"/>
              </a:solidFill>
              <a:custDash>
                <a:ds d="200000" sp="200000"/>
              </a:custDash>
              <a:miter lim="400000"/>
            </a:ln>
            <a:effectLst/>
          </p:spPr>
          <p:txBody>
            <a:bodyPr wrap="square" lIns="0" tIns="0" rIns="0" bIns="0" numCol="1" anchor="ctr">
              <a:noAutofit/>
            </a:bodyPr>
            <a:lstStyle/>
            <a:p>
              <a:pPr defTabSz="210998">
                <a:defRPr sz="1200">
                  <a:latin typeface="Helvetica"/>
                  <a:ea typeface="Helvetica"/>
                  <a:cs typeface="Helvetica"/>
                  <a:sym typeface="Helvetica"/>
                </a:defRPr>
              </a:pPr>
              <a:endParaRPr/>
            </a:p>
          </p:txBody>
        </p:sp>
        <p:sp>
          <p:nvSpPr>
            <p:cNvPr id="666" name="Shape 666"/>
            <p:cNvSpPr/>
            <p:nvPr/>
          </p:nvSpPr>
          <p:spPr>
            <a:xfrm>
              <a:off x="16166845" y="0"/>
              <a:ext cx="1" cy="3060975"/>
            </a:xfrm>
            <a:prstGeom prst="line">
              <a:avLst/>
            </a:prstGeom>
            <a:noFill/>
            <a:ln w="38100" cap="flat">
              <a:solidFill>
                <a:srgbClr val="000000"/>
              </a:solidFill>
              <a:custDash>
                <a:ds d="200000" sp="200000"/>
              </a:custDash>
              <a:miter lim="400000"/>
            </a:ln>
            <a:effectLst/>
          </p:spPr>
          <p:txBody>
            <a:bodyPr wrap="square" lIns="0" tIns="0" rIns="0" bIns="0" numCol="1" anchor="ctr">
              <a:noAutofit/>
            </a:bodyPr>
            <a:lstStyle/>
            <a:p>
              <a:pPr defTabSz="210998">
                <a:defRPr sz="1200">
                  <a:latin typeface="Helvetica"/>
                  <a:ea typeface="Helvetica"/>
                  <a:cs typeface="Helvetica"/>
                  <a:sym typeface="Helvetica"/>
                </a:defRPr>
              </a:pPr>
              <a:endParaRPr/>
            </a:p>
          </p:txBody>
        </p:sp>
        <p:sp>
          <p:nvSpPr>
            <p:cNvPr id="667" name="Shape 667"/>
            <p:cNvSpPr/>
            <p:nvPr/>
          </p:nvSpPr>
          <p:spPr>
            <a:xfrm>
              <a:off x="21849" y="2413001"/>
              <a:ext cx="4060996" cy="13843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lvl="0">
                <a:defRPr sz="1800"/>
              </a:pPr>
              <a:r>
                <a:rPr sz="3900">
                  <a:solidFill>
                    <a:srgbClr val="0433FF"/>
                  </a:solidFill>
                  <a:latin typeface="Helvetica"/>
                  <a:ea typeface="Helvetica"/>
                  <a:cs typeface="Helvetica"/>
                  <a:sym typeface="Helvetica"/>
                </a:rPr>
                <a:t>B</a:t>
              </a:r>
              <a:r>
                <a:rPr sz="3300">
                  <a:solidFill>
                    <a:srgbClr val="0433FF"/>
                  </a:solidFill>
                </a:rPr>
                <a:t> Images</a:t>
              </a:r>
            </a:p>
          </p:txBody>
        </p:sp>
        <p:sp>
          <p:nvSpPr>
            <p:cNvPr id="668" name="Shape 668"/>
            <p:cNvSpPr/>
            <p:nvPr/>
          </p:nvSpPr>
          <p:spPr>
            <a:xfrm>
              <a:off x="14294830" y="2692401"/>
              <a:ext cx="3772959" cy="13843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lvl="0">
                <a:defRPr sz="1800"/>
              </a:pPr>
              <a:r>
                <a:rPr sz="3900">
                  <a:solidFill>
                    <a:srgbClr val="0433FF"/>
                  </a:solidFill>
                  <a:latin typeface="Helvetica"/>
                  <a:ea typeface="Helvetica"/>
                  <a:cs typeface="Helvetica"/>
                  <a:sym typeface="Helvetica"/>
                </a:rPr>
                <a:t>B</a:t>
              </a:r>
              <a:r>
                <a:rPr sz="3300">
                  <a:solidFill>
                    <a:srgbClr val="0433FF"/>
                  </a:solidFill>
                </a:rPr>
                <a:t> Labels</a:t>
              </a:r>
            </a:p>
          </p:txBody>
        </p:sp>
      </p:grpSp>
      <p:sp>
        <p:nvSpPr>
          <p:cNvPr id="670" name="Shape 670"/>
          <p:cNvSpPr/>
          <p:nvPr/>
        </p:nvSpPr>
        <p:spPr>
          <a:xfrm>
            <a:off x="6669648" y="2431038"/>
            <a:ext cx="1094909" cy="4"/>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671" name="Shape 671"/>
          <p:cNvSpPr/>
          <p:nvPr/>
        </p:nvSpPr>
        <p:spPr>
          <a:xfrm>
            <a:off x="5701269" y="1560358"/>
            <a:ext cx="1023203" cy="1743407"/>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9D99FE"/>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672" name="Shape 672"/>
          <p:cNvSpPr/>
          <p:nvPr/>
        </p:nvSpPr>
        <p:spPr>
          <a:xfrm flipV="1">
            <a:off x="5633357" y="2429689"/>
            <a:ext cx="209310"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673" name="Shape 673"/>
          <p:cNvSpPr/>
          <p:nvPr/>
        </p:nvSpPr>
        <p:spPr>
          <a:xfrm>
            <a:off x="4717711" y="1560358"/>
            <a:ext cx="1023203" cy="1743407"/>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9D99FE"/>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674" name="Shape 674"/>
          <p:cNvSpPr/>
          <p:nvPr/>
        </p:nvSpPr>
        <p:spPr>
          <a:xfrm>
            <a:off x="6903394" y="424543"/>
            <a:ext cx="145713" cy="4010301"/>
          </a:xfrm>
          <a:prstGeom prst="rect">
            <a:avLst/>
          </a:prstGeom>
          <a:solidFill>
            <a:srgbClr val="9D99FE"/>
          </a:solidFill>
          <a:ln w="25400">
            <a:solidFill/>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75" name="Shape 675"/>
          <p:cNvSpPr/>
          <p:nvPr/>
        </p:nvSpPr>
        <p:spPr>
          <a:xfrm>
            <a:off x="7289541" y="424543"/>
            <a:ext cx="145713" cy="4010301"/>
          </a:xfrm>
          <a:prstGeom prst="rect">
            <a:avLst/>
          </a:prstGeom>
          <a:solidFill>
            <a:srgbClr val="9D99FE"/>
          </a:solidFill>
          <a:ln w="25400">
            <a:solidFill/>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76" name="Shape 676"/>
          <p:cNvSpPr/>
          <p:nvPr/>
        </p:nvSpPr>
        <p:spPr>
          <a:xfrm>
            <a:off x="7675054" y="1701437"/>
            <a:ext cx="146958" cy="1456509"/>
          </a:xfrm>
          <a:prstGeom prst="rect">
            <a:avLst/>
          </a:prstGeom>
          <a:solidFill>
            <a:srgbClr val="9D99FE"/>
          </a:solidFill>
          <a:ln w="25400">
            <a:solidFill/>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77" name="Shape 677"/>
          <p:cNvSpPr/>
          <p:nvPr/>
        </p:nvSpPr>
        <p:spPr>
          <a:xfrm flipV="1">
            <a:off x="4653643" y="2429691"/>
            <a:ext cx="209310"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678" name="Shape 678"/>
          <p:cNvSpPr/>
          <p:nvPr/>
        </p:nvSpPr>
        <p:spPr>
          <a:xfrm>
            <a:off x="3728256" y="1557668"/>
            <a:ext cx="1023203" cy="1743407"/>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9D99FE"/>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679" name="Shape 679"/>
          <p:cNvSpPr/>
          <p:nvPr/>
        </p:nvSpPr>
        <p:spPr>
          <a:xfrm flipV="1">
            <a:off x="3673929" y="2429691"/>
            <a:ext cx="209310"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680" name="Shape 680"/>
          <p:cNvSpPr/>
          <p:nvPr/>
        </p:nvSpPr>
        <p:spPr>
          <a:xfrm>
            <a:off x="2654059" y="1287460"/>
            <a:ext cx="1103644" cy="2291150"/>
          </a:xfrm>
          <a:custGeom>
            <a:avLst/>
            <a:gdLst/>
            <a:ahLst/>
            <a:cxnLst>
              <a:cxn ang="0">
                <a:pos x="wd2" y="hd2"/>
              </a:cxn>
              <a:cxn ang="5400000">
                <a:pos x="wd2" y="hd2"/>
              </a:cxn>
              <a:cxn ang="10800000">
                <a:pos x="wd2" y="hd2"/>
              </a:cxn>
              <a:cxn ang="16200000">
                <a:pos x="wd2" y="hd2"/>
              </a:cxn>
            </a:cxnLst>
            <a:rect l="0" t="0" r="r" b="b"/>
            <a:pathLst>
              <a:path w="21600" h="21600" extrusionOk="0">
                <a:moveTo>
                  <a:pt x="6880" y="8174"/>
                </a:moveTo>
                <a:lnTo>
                  <a:pt x="6880" y="21600"/>
                </a:lnTo>
                <a:lnTo>
                  <a:pt x="0" y="13463"/>
                </a:lnTo>
                <a:lnTo>
                  <a:pt x="0" y="25"/>
                </a:lnTo>
                <a:lnTo>
                  <a:pt x="6880" y="8174"/>
                </a:lnTo>
                <a:lnTo>
                  <a:pt x="0" y="0"/>
                </a:lnTo>
                <a:lnTo>
                  <a:pt x="14716" y="24"/>
                </a:lnTo>
                <a:lnTo>
                  <a:pt x="21600" y="8174"/>
                </a:lnTo>
                <a:lnTo>
                  <a:pt x="6880" y="8174"/>
                </a:lnTo>
                <a:lnTo>
                  <a:pt x="21567" y="8174"/>
                </a:lnTo>
                <a:lnTo>
                  <a:pt x="21567" y="21600"/>
                </a:lnTo>
                <a:lnTo>
                  <a:pt x="6880" y="21600"/>
                </a:lnTo>
                <a:lnTo>
                  <a:pt x="6880" y="8174"/>
                </a:lnTo>
                <a:close/>
              </a:path>
            </a:pathLst>
          </a:custGeom>
          <a:solidFill>
            <a:srgbClr val="9D99FE"/>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681" name="Shape 681"/>
          <p:cNvSpPr/>
          <p:nvPr/>
        </p:nvSpPr>
        <p:spPr>
          <a:xfrm flipV="1">
            <a:off x="2639786" y="2429691"/>
            <a:ext cx="209310"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682" name="Shape 682"/>
          <p:cNvSpPr/>
          <p:nvPr/>
        </p:nvSpPr>
        <p:spPr>
          <a:xfrm>
            <a:off x="1885081" y="898350"/>
            <a:ext cx="889102" cy="3064692"/>
          </a:xfrm>
          <a:custGeom>
            <a:avLst/>
            <a:gdLst/>
            <a:ahLst/>
            <a:cxnLst>
              <a:cxn ang="0">
                <a:pos x="wd2" y="hd2"/>
              </a:cxn>
              <a:cxn ang="5400000">
                <a:pos x="wd2" y="hd2"/>
              </a:cxn>
              <a:cxn ang="10800000">
                <a:pos x="wd2" y="hd2"/>
              </a:cxn>
              <a:cxn ang="16200000">
                <a:pos x="wd2" y="hd2"/>
              </a:cxn>
            </a:cxnLst>
            <a:rect l="0" t="0" r="r" b="b"/>
            <a:pathLst>
              <a:path w="21600" h="21600" extrusionOk="0">
                <a:moveTo>
                  <a:pt x="11292" y="8176"/>
                </a:moveTo>
                <a:lnTo>
                  <a:pt x="11390" y="21600"/>
                </a:lnTo>
                <a:lnTo>
                  <a:pt x="0" y="13424"/>
                </a:lnTo>
                <a:lnTo>
                  <a:pt x="0" y="25"/>
                </a:lnTo>
                <a:lnTo>
                  <a:pt x="11292" y="8176"/>
                </a:lnTo>
                <a:lnTo>
                  <a:pt x="0" y="0"/>
                </a:lnTo>
                <a:lnTo>
                  <a:pt x="10262" y="1"/>
                </a:lnTo>
                <a:lnTo>
                  <a:pt x="21558" y="8176"/>
                </a:lnTo>
                <a:lnTo>
                  <a:pt x="11292" y="8176"/>
                </a:lnTo>
                <a:lnTo>
                  <a:pt x="21600" y="8176"/>
                </a:lnTo>
                <a:lnTo>
                  <a:pt x="21558" y="21600"/>
                </a:lnTo>
                <a:lnTo>
                  <a:pt x="11390" y="21600"/>
                </a:lnTo>
                <a:lnTo>
                  <a:pt x="11292" y="8176"/>
                </a:lnTo>
                <a:close/>
              </a:path>
            </a:pathLst>
          </a:custGeom>
          <a:solidFill>
            <a:srgbClr val="9D99FE"/>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683" name="Shape 683"/>
          <p:cNvSpPr/>
          <p:nvPr/>
        </p:nvSpPr>
        <p:spPr>
          <a:xfrm flipV="1">
            <a:off x="1986643" y="2429691"/>
            <a:ext cx="209310"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684" name="Shape 684"/>
          <p:cNvSpPr/>
          <p:nvPr/>
        </p:nvSpPr>
        <p:spPr>
          <a:xfrm>
            <a:off x="1322614" y="450753"/>
            <a:ext cx="752376" cy="3957871"/>
          </a:xfrm>
          <a:custGeom>
            <a:avLst/>
            <a:gdLst/>
            <a:ahLst/>
            <a:cxnLst>
              <a:cxn ang="0">
                <a:pos x="wd2" y="hd2"/>
              </a:cxn>
              <a:cxn ang="5400000">
                <a:pos x="wd2" y="hd2"/>
              </a:cxn>
              <a:cxn ang="10800000">
                <a:pos x="wd2" y="hd2"/>
              </a:cxn>
              <a:cxn ang="16200000">
                <a:pos x="wd2" y="hd2"/>
              </a:cxn>
            </a:cxnLst>
            <a:rect l="0" t="0" r="r" b="b"/>
            <a:pathLst>
              <a:path w="21600" h="21600" extrusionOk="0">
                <a:moveTo>
                  <a:pt x="17361" y="8201"/>
                </a:moveTo>
                <a:lnTo>
                  <a:pt x="17361" y="21600"/>
                </a:lnTo>
                <a:lnTo>
                  <a:pt x="0" y="13424"/>
                </a:lnTo>
                <a:lnTo>
                  <a:pt x="0" y="25"/>
                </a:lnTo>
                <a:lnTo>
                  <a:pt x="17361" y="8201"/>
                </a:lnTo>
                <a:lnTo>
                  <a:pt x="0" y="0"/>
                </a:lnTo>
                <a:lnTo>
                  <a:pt x="4174" y="0"/>
                </a:lnTo>
                <a:lnTo>
                  <a:pt x="21600" y="8201"/>
                </a:lnTo>
                <a:lnTo>
                  <a:pt x="17361" y="8201"/>
                </a:lnTo>
                <a:lnTo>
                  <a:pt x="21544" y="8201"/>
                </a:lnTo>
                <a:lnTo>
                  <a:pt x="21544" y="21600"/>
                </a:lnTo>
                <a:lnTo>
                  <a:pt x="17361" y="21600"/>
                </a:lnTo>
                <a:lnTo>
                  <a:pt x="17361" y="8201"/>
                </a:lnTo>
                <a:close/>
              </a:path>
            </a:pathLst>
          </a:custGeom>
          <a:solidFill>
            <a:srgbClr val="9D99FE"/>
          </a:solidFill>
          <a:ln w="25400">
            <a:solidFill/>
            <a:miter lim="400000"/>
          </a:ln>
        </p:spPr>
        <p:txBody>
          <a:bodyPr lIns="0" tIns="0" rIns="0" bIns="0" anchor="ctr"/>
          <a:lstStyle/>
          <a:p>
            <a:pPr lvl="0">
              <a:defRPr>
                <a:latin typeface="Gill Sans"/>
                <a:ea typeface="Gill Sans"/>
                <a:cs typeface="Gill Sans"/>
                <a:sym typeface="Gill Sans"/>
              </a:defRPr>
            </a:pPr>
            <a:endParaRPr/>
          </a:p>
        </p:txBody>
      </p:sp>
      <p:grpSp>
        <p:nvGrpSpPr>
          <p:cNvPr id="687" name="Group 687"/>
          <p:cNvGrpSpPr/>
          <p:nvPr/>
        </p:nvGrpSpPr>
        <p:grpSpPr>
          <a:xfrm>
            <a:off x="1572986" y="2769326"/>
            <a:ext cx="250372" cy="376617"/>
            <a:chOff x="0" y="0"/>
            <a:chExt cx="584200" cy="732309"/>
          </a:xfrm>
        </p:grpSpPr>
        <p:sp>
          <p:nvSpPr>
            <p:cNvPr id="685" name="Shape 685"/>
            <p:cNvSpPr/>
            <p:nvPr/>
          </p:nvSpPr>
          <p:spPr>
            <a:xfrm>
              <a:off x="0" y="262409"/>
              <a:ext cx="584200" cy="469901"/>
            </a:xfrm>
            <a:prstGeom prst="roundRect">
              <a:avLst>
                <a:gd name="adj" fmla="val 31095"/>
              </a:avLst>
            </a:prstGeom>
            <a:solidFill>
              <a:srgbClr val="000000"/>
            </a:solidFill>
            <a:ln w="25400" cap="flat">
              <a:solidFill>
                <a:srgbClr val="000000"/>
              </a:solidFill>
              <a:prstDash val="solid"/>
              <a:miter lim="400000"/>
            </a:ln>
            <a:effectLst/>
          </p:spPr>
          <p:txBody>
            <a:bodyPr wrap="square" lIns="0" tIns="0" rIns="0" bIns="0" numCol="1" anchor="ctr">
              <a:noAutofit/>
            </a:bodyP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86" name="Shape 686"/>
            <p:cNvSpPr/>
            <p:nvPr/>
          </p:nvSpPr>
          <p:spPr>
            <a:xfrm>
              <a:off x="137082" y="0"/>
              <a:ext cx="315469" cy="282476"/>
            </a:xfrm>
            <a:custGeom>
              <a:avLst/>
              <a:gdLst/>
              <a:ahLst/>
              <a:cxnLst>
                <a:cxn ang="0">
                  <a:pos x="wd2" y="hd2"/>
                </a:cxn>
                <a:cxn ang="5400000">
                  <a:pos x="wd2" y="hd2"/>
                </a:cxn>
                <a:cxn ang="10800000">
                  <a:pos x="wd2" y="hd2"/>
                </a:cxn>
                <a:cxn ang="16200000">
                  <a:pos x="wd2" y="hd2"/>
                </a:cxn>
              </a:cxnLst>
              <a:rect l="0" t="0" r="r" b="b"/>
              <a:pathLst>
                <a:path w="21600" h="21600" extrusionOk="0">
                  <a:moveTo>
                    <a:pt x="0" y="21398"/>
                  </a:moveTo>
                  <a:cubicBezTo>
                    <a:pt x="0" y="14787"/>
                    <a:pt x="500" y="0"/>
                    <a:pt x="10748" y="0"/>
                  </a:cubicBezTo>
                  <a:cubicBezTo>
                    <a:pt x="20996" y="0"/>
                    <a:pt x="21600" y="15153"/>
                    <a:pt x="21600" y="21600"/>
                  </a:cubicBezTo>
                </a:path>
              </a:pathLst>
            </a:custGeom>
            <a:noFill/>
            <a:ln w="127000" cap="flat">
              <a:solidFill>
                <a:srgbClr val="000000"/>
              </a:solidFill>
              <a:prstDash val="solid"/>
              <a:miter lim="400000"/>
            </a:ln>
            <a:effectLst/>
          </p:spPr>
          <p:txBody>
            <a:bodyPr wrap="square" lIns="0" tIns="0" rIns="0" bIns="0" numCol="1" anchor="ctr">
              <a:noAutofit/>
            </a:bodyPr>
            <a:lstStyle/>
            <a:p>
              <a:pPr lvl="0">
                <a:defRPr>
                  <a:latin typeface="Gill Sans"/>
                  <a:ea typeface="Gill Sans"/>
                  <a:cs typeface="Gill Sans"/>
                  <a:sym typeface="Gill Sans"/>
                </a:defRPr>
              </a:pPr>
              <a:endParaRPr/>
            </a:p>
          </p:txBody>
        </p:sp>
      </p:grpSp>
      <p:grpSp>
        <p:nvGrpSpPr>
          <p:cNvPr id="690" name="Group 690"/>
          <p:cNvGrpSpPr/>
          <p:nvPr/>
        </p:nvGrpSpPr>
        <p:grpSpPr>
          <a:xfrm>
            <a:off x="2443843" y="2769326"/>
            <a:ext cx="250371" cy="376617"/>
            <a:chOff x="0" y="0"/>
            <a:chExt cx="584200" cy="732309"/>
          </a:xfrm>
        </p:grpSpPr>
        <p:sp>
          <p:nvSpPr>
            <p:cNvPr id="688" name="Shape 688"/>
            <p:cNvSpPr/>
            <p:nvPr/>
          </p:nvSpPr>
          <p:spPr>
            <a:xfrm>
              <a:off x="0" y="262409"/>
              <a:ext cx="584200" cy="469901"/>
            </a:xfrm>
            <a:prstGeom prst="roundRect">
              <a:avLst>
                <a:gd name="adj" fmla="val 31095"/>
              </a:avLst>
            </a:prstGeom>
            <a:solidFill>
              <a:srgbClr val="000000"/>
            </a:solidFill>
            <a:ln w="25400" cap="flat">
              <a:solidFill>
                <a:srgbClr val="000000"/>
              </a:solidFill>
              <a:prstDash val="solid"/>
              <a:miter lim="400000"/>
            </a:ln>
            <a:effectLst/>
          </p:spPr>
          <p:txBody>
            <a:bodyPr wrap="square" lIns="0" tIns="0" rIns="0" bIns="0" numCol="1" anchor="ctr">
              <a:noAutofit/>
            </a:bodyP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89" name="Shape 689"/>
            <p:cNvSpPr/>
            <p:nvPr/>
          </p:nvSpPr>
          <p:spPr>
            <a:xfrm>
              <a:off x="137082" y="0"/>
              <a:ext cx="315469" cy="282476"/>
            </a:xfrm>
            <a:custGeom>
              <a:avLst/>
              <a:gdLst/>
              <a:ahLst/>
              <a:cxnLst>
                <a:cxn ang="0">
                  <a:pos x="wd2" y="hd2"/>
                </a:cxn>
                <a:cxn ang="5400000">
                  <a:pos x="wd2" y="hd2"/>
                </a:cxn>
                <a:cxn ang="10800000">
                  <a:pos x="wd2" y="hd2"/>
                </a:cxn>
                <a:cxn ang="16200000">
                  <a:pos x="wd2" y="hd2"/>
                </a:cxn>
              </a:cxnLst>
              <a:rect l="0" t="0" r="r" b="b"/>
              <a:pathLst>
                <a:path w="21600" h="21600" extrusionOk="0">
                  <a:moveTo>
                    <a:pt x="0" y="21398"/>
                  </a:moveTo>
                  <a:cubicBezTo>
                    <a:pt x="0" y="14787"/>
                    <a:pt x="500" y="0"/>
                    <a:pt x="10748" y="0"/>
                  </a:cubicBezTo>
                  <a:cubicBezTo>
                    <a:pt x="20996" y="0"/>
                    <a:pt x="21600" y="15153"/>
                    <a:pt x="21600" y="21600"/>
                  </a:cubicBezTo>
                </a:path>
              </a:pathLst>
            </a:custGeom>
            <a:noFill/>
            <a:ln w="127000" cap="flat">
              <a:solidFill>
                <a:srgbClr val="000000"/>
              </a:solidFill>
              <a:prstDash val="solid"/>
              <a:miter lim="400000"/>
            </a:ln>
            <a:effectLst/>
          </p:spPr>
          <p:txBody>
            <a:bodyPr wrap="square" lIns="0" tIns="0" rIns="0" bIns="0" numCol="1" anchor="ctr">
              <a:noAutofit/>
            </a:bodyPr>
            <a:lstStyle/>
            <a:p>
              <a:pPr lvl="0">
                <a:defRPr>
                  <a:latin typeface="Gill Sans"/>
                  <a:ea typeface="Gill Sans"/>
                  <a:cs typeface="Gill Sans"/>
                  <a:sym typeface="Gill Sans"/>
                </a:defRPr>
              </a:pPr>
              <a:endParaRPr/>
            </a:p>
          </p:txBody>
        </p:sp>
      </p:grpSp>
      <p:sp>
        <p:nvSpPr>
          <p:cNvPr id="691" name="Shape 691"/>
          <p:cNvSpPr/>
          <p:nvPr/>
        </p:nvSpPr>
        <p:spPr>
          <a:xfrm>
            <a:off x="7874850" y="2002643"/>
            <a:ext cx="1219200" cy="847565"/>
          </a:xfrm>
          <a:prstGeom prst="rect">
            <a:avLst/>
          </a:prstGeom>
          <a:ln w="12700">
            <a:miter lim="400000"/>
          </a:ln>
          <a:extLst>
            <a:ext uri="{C572A759-6A51-4108-AA02-DFA0A04FC94B}">
              <ma14:wrappingTextBoxFlag xmlns="" xmlns:ma14="http://schemas.microsoft.com/office/mac/drawingml/2011/main" val="1"/>
            </a:ext>
          </a:extLst>
        </p:spPr>
        <p:txBody>
          <a:bodyPr lIns="23444" tIns="23444" rIns="23444" bIns="23444" anchor="ctr">
            <a:spAutoFit/>
          </a:bodyPr>
          <a:lstStyle/>
          <a:p>
            <a:pPr lvl="0">
              <a:defRPr sz="1800"/>
            </a:pPr>
            <a:r>
              <a:rPr sz="2600"/>
              <a:t>selffer</a:t>
            </a:r>
          </a:p>
          <a:p>
            <a:pPr lvl="0">
              <a:defRPr sz="1800"/>
            </a:pPr>
            <a:r>
              <a:rPr sz="2600"/>
              <a:t>BnB</a:t>
            </a:r>
          </a:p>
        </p:txBody>
      </p:sp>
      <p:sp>
        <p:nvSpPr>
          <p:cNvPr id="2" name="Footer Placeholder 1"/>
          <p:cNvSpPr>
            <a:spLocks noGrp="1"/>
          </p:cNvSpPr>
          <p:nvPr>
            <p:ph type="ftr" sz="quarter" idx="11"/>
          </p:nvPr>
        </p:nvSpPr>
        <p:spPr/>
        <p:txBody>
          <a:bodyPr/>
          <a:lstStyle/>
          <a:p>
            <a:r>
              <a:rPr lang="en-US" smtClean="0"/>
              <a:t>slide credit Jason Yosinski</a:t>
            </a:r>
            <a:endParaRPr lang="en-US"/>
          </a:p>
        </p:txBody>
      </p:sp>
    </p:spTree>
    <p:extLst>
      <p:ext uri="{BB962C8B-B14F-4D97-AF65-F5344CB8AC3E}">
        <p14:creationId xmlns:p14="http://schemas.microsoft.com/office/powerpoint/2010/main" val="3468104332"/>
      </p:ext>
    </p:extLst>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981419"/>
          </a:xfrm>
        </p:spPr>
        <p:txBody>
          <a:bodyPr/>
          <a:lstStyle/>
          <a:p>
            <a:r>
              <a:rPr lang="en-US" dirty="0" smtClean="0"/>
              <a:t>Outline</a:t>
            </a:r>
            <a:endParaRPr lang="en-US" dirty="0"/>
          </a:p>
        </p:txBody>
      </p:sp>
      <p:pic>
        <p:nvPicPr>
          <p:cNvPr id="6" name="Picture 5" descr="Screen Shot 2015-09-14 at 9.12.0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21" y="3740272"/>
            <a:ext cx="3412710" cy="1660422"/>
          </a:xfrm>
          <a:prstGeom prst="rect">
            <a:avLst/>
          </a:prstGeom>
        </p:spPr>
      </p:pic>
      <p:pic>
        <p:nvPicPr>
          <p:cNvPr id="7" name="Picture 6" descr="Screen Shot 2015-09-14 at 9.12.37 PM.png"/>
          <p:cNvPicPr>
            <a:picLocks noChangeAspect="1"/>
          </p:cNvPicPr>
          <p:nvPr/>
        </p:nvPicPr>
        <p:blipFill rotWithShape="1">
          <a:blip r:embed="rId4">
            <a:extLst>
              <a:ext uri="{28A0092B-C50C-407E-A947-70E740481C1C}">
                <a14:useLocalDpi xmlns:a14="http://schemas.microsoft.com/office/drawing/2010/main" val="0"/>
              </a:ext>
            </a:extLst>
          </a:blip>
          <a:srcRect l="5844" r="9003"/>
          <a:stretch/>
        </p:blipFill>
        <p:spPr>
          <a:xfrm>
            <a:off x="1989250" y="5359054"/>
            <a:ext cx="4705839" cy="1505874"/>
          </a:xfrm>
          <a:prstGeom prst="rect">
            <a:avLst/>
          </a:prstGeom>
        </p:spPr>
      </p:pic>
      <p:pic>
        <p:nvPicPr>
          <p:cNvPr id="10" name="Picture 9" descr="Screen Shot 2015-09-14 at 9.18.3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4386" y="1216963"/>
            <a:ext cx="5052144" cy="2234462"/>
          </a:xfrm>
          <a:prstGeom prst="rect">
            <a:avLst/>
          </a:prstGeom>
        </p:spPr>
      </p:pic>
      <p:pic>
        <p:nvPicPr>
          <p:cNvPr id="2" name="Picture 1" descr="Screen Shot 2015-09-15 at 12.02.38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6479" y="3621441"/>
            <a:ext cx="4943569" cy="1629174"/>
          </a:xfrm>
          <a:prstGeom prst="rect">
            <a:avLst/>
          </a:prstGeom>
        </p:spPr>
      </p:pic>
    </p:spTree>
    <p:extLst>
      <p:ext uri="{BB962C8B-B14F-4D97-AF65-F5344CB8AC3E}">
        <p14:creationId xmlns:p14="http://schemas.microsoft.com/office/powerpoint/2010/main" val="252168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3" name="result_transfer_pres_00_crop.pdf"/>
          <p:cNvPicPr/>
          <p:nvPr/>
        </p:nvPicPr>
        <p:blipFill>
          <a:blip r:embed="rId3">
            <a:extLst/>
          </a:blip>
          <a:stretch>
            <a:fillRect/>
          </a:stretch>
        </p:blipFill>
        <p:spPr>
          <a:xfrm>
            <a:off x="111579" y="137633"/>
            <a:ext cx="8915400" cy="5891916"/>
          </a:xfrm>
          <a:prstGeom prst="rect">
            <a:avLst/>
          </a:prstGeom>
          <a:ln w="12700">
            <a:miter lim="400000"/>
          </a:ln>
        </p:spPr>
      </p:pic>
      <p:pic>
        <p:nvPicPr>
          <p:cNvPr id="694" name="result_transfer_pres_00_crop.pdf"/>
          <p:cNvPicPr/>
          <p:nvPr/>
        </p:nvPicPr>
        <p:blipFill>
          <a:blip r:embed="rId3">
            <a:extLst/>
          </a:blip>
          <a:stretch>
            <a:fillRect/>
          </a:stretch>
        </p:blipFill>
        <p:spPr>
          <a:xfrm>
            <a:off x="111579" y="137633"/>
            <a:ext cx="8915400" cy="5891916"/>
          </a:xfrm>
          <a:prstGeom prst="rect">
            <a:avLst/>
          </a:prstGeom>
          <a:ln w="12700">
            <a:miter lim="400000"/>
          </a:ln>
        </p:spPr>
      </p:pic>
      <p:sp>
        <p:nvSpPr>
          <p:cNvPr id="695" name="Shape 695"/>
          <p:cNvSpPr/>
          <p:nvPr/>
        </p:nvSpPr>
        <p:spPr>
          <a:xfrm>
            <a:off x="1812472" y="372291"/>
            <a:ext cx="217714" cy="1750423"/>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96" name="Shape 696"/>
          <p:cNvSpPr/>
          <p:nvPr/>
        </p:nvSpPr>
        <p:spPr>
          <a:xfrm>
            <a:off x="2922814" y="378823"/>
            <a:ext cx="217714" cy="1809206"/>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97" name="Shape 697"/>
          <p:cNvSpPr/>
          <p:nvPr/>
        </p:nvSpPr>
        <p:spPr>
          <a:xfrm>
            <a:off x="4033157" y="372291"/>
            <a:ext cx="217714" cy="1965961"/>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98" name="Shape 698"/>
          <p:cNvSpPr/>
          <p:nvPr/>
        </p:nvSpPr>
        <p:spPr>
          <a:xfrm>
            <a:off x="5143500" y="372291"/>
            <a:ext cx="217714" cy="2638698"/>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99" name="Shape 699"/>
          <p:cNvSpPr/>
          <p:nvPr/>
        </p:nvSpPr>
        <p:spPr>
          <a:xfrm>
            <a:off x="6253843" y="372292"/>
            <a:ext cx="217714" cy="3735977"/>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00" name="Shape 700"/>
          <p:cNvSpPr/>
          <p:nvPr/>
        </p:nvSpPr>
        <p:spPr>
          <a:xfrm>
            <a:off x="7364186" y="372292"/>
            <a:ext cx="217714" cy="3735977"/>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01" name="Shape 701"/>
          <p:cNvSpPr/>
          <p:nvPr/>
        </p:nvSpPr>
        <p:spPr>
          <a:xfrm>
            <a:off x="8474529" y="372292"/>
            <a:ext cx="217714" cy="4826726"/>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02" name="Shape 702"/>
          <p:cNvSpPr/>
          <p:nvPr/>
        </p:nvSpPr>
        <p:spPr>
          <a:xfrm>
            <a:off x="859972" y="4754880"/>
            <a:ext cx="1774371" cy="280851"/>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pic>
        <p:nvPicPr>
          <p:cNvPr id="703" name="result_transfer_pres_00_crop.pdf"/>
          <p:cNvPicPr/>
          <p:nvPr/>
        </p:nvPicPr>
        <p:blipFill>
          <a:blip r:embed="rId3">
            <a:extLst/>
          </a:blip>
          <a:srcRect l="29425" t="95999" r="23260"/>
          <a:stretch>
            <a:fillRect/>
          </a:stretch>
        </p:blipFill>
        <p:spPr>
          <a:xfrm>
            <a:off x="1696778" y="5799908"/>
            <a:ext cx="6376371" cy="356318"/>
          </a:xfrm>
          <a:prstGeom prst="rect">
            <a:avLst/>
          </a:prstGeom>
          <a:ln w="12700">
            <a:miter lim="400000"/>
          </a:ln>
        </p:spPr>
      </p:pic>
      <p:sp>
        <p:nvSpPr>
          <p:cNvPr id="2" name="Footer Placeholder 1"/>
          <p:cNvSpPr>
            <a:spLocks noGrp="1"/>
          </p:cNvSpPr>
          <p:nvPr>
            <p:ph type="ftr" sz="quarter" idx="11"/>
          </p:nvPr>
        </p:nvSpPr>
        <p:spPr/>
        <p:txBody>
          <a:bodyPr/>
          <a:lstStyle/>
          <a:p>
            <a:r>
              <a:rPr lang="en-US" smtClean="0"/>
              <a:t>slide credit Jason Yosinski</a:t>
            </a:r>
            <a:endParaRPr lang="en-US"/>
          </a:p>
        </p:txBody>
      </p:sp>
    </p:spTree>
    <p:extLst>
      <p:ext uri="{BB962C8B-B14F-4D97-AF65-F5344CB8AC3E}">
        <p14:creationId xmlns:p14="http://schemas.microsoft.com/office/powerpoint/2010/main" val="4226778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iterate>
                                    <p:tmAbs val="0"/>
                                  </p:iterate>
                                  <p:childTnLst>
                                    <p:set>
                                      <p:cBhvr>
                                        <p:cTn id="6" fill="hold">
                                          <p:stCondLst>
                                            <p:cond delay="0"/>
                                          </p:stCondLst>
                                        </p:cTn>
                                        <p:tgtEl>
                                          <p:spTgt spid="70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iterate>
                                    <p:tmAbs val="0"/>
                                  </p:iterate>
                                  <p:childTnLst>
                                    <p:set>
                                      <p:cBhvr>
                                        <p:cTn id="10" fill="hold">
                                          <p:stCondLst>
                                            <p:cond delay="0"/>
                                          </p:stCondLst>
                                        </p:cTn>
                                        <p:tgtEl>
                                          <p:spTgt spid="695"/>
                                        </p:tgtEl>
                                        <p:attrNameLst>
                                          <p:attrName>style.visibility</p:attrName>
                                        </p:attrNameLst>
                                      </p:cBhvr>
                                      <p:to>
                                        <p:strVal val="hidden"/>
                                      </p:to>
                                    </p:set>
                                  </p:childTnLst>
                                </p:cTn>
                              </p:par>
                            </p:childTnLst>
                          </p:cTn>
                        </p:par>
                        <p:par>
                          <p:cTn id="11" fill="hold">
                            <p:stCondLst>
                              <p:cond delay="0"/>
                            </p:stCondLst>
                            <p:childTnLst>
                              <p:par>
                                <p:cTn id="12" presetID="1" presetClass="exit" presetSubtype="0" fill="hold" grpId="0" nodeType="afterEffect">
                                  <p:stCondLst>
                                    <p:cond delay="0"/>
                                  </p:stCondLst>
                                  <p:iterate>
                                    <p:tmAbs val="0"/>
                                  </p:iterate>
                                  <p:childTnLst>
                                    <p:set>
                                      <p:cBhvr>
                                        <p:cTn id="13" fill="hold">
                                          <p:stCondLst>
                                            <p:cond delay="0"/>
                                          </p:stCondLst>
                                        </p:cTn>
                                        <p:tgtEl>
                                          <p:spTgt spid="696"/>
                                        </p:tgtEl>
                                        <p:attrNameLst>
                                          <p:attrName>style.visibility</p:attrName>
                                        </p:attrNameLst>
                                      </p:cBhvr>
                                      <p:to>
                                        <p:strVal val="hidden"/>
                                      </p:to>
                                    </p:set>
                                  </p:childTnLst>
                                </p:cTn>
                              </p:par>
                            </p:childTnLst>
                          </p:cTn>
                        </p:par>
                        <p:par>
                          <p:cTn id="14" fill="hold">
                            <p:stCondLst>
                              <p:cond delay="0"/>
                            </p:stCondLst>
                            <p:childTnLst>
                              <p:par>
                                <p:cTn id="15" presetID="1" presetClass="exit" presetSubtype="0" fill="hold" grpId="0" nodeType="afterEffect">
                                  <p:stCondLst>
                                    <p:cond delay="0"/>
                                  </p:stCondLst>
                                  <p:iterate>
                                    <p:tmAbs val="0"/>
                                  </p:iterate>
                                  <p:childTnLst>
                                    <p:set>
                                      <p:cBhvr>
                                        <p:cTn id="16" fill="hold">
                                          <p:stCondLst>
                                            <p:cond delay="0"/>
                                          </p:stCondLst>
                                        </p:cTn>
                                        <p:tgtEl>
                                          <p:spTgt spid="697"/>
                                        </p:tgtEl>
                                        <p:attrNameLst>
                                          <p:attrName>style.visibility</p:attrName>
                                        </p:attrNameLst>
                                      </p:cBhvr>
                                      <p:to>
                                        <p:strVal val="hidden"/>
                                      </p:to>
                                    </p:set>
                                  </p:childTnLst>
                                </p:cTn>
                              </p:par>
                            </p:childTnLst>
                          </p:cTn>
                        </p:par>
                        <p:par>
                          <p:cTn id="17" fill="hold">
                            <p:stCondLst>
                              <p:cond delay="0"/>
                            </p:stCondLst>
                            <p:childTnLst>
                              <p:par>
                                <p:cTn id="18" presetID="1" presetClass="exit" presetSubtype="0" fill="hold" grpId="0" nodeType="afterEffect">
                                  <p:stCondLst>
                                    <p:cond delay="0"/>
                                  </p:stCondLst>
                                  <p:iterate>
                                    <p:tmAbs val="0"/>
                                  </p:iterate>
                                  <p:childTnLst>
                                    <p:set>
                                      <p:cBhvr>
                                        <p:cTn id="19" fill="hold">
                                          <p:stCondLst>
                                            <p:cond delay="0"/>
                                          </p:stCondLst>
                                        </p:cTn>
                                        <p:tgtEl>
                                          <p:spTgt spid="698"/>
                                        </p:tgtEl>
                                        <p:attrNameLst>
                                          <p:attrName>style.visibility</p:attrName>
                                        </p:attrNameLst>
                                      </p:cBhvr>
                                      <p:to>
                                        <p:strVal val="hidden"/>
                                      </p:to>
                                    </p:set>
                                  </p:childTnLst>
                                </p:cTn>
                              </p:par>
                            </p:childTnLst>
                          </p:cTn>
                        </p:par>
                        <p:par>
                          <p:cTn id="20" fill="hold">
                            <p:stCondLst>
                              <p:cond delay="0"/>
                            </p:stCondLst>
                            <p:childTnLst>
                              <p:par>
                                <p:cTn id="21" presetID="1" presetClass="exit" presetSubtype="0" fill="hold" grpId="0" nodeType="afterEffect">
                                  <p:stCondLst>
                                    <p:cond delay="0"/>
                                  </p:stCondLst>
                                  <p:iterate>
                                    <p:tmAbs val="0"/>
                                  </p:iterate>
                                  <p:childTnLst>
                                    <p:set>
                                      <p:cBhvr>
                                        <p:cTn id="22" fill="hold">
                                          <p:stCondLst>
                                            <p:cond delay="0"/>
                                          </p:stCondLst>
                                        </p:cTn>
                                        <p:tgtEl>
                                          <p:spTgt spid="699"/>
                                        </p:tgtEl>
                                        <p:attrNameLst>
                                          <p:attrName>style.visibility</p:attrName>
                                        </p:attrNameLst>
                                      </p:cBhvr>
                                      <p:to>
                                        <p:strVal val="hidden"/>
                                      </p:to>
                                    </p:set>
                                  </p:childTnLst>
                                </p:cTn>
                              </p:par>
                            </p:childTnLst>
                          </p:cTn>
                        </p:par>
                        <p:par>
                          <p:cTn id="23" fill="hold">
                            <p:stCondLst>
                              <p:cond delay="0"/>
                            </p:stCondLst>
                            <p:childTnLst>
                              <p:par>
                                <p:cTn id="24" presetID="1" presetClass="exit" presetSubtype="0" fill="hold" grpId="0" nodeType="afterEffect">
                                  <p:stCondLst>
                                    <p:cond delay="0"/>
                                  </p:stCondLst>
                                  <p:iterate>
                                    <p:tmAbs val="0"/>
                                  </p:iterate>
                                  <p:childTnLst>
                                    <p:set>
                                      <p:cBhvr>
                                        <p:cTn id="25" fill="hold">
                                          <p:stCondLst>
                                            <p:cond delay="0"/>
                                          </p:stCondLst>
                                        </p:cTn>
                                        <p:tgtEl>
                                          <p:spTgt spid="700"/>
                                        </p:tgtEl>
                                        <p:attrNameLst>
                                          <p:attrName>style.visibility</p:attrName>
                                        </p:attrNameLst>
                                      </p:cBhvr>
                                      <p:to>
                                        <p:strVal val="hidden"/>
                                      </p:to>
                                    </p:set>
                                  </p:childTnLst>
                                </p:cTn>
                              </p:par>
                            </p:childTnLst>
                          </p:cTn>
                        </p:par>
                        <p:par>
                          <p:cTn id="26" fill="hold">
                            <p:stCondLst>
                              <p:cond delay="0"/>
                            </p:stCondLst>
                            <p:childTnLst>
                              <p:par>
                                <p:cTn id="27" presetID="1" presetClass="exit" presetSubtype="0" fill="hold" grpId="0" nodeType="afterEffect">
                                  <p:stCondLst>
                                    <p:cond delay="0"/>
                                  </p:stCondLst>
                                  <p:iterate>
                                    <p:tmAbs val="0"/>
                                  </p:iterate>
                                  <p:childTnLst>
                                    <p:set>
                                      <p:cBhvr>
                                        <p:cTn id="28" fill="hold">
                                          <p:stCondLst>
                                            <p:cond delay="0"/>
                                          </p:stCondLst>
                                        </p:cTn>
                                        <p:tgtEl>
                                          <p:spTgt spid="7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5" grpId="0" animBg="1" advAuto="0"/>
      <p:bldP spid="696" grpId="0" animBg="1" advAuto="0"/>
      <p:bldP spid="697" grpId="0" animBg="1" advAuto="0"/>
      <p:bldP spid="698" grpId="0" animBg="1" advAuto="0"/>
      <p:bldP spid="699" grpId="0" animBg="1" advAuto="0"/>
      <p:bldP spid="700" grpId="0" animBg="1" advAuto="0"/>
      <p:bldP spid="701" grpId="0" animBg="1" advAuto="0"/>
      <p:bldP spid="702"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5" name="result_transfer_pres_01_crop.pdf"/>
          <p:cNvPicPr/>
          <p:nvPr/>
        </p:nvPicPr>
        <p:blipFill>
          <a:blip r:embed="rId2">
            <a:extLst/>
          </a:blip>
          <a:stretch>
            <a:fillRect/>
          </a:stretch>
        </p:blipFill>
        <p:spPr>
          <a:xfrm>
            <a:off x="114300" y="136876"/>
            <a:ext cx="8915400" cy="5891917"/>
          </a:xfrm>
          <a:prstGeom prst="rect">
            <a:avLst/>
          </a:prstGeom>
          <a:ln w="12700">
            <a:miter lim="400000"/>
          </a:ln>
        </p:spPr>
      </p:pic>
      <p:pic>
        <p:nvPicPr>
          <p:cNvPr id="706" name="result_transfer_pres_00_crop.pdf"/>
          <p:cNvPicPr/>
          <p:nvPr/>
        </p:nvPicPr>
        <p:blipFill>
          <a:blip r:embed="rId3">
            <a:extLst/>
          </a:blip>
          <a:srcRect l="29425" t="95999" r="23260"/>
          <a:stretch>
            <a:fillRect/>
          </a:stretch>
        </p:blipFill>
        <p:spPr>
          <a:xfrm>
            <a:off x="1696778" y="5799908"/>
            <a:ext cx="6376371" cy="356318"/>
          </a:xfrm>
          <a:prstGeom prst="rect">
            <a:avLst/>
          </a:prstGeom>
          <a:ln w="12700">
            <a:miter lim="400000"/>
          </a:ln>
        </p:spPr>
      </p:pic>
      <p:sp>
        <p:nvSpPr>
          <p:cNvPr id="2" name="Footer Placeholder 1"/>
          <p:cNvSpPr>
            <a:spLocks noGrp="1"/>
          </p:cNvSpPr>
          <p:nvPr>
            <p:ph type="ftr" sz="quarter" idx="11"/>
          </p:nvPr>
        </p:nvSpPr>
        <p:spPr/>
        <p:txBody>
          <a:bodyPr/>
          <a:lstStyle/>
          <a:p>
            <a:r>
              <a:rPr lang="en-US" smtClean="0"/>
              <a:t>slide credit Jason Yosinski</a:t>
            </a:r>
            <a:endParaRPr lang="en-US"/>
          </a:p>
        </p:txBody>
      </p:sp>
    </p:spTree>
    <p:extLst>
      <p:ext uri="{BB962C8B-B14F-4D97-AF65-F5344CB8AC3E}">
        <p14:creationId xmlns:p14="http://schemas.microsoft.com/office/powerpoint/2010/main" val="3165445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8" name="result_transfer_pres_02_crop.pdf"/>
          <p:cNvPicPr/>
          <p:nvPr/>
        </p:nvPicPr>
        <p:blipFill>
          <a:blip r:embed="rId3">
            <a:extLst/>
          </a:blip>
          <a:stretch>
            <a:fillRect/>
          </a:stretch>
        </p:blipFill>
        <p:spPr>
          <a:xfrm>
            <a:off x="111579" y="137160"/>
            <a:ext cx="8915400" cy="5891917"/>
          </a:xfrm>
          <a:prstGeom prst="rect">
            <a:avLst/>
          </a:prstGeom>
          <a:ln w="12700">
            <a:miter lim="400000"/>
          </a:ln>
        </p:spPr>
      </p:pic>
      <p:sp>
        <p:nvSpPr>
          <p:cNvPr id="709" name="Shape 709"/>
          <p:cNvSpPr/>
          <p:nvPr/>
        </p:nvSpPr>
        <p:spPr>
          <a:xfrm>
            <a:off x="5361479" y="1583198"/>
            <a:ext cx="1579410" cy="693677"/>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p>
            <a:pPr lvl="0">
              <a:defRPr sz="1800"/>
            </a:pPr>
            <a:r>
              <a:rPr sz="2100"/>
              <a:t>Fragile</a:t>
            </a:r>
          </a:p>
          <a:p>
            <a:pPr lvl="0">
              <a:defRPr sz="1800"/>
            </a:pPr>
            <a:r>
              <a:rPr sz="2100"/>
              <a:t>co-adaptation</a:t>
            </a:r>
          </a:p>
        </p:txBody>
      </p:sp>
      <p:sp>
        <p:nvSpPr>
          <p:cNvPr id="710" name="Shape 710"/>
          <p:cNvSpPr/>
          <p:nvPr/>
        </p:nvSpPr>
        <p:spPr>
          <a:xfrm>
            <a:off x="2926629" y="549530"/>
            <a:ext cx="3125938" cy="370511"/>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lvl1pPr>
              <a:defRPr sz="4500"/>
            </a:lvl1pPr>
          </a:lstStyle>
          <a:p>
            <a:pPr lvl="0">
              <a:defRPr sz="1800"/>
            </a:pPr>
            <a:r>
              <a:rPr sz="2100"/>
              <a:t>Performance drops due to...</a:t>
            </a:r>
          </a:p>
        </p:txBody>
      </p:sp>
      <p:pic>
        <p:nvPicPr>
          <p:cNvPr id="711" name="result_transfer_pres_00_crop.pdf"/>
          <p:cNvPicPr/>
          <p:nvPr/>
        </p:nvPicPr>
        <p:blipFill>
          <a:blip r:embed="rId4">
            <a:extLst/>
          </a:blip>
          <a:srcRect l="29425" t="95999" r="23260"/>
          <a:stretch>
            <a:fillRect/>
          </a:stretch>
        </p:blipFill>
        <p:spPr>
          <a:xfrm>
            <a:off x="1696778" y="5799908"/>
            <a:ext cx="6376371" cy="356318"/>
          </a:xfrm>
          <a:prstGeom prst="rect">
            <a:avLst/>
          </a:prstGeom>
          <a:ln w="12700">
            <a:miter lim="400000"/>
          </a:ln>
        </p:spPr>
      </p:pic>
      <p:sp>
        <p:nvSpPr>
          <p:cNvPr id="712" name="Shape 712"/>
          <p:cNvSpPr/>
          <p:nvPr/>
        </p:nvSpPr>
        <p:spPr>
          <a:xfrm>
            <a:off x="6928895" y="2363704"/>
            <a:ext cx="1730499" cy="693677"/>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p>
            <a:pPr lvl="0">
              <a:defRPr sz="1800"/>
            </a:pPr>
            <a:r>
              <a:rPr sz="2100"/>
              <a:t>Representation</a:t>
            </a:r>
          </a:p>
          <a:p>
            <a:pPr lvl="0">
              <a:defRPr sz="1800"/>
            </a:pPr>
            <a:r>
              <a:rPr sz="2100"/>
              <a:t>specificity</a:t>
            </a:r>
          </a:p>
        </p:txBody>
      </p:sp>
      <p:sp>
        <p:nvSpPr>
          <p:cNvPr id="2" name="Footer Placeholder 1"/>
          <p:cNvSpPr>
            <a:spLocks noGrp="1"/>
          </p:cNvSpPr>
          <p:nvPr>
            <p:ph type="ftr" sz="quarter" idx="11"/>
          </p:nvPr>
        </p:nvSpPr>
        <p:spPr/>
        <p:txBody>
          <a:bodyPr/>
          <a:lstStyle/>
          <a:p>
            <a:r>
              <a:rPr lang="en-US" smtClean="0"/>
              <a:t>slide credit Jason Yosinski</a:t>
            </a:r>
            <a:endParaRPr lang="en-US"/>
          </a:p>
        </p:txBody>
      </p:sp>
    </p:spTree>
    <p:extLst>
      <p:ext uri="{BB962C8B-B14F-4D97-AF65-F5344CB8AC3E}">
        <p14:creationId xmlns:p14="http://schemas.microsoft.com/office/powerpoint/2010/main" val="1759031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7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7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7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9" grpId="0" animBg="1" advAuto="0"/>
      <p:bldP spid="710" grpId="0" animBg="1" advAuto="0"/>
      <p:bldP spid="712"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 name="result_transfer_pres_03_crop.pdf"/>
          <p:cNvPicPr/>
          <p:nvPr/>
        </p:nvPicPr>
        <p:blipFill>
          <a:blip r:embed="rId3">
            <a:extLst/>
          </a:blip>
          <a:stretch>
            <a:fillRect/>
          </a:stretch>
        </p:blipFill>
        <p:spPr>
          <a:xfrm>
            <a:off x="111579" y="137160"/>
            <a:ext cx="8915400" cy="5891917"/>
          </a:xfrm>
          <a:prstGeom prst="rect">
            <a:avLst/>
          </a:prstGeom>
          <a:ln w="12700">
            <a:miter lim="400000"/>
          </a:ln>
        </p:spPr>
      </p:pic>
      <p:pic>
        <p:nvPicPr>
          <p:cNvPr id="717" name="result_transfer_pres_00_crop.pdf"/>
          <p:cNvPicPr/>
          <p:nvPr/>
        </p:nvPicPr>
        <p:blipFill>
          <a:blip r:embed="rId4">
            <a:extLst/>
          </a:blip>
          <a:srcRect l="29425" t="95999" r="23260"/>
          <a:stretch>
            <a:fillRect/>
          </a:stretch>
        </p:blipFill>
        <p:spPr>
          <a:xfrm>
            <a:off x="1696778" y="5799908"/>
            <a:ext cx="6376371" cy="356318"/>
          </a:xfrm>
          <a:prstGeom prst="rect">
            <a:avLst/>
          </a:prstGeom>
          <a:ln w="12700">
            <a:miter lim="400000"/>
          </a:ln>
        </p:spPr>
      </p:pic>
      <p:sp>
        <p:nvSpPr>
          <p:cNvPr id="2" name="Footer Placeholder 1"/>
          <p:cNvSpPr>
            <a:spLocks noGrp="1"/>
          </p:cNvSpPr>
          <p:nvPr>
            <p:ph type="ftr" sz="quarter" idx="11"/>
          </p:nvPr>
        </p:nvSpPr>
        <p:spPr/>
        <p:txBody>
          <a:bodyPr/>
          <a:lstStyle/>
          <a:p>
            <a:r>
              <a:rPr lang="en-US" smtClean="0"/>
              <a:t>slide credit Jason Yosinski</a:t>
            </a:r>
            <a:endParaRPr lang="en-US"/>
          </a:p>
        </p:txBody>
      </p:sp>
    </p:spTree>
    <p:extLst>
      <p:ext uri="{BB962C8B-B14F-4D97-AF65-F5344CB8AC3E}">
        <p14:creationId xmlns:p14="http://schemas.microsoft.com/office/powerpoint/2010/main" val="3507457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1" name="result_transfer_pres_04_crop.pdf"/>
          <p:cNvPicPr/>
          <p:nvPr/>
        </p:nvPicPr>
        <p:blipFill>
          <a:blip r:embed="rId3">
            <a:extLst/>
          </a:blip>
          <a:stretch>
            <a:fillRect/>
          </a:stretch>
        </p:blipFill>
        <p:spPr>
          <a:xfrm>
            <a:off x="111579" y="137160"/>
            <a:ext cx="8915400" cy="5891917"/>
          </a:xfrm>
          <a:prstGeom prst="rect">
            <a:avLst/>
          </a:prstGeom>
          <a:ln w="12700">
            <a:miter lim="400000"/>
          </a:ln>
        </p:spPr>
      </p:pic>
      <p:pic>
        <p:nvPicPr>
          <p:cNvPr id="722" name="result_transfer_pres_00_crop.pdf"/>
          <p:cNvPicPr/>
          <p:nvPr/>
        </p:nvPicPr>
        <p:blipFill>
          <a:blip r:embed="rId4">
            <a:extLst/>
          </a:blip>
          <a:srcRect l="29425" t="95999" r="23260"/>
          <a:stretch>
            <a:fillRect/>
          </a:stretch>
        </p:blipFill>
        <p:spPr>
          <a:xfrm>
            <a:off x="1696778" y="5799908"/>
            <a:ext cx="6376371" cy="356318"/>
          </a:xfrm>
          <a:prstGeom prst="rect">
            <a:avLst/>
          </a:prstGeom>
          <a:ln w="12700">
            <a:miter lim="400000"/>
          </a:ln>
        </p:spPr>
      </p:pic>
      <p:sp>
        <p:nvSpPr>
          <p:cNvPr id="2" name="Footer Placeholder 1"/>
          <p:cNvSpPr>
            <a:spLocks noGrp="1"/>
          </p:cNvSpPr>
          <p:nvPr>
            <p:ph type="ftr" sz="quarter" idx="11"/>
          </p:nvPr>
        </p:nvSpPr>
        <p:spPr/>
        <p:txBody>
          <a:bodyPr/>
          <a:lstStyle/>
          <a:p>
            <a:r>
              <a:rPr lang="en-US" smtClean="0"/>
              <a:t>slide credit Jason Yosinski</a:t>
            </a:r>
            <a:endParaRPr lang="en-US"/>
          </a:p>
        </p:txBody>
      </p:sp>
    </p:spTree>
    <p:extLst>
      <p:ext uri="{BB962C8B-B14F-4D97-AF65-F5344CB8AC3E}">
        <p14:creationId xmlns:p14="http://schemas.microsoft.com/office/powerpoint/2010/main" val="194894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6" name="result_transfer_pres_05_crop.pdf"/>
          <p:cNvPicPr/>
          <p:nvPr/>
        </p:nvPicPr>
        <p:blipFill>
          <a:blip r:embed="rId3">
            <a:extLst/>
          </a:blip>
          <a:stretch>
            <a:fillRect/>
          </a:stretch>
        </p:blipFill>
        <p:spPr>
          <a:xfrm>
            <a:off x="111579" y="137160"/>
            <a:ext cx="8915400" cy="5891917"/>
          </a:xfrm>
          <a:prstGeom prst="rect">
            <a:avLst/>
          </a:prstGeom>
          <a:ln w="12700">
            <a:miter lim="400000"/>
          </a:ln>
        </p:spPr>
      </p:pic>
      <p:pic>
        <p:nvPicPr>
          <p:cNvPr id="727" name="result_transfer_pres_00_crop.pdf"/>
          <p:cNvPicPr/>
          <p:nvPr/>
        </p:nvPicPr>
        <p:blipFill>
          <a:blip r:embed="rId4">
            <a:extLst/>
          </a:blip>
          <a:srcRect l="29425" t="95999" r="23260"/>
          <a:stretch>
            <a:fillRect/>
          </a:stretch>
        </p:blipFill>
        <p:spPr>
          <a:xfrm>
            <a:off x="1696778" y="5799908"/>
            <a:ext cx="6376371" cy="356318"/>
          </a:xfrm>
          <a:prstGeom prst="rect">
            <a:avLst/>
          </a:prstGeom>
          <a:ln w="12700">
            <a:miter lim="400000"/>
          </a:ln>
        </p:spPr>
      </p:pic>
      <p:sp>
        <p:nvSpPr>
          <p:cNvPr id="2" name="Footer Placeholder 1"/>
          <p:cNvSpPr>
            <a:spLocks noGrp="1"/>
          </p:cNvSpPr>
          <p:nvPr>
            <p:ph type="ftr" sz="quarter" idx="11"/>
          </p:nvPr>
        </p:nvSpPr>
        <p:spPr/>
        <p:txBody>
          <a:bodyPr/>
          <a:lstStyle/>
          <a:p>
            <a:r>
              <a:rPr lang="en-US" smtClean="0"/>
              <a:t>slide credit Jason Yosinski</a:t>
            </a:r>
            <a:endParaRPr lang="en-US"/>
          </a:p>
        </p:txBody>
      </p:sp>
    </p:spTree>
    <p:extLst>
      <p:ext uri="{BB962C8B-B14F-4D97-AF65-F5344CB8AC3E}">
        <p14:creationId xmlns:p14="http://schemas.microsoft.com/office/powerpoint/2010/main" val="2591569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1" name="result_transfer_pres_06_crop.pdf"/>
          <p:cNvPicPr/>
          <p:nvPr/>
        </p:nvPicPr>
        <p:blipFill>
          <a:blip r:embed="rId3">
            <a:extLst/>
          </a:blip>
          <a:stretch>
            <a:fillRect/>
          </a:stretch>
        </p:blipFill>
        <p:spPr>
          <a:xfrm>
            <a:off x="112008" y="137160"/>
            <a:ext cx="8914542" cy="5891349"/>
          </a:xfrm>
          <a:prstGeom prst="rect">
            <a:avLst/>
          </a:prstGeom>
          <a:ln w="12700">
            <a:miter lim="400000"/>
          </a:ln>
        </p:spPr>
      </p:pic>
      <p:pic>
        <p:nvPicPr>
          <p:cNvPr id="732" name="result_transfer_pres_00_crop.pdf"/>
          <p:cNvPicPr/>
          <p:nvPr/>
        </p:nvPicPr>
        <p:blipFill>
          <a:blip r:embed="rId4">
            <a:extLst/>
          </a:blip>
          <a:srcRect l="29425" t="95999" r="23260"/>
          <a:stretch>
            <a:fillRect/>
          </a:stretch>
        </p:blipFill>
        <p:spPr>
          <a:xfrm>
            <a:off x="1696778" y="5799908"/>
            <a:ext cx="6376371" cy="356318"/>
          </a:xfrm>
          <a:prstGeom prst="rect">
            <a:avLst/>
          </a:prstGeom>
          <a:ln w="12700">
            <a:miter lim="400000"/>
          </a:ln>
        </p:spPr>
      </p:pic>
      <p:sp>
        <p:nvSpPr>
          <p:cNvPr id="2" name="Footer Placeholder 1"/>
          <p:cNvSpPr>
            <a:spLocks noGrp="1"/>
          </p:cNvSpPr>
          <p:nvPr>
            <p:ph type="ftr" sz="quarter" idx="11"/>
          </p:nvPr>
        </p:nvSpPr>
        <p:spPr/>
        <p:txBody>
          <a:bodyPr/>
          <a:lstStyle/>
          <a:p>
            <a:r>
              <a:rPr lang="en-US" smtClean="0"/>
              <a:t>slide credit Jason Yosinski</a:t>
            </a:r>
            <a:endParaRPr lang="en-US"/>
          </a:p>
        </p:txBody>
      </p:sp>
    </p:spTree>
    <p:extLst>
      <p:ext uri="{BB962C8B-B14F-4D97-AF65-F5344CB8AC3E}">
        <p14:creationId xmlns:p14="http://schemas.microsoft.com/office/powerpoint/2010/main" val="2003021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6" name="result_transfer_pres_06_crop.pdf"/>
          <p:cNvPicPr/>
          <p:nvPr/>
        </p:nvPicPr>
        <p:blipFill>
          <a:blip r:embed="rId3">
            <a:extLst/>
          </a:blip>
          <a:stretch>
            <a:fillRect/>
          </a:stretch>
        </p:blipFill>
        <p:spPr>
          <a:xfrm>
            <a:off x="112008" y="137160"/>
            <a:ext cx="8914542" cy="5891349"/>
          </a:xfrm>
          <a:prstGeom prst="rect">
            <a:avLst/>
          </a:prstGeom>
          <a:ln w="12700">
            <a:miter lim="400000"/>
          </a:ln>
        </p:spPr>
      </p:pic>
      <p:sp>
        <p:nvSpPr>
          <p:cNvPr id="737" name="Shape 737"/>
          <p:cNvSpPr/>
          <p:nvPr/>
        </p:nvSpPr>
        <p:spPr>
          <a:xfrm>
            <a:off x="3636654" y="961010"/>
            <a:ext cx="5106668" cy="370511"/>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lvl1pPr>
              <a:defRPr sz="4500"/>
            </a:lvl1pPr>
          </a:lstStyle>
          <a:p>
            <a:pPr lvl="0">
              <a:defRPr sz="1800"/>
            </a:pPr>
            <a:r>
              <a:rPr sz="2100"/>
              <a:t>Transfer + fine-tuning improves generalization</a:t>
            </a:r>
          </a:p>
        </p:txBody>
      </p:sp>
      <p:pic>
        <p:nvPicPr>
          <p:cNvPr id="738" name="result_transfer_pres_00_crop.pdf"/>
          <p:cNvPicPr/>
          <p:nvPr/>
        </p:nvPicPr>
        <p:blipFill>
          <a:blip r:embed="rId4">
            <a:extLst/>
          </a:blip>
          <a:srcRect l="29425" t="95999" r="23260"/>
          <a:stretch>
            <a:fillRect/>
          </a:stretch>
        </p:blipFill>
        <p:spPr>
          <a:xfrm>
            <a:off x="1696778" y="5799908"/>
            <a:ext cx="6376371" cy="356318"/>
          </a:xfrm>
          <a:prstGeom prst="rect">
            <a:avLst/>
          </a:prstGeom>
          <a:ln w="12700">
            <a:miter lim="400000"/>
          </a:ln>
        </p:spPr>
      </p:pic>
      <p:sp>
        <p:nvSpPr>
          <p:cNvPr id="2" name="Footer Placeholder 1"/>
          <p:cNvSpPr>
            <a:spLocks noGrp="1"/>
          </p:cNvSpPr>
          <p:nvPr>
            <p:ph type="ftr" sz="quarter" idx="11"/>
          </p:nvPr>
        </p:nvSpPr>
        <p:spPr/>
        <p:txBody>
          <a:bodyPr/>
          <a:lstStyle/>
          <a:p>
            <a:r>
              <a:rPr lang="en-US" smtClean="0"/>
              <a:t>slide credit Jason Yosinski</a:t>
            </a:r>
            <a:endParaRPr lang="en-US"/>
          </a:p>
        </p:txBody>
      </p:sp>
    </p:spTree>
    <p:extLst>
      <p:ext uri="{BB962C8B-B14F-4D97-AF65-F5344CB8AC3E}">
        <p14:creationId xmlns:p14="http://schemas.microsoft.com/office/powerpoint/2010/main" val="1200281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 name="Shape 742"/>
          <p:cNvSpPr/>
          <p:nvPr/>
        </p:nvSpPr>
        <p:spPr>
          <a:xfrm>
            <a:off x="982842" y="1921847"/>
            <a:ext cx="838578" cy="447455"/>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lvl1pPr>
              <a:defRPr>
                <a:solidFill>
                  <a:srgbClr val="FF2600"/>
                </a:solidFill>
              </a:defRPr>
            </a:lvl1pPr>
          </a:lstStyle>
          <a:p>
            <a:pPr lvl="0">
              <a:defRPr sz="1800">
                <a:solidFill>
                  <a:srgbClr val="000000"/>
                </a:solidFill>
              </a:defRPr>
            </a:pPr>
            <a:r>
              <a:rPr sz="2600"/>
              <a:t>gecko</a:t>
            </a:r>
          </a:p>
        </p:txBody>
      </p:sp>
      <p:sp>
        <p:nvSpPr>
          <p:cNvPr id="743" name="Shape 743"/>
          <p:cNvSpPr/>
          <p:nvPr/>
        </p:nvSpPr>
        <p:spPr>
          <a:xfrm>
            <a:off x="7291505" y="2352921"/>
            <a:ext cx="985917" cy="447455"/>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lvl1pPr>
              <a:defRPr>
                <a:solidFill>
                  <a:srgbClr val="FF7A00"/>
                </a:solidFill>
              </a:defRPr>
            </a:lvl1pPr>
          </a:lstStyle>
          <a:p>
            <a:pPr lvl="0">
              <a:defRPr sz="1800">
                <a:solidFill>
                  <a:srgbClr val="000000"/>
                </a:solidFill>
              </a:defRPr>
            </a:pPr>
            <a:r>
              <a:rPr sz="2600"/>
              <a:t>toucan</a:t>
            </a:r>
          </a:p>
        </p:txBody>
      </p:sp>
      <p:sp>
        <p:nvSpPr>
          <p:cNvPr id="744" name="Shape 744"/>
          <p:cNvSpPr/>
          <p:nvPr/>
        </p:nvSpPr>
        <p:spPr>
          <a:xfrm>
            <a:off x="1611862" y="4220910"/>
            <a:ext cx="1126417" cy="447455"/>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lvl1pPr>
              <a:defRPr>
                <a:solidFill>
                  <a:srgbClr val="C9D20B"/>
                </a:solidFill>
              </a:defRPr>
            </a:lvl1pPr>
          </a:lstStyle>
          <a:p>
            <a:pPr lvl="0">
              <a:defRPr sz="1800">
                <a:solidFill>
                  <a:srgbClr val="000000"/>
                </a:solidFill>
              </a:defRPr>
            </a:pPr>
            <a:r>
              <a:rPr sz="2600"/>
              <a:t>panther</a:t>
            </a:r>
          </a:p>
        </p:txBody>
      </p:sp>
      <p:sp>
        <p:nvSpPr>
          <p:cNvPr id="745" name="Shape 745"/>
          <p:cNvSpPr/>
          <p:nvPr/>
        </p:nvSpPr>
        <p:spPr>
          <a:xfrm>
            <a:off x="2188211" y="4913241"/>
            <a:ext cx="861859" cy="447455"/>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lvl1pPr>
              <a:defRPr>
                <a:solidFill>
                  <a:srgbClr val="FCB708"/>
                </a:solidFill>
              </a:defRPr>
            </a:lvl1pPr>
          </a:lstStyle>
          <a:p>
            <a:pPr lvl="0">
              <a:defRPr sz="1800">
                <a:solidFill>
                  <a:srgbClr val="000000"/>
                </a:solidFill>
              </a:defRPr>
            </a:pPr>
            <a:r>
              <a:rPr sz="2600"/>
              <a:t>rabbit</a:t>
            </a:r>
          </a:p>
        </p:txBody>
      </p:sp>
      <p:sp>
        <p:nvSpPr>
          <p:cNvPr id="746" name="Shape 746"/>
          <p:cNvSpPr/>
          <p:nvPr/>
        </p:nvSpPr>
        <p:spPr>
          <a:xfrm>
            <a:off x="6202298" y="3900870"/>
            <a:ext cx="551390" cy="447455"/>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lvl1pPr>
              <a:defRPr>
                <a:solidFill>
                  <a:srgbClr val="A1A50A"/>
                </a:solidFill>
              </a:defRPr>
            </a:lvl1pPr>
          </a:lstStyle>
          <a:p>
            <a:pPr lvl="0">
              <a:defRPr sz="1800">
                <a:solidFill>
                  <a:srgbClr val="000000"/>
                </a:solidFill>
              </a:defRPr>
            </a:pPr>
            <a:r>
              <a:rPr sz="2600"/>
              <a:t>lion</a:t>
            </a:r>
          </a:p>
        </p:txBody>
      </p:sp>
      <p:sp>
        <p:nvSpPr>
          <p:cNvPr id="747" name="Shape 747"/>
          <p:cNvSpPr/>
          <p:nvPr/>
        </p:nvSpPr>
        <p:spPr>
          <a:xfrm>
            <a:off x="7187132" y="3391418"/>
            <a:ext cx="1449097" cy="447455"/>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lvl1pPr>
              <a:defRPr>
                <a:solidFill>
                  <a:srgbClr val="0DC5FA"/>
                </a:solidFill>
              </a:defRPr>
            </a:lvl1pPr>
          </a:lstStyle>
          <a:p>
            <a:pPr lvl="0">
              <a:defRPr sz="1800">
                <a:solidFill>
                  <a:srgbClr val="000000"/>
                </a:solidFill>
              </a:defRPr>
            </a:pPr>
            <a:r>
              <a:rPr sz="2600"/>
              <a:t>binoculars</a:t>
            </a:r>
          </a:p>
        </p:txBody>
      </p:sp>
      <p:sp>
        <p:nvSpPr>
          <p:cNvPr id="748" name="Shape 748"/>
          <p:cNvSpPr/>
          <p:nvPr/>
        </p:nvSpPr>
        <p:spPr>
          <a:xfrm>
            <a:off x="5748776" y="2960344"/>
            <a:ext cx="1138465" cy="447455"/>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lvl1pPr>
              <a:defRPr>
                <a:solidFill>
                  <a:srgbClr val="0D52FA"/>
                </a:solidFill>
              </a:defRPr>
            </a:lvl1pPr>
          </a:lstStyle>
          <a:p>
            <a:pPr lvl="0">
              <a:defRPr sz="1800">
                <a:solidFill>
                  <a:srgbClr val="000000"/>
                </a:solidFill>
              </a:defRPr>
            </a:pPr>
            <a:r>
              <a:rPr sz="2600"/>
              <a:t>radiator</a:t>
            </a:r>
          </a:p>
        </p:txBody>
      </p:sp>
      <p:sp>
        <p:nvSpPr>
          <p:cNvPr id="749" name="Shape 749"/>
          <p:cNvSpPr/>
          <p:nvPr/>
        </p:nvSpPr>
        <p:spPr>
          <a:xfrm>
            <a:off x="7080643" y="4429915"/>
            <a:ext cx="1382347" cy="447455"/>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lvl1pPr>
              <a:defRPr>
                <a:solidFill>
                  <a:srgbClr val="AC37F8"/>
                </a:solidFill>
              </a:defRPr>
            </a:lvl1pPr>
          </a:lstStyle>
          <a:p>
            <a:pPr lvl="0">
              <a:defRPr sz="1800">
                <a:solidFill>
                  <a:srgbClr val="000000"/>
                </a:solidFill>
              </a:defRPr>
            </a:pPr>
            <a:r>
              <a:rPr sz="2600"/>
              <a:t>bookshop</a:t>
            </a:r>
          </a:p>
        </p:txBody>
      </p:sp>
      <p:sp>
        <p:nvSpPr>
          <p:cNvPr id="750" name="Shape 750"/>
          <p:cNvSpPr/>
          <p:nvPr/>
        </p:nvSpPr>
        <p:spPr>
          <a:xfrm>
            <a:off x="2306543" y="3620018"/>
            <a:ext cx="1166467" cy="447455"/>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lvl1pPr>
              <a:defRPr>
                <a:solidFill>
                  <a:srgbClr val="6C33F8"/>
                </a:solidFill>
              </a:defRPr>
            </a:lvl1pPr>
          </a:lstStyle>
          <a:p>
            <a:pPr lvl="0">
              <a:defRPr sz="1800">
                <a:solidFill>
                  <a:srgbClr val="000000"/>
                </a:solidFill>
              </a:defRPr>
            </a:pPr>
            <a:r>
              <a:rPr sz="2600"/>
              <a:t>baseball</a:t>
            </a:r>
          </a:p>
        </p:txBody>
      </p:sp>
      <p:sp>
        <p:nvSpPr>
          <p:cNvPr id="751" name="Shape 751"/>
          <p:cNvSpPr/>
          <p:nvPr/>
        </p:nvSpPr>
        <p:spPr>
          <a:xfrm>
            <a:off x="1335249" y="2803590"/>
            <a:ext cx="1277012" cy="447455"/>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lvl1pPr>
              <a:defRPr>
                <a:solidFill>
                  <a:srgbClr val="0C4AF8"/>
                </a:solidFill>
              </a:defRPr>
            </a:lvl1pPr>
          </a:lstStyle>
          <a:p>
            <a:pPr lvl="0">
              <a:defRPr sz="1800">
                <a:solidFill>
                  <a:srgbClr val="000000"/>
                </a:solidFill>
              </a:defRPr>
            </a:pPr>
            <a:r>
              <a:rPr sz="2600"/>
              <a:t>fire truck</a:t>
            </a:r>
          </a:p>
        </p:txBody>
      </p:sp>
      <p:sp>
        <p:nvSpPr>
          <p:cNvPr id="752" name="Shape 752"/>
          <p:cNvSpPr/>
          <p:nvPr/>
        </p:nvSpPr>
        <p:spPr>
          <a:xfrm>
            <a:off x="5053854" y="2111258"/>
            <a:ext cx="1909021" cy="447455"/>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lvl1pPr>
              <a:defRPr>
                <a:solidFill>
                  <a:srgbClr val="0CF8B1"/>
                </a:solidFill>
              </a:defRPr>
            </a:lvl1pPr>
          </a:lstStyle>
          <a:p>
            <a:pPr lvl="0">
              <a:defRPr sz="1800">
                <a:solidFill>
                  <a:srgbClr val="000000"/>
                </a:solidFill>
              </a:defRPr>
            </a:pPr>
            <a:r>
              <a:rPr sz="2600"/>
              <a:t>garbage truck</a:t>
            </a:r>
          </a:p>
        </p:txBody>
      </p:sp>
      <p:sp>
        <p:nvSpPr>
          <p:cNvPr id="753" name="Shape 753"/>
          <p:cNvSpPr/>
          <p:nvPr/>
        </p:nvSpPr>
        <p:spPr>
          <a:xfrm>
            <a:off x="990310" y="5194093"/>
            <a:ext cx="885629" cy="447455"/>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lvl1pPr>
              <a:defRPr>
                <a:solidFill>
                  <a:srgbClr val="FC2740"/>
                </a:solidFill>
              </a:defRPr>
            </a:lvl1pPr>
          </a:lstStyle>
          <a:p>
            <a:pPr lvl="0">
              <a:defRPr sz="1800">
                <a:solidFill>
                  <a:srgbClr val="000000"/>
                </a:solidFill>
              </a:defRPr>
            </a:pPr>
            <a:r>
              <a:rPr sz="2600"/>
              <a:t>gorilla</a:t>
            </a:r>
          </a:p>
        </p:txBody>
      </p:sp>
      <p:sp>
        <p:nvSpPr>
          <p:cNvPr id="754" name="Shape 754"/>
          <p:cNvSpPr/>
          <p:nvPr/>
        </p:nvSpPr>
        <p:spPr>
          <a:xfrm>
            <a:off x="435428" y="1298318"/>
            <a:ext cx="3858986" cy="401289"/>
          </a:xfrm>
          <a:prstGeom prst="rect">
            <a:avLst/>
          </a:prstGeom>
          <a:ln w="12700">
            <a:miter lim="400000"/>
          </a:ln>
          <a:extLst>
            <a:ext uri="{C572A759-6A51-4108-AA02-DFA0A04FC94B}">
              <ma14:wrappingTextBoxFlag xmlns="" xmlns:ma14="http://schemas.microsoft.com/office/mac/drawingml/2011/main" val="1"/>
            </a:ext>
          </a:extLst>
        </p:spPr>
        <p:txBody>
          <a:bodyPr lIns="23444" tIns="23444" rIns="23444" bIns="23444" anchor="ctr">
            <a:spAutoFit/>
          </a:bodyPr>
          <a:lstStyle>
            <a:lvl1pPr>
              <a:defRPr sz="5000" b="1"/>
            </a:lvl1pPr>
          </a:lstStyle>
          <a:p>
            <a:pPr lvl="0">
              <a:defRPr sz="1800" b="0"/>
            </a:pPr>
            <a:r>
              <a:rPr sz="2300"/>
              <a:t>Dataset A: random</a:t>
            </a:r>
          </a:p>
        </p:txBody>
      </p:sp>
      <p:sp>
        <p:nvSpPr>
          <p:cNvPr id="755" name="Shape 755"/>
          <p:cNvSpPr/>
          <p:nvPr/>
        </p:nvSpPr>
        <p:spPr>
          <a:xfrm>
            <a:off x="5216978" y="1301584"/>
            <a:ext cx="3635829" cy="401289"/>
          </a:xfrm>
          <a:prstGeom prst="rect">
            <a:avLst/>
          </a:prstGeom>
          <a:ln w="12700">
            <a:miter lim="400000"/>
          </a:ln>
          <a:extLst>
            <a:ext uri="{C572A759-6A51-4108-AA02-DFA0A04FC94B}">
              <ma14:wrappingTextBoxFlag xmlns="" xmlns:ma14="http://schemas.microsoft.com/office/mac/drawingml/2011/main" val="1"/>
            </a:ext>
          </a:extLst>
        </p:spPr>
        <p:txBody>
          <a:bodyPr lIns="23444" tIns="23444" rIns="23444" bIns="23444" anchor="ctr">
            <a:spAutoFit/>
          </a:bodyPr>
          <a:lstStyle>
            <a:lvl1pPr>
              <a:defRPr sz="5000" b="1"/>
            </a:lvl1pPr>
          </a:lstStyle>
          <a:p>
            <a:pPr lvl="0">
              <a:defRPr sz="1800" b="0"/>
            </a:pPr>
            <a:r>
              <a:rPr sz="2300"/>
              <a:t>Dataset B: random</a:t>
            </a:r>
          </a:p>
        </p:txBody>
      </p:sp>
      <p:sp>
        <p:nvSpPr>
          <p:cNvPr id="756" name="Shape 756"/>
          <p:cNvSpPr/>
          <p:nvPr/>
        </p:nvSpPr>
        <p:spPr>
          <a:xfrm>
            <a:off x="1798464" y="321647"/>
            <a:ext cx="5515802" cy="447455"/>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p>
            <a:pPr lvl="0">
              <a:defRPr sz="1800"/>
            </a:pPr>
            <a:r>
              <a:rPr sz="2600"/>
              <a:t>ImageNet has many related categories...</a:t>
            </a:r>
          </a:p>
        </p:txBody>
      </p:sp>
      <p:sp>
        <p:nvSpPr>
          <p:cNvPr id="2" name="Footer Placeholder 1"/>
          <p:cNvSpPr>
            <a:spLocks noGrp="1"/>
          </p:cNvSpPr>
          <p:nvPr>
            <p:ph type="ftr" sz="quarter" idx="11"/>
          </p:nvPr>
        </p:nvSpPr>
        <p:spPr/>
        <p:txBody>
          <a:bodyPr/>
          <a:lstStyle/>
          <a:p>
            <a:r>
              <a:rPr lang="en-US" smtClean="0"/>
              <a:t>slide credit Jason Yosinski</a:t>
            </a:r>
            <a:endParaRPr lang="en-US"/>
          </a:p>
        </p:txBody>
      </p:sp>
    </p:spTree>
    <p:extLst>
      <p:ext uri="{BB962C8B-B14F-4D97-AF65-F5344CB8AC3E}">
        <p14:creationId xmlns:p14="http://schemas.microsoft.com/office/powerpoint/2010/main" val="1294652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Shape 758"/>
          <p:cNvSpPr/>
          <p:nvPr/>
        </p:nvSpPr>
        <p:spPr>
          <a:xfrm>
            <a:off x="6594428" y="2862373"/>
            <a:ext cx="838578" cy="447455"/>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lvl1pPr>
              <a:defRPr>
                <a:solidFill>
                  <a:srgbClr val="FF2600"/>
                </a:solidFill>
              </a:defRPr>
            </a:lvl1pPr>
          </a:lstStyle>
          <a:p>
            <a:pPr lvl="0">
              <a:defRPr sz="1800">
                <a:solidFill>
                  <a:srgbClr val="000000"/>
                </a:solidFill>
              </a:defRPr>
            </a:pPr>
            <a:r>
              <a:rPr sz="2600"/>
              <a:t>gecko</a:t>
            </a:r>
          </a:p>
        </p:txBody>
      </p:sp>
      <p:sp>
        <p:nvSpPr>
          <p:cNvPr id="759" name="Shape 759"/>
          <p:cNvSpPr/>
          <p:nvPr/>
        </p:nvSpPr>
        <p:spPr>
          <a:xfrm>
            <a:off x="6540391" y="3482858"/>
            <a:ext cx="985917" cy="447455"/>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lvl1pPr>
              <a:defRPr>
                <a:solidFill>
                  <a:srgbClr val="FF7A00"/>
                </a:solidFill>
              </a:defRPr>
            </a:lvl1pPr>
          </a:lstStyle>
          <a:p>
            <a:pPr lvl="0">
              <a:defRPr sz="1800">
                <a:solidFill>
                  <a:srgbClr val="000000"/>
                </a:solidFill>
              </a:defRPr>
            </a:pPr>
            <a:r>
              <a:rPr sz="2600"/>
              <a:t>toucan</a:t>
            </a:r>
          </a:p>
        </p:txBody>
      </p:sp>
      <p:sp>
        <p:nvSpPr>
          <p:cNvPr id="760" name="Shape 760"/>
          <p:cNvSpPr/>
          <p:nvPr/>
        </p:nvSpPr>
        <p:spPr>
          <a:xfrm>
            <a:off x="6532205" y="4802207"/>
            <a:ext cx="1126417" cy="447455"/>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lvl1pPr>
              <a:defRPr>
                <a:solidFill>
                  <a:srgbClr val="C9D20B"/>
                </a:solidFill>
              </a:defRPr>
            </a:lvl1pPr>
          </a:lstStyle>
          <a:p>
            <a:pPr lvl="0">
              <a:defRPr sz="1800">
                <a:solidFill>
                  <a:srgbClr val="000000"/>
                </a:solidFill>
              </a:defRPr>
            </a:pPr>
            <a:r>
              <a:rPr sz="2600"/>
              <a:t>panther</a:t>
            </a:r>
          </a:p>
        </p:txBody>
      </p:sp>
      <p:sp>
        <p:nvSpPr>
          <p:cNvPr id="761" name="Shape 761"/>
          <p:cNvSpPr/>
          <p:nvPr/>
        </p:nvSpPr>
        <p:spPr>
          <a:xfrm>
            <a:off x="6618697" y="4214378"/>
            <a:ext cx="861859" cy="447455"/>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lvl1pPr>
              <a:defRPr>
                <a:solidFill>
                  <a:srgbClr val="FCB708"/>
                </a:solidFill>
              </a:defRPr>
            </a:lvl1pPr>
          </a:lstStyle>
          <a:p>
            <a:pPr lvl="0">
              <a:defRPr sz="1800">
                <a:solidFill>
                  <a:srgbClr val="000000"/>
                </a:solidFill>
              </a:defRPr>
            </a:pPr>
            <a:r>
              <a:rPr sz="2600"/>
              <a:t>rabbit</a:t>
            </a:r>
          </a:p>
        </p:txBody>
      </p:sp>
      <p:sp>
        <p:nvSpPr>
          <p:cNvPr id="762" name="Shape 762"/>
          <p:cNvSpPr/>
          <p:nvPr/>
        </p:nvSpPr>
        <p:spPr>
          <a:xfrm>
            <a:off x="6811898" y="5422693"/>
            <a:ext cx="551390" cy="447455"/>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lvl1pPr>
              <a:defRPr>
                <a:solidFill>
                  <a:srgbClr val="A1A50A"/>
                </a:solidFill>
              </a:defRPr>
            </a:lvl1pPr>
          </a:lstStyle>
          <a:p>
            <a:pPr lvl="0">
              <a:defRPr sz="1800">
                <a:solidFill>
                  <a:srgbClr val="000000"/>
                </a:solidFill>
              </a:defRPr>
            </a:pPr>
            <a:r>
              <a:rPr sz="2600"/>
              <a:t>lion</a:t>
            </a:r>
          </a:p>
        </p:txBody>
      </p:sp>
      <p:sp>
        <p:nvSpPr>
          <p:cNvPr id="763" name="Shape 763"/>
          <p:cNvSpPr/>
          <p:nvPr/>
        </p:nvSpPr>
        <p:spPr>
          <a:xfrm>
            <a:off x="1564661" y="4749955"/>
            <a:ext cx="1449097" cy="447455"/>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lvl1pPr>
              <a:defRPr>
                <a:solidFill>
                  <a:srgbClr val="0DC5FA"/>
                </a:solidFill>
              </a:defRPr>
            </a:lvl1pPr>
          </a:lstStyle>
          <a:p>
            <a:pPr lvl="0">
              <a:defRPr sz="1800">
                <a:solidFill>
                  <a:srgbClr val="000000"/>
                </a:solidFill>
              </a:defRPr>
            </a:pPr>
            <a:r>
              <a:rPr sz="2600"/>
              <a:t>binoculars</a:t>
            </a:r>
          </a:p>
        </p:txBody>
      </p:sp>
      <p:sp>
        <p:nvSpPr>
          <p:cNvPr id="764" name="Shape 764"/>
          <p:cNvSpPr/>
          <p:nvPr/>
        </p:nvSpPr>
        <p:spPr>
          <a:xfrm>
            <a:off x="1672076" y="3332635"/>
            <a:ext cx="1138465" cy="447455"/>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lvl1pPr>
              <a:defRPr>
                <a:solidFill>
                  <a:srgbClr val="0D52FA"/>
                </a:solidFill>
              </a:defRPr>
            </a:lvl1pPr>
          </a:lstStyle>
          <a:p>
            <a:pPr lvl="0">
              <a:defRPr sz="1800">
                <a:solidFill>
                  <a:srgbClr val="000000"/>
                </a:solidFill>
              </a:defRPr>
            </a:pPr>
            <a:r>
              <a:rPr sz="2600"/>
              <a:t>radiator</a:t>
            </a:r>
          </a:p>
        </p:txBody>
      </p:sp>
      <p:sp>
        <p:nvSpPr>
          <p:cNvPr id="765" name="Shape 765"/>
          <p:cNvSpPr/>
          <p:nvPr/>
        </p:nvSpPr>
        <p:spPr>
          <a:xfrm>
            <a:off x="1588800" y="5311658"/>
            <a:ext cx="1382347" cy="447455"/>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lvl1pPr>
              <a:defRPr>
                <a:solidFill>
                  <a:srgbClr val="AC37F8"/>
                </a:solidFill>
              </a:defRPr>
            </a:lvl1pPr>
          </a:lstStyle>
          <a:p>
            <a:pPr lvl="0">
              <a:defRPr sz="1800">
                <a:solidFill>
                  <a:srgbClr val="000000"/>
                </a:solidFill>
              </a:defRPr>
            </a:pPr>
            <a:r>
              <a:rPr sz="2600"/>
              <a:t>bookshop</a:t>
            </a:r>
          </a:p>
        </p:txBody>
      </p:sp>
      <p:sp>
        <p:nvSpPr>
          <p:cNvPr id="766" name="Shape 766"/>
          <p:cNvSpPr/>
          <p:nvPr/>
        </p:nvSpPr>
        <p:spPr>
          <a:xfrm>
            <a:off x="1626186" y="3992310"/>
            <a:ext cx="1166467" cy="447455"/>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lvl1pPr>
              <a:defRPr>
                <a:solidFill>
                  <a:srgbClr val="6C33F8"/>
                </a:solidFill>
              </a:defRPr>
            </a:lvl1pPr>
          </a:lstStyle>
          <a:p>
            <a:pPr lvl="0">
              <a:defRPr sz="1800">
                <a:solidFill>
                  <a:srgbClr val="000000"/>
                </a:solidFill>
              </a:defRPr>
            </a:pPr>
            <a:r>
              <a:rPr sz="2600"/>
              <a:t>baseball</a:t>
            </a:r>
          </a:p>
        </p:txBody>
      </p:sp>
      <p:sp>
        <p:nvSpPr>
          <p:cNvPr id="767" name="Shape 767"/>
          <p:cNvSpPr/>
          <p:nvPr/>
        </p:nvSpPr>
        <p:spPr>
          <a:xfrm>
            <a:off x="1465878" y="2679493"/>
            <a:ext cx="1277012" cy="447455"/>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lvl1pPr>
              <a:defRPr>
                <a:solidFill>
                  <a:srgbClr val="0C4AF8"/>
                </a:solidFill>
              </a:defRPr>
            </a:lvl1pPr>
          </a:lstStyle>
          <a:p>
            <a:pPr lvl="0">
              <a:defRPr sz="1800">
                <a:solidFill>
                  <a:srgbClr val="000000"/>
                </a:solidFill>
              </a:defRPr>
            </a:pPr>
            <a:r>
              <a:rPr sz="2600"/>
              <a:t>fire truck</a:t>
            </a:r>
          </a:p>
        </p:txBody>
      </p:sp>
      <p:sp>
        <p:nvSpPr>
          <p:cNvPr id="768" name="Shape 768"/>
          <p:cNvSpPr/>
          <p:nvPr/>
        </p:nvSpPr>
        <p:spPr>
          <a:xfrm>
            <a:off x="1243854" y="2019818"/>
            <a:ext cx="1909021" cy="447455"/>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lvl1pPr>
              <a:defRPr>
                <a:solidFill>
                  <a:srgbClr val="0CF8B1"/>
                </a:solidFill>
              </a:defRPr>
            </a:lvl1pPr>
          </a:lstStyle>
          <a:p>
            <a:pPr lvl="0">
              <a:defRPr sz="1800">
                <a:solidFill>
                  <a:srgbClr val="000000"/>
                </a:solidFill>
              </a:defRPr>
            </a:pPr>
            <a:r>
              <a:rPr sz="2600"/>
              <a:t>garbage truck</a:t>
            </a:r>
          </a:p>
        </p:txBody>
      </p:sp>
      <p:sp>
        <p:nvSpPr>
          <p:cNvPr id="769" name="Shape 769"/>
          <p:cNvSpPr/>
          <p:nvPr/>
        </p:nvSpPr>
        <p:spPr>
          <a:xfrm>
            <a:off x="6601895" y="2130853"/>
            <a:ext cx="885629" cy="447455"/>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lvl1pPr>
              <a:defRPr>
                <a:solidFill>
                  <a:srgbClr val="FC2740"/>
                </a:solidFill>
              </a:defRPr>
            </a:lvl1pPr>
          </a:lstStyle>
          <a:p>
            <a:pPr lvl="0">
              <a:defRPr sz="1800">
                <a:solidFill>
                  <a:srgbClr val="000000"/>
                </a:solidFill>
              </a:defRPr>
            </a:pPr>
            <a:r>
              <a:rPr sz="2600"/>
              <a:t>gorilla</a:t>
            </a:r>
          </a:p>
        </p:txBody>
      </p:sp>
      <p:sp>
        <p:nvSpPr>
          <p:cNvPr id="770" name="Shape 770"/>
          <p:cNvSpPr/>
          <p:nvPr/>
        </p:nvSpPr>
        <p:spPr>
          <a:xfrm>
            <a:off x="223157" y="1298318"/>
            <a:ext cx="4239986" cy="401289"/>
          </a:xfrm>
          <a:prstGeom prst="rect">
            <a:avLst/>
          </a:prstGeom>
          <a:ln w="12700">
            <a:miter lim="400000"/>
          </a:ln>
          <a:extLst>
            <a:ext uri="{C572A759-6A51-4108-AA02-DFA0A04FC94B}">
              <ma14:wrappingTextBoxFlag xmlns="" xmlns:ma14="http://schemas.microsoft.com/office/mac/drawingml/2011/main" val="1"/>
            </a:ext>
          </a:extLst>
        </p:spPr>
        <p:txBody>
          <a:bodyPr lIns="23444" tIns="23444" rIns="23444" bIns="23444" anchor="ctr">
            <a:spAutoFit/>
          </a:bodyPr>
          <a:lstStyle>
            <a:lvl1pPr>
              <a:defRPr sz="5000" b="1"/>
            </a:lvl1pPr>
          </a:lstStyle>
          <a:p>
            <a:pPr lvl="0">
              <a:defRPr sz="1800" b="0"/>
            </a:pPr>
            <a:r>
              <a:rPr sz="2300"/>
              <a:t>Dataset A: man-made</a:t>
            </a:r>
          </a:p>
        </p:txBody>
      </p:sp>
      <p:sp>
        <p:nvSpPr>
          <p:cNvPr id="771" name="Shape 771"/>
          <p:cNvSpPr/>
          <p:nvPr/>
        </p:nvSpPr>
        <p:spPr>
          <a:xfrm>
            <a:off x="5216978" y="1301584"/>
            <a:ext cx="3635829" cy="401289"/>
          </a:xfrm>
          <a:prstGeom prst="rect">
            <a:avLst/>
          </a:prstGeom>
          <a:ln w="12700">
            <a:miter lim="400000"/>
          </a:ln>
          <a:extLst>
            <a:ext uri="{C572A759-6A51-4108-AA02-DFA0A04FC94B}">
              <ma14:wrappingTextBoxFlag xmlns="" xmlns:ma14="http://schemas.microsoft.com/office/mac/drawingml/2011/main" val="1"/>
            </a:ext>
          </a:extLst>
        </p:spPr>
        <p:txBody>
          <a:bodyPr lIns="23444" tIns="23444" rIns="23444" bIns="23444" anchor="ctr">
            <a:spAutoFit/>
          </a:bodyPr>
          <a:lstStyle>
            <a:lvl1pPr>
              <a:defRPr sz="5000" b="1"/>
            </a:lvl1pPr>
          </a:lstStyle>
          <a:p>
            <a:pPr lvl="0">
              <a:defRPr sz="1800" b="0"/>
            </a:pPr>
            <a:r>
              <a:rPr sz="2300"/>
              <a:t>Dataset B: natural</a:t>
            </a:r>
          </a:p>
        </p:txBody>
      </p:sp>
      <p:sp>
        <p:nvSpPr>
          <p:cNvPr id="772" name="Shape 772"/>
          <p:cNvSpPr/>
          <p:nvPr/>
        </p:nvSpPr>
        <p:spPr>
          <a:xfrm>
            <a:off x="1798464" y="321647"/>
            <a:ext cx="5515802" cy="447455"/>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p>
            <a:pPr lvl="0">
              <a:defRPr sz="1800"/>
            </a:pPr>
            <a:r>
              <a:rPr sz="2600"/>
              <a:t>ImageNet has many related categories...</a:t>
            </a:r>
          </a:p>
        </p:txBody>
      </p:sp>
      <p:sp>
        <p:nvSpPr>
          <p:cNvPr id="2" name="Footer Placeholder 1"/>
          <p:cNvSpPr>
            <a:spLocks noGrp="1"/>
          </p:cNvSpPr>
          <p:nvPr>
            <p:ph type="ftr" sz="quarter" idx="11"/>
          </p:nvPr>
        </p:nvSpPr>
        <p:spPr/>
        <p:txBody>
          <a:bodyPr/>
          <a:lstStyle/>
          <a:p>
            <a:r>
              <a:rPr lang="en-US" smtClean="0"/>
              <a:t>slide credit Jason Yosinski</a:t>
            </a:r>
            <a:endParaRPr lang="en-US"/>
          </a:p>
        </p:txBody>
      </p:sp>
    </p:spTree>
    <p:extLst>
      <p:ext uri="{BB962C8B-B14F-4D97-AF65-F5344CB8AC3E}">
        <p14:creationId xmlns:p14="http://schemas.microsoft.com/office/powerpoint/2010/main" val="289754230"/>
      </p:ext>
    </p:extLst>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7"/>
          <p:cNvGrpSpPr/>
          <p:nvPr/>
        </p:nvGrpSpPr>
        <p:grpSpPr>
          <a:xfrm>
            <a:off x="1209246" y="4372879"/>
            <a:ext cx="7010975" cy="1619598"/>
            <a:chOff x="0" y="0"/>
            <a:chExt cx="16358939" cy="3149217"/>
          </a:xfrm>
        </p:grpSpPr>
        <p:sp>
          <p:nvSpPr>
            <p:cNvPr id="43" name="Shape 43"/>
            <p:cNvSpPr/>
            <p:nvPr/>
          </p:nvSpPr>
          <p:spPr>
            <a:xfrm>
              <a:off x="15263207" y="6179"/>
              <a:ext cx="1" cy="2161628"/>
            </a:xfrm>
            <a:prstGeom prst="line">
              <a:avLst/>
            </a:prstGeom>
            <a:noFill/>
            <a:ln w="38100" cap="flat">
              <a:solidFill>
                <a:srgbClr val="000000"/>
              </a:solidFill>
              <a:custDash>
                <a:ds d="200000" sp="200000"/>
              </a:custDash>
              <a:miter lim="400000"/>
            </a:ln>
            <a:effectLst/>
          </p:spPr>
          <p:txBody>
            <a:bodyPr wrap="square" lIns="0" tIns="0" rIns="0" bIns="0" numCol="1" anchor="ctr">
              <a:noAutofit/>
            </a:bodyPr>
            <a:lstStyle/>
            <a:p>
              <a:pPr defTabSz="210998">
                <a:defRPr sz="1200">
                  <a:latin typeface="Helvetica"/>
                  <a:ea typeface="Helvetica"/>
                  <a:cs typeface="Helvetica"/>
                  <a:sym typeface="Helvetica"/>
                </a:defRPr>
              </a:pPr>
              <a:endParaRPr/>
            </a:p>
          </p:txBody>
        </p:sp>
        <p:sp>
          <p:nvSpPr>
            <p:cNvPr id="44" name="Shape 44"/>
            <p:cNvSpPr/>
            <p:nvPr/>
          </p:nvSpPr>
          <p:spPr>
            <a:xfrm flipH="1">
              <a:off x="1039207" y="0"/>
              <a:ext cx="1" cy="2161628"/>
            </a:xfrm>
            <a:prstGeom prst="line">
              <a:avLst/>
            </a:prstGeom>
            <a:noFill/>
            <a:ln w="38100" cap="flat">
              <a:solidFill>
                <a:srgbClr val="000000"/>
              </a:solidFill>
              <a:custDash>
                <a:ds d="200000" sp="200000"/>
              </a:custDash>
              <a:miter lim="400000"/>
            </a:ln>
            <a:effectLst/>
          </p:spPr>
          <p:txBody>
            <a:bodyPr wrap="square" lIns="0" tIns="0" rIns="0" bIns="0" numCol="1" anchor="ctr">
              <a:noAutofit/>
            </a:bodyPr>
            <a:lstStyle/>
            <a:p>
              <a:pPr defTabSz="210998">
                <a:defRPr sz="1200">
                  <a:latin typeface="Helvetica"/>
                  <a:ea typeface="Helvetica"/>
                  <a:cs typeface="Helvetica"/>
                  <a:sym typeface="Helvetica"/>
                </a:defRPr>
              </a:pPr>
              <a:endParaRPr/>
            </a:p>
          </p:txBody>
        </p:sp>
        <p:sp>
          <p:nvSpPr>
            <p:cNvPr id="45" name="Shape 45"/>
            <p:cNvSpPr/>
            <p:nvPr/>
          </p:nvSpPr>
          <p:spPr>
            <a:xfrm>
              <a:off x="14289683" y="2171741"/>
              <a:ext cx="2069256" cy="97747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lvl="0">
                <a:defRPr sz="1800"/>
              </a:pPr>
              <a:r>
                <a:rPr sz="2600"/>
                <a:t>labels</a:t>
              </a:r>
            </a:p>
          </p:txBody>
        </p:sp>
        <p:sp>
          <p:nvSpPr>
            <p:cNvPr id="46" name="Shape 46"/>
            <p:cNvSpPr/>
            <p:nvPr/>
          </p:nvSpPr>
          <p:spPr>
            <a:xfrm>
              <a:off x="0" y="2171741"/>
              <a:ext cx="2182838" cy="97747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lvl="0">
                <a:defRPr sz="1800"/>
              </a:pPr>
              <a:r>
                <a:rPr sz="2600"/>
                <a:t>Image</a:t>
              </a:r>
            </a:p>
          </p:txBody>
        </p:sp>
      </p:grpSp>
      <p:sp>
        <p:nvSpPr>
          <p:cNvPr id="48" name="Shape 48"/>
          <p:cNvSpPr/>
          <p:nvPr/>
        </p:nvSpPr>
        <p:spPr>
          <a:xfrm>
            <a:off x="6669648" y="3149495"/>
            <a:ext cx="1094909" cy="4"/>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49" name="Shape 49"/>
          <p:cNvSpPr/>
          <p:nvPr/>
        </p:nvSpPr>
        <p:spPr>
          <a:xfrm>
            <a:off x="5701269" y="2278815"/>
            <a:ext cx="1023203" cy="1743407"/>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FFFFFF"/>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50" name="Shape 50"/>
          <p:cNvSpPr/>
          <p:nvPr/>
        </p:nvSpPr>
        <p:spPr>
          <a:xfrm flipV="1">
            <a:off x="5633357" y="3148147"/>
            <a:ext cx="209310"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51" name="Shape 51"/>
          <p:cNvSpPr/>
          <p:nvPr/>
        </p:nvSpPr>
        <p:spPr>
          <a:xfrm>
            <a:off x="4717711" y="2278815"/>
            <a:ext cx="1023203" cy="1743407"/>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FFFFFF"/>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52" name="Shape 52"/>
          <p:cNvSpPr/>
          <p:nvPr/>
        </p:nvSpPr>
        <p:spPr>
          <a:xfrm>
            <a:off x="6903394" y="1143000"/>
            <a:ext cx="145713" cy="4010301"/>
          </a:xfrm>
          <a:prstGeom prst="rect">
            <a:avLst/>
          </a:prstGeom>
          <a:solidFill>
            <a:srgbClr val="FFFFFF"/>
          </a:solidFill>
          <a:ln w="25400">
            <a:solidFill/>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3" name="Shape 53"/>
          <p:cNvSpPr/>
          <p:nvPr/>
        </p:nvSpPr>
        <p:spPr>
          <a:xfrm>
            <a:off x="7289541" y="1143000"/>
            <a:ext cx="145713" cy="4010301"/>
          </a:xfrm>
          <a:prstGeom prst="rect">
            <a:avLst/>
          </a:prstGeom>
          <a:solidFill>
            <a:srgbClr val="FFFFFF"/>
          </a:solidFill>
          <a:ln w="25400">
            <a:solidFill/>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4" name="Shape 54"/>
          <p:cNvSpPr/>
          <p:nvPr/>
        </p:nvSpPr>
        <p:spPr>
          <a:xfrm>
            <a:off x="7675677" y="1793909"/>
            <a:ext cx="145713" cy="2708479"/>
          </a:xfrm>
          <a:prstGeom prst="rect">
            <a:avLst/>
          </a:prstGeom>
          <a:solidFill>
            <a:srgbClr val="FFFFFF"/>
          </a:solidFill>
          <a:ln w="25400">
            <a:solidFill/>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5" name="Shape 55"/>
          <p:cNvSpPr/>
          <p:nvPr/>
        </p:nvSpPr>
        <p:spPr>
          <a:xfrm flipV="1">
            <a:off x="4653643" y="3148149"/>
            <a:ext cx="209310"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56" name="Shape 56"/>
          <p:cNvSpPr/>
          <p:nvPr/>
        </p:nvSpPr>
        <p:spPr>
          <a:xfrm>
            <a:off x="3728256" y="2276125"/>
            <a:ext cx="1023203" cy="1743407"/>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FFFFFF"/>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57" name="Shape 57"/>
          <p:cNvSpPr/>
          <p:nvPr/>
        </p:nvSpPr>
        <p:spPr>
          <a:xfrm flipV="1">
            <a:off x="3673929" y="3148149"/>
            <a:ext cx="209310"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58" name="Shape 58"/>
          <p:cNvSpPr/>
          <p:nvPr/>
        </p:nvSpPr>
        <p:spPr>
          <a:xfrm>
            <a:off x="2654059" y="2005917"/>
            <a:ext cx="1103644" cy="2291150"/>
          </a:xfrm>
          <a:custGeom>
            <a:avLst/>
            <a:gdLst/>
            <a:ahLst/>
            <a:cxnLst>
              <a:cxn ang="0">
                <a:pos x="wd2" y="hd2"/>
              </a:cxn>
              <a:cxn ang="5400000">
                <a:pos x="wd2" y="hd2"/>
              </a:cxn>
              <a:cxn ang="10800000">
                <a:pos x="wd2" y="hd2"/>
              </a:cxn>
              <a:cxn ang="16200000">
                <a:pos x="wd2" y="hd2"/>
              </a:cxn>
            </a:cxnLst>
            <a:rect l="0" t="0" r="r" b="b"/>
            <a:pathLst>
              <a:path w="21600" h="21600" extrusionOk="0">
                <a:moveTo>
                  <a:pt x="6880" y="8174"/>
                </a:moveTo>
                <a:lnTo>
                  <a:pt x="6880" y="21600"/>
                </a:lnTo>
                <a:lnTo>
                  <a:pt x="0" y="13463"/>
                </a:lnTo>
                <a:lnTo>
                  <a:pt x="0" y="25"/>
                </a:lnTo>
                <a:lnTo>
                  <a:pt x="6880" y="8174"/>
                </a:lnTo>
                <a:lnTo>
                  <a:pt x="0" y="0"/>
                </a:lnTo>
                <a:lnTo>
                  <a:pt x="14716" y="24"/>
                </a:lnTo>
                <a:lnTo>
                  <a:pt x="21600" y="8174"/>
                </a:lnTo>
                <a:lnTo>
                  <a:pt x="6880" y="8174"/>
                </a:lnTo>
                <a:lnTo>
                  <a:pt x="21567" y="8174"/>
                </a:lnTo>
                <a:lnTo>
                  <a:pt x="21567" y="21600"/>
                </a:lnTo>
                <a:lnTo>
                  <a:pt x="6880" y="21600"/>
                </a:lnTo>
                <a:lnTo>
                  <a:pt x="6880" y="8174"/>
                </a:lnTo>
                <a:close/>
              </a:path>
            </a:pathLst>
          </a:custGeom>
          <a:solidFill>
            <a:srgbClr val="FFFFFF"/>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59" name="Shape 59"/>
          <p:cNvSpPr/>
          <p:nvPr/>
        </p:nvSpPr>
        <p:spPr>
          <a:xfrm flipV="1">
            <a:off x="2639786" y="3148149"/>
            <a:ext cx="209310"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60" name="Shape 60"/>
          <p:cNvSpPr/>
          <p:nvPr/>
        </p:nvSpPr>
        <p:spPr>
          <a:xfrm>
            <a:off x="1885081" y="1616807"/>
            <a:ext cx="889102" cy="3064692"/>
          </a:xfrm>
          <a:custGeom>
            <a:avLst/>
            <a:gdLst/>
            <a:ahLst/>
            <a:cxnLst>
              <a:cxn ang="0">
                <a:pos x="wd2" y="hd2"/>
              </a:cxn>
              <a:cxn ang="5400000">
                <a:pos x="wd2" y="hd2"/>
              </a:cxn>
              <a:cxn ang="10800000">
                <a:pos x="wd2" y="hd2"/>
              </a:cxn>
              <a:cxn ang="16200000">
                <a:pos x="wd2" y="hd2"/>
              </a:cxn>
            </a:cxnLst>
            <a:rect l="0" t="0" r="r" b="b"/>
            <a:pathLst>
              <a:path w="21600" h="21600" extrusionOk="0">
                <a:moveTo>
                  <a:pt x="11292" y="8176"/>
                </a:moveTo>
                <a:lnTo>
                  <a:pt x="11390" y="21600"/>
                </a:lnTo>
                <a:lnTo>
                  <a:pt x="0" y="13424"/>
                </a:lnTo>
                <a:lnTo>
                  <a:pt x="0" y="25"/>
                </a:lnTo>
                <a:lnTo>
                  <a:pt x="11292" y="8176"/>
                </a:lnTo>
                <a:lnTo>
                  <a:pt x="0" y="0"/>
                </a:lnTo>
                <a:lnTo>
                  <a:pt x="10262" y="1"/>
                </a:lnTo>
                <a:lnTo>
                  <a:pt x="21558" y="8176"/>
                </a:lnTo>
                <a:lnTo>
                  <a:pt x="11292" y="8176"/>
                </a:lnTo>
                <a:lnTo>
                  <a:pt x="21600" y="8176"/>
                </a:lnTo>
                <a:lnTo>
                  <a:pt x="21558" y="21600"/>
                </a:lnTo>
                <a:lnTo>
                  <a:pt x="11390" y="21600"/>
                </a:lnTo>
                <a:lnTo>
                  <a:pt x="11292" y="8176"/>
                </a:lnTo>
                <a:close/>
              </a:path>
            </a:pathLst>
          </a:custGeom>
          <a:solidFill>
            <a:srgbClr val="FFFFFF"/>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61" name="Shape 61"/>
          <p:cNvSpPr/>
          <p:nvPr/>
        </p:nvSpPr>
        <p:spPr>
          <a:xfrm flipV="1">
            <a:off x="1986643" y="3148149"/>
            <a:ext cx="209310"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62" name="Shape 62"/>
          <p:cNvSpPr/>
          <p:nvPr/>
        </p:nvSpPr>
        <p:spPr>
          <a:xfrm>
            <a:off x="1322614" y="1169211"/>
            <a:ext cx="752376" cy="3957871"/>
          </a:xfrm>
          <a:custGeom>
            <a:avLst/>
            <a:gdLst/>
            <a:ahLst/>
            <a:cxnLst>
              <a:cxn ang="0">
                <a:pos x="wd2" y="hd2"/>
              </a:cxn>
              <a:cxn ang="5400000">
                <a:pos x="wd2" y="hd2"/>
              </a:cxn>
              <a:cxn ang="10800000">
                <a:pos x="wd2" y="hd2"/>
              </a:cxn>
              <a:cxn ang="16200000">
                <a:pos x="wd2" y="hd2"/>
              </a:cxn>
            </a:cxnLst>
            <a:rect l="0" t="0" r="r" b="b"/>
            <a:pathLst>
              <a:path w="21600" h="21600" extrusionOk="0">
                <a:moveTo>
                  <a:pt x="17361" y="8201"/>
                </a:moveTo>
                <a:lnTo>
                  <a:pt x="17361" y="21600"/>
                </a:lnTo>
                <a:lnTo>
                  <a:pt x="0" y="13424"/>
                </a:lnTo>
                <a:lnTo>
                  <a:pt x="0" y="25"/>
                </a:lnTo>
                <a:lnTo>
                  <a:pt x="17361" y="8201"/>
                </a:lnTo>
                <a:lnTo>
                  <a:pt x="0" y="0"/>
                </a:lnTo>
                <a:lnTo>
                  <a:pt x="4174" y="0"/>
                </a:lnTo>
                <a:lnTo>
                  <a:pt x="21600" y="8201"/>
                </a:lnTo>
                <a:lnTo>
                  <a:pt x="17361" y="8201"/>
                </a:lnTo>
                <a:lnTo>
                  <a:pt x="21544" y="8201"/>
                </a:lnTo>
                <a:lnTo>
                  <a:pt x="21544" y="21600"/>
                </a:lnTo>
                <a:lnTo>
                  <a:pt x="17361" y="21600"/>
                </a:lnTo>
                <a:lnTo>
                  <a:pt x="17361" y="8201"/>
                </a:lnTo>
                <a:close/>
              </a:path>
            </a:pathLst>
          </a:custGeom>
          <a:solidFill>
            <a:srgbClr val="FFFFFF"/>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63" name="Shape 63"/>
          <p:cNvSpPr/>
          <p:nvPr/>
        </p:nvSpPr>
        <p:spPr>
          <a:xfrm>
            <a:off x="2319430" y="5985904"/>
            <a:ext cx="4293726" cy="339734"/>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lvl1pPr>
              <a:defRPr sz="4200"/>
            </a:lvl1pPr>
          </a:lstStyle>
          <a:p>
            <a:pPr lvl="0">
              <a:defRPr sz="1800"/>
            </a:pPr>
            <a:r>
              <a:rPr sz="1900" dirty="0"/>
              <a:t>Krizhevsky, Sutskever, Hinton — NIPS 2012</a:t>
            </a:r>
          </a:p>
        </p:txBody>
      </p:sp>
      <p:sp>
        <p:nvSpPr>
          <p:cNvPr id="64" name="Shape 64"/>
          <p:cNvSpPr/>
          <p:nvPr/>
        </p:nvSpPr>
        <p:spPr>
          <a:xfrm>
            <a:off x="1841738" y="238373"/>
            <a:ext cx="5529152" cy="447455"/>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p>
            <a:pPr lvl="0">
              <a:defRPr sz="1800"/>
            </a:pPr>
            <a:r>
              <a:rPr lang="en-US" sz="2600" dirty="0" smtClean="0"/>
              <a:t>Convolutional Neural Networks: </a:t>
            </a:r>
            <a:r>
              <a:rPr sz="2600" dirty="0" err="1" smtClean="0"/>
              <a:t>AlexNet</a:t>
            </a:r>
            <a:endParaRPr sz="2600" dirty="0"/>
          </a:p>
        </p:txBody>
      </p:sp>
      <p:grpSp>
        <p:nvGrpSpPr>
          <p:cNvPr id="78" name="Group 78"/>
          <p:cNvGrpSpPr/>
          <p:nvPr/>
        </p:nvGrpSpPr>
        <p:grpSpPr>
          <a:xfrm>
            <a:off x="7696200" y="1900645"/>
            <a:ext cx="110394" cy="2483787"/>
            <a:chOff x="0" y="0"/>
            <a:chExt cx="257583" cy="4829583"/>
          </a:xfrm>
        </p:grpSpPr>
        <p:sp>
          <p:nvSpPr>
            <p:cNvPr id="65" name="Shape 65"/>
            <p:cNvSpPr/>
            <p:nvPr/>
          </p:nvSpPr>
          <p:spPr>
            <a:xfrm>
              <a:off x="-1" y="-1"/>
              <a:ext cx="257585" cy="2575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B8B8B8"/>
              </a:solidFill>
              <a:prstDash val="solid"/>
              <a:miter lim="400000"/>
            </a:ln>
            <a:effectLst/>
          </p:spPr>
          <p:txBody>
            <a:bodyPr wrap="square" lIns="0" tIns="0" rIns="0" bIns="0" numCol="1" anchor="ctr">
              <a:noAutofit/>
            </a:bodyP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6" name="Shape 66"/>
            <p:cNvSpPr/>
            <p:nvPr/>
          </p:nvSpPr>
          <p:spPr>
            <a:xfrm>
              <a:off x="-1" y="380999"/>
              <a:ext cx="257585" cy="2575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B8B8B8"/>
              </a:solidFill>
              <a:prstDash val="solid"/>
              <a:miter lim="400000"/>
            </a:ln>
            <a:effectLst/>
          </p:spPr>
          <p:txBody>
            <a:bodyPr wrap="square" lIns="0" tIns="0" rIns="0" bIns="0" numCol="1" anchor="ctr">
              <a:noAutofit/>
            </a:bodyP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7" name="Shape 67"/>
            <p:cNvSpPr/>
            <p:nvPr/>
          </p:nvSpPr>
          <p:spPr>
            <a:xfrm>
              <a:off x="-1" y="761999"/>
              <a:ext cx="257585" cy="2575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B8B8B8"/>
              </a:solidFill>
              <a:prstDash val="solid"/>
              <a:miter lim="400000"/>
            </a:ln>
            <a:effectLst/>
          </p:spPr>
          <p:txBody>
            <a:bodyPr wrap="square" lIns="0" tIns="0" rIns="0" bIns="0" numCol="1" anchor="ctr">
              <a:noAutofit/>
            </a:bodyP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8" name="Shape 68"/>
            <p:cNvSpPr/>
            <p:nvPr/>
          </p:nvSpPr>
          <p:spPr>
            <a:xfrm>
              <a:off x="-1" y="1523999"/>
              <a:ext cx="257585" cy="2575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B8B8B8"/>
              </a:solidFill>
              <a:prstDash val="solid"/>
              <a:miter lim="400000"/>
            </a:ln>
            <a:effectLst/>
          </p:spPr>
          <p:txBody>
            <a:bodyPr wrap="square" lIns="0" tIns="0" rIns="0" bIns="0" numCol="1" anchor="ctr">
              <a:noAutofit/>
            </a:bodyP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9" name="Shape 69"/>
            <p:cNvSpPr/>
            <p:nvPr/>
          </p:nvSpPr>
          <p:spPr>
            <a:xfrm>
              <a:off x="-1" y="1904999"/>
              <a:ext cx="257585" cy="2575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B8B8B8"/>
              </a:solidFill>
              <a:prstDash val="solid"/>
              <a:miter lim="400000"/>
            </a:ln>
            <a:effectLst/>
          </p:spPr>
          <p:txBody>
            <a:bodyPr wrap="square" lIns="0" tIns="0" rIns="0" bIns="0" numCol="1" anchor="ctr">
              <a:noAutofit/>
            </a:bodyP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0" name="Shape 70"/>
            <p:cNvSpPr/>
            <p:nvPr/>
          </p:nvSpPr>
          <p:spPr>
            <a:xfrm>
              <a:off x="-1" y="2285999"/>
              <a:ext cx="257585" cy="2575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B8B8B8"/>
              </a:solidFill>
              <a:prstDash val="solid"/>
              <a:miter lim="400000"/>
            </a:ln>
            <a:effectLst/>
          </p:spPr>
          <p:txBody>
            <a:bodyPr wrap="square" lIns="0" tIns="0" rIns="0" bIns="0" numCol="1" anchor="ctr">
              <a:noAutofit/>
            </a:bodyP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1" name="Shape 71"/>
            <p:cNvSpPr/>
            <p:nvPr/>
          </p:nvSpPr>
          <p:spPr>
            <a:xfrm>
              <a:off x="-1" y="2666999"/>
              <a:ext cx="257585" cy="2575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B8B8B8"/>
              </a:solidFill>
              <a:prstDash val="solid"/>
              <a:miter lim="400000"/>
            </a:ln>
            <a:effectLst/>
          </p:spPr>
          <p:txBody>
            <a:bodyPr wrap="square" lIns="0" tIns="0" rIns="0" bIns="0" numCol="1" anchor="ctr">
              <a:noAutofit/>
            </a:bodyP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2" name="Shape 72"/>
            <p:cNvSpPr/>
            <p:nvPr/>
          </p:nvSpPr>
          <p:spPr>
            <a:xfrm>
              <a:off x="-1" y="3047999"/>
              <a:ext cx="257585" cy="2575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B8B8B8"/>
              </a:solidFill>
              <a:prstDash val="solid"/>
              <a:miter lim="400000"/>
            </a:ln>
            <a:effectLst/>
          </p:spPr>
          <p:txBody>
            <a:bodyPr wrap="square" lIns="0" tIns="0" rIns="0" bIns="0" numCol="1" anchor="ctr">
              <a:noAutofit/>
            </a:bodyP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3" name="Shape 73"/>
            <p:cNvSpPr/>
            <p:nvPr/>
          </p:nvSpPr>
          <p:spPr>
            <a:xfrm>
              <a:off x="-1" y="3428999"/>
              <a:ext cx="257585" cy="2575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B8B8B8"/>
              </a:solidFill>
              <a:prstDash val="solid"/>
              <a:miter lim="400000"/>
            </a:ln>
            <a:effectLst/>
          </p:spPr>
          <p:txBody>
            <a:bodyPr wrap="square" lIns="0" tIns="0" rIns="0" bIns="0" numCol="1" anchor="ctr">
              <a:noAutofit/>
            </a:bodyP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4" name="Shape 74"/>
            <p:cNvSpPr/>
            <p:nvPr/>
          </p:nvSpPr>
          <p:spPr>
            <a:xfrm>
              <a:off x="-1" y="3809999"/>
              <a:ext cx="257585" cy="2575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B8B8B8"/>
              </a:solidFill>
              <a:prstDash val="solid"/>
              <a:miter lim="400000"/>
            </a:ln>
            <a:effectLst/>
          </p:spPr>
          <p:txBody>
            <a:bodyPr wrap="square" lIns="0" tIns="0" rIns="0" bIns="0" numCol="1" anchor="ctr">
              <a:noAutofit/>
            </a:bodyP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5" name="Shape 75"/>
            <p:cNvSpPr/>
            <p:nvPr/>
          </p:nvSpPr>
          <p:spPr>
            <a:xfrm>
              <a:off x="-1" y="4190999"/>
              <a:ext cx="257585" cy="2575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B8B8B8"/>
              </a:solidFill>
              <a:prstDash val="solid"/>
              <a:miter lim="400000"/>
            </a:ln>
            <a:effectLst/>
          </p:spPr>
          <p:txBody>
            <a:bodyPr wrap="square" lIns="0" tIns="0" rIns="0" bIns="0" numCol="1" anchor="ctr">
              <a:noAutofit/>
            </a:bodyP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6" name="Shape 76"/>
            <p:cNvSpPr/>
            <p:nvPr/>
          </p:nvSpPr>
          <p:spPr>
            <a:xfrm>
              <a:off x="-1" y="4571999"/>
              <a:ext cx="257585" cy="2575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B8B8B8"/>
              </a:solidFill>
              <a:prstDash val="solid"/>
              <a:miter lim="400000"/>
            </a:ln>
            <a:effectLst/>
          </p:spPr>
          <p:txBody>
            <a:bodyPr wrap="square" lIns="0" tIns="0" rIns="0" bIns="0" numCol="1" anchor="ctr">
              <a:noAutofit/>
            </a:bodyP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7" name="Shape 77"/>
            <p:cNvSpPr/>
            <p:nvPr/>
          </p:nvSpPr>
          <p:spPr>
            <a:xfrm>
              <a:off x="-1" y="1142999"/>
              <a:ext cx="257585" cy="2575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B8B8B8"/>
              </a:solidFill>
              <a:prstDash val="solid"/>
              <a:miter lim="400000"/>
            </a:ln>
            <a:effectLst/>
          </p:spPr>
          <p:txBody>
            <a:bodyPr wrap="square" lIns="0" tIns="0" rIns="0" bIns="0" numCol="1" anchor="ctr">
              <a:noAutofit/>
            </a:bodyP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81" name="Group 81"/>
          <p:cNvGrpSpPr/>
          <p:nvPr/>
        </p:nvGrpSpPr>
        <p:grpSpPr>
          <a:xfrm>
            <a:off x="7696200" y="2299172"/>
            <a:ext cx="945406" cy="502702"/>
            <a:chOff x="-1" y="-22443"/>
            <a:chExt cx="2205947" cy="977473"/>
          </a:xfrm>
        </p:grpSpPr>
        <p:sp>
          <p:nvSpPr>
            <p:cNvPr id="79" name="Shape 79"/>
            <p:cNvSpPr/>
            <p:nvPr/>
          </p:nvSpPr>
          <p:spPr>
            <a:xfrm>
              <a:off x="641930" y="-22443"/>
              <a:ext cx="1564016" cy="97747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a:solidFill>
                    <a:srgbClr val="008F00"/>
                  </a:solidFill>
                </a:defRPr>
              </a:lvl1pPr>
            </a:lstStyle>
            <a:p>
              <a:pPr lvl="0">
                <a:defRPr sz="1800">
                  <a:solidFill>
                    <a:srgbClr val="000000"/>
                  </a:solidFill>
                </a:defRPr>
              </a:pPr>
              <a:r>
                <a:rPr sz="2600"/>
                <a:t>Lion</a:t>
              </a:r>
            </a:p>
          </p:txBody>
        </p:sp>
        <p:sp>
          <p:nvSpPr>
            <p:cNvPr id="80" name="Shape 80"/>
            <p:cNvSpPr/>
            <p:nvPr/>
          </p:nvSpPr>
          <p:spPr>
            <a:xfrm>
              <a:off x="-1" y="345643"/>
              <a:ext cx="257585" cy="2575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8F00"/>
            </a:solidFill>
            <a:ln w="25400" cap="flat">
              <a:solidFill>
                <a:srgbClr val="000000"/>
              </a:solidFill>
              <a:prstDash val="solid"/>
              <a:miter lim="400000"/>
            </a:ln>
            <a:effectLst/>
          </p:spPr>
          <p:txBody>
            <a:bodyPr wrap="square" lIns="0" tIns="0" rIns="0" bIns="0" numCol="1" anchor="ctr">
              <a:noAutofit/>
            </a:bodyP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pic>
        <p:nvPicPr>
          <p:cNvPr id="82" name="lion_skew.png"/>
          <p:cNvPicPr/>
          <p:nvPr/>
        </p:nvPicPr>
        <p:blipFill>
          <a:blip r:embed="rId3">
            <a:extLst/>
          </a:blip>
          <a:stretch>
            <a:fillRect/>
          </a:stretch>
        </p:blipFill>
        <p:spPr>
          <a:xfrm>
            <a:off x="1333500" y="1292178"/>
            <a:ext cx="587829" cy="3731536"/>
          </a:xfrm>
          <a:prstGeom prst="rect">
            <a:avLst/>
          </a:prstGeom>
          <a:ln w="12700">
            <a:miter lim="400000"/>
          </a:ln>
        </p:spPr>
      </p:pic>
      <p:sp>
        <p:nvSpPr>
          <p:cNvPr id="2" name="Footer Placeholder 1"/>
          <p:cNvSpPr>
            <a:spLocks noGrp="1"/>
          </p:cNvSpPr>
          <p:nvPr>
            <p:ph type="ftr" sz="quarter" idx="11"/>
          </p:nvPr>
        </p:nvSpPr>
        <p:spPr/>
        <p:txBody>
          <a:bodyPr/>
          <a:lstStyle/>
          <a:p>
            <a:r>
              <a:rPr lang="en-US" smtClean="0"/>
              <a:t>slide credit Jason Yosinski</a:t>
            </a:r>
            <a:endParaRPr lang="en-US"/>
          </a:p>
        </p:txBody>
      </p:sp>
    </p:spTree>
    <p:extLst>
      <p:ext uri="{BB962C8B-B14F-4D97-AF65-F5344CB8AC3E}">
        <p14:creationId xmlns:p14="http://schemas.microsoft.com/office/powerpoint/2010/main" val="3008320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advAuto="0"/>
      <p:bldP spid="82" grpId="0"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4" name="result_random_nm_combined_crop_FINAL.pdf"/>
          <p:cNvPicPr/>
          <p:nvPr/>
        </p:nvPicPr>
        <p:blipFill>
          <a:blip r:embed="rId2">
            <a:extLst/>
          </a:blip>
          <a:srcRect t="33656"/>
          <a:stretch>
            <a:fillRect/>
          </a:stretch>
        </p:blipFill>
        <p:spPr>
          <a:xfrm>
            <a:off x="274793" y="744583"/>
            <a:ext cx="8595243" cy="4957635"/>
          </a:xfrm>
          <a:prstGeom prst="rect">
            <a:avLst/>
          </a:prstGeom>
          <a:ln w="12700">
            <a:miter lim="400000"/>
          </a:ln>
        </p:spPr>
      </p:pic>
      <p:sp>
        <p:nvSpPr>
          <p:cNvPr id="775" name="Shape 775"/>
          <p:cNvSpPr/>
          <p:nvPr/>
        </p:nvSpPr>
        <p:spPr>
          <a:xfrm>
            <a:off x="7065408" y="1314424"/>
            <a:ext cx="1550850" cy="447455"/>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lvl1pPr>
              <a:defRPr>
                <a:solidFill>
                  <a:srgbClr val="FF2600"/>
                </a:solidFill>
              </a:defRPr>
            </a:lvl1pPr>
          </a:lstStyle>
          <a:p>
            <a:pPr lvl="0">
              <a:defRPr sz="1800">
                <a:solidFill>
                  <a:srgbClr val="000000"/>
                </a:solidFill>
              </a:defRPr>
            </a:pPr>
            <a:r>
              <a:rPr sz="2600"/>
              <a:t>Similar A/B</a:t>
            </a:r>
          </a:p>
        </p:txBody>
      </p:sp>
      <p:sp>
        <p:nvSpPr>
          <p:cNvPr id="776" name="Shape 776"/>
          <p:cNvSpPr/>
          <p:nvPr/>
        </p:nvSpPr>
        <p:spPr>
          <a:xfrm>
            <a:off x="2242457" y="1358538"/>
            <a:ext cx="1943100" cy="783772"/>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77" name="Shape 777"/>
          <p:cNvSpPr/>
          <p:nvPr/>
        </p:nvSpPr>
        <p:spPr>
          <a:xfrm>
            <a:off x="3086100" y="1580606"/>
            <a:ext cx="1943100" cy="783771"/>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78" name="Shape 778"/>
          <p:cNvSpPr/>
          <p:nvPr/>
        </p:nvSpPr>
        <p:spPr>
          <a:xfrm>
            <a:off x="4147457" y="1946366"/>
            <a:ext cx="1943100" cy="783771"/>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79" name="Shape 779"/>
          <p:cNvSpPr/>
          <p:nvPr/>
        </p:nvSpPr>
        <p:spPr>
          <a:xfrm>
            <a:off x="5600700" y="2514600"/>
            <a:ext cx="1943100" cy="783771"/>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80" name="Shape 780"/>
          <p:cNvSpPr/>
          <p:nvPr/>
        </p:nvSpPr>
        <p:spPr>
          <a:xfrm>
            <a:off x="7157357" y="2945674"/>
            <a:ext cx="1594757" cy="1920240"/>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81" name="Shape 781"/>
          <p:cNvSpPr/>
          <p:nvPr/>
        </p:nvSpPr>
        <p:spPr>
          <a:xfrm>
            <a:off x="4022271" y="4323806"/>
            <a:ext cx="3015343" cy="306977"/>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82" name="Shape 782"/>
          <p:cNvSpPr/>
          <p:nvPr/>
        </p:nvSpPr>
        <p:spPr>
          <a:xfrm>
            <a:off x="4022271" y="4650377"/>
            <a:ext cx="3015343" cy="306977"/>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83" name="Shape 783"/>
          <p:cNvSpPr/>
          <p:nvPr/>
        </p:nvSpPr>
        <p:spPr>
          <a:xfrm>
            <a:off x="1268186" y="1319349"/>
            <a:ext cx="1377043" cy="1920240"/>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84" name="Shape 784"/>
          <p:cNvSpPr/>
          <p:nvPr/>
        </p:nvSpPr>
        <p:spPr>
          <a:xfrm>
            <a:off x="-1322614" y="496389"/>
            <a:ext cx="1377043" cy="1920240"/>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85" name="Shape 785"/>
          <p:cNvSpPr/>
          <p:nvPr/>
        </p:nvSpPr>
        <p:spPr>
          <a:xfrm>
            <a:off x="2307771" y="2625634"/>
            <a:ext cx="1377043" cy="2449286"/>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86" name="Shape 786"/>
          <p:cNvSpPr/>
          <p:nvPr/>
        </p:nvSpPr>
        <p:spPr>
          <a:xfrm>
            <a:off x="3488872" y="4545874"/>
            <a:ext cx="293914" cy="659674"/>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87" name="Shape 787"/>
          <p:cNvSpPr/>
          <p:nvPr/>
        </p:nvSpPr>
        <p:spPr>
          <a:xfrm rot="162416">
            <a:off x="2319040" y="1255440"/>
            <a:ext cx="887186" cy="790303"/>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pic>
        <p:nvPicPr>
          <p:cNvPr id="788" name="result_transfer_pres_00_crop.pdf"/>
          <p:cNvPicPr/>
          <p:nvPr/>
        </p:nvPicPr>
        <p:blipFill>
          <a:blip r:embed="rId3">
            <a:extLst/>
          </a:blip>
          <a:srcRect l="29425" t="95999" r="23260"/>
          <a:stretch>
            <a:fillRect/>
          </a:stretch>
        </p:blipFill>
        <p:spPr>
          <a:xfrm>
            <a:off x="1680450" y="5479868"/>
            <a:ext cx="6376371" cy="356318"/>
          </a:xfrm>
          <a:prstGeom prst="rect">
            <a:avLst/>
          </a:prstGeom>
          <a:ln w="12700">
            <a:miter lim="400000"/>
          </a:ln>
        </p:spPr>
      </p:pic>
      <p:sp>
        <p:nvSpPr>
          <p:cNvPr id="2" name="Footer Placeholder 1"/>
          <p:cNvSpPr>
            <a:spLocks noGrp="1"/>
          </p:cNvSpPr>
          <p:nvPr>
            <p:ph type="ftr" sz="quarter" idx="11"/>
          </p:nvPr>
        </p:nvSpPr>
        <p:spPr/>
        <p:txBody>
          <a:bodyPr/>
          <a:lstStyle/>
          <a:p>
            <a:r>
              <a:rPr lang="en-US" smtClean="0"/>
              <a:t>slide credit Jason Yosinski</a:t>
            </a:r>
            <a:endParaRPr lang="en-US"/>
          </a:p>
        </p:txBody>
      </p:sp>
    </p:spTree>
    <p:extLst>
      <p:ext uri="{BB962C8B-B14F-4D97-AF65-F5344CB8AC3E}">
        <p14:creationId xmlns:p14="http://schemas.microsoft.com/office/powerpoint/2010/main" val="1589792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0" name="result_random_nm_combined_crop_FINAL.pdf"/>
          <p:cNvPicPr/>
          <p:nvPr/>
        </p:nvPicPr>
        <p:blipFill>
          <a:blip r:embed="rId2">
            <a:extLst/>
          </a:blip>
          <a:srcRect t="33656"/>
          <a:stretch>
            <a:fillRect/>
          </a:stretch>
        </p:blipFill>
        <p:spPr>
          <a:xfrm>
            <a:off x="274793" y="744583"/>
            <a:ext cx="8595243" cy="4957635"/>
          </a:xfrm>
          <a:prstGeom prst="rect">
            <a:avLst/>
          </a:prstGeom>
          <a:ln w="12700">
            <a:miter lim="400000"/>
          </a:ln>
        </p:spPr>
      </p:pic>
      <p:sp>
        <p:nvSpPr>
          <p:cNvPr id="791" name="Shape 791"/>
          <p:cNvSpPr/>
          <p:nvPr/>
        </p:nvSpPr>
        <p:spPr>
          <a:xfrm>
            <a:off x="4022271" y="4650377"/>
            <a:ext cx="3015343" cy="306977"/>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92" name="Shape 792"/>
          <p:cNvSpPr/>
          <p:nvPr/>
        </p:nvSpPr>
        <p:spPr>
          <a:xfrm>
            <a:off x="1268186" y="1319349"/>
            <a:ext cx="1377043" cy="1920240"/>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93" name="Shape 793"/>
          <p:cNvSpPr/>
          <p:nvPr/>
        </p:nvSpPr>
        <p:spPr>
          <a:xfrm>
            <a:off x="-1322614" y="496389"/>
            <a:ext cx="1377043" cy="1920240"/>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94" name="Shape 794"/>
          <p:cNvSpPr/>
          <p:nvPr/>
        </p:nvSpPr>
        <p:spPr>
          <a:xfrm>
            <a:off x="2307771" y="2625634"/>
            <a:ext cx="1377043" cy="2449286"/>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95" name="Shape 795"/>
          <p:cNvSpPr/>
          <p:nvPr/>
        </p:nvSpPr>
        <p:spPr>
          <a:xfrm>
            <a:off x="3488872" y="4545874"/>
            <a:ext cx="293914" cy="659674"/>
          </a:xfrm>
          <a:prstGeom prst="rect">
            <a:avLst/>
          </a:prstGeom>
          <a:solidFill>
            <a:srgbClr val="FFFFFF"/>
          </a:solidFill>
          <a:ln w="12700">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96" name="Shape 796"/>
          <p:cNvSpPr/>
          <p:nvPr/>
        </p:nvSpPr>
        <p:spPr>
          <a:xfrm>
            <a:off x="7065408" y="1314424"/>
            <a:ext cx="1550850" cy="447455"/>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lvl1pPr>
              <a:defRPr>
                <a:solidFill>
                  <a:srgbClr val="FF2600"/>
                </a:solidFill>
              </a:defRPr>
            </a:lvl1pPr>
          </a:lstStyle>
          <a:p>
            <a:pPr lvl="0">
              <a:defRPr sz="1800">
                <a:solidFill>
                  <a:srgbClr val="000000"/>
                </a:solidFill>
              </a:defRPr>
            </a:pPr>
            <a:r>
              <a:rPr sz="2600"/>
              <a:t>Similar A/B</a:t>
            </a:r>
          </a:p>
        </p:txBody>
      </p:sp>
      <p:sp>
        <p:nvSpPr>
          <p:cNvPr id="797" name="Shape 797"/>
          <p:cNvSpPr/>
          <p:nvPr/>
        </p:nvSpPr>
        <p:spPr>
          <a:xfrm>
            <a:off x="6799292" y="2725213"/>
            <a:ext cx="1940117" cy="447455"/>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lvl1pPr>
              <a:defRPr>
                <a:solidFill>
                  <a:srgbClr val="FF9300"/>
                </a:solidFill>
              </a:defRPr>
            </a:lvl1pPr>
          </a:lstStyle>
          <a:p>
            <a:pPr lvl="0">
              <a:defRPr sz="1800">
                <a:solidFill>
                  <a:srgbClr val="000000"/>
                </a:solidFill>
              </a:defRPr>
            </a:pPr>
            <a:r>
              <a:rPr sz="2600"/>
              <a:t>Dissimilar A/B</a:t>
            </a:r>
          </a:p>
        </p:txBody>
      </p:sp>
      <p:pic>
        <p:nvPicPr>
          <p:cNvPr id="798" name="result_transfer_pres_00_crop.pdf"/>
          <p:cNvPicPr/>
          <p:nvPr/>
        </p:nvPicPr>
        <p:blipFill>
          <a:blip r:embed="rId3">
            <a:extLst/>
          </a:blip>
          <a:srcRect l="29425" t="95999" r="23260"/>
          <a:stretch>
            <a:fillRect/>
          </a:stretch>
        </p:blipFill>
        <p:spPr>
          <a:xfrm>
            <a:off x="1680450" y="5479868"/>
            <a:ext cx="6376371" cy="356318"/>
          </a:xfrm>
          <a:prstGeom prst="rect">
            <a:avLst/>
          </a:prstGeom>
          <a:ln w="12700">
            <a:miter lim="400000"/>
          </a:ln>
        </p:spPr>
      </p:pic>
      <p:sp>
        <p:nvSpPr>
          <p:cNvPr id="2" name="Footer Placeholder 1"/>
          <p:cNvSpPr>
            <a:spLocks noGrp="1"/>
          </p:cNvSpPr>
          <p:nvPr>
            <p:ph type="ftr" sz="quarter" idx="11"/>
          </p:nvPr>
        </p:nvSpPr>
        <p:spPr/>
        <p:txBody>
          <a:bodyPr/>
          <a:lstStyle/>
          <a:p>
            <a:r>
              <a:rPr lang="en-US" smtClean="0"/>
              <a:t>slide credit Jason Yosinski</a:t>
            </a:r>
            <a:endParaRPr lang="en-US"/>
          </a:p>
        </p:txBody>
      </p:sp>
    </p:spTree>
    <p:extLst>
      <p:ext uri="{BB962C8B-B14F-4D97-AF65-F5344CB8AC3E}">
        <p14:creationId xmlns:p14="http://schemas.microsoft.com/office/powerpoint/2010/main" val="617344875"/>
      </p:ext>
    </p:extLst>
  </p:cSld>
  <p:clrMapOvr>
    <a:masterClrMapping/>
  </p:clrMapOvr>
  <p:transition spd="med">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0" name="result_random_nm_combined_crop_FINAL.pdf"/>
          <p:cNvPicPr/>
          <p:nvPr/>
        </p:nvPicPr>
        <p:blipFill>
          <a:blip r:embed="rId2">
            <a:extLst/>
          </a:blip>
          <a:srcRect t="33656"/>
          <a:stretch>
            <a:fillRect/>
          </a:stretch>
        </p:blipFill>
        <p:spPr>
          <a:xfrm>
            <a:off x="274793" y="744583"/>
            <a:ext cx="8595243" cy="4957635"/>
          </a:xfrm>
          <a:prstGeom prst="rect">
            <a:avLst/>
          </a:prstGeom>
          <a:ln w="12700">
            <a:miter lim="400000"/>
          </a:ln>
        </p:spPr>
      </p:pic>
      <p:sp>
        <p:nvSpPr>
          <p:cNvPr id="801" name="Shape 801"/>
          <p:cNvSpPr/>
          <p:nvPr/>
        </p:nvSpPr>
        <p:spPr>
          <a:xfrm>
            <a:off x="7065408" y="1314424"/>
            <a:ext cx="1550850" cy="447455"/>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lvl1pPr>
              <a:defRPr>
                <a:solidFill>
                  <a:srgbClr val="FF2600"/>
                </a:solidFill>
              </a:defRPr>
            </a:lvl1pPr>
          </a:lstStyle>
          <a:p>
            <a:pPr lvl="0">
              <a:defRPr sz="1800">
                <a:solidFill>
                  <a:srgbClr val="000000"/>
                </a:solidFill>
              </a:defRPr>
            </a:pPr>
            <a:r>
              <a:rPr sz="2600"/>
              <a:t>Similar A/B</a:t>
            </a:r>
          </a:p>
        </p:txBody>
      </p:sp>
      <p:sp>
        <p:nvSpPr>
          <p:cNvPr id="802" name="Shape 802"/>
          <p:cNvSpPr/>
          <p:nvPr/>
        </p:nvSpPr>
        <p:spPr>
          <a:xfrm>
            <a:off x="6799292" y="2725213"/>
            <a:ext cx="1940117" cy="447455"/>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lvl1pPr>
              <a:defRPr>
                <a:solidFill>
                  <a:srgbClr val="FF9300"/>
                </a:solidFill>
              </a:defRPr>
            </a:lvl1pPr>
          </a:lstStyle>
          <a:p>
            <a:pPr lvl="0">
              <a:defRPr sz="1800">
                <a:solidFill>
                  <a:srgbClr val="000000"/>
                </a:solidFill>
              </a:defRPr>
            </a:pPr>
            <a:r>
              <a:rPr sz="2600"/>
              <a:t>Dissimilar A/B</a:t>
            </a:r>
          </a:p>
        </p:txBody>
      </p:sp>
      <p:sp>
        <p:nvSpPr>
          <p:cNvPr id="803" name="Shape 803"/>
          <p:cNvSpPr/>
          <p:nvPr/>
        </p:nvSpPr>
        <p:spPr>
          <a:xfrm>
            <a:off x="2960283" y="2673947"/>
            <a:ext cx="1850824" cy="693677"/>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p>
            <a:pPr lvl="0" algn="l">
              <a:defRPr sz="1800"/>
            </a:pPr>
            <a:r>
              <a:rPr sz="2600">
                <a:solidFill>
                  <a:srgbClr val="929000"/>
                </a:solidFill>
              </a:rPr>
              <a:t>Random</a:t>
            </a:r>
          </a:p>
          <a:p>
            <a:pPr lvl="0" algn="l">
              <a:defRPr sz="1800"/>
            </a:pPr>
            <a:r>
              <a:rPr sz="1600">
                <a:solidFill>
                  <a:srgbClr val="929000"/>
                </a:solidFill>
              </a:rPr>
              <a:t>      (Jarret et al. 2009)</a:t>
            </a:r>
          </a:p>
        </p:txBody>
      </p:sp>
      <p:pic>
        <p:nvPicPr>
          <p:cNvPr id="804" name="result_transfer_pres_00_crop.pdf"/>
          <p:cNvPicPr/>
          <p:nvPr/>
        </p:nvPicPr>
        <p:blipFill>
          <a:blip r:embed="rId3">
            <a:extLst/>
          </a:blip>
          <a:srcRect l="29425" t="95999" r="23260"/>
          <a:stretch>
            <a:fillRect/>
          </a:stretch>
        </p:blipFill>
        <p:spPr>
          <a:xfrm>
            <a:off x="1680450" y="5479868"/>
            <a:ext cx="6376371" cy="356318"/>
          </a:xfrm>
          <a:prstGeom prst="rect">
            <a:avLst/>
          </a:prstGeom>
          <a:ln w="12700">
            <a:miter lim="400000"/>
          </a:ln>
        </p:spPr>
      </p:pic>
      <p:sp>
        <p:nvSpPr>
          <p:cNvPr id="2" name="Footer Placeholder 1"/>
          <p:cNvSpPr>
            <a:spLocks noGrp="1"/>
          </p:cNvSpPr>
          <p:nvPr>
            <p:ph type="ftr" sz="quarter" idx="11"/>
          </p:nvPr>
        </p:nvSpPr>
        <p:spPr/>
        <p:txBody>
          <a:bodyPr/>
          <a:lstStyle/>
          <a:p>
            <a:r>
              <a:rPr lang="en-US" smtClean="0"/>
              <a:t>slide credit Jason Yosinski</a:t>
            </a:r>
            <a:endParaRPr lang="en-US"/>
          </a:p>
        </p:txBody>
      </p:sp>
    </p:spTree>
    <p:extLst>
      <p:ext uri="{BB962C8B-B14F-4D97-AF65-F5344CB8AC3E}">
        <p14:creationId xmlns:p14="http://schemas.microsoft.com/office/powerpoint/2010/main" val="1203439261"/>
      </p:ext>
    </p:extLst>
  </p:cSld>
  <p:clrMapOvr>
    <a:masterClrMapping/>
  </p:clrMapOvr>
  <p:transition spd="med">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 name="Shape 806"/>
          <p:cNvSpPr>
            <a:spLocks noGrp="1"/>
          </p:cNvSpPr>
          <p:nvPr>
            <p:ph type="body" idx="1"/>
          </p:nvPr>
        </p:nvSpPr>
        <p:spPr>
          <a:xfrm>
            <a:off x="1205593" y="3644537"/>
            <a:ext cx="6727371" cy="3108960"/>
          </a:xfrm>
          <a:prstGeom prst="rect">
            <a:avLst/>
          </a:prstGeom>
        </p:spPr>
        <p:txBody>
          <a:bodyPr lIns="0" tIns="0" rIns="0" bIns="0">
            <a:normAutofit/>
          </a:bodyPr>
          <a:lstStyle/>
          <a:p>
            <a:pPr marL="340527" indent="-218910" defTabSz="296745">
              <a:spcBef>
                <a:spcPts val="1200"/>
              </a:spcBef>
              <a:defRPr sz="1800"/>
            </a:pPr>
            <a:r>
              <a:rPr sz="2100"/>
              <a:t>Measure </a:t>
            </a:r>
            <a:r>
              <a:rPr sz="2100" i="1"/>
              <a:t>general </a:t>
            </a:r>
            <a:r>
              <a:rPr sz="2100"/>
              <a:t>to </a:t>
            </a:r>
            <a:r>
              <a:rPr sz="2100" i="1"/>
              <a:t>specific </a:t>
            </a:r>
            <a:r>
              <a:rPr sz="2100"/>
              <a:t>transition layer by layer</a:t>
            </a:r>
          </a:p>
          <a:p>
            <a:pPr marL="340527" indent="-218910" defTabSz="296745">
              <a:spcBef>
                <a:spcPts val="1200"/>
              </a:spcBef>
              <a:defRPr sz="1800"/>
            </a:pPr>
            <a:r>
              <a:rPr sz="2100"/>
              <a:t>Transferability governed by:</a:t>
            </a:r>
          </a:p>
          <a:p>
            <a:pPr marL="510791" lvl="1" indent="-218910" defTabSz="296745">
              <a:spcBef>
                <a:spcPts val="1200"/>
              </a:spcBef>
              <a:defRPr sz="1800"/>
            </a:pPr>
            <a:r>
              <a:rPr sz="2100"/>
              <a:t>lost co-adaptations</a:t>
            </a:r>
          </a:p>
          <a:p>
            <a:pPr marL="510791" lvl="1" indent="-218910" defTabSz="296745">
              <a:spcBef>
                <a:spcPts val="1200"/>
              </a:spcBef>
              <a:defRPr sz="1800"/>
            </a:pPr>
            <a:r>
              <a:rPr sz="2100"/>
              <a:t>specificity</a:t>
            </a:r>
          </a:p>
          <a:p>
            <a:pPr marL="510791" lvl="1" indent="-218910" defTabSz="296745">
              <a:spcBef>
                <a:spcPts val="1200"/>
              </a:spcBef>
              <a:defRPr sz="1800"/>
            </a:pPr>
            <a:r>
              <a:rPr sz="2100"/>
              <a:t>difference between base and target dataset</a:t>
            </a:r>
          </a:p>
          <a:p>
            <a:pPr marL="340527" indent="-218910" defTabSz="296745">
              <a:spcBef>
                <a:spcPts val="1200"/>
              </a:spcBef>
              <a:defRPr sz="1800"/>
            </a:pPr>
            <a:r>
              <a:rPr sz="2100"/>
              <a:t>Fine-tuning helps even on large target dataset</a:t>
            </a:r>
          </a:p>
        </p:txBody>
      </p:sp>
      <p:sp>
        <p:nvSpPr>
          <p:cNvPr id="807" name="Shape 807"/>
          <p:cNvSpPr/>
          <p:nvPr/>
        </p:nvSpPr>
        <p:spPr>
          <a:xfrm>
            <a:off x="679392" y="249801"/>
            <a:ext cx="7783286" cy="447455"/>
          </a:xfrm>
          <a:prstGeom prst="rect">
            <a:avLst/>
          </a:prstGeom>
          <a:ln w="12700">
            <a:miter lim="400000"/>
          </a:ln>
          <a:extLst>
            <a:ext uri="{C572A759-6A51-4108-AA02-DFA0A04FC94B}">
              <ma14:wrappingTextBoxFlag xmlns="" xmlns:ma14="http://schemas.microsoft.com/office/mac/drawingml/2011/main" val="1"/>
            </a:ext>
          </a:extLst>
        </p:spPr>
        <p:txBody>
          <a:bodyPr lIns="23444" tIns="23444" rIns="23444" bIns="23444" anchor="ctr">
            <a:spAutoFit/>
          </a:bodyPr>
          <a:lstStyle/>
          <a:p>
            <a:pPr lvl="0" algn="ctr">
              <a:defRPr sz="1800"/>
            </a:pPr>
            <a:r>
              <a:rPr sz="2600" dirty="0"/>
              <a:t>Conclusions</a:t>
            </a:r>
          </a:p>
        </p:txBody>
      </p:sp>
      <p:pic>
        <p:nvPicPr>
          <p:cNvPr id="808" name="result_transfer_pres_06_crop.pdf"/>
          <p:cNvPicPr/>
          <p:nvPr/>
        </p:nvPicPr>
        <p:blipFill>
          <a:blip r:embed="rId3">
            <a:extLst/>
          </a:blip>
          <a:stretch>
            <a:fillRect/>
          </a:stretch>
        </p:blipFill>
        <p:spPr>
          <a:xfrm>
            <a:off x="216998" y="832616"/>
            <a:ext cx="4082148" cy="2697767"/>
          </a:xfrm>
          <a:prstGeom prst="rect">
            <a:avLst/>
          </a:prstGeom>
          <a:ln w="12700">
            <a:miter lim="400000"/>
          </a:ln>
        </p:spPr>
      </p:pic>
      <p:pic>
        <p:nvPicPr>
          <p:cNvPr id="809" name="result_random_nm_combined_crop_FINAL.pdf"/>
          <p:cNvPicPr/>
          <p:nvPr/>
        </p:nvPicPr>
        <p:blipFill>
          <a:blip r:embed="rId4">
            <a:extLst/>
          </a:blip>
          <a:srcRect t="33656"/>
          <a:stretch>
            <a:fillRect/>
          </a:stretch>
        </p:blipFill>
        <p:spPr>
          <a:xfrm>
            <a:off x="4454389" y="943075"/>
            <a:ext cx="4288974" cy="2473836"/>
          </a:xfrm>
          <a:prstGeom prst="rect">
            <a:avLst/>
          </a:prstGeom>
          <a:ln w="12700">
            <a:miter lim="400000"/>
          </a:ln>
        </p:spPr>
      </p:pic>
      <p:sp>
        <p:nvSpPr>
          <p:cNvPr id="810" name="Shape 810"/>
          <p:cNvSpPr/>
          <p:nvPr/>
        </p:nvSpPr>
        <p:spPr>
          <a:xfrm>
            <a:off x="2345872" y="1444782"/>
            <a:ext cx="2090057" cy="278178"/>
          </a:xfrm>
          <a:prstGeom prst="rect">
            <a:avLst/>
          </a:prstGeom>
          <a:ln w="12700">
            <a:miter lim="400000"/>
          </a:ln>
          <a:extLst>
            <a:ext uri="{C572A759-6A51-4108-AA02-DFA0A04FC94B}">
              <ma14:wrappingTextBoxFlag xmlns="" xmlns:ma14="http://schemas.microsoft.com/office/mac/drawingml/2011/main" val="1"/>
            </a:ext>
          </a:extLst>
        </p:spPr>
        <p:txBody>
          <a:bodyPr lIns="23444" tIns="23444" rIns="23444" bIns="23444" anchor="ctr">
            <a:spAutoFit/>
          </a:bodyPr>
          <a:lstStyle>
            <a:lvl1pPr algn="l">
              <a:defRPr sz="3200"/>
            </a:lvl1pPr>
          </a:lstStyle>
          <a:p>
            <a:pPr lvl="0">
              <a:defRPr sz="1800"/>
            </a:pPr>
            <a:r>
              <a:rPr sz="1500"/>
              <a:t>co-adaptation</a:t>
            </a:r>
          </a:p>
        </p:txBody>
      </p:sp>
      <p:sp>
        <p:nvSpPr>
          <p:cNvPr id="811" name="Shape 811"/>
          <p:cNvSpPr/>
          <p:nvPr/>
        </p:nvSpPr>
        <p:spPr>
          <a:xfrm>
            <a:off x="3347357" y="1862794"/>
            <a:ext cx="1066800" cy="278178"/>
          </a:xfrm>
          <a:prstGeom prst="rect">
            <a:avLst/>
          </a:prstGeom>
          <a:ln w="12700">
            <a:miter lim="400000"/>
          </a:ln>
          <a:extLst>
            <a:ext uri="{C572A759-6A51-4108-AA02-DFA0A04FC94B}">
              <ma14:wrappingTextBoxFlag xmlns="" xmlns:ma14="http://schemas.microsoft.com/office/mac/drawingml/2011/main" val="1"/>
            </a:ext>
          </a:extLst>
        </p:spPr>
        <p:txBody>
          <a:bodyPr lIns="23444" tIns="23444" rIns="23444" bIns="23444" anchor="ctr">
            <a:spAutoFit/>
          </a:bodyPr>
          <a:lstStyle>
            <a:lvl1pPr algn="l">
              <a:defRPr sz="3200"/>
            </a:lvl1pPr>
          </a:lstStyle>
          <a:p>
            <a:pPr lvl="0">
              <a:defRPr sz="1800"/>
            </a:pPr>
            <a:r>
              <a:rPr sz="1500"/>
              <a:t>specificity</a:t>
            </a:r>
          </a:p>
        </p:txBody>
      </p:sp>
      <p:sp>
        <p:nvSpPr>
          <p:cNvPr id="812" name="Shape 812"/>
          <p:cNvSpPr/>
          <p:nvPr/>
        </p:nvSpPr>
        <p:spPr>
          <a:xfrm>
            <a:off x="2803072" y="1144337"/>
            <a:ext cx="1736271" cy="278178"/>
          </a:xfrm>
          <a:prstGeom prst="rect">
            <a:avLst/>
          </a:prstGeom>
          <a:ln w="12700">
            <a:miter lim="400000"/>
          </a:ln>
          <a:extLst>
            <a:ext uri="{C572A759-6A51-4108-AA02-DFA0A04FC94B}">
              <ma14:wrappingTextBoxFlag xmlns="" xmlns:ma14="http://schemas.microsoft.com/office/mac/drawingml/2011/main" val="1"/>
            </a:ext>
          </a:extLst>
        </p:spPr>
        <p:txBody>
          <a:bodyPr lIns="23444" tIns="23444" rIns="23444" bIns="23444" anchor="ctr">
            <a:spAutoFit/>
          </a:bodyPr>
          <a:lstStyle>
            <a:lvl1pPr algn="l">
              <a:defRPr sz="3200"/>
            </a:lvl1pPr>
          </a:lstStyle>
          <a:p>
            <a:pPr lvl="0">
              <a:defRPr sz="1800"/>
            </a:pPr>
            <a:r>
              <a:rPr sz="1500"/>
              <a:t>fine-tuning helps</a:t>
            </a:r>
          </a:p>
        </p:txBody>
      </p:sp>
    </p:spTree>
    <p:extLst>
      <p:ext uri="{BB962C8B-B14F-4D97-AF65-F5344CB8AC3E}">
        <p14:creationId xmlns:p14="http://schemas.microsoft.com/office/powerpoint/2010/main" val="410226541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806">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806">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806">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806">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806">
                                            <p:txEl>
                                              <p:pRg st="3" end="3"/>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iterate>
                                    <p:tmAbs val="0"/>
                                  </p:iterate>
                                  <p:childTnLst>
                                    <p:set>
                                      <p:cBhvr>
                                        <p:cTn id="21" fill="hold"/>
                                        <p:tgtEl>
                                          <p:spTgt spid="806">
                                            <p:txEl>
                                              <p:pRg st="4" end="4"/>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iterate>
                                    <p:tmAbs val="0"/>
                                  </p:iterate>
                                  <p:childTnLst>
                                    <p:set>
                                      <p:cBhvr>
                                        <p:cTn id="24" fill="hold"/>
                                        <p:tgtEl>
                                          <p:spTgt spid="80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6" grpId="0" build="p" bldLvl="5"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194" y="151689"/>
            <a:ext cx="8208466" cy="1046440"/>
          </a:xfrm>
          <a:prstGeom prst="rect">
            <a:avLst/>
          </a:prstGeom>
        </p:spPr>
        <p:txBody>
          <a:bodyPr wrap="none">
            <a:spAutoFit/>
          </a:bodyPr>
          <a:lstStyle/>
          <a:p>
            <a:pPr algn="ctr"/>
            <a:r>
              <a:rPr lang="en-US" sz="2400" b="1" dirty="0" err="1" smtClean="0">
                <a:latin typeface="Arial" panose="020B0604020202020204" pitchFamily="34" charset="0"/>
                <a:cs typeface="Arial" panose="020B0604020202020204" pitchFamily="34" charset="0"/>
              </a:rPr>
              <a:t>DeCAF</a:t>
            </a:r>
            <a:r>
              <a:rPr lang="en-US" sz="2400" b="1" dirty="0" smtClean="0">
                <a:latin typeface="Arial" panose="020B0604020202020204" pitchFamily="34" charset="0"/>
                <a:cs typeface="Arial" panose="020B0604020202020204" pitchFamily="34" charset="0"/>
              </a:rPr>
              <a:t>: A </a:t>
            </a:r>
            <a:r>
              <a:rPr lang="en-US" sz="2400" b="1" u="sng" dirty="0" smtClean="0">
                <a:latin typeface="Arial" panose="020B0604020202020204" pitchFamily="34" charset="0"/>
                <a:cs typeface="Arial" panose="020B0604020202020204" pitchFamily="34" charset="0"/>
              </a:rPr>
              <a:t>Deep Convolutional Activation Feature</a:t>
            </a:r>
          </a:p>
          <a:p>
            <a:pPr algn="ctr"/>
            <a:r>
              <a:rPr lang="en-US" sz="2400" b="1" dirty="0" smtClean="0">
                <a:latin typeface="Arial" panose="020B0604020202020204" pitchFamily="34" charset="0"/>
                <a:cs typeface="Arial" panose="020B0604020202020204" pitchFamily="34" charset="0"/>
              </a:rPr>
              <a:t>for Generic Visual Recognition</a:t>
            </a:r>
          </a:p>
          <a:p>
            <a:pPr algn="ctr"/>
            <a:r>
              <a:rPr lang="en-US" sz="1400" dirty="0">
                <a:latin typeface="Arial" panose="020B0604020202020204" pitchFamily="34" charset="0"/>
                <a:cs typeface="Arial" panose="020B0604020202020204" pitchFamily="34" charset="0"/>
              </a:rPr>
              <a:t>Jeff </a:t>
            </a:r>
            <a:r>
              <a:rPr lang="en-US" sz="1400" dirty="0" smtClean="0">
                <a:latin typeface="Arial" panose="020B0604020202020204" pitchFamily="34" charset="0"/>
                <a:cs typeface="Arial" panose="020B0604020202020204" pitchFamily="34" charset="0"/>
              </a:rPr>
              <a:t>Donahue, </a:t>
            </a:r>
            <a:r>
              <a:rPr lang="en-US" sz="1400" b="1" dirty="0" err="1">
                <a:latin typeface="Arial" panose="020B0604020202020204" pitchFamily="34" charset="0"/>
                <a:cs typeface="Arial" panose="020B0604020202020204" pitchFamily="34" charset="0"/>
              </a:rPr>
              <a:t>Yangqing</a:t>
            </a:r>
            <a:r>
              <a:rPr lang="en-US" sz="1400" b="1" dirty="0">
                <a:latin typeface="Arial" panose="020B0604020202020204" pitchFamily="34" charset="0"/>
                <a:cs typeface="Arial" panose="020B0604020202020204" pitchFamily="34" charset="0"/>
              </a:rPr>
              <a:t> </a:t>
            </a:r>
            <a:r>
              <a:rPr lang="en-US" sz="1400" b="1" dirty="0" err="1" smtClean="0">
                <a:latin typeface="Arial" panose="020B0604020202020204" pitchFamily="34" charset="0"/>
                <a:cs typeface="Arial" panose="020B0604020202020204" pitchFamily="34" charset="0"/>
              </a:rPr>
              <a:t>Jia</a:t>
            </a:r>
            <a:r>
              <a:rPr lang="en-US" sz="1400" dirty="0" smtClean="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Oriol</a:t>
            </a:r>
            <a:r>
              <a:rPr lang="en-US" sz="1400" dirty="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Vinyals</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Judy </a:t>
            </a:r>
            <a:r>
              <a:rPr lang="en-US" sz="1400" dirty="0" smtClean="0">
                <a:latin typeface="Arial" panose="020B0604020202020204" pitchFamily="34" charset="0"/>
                <a:cs typeface="Arial" panose="020B0604020202020204" pitchFamily="34" charset="0"/>
              </a:rPr>
              <a:t>Hoffman, </a:t>
            </a:r>
            <a:r>
              <a:rPr lang="en-US" sz="1400" dirty="0" err="1">
                <a:latin typeface="Arial" panose="020B0604020202020204" pitchFamily="34" charset="0"/>
                <a:cs typeface="Arial" panose="020B0604020202020204" pitchFamily="34" charset="0"/>
              </a:rPr>
              <a:t>Ning</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Zhang, </a:t>
            </a:r>
            <a:r>
              <a:rPr lang="en-US" sz="1400" dirty="0">
                <a:latin typeface="Arial" panose="020B0604020202020204" pitchFamily="34" charset="0"/>
                <a:cs typeface="Arial" panose="020B0604020202020204" pitchFamily="34" charset="0"/>
              </a:rPr>
              <a:t>Eric </a:t>
            </a:r>
            <a:r>
              <a:rPr lang="en-US" sz="1400" dirty="0" err="1" smtClean="0">
                <a:latin typeface="Arial" panose="020B0604020202020204" pitchFamily="34" charset="0"/>
                <a:cs typeface="Arial" panose="020B0604020202020204" pitchFamily="34" charset="0"/>
              </a:rPr>
              <a:t>Tzeng</a:t>
            </a:r>
            <a:r>
              <a:rPr lang="en-US" sz="1400" dirty="0" smtClean="0">
                <a:latin typeface="Arial" panose="020B0604020202020204" pitchFamily="34" charset="0"/>
                <a:cs typeface="Arial" panose="020B0604020202020204" pitchFamily="34" charset="0"/>
              </a:rPr>
              <a:t> and </a:t>
            </a:r>
            <a:r>
              <a:rPr lang="en-US" sz="1400" dirty="0">
                <a:latin typeface="Arial" panose="020B0604020202020204" pitchFamily="34" charset="0"/>
                <a:cs typeface="Arial" panose="020B0604020202020204" pitchFamily="34" charset="0"/>
              </a:rPr>
              <a:t>Trevor Darrell</a:t>
            </a:r>
            <a:endParaRPr lang="en-US" sz="1400" b="1" dirty="0">
              <a:solidFill>
                <a:srgbClr val="555555"/>
              </a:solidFill>
              <a:latin typeface="Arial" panose="020B0604020202020204" pitchFamily="34" charset="0"/>
              <a:cs typeface="Arial" panose="020B0604020202020204" pitchFamily="34" charset="0"/>
            </a:endParaRPr>
          </a:p>
        </p:txBody>
      </p:sp>
      <p:pic>
        <p:nvPicPr>
          <p:cNvPr id="9" name="Picture 2" descr="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59" y="2678520"/>
            <a:ext cx="1905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709736" y="3827354"/>
            <a:ext cx="6199198" cy="369332"/>
          </a:xfrm>
          <a:prstGeom prst="rect">
            <a:avLst/>
          </a:prstGeom>
        </p:spPr>
        <p:txBody>
          <a:bodyPr wrap="none">
            <a:spAutoFit/>
          </a:bodyPr>
          <a:lstStyle/>
          <a:p>
            <a:r>
              <a:rPr lang="en-US" b="1" i="0" dirty="0" err="1" smtClean="0">
                <a:solidFill>
                  <a:srgbClr val="333333"/>
                </a:solidFill>
                <a:effectLst/>
                <a:latin typeface="Helvetica Neue"/>
              </a:rPr>
              <a:t>Yangqing</a:t>
            </a:r>
            <a:r>
              <a:rPr lang="en-US" b="1" i="0" dirty="0" smtClean="0">
                <a:solidFill>
                  <a:srgbClr val="333333"/>
                </a:solidFill>
                <a:effectLst/>
                <a:latin typeface="Helvetica Neue"/>
              </a:rPr>
              <a:t> </a:t>
            </a:r>
            <a:r>
              <a:rPr lang="en-US" b="1" i="0" dirty="0" err="1" smtClean="0">
                <a:solidFill>
                  <a:srgbClr val="333333"/>
                </a:solidFill>
                <a:effectLst/>
                <a:latin typeface="Helvetica Neue"/>
              </a:rPr>
              <a:t>Jia</a:t>
            </a:r>
            <a:r>
              <a:rPr lang="en-US" b="1" dirty="0" smtClean="0">
                <a:solidFill>
                  <a:srgbClr val="333333"/>
                </a:solidFill>
                <a:latin typeface="Helvetica Neue"/>
              </a:rPr>
              <a:t>, author of </a:t>
            </a:r>
            <a:r>
              <a:rPr lang="en-US" b="1" dirty="0" err="1" smtClean="0">
                <a:solidFill>
                  <a:srgbClr val="333333"/>
                </a:solidFill>
                <a:latin typeface="Helvetica Neue"/>
              </a:rPr>
              <a:t>Caffe</a:t>
            </a:r>
            <a:r>
              <a:rPr lang="en-US" b="1" dirty="0" smtClean="0">
                <a:solidFill>
                  <a:srgbClr val="333333"/>
                </a:solidFill>
                <a:latin typeface="Helvetica Neue"/>
              </a:rPr>
              <a:t> and its precursor </a:t>
            </a:r>
            <a:r>
              <a:rPr lang="en-US" b="1" dirty="0" err="1" smtClean="0">
                <a:solidFill>
                  <a:srgbClr val="333333"/>
                </a:solidFill>
                <a:latin typeface="Helvetica Neue"/>
              </a:rPr>
              <a:t>DeCAF</a:t>
            </a:r>
            <a:r>
              <a:rPr lang="en-US" b="1" dirty="0" smtClean="0">
                <a:solidFill>
                  <a:srgbClr val="333333"/>
                </a:solidFill>
                <a:latin typeface="Helvetica Neue"/>
              </a:rPr>
              <a:t>.</a:t>
            </a:r>
            <a:endParaRPr lang="en-US" b="1" i="0" dirty="0">
              <a:solidFill>
                <a:srgbClr val="333333"/>
              </a:solidFill>
              <a:effectLst/>
              <a:latin typeface="Helvetica Neue"/>
            </a:endParaRPr>
          </a:p>
        </p:txBody>
      </p:sp>
      <p:sp>
        <p:nvSpPr>
          <p:cNvPr id="8" name="Slide Number Placeholder 7"/>
          <p:cNvSpPr>
            <a:spLocks noGrp="1"/>
          </p:cNvSpPr>
          <p:nvPr>
            <p:ph type="sldNum" sz="quarter" idx="12"/>
          </p:nvPr>
        </p:nvSpPr>
        <p:spPr/>
        <p:txBody>
          <a:bodyPr/>
          <a:lstStyle/>
          <a:p>
            <a:fld id="{76D7EB24-4836-4E83-8457-0C305DF37254}" type="slidenum">
              <a:rPr lang="en-US" smtClean="0"/>
              <a:t>34</a:t>
            </a:fld>
            <a:endParaRPr lang="en-US" dirty="0"/>
          </a:p>
        </p:txBody>
      </p:sp>
    </p:spTree>
    <p:extLst>
      <p:ext uri="{BB962C8B-B14F-4D97-AF65-F5344CB8AC3E}">
        <p14:creationId xmlns:p14="http://schemas.microsoft.com/office/powerpoint/2010/main" val="17840506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6D7EB24-4836-4E83-8457-0C305DF37254}" type="slidenum">
              <a:rPr lang="en-US" smtClean="0"/>
              <a:t>35</a:t>
            </a:fld>
            <a:endParaRPr lang="en-US"/>
          </a:p>
        </p:txBody>
      </p:sp>
      <p:sp>
        <p:nvSpPr>
          <p:cNvPr id="5" name="Rectangle 4"/>
          <p:cNvSpPr/>
          <p:nvPr/>
        </p:nvSpPr>
        <p:spPr>
          <a:xfrm>
            <a:off x="666112" y="1691469"/>
            <a:ext cx="7849238" cy="369332"/>
          </a:xfrm>
          <a:prstGeom prst="rect">
            <a:avLst/>
          </a:prstGeom>
        </p:spPr>
        <p:txBody>
          <a:bodyPr wrap="square">
            <a:spAutoFit/>
          </a:bodyPr>
          <a:lstStyle/>
          <a:p>
            <a:pPr marL="342900" indent="-342900">
              <a:buFont typeface="Wingdings" panose="05000000000000000000" pitchFamily="2" charset="2"/>
              <a:buChar char="Ø"/>
            </a:pPr>
            <a:r>
              <a:rPr lang="en-US" dirty="0" smtClean="0"/>
              <a:t>performance </a:t>
            </a:r>
            <a:r>
              <a:rPr lang="en-US" dirty="0"/>
              <a:t>with conventional visual </a:t>
            </a:r>
            <a:r>
              <a:rPr lang="en-US" dirty="0" smtClean="0"/>
              <a:t>representations had reached a plateau.</a:t>
            </a:r>
            <a:endParaRPr lang="en-US" dirty="0"/>
          </a:p>
        </p:txBody>
      </p:sp>
      <p:sp>
        <p:nvSpPr>
          <p:cNvPr id="7" name="Rectangle 6"/>
          <p:cNvSpPr/>
          <p:nvPr/>
        </p:nvSpPr>
        <p:spPr>
          <a:xfrm>
            <a:off x="473884" y="1273458"/>
            <a:ext cx="7849238" cy="369332"/>
          </a:xfrm>
          <a:prstGeom prst="rect">
            <a:avLst/>
          </a:prstGeom>
        </p:spPr>
        <p:txBody>
          <a:bodyPr wrap="square">
            <a:spAutoFit/>
          </a:bodyPr>
          <a:lstStyle/>
          <a:p>
            <a:r>
              <a:rPr lang="en-US" b="1" dirty="0" smtClean="0"/>
              <a:t>Problem:</a:t>
            </a:r>
            <a:endParaRPr lang="en-US" b="1" dirty="0"/>
          </a:p>
        </p:txBody>
      </p:sp>
      <p:sp>
        <p:nvSpPr>
          <p:cNvPr id="9" name="Rectangle 8"/>
          <p:cNvSpPr/>
          <p:nvPr/>
        </p:nvSpPr>
        <p:spPr>
          <a:xfrm>
            <a:off x="666112" y="2614575"/>
            <a:ext cx="7849238" cy="646331"/>
          </a:xfrm>
          <a:prstGeom prst="rect">
            <a:avLst/>
          </a:prstGeom>
        </p:spPr>
        <p:txBody>
          <a:bodyPr wrap="square">
            <a:spAutoFit/>
          </a:bodyPr>
          <a:lstStyle/>
          <a:p>
            <a:pPr marL="342900" indent="-342900">
              <a:buFont typeface="Wingdings" panose="05000000000000000000" pitchFamily="2" charset="2"/>
              <a:buChar char="Ø"/>
            </a:pPr>
            <a:r>
              <a:rPr lang="en-US" dirty="0"/>
              <a:t>discover effective representations that capture salient semantics for a given </a:t>
            </a:r>
            <a:r>
              <a:rPr lang="en-US" dirty="0" smtClean="0"/>
              <a:t>task.</a:t>
            </a:r>
          </a:p>
        </p:txBody>
      </p:sp>
      <p:sp>
        <p:nvSpPr>
          <p:cNvPr id="10" name="Rectangle 9"/>
          <p:cNvSpPr/>
          <p:nvPr/>
        </p:nvSpPr>
        <p:spPr>
          <a:xfrm>
            <a:off x="473884" y="2196564"/>
            <a:ext cx="7849238" cy="369332"/>
          </a:xfrm>
          <a:prstGeom prst="rect">
            <a:avLst/>
          </a:prstGeom>
        </p:spPr>
        <p:txBody>
          <a:bodyPr wrap="square">
            <a:spAutoFit/>
          </a:bodyPr>
          <a:lstStyle/>
          <a:p>
            <a:r>
              <a:rPr lang="en-US" b="1" dirty="0" smtClean="0"/>
              <a:t>Solution:</a:t>
            </a:r>
            <a:endParaRPr lang="en-US" b="1" dirty="0"/>
          </a:p>
        </p:txBody>
      </p:sp>
      <p:pic>
        <p:nvPicPr>
          <p:cNvPr id="11" name="Picture 10"/>
          <p:cNvPicPr>
            <a:picLocks noChangeAspect="1"/>
          </p:cNvPicPr>
          <p:nvPr/>
        </p:nvPicPr>
        <p:blipFill>
          <a:blip r:embed="rId2"/>
          <a:stretch>
            <a:fillRect/>
          </a:stretch>
        </p:blipFill>
        <p:spPr>
          <a:xfrm>
            <a:off x="1171852" y="3902644"/>
            <a:ext cx="2806573" cy="2453707"/>
          </a:xfrm>
          <a:prstGeom prst="rect">
            <a:avLst/>
          </a:prstGeom>
        </p:spPr>
      </p:pic>
      <p:pic>
        <p:nvPicPr>
          <p:cNvPr id="12" name="Picture 11"/>
          <p:cNvPicPr>
            <a:picLocks noChangeAspect="1"/>
          </p:cNvPicPr>
          <p:nvPr/>
        </p:nvPicPr>
        <p:blipFill>
          <a:blip r:embed="rId3"/>
          <a:stretch>
            <a:fillRect/>
          </a:stretch>
        </p:blipFill>
        <p:spPr>
          <a:xfrm>
            <a:off x="4740240" y="3824078"/>
            <a:ext cx="2746410" cy="2532273"/>
          </a:xfrm>
          <a:prstGeom prst="rect">
            <a:avLst/>
          </a:prstGeom>
        </p:spPr>
      </p:pic>
      <p:sp>
        <p:nvSpPr>
          <p:cNvPr id="2" name="Rectangle 1"/>
          <p:cNvSpPr/>
          <p:nvPr/>
        </p:nvSpPr>
        <p:spPr>
          <a:xfrm>
            <a:off x="666112" y="3286339"/>
            <a:ext cx="3466398" cy="369332"/>
          </a:xfrm>
          <a:prstGeom prst="rect">
            <a:avLst/>
          </a:prstGeom>
        </p:spPr>
        <p:txBody>
          <a:bodyPr wrap="none">
            <a:spAutoFit/>
          </a:bodyPr>
          <a:lstStyle/>
          <a:p>
            <a:pPr marL="342900" indent="-342900">
              <a:buFont typeface="Wingdings" panose="05000000000000000000" pitchFamily="2" charset="2"/>
              <a:buChar char="Ø"/>
            </a:pPr>
            <a:r>
              <a:rPr lang="en-US" dirty="0"/>
              <a:t>can deep architectures do this?</a:t>
            </a:r>
          </a:p>
        </p:txBody>
      </p:sp>
    </p:spTree>
    <p:extLst>
      <p:ext uri="{BB962C8B-B14F-4D97-AF65-F5344CB8AC3E}">
        <p14:creationId xmlns:p14="http://schemas.microsoft.com/office/powerpoint/2010/main" val="387187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6D7EB24-4836-4E83-8457-0C305DF37254}" type="slidenum">
              <a:rPr lang="en-US" smtClean="0"/>
              <a:t>36</a:t>
            </a:fld>
            <a:endParaRPr lang="en-US"/>
          </a:p>
        </p:txBody>
      </p:sp>
      <p:sp>
        <p:nvSpPr>
          <p:cNvPr id="5" name="Rectangle 4"/>
          <p:cNvSpPr/>
          <p:nvPr/>
        </p:nvSpPr>
        <p:spPr>
          <a:xfrm>
            <a:off x="666112" y="785774"/>
            <a:ext cx="7849238" cy="1200329"/>
          </a:xfrm>
          <a:prstGeom prst="rect">
            <a:avLst/>
          </a:prstGeom>
        </p:spPr>
        <p:txBody>
          <a:bodyPr wrap="square">
            <a:spAutoFit/>
          </a:bodyPr>
          <a:lstStyle/>
          <a:p>
            <a:pPr marL="285750" indent="-285750">
              <a:buFont typeface="Wingdings" panose="05000000000000000000" pitchFamily="2" charset="2"/>
              <a:buChar char="Ø"/>
            </a:pPr>
            <a:r>
              <a:rPr lang="en-US" dirty="0"/>
              <a:t>deep </a:t>
            </a:r>
            <a:r>
              <a:rPr lang="en-US" dirty="0" smtClean="0"/>
              <a:t>architectures </a:t>
            </a:r>
            <a:r>
              <a:rPr lang="en-US" dirty="0"/>
              <a:t>should be able to capture salient aspects </a:t>
            </a:r>
            <a:r>
              <a:rPr lang="en-US" dirty="0" smtClean="0"/>
              <a:t>of a </a:t>
            </a:r>
            <a:r>
              <a:rPr lang="en-US" dirty="0"/>
              <a:t>given </a:t>
            </a:r>
            <a:r>
              <a:rPr lang="en-US" dirty="0" smtClean="0"/>
              <a:t>domain </a:t>
            </a:r>
            <a:r>
              <a:rPr lang="en-US" dirty="0" smtClean="0">
                <a:solidFill>
                  <a:schemeClr val="accent6">
                    <a:lumMod val="60000"/>
                    <a:lumOff val="40000"/>
                  </a:schemeClr>
                </a:solidFill>
              </a:rPr>
              <a:t>[</a:t>
            </a:r>
            <a:r>
              <a:rPr lang="en-US" i="1" dirty="0">
                <a:solidFill>
                  <a:schemeClr val="accent6">
                    <a:lumMod val="60000"/>
                    <a:lumOff val="40000"/>
                  </a:schemeClr>
                </a:solidFill>
              </a:rPr>
              <a:t>Krizhevsky NIPS 2012</a:t>
            </a:r>
            <a:r>
              <a:rPr lang="en-US" dirty="0">
                <a:solidFill>
                  <a:schemeClr val="accent6">
                    <a:lumMod val="60000"/>
                    <a:lumOff val="40000"/>
                  </a:schemeClr>
                </a:solidFill>
              </a:rPr>
              <a:t>][</a:t>
            </a:r>
            <a:r>
              <a:rPr lang="en-US" i="1" dirty="0">
                <a:solidFill>
                  <a:schemeClr val="accent6">
                    <a:lumMod val="60000"/>
                    <a:lumOff val="40000"/>
                  </a:schemeClr>
                </a:solidFill>
              </a:rPr>
              <a:t>Singh ECCV 2012</a:t>
            </a:r>
            <a:r>
              <a:rPr lang="en-US" dirty="0" smtClean="0">
                <a:solidFill>
                  <a:schemeClr val="accent6">
                    <a:lumMod val="60000"/>
                    <a:lumOff val="40000"/>
                  </a:schemeClr>
                </a:solidFill>
              </a:rPr>
              <a:t>].</a:t>
            </a:r>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smtClean="0"/>
          </a:p>
        </p:txBody>
      </p:sp>
      <p:sp>
        <p:nvSpPr>
          <p:cNvPr id="7" name="Rectangle 6"/>
          <p:cNvSpPr/>
          <p:nvPr/>
        </p:nvSpPr>
        <p:spPr>
          <a:xfrm>
            <a:off x="473884" y="367763"/>
            <a:ext cx="7849238" cy="369332"/>
          </a:xfrm>
          <a:prstGeom prst="rect">
            <a:avLst/>
          </a:prstGeom>
        </p:spPr>
        <p:txBody>
          <a:bodyPr wrap="square">
            <a:spAutoFit/>
          </a:bodyPr>
          <a:lstStyle/>
          <a:p>
            <a:r>
              <a:rPr lang="en-US" b="1" dirty="0"/>
              <a:t>Why Deep </a:t>
            </a:r>
            <a:r>
              <a:rPr lang="en-US" b="1" dirty="0" smtClean="0"/>
              <a:t>Models:</a:t>
            </a:r>
            <a:endParaRPr lang="en-US" b="1" dirty="0"/>
          </a:p>
        </p:txBody>
      </p:sp>
      <p:sp>
        <p:nvSpPr>
          <p:cNvPr id="9" name="Rectangle 8"/>
          <p:cNvSpPr/>
          <p:nvPr/>
        </p:nvSpPr>
        <p:spPr>
          <a:xfrm>
            <a:off x="666112" y="4237466"/>
            <a:ext cx="7849238" cy="646331"/>
          </a:xfrm>
          <a:prstGeom prst="rect">
            <a:avLst/>
          </a:prstGeom>
        </p:spPr>
        <p:txBody>
          <a:bodyPr wrap="square">
            <a:spAutoFit/>
          </a:bodyPr>
          <a:lstStyle/>
          <a:p>
            <a:pPr marL="342900" indent="-342900">
              <a:buFont typeface="Wingdings" panose="05000000000000000000" pitchFamily="2" charset="2"/>
              <a:buChar char="Ø"/>
            </a:pPr>
            <a:r>
              <a:rPr lang="en-US" dirty="0"/>
              <a:t>with limited training data, fully-supervised deep architectures generally </a:t>
            </a:r>
            <a:r>
              <a:rPr lang="en-US" dirty="0" smtClean="0"/>
              <a:t>overfit</a:t>
            </a:r>
          </a:p>
          <a:p>
            <a:endParaRPr lang="en-US" dirty="0" smtClean="0"/>
          </a:p>
        </p:txBody>
      </p:sp>
      <p:sp>
        <p:nvSpPr>
          <p:cNvPr id="10" name="Rectangle 9"/>
          <p:cNvSpPr/>
          <p:nvPr/>
        </p:nvSpPr>
        <p:spPr>
          <a:xfrm>
            <a:off x="473884" y="3608113"/>
            <a:ext cx="7849238" cy="369332"/>
          </a:xfrm>
          <a:prstGeom prst="rect">
            <a:avLst/>
          </a:prstGeom>
        </p:spPr>
        <p:txBody>
          <a:bodyPr wrap="square">
            <a:spAutoFit/>
          </a:bodyPr>
          <a:lstStyle/>
          <a:p>
            <a:r>
              <a:rPr lang="en-US" b="1" dirty="0" smtClean="0"/>
              <a:t>However:</a:t>
            </a:r>
            <a:endParaRPr lang="en-US" b="1" dirty="0"/>
          </a:p>
        </p:txBody>
      </p:sp>
      <p:sp>
        <p:nvSpPr>
          <p:cNvPr id="2" name="Rectangle 1"/>
          <p:cNvSpPr/>
          <p:nvPr/>
        </p:nvSpPr>
        <p:spPr>
          <a:xfrm>
            <a:off x="666111" y="1768621"/>
            <a:ext cx="7955374" cy="646331"/>
          </a:xfrm>
          <a:prstGeom prst="rect">
            <a:avLst/>
          </a:prstGeom>
        </p:spPr>
        <p:txBody>
          <a:bodyPr wrap="square">
            <a:spAutoFit/>
          </a:bodyPr>
          <a:lstStyle/>
          <a:p>
            <a:pPr marL="285750" indent="-285750">
              <a:buFont typeface="Wingdings" panose="05000000000000000000" pitchFamily="2" charset="2"/>
              <a:buChar char="Ø"/>
            </a:pPr>
            <a:r>
              <a:rPr lang="en-US" dirty="0"/>
              <a:t>perform better than traditional hand-engineered representations </a:t>
            </a:r>
          </a:p>
          <a:p>
            <a:r>
              <a:rPr lang="en-US" dirty="0">
                <a:solidFill>
                  <a:schemeClr val="accent6">
                    <a:lumMod val="60000"/>
                    <a:lumOff val="40000"/>
                  </a:schemeClr>
                </a:solidFill>
              </a:rPr>
              <a:t>      [</a:t>
            </a:r>
            <a:r>
              <a:rPr lang="en-US" i="1" dirty="0">
                <a:solidFill>
                  <a:schemeClr val="accent6">
                    <a:lumMod val="60000"/>
                    <a:lumOff val="40000"/>
                  </a:schemeClr>
                </a:solidFill>
              </a:rPr>
              <a:t>Le CVPR 2011</a:t>
            </a:r>
            <a:r>
              <a:rPr lang="en-US" dirty="0">
                <a:solidFill>
                  <a:schemeClr val="accent6">
                    <a:lumMod val="60000"/>
                    <a:lumOff val="40000"/>
                  </a:schemeClr>
                </a:solidFill>
              </a:rPr>
              <a:t>]</a:t>
            </a:r>
          </a:p>
        </p:txBody>
      </p:sp>
      <p:sp>
        <p:nvSpPr>
          <p:cNvPr id="3" name="Rectangle 2"/>
          <p:cNvSpPr/>
          <p:nvPr/>
        </p:nvSpPr>
        <p:spPr>
          <a:xfrm>
            <a:off x="666111" y="2689562"/>
            <a:ext cx="7763785" cy="369332"/>
          </a:xfrm>
          <a:prstGeom prst="rect">
            <a:avLst/>
          </a:prstGeom>
        </p:spPr>
        <p:txBody>
          <a:bodyPr wrap="square">
            <a:spAutoFit/>
          </a:bodyPr>
          <a:lstStyle/>
          <a:p>
            <a:pPr marL="285750" indent="-285750">
              <a:buFont typeface="Wingdings" panose="05000000000000000000" pitchFamily="2" charset="2"/>
              <a:buChar char="Ø"/>
            </a:pPr>
            <a:r>
              <a:rPr lang="en-US" dirty="0"/>
              <a:t>Had been applied to large-scale visual recognition tasks</a:t>
            </a:r>
          </a:p>
        </p:txBody>
      </p:sp>
      <p:sp>
        <p:nvSpPr>
          <p:cNvPr id="6" name="Rectangle 5"/>
          <p:cNvSpPr/>
          <p:nvPr/>
        </p:nvSpPr>
        <p:spPr>
          <a:xfrm>
            <a:off x="666110" y="5073972"/>
            <a:ext cx="7849239" cy="369332"/>
          </a:xfrm>
          <a:prstGeom prst="rect">
            <a:avLst/>
          </a:prstGeom>
        </p:spPr>
        <p:txBody>
          <a:bodyPr wrap="square">
            <a:spAutoFit/>
          </a:bodyPr>
          <a:lstStyle/>
          <a:p>
            <a:pPr marL="342900" indent="-342900">
              <a:buFont typeface="Wingdings" panose="05000000000000000000" pitchFamily="2" charset="2"/>
              <a:buChar char="Ø"/>
            </a:pPr>
            <a:r>
              <a:rPr lang="en-US" dirty="0"/>
              <a:t>many visual recognition challenges have tasks with few training examples</a:t>
            </a:r>
          </a:p>
        </p:txBody>
      </p:sp>
    </p:spTree>
    <p:extLst>
      <p:ext uri="{BB962C8B-B14F-4D97-AF65-F5344CB8AC3E}">
        <p14:creationId xmlns:p14="http://schemas.microsoft.com/office/powerpoint/2010/main" val="106821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2" grpId="0"/>
      <p:bldP spid="3"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6D7EB24-4836-4E83-8457-0C305DF37254}" type="slidenum">
              <a:rPr lang="en-US" smtClean="0"/>
              <a:t>37</a:t>
            </a:fld>
            <a:endParaRPr lang="en-US"/>
          </a:p>
        </p:txBody>
      </p:sp>
      <p:sp>
        <p:nvSpPr>
          <p:cNvPr id="5" name="Rectangle 4"/>
          <p:cNvSpPr/>
          <p:nvPr/>
        </p:nvSpPr>
        <p:spPr>
          <a:xfrm>
            <a:off x="666112" y="785774"/>
            <a:ext cx="7849238" cy="2308324"/>
          </a:xfrm>
          <a:prstGeom prst="rect">
            <a:avLst/>
          </a:prstGeom>
        </p:spPr>
        <p:txBody>
          <a:bodyPr wrap="square">
            <a:spAutoFit/>
          </a:bodyPr>
          <a:lstStyle/>
          <a:p>
            <a:pPr marL="285750" indent="-285750">
              <a:buFont typeface="Wingdings" panose="05000000000000000000" pitchFamily="2" charset="2"/>
              <a:buChar char="Ø"/>
            </a:pPr>
            <a:r>
              <a:rPr lang="en-US" dirty="0"/>
              <a:t>Train a Deep convolutional model in a fully supervised setting using Krizhevsky </a:t>
            </a:r>
            <a:r>
              <a:rPr lang="en-US" dirty="0" smtClean="0"/>
              <a:t>method and ImageNet database.</a:t>
            </a:r>
          </a:p>
          <a:p>
            <a:r>
              <a:rPr lang="en-US" dirty="0">
                <a:solidFill>
                  <a:schemeClr val="accent6">
                    <a:lumMod val="60000"/>
                    <a:lumOff val="40000"/>
                  </a:schemeClr>
                </a:solidFill>
              </a:rPr>
              <a:t> </a:t>
            </a:r>
            <a:r>
              <a:rPr lang="en-US" dirty="0" smtClean="0">
                <a:solidFill>
                  <a:schemeClr val="accent6">
                    <a:lumMod val="60000"/>
                    <a:lumOff val="40000"/>
                  </a:schemeClr>
                </a:solidFill>
              </a:rPr>
              <a:t>     [</a:t>
            </a:r>
            <a:r>
              <a:rPr lang="en-US" i="1" dirty="0" smtClean="0">
                <a:solidFill>
                  <a:schemeClr val="accent6">
                    <a:lumMod val="60000"/>
                    <a:lumOff val="40000"/>
                  </a:schemeClr>
                </a:solidFill>
              </a:rPr>
              <a:t>Krizhevsky </a:t>
            </a:r>
            <a:r>
              <a:rPr lang="en-US" i="1" dirty="0">
                <a:solidFill>
                  <a:schemeClr val="accent6">
                    <a:lumMod val="60000"/>
                    <a:lumOff val="40000"/>
                  </a:schemeClr>
                </a:solidFill>
              </a:rPr>
              <a:t>NIPS 2012</a:t>
            </a:r>
            <a:r>
              <a:rPr lang="en-US" dirty="0" smtClean="0">
                <a:solidFill>
                  <a:schemeClr val="accent6">
                    <a:lumMod val="60000"/>
                    <a:lumOff val="40000"/>
                  </a:schemeClr>
                </a:solidFill>
              </a:rPr>
              <a:t>].</a:t>
            </a:r>
          </a:p>
          <a:p>
            <a:endParaRPr lang="en-US" dirty="0" smtClean="0"/>
          </a:p>
          <a:p>
            <a:pPr marL="285750" indent="-285750">
              <a:buFont typeface="Wingdings" panose="05000000000000000000" pitchFamily="2" charset="2"/>
              <a:buChar char="Ø"/>
            </a:pPr>
            <a:r>
              <a:rPr lang="en-US" dirty="0"/>
              <a:t>Extract various features from the network</a:t>
            </a:r>
            <a:r>
              <a:rPr lang="en-US" dirty="0" smtClean="0">
                <a:solidFill>
                  <a:schemeClr val="accent6">
                    <a:lumMod val="60000"/>
                    <a:lumOff val="40000"/>
                  </a:schemeClr>
                </a:solidFill>
              </a:rPr>
              <a:t>   </a:t>
            </a:r>
          </a:p>
          <a:p>
            <a:pPr marL="285750" indent="-285750">
              <a:buFont typeface="Wingdings" panose="05000000000000000000" pitchFamily="2" charset="2"/>
              <a:buChar char="Ø"/>
            </a:pPr>
            <a:endParaRPr lang="en-US" dirty="0">
              <a:solidFill>
                <a:schemeClr val="accent6">
                  <a:lumMod val="60000"/>
                  <a:lumOff val="40000"/>
                </a:schemeClr>
              </a:solidFill>
            </a:endParaRPr>
          </a:p>
          <a:p>
            <a:endParaRPr lang="en-US" dirty="0" smtClean="0"/>
          </a:p>
          <a:p>
            <a:pPr marL="285750" indent="-285750">
              <a:buFont typeface="Wingdings" panose="05000000000000000000" pitchFamily="2" charset="2"/>
              <a:buChar char="Ø"/>
            </a:pPr>
            <a:r>
              <a:rPr lang="en-US" dirty="0"/>
              <a:t>Evaluate the efficacy of these features on generic vision tasks</a:t>
            </a:r>
          </a:p>
        </p:txBody>
      </p:sp>
      <p:sp>
        <p:nvSpPr>
          <p:cNvPr id="7" name="Rectangle 6"/>
          <p:cNvSpPr/>
          <p:nvPr/>
        </p:nvSpPr>
        <p:spPr>
          <a:xfrm>
            <a:off x="473884" y="367763"/>
            <a:ext cx="7849238" cy="369332"/>
          </a:xfrm>
          <a:prstGeom prst="rect">
            <a:avLst/>
          </a:prstGeom>
        </p:spPr>
        <p:txBody>
          <a:bodyPr wrap="square">
            <a:spAutoFit/>
          </a:bodyPr>
          <a:lstStyle/>
          <a:p>
            <a:r>
              <a:rPr lang="en-US" b="1" dirty="0"/>
              <a:t>Approach:</a:t>
            </a:r>
          </a:p>
        </p:txBody>
      </p:sp>
      <p:sp>
        <p:nvSpPr>
          <p:cNvPr id="9" name="Rectangle 8"/>
          <p:cNvSpPr/>
          <p:nvPr/>
        </p:nvSpPr>
        <p:spPr>
          <a:xfrm>
            <a:off x="666112" y="4237466"/>
            <a:ext cx="7849238" cy="1754326"/>
          </a:xfrm>
          <a:prstGeom prst="rect">
            <a:avLst/>
          </a:prstGeom>
        </p:spPr>
        <p:txBody>
          <a:bodyPr wrap="square">
            <a:spAutoFit/>
          </a:bodyPr>
          <a:lstStyle/>
          <a:p>
            <a:pPr marL="342900" indent="-342900">
              <a:buFont typeface="Wingdings" panose="05000000000000000000" pitchFamily="2" charset="2"/>
              <a:buChar char="Ø"/>
            </a:pPr>
            <a:r>
              <a:rPr lang="en-US" dirty="0"/>
              <a:t>Do features extracted from the CNN generalize the other datasets ?</a:t>
            </a:r>
            <a:endParaRPr lang="en-US" dirty="0" smtClean="0"/>
          </a:p>
          <a:p>
            <a:endParaRPr lang="en-US" dirty="0" smtClean="0"/>
          </a:p>
          <a:p>
            <a:pPr marL="342900" indent="-342900">
              <a:buFont typeface="Wingdings" panose="05000000000000000000" pitchFamily="2" charset="2"/>
              <a:buChar char="Ø"/>
            </a:pPr>
            <a:r>
              <a:rPr lang="en-US" dirty="0"/>
              <a:t>How does performance vary with network </a:t>
            </a:r>
            <a:r>
              <a:rPr lang="en-US" dirty="0" smtClean="0"/>
              <a:t>depth?</a:t>
            </a:r>
          </a:p>
          <a:p>
            <a:endParaRPr lang="en-US" dirty="0" smtClean="0"/>
          </a:p>
          <a:p>
            <a:pPr marL="342900" indent="-342900">
              <a:buFont typeface="Wingdings" panose="05000000000000000000" pitchFamily="2" charset="2"/>
              <a:buChar char="Ø"/>
            </a:pPr>
            <a:r>
              <a:rPr lang="en-US" dirty="0"/>
              <a:t>How does performance vary with network </a:t>
            </a:r>
            <a:r>
              <a:rPr lang="en-US" dirty="0" smtClean="0"/>
              <a:t>architecture?</a:t>
            </a:r>
            <a:endParaRPr lang="en-US" dirty="0"/>
          </a:p>
          <a:p>
            <a:pPr marL="342900" indent="-342900">
              <a:buFont typeface="Wingdings" panose="05000000000000000000" pitchFamily="2" charset="2"/>
              <a:buChar char="Ø"/>
            </a:pPr>
            <a:endParaRPr lang="en-US" dirty="0"/>
          </a:p>
        </p:txBody>
      </p:sp>
      <p:sp>
        <p:nvSpPr>
          <p:cNvPr id="10" name="Rectangle 9"/>
          <p:cNvSpPr/>
          <p:nvPr/>
        </p:nvSpPr>
        <p:spPr>
          <a:xfrm>
            <a:off x="473884" y="3608113"/>
            <a:ext cx="7849238" cy="369332"/>
          </a:xfrm>
          <a:prstGeom prst="rect">
            <a:avLst/>
          </a:prstGeom>
        </p:spPr>
        <p:txBody>
          <a:bodyPr wrap="square">
            <a:spAutoFit/>
          </a:bodyPr>
          <a:lstStyle/>
          <a:p>
            <a:r>
              <a:rPr lang="en-US" b="1" dirty="0" smtClean="0"/>
              <a:t>Questions:</a:t>
            </a:r>
            <a:endParaRPr lang="en-US" b="1" dirty="0"/>
          </a:p>
        </p:txBody>
      </p:sp>
    </p:spTree>
    <p:extLst>
      <p:ext uri="{BB962C8B-B14F-4D97-AF65-F5344CB8AC3E}">
        <p14:creationId xmlns:p14="http://schemas.microsoft.com/office/powerpoint/2010/main" val="134074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6D7EB24-4836-4E83-8457-0C305DF37254}" type="slidenum">
              <a:rPr lang="en-US" smtClean="0"/>
              <a:t>38</a:t>
            </a:fld>
            <a:endParaRPr lang="en-US"/>
          </a:p>
        </p:txBody>
      </p:sp>
      <p:sp>
        <p:nvSpPr>
          <p:cNvPr id="5" name="Rectangle 4"/>
          <p:cNvSpPr/>
          <p:nvPr/>
        </p:nvSpPr>
        <p:spPr>
          <a:xfrm>
            <a:off x="666112" y="785774"/>
            <a:ext cx="7849238" cy="4524315"/>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dirty="0"/>
              <a:t>Deep CNN architecture proposed by </a:t>
            </a:r>
            <a:r>
              <a:rPr lang="en-US" b="1" dirty="0"/>
              <a:t>Krizhevsky</a:t>
            </a:r>
            <a:r>
              <a:rPr lang="en-US" dirty="0"/>
              <a:t> </a:t>
            </a:r>
            <a:r>
              <a:rPr lang="en-US" dirty="0" smtClean="0">
                <a:solidFill>
                  <a:schemeClr val="accent6">
                    <a:lumMod val="60000"/>
                    <a:lumOff val="40000"/>
                  </a:schemeClr>
                </a:solidFill>
              </a:rPr>
              <a:t>[</a:t>
            </a:r>
            <a:r>
              <a:rPr lang="en-US" i="1" dirty="0" smtClean="0">
                <a:solidFill>
                  <a:schemeClr val="accent6">
                    <a:lumMod val="60000"/>
                    <a:lumOff val="40000"/>
                  </a:schemeClr>
                </a:solidFill>
              </a:rPr>
              <a:t>Krizhevsky </a:t>
            </a:r>
            <a:r>
              <a:rPr lang="en-US" i="1" dirty="0">
                <a:solidFill>
                  <a:schemeClr val="accent6">
                    <a:lumMod val="60000"/>
                    <a:lumOff val="40000"/>
                  </a:schemeClr>
                </a:solidFill>
              </a:rPr>
              <a:t>NIPS 2012</a:t>
            </a:r>
            <a:r>
              <a:rPr lang="en-US" dirty="0" smtClean="0">
                <a:solidFill>
                  <a:schemeClr val="accent6">
                    <a:lumMod val="60000"/>
                    <a:lumOff val="40000"/>
                  </a:schemeClr>
                </a:solidFill>
              </a:rPr>
              <a:t>].</a:t>
            </a:r>
          </a:p>
          <a:p>
            <a:pPr marL="742950" lvl="1" indent="-285750">
              <a:lnSpc>
                <a:spcPct val="150000"/>
              </a:lnSpc>
              <a:buFont typeface="Calibri" panose="020F0502020204030204" pitchFamily="34" charset="0"/>
              <a:buChar char="−"/>
            </a:pPr>
            <a:r>
              <a:rPr lang="en-US" dirty="0" smtClean="0"/>
              <a:t>5 </a:t>
            </a:r>
            <a:r>
              <a:rPr lang="en-US" dirty="0"/>
              <a:t>convolutional layers (with pooling and </a:t>
            </a:r>
            <a:r>
              <a:rPr lang="en-US" dirty="0" err="1"/>
              <a:t>ReLU</a:t>
            </a:r>
            <a:r>
              <a:rPr lang="en-US" dirty="0" smtClean="0"/>
              <a:t>)</a:t>
            </a:r>
          </a:p>
          <a:p>
            <a:pPr marL="742950" lvl="1" indent="-285750">
              <a:lnSpc>
                <a:spcPct val="150000"/>
              </a:lnSpc>
              <a:buFont typeface="Calibri" panose="020F0502020204030204" pitchFamily="34" charset="0"/>
              <a:buChar char="−"/>
            </a:pPr>
            <a:r>
              <a:rPr lang="en-US" dirty="0"/>
              <a:t>3 fully-connected layers </a:t>
            </a:r>
            <a:endParaRPr lang="en-US" dirty="0" smtClean="0"/>
          </a:p>
          <a:p>
            <a:pPr marL="742950" lvl="1" indent="-285750">
              <a:lnSpc>
                <a:spcPct val="150000"/>
              </a:lnSpc>
              <a:buFont typeface="Calibri" panose="020F0502020204030204" pitchFamily="34" charset="0"/>
              <a:buChar char="−"/>
            </a:pPr>
            <a:r>
              <a:rPr lang="en-US" dirty="0" smtClean="0"/>
              <a:t>won </a:t>
            </a:r>
            <a:r>
              <a:rPr lang="en-US" dirty="0"/>
              <a:t>ImageNet Large Scale Visual recognition Challenge </a:t>
            </a:r>
            <a:r>
              <a:rPr lang="en-US" dirty="0" smtClean="0"/>
              <a:t>2012</a:t>
            </a:r>
          </a:p>
          <a:p>
            <a:pPr marL="742950" lvl="1" indent="-285750">
              <a:lnSpc>
                <a:spcPct val="150000"/>
              </a:lnSpc>
              <a:buFont typeface="Calibri" panose="020F0502020204030204" pitchFamily="34" charset="0"/>
              <a:buChar char="−"/>
            </a:pPr>
            <a:r>
              <a:rPr lang="en-US" dirty="0"/>
              <a:t>top-1 validation error rate of 40.7%</a:t>
            </a:r>
            <a:endParaRPr lang="en-US" dirty="0" smtClean="0">
              <a:solidFill>
                <a:schemeClr val="accent6">
                  <a:lumMod val="60000"/>
                  <a:lumOff val="40000"/>
                </a:schemeClr>
              </a:solidFill>
            </a:endParaRPr>
          </a:p>
          <a:p>
            <a:pPr>
              <a:lnSpc>
                <a:spcPct val="150000"/>
              </a:lnSpc>
            </a:pPr>
            <a:endParaRPr lang="en-US" dirty="0" smtClean="0"/>
          </a:p>
          <a:p>
            <a:pPr>
              <a:lnSpc>
                <a:spcPct val="150000"/>
              </a:lnSpc>
            </a:pPr>
            <a:endParaRPr lang="en-US" dirty="0"/>
          </a:p>
          <a:p>
            <a:pPr>
              <a:lnSpc>
                <a:spcPct val="150000"/>
              </a:lnSpc>
            </a:pPr>
            <a:endParaRPr lang="en-US" dirty="0" smtClean="0"/>
          </a:p>
          <a:p>
            <a:pPr>
              <a:lnSpc>
                <a:spcPct val="150000"/>
              </a:lnSpc>
            </a:pPr>
            <a:endParaRPr lang="en-US" dirty="0"/>
          </a:p>
          <a:p>
            <a:pPr>
              <a:lnSpc>
                <a:spcPct val="150000"/>
              </a:lnSpc>
            </a:pPr>
            <a:endParaRPr lang="en-US" dirty="0" smtClean="0"/>
          </a:p>
          <a:p>
            <a:endParaRPr lang="en-US" dirty="0" smtClean="0"/>
          </a:p>
        </p:txBody>
      </p:sp>
      <p:sp>
        <p:nvSpPr>
          <p:cNvPr id="7" name="Rectangle 6"/>
          <p:cNvSpPr/>
          <p:nvPr/>
        </p:nvSpPr>
        <p:spPr>
          <a:xfrm>
            <a:off x="473884" y="367763"/>
            <a:ext cx="7849238" cy="369332"/>
          </a:xfrm>
          <a:prstGeom prst="rect">
            <a:avLst/>
          </a:prstGeom>
        </p:spPr>
        <p:txBody>
          <a:bodyPr wrap="square">
            <a:spAutoFit/>
          </a:bodyPr>
          <a:lstStyle/>
          <a:p>
            <a:r>
              <a:rPr lang="en-US" b="1" dirty="0"/>
              <a:t>Adopted Network:</a:t>
            </a:r>
          </a:p>
        </p:txBody>
      </p:sp>
      <p:pic>
        <p:nvPicPr>
          <p:cNvPr id="11" name="Picture 10"/>
          <p:cNvPicPr>
            <a:picLocks noChangeAspect="1"/>
          </p:cNvPicPr>
          <p:nvPr/>
        </p:nvPicPr>
        <p:blipFill>
          <a:blip r:embed="rId2"/>
          <a:stretch>
            <a:fillRect/>
          </a:stretch>
        </p:blipFill>
        <p:spPr>
          <a:xfrm>
            <a:off x="1140773" y="3044173"/>
            <a:ext cx="7021836" cy="2144184"/>
          </a:xfrm>
          <a:prstGeom prst="rect">
            <a:avLst/>
          </a:prstGeom>
        </p:spPr>
      </p:pic>
      <p:sp>
        <p:nvSpPr>
          <p:cNvPr id="2" name="Rectangle 1"/>
          <p:cNvSpPr/>
          <p:nvPr/>
        </p:nvSpPr>
        <p:spPr>
          <a:xfrm>
            <a:off x="666112" y="5382350"/>
            <a:ext cx="7849238" cy="1338828"/>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dirty="0"/>
              <a:t>follow architecture and training protocol with two differences</a:t>
            </a:r>
          </a:p>
          <a:p>
            <a:pPr marL="742950" lvl="1" indent="-285750">
              <a:lnSpc>
                <a:spcPct val="150000"/>
              </a:lnSpc>
              <a:buFont typeface="Calibri" panose="020F0502020204030204" pitchFamily="34" charset="0"/>
              <a:buChar char="−"/>
            </a:pPr>
            <a:r>
              <a:rPr lang="en-US" dirty="0"/>
              <a:t>input 256 x 256 images rather than 224 x 224 images</a:t>
            </a:r>
          </a:p>
          <a:p>
            <a:pPr marL="742950" lvl="1" indent="-285750">
              <a:lnSpc>
                <a:spcPct val="150000"/>
              </a:lnSpc>
              <a:buFont typeface="Calibri" panose="020F0502020204030204" pitchFamily="34" charset="0"/>
              <a:buChar char="−"/>
            </a:pPr>
            <a:r>
              <a:rPr lang="en-US" dirty="0"/>
              <a:t>no data augmentation </a:t>
            </a:r>
            <a:r>
              <a:rPr lang="en-US" dirty="0" smtClean="0"/>
              <a:t>trick</a:t>
            </a:r>
            <a:endParaRPr lang="en-US" dirty="0">
              <a:solidFill>
                <a:schemeClr val="accent6">
                  <a:lumMod val="60000"/>
                  <a:lumOff val="40000"/>
                </a:schemeClr>
              </a:solidFill>
            </a:endParaRPr>
          </a:p>
        </p:txBody>
      </p:sp>
    </p:spTree>
    <p:extLst>
      <p:ext uri="{BB962C8B-B14F-4D97-AF65-F5344CB8AC3E}">
        <p14:creationId xmlns:p14="http://schemas.microsoft.com/office/powerpoint/2010/main" val="353384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6D7EB24-4836-4E83-8457-0C305DF37254}" type="slidenum">
              <a:rPr lang="en-US" smtClean="0"/>
              <a:t>39</a:t>
            </a:fld>
            <a:endParaRPr lang="en-US"/>
          </a:p>
        </p:txBody>
      </p:sp>
      <p:sp>
        <p:nvSpPr>
          <p:cNvPr id="5" name="Rectangle 4"/>
          <p:cNvSpPr/>
          <p:nvPr/>
        </p:nvSpPr>
        <p:spPr>
          <a:xfrm>
            <a:off x="666112" y="785774"/>
            <a:ext cx="7849238" cy="7432804"/>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dirty="0"/>
              <a:t>Comparison with GIST features </a:t>
            </a:r>
            <a:r>
              <a:rPr lang="en-US" dirty="0">
                <a:solidFill>
                  <a:schemeClr val="accent6">
                    <a:lumMod val="60000"/>
                    <a:lumOff val="40000"/>
                  </a:schemeClr>
                </a:solidFill>
              </a:rPr>
              <a:t>[Oliva &amp; </a:t>
            </a:r>
            <a:r>
              <a:rPr lang="en-US" dirty="0" err="1">
                <a:solidFill>
                  <a:schemeClr val="accent6">
                    <a:lumMod val="60000"/>
                    <a:lumOff val="40000"/>
                  </a:schemeClr>
                </a:solidFill>
              </a:rPr>
              <a:t>Torralba</a:t>
            </a:r>
            <a:r>
              <a:rPr lang="en-US" dirty="0">
                <a:solidFill>
                  <a:schemeClr val="accent6">
                    <a:lumMod val="60000"/>
                    <a:lumOff val="40000"/>
                  </a:schemeClr>
                </a:solidFill>
              </a:rPr>
              <a:t>, 2001] </a:t>
            </a:r>
            <a:r>
              <a:rPr lang="en-US" dirty="0"/>
              <a:t>and LLC features </a:t>
            </a:r>
            <a:r>
              <a:rPr lang="en-US" dirty="0">
                <a:solidFill>
                  <a:schemeClr val="accent6">
                    <a:lumMod val="60000"/>
                    <a:lumOff val="40000"/>
                  </a:schemeClr>
                </a:solidFill>
              </a:rPr>
              <a:t>[Wang at al., 2010]</a:t>
            </a:r>
          </a:p>
          <a:p>
            <a:pPr>
              <a:lnSpc>
                <a:spcPct val="150000"/>
              </a:lnSpc>
            </a:pPr>
            <a:endParaRPr lang="en-US" i="1" dirty="0" smtClean="0"/>
          </a:p>
          <a:p>
            <a:pPr>
              <a:lnSpc>
                <a:spcPct val="150000"/>
              </a:lnSpc>
            </a:pPr>
            <a:endParaRPr lang="en-US" i="1" dirty="0" smtClean="0"/>
          </a:p>
          <a:p>
            <a:pPr>
              <a:lnSpc>
                <a:spcPct val="150000"/>
              </a:lnSpc>
            </a:pPr>
            <a:endParaRPr lang="en-US" i="1" dirty="0" smtClean="0"/>
          </a:p>
          <a:p>
            <a:pPr marL="285750" indent="-285750">
              <a:buFont typeface="Wingdings" panose="05000000000000000000" pitchFamily="2" charset="2"/>
              <a:buChar char="Ø"/>
            </a:pPr>
            <a:r>
              <a:rPr lang="en-US" dirty="0" smtClean="0"/>
              <a:t>Use </a:t>
            </a:r>
            <a:r>
              <a:rPr lang="en-US" dirty="0"/>
              <a:t>of t-SNE algorithm</a:t>
            </a:r>
            <a:r>
              <a:rPr lang="en-US" dirty="0">
                <a:solidFill>
                  <a:schemeClr val="accent6">
                    <a:lumMod val="60000"/>
                    <a:lumOff val="40000"/>
                  </a:schemeClr>
                </a:solidFill>
              </a:rPr>
              <a:t> </a:t>
            </a:r>
            <a:r>
              <a:rPr lang="en-US" i="1" dirty="0">
                <a:solidFill>
                  <a:schemeClr val="accent6">
                    <a:lumMod val="60000"/>
                    <a:lumOff val="40000"/>
                  </a:schemeClr>
                </a:solidFill>
              </a:rPr>
              <a:t>[van der </a:t>
            </a:r>
            <a:r>
              <a:rPr lang="en-US" i="1" dirty="0" err="1">
                <a:solidFill>
                  <a:schemeClr val="accent6">
                    <a:lumMod val="60000"/>
                    <a:lumOff val="40000"/>
                  </a:schemeClr>
                </a:solidFill>
              </a:rPr>
              <a:t>Maaten</a:t>
            </a:r>
            <a:r>
              <a:rPr lang="en-US" i="1" dirty="0">
                <a:solidFill>
                  <a:schemeClr val="accent6">
                    <a:lumMod val="60000"/>
                    <a:lumOff val="40000"/>
                  </a:schemeClr>
                </a:solidFill>
              </a:rPr>
              <a:t> &amp; Hilton, 2008]</a:t>
            </a:r>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Use of</a:t>
            </a:r>
            <a:r>
              <a:rPr lang="en-US" b="1" dirty="0"/>
              <a:t> ILSVRC-2012 </a:t>
            </a:r>
            <a:r>
              <a:rPr lang="en-US" dirty="0"/>
              <a:t>validation set to </a:t>
            </a:r>
            <a:r>
              <a:rPr lang="en-US" b="1" dirty="0"/>
              <a:t>avoid overfitting </a:t>
            </a:r>
            <a:r>
              <a:rPr lang="en-US" dirty="0"/>
              <a:t>(150,000 </a:t>
            </a:r>
            <a:r>
              <a:rPr lang="en-US" dirty="0" smtClean="0"/>
              <a:t>photographs</a:t>
            </a:r>
            <a:r>
              <a:rPr lang="en-US" dirty="0"/>
              <a:t>)</a:t>
            </a:r>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r>
              <a:rPr lang="en-US" dirty="0"/>
              <a:t>Use </a:t>
            </a:r>
            <a:r>
              <a:rPr lang="en-US" b="1" dirty="0"/>
              <a:t>of SUN-397 </a:t>
            </a:r>
            <a:r>
              <a:rPr lang="en-US" dirty="0"/>
              <a:t>dataset to evaluate how dataset </a:t>
            </a:r>
            <a:r>
              <a:rPr lang="en-US" b="1" dirty="0"/>
              <a:t>bias affects results</a:t>
            </a:r>
            <a:endParaRPr lang="en-US" b="1" dirty="0" smtClean="0"/>
          </a:p>
          <a:p>
            <a:pPr>
              <a:lnSpc>
                <a:spcPct val="150000"/>
              </a:lnSpc>
            </a:pPr>
            <a:endParaRPr lang="en-US" dirty="0"/>
          </a:p>
          <a:p>
            <a:pPr>
              <a:lnSpc>
                <a:spcPct val="150000"/>
              </a:lnSpc>
            </a:pPr>
            <a:endParaRPr lang="en-US" dirty="0" smtClean="0"/>
          </a:p>
          <a:p>
            <a:pPr>
              <a:lnSpc>
                <a:spcPct val="150000"/>
              </a:lnSpc>
            </a:pPr>
            <a:endParaRPr lang="en-US" dirty="0"/>
          </a:p>
          <a:p>
            <a:pPr>
              <a:lnSpc>
                <a:spcPct val="150000"/>
              </a:lnSpc>
            </a:pPr>
            <a:endParaRPr lang="en-US" dirty="0" smtClean="0"/>
          </a:p>
          <a:p>
            <a:endParaRPr lang="en-US" dirty="0" smtClean="0"/>
          </a:p>
        </p:txBody>
      </p:sp>
      <p:sp>
        <p:nvSpPr>
          <p:cNvPr id="7" name="Rectangle 6"/>
          <p:cNvSpPr/>
          <p:nvPr/>
        </p:nvSpPr>
        <p:spPr>
          <a:xfrm>
            <a:off x="473884" y="367763"/>
            <a:ext cx="7849238" cy="369332"/>
          </a:xfrm>
          <a:prstGeom prst="rect">
            <a:avLst/>
          </a:prstGeom>
        </p:spPr>
        <p:txBody>
          <a:bodyPr wrap="square">
            <a:spAutoFit/>
          </a:bodyPr>
          <a:lstStyle/>
          <a:p>
            <a:r>
              <a:rPr lang="en-US" b="1" dirty="0"/>
              <a:t>Qualitatively and Quantitatively Feedback:</a:t>
            </a:r>
          </a:p>
        </p:txBody>
      </p:sp>
    </p:spTree>
    <p:extLst>
      <p:ext uri="{BB962C8B-B14F-4D97-AF65-F5344CB8AC3E}">
        <p14:creationId xmlns:p14="http://schemas.microsoft.com/office/powerpoint/2010/main" val="3181758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p:nvPr/>
        </p:nvSpPr>
        <p:spPr>
          <a:xfrm>
            <a:off x="6669648" y="3149495"/>
            <a:ext cx="1094909" cy="4"/>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124" name="Shape 124"/>
          <p:cNvSpPr/>
          <p:nvPr/>
        </p:nvSpPr>
        <p:spPr>
          <a:xfrm>
            <a:off x="5701269" y="2278815"/>
            <a:ext cx="1023203" cy="1743407"/>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FFFFFF"/>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125" name="Shape 125"/>
          <p:cNvSpPr/>
          <p:nvPr/>
        </p:nvSpPr>
        <p:spPr>
          <a:xfrm flipV="1">
            <a:off x="5633357" y="3148147"/>
            <a:ext cx="209310"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126" name="Shape 126"/>
          <p:cNvSpPr/>
          <p:nvPr/>
        </p:nvSpPr>
        <p:spPr>
          <a:xfrm>
            <a:off x="4717711" y="2278815"/>
            <a:ext cx="1023203" cy="1743407"/>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FFFFFF"/>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127" name="Shape 127"/>
          <p:cNvSpPr/>
          <p:nvPr/>
        </p:nvSpPr>
        <p:spPr>
          <a:xfrm>
            <a:off x="6903394" y="1143000"/>
            <a:ext cx="145713" cy="4010301"/>
          </a:xfrm>
          <a:prstGeom prst="rect">
            <a:avLst/>
          </a:prstGeom>
          <a:solidFill>
            <a:srgbClr val="FFFFFF"/>
          </a:solidFill>
          <a:ln w="25400">
            <a:solidFill/>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28" name="Shape 128"/>
          <p:cNvSpPr/>
          <p:nvPr/>
        </p:nvSpPr>
        <p:spPr>
          <a:xfrm>
            <a:off x="7289541" y="1143000"/>
            <a:ext cx="145713" cy="4010301"/>
          </a:xfrm>
          <a:prstGeom prst="rect">
            <a:avLst/>
          </a:prstGeom>
          <a:solidFill>
            <a:srgbClr val="FFFFFF"/>
          </a:solidFill>
          <a:ln w="25400">
            <a:solidFill/>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29" name="Shape 129"/>
          <p:cNvSpPr/>
          <p:nvPr/>
        </p:nvSpPr>
        <p:spPr>
          <a:xfrm>
            <a:off x="7675677" y="1793909"/>
            <a:ext cx="145713" cy="2708479"/>
          </a:xfrm>
          <a:prstGeom prst="rect">
            <a:avLst/>
          </a:prstGeom>
          <a:solidFill>
            <a:srgbClr val="FFFFFF"/>
          </a:solidFill>
          <a:ln w="25400">
            <a:solidFill/>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30" name="Shape 130"/>
          <p:cNvSpPr/>
          <p:nvPr/>
        </p:nvSpPr>
        <p:spPr>
          <a:xfrm flipV="1">
            <a:off x="4653643" y="3148149"/>
            <a:ext cx="209310"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131" name="Shape 131"/>
          <p:cNvSpPr/>
          <p:nvPr/>
        </p:nvSpPr>
        <p:spPr>
          <a:xfrm>
            <a:off x="3728256" y="2276125"/>
            <a:ext cx="1023203" cy="1743407"/>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FFFFFF"/>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132" name="Shape 132"/>
          <p:cNvSpPr/>
          <p:nvPr/>
        </p:nvSpPr>
        <p:spPr>
          <a:xfrm flipV="1">
            <a:off x="3673929" y="3148149"/>
            <a:ext cx="209310"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133" name="Shape 133"/>
          <p:cNvSpPr/>
          <p:nvPr/>
        </p:nvSpPr>
        <p:spPr>
          <a:xfrm>
            <a:off x="2654059" y="2005917"/>
            <a:ext cx="1103644" cy="2291150"/>
          </a:xfrm>
          <a:custGeom>
            <a:avLst/>
            <a:gdLst/>
            <a:ahLst/>
            <a:cxnLst>
              <a:cxn ang="0">
                <a:pos x="wd2" y="hd2"/>
              </a:cxn>
              <a:cxn ang="5400000">
                <a:pos x="wd2" y="hd2"/>
              </a:cxn>
              <a:cxn ang="10800000">
                <a:pos x="wd2" y="hd2"/>
              </a:cxn>
              <a:cxn ang="16200000">
                <a:pos x="wd2" y="hd2"/>
              </a:cxn>
            </a:cxnLst>
            <a:rect l="0" t="0" r="r" b="b"/>
            <a:pathLst>
              <a:path w="21600" h="21600" extrusionOk="0">
                <a:moveTo>
                  <a:pt x="6880" y="8174"/>
                </a:moveTo>
                <a:lnTo>
                  <a:pt x="6880" y="21600"/>
                </a:lnTo>
                <a:lnTo>
                  <a:pt x="0" y="13463"/>
                </a:lnTo>
                <a:lnTo>
                  <a:pt x="0" y="25"/>
                </a:lnTo>
                <a:lnTo>
                  <a:pt x="6880" y="8174"/>
                </a:lnTo>
                <a:lnTo>
                  <a:pt x="0" y="0"/>
                </a:lnTo>
                <a:lnTo>
                  <a:pt x="14716" y="24"/>
                </a:lnTo>
                <a:lnTo>
                  <a:pt x="21600" y="8174"/>
                </a:lnTo>
                <a:lnTo>
                  <a:pt x="6880" y="8174"/>
                </a:lnTo>
                <a:lnTo>
                  <a:pt x="21567" y="8174"/>
                </a:lnTo>
                <a:lnTo>
                  <a:pt x="21567" y="21600"/>
                </a:lnTo>
                <a:lnTo>
                  <a:pt x="6880" y="21600"/>
                </a:lnTo>
                <a:lnTo>
                  <a:pt x="6880" y="8174"/>
                </a:lnTo>
                <a:close/>
              </a:path>
            </a:pathLst>
          </a:custGeom>
          <a:solidFill>
            <a:srgbClr val="FFFFFF"/>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134" name="Shape 134"/>
          <p:cNvSpPr/>
          <p:nvPr/>
        </p:nvSpPr>
        <p:spPr>
          <a:xfrm flipV="1">
            <a:off x="2639786" y="3148149"/>
            <a:ext cx="209310"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135" name="Shape 135"/>
          <p:cNvSpPr/>
          <p:nvPr/>
        </p:nvSpPr>
        <p:spPr>
          <a:xfrm>
            <a:off x="1885081" y="1616807"/>
            <a:ext cx="889102" cy="3064692"/>
          </a:xfrm>
          <a:custGeom>
            <a:avLst/>
            <a:gdLst/>
            <a:ahLst/>
            <a:cxnLst>
              <a:cxn ang="0">
                <a:pos x="wd2" y="hd2"/>
              </a:cxn>
              <a:cxn ang="5400000">
                <a:pos x="wd2" y="hd2"/>
              </a:cxn>
              <a:cxn ang="10800000">
                <a:pos x="wd2" y="hd2"/>
              </a:cxn>
              <a:cxn ang="16200000">
                <a:pos x="wd2" y="hd2"/>
              </a:cxn>
            </a:cxnLst>
            <a:rect l="0" t="0" r="r" b="b"/>
            <a:pathLst>
              <a:path w="21600" h="21600" extrusionOk="0">
                <a:moveTo>
                  <a:pt x="11292" y="8176"/>
                </a:moveTo>
                <a:lnTo>
                  <a:pt x="11390" y="21600"/>
                </a:lnTo>
                <a:lnTo>
                  <a:pt x="0" y="13424"/>
                </a:lnTo>
                <a:lnTo>
                  <a:pt x="0" y="25"/>
                </a:lnTo>
                <a:lnTo>
                  <a:pt x="11292" y="8176"/>
                </a:lnTo>
                <a:lnTo>
                  <a:pt x="0" y="0"/>
                </a:lnTo>
                <a:lnTo>
                  <a:pt x="10262" y="1"/>
                </a:lnTo>
                <a:lnTo>
                  <a:pt x="21558" y="8176"/>
                </a:lnTo>
                <a:lnTo>
                  <a:pt x="11292" y="8176"/>
                </a:lnTo>
                <a:lnTo>
                  <a:pt x="21600" y="8176"/>
                </a:lnTo>
                <a:lnTo>
                  <a:pt x="21558" y="21600"/>
                </a:lnTo>
                <a:lnTo>
                  <a:pt x="11390" y="21600"/>
                </a:lnTo>
                <a:lnTo>
                  <a:pt x="11292" y="8176"/>
                </a:lnTo>
                <a:close/>
              </a:path>
            </a:pathLst>
          </a:custGeom>
          <a:solidFill>
            <a:srgbClr val="FFFFFF"/>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136" name="Shape 136"/>
          <p:cNvSpPr/>
          <p:nvPr/>
        </p:nvSpPr>
        <p:spPr>
          <a:xfrm flipV="1">
            <a:off x="1986643" y="3148149"/>
            <a:ext cx="209310"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137" name="Shape 137"/>
          <p:cNvSpPr/>
          <p:nvPr/>
        </p:nvSpPr>
        <p:spPr>
          <a:xfrm>
            <a:off x="1322614" y="1169211"/>
            <a:ext cx="752376" cy="3957871"/>
          </a:xfrm>
          <a:custGeom>
            <a:avLst/>
            <a:gdLst/>
            <a:ahLst/>
            <a:cxnLst>
              <a:cxn ang="0">
                <a:pos x="wd2" y="hd2"/>
              </a:cxn>
              <a:cxn ang="5400000">
                <a:pos x="wd2" y="hd2"/>
              </a:cxn>
              <a:cxn ang="10800000">
                <a:pos x="wd2" y="hd2"/>
              </a:cxn>
              <a:cxn ang="16200000">
                <a:pos x="wd2" y="hd2"/>
              </a:cxn>
            </a:cxnLst>
            <a:rect l="0" t="0" r="r" b="b"/>
            <a:pathLst>
              <a:path w="21600" h="21600" extrusionOk="0">
                <a:moveTo>
                  <a:pt x="17361" y="8201"/>
                </a:moveTo>
                <a:lnTo>
                  <a:pt x="17361" y="21600"/>
                </a:lnTo>
                <a:lnTo>
                  <a:pt x="0" y="13424"/>
                </a:lnTo>
                <a:lnTo>
                  <a:pt x="0" y="25"/>
                </a:lnTo>
                <a:lnTo>
                  <a:pt x="17361" y="8201"/>
                </a:lnTo>
                <a:lnTo>
                  <a:pt x="0" y="0"/>
                </a:lnTo>
                <a:lnTo>
                  <a:pt x="4174" y="0"/>
                </a:lnTo>
                <a:lnTo>
                  <a:pt x="21600" y="8201"/>
                </a:lnTo>
                <a:lnTo>
                  <a:pt x="17361" y="8201"/>
                </a:lnTo>
                <a:lnTo>
                  <a:pt x="21544" y="8201"/>
                </a:lnTo>
                <a:lnTo>
                  <a:pt x="21544" y="21600"/>
                </a:lnTo>
                <a:lnTo>
                  <a:pt x="17361" y="21600"/>
                </a:lnTo>
                <a:lnTo>
                  <a:pt x="17361" y="8201"/>
                </a:lnTo>
                <a:close/>
              </a:path>
            </a:pathLst>
          </a:custGeom>
          <a:solidFill>
            <a:srgbClr val="FFFFFF"/>
          </a:solidFill>
          <a:ln w="25400">
            <a:solidFill/>
            <a:miter lim="400000"/>
          </a:ln>
        </p:spPr>
        <p:txBody>
          <a:bodyPr lIns="0" tIns="0" rIns="0" bIns="0" anchor="ctr"/>
          <a:lstStyle/>
          <a:p>
            <a:pPr lvl="0">
              <a:defRPr>
                <a:latin typeface="Gill Sans"/>
                <a:ea typeface="Gill Sans"/>
                <a:cs typeface="Gill Sans"/>
                <a:sym typeface="Gill Sans"/>
              </a:defRPr>
            </a:pPr>
            <a:endParaRPr/>
          </a:p>
        </p:txBody>
      </p:sp>
      <p:grpSp>
        <p:nvGrpSpPr>
          <p:cNvPr id="141" name="Group 141"/>
          <p:cNvGrpSpPr/>
          <p:nvPr/>
        </p:nvGrpSpPr>
        <p:grpSpPr>
          <a:xfrm>
            <a:off x="114300" y="124097"/>
            <a:ext cx="2226129" cy="4140926"/>
            <a:chOff x="-215900" y="-139700"/>
            <a:chExt cx="5194300" cy="8051800"/>
          </a:xfrm>
        </p:grpSpPr>
        <p:pic>
          <p:nvPicPr>
            <p:cNvPr id="138" name="Picture 137"/>
            <p:cNvPicPr/>
            <p:nvPr/>
          </p:nvPicPr>
          <p:blipFill>
            <a:blip r:embed="rId3">
              <a:extLst/>
            </a:blip>
            <a:stretch>
              <a:fillRect/>
            </a:stretch>
          </p:blipFill>
          <p:spPr>
            <a:xfrm>
              <a:off x="-215900" y="-139700"/>
              <a:ext cx="5194300" cy="8051800"/>
            </a:xfrm>
            <a:prstGeom prst="rect">
              <a:avLst/>
            </a:prstGeom>
            <a:effectLst>
              <a:outerShdw blurRad="127000" dist="76200" dir="2700000" rotWithShape="0">
                <a:srgbClr val="000000">
                  <a:alpha val="75000"/>
                </a:srgbClr>
              </a:outerShdw>
            </a:effectLst>
          </p:spPr>
        </p:pic>
        <p:pic>
          <p:nvPicPr>
            <p:cNvPr id="139" name="my_gabor.png"/>
            <p:cNvPicPr/>
            <p:nvPr/>
          </p:nvPicPr>
          <p:blipFill>
            <a:blip r:embed="rId4">
              <a:extLst/>
            </a:blip>
            <a:stretch>
              <a:fillRect/>
            </a:stretch>
          </p:blipFill>
          <p:spPr>
            <a:xfrm>
              <a:off x="77464" y="152400"/>
              <a:ext cx="4607572" cy="4597401"/>
            </a:xfrm>
            <a:prstGeom prst="rect">
              <a:avLst/>
            </a:prstGeom>
            <a:ln w="12700" cap="flat">
              <a:noFill/>
              <a:miter lim="400000"/>
            </a:ln>
            <a:effectLst/>
          </p:spPr>
        </p:pic>
        <p:sp>
          <p:nvSpPr>
            <p:cNvPr id="140" name="Shape 140"/>
            <p:cNvSpPr/>
            <p:nvPr/>
          </p:nvSpPr>
          <p:spPr>
            <a:xfrm rot="9337">
              <a:off x="241300" y="4510126"/>
              <a:ext cx="4292600" cy="33114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lvl="0">
                <a:defRPr sz="1800"/>
              </a:pPr>
              <a:r>
                <a:rPr sz="2600" dirty="0">
                  <a:solidFill>
                    <a:srgbClr val="FF2600"/>
                  </a:solidFill>
                </a:rPr>
                <a:t>Layer 1</a:t>
              </a:r>
            </a:p>
            <a:p>
              <a:pPr lvl="0">
                <a:defRPr sz="1800"/>
              </a:pPr>
              <a:r>
                <a:rPr lang="en-US" sz="2600" dirty="0" smtClean="0">
                  <a:solidFill>
                    <a:srgbClr val="FF2600"/>
                  </a:solidFill>
                </a:rPr>
                <a:t>Filter (Gabor and color blobs)</a:t>
              </a:r>
              <a:endParaRPr sz="2600" dirty="0">
                <a:solidFill>
                  <a:srgbClr val="FF2600"/>
                </a:solidFill>
              </a:endParaRPr>
            </a:p>
          </p:txBody>
        </p:sp>
      </p:grpSp>
      <p:grpSp>
        <p:nvGrpSpPr>
          <p:cNvPr id="149" name="Group 149"/>
          <p:cNvGrpSpPr/>
          <p:nvPr/>
        </p:nvGrpSpPr>
        <p:grpSpPr>
          <a:xfrm>
            <a:off x="6988629" y="124097"/>
            <a:ext cx="2437593" cy="6056046"/>
            <a:chOff x="0" y="-139700"/>
            <a:chExt cx="5687717" cy="11775644"/>
          </a:xfrm>
        </p:grpSpPr>
        <p:grpSp>
          <p:nvGrpSpPr>
            <p:cNvPr id="147" name="Group 147"/>
            <p:cNvGrpSpPr/>
            <p:nvPr/>
          </p:nvGrpSpPr>
          <p:grpSpPr>
            <a:xfrm>
              <a:off x="1028700" y="-139700"/>
              <a:ext cx="4659017" cy="8051800"/>
              <a:chOff x="520700" y="-139700"/>
              <a:chExt cx="4659017" cy="8051800"/>
            </a:xfrm>
          </p:grpSpPr>
          <p:pic>
            <p:nvPicPr>
              <p:cNvPr id="142" name="Picture 141"/>
              <p:cNvPicPr/>
              <p:nvPr/>
            </p:nvPicPr>
            <p:blipFill>
              <a:blip r:embed="rId5">
                <a:extLst/>
              </a:blip>
              <a:stretch>
                <a:fillRect/>
              </a:stretch>
            </p:blipFill>
            <p:spPr>
              <a:xfrm>
                <a:off x="520700" y="-139700"/>
                <a:ext cx="3314700" cy="8051800"/>
              </a:xfrm>
              <a:prstGeom prst="rect">
                <a:avLst/>
              </a:prstGeom>
              <a:effectLst>
                <a:outerShdw blurRad="127000" dist="76200" dir="2700000" rotWithShape="0">
                  <a:srgbClr val="000000">
                    <a:alpha val="75000"/>
                  </a:srgbClr>
                </a:outerShdw>
              </a:effectLst>
            </p:spPr>
          </p:pic>
          <p:sp>
            <p:nvSpPr>
              <p:cNvPr id="143" name="Shape 143"/>
              <p:cNvSpPr/>
              <p:nvPr/>
            </p:nvSpPr>
            <p:spPr>
              <a:xfrm>
                <a:off x="640171" y="5744227"/>
                <a:ext cx="4539546" cy="178348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lvl="0">
                  <a:defRPr sz="1800"/>
                </a:pPr>
                <a:r>
                  <a:rPr sz="2600" dirty="0">
                    <a:solidFill>
                      <a:srgbClr val="FF2600"/>
                    </a:solidFill>
                  </a:rPr>
                  <a:t>Last</a:t>
                </a:r>
              </a:p>
              <a:p>
                <a:pPr lvl="0">
                  <a:defRPr sz="1800"/>
                </a:pPr>
                <a:r>
                  <a:rPr sz="2600" dirty="0">
                    <a:solidFill>
                      <a:srgbClr val="FF2600"/>
                    </a:solidFill>
                  </a:rPr>
                  <a:t>Layer</a:t>
                </a:r>
              </a:p>
            </p:txBody>
          </p:sp>
          <p:grpSp>
            <p:nvGrpSpPr>
              <p:cNvPr id="146" name="Group 146"/>
              <p:cNvGrpSpPr/>
              <p:nvPr/>
            </p:nvGrpSpPr>
            <p:grpSpPr>
              <a:xfrm>
                <a:off x="899814" y="70768"/>
                <a:ext cx="2554586" cy="5707736"/>
                <a:chOff x="0" y="0"/>
                <a:chExt cx="2554584" cy="5707735"/>
              </a:xfrm>
            </p:grpSpPr>
            <p:pic>
              <p:nvPicPr>
                <p:cNvPr id="144" name="Screen Shot 2014-12-09 at 2.31.05 PM.png.jpg"/>
                <p:cNvPicPr/>
                <p:nvPr/>
              </p:nvPicPr>
              <p:blipFill>
                <a:blip r:embed="rId6">
                  <a:extLst/>
                </a:blip>
                <a:stretch>
                  <a:fillRect/>
                </a:stretch>
              </p:blipFill>
              <p:spPr>
                <a:xfrm>
                  <a:off x="0" y="0"/>
                  <a:ext cx="2548969" cy="2812137"/>
                </a:xfrm>
                <a:prstGeom prst="rect">
                  <a:avLst/>
                </a:prstGeom>
                <a:ln w="12700" cap="flat">
                  <a:noFill/>
                  <a:miter lim="400000"/>
                </a:ln>
                <a:effectLst/>
              </p:spPr>
            </p:pic>
            <p:pic>
              <p:nvPicPr>
                <p:cNvPr id="145" name="Screen Shot 2014-12-09 at 2.31.32 PM.png.jpg"/>
                <p:cNvPicPr/>
                <p:nvPr/>
              </p:nvPicPr>
              <p:blipFill>
                <a:blip r:embed="rId7">
                  <a:extLst/>
                </a:blip>
                <a:stretch>
                  <a:fillRect/>
                </a:stretch>
              </p:blipFill>
              <p:spPr>
                <a:xfrm>
                  <a:off x="13135" y="2895600"/>
                  <a:ext cx="2541450" cy="2812136"/>
                </a:xfrm>
                <a:prstGeom prst="rect">
                  <a:avLst/>
                </a:prstGeom>
                <a:ln w="12700" cap="flat">
                  <a:noFill/>
                  <a:miter lim="400000"/>
                </a:ln>
                <a:effectLst/>
              </p:spPr>
            </p:pic>
          </p:grpSp>
        </p:grpSp>
        <p:sp>
          <p:nvSpPr>
            <p:cNvPr id="148" name="Shape 148"/>
            <p:cNvSpPr/>
            <p:nvPr/>
          </p:nvSpPr>
          <p:spPr>
            <a:xfrm>
              <a:off x="0" y="9852456"/>
              <a:ext cx="5308600" cy="178348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defTabSz="210998">
                <a:tabLst>
                  <a:tab pos="164109" algn="l"/>
                  <a:tab pos="328219" algn="l"/>
                  <a:tab pos="492328" algn="l"/>
                  <a:tab pos="656438" algn="l"/>
                  <a:tab pos="820547" algn="l"/>
                  <a:tab pos="984656" algn="l"/>
                  <a:tab pos="1148766" algn="l"/>
                  <a:tab pos="1312875" algn="l"/>
                  <a:tab pos="1476985" algn="l"/>
                  <a:tab pos="1641094" algn="l"/>
                  <a:tab pos="1805203" algn="l"/>
                  <a:tab pos="1969313" algn="l"/>
                </a:tabLst>
                <a:defRPr sz="1800"/>
              </a:pPr>
              <a:r>
                <a:rPr sz="2600"/>
                <a:t>Nguyen et al.</a:t>
              </a:r>
            </a:p>
            <a:p>
              <a:pPr defTabSz="210998">
                <a:tabLst>
                  <a:tab pos="164109" algn="l"/>
                  <a:tab pos="328219" algn="l"/>
                  <a:tab pos="492328" algn="l"/>
                  <a:tab pos="656438" algn="l"/>
                  <a:tab pos="820547" algn="l"/>
                  <a:tab pos="984656" algn="l"/>
                  <a:tab pos="1148766" algn="l"/>
                  <a:tab pos="1312875" algn="l"/>
                  <a:tab pos="1476985" algn="l"/>
                  <a:tab pos="1641094" algn="l"/>
                  <a:tab pos="1805203" algn="l"/>
                  <a:tab pos="1969313" algn="l"/>
                </a:tabLst>
                <a:defRPr sz="1800"/>
              </a:pPr>
              <a:r>
                <a:rPr sz="2600"/>
                <a:t>arXiv 2014</a:t>
              </a:r>
            </a:p>
          </p:txBody>
        </p:sp>
      </p:grpSp>
      <p:grpSp>
        <p:nvGrpSpPr>
          <p:cNvPr id="167" name="Group 167"/>
          <p:cNvGrpSpPr/>
          <p:nvPr/>
        </p:nvGrpSpPr>
        <p:grpSpPr>
          <a:xfrm>
            <a:off x="2754086" y="143692"/>
            <a:ext cx="4103914" cy="5420343"/>
            <a:chOff x="-177800" y="-139700"/>
            <a:chExt cx="9575800" cy="10539555"/>
          </a:xfrm>
        </p:grpSpPr>
        <p:sp>
          <p:nvSpPr>
            <p:cNvPr id="150" name="Shape 150"/>
            <p:cNvSpPr/>
            <p:nvPr/>
          </p:nvSpPr>
          <p:spPr>
            <a:xfrm>
              <a:off x="590550" y="7926244"/>
              <a:ext cx="7962900" cy="247361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defTabSz="210998">
                <a:tabLst>
                  <a:tab pos="164109" algn="l"/>
                  <a:tab pos="328219" algn="l"/>
                  <a:tab pos="492328" algn="l"/>
                  <a:tab pos="656438" algn="l"/>
                  <a:tab pos="820547" algn="l"/>
                  <a:tab pos="984656" algn="l"/>
                  <a:tab pos="1148766" algn="l"/>
                  <a:tab pos="1312875" algn="l"/>
                  <a:tab pos="1476985" algn="l"/>
                  <a:tab pos="1641094" algn="l"/>
                  <a:tab pos="1805203" algn="l"/>
                  <a:tab pos="1969313" algn="l"/>
                </a:tabLst>
                <a:defRPr sz="1800"/>
              </a:pPr>
              <a:r>
                <a:rPr sz="2600"/>
                <a:t>Zeiler</a:t>
              </a:r>
              <a:r>
                <a:rPr sz="2500">
                  <a:latin typeface="Helvetica"/>
                  <a:ea typeface="Helvetica"/>
                  <a:cs typeface="Helvetica"/>
                  <a:sym typeface="Helvetica"/>
                </a:rPr>
                <a:t> et al.</a:t>
              </a:r>
            </a:p>
            <a:p>
              <a:pPr defTabSz="210998">
                <a:tabLst>
                  <a:tab pos="164109" algn="l"/>
                  <a:tab pos="328219" algn="l"/>
                  <a:tab pos="492328" algn="l"/>
                  <a:tab pos="656438" algn="l"/>
                  <a:tab pos="820547" algn="l"/>
                  <a:tab pos="984656" algn="l"/>
                  <a:tab pos="1148766" algn="l"/>
                  <a:tab pos="1312875" algn="l"/>
                  <a:tab pos="1476985" algn="l"/>
                  <a:tab pos="1641094" algn="l"/>
                  <a:tab pos="1805203" algn="l"/>
                  <a:tab pos="1969313" algn="l"/>
                </a:tabLst>
                <a:defRPr sz="1800"/>
              </a:pPr>
              <a:r>
                <a:rPr sz="2500">
                  <a:latin typeface="Helvetica"/>
                  <a:ea typeface="Helvetica"/>
                  <a:cs typeface="Helvetica"/>
                  <a:sym typeface="Helvetica"/>
                </a:rPr>
                <a:t>arXiv 2013, ECCV 2014</a:t>
              </a:r>
            </a:p>
          </p:txBody>
        </p:sp>
        <p:grpSp>
          <p:nvGrpSpPr>
            <p:cNvPr id="158" name="Group 158"/>
            <p:cNvGrpSpPr/>
            <p:nvPr/>
          </p:nvGrpSpPr>
          <p:grpSpPr>
            <a:xfrm>
              <a:off x="-177800" y="-139700"/>
              <a:ext cx="4686300" cy="6223000"/>
              <a:chOff x="-177800" y="-139700"/>
              <a:chExt cx="4686300" cy="6223000"/>
            </a:xfrm>
          </p:grpSpPr>
          <p:pic>
            <p:nvPicPr>
              <p:cNvPr id="151" name="Picture 150"/>
              <p:cNvPicPr/>
              <p:nvPr/>
            </p:nvPicPr>
            <p:blipFill>
              <a:blip r:embed="rId8">
                <a:extLst/>
              </a:blip>
              <a:stretch>
                <a:fillRect/>
              </a:stretch>
            </p:blipFill>
            <p:spPr>
              <a:xfrm>
                <a:off x="-177800" y="-139700"/>
                <a:ext cx="4686300" cy="6223000"/>
              </a:xfrm>
              <a:prstGeom prst="rect">
                <a:avLst/>
              </a:prstGeom>
              <a:effectLst>
                <a:outerShdw blurRad="127000" dist="76200" dir="2700000" rotWithShape="0">
                  <a:srgbClr val="000000">
                    <a:alpha val="75000"/>
                  </a:srgbClr>
                </a:outerShdw>
              </a:effectLst>
            </p:spPr>
          </p:pic>
          <p:grpSp>
            <p:nvGrpSpPr>
              <p:cNvPr id="156" name="Group 156"/>
              <p:cNvGrpSpPr/>
              <p:nvPr/>
            </p:nvGrpSpPr>
            <p:grpSpPr>
              <a:xfrm>
                <a:off x="144446" y="160232"/>
                <a:ext cx="3992244" cy="4157809"/>
                <a:chOff x="0" y="0"/>
                <a:chExt cx="3992243" cy="4157807"/>
              </a:xfrm>
            </p:grpSpPr>
            <p:pic>
              <p:nvPicPr>
                <p:cNvPr id="152" name="deconv_layer2.jpg"/>
                <p:cNvPicPr/>
                <p:nvPr/>
              </p:nvPicPr>
              <p:blipFill>
                <a:blip r:embed="rId9">
                  <a:extLst/>
                </a:blip>
                <a:srcRect l="37543" t="76852" r="51132"/>
                <a:stretch>
                  <a:fillRect/>
                </a:stretch>
              </p:blipFill>
              <p:spPr>
                <a:xfrm>
                  <a:off x="0" y="2224642"/>
                  <a:ext cx="1940967" cy="1926055"/>
                </a:xfrm>
                <a:prstGeom prst="rect">
                  <a:avLst/>
                </a:prstGeom>
                <a:ln w="38100" cap="flat">
                  <a:solidFill>
                    <a:srgbClr val="000000"/>
                  </a:solidFill>
                  <a:prstDash val="solid"/>
                  <a:miter lim="400000"/>
                </a:ln>
                <a:effectLst/>
              </p:spPr>
            </p:pic>
            <p:pic>
              <p:nvPicPr>
                <p:cNvPr id="153" name="deconv_layer2.jpg"/>
                <p:cNvPicPr/>
                <p:nvPr/>
              </p:nvPicPr>
              <p:blipFill>
                <a:blip r:embed="rId9">
                  <a:extLst/>
                </a:blip>
                <a:srcRect l="87804" t="76259" r="871" b="413"/>
                <a:stretch>
                  <a:fillRect/>
                </a:stretch>
              </p:blipFill>
              <p:spPr>
                <a:xfrm>
                  <a:off x="2051277" y="2216842"/>
                  <a:ext cx="1940967" cy="1940966"/>
                </a:xfrm>
                <a:prstGeom prst="rect">
                  <a:avLst/>
                </a:prstGeom>
                <a:ln w="38100" cap="flat">
                  <a:solidFill>
                    <a:srgbClr val="000000"/>
                  </a:solidFill>
                  <a:prstDash val="solid"/>
                  <a:miter lim="400000"/>
                </a:ln>
                <a:effectLst/>
              </p:spPr>
            </p:pic>
            <p:pic>
              <p:nvPicPr>
                <p:cNvPr id="154" name="deconv_layer2.jpg"/>
                <p:cNvPicPr/>
                <p:nvPr/>
              </p:nvPicPr>
              <p:blipFill>
                <a:blip r:embed="rId9">
                  <a:extLst/>
                </a:blip>
                <a:srcRect l="63588" t="26376" r="25087" b="50296"/>
                <a:stretch>
                  <a:fillRect/>
                </a:stretch>
              </p:blipFill>
              <p:spPr>
                <a:xfrm>
                  <a:off x="2051277" y="0"/>
                  <a:ext cx="1940967" cy="1940966"/>
                </a:xfrm>
                <a:prstGeom prst="rect">
                  <a:avLst/>
                </a:prstGeom>
                <a:ln w="38100" cap="flat">
                  <a:solidFill>
                    <a:srgbClr val="000000"/>
                  </a:solidFill>
                  <a:prstDash val="solid"/>
                  <a:miter lim="400000"/>
                </a:ln>
                <a:effectLst/>
              </p:spPr>
            </p:pic>
            <p:pic>
              <p:nvPicPr>
                <p:cNvPr id="155" name="deconv_layer2.jpg"/>
                <p:cNvPicPr/>
                <p:nvPr/>
              </p:nvPicPr>
              <p:blipFill>
                <a:blip r:embed="rId9">
                  <a:extLst/>
                </a:blip>
                <a:srcRect l="13153" t="26915" r="75522" b="49758"/>
                <a:stretch>
                  <a:fillRect/>
                </a:stretch>
              </p:blipFill>
              <p:spPr>
                <a:xfrm>
                  <a:off x="0" y="0"/>
                  <a:ext cx="1940967" cy="1940966"/>
                </a:xfrm>
                <a:prstGeom prst="rect">
                  <a:avLst/>
                </a:prstGeom>
                <a:ln w="38100" cap="flat">
                  <a:solidFill>
                    <a:srgbClr val="000000"/>
                  </a:solidFill>
                  <a:prstDash val="solid"/>
                  <a:miter lim="400000"/>
                </a:ln>
                <a:effectLst/>
              </p:spPr>
            </p:pic>
          </p:grpSp>
          <p:sp>
            <p:nvSpPr>
              <p:cNvPr id="157" name="Shape 157"/>
              <p:cNvSpPr/>
              <p:nvPr/>
            </p:nvSpPr>
            <p:spPr>
              <a:xfrm>
                <a:off x="0" y="4584913"/>
                <a:ext cx="4292599" cy="97747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a:solidFill>
                      <a:srgbClr val="FF2600"/>
                    </a:solidFill>
                  </a:defRPr>
                </a:lvl1pPr>
              </a:lstStyle>
              <a:p>
                <a:pPr lvl="0">
                  <a:defRPr sz="1800">
                    <a:solidFill>
                      <a:srgbClr val="000000"/>
                    </a:solidFill>
                  </a:defRPr>
                </a:pPr>
                <a:r>
                  <a:rPr sz="2600"/>
                  <a:t>Layer 2</a:t>
                </a:r>
              </a:p>
            </p:txBody>
          </p:sp>
        </p:grpSp>
        <p:grpSp>
          <p:nvGrpSpPr>
            <p:cNvPr id="166" name="Group 166"/>
            <p:cNvGrpSpPr/>
            <p:nvPr/>
          </p:nvGrpSpPr>
          <p:grpSpPr>
            <a:xfrm>
              <a:off x="4711700" y="-139700"/>
              <a:ext cx="4686300" cy="6223000"/>
              <a:chOff x="-177800" y="-139700"/>
              <a:chExt cx="4686300" cy="6223000"/>
            </a:xfrm>
          </p:grpSpPr>
          <p:pic>
            <p:nvPicPr>
              <p:cNvPr id="159" name="Picture 158"/>
              <p:cNvPicPr/>
              <p:nvPr/>
            </p:nvPicPr>
            <p:blipFill>
              <a:blip r:embed="rId8">
                <a:extLst/>
              </a:blip>
              <a:stretch>
                <a:fillRect/>
              </a:stretch>
            </p:blipFill>
            <p:spPr>
              <a:xfrm>
                <a:off x="-177800" y="-139700"/>
                <a:ext cx="4686300" cy="6223000"/>
              </a:xfrm>
              <a:prstGeom prst="rect">
                <a:avLst/>
              </a:prstGeom>
              <a:effectLst>
                <a:outerShdw blurRad="127000" dist="76200" dir="2700000" rotWithShape="0">
                  <a:srgbClr val="000000">
                    <a:alpha val="75000"/>
                  </a:srgbClr>
                </a:outerShdw>
              </a:effectLst>
            </p:spPr>
          </p:pic>
          <p:sp>
            <p:nvSpPr>
              <p:cNvPr id="160" name="Shape 160"/>
              <p:cNvSpPr/>
              <p:nvPr/>
            </p:nvSpPr>
            <p:spPr>
              <a:xfrm>
                <a:off x="0" y="4584913"/>
                <a:ext cx="4292599" cy="97747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a:solidFill>
                      <a:srgbClr val="FF2600"/>
                    </a:solidFill>
                  </a:defRPr>
                </a:lvl1pPr>
              </a:lstStyle>
              <a:p>
                <a:pPr lvl="0">
                  <a:defRPr sz="1800">
                    <a:solidFill>
                      <a:srgbClr val="000000"/>
                    </a:solidFill>
                  </a:defRPr>
                </a:pPr>
                <a:r>
                  <a:rPr sz="2600"/>
                  <a:t>Layer 5</a:t>
                </a:r>
              </a:p>
            </p:txBody>
          </p:sp>
          <p:grpSp>
            <p:nvGrpSpPr>
              <p:cNvPr id="165" name="Group 165"/>
              <p:cNvGrpSpPr/>
              <p:nvPr/>
            </p:nvGrpSpPr>
            <p:grpSpPr>
              <a:xfrm>
                <a:off x="152784" y="174993"/>
                <a:ext cx="3987805" cy="4145834"/>
                <a:chOff x="0" y="0"/>
                <a:chExt cx="3987804" cy="4145832"/>
              </a:xfrm>
            </p:grpSpPr>
            <p:pic>
              <p:nvPicPr>
                <p:cNvPr id="161" name="deconv_layer5.jpg"/>
                <p:cNvPicPr/>
                <p:nvPr/>
              </p:nvPicPr>
              <p:blipFill>
                <a:blip r:embed="rId10">
                  <a:extLst/>
                </a:blip>
                <a:srcRect l="168" t="671" r="75862" b="80188"/>
                <a:stretch>
                  <a:fillRect/>
                </a:stretch>
              </p:blipFill>
              <p:spPr>
                <a:xfrm>
                  <a:off x="0" y="0"/>
                  <a:ext cx="1935491" cy="1935490"/>
                </a:xfrm>
                <a:prstGeom prst="rect">
                  <a:avLst/>
                </a:prstGeom>
                <a:ln w="38100" cap="flat">
                  <a:solidFill>
                    <a:srgbClr val="000000"/>
                  </a:solidFill>
                  <a:prstDash val="solid"/>
                  <a:miter lim="400000"/>
                </a:ln>
                <a:effectLst/>
              </p:spPr>
            </p:pic>
            <p:pic>
              <p:nvPicPr>
                <p:cNvPr id="162" name="deconv_layer5.jpg"/>
                <p:cNvPicPr/>
                <p:nvPr/>
              </p:nvPicPr>
              <p:blipFill>
                <a:blip r:embed="rId10">
                  <a:extLst/>
                </a:blip>
                <a:srcRect l="50966" t="537" r="25063" b="80322"/>
                <a:stretch>
                  <a:fillRect/>
                </a:stretch>
              </p:blipFill>
              <p:spPr>
                <a:xfrm>
                  <a:off x="2052313" y="0"/>
                  <a:ext cx="1935492" cy="1935490"/>
                </a:xfrm>
                <a:prstGeom prst="rect">
                  <a:avLst/>
                </a:prstGeom>
                <a:ln w="38100" cap="flat">
                  <a:solidFill>
                    <a:srgbClr val="000000"/>
                  </a:solidFill>
                  <a:prstDash val="solid"/>
                  <a:miter lim="400000"/>
                </a:ln>
                <a:effectLst/>
              </p:spPr>
            </p:pic>
            <p:pic>
              <p:nvPicPr>
                <p:cNvPr id="163" name="deconv_layer5.jpg"/>
                <p:cNvPicPr/>
                <p:nvPr/>
              </p:nvPicPr>
              <p:blipFill>
                <a:blip r:embed="rId10">
                  <a:extLst/>
                </a:blip>
                <a:srcRect l="84" t="60375" r="75946" b="20483"/>
                <a:stretch>
                  <a:fillRect/>
                </a:stretch>
              </p:blipFill>
              <p:spPr>
                <a:xfrm>
                  <a:off x="0" y="2210342"/>
                  <a:ext cx="1935491" cy="1935491"/>
                </a:xfrm>
                <a:prstGeom prst="rect">
                  <a:avLst/>
                </a:prstGeom>
                <a:ln w="38100" cap="flat">
                  <a:solidFill>
                    <a:srgbClr val="000000"/>
                  </a:solidFill>
                  <a:prstDash val="solid"/>
                  <a:miter lim="400000"/>
                </a:ln>
                <a:effectLst/>
              </p:spPr>
            </p:pic>
            <p:pic>
              <p:nvPicPr>
                <p:cNvPr id="164" name="deconv_layer5.jpg"/>
                <p:cNvPicPr/>
                <p:nvPr/>
              </p:nvPicPr>
              <p:blipFill>
                <a:blip r:embed="rId10">
                  <a:extLst/>
                </a:blip>
                <a:srcRect l="50966" t="60442" r="25063" b="20416"/>
                <a:stretch>
                  <a:fillRect/>
                </a:stretch>
              </p:blipFill>
              <p:spPr>
                <a:xfrm>
                  <a:off x="2052313" y="2210342"/>
                  <a:ext cx="1935492" cy="1935491"/>
                </a:xfrm>
                <a:prstGeom prst="rect">
                  <a:avLst/>
                </a:prstGeom>
                <a:ln w="38100" cap="flat">
                  <a:solidFill>
                    <a:srgbClr val="000000"/>
                  </a:solidFill>
                  <a:prstDash val="solid"/>
                  <a:miter lim="400000"/>
                </a:ln>
                <a:effectLst/>
              </p:spPr>
            </p:pic>
          </p:grpSp>
        </p:grpSp>
      </p:grpSp>
      <p:sp>
        <p:nvSpPr>
          <p:cNvPr id="2" name="Footer Placeholder 1"/>
          <p:cNvSpPr>
            <a:spLocks noGrp="1"/>
          </p:cNvSpPr>
          <p:nvPr>
            <p:ph type="ftr" sz="quarter" idx="11"/>
          </p:nvPr>
        </p:nvSpPr>
        <p:spPr/>
        <p:txBody>
          <a:bodyPr/>
          <a:lstStyle/>
          <a:p>
            <a:r>
              <a:rPr lang="en-US" smtClean="0"/>
              <a:t>slide credit Jason Yosinski</a:t>
            </a:r>
            <a:endParaRPr lang="en-US"/>
          </a:p>
        </p:txBody>
      </p:sp>
      <p:sp>
        <p:nvSpPr>
          <p:cNvPr id="3" name="TextBox 2"/>
          <p:cNvSpPr txBox="1"/>
          <p:nvPr/>
        </p:nvSpPr>
        <p:spPr>
          <a:xfrm>
            <a:off x="114300" y="5596514"/>
            <a:ext cx="4656667" cy="923330"/>
          </a:xfrm>
          <a:prstGeom prst="rect">
            <a:avLst/>
          </a:prstGeom>
          <a:noFill/>
        </p:spPr>
        <p:txBody>
          <a:bodyPr wrap="square" rtlCol="0">
            <a:spAutoFit/>
          </a:bodyPr>
          <a:lstStyle/>
          <a:p>
            <a:r>
              <a:rPr lang="en-US" b="1" dirty="0" smtClean="0"/>
              <a:t>Gabor filter: </a:t>
            </a:r>
            <a:r>
              <a:rPr lang="en-US" dirty="0" smtClean="0"/>
              <a:t>linear filters used for edge detection with similar </a:t>
            </a:r>
            <a:r>
              <a:rPr lang="en-US" dirty="0"/>
              <a:t>orientation representations </a:t>
            </a:r>
            <a:r>
              <a:rPr lang="en-US" dirty="0" smtClean="0"/>
              <a:t>to the human </a:t>
            </a:r>
            <a:r>
              <a:rPr lang="en-US" dirty="0"/>
              <a:t>visual system</a:t>
            </a:r>
          </a:p>
        </p:txBody>
      </p:sp>
    </p:spTree>
    <p:extLst>
      <p:ext uri="{BB962C8B-B14F-4D97-AF65-F5344CB8AC3E}">
        <p14:creationId xmlns:p14="http://schemas.microsoft.com/office/powerpoint/2010/main" val="2216321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16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advAuto="0"/>
      <p:bldP spid="149" grpId="0" animBg="1" advAuto="0"/>
      <p:bldP spid="167" grpId="0" animBg="1" advAuto="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89955" y="151689"/>
            <a:ext cx="6090963" cy="461665"/>
          </a:xfrm>
          <a:prstGeom prst="rect">
            <a:avLst/>
          </a:prstGeom>
        </p:spPr>
        <p:txBody>
          <a:bodyPr wrap="none">
            <a:spAutoFit/>
          </a:bodyPr>
          <a:lstStyle/>
          <a:p>
            <a:pPr algn="ctr"/>
            <a:r>
              <a:rPr lang="en-US" sz="2400" b="1" dirty="0" smtClean="0">
                <a:latin typeface="Arial" panose="020B0604020202020204" pitchFamily="34" charset="0"/>
                <a:cs typeface="Arial" panose="020B0604020202020204" pitchFamily="34" charset="0"/>
              </a:rPr>
              <a:t>Feature Generalization and Visualization</a:t>
            </a:r>
            <a:endParaRPr lang="en-US" sz="1400" b="1" dirty="0">
              <a:solidFill>
                <a:srgbClr val="555555"/>
              </a:solidFill>
              <a:latin typeface="Arial" panose="020B0604020202020204" pitchFamily="34" charset="0"/>
              <a:cs typeface="Arial" panose="020B0604020202020204" pitchFamily="34" charset="0"/>
            </a:endParaRPr>
          </a:p>
        </p:txBody>
      </p:sp>
      <p:sp>
        <p:nvSpPr>
          <p:cNvPr id="6" name="TextBox 5"/>
          <p:cNvSpPr txBox="1"/>
          <p:nvPr/>
        </p:nvSpPr>
        <p:spPr>
          <a:xfrm>
            <a:off x="511611" y="940525"/>
            <a:ext cx="8047650" cy="369332"/>
          </a:xfrm>
          <a:prstGeom prst="rect">
            <a:avLst/>
          </a:prstGeom>
          <a:noFill/>
        </p:spPr>
        <p:txBody>
          <a:bodyPr wrap="square" rtlCol="0">
            <a:spAutoFit/>
          </a:bodyPr>
          <a:lstStyle/>
          <a:p>
            <a:r>
              <a:rPr lang="en-US" b="1" dirty="0"/>
              <a:t>T-SNE</a:t>
            </a:r>
            <a:r>
              <a:rPr lang="en-US" dirty="0"/>
              <a:t> </a:t>
            </a:r>
            <a:r>
              <a:rPr lang="en-US" dirty="0" smtClean="0"/>
              <a:t>Algorithm</a:t>
            </a:r>
            <a:endParaRPr lang="en-US" dirty="0"/>
          </a:p>
        </p:txBody>
      </p:sp>
      <p:sp>
        <p:nvSpPr>
          <p:cNvPr id="8" name="TextBox 7"/>
          <p:cNvSpPr txBox="1"/>
          <p:nvPr/>
        </p:nvSpPr>
        <p:spPr>
          <a:xfrm>
            <a:off x="586759" y="2577341"/>
            <a:ext cx="1806392" cy="923330"/>
          </a:xfrm>
          <a:prstGeom prst="rect">
            <a:avLst/>
          </a:prstGeom>
          <a:noFill/>
        </p:spPr>
        <p:txBody>
          <a:bodyPr wrap="none" rtlCol="0">
            <a:spAutoFit/>
          </a:bodyPr>
          <a:lstStyle/>
          <a:p>
            <a:pPr marL="285750" indent="-285750">
              <a:buFont typeface="Arial" panose="020B0604020202020204" pitchFamily="34" charset="0"/>
              <a:buChar char="•"/>
            </a:pPr>
            <a:r>
              <a:rPr lang="en-US" dirty="0" smtClean="0"/>
              <a:t>LLC Features</a:t>
            </a:r>
          </a:p>
          <a:p>
            <a:pPr marL="285750" indent="-285750">
              <a:buFont typeface="Arial" panose="020B0604020202020204" pitchFamily="34" charset="0"/>
              <a:buChar char="•"/>
            </a:pPr>
            <a:r>
              <a:rPr lang="en-US" dirty="0" smtClean="0"/>
              <a:t>GIST Features </a:t>
            </a:r>
          </a:p>
          <a:p>
            <a:pPr marL="285750" indent="-285750">
              <a:buFont typeface="Arial" panose="020B0604020202020204" pitchFamily="34" charset="0"/>
              <a:buChar char="•"/>
            </a:pPr>
            <a:r>
              <a:rPr lang="en-US" dirty="0" err="1" smtClean="0"/>
              <a:t>DeCAF</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169" y="2927249"/>
            <a:ext cx="5430591" cy="4013465"/>
          </a:xfrm>
          <a:prstGeom prst="rect">
            <a:avLst/>
          </a:prstGeom>
        </p:spPr>
      </p:pic>
      <p:sp>
        <p:nvSpPr>
          <p:cNvPr id="12" name="Rectangle 11"/>
          <p:cNvSpPr/>
          <p:nvPr/>
        </p:nvSpPr>
        <p:spPr>
          <a:xfrm>
            <a:off x="511611" y="1861414"/>
            <a:ext cx="7345680" cy="369332"/>
          </a:xfrm>
          <a:prstGeom prst="rect">
            <a:avLst/>
          </a:prstGeom>
        </p:spPr>
        <p:txBody>
          <a:bodyPr wrap="square">
            <a:spAutoFit/>
          </a:bodyPr>
          <a:lstStyle/>
          <a:p>
            <a:r>
              <a:rPr lang="en-US" dirty="0">
                <a:latin typeface="NimbusRomNo9L-Regu"/>
              </a:rPr>
              <a:t>t-SNE feature visualizations on </a:t>
            </a:r>
            <a:r>
              <a:rPr lang="en-US" dirty="0" smtClean="0">
                <a:latin typeface="NimbusRomNo9L-Regu"/>
              </a:rPr>
              <a:t>the </a:t>
            </a:r>
            <a:r>
              <a:rPr lang="en-US" b="1" dirty="0" smtClean="0">
                <a:latin typeface="NimbusRomNo9L-Regu"/>
              </a:rPr>
              <a:t>ILSVRC-2012 </a:t>
            </a:r>
            <a:r>
              <a:rPr lang="en-US" b="1" dirty="0">
                <a:latin typeface="NimbusRomNo9L-Regu"/>
              </a:rPr>
              <a:t>validation set</a:t>
            </a:r>
            <a:endParaRPr lang="en-US" b="1" dirty="0"/>
          </a:p>
        </p:txBody>
      </p:sp>
      <p:sp>
        <p:nvSpPr>
          <p:cNvPr id="13" name="TextBox 12"/>
          <p:cNvSpPr txBox="1"/>
          <p:nvPr/>
        </p:nvSpPr>
        <p:spPr>
          <a:xfrm>
            <a:off x="1053737" y="5225143"/>
            <a:ext cx="1485087" cy="369332"/>
          </a:xfrm>
          <a:prstGeom prst="rect">
            <a:avLst/>
          </a:prstGeom>
          <a:noFill/>
        </p:spPr>
        <p:txBody>
          <a:bodyPr wrap="none" rtlCol="0">
            <a:spAutoFit/>
          </a:bodyPr>
          <a:lstStyle/>
          <a:p>
            <a:r>
              <a:rPr lang="en-US" dirty="0" smtClean="0">
                <a:solidFill>
                  <a:srgbClr val="FF0000"/>
                </a:solidFill>
              </a:rPr>
              <a:t>LLC FEATURES</a:t>
            </a:r>
            <a:endParaRPr lang="en-US" dirty="0">
              <a:solidFill>
                <a:srgbClr val="FF0000"/>
              </a:solidFill>
            </a:endParaRPr>
          </a:p>
        </p:txBody>
      </p:sp>
      <p:sp>
        <p:nvSpPr>
          <p:cNvPr id="15" name="Slide Number Placeholder 14"/>
          <p:cNvSpPr>
            <a:spLocks noGrp="1"/>
          </p:cNvSpPr>
          <p:nvPr>
            <p:ph type="sldNum" sz="quarter" idx="12"/>
          </p:nvPr>
        </p:nvSpPr>
        <p:spPr/>
        <p:txBody>
          <a:bodyPr/>
          <a:lstStyle/>
          <a:p>
            <a:fld id="{76D7EB24-4836-4E83-8457-0C305DF37254}" type="slidenum">
              <a:rPr lang="en-US" smtClean="0"/>
              <a:t>40</a:t>
            </a:fld>
            <a:endParaRPr lang="en-US"/>
          </a:p>
        </p:txBody>
      </p:sp>
      <p:sp>
        <p:nvSpPr>
          <p:cNvPr id="16" name="Rectangle 15"/>
          <p:cNvSpPr/>
          <p:nvPr/>
        </p:nvSpPr>
        <p:spPr>
          <a:xfrm>
            <a:off x="9392197" y="2577341"/>
            <a:ext cx="4572000" cy="2031325"/>
          </a:xfrm>
          <a:prstGeom prst="rect">
            <a:avLst/>
          </a:prstGeom>
        </p:spPr>
        <p:txBody>
          <a:bodyPr>
            <a:spAutoFit/>
          </a:bodyPr>
          <a:lstStyle/>
          <a:p>
            <a:r>
              <a:rPr lang="en-US" dirty="0">
                <a:solidFill>
                  <a:srgbClr val="000000"/>
                </a:solidFill>
                <a:latin typeface="NimbusRomNo9L-Regu"/>
              </a:rPr>
              <a:t>We visualize features in the following way: we run the </a:t>
            </a:r>
            <a:r>
              <a:rPr lang="en-US" dirty="0" smtClean="0">
                <a:solidFill>
                  <a:srgbClr val="000000"/>
                </a:solidFill>
                <a:latin typeface="NimbusRomNo9L-Regu"/>
              </a:rPr>
              <a:t>t- SNE </a:t>
            </a:r>
            <a:r>
              <a:rPr lang="en-US" dirty="0">
                <a:solidFill>
                  <a:srgbClr val="000000"/>
                </a:solidFill>
                <a:latin typeface="NimbusRomNo9L-Regu"/>
              </a:rPr>
              <a:t>algorithm (</a:t>
            </a:r>
            <a:r>
              <a:rPr lang="en-US" dirty="0">
                <a:solidFill>
                  <a:srgbClr val="001473"/>
                </a:solidFill>
                <a:latin typeface="NimbusRomNo9L-Regu"/>
              </a:rPr>
              <a:t>van der </a:t>
            </a:r>
            <a:r>
              <a:rPr lang="en-US" dirty="0" err="1">
                <a:solidFill>
                  <a:srgbClr val="001473"/>
                </a:solidFill>
                <a:latin typeface="NimbusRomNo9L-Regu"/>
              </a:rPr>
              <a:t>Maaten</a:t>
            </a:r>
            <a:r>
              <a:rPr lang="en-US" dirty="0">
                <a:solidFill>
                  <a:srgbClr val="001473"/>
                </a:solidFill>
                <a:latin typeface="NimbusRomNo9L-Regu"/>
              </a:rPr>
              <a:t> &amp; Hinton</a:t>
            </a:r>
            <a:r>
              <a:rPr lang="en-US" dirty="0">
                <a:solidFill>
                  <a:srgbClr val="000000"/>
                </a:solidFill>
                <a:latin typeface="NimbusRomNo9L-Regu"/>
              </a:rPr>
              <a:t>, </a:t>
            </a:r>
            <a:r>
              <a:rPr lang="en-US" dirty="0">
                <a:solidFill>
                  <a:srgbClr val="001473"/>
                </a:solidFill>
                <a:latin typeface="NimbusRomNo9L-Regu"/>
              </a:rPr>
              <a:t>2008</a:t>
            </a:r>
            <a:r>
              <a:rPr lang="en-US" dirty="0">
                <a:solidFill>
                  <a:srgbClr val="000000"/>
                </a:solidFill>
                <a:latin typeface="NimbusRomNo9L-Regu"/>
              </a:rPr>
              <a:t>) to find </a:t>
            </a:r>
            <a:r>
              <a:rPr lang="en-US" dirty="0" smtClean="0">
                <a:solidFill>
                  <a:srgbClr val="000000"/>
                </a:solidFill>
                <a:latin typeface="NimbusRomNo9L-Regu"/>
              </a:rPr>
              <a:t>a 2-dimensional </a:t>
            </a:r>
            <a:r>
              <a:rPr lang="en-US" dirty="0">
                <a:solidFill>
                  <a:srgbClr val="000000"/>
                </a:solidFill>
                <a:latin typeface="NimbusRomNo9L-Regu"/>
              </a:rPr>
              <a:t>embedding of the </a:t>
            </a:r>
            <a:r>
              <a:rPr lang="en-US" dirty="0" smtClean="0">
                <a:solidFill>
                  <a:srgbClr val="000000"/>
                </a:solidFill>
                <a:latin typeface="NimbusRomNo9L-Regu"/>
              </a:rPr>
              <a:t>high- </a:t>
            </a:r>
            <a:r>
              <a:rPr lang="en-US" dirty="0" err="1" smtClean="0">
                <a:solidFill>
                  <a:srgbClr val="000000"/>
                </a:solidFill>
                <a:latin typeface="NimbusRomNo9L-Regu"/>
              </a:rPr>
              <a:t>imensional</a:t>
            </a:r>
            <a:r>
              <a:rPr lang="en-US" dirty="0" smtClean="0">
                <a:solidFill>
                  <a:srgbClr val="000000"/>
                </a:solidFill>
                <a:latin typeface="NimbusRomNo9L-Regu"/>
              </a:rPr>
              <a:t> feature space</a:t>
            </a:r>
            <a:r>
              <a:rPr lang="en-US" dirty="0">
                <a:solidFill>
                  <a:srgbClr val="000000"/>
                </a:solidFill>
                <a:latin typeface="NimbusRomNo9L-Regu"/>
              </a:rPr>
              <a:t>, and plot them as points colored depending on their</a:t>
            </a:r>
          </a:p>
          <a:p>
            <a:r>
              <a:rPr lang="en-US" dirty="0">
                <a:solidFill>
                  <a:srgbClr val="000000"/>
                </a:solidFill>
                <a:latin typeface="NimbusRomNo9L-Regu"/>
              </a:rPr>
              <a:t>semantic category in a particular hierarchy.</a:t>
            </a:r>
            <a:endParaRPr lang="en-US" dirty="0"/>
          </a:p>
        </p:txBody>
      </p:sp>
    </p:spTree>
    <p:extLst>
      <p:ext uri="{BB962C8B-B14F-4D97-AF65-F5344CB8AC3E}">
        <p14:creationId xmlns:p14="http://schemas.microsoft.com/office/powerpoint/2010/main" val="28818162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240" y="3957052"/>
            <a:ext cx="3546691" cy="270015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18" y="443744"/>
            <a:ext cx="3960533" cy="292702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3877" y="259078"/>
            <a:ext cx="3704630" cy="266794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125" y="3957052"/>
            <a:ext cx="3605783" cy="2900948"/>
          </a:xfrm>
          <a:prstGeom prst="rect">
            <a:avLst/>
          </a:prstGeom>
        </p:spPr>
      </p:pic>
      <p:sp>
        <p:nvSpPr>
          <p:cNvPr id="8" name="TextBox 7"/>
          <p:cNvSpPr txBox="1"/>
          <p:nvPr/>
        </p:nvSpPr>
        <p:spPr>
          <a:xfrm>
            <a:off x="1460297" y="3587720"/>
            <a:ext cx="1588576" cy="369332"/>
          </a:xfrm>
          <a:prstGeom prst="rect">
            <a:avLst/>
          </a:prstGeom>
          <a:noFill/>
        </p:spPr>
        <p:txBody>
          <a:bodyPr wrap="none" rtlCol="0">
            <a:spAutoFit/>
          </a:bodyPr>
          <a:lstStyle/>
          <a:p>
            <a:r>
              <a:rPr lang="en-US" dirty="0" smtClean="0">
                <a:solidFill>
                  <a:srgbClr val="FF0000"/>
                </a:solidFill>
              </a:rPr>
              <a:t>GIST FEATURES</a:t>
            </a:r>
            <a:endParaRPr lang="en-US" dirty="0">
              <a:solidFill>
                <a:srgbClr val="FF0000"/>
              </a:solidFill>
            </a:endParaRPr>
          </a:p>
        </p:txBody>
      </p:sp>
      <p:sp>
        <p:nvSpPr>
          <p:cNvPr id="10" name="TextBox 9"/>
          <p:cNvSpPr txBox="1"/>
          <p:nvPr/>
        </p:nvSpPr>
        <p:spPr>
          <a:xfrm>
            <a:off x="6353075" y="74412"/>
            <a:ext cx="1905971" cy="369332"/>
          </a:xfrm>
          <a:prstGeom prst="rect">
            <a:avLst/>
          </a:prstGeom>
          <a:noFill/>
        </p:spPr>
        <p:txBody>
          <a:bodyPr wrap="none" rtlCol="0">
            <a:spAutoFit/>
          </a:bodyPr>
          <a:lstStyle/>
          <a:p>
            <a:r>
              <a:rPr lang="en-US" dirty="0" smtClean="0">
                <a:solidFill>
                  <a:srgbClr val="FF0000"/>
                </a:solidFill>
              </a:rPr>
              <a:t>DeCAF</a:t>
            </a:r>
            <a:r>
              <a:rPr lang="en-US" baseline="-25000" dirty="0" smtClean="0">
                <a:solidFill>
                  <a:srgbClr val="FF0000"/>
                </a:solidFill>
              </a:rPr>
              <a:t>1</a:t>
            </a:r>
            <a:r>
              <a:rPr lang="en-US" dirty="0" smtClean="0">
                <a:solidFill>
                  <a:srgbClr val="FF0000"/>
                </a:solidFill>
              </a:rPr>
              <a:t> FEATURES</a:t>
            </a:r>
            <a:endParaRPr lang="en-US" dirty="0">
              <a:solidFill>
                <a:srgbClr val="FF0000"/>
              </a:solidFill>
            </a:endParaRPr>
          </a:p>
        </p:txBody>
      </p:sp>
      <p:sp>
        <p:nvSpPr>
          <p:cNvPr id="11" name="TextBox 10"/>
          <p:cNvSpPr txBox="1"/>
          <p:nvPr/>
        </p:nvSpPr>
        <p:spPr>
          <a:xfrm>
            <a:off x="6144891" y="3587720"/>
            <a:ext cx="1867499" cy="369332"/>
          </a:xfrm>
          <a:prstGeom prst="rect">
            <a:avLst/>
          </a:prstGeom>
          <a:noFill/>
        </p:spPr>
        <p:txBody>
          <a:bodyPr wrap="none" rtlCol="0">
            <a:spAutoFit/>
          </a:bodyPr>
          <a:lstStyle/>
          <a:p>
            <a:r>
              <a:rPr lang="en-US" dirty="0" smtClean="0">
                <a:solidFill>
                  <a:srgbClr val="FF0000"/>
                </a:solidFill>
              </a:rPr>
              <a:t>DeCAF</a:t>
            </a:r>
            <a:r>
              <a:rPr lang="en-US" baseline="-25000" dirty="0" smtClean="0">
                <a:solidFill>
                  <a:srgbClr val="FF0000"/>
                </a:solidFill>
              </a:rPr>
              <a:t>6</a:t>
            </a:r>
            <a:r>
              <a:rPr lang="en-US" dirty="0" smtClean="0">
                <a:solidFill>
                  <a:srgbClr val="FF0000"/>
                </a:solidFill>
              </a:rPr>
              <a:t> FEATURES</a:t>
            </a:r>
            <a:endParaRPr lang="en-US" dirty="0">
              <a:solidFill>
                <a:srgbClr val="FF0000"/>
              </a:solidFill>
            </a:endParaRPr>
          </a:p>
        </p:txBody>
      </p:sp>
      <p:sp>
        <p:nvSpPr>
          <p:cNvPr id="12" name="TextBox 11"/>
          <p:cNvSpPr txBox="1"/>
          <p:nvPr/>
        </p:nvSpPr>
        <p:spPr>
          <a:xfrm>
            <a:off x="1460297" y="74412"/>
            <a:ext cx="1485087" cy="369332"/>
          </a:xfrm>
          <a:prstGeom prst="rect">
            <a:avLst/>
          </a:prstGeom>
          <a:noFill/>
        </p:spPr>
        <p:txBody>
          <a:bodyPr wrap="none" rtlCol="0">
            <a:spAutoFit/>
          </a:bodyPr>
          <a:lstStyle/>
          <a:p>
            <a:r>
              <a:rPr lang="en-US" dirty="0" smtClean="0">
                <a:solidFill>
                  <a:srgbClr val="FF0000"/>
                </a:solidFill>
              </a:rPr>
              <a:t>LLC FEATURES</a:t>
            </a:r>
            <a:endParaRPr lang="en-US" dirty="0">
              <a:solidFill>
                <a:srgbClr val="FF0000"/>
              </a:solidFill>
            </a:endParaRPr>
          </a:p>
        </p:txBody>
      </p:sp>
      <p:sp>
        <p:nvSpPr>
          <p:cNvPr id="2" name="Rectangle 1"/>
          <p:cNvSpPr/>
          <p:nvPr/>
        </p:nvSpPr>
        <p:spPr>
          <a:xfrm>
            <a:off x="9292046" y="715886"/>
            <a:ext cx="4572000" cy="1754326"/>
          </a:xfrm>
          <a:prstGeom prst="rect">
            <a:avLst/>
          </a:prstGeom>
        </p:spPr>
        <p:txBody>
          <a:bodyPr>
            <a:spAutoFit/>
          </a:bodyPr>
          <a:lstStyle/>
          <a:p>
            <a:r>
              <a:rPr lang="en-US" dirty="0">
                <a:latin typeface="NimbusRomNo9L-Regu"/>
              </a:rPr>
              <a:t>This is compatible with common deep</a:t>
            </a:r>
          </a:p>
          <a:p>
            <a:r>
              <a:rPr lang="en-US" dirty="0">
                <a:latin typeface="NimbusRomNo9L-Regu"/>
              </a:rPr>
              <a:t>learning knowledge that the first layers learn “low-level”</a:t>
            </a:r>
          </a:p>
          <a:p>
            <a:r>
              <a:rPr lang="en-US" dirty="0">
                <a:latin typeface="NimbusRomNo9L-Regu"/>
              </a:rPr>
              <a:t>features, whereas the latter layers learn semantic or “</a:t>
            </a:r>
            <a:r>
              <a:rPr lang="en-US" dirty="0" err="1">
                <a:latin typeface="NimbusRomNo9L-Regu"/>
              </a:rPr>
              <a:t>highlevel</a:t>
            </a:r>
            <a:r>
              <a:rPr lang="en-US" dirty="0">
                <a:latin typeface="NimbusRomNo9L-Regu"/>
              </a:rPr>
              <a:t>”</a:t>
            </a:r>
          </a:p>
          <a:p>
            <a:r>
              <a:rPr lang="en-US" dirty="0">
                <a:latin typeface="NimbusRomNo9L-Regu"/>
              </a:rPr>
              <a:t>features.</a:t>
            </a:r>
            <a:endParaRPr lang="en-US" dirty="0"/>
          </a:p>
        </p:txBody>
      </p:sp>
      <p:sp>
        <p:nvSpPr>
          <p:cNvPr id="3" name="Rectangle 2"/>
          <p:cNvSpPr/>
          <p:nvPr/>
        </p:nvSpPr>
        <p:spPr>
          <a:xfrm>
            <a:off x="9300852" y="2909101"/>
            <a:ext cx="4572000" cy="923330"/>
          </a:xfrm>
          <a:prstGeom prst="rect">
            <a:avLst/>
          </a:prstGeom>
        </p:spPr>
        <p:txBody>
          <a:bodyPr>
            <a:spAutoFit/>
          </a:bodyPr>
          <a:lstStyle/>
          <a:p>
            <a:r>
              <a:rPr lang="en-US" dirty="0">
                <a:latin typeface="NimbusRomNo9L-Regu"/>
              </a:rPr>
              <a:t>Furthermore, other features such as GIST</a:t>
            </a:r>
          </a:p>
          <a:p>
            <a:r>
              <a:rPr lang="en-US" dirty="0">
                <a:latin typeface="NimbusRomNo9L-Regu"/>
              </a:rPr>
              <a:t>or LLC fail to capture the semantic difference in the image</a:t>
            </a:r>
            <a:endParaRPr lang="en-US" dirty="0"/>
          </a:p>
        </p:txBody>
      </p:sp>
      <p:sp>
        <p:nvSpPr>
          <p:cNvPr id="14" name="Slide Number Placeholder 13"/>
          <p:cNvSpPr>
            <a:spLocks noGrp="1"/>
          </p:cNvSpPr>
          <p:nvPr>
            <p:ph type="sldNum" sz="quarter" idx="12"/>
          </p:nvPr>
        </p:nvSpPr>
        <p:spPr/>
        <p:txBody>
          <a:bodyPr/>
          <a:lstStyle/>
          <a:p>
            <a:fld id="{76D7EB24-4836-4E83-8457-0C305DF37254}" type="slidenum">
              <a:rPr lang="en-US" smtClean="0"/>
              <a:t>41</a:t>
            </a:fld>
            <a:endParaRPr lang="en-US"/>
          </a:p>
        </p:txBody>
      </p:sp>
    </p:spTree>
    <p:extLst>
      <p:ext uri="{BB962C8B-B14F-4D97-AF65-F5344CB8AC3E}">
        <p14:creationId xmlns:p14="http://schemas.microsoft.com/office/powerpoint/2010/main" val="382859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53829" y="2070919"/>
            <a:ext cx="6858058" cy="4424166"/>
          </a:xfrm>
          <a:prstGeom prst="rect">
            <a:avLst/>
          </a:prstGeom>
        </p:spPr>
      </p:pic>
      <p:sp>
        <p:nvSpPr>
          <p:cNvPr id="5" name="Rectangle 4"/>
          <p:cNvSpPr/>
          <p:nvPr/>
        </p:nvSpPr>
        <p:spPr>
          <a:xfrm>
            <a:off x="526869" y="442687"/>
            <a:ext cx="7911737" cy="646331"/>
          </a:xfrm>
          <a:prstGeom prst="rect">
            <a:avLst/>
          </a:prstGeom>
        </p:spPr>
        <p:txBody>
          <a:bodyPr wrap="square">
            <a:spAutoFit/>
          </a:bodyPr>
          <a:lstStyle/>
          <a:p>
            <a:r>
              <a:rPr lang="en-US" b="1" dirty="0" smtClean="0">
                <a:latin typeface="NimbusRomNo9L-Regu"/>
              </a:rPr>
              <a:t>DeCAF</a:t>
            </a:r>
            <a:r>
              <a:rPr lang="en-US" b="1" baseline="-25000" dirty="0" smtClean="0">
                <a:latin typeface="NimbusRomNo9L-Regu"/>
              </a:rPr>
              <a:t>6</a:t>
            </a:r>
            <a:r>
              <a:rPr lang="en-US" b="1" dirty="0" smtClean="0">
                <a:latin typeface="NimbusRomNo9L-Regu"/>
              </a:rPr>
              <a:t> features </a:t>
            </a:r>
            <a:r>
              <a:rPr lang="en-US" dirty="0" smtClean="0">
                <a:latin typeface="NimbusRomNo9L-Regu"/>
              </a:rPr>
              <a:t>trained on </a:t>
            </a:r>
            <a:r>
              <a:rPr lang="en-US" b="1" dirty="0" smtClean="0">
                <a:latin typeface="NimbusRomNo9L-Regu"/>
              </a:rPr>
              <a:t>ILSVRC-2012</a:t>
            </a:r>
            <a:r>
              <a:rPr lang="en-US" dirty="0" smtClean="0">
                <a:latin typeface="NimbusRomNo9L-Regu"/>
              </a:rPr>
              <a:t> </a:t>
            </a:r>
            <a:r>
              <a:rPr lang="en-US" dirty="0">
                <a:latin typeface="NimbusRomNo9L-Regu"/>
              </a:rPr>
              <a:t>generalized to </a:t>
            </a:r>
            <a:r>
              <a:rPr lang="en-US" b="1" dirty="0">
                <a:latin typeface="NimbusRomNo9L-Regu"/>
              </a:rPr>
              <a:t>SUN-397</a:t>
            </a:r>
            <a:r>
              <a:rPr lang="en-US" dirty="0">
                <a:latin typeface="NimbusRomNo9L-Regu"/>
              </a:rPr>
              <a:t> when considering </a:t>
            </a:r>
            <a:r>
              <a:rPr lang="en-US" dirty="0" smtClean="0">
                <a:latin typeface="NimbusRomNo9L-Regu"/>
              </a:rPr>
              <a:t>semantic groupings </a:t>
            </a:r>
            <a:r>
              <a:rPr lang="en-US" dirty="0">
                <a:latin typeface="NimbusRomNo9L-Regu"/>
              </a:rPr>
              <a:t>of labels</a:t>
            </a:r>
            <a:endParaRPr lang="en-US" dirty="0"/>
          </a:p>
        </p:txBody>
      </p:sp>
      <p:sp>
        <p:nvSpPr>
          <p:cNvPr id="6" name="Rectangle 5"/>
          <p:cNvSpPr/>
          <p:nvPr/>
        </p:nvSpPr>
        <p:spPr>
          <a:xfrm>
            <a:off x="526869" y="1256803"/>
            <a:ext cx="7485018" cy="646331"/>
          </a:xfrm>
          <a:prstGeom prst="rect">
            <a:avLst/>
          </a:prstGeom>
        </p:spPr>
        <p:txBody>
          <a:bodyPr wrap="square">
            <a:spAutoFit/>
          </a:bodyPr>
          <a:lstStyle/>
          <a:p>
            <a:r>
              <a:rPr lang="en-US" b="1" dirty="0" smtClean="0">
                <a:latin typeface="NimbusRomNo9L-Regu"/>
              </a:rPr>
              <a:t>SUN-397: </a:t>
            </a:r>
            <a:r>
              <a:rPr lang="en-US" dirty="0" smtClean="0">
                <a:latin typeface="NimbusRomNo9L-Regu"/>
              </a:rPr>
              <a:t>Large-scale </a:t>
            </a:r>
            <a:r>
              <a:rPr lang="en-US" dirty="0">
                <a:latin typeface="NimbusRomNo9L-Regu"/>
              </a:rPr>
              <a:t>scene recognition from abbey to </a:t>
            </a:r>
            <a:r>
              <a:rPr lang="en-US" dirty="0" smtClean="0">
                <a:latin typeface="NimbusRomNo9L-Regu"/>
              </a:rPr>
              <a:t>zoo. </a:t>
            </a:r>
          </a:p>
          <a:p>
            <a:r>
              <a:rPr lang="en-US" dirty="0" smtClean="0">
                <a:latin typeface="NimbusRomNo9L-Regu"/>
              </a:rPr>
              <a:t>(</a:t>
            </a:r>
            <a:r>
              <a:rPr lang="en-US" b="1" dirty="0" smtClean="0"/>
              <a:t>899 </a:t>
            </a:r>
            <a:r>
              <a:rPr lang="en-US" dirty="0"/>
              <a:t>categories and </a:t>
            </a:r>
            <a:r>
              <a:rPr lang="en-US" b="1" dirty="0"/>
              <a:t>130,519</a:t>
            </a:r>
            <a:r>
              <a:rPr lang="en-US" dirty="0"/>
              <a:t> </a:t>
            </a:r>
            <a:r>
              <a:rPr lang="en-US" dirty="0" smtClean="0"/>
              <a:t>images)</a:t>
            </a:r>
            <a:endParaRPr lang="en-US" dirty="0"/>
          </a:p>
        </p:txBody>
      </p:sp>
      <p:sp>
        <p:nvSpPr>
          <p:cNvPr id="8" name="Slide Number Placeholder 7"/>
          <p:cNvSpPr>
            <a:spLocks noGrp="1"/>
          </p:cNvSpPr>
          <p:nvPr>
            <p:ph type="sldNum" sz="quarter" idx="12"/>
          </p:nvPr>
        </p:nvSpPr>
        <p:spPr/>
        <p:txBody>
          <a:bodyPr/>
          <a:lstStyle/>
          <a:p>
            <a:fld id="{76D7EB24-4836-4E83-8457-0C305DF37254}" type="slidenum">
              <a:rPr lang="en-US" smtClean="0"/>
              <a:t>42</a:t>
            </a:fld>
            <a:endParaRPr lang="en-US"/>
          </a:p>
        </p:txBody>
      </p:sp>
    </p:spTree>
    <p:extLst>
      <p:ext uri="{BB962C8B-B14F-4D97-AF65-F5344CB8AC3E}">
        <p14:creationId xmlns:p14="http://schemas.microsoft.com/office/powerpoint/2010/main" val="393117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67930" y="151689"/>
            <a:ext cx="3135025" cy="461665"/>
          </a:xfrm>
          <a:prstGeom prst="rect">
            <a:avLst/>
          </a:prstGeom>
        </p:spPr>
        <p:txBody>
          <a:bodyPr wrap="none">
            <a:spAutoFit/>
          </a:bodyPr>
          <a:lstStyle/>
          <a:p>
            <a:pPr algn="ctr"/>
            <a:r>
              <a:rPr lang="en-US" sz="2400" b="1" dirty="0" smtClean="0">
                <a:latin typeface="Arial" panose="020B0604020202020204" pitchFamily="34" charset="0"/>
                <a:cs typeface="Arial" panose="020B0604020202020204" pitchFamily="34" charset="0"/>
              </a:rPr>
              <a:t>Computational Time</a:t>
            </a:r>
            <a:endParaRPr lang="en-US" sz="1400" b="1" dirty="0">
              <a:solidFill>
                <a:srgbClr val="555555"/>
              </a:solidFill>
              <a:latin typeface="Arial" panose="020B0604020202020204" pitchFamily="34" charset="0"/>
              <a:cs typeface="Arial" panose="020B0604020202020204" pitchFamily="34" charset="0"/>
            </a:endParaRPr>
          </a:p>
        </p:txBody>
      </p:sp>
      <p:sp>
        <p:nvSpPr>
          <p:cNvPr id="2" name="Rectangle 1"/>
          <p:cNvSpPr/>
          <p:nvPr/>
        </p:nvSpPr>
        <p:spPr>
          <a:xfrm>
            <a:off x="681929" y="1076737"/>
            <a:ext cx="7991807" cy="369332"/>
          </a:xfrm>
          <a:prstGeom prst="rect">
            <a:avLst/>
          </a:prstGeom>
        </p:spPr>
        <p:txBody>
          <a:bodyPr wrap="square">
            <a:spAutoFit/>
          </a:bodyPr>
          <a:lstStyle/>
          <a:p>
            <a:r>
              <a:rPr lang="en-US" dirty="0" smtClean="0">
                <a:latin typeface="NimbusRomNo9L-Regu"/>
              </a:rPr>
              <a:t>Break-down </a:t>
            </a:r>
            <a:r>
              <a:rPr lang="en-US" dirty="0">
                <a:latin typeface="NimbusRomNo9L-Regu"/>
              </a:rPr>
              <a:t>of the computation </a:t>
            </a:r>
            <a:r>
              <a:rPr lang="en-US" dirty="0" smtClean="0">
                <a:latin typeface="NimbusRomNo9L-Regu"/>
              </a:rPr>
              <a:t>time analyzed </a:t>
            </a:r>
            <a:r>
              <a:rPr lang="en-US" dirty="0">
                <a:latin typeface="NimbusRomNo9L-Regu"/>
              </a:rPr>
              <a:t>using the </a:t>
            </a:r>
            <a:r>
              <a:rPr lang="en-US" dirty="0">
                <a:latin typeface="NimbusMonL-Regu"/>
              </a:rPr>
              <a:t>decaf </a:t>
            </a:r>
            <a:r>
              <a:rPr lang="en-US" dirty="0">
                <a:latin typeface="NimbusRomNo9L-Regu"/>
              </a:rPr>
              <a:t>framework.</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2786" y="4802814"/>
            <a:ext cx="5824924" cy="132130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929" y="1706048"/>
            <a:ext cx="3553941" cy="2705101"/>
          </a:xfrm>
          <a:prstGeom prst="rect">
            <a:avLst/>
          </a:prstGeom>
        </p:spPr>
      </p:pic>
      <p:sp>
        <p:nvSpPr>
          <p:cNvPr id="3" name="Rectangle 2"/>
          <p:cNvSpPr/>
          <p:nvPr/>
        </p:nvSpPr>
        <p:spPr>
          <a:xfrm>
            <a:off x="4332514" y="2524277"/>
            <a:ext cx="4572000" cy="1200329"/>
          </a:xfrm>
          <a:prstGeom prst="rect">
            <a:avLst/>
          </a:prstGeom>
        </p:spPr>
        <p:txBody>
          <a:bodyPr>
            <a:spAutoFit/>
          </a:bodyPr>
          <a:lstStyle/>
          <a:p>
            <a:r>
              <a:rPr lang="en-US" dirty="0" smtClean="0">
                <a:solidFill>
                  <a:srgbClr val="000000"/>
                </a:solidFill>
                <a:latin typeface="NimbusRomNo9L-Regu"/>
              </a:rPr>
              <a:t>The convolution </a:t>
            </a:r>
            <a:r>
              <a:rPr lang="en-US" dirty="0">
                <a:solidFill>
                  <a:srgbClr val="000000"/>
                </a:solidFill>
                <a:latin typeface="NimbusRomNo9L-Regu"/>
              </a:rPr>
              <a:t>and </a:t>
            </a:r>
            <a:r>
              <a:rPr lang="en-US" dirty="0" smtClean="0">
                <a:solidFill>
                  <a:srgbClr val="000000"/>
                </a:solidFill>
                <a:latin typeface="NimbusRomNo9L-Regu"/>
              </a:rPr>
              <a:t>fully-connected layers </a:t>
            </a:r>
            <a:r>
              <a:rPr lang="en-US" dirty="0">
                <a:solidFill>
                  <a:srgbClr val="000000"/>
                </a:solidFill>
                <a:latin typeface="NimbusRomNo9L-Regu"/>
              </a:rPr>
              <a:t>take most of the time to run, which is </a:t>
            </a:r>
            <a:r>
              <a:rPr lang="en-US" dirty="0" smtClean="0">
                <a:solidFill>
                  <a:srgbClr val="000000"/>
                </a:solidFill>
                <a:latin typeface="NimbusRomNo9L-Regu"/>
              </a:rPr>
              <a:t>understandable as </a:t>
            </a:r>
            <a:r>
              <a:rPr lang="en-US" dirty="0">
                <a:solidFill>
                  <a:srgbClr val="000000"/>
                </a:solidFill>
                <a:latin typeface="NimbusRomNo9L-Regu"/>
              </a:rPr>
              <a:t>they involve large matrix-matrix multiplications</a:t>
            </a:r>
            <a:r>
              <a:rPr lang="en-US" sz="800" dirty="0">
                <a:solidFill>
                  <a:srgbClr val="001473"/>
                </a:solidFill>
                <a:latin typeface="NimbusRomNo9L-Regu"/>
              </a:rPr>
              <a:t>6</a:t>
            </a:r>
            <a:r>
              <a:rPr lang="en-US" dirty="0">
                <a:solidFill>
                  <a:srgbClr val="000000"/>
                </a:solidFill>
                <a:latin typeface="NimbusRomNo9L-Regu"/>
              </a:rPr>
              <a:t>.</a:t>
            </a:r>
            <a:endParaRPr lang="en-US" dirty="0"/>
          </a:p>
        </p:txBody>
      </p:sp>
      <p:sp>
        <p:nvSpPr>
          <p:cNvPr id="7" name="Slide Number Placeholder 6"/>
          <p:cNvSpPr>
            <a:spLocks noGrp="1"/>
          </p:cNvSpPr>
          <p:nvPr>
            <p:ph type="sldNum" sz="quarter" idx="12"/>
          </p:nvPr>
        </p:nvSpPr>
        <p:spPr/>
        <p:txBody>
          <a:bodyPr/>
          <a:lstStyle/>
          <a:p>
            <a:fld id="{76D7EB24-4836-4E83-8457-0C305DF37254}" type="slidenum">
              <a:rPr lang="en-US" smtClean="0"/>
              <a:t>43</a:t>
            </a:fld>
            <a:endParaRPr lang="en-US"/>
          </a:p>
        </p:txBody>
      </p:sp>
    </p:spTree>
    <p:extLst>
      <p:ext uri="{BB962C8B-B14F-4D97-AF65-F5344CB8AC3E}">
        <p14:creationId xmlns:p14="http://schemas.microsoft.com/office/powerpoint/2010/main" val="136087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2092" y="1025524"/>
            <a:ext cx="7886700" cy="1421585"/>
          </a:xfrm>
        </p:spPr>
        <p:txBody>
          <a:bodyPr>
            <a:normAutofit/>
          </a:bodyPr>
          <a:lstStyle/>
          <a:p>
            <a:pPr>
              <a:lnSpc>
                <a:spcPct val="150000"/>
              </a:lnSpc>
              <a:buFont typeface="Wingdings" panose="05000000000000000000" pitchFamily="2" charset="2"/>
              <a:buChar char="Ø"/>
            </a:pPr>
            <a:r>
              <a:rPr lang="en-US" sz="1800" dirty="0"/>
              <a:t>Not evaluation of features from any earlier layers in the </a:t>
            </a:r>
            <a:r>
              <a:rPr lang="en-US" sz="1800" dirty="0" smtClean="0"/>
              <a:t>CNN</a:t>
            </a:r>
          </a:p>
          <a:p>
            <a:pPr lvl="1">
              <a:lnSpc>
                <a:spcPct val="150000"/>
              </a:lnSpc>
              <a:buFont typeface="Calibri" panose="020F0502020204030204" pitchFamily="34" charset="0"/>
              <a:buChar char="−"/>
            </a:pPr>
            <a:r>
              <a:rPr lang="en-US" sz="1800" dirty="0" smtClean="0"/>
              <a:t>do </a:t>
            </a:r>
            <a:r>
              <a:rPr lang="en-US" sz="1800" dirty="0"/>
              <a:t>not contain rich semantic </a:t>
            </a:r>
            <a:r>
              <a:rPr lang="en-US" sz="1800" dirty="0" smtClean="0"/>
              <a:t>representation</a:t>
            </a:r>
          </a:p>
          <a:p>
            <a:pPr lvl="1">
              <a:lnSpc>
                <a:spcPct val="150000"/>
              </a:lnSpc>
              <a:buFont typeface="Wingdings" panose="05000000000000000000" pitchFamily="2" charset="2"/>
              <a:buChar char="Ø"/>
            </a:pPr>
            <a:endParaRPr lang="en-US" sz="1800" dirty="0"/>
          </a:p>
          <a:p>
            <a:pPr lvl="1">
              <a:lnSpc>
                <a:spcPct val="150000"/>
              </a:lnSpc>
              <a:buFont typeface="Wingdings" panose="05000000000000000000" pitchFamily="2" charset="2"/>
              <a:buChar char="Ø"/>
            </a:pPr>
            <a:endParaRPr lang="en-US" sz="1800" dirty="0" smtClean="0"/>
          </a:p>
        </p:txBody>
      </p:sp>
      <p:sp>
        <p:nvSpPr>
          <p:cNvPr id="4" name="Slide Number Placeholder 3"/>
          <p:cNvSpPr>
            <a:spLocks noGrp="1"/>
          </p:cNvSpPr>
          <p:nvPr>
            <p:ph type="sldNum" sz="quarter" idx="12"/>
          </p:nvPr>
        </p:nvSpPr>
        <p:spPr/>
        <p:txBody>
          <a:bodyPr/>
          <a:lstStyle/>
          <a:p>
            <a:fld id="{76D7EB24-4836-4E83-8457-0C305DF37254}" type="slidenum">
              <a:rPr lang="en-US" smtClean="0"/>
              <a:t>44</a:t>
            </a:fld>
            <a:endParaRPr lang="en-US"/>
          </a:p>
        </p:txBody>
      </p:sp>
      <p:sp>
        <p:nvSpPr>
          <p:cNvPr id="5" name="Rectangle 4"/>
          <p:cNvSpPr/>
          <p:nvPr/>
        </p:nvSpPr>
        <p:spPr>
          <a:xfrm>
            <a:off x="1783727" y="151689"/>
            <a:ext cx="5503431" cy="461665"/>
          </a:xfrm>
          <a:prstGeom prst="rect">
            <a:avLst/>
          </a:prstGeom>
        </p:spPr>
        <p:txBody>
          <a:bodyPr wrap="none">
            <a:spAutoFit/>
          </a:bodyPr>
          <a:lstStyle/>
          <a:p>
            <a:pPr algn="ctr"/>
            <a:r>
              <a:rPr lang="en-US" sz="2400" b="1" dirty="0">
                <a:latin typeface="Arial" panose="020B0604020202020204" pitchFamily="34" charset="0"/>
                <a:cs typeface="Arial" panose="020B0604020202020204" pitchFamily="34" charset="0"/>
              </a:rPr>
              <a:t>Experimental Comparison Feedback</a:t>
            </a:r>
            <a:endParaRPr lang="en-US" sz="1400" b="1" dirty="0">
              <a:solidFill>
                <a:srgbClr val="555555"/>
              </a:solidFill>
              <a:latin typeface="Arial" panose="020B0604020202020204" pitchFamily="34" charset="0"/>
              <a:cs typeface="Arial" panose="020B0604020202020204" pitchFamily="34" charset="0"/>
            </a:endParaRPr>
          </a:p>
        </p:txBody>
      </p:sp>
      <p:sp>
        <p:nvSpPr>
          <p:cNvPr id="2" name="Rectangle 1"/>
          <p:cNvSpPr/>
          <p:nvPr/>
        </p:nvSpPr>
        <p:spPr>
          <a:xfrm>
            <a:off x="592091" y="2928819"/>
            <a:ext cx="7472045" cy="2169825"/>
          </a:xfrm>
          <a:prstGeom prst="rect">
            <a:avLst/>
          </a:prstGeom>
        </p:spPr>
        <p:txBody>
          <a:bodyPr wrap="square">
            <a:spAutoFit/>
          </a:bodyPr>
          <a:lstStyle/>
          <a:p>
            <a:pPr>
              <a:lnSpc>
                <a:spcPct val="150000"/>
              </a:lnSpc>
              <a:buFont typeface="Wingdings" panose="05000000000000000000" pitchFamily="2" charset="2"/>
              <a:buChar char="Ø"/>
            </a:pPr>
            <a:r>
              <a:rPr lang="en-US" dirty="0"/>
              <a:t>Results on multiple datasets to evaluate the strength of </a:t>
            </a:r>
            <a:r>
              <a:rPr lang="en-US" b="1" dirty="0" err="1"/>
              <a:t>DeCAF</a:t>
            </a:r>
            <a:r>
              <a:rPr lang="en-US" b="1" dirty="0"/>
              <a:t> </a:t>
            </a:r>
            <a:r>
              <a:rPr lang="en-US" dirty="0"/>
              <a:t>for</a:t>
            </a:r>
          </a:p>
          <a:p>
            <a:pPr lvl="1">
              <a:lnSpc>
                <a:spcPct val="150000"/>
              </a:lnSpc>
              <a:buFont typeface="Calibri" panose="020F0502020204030204" pitchFamily="34" charset="0"/>
              <a:buChar char="−"/>
            </a:pPr>
            <a:r>
              <a:rPr lang="en-US" dirty="0"/>
              <a:t>basic object recognition (</a:t>
            </a:r>
            <a:r>
              <a:rPr lang="en-US" b="1" dirty="0"/>
              <a:t>Caltech-101</a:t>
            </a:r>
            <a:r>
              <a:rPr lang="en-US" dirty="0"/>
              <a:t>)</a:t>
            </a:r>
          </a:p>
          <a:p>
            <a:pPr lvl="1">
              <a:lnSpc>
                <a:spcPct val="150000"/>
              </a:lnSpc>
              <a:buFont typeface="Calibri" panose="020F0502020204030204" pitchFamily="34" charset="0"/>
              <a:buChar char="−"/>
            </a:pPr>
            <a:r>
              <a:rPr lang="en-US" dirty="0"/>
              <a:t>domain adaptation (</a:t>
            </a:r>
            <a:r>
              <a:rPr lang="en-US" b="1" dirty="0"/>
              <a:t>Office</a:t>
            </a:r>
            <a:r>
              <a:rPr lang="en-US" dirty="0"/>
              <a:t>)</a:t>
            </a:r>
          </a:p>
          <a:p>
            <a:pPr lvl="1">
              <a:lnSpc>
                <a:spcPct val="150000"/>
              </a:lnSpc>
              <a:buFont typeface="Calibri" panose="020F0502020204030204" pitchFamily="34" charset="0"/>
              <a:buChar char="−"/>
            </a:pPr>
            <a:r>
              <a:rPr lang="en-US" dirty="0"/>
              <a:t>fine-grained recognition (</a:t>
            </a:r>
            <a:r>
              <a:rPr lang="en-US" b="1" dirty="0"/>
              <a:t>Caltech-UCSD</a:t>
            </a:r>
            <a:r>
              <a:rPr lang="en-US" dirty="0"/>
              <a:t>)</a:t>
            </a:r>
          </a:p>
          <a:p>
            <a:pPr lvl="1">
              <a:lnSpc>
                <a:spcPct val="150000"/>
              </a:lnSpc>
              <a:buFont typeface="Calibri" panose="020F0502020204030204" pitchFamily="34" charset="0"/>
              <a:buChar char="−"/>
            </a:pPr>
            <a:r>
              <a:rPr lang="en-US" dirty="0"/>
              <a:t>scene recognition (</a:t>
            </a:r>
            <a:r>
              <a:rPr lang="en-US" b="1" dirty="0"/>
              <a:t>SUN-397</a:t>
            </a:r>
            <a:r>
              <a:rPr lang="en-US" dirty="0"/>
              <a:t>)</a:t>
            </a:r>
          </a:p>
        </p:txBody>
      </p:sp>
    </p:spTree>
    <p:extLst>
      <p:ext uri="{BB962C8B-B14F-4D97-AF65-F5344CB8AC3E}">
        <p14:creationId xmlns:p14="http://schemas.microsoft.com/office/powerpoint/2010/main" val="294847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16164" y="151689"/>
            <a:ext cx="5038559" cy="461665"/>
          </a:xfrm>
          <a:prstGeom prst="rect">
            <a:avLst/>
          </a:prstGeom>
        </p:spPr>
        <p:txBody>
          <a:bodyPr wrap="none">
            <a:spAutoFit/>
          </a:bodyPr>
          <a:lstStyle/>
          <a:p>
            <a:pPr algn="ctr"/>
            <a:r>
              <a:rPr lang="en-US" sz="2400" b="1" dirty="0" smtClean="0">
                <a:latin typeface="Arial" panose="020B0604020202020204" pitchFamily="34" charset="0"/>
                <a:cs typeface="Arial" panose="020B0604020202020204" pitchFamily="34" charset="0"/>
              </a:rPr>
              <a:t>Experiments: Object Recognition</a:t>
            </a:r>
            <a:endParaRPr lang="en-US" sz="1400" b="1" dirty="0">
              <a:solidFill>
                <a:srgbClr val="555555"/>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312" y="2262485"/>
            <a:ext cx="7873038" cy="2901698"/>
          </a:xfrm>
          <a:prstGeom prst="rect">
            <a:avLst/>
          </a:prstGeom>
        </p:spPr>
      </p:pic>
      <p:sp>
        <p:nvSpPr>
          <p:cNvPr id="2" name="Rectangle 1"/>
          <p:cNvSpPr/>
          <p:nvPr/>
        </p:nvSpPr>
        <p:spPr>
          <a:xfrm>
            <a:off x="3566160" y="1760919"/>
            <a:ext cx="2825931" cy="369332"/>
          </a:xfrm>
          <a:prstGeom prst="rect">
            <a:avLst/>
          </a:prstGeom>
        </p:spPr>
        <p:txBody>
          <a:bodyPr wrap="square">
            <a:spAutoFit/>
          </a:bodyPr>
          <a:lstStyle/>
          <a:p>
            <a:r>
              <a:rPr lang="en-US" b="1" dirty="0" smtClean="0">
                <a:latin typeface="NimbusRomNo9L-Regu"/>
              </a:rPr>
              <a:t>Caltech-101</a:t>
            </a:r>
            <a:endParaRPr lang="en-US" dirty="0"/>
          </a:p>
        </p:txBody>
      </p:sp>
      <p:sp>
        <p:nvSpPr>
          <p:cNvPr id="4" name="Slide Number Placeholder 3"/>
          <p:cNvSpPr>
            <a:spLocks noGrp="1"/>
          </p:cNvSpPr>
          <p:nvPr>
            <p:ph type="sldNum" sz="quarter" idx="12"/>
          </p:nvPr>
        </p:nvSpPr>
        <p:spPr/>
        <p:txBody>
          <a:bodyPr/>
          <a:lstStyle/>
          <a:p>
            <a:fld id="{76D7EB24-4836-4E83-8457-0C305DF37254}" type="slidenum">
              <a:rPr lang="en-US" smtClean="0"/>
              <a:t>45</a:t>
            </a:fld>
            <a:endParaRPr lang="en-US"/>
          </a:p>
        </p:txBody>
      </p:sp>
      <p:sp>
        <p:nvSpPr>
          <p:cNvPr id="6" name="Rectangle 5"/>
          <p:cNvSpPr/>
          <p:nvPr/>
        </p:nvSpPr>
        <p:spPr>
          <a:xfrm>
            <a:off x="613953" y="5710020"/>
            <a:ext cx="8112035" cy="369332"/>
          </a:xfrm>
          <a:prstGeom prst="rect">
            <a:avLst/>
          </a:prstGeom>
        </p:spPr>
        <p:txBody>
          <a:bodyPr wrap="square">
            <a:spAutoFit/>
          </a:bodyPr>
          <a:lstStyle/>
          <a:p>
            <a:r>
              <a:rPr lang="en-US" dirty="0"/>
              <a:t>Compared also with the two-layers convolutional network of Jarret et al (2009)</a:t>
            </a:r>
          </a:p>
        </p:txBody>
      </p:sp>
      <p:sp>
        <p:nvSpPr>
          <p:cNvPr id="7" name="Rectangle 6"/>
          <p:cNvSpPr/>
          <p:nvPr/>
        </p:nvSpPr>
        <p:spPr>
          <a:xfrm>
            <a:off x="5094514" y="3718560"/>
            <a:ext cx="1663337" cy="4021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02908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21073" y="151689"/>
            <a:ext cx="5028749" cy="461665"/>
          </a:xfrm>
          <a:prstGeom prst="rect">
            <a:avLst/>
          </a:prstGeom>
        </p:spPr>
        <p:txBody>
          <a:bodyPr wrap="none">
            <a:spAutoFit/>
          </a:bodyPr>
          <a:lstStyle/>
          <a:p>
            <a:pPr algn="ctr"/>
            <a:r>
              <a:rPr lang="en-US" sz="2400" b="1" dirty="0" smtClean="0">
                <a:latin typeface="Arial" panose="020B0604020202020204" pitchFamily="34" charset="0"/>
                <a:cs typeface="Arial" panose="020B0604020202020204" pitchFamily="34" charset="0"/>
              </a:rPr>
              <a:t>Experiments: Domain Adaptation</a:t>
            </a:r>
            <a:endParaRPr lang="en-US" sz="1400" b="1" dirty="0">
              <a:solidFill>
                <a:srgbClr val="555555"/>
              </a:solidFill>
              <a:latin typeface="Arial" panose="020B0604020202020204" pitchFamily="34" charset="0"/>
              <a:cs typeface="Arial" panose="020B0604020202020204" pitchFamily="34" charset="0"/>
            </a:endParaRPr>
          </a:p>
        </p:txBody>
      </p:sp>
      <p:sp>
        <p:nvSpPr>
          <p:cNvPr id="3" name="Rectangle 2"/>
          <p:cNvSpPr/>
          <p:nvPr/>
        </p:nvSpPr>
        <p:spPr>
          <a:xfrm>
            <a:off x="535576" y="782167"/>
            <a:ext cx="8512629" cy="1477328"/>
          </a:xfrm>
          <a:prstGeom prst="rect">
            <a:avLst/>
          </a:prstGeom>
        </p:spPr>
        <p:txBody>
          <a:bodyPr wrap="square">
            <a:spAutoFit/>
          </a:bodyPr>
          <a:lstStyle/>
          <a:p>
            <a:pPr marL="285750" indent="-285750">
              <a:buFont typeface="Wingdings" panose="05000000000000000000" pitchFamily="2" charset="2"/>
              <a:buChar char="Ø"/>
            </a:pPr>
            <a:r>
              <a:rPr lang="en-US" b="1" dirty="0" smtClean="0">
                <a:solidFill>
                  <a:srgbClr val="000000"/>
                </a:solidFill>
              </a:rPr>
              <a:t>Office</a:t>
            </a:r>
            <a:r>
              <a:rPr lang="en-US" dirty="0" smtClean="0">
                <a:solidFill>
                  <a:srgbClr val="000000"/>
                </a:solidFill>
              </a:rPr>
              <a:t> </a:t>
            </a:r>
            <a:r>
              <a:rPr lang="fi-FI" dirty="0" smtClean="0">
                <a:solidFill>
                  <a:srgbClr val="000000"/>
                </a:solidFill>
              </a:rPr>
              <a:t>dataset </a:t>
            </a:r>
            <a:r>
              <a:rPr lang="fi-FI" dirty="0">
                <a:solidFill>
                  <a:schemeClr val="accent6">
                    <a:lumMod val="60000"/>
                    <a:lumOff val="40000"/>
                  </a:schemeClr>
                </a:solidFill>
              </a:rPr>
              <a:t>(Saenko et al., 2010</a:t>
            </a:r>
            <a:r>
              <a:rPr lang="fi-FI" dirty="0" smtClean="0">
                <a:solidFill>
                  <a:schemeClr val="accent6">
                    <a:lumMod val="60000"/>
                    <a:lumOff val="40000"/>
                  </a:schemeClr>
                </a:solidFill>
              </a:rPr>
              <a:t>), which has 3 domains:</a:t>
            </a:r>
          </a:p>
          <a:p>
            <a:pPr marL="742950" lvl="1" indent="-285750">
              <a:buFont typeface="Calibri" panose="020F0502020204030204" pitchFamily="34" charset="0"/>
              <a:buChar char="−"/>
            </a:pPr>
            <a:r>
              <a:rPr lang="en-US" b="1" i="1" dirty="0" smtClean="0"/>
              <a:t>Amazon</a:t>
            </a:r>
            <a:r>
              <a:rPr lang="en-US" b="1" dirty="0"/>
              <a:t>: </a:t>
            </a:r>
            <a:r>
              <a:rPr lang="en-US" dirty="0"/>
              <a:t>images taken from amazon.com</a:t>
            </a:r>
          </a:p>
          <a:p>
            <a:pPr marL="742950" lvl="1" indent="-285750">
              <a:buFont typeface="Calibri" panose="020F0502020204030204" pitchFamily="34" charset="0"/>
              <a:buChar char="−"/>
            </a:pPr>
            <a:r>
              <a:rPr lang="en-US" b="1" i="1" dirty="0" smtClean="0"/>
              <a:t>Webcam</a:t>
            </a:r>
            <a:r>
              <a:rPr lang="en-US" i="1" dirty="0" smtClean="0"/>
              <a:t> </a:t>
            </a:r>
            <a:r>
              <a:rPr lang="en-US" dirty="0"/>
              <a:t>and </a:t>
            </a:r>
            <a:r>
              <a:rPr lang="en-US" b="1" i="1" dirty="0" err="1"/>
              <a:t>Dsl</a:t>
            </a:r>
            <a:r>
              <a:rPr lang="en-US" b="1" dirty="0" err="1"/>
              <a:t>r</a:t>
            </a:r>
            <a:r>
              <a:rPr lang="en-US" dirty="0"/>
              <a:t>: images taken in office environment using a webcam or SLR camera</a:t>
            </a:r>
            <a:endParaRPr lang="fi-FI" dirty="0" smtClean="0">
              <a:solidFill>
                <a:schemeClr val="accent6">
                  <a:lumMod val="60000"/>
                  <a:lumOff val="40000"/>
                </a:schemeClr>
              </a:solidFill>
            </a:endParaRPr>
          </a:p>
          <a:p>
            <a:endParaRPr lang="en-US" dirty="0">
              <a:solidFill>
                <a:schemeClr val="accent6">
                  <a:lumMod val="60000"/>
                  <a:lumOff val="40000"/>
                </a:schemeClr>
              </a:solidFill>
            </a:endParaRPr>
          </a:p>
        </p:txBody>
      </p:sp>
      <p:sp>
        <p:nvSpPr>
          <p:cNvPr id="19" name="Slide Number Placeholder 18"/>
          <p:cNvSpPr>
            <a:spLocks noGrp="1"/>
          </p:cNvSpPr>
          <p:nvPr>
            <p:ph type="sldNum" sz="quarter" idx="12"/>
          </p:nvPr>
        </p:nvSpPr>
        <p:spPr/>
        <p:txBody>
          <a:bodyPr/>
          <a:lstStyle/>
          <a:p>
            <a:fld id="{76D7EB24-4836-4E83-8457-0C305DF37254}" type="slidenum">
              <a:rPr lang="en-US" smtClean="0"/>
              <a:t>46</a:t>
            </a:fld>
            <a:endParaRPr lang="en-US"/>
          </a:p>
        </p:txBody>
      </p:sp>
      <p:pic>
        <p:nvPicPr>
          <p:cNvPr id="16" name="Picture 15"/>
          <p:cNvPicPr>
            <a:picLocks noChangeAspect="1"/>
          </p:cNvPicPr>
          <p:nvPr/>
        </p:nvPicPr>
        <p:blipFill>
          <a:blip r:embed="rId2"/>
          <a:stretch>
            <a:fillRect/>
          </a:stretch>
        </p:blipFill>
        <p:spPr>
          <a:xfrm>
            <a:off x="631371" y="2905316"/>
            <a:ext cx="8222957" cy="3816160"/>
          </a:xfrm>
          <a:prstGeom prst="rect">
            <a:avLst/>
          </a:prstGeom>
        </p:spPr>
      </p:pic>
      <p:sp>
        <p:nvSpPr>
          <p:cNvPr id="9" name="Rectangle 8"/>
          <p:cNvSpPr/>
          <p:nvPr/>
        </p:nvSpPr>
        <p:spPr>
          <a:xfrm>
            <a:off x="6574972" y="5068389"/>
            <a:ext cx="1062446" cy="2699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261360" y="5473338"/>
            <a:ext cx="1062446" cy="2699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14864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21073" y="151689"/>
            <a:ext cx="5028749" cy="461665"/>
          </a:xfrm>
          <a:prstGeom prst="rect">
            <a:avLst/>
          </a:prstGeom>
        </p:spPr>
        <p:txBody>
          <a:bodyPr wrap="none">
            <a:spAutoFit/>
          </a:bodyPr>
          <a:lstStyle/>
          <a:p>
            <a:pPr algn="ctr"/>
            <a:r>
              <a:rPr lang="en-US" sz="2400" b="1" dirty="0" smtClean="0">
                <a:latin typeface="Arial" panose="020B0604020202020204" pitchFamily="34" charset="0"/>
                <a:cs typeface="Arial" panose="020B0604020202020204" pitchFamily="34" charset="0"/>
              </a:rPr>
              <a:t>Experiments: Domain Adaptation</a:t>
            </a:r>
            <a:endParaRPr lang="en-US" sz="1400" b="1" dirty="0">
              <a:solidFill>
                <a:srgbClr val="555555"/>
              </a:solidFill>
              <a:latin typeface="Arial" panose="020B0604020202020204" pitchFamily="34" charset="0"/>
              <a:cs typeface="Arial" panose="020B0604020202020204" pitchFamily="34" charset="0"/>
            </a:endParaRPr>
          </a:p>
        </p:txBody>
      </p:sp>
      <p:sp>
        <p:nvSpPr>
          <p:cNvPr id="4" name="Rectangle 3"/>
          <p:cNvSpPr/>
          <p:nvPr/>
        </p:nvSpPr>
        <p:spPr>
          <a:xfrm>
            <a:off x="10207241" y="3714912"/>
            <a:ext cx="4572000" cy="1754326"/>
          </a:xfrm>
          <a:prstGeom prst="rect">
            <a:avLst/>
          </a:prstGeom>
        </p:spPr>
        <p:txBody>
          <a:bodyPr>
            <a:spAutoFit/>
          </a:bodyPr>
          <a:lstStyle/>
          <a:p>
            <a:r>
              <a:rPr lang="en-US" dirty="0">
                <a:solidFill>
                  <a:srgbClr val="000000"/>
                </a:solidFill>
                <a:latin typeface="NimbusRomNo9L-Regu"/>
              </a:rPr>
              <a:t>The dataset contains </a:t>
            </a:r>
            <a:r>
              <a:rPr lang="en-US" dirty="0" smtClean="0">
                <a:solidFill>
                  <a:srgbClr val="000000"/>
                </a:solidFill>
                <a:latin typeface="NimbusRomNo9L-Regu"/>
              </a:rPr>
              <a:t>three domains</a:t>
            </a:r>
            <a:r>
              <a:rPr lang="en-US" dirty="0">
                <a:solidFill>
                  <a:srgbClr val="000000"/>
                </a:solidFill>
                <a:latin typeface="NimbusRomNo9L-Regu"/>
              </a:rPr>
              <a:t>: </a:t>
            </a:r>
            <a:r>
              <a:rPr lang="en-US" dirty="0">
                <a:solidFill>
                  <a:srgbClr val="000000"/>
                </a:solidFill>
                <a:latin typeface="NimbusMonL-Regu"/>
              </a:rPr>
              <a:t>Amazon</a:t>
            </a:r>
            <a:r>
              <a:rPr lang="en-US" dirty="0">
                <a:solidFill>
                  <a:srgbClr val="000000"/>
                </a:solidFill>
                <a:latin typeface="NimbusRomNo9L-Regu"/>
              </a:rPr>
              <a:t>, which consists of product images </a:t>
            </a:r>
            <a:r>
              <a:rPr lang="en-US" dirty="0" smtClean="0">
                <a:solidFill>
                  <a:srgbClr val="000000"/>
                </a:solidFill>
                <a:latin typeface="NimbusRomNo9L-Regu"/>
              </a:rPr>
              <a:t>taken from </a:t>
            </a:r>
            <a:r>
              <a:rPr lang="en-US" dirty="0">
                <a:solidFill>
                  <a:srgbClr val="001473"/>
                </a:solidFill>
                <a:latin typeface="NimbusMonL-Regu"/>
              </a:rPr>
              <a:t>amazon.com</a:t>
            </a:r>
            <a:r>
              <a:rPr lang="en-US" dirty="0">
                <a:solidFill>
                  <a:srgbClr val="000000"/>
                </a:solidFill>
                <a:latin typeface="NimbusRomNo9L-Regu"/>
              </a:rPr>
              <a:t>; and </a:t>
            </a:r>
            <a:r>
              <a:rPr lang="en-US" dirty="0">
                <a:solidFill>
                  <a:srgbClr val="000000"/>
                </a:solidFill>
                <a:latin typeface="NimbusMonL-Regu"/>
              </a:rPr>
              <a:t>Webcam </a:t>
            </a:r>
            <a:r>
              <a:rPr lang="en-US" dirty="0">
                <a:solidFill>
                  <a:srgbClr val="000000"/>
                </a:solidFill>
                <a:latin typeface="NimbusRomNo9L-Regu"/>
              </a:rPr>
              <a:t>and </a:t>
            </a:r>
            <a:r>
              <a:rPr lang="en-US" dirty="0" err="1">
                <a:solidFill>
                  <a:srgbClr val="000000"/>
                </a:solidFill>
                <a:latin typeface="NimbusMonL-Regu"/>
              </a:rPr>
              <a:t>Dslr</a:t>
            </a:r>
            <a:r>
              <a:rPr lang="en-US" dirty="0">
                <a:solidFill>
                  <a:srgbClr val="000000"/>
                </a:solidFill>
                <a:latin typeface="NimbusRomNo9L-Regu"/>
              </a:rPr>
              <a:t>, which </a:t>
            </a:r>
            <a:r>
              <a:rPr lang="en-US" dirty="0" smtClean="0">
                <a:solidFill>
                  <a:srgbClr val="000000"/>
                </a:solidFill>
                <a:latin typeface="NimbusRomNo9L-Regu"/>
              </a:rPr>
              <a:t>consists of </a:t>
            </a:r>
            <a:r>
              <a:rPr lang="en-US" dirty="0">
                <a:solidFill>
                  <a:srgbClr val="000000"/>
                </a:solidFill>
                <a:latin typeface="NimbusRomNo9L-Regu"/>
              </a:rPr>
              <a:t>images taken in an office environment using a </a:t>
            </a:r>
            <a:r>
              <a:rPr lang="en-US" dirty="0" smtClean="0">
                <a:solidFill>
                  <a:srgbClr val="000000"/>
                </a:solidFill>
                <a:latin typeface="NimbusRomNo9L-Regu"/>
              </a:rPr>
              <a:t>webcam or </a:t>
            </a:r>
            <a:r>
              <a:rPr lang="en-US" dirty="0">
                <a:solidFill>
                  <a:srgbClr val="000000"/>
                </a:solidFill>
                <a:latin typeface="NimbusRomNo9L-Regu"/>
              </a:rPr>
              <a:t>digital SLR camera, respectively.</a:t>
            </a:r>
            <a:endParaRPr lang="en-US" dirty="0"/>
          </a:p>
        </p:txBody>
      </p:sp>
      <p:pic>
        <p:nvPicPr>
          <p:cNvPr id="10"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572" y="2094662"/>
            <a:ext cx="4756231" cy="4749267"/>
          </a:xfr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9803" y="2029025"/>
            <a:ext cx="4816330" cy="4823290"/>
          </a:xfrm>
          <a:prstGeom prst="rect">
            <a:avLst/>
          </a:prstGeom>
        </p:spPr>
      </p:pic>
      <p:cxnSp>
        <p:nvCxnSpPr>
          <p:cNvPr id="8" name="Straight Connector 7"/>
          <p:cNvCxnSpPr/>
          <p:nvPr/>
        </p:nvCxnSpPr>
        <p:spPr>
          <a:xfrm>
            <a:off x="4789719" y="1941537"/>
            <a:ext cx="0" cy="5147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886615" y="6474597"/>
            <a:ext cx="1588576" cy="369332"/>
          </a:xfrm>
          <a:prstGeom prst="rect">
            <a:avLst/>
          </a:prstGeom>
          <a:noFill/>
        </p:spPr>
        <p:txBody>
          <a:bodyPr wrap="none" rtlCol="0">
            <a:spAutoFit/>
          </a:bodyPr>
          <a:lstStyle/>
          <a:p>
            <a:r>
              <a:rPr lang="en-US" dirty="0" smtClean="0">
                <a:solidFill>
                  <a:srgbClr val="FF0000"/>
                </a:solidFill>
              </a:rPr>
              <a:t>GIST FEATURES</a:t>
            </a:r>
            <a:endParaRPr lang="en-US" dirty="0">
              <a:solidFill>
                <a:srgbClr val="FF0000"/>
              </a:solidFill>
            </a:endParaRPr>
          </a:p>
        </p:txBody>
      </p:sp>
      <p:sp>
        <p:nvSpPr>
          <p:cNvPr id="15" name="TextBox 14"/>
          <p:cNvSpPr txBox="1"/>
          <p:nvPr/>
        </p:nvSpPr>
        <p:spPr>
          <a:xfrm>
            <a:off x="7049822" y="6105265"/>
            <a:ext cx="1867499" cy="369332"/>
          </a:xfrm>
          <a:prstGeom prst="rect">
            <a:avLst/>
          </a:prstGeom>
          <a:noFill/>
        </p:spPr>
        <p:txBody>
          <a:bodyPr wrap="none" rtlCol="0">
            <a:spAutoFit/>
          </a:bodyPr>
          <a:lstStyle/>
          <a:p>
            <a:r>
              <a:rPr lang="en-US" dirty="0" smtClean="0">
                <a:solidFill>
                  <a:srgbClr val="FF0000"/>
                </a:solidFill>
              </a:rPr>
              <a:t>DeCAF</a:t>
            </a:r>
            <a:r>
              <a:rPr lang="en-US" baseline="-25000" dirty="0" smtClean="0">
                <a:solidFill>
                  <a:srgbClr val="FF0000"/>
                </a:solidFill>
              </a:rPr>
              <a:t>6</a:t>
            </a:r>
            <a:r>
              <a:rPr lang="en-US" dirty="0" smtClean="0">
                <a:solidFill>
                  <a:srgbClr val="FF0000"/>
                </a:solidFill>
              </a:rPr>
              <a:t> FEATURES</a:t>
            </a:r>
            <a:endParaRPr lang="en-US" dirty="0">
              <a:solidFill>
                <a:srgbClr val="FF0000"/>
              </a:solidFill>
            </a:endParaRPr>
          </a:p>
        </p:txBody>
      </p:sp>
      <p:sp>
        <p:nvSpPr>
          <p:cNvPr id="19" name="Slide Number Placeholder 18"/>
          <p:cNvSpPr>
            <a:spLocks noGrp="1"/>
          </p:cNvSpPr>
          <p:nvPr>
            <p:ph type="sldNum" sz="quarter" idx="12"/>
          </p:nvPr>
        </p:nvSpPr>
        <p:spPr/>
        <p:txBody>
          <a:bodyPr/>
          <a:lstStyle/>
          <a:p>
            <a:fld id="{76D7EB24-4836-4E83-8457-0C305DF37254}" type="slidenum">
              <a:rPr lang="en-US" smtClean="0"/>
              <a:t>47</a:t>
            </a:fld>
            <a:endParaRPr lang="en-US"/>
          </a:p>
        </p:txBody>
      </p:sp>
      <p:sp>
        <p:nvSpPr>
          <p:cNvPr id="14" name="Rectangle 13"/>
          <p:cNvSpPr/>
          <p:nvPr/>
        </p:nvSpPr>
        <p:spPr>
          <a:xfrm>
            <a:off x="237177" y="887368"/>
            <a:ext cx="9838977" cy="923330"/>
          </a:xfrm>
          <a:prstGeom prst="rect">
            <a:avLst/>
          </a:prstGeom>
        </p:spPr>
        <p:txBody>
          <a:bodyPr wrap="square">
            <a:spAutoFit/>
          </a:bodyPr>
          <a:lstStyle/>
          <a:p>
            <a:pPr marL="285750" indent="-285750">
              <a:buFontTx/>
              <a:buChar char="−"/>
            </a:pPr>
            <a:r>
              <a:rPr lang="en-US" dirty="0" err="1">
                <a:solidFill>
                  <a:srgbClr val="000000"/>
                </a:solidFill>
              </a:rPr>
              <a:t>DeCAF</a:t>
            </a:r>
            <a:r>
              <a:rPr lang="en-US" dirty="0">
                <a:solidFill>
                  <a:srgbClr val="000000"/>
                </a:solidFill>
              </a:rPr>
              <a:t> robust to resolution changes</a:t>
            </a:r>
          </a:p>
          <a:p>
            <a:pPr marL="285750" indent="-285750">
              <a:buFontTx/>
              <a:buChar char="−"/>
            </a:pPr>
            <a:r>
              <a:rPr lang="en-US" dirty="0" err="1">
                <a:solidFill>
                  <a:srgbClr val="000000"/>
                </a:solidFill>
              </a:rPr>
              <a:t>DeCAF</a:t>
            </a:r>
            <a:r>
              <a:rPr lang="en-US" dirty="0">
                <a:solidFill>
                  <a:srgbClr val="000000"/>
                </a:solidFill>
              </a:rPr>
              <a:t> provides better category clustering than SURF</a:t>
            </a:r>
          </a:p>
          <a:p>
            <a:pPr marL="285750" indent="-285750">
              <a:buFontTx/>
              <a:buChar char="−"/>
            </a:pPr>
            <a:r>
              <a:rPr lang="en-US" dirty="0" err="1">
                <a:solidFill>
                  <a:srgbClr val="000000"/>
                </a:solidFill>
              </a:rPr>
              <a:t>DeCAF</a:t>
            </a:r>
            <a:r>
              <a:rPr lang="en-US" dirty="0">
                <a:solidFill>
                  <a:srgbClr val="000000"/>
                </a:solidFill>
              </a:rPr>
              <a:t> clusters same category instances across domains</a:t>
            </a:r>
          </a:p>
        </p:txBody>
      </p:sp>
    </p:spTree>
    <p:extLst>
      <p:ext uri="{BB962C8B-B14F-4D97-AF65-F5344CB8AC3E}">
        <p14:creationId xmlns:p14="http://schemas.microsoft.com/office/powerpoint/2010/main" val="34703340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62525" y="151689"/>
            <a:ext cx="5945859" cy="461665"/>
          </a:xfrm>
          <a:prstGeom prst="rect">
            <a:avLst/>
          </a:prstGeom>
        </p:spPr>
        <p:txBody>
          <a:bodyPr wrap="none">
            <a:spAutoFit/>
          </a:bodyPr>
          <a:lstStyle/>
          <a:p>
            <a:pPr algn="ctr"/>
            <a:r>
              <a:rPr lang="en-US" sz="2400" b="1" dirty="0" smtClean="0">
                <a:latin typeface="Arial" panose="020B0604020202020204" pitchFamily="34" charset="0"/>
                <a:cs typeface="Arial" panose="020B0604020202020204" pitchFamily="34" charset="0"/>
              </a:rPr>
              <a:t>Experiments: Subcategory Recognition</a:t>
            </a:r>
            <a:endParaRPr lang="en-US" sz="1400" b="1" dirty="0">
              <a:solidFill>
                <a:srgbClr val="555555"/>
              </a:solidFill>
              <a:latin typeface="Arial" panose="020B0604020202020204" pitchFamily="34" charset="0"/>
              <a:cs typeface="Arial" panose="020B0604020202020204" pitchFamily="34" charset="0"/>
            </a:endParaRPr>
          </a:p>
        </p:txBody>
      </p:sp>
      <p:sp>
        <p:nvSpPr>
          <p:cNvPr id="2" name="Rectangle 1"/>
          <p:cNvSpPr/>
          <p:nvPr/>
        </p:nvSpPr>
        <p:spPr>
          <a:xfrm>
            <a:off x="426719" y="1784307"/>
            <a:ext cx="3198311" cy="369332"/>
          </a:xfrm>
          <a:prstGeom prst="rect">
            <a:avLst/>
          </a:prstGeom>
        </p:spPr>
        <p:txBody>
          <a:bodyPr wrap="none">
            <a:spAutoFit/>
          </a:bodyPr>
          <a:lstStyle/>
          <a:p>
            <a:r>
              <a:rPr lang="en-US" b="1" dirty="0">
                <a:latin typeface="NimbusRomNo9L-Regu"/>
              </a:rPr>
              <a:t>Caltech-UCSD birds </a:t>
            </a:r>
            <a:r>
              <a:rPr lang="en-US" dirty="0">
                <a:latin typeface="NimbusRomNo9L-Regu"/>
              </a:rPr>
              <a:t>dataset</a:t>
            </a:r>
            <a:endParaRPr lang="en-US" dirty="0"/>
          </a:p>
        </p:txBody>
      </p:sp>
      <p:sp>
        <p:nvSpPr>
          <p:cNvPr id="14" name="Slide Number Placeholder 13"/>
          <p:cNvSpPr>
            <a:spLocks noGrp="1"/>
          </p:cNvSpPr>
          <p:nvPr>
            <p:ph type="sldNum" sz="quarter" idx="12"/>
          </p:nvPr>
        </p:nvSpPr>
        <p:spPr/>
        <p:txBody>
          <a:bodyPr/>
          <a:lstStyle/>
          <a:p>
            <a:fld id="{76D7EB24-4836-4E83-8457-0C305DF37254}" type="slidenum">
              <a:rPr lang="en-US" smtClean="0"/>
              <a:t>48</a:t>
            </a:fld>
            <a:endParaRPr lang="en-US"/>
          </a:p>
        </p:txBody>
      </p:sp>
      <p:sp>
        <p:nvSpPr>
          <p:cNvPr id="7" name="TextBox 6"/>
          <p:cNvSpPr txBox="1"/>
          <p:nvPr/>
        </p:nvSpPr>
        <p:spPr>
          <a:xfrm>
            <a:off x="426720" y="739787"/>
            <a:ext cx="7959634" cy="646331"/>
          </a:xfrm>
          <a:prstGeom prst="rect">
            <a:avLst/>
          </a:prstGeom>
          <a:noFill/>
        </p:spPr>
        <p:txBody>
          <a:bodyPr wrap="square" rtlCol="0">
            <a:spAutoFit/>
          </a:bodyPr>
          <a:lstStyle/>
          <a:p>
            <a:r>
              <a:rPr lang="en-US" b="1" dirty="0"/>
              <a:t>Fine grained recognition </a:t>
            </a:r>
            <a:r>
              <a:rPr lang="en-US" dirty="0" smtClean="0"/>
              <a:t>involves </a:t>
            </a:r>
            <a:r>
              <a:rPr lang="en-US" dirty="0"/>
              <a:t>recognizing subclasses of </a:t>
            </a:r>
            <a:r>
              <a:rPr lang="en-US" dirty="0" smtClean="0"/>
              <a:t>the same </a:t>
            </a:r>
            <a:r>
              <a:rPr lang="en-US" dirty="0"/>
              <a:t>object class such as different bird species, dog </a:t>
            </a:r>
            <a:r>
              <a:rPr lang="en-US" dirty="0" smtClean="0"/>
              <a:t>breeds, flower </a:t>
            </a:r>
            <a:r>
              <a:rPr lang="en-US" dirty="0"/>
              <a:t>types, etc.</a:t>
            </a:r>
          </a:p>
        </p:txBody>
      </p:sp>
      <p:sp>
        <p:nvSpPr>
          <p:cNvPr id="4" name="Rectangle 3"/>
          <p:cNvSpPr/>
          <p:nvPr/>
        </p:nvSpPr>
        <p:spPr>
          <a:xfrm>
            <a:off x="426719" y="2689116"/>
            <a:ext cx="8612506" cy="1200329"/>
          </a:xfrm>
          <a:prstGeom prst="rect">
            <a:avLst/>
          </a:prstGeom>
        </p:spPr>
        <p:txBody>
          <a:bodyPr wrap="square">
            <a:spAutoFit/>
          </a:bodyPr>
          <a:lstStyle/>
          <a:p>
            <a:pPr marL="285750" indent="-285750">
              <a:buFontTx/>
              <a:buChar char="-"/>
            </a:pPr>
            <a:r>
              <a:rPr lang="en-US" dirty="0"/>
              <a:t>First adopt ImageNet-like pipeline, </a:t>
            </a:r>
            <a:r>
              <a:rPr lang="en-US" b="1" dirty="0"/>
              <a:t>DeCAF6 </a:t>
            </a:r>
            <a:r>
              <a:rPr lang="en-US" dirty="0"/>
              <a:t>and a </a:t>
            </a:r>
            <a:r>
              <a:rPr lang="en-US" b="1" dirty="0"/>
              <a:t>multi-class logistic </a:t>
            </a:r>
            <a:r>
              <a:rPr lang="en-US" b="1" dirty="0" smtClean="0"/>
              <a:t>regression</a:t>
            </a:r>
          </a:p>
          <a:p>
            <a:pPr marL="285750" indent="-285750">
              <a:buFontTx/>
              <a:buChar char="-"/>
            </a:pPr>
            <a:endParaRPr lang="en-US" b="1" dirty="0" smtClean="0"/>
          </a:p>
          <a:p>
            <a:pPr marL="285750" indent="-285750">
              <a:buFontTx/>
              <a:buChar char="-"/>
            </a:pPr>
            <a:endParaRPr lang="en-US" dirty="0"/>
          </a:p>
          <a:p>
            <a:pPr marL="285750" indent="-285750">
              <a:buFontTx/>
              <a:buChar char="-"/>
            </a:pPr>
            <a:r>
              <a:rPr lang="fr-FR" dirty="0" smtClean="0"/>
              <a:t>Second </a:t>
            </a:r>
            <a:r>
              <a:rPr lang="fr-FR" dirty="0" err="1"/>
              <a:t>adopt</a:t>
            </a:r>
            <a:r>
              <a:rPr lang="fr-FR" dirty="0"/>
              <a:t> </a:t>
            </a:r>
            <a:r>
              <a:rPr lang="fr-FR" dirty="0" err="1"/>
              <a:t>deformable</a:t>
            </a:r>
            <a:r>
              <a:rPr lang="fr-FR" dirty="0"/>
              <a:t> part </a:t>
            </a:r>
            <a:r>
              <a:rPr lang="fr-FR" dirty="0" err="1"/>
              <a:t>descriptors</a:t>
            </a:r>
            <a:r>
              <a:rPr lang="fr-FR" dirty="0"/>
              <a:t> (DPD) </a:t>
            </a:r>
            <a:r>
              <a:rPr lang="fr-FR" dirty="0" err="1"/>
              <a:t>method</a:t>
            </a:r>
            <a:r>
              <a:rPr lang="fr-FR" dirty="0"/>
              <a:t> </a:t>
            </a:r>
            <a:r>
              <a:rPr lang="fr-FR" dirty="0">
                <a:solidFill>
                  <a:schemeClr val="accent6">
                    <a:lumMod val="60000"/>
                    <a:lumOff val="40000"/>
                  </a:schemeClr>
                </a:solidFill>
              </a:rPr>
              <a:t>[Zhang et al., 2013]</a:t>
            </a:r>
            <a:endParaRPr lang="en-US" dirty="0">
              <a:solidFill>
                <a:schemeClr val="accent6">
                  <a:lumMod val="60000"/>
                  <a:lumOff val="40000"/>
                </a:schemeClr>
              </a:solidFill>
            </a:endParaRPr>
          </a:p>
        </p:txBody>
      </p:sp>
      <p:pic>
        <p:nvPicPr>
          <p:cNvPr id="8" name="Picture 7"/>
          <p:cNvPicPr>
            <a:picLocks noChangeAspect="1"/>
          </p:cNvPicPr>
          <p:nvPr/>
        </p:nvPicPr>
        <p:blipFill>
          <a:blip r:embed="rId2"/>
          <a:stretch>
            <a:fillRect/>
          </a:stretch>
        </p:blipFill>
        <p:spPr>
          <a:xfrm>
            <a:off x="4659637" y="4289980"/>
            <a:ext cx="4126474" cy="1788058"/>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458" y="4423330"/>
            <a:ext cx="2105733" cy="162950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9434" y="4432038"/>
            <a:ext cx="818697" cy="1620798"/>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2614" y="4424855"/>
            <a:ext cx="521949" cy="1605558"/>
          </a:xfrm>
          <a:prstGeom prst="rect">
            <a:avLst/>
          </a:prstGeom>
        </p:spPr>
      </p:pic>
    </p:spTree>
    <p:extLst>
      <p:ext uri="{BB962C8B-B14F-4D97-AF65-F5344CB8AC3E}">
        <p14:creationId xmlns:p14="http://schemas.microsoft.com/office/powerpoint/2010/main" val="24425641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41023" y="151689"/>
            <a:ext cx="4988866" cy="461665"/>
          </a:xfrm>
          <a:prstGeom prst="rect">
            <a:avLst/>
          </a:prstGeom>
        </p:spPr>
        <p:txBody>
          <a:bodyPr wrap="none">
            <a:spAutoFit/>
          </a:bodyPr>
          <a:lstStyle/>
          <a:p>
            <a:pPr algn="ctr"/>
            <a:r>
              <a:rPr lang="en-US" sz="2400" b="1" dirty="0" smtClean="0">
                <a:latin typeface="Arial" panose="020B0604020202020204" pitchFamily="34" charset="0"/>
                <a:cs typeface="Arial" panose="020B0604020202020204" pitchFamily="34" charset="0"/>
              </a:rPr>
              <a:t>Experiments: Scene Recognition</a:t>
            </a:r>
            <a:endParaRPr lang="en-US" sz="1400" b="1" dirty="0">
              <a:solidFill>
                <a:srgbClr val="555555"/>
              </a:solidFill>
              <a:latin typeface="Arial" panose="020B0604020202020204" pitchFamily="34" charset="0"/>
              <a:cs typeface="Arial" panose="020B0604020202020204" pitchFamily="34" charset="0"/>
            </a:endParaRPr>
          </a:p>
        </p:txBody>
      </p:sp>
      <p:sp>
        <p:nvSpPr>
          <p:cNvPr id="7" name="Rectangle 6"/>
          <p:cNvSpPr/>
          <p:nvPr/>
        </p:nvSpPr>
        <p:spPr>
          <a:xfrm>
            <a:off x="1663805" y="1346341"/>
            <a:ext cx="5743302" cy="369332"/>
          </a:xfrm>
          <a:prstGeom prst="rect">
            <a:avLst/>
          </a:prstGeom>
        </p:spPr>
        <p:txBody>
          <a:bodyPr wrap="square">
            <a:spAutoFit/>
          </a:bodyPr>
          <a:lstStyle/>
          <a:p>
            <a:r>
              <a:rPr lang="en-US" b="1" dirty="0">
                <a:latin typeface="NimbusRomNo9L-Regu"/>
              </a:rPr>
              <a:t>SUN-397</a:t>
            </a:r>
            <a:r>
              <a:rPr lang="en-US" dirty="0">
                <a:latin typeface="NimbusRomNo9L-Regu"/>
              </a:rPr>
              <a:t> </a:t>
            </a:r>
            <a:r>
              <a:rPr lang="en-US" dirty="0" smtClean="0">
                <a:latin typeface="NimbusRomNo9L-Regu"/>
              </a:rPr>
              <a:t>large-scale scene recognition database</a:t>
            </a:r>
            <a:endParaRPr lang="en-US" dirty="0"/>
          </a:p>
        </p:txBody>
      </p:sp>
      <p:sp>
        <p:nvSpPr>
          <p:cNvPr id="4" name="Slide Number Placeholder 3"/>
          <p:cNvSpPr>
            <a:spLocks noGrp="1"/>
          </p:cNvSpPr>
          <p:nvPr>
            <p:ph type="sldNum" sz="quarter" idx="12"/>
          </p:nvPr>
        </p:nvSpPr>
        <p:spPr/>
        <p:txBody>
          <a:bodyPr/>
          <a:lstStyle/>
          <a:p>
            <a:fld id="{76D7EB24-4836-4E83-8457-0C305DF37254}" type="slidenum">
              <a:rPr lang="en-US" smtClean="0"/>
              <a:t>49</a:t>
            </a:fld>
            <a:endParaRPr lang="en-US"/>
          </a:p>
        </p:txBody>
      </p:sp>
      <p:pic>
        <p:nvPicPr>
          <p:cNvPr id="8" name="Picture 7"/>
          <p:cNvPicPr>
            <a:picLocks noChangeAspect="1"/>
          </p:cNvPicPr>
          <p:nvPr/>
        </p:nvPicPr>
        <p:blipFill>
          <a:blip r:embed="rId2"/>
          <a:stretch>
            <a:fillRect/>
          </a:stretch>
        </p:blipFill>
        <p:spPr>
          <a:xfrm>
            <a:off x="1521855" y="1994017"/>
            <a:ext cx="5885252" cy="1971841"/>
          </a:xfrm>
          <a:prstGeom prst="rect">
            <a:avLst/>
          </a:prstGeom>
        </p:spPr>
      </p:pic>
      <p:sp>
        <p:nvSpPr>
          <p:cNvPr id="2" name="Rectangle 1"/>
          <p:cNvSpPr/>
          <p:nvPr/>
        </p:nvSpPr>
        <p:spPr>
          <a:xfrm>
            <a:off x="411043" y="729100"/>
            <a:ext cx="4596130" cy="369332"/>
          </a:xfrm>
          <a:prstGeom prst="rect">
            <a:avLst/>
          </a:prstGeom>
        </p:spPr>
        <p:txBody>
          <a:bodyPr wrap="none">
            <a:spAutoFit/>
          </a:bodyPr>
          <a:lstStyle/>
          <a:p>
            <a:r>
              <a:rPr lang="en-US" b="1" dirty="0">
                <a:latin typeface="NimbusRomNo9L-Regu"/>
              </a:rPr>
              <a:t>Goal: </a:t>
            </a:r>
            <a:r>
              <a:rPr lang="en-US" dirty="0">
                <a:latin typeface="NimbusRomNo9L-Regu"/>
              </a:rPr>
              <a:t>classify the scene of the entire image</a:t>
            </a:r>
          </a:p>
        </p:txBody>
      </p:sp>
      <p:sp>
        <p:nvSpPr>
          <p:cNvPr id="3" name="TextBox 2"/>
          <p:cNvSpPr txBox="1"/>
          <p:nvPr/>
        </p:nvSpPr>
        <p:spPr>
          <a:xfrm>
            <a:off x="289015" y="4415131"/>
            <a:ext cx="6994222" cy="369332"/>
          </a:xfrm>
          <a:prstGeom prst="rect">
            <a:avLst/>
          </a:prstGeom>
          <a:noFill/>
        </p:spPr>
        <p:txBody>
          <a:bodyPr wrap="none" rtlCol="0">
            <a:spAutoFit/>
          </a:bodyPr>
          <a:lstStyle/>
          <a:p>
            <a:r>
              <a:rPr lang="en-US" dirty="0">
                <a:latin typeface="NimbusRomNo9L-Regu"/>
              </a:rPr>
              <a:t>Outperforms </a:t>
            </a:r>
            <a:r>
              <a:rPr lang="en-US" dirty="0">
                <a:solidFill>
                  <a:schemeClr val="accent6">
                    <a:lumMod val="60000"/>
                    <a:lumOff val="40000"/>
                  </a:schemeClr>
                </a:solidFill>
                <a:latin typeface="NimbusRomNo9L-Regu"/>
              </a:rPr>
              <a:t>Xiao </a:t>
            </a:r>
            <a:r>
              <a:rPr lang="en-US" dirty="0" err="1">
                <a:solidFill>
                  <a:schemeClr val="accent6">
                    <a:lumMod val="60000"/>
                    <a:lumOff val="40000"/>
                  </a:schemeClr>
                </a:solidFill>
                <a:latin typeface="NimbusRomNo9L-Regu"/>
              </a:rPr>
              <a:t>ed</a:t>
            </a:r>
            <a:r>
              <a:rPr lang="en-US" dirty="0">
                <a:solidFill>
                  <a:schemeClr val="accent6">
                    <a:lumMod val="60000"/>
                    <a:lumOff val="40000"/>
                  </a:schemeClr>
                </a:solidFill>
                <a:latin typeface="NimbusRomNo9L-Regu"/>
              </a:rPr>
              <a:t> al. (2010), </a:t>
            </a:r>
            <a:r>
              <a:rPr lang="en-US" dirty="0">
                <a:latin typeface="NimbusRomNo9L-Regu"/>
              </a:rPr>
              <a:t>the current state-of-the-art method</a:t>
            </a:r>
          </a:p>
        </p:txBody>
      </p:sp>
      <p:sp>
        <p:nvSpPr>
          <p:cNvPr id="6" name="TextBox 5"/>
          <p:cNvSpPr txBox="1"/>
          <p:nvPr/>
        </p:nvSpPr>
        <p:spPr>
          <a:xfrm>
            <a:off x="289015" y="5010814"/>
            <a:ext cx="2287806" cy="369332"/>
          </a:xfrm>
          <a:prstGeom prst="rect">
            <a:avLst/>
          </a:prstGeom>
          <a:noFill/>
        </p:spPr>
        <p:txBody>
          <a:bodyPr wrap="none" rtlCol="0">
            <a:spAutoFit/>
          </a:bodyPr>
          <a:lstStyle/>
          <a:p>
            <a:r>
              <a:rPr lang="en-US" dirty="0" err="1">
                <a:latin typeface="NimbusRomNo9L-Regu"/>
              </a:rPr>
              <a:t>DeCAF</a:t>
            </a:r>
            <a:r>
              <a:rPr lang="en-US" dirty="0">
                <a:latin typeface="NimbusRomNo9L-Regu"/>
              </a:rPr>
              <a:t> demonstrate</a:t>
            </a:r>
          </a:p>
        </p:txBody>
      </p:sp>
      <p:sp>
        <p:nvSpPr>
          <p:cNvPr id="9" name="TextBox 8"/>
          <p:cNvSpPr txBox="1"/>
          <p:nvPr/>
        </p:nvSpPr>
        <p:spPr>
          <a:xfrm>
            <a:off x="411043" y="5463516"/>
            <a:ext cx="8225329" cy="923330"/>
          </a:xfrm>
          <a:prstGeom prst="rect">
            <a:avLst/>
          </a:prstGeom>
          <a:noFill/>
        </p:spPr>
        <p:txBody>
          <a:bodyPr wrap="none" rtlCol="0">
            <a:spAutoFit/>
          </a:bodyPr>
          <a:lstStyle/>
          <a:p>
            <a:pPr marL="285750" indent="-285750">
              <a:buFontTx/>
              <a:buChar char="-"/>
            </a:pPr>
            <a:r>
              <a:rPr lang="en-US" dirty="0" smtClean="0">
                <a:latin typeface="NimbusRomNo9L-Regu"/>
              </a:rPr>
              <a:t>the </a:t>
            </a:r>
            <a:r>
              <a:rPr lang="en-US" dirty="0">
                <a:latin typeface="NimbusRomNo9L-Regu"/>
              </a:rPr>
              <a:t>ability to generalize to other </a:t>
            </a:r>
            <a:r>
              <a:rPr lang="en-US" dirty="0" smtClean="0">
                <a:latin typeface="NimbusRomNo9L-Regu"/>
              </a:rPr>
              <a:t>tasks</a:t>
            </a:r>
          </a:p>
          <a:p>
            <a:endParaRPr lang="en-US" dirty="0">
              <a:latin typeface="NimbusRomNo9L-Regu"/>
            </a:endParaRPr>
          </a:p>
          <a:p>
            <a:r>
              <a:rPr lang="en-US" dirty="0">
                <a:latin typeface="NimbusRomNo9L-Regu"/>
              </a:rPr>
              <a:t>- </a:t>
            </a:r>
            <a:r>
              <a:rPr lang="en-US" dirty="0" smtClean="0">
                <a:latin typeface="NimbusRomNo9L-Regu"/>
              </a:rPr>
              <a:t>   representational </a:t>
            </a:r>
            <a:r>
              <a:rPr lang="en-US" dirty="0">
                <a:latin typeface="NimbusRomNo9L-Regu"/>
              </a:rPr>
              <a:t>power as compared to traditional hand-engineered features</a:t>
            </a:r>
          </a:p>
        </p:txBody>
      </p:sp>
      <p:sp>
        <p:nvSpPr>
          <p:cNvPr id="11" name="Rectangle 10"/>
          <p:cNvSpPr/>
          <p:nvPr/>
        </p:nvSpPr>
        <p:spPr>
          <a:xfrm>
            <a:off x="3831772" y="2596090"/>
            <a:ext cx="1539314" cy="25468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3885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Shape 236"/>
          <p:cNvSpPr/>
          <p:nvPr/>
        </p:nvSpPr>
        <p:spPr>
          <a:xfrm>
            <a:off x="370681" y="452275"/>
            <a:ext cx="1063737" cy="447455"/>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p>
            <a:pPr lvl="0">
              <a:defRPr sz="1800"/>
            </a:pPr>
            <a:r>
              <a:rPr sz="2600"/>
              <a:t>general</a:t>
            </a:r>
          </a:p>
        </p:txBody>
      </p:sp>
      <p:sp>
        <p:nvSpPr>
          <p:cNvPr id="237" name="Shape 237"/>
          <p:cNvSpPr/>
          <p:nvPr/>
        </p:nvSpPr>
        <p:spPr>
          <a:xfrm>
            <a:off x="282234" y="4769550"/>
            <a:ext cx="1053806" cy="447455"/>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p>
            <a:pPr lvl="0">
              <a:defRPr sz="1800"/>
            </a:pPr>
            <a:r>
              <a:rPr sz="2600"/>
              <a:t>specific</a:t>
            </a:r>
          </a:p>
        </p:txBody>
      </p:sp>
      <p:sp>
        <p:nvSpPr>
          <p:cNvPr id="238" name="Shape 238"/>
          <p:cNvSpPr/>
          <p:nvPr/>
        </p:nvSpPr>
        <p:spPr>
          <a:xfrm flipH="1">
            <a:off x="1545771" y="411480"/>
            <a:ext cx="0" cy="5155729"/>
          </a:xfrm>
          <a:prstGeom prst="line">
            <a:avLst/>
          </a:prstGeom>
          <a:ln w="38100">
            <a:solidFill/>
            <a:miter lim="400000"/>
          </a:ln>
        </p:spPr>
        <p:txBody>
          <a:bodyPr lIns="0" tIns="0" rIns="0" bIns="0"/>
          <a:lstStyle/>
          <a:p>
            <a:pPr defTabSz="210998">
              <a:defRPr sz="1200">
                <a:latin typeface="Helvetica"/>
                <a:ea typeface="Helvetica"/>
                <a:cs typeface="Helvetica"/>
                <a:sym typeface="Helvetica"/>
              </a:defRPr>
            </a:pPr>
            <a:endParaRPr/>
          </a:p>
        </p:txBody>
      </p:sp>
      <p:sp>
        <p:nvSpPr>
          <p:cNvPr id="239" name="Shape 239"/>
          <p:cNvSpPr/>
          <p:nvPr/>
        </p:nvSpPr>
        <p:spPr>
          <a:xfrm flipH="1">
            <a:off x="1547125" y="5557500"/>
            <a:ext cx="6803943" cy="2"/>
          </a:xfrm>
          <a:prstGeom prst="line">
            <a:avLst/>
          </a:prstGeom>
          <a:ln w="38100">
            <a:solidFill/>
            <a:miter lim="400000"/>
          </a:ln>
        </p:spPr>
        <p:txBody>
          <a:bodyPr lIns="0" tIns="0" rIns="0" bIns="0"/>
          <a:lstStyle/>
          <a:p>
            <a:pPr defTabSz="210998">
              <a:defRPr sz="1200">
                <a:latin typeface="Helvetica"/>
                <a:ea typeface="Helvetica"/>
                <a:cs typeface="Helvetica"/>
                <a:sym typeface="Helvetica"/>
              </a:defRPr>
            </a:pPr>
            <a:endParaRPr/>
          </a:p>
        </p:txBody>
      </p:sp>
      <p:sp>
        <p:nvSpPr>
          <p:cNvPr id="240" name="Shape 240"/>
          <p:cNvSpPr/>
          <p:nvPr/>
        </p:nvSpPr>
        <p:spPr>
          <a:xfrm>
            <a:off x="7007105" y="3253998"/>
            <a:ext cx="1094909" cy="4"/>
          </a:xfrm>
          <a:prstGeom prst="line">
            <a:avLst/>
          </a:prstGeom>
          <a:solidFill>
            <a:srgbClr val="FFFFFF"/>
          </a:solidFill>
          <a:ln w="25400">
            <a:solidFill>
              <a:srgbClr val="D6D6D6"/>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241" name="Shape 241"/>
          <p:cNvSpPr/>
          <p:nvPr/>
        </p:nvSpPr>
        <p:spPr>
          <a:xfrm>
            <a:off x="6038726" y="2383318"/>
            <a:ext cx="1023203" cy="1743407"/>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FFFFFF"/>
          </a:solidFill>
          <a:ln w="25400">
            <a:solidFill>
              <a:srgbClr val="D6D6D6"/>
            </a:solidFill>
            <a:miter lim="400000"/>
          </a:ln>
        </p:spPr>
        <p:txBody>
          <a:bodyPr lIns="0" tIns="0" rIns="0" bIns="0" anchor="ctr"/>
          <a:lstStyle/>
          <a:p>
            <a:pPr lvl="0">
              <a:defRPr>
                <a:latin typeface="Gill Sans"/>
                <a:ea typeface="Gill Sans"/>
                <a:cs typeface="Gill Sans"/>
                <a:sym typeface="Gill Sans"/>
              </a:defRPr>
            </a:pPr>
            <a:endParaRPr/>
          </a:p>
        </p:txBody>
      </p:sp>
      <p:sp>
        <p:nvSpPr>
          <p:cNvPr id="242" name="Shape 242"/>
          <p:cNvSpPr/>
          <p:nvPr/>
        </p:nvSpPr>
        <p:spPr>
          <a:xfrm flipV="1">
            <a:off x="5970814" y="3252649"/>
            <a:ext cx="209310" cy="2"/>
          </a:xfrm>
          <a:prstGeom prst="line">
            <a:avLst/>
          </a:prstGeom>
          <a:solidFill>
            <a:srgbClr val="FFFFFF"/>
          </a:solidFill>
          <a:ln w="25400">
            <a:solidFill>
              <a:srgbClr val="D6D6D6"/>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243" name="Shape 243"/>
          <p:cNvSpPr/>
          <p:nvPr/>
        </p:nvSpPr>
        <p:spPr>
          <a:xfrm>
            <a:off x="5055168" y="2383318"/>
            <a:ext cx="1023203" cy="1743407"/>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FFFFFF"/>
          </a:solidFill>
          <a:ln w="25400">
            <a:solidFill>
              <a:srgbClr val="D6D6D6"/>
            </a:solidFill>
            <a:miter lim="400000"/>
          </a:ln>
        </p:spPr>
        <p:txBody>
          <a:bodyPr lIns="0" tIns="0" rIns="0" bIns="0" anchor="ctr"/>
          <a:lstStyle/>
          <a:p>
            <a:pPr lvl="0">
              <a:defRPr>
                <a:latin typeface="Gill Sans"/>
                <a:ea typeface="Gill Sans"/>
                <a:cs typeface="Gill Sans"/>
                <a:sym typeface="Gill Sans"/>
              </a:defRPr>
            </a:pPr>
            <a:endParaRPr/>
          </a:p>
        </p:txBody>
      </p:sp>
      <p:sp>
        <p:nvSpPr>
          <p:cNvPr id="244" name="Shape 244"/>
          <p:cNvSpPr/>
          <p:nvPr/>
        </p:nvSpPr>
        <p:spPr>
          <a:xfrm>
            <a:off x="7240851" y="1247503"/>
            <a:ext cx="145713" cy="4010301"/>
          </a:xfrm>
          <a:prstGeom prst="rect">
            <a:avLst/>
          </a:prstGeom>
          <a:solidFill>
            <a:srgbClr val="FFFFFF"/>
          </a:solidFill>
          <a:ln w="25400">
            <a:solidFill>
              <a:srgbClr val="D6D6D6"/>
            </a:solidFill>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45" name="Shape 245"/>
          <p:cNvSpPr/>
          <p:nvPr/>
        </p:nvSpPr>
        <p:spPr>
          <a:xfrm>
            <a:off x="7626998" y="1247503"/>
            <a:ext cx="145713" cy="4010301"/>
          </a:xfrm>
          <a:prstGeom prst="rect">
            <a:avLst/>
          </a:prstGeom>
          <a:solidFill>
            <a:srgbClr val="FFFFFF"/>
          </a:solidFill>
          <a:ln w="25400">
            <a:solidFill>
              <a:srgbClr val="D6D6D6"/>
            </a:solidFill>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46" name="Shape 246"/>
          <p:cNvSpPr/>
          <p:nvPr/>
        </p:nvSpPr>
        <p:spPr>
          <a:xfrm>
            <a:off x="8013134" y="1898412"/>
            <a:ext cx="145713" cy="2708479"/>
          </a:xfrm>
          <a:prstGeom prst="rect">
            <a:avLst/>
          </a:prstGeom>
          <a:solidFill>
            <a:srgbClr val="FFFFFF"/>
          </a:solidFill>
          <a:ln w="25400">
            <a:solidFill>
              <a:srgbClr val="D6D6D6"/>
            </a:solidFill>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47" name="Shape 247"/>
          <p:cNvSpPr/>
          <p:nvPr/>
        </p:nvSpPr>
        <p:spPr>
          <a:xfrm flipV="1">
            <a:off x="4991100" y="3252651"/>
            <a:ext cx="209310" cy="2"/>
          </a:xfrm>
          <a:prstGeom prst="line">
            <a:avLst/>
          </a:prstGeom>
          <a:solidFill>
            <a:srgbClr val="FFFFFF"/>
          </a:solidFill>
          <a:ln w="25400">
            <a:solidFill>
              <a:srgbClr val="D6D6D6"/>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248" name="Shape 248"/>
          <p:cNvSpPr/>
          <p:nvPr/>
        </p:nvSpPr>
        <p:spPr>
          <a:xfrm>
            <a:off x="4065713" y="2380628"/>
            <a:ext cx="1023203" cy="1743407"/>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FFFFFF"/>
          </a:solidFill>
          <a:ln w="25400">
            <a:solidFill>
              <a:srgbClr val="D6D6D6"/>
            </a:solidFill>
            <a:miter lim="400000"/>
          </a:ln>
        </p:spPr>
        <p:txBody>
          <a:bodyPr lIns="0" tIns="0" rIns="0" bIns="0" anchor="ctr"/>
          <a:lstStyle/>
          <a:p>
            <a:pPr lvl="0">
              <a:defRPr>
                <a:latin typeface="Gill Sans"/>
                <a:ea typeface="Gill Sans"/>
                <a:cs typeface="Gill Sans"/>
                <a:sym typeface="Gill Sans"/>
              </a:defRPr>
            </a:pPr>
            <a:endParaRPr/>
          </a:p>
        </p:txBody>
      </p:sp>
      <p:sp>
        <p:nvSpPr>
          <p:cNvPr id="249" name="Shape 249"/>
          <p:cNvSpPr/>
          <p:nvPr/>
        </p:nvSpPr>
        <p:spPr>
          <a:xfrm flipV="1">
            <a:off x="4011386" y="3252651"/>
            <a:ext cx="209310" cy="2"/>
          </a:xfrm>
          <a:prstGeom prst="line">
            <a:avLst/>
          </a:prstGeom>
          <a:solidFill>
            <a:srgbClr val="FFFFFF"/>
          </a:solidFill>
          <a:ln w="25400">
            <a:solidFill>
              <a:srgbClr val="D6D6D6"/>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250" name="Shape 250"/>
          <p:cNvSpPr/>
          <p:nvPr/>
        </p:nvSpPr>
        <p:spPr>
          <a:xfrm>
            <a:off x="2991517" y="2110420"/>
            <a:ext cx="1103644" cy="2291150"/>
          </a:xfrm>
          <a:custGeom>
            <a:avLst/>
            <a:gdLst/>
            <a:ahLst/>
            <a:cxnLst>
              <a:cxn ang="0">
                <a:pos x="wd2" y="hd2"/>
              </a:cxn>
              <a:cxn ang="5400000">
                <a:pos x="wd2" y="hd2"/>
              </a:cxn>
              <a:cxn ang="10800000">
                <a:pos x="wd2" y="hd2"/>
              </a:cxn>
              <a:cxn ang="16200000">
                <a:pos x="wd2" y="hd2"/>
              </a:cxn>
            </a:cxnLst>
            <a:rect l="0" t="0" r="r" b="b"/>
            <a:pathLst>
              <a:path w="21600" h="21600" extrusionOk="0">
                <a:moveTo>
                  <a:pt x="6880" y="8174"/>
                </a:moveTo>
                <a:lnTo>
                  <a:pt x="6880" y="21600"/>
                </a:lnTo>
                <a:lnTo>
                  <a:pt x="0" y="13463"/>
                </a:lnTo>
                <a:lnTo>
                  <a:pt x="0" y="25"/>
                </a:lnTo>
                <a:lnTo>
                  <a:pt x="6880" y="8174"/>
                </a:lnTo>
                <a:lnTo>
                  <a:pt x="0" y="0"/>
                </a:lnTo>
                <a:lnTo>
                  <a:pt x="14716" y="24"/>
                </a:lnTo>
                <a:lnTo>
                  <a:pt x="21600" y="8174"/>
                </a:lnTo>
                <a:lnTo>
                  <a:pt x="6880" y="8174"/>
                </a:lnTo>
                <a:lnTo>
                  <a:pt x="21567" y="8174"/>
                </a:lnTo>
                <a:lnTo>
                  <a:pt x="21567" y="21600"/>
                </a:lnTo>
                <a:lnTo>
                  <a:pt x="6880" y="21600"/>
                </a:lnTo>
                <a:lnTo>
                  <a:pt x="6880" y="8174"/>
                </a:lnTo>
                <a:close/>
              </a:path>
            </a:pathLst>
          </a:custGeom>
          <a:solidFill>
            <a:srgbClr val="FFFFFF"/>
          </a:solidFill>
          <a:ln w="25400">
            <a:solidFill>
              <a:srgbClr val="D6D6D6"/>
            </a:solidFill>
            <a:miter lim="400000"/>
          </a:ln>
        </p:spPr>
        <p:txBody>
          <a:bodyPr lIns="0" tIns="0" rIns="0" bIns="0" anchor="ctr"/>
          <a:lstStyle/>
          <a:p>
            <a:pPr lvl="0">
              <a:defRPr>
                <a:latin typeface="Gill Sans"/>
                <a:ea typeface="Gill Sans"/>
                <a:cs typeface="Gill Sans"/>
                <a:sym typeface="Gill Sans"/>
              </a:defRPr>
            </a:pPr>
            <a:endParaRPr/>
          </a:p>
        </p:txBody>
      </p:sp>
      <p:sp>
        <p:nvSpPr>
          <p:cNvPr id="251" name="Shape 251"/>
          <p:cNvSpPr/>
          <p:nvPr/>
        </p:nvSpPr>
        <p:spPr>
          <a:xfrm flipV="1">
            <a:off x="2977243" y="3252651"/>
            <a:ext cx="209310" cy="2"/>
          </a:xfrm>
          <a:prstGeom prst="line">
            <a:avLst/>
          </a:prstGeom>
          <a:solidFill>
            <a:srgbClr val="FFFFFF"/>
          </a:solidFill>
          <a:ln w="25400">
            <a:solidFill>
              <a:srgbClr val="D6D6D6"/>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252" name="Shape 252"/>
          <p:cNvSpPr/>
          <p:nvPr/>
        </p:nvSpPr>
        <p:spPr>
          <a:xfrm>
            <a:off x="2222538" y="1721310"/>
            <a:ext cx="889102" cy="3064692"/>
          </a:xfrm>
          <a:custGeom>
            <a:avLst/>
            <a:gdLst/>
            <a:ahLst/>
            <a:cxnLst>
              <a:cxn ang="0">
                <a:pos x="wd2" y="hd2"/>
              </a:cxn>
              <a:cxn ang="5400000">
                <a:pos x="wd2" y="hd2"/>
              </a:cxn>
              <a:cxn ang="10800000">
                <a:pos x="wd2" y="hd2"/>
              </a:cxn>
              <a:cxn ang="16200000">
                <a:pos x="wd2" y="hd2"/>
              </a:cxn>
            </a:cxnLst>
            <a:rect l="0" t="0" r="r" b="b"/>
            <a:pathLst>
              <a:path w="21600" h="21600" extrusionOk="0">
                <a:moveTo>
                  <a:pt x="11292" y="8176"/>
                </a:moveTo>
                <a:lnTo>
                  <a:pt x="11390" y="21600"/>
                </a:lnTo>
                <a:lnTo>
                  <a:pt x="0" y="13424"/>
                </a:lnTo>
                <a:lnTo>
                  <a:pt x="0" y="25"/>
                </a:lnTo>
                <a:lnTo>
                  <a:pt x="11292" y="8176"/>
                </a:lnTo>
                <a:lnTo>
                  <a:pt x="0" y="0"/>
                </a:lnTo>
                <a:lnTo>
                  <a:pt x="10262" y="1"/>
                </a:lnTo>
                <a:lnTo>
                  <a:pt x="21558" y="8176"/>
                </a:lnTo>
                <a:lnTo>
                  <a:pt x="11292" y="8176"/>
                </a:lnTo>
                <a:lnTo>
                  <a:pt x="21600" y="8176"/>
                </a:lnTo>
                <a:lnTo>
                  <a:pt x="21558" y="21600"/>
                </a:lnTo>
                <a:lnTo>
                  <a:pt x="11390" y="21600"/>
                </a:lnTo>
                <a:lnTo>
                  <a:pt x="11292" y="8176"/>
                </a:lnTo>
                <a:close/>
              </a:path>
            </a:pathLst>
          </a:custGeom>
          <a:solidFill>
            <a:srgbClr val="FFFFFF"/>
          </a:solidFill>
          <a:ln w="25400">
            <a:solidFill>
              <a:srgbClr val="D6D6D6"/>
            </a:solidFill>
            <a:miter lim="400000"/>
          </a:ln>
        </p:spPr>
        <p:txBody>
          <a:bodyPr lIns="0" tIns="0" rIns="0" bIns="0" anchor="ctr"/>
          <a:lstStyle/>
          <a:p>
            <a:pPr lvl="0">
              <a:defRPr>
                <a:latin typeface="Gill Sans"/>
                <a:ea typeface="Gill Sans"/>
                <a:cs typeface="Gill Sans"/>
                <a:sym typeface="Gill Sans"/>
              </a:defRPr>
            </a:pPr>
            <a:endParaRPr/>
          </a:p>
        </p:txBody>
      </p:sp>
      <p:sp>
        <p:nvSpPr>
          <p:cNvPr id="253" name="Shape 253"/>
          <p:cNvSpPr/>
          <p:nvPr/>
        </p:nvSpPr>
        <p:spPr>
          <a:xfrm flipV="1">
            <a:off x="2324100" y="3252651"/>
            <a:ext cx="209310" cy="2"/>
          </a:xfrm>
          <a:prstGeom prst="line">
            <a:avLst/>
          </a:prstGeom>
          <a:solidFill>
            <a:srgbClr val="FFFFFF"/>
          </a:solidFill>
          <a:ln w="25400">
            <a:solidFill>
              <a:srgbClr val="D6D6D6"/>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254" name="Shape 254"/>
          <p:cNvSpPr/>
          <p:nvPr/>
        </p:nvSpPr>
        <p:spPr>
          <a:xfrm>
            <a:off x="1660071" y="1273713"/>
            <a:ext cx="752376" cy="3957871"/>
          </a:xfrm>
          <a:custGeom>
            <a:avLst/>
            <a:gdLst/>
            <a:ahLst/>
            <a:cxnLst>
              <a:cxn ang="0">
                <a:pos x="wd2" y="hd2"/>
              </a:cxn>
              <a:cxn ang="5400000">
                <a:pos x="wd2" y="hd2"/>
              </a:cxn>
              <a:cxn ang="10800000">
                <a:pos x="wd2" y="hd2"/>
              </a:cxn>
              <a:cxn ang="16200000">
                <a:pos x="wd2" y="hd2"/>
              </a:cxn>
            </a:cxnLst>
            <a:rect l="0" t="0" r="r" b="b"/>
            <a:pathLst>
              <a:path w="21600" h="21600" extrusionOk="0">
                <a:moveTo>
                  <a:pt x="17361" y="8201"/>
                </a:moveTo>
                <a:lnTo>
                  <a:pt x="17361" y="21600"/>
                </a:lnTo>
                <a:lnTo>
                  <a:pt x="0" y="13424"/>
                </a:lnTo>
                <a:lnTo>
                  <a:pt x="0" y="25"/>
                </a:lnTo>
                <a:lnTo>
                  <a:pt x="17361" y="8201"/>
                </a:lnTo>
                <a:lnTo>
                  <a:pt x="0" y="0"/>
                </a:lnTo>
                <a:lnTo>
                  <a:pt x="4174" y="0"/>
                </a:lnTo>
                <a:lnTo>
                  <a:pt x="21600" y="8201"/>
                </a:lnTo>
                <a:lnTo>
                  <a:pt x="17361" y="8201"/>
                </a:lnTo>
                <a:lnTo>
                  <a:pt x="21544" y="8201"/>
                </a:lnTo>
                <a:lnTo>
                  <a:pt x="21544" y="21600"/>
                </a:lnTo>
                <a:lnTo>
                  <a:pt x="17361" y="21600"/>
                </a:lnTo>
                <a:lnTo>
                  <a:pt x="17361" y="8201"/>
                </a:lnTo>
                <a:close/>
              </a:path>
            </a:pathLst>
          </a:custGeom>
          <a:solidFill>
            <a:srgbClr val="FFFFFF"/>
          </a:solidFill>
          <a:ln w="25400">
            <a:solidFill>
              <a:srgbClr val="D6D6D6"/>
            </a:solidFill>
            <a:miter lim="400000"/>
          </a:ln>
        </p:spPr>
        <p:txBody>
          <a:bodyPr lIns="0" tIns="0" rIns="0" bIns="0" anchor="ctr"/>
          <a:lstStyle/>
          <a:p>
            <a:pPr lvl="0">
              <a:defRPr>
                <a:latin typeface="Gill Sans"/>
                <a:ea typeface="Gill Sans"/>
                <a:cs typeface="Gill Sans"/>
                <a:sym typeface="Gill Sans"/>
              </a:defRPr>
            </a:pPr>
            <a:endParaRPr/>
          </a:p>
        </p:txBody>
      </p:sp>
      <p:sp>
        <p:nvSpPr>
          <p:cNvPr id="255" name="Shape 255"/>
          <p:cNvSpPr/>
          <p:nvPr/>
        </p:nvSpPr>
        <p:spPr>
          <a:xfrm>
            <a:off x="3976301" y="5710075"/>
            <a:ext cx="1932477" cy="447455"/>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p>
            <a:pPr lvl="0">
              <a:defRPr sz="1800"/>
            </a:pPr>
            <a:r>
              <a:rPr sz="2600"/>
              <a:t>Layer number</a:t>
            </a:r>
          </a:p>
        </p:txBody>
      </p:sp>
      <p:grpSp>
        <p:nvGrpSpPr>
          <p:cNvPr id="260" name="Group 260"/>
          <p:cNvGrpSpPr/>
          <p:nvPr/>
        </p:nvGrpSpPr>
        <p:grpSpPr>
          <a:xfrm>
            <a:off x="2035629" y="807222"/>
            <a:ext cx="5932370" cy="4094979"/>
            <a:chOff x="0" y="0"/>
            <a:chExt cx="13842197" cy="7962457"/>
          </a:xfrm>
        </p:grpSpPr>
        <p:sp>
          <p:nvSpPr>
            <p:cNvPr id="256" name="Shape 256"/>
            <p:cNvSpPr/>
            <p:nvPr/>
          </p:nvSpPr>
          <p:spPr>
            <a:xfrm>
              <a:off x="2058618" y="2077432"/>
              <a:ext cx="1404088" cy="14562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9000"/>
              </a:lvl1pPr>
            </a:lstStyle>
            <a:p>
              <a:pPr lvl="0">
                <a:defRPr sz="1800"/>
              </a:pPr>
              <a:r>
                <a:rPr sz="4200"/>
                <a:t>??</a:t>
              </a:r>
            </a:p>
          </p:txBody>
        </p:sp>
        <p:sp>
          <p:nvSpPr>
            <p:cNvPr id="257" name="Shape 257"/>
            <p:cNvSpPr/>
            <p:nvPr/>
          </p:nvSpPr>
          <p:spPr>
            <a:xfrm>
              <a:off x="0" y="0"/>
              <a:ext cx="13842197" cy="79624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962" y="1019"/>
                    <a:pt x="5319" y="1882"/>
                    <a:pt x="6458" y="3519"/>
                  </a:cubicBezTo>
                  <a:cubicBezTo>
                    <a:pt x="7597" y="5157"/>
                    <a:pt x="9652" y="12620"/>
                    <a:pt x="10509" y="14182"/>
                  </a:cubicBezTo>
                  <a:cubicBezTo>
                    <a:pt x="11366" y="15744"/>
                    <a:pt x="15068" y="19564"/>
                    <a:pt x="16705" y="19765"/>
                  </a:cubicBezTo>
                  <a:cubicBezTo>
                    <a:pt x="18342" y="19967"/>
                    <a:pt x="20549" y="20742"/>
                    <a:pt x="21600" y="21600"/>
                  </a:cubicBezTo>
                </a:path>
              </a:pathLst>
            </a:custGeom>
            <a:noFill/>
            <a:ln w="63500" cap="flat">
              <a:solidFill>
                <a:srgbClr val="000000"/>
              </a:solidFill>
              <a:custDash>
                <a:ds d="200000" sp="200000"/>
              </a:custDash>
              <a:miter lim="400000"/>
            </a:ln>
            <a:effectLst/>
          </p:spPr>
          <p:txBody>
            <a:bodyPr wrap="square" lIns="0" tIns="0" rIns="0" bIns="0" numCol="1" anchor="ctr">
              <a:noAutofit/>
            </a:bodyPr>
            <a:lstStyle/>
            <a:p>
              <a:pPr lvl="0">
                <a:defRPr>
                  <a:latin typeface="Gill Sans"/>
                  <a:ea typeface="Gill Sans"/>
                  <a:cs typeface="Gill Sans"/>
                  <a:sym typeface="Gill Sans"/>
                </a:defRPr>
              </a:pPr>
              <a:endParaRPr/>
            </a:p>
          </p:txBody>
        </p:sp>
        <p:sp>
          <p:nvSpPr>
            <p:cNvPr id="258" name="Shape 258"/>
            <p:cNvSpPr/>
            <p:nvPr/>
          </p:nvSpPr>
          <p:spPr>
            <a:xfrm>
              <a:off x="6718299" y="2026634"/>
              <a:ext cx="1404088" cy="14562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9000"/>
              </a:lvl1pPr>
            </a:lstStyle>
            <a:p>
              <a:pPr lvl="0">
                <a:defRPr sz="1800"/>
              </a:pPr>
              <a:r>
                <a:rPr sz="4200"/>
                <a:t>??</a:t>
              </a:r>
            </a:p>
          </p:txBody>
        </p:sp>
        <p:sp>
          <p:nvSpPr>
            <p:cNvPr id="259" name="Shape 259"/>
            <p:cNvSpPr/>
            <p:nvPr/>
          </p:nvSpPr>
          <p:spPr>
            <a:xfrm>
              <a:off x="9982199" y="5252431"/>
              <a:ext cx="1404088" cy="14562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9000"/>
              </a:lvl1pPr>
            </a:lstStyle>
            <a:p>
              <a:pPr lvl="0">
                <a:defRPr sz="1800"/>
              </a:pPr>
              <a:r>
                <a:rPr sz="4200"/>
                <a:t>??</a:t>
              </a:r>
            </a:p>
          </p:txBody>
        </p:sp>
      </p:grpSp>
      <p:grpSp>
        <p:nvGrpSpPr>
          <p:cNvPr id="263" name="Group 263"/>
          <p:cNvGrpSpPr/>
          <p:nvPr/>
        </p:nvGrpSpPr>
        <p:grpSpPr>
          <a:xfrm>
            <a:off x="7867899" y="3990813"/>
            <a:ext cx="670293" cy="1162486"/>
            <a:chOff x="0" y="-22443"/>
            <a:chExt cx="1564014" cy="2260387"/>
          </a:xfrm>
        </p:grpSpPr>
        <p:sp>
          <p:nvSpPr>
            <p:cNvPr id="261" name="Shape 261"/>
            <p:cNvSpPr/>
            <p:nvPr/>
          </p:nvSpPr>
          <p:spPr>
            <a:xfrm>
              <a:off x="183568" y="1602943"/>
              <a:ext cx="635001" cy="635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8F00"/>
            </a:solidFill>
            <a:ln w="63500" cap="flat">
              <a:solidFill>
                <a:srgbClr val="000000"/>
              </a:solidFill>
              <a:prstDash val="solid"/>
              <a:miter lim="400000"/>
            </a:ln>
            <a:effectLst/>
          </p:spPr>
          <p:txBody>
            <a:bodyPr wrap="square" lIns="0" tIns="0" rIns="0" bIns="0" numCol="1" anchor="ctr">
              <a:noAutofit/>
            </a:bodyP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62" name="Shape 262"/>
            <p:cNvSpPr/>
            <p:nvPr/>
          </p:nvSpPr>
          <p:spPr>
            <a:xfrm>
              <a:off x="0" y="-22443"/>
              <a:ext cx="1564014" cy="97747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a:solidFill>
                    <a:srgbClr val="008F00"/>
                  </a:solidFill>
                </a:defRPr>
              </a:lvl1pPr>
            </a:lstStyle>
            <a:p>
              <a:pPr lvl="0">
                <a:defRPr sz="1800">
                  <a:solidFill>
                    <a:srgbClr val="000000"/>
                  </a:solidFill>
                </a:defRPr>
              </a:pPr>
              <a:r>
                <a:rPr sz="2600"/>
                <a:t>Lion</a:t>
              </a:r>
            </a:p>
          </p:txBody>
        </p:sp>
      </p:grpSp>
      <p:sp>
        <p:nvSpPr>
          <p:cNvPr id="264" name="Shape 264"/>
          <p:cNvSpPr/>
          <p:nvPr/>
        </p:nvSpPr>
        <p:spPr>
          <a:xfrm>
            <a:off x="2035629" y="679268"/>
            <a:ext cx="6005095" cy="41974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950" y="994"/>
                  <a:pt x="12461" y="1275"/>
                  <a:pt x="14997" y="4773"/>
                </a:cubicBezTo>
                <a:cubicBezTo>
                  <a:pt x="17343" y="8008"/>
                  <a:pt x="21228" y="18586"/>
                  <a:pt x="21600" y="21600"/>
                </a:cubicBezTo>
              </a:path>
            </a:pathLst>
          </a:custGeom>
          <a:ln w="63500">
            <a:solidFill/>
            <a:custDash>
              <a:ds d="200000" sp="200000"/>
            </a:custDash>
            <a:miter lim="400000"/>
          </a:ln>
        </p:spPr>
        <p:txBody>
          <a:bodyPr lIns="0" tIns="0" rIns="0" bIns="0" anchor="ctr"/>
          <a:lstStyle/>
          <a:p>
            <a:pPr lvl="0">
              <a:defRPr>
                <a:latin typeface="Gill Sans"/>
                <a:ea typeface="Gill Sans"/>
                <a:cs typeface="Gill Sans"/>
                <a:sym typeface="Gill Sans"/>
              </a:defRPr>
            </a:pPr>
            <a:endParaRPr/>
          </a:p>
        </p:txBody>
      </p:sp>
      <p:sp>
        <p:nvSpPr>
          <p:cNvPr id="265" name="Shape 265"/>
          <p:cNvSpPr/>
          <p:nvPr/>
        </p:nvSpPr>
        <p:spPr>
          <a:xfrm>
            <a:off x="1948156" y="790704"/>
            <a:ext cx="6049234" cy="4205840"/>
          </a:xfrm>
          <a:custGeom>
            <a:avLst/>
            <a:gdLst/>
            <a:ahLst/>
            <a:cxnLst>
              <a:cxn ang="0">
                <a:pos x="wd2" y="hd2"/>
              </a:cxn>
              <a:cxn ang="5400000">
                <a:pos x="wd2" y="hd2"/>
              </a:cxn>
              <a:cxn ang="10800000">
                <a:pos x="wd2" y="hd2"/>
              </a:cxn>
              <a:cxn ang="16200000">
                <a:pos x="wd2" y="hd2"/>
              </a:cxn>
            </a:cxnLst>
            <a:rect l="0" t="0" r="r" b="b"/>
            <a:pathLst>
              <a:path w="21600" h="21598" extrusionOk="0">
                <a:moveTo>
                  <a:pt x="0" y="0"/>
                </a:moveTo>
                <a:cubicBezTo>
                  <a:pt x="888" y="1915"/>
                  <a:pt x="1676" y="13057"/>
                  <a:pt x="4193" y="16548"/>
                </a:cubicBezTo>
                <a:cubicBezTo>
                  <a:pt x="6523" y="19776"/>
                  <a:pt x="19241" y="21600"/>
                  <a:pt x="21600" y="21598"/>
                </a:cubicBezTo>
              </a:path>
            </a:pathLst>
          </a:custGeom>
          <a:ln w="63500">
            <a:solidFill/>
            <a:custDash>
              <a:ds d="200000" sp="200000"/>
            </a:custDash>
            <a:miter lim="400000"/>
          </a:ln>
        </p:spPr>
        <p:txBody>
          <a:bodyPr lIns="0" tIns="0" rIns="0" bIns="0" anchor="ctr"/>
          <a:lstStyle/>
          <a:p>
            <a:pPr lvl="0">
              <a:defRPr>
                <a:latin typeface="Gill Sans"/>
                <a:ea typeface="Gill Sans"/>
                <a:cs typeface="Gill Sans"/>
                <a:sym typeface="Gill Sans"/>
              </a:defRPr>
            </a:pPr>
            <a:endParaRPr/>
          </a:p>
        </p:txBody>
      </p:sp>
      <p:grpSp>
        <p:nvGrpSpPr>
          <p:cNvPr id="268" name="Group 268"/>
          <p:cNvGrpSpPr/>
          <p:nvPr/>
        </p:nvGrpSpPr>
        <p:grpSpPr>
          <a:xfrm>
            <a:off x="1616528" y="509452"/>
            <a:ext cx="1145529" cy="2201091"/>
            <a:chOff x="0" y="0"/>
            <a:chExt cx="2672900" cy="4279899"/>
          </a:xfrm>
        </p:grpSpPr>
        <p:sp>
          <p:nvSpPr>
            <p:cNvPr id="266" name="Shape 266"/>
            <p:cNvSpPr/>
            <p:nvPr/>
          </p:nvSpPr>
          <p:spPr>
            <a:xfrm>
              <a:off x="419100" y="0"/>
              <a:ext cx="635001" cy="635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8F00"/>
            </a:solidFill>
            <a:ln w="63500" cap="flat">
              <a:solidFill>
                <a:srgbClr val="000000"/>
              </a:solidFill>
              <a:prstDash val="solid"/>
              <a:miter lim="400000"/>
            </a:ln>
            <a:effectLst/>
          </p:spPr>
          <p:txBody>
            <a:bodyPr wrap="square" lIns="0" tIns="0" rIns="0" bIns="0" numCol="1" anchor="ctr">
              <a:noAutofit/>
            </a:bodyP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pic>
          <p:nvPicPr>
            <p:cNvPr id="267" name="my_gabor.png"/>
            <p:cNvPicPr/>
            <p:nvPr/>
          </p:nvPicPr>
          <p:blipFill>
            <a:blip r:embed="rId3">
              <a:extLst/>
            </a:blip>
            <a:stretch>
              <a:fillRect/>
            </a:stretch>
          </p:blipFill>
          <p:spPr>
            <a:xfrm>
              <a:off x="0" y="1612900"/>
              <a:ext cx="2672901" cy="2667000"/>
            </a:xfrm>
            <a:prstGeom prst="rect">
              <a:avLst/>
            </a:prstGeom>
            <a:ln w="12700" cap="flat">
              <a:noFill/>
              <a:miter lim="400000"/>
            </a:ln>
            <a:effectLst/>
          </p:spPr>
        </p:pic>
      </p:grpSp>
      <p:grpSp>
        <p:nvGrpSpPr>
          <p:cNvPr id="271" name="Group 271"/>
          <p:cNvGrpSpPr/>
          <p:nvPr/>
        </p:nvGrpSpPr>
        <p:grpSpPr>
          <a:xfrm>
            <a:off x="1505177" y="1306425"/>
            <a:ext cx="6286501" cy="3435532"/>
            <a:chOff x="-37211" y="210926"/>
            <a:chExt cx="14668501" cy="6680201"/>
          </a:xfrm>
        </p:grpSpPr>
        <p:pic>
          <p:nvPicPr>
            <p:cNvPr id="269" name="Picture 268"/>
            <p:cNvPicPr/>
            <p:nvPr/>
          </p:nvPicPr>
          <p:blipFill>
            <a:blip r:embed="rId4">
              <a:extLst/>
            </a:blip>
            <a:stretch>
              <a:fillRect/>
            </a:stretch>
          </p:blipFill>
          <p:spPr>
            <a:xfrm rot="21428677">
              <a:off x="-37211" y="210926"/>
              <a:ext cx="14668501" cy="6680201"/>
            </a:xfrm>
            <a:prstGeom prst="rect">
              <a:avLst/>
            </a:prstGeom>
            <a:effectLst>
              <a:outerShdw blurRad="38100" dist="12700" dir="5400000" rotWithShape="0">
                <a:srgbClr val="000000">
                  <a:alpha val="50000"/>
                </a:srgbClr>
              </a:outerShdw>
            </a:effectLst>
          </p:spPr>
        </p:pic>
        <p:sp>
          <p:nvSpPr>
            <p:cNvPr id="270" name="Shape 270"/>
            <p:cNvSpPr/>
            <p:nvPr/>
          </p:nvSpPr>
          <p:spPr>
            <a:xfrm rot="21428677">
              <a:off x="57053" y="462586"/>
              <a:ext cx="14300201" cy="253345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lvl="0">
                <a:defRPr sz="1800"/>
              </a:pPr>
              <a:r>
                <a:rPr sz="2600" dirty="0">
                  <a:solidFill>
                    <a:srgbClr val="FF2600"/>
                  </a:solidFill>
                </a:rPr>
                <a:t>Main </a:t>
              </a:r>
              <a:r>
                <a:rPr sz="2600" dirty="0" smtClean="0">
                  <a:solidFill>
                    <a:srgbClr val="FF2600"/>
                  </a:solidFill>
                </a:rPr>
                <a:t>idea</a:t>
              </a:r>
              <a:r>
                <a:rPr lang="en-US" sz="2600" dirty="0" smtClean="0">
                  <a:solidFill>
                    <a:srgbClr val="FF2600"/>
                  </a:solidFill>
                </a:rPr>
                <a:t> of this paper:</a:t>
              </a:r>
              <a:endParaRPr sz="2600" dirty="0" smtClean="0">
                <a:solidFill>
                  <a:srgbClr val="FF2600"/>
                </a:solidFill>
              </a:endParaRPr>
            </a:p>
            <a:p>
              <a:pPr lvl="0">
                <a:defRPr sz="1800"/>
              </a:pPr>
              <a:r>
                <a:rPr sz="2600" dirty="0" smtClean="0">
                  <a:solidFill>
                    <a:srgbClr val="FF2600"/>
                  </a:solidFill>
                </a:rPr>
                <a:t>Quantify the </a:t>
              </a:r>
              <a:r>
                <a:rPr sz="2600" i="1" dirty="0" smtClean="0">
                  <a:solidFill>
                    <a:srgbClr val="FF2600"/>
                  </a:solidFill>
                </a:rPr>
                <a:t>general</a:t>
              </a:r>
              <a:r>
                <a:rPr sz="2600" dirty="0" smtClean="0">
                  <a:solidFill>
                    <a:srgbClr val="FF2600"/>
                  </a:solidFill>
                </a:rPr>
                <a:t> to </a:t>
              </a:r>
              <a:r>
                <a:rPr sz="2600" i="1" dirty="0" smtClean="0">
                  <a:solidFill>
                    <a:srgbClr val="FF2600"/>
                  </a:solidFill>
                </a:rPr>
                <a:t>specific</a:t>
              </a:r>
              <a:r>
                <a:rPr sz="2600" dirty="0" smtClean="0">
                  <a:solidFill>
                    <a:srgbClr val="FF2600"/>
                  </a:solidFill>
                </a:rPr>
                <a:t> transition</a:t>
              </a:r>
            </a:p>
            <a:p>
              <a:pPr lvl="0">
                <a:defRPr sz="1800"/>
              </a:pPr>
              <a:r>
                <a:rPr sz="2600" dirty="0" smtClean="0">
                  <a:solidFill>
                    <a:srgbClr val="FF2600"/>
                  </a:solidFill>
                </a:rPr>
                <a:t>by using transfer learning.</a:t>
              </a:r>
              <a:endParaRPr sz="2600" dirty="0">
                <a:solidFill>
                  <a:srgbClr val="FF2600"/>
                </a:solidFill>
              </a:endParaRPr>
            </a:p>
          </p:txBody>
        </p:sp>
      </p:grpSp>
      <p:sp>
        <p:nvSpPr>
          <p:cNvPr id="2" name="Footer Placeholder 1"/>
          <p:cNvSpPr>
            <a:spLocks noGrp="1"/>
          </p:cNvSpPr>
          <p:nvPr>
            <p:ph type="ftr" sz="quarter" idx="11"/>
          </p:nvPr>
        </p:nvSpPr>
        <p:spPr/>
        <p:txBody>
          <a:bodyPr/>
          <a:lstStyle/>
          <a:p>
            <a:r>
              <a:rPr lang="en-US" smtClean="0"/>
              <a:t>slide credit Jason Yosinski</a:t>
            </a:r>
            <a:endParaRPr lang="en-US"/>
          </a:p>
        </p:txBody>
      </p:sp>
    </p:spTree>
    <p:extLst>
      <p:ext uri="{BB962C8B-B14F-4D97-AF65-F5344CB8AC3E}">
        <p14:creationId xmlns:p14="http://schemas.microsoft.com/office/powerpoint/2010/main" val="4282904746"/>
      </p:ext>
    </p:extLst>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2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2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2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animBg="1" advAuto="0"/>
      <p:bldP spid="263" grpId="0" animBg="1" advAuto="0"/>
      <p:bldP spid="264" grpId="0" animBg="1" advAuto="0"/>
      <p:bldP spid="265" grpId="0" animBg="1" advAuto="0"/>
      <p:bldP spid="268" grpId="0" animBg="1" advAuto="0"/>
      <p:bldP spid="271" grpId="0" animBg="1" advAuto="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240" y="2199534"/>
            <a:ext cx="7673486" cy="1882536"/>
          </a:xfrm>
          <a:prstGeom prst="rect">
            <a:avLst/>
          </a:prstGeom>
        </p:spPr>
      </p:pic>
      <p:sp>
        <p:nvSpPr>
          <p:cNvPr id="2" name="Rectangle 1"/>
          <p:cNvSpPr/>
          <p:nvPr/>
        </p:nvSpPr>
        <p:spPr>
          <a:xfrm>
            <a:off x="815120" y="5252232"/>
            <a:ext cx="7853029" cy="646331"/>
          </a:xfrm>
          <a:prstGeom prst="rect">
            <a:avLst/>
          </a:prstGeom>
        </p:spPr>
        <p:txBody>
          <a:bodyPr wrap="square">
            <a:spAutoFit/>
          </a:bodyPr>
          <a:lstStyle/>
          <a:p>
            <a:r>
              <a:rPr lang="en-US" b="1" dirty="0">
                <a:solidFill>
                  <a:srgbClr val="000000"/>
                </a:solidFill>
                <a:latin typeface="NimbusRomNo9L-Regu"/>
              </a:rPr>
              <a:t>CNN representation </a:t>
            </a:r>
            <a:r>
              <a:rPr lang="en-US" dirty="0">
                <a:solidFill>
                  <a:srgbClr val="000000"/>
                </a:solidFill>
                <a:latin typeface="NimbusRomNo9L-Regu"/>
              </a:rPr>
              <a:t>replaces pipelines of service-oriented architecture </a:t>
            </a:r>
            <a:r>
              <a:rPr lang="en-US" dirty="0" smtClean="0">
                <a:solidFill>
                  <a:srgbClr val="000000"/>
                </a:solidFill>
                <a:latin typeface="NimbusRomNo9L-Regu"/>
              </a:rPr>
              <a:t>(</a:t>
            </a:r>
            <a:r>
              <a:rPr lang="en-US" dirty="0" err="1" smtClean="0">
                <a:solidFill>
                  <a:srgbClr val="000000"/>
                </a:solidFill>
                <a:latin typeface="NimbusRomNo9L-Regu"/>
              </a:rPr>
              <a:t>s.o.a</a:t>
            </a:r>
            <a:r>
              <a:rPr lang="en-US" dirty="0" smtClean="0">
                <a:solidFill>
                  <a:srgbClr val="000000"/>
                </a:solidFill>
                <a:latin typeface="NimbusRomNo9L-Regu"/>
              </a:rPr>
              <a:t>) </a:t>
            </a:r>
            <a:r>
              <a:rPr lang="en-US" dirty="0">
                <a:solidFill>
                  <a:srgbClr val="000000"/>
                </a:solidFill>
                <a:latin typeface="NimbusRomNo9L-Regu"/>
              </a:rPr>
              <a:t>methods and achieve better results. </a:t>
            </a:r>
          </a:p>
        </p:txBody>
      </p:sp>
      <p:sp>
        <p:nvSpPr>
          <p:cNvPr id="3" name="Rectangle 2"/>
          <p:cNvSpPr/>
          <p:nvPr/>
        </p:nvSpPr>
        <p:spPr>
          <a:xfrm>
            <a:off x="815120" y="796644"/>
            <a:ext cx="7646817" cy="646331"/>
          </a:xfrm>
          <a:prstGeom prst="rect">
            <a:avLst/>
          </a:prstGeom>
        </p:spPr>
        <p:txBody>
          <a:bodyPr wrap="square">
            <a:spAutoFit/>
          </a:bodyPr>
          <a:lstStyle/>
          <a:p>
            <a:r>
              <a:rPr lang="en-US" dirty="0" smtClean="0">
                <a:latin typeface="NimbusRomNo9L-Regu"/>
              </a:rPr>
              <a:t>Are the features extracted </a:t>
            </a:r>
            <a:r>
              <a:rPr lang="en-US" dirty="0">
                <a:latin typeface="NimbusRomNo9L-Regu"/>
              </a:rPr>
              <a:t>by a deep network </a:t>
            </a:r>
            <a:r>
              <a:rPr lang="en-US" dirty="0" smtClean="0">
                <a:latin typeface="NimbusRomNo9L-Regu"/>
              </a:rPr>
              <a:t>could </a:t>
            </a:r>
            <a:r>
              <a:rPr lang="en-US" dirty="0">
                <a:latin typeface="NimbusRomNo9L-Regu"/>
              </a:rPr>
              <a:t>be exploited for a </a:t>
            </a:r>
            <a:r>
              <a:rPr lang="en-US" dirty="0" smtClean="0">
                <a:latin typeface="NimbusRomNo9L-Regu"/>
              </a:rPr>
              <a:t>wide variety </a:t>
            </a:r>
            <a:r>
              <a:rPr lang="en-US" dirty="0">
                <a:latin typeface="NimbusRomNo9L-Regu"/>
              </a:rPr>
              <a:t>of vision </a:t>
            </a:r>
            <a:r>
              <a:rPr lang="en-US" dirty="0" smtClean="0">
                <a:latin typeface="NimbusRomNo9L-Regu"/>
              </a:rPr>
              <a:t>tasks?</a:t>
            </a:r>
            <a:endParaRPr lang="en-US" dirty="0"/>
          </a:p>
        </p:txBody>
      </p:sp>
      <p:sp>
        <p:nvSpPr>
          <p:cNvPr id="6" name="Slide Number Placeholder 5"/>
          <p:cNvSpPr>
            <a:spLocks noGrp="1"/>
          </p:cNvSpPr>
          <p:nvPr>
            <p:ph type="sldNum" sz="quarter" idx="12"/>
          </p:nvPr>
        </p:nvSpPr>
        <p:spPr/>
        <p:txBody>
          <a:bodyPr/>
          <a:lstStyle/>
          <a:p>
            <a:fld id="{76D7EB24-4836-4E83-8457-0C305DF37254}" type="slidenum">
              <a:rPr lang="en-US" smtClean="0"/>
              <a:t>50</a:t>
            </a:fld>
            <a:endParaRPr lang="en-US"/>
          </a:p>
        </p:txBody>
      </p:sp>
    </p:spTree>
    <p:extLst>
      <p:ext uri="{BB962C8B-B14F-4D97-AF65-F5344CB8AC3E}">
        <p14:creationId xmlns:p14="http://schemas.microsoft.com/office/powerpoint/2010/main" val="27672578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920" y="694665"/>
            <a:ext cx="7587343" cy="6601807"/>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b="1" i="1" dirty="0" err="1" smtClean="0"/>
              <a:t>OverFeat</a:t>
            </a:r>
            <a:r>
              <a:rPr lang="en-US" dirty="0" smtClean="0"/>
              <a:t>: publicly available trained CNN, with a structure that follows </a:t>
            </a:r>
            <a:r>
              <a:rPr lang="en-US" i="1" dirty="0" smtClean="0">
                <a:solidFill>
                  <a:schemeClr val="accent6">
                    <a:lumMod val="60000"/>
                    <a:lumOff val="40000"/>
                  </a:schemeClr>
                </a:solidFill>
              </a:rPr>
              <a:t>Krizhevsky et al</a:t>
            </a:r>
            <a:r>
              <a:rPr lang="en-US" dirty="0" smtClean="0"/>
              <a:t>. Trained for image classification of ImageNet ILSVRC 2013 </a:t>
            </a:r>
          </a:p>
          <a:p>
            <a:pPr>
              <a:lnSpc>
                <a:spcPct val="150000"/>
              </a:lnSpc>
            </a:pPr>
            <a:r>
              <a:rPr lang="en-US" dirty="0"/>
              <a:t> </a:t>
            </a:r>
            <a:r>
              <a:rPr lang="en-US" dirty="0" smtClean="0"/>
              <a:t>    (</a:t>
            </a:r>
            <a:r>
              <a:rPr lang="en-US" b="1" dirty="0" smtClean="0"/>
              <a:t>1.2 million </a:t>
            </a:r>
            <a:r>
              <a:rPr lang="en-US" dirty="0" smtClean="0"/>
              <a:t>images, </a:t>
            </a:r>
            <a:r>
              <a:rPr lang="en-US" b="1" dirty="0" smtClean="0"/>
              <a:t>1000</a:t>
            </a:r>
            <a:r>
              <a:rPr lang="en-US" dirty="0" smtClean="0"/>
              <a:t> categories).</a:t>
            </a:r>
          </a:p>
          <a:p>
            <a:pPr>
              <a:lnSpc>
                <a:spcPct val="150000"/>
              </a:lnSpc>
            </a:pPr>
            <a:endParaRPr lang="en-US" dirty="0"/>
          </a:p>
          <a:p>
            <a:pPr>
              <a:lnSpc>
                <a:spcPct val="150000"/>
              </a:lnSpc>
            </a:pPr>
            <a:endParaRPr lang="en-US" dirty="0" smtClean="0"/>
          </a:p>
          <a:p>
            <a:pPr>
              <a:lnSpc>
                <a:spcPct val="150000"/>
              </a:lnSpc>
            </a:pPr>
            <a:endParaRPr lang="en-US" dirty="0" smtClean="0"/>
          </a:p>
          <a:p>
            <a:pPr marL="285750" indent="-285750">
              <a:lnSpc>
                <a:spcPct val="150000"/>
              </a:lnSpc>
              <a:buFont typeface="Wingdings" panose="05000000000000000000" pitchFamily="2" charset="2"/>
              <a:buChar char="Ø"/>
            </a:pPr>
            <a:r>
              <a:rPr lang="en-US" dirty="0"/>
              <a:t>The features extracted from the </a:t>
            </a:r>
            <a:r>
              <a:rPr lang="en-US" dirty="0" err="1"/>
              <a:t>OverFeat</a:t>
            </a:r>
            <a:r>
              <a:rPr lang="en-US" dirty="0"/>
              <a:t> network were used as a </a:t>
            </a:r>
            <a:r>
              <a:rPr lang="en-US" b="1" dirty="0"/>
              <a:t>generic image </a:t>
            </a:r>
            <a:r>
              <a:rPr lang="en-US" b="1" dirty="0" smtClean="0"/>
              <a:t>representation</a:t>
            </a:r>
          </a:p>
          <a:p>
            <a:pPr marL="285750" indent="-285750">
              <a:lnSpc>
                <a:spcPct val="150000"/>
              </a:lnSpc>
              <a:buFont typeface="Wingdings" panose="05000000000000000000" pitchFamily="2" charset="2"/>
              <a:buChar char="Ø"/>
            </a:pPr>
            <a:endParaRPr lang="en-US" b="1" dirty="0" smtClean="0"/>
          </a:p>
          <a:p>
            <a:pPr marL="285750" indent="-285750">
              <a:lnSpc>
                <a:spcPct val="150000"/>
              </a:lnSpc>
              <a:buFont typeface="Wingdings" panose="05000000000000000000" pitchFamily="2" charset="2"/>
              <a:buChar char="Ø"/>
            </a:pPr>
            <a:endParaRPr lang="en-US" b="1" dirty="0" smtClean="0"/>
          </a:p>
          <a:p>
            <a:pPr marL="285750" indent="-285750">
              <a:lnSpc>
                <a:spcPct val="150000"/>
              </a:lnSpc>
              <a:buFont typeface="Wingdings" panose="05000000000000000000" pitchFamily="2" charset="2"/>
              <a:buChar char="Ø"/>
            </a:pPr>
            <a:endParaRPr lang="en-US" b="1" dirty="0" smtClean="0"/>
          </a:p>
          <a:p>
            <a:pPr marL="285750" indent="-285750">
              <a:lnSpc>
                <a:spcPct val="150000"/>
              </a:lnSpc>
              <a:buFont typeface="Wingdings" panose="05000000000000000000" pitchFamily="2" charset="2"/>
              <a:buChar char="Ø"/>
            </a:pPr>
            <a:r>
              <a:rPr lang="en-US" dirty="0"/>
              <a:t>The CNN features used are trained only using ImageNet data, while the simple classifiers are trained using images specific to </a:t>
            </a:r>
            <a:r>
              <a:rPr lang="en-US" b="1" dirty="0"/>
              <a:t>the task’s dataset.</a:t>
            </a:r>
          </a:p>
          <a:p>
            <a:endParaRPr lang="en-US" dirty="0"/>
          </a:p>
          <a:p>
            <a:endParaRPr lang="en-US" dirty="0"/>
          </a:p>
          <a:p>
            <a:endParaRPr lang="en-US" dirty="0" smtClean="0"/>
          </a:p>
          <a:p>
            <a:endParaRPr lang="en-US" dirty="0"/>
          </a:p>
        </p:txBody>
      </p:sp>
      <p:sp>
        <p:nvSpPr>
          <p:cNvPr id="10" name="Slide Number Placeholder 9"/>
          <p:cNvSpPr>
            <a:spLocks noGrp="1"/>
          </p:cNvSpPr>
          <p:nvPr>
            <p:ph type="sldNum" sz="quarter" idx="12"/>
          </p:nvPr>
        </p:nvSpPr>
        <p:spPr/>
        <p:txBody>
          <a:bodyPr/>
          <a:lstStyle/>
          <a:p>
            <a:fld id="{76D7EB24-4836-4E83-8457-0C305DF37254}" type="slidenum">
              <a:rPr lang="en-US" smtClean="0"/>
              <a:t>51</a:t>
            </a:fld>
            <a:endParaRPr lang="en-US"/>
          </a:p>
        </p:txBody>
      </p:sp>
    </p:spTree>
    <p:extLst>
      <p:ext uri="{BB962C8B-B14F-4D97-AF65-F5344CB8AC3E}">
        <p14:creationId xmlns:p14="http://schemas.microsoft.com/office/powerpoint/2010/main" val="14902311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6D7EB24-4836-4E83-8457-0C305DF37254}" type="slidenum">
              <a:rPr lang="en-US" smtClean="0"/>
              <a:t>52</a:t>
            </a:fld>
            <a:endParaRPr lang="en-US"/>
          </a:p>
        </p:txBody>
      </p:sp>
      <p:pic>
        <p:nvPicPr>
          <p:cNvPr id="7"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489" y="1434659"/>
            <a:ext cx="8968511" cy="3564062"/>
          </a:xfrm>
        </p:spPr>
      </p:pic>
    </p:spTree>
    <p:extLst>
      <p:ext uri="{BB962C8B-B14F-4D97-AF65-F5344CB8AC3E}">
        <p14:creationId xmlns:p14="http://schemas.microsoft.com/office/powerpoint/2010/main" val="4017664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2092" y="1025524"/>
            <a:ext cx="7886700" cy="4841875"/>
          </a:xfrm>
        </p:spPr>
        <p:txBody>
          <a:bodyPr>
            <a:normAutofit/>
          </a:bodyPr>
          <a:lstStyle/>
          <a:p>
            <a:pPr>
              <a:lnSpc>
                <a:spcPct val="150000"/>
              </a:lnSpc>
              <a:buFont typeface="Wingdings" panose="05000000000000000000" pitchFamily="2" charset="2"/>
              <a:buChar char="Ø"/>
            </a:pPr>
            <a:r>
              <a:rPr lang="en-US" sz="1800" dirty="0" smtClean="0"/>
              <a:t>Results </a:t>
            </a:r>
            <a:r>
              <a:rPr lang="en-US" sz="1800" dirty="0"/>
              <a:t>on </a:t>
            </a:r>
            <a:r>
              <a:rPr lang="en-US" sz="1800" dirty="0" smtClean="0"/>
              <a:t>multiple </a:t>
            </a:r>
            <a:r>
              <a:rPr lang="en-US" sz="1800" dirty="0"/>
              <a:t>different </a:t>
            </a:r>
            <a:r>
              <a:rPr lang="en-US" sz="1800" b="1" dirty="0"/>
              <a:t>recognition </a:t>
            </a:r>
            <a:r>
              <a:rPr lang="en-US" sz="1800" b="1" dirty="0" smtClean="0"/>
              <a:t>tasks</a:t>
            </a:r>
            <a:r>
              <a:rPr lang="en-US" sz="1800" dirty="0" smtClean="0"/>
              <a:t>:</a:t>
            </a:r>
          </a:p>
          <a:p>
            <a:pPr marL="0" indent="0">
              <a:lnSpc>
                <a:spcPct val="150000"/>
              </a:lnSpc>
              <a:buNone/>
            </a:pPr>
            <a:endParaRPr lang="en-US" sz="1800" dirty="0" smtClean="0"/>
          </a:p>
          <a:p>
            <a:pPr lvl="1">
              <a:lnSpc>
                <a:spcPct val="150000"/>
              </a:lnSpc>
              <a:buFont typeface="Calibri" panose="020F0502020204030204" pitchFamily="34" charset="0"/>
              <a:buChar char="−"/>
            </a:pPr>
            <a:r>
              <a:rPr lang="en-US" sz="1800" dirty="0"/>
              <a:t>v</a:t>
            </a:r>
            <a:r>
              <a:rPr lang="en-US" sz="1800" dirty="0" smtClean="0"/>
              <a:t>isual classification </a:t>
            </a:r>
            <a:r>
              <a:rPr lang="en-US" sz="1800" dirty="0" smtClean="0">
                <a:solidFill>
                  <a:schemeClr val="accent6">
                    <a:lumMod val="60000"/>
                    <a:lumOff val="40000"/>
                  </a:schemeClr>
                </a:solidFill>
              </a:rPr>
              <a:t>(</a:t>
            </a:r>
            <a:r>
              <a:rPr lang="fr-FR" sz="1800" b="1" dirty="0">
                <a:solidFill>
                  <a:schemeClr val="accent6">
                    <a:lumMod val="60000"/>
                    <a:lumOff val="40000"/>
                  </a:schemeClr>
                </a:solidFill>
              </a:rPr>
              <a:t>Pascal VOC </a:t>
            </a:r>
            <a:r>
              <a:rPr lang="fr-FR" sz="1800" b="1" dirty="0" smtClean="0">
                <a:solidFill>
                  <a:schemeClr val="accent6">
                    <a:lumMod val="60000"/>
                    <a:lumOff val="40000"/>
                  </a:schemeClr>
                </a:solidFill>
              </a:rPr>
              <a:t>2007, </a:t>
            </a:r>
            <a:r>
              <a:rPr lang="en-US" sz="1800" b="1" dirty="0">
                <a:solidFill>
                  <a:schemeClr val="accent6">
                    <a:lumMod val="60000"/>
                    <a:lumOff val="40000"/>
                  </a:schemeClr>
                </a:solidFill>
              </a:rPr>
              <a:t>MIT-67</a:t>
            </a:r>
            <a:r>
              <a:rPr lang="fr-FR" sz="1800" b="1" dirty="0" smtClean="0">
                <a:solidFill>
                  <a:schemeClr val="accent6">
                    <a:lumMod val="60000"/>
                    <a:lumOff val="40000"/>
                  </a:schemeClr>
                </a:solidFill>
              </a:rPr>
              <a:t> </a:t>
            </a:r>
            <a:r>
              <a:rPr lang="en-US" sz="1800" dirty="0" smtClean="0">
                <a:solidFill>
                  <a:schemeClr val="accent6">
                    <a:lumMod val="60000"/>
                    <a:lumOff val="40000"/>
                  </a:schemeClr>
                </a:solidFill>
              </a:rPr>
              <a:t>)</a:t>
            </a:r>
          </a:p>
          <a:p>
            <a:pPr lvl="1">
              <a:lnSpc>
                <a:spcPct val="150000"/>
              </a:lnSpc>
              <a:buFont typeface="Calibri" panose="020F0502020204030204" pitchFamily="34" charset="0"/>
              <a:buChar char="−"/>
            </a:pPr>
            <a:endParaRPr lang="en-US" sz="1800" dirty="0" smtClean="0"/>
          </a:p>
          <a:p>
            <a:pPr lvl="1">
              <a:lnSpc>
                <a:spcPct val="150000"/>
              </a:lnSpc>
              <a:buFont typeface="Calibri" panose="020F0502020204030204" pitchFamily="34" charset="0"/>
              <a:buChar char="−"/>
            </a:pPr>
            <a:r>
              <a:rPr lang="en-US" sz="1800" dirty="0" smtClean="0"/>
              <a:t>fine-grained </a:t>
            </a:r>
            <a:r>
              <a:rPr lang="en-US" sz="1800" dirty="0"/>
              <a:t>recognition</a:t>
            </a:r>
            <a:r>
              <a:rPr lang="en-US" sz="1800" dirty="0">
                <a:solidFill>
                  <a:schemeClr val="accent6">
                    <a:lumMod val="60000"/>
                    <a:lumOff val="40000"/>
                  </a:schemeClr>
                </a:solidFill>
              </a:rPr>
              <a:t> </a:t>
            </a:r>
            <a:r>
              <a:rPr lang="en-US" sz="1800" dirty="0" smtClean="0">
                <a:solidFill>
                  <a:schemeClr val="accent6">
                    <a:lumMod val="60000"/>
                    <a:lumOff val="40000"/>
                  </a:schemeClr>
                </a:solidFill>
              </a:rPr>
              <a:t>(</a:t>
            </a:r>
            <a:r>
              <a:rPr lang="en-US" sz="1800" b="1" dirty="0" smtClean="0">
                <a:solidFill>
                  <a:schemeClr val="accent6">
                    <a:lumMod val="60000"/>
                    <a:lumOff val="40000"/>
                  </a:schemeClr>
                </a:solidFill>
              </a:rPr>
              <a:t>Caltech-UCSD</a:t>
            </a:r>
            <a:r>
              <a:rPr lang="en-US" sz="1800" dirty="0" smtClean="0">
                <a:solidFill>
                  <a:schemeClr val="accent6">
                    <a:lumMod val="60000"/>
                    <a:lumOff val="40000"/>
                  </a:schemeClr>
                </a:solidFill>
              </a:rPr>
              <a:t>, </a:t>
            </a:r>
            <a:r>
              <a:rPr lang="en-US" sz="1800" b="1" dirty="0">
                <a:solidFill>
                  <a:schemeClr val="accent6">
                    <a:lumMod val="60000"/>
                    <a:lumOff val="40000"/>
                  </a:schemeClr>
                </a:solidFill>
              </a:rPr>
              <a:t>Oxford </a:t>
            </a:r>
            <a:r>
              <a:rPr lang="en-US" sz="1800" b="1" dirty="0" smtClean="0">
                <a:solidFill>
                  <a:schemeClr val="accent6">
                    <a:lumMod val="60000"/>
                    <a:lumOff val="40000"/>
                  </a:schemeClr>
                </a:solidFill>
              </a:rPr>
              <a:t>102</a:t>
            </a:r>
            <a:r>
              <a:rPr lang="en-US" sz="1800" dirty="0" smtClean="0">
                <a:solidFill>
                  <a:schemeClr val="accent6">
                    <a:lumMod val="60000"/>
                    <a:lumOff val="40000"/>
                  </a:schemeClr>
                </a:solidFill>
              </a:rPr>
              <a:t>)</a:t>
            </a:r>
          </a:p>
          <a:p>
            <a:pPr lvl="1">
              <a:lnSpc>
                <a:spcPct val="150000"/>
              </a:lnSpc>
              <a:buFont typeface="Calibri" panose="020F0502020204030204" pitchFamily="34" charset="0"/>
              <a:buChar char="−"/>
            </a:pPr>
            <a:endParaRPr lang="en-US" sz="1800" dirty="0" smtClean="0"/>
          </a:p>
          <a:p>
            <a:pPr lvl="1">
              <a:lnSpc>
                <a:spcPct val="150000"/>
              </a:lnSpc>
              <a:buFont typeface="Calibri" panose="020F0502020204030204" pitchFamily="34" charset="0"/>
              <a:buChar char="−"/>
            </a:pPr>
            <a:r>
              <a:rPr lang="en-US" sz="1800" dirty="0"/>
              <a:t>a</a:t>
            </a:r>
            <a:r>
              <a:rPr lang="en-US" sz="1800" dirty="0" smtClean="0"/>
              <a:t>ttribute detection </a:t>
            </a:r>
            <a:r>
              <a:rPr lang="en-US" sz="1800" dirty="0" smtClean="0">
                <a:solidFill>
                  <a:schemeClr val="accent6">
                    <a:lumMod val="60000"/>
                    <a:lumOff val="40000"/>
                  </a:schemeClr>
                </a:solidFill>
              </a:rPr>
              <a:t>(</a:t>
            </a:r>
            <a:r>
              <a:rPr lang="en-US" sz="1800" b="1" dirty="0">
                <a:solidFill>
                  <a:schemeClr val="accent6">
                    <a:lumMod val="60000"/>
                    <a:lumOff val="40000"/>
                  </a:schemeClr>
                </a:solidFill>
              </a:rPr>
              <a:t>UIUC </a:t>
            </a:r>
            <a:r>
              <a:rPr lang="en-US" sz="1800" b="1" dirty="0" smtClean="0">
                <a:solidFill>
                  <a:schemeClr val="accent6">
                    <a:lumMod val="60000"/>
                    <a:lumOff val="40000"/>
                  </a:schemeClr>
                </a:solidFill>
              </a:rPr>
              <a:t>64, </a:t>
            </a:r>
            <a:r>
              <a:rPr lang="en-US" sz="1800" b="1" dirty="0">
                <a:solidFill>
                  <a:schemeClr val="accent6">
                    <a:lumMod val="60000"/>
                    <a:lumOff val="40000"/>
                  </a:schemeClr>
                </a:solidFill>
              </a:rPr>
              <a:t>H3D </a:t>
            </a:r>
            <a:r>
              <a:rPr lang="en-US" sz="1800" b="1" dirty="0" smtClean="0">
                <a:solidFill>
                  <a:schemeClr val="accent6">
                    <a:lumMod val="60000"/>
                    <a:lumOff val="40000"/>
                  </a:schemeClr>
                </a:solidFill>
              </a:rPr>
              <a:t>dataset</a:t>
            </a:r>
            <a:r>
              <a:rPr lang="en-US" sz="1800" dirty="0" smtClean="0">
                <a:solidFill>
                  <a:schemeClr val="accent6">
                    <a:lumMod val="60000"/>
                    <a:lumOff val="40000"/>
                  </a:schemeClr>
                </a:solidFill>
              </a:rPr>
              <a:t>)</a:t>
            </a:r>
          </a:p>
          <a:p>
            <a:pPr lvl="1">
              <a:lnSpc>
                <a:spcPct val="150000"/>
              </a:lnSpc>
              <a:buFont typeface="Calibri" panose="020F0502020204030204" pitchFamily="34" charset="0"/>
              <a:buChar char="−"/>
            </a:pPr>
            <a:endParaRPr lang="en-US" sz="1800" dirty="0" smtClean="0"/>
          </a:p>
          <a:p>
            <a:pPr lvl="1">
              <a:lnSpc>
                <a:spcPct val="150000"/>
              </a:lnSpc>
              <a:buFont typeface="Calibri" panose="020F0502020204030204" pitchFamily="34" charset="0"/>
              <a:buChar char="−"/>
            </a:pPr>
            <a:r>
              <a:rPr lang="en-US" sz="1800" dirty="0"/>
              <a:t>v</a:t>
            </a:r>
            <a:r>
              <a:rPr lang="en-US" sz="1800" dirty="0" smtClean="0"/>
              <a:t>isual image retrieval  </a:t>
            </a:r>
            <a:r>
              <a:rPr lang="en-US" sz="1800" dirty="0" smtClean="0">
                <a:solidFill>
                  <a:schemeClr val="accent6">
                    <a:lumMod val="60000"/>
                    <a:lumOff val="40000"/>
                  </a:schemeClr>
                </a:solidFill>
              </a:rPr>
              <a:t>(</a:t>
            </a:r>
            <a:r>
              <a:rPr lang="en-US" sz="1800" b="1" dirty="0" smtClean="0">
                <a:solidFill>
                  <a:schemeClr val="accent6">
                    <a:lumMod val="60000"/>
                    <a:lumOff val="40000"/>
                  </a:schemeClr>
                </a:solidFill>
              </a:rPr>
              <a:t>Oxford5k, Paris6k, Sculptures6k, Holidays and </a:t>
            </a:r>
            <a:r>
              <a:rPr lang="en-US" sz="1800" b="1" dirty="0" err="1" smtClean="0">
                <a:solidFill>
                  <a:schemeClr val="accent6">
                    <a:lumMod val="60000"/>
                    <a:lumOff val="40000"/>
                  </a:schemeClr>
                </a:solidFill>
              </a:rPr>
              <a:t>Ukbench</a:t>
            </a:r>
            <a:r>
              <a:rPr lang="en-US" sz="1800" b="1" dirty="0">
                <a:solidFill>
                  <a:schemeClr val="accent6">
                    <a:lumMod val="60000"/>
                    <a:lumOff val="40000"/>
                  </a:schemeClr>
                </a:solidFill>
              </a:rPr>
              <a:t>)</a:t>
            </a:r>
            <a:endParaRPr lang="en-US" sz="1800" dirty="0">
              <a:solidFill>
                <a:schemeClr val="accent6">
                  <a:lumMod val="60000"/>
                  <a:lumOff val="40000"/>
                </a:schemeClr>
              </a:solidFill>
            </a:endParaRPr>
          </a:p>
        </p:txBody>
      </p:sp>
      <p:sp>
        <p:nvSpPr>
          <p:cNvPr id="4" name="Slide Number Placeholder 3"/>
          <p:cNvSpPr>
            <a:spLocks noGrp="1"/>
          </p:cNvSpPr>
          <p:nvPr>
            <p:ph type="sldNum" sz="quarter" idx="12"/>
          </p:nvPr>
        </p:nvSpPr>
        <p:spPr/>
        <p:txBody>
          <a:bodyPr/>
          <a:lstStyle/>
          <a:p>
            <a:fld id="{76D7EB24-4836-4E83-8457-0C305DF37254}" type="slidenum">
              <a:rPr lang="en-US" smtClean="0"/>
              <a:t>53</a:t>
            </a:fld>
            <a:endParaRPr lang="en-US"/>
          </a:p>
        </p:txBody>
      </p:sp>
      <p:sp>
        <p:nvSpPr>
          <p:cNvPr id="5" name="Rectangle 4"/>
          <p:cNvSpPr/>
          <p:nvPr/>
        </p:nvSpPr>
        <p:spPr>
          <a:xfrm>
            <a:off x="1783727" y="151689"/>
            <a:ext cx="5503431" cy="461665"/>
          </a:xfrm>
          <a:prstGeom prst="rect">
            <a:avLst/>
          </a:prstGeom>
        </p:spPr>
        <p:txBody>
          <a:bodyPr wrap="none">
            <a:spAutoFit/>
          </a:bodyPr>
          <a:lstStyle/>
          <a:p>
            <a:pPr algn="ctr"/>
            <a:r>
              <a:rPr lang="en-US" sz="2400" b="1" dirty="0">
                <a:latin typeface="Arial" panose="020B0604020202020204" pitchFamily="34" charset="0"/>
                <a:cs typeface="Arial" panose="020B0604020202020204" pitchFamily="34" charset="0"/>
              </a:rPr>
              <a:t>Experimental Comparison Feedback</a:t>
            </a:r>
            <a:endParaRPr lang="en-US" sz="1400" b="1" dirty="0">
              <a:solidFill>
                <a:srgbClr val="55555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97466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1223" y="1111594"/>
            <a:ext cx="7924800" cy="5078313"/>
          </a:xfrm>
          <a:prstGeom prst="rect">
            <a:avLst/>
          </a:prstGeom>
          <a:noFill/>
        </p:spPr>
        <p:txBody>
          <a:bodyPr wrap="square" rtlCol="0">
            <a:spAutoFit/>
          </a:bodyPr>
          <a:lstStyle/>
          <a:p>
            <a:pPr marL="285750" indent="-285750">
              <a:buFont typeface="Wingdings" panose="05000000000000000000" pitchFamily="2" charset="2"/>
              <a:buChar char="Ø"/>
            </a:pPr>
            <a:r>
              <a:rPr lang="en-US" dirty="0"/>
              <a:t>The feature vector is </a:t>
            </a:r>
            <a:r>
              <a:rPr lang="en-US" dirty="0" smtClean="0"/>
              <a:t> </a:t>
            </a:r>
            <a:r>
              <a:rPr lang="en-US" b="1" dirty="0"/>
              <a:t>L2 normalized </a:t>
            </a:r>
            <a:r>
              <a:rPr lang="en-US" dirty="0"/>
              <a:t>to </a:t>
            </a:r>
            <a:r>
              <a:rPr lang="en-US" dirty="0" smtClean="0"/>
              <a:t>unit length </a:t>
            </a:r>
            <a:r>
              <a:rPr lang="en-US" dirty="0"/>
              <a:t>for all the </a:t>
            </a:r>
            <a:r>
              <a:rPr lang="en-US" dirty="0" smtClean="0"/>
              <a:t>experiments</a:t>
            </a:r>
            <a:r>
              <a:rPr lang="en-US" dirty="0"/>
              <a:t>. </a:t>
            </a:r>
            <a:endParaRPr lang="en-US" dirty="0" smtClean="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r>
              <a:rPr lang="en-US" dirty="0" smtClean="0"/>
              <a:t>The 4096 dimensional </a:t>
            </a:r>
            <a:r>
              <a:rPr lang="en-US" b="1" dirty="0" smtClean="0"/>
              <a:t>feature vector </a:t>
            </a:r>
            <a:r>
              <a:rPr lang="en-US" dirty="0" smtClean="0"/>
              <a:t>was used </a:t>
            </a:r>
            <a:r>
              <a:rPr lang="en-US" dirty="0"/>
              <a:t>in combination with a </a:t>
            </a:r>
            <a:r>
              <a:rPr lang="en-US" b="1" dirty="0" smtClean="0"/>
              <a:t>Support Vector </a:t>
            </a:r>
            <a:r>
              <a:rPr lang="en-US" b="1" dirty="0"/>
              <a:t>Machine (SVM)</a:t>
            </a:r>
            <a:r>
              <a:rPr lang="en-US" dirty="0"/>
              <a:t> to solve different </a:t>
            </a:r>
            <a:r>
              <a:rPr lang="en-US" dirty="0" smtClean="0"/>
              <a:t>classification tasks </a:t>
            </a:r>
            <a:r>
              <a:rPr lang="en-US" b="1" dirty="0"/>
              <a:t>(CNN-SVM</a:t>
            </a:r>
            <a:r>
              <a:rPr lang="en-US" b="1" dirty="0" smtClean="0"/>
              <a:t>).</a:t>
            </a:r>
          </a:p>
          <a:p>
            <a:pPr marL="285750" indent="-285750">
              <a:buFont typeface="Wingdings" panose="05000000000000000000" pitchFamily="2" charset="2"/>
              <a:buChar char="Ø"/>
            </a:pPr>
            <a:endParaRPr lang="en-US" b="1" dirty="0" smtClean="0"/>
          </a:p>
          <a:p>
            <a:pPr marL="285750" indent="-285750">
              <a:buFont typeface="Wingdings" panose="05000000000000000000" pitchFamily="2" charset="2"/>
              <a:buChar char="Ø"/>
            </a:pPr>
            <a:endParaRPr lang="en-US" b="1" dirty="0"/>
          </a:p>
          <a:p>
            <a:pPr marL="285750" indent="-285750">
              <a:buFont typeface="Wingdings" panose="05000000000000000000" pitchFamily="2" charset="2"/>
              <a:buChar char="Ø"/>
            </a:pPr>
            <a:endParaRPr lang="en-US" b="1" dirty="0"/>
          </a:p>
          <a:p>
            <a:pPr marL="285750" indent="-285750">
              <a:buFont typeface="Wingdings" panose="05000000000000000000" pitchFamily="2" charset="2"/>
              <a:buChar char="Ø"/>
            </a:pPr>
            <a:endParaRPr lang="en-US" b="1" dirty="0" smtClean="0"/>
          </a:p>
          <a:p>
            <a:pPr marL="285750" indent="-285750">
              <a:buFont typeface="Wingdings" panose="05000000000000000000" pitchFamily="2" charset="2"/>
              <a:buChar char="Ø"/>
            </a:pPr>
            <a:endParaRPr lang="en-US" b="1" dirty="0"/>
          </a:p>
          <a:p>
            <a:pPr marL="285750" indent="-285750">
              <a:buFont typeface="Wingdings" panose="05000000000000000000" pitchFamily="2" charset="2"/>
              <a:buChar char="Ø"/>
            </a:pPr>
            <a:endParaRPr lang="en-US" b="1" dirty="0" smtClean="0"/>
          </a:p>
          <a:p>
            <a:pPr marL="285750" indent="-285750">
              <a:buFont typeface="Wingdings" panose="05000000000000000000" pitchFamily="2" charset="2"/>
              <a:buChar char="Ø"/>
            </a:pPr>
            <a:r>
              <a:rPr lang="en-US" dirty="0"/>
              <a:t>The training set was </a:t>
            </a:r>
            <a:r>
              <a:rPr lang="en-US" b="1" dirty="0"/>
              <a:t>augmented</a:t>
            </a:r>
            <a:r>
              <a:rPr lang="en-US" dirty="0"/>
              <a:t> by adding cropped and rotated samples </a:t>
            </a:r>
            <a:r>
              <a:rPr lang="en-US" dirty="0" smtClean="0"/>
              <a:t> </a:t>
            </a:r>
            <a:r>
              <a:rPr lang="en-US" b="1" dirty="0"/>
              <a:t>(</a:t>
            </a:r>
            <a:r>
              <a:rPr lang="en-US" b="1" dirty="0" err="1"/>
              <a:t>CNNaug</a:t>
            </a:r>
            <a:r>
              <a:rPr lang="en-US" b="1" dirty="0"/>
              <a:t>+ SVM</a:t>
            </a:r>
            <a:r>
              <a:rPr lang="en-US" dirty="0"/>
              <a:t>).</a:t>
            </a:r>
          </a:p>
          <a:p>
            <a:endParaRPr lang="en-US" b="1" dirty="0"/>
          </a:p>
        </p:txBody>
      </p:sp>
      <p:sp>
        <p:nvSpPr>
          <p:cNvPr id="8" name="Slide Number Placeholder 7"/>
          <p:cNvSpPr>
            <a:spLocks noGrp="1"/>
          </p:cNvSpPr>
          <p:nvPr>
            <p:ph type="sldNum" sz="quarter" idx="12"/>
          </p:nvPr>
        </p:nvSpPr>
        <p:spPr/>
        <p:txBody>
          <a:bodyPr/>
          <a:lstStyle/>
          <a:p>
            <a:fld id="{76D7EB24-4836-4E83-8457-0C305DF37254}" type="slidenum">
              <a:rPr lang="en-US" smtClean="0"/>
              <a:t>54</a:t>
            </a:fld>
            <a:endParaRPr lang="en-US"/>
          </a:p>
        </p:txBody>
      </p:sp>
      <p:sp>
        <p:nvSpPr>
          <p:cNvPr id="9" name="Rectangle 8"/>
          <p:cNvSpPr/>
          <p:nvPr/>
        </p:nvSpPr>
        <p:spPr>
          <a:xfrm>
            <a:off x="2950285" y="151689"/>
            <a:ext cx="3170291" cy="461665"/>
          </a:xfrm>
          <a:prstGeom prst="rect">
            <a:avLst/>
          </a:prstGeom>
        </p:spPr>
        <p:txBody>
          <a:bodyPr wrap="none">
            <a:spAutoFit/>
          </a:bodyPr>
          <a:lstStyle/>
          <a:p>
            <a:pPr algn="ctr"/>
            <a:r>
              <a:rPr lang="en-US" sz="2400" b="1" dirty="0" smtClean="0">
                <a:latin typeface="Arial" panose="020B0604020202020204" pitchFamily="34" charset="0"/>
                <a:cs typeface="Arial" panose="020B0604020202020204" pitchFamily="34" charset="0"/>
              </a:rPr>
              <a:t>Visual Classification</a:t>
            </a:r>
            <a:endParaRPr lang="en-US" sz="1400" b="1" dirty="0">
              <a:solidFill>
                <a:srgbClr val="55555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24820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9941" y="4516228"/>
            <a:ext cx="8114756" cy="646331"/>
          </a:xfrm>
          <a:prstGeom prst="rect">
            <a:avLst/>
          </a:prstGeom>
          <a:noFill/>
        </p:spPr>
        <p:txBody>
          <a:bodyPr wrap="square" rtlCol="0">
            <a:spAutoFit/>
          </a:bodyPr>
          <a:lstStyle/>
          <a:p>
            <a:r>
              <a:rPr lang="en-US" dirty="0" smtClean="0"/>
              <a:t>In </a:t>
            </a:r>
            <a:r>
              <a:rPr lang="en-US" dirty="0"/>
              <a:t>contrast to object detection, </a:t>
            </a:r>
            <a:r>
              <a:rPr lang="en-US" dirty="0" smtClean="0"/>
              <a:t>object image </a:t>
            </a:r>
            <a:r>
              <a:rPr lang="en-US" dirty="0"/>
              <a:t>classification requires no localization of the </a:t>
            </a:r>
            <a:r>
              <a:rPr lang="en-US" dirty="0" smtClean="0"/>
              <a:t>objects.</a:t>
            </a:r>
            <a:endParaRPr lang="en-US" dirty="0"/>
          </a:p>
        </p:txBody>
      </p:sp>
      <p:sp>
        <p:nvSpPr>
          <p:cNvPr id="7" name="TextBox 6"/>
          <p:cNvSpPr txBox="1"/>
          <p:nvPr/>
        </p:nvSpPr>
        <p:spPr>
          <a:xfrm>
            <a:off x="619941" y="1654906"/>
            <a:ext cx="7886700" cy="646331"/>
          </a:xfrm>
          <a:prstGeom prst="rect">
            <a:avLst/>
          </a:prstGeom>
          <a:noFill/>
        </p:spPr>
        <p:txBody>
          <a:bodyPr wrap="square" rtlCol="0">
            <a:spAutoFit/>
          </a:bodyPr>
          <a:lstStyle/>
          <a:p>
            <a:r>
              <a:rPr lang="fr-FR" b="1" dirty="0"/>
              <a:t>Pascal </a:t>
            </a:r>
            <a:r>
              <a:rPr lang="fr-FR" b="1" dirty="0" smtClean="0"/>
              <a:t>VOC 2007  </a:t>
            </a:r>
            <a:r>
              <a:rPr lang="en-US" dirty="0"/>
              <a:t>for object image classification</a:t>
            </a:r>
            <a:r>
              <a:rPr lang="fr-FR" dirty="0" smtClean="0"/>
              <a:t>. </a:t>
            </a:r>
            <a:r>
              <a:rPr lang="fr-FR" dirty="0"/>
              <a:t>Pascal VOC </a:t>
            </a:r>
            <a:r>
              <a:rPr lang="fr-FR" dirty="0" smtClean="0"/>
              <a:t>2007 </a:t>
            </a:r>
            <a:r>
              <a:rPr lang="fr-FR" dirty="0" err="1" smtClean="0"/>
              <a:t>contains</a:t>
            </a:r>
            <a:r>
              <a:rPr lang="fr-FR" dirty="0" smtClean="0"/>
              <a:t> </a:t>
            </a:r>
            <a:r>
              <a:rPr lang="fr-FR" dirty="0"/>
              <a:t>10000 </a:t>
            </a:r>
            <a:r>
              <a:rPr lang="fr-FR" dirty="0" smtClean="0"/>
              <a:t>images </a:t>
            </a:r>
            <a:r>
              <a:rPr lang="en-US" dirty="0" smtClean="0"/>
              <a:t>of </a:t>
            </a:r>
            <a:r>
              <a:rPr lang="en-US" dirty="0"/>
              <a:t>20 classes including animals, handmade and </a:t>
            </a:r>
            <a:r>
              <a:rPr lang="en-US" dirty="0" smtClean="0"/>
              <a:t>natural objects</a:t>
            </a:r>
            <a:r>
              <a:rPr lang="en-US" dirty="0"/>
              <a:t>.</a:t>
            </a:r>
          </a:p>
        </p:txBody>
      </p:sp>
      <p:sp>
        <p:nvSpPr>
          <p:cNvPr id="8" name="TextBox 7"/>
          <p:cNvSpPr txBox="1"/>
          <p:nvPr/>
        </p:nvSpPr>
        <p:spPr>
          <a:xfrm>
            <a:off x="619941" y="2859303"/>
            <a:ext cx="7628708" cy="646331"/>
          </a:xfrm>
          <a:prstGeom prst="rect">
            <a:avLst/>
          </a:prstGeom>
          <a:noFill/>
        </p:spPr>
        <p:txBody>
          <a:bodyPr wrap="square" rtlCol="0">
            <a:spAutoFit/>
          </a:bodyPr>
          <a:lstStyle/>
          <a:p>
            <a:r>
              <a:rPr lang="en-US" b="1" dirty="0" smtClean="0"/>
              <a:t>MIT-67 </a:t>
            </a:r>
            <a:r>
              <a:rPr lang="en-US" dirty="0" smtClean="0"/>
              <a:t>indoor scenes for </a:t>
            </a:r>
            <a:r>
              <a:rPr lang="en-US" dirty="0"/>
              <a:t>scene recognition</a:t>
            </a:r>
            <a:r>
              <a:rPr lang="en-US" dirty="0" smtClean="0"/>
              <a:t>. </a:t>
            </a:r>
            <a:r>
              <a:rPr lang="en-US" dirty="0"/>
              <a:t>The MIT scenes dataset has 15620</a:t>
            </a:r>
          </a:p>
          <a:p>
            <a:r>
              <a:rPr lang="en-US" dirty="0"/>
              <a:t>images of 67 indoor scene classes. </a:t>
            </a:r>
          </a:p>
        </p:txBody>
      </p:sp>
      <p:sp>
        <p:nvSpPr>
          <p:cNvPr id="10" name="Slide Number Placeholder 9"/>
          <p:cNvSpPr>
            <a:spLocks noGrp="1"/>
          </p:cNvSpPr>
          <p:nvPr>
            <p:ph type="sldNum" sz="quarter" idx="12"/>
          </p:nvPr>
        </p:nvSpPr>
        <p:spPr>
          <a:xfrm>
            <a:off x="6449241" y="5720625"/>
            <a:ext cx="2057400" cy="365125"/>
          </a:xfrm>
        </p:spPr>
        <p:txBody>
          <a:bodyPr/>
          <a:lstStyle/>
          <a:p>
            <a:fld id="{76D7EB24-4836-4E83-8457-0C305DF37254}" type="slidenum">
              <a:rPr lang="en-US" smtClean="0"/>
              <a:t>55</a:t>
            </a:fld>
            <a:endParaRPr lang="en-US"/>
          </a:p>
        </p:txBody>
      </p:sp>
      <p:sp>
        <p:nvSpPr>
          <p:cNvPr id="11" name="TextBox 10"/>
          <p:cNvSpPr txBox="1"/>
          <p:nvPr/>
        </p:nvSpPr>
        <p:spPr>
          <a:xfrm>
            <a:off x="619941" y="1054963"/>
            <a:ext cx="1231876" cy="369332"/>
          </a:xfrm>
          <a:prstGeom prst="rect">
            <a:avLst/>
          </a:prstGeom>
          <a:noFill/>
        </p:spPr>
        <p:txBody>
          <a:bodyPr wrap="none" rtlCol="0">
            <a:spAutoFit/>
          </a:bodyPr>
          <a:lstStyle/>
          <a:p>
            <a:r>
              <a:rPr lang="en-US" u="sng" dirty="0" smtClean="0"/>
              <a:t>Databases:</a:t>
            </a:r>
            <a:endParaRPr lang="en-US" u="sng" dirty="0"/>
          </a:p>
        </p:txBody>
      </p:sp>
      <p:sp>
        <p:nvSpPr>
          <p:cNvPr id="12" name="Rectangle 11"/>
          <p:cNvSpPr/>
          <p:nvPr/>
        </p:nvSpPr>
        <p:spPr>
          <a:xfrm>
            <a:off x="2950285" y="151689"/>
            <a:ext cx="3170291" cy="461665"/>
          </a:xfrm>
          <a:prstGeom prst="rect">
            <a:avLst/>
          </a:prstGeom>
        </p:spPr>
        <p:txBody>
          <a:bodyPr wrap="none">
            <a:spAutoFit/>
          </a:bodyPr>
          <a:lstStyle/>
          <a:p>
            <a:pPr algn="ctr"/>
            <a:r>
              <a:rPr lang="en-US" sz="2400" b="1" dirty="0" smtClean="0">
                <a:latin typeface="Arial" panose="020B0604020202020204" pitchFamily="34" charset="0"/>
                <a:cs typeface="Arial" panose="020B0604020202020204" pitchFamily="34" charset="0"/>
              </a:rPr>
              <a:t>Visual Classification</a:t>
            </a:r>
            <a:endParaRPr lang="en-US" sz="1400" b="1" dirty="0">
              <a:solidFill>
                <a:srgbClr val="55555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41416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9005" y="1470660"/>
            <a:ext cx="8621486" cy="2500175"/>
          </a:xfrm>
          <a:prstGeom prst="rect">
            <a:avLst/>
          </a:prstGeom>
        </p:spPr>
      </p:pic>
      <p:sp>
        <p:nvSpPr>
          <p:cNvPr id="5" name="TextBox 4"/>
          <p:cNvSpPr txBox="1"/>
          <p:nvPr/>
        </p:nvSpPr>
        <p:spPr>
          <a:xfrm>
            <a:off x="209005" y="4281181"/>
            <a:ext cx="9056914" cy="646331"/>
          </a:xfrm>
          <a:prstGeom prst="rect">
            <a:avLst/>
          </a:prstGeom>
          <a:noFill/>
        </p:spPr>
        <p:txBody>
          <a:bodyPr wrap="square" rtlCol="0">
            <a:spAutoFit/>
          </a:bodyPr>
          <a:lstStyle/>
          <a:p>
            <a:r>
              <a:rPr lang="en-US" b="1" dirty="0"/>
              <a:t>Pascal VOC 2007 Image Classification Results </a:t>
            </a:r>
            <a:r>
              <a:rPr lang="en-US" dirty="0"/>
              <a:t>compared to </a:t>
            </a:r>
            <a:r>
              <a:rPr lang="en-US" dirty="0" smtClean="0"/>
              <a:t>other methods </a:t>
            </a:r>
            <a:r>
              <a:rPr lang="en-US" dirty="0"/>
              <a:t>which also use training data outside VOC. The CNN </a:t>
            </a:r>
            <a:r>
              <a:rPr lang="en-US" dirty="0" smtClean="0"/>
              <a:t>representation is </a:t>
            </a:r>
            <a:r>
              <a:rPr lang="en-US" dirty="0"/>
              <a:t>not tuned for the Pascal VOC dataset</a:t>
            </a:r>
          </a:p>
        </p:txBody>
      </p:sp>
      <p:sp>
        <p:nvSpPr>
          <p:cNvPr id="9" name="Slide Number Placeholder 8"/>
          <p:cNvSpPr>
            <a:spLocks noGrp="1"/>
          </p:cNvSpPr>
          <p:nvPr>
            <p:ph type="sldNum" sz="quarter" idx="12"/>
          </p:nvPr>
        </p:nvSpPr>
        <p:spPr/>
        <p:txBody>
          <a:bodyPr/>
          <a:lstStyle/>
          <a:p>
            <a:fld id="{76D7EB24-4836-4E83-8457-0C305DF37254}" type="slidenum">
              <a:rPr lang="en-US" smtClean="0"/>
              <a:t>56</a:t>
            </a:fld>
            <a:endParaRPr lang="en-US"/>
          </a:p>
        </p:txBody>
      </p:sp>
      <p:sp>
        <p:nvSpPr>
          <p:cNvPr id="10" name="Rectangle 9"/>
          <p:cNvSpPr/>
          <p:nvPr/>
        </p:nvSpPr>
        <p:spPr>
          <a:xfrm>
            <a:off x="2950285" y="151689"/>
            <a:ext cx="3170291" cy="461665"/>
          </a:xfrm>
          <a:prstGeom prst="rect">
            <a:avLst/>
          </a:prstGeom>
        </p:spPr>
        <p:txBody>
          <a:bodyPr wrap="none">
            <a:spAutoFit/>
          </a:bodyPr>
          <a:lstStyle/>
          <a:p>
            <a:pPr algn="ctr"/>
            <a:r>
              <a:rPr lang="en-US" sz="2400" b="1" dirty="0" smtClean="0">
                <a:latin typeface="Arial" panose="020B0604020202020204" pitchFamily="34" charset="0"/>
                <a:cs typeface="Arial" panose="020B0604020202020204" pitchFamily="34" charset="0"/>
              </a:rPr>
              <a:t>Visual Classification</a:t>
            </a:r>
            <a:endParaRPr lang="en-US" sz="1400" b="1" dirty="0">
              <a:solidFill>
                <a:srgbClr val="555555"/>
              </a:solidFill>
              <a:latin typeface="Arial" panose="020B0604020202020204" pitchFamily="34" charset="0"/>
              <a:cs typeface="Arial" panose="020B0604020202020204" pitchFamily="34" charset="0"/>
            </a:endParaRPr>
          </a:p>
        </p:txBody>
      </p:sp>
      <p:sp>
        <p:nvSpPr>
          <p:cNvPr id="6" name="Rectangle 5"/>
          <p:cNvSpPr/>
          <p:nvPr/>
        </p:nvSpPr>
        <p:spPr>
          <a:xfrm>
            <a:off x="2180628" y="3493072"/>
            <a:ext cx="2722298" cy="31257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096801" y="2514579"/>
            <a:ext cx="2070353" cy="22862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382802" y="3535047"/>
            <a:ext cx="524582" cy="22862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144802" y="2514579"/>
            <a:ext cx="524582" cy="22862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47644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85840" y="680543"/>
            <a:ext cx="4855844" cy="4172610"/>
          </a:xfrm>
        </p:spPr>
      </p:pic>
      <p:sp>
        <p:nvSpPr>
          <p:cNvPr id="2" name="TextBox 1"/>
          <p:cNvSpPr txBox="1"/>
          <p:nvPr/>
        </p:nvSpPr>
        <p:spPr>
          <a:xfrm>
            <a:off x="1053737" y="5001197"/>
            <a:ext cx="7556318" cy="923330"/>
          </a:xfrm>
          <a:prstGeom prst="rect">
            <a:avLst/>
          </a:prstGeom>
          <a:noFill/>
        </p:spPr>
        <p:txBody>
          <a:bodyPr wrap="square" rtlCol="0">
            <a:spAutoFit/>
          </a:bodyPr>
          <a:lstStyle/>
          <a:p>
            <a:r>
              <a:rPr lang="en-US" dirty="0" smtClean="0"/>
              <a:t>Evolution </a:t>
            </a:r>
            <a:r>
              <a:rPr lang="en-US" dirty="0"/>
              <a:t>of the </a:t>
            </a:r>
            <a:r>
              <a:rPr lang="en-US" b="1" dirty="0"/>
              <a:t>mean image classification </a:t>
            </a:r>
            <a:r>
              <a:rPr lang="en-US" b="1" dirty="0" smtClean="0"/>
              <a:t>AP (average precision) </a:t>
            </a:r>
            <a:r>
              <a:rPr lang="en-US" dirty="0"/>
              <a:t>over </a:t>
            </a:r>
            <a:r>
              <a:rPr lang="en-US" b="1" dirty="0" smtClean="0"/>
              <a:t>PASCAL VOC </a:t>
            </a:r>
            <a:r>
              <a:rPr lang="en-US" b="1" dirty="0"/>
              <a:t>200</a:t>
            </a:r>
            <a:r>
              <a:rPr lang="en-US" dirty="0"/>
              <a:t>7 classes as we use a </a:t>
            </a:r>
            <a:r>
              <a:rPr lang="en-US" b="1" dirty="0"/>
              <a:t>deeper</a:t>
            </a:r>
            <a:r>
              <a:rPr lang="en-US" dirty="0"/>
              <a:t> representation from </a:t>
            </a:r>
            <a:r>
              <a:rPr lang="en-US" dirty="0" smtClean="0"/>
              <a:t>the </a:t>
            </a:r>
            <a:r>
              <a:rPr lang="en-US" b="1" dirty="0" err="1" smtClean="0"/>
              <a:t>OverFeat</a:t>
            </a:r>
            <a:r>
              <a:rPr lang="en-US" b="1" dirty="0" smtClean="0"/>
              <a:t> </a:t>
            </a:r>
            <a:r>
              <a:rPr lang="en-US" b="1" dirty="0"/>
              <a:t>CNN </a:t>
            </a:r>
            <a:r>
              <a:rPr lang="en-US" dirty="0"/>
              <a:t>trained on the </a:t>
            </a:r>
            <a:r>
              <a:rPr lang="en-US" b="1" dirty="0"/>
              <a:t>ILSVRC </a:t>
            </a:r>
            <a:r>
              <a:rPr lang="en-US" b="1" dirty="0" smtClean="0"/>
              <a:t>dataset.</a:t>
            </a:r>
            <a:endParaRPr lang="en-US" dirty="0"/>
          </a:p>
        </p:txBody>
      </p:sp>
      <p:sp>
        <p:nvSpPr>
          <p:cNvPr id="3" name="TextBox 2"/>
          <p:cNvSpPr txBox="1"/>
          <p:nvPr/>
        </p:nvSpPr>
        <p:spPr>
          <a:xfrm>
            <a:off x="1974124" y="7454538"/>
            <a:ext cx="3683726" cy="4524315"/>
          </a:xfrm>
          <a:prstGeom prst="rect">
            <a:avLst/>
          </a:prstGeom>
          <a:noFill/>
        </p:spPr>
        <p:txBody>
          <a:bodyPr wrap="square" rtlCol="0">
            <a:spAutoFit/>
          </a:bodyPr>
          <a:lstStyle/>
          <a:p>
            <a:r>
              <a:rPr lang="en-US" dirty="0"/>
              <a:t>Intuitively one could reason that the</a:t>
            </a:r>
          </a:p>
          <a:p>
            <a:r>
              <a:rPr lang="en-US" dirty="0"/>
              <a:t>learnt weights for the deeper layers could become more specific</a:t>
            </a:r>
          </a:p>
          <a:p>
            <a:r>
              <a:rPr lang="en-US" dirty="0"/>
              <a:t>to the images of the training dataset and the task it is</a:t>
            </a:r>
          </a:p>
          <a:p>
            <a:r>
              <a:rPr lang="en-US" dirty="0"/>
              <a:t>trained for</a:t>
            </a:r>
            <a:r>
              <a:rPr lang="en-US" dirty="0" smtClean="0"/>
              <a:t>. </a:t>
            </a:r>
            <a:r>
              <a:rPr lang="en-US" dirty="0"/>
              <a:t>We observed the</a:t>
            </a:r>
          </a:p>
          <a:p>
            <a:r>
              <a:rPr lang="en-US" dirty="0"/>
              <a:t>same trend in the individual class plots. The subtle drops in</a:t>
            </a:r>
          </a:p>
          <a:p>
            <a:r>
              <a:rPr lang="en-US" dirty="0"/>
              <a:t>the mid layers (e.g. 4, 8, etc.) is due to the “</a:t>
            </a:r>
            <a:r>
              <a:rPr lang="en-US" dirty="0" err="1"/>
              <a:t>ReLU</a:t>
            </a:r>
            <a:r>
              <a:rPr lang="en-US" dirty="0"/>
              <a:t>” layer</a:t>
            </a:r>
          </a:p>
          <a:p>
            <a:r>
              <a:rPr lang="en-US" dirty="0"/>
              <a:t>which half-rectifies the signals. Although this will help the</a:t>
            </a:r>
          </a:p>
          <a:p>
            <a:r>
              <a:rPr lang="en-US" dirty="0"/>
              <a:t>non-linearity of the trained model in the CNN, it does not</a:t>
            </a:r>
          </a:p>
          <a:p>
            <a:r>
              <a:rPr lang="en-US" dirty="0"/>
              <a:t>help if immediately used for classification.</a:t>
            </a:r>
          </a:p>
        </p:txBody>
      </p:sp>
      <p:sp>
        <p:nvSpPr>
          <p:cNvPr id="6" name="Slide Number Placeholder 5"/>
          <p:cNvSpPr>
            <a:spLocks noGrp="1"/>
          </p:cNvSpPr>
          <p:nvPr>
            <p:ph type="sldNum" sz="quarter" idx="12"/>
          </p:nvPr>
        </p:nvSpPr>
        <p:spPr/>
        <p:txBody>
          <a:bodyPr/>
          <a:lstStyle/>
          <a:p>
            <a:fld id="{76D7EB24-4836-4E83-8457-0C305DF37254}" type="slidenum">
              <a:rPr lang="en-US" smtClean="0"/>
              <a:t>57</a:t>
            </a:fld>
            <a:endParaRPr lang="en-US"/>
          </a:p>
        </p:txBody>
      </p:sp>
      <p:sp>
        <p:nvSpPr>
          <p:cNvPr id="7" name="Rectangle 6"/>
          <p:cNvSpPr/>
          <p:nvPr/>
        </p:nvSpPr>
        <p:spPr>
          <a:xfrm>
            <a:off x="2950285" y="151689"/>
            <a:ext cx="3170291" cy="461665"/>
          </a:xfrm>
          <a:prstGeom prst="rect">
            <a:avLst/>
          </a:prstGeom>
        </p:spPr>
        <p:txBody>
          <a:bodyPr wrap="none">
            <a:spAutoFit/>
          </a:bodyPr>
          <a:lstStyle/>
          <a:p>
            <a:pPr algn="ctr"/>
            <a:r>
              <a:rPr lang="en-US" sz="2400" b="1" dirty="0" smtClean="0">
                <a:latin typeface="Arial" panose="020B0604020202020204" pitchFamily="34" charset="0"/>
                <a:cs typeface="Arial" panose="020B0604020202020204" pitchFamily="34" charset="0"/>
              </a:rPr>
              <a:t>Visual Classification</a:t>
            </a:r>
            <a:endParaRPr lang="en-US" sz="1400" b="1" dirty="0">
              <a:solidFill>
                <a:srgbClr val="55555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92928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1612" y="865905"/>
            <a:ext cx="4344684" cy="4592220"/>
          </a:xfrm>
          <a:prstGeom prst="rect">
            <a:avLst/>
          </a:prstGeom>
        </p:spPr>
      </p:pic>
      <p:sp>
        <p:nvSpPr>
          <p:cNvPr id="2" name="TextBox 1"/>
          <p:cNvSpPr txBox="1"/>
          <p:nvPr/>
        </p:nvSpPr>
        <p:spPr>
          <a:xfrm>
            <a:off x="1245326" y="5405255"/>
            <a:ext cx="6827520" cy="923330"/>
          </a:xfrm>
          <a:prstGeom prst="rect">
            <a:avLst/>
          </a:prstGeom>
          <a:noFill/>
        </p:spPr>
        <p:txBody>
          <a:bodyPr wrap="square" rtlCol="0">
            <a:spAutoFit/>
          </a:bodyPr>
          <a:lstStyle/>
          <a:p>
            <a:r>
              <a:rPr lang="en-US" b="1" dirty="0" smtClean="0"/>
              <a:t>Confusion matrix</a:t>
            </a:r>
            <a:r>
              <a:rPr lang="en-US" dirty="0" smtClean="0"/>
              <a:t> for </a:t>
            </a:r>
            <a:r>
              <a:rPr lang="en-US" dirty="0"/>
              <a:t>the </a:t>
            </a:r>
            <a:r>
              <a:rPr lang="en-US" b="1" dirty="0"/>
              <a:t>MIT-67 indoor dataset</a:t>
            </a:r>
            <a:r>
              <a:rPr lang="en-US" dirty="0"/>
              <a:t>. Some of the off-diagonal confused </a:t>
            </a:r>
            <a:r>
              <a:rPr lang="en-US" dirty="0" smtClean="0"/>
              <a:t>classes have </a:t>
            </a:r>
            <a:r>
              <a:rPr lang="en-US" dirty="0"/>
              <a:t>been annotated, these particular cases could be </a:t>
            </a:r>
            <a:r>
              <a:rPr lang="en-US" b="1" dirty="0"/>
              <a:t>hard even for a </a:t>
            </a:r>
            <a:r>
              <a:rPr lang="en-US" b="1" dirty="0" smtClean="0"/>
              <a:t>human to </a:t>
            </a:r>
            <a:r>
              <a:rPr lang="en-US" b="1" dirty="0"/>
              <a:t>distinguish</a:t>
            </a:r>
            <a:r>
              <a:rPr lang="en-US" dirty="0" smtClean="0"/>
              <a:t>.</a:t>
            </a:r>
            <a:endParaRPr lang="en-US" dirty="0"/>
          </a:p>
        </p:txBody>
      </p:sp>
      <p:sp>
        <p:nvSpPr>
          <p:cNvPr id="5" name="Slide Number Placeholder 4"/>
          <p:cNvSpPr>
            <a:spLocks noGrp="1"/>
          </p:cNvSpPr>
          <p:nvPr>
            <p:ph type="sldNum" sz="quarter" idx="12"/>
          </p:nvPr>
        </p:nvSpPr>
        <p:spPr/>
        <p:txBody>
          <a:bodyPr/>
          <a:lstStyle/>
          <a:p>
            <a:fld id="{76D7EB24-4836-4E83-8457-0C305DF37254}" type="slidenum">
              <a:rPr lang="en-US" smtClean="0"/>
              <a:t>58</a:t>
            </a:fld>
            <a:endParaRPr lang="en-US"/>
          </a:p>
        </p:txBody>
      </p:sp>
      <p:sp>
        <p:nvSpPr>
          <p:cNvPr id="6" name="Rectangle 5"/>
          <p:cNvSpPr/>
          <p:nvPr/>
        </p:nvSpPr>
        <p:spPr>
          <a:xfrm>
            <a:off x="2950285" y="151689"/>
            <a:ext cx="3170291" cy="461665"/>
          </a:xfrm>
          <a:prstGeom prst="rect">
            <a:avLst/>
          </a:prstGeom>
        </p:spPr>
        <p:txBody>
          <a:bodyPr wrap="none">
            <a:spAutoFit/>
          </a:bodyPr>
          <a:lstStyle/>
          <a:p>
            <a:pPr algn="ctr"/>
            <a:r>
              <a:rPr lang="en-US" sz="2400" b="1" dirty="0" smtClean="0">
                <a:latin typeface="Arial" panose="020B0604020202020204" pitchFamily="34" charset="0"/>
                <a:cs typeface="Arial" panose="020B0604020202020204" pitchFamily="34" charset="0"/>
              </a:rPr>
              <a:t>Visual Classification</a:t>
            </a:r>
            <a:endParaRPr lang="en-US" sz="1400" b="1" dirty="0">
              <a:solidFill>
                <a:srgbClr val="55555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5355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162" y="5515104"/>
            <a:ext cx="8202031" cy="646331"/>
          </a:xfrm>
          <a:prstGeom prst="rect">
            <a:avLst/>
          </a:prstGeom>
          <a:noFill/>
        </p:spPr>
        <p:txBody>
          <a:bodyPr wrap="square" rtlCol="0">
            <a:spAutoFit/>
          </a:bodyPr>
          <a:lstStyle/>
          <a:p>
            <a:r>
              <a:rPr lang="en-US" dirty="0"/>
              <a:t>Using a CNN off-the-shelf </a:t>
            </a:r>
            <a:r>
              <a:rPr lang="en-US" dirty="0" smtClean="0"/>
              <a:t>representation with </a:t>
            </a:r>
            <a:r>
              <a:rPr lang="en-US" dirty="0"/>
              <a:t>linear SVMs training significantly </a:t>
            </a:r>
            <a:r>
              <a:rPr lang="en-US" dirty="0" smtClean="0"/>
              <a:t>outperforms a </a:t>
            </a:r>
            <a:r>
              <a:rPr lang="en-US" dirty="0"/>
              <a:t>majority of the baselines.</a:t>
            </a:r>
          </a:p>
        </p:txBody>
      </p:sp>
      <p:sp>
        <p:nvSpPr>
          <p:cNvPr id="5" name="TextBox 4"/>
          <p:cNvSpPr txBox="1"/>
          <p:nvPr/>
        </p:nvSpPr>
        <p:spPr>
          <a:xfrm>
            <a:off x="2856411" y="873496"/>
            <a:ext cx="6287589" cy="369332"/>
          </a:xfrm>
          <a:prstGeom prst="rect">
            <a:avLst/>
          </a:prstGeom>
          <a:noFill/>
        </p:spPr>
        <p:txBody>
          <a:bodyPr wrap="square" rtlCol="0">
            <a:spAutoFit/>
          </a:bodyPr>
          <a:lstStyle/>
          <a:p>
            <a:r>
              <a:rPr lang="en-US" dirty="0"/>
              <a:t>Results of MIT 67 Scene Classification</a:t>
            </a:r>
          </a:p>
        </p:txBody>
      </p:sp>
      <p:sp>
        <p:nvSpPr>
          <p:cNvPr id="6" name="TextBox 5"/>
          <p:cNvSpPr txBox="1"/>
          <p:nvPr/>
        </p:nvSpPr>
        <p:spPr>
          <a:xfrm>
            <a:off x="428161" y="6161435"/>
            <a:ext cx="7871107" cy="646331"/>
          </a:xfrm>
          <a:prstGeom prst="rect">
            <a:avLst/>
          </a:prstGeom>
          <a:noFill/>
        </p:spPr>
        <p:txBody>
          <a:bodyPr wrap="square" rtlCol="0">
            <a:spAutoFit/>
          </a:bodyPr>
          <a:lstStyle/>
          <a:p>
            <a:r>
              <a:rPr lang="en-US" dirty="0"/>
              <a:t>The </a:t>
            </a:r>
            <a:r>
              <a:rPr lang="en-US" b="1" dirty="0"/>
              <a:t>performance </a:t>
            </a:r>
            <a:r>
              <a:rPr lang="en-US" dirty="0"/>
              <a:t>is measured by the </a:t>
            </a:r>
            <a:r>
              <a:rPr lang="en-US" dirty="0" smtClean="0"/>
              <a:t>average classification </a:t>
            </a:r>
            <a:r>
              <a:rPr lang="en-US" dirty="0"/>
              <a:t>accuracy of different classes (</a:t>
            </a:r>
            <a:r>
              <a:rPr lang="en-US" b="1" dirty="0"/>
              <a:t>mean of </a:t>
            </a:r>
            <a:r>
              <a:rPr lang="en-US" b="1" dirty="0" smtClean="0"/>
              <a:t>the confusion </a:t>
            </a:r>
            <a:r>
              <a:rPr lang="en-US" b="1" dirty="0"/>
              <a:t>matrix diagonal</a:t>
            </a:r>
            <a:r>
              <a:rPr lang="en-US" dirty="0"/>
              <a:t>).</a:t>
            </a:r>
          </a:p>
        </p:txBody>
      </p:sp>
      <p:pic>
        <p:nvPicPr>
          <p:cNvPr id="7" name="Picture 6"/>
          <p:cNvPicPr>
            <a:picLocks noChangeAspect="1"/>
          </p:cNvPicPr>
          <p:nvPr/>
        </p:nvPicPr>
        <p:blipFill>
          <a:blip r:embed="rId3"/>
          <a:stretch>
            <a:fillRect/>
          </a:stretch>
        </p:blipFill>
        <p:spPr>
          <a:xfrm>
            <a:off x="1239501" y="1242828"/>
            <a:ext cx="7059768" cy="4226110"/>
          </a:xfrm>
          <a:prstGeom prst="rect">
            <a:avLst/>
          </a:prstGeom>
        </p:spPr>
      </p:pic>
      <p:sp>
        <p:nvSpPr>
          <p:cNvPr id="10" name="Rectangle 9"/>
          <p:cNvSpPr/>
          <p:nvPr/>
        </p:nvSpPr>
        <p:spPr>
          <a:xfrm>
            <a:off x="2950285" y="151689"/>
            <a:ext cx="3170291" cy="461665"/>
          </a:xfrm>
          <a:prstGeom prst="rect">
            <a:avLst/>
          </a:prstGeom>
        </p:spPr>
        <p:txBody>
          <a:bodyPr wrap="none">
            <a:spAutoFit/>
          </a:bodyPr>
          <a:lstStyle/>
          <a:p>
            <a:pPr algn="ctr"/>
            <a:r>
              <a:rPr lang="en-US" sz="2400" b="1" dirty="0" smtClean="0">
                <a:latin typeface="Arial" panose="020B0604020202020204" pitchFamily="34" charset="0"/>
                <a:cs typeface="Arial" panose="020B0604020202020204" pitchFamily="34" charset="0"/>
              </a:rPr>
              <a:t>Visual Classification</a:t>
            </a:r>
            <a:endParaRPr lang="en-US" sz="1400" b="1" dirty="0">
              <a:solidFill>
                <a:srgbClr val="555555"/>
              </a:solidFill>
              <a:latin typeface="Arial" panose="020B0604020202020204" pitchFamily="34" charset="0"/>
              <a:cs typeface="Arial" panose="020B0604020202020204" pitchFamily="34" charset="0"/>
            </a:endParaRPr>
          </a:p>
        </p:txBody>
      </p:sp>
      <p:sp>
        <p:nvSpPr>
          <p:cNvPr id="8" name="Rectangle 7"/>
          <p:cNvSpPr/>
          <p:nvPr/>
        </p:nvSpPr>
        <p:spPr>
          <a:xfrm>
            <a:off x="6529362" y="4762158"/>
            <a:ext cx="524582" cy="22862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8966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1884566" y="4590072"/>
            <a:ext cx="5121602" cy="1757950"/>
            <a:chOff x="2279676" y="4518475"/>
            <a:chExt cx="5370837" cy="2086631"/>
          </a:xfrm>
        </p:grpSpPr>
        <p:sp>
          <p:nvSpPr>
            <p:cNvPr id="21" name="Shape 422"/>
            <p:cNvSpPr/>
            <p:nvPr/>
          </p:nvSpPr>
          <p:spPr>
            <a:xfrm>
              <a:off x="5640692" y="5590619"/>
              <a:ext cx="693591" cy="3"/>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22" name="Shape 423"/>
            <p:cNvSpPr/>
            <p:nvPr/>
          </p:nvSpPr>
          <p:spPr>
            <a:xfrm>
              <a:off x="4958447" y="5013673"/>
              <a:ext cx="648167" cy="1187019"/>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9D99FE"/>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23" name="Shape 424"/>
            <p:cNvSpPr/>
            <p:nvPr/>
          </p:nvSpPr>
          <p:spPr>
            <a:xfrm flipV="1">
              <a:off x="4857091" y="5589677"/>
              <a:ext cx="132592"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24" name="Shape 425"/>
            <p:cNvSpPr/>
            <p:nvPr/>
          </p:nvSpPr>
          <p:spPr>
            <a:xfrm>
              <a:off x="4270324" y="5013673"/>
              <a:ext cx="648167" cy="1187019"/>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9D99FE"/>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25" name="Shape 428"/>
            <p:cNvSpPr/>
            <p:nvPr/>
          </p:nvSpPr>
          <p:spPr>
            <a:xfrm>
              <a:off x="6281388" y="5107078"/>
              <a:ext cx="93093" cy="991681"/>
            </a:xfrm>
            <a:prstGeom prst="rect">
              <a:avLst/>
            </a:prstGeom>
            <a:solidFill>
              <a:srgbClr val="9D99FE"/>
            </a:solidFill>
            <a:ln w="25400">
              <a:solidFill/>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6" name="Shape 429"/>
            <p:cNvSpPr/>
            <p:nvPr/>
          </p:nvSpPr>
          <p:spPr>
            <a:xfrm flipV="1">
              <a:off x="4171658" y="5589677"/>
              <a:ext cx="132591"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27" name="Shape 430"/>
            <p:cNvSpPr/>
            <p:nvPr/>
          </p:nvSpPr>
          <p:spPr>
            <a:xfrm>
              <a:off x="3578078" y="5011793"/>
              <a:ext cx="648167" cy="1187019"/>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9D99FE"/>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28" name="Shape 431"/>
            <p:cNvSpPr/>
            <p:nvPr/>
          </p:nvSpPr>
          <p:spPr>
            <a:xfrm flipV="1">
              <a:off x="3486226" y="5589677"/>
              <a:ext cx="132592"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29" name="Shape 432"/>
            <p:cNvSpPr/>
            <p:nvPr/>
          </p:nvSpPr>
          <p:spPr>
            <a:xfrm>
              <a:off x="2831867" y="4832865"/>
              <a:ext cx="699124" cy="1559956"/>
            </a:xfrm>
            <a:custGeom>
              <a:avLst/>
              <a:gdLst/>
              <a:ahLst/>
              <a:cxnLst>
                <a:cxn ang="0">
                  <a:pos x="wd2" y="hd2"/>
                </a:cxn>
                <a:cxn ang="5400000">
                  <a:pos x="wd2" y="hd2"/>
                </a:cxn>
                <a:cxn ang="10800000">
                  <a:pos x="wd2" y="hd2"/>
                </a:cxn>
                <a:cxn ang="16200000">
                  <a:pos x="wd2" y="hd2"/>
                </a:cxn>
              </a:cxnLst>
              <a:rect l="0" t="0" r="r" b="b"/>
              <a:pathLst>
                <a:path w="21600" h="21600" extrusionOk="0">
                  <a:moveTo>
                    <a:pt x="6880" y="8174"/>
                  </a:moveTo>
                  <a:lnTo>
                    <a:pt x="6880" y="21600"/>
                  </a:lnTo>
                  <a:lnTo>
                    <a:pt x="0" y="13463"/>
                  </a:lnTo>
                  <a:lnTo>
                    <a:pt x="0" y="25"/>
                  </a:lnTo>
                  <a:lnTo>
                    <a:pt x="6880" y="8174"/>
                  </a:lnTo>
                  <a:lnTo>
                    <a:pt x="0" y="0"/>
                  </a:lnTo>
                  <a:lnTo>
                    <a:pt x="14716" y="24"/>
                  </a:lnTo>
                  <a:lnTo>
                    <a:pt x="21600" y="8174"/>
                  </a:lnTo>
                  <a:lnTo>
                    <a:pt x="6880" y="8174"/>
                  </a:lnTo>
                  <a:lnTo>
                    <a:pt x="21567" y="8174"/>
                  </a:lnTo>
                  <a:lnTo>
                    <a:pt x="21567" y="21600"/>
                  </a:lnTo>
                  <a:lnTo>
                    <a:pt x="6880" y="21600"/>
                  </a:lnTo>
                  <a:lnTo>
                    <a:pt x="6880" y="8174"/>
                  </a:lnTo>
                  <a:close/>
                </a:path>
              </a:pathLst>
            </a:custGeom>
            <a:solidFill>
              <a:srgbClr val="9D99FE"/>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30" name="Shape 433"/>
            <p:cNvSpPr/>
            <p:nvPr/>
          </p:nvSpPr>
          <p:spPr>
            <a:xfrm flipV="1">
              <a:off x="2762715" y="5589677"/>
              <a:ext cx="132592"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31" name="Shape 434"/>
            <p:cNvSpPr/>
            <p:nvPr/>
          </p:nvSpPr>
          <p:spPr>
            <a:xfrm>
              <a:off x="2279676" y="4518475"/>
              <a:ext cx="563219" cy="2086631"/>
            </a:xfrm>
            <a:custGeom>
              <a:avLst/>
              <a:gdLst/>
              <a:ahLst/>
              <a:cxnLst>
                <a:cxn ang="0">
                  <a:pos x="wd2" y="hd2"/>
                </a:cxn>
                <a:cxn ang="5400000">
                  <a:pos x="wd2" y="hd2"/>
                </a:cxn>
                <a:cxn ang="10800000">
                  <a:pos x="wd2" y="hd2"/>
                </a:cxn>
                <a:cxn ang="16200000">
                  <a:pos x="wd2" y="hd2"/>
                </a:cxn>
              </a:cxnLst>
              <a:rect l="0" t="0" r="r" b="b"/>
              <a:pathLst>
                <a:path w="21600" h="21600" extrusionOk="0">
                  <a:moveTo>
                    <a:pt x="11292" y="8176"/>
                  </a:moveTo>
                  <a:lnTo>
                    <a:pt x="11390" y="21600"/>
                  </a:lnTo>
                  <a:lnTo>
                    <a:pt x="0" y="13424"/>
                  </a:lnTo>
                  <a:lnTo>
                    <a:pt x="0" y="25"/>
                  </a:lnTo>
                  <a:lnTo>
                    <a:pt x="11292" y="8176"/>
                  </a:lnTo>
                  <a:lnTo>
                    <a:pt x="0" y="0"/>
                  </a:lnTo>
                  <a:lnTo>
                    <a:pt x="10262" y="1"/>
                  </a:lnTo>
                  <a:lnTo>
                    <a:pt x="21558" y="8176"/>
                  </a:lnTo>
                  <a:lnTo>
                    <a:pt x="11292" y="8176"/>
                  </a:lnTo>
                  <a:lnTo>
                    <a:pt x="21600" y="8176"/>
                  </a:lnTo>
                  <a:lnTo>
                    <a:pt x="21558" y="21600"/>
                  </a:lnTo>
                  <a:lnTo>
                    <a:pt x="11390" y="21600"/>
                  </a:lnTo>
                  <a:lnTo>
                    <a:pt x="11292" y="8176"/>
                  </a:lnTo>
                  <a:close/>
                </a:path>
              </a:pathLst>
            </a:custGeom>
            <a:solidFill>
              <a:srgbClr val="9D99FE"/>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32" name="Shape 435"/>
            <p:cNvSpPr/>
            <p:nvPr/>
          </p:nvSpPr>
          <p:spPr>
            <a:xfrm flipV="1">
              <a:off x="2305760" y="5589677"/>
              <a:ext cx="132591"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34" name="Shape 455"/>
            <p:cNvSpPr/>
            <p:nvPr/>
          </p:nvSpPr>
          <p:spPr>
            <a:xfrm>
              <a:off x="6704301" y="5351483"/>
              <a:ext cx="946212" cy="447455"/>
            </a:xfrm>
            <a:prstGeom prst="rect">
              <a:avLst/>
            </a:prstGeom>
            <a:ln w="12700">
              <a:miter lim="400000"/>
            </a:ln>
            <a:extLst>
              <a:ext uri="{C572A759-6A51-4108-AA02-DFA0A04FC94B}">
                <ma14:wrappingTextBoxFlag xmlns="" xmlns:ma14="http://schemas.microsoft.com/office/mac/drawingml/2011/main" val="1"/>
              </a:ext>
            </a:extLst>
          </p:spPr>
          <p:txBody>
            <a:bodyPr wrap="square" lIns="23444" tIns="23444" rIns="23444" bIns="23444" anchor="ctr">
              <a:spAutoFit/>
            </a:bodyPr>
            <a:lstStyle/>
            <a:p>
              <a:pPr lvl="0">
                <a:defRPr sz="1800"/>
              </a:pPr>
              <a:r>
                <a:rPr lang="en-US" sz="2600" dirty="0" smtClean="0"/>
                <a:t>Task B</a:t>
              </a:r>
              <a:endParaRPr sz="2600" dirty="0"/>
            </a:p>
          </p:txBody>
        </p:sp>
      </p:grpSp>
      <p:sp>
        <p:nvSpPr>
          <p:cNvPr id="3" name="TextBox 2"/>
          <p:cNvSpPr txBox="1"/>
          <p:nvPr/>
        </p:nvSpPr>
        <p:spPr>
          <a:xfrm>
            <a:off x="10166195" y="603532"/>
            <a:ext cx="6029262" cy="2308324"/>
          </a:xfrm>
          <a:prstGeom prst="rect">
            <a:avLst/>
          </a:prstGeom>
          <a:noFill/>
        </p:spPr>
        <p:txBody>
          <a:bodyPr wrap="square" rtlCol="0">
            <a:spAutoFit/>
          </a:bodyPr>
          <a:lstStyle/>
          <a:p>
            <a:r>
              <a:rPr lang="en-US" dirty="0" smtClean="0"/>
              <a:t>Defining transfer learning</a:t>
            </a:r>
          </a:p>
          <a:p>
            <a:r>
              <a:rPr lang="en-US" dirty="0" smtClean="0"/>
              <a:t>How it works</a:t>
            </a:r>
          </a:p>
          <a:p>
            <a:r>
              <a:rPr lang="en-US" dirty="0" smtClean="0"/>
              <a:t>Frozen weights</a:t>
            </a:r>
          </a:p>
          <a:p>
            <a:r>
              <a:rPr lang="en-US" dirty="0" smtClean="0"/>
              <a:t>Fine tuning </a:t>
            </a:r>
          </a:p>
          <a:p>
            <a:r>
              <a:rPr lang="en-US" dirty="0" err="1" smtClean="0"/>
              <a:t>Selffer</a:t>
            </a:r>
            <a:endParaRPr lang="en-US" dirty="0" smtClean="0"/>
          </a:p>
          <a:p>
            <a:r>
              <a:rPr lang="en-US" dirty="0" smtClean="0"/>
              <a:t>Fine tuner</a:t>
            </a:r>
          </a:p>
          <a:p>
            <a:r>
              <a:rPr lang="en-US" dirty="0" smtClean="0"/>
              <a:t>Transfer</a:t>
            </a:r>
          </a:p>
          <a:p>
            <a:r>
              <a:rPr lang="en-US" dirty="0" smtClean="0"/>
              <a:t>Figure for demonstrating how </a:t>
            </a:r>
            <a:r>
              <a:rPr lang="en-US" dirty="0" err="1" smtClean="0"/>
              <a:t>backprop</a:t>
            </a:r>
            <a:r>
              <a:rPr lang="en-US" dirty="0" smtClean="0"/>
              <a:t> woks</a:t>
            </a:r>
            <a:endParaRPr lang="en-US" dirty="0"/>
          </a:p>
        </p:txBody>
      </p:sp>
      <p:grpSp>
        <p:nvGrpSpPr>
          <p:cNvPr id="76" name="Group 75"/>
          <p:cNvGrpSpPr/>
          <p:nvPr/>
        </p:nvGrpSpPr>
        <p:grpSpPr>
          <a:xfrm>
            <a:off x="1909440" y="4590072"/>
            <a:ext cx="3914569" cy="1757950"/>
            <a:chOff x="1800014" y="3166982"/>
            <a:chExt cx="3914569" cy="1757950"/>
          </a:xfrm>
        </p:grpSpPr>
        <p:sp>
          <p:nvSpPr>
            <p:cNvPr id="72" name="Shape 434"/>
            <p:cNvSpPr/>
            <p:nvPr/>
          </p:nvSpPr>
          <p:spPr>
            <a:xfrm>
              <a:off x="1800014" y="3166982"/>
              <a:ext cx="537083" cy="1757950"/>
            </a:xfrm>
            <a:custGeom>
              <a:avLst/>
              <a:gdLst/>
              <a:ahLst/>
              <a:cxnLst>
                <a:cxn ang="0">
                  <a:pos x="wd2" y="hd2"/>
                </a:cxn>
                <a:cxn ang="5400000">
                  <a:pos x="wd2" y="hd2"/>
                </a:cxn>
                <a:cxn ang="10800000">
                  <a:pos x="wd2" y="hd2"/>
                </a:cxn>
                <a:cxn ang="16200000">
                  <a:pos x="wd2" y="hd2"/>
                </a:cxn>
              </a:cxnLst>
              <a:rect l="0" t="0" r="r" b="b"/>
              <a:pathLst>
                <a:path w="21600" h="21600" extrusionOk="0">
                  <a:moveTo>
                    <a:pt x="11292" y="8176"/>
                  </a:moveTo>
                  <a:lnTo>
                    <a:pt x="11390" y="21600"/>
                  </a:lnTo>
                  <a:lnTo>
                    <a:pt x="0" y="13424"/>
                  </a:lnTo>
                  <a:lnTo>
                    <a:pt x="0" y="25"/>
                  </a:lnTo>
                  <a:lnTo>
                    <a:pt x="11292" y="8176"/>
                  </a:lnTo>
                  <a:lnTo>
                    <a:pt x="0" y="0"/>
                  </a:lnTo>
                  <a:lnTo>
                    <a:pt x="10262" y="1"/>
                  </a:lnTo>
                  <a:lnTo>
                    <a:pt x="21558" y="8176"/>
                  </a:lnTo>
                  <a:lnTo>
                    <a:pt x="11292" y="8176"/>
                  </a:lnTo>
                  <a:lnTo>
                    <a:pt x="21600" y="8176"/>
                  </a:lnTo>
                  <a:lnTo>
                    <a:pt x="21558" y="21600"/>
                  </a:lnTo>
                  <a:lnTo>
                    <a:pt x="11390" y="21600"/>
                  </a:lnTo>
                  <a:lnTo>
                    <a:pt x="11292" y="8176"/>
                  </a:lnTo>
                  <a:close/>
                </a:path>
              </a:pathLst>
            </a:custGeom>
            <a:solidFill>
              <a:srgbClr val="FB979A"/>
            </a:solidFill>
            <a:ln w="25400">
              <a:solidFill/>
              <a:miter lim="400000"/>
            </a:ln>
          </p:spPr>
          <p:txBody>
            <a:bodyPr lIns="0" tIns="0" rIns="0" bIns="0" anchor="ctr"/>
            <a:lstStyle/>
            <a:p>
              <a:endParaRPr>
                <a:latin typeface="Gill Sans"/>
                <a:ea typeface="Gill Sans"/>
                <a:cs typeface="Gill Sans"/>
              </a:endParaRPr>
            </a:p>
          </p:txBody>
        </p:sp>
        <p:grpSp>
          <p:nvGrpSpPr>
            <p:cNvPr id="75" name="Group 74"/>
            <p:cNvGrpSpPr/>
            <p:nvPr/>
          </p:nvGrpSpPr>
          <p:grpSpPr>
            <a:xfrm>
              <a:off x="1834672" y="3445962"/>
              <a:ext cx="3879911" cy="1314236"/>
              <a:chOff x="1806448" y="3431850"/>
              <a:chExt cx="3879911" cy="1314236"/>
            </a:xfrm>
          </p:grpSpPr>
          <p:sp>
            <p:nvSpPr>
              <p:cNvPr id="62" name="Shape 422"/>
              <p:cNvSpPr/>
              <p:nvPr/>
            </p:nvSpPr>
            <p:spPr>
              <a:xfrm>
                <a:off x="4986621" y="4070245"/>
                <a:ext cx="661405" cy="3"/>
              </a:xfrm>
              <a:prstGeom prst="line">
                <a:avLst/>
              </a:prstGeom>
              <a:solidFill>
                <a:srgbClr val="9D99FE"/>
              </a:solidFill>
              <a:ln w="25400">
                <a:solidFill/>
                <a:miter lim="400000"/>
              </a:ln>
            </p:spPr>
            <p:txBody>
              <a:bodyPr lIns="0" tIns="0" rIns="0" bIns="0" anchor="ctr"/>
              <a:lstStyle/>
              <a:p>
                <a:endParaRPr>
                  <a:latin typeface="Gill Sans"/>
                  <a:ea typeface="Gill Sans"/>
                  <a:cs typeface="Gill Sans"/>
                </a:endParaRPr>
              </a:p>
            </p:txBody>
          </p:sp>
          <p:sp>
            <p:nvSpPr>
              <p:cNvPr id="63" name="Shape 423"/>
              <p:cNvSpPr/>
              <p:nvPr/>
            </p:nvSpPr>
            <p:spPr>
              <a:xfrm>
                <a:off x="4336036" y="3584178"/>
                <a:ext cx="618089" cy="1000043"/>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9D99FE"/>
              </a:solidFill>
              <a:ln w="25400">
                <a:solidFill/>
                <a:miter lim="400000"/>
              </a:ln>
            </p:spPr>
            <p:txBody>
              <a:bodyPr lIns="0" tIns="0" rIns="0" bIns="0" anchor="ctr"/>
              <a:lstStyle/>
              <a:p>
                <a:endParaRPr>
                  <a:latin typeface="Gill Sans"/>
                  <a:ea typeface="Gill Sans"/>
                  <a:cs typeface="Gill Sans"/>
                </a:endParaRPr>
              </a:p>
            </p:txBody>
          </p:sp>
          <p:sp>
            <p:nvSpPr>
              <p:cNvPr id="64" name="Shape 424"/>
              <p:cNvSpPr/>
              <p:nvPr/>
            </p:nvSpPr>
            <p:spPr>
              <a:xfrm flipV="1">
                <a:off x="4239383" y="4069451"/>
                <a:ext cx="126439" cy="2"/>
              </a:xfrm>
              <a:prstGeom prst="line">
                <a:avLst/>
              </a:prstGeom>
              <a:solidFill>
                <a:srgbClr val="9D99FE"/>
              </a:solidFill>
              <a:ln w="25400">
                <a:solidFill/>
                <a:miter lim="400000"/>
              </a:ln>
            </p:spPr>
            <p:txBody>
              <a:bodyPr lIns="0" tIns="0" rIns="0" bIns="0" anchor="ctr"/>
              <a:lstStyle/>
              <a:p>
                <a:endParaRPr>
                  <a:latin typeface="Gill Sans"/>
                  <a:ea typeface="Gill Sans"/>
                  <a:cs typeface="Gill Sans"/>
                </a:endParaRPr>
              </a:p>
            </p:txBody>
          </p:sp>
          <p:sp>
            <p:nvSpPr>
              <p:cNvPr id="65" name="Shape 425"/>
              <p:cNvSpPr/>
              <p:nvPr/>
            </p:nvSpPr>
            <p:spPr>
              <a:xfrm>
                <a:off x="3679845" y="3584178"/>
                <a:ext cx="618089" cy="1000043"/>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9D99FE"/>
              </a:solidFill>
              <a:ln w="25400">
                <a:solidFill/>
                <a:miter lim="400000"/>
              </a:ln>
            </p:spPr>
            <p:txBody>
              <a:bodyPr lIns="0" tIns="0" rIns="0" bIns="0" anchor="ctr"/>
              <a:lstStyle/>
              <a:p>
                <a:endParaRPr>
                  <a:latin typeface="Gill Sans"/>
                  <a:ea typeface="Gill Sans"/>
                  <a:cs typeface="Gill Sans"/>
                </a:endParaRPr>
              </a:p>
            </p:txBody>
          </p:sp>
          <p:sp>
            <p:nvSpPr>
              <p:cNvPr id="66" name="Shape 428"/>
              <p:cNvSpPr/>
              <p:nvPr/>
            </p:nvSpPr>
            <p:spPr>
              <a:xfrm>
                <a:off x="5597586" y="3662870"/>
                <a:ext cx="88773" cy="835474"/>
              </a:xfrm>
              <a:prstGeom prst="rect">
                <a:avLst/>
              </a:prstGeom>
              <a:solidFill>
                <a:srgbClr val="9D99FE"/>
              </a:solidFill>
              <a:ln w="25400">
                <a:solidFill/>
                <a:miter lim="400000"/>
              </a:ln>
            </p:spPr>
            <p:txBody>
              <a:bodyPr lIns="0" tIns="0" rIns="0" bIns="0" anchor="ctr"/>
              <a:lstStyle/>
              <a:p>
                <a:endParaRPr>
                  <a:latin typeface="Gill Sans"/>
                  <a:ea typeface="Gill Sans"/>
                  <a:cs typeface="Gill Sans"/>
                </a:endParaRPr>
              </a:p>
            </p:txBody>
          </p:sp>
          <p:sp>
            <p:nvSpPr>
              <p:cNvPr id="67" name="Shape 429"/>
              <p:cNvSpPr/>
              <p:nvPr/>
            </p:nvSpPr>
            <p:spPr>
              <a:xfrm flipV="1">
                <a:off x="3585758" y="4069451"/>
                <a:ext cx="126438" cy="2"/>
              </a:xfrm>
              <a:prstGeom prst="line">
                <a:avLst/>
              </a:prstGeom>
              <a:solidFill>
                <a:srgbClr val="9D99FE"/>
              </a:solidFill>
              <a:ln w="25400">
                <a:solidFill/>
                <a:miter lim="400000"/>
              </a:ln>
            </p:spPr>
            <p:txBody>
              <a:bodyPr lIns="0" tIns="0" rIns="0" bIns="0" anchor="ctr"/>
              <a:lstStyle/>
              <a:p>
                <a:endParaRPr>
                  <a:latin typeface="Gill Sans"/>
                  <a:ea typeface="Gill Sans"/>
                  <a:cs typeface="Gill Sans"/>
                </a:endParaRPr>
              </a:p>
            </p:txBody>
          </p:sp>
          <p:sp>
            <p:nvSpPr>
              <p:cNvPr id="68" name="Shape 430"/>
              <p:cNvSpPr/>
              <p:nvPr/>
            </p:nvSpPr>
            <p:spPr>
              <a:xfrm>
                <a:off x="3019723" y="3582594"/>
                <a:ext cx="618089" cy="1000043"/>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9D99FE"/>
              </a:solidFill>
              <a:ln w="25400">
                <a:solidFill/>
                <a:miter lim="400000"/>
              </a:ln>
            </p:spPr>
            <p:txBody>
              <a:bodyPr lIns="0" tIns="0" rIns="0" bIns="0" anchor="ctr"/>
              <a:lstStyle/>
              <a:p>
                <a:endParaRPr>
                  <a:latin typeface="Gill Sans"/>
                  <a:ea typeface="Gill Sans"/>
                  <a:cs typeface="Gill Sans"/>
                </a:endParaRPr>
              </a:p>
            </p:txBody>
          </p:sp>
          <p:sp>
            <p:nvSpPr>
              <p:cNvPr id="69" name="Shape 431"/>
              <p:cNvSpPr/>
              <p:nvPr/>
            </p:nvSpPr>
            <p:spPr>
              <a:xfrm flipV="1">
                <a:off x="2932134" y="4069451"/>
                <a:ext cx="126439" cy="2"/>
              </a:xfrm>
              <a:prstGeom prst="line">
                <a:avLst/>
              </a:prstGeom>
              <a:solidFill>
                <a:srgbClr val="9D99FE"/>
              </a:solidFill>
              <a:ln w="25400">
                <a:solidFill/>
                <a:miter lim="400000"/>
              </a:ln>
            </p:spPr>
            <p:txBody>
              <a:bodyPr lIns="0" tIns="0" rIns="0" bIns="0" anchor="ctr"/>
              <a:lstStyle/>
              <a:p>
                <a:endParaRPr>
                  <a:latin typeface="Gill Sans"/>
                  <a:ea typeface="Gill Sans"/>
                  <a:cs typeface="Gill Sans"/>
                </a:endParaRPr>
              </a:p>
            </p:txBody>
          </p:sp>
          <p:sp>
            <p:nvSpPr>
              <p:cNvPr id="70" name="Shape 432"/>
              <p:cNvSpPr/>
              <p:nvPr/>
            </p:nvSpPr>
            <p:spPr>
              <a:xfrm>
                <a:off x="2308140" y="3431850"/>
                <a:ext cx="666681" cy="1314236"/>
              </a:xfrm>
              <a:custGeom>
                <a:avLst/>
                <a:gdLst/>
                <a:ahLst/>
                <a:cxnLst>
                  <a:cxn ang="0">
                    <a:pos x="wd2" y="hd2"/>
                  </a:cxn>
                  <a:cxn ang="5400000">
                    <a:pos x="wd2" y="hd2"/>
                  </a:cxn>
                  <a:cxn ang="10800000">
                    <a:pos x="wd2" y="hd2"/>
                  </a:cxn>
                  <a:cxn ang="16200000">
                    <a:pos x="wd2" y="hd2"/>
                  </a:cxn>
                </a:cxnLst>
                <a:rect l="0" t="0" r="r" b="b"/>
                <a:pathLst>
                  <a:path w="21600" h="21600" extrusionOk="0">
                    <a:moveTo>
                      <a:pt x="6880" y="8174"/>
                    </a:moveTo>
                    <a:lnTo>
                      <a:pt x="6880" y="21600"/>
                    </a:lnTo>
                    <a:lnTo>
                      <a:pt x="0" y="13463"/>
                    </a:lnTo>
                    <a:lnTo>
                      <a:pt x="0" y="25"/>
                    </a:lnTo>
                    <a:lnTo>
                      <a:pt x="6880" y="8174"/>
                    </a:lnTo>
                    <a:lnTo>
                      <a:pt x="0" y="0"/>
                    </a:lnTo>
                    <a:lnTo>
                      <a:pt x="14716" y="24"/>
                    </a:lnTo>
                    <a:lnTo>
                      <a:pt x="21600" y="8174"/>
                    </a:lnTo>
                    <a:lnTo>
                      <a:pt x="6880" y="8174"/>
                    </a:lnTo>
                    <a:lnTo>
                      <a:pt x="21567" y="8174"/>
                    </a:lnTo>
                    <a:lnTo>
                      <a:pt x="21567" y="21600"/>
                    </a:lnTo>
                    <a:lnTo>
                      <a:pt x="6880" y="21600"/>
                    </a:lnTo>
                    <a:lnTo>
                      <a:pt x="6880" y="8174"/>
                    </a:lnTo>
                    <a:close/>
                  </a:path>
                </a:pathLst>
              </a:custGeom>
              <a:solidFill>
                <a:srgbClr val="FB979A"/>
              </a:solidFill>
              <a:ln w="25400">
                <a:solidFill/>
                <a:miter lim="400000"/>
              </a:ln>
            </p:spPr>
            <p:txBody>
              <a:bodyPr lIns="0" tIns="0" rIns="0" bIns="0" anchor="ctr"/>
              <a:lstStyle/>
              <a:p>
                <a:endParaRPr>
                  <a:latin typeface="Gill Sans"/>
                  <a:ea typeface="Gill Sans"/>
                  <a:cs typeface="Gill Sans"/>
                </a:endParaRPr>
              </a:p>
            </p:txBody>
          </p:sp>
          <p:sp>
            <p:nvSpPr>
              <p:cNvPr id="71" name="Shape 433"/>
              <p:cNvSpPr/>
              <p:nvPr/>
            </p:nvSpPr>
            <p:spPr>
              <a:xfrm flipV="1">
                <a:off x="2242197" y="4069451"/>
                <a:ext cx="126439" cy="2"/>
              </a:xfrm>
              <a:prstGeom prst="line">
                <a:avLst/>
              </a:prstGeom>
              <a:solidFill>
                <a:srgbClr val="9D99FE"/>
              </a:solidFill>
              <a:ln w="25400">
                <a:solidFill/>
                <a:miter lim="400000"/>
              </a:ln>
            </p:spPr>
            <p:txBody>
              <a:bodyPr lIns="0" tIns="0" rIns="0" bIns="0" anchor="ctr"/>
              <a:lstStyle/>
              <a:p>
                <a:endParaRPr>
                  <a:latin typeface="Gill Sans"/>
                  <a:ea typeface="Gill Sans"/>
                  <a:cs typeface="Gill Sans"/>
                </a:endParaRPr>
              </a:p>
            </p:txBody>
          </p:sp>
          <p:sp>
            <p:nvSpPr>
              <p:cNvPr id="73" name="Shape 435"/>
              <p:cNvSpPr/>
              <p:nvPr/>
            </p:nvSpPr>
            <p:spPr>
              <a:xfrm flipV="1">
                <a:off x="1806448" y="4069451"/>
                <a:ext cx="126438" cy="2"/>
              </a:xfrm>
              <a:prstGeom prst="line">
                <a:avLst/>
              </a:prstGeom>
              <a:solidFill>
                <a:srgbClr val="9D99FE"/>
              </a:solidFill>
              <a:ln w="25400">
                <a:solidFill/>
                <a:miter lim="400000"/>
              </a:ln>
            </p:spPr>
            <p:txBody>
              <a:bodyPr lIns="0" tIns="0" rIns="0" bIns="0" anchor="ctr"/>
              <a:lstStyle/>
              <a:p>
                <a:endParaRPr>
                  <a:latin typeface="Gill Sans"/>
                  <a:ea typeface="Gill Sans"/>
                  <a:cs typeface="Gill Sans"/>
                </a:endParaRPr>
              </a:p>
            </p:txBody>
          </p:sp>
        </p:grpSp>
      </p:grpSp>
      <p:sp>
        <p:nvSpPr>
          <p:cNvPr id="4" name="Title 3"/>
          <p:cNvSpPr>
            <a:spLocks noGrp="1"/>
          </p:cNvSpPr>
          <p:nvPr>
            <p:ph type="title"/>
          </p:nvPr>
        </p:nvSpPr>
        <p:spPr>
          <a:xfrm>
            <a:off x="227575" y="0"/>
            <a:ext cx="8229600" cy="557918"/>
          </a:xfrm>
        </p:spPr>
        <p:txBody>
          <a:bodyPr>
            <a:normAutofit fontScale="90000"/>
          </a:bodyPr>
          <a:lstStyle/>
          <a:p>
            <a:r>
              <a:rPr lang="en-US" smtClean="0"/>
              <a:t>Transfer Learning Overview</a:t>
            </a:r>
            <a:endParaRPr lang="en-US" dirty="0"/>
          </a:p>
        </p:txBody>
      </p:sp>
      <p:grpSp>
        <p:nvGrpSpPr>
          <p:cNvPr id="59" name="Group 58"/>
          <p:cNvGrpSpPr/>
          <p:nvPr/>
        </p:nvGrpSpPr>
        <p:grpSpPr>
          <a:xfrm>
            <a:off x="1649249" y="973983"/>
            <a:ext cx="5653251" cy="2416440"/>
            <a:chOff x="1770938" y="1069186"/>
            <a:chExt cx="6097883" cy="2730459"/>
          </a:xfrm>
        </p:grpSpPr>
        <p:sp>
          <p:nvSpPr>
            <p:cNvPr id="6" name="Shape 406"/>
            <p:cNvSpPr/>
            <p:nvPr/>
          </p:nvSpPr>
          <p:spPr>
            <a:xfrm>
              <a:off x="5640353" y="2398900"/>
              <a:ext cx="693591" cy="3"/>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7" name="Shape 407"/>
            <p:cNvSpPr/>
            <p:nvPr/>
          </p:nvSpPr>
          <p:spPr>
            <a:xfrm>
              <a:off x="4958108" y="1821955"/>
              <a:ext cx="648167" cy="1187019"/>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FB979A"/>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8" name="Shape 408"/>
            <p:cNvSpPr/>
            <p:nvPr/>
          </p:nvSpPr>
          <p:spPr>
            <a:xfrm flipV="1">
              <a:off x="4856751" y="2397958"/>
              <a:ext cx="132591"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9" name="Shape 409"/>
            <p:cNvSpPr/>
            <p:nvPr/>
          </p:nvSpPr>
          <p:spPr>
            <a:xfrm>
              <a:off x="4269986" y="1821955"/>
              <a:ext cx="648167" cy="1187019"/>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FB979A"/>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10" name="Shape 410"/>
            <p:cNvSpPr/>
            <p:nvPr/>
          </p:nvSpPr>
          <p:spPr>
            <a:xfrm>
              <a:off x="5741094" y="1069186"/>
              <a:ext cx="92305" cy="2730459"/>
            </a:xfrm>
            <a:prstGeom prst="rect">
              <a:avLst/>
            </a:prstGeom>
            <a:solidFill>
              <a:srgbClr val="FB979A"/>
            </a:solidFill>
            <a:ln w="25400">
              <a:solidFill/>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1" name="Shape 411"/>
            <p:cNvSpPr/>
            <p:nvPr/>
          </p:nvSpPr>
          <p:spPr>
            <a:xfrm>
              <a:off x="6011252" y="1069186"/>
              <a:ext cx="92304" cy="2730459"/>
            </a:xfrm>
            <a:prstGeom prst="rect">
              <a:avLst/>
            </a:prstGeom>
            <a:solidFill>
              <a:srgbClr val="FB979A"/>
            </a:solidFill>
            <a:ln w="25400">
              <a:solidFill/>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2" name="Shape 412"/>
            <p:cNvSpPr/>
            <p:nvPr/>
          </p:nvSpPr>
          <p:spPr>
            <a:xfrm>
              <a:off x="6281048" y="1915359"/>
              <a:ext cx="93093" cy="991681"/>
            </a:xfrm>
            <a:prstGeom prst="rect">
              <a:avLst/>
            </a:prstGeom>
            <a:solidFill>
              <a:srgbClr val="FB979A"/>
            </a:solidFill>
            <a:ln w="25400">
              <a:solidFill/>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3" name="Shape 413"/>
            <p:cNvSpPr/>
            <p:nvPr/>
          </p:nvSpPr>
          <p:spPr>
            <a:xfrm flipV="1">
              <a:off x="4171320" y="2397958"/>
              <a:ext cx="132592" cy="1"/>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14" name="Shape 414"/>
            <p:cNvSpPr/>
            <p:nvPr/>
          </p:nvSpPr>
          <p:spPr>
            <a:xfrm>
              <a:off x="3577740" y="1820074"/>
              <a:ext cx="648167" cy="1187019"/>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FB979A"/>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15" name="Shape 415"/>
            <p:cNvSpPr/>
            <p:nvPr/>
          </p:nvSpPr>
          <p:spPr>
            <a:xfrm flipV="1">
              <a:off x="3485888" y="2397958"/>
              <a:ext cx="132592" cy="1"/>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16" name="Shape 416"/>
            <p:cNvSpPr/>
            <p:nvPr/>
          </p:nvSpPr>
          <p:spPr>
            <a:xfrm>
              <a:off x="2831528" y="1641146"/>
              <a:ext cx="699124" cy="1559956"/>
            </a:xfrm>
            <a:custGeom>
              <a:avLst/>
              <a:gdLst/>
              <a:ahLst/>
              <a:cxnLst>
                <a:cxn ang="0">
                  <a:pos x="wd2" y="hd2"/>
                </a:cxn>
                <a:cxn ang="5400000">
                  <a:pos x="wd2" y="hd2"/>
                </a:cxn>
                <a:cxn ang="10800000">
                  <a:pos x="wd2" y="hd2"/>
                </a:cxn>
                <a:cxn ang="16200000">
                  <a:pos x="wd2" y="hd2"/>
                </a:cxn>
              </a:cxnLst>
              <a:rect l="0" t="0" r="r" b="b"/>
              <a:pathLst>
                <a:path w="21600" h="21600" extrusionOk="0">
                  <a:moveTo>
                    <a:pt x="6880" y="8174"/>
                  </a:moveTo>
                  <a:lnTo>
                    <a:pt x="6880" y="21600"/>
                  </a:lnTo>
                  <a:lnTo>
                    <a:pt x="0" y="13463"/>
                  </a:lnTo>
                  <a:lnTo>
                    <a:pt x="0" y="25"/>
                  </a:lnTo>
                  <a:lnTo>
                    <a:pt x="6880" y="8174"/>
                  </a:lnTo>
                  <a:lnTo>
                    <a:pt x="0" y="0"/>
                  </a:lnTo>
                  <a:lnTo>
                    <a:pt x="14716" y="24"/>
                  </a:lnTo>
                  <a:lnTo>
                    <a:pt x="21600" y="8174"/>
                  </a:lnTo>
                  <a:lnTo>
                    <a:pt x="6880" y="8174"/>
                  </a:lnTo>
                  <a:lnTo>
                    <a:pt x="21567" y="8174"/>
                  </a:lnTo>
                  <a:lnTo>
                    <a:pt x="21567" y="21600"/>
                  </a:lnTo>
                  <a:lnTo>
                    <a:pt x="6880" y="21600"/>
                  </a:lnTo>
                  <a:lnTo>
                    <a:pt x="6880" y="8174"/>
                  </a:lnTo>
                  <a:close/>
                </a:path>
              </a:pathLst>
            </a:custGeom>
            <a:solidFill>
              <a:srgbClr val="FB979A"/>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17" name="Shape 417"/>
            <p:cNvSpPr/>
            <p:nvPr/>
          </p:nvSpPr>
          <p:spPr>
            <a:xfrm flipV="1">
              <a:off x="2656536" y="2397958"/>
              <a:ext cx="132592" cy="1"/>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18" name="Shape 418"/>
            <p:cNvSpPr/>
            <p:nvPr/>
          </p:nvSpPr>
          <p:spPr>
            <a:xfrm>
              <a:off x="2173497" y="1383205"/>
              <a:ext cx="563219" cy="2086631"/>
            </a:xfrm>
            <a:custGeom>
              <a:avLst/>
              <a:gdLst/>
              <a:ahLst/>
              <a:cxnLst>
                <a:cxn ang="0">
                  <a:pos x="wd2" y="hd2"/>
                </a:cxn>
                <a:cxn ang="5400000">
                  <a:pos x="wd2" y="hd2"/>
                </a:cxn>
                <a:cxn ang="10800000">
                  <a:pos x="wd2" y="hd2"/>
                </a:cxn>
                <a:cxn ang="16200000">
                  <a:pos x="wd2" y="hd2"/>
                </a:cxn>
              </a:cxnLst>
              <a:rect l="0" t="0" r="r" b="b"/>
              <a:pathLst>
                <a:path w="21600" h="21600" extrusionOk="0">
                  <a:moveTo>
                    <a:pt x="11292" y="8176"/>
                  </a:moveTo>
                  <a:lnTo>
                    <a:pt x="11390" y="21600"/>
                  </a:lnTo>
                  <a:lnTo>
                    <a:pt x="0" y="13424"/>
                  </a:lnTo>
                  <a:lnTo>
                    <a:pt x="0" y="25"/>
                  </a:lnTo>
                  <a:lnTo>
                    <a:pt x="11292" y="8176"/>
                  </a:lnTo>
                  <a:lnTo>
                    <a:pt x="0" y="0"/>
                  </a:lnTo>
                  <a:lnTo>
                    <a:pt x="10262" y="1"/>
                  </a:lnTo>
                  <a:lnTo>
                    <a:pt x="21558" y="8176"/>
                  </a:lnTo>
                  <a:lnTo>
                    <a:pt x="11292" y="8176"/>
                  </a:lnTo>
                  <a:lnTo>
                    <a:pt x="21600" y="8176"/>
                  </a:lnTo>
                  <a:lnTo>
                    <a:pt x="21558" y="21600"/>
                  </a:lnTo>
                  <a:lnTo>
                    <a:pt x="11390" y="21600"/>
                  </a:lnTo>
                  <a:lnTo>
                    <a:pt x="11292" y="8176"/>
                  </a:lnTo>
                  <a:close/>
                </a:path>
              </a:pathLst>
            </a:custGeom>
            <a:solidFill>
              <a:srgbClr val="FB979A"/>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19" name="Shape 419"/>
            <p:cNvSpPr/>
            <p:nvPr/>
          </p:nvSpPr>
          <p:spPr>
            <a:xfrm flipV="1">
              <a:off x="2199582" y="2397958"/>
              <a:ext cx="132592" cy="1"/>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20" name="Shape 420"/>
            <p:cNvSpPr/>
            <p:nvPr/>
          </p:nvSpPr>
          <p:spPr>
            <a:xfrm>
              <a:off x="1770938" y="1086556"/>
              <a:ext cx="476607" cy="2694761"/>
            </a:xfrm>
            <a:custGeom>
              <a:avLst/>
              <a:gdLst/>
              <a:ahLst/>
              <a:cxnLst>
                <a:cxn ang="0">
                  <a:pos x="wd2" y="hd2"/>
                </a:cxn>
                <a:cxn ang="5400000">
                  <a:pos x="wd2" y="hd2"/>
                </a:cxn>
                <a:cxn ang="10800000">
                  <a:pos x="wd2" y="hd2"/>
                </a:cxn>
                <a:cxn ang="16200000">
                  <a:pos x="wd2" y="hd2"/>
                </a:cxn>
              </a:cxnLst>
              <a:rect l="0" t="0" r="r" b="b"/>
              <a:pathLst>
                <a:path w="21600" h="21600" extrusionOk="0">
                  <a:moveTo>
                    <a:pt x="17361" y="8201"/>
                  </a:moveTo>
                  <a:lnTo>
                    <a:pt x="17361" y="21600"/>
                  </a:lnTo>
                  <a:lnTo>
                    <a:pt x="0" y="13424"/>
                  </a:lnTo>
                  <a:lnTo>
                    <a:pt x="0" y="25"/>
                  </a:lnTo>
                  <a:lnTo>
                    <a:pt x="17361" y="8201"/>
                  </a:lnTo>
                  <a:lnTo>
                    <a:pt x="0" y="0"/>
                  </a:lnTo>
                  <a:lnTo>
                    <a:pt x="4174" y="0"/>
                  </a:lnTo>
                  <a:lnTo>
                    <a:pt x="21600" y="8201"/>
                  </a:lnTo>
                  <a:lnTo>
                    <a:pt x="17361" y="8201"/>
                  </a:lnTo>
                  <a:lnTo>
                    <a:pt x="21544" y="8201"/>
                  </a:lnTo>
                  <a:lnTo>
                    <a:pt x="21544" y="21600"/>
                  </a:lnTo>
                  <a:lnTo>
                    <a:pt x="17361" y="21600"/>
                  </a:lnTo>
                  <a:lnTo>
                    <a:pt x="17361" y="8201"/>
                  </a:lnTo>
                  <a:close/>
                </a:path>
              </a:pathLst>
            </a:custGeom>
            <a:solidFill>
              <a:srgbClr val="FB979A"/>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33" name="Shape 454"/>
            <p:cNvSpPr/>
            <p:nvPr/>
          </p:nvSpPr>
          <p:spPr>
            <a:xfrm>
              <a:off x="6703337" y="2202536"/>
              <a:ext cx="1165484" cy="505602"/>
            </a:xfrm>
            <a:prstGeom prst="rect">
              <a:avLst/>
            </a:prstGeom>
            <a:ln w="12700">
              <a:miter lim="400000"/>
            </a:ln>
            <a:extLst>
              <a:ext uri="{C572A759-6A51-4108-AA02-DFA0A04FC94B}">
                <ma14:wrappingTextBoxFlag xmlns="" xmlns:ma14="http://schemas.microsoft.com/office/mac/drawingml/2011/main" val="1"/>
              </a:ext>
            </a:extLst>
          </p:spPr>
          <p:txBody>
            <a:bodyPr wrap="square" lIns="23444" tIns="23444" rIns="23444" bIns="23444" anchor="ctr">
              <a:spAutoFit/>
            </a:bodyPr>
            <a:lstStyle/>
            <a:p>
              <a:pPr lvl="0">
                <a:defRPr sz="1800"/>
              </a:pPr>
              <a:r>
                <a:rPr lang="en-US" sz="2600" dirty="0" smtClean="0"/>
                <a:t>Task A</a:t>
              </a:r>
              <a:endParaRPr sz="2600" dirty="0"/>
            </a:p>
          </p:txBody>
        </p:sp>
      </p:grpSp>
      <p:sp>
        <p:nvSpPr>
          <p:cNvPr id="35" name="Shape 454"/>
          <p:cNvSpPr/>
          <p:nvPr/>
        </p:nvSpPr>
        <p:spPr>
          <a:xfrm>
            <a:off x="343458" y="1722841"/>
            <a:ext cx="1145263" cy="447455"/>
          </a:xfrm>
          <a:prstGeom prst="rect">
            <a:avLst/>
          </a:prstGeom>
          <a:ln w="12700">
            <a:miter lim="400000"/>
          </a:ln>
          <a:extLst>
            <a:ext uri="{C572A759-6A51-4108-AA02-DFA0A04FC94B}">
              <ma14:wrappingTextBoxFlag xmlns="" xmlns:ma14="http://schemas.microsoft.com/office/mac/drawingml/2011/main" val="1"/>
            </a:ext>
          </a:extLst>
        </p:spPr>
        <p:txBody>
          <a:bodyPr wrap="square" lIns="23444" tIns="23444" rIns="23444" bIns="23444" anchor="ctr">
            <a:spAutoFit/>
          </a:bodyPr>
          <a:lstStyle/>
          <a:p>
            <a:pPr lvl="0">
              <a:defRPr sz="1800"/>
            </a:pPr>
            <a:r>
              <a:rPr lang="en-US" sz="2600" dirty="0" smtClean="0"/>
              <a:t>Input A</a:t>
            </a:r>
            <a:endParaRPr sz="2600" dirty="0"/>
          </a:p>
        </p:txBody>
      </p:sp>
      <p:sp>
        <p:nvSpPr>
          <p:cNvPr id="36" name="Shape 454"/>
          <p:cNvSpPr/>
          <p:nvPr/>
        </p:nvSpPr>
        <p:spPr>
          <a:xfrm>
            <a:off x="392847" y="5309501"/>
            <a:ext cx="1145263" cy="447455"/>
          </a:xfrm>
          <a:prstGeom prst="rect">
            <a:avLst/>
          </a:prstGeom>
          <a:ln w="12700">
            <a:miter lim="400000"/>
          </a:ln>
          <a:extLst>
            <a:ext uri="{C572A759-6A51-4108-AA02-DFA0A04FC94B}">
              <ma14:wrappingTextBoxFlag xmlns="" xmlns:ma14="http://schemas.microsoft.com/office/mac/drawingml/2011/main" val="1"/>
            </a:ext>
          </a:extLst>
        </p:spPr>
        <p:txBody>
          <a:bodyPr wrap="square" lIns="23444" tIns="23444" rIns="23444" bIns="23444" anchor="ctr">
            <a:spAutoFit/>
          </a:bodyPr>
          <a:lstStyle/>
          <a:p>
            <a:pPr lvl="0">
              <a:defRPr sz="1800"/>
            </a:pPr>
            <a:r>
              <a:rPr lang="en-US" sz="2600" dirty="0" smtClean="0"/>
              <a:t>Input B</a:t>
            </a:r>
            <a:endParaRPr sz="2600" dirty="0"/>
          </a:p>
        </p:txBody>
      </p:sp>
      <p:cxnSp>
        <p:nvCxnSpPr>
          <p:cNvPr id="38" name="Straight Connector 37"/>
          <p:cNvCxnSpPr/>
          <p:nvPr/>
        </p:nvCxnSpPr>
        <p:spPr>
          <a:xfrm>
            <a:off x="2593197" y="1072444"/>
            <a:ext cx="39308" cy="2317979"/>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80" name="Curved Right Arrow 79"/>
          <p:cNvSpPr/>
          <p:nvPr/>
        </p:nvSpPr>
        <p:spPr>
          <a:xfrm>
            <a:off x="1023056" y="3088189"/>
            <a:ext cx="712611" cy="1672885"/>
          </a:xfrm>
          <a:prstGeom prst="curved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grpSp>
        <p:nvGrpSpPr>
          <p:cNvPr id="44" name="Group 537"/>
          <p:cNvGrpSpPr/>
          <p:nvPr/>
        </p:nvGrpSpPr>
        <p:grpSpPr>
          <a:xfrm>
            <a:off x="2784755" y="5495161"/>
            <a:ext cx="250371" cy="376617"/>
            <a:chOff x="0" y="0"/>
            <a:chExt cx="584200" cy="732309"/>
          </a:xfrm>
        </p:grpSpPr>
        <p:sp>
          <p:nvSpPr>
            <p:cNvPr id="45" name="Shape 535"/>
            <p:cNvSpPr/>
            <p:nvPr/>
          </p:nvSpPr>
          <p:spPr>
            <a:xfrm>
              <a:off x="0" y="262409"/>
              <a:ext cx="584200" cy="469901"/>
            </a:xfrm>
            <a:prstGeom prst="roundRect">
              <a:avLst>
                <a:gd name="adj" fmla="val 31095"/>
              </a:avLst>
            </a:prstGeom>
            <a:solidFill>
              <a:srgbClr val="000000"/>
            </a:solidFill>
            <a:ln w="25400" cap="flat">
              <a:solidFill>
                <a:srgbClr val="000000"/>
              </a:solidFill>
              <a:prstDash val="solid"/>
              <a:miter lim="400000"/>
            </a:ln>
            <a:effectLst/>
          </p:spPr>
          <p:txBody>
            <a:bodyPr wrap="square" lIns="0" tIns="0" rIns="0" bIns="0" numCol="1" anchor="ctr">
              <a:noAutofit/>
            </a:bodyP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6" name="Shape 536"/>
            <p:cNvSpPr/>
            <p:nvPr/>
          </p:nvSpPr>
          <p:spPr>
            <a:xfrm>
              <a:off x="137082" y="0"/>
              <a:ext cx="315469" cy="282476"/>
            </a:xfrm>
            <a:custGeom>
              <a:avLst/>
              <a:gdLst/>
              <a:ahLst/>
              <a:cxnLst>
                <a:cxn ang="0">
                  <a:pos x="wd2" y="hd2"/>
                </a:cxn>
                <a:cxn ang="5400000">
                  <a:pos x="wd2" y="hd2"/>
                </a:cxn>
                <a:cxn ang="10800000">
                  <a:pos x="wd2" y="hd2"/>
                </a:cxn>
                <a:cxn ang="16200000">
                  <a:pos x="wd2" y="hd2"/>
                </a:cxn>
              </a:cxnLst>
              <a:rect l="0" t="0" r="r" b="b"/>
              <a:pathLst>
                <a:path w="21600" h="21600" extrusionOk="0">
                  <a:moveTo>
                    <a:pt x="0" y="21398"/>
                  </a:moveTo>
                  <a:cubicBezTo>
                    <a:pt x="0" y="14787"/>
                    <a:pt x="500" y="0"/>
                    <a:pt x="10748" y="0"/>
                  </a:cubicBezTo>
                  <a:cubicBezTo>
                    <a:pt x="20996" y="0"/>
                    <a:pt x="21600" y="15153"/>
                    <a:pt x="21600" y="21600"/>
                  </a:cubicBezTo>
                </a:path>
              </a:pathLst>
            </a:custGeom>
            <a:noFill/>
            <a:ln w="127000" cap="flat">
              <a:solidFill>
                <a:srgbClr val="000000"/>
              </a:solidFill>
              <a:prstDash val="solid"/>
              <a:miter lim="400000"/>
            </a:ln>
            <a:effectLst/>
          </p:spPr>
          <p:txBody>
            <a:bodyPr wrap="square" lIns="0" tIns="0" rIns="0" bIns="0" numCol="1" anchor="ctr">
              <a:noAutofit/>
            </a:bodyPr>
            <a:lstStyle/>
            <a:p>
              <a:pPr lvl="0">
                <a:defRPr>
                  <a:latin typeface="Gill Sans"/>
                  <a:ea typeface="Gill Sans"/>
                  <a:cs typeface="Gill Sans"/>
                  <a:sym typeface="Gill Sans"/>
                </a:defRPr>
              </a:pPr>
              <a:endParaRPr/>
            </a:p>
          </p:txBody>
        </p:sp>
      </p:grpSp>
      <p:grpSp>
        <p:nvGrpSpPr>
          <p:cNvPr id="77" name="Group 537"/>
          <p:cNvGrpSpPr/>
          <p:nvPr/>
        </p:nvGrpSpPr>
        <p:grpSpPr>
          <a:xfrm>
            <a:off x="2132451" y="5441806"/>
            <a:ext cx="250371" cy="376617"/>
            <a:chOff x="0" y="0"/>
            <a:chExt cx="584200" cy="732309"/>
          </a:xfrm>
        </p:grpSpPr>
        <p:sp>
          <p:nvSpPr>
            <p:cNvPr id="78" name="Shape 535"/>
            <p:cNvSpPr/>
            <p:nvPr/>
          </p:nvSpPr>
          <p:spPr>
            <a:xfrm>
              <a:off x="0" y="262409"/>
              <a:ext cx="584200" cy="469901"/>
            </a:xfrm>
            <a:prstGeom prst="roundRect">
              <a:avLst>
                <a:gd name="adj" fmla="val 31095"/>
              </a:avLst>
            </a:prstGeom>
            <a:solidFill>
              <a:srgbClr val="000000"/>
            </a:solidFill>
            <a:ln w="25400" cap="flat">
              <a:solidFill>
                <a:srgbClr val="000000"/>
              </a:solidFill>
              <a:prstDash val="solid"/>
              <a:miter lim="400000"/>
            </a:ln>
            <a:effectLst/>
          </p:spPr>
          <p:txBody>
            <a:bodyPr wrap="square" lIns="0" tIns="0" rIns="0" bIns="0" numCol="1" anchor="ctr">
              <a:noAutofit/>
            </a:bodyP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9" name="Shape 536"/>
            <p:cNvSpPr/>
            <p:nvPr/>
          </p:nvSpPr>
          <p:spPr>
            <a:xfrm>
              <a:off x="137082" y="0"/>
              <a:ext cx="315469" cy="282476"/>
            </a:xfrm>
            <a:custGeom>
              <a:avLst/>
              <a:gdLst/>
              <a:ahLst/>
              <a:cxnLst>
                <a:cxn ang="0">
                  <a:pos x="wd2" y="hd2"/>
                </a:cxn>
                <a:cxn ang="5400000">
                  <a:pos x="wd2" y="hd2"/>
                </a:cxn>
                <a:cxn ang="10800000">
                  <a:pos x="wd2" y="hd2"/>
                </a:cxn>
                <a:cxn ang="16200000">
                  <a:pos x="wd2" y="hd2"/>
                </a:cxn>
              </a:cxnLst>
              <a:rect l="0" t="0" r="r" b="b"/>
              <a:pathLst>
                <a:path w="21600" h="21600" extrusionOk="0">
                  <a:moveTo>
                    <a:pt x="0" y="21398"/>
                  </a:moveTo>
                  <a:cubicBezTo>
                    <a:pt x="0" y="14787"/>
                    <a:pt x="500" y="0"/>
                    <a:pt x="10748" y="0"/>
                  </a:cubicBezTo>
                  <a:cubicBezTo>
                    <a:pt x="20996" y="0"/>
                    <a:pt x="21600" y="15153"/>
                    <a:pt x="21600" y="21600"/>
                  </a:cubicBezTo>
                </a:path>
              </a:pathLst>
            </a:custGeom>
            <a:noFill/>
            <a:ln w="127000" cap="flat">
              <a:solidFill>
                <a:srgbClr val="000000"/>
              </a:solidFill>
              <a:prstDash val="solid"/>
              <a:miter lim="400000"/>
            </a:ln>
            <a:effectLst/>
          </p:spPr>
          <p:txBody>
            <a:bodyPr wrap="square" lIns="0" tIns="0" rIns="0" bIns="0" numCol="1" anchor="ctr">
              <a:noAutofit/>
            </a:bodyPr>
            <a:lstStyle/>
            <a:p>
              <a:pPr lvl="0">
                <a:defRPr>
                  <a:latin typeface="Gill Sans"/>
                  <a:ea typeface="Gill Sans"/>
                  <a:cs typeface="Gill Sans"/>
                  <a:sym typeface="Gill Sans"/>
                </a:defRPr>
              </a:pPr>
              <a:endParaRPr/>
            </a:p>
          </p:txBody>
        </p:sp>
      </p:grpSp>
      <p:sp>
        <p:nvSpPr>
          <p:cNvPr id="83" name="TextBox 82"/>
          <p:cNvSpPr txBox="1"/>
          <p:nvPr/>
        </p:nvSpPr>
        <p:spPr>
          <a:xfrm>
            <a:off x="70556" y="3725333"/>
            <a:ext cx="952500" cy="369332"/>
          </a:xfrm>
          <a:prstGeom prst="rect">
            <a:avLst/>
          </a:prstGeom>
          <a:noFill/>
        </p:spPr>
        <p:txBody>
          <a:bodyPr wrap="square" rtlCol="0">
            <a:spAutoFit/>
          </a:bodyPr>
          <a:lstStyle/>
          <a:p>
            <a:r>
              <a:rPr lang="en-US" dirty="0" smtClean="0"/>
              <a:t>Transfer</a:t>
            </a:r>
            <a:endParaRPr lang="en-US" dirty="0"/>
          </a:p>
        </p:txBody>
      </p:sp>
      <p:sp>
        <p:nvSpPr>
          <p:cNvPr id="84" name="TextBox 83"/>
          <p:cNvSpPr txBox="1"/>
          <p:nvPr/>
        </p:nvSpPr>
        <p:spPr>
          <a:xfrm>
            <a:off x="1732419" y="4150837"/>
            <a:ext cx="2414618" cy="369332"/>
          </a:xfrm>
          <a:prstGeom prst="rect">
            <a:avLst/>
          </a:prstGeom>
          <a:noFill/>
        </p:spPr>
        <p:txBody>
          <a:bodyPr wrap="square" rtlCol="0">
            <a:spAutoFit/>
          </a:bodyPr>
          <a:lstStyle/>
          <a:p>
            <a:r>
              <a:rPr lang="en-US" b="1" dirty="0" err="1" smtClean="0">
                <a:solidFill>
                  <a:srgbClr val="FF0000"/>
                </a:solidFill>
              </a:rPr>
              <a:t>AnB</a:t>
            </a:r>
            <a:r>
              <a:rPr lang="en-US" b="1" dirty="0" smtClean="0">
                <a:solidFill>
                  <a:srgbClr val="FF0000"/>
                </a:solidFill>
              </a:rPr>
              <a:t>: </a:t>
            </a:r>
            <a:r>
              <a:rPr lang="en-US" dirty="0" smtClean="0">
                <a:solidFill>
                  <a:srgbClr val="FF0000"/>
                </a:solidFill>
              </a:rPr>
              <a:t>Frozen Weights</a:t>
            </a:r>
            <a:endParaRPr lang="en-US" dirty="0">
              <a:solidFill>
                <a:srgbClr val="FF0000"/>
              </a:solidFill>
            </a:endParaRPr>
          </a:p>
        </p:txBody>
      </p:sp>
      <p:sp>
        <p:nvSpPr>
          <p:cNvPr id="85" name="TextBox 84"/>
          <p:cNvSpPr txBox="1"/>
          <p:nvPr/>
        </p:nvSpPr>
        <p:spPr>
          <a:xfrm>
            <a:off x="6212417" y="6342085"/>
            <a:ext cx="1897944" cy="369332"/>
          </a:xfrm>
          <a:prstGeom prst="rect">
            <a:avLst/>
          </a:prstGeom>
          <a:noFill/>
        </p:spPr>
        <p:txBody>
          <a:bodyPr wrap="square" rtlCol="0">
            <a:spAutoFit/>
          </a:bodyPr>
          <a:lstStyle/>
          <a:p>
            <a:r>
              <a:rPr lang="en-US" b="1" dirty="0" err="1" smtClean="0">
                <a:solidFill>
                  <a:srgbClr val="FF0000"/>
                </a:solidFill>
              </a:rPr>
              <a:t>AnB</a:t>
            </a:r>
            <a:r>
              <a:rPr lang="en-US" b="1" baseline="30000" dirty="0" smtClean="0">
                <a:solidFill>
                  <a:srgbClr val="FF0000"/>
                </a:solidFill>
              </a:rPr>
              <a:t>+</a:t>
            </a:r>
            <a:r>
              <a:rPr lang="en-US" b="1" dirty="0" smtClean="0">
                <a:solidFill>
                  <a:srgbClr val="FF0000"/>
                </a:solidFill>
              </a:rPr>
              <a:t>: </a:t>
            </a:r>
            <a:r>
              <a:rPr lang="en-US" dirty="0" smtClean="0">
                <a:solidFill>
                  <a:srgbClr val="FF0000"/>
                </a:solidFill>
              </a:rPr>
              <a:t>Fine-tuning</a:t>
            </a:r>
            <a:endParaRPr lang="en-US" dirty="0">
              <a:solidFill>
                <a:srgbClr val="FF0000"/>
              </a:solidFill>
            </a:endParaRPr>
          </a:p>
        </p:txBody>
      </p:sp>
      <p:sp>
        <p:nvSpPr>
          <p:cNvPr id="87" name="Left Arrow 86"/>
          <p:cNvSpPr/>
          <p:nvPr/>
        </p:nvSpPr>
        <p:spPr>
          <a:xfrm>
            <a:off x="2241562" y="6350643"/>
            <a:ext cx="3755659" cy="50997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Back-propagation </a:t>
            </a:r>
            <a:endParaRPr lang="en-US" dirty="0">
              <a:solidFill>
                <a:schemeClr val="tx1"/>
              </a:solidFill>
            </a:endParaRPr>
          </a:p>
        </p:txBody>
      </p:sp>
      <p:sp>
        <p:nvSpPr>
          <p:cNvPr id="88" name="Shape 455"/>
          <p:cNvSpPr/>
          <p:nvPr/>
        </p:nvSpPr>
        <p:spPr>
          <a:xfrm>
            <a:off x="6103865" y="5306802"/>
            <a:ext cx="902303" cy="376973"/>
          </a:xfrm>
          <a:prstGeom prst="rect">
            <a:avLst/>
          </a:prstGeom>
          <a:ln w="12700">
            <a:miter lim="400000"/>
          </a:ln>
          <a:extLst>
            <a:ext uri="{C572A759-6A51-4108-AA02-DFA0A04FC94B}">
              <ma14:wrappingTextBoxFlag xmlns="" xmlns:ma14="http://schemas.microsoft.com/office/mac/drawingml/2011/main" val="1"/>
            </a:ext>
          </a:extLst>
        </p:spPr>
        <p:txBody>
          <a:bodyPr wrap="square" lIns="23444" tIns="23444" rIns="23444" bIns="23444" anchor="ctr">
            <a:spAutoFit/>
          </a:bodyPr>
          <a:lstStyle/>
          <a:p>
            <a:pPr lvl="0">
              <a:defRPr sz="1800"/>
            </a:pPr>
            <a:r>
              <a:rPr lang="en-US" sz="2600" dirty="0" smtClean="0"/>
              <a:t>Task B</a:t>
            </a:r>
            <a:endParaRPr sz="2600" dirty="0"/>
          </a:p>
        </p:txBody>
      </p:sp>
      <p:sp>
        <p:nvSpPr>
          <p:cNvPr id="89" name="Left Arrow 88"/>
          <p:cNvSpPr/>
          <p:nvPr/>
        </p:nvSpPr>
        <p:spPr>
          <a:xfrm>
            <a:off x="3049889" y="4495706"/>
            <a:ext cx="2701129" cy="50997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Back-propagation </a:t>
            </a:r>
            <a:endParaRPr lang="en-US" dirty="0">
              <a:solidFill>
                <a:schemeClr val="tx1"/>
              </a:solidFill>
            </a:endParaRPr>
          </a:p>
        </p:txBody>
      </p:sp>
      <p:sp>
        <p:nvSpPr>
          <p:cNvPr id="2" name="TextBox 1"/>
          <p:cNvSpPr txBox="1"/>
          <p:nvPr/>
        </p:nvSpPr>
        <p:spPr>
          <a:xfrm>
            <a:off x="2250356" y="3390423"/>
            <a:ext cx="902658" cy="369332"/>
          </a:xfrm>
          <a:prstGeom prst="rect">
            <a:avLst/>
          </a:prstGeom>
          <a:noFill/>
        </p:spPr>
        <p:txBody>
          <a:bodyPr wrap="square" rtlCol="0">
            <a:spAutoFit/>
          </a:bodyPr>
          <a:lstStyle/>
          <a:p>
            <a:r>
              <a:rPr lang="en-US" dirty="0" smtClean="0">
                <a:solidFill>
                  <a:srgbClr val="008000"/>
                </a:solidFill>
              </a:rPr>
              <a:t>Layer n</a:t>
            </a:r>
            <a:endParaRPr lang="en-US" dirty="0">
              <a:solidFill>
                <a:srgbClr val="008000"/>
              </a:solidFill>
            </a:endParaRPr>
          </a:p>
        </p:txBody>
      </p:sp>
    </p:spTree>
    <p:extLst>
      <p:ext uri="{BB962C8B-B14F-4D97-AF65-F5344CB8AC3E}">
        <p14:creationId xmlns:p14="http://schemas.microsoft.com/office/powerpoint/2010/main" val="47623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5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7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44"/>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89"/>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8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3" grpId="0"/>
      <p:bldP spid="84" grpId="0"/>
      <p:bldP spid="84" grpId="1"/>
      <p:bldP spid="85" grpId="0"/>
      <p:bldP spid="87" grpId="0" animBg="1"/>
      <p:bldP spid="88" grpId="0" animBg="1"/>
      <p:bldP spid="89" grpId="0" animBg="1"/>
      <p:bldP spid="89" grpId="1" animBg="1"/>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76D7EB24-4836-4E83-8457-0C305DF37254}" type="slidenum">
              <a:rPr lang="en-US" smtClean="0"/>
              <a:t>60</a:t>
            </a:fld>
            <a:endParaRPr lang="en-US"/>
          </a:p>
        </p:txBody>
      </p:sp>
      <p:sp>
        <p:nvSpPr>
          <p:cNvPr id="9" name="Rectangle 8"/>
          <p:cNvSpPr/>
          <p:nvPr/>
        </p:nvSpPr>
        <p:spPr>
          <a:xfrm>
            <a:off x="2573201" y="151689"/>
            <a:ext cx="3924472" cy="461665"/>
          </a:xfrm>
          <a:prstGeom prst="rect">
            <a:avLst/>
          </a:prstGeom>
        </p:spPr>
        <p:txBody>
          <a:bodyPr wrap="none">
            <a:spAutoFit/>
          </a:bodyPr>
          <a:lstStyle/>
          <a:p>
            <a:pPr algn="ctr"/>
            <a:r>
              <a:rPr lang="en-US" sz="2400" b="1" dirty="0" smtClean="0">
                <a:latin typeface="Arial" panose="020B0604020202020204" pitchFamily="34" charset="0"/>
                <a:cs typeface="Arial" panose="020B0604020202020204" pitchFamily="34" charset="0"/>
              </a:rPr>
              <a:t>Fine Grained Recognition</a:t>
            </a:r>
            <a:endParaRPr lang="en-US" sz="1400" b="1" dirty="0">
              <a:solidFill>
                <a:srgbClr val="555555"/>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2"/>
          <a:stretch>
            <a:fillRect/>
          </a:stretch>
        </p:blipFill>
        <p:spPr>
          <a:xfrm>
            <a:off x="704069" y="2090410"/>
            <a:ext cx="7403611" cy="3287285"/>
          </a:xfrm>
          <a:prstGeom prst="rect">
            <a:avLst/>
          </a:prstGeom>
        </p:spPr>
      </p:pic>
      <p:sp>
        <p:nvSpPr>
          <p:cNvPr id="16" name="TextBox 15"/>
          <p:cNvSpPr txBox="1"/>
          <p:nvPr/>
        </p:nvSpPr>
        <p:spPr>
          <a:xfrm>
            <a:off x="2461023" y="1592010"/>
            <a:ext cx="5516030" cy="369332"/>
          </a:xfrm>
          <a:prstGeom prst="rect">
            <a:avLst/>
          </a:prstGeom>
          <a:noFill/>
        </p:spPr>
        <p:txBody>
          <a:bodyPr wrap="square" rtlCol="0">
            <a:spAutoFit/>
          </a:bodyPr>
          <a:lstStyle/>
          <a:p>
            <a:r>
              <a:rPr lang="en-US" dirty="0"/>
              <a:t>Results on </a:t>
            </a:r>
            <a:r>
              <a:rPr lang="en-US" b="1" dirty="0"/>
              <a:t>CUB 200-2011 Bird </a:t>
            </a:r>
            <a:r>
              <a:rPr lang="en-US" dirty="0"/>
              <a:t>dataset.</a:t>
            </a:r>
          </a:p>
        </p:txBody>
      </p:sp>
      <p:sp>
        <p:nvSpPr>
          <p:cNvPr id="6" name="Rectangle 5"/>
          <p:cNvSpPr/>
          <p:nvPr/>
        </p:nvSpPr>
        <p:spPr>
          <a:xfrm>
            <a:off x="6337772" y="4588783"/>
            <a:ext cx="855508" cy="575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52551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76D7EB24-4836-4E83-8457-0C305DF37254}" type="slidenum">
              <a:rPr lang="en-US" smtClean="0"/>
              <a:t>61</a:t>
            </a:fld>
            <a:endParaRPr lang="en-US"/>
          </a:p>
        </p:txBody>
      </p:sp>
      <p:sp>
        <p:nvSpPr>
          <p:cNvPr id="9" name="Rectangle 8"/>
          <p:cNvSpPr/>
          <p:nvPr/>
        </p:nvSpPr>
        <p:spPr>
          <a:xfrm>
            <a:off x="2573201" y="151689"/>
            <a:ext cx="3924472" cy="461665"/>
          </a:xfrm>
          <a:prstGeom prst="rect">
            <a:avLst/>
          </a:prstGeom>
        </p:spPr>
        <p:txBody>
          <a:bodyPr wrap="none">
            <a:spAutoFit/>
          </a:bodyPr>
          <a:lstStyle/>
          <a:p>
            <a:pPr algn="ctr"/>
            <a:r>
              <a:rPr lang="en-US" sz="2400" b="1" dirty="0" smtClean="0">
                <a:latin typeface="Arial" panose="020B0604020202020204" pitchFamily="34" charset="0"/>
                <a:cs typeface="Arial" panose="020B0604020202020204" pitchFamily="34" charset="0"/>
              </a:rPr>
              <a:t>Fine Grained Recognition</a:t>
            </a:r>
            <a:endParaRPr lang="en-US" sz="1400" b="1" dirty="0">
              <a:solidFill>
                <a:srgbClr val="555555"/>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2"/>
          <a:stretch>
            <a:fillRect/>
          </a:stretch>
        </p:blipFill>
        <p:spPr>
          <a:xfrm>
            <a:off x="1732408" y="1823541"/>
            <a:ext cx="5606057" cy="4028401"/>
          </a:xfrm>
          <a:prstGeom prst="rect">
            <a:avLst/>
          </a:prstGeom>
        </p:spPr>
      </p:pic>
      <p:sp>
        <p:nvSpPr>
          <p:cNvPr id="12" name="TextBox 11"/>
          <p:cNvSpPr txBox="1"/>
          <p:nvPr/>
        </p:nvSpPr>
        <p:spPr>
          <a:xfrm>
            <a:off x="2573201" y="1454209"/>
            <a:ext cx="4135235" cy="369332"/>
          </a:xfrm>
          <a:prstGeom prst="rect">
            <a:avLst/>
          </a:prstGeom>
          <a:noFill/>
        </p:spPr>
        <p:txBody>
          <a:bodyPr wrap="none" rtlCol="0">
            <a:spAutoFit/>
          </a:bodyPr>
          <a:lstStyle/>
          <a:p>
            <a:r>
              <a:rPr lang="en-US" dirty="0"/>
              <a:t>Results on the </a:t>
            </a:r>
            <a:r>
              <a:rPr lang="en-US" b="1" dirty="0"/>
              <a:t>Oxford 102 Flowers </a:t>
            </a:r>
            <a:r>
              <a:rPr lang="en-US" dirty="0"/>
              <a:t>dataset</a:t>
            </a:r>
          </a:p>
        </p:txBody>
      </p:sp>
      <p:sp>
        <p:nvSpPr>
          <p:cNvPr id="6" name="Rectangle 5"/>
          <p:cNvSpPr/>
          <p:nvPr/>
        </p:nvSpPr>
        <p:spPr>
          <a:xfrm>
            <a:off x="5973091" y="5468350"/>
            <a:ext cx="524582" cy="22862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38354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178" y="1312204"/>
            <a:ext cx="8169148" cy="646331"/>
          </a:xfrm>
          <a:prstGeom prst="rect">
            <a:avLst/>
          </a:prstGeom>
          <a:noFill/>
        </p:spPr>
        <p:txBody>
          <a:bodyPr wrap="square" rtlCol="0">
            <a:spAutoFit/>
          </a:bodyPr>
          <a:lstStyle/>
          <a:p>
            <a:r>
              <a:rPr lang="en-US" dirty="0"/>
              <a:t>An</a:t>
            </a:r>
            <a:r>
              <a:rPr lang="en-US" b="1" dirty="0"/>
              <a:t> attribute </a:t>
            </a:r>
            <a:r>
              <a:rPr lang="en-US" dirty="0" smtClean="0"/>
              <a:t>is a semantic </a:t>
            </a:r>
            <a:r>
              <a:rPr lang="en-US" dirty="0"/>
              <a:t>or abstract quality which </a:t>
            </a:r>
            <a:r>
              <a:rPr lang="en-US" dirty="0" smtClean="0"/>
              <a:t>different instances/categories </a:t>
            </a:r>
            <a:r>
              <a:rPr lang="en-US" dirty="0"/>
              <a:t>share.</a:t>
            </a:r>
          </a:p>
        </p:txBody>
      </p:sp>
      <p:sp>
        <p:nvSpPr>
          <p:cNvPr id="5" name="TextBox 4"/>
          <p:cNvSpPr txBox="1"/>
          <p:nvPr/>
        </p:nvSpPr>
        <p:spPr>
          <a:xfrm>
            <a:off x="659129" y="3142618"/>
            <a:ext cx="7674973" cy="3139321"/>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UIUC </a:t>
            </a:r>
            <a:r>
              <a:rPr lang="en-US" b="1" dirty="0"/>
              <a:t>64 </a:t>
            </a:r>
            <a:r>
              <a:rPr lang="en-US" dirty="0"/>
              <a:t>object attributes </a:t>
            </a:r>
            <a:r>
              <a:rPr lang="en-US" dirty="0" smtClean="0"/>
              <a:t>dataset. There </a:t>
            </a:r>
            <a:r>
              <a:rPr lang="en-US" dirty="0"/>
              <a:t>are </a:t>
            </a:r>
            <a:r>
              <a:rPr lang="en-US" dirty="0" smtClean="0"/>
              <a:t>3 </a:t>
            </a:r>
            <a:r>
              <a:rPr lang="en-US" dirty="0"/>
              <a:t>categories of attributes in this dataset: </a:t>
            </a:r>
            <a:endParaRPr lang="en-US" dirty="0" smtClean="0"/>
          </a:p>
          <a:p>
            <a:pPr marL="742950" lvl="1" indent="-285750">
              <a:buFont typeface="Calibri" panose="020F0502020204030204" pitchFamily="34" charset="0"/>
              <a:buChar char="−"/>
            </a:pPr>
            <a:r>
              <a:rPr lang="en-US" dirty="0" smtClean="0"/>
              <a:t>shape (e.g. is 2D boxy)</a:t>
            </a:r>
          </a:p>
          <a:p>
            <a:pPr marL="742950" lvl="1" indent="-285750">
              <a:buFont typeface="Calibri" panose="020F0502020204030204" pitchFamily="34" charset="0"/>
              <a:buChar char="−"/>
            </a:pPr>
            <a:r>
              <a:rPr lang="en-US" dirty="0" smtClean="0"/>
              <a:t>part </a:t>
            </a:r>
            <a:r>
              <a:rPr lang="en-US" dirty="0"/>
              <a:t>(e.g. has head) </a:t>
            </a:r>
            <a:endParaRPr lang="en-US" dirty="0" smtClean="0"/>
          </a:p>
          <a:p>
            <a:pPr marL="742950" lvl="1" indent="-285750">
              <a:buFont typeface="Calibri" panose="020F0502020204030204" pitchFamily="34" charset="0"/>
              <a:buChar char="−"/>
            </a:pPr>
            <a:r>
              <a:rPr lang="en-US" dirty="0" smtClean="0"/>
              <a:t>material (e.g</a:t>
            </a:r>
            <a:r>
              <a:rPr lang="en-US" dirty="0"/>
              <a:t>. is furry).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smtClean="0"/>
              <a:t>H3D </a:t>
            </a:r>
            <a:r>
              <a:rPr lang="en-US" b="1" dirty="0"/>
              <a:t>dataset </a:t>
            </a:r>
            <a:r>
              <a:rPr lang="en-US" dirty="0" smtClean="0"/>
              <a:t>which </a:t>
            </a:r>
            <a:r>
              <a:rPr lang="en-US" dirty="0"/>
              <a:t>defines 9 </a:t>
            </a:r>
            <a:r>
              <a:rPr lang="en-US" dirty="0" smtClean="0"/>
              <a:t>attributes for </a:t>
            </a:r>
            <a:r>
              <a:rPr lang="en-US" dirty="0"/>
              <a:t>a subset of the person images from Pascal </a:t>
            </a:r>
            <a:r>
              <a:rPr lang="en-US" dirty="0" smtClean="0"/>
              <a:t>VOC 2007</a:t>
            </a:r>
            <a:r>
              <a:rPr lang="en-US" dirty="0"/>
              <a:t>. The attributes range from “has glasses” to “is male</a:t>
            </a:r>
            <a:r>
              <a:rPr lang="en-US" dirty="0" smtClean="0"/>
              <a:t>”.</a:t>
            </a:r>
          </a:p>
          <a:p>
            <a:endParaRPr lang="en-US" dirty="0"/>
          </a:p>
        </p:txBody>
      </p:sp>
      <p:sp>
        <p:nvSpPr>
          <p:cNvPr id="7" name="Slide Number Placeholder 6"/>
          <p:cNvSpPr>
            <a:spLocks noGrp="1"/>
          </p:cNvSpPr>
          <p:nvPr>
            <p:ph type="sldNum" sz="quarter" idx="12"/>
          </p:nvPr>
        </p:nvSpPr>
        <p:spPr/>
        <p:txBody>
          <a:bodyPr/>
          <a:lstStyle/>
          <a:p>
            <a:fld id="{76D7EB24-4836-4E83-8457-0C305DF37254}" type="slidenum">
              <a:rPr lang="en-US" smtClean="0"/>
              <a:t>62</a:t>
            </a:fld>
            <a:endParaRPr lang="en-US"/>
          </a:p>
        </p:txBody>
      </p:sp>
      <p:sp>
        <p:nvSpPr>
          <p:cNvPr id="8" name="Rectangle 7"/>
          <p:cNvSpPr/>
          <p:nvPr/>
        </p:nvSpPr>
        <p:spPr>
          <a:xfrm>
            <a:off x="3058114" y="151689"/>
            <a:ext cx="2954655" cy="461665"/>
          </a:xfrm>
          <a:prstGeom prst="rect">
            <a:avLst/>
          </a:prstGeom>
        </p:spPr>
        <p:txBody>
          <a:bodyPr wrap="none">
            <a:spAutoFit/>
          </a:bodyPr>
          <a:lstStyle/>
          <a:p>
            <a:pPr algn="ctr"/>
            <a:r>
              <a:rPr lang="en-US" sz="2400" b="1" dirty="0" smtClean="0">
                <a:latin typeface="Arial" panose="020B0604020202020204" pitchFamily="34" charset="0"/>
                <a:cs typeface="Arial" panose="020B0604020202020204" pitchFamily="34" charset="0"/>
              </a:rPr>
              <a:t>Attribute Detection</a:t>
            </a:r>
            <a:endParaRPr lang="en-US" sz="1400" b="1" dirty="0">
              <a:solidFill>
                <a:srgbClr val="555555"/>
              </a:solidFill>
              <a:latin typeface="Arial" panose="020B0604020202020204" pitchFamily="34" charset="0"/>
              <a:cs typeface="Arial" panose="020B0604020202020204" pitchFamily="34" charset="0"/>
            </a:endParaRPr>
          </a:p>
        </p:txBody>
      </p:sp>
      <p:sp>
        <p:nvSpPr>
          <p:cNvPr id="10" name="TextBox 9"/>
          <p:cNvSpPr txBox="1"/>
          <p:nvPr/>
        </p:nvSpPr>
        <p:spPr>
          <a:xfrm>
            <a:off x="696178" y="2401527"/>
            <a:ext cx="1231876" cy="369332"/>
          </a:xfrm>
          <a:prstGeom prst="rect">
            <a:avLst/>
          </a:prstGeom>
          <a:noFill/>
        </p:spPr>
        <p:txBody>
          <a:bodyPr wrap="none" rtlCol="0">
            <a:spAutoFit/>
          </a:bodyPr>
          <a:lstStyle/>
          <a:p>
            <a:r>
              <a:rPr lang="en-US" u="sng" dirty="0" smtClean="0"/>
              <a:t>Databases:</a:t>
            </a:r>
            <a:endParaRPr lang="en-US" u="sng" dirty="0"/>
          </a:p>
        </p:txBody>
      </p:sp>
    </p:spTree>
    <p:extLst>
      <p:ext uri="{BB962C8B-B14F-4D97-AF65-F5344CB8AC3E}">
        <p14:creationId xmlns:p14="http://schemas.microsoft.com/office/powerpoint/2010/main" val="15036958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6D7EB24-4836-4E83-8457-0C305DF37254}" type="slidenum">
              <a:rPr lang="en-US" smtClean="0"/>
              <a:t>63</a:t>
            </a:fld>
            <a:endParaRPr lang="en-US"/>
          </a:p>
        </p:txBody>
      </p:sp>
      <p:sp>
        <p:nvSpPr>
          <p:cNvPr id="8" name="Rectangle 7"/>
          <p:cNvSpPr/>
          <p:nvPr/>
        </p:nvSpPr>
        <p:spPr>
          <a:xfrm>
            <a:off x="3058114" y="151689"/>
            <a:ext cx="2954655" cy="461665"/>
          </a:xfrm>
          <a:prstGeom prst="rect">
            <a:avLst/>
          </a:prstGeom>
        </p:spPr>
        <p:txBody>
          <a:bodyPr wrap="none">
            <a:spAutoFit/>
          </a:bodyPr>
          <a:lstStyle/>
          <a:p>
            <a:pPr algn="ctr"/>
            <a:r>
              <a:rPr lang="en-US" sz="2400" b="1" dirty="0" smtClean="0">
                <a:latin typeface="Arial" panose="020B0604020202020204" pitchFamily="34" charset="0"/>
                <a:cs typeface="Arial" panose="020B0604020202020204" pitchFamily="34" charset="0"/>
              </a:rPr>
              <a:t>Attribute Detection</a:t>
            </a:r>
            <a:endParaRPr lang="en-US" sz="1400" b="1" dirty="0">
              <a:solidFill>
                <a:srgbClr val="555555"/>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stretch>
            <a:fillRect/>
          </a:stretch>
        </p:blipFill>
        <p:spPr>
          <a:xfrm>
            <a:off x="2030624" y="1399691"/>
            <a:ext cx="5456026" cy="2354200"/>
          </a:xfrm>
          <a:prstGeom prst="rect">
            <a:avLst/>
          </a:prstGeom>
        </p:spPr>
      </p:pic>
      <p:sp>
        <p:nvSpPr>
          <p:cNvPr id="11" name="TextBox 10"/>
          <p:cNvSpPr txBox="1"/>
          <p:nvPr/>
        </p:nvSpPr>
        <p:spPr>
          <a:xfrm>
            <a:off x="2647405" y="955736"/>
            <a:ext cx="3892989" cy="369332"/>
          </a:xfrm>
          <a:prstGeom prst="rect">
            <a:avLst/>
          </a:prstGeom>
          <a:noFill/>
        </p:spPr>
        <p:txBody>
          <a:bodyPr wrap="none" rtlCol="0">
            <a:spAutoFit/>
          </a:bodyPr>
          <a:lstStyle/>
          <a:p>
            <a:r>
              <a:rPr lang="en-US" dirty="0"/>
              <a:t>UIUC 64 object attribute dataset results</a:t>
            </a:r>
          </a:p>
        </p:txBody>
      </p:sp>
      <p:pic>
        <p:nvPicPr>
          <p:cNvPr id="12" name="Picture 11"/>
          <p:cNvPicPr>
            <a:picLocks noChangeAspect="1"/>
          </p:cNvPicPr>
          <p:nvPr/>
        </p:nvPicPr>
        <p:blipFill>
          <a:blip r:embed="rId3"/>
          <a:stretch>
            <a:fillRect/>
          </a:stretch>
        </p:blipFill>
        <p:spPr>
          <a:xfrm>
            <a:off x="1573823" y="4307889"/>
            <a:ext cx="6498001" cy="2048462"/>
          </a:xfrm>
          <a:prstGeom prst="rect">
            <a:avLst/>
          </a:prstGeom>
        </p:spPr>
      </p:pic>
      <p:sp>
        <p:nvSpPr>
          <p:cNvPr id="13" name="TextBox 12"/>
          <p:cNvSpPr txBox="1"/>
          <p:nvPr/>
        </p:nvSpPr>
        <p:spPr>
          <a:xfrm>
            <a:off x="2745701" y="3938557"/>
            <a:ext cx="3794693" cy="369332"/>
          </a:xfrm>
          <a:prstGeom prst="rect">
            <a:avLst/>
          </a:prstGeom>
          <a:noFill/>
        </p:spPr>
        <p:txBody>
          <a:bodyPr wrap="none" rtlCol="0">
            <a:spAutoFit/>
          </a:bodyPr>
          <a:lstStyle/>
          <a:p>
            <a:r>
              <a:rPr lang="en-US" dirty="0"/>
              <a:t>H3D Human Attributes dataset results.</a:t>
            </a:r>
          </a:p>
        </p:txBody>
      </p:sp>
      <p:sp>
        <p:nvSpPr>
          <p:cNvPr id="10" name="Rectangle 9"/>
          <p:cNvSpPr/>
          <p:nvPr/>
        </p:nvSpPr>
        <p:spPr>
          <a:xfrm>
            <a:off x="4560532" y="3177996"/>
            <a:ext cx="524582" cy="22862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651282" y="3177996"/>
            <a:ext cx="524582" cy="22862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941431" y="5990864"/>
            <a:ext cx="437495" cy="22862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866366" y="5990864"/>
            <a:ext cx="1464765" cy="22862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913573" y="5990864"/>
            <a:ext cx="1028644" cy="22862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66390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83771" y="1984038"/>
            <a:ext cx="7524206" cy="4278400"/>
          </a:xfrm>
          <a:prstGeom prst="rect">
            <a:avLst/>
          </a:prstGeom>
        </p:spPr>
      </p:pic>
      <p:sp>
        <p:nvSpPr>
          <p:cNvPr id="5" name="TextBox 4"/>
          <p:cNvSpPr txBox="1"/>
          <p:nvPr/>
        </p:nvSpPr>
        <p:spPr>
          <a:xfrm>
            <a:off x="2312584" y="1349915"/>
            <a:ext cx="4145366" cy="369332"/>
          </a:xfrm>
          <a:prstGeom prst="rect">
            <a:avLst/>
          </a:prstGeom>
          <a:noFill/>
        </p:spPr>
        <p:txBody>
          <a:bodyPr wrap="none" rtlCol="0">
            <a:spAutoFit/>
          </a:bodyPr>
          <a:lstStyle/>
          <a:p>
            <a:r>
              <a:rPr lang="en-US" dirty="0"/>
              <a:t>The result of object retrieval on </a:t>
            </a:r>
            <a:r>
              <a:rPr lang="en-US" b="1" dirty="0"/>
              <a:t>5 datasets</a:t>
            </a:r>
          </a:p>
        </p:txBody>
      </p:sp>
      <p:sp>
        <p:nvSpPr>
          <p:cNvPr id="7" name="Slide Number Placeholder 6"/>
          <p:cNvSpPr>
            <a:spLocks noGrp="1"/>
          </p:cNvSpPr>
          <p:nvPr>
            <p:ph type="sldNum" sz="quarter" idx="12"/>
          </p:nvPr>
        </p:nvSpPr>
        <p:spPr/>
        <p:txBody>
          <a:bodyPr/>
          <a:lstStyle/>
          <a:p>
            <a:fld id="{76D7EB24-4836-4E83-8457-0C305DF37254}" type="slidenum">
              <a:rPr lang="en-US" smtClean="0"/>
              <a:t>64</a:t>
            </a:fld>
            <a:endParaRPr lang="en-US"/>
          </a:p>
        </p:txBody>
      </p:sp>
      <p:sp>
        <p:nvSpPr>
          <p:cNvPr id="8" name="Rectangle 7"/>
          <p:cNvSpPr/>
          <p:nvPr/>
        </p:nvSpPr>
        <p:spPr>
          <a:xfrm>
            <a:off x="2812437" y="151689"/>
            <a:ext cx="3446008" cy="461665"/>
          </a:xfrm>
          <a:prstGeom prst="rect">
            <a:avLst/>
          </a:prstGeom>
        </p:spPr>
        <p:txBody>
          <a:bodyPr wrap="none">
            <a:spAutoFit/>
          </a:bodyPr>
          <a:lstStyle/>
          <a:p>
            <a:pPr algn="ctr"/>
            <a:r>
              <a:rPr lang="en-US" sz="2400" b="1" dirty="0" smtClean="0">
                <a:latin typeface="Arial" panose="020B0604020202020204" pitchFamily="34" charset="0"/>
                <a:cs typeface="Arial" panose="020B0604020202020204" pitchFamily="34" charset="0"/>
              </a:rPr>
              <a:t>Visual Image Retrieval</a:t>
            </a:r>
            <a:endParaRPr lang="en-US" sz="1400" b="1" dirty="0">
              <a:solidFill>
                <a:srgbClr val="555555"/>
              </a:solidFill>
              <a:latin typeface="Arial" panose="020B0604020202020204" pitchFamily="34" charset="0"/>
              <a:cs typeface="Arial" panose="020B0604020202020204" pitchFamily="34" charset="0"/>
            </a:endParaRPr>
          </a:p>
        </p:txBody>
      </p:sp>
      <p:sp>
        <p:nvSpPr>
          <p:cNvPr id="6" name="Rectangle 5"/>
          <p:cNvSpPr/>
          <p:nvPr/>
        </p:nvSpPr>
        <p:spPr>
          <a:xfrm>
            <a:off x="3455237" y="5546722"/>
            <a:ext cx="559414" cy="27216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439305" y="5580924"/>
            <a:ext cx="541998" cy="23796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196371" y="5546723"/>
            <a:ext cx="509229" cy="27216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30254" y="5546724"/>
            <a:ext cx="515872" cy="27216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378038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p:txBody>
          <a:bodyPr/>
          <a:lstStyle/>
          <a:p>
            <a:fld id="{76D7EB24-4836-4E83-8457-0C305DF37254}" type="slidenum">
              <a:rPr lang="en-US" smtClean="0"/>
              <a:t>65</a:t>
            </a:fld>
            <a:endParaRPr lang="en-US"/>
          </a:p>
        </p:txBody>
      </p:sp>
      <p:sp>
        <p:nvSpPr>
          <p:cNvPr id="2" name="TextBox 1"/>
          <p:cNvSpPr txBox="1"/>
          <p:nvPr/>
        </p:nvSpPr>
        <p:spPr>
          <a:xfrm>
            <a:off x="522514" y="418012"/>
            <a:ext cx="2307042" cy="369332"/>
          </a:xfrm>
          <a:prstGeom prst="rect">
            <a:avLst/>
          </a:prstGeom>
          <a:noFill/>
        </p:spPr>
        <p:txBody>
          <a:bodyPr wrap="none" rtlCol="0">
            <a:spAutoFit/>
          </a:bodyPr>
          <a:lstStyle/>
          <a:p>
            <a:r>
              <a:rPr lang="en-US" dirty="0" smtClean="0"/>
              <a:t>Image Representation:</a:t>
            </a:r>
            <a:endParaRPr lang="en-US" dirty="0"/>
          </a:p>
        </p:txBody>
      </p:sp>
      <p:sp>
        <p:nvSpPr>
          <p:cNvPr id="3" name="TextBox 2"/>
          <p:cNvSpPr txBox="1"/>
          <p:nvPr/>
        </p:nvSpPr>
        <p:spPr>
          <a:xfrm>
            <a:off x="522514" y="1149532"/>
            <a:ext cx="7489372" cy="313932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b="1" dirty="0" smtClean="0"/>
              <a:t>Shallow</a:t>
            </a:r>
            <a:r>
              <a:rPr lang="en-US" dirty="0" smtClean="0"/>
              <a:t> Features: handcrafted classical representations.</a:t>
            </a:r>
          </a:p>
          <a:p>
            <a:pPr marL="800100" lvl="1" indent="-342900">
              <a:lnSpc>
                <a:spcPct val="150000"/>
              </a:lnSpc>
              <a:buFont typeface="Calibri" panose="020F0502020204030204" pitchFamily="34" charset="0"/>
              <a:buChar char="−"/>
            </a:pPr>
            <a:r>
              <a:rPr lang="en-US" dirty="0" smtClean="0"/>
              <a:t>Improved </a:t>
            </a:r>
            <a:r>
              <a:rPr lang="en-US" dirty="0"/>
              <a:t>Fisher Vector (IFV</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r>
              <a:rPr lang="en-US" b="1" dirty="0" smtClean="0"/>
              <a:t>Deep </a:t>
            </a:r>
            <a:r>
              <a:rPr lang="en-US" dirty="0" smtClean="0"/>
              <a:t>Features: CNN based representations.</a:t>
            </a:r>
            <a:endParaRPr lang="en-US" dirty="0"/>
          </a:p>
        </p:txBody>
      </p:sp>
    </p:spTree>
    <p:extLst>
      <p:ext uri="{BB962C8B-B14F-4D97-AF65-F5344CB8AC3E}">
        <p14:creationId xmlns:p14="http://schemas.microsoft.com/office/powerpoint/2010/main" val="3388714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6D7EB24-4836-4E83-8457-0C305DF37254}" type="slidenum">
              <a:rPr lang="en-US" smtClean="0"/>
              <a:t>66</a:t>
            </a:fld>
            <a:endParaRPr lang="en-US"/>
          </a:p>
        </p:txBody>
      </p:sp>
      <p:sp>
        <p:nvSpPr>
          <p:cNvPr id="5" name="Rectangle 4"/>
          <p:cNvSpPr/>
          <p:nvPr/>
        </p:nvSpPr>
        <p:spPr>
          <a:xfrm>
            <a:off x="666112" y="1499877"/>
            <a:ext cx="7849238" cy="646331"/>
          </a:xfrm>
          <a:prstGeom prst="rect">
            <a:avLst/>
          </a:prstGeom>
        </p:spPr>
        <p:txBody>
          <a:bodyPr wrap="square">
            <a:spAutoFit/>
          </a:bodyPr>
          <a:lstStyle/>
          <a:p>
            <a:r>
              <a:rPr lang="en-US" dirty="0" err="1" smtClean="0"/>
              <a:t>ConvNet</a:t>
            </a:r>
            <a:r>
              <a:rPr lang="en-US" dirty="0" smtClean="0"/>
              <a:t> based </a:t>
            </a:r>
            <a:r>
              <a:rPr lang="en-US" dirty="0"/>
              <a:t>feature representations </a:t>
            </a:r>
            <a:r>
              <a:rPr lang="en-US" dirty="0" smtClean="0"/>
              <a:t>with different </a:t>
            </a:r>
            <a:r>
              <a:rPr lang="en-US" b="1" dirty="0" smtClean="0"/>
              <a:t>pre-trained network architectures </a:t>
            </a:r>
            <a:r>
              <a:rPr lang="en-US" dirty="0" smtClean="0"/>
              <a:t>and different </a:t>
            </a:r>
            <a:r>
              <a:rPr lang="en-US" b="1" dirty="0" smtClean="0"/>
              <a:t>learning heuristics</a:t>
            </a:r>
            <a:r>
              <a:rPr lang="en-US" dirty="0" smtClean="0"/>
              <a:t>.</a:t>
            </a:r>
            <a:endParaRPr lang="en-US" dirty="0"/>
          </a:p>
        </p:txBody>
      </p:sp>
      <p:sp>
        <p:nvSpPr>
          <p:cNvPr id="7" name="Rectangle 6"/>
          <p:cNvSpPr/>
          <p:nvPr/>
        </p:nvSpPr>
        <p:spPr>
          <a:xfrm>
            <a:off x="473884" y="367763"/>
            <a:ext cx="7849238" cy="369332"/>
          </a:xfrm>
          <a:prstGeom prst="rect">
            <a:avLst/>
          </a:prstGeom>
        </p:spPr>
        <p:txBody>
          <a:bodyPr wrap="square">
            <a:spAutoFit/>
          </a:bodyPr>
          <a:lstStyle/>
          <a:p>
            <a:r>
              <a:rPr lang="en-US" b="1" dirty="0" smtClean="0"/>
              <a:t>Comparison:</a:t>
            </a:r>
            <a:endParaRPr lang="en-US" b="1" dirty="0"/>
          </a:p>
        </p:txBody>
      </p:sp>
      <p:pic>
        <p:nvPicPr>
          <p:cNvPr id="2" name="Picture 1"/>
          <p:cNvPicPr>
            <a:picLocks noChangeAspect="1"/>
          </p:cNvPicPr>
          <p:nvPr/>
        </p:nvPicPr>
        <p:blipFill>
          <a:blip r:embed="rId2"/>
          <a:stretch>
            <a:fillRect/>
          </a:stretch>
        </p:blipFill>
        <p:spPr>
          <a:xfrm>
            <a:off x="473884" y="3180027"/>
            <a:ext cx="7693826" cy="3176324"/>
          </a:xfrm>
          <a:prstGeom prst="rect">
            <a:avLst/>
          </a:prstGeom>
        </p:spPr>
      </p:pic>
    </p:spTree>
    <p:extLst>
      <p:ext uri="{BB962C8B-B14F-4D97-AF65-F5344CB8AC3E}">
        <p14:creationId xmlns:p14="http://schemas.microsoft.com/office/powerpoint/2010/main" val="36243159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101" y="440962"/>
            <a:ext cx="7886700" cy="995952"/>
          </a:xfrm>
        </p:spPr>
        <p:txBody>
          <a:bodyPr/>
          <a:lstStyle/>
          <a:p>
            <a:pPr marL="0" indent="0">
              <a:buNone/>
            </a:pPr>
            <a:r>
              <a:rPr lang="en-US" sz="1800" b="1" dirty="0"/>
              <a:t>CNN-F </a:t>
            </a:r>
            <a:r>
              <a:rPr lang="en-US" sz="1800" b="1" dirty="0" smtClean="0"/>
              <a:t>Network (Fast Architecture)</a:t>
            </a:r>
          </a:p>
          <a:p>
            <a:r>
              <a:rPr lang="da-DK" sz="1800" dirty="0"/>
              <a:t>Similar to Krizhevsky et al. (ILSVRC-2012 winner)</a:t>
            </a:r>
            <a:endParaRPr lang="en-US" sz="1800" dirty="0"/>
          </a:p>
        </p:txBody>
      </p:sp>
      <p:sp>
        <p:nvSpPr>
          <p:cNvPr id="4" name="Slide Number Placeholder 3"/>
          <p:cNvSpPr>
            <a:spLocks noGrp="1"/>
          </p:cNvSpPr>
          <p:nvPr>
            <p:ph type="sldNum" sz="quarter" idx="12"/>
          </p:nvPr>
        </p:nvSpPr>
        <p:spPr/>
        <p:txBody>
          <a:bodyPr/>
          <a:lstStyle/>
          <a:p>
            <a:fld id="{76D7EB24-4836-4E83-8457-0C305DF37254}" type="slidenum">
              <a:rPr lang="en-US" smtClean="0"/>
              <a:t>67</a:t>
            </a:fld>
            <a:endParaRPr lang="en-US"/>
          </a:p>
        </p:txBody>
      </p:sp>
      <p:pic>
        <p:nvPicPr>
          <p:cNvPr id="5" name="Picture 4"/>
          <p:cNvPicPr>
            <a:picLocks noChangeAspect="1"/>
          </p:cNvPicPr>
          <p:nvPr/>
        </p:nvPicPr>
        <p:blipFill>
          <a:blip r:embed="rId2"/>
          <a:stretch>
            <a:fillRect/>
          </a:stretch>
        </p:blipFill>
        <p:spPr>
          <a:xfrm>
            <a:off x="271325" y="1436913"/>
            <a:ext cx="8568460" cy="3631475"/>
          </a:xfrm>
          <a:prstGeom prst="rect">
            <a:avLst/>
          </a:prstGeom>
        </p:spPr>
      </p:pic>
      <p:sp>
        <p:nvSpPr>
          <p:cNvPr id="2" name="Rectangle 1"/>
          <p:cNvSpPr/>
          <p:nvPr/>
        </p:nvSpPr>
        <p:spPr>
          <a:xfrm>
            <a:off x="490537" y="5343037"/>
            <a:ext cx="8130036" cy="369332"/>
          </a:xfrm>
          <a:prstGeom prst="rect">
            <a:avLst/>
          </a:prstGeom>
        </p:spPr>
        <p:txBody>
          <a:bodyPr wrap="square">
            <a:spAutoFit/>
          </a:bodyPr>
          <a:lstStyle/>
          <a:p>
            <a:r>
              <a:rPr lang="en-US" dirty="0">
                <a:latin typeface="URWPalladioL-Roma"/>
              </a:rPr>
              <a:t>Fast processing is ensured by </a:t>
            </a:r>
            <a:r>
              <a:rPr lang="en-US" dirty="0" smtClean="0">
                <a:latin typeface="URWPalladioL-Roma"/>
              </a:rPr>
              <a:t>the 4 </a:t>
            </a:r>
            <a:r>
              <a:rPr lang="en-US" dirty="0">
                <a:latin typeface="URWPalladioL-Roma"/>
              </a:rPr>
              <a:t>pixel stride in the first convolutional layer</a:t>
            </a:r>
            <a:endParaRPr lang="en-US" dirty="0"/>
          </a:p>
        </p:txBody>
      </p:sp>
    </p:spTree>
    <p:extLst>
      <p:ext uri="{BB962C8B-B14F-4D97-AF65-F5344CB8AC3E}">
        <p14:creationId xmlns:p14="http://schemas.microsoft.com/office/powerpoint/2010/main" val="306176310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101" y="440962"/>
            <a:ext cx="7886700" cy="995952"/>
          </a:xfrm>
        </p:spPr>
        <p:txBody>
          <a:bodyPr/>
          <a:lstStyle/>
          <a:p>
            <a:pPr marL="0" indent="0">
              <a:buNone/>
            </a:pPr>
            <a:r>
              <a:rPr lang="en-US" sz="1800" b="1" dirty="0"/>
              <a:t>CNN-M </a:t>
            </a:r>
            <a:r>
              <a:rPr lang="en-US" sz="1800" b="1" dirty="0" smtClean="0"/>
              <a:t>Network (Medium Architecture)</a:t>
            </a:r>
          </a:p>
          <a:p>
            <a:r>
              <a:rPr lang="en-US" sz="1800" dirty="0"/>
              <a:t>Similar to </a:t>
            </a:r>
            <a:r>
              <a:rPr lang="en-US" sz="1800" dirty="0" err="1"/>
              <a:t>Zeiler</a:t>
            </a:r>
            <a:r>
              <a:rPr lang="en-US" sz="1800" dirty="0"/>
              <a:t> &amp; Fergus (ILSVRC-2013 winner)</a:t>
            </a:r>
          </a:p>
        </p:txBody>
      </p:sp>
      <p:sp>
        <p:nvSpPr>
          <p:cNvPr id="4" name="Slide Number Placeholder 3"/>
          <p:cNvSpPr>
            <a:spLocks noGrp="1"/>
          </p:cNvSpPr>
          <p:nvPr>
            <p:ph type="sldNum" sz="quarter" idx="12"/>
          </p:nvPr>
        </p:nvSpPr>
        <p:spPr/>
        <p:txBody>
          <a:bodyPr/>
          <a:lstStyle/>
          <a:p>
            <a:fld id="{76D7EB24-4836-4E83-8457-0C305DF37254}" type="slidenum">
              <a:rPr lang="en-US" smtClean="0"/>
              <a:t>68</a:t>
            </a:fld>
            <a:endParaRPr lang="en-US"/>
          </a:p>
        </p:txBody>
      </p:sp>
      <p:pic>
        <p:nvPicPr>
          <p:cNvPr id="2" name="Picture 1"/>
          <p:cNvPicPr>
            <a:picLocks noChangeAspect="1"/>
          </p:cNvPicPr>
          <p:nvPr/>
        </p:nvPicPr>
        <p:blipFill>
          <a:blip r:embed="rId2"/>
          <a:stretch>
            <a:fillRect/>
          </a:stretch>
        </p:blipFill>
        <p:spPr>
          <a:xfrm>
            <a:off x="376101" y="1436914"/>
            <a:ext cx="8671460" cy="3581440"/>
          </a:xfrm>
          <a:prstGeom prst="rect">
            <a:avLst/>
          </a:prstGeom>
        </p:spPr>
      </p:pic>
      <p:sp>
        <p:nvSpPr>
          <p:cNvPr id="6" name="TextBox 5"/>
          <p:cNvSpPr txBox="1"/>
          <p:nvPr/>
        </p:nvSpPr>
        <p:spPr>
          <a:xfrm>
            <a:off x="2203269" y="5502686"/>
            <a:ext cx="4604274" cy="369332"/>
          </a:xfrm>
          <a:prstGeom prst="rect">
            <a:avLst/>
          </a:prstGeom>
          <a:noFill/>
        </p:spPr>
        <p:txBody>
          <a:bodyPr wrap="none" rtlCol="0">
            <a:spAutoFit/>
          </a:bodyPr>
          <a:lstStyle/>
          <a:p>
            <a:r>
              <a:rPr lang="en-US" dirty="0"/>
              <a:t>Smaller receptive window size + stride in conv1</a:t>
            </a:r>
          </a:p>
        </p:txBody>
      </p:sp>
    </p:spTree>
    <p:extLst>
      <p:ext uri="{BB962C8B-B14F-4D97-AF65-F5344CB8AC3E}">
        <p14:creationId xmlns:p14="http://schemas.microsoft.com/office/powerpoint/2010/main" val="4365913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101" y="440962"/>
            <a:ext cx="7886700" cy="995952"/>
          </a:xfrm>
        </p:spPr>
        <p:txBody>
          <a:bodyPr/>
          <a:lstStyle/>
          <a:p>
            <a:pPr marL="0" indent="0">
              <a:buNone/>
            </a:pPr>
            <a:r>
              <a:rPr lang="en-US" sz="1800" b="1" dirty="0"/>
              <a:t>CNN-S </a:t>
            </a:r>
            <a:r>
              <a:rPr lang="en-US" sz="1800" b="1" dirty="0" smtClean="0"/>
              <a:t>Network (Slow Architecture)</a:t>
            </a:r>
          </a:p>
          <a:p>
            <a:r>
              <a:rPr lang="en-US" sz="1800" dirty="0"/>
              <a:t>Similar to </a:t>
            </a:r>
            <a:r>
              <a:rPr lang="en-US" sz="1800" dirty="0" err="1"/>
              <a:t>Overfeat</a:t>
            </a:r>
            <a:r>
              <a:rPr lang="en-US" sz="1800" dirty="0"/>
              <a:t> ‘accurate’ network (ICLR 2014)</a:t>
            </a:r>
          </a:p>
        </p:txBody>
      </p:sp>
      <p:sp>
        <p:nvSpPr>
          <p:cNvPr id="4" name="Slide Number Placeholder 3"/>
          <p:cNvSpPr>
            <a:spLocks noGrp="1"/>
          </p:cNvSpPr>
          <p:nvPr>
            <p:ph type="sldNum" sz="quarter" idx="12"/>
          </p:nvPr>
        </p:nvSpPr>
        <p:spPr/>
        <p:txBody>
          <a:bodyPr/>
          <a:lstStyle/>
          <a:p>
            <a:fld id="{76D7EB24-4836-4E83-8457-0C305DF37254}" type="slidenum">
              <a:rPr lang="en-US" smtClean="0"/>
              <a:t>69</a:t>
            </a:fld>
            <a:endParaRPr lang="en-US"/>
          </a:p>
        </p:txBody>
      </p:sp>
      <p:sp>
        <p:nvSpPr>
          <p:cNvPr id="2" name="TextBox 1"/>
          <p:cNvSpPr txBox="1"/>
          <p:nvPr/>
        </p:nvSpPr>
        <p:spPr>
          <a:xfrm>
            <a:off x="757646" y="5521234"/>
            <a:ext cx="45719" cy="369332"/>
          </a:xfrm>
          <a:prstGeom prst="rect">
            <a:avLst/>
          </a:prstGeom>
          <a:noFill/>
        </p:spPr>
        <p:txBody>
          <a:bodyPr wrap="square" rtlCol="0">
            <a:spAutoFit/>
          </a:bodyPr>
          <a:lstStyle/>
          <a:p>
            <a:endParaRPr lang="en-US" dirty="0"/>
          </a:p>
        </p:txBody>
      </p:sp>
      <p:sp>
        <p:nvSpPr>
          <p:cNvPr id="7" name="TextBox 6"/>
          <p:cNvSpPr txBox="1"/>
          <p:nvPr/>
        </p:nvSpPr>
        <p:spPr>
          <a:xfrm>
            <a:off x="531223" y="5286103"/>
            <a:ext cx="7731578" cy="369332"/>
          </a:xfrm>
          <a:prstGeom prst="rect">
            <a:avLst/>
          </a:prstGeom>
          <a:noFill/>
        </p:spPr>
        <p:txBody>
          <a:bodyPr wrap="square" rtlCol="0">
            <a:spAutoFit/>
          </a:bodyPr>
          <a:lstStyle/>
          <a:p>
            <a:r>
              <a:rPr lang="en-US" dirty="0"/>
              <a:t>Smaller stride in in conv2</a:t>
            </a:r>
          </a:p>
        </p:txBody>
      </p:sp>
      <p:pic>
        <p:nvPicPr>
          <p:cNvPr id="8" name="Picture 7"/>
          <p:cNvPicPr>
            <a:picLocks noChangeAspect="1"/>
          </p:cNvPicPr>
          <p:nvPr/>
        </p:nvPicPr>
        <p:blipFill>
          <a:blip r:embed="rId2"/>
          <a:stretch>
            <a:fillRect/>
          </a:stretch>
        </p:blipFill>
        <p:spPr>
          <a:xfrm>
            <a:off x="191588" y="1544400"/>
            <a:ext cx="8682986" cy="3624137"/>
          </a:xfrm>
          <a:prstGeom prst="rect">
            <a:avLst/>
          </a:prstGeom>
        </p:spPr>
      </p:pic>
    </p:spTree>
    <p:extLst>
      <p:ext uri="{BB962C8B-B14F-4D97-AF65-F5344CB8AC3E}">
        <p14:creationId xmlns:p14="http://schemas.microsoft.com/office/powerpoint/2010/main" val="3674226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p:nvPr/>
        </p:nvSpPr>
        <p:spPr>
          <a:xfrm>
            <a:off x="1975598" y="674344"/>
            <a:ext cx="1373067" cy="447455"/>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p>
            <a:pPr lvl="0">
              <a:defRPr sz="1800"/>
            </a:pPr>
            <a:r>
              <a:rPr sz="2600"/>
              <a:t>ImageNet</a:t>
            </a:r>
          </a:p>
        </p:txBody>
      </p:sp>
      <p:pic>
        <p:nvPicPr>
          <p:cNvPr id="276" name="imnet_example_00.jpg"/>
          <p:cNvPicPr/>
          <p:nvPr/>
        </p:nvPicPr>
        <p:blipFill>
          <a:blip r:embed="rId3">
            <a:extLst/>
          </a:blip>
          <a:stretch>
            <a:fillRect/>
          </a:stretch>
        </p:blipFill>
        <p:spPr>
          <a:xfrm>
            <a:off x="1719943" y="1561011"/>
            <a:ext cx="598714" cy="529046"/>
          </a:xfrm>
          <a:prstGeom prst="rect">
            <a:avLst/>
          </a:prstGeom>
          <a:ln w="12700">
            <a:miter lim="400000"/>
          </a:ln>
        </p:spPr>
      </p:pic>
      <p:pic>
        <p:nvPicPr>
          <p:cNvPr id="277" name="imnet_example_01.jpg"/>
          <p:cNvPicPr/>
          <p:nvPr/>
        </p:nvPicPr>
        <p:blipFill>
          <a:blip r:embed="rId4">
            <a:extLst/>
          </a:blip>
          <a:stretch>
            <a:fillRect/>
          </a:stretch>
        </p:blipFill>
        <p:spPr>
          <a:xfrm>
            <a:off x="2427514" y="1319349"/>
            <a:ext cx="609600" cy="594360"/>
          </a:xfrm>
          <a:prstGeom prst="rect">
            <a:avLst/>
          </a:prstGeom>
          <a:ln w="12700">
            <a:miter lim="400000"/>
          </a:ln>
        </p:spPr>
      </p:pic>
      <p:pic>
        <p:nvPicPr>
          <p:cNvPr id="278" name="imnet_example_02.jpg"/>
          <p:cNvPicPr/>
          <p:nvPr/>
        </p:nvPicPr>
        <p:blipFill>
          <a:blip r:embed="rId5">
            <a:extLst/>
          </a:blip>
          <a:stretch>
            <a:fillRect/>
          </a:stretch>
        </p:blipFill>
        <p:spPr>
          <a:xfrm>
            <a:off x="2901043" y="1613263"/>
            <a:ext cx="658586" cy="555171"/>
          </a:xfrm>
          <a:prstGeom prst="rect">
            <a:avLst/>
          </a:prstGeom>
          <a:ln w="12700">
            <a:miter lim="400000"/>
          </a:ln>
        </p:spPr>
      </p:pic>
      <p:pic>
        <p:nvPicPr>
          <p:cNvPr id="279" name="imnet_example_03.jpg"/>
          <p:cNvPicPr/>
          <p:nvPr/>
        </p:nvPicPr>
        <p:blipFill>
          <a:blip r:embed="rId6">
            <a:extLst/>
          </a:blip>
          <a:stretch>
            <a:fillRect/>
          </a:stretch>
        </p:blipFill>
        <p:spPr>
          <a:xfrm>
            <a:off x="3086100" y="2109652"/>
            <a:ext cx="789214" cy="646611"/>
          </a:xfrm>
          <a:prstGeom prst="rect">
            <a:avLst/>
          </a:prstGeom>
          <a:ln w="12700">
            <a:miter lim="400000"/>
          </a:ln>
        </p:spPr>
      </p:pic>
      <p:pic>
        <p:nvPicPr>
          <p:cNvPr id="280" name="imnet_example_04.jpg"/>
          <p:cNvPicPr/>
          <p:nvPr/>
        </p:nvPicPr>
        <p:blipFill>
          <a:blip r:embed="rId7">
            <a:extLst/>
          </a:blip>
          <a:stretch>
            <a:fillRect/>
          </a:stretch>
        </p:blipFill>
        <p:spPr>
          <a:xfrm>
            <a:off x="2013857" y="1783080"/>
            <a:ext cx="636814" cy="568234"/>
          </a:xfrm>
          <a:prstGeom prst="rect">
            <a:avLst/>
          </a:prstGeom>
          <a:ln w="12700">
            <a:miter lim="400000"/>
          </a:ln>
        </p:spPr>
      </p:pic>
      <p:pic>
        <p:nvPicPr>
          <p:cNvPr id="281" name="imnet_example_05.jpg"/>
          <p:cNvPicPr/>
          <p:nvPr/>
        </p:nvPicPr>
        <p:blipFill>
          <a:blip r:embed="rId8">
            <a:extLst/>
          </a:blip>
          <a:stretch>
            <a:fillRect/>
          </a:stretch>
        </p:blipFill>
        <p:spPr>
          <a:xfrm>
            <a:off x="2296886" y="2018211"/>
            <a:ext cx="729343" cy="653143"/>
          </a:xfrm>
          <a:prstGeom prst="rect">
            <a:avLst/>
          </a:prstGeom>
          <a:ln w="12700">
            <a:miter lim="400000"/>
          </a:ln>
        </p:spPr>
      </p:pic>
      <p:pic>
        <p:nvPicPr>
          <p:cNvPr id="282" name="imnet_example_06.jpg"/>
          <p:cNvPicPr/>
          <p:nvPr/>
        </p:nvPicPr>
        <p:blipFill>
          <a:blip r:embed="rId9">
            <a:extLst/>
          </a:blip>
          <a:stretch>
            <a:fillRect/>
          </a:stretch>
        </p:blipFill>
        <p:spPr>
          <a:xfrm>
            <a:off x="1905000" y="2619103"/>
            <a:ext cx="647700" cy="764177"/>
          </a:xfrm>
          <a:prstGeom prst="rect">
            <a:avLst/>
          </a:prstGeom>
          <a:ln w="12700">
            <a:miter lim="400000"/>
          </a:ln>
        </p:spPr>
      </p:pic>
      <p:pic>
        <p:nvPicPr>
          <p:cNvPr id="283" name="imnet_example_07.jpg"/>
          <p:cNvPicPr/>
          <p:nvPr/>
        </p:nvPicPr>
        <p:blipFill>
          <a:blip r:embed="rId10">
            <a:extLst/>
          </a:blip>
          <a:stretch>
            <a:fillRect/>
          </a:stretch>
        </p:blipFill>
        <p:spPr>
          <a:xfrm>
            <a:off x="2824843" y="2357846"/>
            <a:ext cx="718457" cy="829491"/>
          </a:xfrm>
          <a:prstGeom prst="rect">
            <a:avLst/>
          </a:prstGeom>
          <a:ln w="12700">
            <a:miter lim="400000"/>
          </a:ln>
        </p:spPr>
      </p:pic>
      <p:pic>
        <p:nvPicPr>
          <p:cNvPr id="284" name="imnet_example_08.jpg"/>
          <p:cNvPicPr/>
          <p:nvPr/>
        </p:nvPicPr>
        <p:blipFill>
          <a:blip r:embed="rId11">
            <a:extLst/>
          </a:blip>
          <a:stretch>
            <a:fillRect/>
          </a:stretch>
        </p:blipFill>
        <p:spPr>
          <a:xfrm>
            <a:off x="2471057" y="2815046"/>
            <a:ext cx="849086" cy="679269"/>
          </a:xfrm>
          <a:prstGeom prst="rect">
            <a:avLst/>
          </a:prstGeom>
          <a:ln w="12700">
            <a:miter lim="400000"/>
          </a:ln>
        </p:spPr>
      </p:pic>
      <p:pic>
        <p:nvPicPr>
          <p:cNvPr id="285" name="imnet_example_09.jpg"/>
          <p:cNvPicPr/>
          <p:nvPr/>
        </p:nvPicPr>
        <p:blipFill>
          <a:blip r:embed="rId12">
            <a:extLst/>
          </a:blip>
          <a:stretch>
            <a:fillRect/>
          </a:stretch>
        </p:blipFill>
        <p:spPr>
          <a:xfrm>
            <a:off x="3320143" y="2449286"/>
            <a:ext cx="631371" cy="685800"/>
          </a:xfrm>
          <a:prstGeom prst="rect">
            <a:avLst/>
          </a:prstGeom>
          <a:ln w="12700">
            <a:miter lim="400000"/>
          </a:ln>
        </p:spPr>
      </p:pic>
      <p:pic>
        <p:nvPicPr>
          <p:cNvPr id="286" name="imnet_example_10.jpg"/>
          <p:cNvPicPr/>
          <p:nvPr/>
        </p:nvPicPr>
        <p:blipFill>
          <a:blip r:embed="rId13">
            <a:extLst/>
          </a:blip>
          <a:stretch>
            <a:fillRect/>
          </a:stretch>
        </p:blipFill>
        <p:spPr>
          <a:xfrm>
            <a:off x="3309257" y="3135086"/>
            <a:ext cx="723900" cy="607423"/>
          </a:xfrm>
          <a:prstGeom prst="rect">
            <a:avLst/>
          </a:prstGeom>
          <a:ln w="12700">
            <a:miter lim="400000"/>
          </a:ln>
        </p:spPr>
      </p:pic>
      <p:pic>
        <p:nvPicPr>
          <p:cNvPr id="287" name="imnet_example_11.jpg"/>
          <p:cNvPicPr/>
          <p:nvPr/>
        </p:nvPicPr>
        <p:blipFill>
          <a:blip r:embed="rId14">
            <a:extLst/>
          </a:blip>
          <a:stretch>
            <a:fillRect/>
          </a:stretch>
        </p:blipFill>
        <p:spPr>
          <a:xfrm>
            <a:off x="1567543" y="2325188"/>
            <a:ext cx="723900" cy="666206"/>
          </a:xfrm>
          <a:prstGeom prst="rect">
            <a:avLst/>
          </a:prstGeom>
          <a:ln w="12700">
            <a:miter lim="400000"/>
          </a:ln>
        </p:spPr>
      </p:pic>
      <p:pic>
        <p:nvPicPr>
          <p:cNvPr id="288" name="imnet_example_12.jpg"/>
          <p:cNvPicPr/>
          <p:nvPr/>
        </p:nvPicPr>
        <p:blipFill>
          <a:blip r:embed="rId15">
            <a:extLst/>
          </a:blip>
          <a:stretch>
            <a:fillRect/>
          </a:stretch>
        </p:blipFill>
        <p:spPr>
          <a:xfrm>
            <a:off x="1540328" y="3135086"/>
            <a:ext cx="778329" cy="685800"/>
          </a:xfrm>
          <a:prstGeom prst="rect">
            <a:avLst/>
          </a:prstGeom>
          <a:ln w="12700">
            <a:miter lim="400000"/>
          </a:ln>
        </p:spPr>
      </p:pic>
      <p:pic>
        <p:nvPicPr>
          <p:cNvPr id="289" name="imnet_example_13.jpg"/>
          <p:cNvPicPr/>
          <p:nvPr/>
        </p:nvPicPr>
        <p:blipFill>
          <a:blip r:embed="rId16">
            <a:extLst/>
          </a:blip>
          <a:stretch>
            <a:fillRect/>
          </a:stretch>
        </p:blipFill>
        <p:spPr>
          <a:xfrm>
            <a:off x="2095500" y="3200400"/>
            <a:ext cx="576943" cy="829491"/>
          </a:xfrm>
          <a:prstGeom prst="rect">
            <a:avLst/>
          </a:prstGeom>
          <a:ln w="12700">
            <a:miter lim="400000"/>
          </a:ln>
        </p:spPr>
      </p:pic>
      <p:pic>
        <p:nvPicPr>
          <p:cNvPr id="290" name="imnet_example_14.jpg"/>
          <p:cNvPicPr/>
          <p:nvPr/>
        </p:nvPicPr>
        <p:blipFill>
          <a:blip r:embed="rId17">
            <a:extLst/>
          </a:blip>
          <a:stretch>
            <a:fillRect/>
          </a:stretch>
        </p:blipFill>
        <p:spPr>
          <a:xfrm>
            <a:off x="2715986" y="3376749"/>
            <a:ext cx="669471" cy="581297"/>
          </a:xfrm>
          <a:prstGeom prst="rect">
            <a:avLst/>
          </a:prstGeom>
          <a:ln w="12700">
            <a:miter lim="400000"/>
          </a:ln>
        </p:spPr>
      </p:pic>
      <p:sp>
        <p:nvSpPr>
          <p:cNvPr id="291" name="Shape 291"/>
          <p:cNvSpPr/>
          <p:nvPr/>
        </p:nvSpPr>
        <p:spPr>
          <a:xfrm>
            <a:off x="7194559" y="6338701"/>
            <a:ext cx="1718201" cy="339734"/>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lvl1pPr>
              <a:defRPr sz="4200"/>
            </a:lvl1pPr>
          </a:lstStyle>
          <a:p>
            <a:pPr lvl="0">
              <a:defRPr sz="1800"/>
            </a:pPr>
            <a:r>
              <a:rPr sz="1900"/>
              <a:t>Deng et al., 2009</a:t>
            </a:r>
          </a:p>
        </p:txBody>
      </p:sp>
      <p:sp>
        <p:nvSpPr>
          <p:cNvPr id="292" name="Shape 292"/>
          <p:cNvSpPr/>
          <p:nvPr/>
        </p:nvSpPr>
        <p:spPr>
          <a:xfrm>
            <a:off x="1948020" y="4209455"/>
            <a:ext cx="1316924" cy="339734"/>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lvl1pPr>
              <a:defRPr sz="4200"/>
            </a:lvl1pPr>
          </a:lstStyle>
          <a:p>
            <a:pPr lvl="0">
              <a:defRPr sz="1800"/>
            </a:pPr>
            <a:r>
              <a:rPr sz="1900"/>
              <a:t>1000 Classes</a:t>
            </a:r>
          </a:p>
        </p:txBody>
      </p:sp>
      <p:grpSp>
        <p:nvGrpSpPr>
          <p:cNvPr id="313" name="Group 313"/>
          <p:cNvGrpSpPr/>
          <p:nvPr/>
        </p:nvGrpSpPr>
        <p:grpSpPr>
          <a:xfrm>
            <a:off x="4293375" y="1077686"/>
            <a:ext cx="4328111" cy="4002048"/>
            <a:chOff x="0" y="0"/>
            <a:chExt cx="10098925" cy="7781759"/>
          </a:xfrm>
        </p:grpSpPr>
        <p:sp>
          <p:nvSpPr>
            <p:cNvPr id="293" name="Shape 293"/>
            <p:cNvSpPr/>
            <p:nvPr/>
          </p:nvSpPr>
          <p:spPr>
            <a:xfrm flipH="1" flipV="1">
              <a:off x="2424" y="3733799"/>
              <a:ext cx="1450086" cy="713898"/>
            </a:xfrm>
            <a:prstGeom prst="line">
              <a:avLst/>
            </a:prstGeom>
            <a:noFill/>
            <a:ln w="101600" cap="flat">
              <a:solidFill>
                <a:srgbClr val="000000"/>
              </a:solidFill>
              <a:prstDash val="solid"/>
              <a:miter lim="400000"/>
              <a:headEnd type="stealth" w="med" len="med"/>
            </a:ln>
            <a:effectLst/>
          </p:spPr>
          <p:txBody>
            <a:bodyPr wrap="square" lIns="0" tIns="0" rIns="0" bIns="0" numCol="1" anchor="ctr">
              <a:noAutofit/>
            </a:bodyPr>
            <a:lstStyle/>
            <a:p>
              <a:pPr defTabSz="210998">
                <a:defRPr sz="1200">
                  <a:latin typeface="Helvetica"/>
                  <a:ea typeface="Helvetica"/>
                  <a:cs typeface="Helvetica"/>
                  <a:sym typeface="Helvetica"/>
                </a:defRPr>
              </a:pPr>
              <a:endParaRPr/>
            </a:p>
          </p:txBody>
        </p:sp>
        <p:sp>
          <p:nvSpPr>
            <p:cNvPr id="294" name="Shape 294"/>
            <p:cNvSpPr/>
            <p:nvPr/>
          </p:nvSpPr>
          <p:spPr>
            <a:xfrm>
              <a:off x="904752" y="273151"/>
              <a:ext cx="2407921" cy="193019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lvl="0">
                <a:defRPr sz="1800"/>
              </a:pPr>
              <a:r>
                <a:rPr sz="2300"/>
                <a:t>dataset</a:t>
              </a:r>
            </a:p>
            <a:p>
              <a:pPr lvl="0">
                <a:defRPr sz="1800"/>
              </a:pPr>
              <a:r>
                <a:rPr sz="3300" i="1">
                  <a:solidFill>
                    <a:srgbClr val="FF2600"/>
                  </a:solidFill>
                </a:rPr>
                <a:t>A</a:t>
              </a:r>
            </a:p>
          </p:txBody>
        </p:sp>
        <p:pic>
          <p:nvPicPr>
            <p:cNvPr id="295" name="imnet_example_00.jpg"/>
            <p:cNvPicPr/>
            <p:nvPr/>
          </p:nvPicPr>
          <p:blipFill>
            <a:blip r:embed="rId3">
              <a:extLst/>
            </a:blip>
            <a:stretch>
              <a:fillRect/>
            </a:stretch>
          </p:blipFill>
          <p:spPr>
            <a:xfrm>
              <a:off x="3329824" y="114300"/>
              <a:ext cx="1397001" cy="1028700"/>
            </a:xfrm>
            <a:prstGeom prst="rect">
              <a:avLst/>
            </a:prstGeom>
            <a:ln w="12700" cap="flat">
              <a:noFill/>
              <a:miter lim="400000"/>
            </a:ln>
            <a:effectLst/>
          </p:spPr>
        </p:pic>
        <p:pic>
          <p:nvPicPr>
            <p:cNvPr id="296" name="imnet_example_01.jpg"/>
            <p:cNvPicPr/>
            <p:nvPr/>
          </p:nvPicPr>
          <p:blipFill>
            <a:blip r:embed="rId4">
              <a:extLst/>
            </a:blip>
            <a:stretch>
              <a:fillRect/>
            </a:stretch>
          </p:blipFill>
          <p:spPr>
            <a:xfrm>
              <a:off x="4764924" y="38100"/>
              <a:ext cx="1422401" cy="1155700"/>
            </a:xfrm>
            <a:prstGeom prst="rect">
              <a:avLst/>
            </a:prstGeom>
            <a:ln w="12700" cap="flat">
              <a:noFill/>
              <a:miter lim="400000"/>
            </a:ln>
            <a:effectLst/>
          </p:spPr>
        </p:pic>
        <p:pic>
          <p:nvPicPr>
            <p:cNvPr id="297" name="imnet_example_02.jpg"/>
            <p:cNvPicPr/>
            <p:nvPr/>
          </p:nvPicPr>
          <p:blipFill>
            <a:blip r:embed="rId5">
              <a:extLst/>
            </a:blip>
            <a:stretch>
              <a:fillRect/>
            </a:stretch>
          </p:blipFill>
          <p:spPr>
            <a:xfrm>
              <a:off x="6276224" y="50800"/>
              <a:ext cx="1536701" cy="1079500"/>
            </a:xfrm>
            <a:prstGeom prst="rect">
              <a:avLst/>
            </a:prstGeom>
            <a:ln w="12700" cap="flat">
              <a:noFill/>
              <a:miter lim="400000"/>
            </a:ln>
            <a:effectLst/>
          </p:spPr>
        </p:pic>
        <p:pic>
          <p:nvPicPr>
            <p:cNvPr id="298" name="imnet_example_03.jpg"/>
            <p:cNvPicPr/>
            <p:nvPr/>
          </p:nvPicPr>
          <p:blipFill>
            <a:blip r:embed="rId6">
              <a:extLst/>
            </a:blip>
            <a:stretch>
              <a:fillRect/>
            </a:stretch>
          </p:blipFill>
          <p:spPr>
            <a:xfrm>
              <a:off x="7901824" y="0"/>
              <a:ext cx="1841501" cy="1257300"/>
            </a:xfrm>
            <a:prstGeom prst="rect">
              <a:avLst/>
            </a:prstGeom>
            <a:ln w="12700" cap="flat">
              <a:noFill/>
              <a:miter lim="400000"/>
            </a:ln>
            <a:effectLst/>
          </p:spPr>
        </p:pic>
        <p:pic>
          <p:nvPicPr>
            <p:cNvPr id="299" name="imnet_example_04.jpg"/>
            <p:cNvPicPr/>
            <p:nvPr/>
          </p:nvPicPr>
          <p:blipFill>
            <a:blip r:embed="rId7">
              <a:extLst/>
            </a:blip>
            <a:stretch>
              <a:fillRect/>
            </a:stretch>
          </p:blipFill>
          <p:spPr>
            <a:xfrm>
              <a:off x="3888624" y="1397000"/>
              <a:ext cx="1485901" cy="1104900"/>
            </a:xfrm>
            <a:prstGeom prst="rect">
              <a:avLst/>
            </a:prstGeom>
            <a:ln w="12700" cap="flat">
              <a:noFill/>
              <a:miter lim="400000"/>
            </a:ln>
            <a:effectLst/>
          </p:spPr>
        </p:pic>
        <p:pic>
          <p:nvPicPr>
            <p:cNvPr id="300" name="imnet_example_05.jpg"/>
            <p:cNvPicPr/>
            <p:nvPr/>
          </p:nvPicPr>
          <p:blipFill>
            <a:blip r:embed="rId8">
              <a:extLst/>
            </a:blip>
            <a:stretch>
              <a:fillRect/>
            </a:stretch>
          </p:blipFill>
          <p:spPr>
            <a:xfrm>
              <a:off x="5666624" y="1308100"/>
              <a:ext cx="1701801" cy="1270000"/>
            </a:xfrm>
            <a:prstGeom prst="rect">
              <a:avLst/>
            </a:prstGeom>
            <a:ln w="12700" cap="flat">
              <a:noFill/>
              <a:miter lim="400000"/>
            </a:ln>
            <a:effectLst/>
          </p:spPr>
        </p:pic>
        <p:pic>
          <p:nvPicPr>
            <p:cNvPr id="301" name="imnet_example_06.jpg"/>
            <p:cNvPicPr/>
            <p:nvPr/>
          </p:nvPicPr>
          <p:blipFill>
            <a:blip r:embed="rId9">
              <a:extLst/>
            </a:blip>
            <a:stretch>
              <a:fillRect/>
            </a:stretch>
          </p:blipFill>
          <p:spPr>
            <a:xfrm>
              <a:off x="7660524" y="1193800"/>
              <a:ext cx="1511301" cy="1485900"/>
            </a:xfrm>
            <a:prstGeom prst="rect">
              <a:avLst/>
            </a:prstGeom>
            <a:ln w="12700" cap="flat">
              <a:noFill/>
              <a:miter lim="400000"/>
            </a:ln>
            <a:effectLst/>
          </p:spPr>
        </p:pic>
        <p:pic>
          <p:nvPicPr>
            <p:cNvPr id="302" name="imnet_example_07.jpg"/>
            <p:cNvPicPr/>
            <p:nvPr/>
          </p:nvPicPr>
          <p:blipFill>
            <a:blip r:embed="rId10">
              <a:extLst/>
            </a:blip>
            <a:stretch>
              <a:fillRect/>
            </a:stretch>
          </p:blipFill>
          <p:spPr>
            <a:xfrm>
              <a:off x="3418724" y="3911600"/>
              <a:ext cx="1676401" cy="1612900"/>
            </a:xfrm>
            <a:prstGeom prst="rect">
              <a:avLst/>
            </a:prstGeom>
            <a:ln w="12700" cap="flat">
              <a:noFill/>
              <a:miter lim="400000"/>
            </a:ln>
            <a:effectLst/>
          </p:spPr>
        </p:pic>
        <p:pic>
          <p:nvPicPr>
            <p:cNvPr id="303" name="imnet_example_08.jpg"/>
            <p:cNvPicPr/>
            <p:nvPr/>
          </p:nvPicPr>
          <p:blipFill>
            <a:blip r:embed="rId11">
              <a:extLst/>
            </a:blip>
            <a:stretch>
              <a:fillRect/>
            </a:stretch>
          </p:blipFill>
          <p:spPr>
            <a:xfrm>
              <a:off x="5069724" y="4076700"/>
              <a:ext cx="1981201" cy="1320800"/>
            </a:xfrm>
            <a:prstGeom prst="rect">
              <a:avLst/>
            </a:prstGeom>
            <a:ln w="12700" cap="flat">
              <a:noFill/>
              <a:miter lim="400000"/>
            </a:ln>
            <a:effectLst/>
          </p:spPr>
        </p:pic>
        <p:pic>
          <p:nvPicPr>
            <p:cNvPr id="304" name="imnet_example_09.jpg"/>
            <p:cNvPicPr/>
            <p:nvPr/>
          </p:nvPicPr>
          <p:blipFill>
            <a:blip r:embed="rId12">
              <a:extLst/>
            </a:blip>
            <a:stretch>
              <a:fillRect/>
            </a:stretch>
          </p:blipFill>
          <p:spPr>
            <a:xfrm>
              <a:off x="6885824" y="4013200"/>
              <a:ext cx="1473201" cy="1333500"/>
            </a:xfrm>
            <a:prstGeom prst="rect">
              <a:avLst/>
            </a:prstGeom>
            <a:ln w="12700" cap="flat">
              <a:noFill/>
              <a:miter lim="400000"/>
            </a:ln>
            <a:effectLst/>
          </p:spPr>
        </p:pic>
        <p:pic>
          <p:nvPicPr>
            <p:cNvPr id="305" name="imnet_example_10.jpg"/>
            <p:cNvPicPr/>
            <p:nvPr/>
          </p:nvPicPr>
          <p:blipFill>
            <a:blip r:embed="rId13">
              <a:extLst/>
            </a:blip>
            <a:stretch>
              <a:fillRect/>
            </a:stretch>
          </p:blipFill>
          <p:spPr>
            <a:xfrm>
              <a:off x="8409824" y="4064000"/>
              <a:ext cx="1689101" cy="1181100"/>
            </a:xfrm>
            <a:prstGeom prst="rect">
              <a:avLst/>
            </a:prstGeom>
            <a:ln w="12700" cap="flat">
              <a:noFill/>
              <a:miter lim="400000"/>
            </a:ln>
            <a:effectLst/>
          </p:spPr>
        </p:pic>
        <p:pic>
          <p:nvPicPr>
            <p:cNvPr id="306" name="imnet_example_11.jpg"/>
            <p:cNvPicPr/>
            <p:nvPr/>
          </p:nvPicPr>
          <p:blipFill>
            <a:blip r:embed="rId14">
              <a:extLst/>
            </a:blip>
            <a:stretch>
              <a:fillRect/>
            </a:stretch>
          </p:blipFill>
          <p:spPr>
            <a:xfrm>
              <a:off x="3850524" y="5778500"/>
              <a:ext cx="1689101" cy="1295400"/>
            </a:xfrm>
            <a:prstGeom prst="rect">
              <a:avLst/>
            </a:prstGeom>
            <a:ln w="12700" cap="flat">
              <a:noFill/>
              <a:miter lim="400000"/>
            </a:ln>
            <a:effectLst/>
          </p:spPr>
        </p:pic>
        <p:pic>
          <p:nvPicPr>
            <p:cNvPr id="307" name="imnet_example_12.jpg"/>
            <p:cNvPicPr/>
            <p:nvPr/>
          </p:nvPicPr>
          <p:blipFill>
            <a:blip r:embed="rId15">
              <a:extLst/>
            </a:blip>
            <a:stretch>
              <a:fillRect/>
            </a:stretch>
          </p:blipFill>
          <p:spPr>
            <a:xfrm>
              <a:off x="5907924" y="5626100"/>
              <a:ext cx="1816101" cy="1333500"/>
            </a:xfrm>
            <a:prstGeom prst="rect">
              <a:avLst/>
            </a:prstGeom>
            <a:ln w="12700" cap="flat">
              <a:noFill/>
              <a:miter lim="400000"/>
            </a:ln>
            <a:effectLst/>
          </p:spPr>
        </p:pic>
        <p:pic>
          <p:nvPicPr>
            <p:cNvPr id="308" name="imnet_example_13.jpg"/>
            <p:cNvPicPr/>
            <p:nvPr/>
          </p:nvPicPr>
          <p:blipFill>
            <a:blip r:embed="rId16">
              <a:extLst/>
            </a:blip>
            <a:stretch>
              <a:fillRect/>
            </a:stretch>
          </p:blipFill>
          <p:spPr>
            <a:xfrm>
              <a:off x="7647824" y="5486400"/>
              <a:ext cx="1346201" cy="1612900"/>
            </a:xfrm>
            <a:prstGeom prst="rect">
              <a:avLst/>
            </a:prstGeom>
            <a:ln w="12700" cap="flat">
              <a:noFill/>
              <a:miter lim="400000"/>
            </a:ln>
            <a:effectLst/>
          </p:spPr>
        </p:pic>
        <p:sp>
          <p:nvSpPr>
            <p:cNvPr id="309" name="Shape 309"/>
            <p:cNvSpPr/>
            <p:nvPr/>
          </p:nvSpPr>
          <p:spPr>
            <a:xfrm>
              <a:off x="902142" y="4400651"/>
              <a:ext cx="2407921" cy="193019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lvl="0">
                <a:defRPr sz="1800"/>
              </a:pPr>
              <a:r>
                <a:rPr sz="2300"/>
                <a:t>dataset</a:t>
              </a:r>
            </a:p>
            <a:p>
              <a:pPr lvl="0">
                <a:defRPr sz="1800"/>
              </a:pPr>
              <a:r>
                <a:rPr sz="3300" i="1">
                  <a:solidFill>
                    <a:srgbClr val="0433FF"/>
                  </a:solidFill>
                </a:rPr>
                <a:t>B</a:t>
              </a:r>
            </a:p>
          </p:txBody>
        </p:sp>
        <p:sp>
          <p:nvSpPr>
            <p:cNvPr id="310" name="Shape 310"/>
            <p:cNvSpPr/>
            <p:nvPr/>
          </p:nvSpPr>
          <p:spPr>
            <a:xfrm flipH="1">
              <a:off x="0" y="1953107"/>
              <a:ext cx="1450085" cy="713898"/>
            </a:xfrm>
            <a:prstGeom prst="line">
              <a:avLst/>
            </a:prstGeom>
            <a:noFill/>
            <a:ln w="101600" cap="flat">
              <a:solidFill>
                <a:srgbClr val="000000"/>
              </a:solidFill>
              <a:prstDash val="solid"/>
              <a:miter lim="400000"/>
              <a:headEnd type="stealth" w="med" len="med"/>
            </a:ln>
            <a:effectLst/>
          </p:spPr>
          <p:txBody>
            <a:bodyPr wrap="square" lIns="0" tIns="0" rIns="0" bIns="0" numCol="1" anchor="ctr">
              <a:noAutofit/>
            </a:bodyPr>
            <a:lstStyle/>
            <a:p>
              <a:pPr defTabSz="210998">
                <a:defRPr sz="1200">
                  <a:latin typeface="Helvetica"/>
                  <a:ea typeface="Helvetica"/>
                  <a:cs typeface="Helvetica"/>
                  <a:sym typeface="Helvetica"/>
                </a:defRPr>
              </a:pPr>
              <a:endParaRPr/>
            </a:p>
          </p:txBody>
        </p:sp>
        <p:sp>
          <p:nvSpPr>
            <p:cNvPr id="311" name="Shape 311"/>
            <p:cNvSpPr/>
            <p:nvPr/>
          </p:nvSpPr>
          <p:spPr>
            <a:xfrm>
              <a:off x="5014795" y="2568743"/>
              <a:ext cx="2902503" cy="7680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4200"/>
              </a:lvl1pPr>
            </a:lstStyle>
            <a:p>
              <a:pPr lvl="0">
                <a:defRPr sz="1800"/>
              </a:pPr>
              <a:r>
                <a:rPr sz="1900"/>
                <a:t>500 Classes</a:t>
              </a:r>
            </a:p>
          </p:txBody>
        </p:sp>
        <p:sp>
          <p:nvSpPr>
            <p:cNvPr id="312" name="Shape 312"/>
            <p:cNvSpPr/>
            <p:nvPr/>
          </p:nvSpPr>
          <p:spPr>
            <a:xfrm>
              <a:off x="5018909" y="7013742"/>
              <a:ext cx="2902503" cy="7680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4200"/>
              </a:lvl1pPr>
            </a:lstStyle>
            <a:p>
              <a:pPr lvl="0">
                <a:defRPr sz="1800"/>
              </a:pPr>
              <a:r>
                <a:rPr sz="1900"/>
                <a:t>500 Classes</a:t>
              </a:r>
            </a:p>
          </p:txBody>
        </p:sp>
      </p:grpSp>
      <p:sp>
        <p:nvSpPr>
          <p:cNvPr id="2" name="Footer Placeholder 1"/>
          <p:cNvSpPr>
            <a:spLocks noGrp="1"/>
          </p:cNvSpPr>
          <p:nvPr>
            <p:ph type="ftr" sz="quarter" idx="11"/>
          </p:nvPr>
        </p:nvSpPr>
        <p:spPr/>
        <p:txBody>
          <a:bodyPr/>
          <a:lstStyle/>
          <a:p>
            <a:r>
              <a:rPr lang="en-US" smtClean="0"/>
              <a:t>slide credit Jason Yosinski</a:t>
            </a:r>
            <a:endParaRPr lang="en-US"/>
          </a:p>
        </p:txBody>
      </p:sp>
    </p:spTree>
    <p:extLst>
      <p:ext uri="{BB962C8B-B14F-4D97-AF65-F5344CB8AC3E}">
        <p14:creationId xmlns:p14="http://schemas.microsoft.com/office/powerpoint/2010/main" val="559440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 grpId="0" animBg="1" advAuto="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101" y="440962"/>
            <a:ext cx="7886700" cy="995952"/>
          </a:xfrm>
        </p:spPr>
        <p:txBody>
          <a:bodyPr/>
          <a:lstStyle/>
          <a:p>
            <a:pPr marL="0" indent="0">
              <a:buNone/>
            </a:pPr>
            <a:r>
              <a:rPr lang="en-US" sz="1800" b="1" dirty="0"/>
              <a:t>VGG Very Deep </a:t>
            </a:r>
            <a:r>
              <a:rPr lang="en-US" sz="1800" b="1" dirty="0" smtClean="0"/>
              <a:t>Network</a:t>
            </a:r>
          </a:p>
          <a:p>
            <a:r>
              <a:rPr lang="en-US" sz="1800" dirty="0" err="1"/>
              <a:t>Simonyan</a:t>
            </a:r>
            <a:r>
              <a:rPr lang="en-US" sz="1800" dirty="0"/>
              <a:t> &amp; Zisserman (ICLR 2015)</a:t>
            </a:r>
          </a:p>
        </p:txBody>
      </p:sp>
      <p:sp>
        <p:nvSpPr>
          <p:cNvPr id="4" name="Slide Number Placeholder 3"/>
          <p:cNvSpPr>
            <a:spLocks noGrp="1"/>
          </p:cNvSpPr>
          <p:nvPr>
            <p:ph type="sldNum" sz="quarter" idx="12"/>
          </p:nvPr>
        </p:nvSpPr>
        <p:spPr/>
        <p:txBody>
          <a:bodyPr/>
          <a:lstStyle/>
          <a:p>
            <a:fld id="{76D7EB24-4836-4E83-8457-0C305DF37254}" type="slidenum">
              <a:rPr lang="en-US" smtClean="0"/>
              <a:t>70</a:t>
            </a:fld>
            <a:endParaRPr lang="en-US"/>
          </a:p>
        </p:txBody>
      </p:sp>
      <p:sp>
        <p:nvSpPr>
          <p:cNvPr id="2" name="TextBox 1"/>
          <p:cNvSpPr txBox="1"/>
          <p:nvPr/>
        </p:nvSpPr>
        <p:spPr>
          <a:xfrm>
            <a:off x="757646" y="5521234"/>
            <a:ext cx="45719" cy="369332"/>
          </a:xfrm>
          <a:prstGeom prst="rect">
            <a:avLst/>
          </a:prstGeom>
          <a:noFill/>
        </p:spPr>
        <p:txBody>
          <a:bodyPr wrap="square" rtlCol="0">
            <a:spAutoFit/>
          </a:bodyPr>
          <a:lstStyle/>
          <a:p>
            <a:endParaRPr lang="en-US" dirty="0"/>
          </a:p>
        </p:txBody>
      </p:sp>
      <p:sp>
        <p:nvSpPr>
          <p:cNvPr id="7" name="TextBox 6"/>
          <p:cNvSpPr txBox="1"/>
          <p:nvPr/>
        </p:nvSpPr>
        <p:spPr>
          <a:xfrm>
            <a:off x="531223" y="5286103"/>
            <a:ext cx="7731578" cy="369332"/>
          </a:xfrm>
          <a:prstGeom prst="rect">
            <a:avLst/>
          </a:prstGeom>
          <a:noFill/>
        </p:spPr>
        <p:txBody>
          <a:bodyPr wrap="square" rtlCol="0">
            <a:spAutoFit/>
          </a:bodyPr>
          <a:lstStyle/>
          <a:p>
            <a:r>
              <a:rPr lang="en-US" dirty="0"/>
              <a:t>Smaller receptive window size + stride, and deeper</a:t>
            </a:r>
          </a:p>
        </p:txBody>
      </p:sp>
      <p:pic>
        <p:nvPicPr>
          <p:cNvPr id="5" name="Picture 4"/>
          <p:cNvPicPr>
            <a:picLocks noChangeAspect="1"/>
          </p:cNvPicPr>
          <p:nvPr/>
        </p:nvPicPr>
        <p:blipFill>
          <a:blip r:embed="rId2"/>
          <a:stretch>
            <a:fillRect/>
          </a:stretch>
        </p:blipFill>
        <p:spPr>
          <a:xfrm>
            <a:off x="247318" y="1627468"/>
            <a:ext cx="8670260" cy="3413403"/>
          </a:xfrm>
          <a:prstGeom prst="rect">
            <a:avLst/>
          </a:prstGeom>
        </p:spPr>
      </p:pic>
    </p:spTree>
    <p:extLst>
      <p:ext uri="{BB962C8B-B14F-4D97-AF65-F5344CB8AC3E}">
        <p14:creationId xmlns:p14="http://schemas.microsoft.com/office/powerpoint/2010/main" val="34591162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76D7EB24-4836-4E83-8457-0C305DF37254}" type="slidenum">
              <a:rPr lang="en-US" smtClean="0"/>
              <a:t>71</a:t>
            </a:fld>
            <a:endParaRPr lang="en-US"/>
          </a:p>
        </p:txBody>
      </p:sp>
      <p:pic>
        <p:nvPicPr>
          <p:cNvPr id="5" name="Picture 4"/>
          <p:cNvPicPr>
            <a:picLocks noChangeAspect="1"/>
          </p:cNvPicPr>
          <p:nvPr/>
        </p:nvPicPr>
        <p:blipFill>
          <a:blip r:embed="rId2"/>
          <a:stretch>
            <a:fillRect/>
          </a:stretch>
        </p:blipFill>
        <p:spPr>
          <a:xfrm>
            <a:off x="549674" y="572760"/>
            <a:ext cx="8207008" cy="5401320"/>
          </a:xfrm>
          <a:prstGeom prst="rect">
            <a:avLst/>
          </a:prstGeom>
        </p:spPr>
      </p:pic>
    </p:spTree>
    <p:extLst>
      <p:ext uri="{BB962C8B-B14F-4D97-AF65-F5344CB8AC3E}">
        <p14:creationId xmlns:p14="http://schemas.microsoft.com/office/powerpoint/2010/main" val="355868176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101" y="440962"/>
            <a:ext cx="7886700" cy="438604"/>
          </a:xfrm>
        </p:spPr>
        <p:txBody>
          <a:bodyPr/>
          <a:lstStyle/>
          <a:p>
            <a:pPr marL="0" indent="0">
              <a:buNone/>
            </a:pPr>
            <a:r>
              <a:rPr lang="en-US" sz="1800" b="1" dirty="0" smtClean="0"/>
              <a:t>Data Augmentation:</a:t>
            </a:r>
            <a:endParaRPr lang="en-US" sz="1800" dirty="0"/>
          </a:p>
        </p:txBody>
      </p:sp>
      <p:sp>
        <p:nvSpPr>
          <p:cNvPr id="4" name="Slide Number Placeholder 3"/>
          <p:cNvSpPr>
            <a:spLocks noGrp="1"/>
          </p:cNvSpPr>
          <p:nvPr>
            <p:ph type="sldNum" sz="quarter" idx="12"/>
          </p:nvPr>
        </p:nvSpPr>
        <p:spPr/>
        <p:txBody>
          <a:bodyPr/>
          <a:lstStyle/>
          <a:p>
            <a:fld id="{76D7EB24-4836-4E83-8457-0C305DF37254}" type="slidenum">
              <a:rPr lang="en-US" smtClean="0"/>
              <a:t>72</a:t>
            </a:fld>
            <a:endParaRPr lang="en-US"/>
          </a:p>
        </p:txBody>
      </p:sp>
      <p:sp>
        <p:nvSpPr>
          <p:cNvPr id="2" name="TextBox 1"/>
          <p:cNvSpPr txBox="1"/>
          <p:nvPr/>
        </p:nvSpPr>
        <p:spPr>
          <a:xfrm>
            <a:off x="757646" y="5521234"/>
            <a:ext cx="45719" cy="369332"/>
          </a:xfrm>
          <a:prstGeom prst="rect">
            <a:avLst/>
          </a:prstGeom>
          <a:noFill/>
        </p:spPr>
        <p:txBody>
          <a:bodyPr wrap="square" rtlCol="0">
            <a:spAutoFit/>
          </a:bodyPr>
          <a:lstStyle/>
          <a:p>
            <a:endParaRPr lang="en-US" dirty="0"/>
          </a:p>
        </p:txBody>
      </p:sp>
      <p:sp>
        <p:nvSpPr>
          <p:cNvPr id="6" name="TextBox 5"/>
          <p:cNvSpPr txBox="1"/>
          <p:nvPr/>
        </p:nvSpPr>
        <p:spPr>
          <a:xfrm>
            <a:off x="452846" y="1323703"/>
            <a:ext cx="5994141" cy="369332"/>
          </a:xfrm>
          <a:prstGeom prst="rect">
            <a:avLst/>
          </a:prstGeom>
          <a:noFill/>
        </p:spPr>
        <p:txBody>
          <a:bodyPr wrap="none" rtlCol="0">
            <a:spAutoFit/>
          </a:bodyPr>
          <a:lstStyle/>
          <a:p>
            <a:r>
              <a:rPr lang="en-US" i="1" dirty="0"/>
              <a:t>Given </a:t>
            </a:r>
            <a:r>
              <a:rPr lang="en-US" dirty="0"/>
              <a:t>pre-trained </a:t>
            </a:r>
            <a:r>
              <a:rPr lang="en-US" dirty="0" err="1"/>
              <a:t>ConvNet</a:t>
            </a:r>
            <a:r>
              <a:rPr lang="en-US" dirty="0"/>
              <a:t>, augmentation applied at test time</a:t>
            </a:r>
          </a:p>
        </p:txBody>
      </p:sp>
      <p:pic>
        <p:nvPicPr>
          <p:cNvPr id="8" name="Picture 7"/>
          <p:cNvPicPr>
            <a:picLocks noChangeAspect="1"/>
          </p:cNvPicPr>
          <p:nvPr/>
        </p:nvPicPr>
        <p:blipFill>
          <a:blip r:embed="rId2"/>
          <a:stretch>
            <a:fillRect/>
          </a:stretch>
        </p:blipFill>
        <p:spPr>
          <a:xfrm>
            <a:off x="376101" y="1817655"/>
            <a:ext cx="8150591" cy="4538696"/>
          </a:xfrm>
          <a:prstGeom prst="rect">
            <a:avLst/>
          </a:prstGeom>
        </p:spPr>
      </p:pic>
    </p:spTree>
    <p:extLst>
      <p:ext uri="{BB962C8B-B14F-4D97-AF65-F5344CB8AC3E}">
        <p14:creationId xmlns:p14="http://schemas.microsoft.com/office/powerpoint/2010/main" val="2380693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101" y="440962"/>
            <a:ext cx="7886700" cy="438604"/>
          </a:xfrm>
        </p:spPr>
        <p:txBody>
          <a:bodyPr/>
          <a:lstStyle/>
          <a:p>
            <a:pPr marL="0" indent="0">
              <a:buNone/>
            </a:pPr>
            <a:r>
              <a:rPr lang="en-US" sz="1800" b="1" dirty="0" smtClean="0"/>
              <a:t>Data Augmentation:</a:t>
            </a:r>
            <a:endParaRPr lang="en-US" sz="1800" dirty="0"/>
          </a:p>
        </p:txBody>
      </p:sp>
      <p:sp>
        <p:nvSpPr>
          <p:cNvPr id="4" name="Slide Number Placeholder 3"/>
          <p:cNvSpPr>
            <a:spLocks noGrp="1"/>
          </p:cNvSpPr>
          <p:nvPr>
            <p:ph type="sldNum" sz="quarter" idx="12"/>
          </p:nvPr>
        </p:nvSpPr>
        <p:spPr/>
        <p:txBody>
          <a:bodyPr/>
          <a:lstStyle/>
          <a:p>
            <a:fld id="{76D7EB24-4836-4E83-8457-0C305DF37254}" type="slidenum">
              <a:rPr lang="en-US" smtClean="0"/>
              <a:t>73</a:t>
            </a:fld>
            <a:endParaRPr lang="en-US"/>
          </a:p>
        </p:txBody>
      </p:sp>
      <p:sp>
        <p:nvSpPr>
          <p:cNvPr id="2" name="TextBox 1"/>
          <p:cNvSpPr txBox="1"/>
          <p:nvPr/>
        </p:nvSpPr>
        <p:spPr>
          <a:xfrm>
            <a:off x="757646" y="5521234"/>
            <a:ext cx="45719" cy="369332"/>
          </a:xfrm>
          <a:prstGeom prst="rect">
            <a:avLst/>
          </a:prstGeom>
          <a:noFill/>
        </p:spPr>
        <p:txBody>
          <a:bodyPr wrap="square" rtlCol="0">
            <a:spAutoFit/>
          </a:bodyPr>
          <a:lstStyle/>
          <a:p>
            <a:endParaRPr lang="en-US" dirty="0"/>
          </a:p>
        </p:txBody>
      </p:sp>
      <p:pic>
        <p:nvPicPr>
          <p:cNvPr id="5" name="Picture 4"/>
          <p:cNvPicPr>
            <a:picLocks noChangeAspect="1"/>
          </p:cNvPicPr>
          <p:nvPr/>
        </p:nvPicPr>
        <p:blipFill>
          <a:blip r:embed="rId2"/>
          <a:stretch>
            <a:fillRect/>
          </a:stretch>
        </p:blipFill>
        <p:spPr>
          <a:xfrm>
            <a:off x="652404" y="970512"/>
            <a:ext cx="7523312" cy="5568401"/>
          </a:xfrm>
          <a:prstGeom prst="rect">
            <a:avLst/>
          </a:prstGeom>
        </p:spPr>
      </p:pic>
    </p:spTree>
    <p:extLst>
      <p:ext uri="{BB962C8B-B14F-4D97-AF65-F5344CB8AC3E}">
        <p14:creationId xmlns:p14="http://schemas.microsoft.com/office/powerpoint/2010/main" val="125307421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101" y="440962"/>
            <a:ext cx="7886700" cy="438604"/>
          </a:xfrm>
        </p:spPr>
        <p:txBody>
          <a:bodyPr/>
          <a:lstStyle/>
          <a:p>
            <a:pPr marL="0" indent="0">
              <a:buNone/>
            </a:pPr>
            <a:r>
              <a:rPr lang="en-US" sz="1800" b="1" dirty="0" smtClean="0"/>
              <a:t>Data Augmentation:</a:t>
            </a:r>
            <a:endParaRPr lang="en-US" sz="1800" dirty="0"/>
          </a:p>
        </p:txBody>
      </p:sp>
      <p:sp>
        <p:nvSpPr>
          <p:cNvPr id="4" name="Slide Number Placeholder 3"/>
          <p:cNvSpPr>
            <a:spLocks noGrp="1"/>
          </p:cNvSpPr>
          <p:nvPr>
            <p:ph type="sldNum" sz="quarter" idx="12"/>
          </p:nvPr>
        </p:nvSpPr>
        <p:spPr/>
        <p:txBody>
          <a:bodyPr/>
          <a:lstStyle/>
          <a:p>
            <a:fld id="{76D7EB24-4836-4E83-8457-0C305DF37254}" type="slidenum">
              <a:rPr lang="en-US" smtClean="0"/>
              <a:t>74</a:t>
            </a:fld>
            <a:endParaRPr lang="en-US"/>
          </a:p>
        </p:txBody>
      </p:sp>
      <p:sp>
        <p:nvSpPr>
          <p:cNvPr id="2" name="TextBox 1"/>
          <p:cNvSpPr txBox="1"/>
          <p:nvPr/>
        </p:nvSpPr>
        <p:spPr>
          <a:xfrm>
            <a:off x="757646" y="5521234"/>
            <a:ext cx="45719" cy="369332"/>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2"/>
          <a:stretch>
            <a:fillRect/>
          </a:stretch>
        </p:blipFill>
        <p:spPr>
          <a:xfrm>
            <a:off x="606061" y="984069"/>
            <a:ext cx="7426779" cy="5490509"/>
          </a:xfrm>
          <a:prstGeom prst="rect">
            <a:avLst/>
          </a:prstGeom>
        </p:spPr>
      </p:pic>
    </p:spTree>
    <p:extLst>
      <p:ext uri="{BB962C8B-B14F-4D97-AF65-F5344CB8AC3E}">
        <p14:creationId xmlns:p14="http://schemas.microsoft.com/office/powerpoint/2010/main" val="1856719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101" y="440962"/>
            <a:ext cx="7886700" cy="438604"/>
          </a:xfrm>
        </p:spPr>
        <p:txBody>
          <a:bodyPr/>
          <a:lstStyle/>
          <a:p>
            <a:pPr marL="0" indent="0">
              <a:buNone/>
            </a:pPr>
            <a:r>
              <a:rPr lang="en-US" sz="1800" b="1" dirty="0" smtClean="0"/>
              <a:t>Fine-tuning:</a:t>
            </a:r>
            <a:endParaRPr lang="en-US" sz="1800" dirty="0"/>
          </a:p>
        </p:txBody>
      </p:sp>
      <p:sp>
        <p:nvSpPr>
          <p:cNvPr id="4" name="Slide Number Placeholder 3"/>
          <p:cNvSpPr>
            <a:spLocks noGrp="1"/>
          </p:cNvSpPr>
          <p:nvPr>
            <p:ph type="sldNum" sz="quarter" idx="12"/>
          </p:nvPr>
        </p:nvSpPr>
        <p:spPr/>
        <p:txBody>
          <a:bodyPr/>
          <a:lstStyle/>
          <a:p>
            <a:fld id="{76D7EB24-4836-4E83-8457-0C305DF37254}" type="slidenum">
              <a:rPr lang="en-US" smtClean="0"/>
              <a:t>75</a:t>
            </a:fld>
            <a:endParaRPr lang="en-US"/>
          </a:p>
        </p:txBody>
      </p:sp>
      <p:sp>
        <p:nvSpPr>
          <p:cNvPr id="2" name="TextBox 1"/>
          <p:cNvSpPr txBox="1"/>
          <p:nvPr/>
        </p:nvSpPr>
        <p:spPr>
          <a:xfrm>
            <a:off x="757646" y="5521234"/>
            <a:ext cx="45719" cy="369332"/>
          </a:xfrm>
          <a:prstGeom prst="rect">
            <a:avLst/>
          </a:prstGeom>
          <a:noFill/>
        </p:spPr>
        <p:txBody>
          <a:bodyPr wrap="square" rtlCol="0">
            <a:spAutoFit/>
          </a:bodyPr>
          <a:lstStyle/>
          <a:p>
            <a:endParaRPr lang="en-US" dirty="0"/>
          </a:p>
        </p:txBody>
      </p:sp>
      <p:pic>
        <p:nvPicPr>
          <p:cNvPr id="5" name="Picture 4"/>
          <p:cNvPicPr>
            <a:picLocks noChangeAspect="1"/>
          </p:cNvPicPr>
          <p:nvPr/>
        </p:nvPicPr>
        <p:blipFill>
          <a:blip r:embed="rId2"/>
          <a:stretch>
            <a:fillRect/>
          </a:stretch>
        </p:blipFill>
        <p:spPr>
          <a:xfrm>
            <a:off x="1552724" y="873509"/>
            <a:ext cx="5933926" cy="5165334"/>
          </a:xfrm>
          <a:prstGeom prst="rect">
            <a:avLst/>
          </a:prstGeom>
        </p:spPr>
      </p:pic>
      <p:sp>
        <p:nvSpPr>
          <p:cNvPr id="6" name="TextBox 5"/>
          <p:cNvSpPr txBox="1"/>
          <p:nvPr/>
        </p:nvSpPr>
        <p:spPr>
          <a:xfrm>
            <a:off x="4319451" y="5585766"/>
            <a:ext cx="1063112" cy="461665"/>
          </a:xfrm>
          <a:prstGeom prst="rect">
            <a:avLst/>
          </a:prstGeom>
          <a:solidFill>
            <a:schemeClr val="bg1"/>
          </a:solidFill>
        </p:spPr>
        <p:txBody>
          <a:bodyPr wrap="none" rtlCol="0">
            <a:spAutoFit/>
          </a:bodyPr>
          <a:lstStyle/>
          <a:p>
            <a:r>
              <a:rPr lang="en-US" sz="2400" dirty="0" smtClean="0"/>
              <a:t>TN-CLS</a:t>
            </a:r>
            <a:endParaRPr lang="en-US" sz="2400" dirty="0"/>
          </a:p>
        </p:txBody>
      </p:sp>
      <p:sp>
        <p:nvSpPr>
          <p:cNvPr id="7" name="TextBox 6"/>
          <p:cNvSpPr txBox="1"/>
          <p:nvPr/>
        </p:nvSpPr>
        <p:spPr>
          <a:xfrm>
            <a:off x="5778015" y="5585765"/>
            <a:ext cx="1154483" cy="461665"/>
          </a:xfrm>
          <a:prstGeom prst="rect">
            <a:avLst/>
          </a:prstGeom>
          <a:solidFill>
            <a:schemeClr val="bg1"/>
          </a:solidFill>
        </p:spPr>
        <p:txBody>
          <a:bodyPr wrap="none" rtlCol="0">
            <a:spAutoFit/>
          </a:bodyPr>
          <a:lstStyle/>
          <a:p>
            <a:r>
              <a:rPr lang="en-US" sz="2400" dirty="0" smtClean="0"/>
              <a:t>TN-RNK</a:t>
            </a:r>
            <a:endParaRPr lang="en-US" sz="2400" dirty="0"/>
          </a:p>
        </p:txBody>
      </p:sp>
      <p:sp>
        <p:nvSpPr>
          <p:cNvPr id="8" name="Rectangle 7"/>
          <p:cNvSpPr/>
          <p:nvPr/>
        </p:nvSpPr>
        <p:spPr>
          <a:xfrm>
            <a:off x="757646" y="5999213"/>
            <a:ext cx="3057247" cy="369332"/>
          </a:xfrm>
          <a:prstGeom prst="rect">
            <a:avLst/>
          </a:prstGeom>
        </p:spPr>
        <p:txBody>
          <a:bodyPr wrap="none">
            <a:spAutoFit/>
          </a:bodyPr>
          <a:lstStyle/>
          <a:p>
            <a:r>
              <a:rPr lang="en-US" dirty="0">
                <a:solidFill>
                  <a:srgbClr val="535860"/>
                </a:solidFill>
                <a:latin typeface="HelveticaNeue-Medium"/>
              </a:rPr>
              <a:t>TN-CLS – classification loss</a:t>
            </a:r>
            <a:endParaRPr lang="en-US" dirty="0"/>
          </a:p>
        </p:txBody>
      </p:sp>
      <p:sp>
        <p:nvSpPr>
          <p:cNvPr id="9" name="Rectangle 8"/>
          <p:cNvSpPr/>
          <p:nvPr/>
        </p:nvSpPr>
        <p:spPr>
          <a:xfrm>
            <a:off x="4498496" y="6018018"/>
            <a:ext cx="2544286" cy="369332"/>
          </a:xfrm>
          <a:prstGeom prst="rect">
            <a:avLst/>
          </a:prstGeom>
        </p:spPr>
        <p:txBody>
          <a:bodyPr wrap="none">
            <a:spAutoFit/>
          </a:bodyPr>
          <a:lstStyle/>
          <a:p>
            <a:r>
              <a:rPr lang="en-US" dirty="0">
                <a:solidFill>
                  <a:srgbClr val="535860"/>
                </a:solidFill>
                <a:latin typeface="HelveticaNeue-Medium"/>
              </a:rPr>
              <a:t>TN-RNK – ranking loss</a:t>
            </a:r>
            <a:endParaRPr lang="en-US" dirty="0"/>
          </a:p>
        </p:txBody>
      </p:sp>
      <p:pic>
        <p:nvPicPr>
          <p:cNvPr id="10" name="Picture 9"/>
          <p:cNvPicPr>
            <a:picLocks noChangeAspect="1"/>
          </p:cNvPicPr>
          <p:nvPr/>
        </p:nvPicPr>
        <p:blipFill>
          <a:blip r:embed="rId3"/>
          <a:stretch>
            <a:fillRect/>
          </a:stretch>
        </p:blipFill>
        <p:spPr>
          <a:xfrm>
            <a:off x="942362" y="6365378"/>
            <a:ext cx="2686302" cy="379684"/>
          </a:xfrm>
          <a:prstGeom prst="rect">
            <a:avLst/>
          </a:prstGeom>
        </p:spPr>
      </p:pic>
      <p:pic>
        <p:nvPicPr>
          <p:cNvPr id="11" name="Picture 10"/>
          <p:cNvPicPr>
            <a:picLocks noChangeAspect="1"/>
          </p:cNvPicPr>
          <p:nvPr/>
        </p:nvPicPr>
        <p:blipFill>
          <a:blip r:embed="rId4"/>
          <a:stretch>
            <a:fillRect/>
          </a:stretch>
        </p:blipFill>
        <p:spPr>
          <a:xfrm>
            <a:off x="4034426" y="6365378"/>
            <a:ext cx="3938805" cy="339480"/>
          </a:xfrm>
          <a:prstGeom prst="rect">
            <a:avLst/>
          </a:prstGeom>
        </p:spPr>
      </p:pic>
    </p:spTree>
    <p:extLst>
      <p:ext uri="{BB962C8B-B14F-4D97-AF65-F5344CB8AC3E}">
        <p14:creationId xmlns:p14="http://schemas.microsoft.com/office/powerpoint/2010/main" val="288503156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76D7EB24-4836-4E83-8457-0C305DF37254}" type="slidenum">
              <a:rPr lang="en-US" smtClean="0"/>
              <a:t>76</a:t>
            </a:fld>
            <a:endParaRPr lang="en-US"/>
          </a:p>
        </p:txBody>
      </p:sp>
      <p:sp>
        <p:nvSpPr>
          <p:cNvPr id="6" name="TextBox 5"/>
          <p:cNvSpPr txBox="1"/>
          <p:nvPr/>
        </p:nvSpPr>
        <p:spPr>
          <a:xfrm>
            <a:off x="1436915" y="217715"/>
            <a:ext cx="6755183" cy="369332"/>
          </a:xfrm>
          <a:prstGeom prst="rect">
            <a:avLst/>
          </a:prstGeom>
          <a:noFill/>
        </p:spPr>
        <p:txBody>
          <a:bodyPr wrap="none" rtlCol="0">
            <a:spAutoFit/>
          </a:bodyPr>
          <a:lstStyle/>
          <a:p>
            <a:r>
              <a:rPr lang="en-US" dirty="0"/>
              <a:t>Evolution of Performance on PASCAL VOC-2007 over the recent years</a:t>
            </a:r>
          </a:p>
        </p:txBody>
      </p:sp>
      <p:pic>
        <p:nvPicPr>
          <p:cNvPr id="2" name="Picture 1"/>
          <p:cNvPicPr>
            <a:picLocks noChangeAspect="1"/>
          </p:cNvPicPr>
          <p:nvPr/>
        </p:nvPicPr>
        <p:blipFill>
          <a:blip r:embed="rId2"/>
          <a:stretch>
            <a:fillRect/>
          </a:stretch>
        </p:blipFill>
        <p:spPr>
          <a:xfrm>
            <a:off x="373043" y="785499"/>
            <a:ext cx="8142307" cy="5614356"/>
          </a:xfrm>
          <a:prstGeom prst="rect">
            <a:avLst/>
          </a:prstGeom>
        </p:spPr>
      </p:pic>
    </p:spTree>
    <p:extLst>
      <p:ext uri="{BB962C8B-B14F-4D97-AF65-F5344CB8AC3E}">
        <p14:creationId xmlns:p14="http://schemas.microsoft.com/office/powerpoint/2010/main" val="365879928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a:xfrm>
            <a:off x="437062" y="1690689"/>
            <a:ext cx="7886700" cy="5305154"/>
          </a:xfrm>
        </p:spPr>
        <p:txBody>
          <a:bodyPr>
            <a:noAutofit/>
          </a:bodyPr>
          <a:lstStyle/>
          <a:p>
            <a:pPr>
              <a:lnSpc>
                <a:spcPct val="100000"/>
              </a:lnSpc>
              <a:buFont typeface="Wingdings" panose="05000000000000000000" pitchFamily="2" charset="2"/>
              <a:buChar char="Ø"/>
            </a:pPr>
            <a:r>
              <a:rPr lang="en-US" sz="1800" dirty="0" smtClean="0"/>
              <a:t>We </a:t>
            </a:r>
            <a:r>
              <a:rPr lang="en-US" sz="1800" dirty="0"/>
              <a:t>can learn features </a:t>
            </a:r>
            <a:r>
              <a:rPr lang="en-US" sz="1800" dirty="0" smtClean="0"/>
              <a:t>to </a:t>
            </a:r>
            <a:r>
              <a:rPr lang="en-US" sz="1800" dirty="0"/>
              <a:t>perform </a:t>
            </a:r>
            <a:r>
              <a:rPr lang="en-US" sz="1800" b="1" dirty="0"/>
              <a:t>semantic visual discrimination tasks </a:t>
            </a:r>
            <a:r>
              <a:rPr lang="en-US" sz="1800" dirty="0"/>
              <a:t>using </a:t>
            </a:r>
            <a:r>
              <a:rPr lang="en-US" sz="1800" b="1" dirty="0"/>
              <a:t>simple linear </a:t>
            </a:r>
            <a:r>
              <a:rPr lang="en-US" sz="1800" b="1" dirty="0" smtClean="0"/>
              <a:t>classifiers</a:t>
            </a:r>
          </a:p>
          <a:p>
            <a:pPr>
              <a:lnSpc>
                <a:spcPct val="100000"/>
              </a:lnSpc>
              <a:buFont typeface="Wingdings" panose="05000000000000000000" pitchFamily="2" charset="2"/>
              <a:buChar char="Ø"/>
            </a:pPr>
            <a:endParaRPr lang="en-US" sz="1800" dirty="0" smtClean="0"/>
          </a:p>
          <a:p>
            <a:pPr>
              <a:lnSpc>
                <a:spcPct val="100000"/>
              </a:lnSpc>
              <a:buFont typeface="Wingdings" panose="05000000000000000000" pitchFamily="2" charset="2"/>
              <a:buChar char="Ø"/>
            </a:pPr>
            <a:r>
              <a:rPr lang="en-US" sz="1800" b="1" dirty="0" smtClean="0"/>
              <a:t>CNN features </a:t>
            </a:r>
            <a:r>
              <a:rPr lang="en-US" sz="1800" dirty="0"/>
              <a:t>tend to </a:t>
            </a:r>
            <a:r>
              <a:rPr lang="en-US" sz="1800" dirty="0" smtClean="0"/>
              <a:t>cluster </a:t>
            </a:r>
            <a:r>
              <a:rPr lang="en-US" sz="1800" dirty="0"/>
              <a:t>images into interesting semantic categories on which the network </a:t>
            </a:r>
            <a:r>
              <a:rPr lang="en-US" sz="1800" b="1" dirty="0"/>
              <a:t>was never explicitly trained</a:t>
            </a:r>
            <a:r>
              <a:rPr lang="en-US" sz="1800" b="1" dirty="0" smtClean="0"/>
              <a:t>.</a:t>
            </a:r>
          </a:p>
          <a:p>
            <a:pPr>
              <a:lnSpc>
                <a:spcPct val="100000"/>
              </a:lnSpc>
              <a:buFont typeface="Wingdings" panose="05000000000000000000" pitchFamily="2" charset="2"/>
              <a:buChar char="Ø"/>
            </a:pPr>
            <a:endParaRPr lang="en-US" sz="1800" dirty="0" smtClean="0"/>
          </a:p>
          <a:p>
            <a:pPr>
              <a:lnSpc>
                <a:spcPct val="100000"/>
              </a:lnSpc>
              <a:buFont typeface="Wingdings" panose="05000000000000000000" pitchFamily="2" charset="2"/>
              <a:buChar char="Ø"/>
            </a:pPr>
            <a:r>
              <a:rPr lang="en-US" sz="1800" dirty="0" smtClean="0"/>
              <a:t>Performance improves across a </a:t>
            </a:r>
            <a:r>
              <a:rPr lang="en-US" sz="1800" dirty="0"/>
              <a:t>spectrum of visual recognition </a:t>
            </a:r>
            <a:r>
              <a:rPr lang="en-US" sz="1800" dirty="0" smtClean="0"/>
              <a:t>tasks.</a:t>
            </a:r>
          </a:p>
          <a:p>
            <a:pPr>
              <a:lnSpc>
                <a:spcPct val="100000"/>
              </a:lnSpc>
              <a:buFont typeface="Wingdings" panose="05000000000000000000" pitchFamily="2" charset="2"/>
              <a:buChar char="Ø"/>
            </a:pPr>
            <a:endParaRPr lang="en-US" sz="1800" dirty="0" smtClean="0"/>
          </a:p>
          <a:p>
            <a:pPr>
              <a:lnSpc>
                <a:spcPct val="100000"/>
              </a:lnSpc>
              <a:buFont typeface="Wingdings" panose="05000000000000000000" pitchFamily="2" charset="2"/>
              <a:buChar char="Ø"/>
            </a:pPr>
            <a:r>
              <a:rPr lang="en-US" sz="1800" b="1" dirty="0" smtClean="0"/>
              <a:t>Data </a:t>
            </a:r>
            <a:r>
              <a:rPr lang="en-US" sz="1800" b="1" dirty="0"/>
              <a:t>augmentation </a:t>
            </a:r>
            <a:r>
              <a:rPr lang="en-US" sz="1800" dirty="0"/>
              <a:t>helps a lot, both for deep </a:t>
            </a:r>
            <a:r>
              <a:rPr lang="en-US" sz="1800" dirty="0" smtClean="0"/>
              <a:t>and shallow features.</a:t>
            </a:r>
          </a:p>
          <a:p>
            <a:pPr>
              <a:lnSpc>
                <a:spcPct val="100000"/>
              </a:lnSpc>
              <a:buFont typeface="Wingdings" panose="05000000000000000000" pitchFamily="2" charset="2"/>
              <a:buChar char="Ø"/>
            </a:pPr>
            <a:endParaRPr lang="en-US" sz="1800" dirty="0" smtClean="0"/>
          </a:p>
          <a:p>
            <a:pPr>
              <a:lnSpc>
                <a:spcPct val="100000"/>
              </a:lnSpc>
              <a:buFont typeface="Wingdings" panose="05000000000000000000" pitchFamily="2" charset="2"/>
              <a:buChar char="Ø"/>
            </a:pPr>
            <a:r>
              <a:rPr lang="en-US" sz="1800" b="1" dirty="0" smtClean="0"/>
              <a:t>Fine </a:t>
            </a:r>
            <a:r>
              <a:rPr lang="en-US" sz="1800" b="1" dirty="0"/>
              <a:t>tuning makes a difference</a:t>
            </a:r>
            <a:r>
              <a:rPr lang="en-US" sz="1800" dirty="0"/>
              <a:t>, and should </a:t>
            </a:r>
            <a:r>
              <a:rPr lang="en-US" sz="1800" dirty="0" smtClean="0"/>
              <a:t>use ranking </a:t>
            </a:r>
            <a:r>
              <a:rPr lang="en-US" sz="1800" dirty="0"/>
              <a:t>loss where </a:t>
            </a:r>
            <a:r>
              <a:rPr lang="en-US" sz="1800" dirty="0" smtClean="0"/>
              <a:t>appropriate.</a:t>
            </a:r>
          </a:p>
        </p:txBody>
      </p:sp>
      <p:sp>
        <p:nvSpPr>
          <p:cNvPr id="5" name="Slide Number Placeholder 4"/>
          <p:cNvSpPr>
            <a:spLocks noGrp="1"/>
          </p:cNvSpPr>
          <p:nvPr>
            <p:ph type="sldNum" sz="quarter" idx="12"/>
          </p:nvPr>
        </p:nvSpPr>
        <p:spPr/>
        <p:txBody>
          <a:bodyPr/>
          <a:lstStyle/>
          <a:p>
            <a:fld id="{76D7EB24-4836-4E83-8457-0C305DF37254}" type="slidenum">
              <a:rPr lang="en-US" smtClean="0"/>
              <a:t>77</a:t>
            </a:fld>
            <a:endParaRPr lang="en-US"/>
          </a:p>
        </p:txBody>
      </p:sp>
    </p:spTree>
    <p:extLst>
      <p:ext uri="{BB962C8B-B14F-4D97-AF65-F5344CB8AC3E}">
        <p14:creationId xmlns:p14="http://schemas.microsoft.com/office/powerpoint/2010/main" val="38417141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CloudCV</a:t>
            </a:r>
            <a:endParaRPr lang="en-US" dirty="0"/>
          </a:p>
        </p:txBody>
      </p:sp>
      <p:sp>
        <p:nvSpPr>
          <p:cNvPr id="3" name="Content Placeholder 2"/>
          <p:cNvSpPr>
            <a:spLocks noGrp="1"/>
          </p:cNvSpPr>
          <p:nvPr>
            <p:ph idx="1"/>
          </p:nvPr>
        </p:nvSpPr>
        <p:spPr/>
        <p:txBody>
          <a:bodyPr/>
          <a:lstStyle/>
          <a:p>
            <a:r>
              <a:rPr lang="en-US" dirty="0" err="1" smtClean="0"/>
              <a:t>CloudCV</a:t>
            </a:r>
            <a:r>
              <a:rPr lang="en-US" dirty="0" smtClean="0"/>
              <a:t> </a:t>
            </a:r>
            <a:r>
              <a:rPr lang="en-US" dirty="0" err="1" smtClean="0"/>
              <a:t>DeCAF</a:t>
            </a:r>
            <a:r>
              <a:rPr lang="en-US" dirty="0" smtClean="0"/>
              <a:t> Server</a:t>
            </a:r>
          </a:p>
          <a:p>
            <a:r>
              <a:rPr lang="en-US" dirty="0">
                <a:hlinkClick r:id="rId2"/>
              </a:rPr>
              <a:t>http://www.cloudcv.org/decaf-server</a:t>
            </a:r>
            <a:r>
              <a:rPr lang="en-US" dirty="0" smtClean="0">
                <a:hlinkClick r:id="rId2"/>
              </a:rPr>
              <a:t>/</a:t>
            </a:r>
            <a:endParaRPr lang="en-US" dirty="0" smtClean="0"/>
          </a:p>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76D7EB24-4836-4E83-8457-0C305DF37254}" type="slidenum">
              <a:rPr lang="en-US" smtClean="0"/>
              <a:t>78</a:t>
            </a:fld>
            <a:endParaRPr lang="en-US"/>
          </a:p>
        </p:txBody>
      </p:sp>
    </p:spTree>
    <p:extLst>
      <p:ext uri="{BB962C8B-B14F-4D97-AF65-F5344CB8AC3E}">
        <p14:creationId xmlns:p14="http://schemas.microsoft.com/office/powerpoint/2010/main" val="425090832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smtClean="0"/>
              <a:t>Questions</a:t>
            </a:r>
            <a:endParaRPr lang="en-US" dirty="0"/>
          </a:p>
        </p:txBody>
      </p:sp>
      <p:pic>
        <p:nvPicPr>
          <p:cNvPr id="4098" name="Picture 2" descr="http://en.hdyo.org/assets/ask-question-1-ff9bc6fa5eaa0d7667ae7a5a4c61330c.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67567" y="2460713"/>
            <a:ext cx="3208867" cy="242590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76D7EB24-4836-4E83-8457-0C305DF37254}" type="slidenum">
              <a:rPr lang="en-US" smtClean="0"/>
              <a:t>79</a:t>
            </a:fld>
            <a:endParaRPr lang="en-US"/>
          </a:p>
        </p:txBody>
      </p:sp>
    </p:spTree>
    <p:extLst>
      <p:ext uri="{BB962C8B-B14F-4D97-AF65-F5344CB8AC3E}">
        <p14:creationId xmlns:p14="http://schemas.microsoft.com/office/powerpoint/2010/main" val="3133730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Shape 317"/>
          <p:cNvSpPr/>
          <p:nvPr/>
        </p:nvSpPr>
        <p:spPr>
          <a:xfrm>
            <a:off x="6669648" y="2431038"/>
            <a:ext cx="1094909" cy="4"/>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318" name="Shape 318"/>
          <p:cNvSpPr/>
          <p:nvPr/>
        </p:nvSpPr>
        <p:spPr>
          <a:xfrm>
            <a:off x="5701269" y="1560358"/>
            <a:ext cx="1023203" cy="1743407"/>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FFFFFF"/>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319" name="Shape 319"/>
          <p:cNvSpPr/>
          <p:nvPr/>
        </p:nvSpPr>
        <p:spPr>
          <a:xfrm flipV="1">
            <a:off x="5633357" y="2429689"/>
            <a:ext cx="209310"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320" name="Shape 320"/>
          <p:cNvSpPr/>
          <p:nvPr/>
        </p:nvSpPr>
        <p:spPr>
          <a:xfrm>
            <a:off x="4717711" y="1560358"/>
            <a:ext cx="1023203" cy="1743407"/>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FFFFFF"/>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321" name="Shape 321"/>
          <p:cNvSpPr/>
          <p:nvPr/>
        </p:nvSpPr>
        <p:spPr>
          <a:xfrm>
            <a:off x="6903394" y="424543"/>
            <a:ext cx="145713" cy="4010301"/>
          </a:xfrm>
          <a:prstGeom prst="rect">
            <a:avLst/>
          </a:prstGeom>
          <a:solidFill>
            <a:srgbClr val="FFFFFF"/>
          </a:solidFill>
          <a:ln w="25400">
            <a:solidFill/>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22" name="Shape 322"/>
          <p:cNvSpPr/>
          <p:nvPr/>
        </p:nvSpPr>
        <p:spPr>
          <a:xfrm>
            <a:off x="7289541" y="424543"/>
            <a:ext cx="145713" cy="4010301"/>
          </a:xfrm>
          <a:prstGeom prst="rect">
            <a:avLst/>
          </a:prstGeom>
          <a:solidFill>
            <a:srgbClr val="FFFFFF"/>
          </a:solidFill>
          <a:ln w="25400">
            <a:solidFill/>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23" name="Shape 323"/>
          <p:cNvSpPr/>
          <p:nvPr/>
        </p:nvSpPr>
        <p:spPr>
          <a:xfrm>
            <a:off x="7675677" y="1075452"/>
            <a:ext cx="145713" cy="2708479"/>
          </a:xfrm>
          <a:prstGeom prst="rect">
            <a:avLst/>
          </a:prstGeom>
          <a:solidFill>
            <a:srgbClr val="FFFFFF"/>
          </a:solidFill>
          <a:ln w="25400">
            <a:solidFill/>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24" name="Shape 324"/>
          <p:cNvSpPr/>
          <p:nvPr/>
        </p:nvSpPr>
        <p:spPr>
          <a:xfrm flipV="1">
            <a:off x="4653643" y="2429691"/>
            <a:ext cx="209310"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325" name="Shape 325"/>
          <p:cNvSpPr/>
          <p:nvPr/>
        </p:nvSpPr>
        <p:spPr>
          <a:xfrm>
            <a:off x="3728256" y="1557668"/>
            <a:ext cx="1023203" cy="1743407"/>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FFFFFF"/>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326" name="Shape 326"/>
          <p:cNvSpPr/>
          <p:nvPr/>
        </p:nvSpPr>
        <p:spPr>
          <a:xfrm flipV="1">
            <a:off x="3673929" y="2429691"/>
            <a:ext cx="209310"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327" name="Shape 327"/>
          <p:cNvSpPr/>
          <p:nvPr/>
        </p:nvSpPr>
        <p:spPr>
          <a:xfrm>
            <a:off x="2654059" y="1287460"/>
            <a:ext cx="1103644" cy="2291150"/>
          </a:xfrm>
          <a:custGeom>
            <a:avLst/>
            <a:gdLst/>
            <a:ahLst/>
            <a:cxnLst>
              <a:cxn ang="0">
                <a:pos x="wd2" y="hd2"/>
              </a:cxn>
              <a:cxn ang="5400000">
                <a:pos x="wd2" y="hd2"/>
              </a:cxn>
              <a:cxn ang="10800000">
                <a:pos x="wd2" y="hd2"/>
              </a:cxn>
              <a:cxn ang="16200000">
                <a:pos x="wd2" y="hd2"/>
              </a:cxn>
            </a:cxnLst>
            <a:rect l="0" t="0" r="r" b="b"/>
            <a:pathLst>
              <a:path w="21600" h="21600" extrusionOk="0">
                <a:moveTo>
                  <a:pt x="6880" y="8174"/>
                </a:moveTo>
                <a:lnTo>
                  <a:pt x="6880" y="21600"/>
                </a:lnTo>
                <a:lnTo>
                  <a:pt x="0" y="13463"/>
                </a:lnTo>
                <a:lnTo>
                  <a:pt x="0" y="25"/>
                </a:lnTo>
                <a:lnTo>
                  <a:pt x="6880" y="8174"/>
                </a:lnTo>
                <a:lnTo>
                  <a:pt x="0" y="0"/>
                </a:lnTo>
                <a:lnTo>
                  <a:pt x="14716" y="24"/>
                </a:lnTo>
                <a:lnTo>
                  <a:pt x="21600" y="8174"/>
                </a:lnTo>
                <a:lnTo>
                  <a:pt x="6880" y="8174"/>
                </a:lnTo>
                <a:lnTo>
                  <a:pt x="21567" y="8174"/>
                </a:lnTo>
                <a:lnTo>
                  <a:pt x="21567" y="21600"/>
                </a:lnTo>
                <a:lnTo>
                  <a:pt x="6880" y="21600"/>
                </a:lnTo>
                <a:lnTo>
                  <a:pt x="6880" y="8174"/>
                </a:lnTo>
                <a:close/>
              </a:path>
            </a:pathLst>
          </a:custGeom>
          <a:solidFill>
            <a:srgbClr val="FFFFFF"/>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328" name="Shape 328"/>
          <p:cNvSpPr/>
          <p:nvPr/>
        </p:nvSpPr>
        <p:spPr>
          <a:xfrm flipV="1">
            <a:off x="2639786" y="2429691"/>
            <a:ext cx="209310"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329" name="Shape 329"/>
          <p:cNvSpPr/>
          <p:nvPr/>
        </p:nvSpPr>
        <p:spPr>
          <a:xfrm>
            <a:off x="1885081" y="898350"/>
            <a:ext cx="889102" cy="3064692"/>
          </a:xfrm>
          <a:custGeom>
            <a:avLst/>
            <a:gdLst/>
            <a:ahLst/>
            <a:cxnLst>
              <a:cxn ang="0">
                <a:pos x="wd2" y="hd2"/>
              </a:cxn>
              <a:cxn ang="5400000">
                <a:pos x="wd2" y="hd2"/>
              </a:cxn>
              <a:cxn ang="10800000">
                <a:pos x="wd2" y="hd2"/>
              </a:cxn>
              <a:cxn ang="16200000">
                <a:pos x="wd2" y="hd2"/>
              </a:cxn>
            </a:cxnLst>
            <a:rect l="0" t="0" r="r" b="b"/>
            <a:pathLst>
              <a:path w="21600" h="21600" extrusionOk="0">
                <a:moveTo>
                  <a:pt x="11292" y="8176"/>
                </a:moveTo>
                <a:lnTo>
                  <a:pt x="11390" y="21600"/>
                </a:lnTo>
                <a:lnTo>
                  <a:pt x="0" y="13424"/>
                </a:lnTo>
                <a:lnTo>
                  <a:pt x="0" y="25"/>
                </a:lnTo>
                <a:lnTo>
                  <a:pt x="11292" y="8176"/>
                </a:lnTo>
                <a:lnTo>
                  <a:pt x="0" y="0"/>
                </a:lnTo>
                <a:lnTo>
                  <a:pt x="10262" y="1"/>
                </a:lnTo>
                <a:lnTo>
                  <a:pt x="21558" y="8176"/>
                </a:lnTo>
                <a:lnTo>
                  <a:pt x="11292" y="8176"/>
                </a:lnTo>
                <a:lnTo>
                  <a:pt x="21600" y="8176"/>
                </a:lnTo>
                <a:lnTo>
                  <a:pt x="21558" y="21600"/>
                </a:lnTo>
                <a:lnTo>
                  <a:pt x="11390" y="21600"/>
                </a:lnTo>
                <a:lnTo>
                  <a:pt x="11292" y="8176"/>
                </a:lnTo>
                <a:close/>
              </a:path>
            </a:pathLst>
          </a:custGeom>
          <a:solidFill>
            <a:srgbClr val="FFFFFF"/>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330" name="Shape 330"/>
          <p:cNvSpPr/>
          <p:nvPr/>
        </p:nvSpPr>
        <p:spPr>
          <a:xfrm flipV="1">
            <a:off x="1986643" y="2429691"/>
            <a:ext cx="209310"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331" name="Shape 331"/>
          <p:cNvSpPr/>
          <p:nvPr/>
        </p:nvSpPr>
        <p:spPr>
          <a:xfrm>
            <a:off x="1322614" y="450753"/>
            <a:ext cx="752376" cy="3957871"/>
          </a:xfrm>
          <a:custGeom>
            <a:avLst/>
            <a:gdLst/>
            <a:ahLst/>
            <a:cxnLst>
              <a:cxn ang="0">
                <a:pos x="wd2" y="hd2"/>
              </a:cxn>
              <a:cxn ang="5400000">
                <a:pos x="wd2" y="hd2"/>
              </a:cxn>
              <a:cxn ang="10800000">
                <a:pos x="wd2" y="hd2"/>
              </a:cxn>
              <a:cxn ang="16200000">
                <a:pos x="wd2" y="hd2"/>
              </a:cxn>
            </a:cxnLst>
            <a:rect l="0" t="0" r="r" b="b"/>
            <a:pathLst>
              <a:path w="21600" h="21600" extrusionOk="0">
                <a:moveTo>
                  <a:pt x="17361" y="8201"/>
                </a:moveTo>
                <a:lnTo>
                  <a:pt x="17361" y="21600"/>
                </a:lnTo>
                <a:lnTo>
                  <a:pt x="0" y="13424"/>
                </a:lnTo>
                <a:lnTo>
                  <a:pt x="0" y="25"/>
                </a:lnTo>
                <a:lnTo>
                  <a:pt x="17361" y="8201"/>
                </a:lnTo>
                <a:lnTo>
                  <a:pt x="0" y="0"/>
                </a:lnTo>
                <a:lnTo>
                  <a:pt x="4174" y="0"/>
                </a:lnTo>
                <a:lnTo>
                  <a:pt x="21600" y="8201"/>
                </a:lnTo>
                <a:lnTo>
                  <a:pt x="17361" y="8201"/>
                </a:lnTo>
                <a:lnTo>
                  <a:pt x="21544" y="8201"/>
                </a:lnTo>
                <a:lnTo>
                  <a:pt x="21544" y="21600"/>
                </a:lnTo>
                <a:lnTo>
                  <a:pt x="17361" y="21600"/>
                </a:lnTo>
                <a:lnTo>
                  <a:pt x="17361" y="8201"/>
                </a:lnTo>
                <a:close/>
              </a:path>
            </a:pathLst>
          </a:custGeom>
          <a:solidFill>
            <a:srgbClr val="FFFFFF"/>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332" name="Shape 332"/>
          <p:cNvSpPr/>
          <p:nvPr/>
        </p:nvSpPr>
        <p:spPr>
          <a:xfrm>
            <a:off x="808173" y="4362545"/>
            <a:ext cx="1699278" cy="647510"/>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p>
            <a:pPr lvl="0">
              <a:defRPr sz="1800"/>
            </a:pPr>
            <a:r>
              <a:rPr sz="3900">
                <a:solidFill>
                  <a:srgbClr val="FF2600"/>
                </a:solidFill>
                <a:latin typeface="Helvetica"/>
                <a:ea typeface="Helvetica"/>
                <a:cs typeface="Helvetica"/>
                <a:sym typeface="Helvetica"/>
              </a:rPr>
              <a:t>A</a:t>
            </a:r>
            <a:r>
              <a:rPr sz="3300">
                <a:solidFill>
                  <a:srgbClr val="FF2600"/>
                </a:solidFill>
              </a:rPr>
              <a:t> Images</a:t>
            </a:r>
          </a:p>
        </p:txBody>
      </p:sp>
      <p:pic>
        <p:nvPicPr>
          <p:cNvPr id="333" name="imnet_example_00.jpg"/>
          <p:cNvPicPr/>
          <p:nvPr/>
        </p:nvPicPr>
        <p:blipFill>
          <a:blip r:embed="rId2">
            <a:extLst/>
          </a:blip>
          <a:stretch>
            <a:fillRect/>
          </a:stretch>
        </p:blipFill>
        <p:spPr>
          <a:xfrm>
            <a:off x="391886" y="5159828"/>
            <a:ext cx="598714" cy="529046"/>
          </a:xfrm>
          <a:prstGeom prst="rect">
            <a:avLst/>
          </a:prstGeom>
          <a:ln w="12700">
            <a:miter lim="400000"/>
          </a:ln>
        </p:spPr>
      </p:pic>
      <p:pic>
        <p:nvPicPr>
          <p:cNvPr id="334" name="imnet_example_01.jpg"/>
          <p:cNvPicPr/>
          <p:nvPr/>
        </p:nvPicPr>
        <p:blipFill>
          <a:blip r:embed="rId3">
            <a:extLst/>
          </a:blip>
          <a:stretch>
            <a:fillRect/>
          </a:stretch>
        </p:blipFill>
        <p:spPr>
          <a:xfrm>
            <a:off x="1050471" y="5081451"/>
            <a:ext cx="609600" cy="594360"/>
          </a:xfrm>
          <a:prstGeom prst="rect">
            <a:avLst/>
          </a:prstGeom>
          <a:ln w="12700">
            <a:miter lim="400000"/>
          </a:ln>
        </p:spPr>
      </p:pic>
      <p:pic>
        <p:nvPicPr>
          <p:cNvPr id="335" name="imnet_example_02.jpg"/>
          <p:cNvPicPr/>
          <p:nvPr/>
        </p:nvPicPr>
        <p:blipFill>
          <a:blip r:embed="rId4">
            <a:extLst/>
          </a:blip>
          <a:stretch>
            <a:fillRect/>
          </a:stretch>
        </p:blipFill>
        <p:spPr>
          <a:xfrm>
            <a:off x="1698171" y="5087983"/>
            <a:ext cx="658586" cy="555171"/>
          </a:xfrm>
          <a:prstGeom prst="rect">
            <a:avLst/>
          </a:prstGeom>
          <a:ln w="12700">
            <a:miter lim="400000"/>
          </a:ln>
        </p:spPr>
      </p:pic>
      <p:pic>
        <p:nvPicPr>
          <p:cNvPr id="336" name="imnet_example_03.jpg"/>
          <p:cNvPicPr/>
          <p:nvPr/>
        </p:nvPicPr>
        <p:blipFill>
          <a:blip r:embed="rId5">
            <a:extLst/>
          </a:blip>
          <a:stretch>
            <a:fillRect/>
          </a:stretch>
        </p:blipFill>
        <p:spPr>
          <a:xfrm>
            <a:off x="2394857" y="5061857"/>
            <a:ext cx="789214" cy="646611"/>
          </a:xfrm>
          <a:prstGeom prst="rect">
            <a:avLst/>
          </a:prstGeom>
          <a:ln w="12700">
            <a:miter lim="400000"/>
          </a:ln>
        </p:spPr>
      </p:pic>
      <p:pic>
        <p:nvPicPr>
          <p:cNvPr id="337" name="imnet_example_04.jpg"/>
          <p:cNvPicPr/>
          <p:nvPr/>
        </p:nvPicPr>
        <p:blipFill>
          <a:blip r:embed="rId6">
            <a:extLst/>
          </a:blip>
          <a:stretch>
            <a:fillRect/>
          </a:stretch>
        </p:blipFill>
        <p:spPr>
          <a:xfrm>
            <a:off x="674914" y="5780314"/>
            <a:ext cx="636814" cy="568234"/>
          </a:xfrm>
          <a:prstGeom prst="rect">
            <a:avLst/>
          </a:prstGeom>
          <a:ln w="12700">
            <a:miter lim="400000"/>
          </a:ln>
        </p:spPr>
      </p:pic>
      <p:pic>
        <p:nvPicPr>
          <p:cNvPr id="338" name="imnet_example_05.jpg"/>
          <p:cNvPicPr/>
          <p:nvPr/>
        </p:nvPicPr>
        <p:blipFill>
          <a:blip r:embed="rId7">
            <a:extLst/>
          </a:blip>
          <a:stretch>
            <a:fillRect/>
          </a:stretch>
        </p:blipFill>
        <p:spPr>
          <a:xfrm>
            <a:off x="1436914" y="5734594"/>
            <a:ext cx="729343" cy="653143"/>
          </a:xfrm>
          <a:prstGeom prst="rect">
            <a:avLst/>
          </a:prstGeom>
          <a:ln w="12700">
            <a:miter lim="400000"/>
          </a:ln>
        </p:spPr>
      </p:pic>
      <p:pic>
        <p:nvPicPr>
          <p:cNvPr id="339" name="imnet_example_06.jpg"/>
          <p:cNvPicPr/>
          <p:nvPr/>
        </p:nvPicPr>
        <p:blipFill>
          <a:blip r:embed="rId8">
            <a:extLst/>
          </a:blip>
          <a:stretch>
            <a:fillRect/>
          </a:stretch>
        </p:blipFill>
        <p:spPr>
          <a:xfrm>
            <a:off x="2291443" y="5675812"/>
            <a:ext cx="647700" cy="764177"/>
          </a:xfrm>
          <a:prstGeom prst="rect">
            <a:avLst/>
          </a:prstGeom>
          <a:ln w="12700">
            <a:miter lim="400000"/>
          </a:ln>
        </p:spPr>
      </p:pic>
      <p:sp>
        <p:nvSpPr>
          <p:cNvPr id="340" name="Shape 340"/>
          <p:cNvSpPr/>
          <p:nvPr/>
        </p:nvSpPr>
        <p:spPr>
          <a:xfrm>
            <a:off x="1157565" y="6410547"/>
            <a:ext cx="1188684" cy="339734"/>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lvl1pPr>
              <a:defRPr sz="4200"/>
            </a:lvl1pPr>
          </a:lstStyle>
          <a:p>
            <a:pPr lvl="0">
              <a:defRPr sz="1800"/>
            </a:pPr>
            <a:r>
              <a:rPr sz="1900"/>
              <a:t>500 Classes</a:t>
            </a:r>
          </a:p>
        </p:txBody>
      </p:sp>
      <p:sp>
        <p:nvSpPr>
          <p:cNvPr id="341" name="Shape 341"/>
          <p:cNvSpPr/>
          <p:nvPr/>
        </p:nvSpPr>
        <p:spPr>
          <a:xfrm>
            <a:off x="6925165" y="4506236"/>
            <a:ext cx="1552772" cy="647510"/>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p>
            <a:pPr lvl="0">
              <a:defRPr sz="1800"/>
            </a:pPr>
            <a:r>
              <a:rPr sz="3900">
                <a:solidFill>
                  <a:srgbClr val="FF2600"/>
                </a:solidFill>
                <a:latin typeface="Helvetica"/>
                <a:ea typeface="Helvetica"/>
                <a:cs typeface="Helvetica"/>
                <a:sym typeface="Helvetica"/>
              </a:rPr>
              <a:t>A</a:t>
            </a:r>
            <a:r>
              <a:rPr sz="3300">
                <a:solidFill>
                  <a:srgbClr val="FF2600"/>
                </a:solidFill>
              </a:rPr>
              <a:t> Labels</a:t>
            </a:r>
          </a:p>
        </p:txBody>
      </p:sp>
      <p:sp>
        <p:nvSpPr>
          <p:cNvPr id="342" name="Shape 342"/>
          <p:cNvSpPr/>
          <p:nvPr/>
        </p:nvSpPr>
        <p:spPr>
          <a:xfrm>
            <a:off x="7746423" y="3790037"/>
            <a:ext cx="0" cy="873544"/>
          </a:xfrm>
          <a:prstGeom prst="line">
            <a:avLst/>
          </a:prstGeom>
          <a:ln w="38100">
            <a:solidFill/>
            <a:custDash>
              <a:ds d="200000" sp="200000"/>
            </a:custDash>
            <a:miter lim="400000"/>
          </a:ln>
        </p:spPr>
        <p:txBody>
          <a:bodyPr lIns="0" tIns="0" rIns="0" bIns="0" anchor="ctr"/>
          <a:lstStyle/>
          <a:p>
            <a:pPr defTabSz="210998">
              <a:defRPr sz="1200">
                <a:latin typeface="Helvetica"/>
                <a:ea typeface="Helvetica"/>
                <a:cs typeface="Helvetica"/>
                <a:sym typeface="Helvetica"/>
              </a:defRPr>
            </a:pPr>
            <a:endParaRPr/>
          </a:p>
        </p:txBody>
      </p:sp>
      <p:sp>
        <p:nvSpPr>
          <p:cNvPr id="343" name="Shape 343"/>
          <p:cNvSpPr/>
          <p:nvPr/>
        </p:nvSpPr>
        <p:spPr>
          <a:xfrm>
            <a:off x="1643743" y="3707290"/>
            <a:ext cx="0" cy="804101"/>
          </a:xfrm>
          <a:prstGeom prst="line">
            <a:avLst/>
          </a:prstGeom>
          <a:ln w="38100">
            <a:solidFill/>
            <a:custDash>
              <a:ds d="200000" sp="200000"/>
            </a:custDash>
            <a:miter lim="400000"/>
          </a:ln>
        </p:spPr>
        <p:txBody>
          <a:bodyPr lIns="0" tIns="0" rIns="0" bIns="0" anchor="ctr"/>
          <a:lstStyle/>
          <a:p>
            <a:pPr defTabSz="210998">
              <a:defRPr sz="1200">
                <a:latin typeface="Helvetica"/>
                <a:ea typeface="Helvetica"/>
                <a:cs typeface="Helvetica"/>
                <a:sym typeface="Helvetica"/>
              </a:defRPr>
            </a:pPr>
            <a:endParaRPr/>
          </a:p>
        </p:txBody>
      </p:sp>
      <p:sp>
        <p:nvSpPr>
          <p:cNvPr id="344" name="Shape 344"/>
          <p:cNvSpPr/>
          <p:nvPr/>
        </p:nvSpPr>
        <p:spPr>
          <a:xfrm>
            <a:off x="3598875" y="5827641"/>
            <a:ext cx="5236592" cy="447455"/>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p>
            <a:pPr lvl="0">
              <a:defRPr sz="1800"/>
            </a:pPr>
            <a:r>
              <a:rPr sz="2600"/>
              <a:t>Train using Caffe framework (Jia et al.)</a:t>
            </a:r>
          </a:p>
        </p:txBody>
      </p:sp>
      <p:sp>
        <p:nvSpPr>
          <p:cNvPr id="2" name="Footer Placeholder 1"/>
          <p:cNvSpPr>
            <a:spLocks noGrp="1"/>
          </p:cNvSpPr>
          <p:nvPr>
            <p:ph type="ftr" sz="quarter" idx="11"/>
          </p:nvPr>
        </p:nvSpPr>
        <p:spPr/>
        <p:txBody>
          <a:bodyPr/>
          <a:lstStyle/>
          <a:p>
            <a:r>
              <a:rPr lang="en-US" smtClean="0"/>
              <a:t>slide credit Jason Yosinski</a:t>
            </a:r>
            <a:endParaRPr lang="en-US"/>
          </a:p>
        </p:txBody>
      </p:sp>
    </p:spTree>
    <p:extLst>
      <p:ext uri="{BB962C8B-B14F-4D97-AF65-F5344CB8AC3E}">
        <p14:creationId xmlns:p14="http://schemas.microsoft.com/office/powerpoint/2010/main" val="823249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Shape 346"/>
          <p:cNvSpPr/>
          <p:nvPr/>
        </p:nvSpPr>
        <p:spPr>
          <a:xfrm>
            <a:off x="1643743" y="3707290"/>
            <a:ext cx="0" cy="804101"/>
          </a:xfrm>
          <a:prstGeom prst="line">
            <a:avLst/>
          </a:prstGeom>
          <a:ln w="38100">
            <a:solidFill/>
            <a:custDash>
              <a:ds d="200000" sp="200000"/>
            </a:custDash>
            <a:miter lim="400000"/>
          </a:ln>
        </p:spPr>
        <p:txBody>
          <a:bodyPr lIns="0" tIns="0" rIns="0" bIns="0" anchor="ctr"/>
          <a:lstStyle/>
          <a:p>
            <a:pPr defTabSz="210998">
              <a:defRPr sz="1200">
                <a:latin typeface="Helvetica"/>
                <a:ea typeface="Helvetica"/>
                <a:cs typeface="Helvetica"/>
                <a:sym typeface="Helvetica"/>
              </a:defRPr>
            </a:pPr>
            <a:endParaRPr/>
          </a:p>
        </p:txBody>
      </p:sp>
      <p:sp>
        <p:nvSpPr>
          <p:cNvPr id="347" name="Shape 347"/>
          <p:cNvSpPr/>
          <p:nvPr/>
        </p:nvSpPr>
        <p:spPr>
          <a:xfrm>
            <a:off x="7746423" y="3089365"/>
            <a:ext cx="0" cy="1574216"/>
          </a:xfrm>
          <a:prstGeom prst="line">
            <a:avLst/>
          </a:prstGeom>
          <a:ln w="38100">
            <a:solidFill/>
            <a:custDash>
              <a:ds d="200000" sp="200000"/>
            </a:custDash>
            <a:miter lim="400000"/>
          </a:ln>
        </p:spPr>
        <p:txBody>
          <a:bodyPr lIns="0" tIns="0" rIns="0" bIns="0" anchor="ctr"/>
          <a:lstStyle/>
          <a:p>
            <a:pPr defTabSz="210998">
              <a:defRPr sz="1200">
                <a:latin typeface="Helvetica"/>
                <a:ea typeface="Helvetica"/>
                <a:cs typeface="Helvetica"/>
                <a:sym typeface="Helvetica"/>
              </a:defRPr>
            </a:pPr>
            <a:endParaRPr/>
          </a:p>
        </p:txBody>
      </p:sp>
      <p:sp>
        <p:nvSpPr>
          <p:cNvPr id="348" name="Shape 348"/>
          <p:cNvSpPr/>
          <p:nvPr/>
        </p:nvSpPr>
        <p:spPr>
          <a:xfrm>
            <a:off x="6669648" y="2431038"/>
            <a:ext cx="1094909" cy="4"/>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349" name="Shape 349"/>
          <p:cNvSpPr/>
          <p:nvPr/>
        </p:nvSpPr>
        <p:spPr>
          <a:xfrm>
            <a:off x="5701269" y="1560358"/>
            <a:ext cx="1023203" cy="1743407"/>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FFFFFF"/>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350" name="Shape 350"/>
          <p:cNvSpPr/>
          <p:nvPr/>
        </p:nvSpPr>
        <p:spPr>
          <a:xfrm flipV="1">
            <a:off x="5633357" y="2429689"/>
            <a:ext cx="209310"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351" name="Shape 351"/>
          <p:cNvSpPr/>
          <p:nvPr/>
        </p:nvSpPr>
        <p:spPr>
          <a:xfrm>
            <a:off x="4717711" y="1560358"/>
            <a:ext cx="1023203" cy="1743407"/>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FFFFFF"/>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352" name="Shape 352"/>
          <p:cNvSpPr/>
          <p:nvPr/>
        </p:nvSpPr>
        <p:spPr>
          <a:xfrm>
            <a:off x="6903394" y="424543"/>
            <a:ext cx="145713" cy="4010301"/>
          </a:xfrm>
          <a:prstGeom prst="rect">
            <a:avLst/>
          </a:prstGeom>
          <a:solidFill>
            <a:srgbClr val="FFFFFF"/>
          </a:solidFill>
          <a:ln w="25400">
            <a:solidFill/>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53" name="Shape 353"/>
          <p:cNvSpPr/>
          <p:nvPr/>
        </p:nvSpPr>
        <p:spPr>
          <a:xfrm>
            <a:off x="7289541" y="424543"/>
            <a:ext cx="145713" cy="4010301"/>
          </a:xfrm>
          <a:prstGeom prst="rect">
            <a:avLst/>
          </a:prstGeom>
          <a:solidFill>
            <a:srgbClr val="FFFFFF"/>
          </a:solidFill>
          <a:ln w="25400">
            <a:solidFill/>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54" name="Shape 354"/>
          <p:cNvSpPr/>
          <p:nvPr/>
        </p:nvSpPr>
        <p:spPr>
          <a:xfrm>
            <a:off x="7675054" y="1701437"/>
            <a:ext cx="146958" cy="1456509"/>
          </a:xfrm>
          <a:prstGeom prst="rect">
            <a:avLst/>
          </a:prstGeom>
          <a:solidFill>
            <a:srgbClr val="FFFFFF"/>
          </a:solidFill>
          <a:ln w="25400">
            <a:solidFill/>
            <a:miter lim="400000"/>
          </a:ln>
        </p:spPr>
        <p:txBody>
          <a:bodyPr lIns="0" tIns="0" rIns="0" bIns="0" anchor="ctr"/>
          <a:lstStyle/>
          <a:p>
            <a:pPr lvl="0">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55" name="Shape 355"/>
          <p:cNvSpPr/>
          <p:nvPr/>
        </p:nvSpPr>
        <p:spPr>
          <a:xfrm flipV="1">
            <a:off x="4653643" y="2429691"/>
            <a:ext cx="209310"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356" name="Shape 356"/>
          <p:cNvSpPr/>
          <p:nvPr/>
        </p:nvSpPr>
        <p:spPr>
          <a:xfrm>
            <a:off x="3728256" y="1557668"/>
            <a:ext cx="1023203" cy="1743407"/>
          </a:xfrm>
          <a:custGeom>
            <a:avLst/>
            <a:gdLst/>
            <a:ahLst/>
            <a:cxnLst>
              <a:cxn ang="0">
                <a:pos x="wd2" y="hd2"/>
              </a:cxn>
              <a:cxn ang="5400000">
                <a:pos x="wd2" y="hd2"/>
              </a:cxn>
              <a:cxn ang="10800000">
                <a:pos x="wd2" y="hd2"/>
              </a:cxn>
              <a:cxn ang="16200000">
                <a:pos x="wd2" y="hd2"/>
              </a:cxn>
            </a:cxnLst>
            <a:rect l="0" t="0" r="r" b="b"/>
            <a:pathLst>
              <a:path w="21600" h="21600" extrusionOk="0">
                <a:moveTo>
                  <a:pt x="5689" y="8214"/>
                </a:moveTo>
                <a:lnTo>
                  <a:pt x="5654" y="21600"/>
                </a:lnTo>
                <a:lnTo>
                  <a:pt x="0" y="13463"/>
                </a:lnTo>
                <a:lnTo>
                  <a:pt x="0" y="25"/>
                </a:lnTo>
                <a:lnTo>
                  <a:pt x="5654" y="8174"/>
                </a:lnTo>
                <a:lnTo>
                  <a:pt x="0" y="0"/>
                </a:lnTo>
                <a:lnTo>
                  <a:pt x="15878" y="2"/>
                </a:lnTo>
                <a:lnTo>
                  <a:pt x="21600" y="8187"/>
                </a:lnTo>
                <a:lnTo>
                  <a:pt x="5654" y="8174"/>
                </a:lnTo>
                <a:lnTo>
                  <a:pt x="21595" y="8179"/>
                </a:lnTo>
                <a:lnTo>
                  <a:pt x="21503" y="21575"/>
                </a:lnTo>
                <a:lnTo>
                  <a:pt x="5654" y="21600"/>
                </a:lnTo>
                <a:lnTo>
                  <a:pt x="5689" y="8214"/>
                </a:lnTo>
                <a:close/>
              </a:path>
            </a:pathLst>
          </a:custGeom>
          <a:solidFill>
            <a:srgbClr val="FFFFFF"/>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357" name="Shape 357"/>
          <p:cNvSpPr/>
          <p:nvPr/>
        </p:nvSpPr>
        <p:spPr>
          <a:xfrm flipV="1">
            <a:off x="3673929" y="2429691"/>
            <a:ext cx="209310"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358" name="Shape 358"/>
          <p:cNvSpPr/>
          <p:nvPr/>
        </p:nvSpPr>
        <p:spPr>
          <a:xfrm>
            <a:off x="2654059" y="1287460"/>
            <a:ext cx="1103644" cy="2291150"/>
          </a:xfrm>
          <a:custGeom>
            <a:avLst/>
            <a:gdLst/>
            <a:ahLst/>
            <a:cxnLst>
              <a:cxn ang="0">
                <a:pos x="wd2" y="hd2"/>
              </a:cxn>
              <a:cxn ang="5400000">
                <a:pos x="wd2" y="hd2"/>
              </a:cxn>
              <a:cxn ang="10800000">
                <a:pos x="wd2" y="hd2"/>
              </a:cxn>
              <a:cxn ang="16200000">
                <a:pos x="wd2" y="hd2"/>
              </a:cxn>
            </a:cxnLst>
            <a:rect l="0" t="0" r="r" b="b"/>
            <a:pathLst>
              <a:path w="21600" h="21600" extrusionOk="0">
                <a:moveTo>
                  <a:pt x="6880" y="8174"/>
                </a:moveTo>
                <a:lnTo>
                  <a:pt x="6880" y="21600"/>
                </a:lnTo>
                <a:lnTo>
                  <a:pt x="0" y="13463"/>
                </a:lnTo>
                <a:lnTo>
                  <a:pt x="0" y="25"/>
                </a:lnTo>
                <a:lnTo>
                  <a:pt x="6880" y="8174"/>
                </a:lnTo>
                <a:lnTo>
                  <a:pt x="0" y="0"/>
                </a:lnTo>
                <a:lnTo>
                  <a:pt x="14716" y="24"/>
                </a:lnTo>
                <a:lnTo>
                  <a:pt x="21600" y="8174"/>
                </a:lnTo>
                <a:lnTo>
                  <a:pt x="6880" y="8174"/>
                </a:lnTo>
                <a:lnTo>
                  <a:pt x="21567" y="8174"/>
                </a:lnTo>
                <a:lnTo>
                  <a:pt x="21567" y="21600"/>
                </a:lnTo>
                <a:lnTo>
                  <a:pt x="6880" y="21600"/>
                </a:lnTo>
                <a:lnTo>
                  <a:pt x="6880" y="8174"/>
                </a:lnTo>
                <a:close/>
              </a:path>
            </a:pathLst>
          </a:custGeom>
          <a:solidFill>
            <a:srgbClr val="FFFFFF"/>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359" name="Shape 359"/>
          <p:cNvSpPr/>
          <p:nvPr/>
        </p:nvSpPr>
        <p:spPr>
          <a:xfrm flipV="1">
            <a:off x="2639786" y="2429691"/>
            <a:ext cx="209310"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360" name="Shape 360"/>
          <p:cNvSpPr/>
          <p:nvPr/>
        </p:nvSpPr>
        <p:spPr>
          <a:xfrm>
            <a:off x="1885081" y="898350"/>
            <a:ext cx="889102" cy="3064692"/>
          </a:xfrm>
          <a:custGeom>
            <a:avLst/>
            <a:gdLst/>
            <a:ahLst/>
            <a:cxnLst>
              <a:cxn ang="0">
                <a:pos x="wd2" y="hd2"/>
              </a:cxn>
              <a:cxn ang="5400000">
                <a:pos x="wd2" y="hd2"/>
              </a:cxn>
              <a:cxn ang="10800000">
                <a:pos x="wd2" y="hd2"/>
              </a:cxn>
              <a:cxn ang="16200000">
                <a:pos x="wd2" y="hd2"/>
              </a:cxn>
            </a:cxnLst>
            <a:rect l="0" t="0" r="r" b="b"/>
            <a:pathLst>
              <a:path w="21600" h="21600" extrusionOk="0">
                <a:moveTo>
                  <a:pt x="11292" y="8176"/>
                </a:moveTo>
                <a:lnTo>
                  <a:pt x="11390" y="21600"/>
                </a:lnTo>
                <a:lnTo>
                  <a:pt x="0" y="13424"/>
                </a:lnTo>
                <a:lnTo>
                  <a:pt x="0" y="25"/>
                </a:lnTo>
                <a:lnTo>
                  <a:pt x="11292" y="8176"/>
                </a:lnTo>
                <a:lnTo>
                  <a:pt x="0" y="0"/>
                </a:lnTo>
                <a:lnTo>
                  <a:pt x="10262" y="1"/>
                </a:lnTo>
                <a:lnTo>
                  <a:pt x="21558" y="8176"/>
                </a:lnTo>
                <a:lnTo>
                  <a:pt x="11292" y="8176"/>
                </a:lnTo>
                <a:lnTo>
                  <a:pt x="21600" y="8176"/>
                </a:lnTo>
                <a:lnTo>
                  <a:pt x="21558" y="21600"/>
                </a:lnTo>
                <a:lnTo>
                  <a:pt x="11390" y="21600"/>
                </a:lnTo>
                <a:lnTo>
                  <a:pt x="11292" y="8176"/>
                </a:lnTo>
                <a:close/>
              </a:path>
            </a:pathLst>
          </a:custGeom>
          <a:solidFill>
            <a:srgbClr val="FFFFFF"/>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361" name="Shape 361"/>
          <p:cNvSpPr/>
          <p:nvPr/>
        </p:nvSpPr>
        <p:spPr>
          <a:xfrm flipV="1">
            <a:off x="1986643" y="2429691"/>
            <a:ext cx="209310" cy="2"/>
          </a:xfrm>
          <a:prstGeom prst="line">
            <a:avLst/>
          </a:prstGeom>
          <a:solidFill>
            <a:srgbClr val="FFFFFF"/>
          </a:solidFill>
          <a:ln w="25400">
            <a:solidFill/>
            <a:miter lim="400000"/>
          </a:ln>
        </p:spPr>
        <p:txBody>
          <a:bodyPr lIns="0" tIns="0" rIns="0" bIns="0" anchor="ctr"/>
          <a:lstStyle/>
          <a:p>
            <a:pPr defTabSz="210998">
              <a:defRPr sz="1200">
                <a:latin typeface="Helvetica"/>
                <a:ea typeface="Helvetica"/>
                <a:cs typeface="Helvetica"/>
                <a:sym typeface="Helvetica"/>
              </a:defRPr>
            </a:pPr>
            <a:endParaRPr/>
          </a:p>
        </p:txBody>
      </p:sp>
      <p:sp>
        <p:nvSpPr>
          <p:cNvPr id="362" name="Shape 362"/>
          <p:cNvSpPr/>
          <p:nvPr/>
        </p:nvSpPr>
        <p:spPr>
          <a:xfrm>
            <a:off x="1322614" y="450753"/>
            <a:ext cx="752376" cy="3957871"/>
          </a:xfrm>
          <a:custGeom>
            <a:avLst/>
            <a:gdLst/>
            <a:ahLst/>
            <a:cxnLst>
              <a:cxn ang="0">
                <a:pos x="wd2" y="hd2"/>
              </a:cxn>
              <a:cxn ang="5400000">
                <a:pos x="wd2" y="hd2"/>
              </a:cxn>
              <a:cxn ang="10800000">
                <a:pos x="wd2" y="hd2"/>
              </a:cxn>
              <a:cxn ang="16200000">
                <a:pos x="wd2" y="hd2"/>
              </a:cxn>
            </a:cxnLst>
            <a:rect l="0" t="0" r="r" b="b"/>
            <a:pathLst>
              <a:path w="21600" h="21600" extrusionOk="0">
                <a:moveTo>
                  <a:pt x="17361" y="8201"/>
                </a:moveTo>
                <a:lnTo>
                  <a:pt x="17361" y="21600"/>
                </a:lnTo>
                <a:lnTo>
                  <a:pt x="0" y="13424"/>
                </a:lnTo>
                <a:lnTo>
                  <a:pt x="0" y="25"/>
                </a:lnTo>
                <a:lnTo>
                  <a:pt x="17361" y="8201"/>
                </a:lnTo>
                <a:lnTo>
                  <a:pt x="0" y="0"/>
                </a:lnTo>
                <a:lnTo>
                  <a:pt x="4174" y="0"/>
                </a:lnTo>
                <a:lnTo>
                  <a:pt x="21600" y="8201"/>
                </a:lnTo>
                <a:lnTo>
                  <a:pt x="17361" y="8201"/>
                </a:lnTo>
                <a:lnTo>
                  <a:pt x="21544" y="8201"/>
                </a:lnTo>
                <a:lnTo>
                  <a:pt x="21544" y="21600"/>
                </a:lnTo>
                <a:lnTo>
                  <a:pt x="17361" y="21600"/>
                </a:lnTo>
                <a:lnTo>
                  <a:pt x="17361" y="8201"/>
                </a:lnTo>
                <a:close/>
              </a:path>
            </a:pathLst>
          </a:custGeom>
          <a:solidFill>
            <a:srgbClr val="FFFFFF"/>
          </a:solidFill>
          <a:ln w="25400">
            <a:solidFill/>
            <a:miter lim="400000"/>
          </a:ln>
        </p:spPr>
        <p:txBody>
          <a:bodyPr lIns="0" tIns="0" rIns="0" bIns="0" anchor="ctr"/>
          <a:lstStyle/>
          <a:p>
            <a:pPr lvl="0">
              <a:defRPr>
                <a:latin typeface="Gill Sans"/>
                <a:ea typeface="Gill Sans"/>
                <a:cs typeface="Gill Sans"/>
                <a:sym typeface="Gill Sans"/>
              </a:defRPr>
            </a:pPr>
            <a:endParaRPr/>
          </a:p>
        </p:txBody>
      </p:sp>
      <p:sp>
        <p:nvSpPr>
          <p:cNvPr id="363" name="Shape 363"/>
          <p:cNvSpPr/>
          <p:nvPr/>
        </p:nvSpPr>
        <p:spPr>
          <a:xfrm>
            <a:off x="808173" y="4362545"/>
            <a:ext cx="1699278" cy="647510"/>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p>
            <a:pPr lvl="0">
              <a:defRPr sz="1800"/>
            </a:pPr>
            <a:r>
              <a:rPr sz="3900">
                <a:solidFill>
                  <a:srgbClr val="FF2600"/>
                </a:solidFill>
                <a:latin typeface="Helvetica"/>
                <a:ea typeface="Helvetica"/>
                <a:cs typeface="Helvetica"/>
                <a:sym typeface="Helvetica"/>
              </a:rPr>
              <a:t>A</a:t>
            </a:r>
            <a:r>
              <a:rPr sz="3300">
                <a:solidFill>
                  <a:srgbClr val="FF2600"/>
                </a:solidFill>
              </a:rPr>
              <a:t> Images</a:t>
            </a:r>
          </a:p>
        </p:txBody>
      </p:sp>
      <p:pic>
        <p:nvPicPr>
          <p:cNvPr id="364" name="imnet_example_00.jpg"/>
          <p:cNvPicPr/>
          <p:nvPr/>
        </p:nvPicPr>
        <p:blipFill>
          <a:blip r:embed="rId3">
            <a:extLst/>
          </a:blip>
          <a:stretch>
            <a:fillRect/>
          </a:stretch>
        </p:blipFill>
        <p:spPr>
          <a:xfrm>
            <a:off x="391886" y="5159828"/>
            <a:ext cx="598714" cy="529046"/>
          </a:xfrm>
          <a:prstGeom prst="rect">
            <a:avLst/>
          </a:prstGeom>
          <a:ln w="12700">
            <a:miter lim="400000"/>
          </a:ln>
        </p:spPr>
      </p:pic>
      <p:pic>
        <p:nvPicPr>
          <p:cNvPr id="365" name="imnet_example_01.jpg"/>
          <p:cNvPicPr/>
          <p:nvPr/>
        </p:nvPicPr>
        <p:blipFill>
          <a:blip r:embed="rId4">
            <a:extLst/>
          </a:blip>
          <a:stretch>
            <a:fillRect/>
          </a:stretch>
        </p:blipFill>
        <p:spPr>
          <a:xfrm>
            <a:off x="1050471" y="5081451"/>
            <a:ext cx="609600" cy="594360"/>
          </a:xfrm>
          <a:prstGeom prst="rect">
            <a:avLst/>
          </a:prstGeom>
          <a:ln w="12700">
            <a:miter lim="400000"/>
          </a:ln>
        </p:spPr>
      </p:pic>
      <p:pic>
        <p:nvPicPr>
          <p:cNvPr id="366" name="imnet_example_02.jpg"/>
          <p:cNvPicPr/>
          <p:nvPr/>
        </p:nvPicPr>
        <p:blipFill>
          <a:blip r:embed="rId5">
            <a:extLst/>
          </a:blip>
          <a:stretch>
            <a:fillRect/>
          </a:stretch>
        </p:blipFill>
        <p:spPr>
          <a:xfrm>
            <a:off x="1698171" y="5087983"/>
            <a:ext cx="658586" cy="555171"/>
          </a:xfrm>
          <a:prstGeom prst="rect">
            <a:avLst/>
          </a:prstGeom>
          <a:ln w="12700">
            <a:miter lim="400000"/>
          </a:ln>
        </p:spPr>
      </p:pic>
      <p:pic>
        <p:nvPicPr>
          <p:cNvPr id="367" name="imnet_example_03.jpg"/>
          <p:cNvPicPr/>
          <p:nvPr/>
        </p:nvPicPr>
        <p:blipFill>
          <a:blip r:embed="rId6">
            <a:extLst/>
          </a:blip>
          <a:stretch>
            <a:fillRect/>
          </a:stretch>
        </p:blipFill>
        <p:spPr>
          <a:xfrm>
            <a:off x="2394857" y="5061857"/>
            <a:ext cx="789214" cy="646611"/>
          </a:xfrm>
          <a:prstGeom prst="rect">
            <a:avLst/>
          </a:prstGeom>
          <a:ln w="12700">
            <a:miter lim="400000"/>
          </a:ln>
        </p:spPr>
      </p:pic>
      <p:pic>
        <p:nvPicPr>
          <p:cNvPr id="368" name="imnet_example_04.jpg"/>
          <p:cNvPicPr/>
          <p:nvPr/>
        </p:nvPicPr>
        <p:blipFill>
          <a:blip r:embed="rId7">
            <a:extLst/>
          </a:blip>
          <a:stretch>
            <a:fillRect/>
          </a:stretch>
        </p:blipFill>
        <p:spPr>
          <a:xfrm>
            <a:off x="674914" y="5780314"/>
            <a:ext cx="636814" cy="568234"/>
          </a:xfrm>
          <a:prstGeom prst="rect">
            <a:avLst/>
          </a:prstGeom>
          <a:ln w="12700">
            <a:miter lim="400000"/>
          </a:ln>
        </p:spPr>
      </p:pic>
      <p:pic>
        <p:nvPicPr>
          <p:cNvPr id="369" name="imnet_example_05.jpg"/>
          <p:cNvPicPr/>
          <p:nvPr/>
        </p:nvPicPr>
        <p:blipFill>
          <a:blip r:embed="rId8">
            <a:extLst/>
          </a:blip>
          <a:stretch>
            <a:fillRect/>
          </a:stretch>
        </p:blipFill>
        <p:spPr>
          <a:xfrm>
            <a:off x="1436914" y="5734594"/>
            <a:ext cx="729343" cy="653143"/>
          </a:xfrm>
          <a:prstGeom prst="rect">
            <a:avLst/>
          </a:prstGeom>
          <a:ln w="12700">
            <a:miter lim="400000"/>
          </a:ln>
        </p:spPr>
      </p:pic>
      <p:pic>
        <p:nvPicPr>
          <p:cNvPr id="370" name="imnet_example_06.jpg"/>
          <p:cNvPicPr/>
          <p:nvPr/>
        </p:nvPicPr>
        <p:blipFill>
          <a:blip r:embed="rId9">
            <a:extLst/>
          </a:blip>
          <a:stretch>
            <a:fillRect/>
          </a:stretch>
        </p:blipFill>
        <p:spPr>
          <a:xfrm>
            <a:off x="2291443" y="5675812"/>
            <a:ext cx="647700" cy="764177"/>
          </a:xfrm>
          <a:prstGeom prst="rect">
            <a:avLst/>
          </a:prstGeom>
          <a:ln w="12700">
            <a:miter lim="400000"/>
          </a:ln>
        </p:spPr>
      </p:pic>
      <p:sp>
        <p:nvSpPr>
          <p:cNvPr id="371" name="Shape 371"/>
          <p:cNvSpPr/>
          <p:nvPr/>
        </p:nvSpPr>
        <p:spPr>
          <a:xfrm>
            <a:off x="1157565" y="6410547"/>
            <a:ext cx="1188684" cy="339734"/>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lvl1pPr>
              <a:defRPr sz="4200"/>
            </a:lvl1pPr>
          </a:lstStyle>
          <a:p>
            <a:pPr lvl="0">
              <a:defRPr sz="1800"/>
            </a:pPr>
            <a:r>
              <a:rPr sz="1900"/>
              <a:t>500 Classes</a:t>
            </a:r>
          </a:p>
        </p:txBody>
      </p:sp>
      <p:sp>
        <p:nvSpPr>
          <p:cNvPr id="372" name="Shape 372"/>
          <p:cNvSpPr/>
          <p:nvPr/>
        </p:nvSpPr>
        <p:spPr>
          <a:xfrm>
            <a:off x="6925165" y="4506236"/>
            <a:ext cx="1552772" cy="647510"/>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p>
            <a:pPr lvl="0">
              <a:defRPr sz="1800"/>
            </a:pPr>
            <a:r>
              <a:rPr sz="3900">
                <a:solidFill>
                  <a:srgbClr val="FF2600"/>
                </a:solidFill>
                <a:latin typeface="Helvetica"/>
                <a:ea typeface="Helvetica"/>
                <a:cs typeface="Helvetica"/>
                <a:sym typeface="Helvetica"/>
              </a:rPr>
              <a:t>A</a:t>
            </a:r>
            <a:r>
              <a:rPr sz="3300">
                <a:solidFill>
                  <a:srgbClr val="FF2600"/>
                </a:solidFill>
              </a:rPr>
              <a:t> Labels</a:t>
            </a:r>
          </a:p>
        </p:txBody>
      </p:sp>
      <p:sp>
        <p:nvSpPr>
          <p:cNvPr id="373" name="Shape 373"/>
          <p:cNvSpPr/>
          <p:nvPr/>
        </p:nvSpPr>
        <p:spPr>
          <a:xfrm>
            <a:off x="3598875" y="5827641"/>
            <a:ext cx="5236592" cy="447455"/>
          </a:xfrm>
          <a:prstGeom prst="rect">
            <a:avLst/>
          </a:prstGeom>
          <a:ln w="12700">
            <a:miter lim="400000"/>
          </a:ln>
          <a:extLst>
            <a:ext uri="{C572A759-6A51-4108-AA02-DFA0A04FC94B}">
              <ma14:wrappingTextBoxFlag xmlns="" xmlns:ma14="http://schemas.microsoft.com/office/mac/drawingml/2011/main" val="1"/>
            </a:ext>
          </a:extLst>
        </p:spPr>
        <p:txBody>
          <a:bodyPr wrap="none" lIns="23444" tIns="23444" rIns="23444" bIns="23444" anchor="ctr">
            <a:spAutoFit/>
          </a:bodyPr>
          <a:lstStyle/>
          <a:p>
            <a:pPr lvl="0">
              <a:defRPr sz="1800"/>
            </a:pPr>
            <a:r>
              <a:rPr sz="2600"/>
              <a:t>Train using Caffe framework (Jia et al.)</a:t>
            </a:r>
          </a:p>
        </p:txBody>
      </p:sp>
      <p:sp>
        <p:nvSpPr>
          <p:cNvPr id="2" name="Footer Placeholder 1"/>
          <p:cNvSpPr>
            <a:spLocks noGrp="1"/>
          </p:cNvSpPr>
          <p:nvPr>
            <p:ph type="ftr" sz="quarter" idx="11"/>
          </p:nvPr>
        </p:nvSpPr>
        <p:spPr/>
        <p:txBody>
          <a:bodyPr/>
          <a:lstStyle/>
          <a:p>
            <a:r>
              <a:rPr lang="en-US" smtClean="0"/>
              <a:t>slide credit Jason Yosinski</a:t>
            </a:r>
            <a:endParaRPr lang="en-US"/>
          </a:p>
        </p:txBody>
      </p:sp>
    </p:spTree>
    <p:extLst>
      <p:ext uri="{BB962C8B-B14F-4D97-AF65-F5344CB8AC3E}">
        <p14:creationId xmlns:p14="http://schemas.microsoft.com/office/powerpoint/2010/main" val="2017760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337</TotalTime>
  <Words>2532</Words>
  <Application>Microsoft Office PowerPoint</Application>
  <PresentationFormat>On-screen Show (4:3)</PresentationFormat>
  <Paragraphs>512</Paragraphs>
  <Slides>79</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79</vt:i4>
      </vt:variant>
    </vt:vector>
  </HeadingPairs>
  <TitlesOfParts>
    <vt:vector size="90" baseType="lpstr">
      <vt:lpstr>Arial</vt:lpstr>
      <vt:lpstr>Calibri</vt:lpstr>
      <vt:lpstr>Gill Sans</vt:lpstr>
      <vt:lpstr>Helvetica</vt:lpstr>
      <vt:lpstr>Helvetica Neue</vt:lpstr>
      <vt:lpstr>HelveticaNeue-Medium</vt:lpstr>
      <vt:lpstr>NimbusMonL-Regu</vt:lpstr>
      <vt:lpstr>NimbusRomNo9L-Regu</vt:lpstr>
      <vt:lpstr>URWPalladioL-Roma</vt:lpstr>
      <vt:lpstr>Wingdings</vt:lpstr>
      <vt:lpstr>Office Theme</vt:lpstr>
      <vt:lpstr>PowerPoint Presentation</vt:lpstr>
      <vt:lpstr>Outline</vt:lpstr>
      <vt:lpstr>PowerPoint Presentation</vt:lpstr>
      <vt:lpstr>PowerPoint Presentation</vt:lpstr>
      <vt:lpstr>PowerPoint Presentation</vt:lpstr>
      <vt:lpstr>Transfer Learning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points:</vt:lpstr>
      <vt:lpstr>CloudCV</vt:lpstr>
      <vt:lpstr>Questions</vt:lpstr>
    </vt:vector>
  </TitlesOfParts>
  <Company>Virginia Tech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Delasa Aghamirzaie</dc:creator>
  <cp:lastModifiedBy>Abraham Lama Salomon</cp:lastModifiedBy>
  <cp:revision>52</cp:revision>
  <dcterms:created xsi:type="dcterms:W3CDTF">2015-09-11T20:32:05Z</dcterms:created>
  <dcterms:modified xsi:type="dcterms:W3CDTF">2015-10-06T17:32:18Z</dcterms:modified>
</cp:coreProperties>
</file>