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9"/>
  </p:notesMasterIdLst>
  <p:sldIdLst>
    <p:sldId id="256" r:id="rId2"/>
    <p:sldId id="264" r:id="rId3"/>
    <p:sldId id="314" r:id="rId4"/>
    <p:sldId id="305" r:id="rId5"/>
    <p:sldId id="306" r:id="rId6"/>
    <p:sldId id="307" r:id="rId7"/>
    <p:sldId id="308" r:id="rId8"/>
    <p:sldId id="312" r:id="rId9"/>
    <p:sldId id="309" r:id="rId10"/>
    <p:sldId id="310" r:id="rId11"/>
    <p:sldId id="311" r:id="rId12"/>
    <p:sldId id="313" r:id="rId13"/>
    <p:sldId id="301" r:id="rId14"/>
    <p:sldId id="262" r:id="rId15"/>
    <p:sldId id="263" r:id="rId16"/>
    <p:sldId id="303" r:id="rId17"/>
    <p:sldId id="302" r:id="rId18"/>
    <p:sldId id="269" r:id="rId19"/>
    <p:sldId id="271" r:id="rId20"/>
    <p:sldId id="276" r:id="rId21"/>
    <p:sldId id="273" r:id="rId22"/>
    <p:sldId id="272" r:id="rId23"/>
    <p:sldId id="270" r:id="rId24"/>
    <p:sldId id="277" r:id="rId25"/>
    <p:sldId id="289" r:id="rId26"/>
    <p:sldId id="278" r:id="rId27"/>
    <p:sldId id="279" r:id="rId28"/>
    <p:sldId id="265" r:id="rId29"/>
    <p:sldId id="266" r:id="rId30"/>
    <p:sldId id="267" r:id="rId31"/>
    <p:sldId id="260" r:id="rId32"/>
    <p:sldId id="257" r:id="rId33"/>
    <p:sldId id="258" r:id="rId34"/>
    <p:sldId id="259" r:id="rId35"/>
    <p:sldId id="261" r:id="rId36"/>
    <p:sldId id="315" r:id="rId37"/>
    <p:sldId id="274" r:id="rId38"/>
    <p:sldId id="275" r:id="rId39"/>
    <p:sldId id="291" r:id="rId40"/>
    <p:sldId id="290" r:id="rId41"/>
    <p:sldId id="316" r:id="rId42"/>
    <p:sldId id="282" r:id="rId43"/>
    <p:sldId id="283" r:id="rId44"/>
    <p:sldId id="284" r:id="rId45"/>
    <p:sldId id="286" r:id="rId46"/>
    <p:sldId id="287" r:id="rId47"/>
    <p:sldId id="292" r:id="rId48"/>
    <p:sldId id="288" r:id="rId49"/>
    <p:sldId id="293" r:id="rId50"/>
    <p:sldId id="294" r:id="rId51"/>
    <p:sldId id="295" r:id="rId52"/>
    <p:sldId id="296" r:id="rId53"/>
    <p:sldId id="297" r:id="rId54"/>
    <p:sldId id="298" r:id="rId55"/>
    <p:sldId id="300" r:id="rId56"/>
    <p:sldId id="299" r:id="rId57"/>
    <p:sldId id="281"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55A11"/>
    <a:srgbClr val="BDD7EE"/>
    <a:srgbClr val="5B9BD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p:restoredTop sz="83654"/>
  </p:normalViewPr>
  <p:slideViewPr>
    <p:cSldViewPr snapToGrid="0" snapToObjects="1">
      <p:cViewPr>
        <p:scale>
          <a:sx n="110" d="100"/>
          <a:sy n="110" d="100"/>
        </p:scale>
        <p:origin x="536"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3A0BC-4EC7-9345-B9D8-4D5987D52338}" type="datetimeFigureOut">
              <a:rPr lang="en-US" smtClean="0"/>
              <a:t>9/6/15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5EC48-4A7E-A648-8E5C-19A16DD794EE}" type="slidenum">
              <a:rPr lang="en-US" smtClean="0"/>
              <a:t>‹#›</a:t>
            </a:fld>
            <a:endParaRPr lang="en-US"/>
          </a:p>
        </p:txBody>
      </p:sp>
    </p:spTree>
    <p:extLst>
      <p:ext uri="{BB962C8B-B14F-4D97-AF65-F5344CB8AC3E}">
        <p14:creationId xmlns:p14="http://schemas.microsoft.com/office/powerpoint/2010/main" val="1073972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will discussing 4 papers today. I will briefly talk about </a:t>
            </a:r>
            <a:r>
              <a:rPr lang="en-US" baseline="0" dirty="0" err="1" smtClean="0"/>
              <a:t>LeNet</a:t>
            </a:r>
            <a:r>
              <a:rPr lang="en-US" baseline="0" dirty="0" smtClean="0"/>
              <a:t> paper that was one of the first attempts at using CNN for Digit Recognition. After that I will talk about the Classification with Deep Convolutional Neural Network which was a revolutionary paper that used deeper CNN and trained on a very large dataset </a:t>
            </a:r>
            <a:r>
              <a:rPr lang="en-US" baseline="0" dirty="0" err="1" smtClean="0"/>
              <a:t>ImageNet</a:t>
            </a:r>
            <a:r>
              <a:rPr lang="en-US" baseline="0" dirty="0" smtClean="0"/>
              <a:t> for classification. Then I will talk about using CNN for Scene recognition, and how a CNN trained for scene recognition task can be used for object localization without explicit object supervision. </a:t>
            </a:r>
          </a:p>
          <a:p>
            <a:endParaRPr lang="en-US" baseline="0" dirty="0" smtClean="0"/>
          </a:p>
          <a:p>
            <a:r>
              <a:rPr lang="en-US" baseline="0" dirty="0" smtClean="0"/>
              <a:t>The main theme of these papers and my presentation today is that “ hand designed features” can be advantageously replaced by a careful designed learning machinery. And in the process strange (for a lack of better word) things happen like object detectors emerge while training a CNN for scene classification. </a:t>
            </a:r>
          </a:p>
          <a:p>
            <a:endParaRPr lang="en-US" baseline="0" dirty="0" smtClean="0"/>
          </a:p>
          <a:p>
            <a:r>
              <a:rPr lang="en-US" baseline="0" dirty="0" smtClean="0"/>
              <a:t>A quick disclaimer: During the dry-run, I took almost an hour to finish my presentation and since we don’t have that much time, I will be forced to skip some fine grained details that will not be fully important to get a good overall idea about these papers. </a:t>
            </a:r>
          </a:p>
        </p:txBody>
      </p:sp>
      <p:sp>
        <p:nvSpPr>
          <p:cNvPr id="4" name="Slide Number Placeholder 3"/>
          <p:cNvSpPr>
            <a:spLocks noGrp="1"/>
          </p:cNvSpPr>
          <p:nvPr>
            <p:ph type="sldNum" sz="quarter" idx="10"/>
          </p:nvPr>
        </p:nvSpPr>
        <p:spPr/>
        <p:txBody>
          <a:bodyPr/>
          <a:lstStyle/>
          <a:p>
            <a:fld id="{DF65EC48-4A7E-A648-8E5C-19A16DD794EE}" type="slidenum">
              <a:rPr lang="en-US" smtClean="0"/>
              <a:t>2</a:t>
            </a:fld>
            <a:endParaRPr lang="en-US"/>
          </a:p>
        </p:txBody>
      </p:sp>
    </p:spTree>
    <p:extLst>
      <p:ext uri="{BB962C8B-B14F-4D97-AF65-F5344CB8AC3E}">
        <p14:creationId xmlns:p14="http://schemas.microsoft.com/office/powerpoint/2010/main" val="114657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12</a:t>
            </a:fld>
            <a:endParaRPr lang="en-US"/>
          </a:p>
        </p:txBody>
      </p:sp>
    </p:spTree>
    <p:extLst>
      <p:ext uri="{BB962C8B-B14F-4D97-AF65-F5344CB8AC3E}">
        <p14:creationId xmlns:p14="http://schemas.microsoft.com/office/powerpoint/2010/main" val="744345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14</a:t>
            </a:fld>
            <a:endParaRPr lang="en-US"/>
          </a:p>
        </p:txBody>
      </p:sp>
    </p:spTree>
    <p:extLst>
      <p:ext uri="{BB962C8B-B14F-4D97-AF65-F5344CB8AC3E}">
        <p14:creationId xmlns:p14="http://schemas.microsoft.com/office/powerpoint/2010/main" val="189387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architecture</a:t>
            </a:r>
            <a:r>
              <a:rPr lang="en-US" baseline="0" dirty="0" smtClean="0"/>
              <a:t> in a “hopefully” more easy to understand figure. The yellow line in the middle shows that the upper half was trained on GPU 1 and the lower half on GPU 2.  These are only the convolutional layers and the pooling and the normalization layer will be described in a couple of slides.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19</a:t>
            </a:fld>
            <a:endParaRPr lang="en-US"/>
          </a:p>
        </p:txBody>
      </p:sp>
    </p:spTree>
    <p:extLst>
      <p:ext uri="{BB962C8B-B14F-4D97-AF65-F5344CB8AC3E}">
        <p14:creationId xmlns:p14="http://schemas.microsoft.com/office/powerpoint/2010/main" val="173378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Number of parameters now would be 364</a:t>
            </a:r>
            <a:r>
              <a:rPr lang="en-US" baseline="0" dirty="0" smtClean="0"/>
              <a:t> * 96</a:t>
            </a:r>
          </a:p>
          <a:p>
            <a:endParaRPr lang="en-US" baseline="0" dirty="0" smtClean="0"/>
          </a:p>
          <a:p>
            <a:r>
              <a:rPr lang="en-US" sz="1200" kern="1200" dirty="0" err="1" smtClean="0">
                <a:solidFill>
                  <a:schemeClr val="tx1"/>
                </a:solidFill>
                <a:effectLst/>
                <a:latin typeface="+mn-lt"/>
                <a:ea typeface="+mn-ea"/>
                <a:cs typeface="+mn-cs"/>
              </a:rPr>
              <a:t>num_output</a:t>
            </a:r>
            <a:r>
              <a:rPr lang="en-US" sz="1200" kern="1200" dirty="0" smtClean="0">
                <a:solidFill>
                  <a:schemeClr val="tx1"/>
                </a:solidFill>
                <a:effectLst/>
                <a:latin typeface="+mn-lt"/>
                <a:ea typeface="+mn-ea"/>
                <a:cs typeface="+mn-cs"/>
              </a:rPr>
              <a:t>: 96 </a:t>
            </a:r>
            <a:r>
              <a:rPr lang="en-US" sz="1200" kern="1200" dirty="0" err="1" smtClean="0">
                <a:solidFill>
                  <a:schemeClr val="tx1"/>
                </a:solidFill>
                <a:effectLst/>
                <a:latin typeface="+mn-lt"/>
                <a:ea typeface="+mn-ea"/>
                <a:cs typeface="+mn-cs"/>
              </a:rPr>
              <a:t>kernel_size</a:t>
            </a:r>
            <a:r>
              <a:rPr lang="en-US" sz="1200" kern="1200" dirty="0" smtClean="0">
                <a:solidFill>
                  <a:schemeClr val="tx1"/>
                </a:solidFill>
                <a:effectLst/>
                <a:latin typeface="+mn-lt"/>
                <a:ea typeface="+mn-ea"/>
                <a:cs typeface="+mn-cs"/>
              </a:rPr>
              <a:t>: 11 stride: 4</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20</a:t>
            </a:fld>
            <a:endParaRPr lang="en-US"/>
          </a:p>
        </p:txBody>
      </p:sp>
    </p:spTree>
    <p:extLst>
      <p:ext uri="{BB962C8B-B14F-4D97-AF65-F5344CB8AC3E}">
        <p14:creationId xmlns:p14="http://schemas.microsoft.com/office/powerpoint/2010/main" val="2091292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The second convolutional layer takes as input the (response-normalized</a:t>
            </a:r>
          </a:p>
          <a:p>
            <a:r>
              <a:rPr lang="en-US" sz="1200" b="0" i="0" u="none" strike="noStrike" kern="1200" baseline="0" dirty="0" smtClean="0">
                <a:solidFill>
                  <a:schemeClr val="tx1"/>
                </a:solidFill>
                <a:latin typeface="+mn-lt"/>
                <a:ea typeface="+mn-ea"/>
                <a:cs typeface="+mn-cs"/>
              </a:rPr>
              <a:t>and pooled) output of the first convolutional layer and filters it with 256 kernels of size 5 ⇥ 5 ⇥ 48 .</a:t>
            </a:r>
          </a:p>
          <a:p>
            <a:r>
              <a:rPr lang="en-US" sz="1200" b="0" i="0" u="none" strike="noStrike" kern="1200" baseline="0" dirty="0" smtClean="0">
                <a:solidFill>
                  <a:schemeClr val="tx1"/>
                </a:solidFill>
                <a:latin typeface="+mn-lt"/>
                <a:ea typeface="+mn-ea"/>
                <a:cs typeface="+mn-cs"/>
              </a:rPr>
              <a:t>The third, fourth, and fifth convolutional layers are connected to one another without any intervening</a:t>
            </a:r>
          </a:p>
          <a:p>
            <a:r>
              <a:rPr lang="en-US" sz="1200" b="0" i="0" u="none" strike="noStrike" kern="1200" baseline="0" dirty="0" smtClean="0">
                <a:solidFill>
                  <a:schemeClr val="tx1"/>
                </a:solidFill>
                <a:latin typeface="+mn-lt"/>
                <a:ea typeface="+mn-ea"/>
                <a:cs typeface="+mn-cs"/>
              </a:rPr>
              <a:t>pooling or normalization layers. The third convolutional layer has 384 kernels of size 3 ⇥ 3 ⇥ 256  connected to the (normalized, pooled) outputs of the second convolutional layer. The fourth</a:t>
            </a:r>
          </a:p>
          <a:p>
            <a:r>
              <a:rPr lang="en-US" sz="1200" b="0" i="0" u="none" strike="noStrike" kern="1200" baseline="0" dirty="0" smtClean="0">
                <a:solidFill>
                  <a:schemeClr val="tx1"/>
                </a:solidFill>
                <a:latin typeface="+mn-lt"/>
                <a:ea typeface="+mn-ea"/>
                <a:cs typeface="+mn-cs"/>
              </a:rPr>
              <a:t>convolutional layer has 384 kernels of size 3 ⇥ 3 ⇥ 192  , and the fifth convolutional layer has 256</a:t>
            </a:r>
          </a:p>
          <a:p>
            <a:r>
              <a:rPr lang="en-US" sz="1200" b="0" i="0" u="none" strike="noStrike" kern="1200" baseline="0" dirty="0" smtClean="0">
                <a:solidFill>
                  <a:schemeClr val="tx1"/>
                </a:solidFill>
                <a:latin typeface="+mn-lt"/>
                <a:ea typeface="+mn-ea"/>
                <a:cs typeface="+mn-cs"/>
              </a:rPr>
              <a:t>kernels of size 3 ⇥ 3 ⇥ 192 . The fully-connected layers have 4096 neurons each.</a:t>
            </a:r>
          </a:p>
          <a:p>
            <a:endParaRPr lang="en-US"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layer { name: "pool1" type: "Pooling" bottom: "norm1" top: "pool1" </a:t>
            </a:r>
            <a:r>
              <a:rPr lang="en-US" sz="1200" kern="1200" dirty="0" err="1" smtClean="0">
                <a:solidFill>
                  <a:schemeClr val="tx1"/>
                </a:solidFill>
                <a:effectLst/>
                <a:latin typeface="+mn-lt"/>
                <a:ea typeface="+mn-ea"/>
                <a:cs typeface="+mn-cs"/>
              </a:rPr>
              <a:t>pooling_param</a:t>
            </a:r>
            <a:r>
              <a:rPr lang="en-US" sz="1200" kern="1200" dirty="0" smtClean="0">
                <a:solidFill>
                  <a:schemeClr val="tx1"/>
                </a:solidFill>
                <a:effectLst/>
                <a:latin typeface="+mn-lt"/>
                <a:ea typeface="+mn-ea"/>
                <a:cs typeface="+mn-cs"/>
              </a:rPr>
              <a:t> { pool: MAX </a:t>
            </a:r>
            <a:r>
              <a:rPr lang="en-US" sz="1200" kern="1200" dirty="0" err="1" smtClean="0">
                <a:solidFill>
                  <a:schemeClr val="tx1"/>
                </a:solidFill>
                <a:effectLst/>
                <a:latin typeface="+mn-lt"/>
                <a:ea typeface="+mn-ea"/>
                <a:cs typeface="+mn-cs"/>
              </a:rPr>
              <a:t>kernel_size</a:t>
            </a:r>
            <a:r>
              <a:rPr lang="en-US" sz="1200" kern="1200" dirty="0" smtClean="0">
                <a:solidFill>
                  <a:schemeClr val="tx1"/>
                </a:solidFill>
                <a:effectLst/>
                <a:latin typeface="+mn-lt"/>
                <a:ea typeface="+mn-ea"/>
                <a:cs typeface="+mn-cs"/>
              </a:rPr>
              <a:t>: 3 stride: 2 }}</a:t>
            </a:r>
          </a:p>
          <a:p>
            <a:r>
              <a:rPr lang="en-US" sz="1200" kern="1200" dirty="0" smtClean="0">
                <a:solidFill>
                  <a:schemeClr val="tx1"/>
                </a:solidFill>
                <a:effectLst/>
                <a:latin typeface="+mn-lt"/>
                <a:ea typeface="+mn-ea"/>
                <a:cs typeface="+mn-cs"/>
              </a:rPr>
              <a:t>layer { name: "conv2" type: “</a:t>
            </a:r>
            <a:r>
              <a:rPr lang="en-US" sz="1200" kern="1200" dirty="0" err="1" smtClean="0">
                <a:solidFill>
                  <a:schemeClr val="tx1"/>
                </a:solidFill>
                <a:effectLst/>
                <a:latin typeface="+mn-lt"/>
                <a:ea typeface="+mn-ea"/>
                <a:cs typeface="+mn-cs"/>
              </a:rPr>
              <a:t>convolution_param</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num_output</a:t>
            </a:r>
            <a:r>
              <a:rPr lang="en-US" sz="1200" kern="1200" dirty="0" smtClean="0">
                <a:solidFill>
                  <a:schemeClr val="tx1"/>
                </a:solidFill>
                <a:effectLst/>
                <a:latin typeface="+mn-lt"/>
                <a:ea typeface="+mn-ea"/>
                <a:cs typeface="+mn-cs"/>
              </a:rPr>
              <a:t>: 256 pad: 2 </a:t>
            </a:r>
            <a:r>
              <a:rPr lang="en-US" sz="1200" kern="1200" dirty="0" err="1" smtClean="0">
                <a:solidFill>
                  <a:schemeClr val="tx1"/>
                </a:solidFill>
                <a:effectLst/>
                <a:latin typeface="+mn-lt"/>
                <a:ea typeface="+mn-ea"/>
                <a:cs typeface="+mn-cs"/>
              </a:rPr>
              <a:t>kernel_size</a:t>
            </a:r>
            <a:r>
              <a:rPr lang="en-US" sz="1200" kern="1200" dirty="0" smtClean="0">
                <a:solidFill>
                  <a:schemeClr val="tx1"/>
                </a:solidFill>
                <a:effectLst/>
                <a:latin typeface="+mn-lt"/>
                <a:ea typeface="+mn-ea"/>
                <a:cs typeface="+mn-cs"/>
              </a:rPr>
              <a:t>: 5 group: 2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21</a:t>
            </a:fld>
            <a:endParaRPr lang="en-US"/>
          </a:p>
        </p:txBody>
      </p:sp>
    </p:spTree>
    <p:extLst>
      <p:ext uri="{BB962C8B-B14F-4D97-AF65-F5344CB8AC3E}">
        <p14:creationId xmlns:p14="http://schemas.microsoft.com/office/powerpoint/2010/main" val="1332607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With 1.2 million training images, we can train a network which is too big for just one GPU and since current GPUs are particularly well-suited to cross-GPU parallelization, as they are able to read from and write to one another’s memory directly, without going through host machine memory. The parallelization</a:t>
            </a:r>
          </a:p>
          <a:p>
            <a:r>
              <a:rPr lang="en-US" sz="1200" b="0" i="0" u="none" strike="noStrike" kern="1200" baseline="0" dirty="0" smtClean="0">
                <a:solidFill>
                  <a:schemeClr val="tx1"/>
                </a:solidFill>
                <a:latin typeface="+mn-lt"/>
                <a:ea typeface="+mn-ea"/>
                <a:cs typeface="+mn-cs"/>
              </a:rPr>
              <a:t>scheme that we employ essentially puts half of the kernels (or neurons) on each GPU, with one</a:t>
            </a:r>
          </a:p>
          <a:p>
            <a:r>
              <a:rPr lang="en-US" sz="1200" b="0" i="0" u="none" strike="noStrike" kern="1200" baseline="0" dirty="0" smtClean="0">
                <a:solidFill>
                  <a:schemeClr val="tx1"/>
                </a:solidFill>
                <a:latin typeface="+mn-lt"/>
                <a:ea typeface="+mn-ea"/>
                <a:cs typeface="+mn-cs"/>
              </a:rPr>
              <a:t>additional trick: the GPUs communicate only in certain layers. This means that, for example, the</a:t>
            </a:r>
          </a:p>
          <a:p>
            <a:r>
              <a:rPr lang="en-US" sz="1200" b="0" i="0" u="none" strike="noStrike" kern="1200" baseline="0" dirty="0" smtClean="0">
                <a:solidFill>
                  <a:schemeClr val="tx1"/>
                </a:solidFill>
                <a:latin typeface="+mn-lt"/>
                <a:ea typeface="+mn-ea"/>
                <a:cs typeface="+mn-cs"/>
              </a:rPr>
              <a:t>kernels of layer 3 take input from all kernel maps in layer 2. However, kernels in layer 4 take input</a:t>
            </a:r>
          </a:p>
          <a:p>
            <a:r>
              <a:rPr lang="en-US" sz="1200" b="0" i="0" u="none" strike="noStrike" kern="1200" baseline="0" dirty="0" smtClean="0">
                <a:solidFill>
                  <a:schemeClr val="tx1"/>
                </a:solidFill>
                <a:latin typeface="+mn-lt"/>
                <a:ea typeface="+mn-ea"/>
                <a:cs typeface="+mn-cs"/>
              </a:rPr>
              <a:t>only from those kernel maps in layer 3 which reside on the same GPU.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scheme reduces our top-1 and top-5 error rates by 1.7% and 1.2%, respectively, as compared with a net with half as many</a:t>
            </a:r>
          </a:p>
          <a:p>
            <a:r>
              <a:rPr lang="en-US" sz="1200" b="0" i="0" u="none" strike="noStrike" kern="1200" baseline="0" dirty="0" smtClean="0">
                <a:solidFill>
                  <a:schemeClr val="tx1"/>
                </a:solidFill>
                <a:latin typeface="+mn-lt"/>
                <a:ea typeface="+mn-ea"/>
                <a:cs typeface="+mn-cs"/>
              </a:rPr>
              <a:t>kernels in each convolutional layer trained on one GPU. The two-GPU net takes slightly less time</a:t>
            </a:r>
          </a:p>
          <a:p>
            <a:r>
              <a:rPr lang="en-US" sz="1200" b="0" i="0" u="none" strike="noStrike" kern="1200" baseline="0" dirty="0" smtClean="0">
                <a:solidFill>
                  <a:schemeClr val="tx1"/>
                </a:solidFill>
                <a:latin typeface="+mn-lt"/>
                <a:ea typeface="+mn-ea"/>
                <a:cs typeface="+mn-cs"/>
              </a:rPr>
              <a:t>to train than the one-GPU net2</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22</a:t>
            </a:fld>
            <a:endParaRPr lang="en-US"/>
          </a:p>
        </p:txBody>
      </p:sp>
    </p:spTree>
    <p:extLst>
      <p:ext uri="{BB962C8B-B14F-4D97-AF65-F5344CB8AC3E}">
        <p14:creationId xmlns:p14="http://schemas.microsoft.com/office/powerpoint/2010/main" val="82948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layer shows more fine grained detail of the architecture. Every convolution layer is followed by </a:t>
            </a:r>
            <a:r>
              <a:rPr lang="en-US" baseline="0" dirty="0" err="1" smtClean="0"/>
              <a:t>ReLU</a:t>
            </a:r>
            <a:r>
              <a:rPr lang="en-US" baseline="0" dirty="0" smtClean="0"/>
              <a:t> activation. Some Layers like Layer 1 and Layer 2 have normalization layer which I will ta about in more detail in the next few slides. </a:t>
            </a:r>
          </a:p>
          <a:p>
            <a:endParaRPr lang="en-US" baseline="0" dirty="0" smtClean="0"/>
          </a:p>
          <a:p>
            <a:r>
              <a:rPr lang="en-US" baseline="0" dirty="0" smtClean="0"/>
              <a:t>Some layers like Layer 1, Layer 2 and Layer 5 have a pooling or a sum sampling layer which reduces the spatial resolution and the motivation remains the same, that we want to control the number of parameters and once the feature has been learnt, its position does not matter too much.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23</a:t>
            </a:fld>
            <a:endParaRPr lang="en-US"/>
          </a:p>
        </p:txBody>
      </p:sp>
    </p:spTree>
    <p:extLst>
      <p:ext uri="{BB962C8B-B14F-4D97-AF65-F5344CB8AC3E}">
        <p14:creationId xmlns:p14="http://schemas.microsoft.com/office/powerpoint/2010/main" val="1230688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standard way to model a neuron’s output f as a function of its input x is with f(x) = </a:t>
            </a:r>
            <a:r>
              <a:rPr lang="en-US" sz="1200" kern="1200" dirty="0" err="1" smtClean="0">
                <a:solidFill>
                  <a:schemeClr val="tx1"/>
                </a:solidFill>
                <a:effectLst/>
                <a:latin typeface="+mn-lt"/>
                <a:ea typeface="+mn-ea"/>
                <a:cs typeface="+mn-cs"/>
              </a:rPr>
              <a:t>tanh</a:t>
            </a:r>
            <a:r>
              <a:rPr lang="en-US" sz="1200" kern="1200" dirty="0" smtClean="0">
                <a:solidFill>
                  <a:schemeClr val="tx1"/>
                </a:solidFill>
                <a:effectLst/>
                <a:latin typeface="+mn-lt"/>
                <a:ea typeface="+mn-ea"/>
                <a:cs typeface="+mn-cs"/>
              </a:rPr>
              <a:t>(x) or f(x) = (1 + ex)1. In terms of training time with gradient descent, these saturating nonlinearities are much slower than the non-saturating nonlinearity f(x) = max(0,x). Following Nair and Hinton [20], we refer to neurons with this nonlinearity as Rectified Linear Units (</a:t>
            </a:r>
            <a:r>
              <a:rPr lang="en-US" sz="1200" kern="1200" dirty="0" err="1" smtClean="0">
                <a:solidFill>
                  <a:schemeClr val="tx1"/>
                </a:solidFill>
                <a:effectLst/>
                <a:latin typeface="+mn-lt"/>
                <a:ea typeface="+mn-ea"/>
                <a:cs typeface="+mn-cs"/>
              </a:rPr>
              <a:t>ReLUs</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24</a:t>
            </a:fld>
            <a:endParaRPr lang="en-US"/>
          </a:p>
        </p:txBody>
      </p:sp>
    </p:spTree>
    <p:extLst>
      <p:ext uri="{BB962C8B-B14F-4D97-AF65-F5344CB8AC3E}">
        <p14:creationId xmlns:p14="http://schemas.microsoft.com/office/powerpoint/2010/main" val="654500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ReLUs</a:t>
            </a:r>
            <a:r>
              <a:rPr lang="en-US" sz="1200" kern="1200" dirty="0" smtClean="0">
                <a:solidFill>
                  <a:schemeClr val="tx1"/>
                </a:solidFill>
                <a:effectLst/>
                <a:latin typeface="+mn-lt"/>
                <a:ea typeface="+mn-ea"/>
                <a:cs typeface="+mn-cs"/>
              </a:rPr>
              <a:t> have the desirable property that they do not require input normalization to prevent them from saturating. If at least some training examples produce a positive input to a </a:t>
            </a:r>
            <a:r>
              <a:rPr lang="en-US" sz="1200" kern="1200" dirty="0" err="1" smtClean="0">
                <a:solidFill>
                  <a:schemeClr val="tx1"/>
                </a:solidFill>
                <a:effectLst/>
                <a:latin typeface="+mn-lt"/>
                <a:ea typeface="+mn-ea"/>
                <a:cs typeface="+mn-cs"/>
              </a:rPr>
              <a:t>ReLU</a:t>
            </a:r>
            <a:r>
              <a:rPr lang="en-US" sz="1200" kern="1200" dirty="0" smtClean="0">
                <a:solidFill>
                  <a:schemeClr val="tx1"/>
                </a:solidFill>
                <a:effectLst/>
                <a:latin typeface="+mn-lt"/>
                <a:ea typeface="+mn-ea"/>
                <a:cs typeface="+mn-cs"/>
              </a:rPr>
              <a:t>, learning will happen in that neuron. However, we still find that the following local normalization scheme aids generalization. </a:t>
            </a:r>
            <a:endParaRPr lang="en-US" dirty="0" smtClean="0"/>
          </a:p>
          <a:p>
            <a:r>
              <a:rPr lang="en-US" sz="1200" b="0" i="0" u="none" strike="noStrike" kern="1200" baseline="0" dirty="0" smtClean="0">
                <a:solidFill>
                  <a:schemeClr val="tx1"/>
                </a:solidFill>
                <a:latin typeface="+mn-lt"/>
                <a:ea typeface="+mn-ea"/>
                <a:cs typeface="+mn-cs"/>
              </a:rPr>
              <a:t> the sum runs over n  “adjacent” kernel maps at the same spatial position, and N  is the total</a:t>
            </a:r>
          </a:p>
          <a:p>
            <a:r>
              <a:rPr lang="en-US" sz="1200" b="0" i="0" u="none" strike="noStrike" kern="1200" baseline="0" dirty="0" smtClean="0">
                <a:solidFill>
                  <a:schemeClr val="tx1"/>
                </a:solidFill>
                <a:latin typeface="+mn-lt"/>
                <a:ea typeface="+mn-ea"/>
                <a:cs typeface="+mn-cs"/>
              </a:rPr>
              <a:t>number of kernels in the layer.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This sort of response normalization implements a form of lateral inhibition</a:t>
            </a:r>
          </a:p>
          <a:p>
            <a:r>
              <a:rPr lang="en-US" sz="1200" b="0" i="0" u="none" strike="noStrike" kern="1200" baseline="0" dirty="0" smtClean="0">
                <a:solidFill>
                  <a:schemeClr val="tx1"/>
                </a:solidFill>
                <a:latin typeface="+mn-lt"/>
                <a:ea typeface="+mn-ea"/>
                <a:cs typeface="+mn-cs"/>
              </a:rPr>
              <a:t>inspired by the type found in real neurons, creating competition for big activities amongst neuron</a:t>
            </a:r>
          </a:p>
          <a:p>
            <a:r>
              <a:rPr lang="en-US" sz="1200" b="0" i="0" u="none" strike="noStrike" kern="1200" baseline="0" dirty="0" smtClean="0">
                <a:solidFill>
                  <a:schemeClr val="tx1"/>
                </a:solidFill>
                <a:latin typeface="+mn-lt"/>
                <a:ea typeface="+mn-ea"/>
                <a:cs typeface="+mn-cs"/>
              </a:rPr>
              <a:t>outputs computed using different kernels.</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25</a:t>
            </a:fld>
            <a:endParaRPr lang="en-US"/>
          </a:p>
        </p:txBody>
      </p:sp>
    </p:spTree>
    <p:extLst>
      <p:ext uri="{BB962C8B-B14F-4D97-AF65-F5344CB8AC3E}">
        <p14:creationId xmlns:p14="http://schemas.microsoft.com/office/powerpoint/2010/main" val="161432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takes the</a:t>
            </a:r>
            <a:r>
              <a:rPr lang="en-US" baseline="0" dirty="0" smtClean="0"/>
              <a:t> max of the 2 * 2 region of the input.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26</a:t>
            </a:fld>
            <a:endParaRPr lang="en-US"/>
          </a:p>
        </p:txBody>
      </p:sp>
    </p:spTree>
    <p:extLst>
      <p:ext uri="{BB962C8B-B14F-4D97-AF65-F5344CB8AC3E}">
        <p14:creationId xmlns:p14="http://schemas.microsoft.com/office/powerpoint/2010/main" val="1681904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a:t>
            </a:fld>
            <a:endParaRPr lang="en-US"/>
          </a:p>
        </p:txBody>
      </p:sp>
    </p:spTree>
    <p:extLst>
      <p:ext uri="{BB962C8B-B14F-4D97-AF65-F5344CB8AC3E}">
        <p14:creationId xmlns:p14="http://schemas.microsoft.com/office/powerpoint/2010/main" val="15836135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AlexNet</a:t>
            </a:r>
            <a:r>
              <a:rPr lang="en-US" dirty="0" smtClean="0"/>
              <a:t> there is a different type of pooling that has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observed that during training that models with overlapping pooling find it slightly more difficult to </a:t>
            </a:r>
            <a:r>
              <a:rPr lang="en-US" sz="1200" kern="1200" dirty="0" err="1" smtClean="0">
                <a:solidFill>
                  <a:schemeClr val="tx1"/>
                </a:solidFill>
                <a:effectLst/>
                <a:latin typeface="+mn-lt"/>
                <a:ea typeface="+mn-ea"/>
                <a:cs typeface="+mn-cs"/>
              </a:rPr>
              <a:t>overfit</a:t>
            </a:r>
            <a:r>
              <a:rPr lang="en-US" sz="1200" kern="1200" dirty="0" smtClean="0">
                <a:solidFill>
                  <a:schemeClr val="tx1"/>
                </a:solidFill>
                <a:effectLst/>
                <a:latin typeface="+mn-lt"/>
                <a:ea typeface="+mn-ea"/>
                <a:cs typeface="+mn-cs"/>
              </a:rPr>
              <a:t>. </a:t>
            </a:r>
            <a:endParaRPr lang="en-US" dirty="0" smtClean="0"/>
          </a:p>
          <a:p>
            <a:r>
              <a:rPr lang="en-US" dirty="0" smtClean="0"/>
              <a:t>been used.</a:t>
            </a:r>
            <a:r>
              <a:rPr lang="en-US" baseline="0" dirty="0" smtClean="0"/>
              <a:t> If the size of the receptive field is greater than the stride then we get overlapping pooling.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27</a:t>
            </a:fld>
            <a:endParaRPr lang="en-US"/>
          </a:p>
        </p:txBody>
      </p:sp>
    </p:spTree>
    <p:extLst>
      <p:ext uri="{BB962C8B-B14F-4D97-AF65-F5344CB8AC3E}">
        <p14:creationId xmlns:p14="http://schemas.microsoft.com/office/powerpoint/2010/main" val="781924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Neural</a:t>
            </a:r>
            <a:r>
              <a:rPr lang="en-US" baseline="0" dirty="0" smtClean="0"/>
              <a:t> network has 60</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28</a:t>
            </a:fld>
            <a:endParaRPr lang="en-US"/>
          </a:p>
        </p:txBody>
      </p:sp>
    </p:spTree>
    <p:extLst>
      <p:ext uri="{BB962C8B-B14F-4D97-AF65-F5344CB8AC3E}">
        <p14:creationId xmlns:p14="http://schemas.microsoft.com/office/powerpoint/2010/main" val="442359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29</a:t>
            </a:fld>
            <a:endParaRPr lang="en-US"/>
          </a:p>
        </p:txBody>
      </p:sp>
    </p:spTree>
    <p:extLst>
      <p:ext uri="{BB962C8B-B14F-4D97-AF65-F5344CB8AC3E}">
        <p14:creationId xmlns:p14="http://schemas.microsoft.com/office/powerpoint/2010/main" val="2064978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30</a:t>
            </a:fld>
            <a:endParaRPr lang="en-US"/>
          </a:p>
        </p:txBody>
      </p:sp>
    </p:spTree>
    <p:extLst>
      <p:ext uri="{BB962C8B-B14F-4D97-AF65-F5344CB8AC3E}">
        <p14:creationId xmlns:p14="http://schemas.microsoft.com/office/powerpoint/2010/main" val="2083340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Combining the predictions of many different models is a very successful way to reduce test errors [1, 3], but it appears to be too expensive for big neural networks that already take several days to train. There is, however, a very efficient version of model combination that only costs about a factor of two during training. The recently-introduced technique, called “dropout” [10] </a:t>
            </a:r>
            <a:endParaRPr lang="en-US" dirty="0" smtClean="0"/>
          </a:p>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31</a:t>
            </a:fld>
            <a:endParaRPr lang="en-US"/>
          </a:p>
        </p:txBody>
      </p:sp>
    </p:spTree>
    <p:extLst>
      <p:ext uri="{BB962C8B-B14F-4D97-AF65-F5344CB8AC3E}">
        <p14:creationId xmlns:p14="http://schemas.microsoft.com/office/powerpoint/2010/main" val="8766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read about</a:t>
            </a:r>
            <a:r>
              <a:rPr lang="en-US" baseline="0" dirty="0" smtClean="0"/>
              <a:t> Dropouts on Thursday , when Xiao  and Peng will discuss dropouts in more detail.</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32</a:t>
            </a:fld>
            <a:endParaRPr lang="en-US"/>
          </a:p>
        </p:txBody>
      </p:sp>
    </p:spTree>
    <p:extLst>
      <p:ext uri="{BB962C8B-B14F-4D97-AF65-F5344CB8AC3E}">
        <p14:creationId xmlns:p14="http://schemas.microsoft.com/office/powerpoint/2010/main" val="1735026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At NIPS</a:t>
            </a:r>
            <a:r>
              <a:rPr lang="en-US" baseline="0" dirty="0" smtClean="0"/>
              <a:t>, </a:t>
            </a:r>
            <a:r>
              <a:rPr lang="en-US" baseline="0" dirty="0" err="1" smtClean="0"/>
              <a:t>Geff</a:t>
            </a:r>
            <a:r>
              <a:rPr lang="en-US" baseline="0" dirty="0" smtClean="0"/>
              <a:t> Hinton joked how this approximation shows his deep respect for Mathematics.</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34</a:t>
            </a:fld>
            <a:endParaRPr lang="en-US"/>
          </a:p>
        </p:txBody>
      </p:sp>
    </p:spTree>
    <p:extLst>
      <p:ext uri="{BB962C8B-B14F-4D97-AF65-F5344CB8AC3E}">
        <p14:creationId xmlns:p14="http://schemas.microsoft.com/office/powerpoint/2010/main" val="656544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35</a:t>
            </a:fld>
            <a:endParaRPr lang="en-US"/>
          </a:p>
        </p:txBody>
      </p:sp>
    </p:spTree>
    <p:extLst>
      <p:ext uri="{BB962C8B-B14F-4D97-AF65-F5344CB8AC3E}">
        <p14:creationId xmlns:p14="http://schemas.microsoft.com/office/powerpoint/2010/main" val="790891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model was trained </a:t>
            </a:r>
            <a:r>
              <a:rPr lang="en-US" sz="1200" kern="1200" dirty="0" smtClean="0">
                <a:solidFill>
                  <a:schemeClr val="tx1"/>
                </a:solidFill>
                <a:effectLst/>
                <a:latin typeface="+mn-lt"/>
                <a:ea typeface="+mn-ea"/>
                <a:cs typeface="+mn-cs"/>
              </a:rPr>
              <a:t>using stochastic gradient descent with a batch size of 128 examples, momentum of 0.9, and weight decay of 0.0005. The</a:t>
            </a:r>
            <a:r>
              <a:rPr lang="en-US" sz="1200" kern="1200" baseline="0" dirty="0" smtClean="0">
                <a:solidFill>
                  <a:schemeClr val="tx1"/>
                </a:solidFill>
                <a:effectLst/>
                <a:latin typeface="+mn-lt"/>
                <a:ea typeface="+mn-ea"/>
                <a:cs typeface="+mn-cs"/>
              </a:rPr>
              <a:t> authors</a:t>
            </a:r>
            <a:r>
              <a:rPr lang="en-US" sz="1200" kern="1200" dirty="0" smtClean="0">
                <a:solidFill>
                  <a:schemeClr val="tx1"/>
                </a:solidFill>
                <a:effectLst/>
                <a:latin typeface="+mn-lt"/>
                <a:ea typeface="+mn-ea"/>
                <a:cs typeface="+mn-cs"/>
              </a:rPr>
              <a:t> found that this small amount of weight decay was important for the model to learn. In other words, weight decay here is not merely a </a:t>
            </a:r>
            <a:r>
              <a:rPr lang="en-US" sz="1200" kern="1200" dirty="0" err="1" smtClean="0">
                <a:solidFill>
                  <a:schemeClr val="tx1"/>
                </a:solidFill>
                <a:effectLst/>
                <a:latin typeface="+mn-lt"/>
                <a:ea typeface="+mn-ea"/>
                <a:cs typeface="+mn-cs"/>
              </a:rPr>
              <a:t>regularizer</a:t>
            </a:r>
            <a:r>
              <a:rPr lang="en-US" sz="1200" kern="1200" dirty="0" smtClean="0">
                <a:solidFill>
                  <a:schemeClr val="tx1"/>
                </a:solidFill>
                <a:effectLst/>
                <a:latin typeface="+mn-lt"/>
                <a:ea typeface="+mn-ea"/>
                <a:cs typeface="+mn-cs"/>
              </a:rPr>
              <a:t>: it reduces the model’s training error.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weights were</a:t>
            </a:r>
            <a:r>
              <a:rPr lang="en-US" sz="1200" kern="1200" dirty="0" smtClean="0">
                <a:solidFill>
                  <a:schemeClr val="tx1"/>
                </a:solidFill>
                <a:effectLst/>
                <a:latin typeface="+mn-lt"/>
                <a:ea typeface="+mn-ea"/>
                <a:cs typeface="+mn-cs"/>
              </a:rPr>
              <a:t> initialized from a zero-mean Gaussian distribution with standard de- </a:t>
            </a:r>
            <a:r>
              <a:rPr lang="en-US" sz="1200" kern="1200" dirty="0" err="1" smtClean="0">
                <a:solidFill>
                  <a:schemeClr val="tx1"/>
                </a:solidFill>
                <a:effectLst/>
                <a:latin typeface="+mn-lt"/>
                <a:ea typeface="+mn-ea"/>
                <a:cs typeface="+mn-cs"/>
              </a:rPr>
              <a:t>viation</a:t>
            </a:r>
            <a:r>
              <a:rPr lang="en-US" sz="1200" kern="1200" dirty="0" smtClean="0">
                <a:solidFill>
                  <a:schemeClr val="tx1"/>
                </a:solidFill>
                <a:effectLst/>
                <a:latin typeface="+mn-lt"/>
                <a:ea typeface="+mn-ea"/>
                <a:cs typeface="+mn-cs"/>
              </a:rPr>
              <a:t> 0.01. the</a:t>
            </a:r>
            <a:r>
              <a:rPr lang="en-US" sz="1200" kern="1200" baseline="0" dirty="0" smtClean="0">
                <a:solidFill>
                  <a:schemeClr val="tx1"/>
                </a:solidFill>
                <a:effectLst/>
                <a:latin typeface="+mn-lt"/>
                <a:ea typeface="+mn-ea"/>
                <a:cs typeface="+mn-cs"/>
              </a:rPr>
              <a:t> bias </a:t>
            </a:r>
            <a:r>
              <a:rPr lang="en-US" sz="1200" kern="1200" dirty="0" smtClean="0">
                <a:solidFill>
                  <a:schemeClr val="tx1"/>
                </a:solidFill>
                <a:effectLst/>
                <a:latin typeface="+mn-lt"/>
                <a:ea typeface="+mn-ea"/>
                <a:cs typeface="+mn-cs"/>
              </a:rPr>
              <a:t>in the second, fourth, and fifth convolutional layers, as well as in the fully-connected hidden layers, were initialized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the constant 1. This initialization accelerates the early stages of learning by providing the </a:t>
            </a:r>
            <a:r>
              <a:rPr lang="en-US" sz="1200" kern="1200" dirty="0" err="1" smtClean="0">
                <a:solidFill>
                  <a:schemeClr val="tx1"/>
                </a:solidFill>
                <a:effectLst/>
                <a:latin typeface="+mn-lt"/>
                <a:ea typeface="+mn-ea"/>
                <a:cs typeface="+mn-cs"/>
              </a:rPr>
              <a:t>ReLUs</a:t>
            </a:r>
            <a:r>
              <a:rPr lang="en-US" sz="1200" kern="1200" dirty="0" smtClean="0">
                <a:solidFill>
                  <a:schemeClr val="tx1"/>
                </a:solidFill>
                <a:effectLst/>
                <a:latin typeface="+mn-lt"/>
                <a:ea typeface="+mn-ea"/>
                <a:cs typeface="+mn-cs"/>
              </a:rPr>
              <a:t> with positive inputs. neuron biases in the remaining layers were </a:t>
            </a:r>
            <a:r>
              <a:rPr lang="en-US" sz="1200" kern="1200" dirty="0" err="1" smtClean="0">
                <a:solidFill>
                  <a:schemeClr val="tx1"/>
                </a:solidFill>
                <a:effectLst/>
                <a:latin typeface="+mn-lt"/>
                <a:ea typeface="+mn-ea"/>
                <a:cs typeface="+mn-cs"/>
              </a:rPr>
              <a:t>initilizaed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the constant 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used an equal learning rate for all layers, which they adjusted manually throughout training. The heuristic which they followed was to divide the learning rate by 10 when the validation error rate stopped improving with the current learning rate. The learning rate was initialized at 0.01 and </a:t>
            </a:r>
            <a:endParaRPr lang="en-US" dirty="0" smtClean="0"/>
          </a:p>
          <a:p>
            <a:r>
              <a:rPr lang="en-US" sz="1200" kern="1200" dirty="0" smtClean="0">
                <a:solidFill>
                  <a:schemeClr val="tx1"/>
                </a:solidFill>
                <a:effectLst/>
                <a:latin typeface="+mn-lt"/>
                <a:ea typeface="+mn-ea"/>
                <a:cs typeface="+mn-cs"/>
              </a:rPr>
              <a:t>reduced three times prior to termination. We trained the network for roughly 90 cycles through the training set of 1.2 million images, which took five to six days on two NVIDIA GTX 580 3GB GPUs.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Each cycle</a:t>
            </a:r>
            <a:r>
              <a:rPr lang="en-US" baseline="0" dirty="0" smtClean="0"/>
              <a:t> is one full pass over the training data. Also called epoch!</a:t>
            </a:r>
            <a:endParaRPr lang="en-US" dirty="0" smtClean="0"/>
          </a:p>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36</a:t>
            </a:fld>
            <a:endParaRPr lang="en-US"/>
          </a:p>
        </p:txBody>
      </p:sp>
    </p:spTree>
    <p:extLst>
      <p:ext uri="{BB962C8B-B14F-4D97-AF65-F5344CB8AC3E}">
        <p14:creationId xmlns:p14="http://schemas.microsoft.com/office/powerpoint/2010/main" val="1773661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37</a:t>
            </a:fld>
            <a:endParaRPr lang="en-US"/>
          </a:p>
        </p:txBody>
      </p:sp>
    </p:spTree>
    <p:extLst>
      <p:ext uri="{BB962C8B-B14F-4D97-AF65-F5344CB8AC3E}">
        <p14:creationId xmlns:p14="http://schemas.microsoft.com/office/powerpoint/2010/main" val="2139129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architecture combines three ideas to provide some degree of scale, shift and distortion invariance.</a:t>
            </a:r>
          </a:p>
          <a:p>
            <a:r>
              <a:rPr lang="en-US" baseline="0" dirty="0" smtClean="0"/>
              <a:t>These ideas are : Local Receptive Fields ( Filters), Shared Weights , Sub-Sampling</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4</a:t>
            </a:fld>
            <a:endParaRPr lang="en-US"/>
          </a:p>
        </p:txBody>
      </p:sp>
    </p:spTree>
    <p:extLst>
      <p:ext uri="{BB962C8B-B14F-4D97-AF65-F5344CB8AC3E}">
        <p14:creationId xmlns:p14="http://schemas.microsoft.com/office/powerpoint/2010/main" val="881385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CNN described in this paper achieves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 top-5 error rate of 18.2%. Averaging the predictions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of five similar CNNs gives an error rate of 16.4%. Training one CNN, with an extra sixth con- </a:t>
            </a:r>
            <a:r>
              <a:rPr lang="en-US" sz="1200" kern="1200" dirty="0" err="1" smtClean="0">
                <a:solidFill>
                  <a:schemeClr val="tx1"/>
                </a:solidFill>
                <a:effectLst/>
                <a:latin typeface="+mn-lt"/>
                <a:ea typeface="+mn-ea"/>
                <a:cs typeface="+mn-cs"/>
              </a:rPr>
              <a:t>volutional</a:t>
            </a:r>
            <a:r>
              <a:rPr lang="en-US" sz="1200" kern="1200" dirty="0" smtClean="0">
                <a:solidFill>
                  <a:schemeClr val="tx1"/>
                </a:solidFill>
                <a:effectLst/>
                <a:latin typeface="+mn-lt"/>
                <a:ea typeface="+mn-ea"/>
                <a:cs typeface="+mn-cs"/>
              </a:rPr>
              <a:t> layer over the last pooling layer, to classify the entire </a:t>
            </a:r>
            <a:r>
              <a:rPr lang="en-US" sz="1200" kern="1200" dirty="0" err="1" smtClean="0">
                <a:solidFill>
                  <a:schemeClr val="tx1"/>
                </a:solidFill>
                <a:effectLst/>
                <a:latin typeface="+mn-lt"/>
                <a:ea typeface="+mn-ea"/>
                <a:cs typeface="+mn-cs"/>
              </a:rPr>
              <a:t>ImageNet</a:t>
            </a:r>
            <a:r>
              <a:rPr lang="en-US" sz="1200" kern="1200" dirty="0" smtClean="0">
                <a:solidFill>
                  <a:schemeClr val="tx1"/>
                </a:solidFill>
                <a:effectLst/>
                <a:latin typeface="+mn-lt"/>
                <a:ea typeface="+mn-ea"/>
                <a:cs typeface="+mn-cs"/>
              </a:rPr>
              <a:t> Fall 2011 release (15M images, 22K categories), and then “fine-tuning” it on ILSVRC-2012 gives an error rate of 16.6%. Averaging the predictions of two CNNs that were pre-trained on the entire Fall 2011 re- lease with the aforementioned five CNNs gives an error rate of </a:t>
            </a:r>
            <a:r>
              <a:rPr lang="en-US" sz="1200" b="0" kern="1200" dirty="0" smtClean="0">
                <a:solidFill>
                  <a:schemeClr val="tx1"/>
                </a:solidFill>
                <a:effectLst/>
                <a:latin typeface="+mn-lt"/>
                <a:ea typeface="+mn-ea"/>
                <a:cs typeface="+mn-cs"/>
              </a:rPr>
              <a:t>15.3%</a:t>
            </a:r>
            <a:r>
              <a:rPr lang="en-US" sz="1200" kern="1200" dirty="0" smtClean="0">
                <a:solidFill>
                  <a:schemeClr val="tx1"/>
                </a:solidFill>
                <a:effectLst/>
                <a:latin typeface="+mn-lt"/>
                <a:ea typeface="+mn-ea"/>
                <a:cs typeface="+mn-cs"/>
              </a:rPr>
              <a:t>. The second-best con- test entry achieved an error rate of 26.2% with an approach that averages the predictions of </a:t>
            </a:r>
            <a:r>
              <a:rPr lang="en-US" sz="1200" kern="1200" dirty="0" err="1" smtClean="0">
                <a:solidFill>
                  <a:schemeClr val="tx1"/>
                </a:solidFill>
                <a:effectLst/>
                <a:latin typeface="+mn-lt"/>
                <a:ea typeface="+mn-ea"/>
                <a:cs typeface="+mn-cs"/>
              </a:rPr>
              <a:t>sev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eral</a:t>
            </a:r>
            <a:r>
              <a:rPr lang="en-US" sz="1200" kern="1200" dirty="0" smtClean="0">
                <a:solidFill>
                  <a:schemeClr val="tx1"/>
                </a:solidFill>
                <a:effectLst/>
                <a:latin typeface="+mn-lt"/>
                <a:ea typeface="+mn-ea"/>
                <a:cs typeface="+mn-cs"/>
              </a:rPr>
              <a:t> classifiers trained on Feature </a:t>
            </a:r>
            <a:r>
              <a:rPr lang="en-US" sz="1200" kern="1200" dirty="0" err="1" smtClean="0">
                <a:solidFill>
                  <a:schemeClr val="tx1"/>
                </a:solidFill>
                <a:effectLst/>
                <a:latin typeface="+mn-lt"/>
                <a:ea typeface="+mn-ea"/>
                <a:cs typeface="+mn-cs"/>
              </a:rPr>
              <a:t>Vectorss</a:t>
            </a:r>
            <a:r>
              <a:rPr lang="en-US" sz="1200" kern="1200" dirty="0" smtClean="0">
                <a:solidFill>
                  <a:schemeClr val="tx1"/>
                </a:solidFill>
                <a:effectLst/>
                <a:latin typeface="+mn-lt"/>
                <a:ea typeface="+mn-ea"/>
                <a:cs typeface="+mn-cs"/>
              </a:rPr>
              <a:t> computed from different types of densely-sampled features [7]. </a:t>
            </a:r>
            <a:endParaRPr lang="en-US" dirty="0" smtClean="0"/>
          </a:p>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38</a:t>
            </a:fld>
            <a:endParaRPr lang="en-US"/>
          </a:p>
        </p:txBody>
      </p:sp>
    </p:spTree>
    <p:extLst>
      <p:ext uri="{BB962C8B-B14F-4D97-AF65-F5344CB8AC3E}">
        <p14:creationId xmlns:p14="http://schemas.microsoft.com/office/powerpoint/2010/main" val="303037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figure shows the convolutional kernels learned by the network’s two data-connected layers. The network has learned a variety of frequency- and orientation-selective kernels, as well as various col- </a:t>
            </a:r>
            <a:r>
              <a:rPr lang="en-US" sz="1200" kern="1200" dirty="0" err="1" smtClean="0">
                <a:solidFill>
                  <a:schemeClr val="tx1"/>
                </a:solidFill>
                <a:effectLst/>
                <a:latin typeface="+mn-lt"/>
                <a:ea typeface="+mn-ea"/>
                <a:cs typeface="+mn-cs"/>
              </a:rPr>
              <a:t>ored</a:t>
            </a:r>
            <a:r>
              <a:rPr lang="en-US" sz="1200" kern="1200" dirty="0" smtClean="0">
                <a:solidFill>
                  <a:schemeClr val="tx1"/>
                </a:solidFill>
                <a:effectLst/>
                <a:latin typeface="+mn-lt"/>
                <a:ea typeface="+mn-ea"/>
                <a:cs typeface="+mn-cs"/>
              </a:rPr>
              <a:t> blobs. Notice the specialization exhibited by the two GPUs, a result of the restricted </a:t>
            </a:r>
            <a:r>
              <a:rPr lang="en-US" sz="1200" kern="1200" dirty="0" err="1" smtClean="0">
                <a:solidFill>
                  <a:schemeClr val="tx1"/>
                </a:solidFill>
                <a:effectLst/>
                <a:latin typeface="+mn-lt"/>
                <a:ea typeface="+mn-ea"/>
                <a:cs typeface="+mn-cs"/>
              </a:rPr>
              <a:t>connec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tivity</a:t>
            </a:r>
            <a:r>
              <a:rPr lang="en-US" sz="1200"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39</a:t>
            </a:fld>
            <a:endParaRPr lang="en-US"/>
          </a:p>
        </p:txBody>
      </p:sp>
    </p:spTree>
    <p:extLst>
      <p:ext uri="{BB962C8B-B14F-4D97-AF65-F5344CB8AC3E}">
        <p14:creationId xmlns:p14="http://schemas.microsoft.com/office/powerpoint/2010/main" val="857874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Another way to evaluate the network’s visual knowledge is to consider the feature activations induced by an image at the last, 4096-dimensional hidden layer. If two images produce feature activation vectors with a small Euclidean separation, we can say that the higher levels of the neural network consider them to be similar. Figure 4 shows five images from the test set and the six images from the training set that are most similar to each of them according to this measure. Notice that at the pixel level, the retrieved training images are generally not close in L2 to the query images in the first column. For example, the retrieved dogs and elephants appear in a variety of poses. </a:t>
            </a:r>
            <a:endParaRPr lang="en-US" dirty="0" smtClean="0"/>
          </a:p>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40</a:t>
            </a:fld>
            <a:endParaRPr lang="en-US"/>
          </a:p>
        </p:txBody>
      </p:sp>
    </p:spTree>
    <p:extLst>
      <p:ext uri="{BB962C8B-B14F-4D97-AF65-F5344CB8AC3E}">
        <p14:creationId xmlns:p14="http://schemas.microsoft.com/office/powerpoint/2010/main" val="489476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seen how to use CNNs for OCR, and Object Classification. Another hallmark task for computer vision is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42</a:t>
            </a:fld>
            <a:endParaRPr lang="en-US"/>
          </a:p>
        </p:txBody>
      </p:sp>
    </p:spTree>
    <p:extLst>
      <p:ext uri="{BB962C8B-B14F-4D97-AF65-F5344CB8AC3E}">
        <p14:creationId xmlns:p14="http://schemas.microsoft.com/office/powerpoint/2010/main" val="16292142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ImageNet</a:t>
            </a:r>
            <a:r>
              <a:rPr lang="en-US" dirty="0" smtClean="0"/>
              <a:t> CNN is the</a:t>
            </a:r>
            <a:r>
              <a:rPr lang="en-US" baseline="0" dirty="0" smtClean="0"/>
              <a:t> </a:t>
            </a:r>
            <a:r>
              <a:rPr lang="en-US" baseline="0" dirty="0" err="1" smtClean="0"/>
              <a:t>Caffe</a:t>
            </a:r>
            <a:r>
              <a:rPr lang="en-US" baseline="0" dirty="0" smtClean="0"/>
              <a:t> reference net CNN ( </a:t>
            </a:r>
            <a:r>
              <a:rPr lang="en-US" baseline="0" dirty="0" err="1" smtClean="0"/>
              <a:t>AlexNet</a:t>
            </a:r>
            <a:r>
              <a:rPr lang="en-US" baseline="0" dirty="0" smtClean="0"/>
              <a:t> CNN with normalization and pooling layer swapped) trained on </a:t>
            </a:r>
            <a:r>
              <a:rPr lang="en-US" baseline="0" dirty="0" err="1" smtClean="0"/>
              <a:t>ImageNet</a:t>
            </a:r>
            <a:r>
              <a:rPr lang="en-US" baseline="0" dirty="0" smtClean="0"/>
              <a:t>. </a:t>
            </a:r>
          </a:p>
          <a:p>
            <a:r>
              <a:rPr lang="en-US" baseline="0" dirty="0" smtClean="0"/>
              <a:t>Then you took the fc7 ( last fully connected layer) and what you get is a vector of length 4096, you take that as a feature and learn a simple classifier like SVM.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45</a:t>
            </a:fld>
            <a:endParaRPr lang="en-US"/>
          </a:p>
        </p:txBody>
      </p:sp>
    </p:spTree>
    <p:extLst>
      <p:ext uri="{BB962C8B-B14F-4D97-AF65-F5344CB8AC3E}">
        <p14:creationId xmlns:p14="http://schemas.microsoft.com/office/powerpoint/2010/main" val="1754596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more exhaustive evaluation on the other benchmarks. You can see that the purple dotted line ( places CNN) beats all the other methods by a significant margin. </a:t>
            </a:r>
          </a:p>
          <a:p>
            <a:endParaRPr lang="en-US" baseline="0" dirty="0" smtClean="0"/>
          </a:p>
          <a:p>
            <a:r>
              <a:rPr lang="en-US" baseline="0" dirty="0" smtClean="0"/>
              <a:t>The last 6 lines correspond to classifiers using hand-designed features such as Dense SIFT, </a:t>
            </a:r>
            <a:r>
              <a:rPr lang="en-US" baseline="0" dirty="0" err="1" smtClean="0"/>
              <a:t>texton</a:t>
            </a:r>
            <a:r>
              <a:rPr lang="en-US" baseline="0" dirty="0" smtClean="0"/>
              <a:t>, GIST etc.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46</a:t>
            </a:fld>
            <a:endParaRPr lang="en-US"/>
          </a:p>
        </p:txBody>
      </p:sp>
    </p:spTree>
    <p:extLst>
      <p:ext uri="{BB962C8B-B14F-4D97-AF65-F5344CB8AC3E}">
        <p14:creationId xmlns:p14="http://schemas.microsoft.com/office/powerpoint/2010/main" val="1639390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paper shows that if you train</a:t>
            </a:r>
            <a:r>
              <a:rPr lang="en-US" baseline="0" dirty="0" smtClean="0"/>
              <a:t> a CNN for the task of scene classification, then object detectors will also emerge inside a CNN, and therefore you can use such a CNN for scene classification and object localization in one forward pass.</a:t>
            </a:r>
          </a:p>
          <a:p>
            <a:r>
              <a:rPr lang="en-US" dirty="0" smtClean="0"/>
              <a:t>Importantly, the emergence of object detectors inside the CNN suggests that a single network can support recognition at several levels of abstraction (e.g., edges, texture, objects, and scenes) without needing multiple outputs or a collection of networks.</a:t>
            </a:r>
          </a:p>
          <a:p>
            <a:endParaRPr lang="en-US" dirty="0" smtClean="0"/>
          </a:p>
          <a:p>
            <a:r>
              <a:rPr lang="en-US" dirty="0" smtClean="0"/>
              <a:t>A number of works have focused on understanding the representation learned by CNNs</a:t>
            </a:r>
            <a:r>
              <a:rPr lang="en-US" baseline="0" dirty="0" smtClean="0"/>
              <a:t> which we will read about later in the course. </a:t>
            </a:r>
            <a:r>
              <a:rPr lang="en-US" dirty="0" smtClean="0"/>
              <a:t>When training a CNN to distinguish different object classes, it is unclear what the underlying representation should be. Objects have often been described using part-based representations where parts can be shared across objects,.</a:t>
            </a:r>
            <a:r>
              <a:rPr lang="en-US" baseline="0" dirty="0" smtClean="0"/>
              <a:t> However what those parts should be is unclear. </a:t>
            </a:r>
          </a:p>
          <a:p>
            <a:endParaRPr lang="en-US" baseline="0" dirty="0" smtClean="0"/>
          </a:p>
          <a:p>
            <a:r>
              <a:rPr lang="en-US" dirty="0" smtClean="0"/>
              <a:t>For a face, these parts may be eye,</a:t>
            </a:r>
            <a:r>
              <a:rPr lang="en-US" baseline="0" dirty="0" smtClean="0"/>
              <a:t> nose etc. But these are functional parts with words associated with it, for visual recognition, the object parts that matter might be different.</a:t>
            </a:r>
          </a:p>
          <a:p>
            <a:endParaRPr lang="en-US" baseline="0" dirty="0" smtClean="0"/>
          </a:p>
          <a:p>
            <a:r>
              <a:rPr lang="en-US" baseline="0" dirty="0" smtClean="0"/>
              <a:t>In case of scenes, it is a little more clearer</a:t>
            </a:r>
          </a:p>
          <a:p>
            <a:r>
              <a:rPr lang="en-US" dirty="0" smtClean="0"/>
              <a:t>Scene categories are defined by the objects they contain and, to some extent, by the spatial configuration of those objects. For instance, the important parts of a bedroom are the bed, a side table, a lamp, a cabinet, as well as the walls, floor and ceiling. Objects represent therefore a distributed code for scenes</a:t>
            </a:r>
          </a:p>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47</a:t>
            </a:fld>
            <a:endParaRPr lang="en-US"/>
          </a:p>
        </p:txBody>
      </p:sp>
    </p:spTree>
    <p:extLst>
      <p:ext uri="{BB962C8B-B14F-4D97-AF65-F5344CB8AC3E}">
        <p14:creationId xmlns:p14="http://schemas.microsoft.com/office/powerpoint/2010/main" val="143378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given an image that is correctly classified by the network, we want to simplify this image such that it keeps as little visual information as possible while still having a high classification score for the same category. </a:t>
            </a:r>
          </a:p>
          <a:p>
            <a:r>
              <a:rPr lang="en-US" dirty="0" smtClean="0"/>
              <a:t>This led to some interesting observations: for bedrooms, the minimal representations retained the bed in 87% of the cases. Other objects kept in bedrooms were wall (28%) and window (21%).</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48</a:t>
            </a:fld>
            <a:endParaRPr lang="en-US"/>
          </a:p>
        </p:txBody>
      </p:sp>
    </p:spTree>
    <p:extLst>
      <p:ext uri="{BB962C8B-B14F-4D97-AF65-F5344CB8AC3E}">
        <p14:creationId xmlns:p14="http://schemas.microsoft.com/office/powerpoint/2010/main" val="9505466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input, we use an image set of 200k images with a roughly equal distribution of scenes and objects (similar to Sec. 2). Then, we select the top K images with the highest activations for the given unit.</a:t>
            </a:r>
          </a:p>
          <a:p>
            <a:r>
              <a:rPr lang="en-US" dirty="0" smtClean="0"/>
              <a:t>For each of the K images, we now want to identify exactly which regions of the image lead to the high unit activations. To do this, we replicate each image many times with small random </a:t>
            </a:r>
            <a:r>
              <a:rPr lang="en-US" dirty="0" err="1" smtClean="0"/>
              <a:t>occluders</a:t>
            </a:r>
            <a:r>
              <a:rPr lang="en-US" dirty="0" smtClean="0"/>
              <a:t> (image patches of size 11×11) at different locations in the image. Specifically, we generate </a:t>
            </a:r>
            <a:r>
              <a:rPr lang="en-US" dirty="0" err="1" smtClean="0"/>
              <a:t>occluders</a:t>
            </a:r>
            <a:r>
              <a:rPr lang="en-US" dirty="0" smtClean="0"/>
              <a:t> in a dense grid with a stride of 3. This results in about 5000 occluded images per original image. We now feed all the occluded images into the same network and record the change in activation as compared to using the original image. If there is a large discrepancy, we know that the given patch is important and vice versa. This allows us to build a discrepancy map for each image. Finally, to consolidate the information from the K images, we center the discrepancy map around the spatial location of the unit that caused the maximum activation for the given image. Then we average the re-centered discrepancy maps to generate the final RF.</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49</a:t>
            </a:fld>
            <a:endParaRPr lang="en-US"/>
          </a:p>
        </p:txBody>
      </p:sp>
    </p:spTree>
    <p:extLst>
      <p:ext uri="{BB962C8B-B14F-4D97-AF65-F5344CB8AC3E}">
        <p14:creationId xmlns:p14="http://schemas.microsoft.com/office/powerpoint/2010/main" val="1422221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found the exact RFs of units and observed that activation regions tended to become more semantically meaningful with increasing depth of layers. In this section, our goal is to understand and quantify the precise semantics learned by each unit.</a:t>
            </a:r>
          </a:p>
          <a:p>
            <a:endParaRPr lang="en-US" dirty="0" smtClean="0"/>
          </a:p>
          <a:p>
            <a:r>
              <a:rPr lang="en-US" dirty="0" smtClean="0"/>
              <a:t>In order to do this, we ask workers on Amazon Mechanical Turk (AMT) to identify the common theme or concept that exists between the top scoring segmentations for each unit.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identify the concept, or semantic theme given by the set of 60 images e.g., car, blue, vertical lines, </a:t>
            </a:r>
            <a:r>
              <a:rPr lang="en-US" dirty="0" err="1" smtClean="0"/>
              <a:t>etc</a:t>
            </a:r>
            <a:r>
              <a:rPr lang="en-US" dirty="0" smtClean="0"/>
              <a:t>, (2) mark the set of images that do not fall into this theme, and (3) categorize the concept provided in (1) to one of 6 semantic groups ranging from low-level to high-level: simple elements and colors (e.g., horizontal lines, blue), materials and textures (e.g., wood, square grid), regions </a:t>
            </a:r>
            <a:r>
              <a:rPr lang="en-US" dirty="0" err="1" smtClean="0"/>
              <a:t>ans</a:t>
            </a:r>
            <a:r>
              <a:rPr lang="en-US" dirty="0" smtClean="0"/>
              <a:t> surfaces (e.g., road, grass), object parts (e.g., head, leg), objects (e.g., car, person), and scenes (e.g., kitchen, corridor). </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F65EC48-4A7E-A648-8E5C-19A16DD794EE}" type="slidenum">
              <a:rPr lang="en-US" smtClean="0"/>
              <a:t>50</a:t>
            </a:fld>
            <a:endParaRPr lang="en-US"/>
          </a:p>
        </p:txBody>
      </p:sp>
    </p:spTree>
    <p:extLst>
      <p:ext uri="{BB962C8B-B14F-4D97-AF65-F5344CB8AC3E}">
        <p14:creationId xmlns:p14="http://schemas.microsoft.com/office/powerpoint/2010/main" val="1188041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input</a:t>
            </a:r>
            <a:r>
              <a:rPr lang="en-US" baseline="0" dirty="0" smtClean="0"/>
              <a:t> is a 32 x 32 pixel image which is significantly larger than the largest character ( 20 x 20 pixels) centered in a 28 * 28 field. It is desirable that potentially distinctive features such as corners, stroke end points are in the center of the receptive field. </a:t>
            </a:r>
          </a:p>
          <a:p>
            <a:endParaRPr lang="en-US" dirty="0" smtClean="0"/>
          </a:p>
          <a:p>
            <a:r>
              <a:rPr lang="en-US" dirty="0" smtClean="0"/>
              <a:t>The</a:t>
            </a:r>
            <a:r>
              <a:rPr lang="en-US" baseline="0" dirty="0" smtClean="0"/>
              <a:t> image is also normalized such that black pixels correspond to 1.175, and white pixels are -0.1 which makes the image roughly zero mean and variance of 1 which helps in accelerated learning.</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5</a:t>
            </a:fld>
            <a:endParaRPr lang="en-US"/>
          </a:p>
        </p:txBody>
      </p:sp>
    </p:spTree>
    <p:extLst>
      <p:ext uri="{BB962C8B-B14F-4D97-AF65-F5344CB8AC3E}">
        <p14:creationId xmlns:p14="http://schemas.microsoft.com/office/powerpoint/2010/main" val="1332343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51</a:t>
            </a:fld>
            <a:endParaRPr lang="en-US"/>
          </a:p>
        </p:txBody>
      </p:sp>
    </p:spTree>
    <p:extLst>
      <p:ext uri="{BB962C8B-B14F-4D97-AF65-F5344CB8AC3E}">
        <p14:creationId xmlns:p14="http://schemas.microsoft.com/office/powerpoint/2010/main" val="1732138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53</a:t>
            </a:fld>
            <a:endParaRPr lang="en-US"/>
          </a:p>
        </p:txBody>
      </p:sp>
    </p:spTree>
    <p:extLst>
      <p:ext uri="{BB962C8B-B14F-4D97-AF65-F5344CB8AC3E}">
        <p14:creationId xmlns:p14="http://schemas.microsoft.com/office/powerpoint/2010/main" val="265589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objects</a:t>
            </a:r>
            <a:r>
              <a:rPr lang="en-US" baseline="0" dirty="0" smtClean="0"/>
              <a:t> emerge?</a:t>
            </a:r>
            <a:endParaRPr lang="en-US" dirty="0" smtClean="0"/>
          </a:p>
          <a:p>
            <a:r>
              <a:rPr lang="en-US" dirty="0" smtClean="0"/>
              <a:t>One possibility is that the objects that emerge in pool5 correspond to the most frequent ones in the database. Fig. 12(a) shows the sorted distribution of object counts in the SUN database which follows </a:t>
            </a:r>
            <a:r>
              <a:rPr lang="en-US" dirty="0" err="1" smtClean="0"/>
              <a:t>Zipf’s</a:t>
            </a:r>
            <a:r>
              <a:rPr lang="en-US" dirty="0" smtClean="0"/>
              <a:t> law. Fig. 12(b) shows the counts of units found in pool5 for each object class (same sorting as in Fig. 12(a)). The correlation between object frequency in the database and object frequency discovered by the units in pool5 is 0.54. Another possibility is that the objects that emerge are the objects that allow discriminating among scene categories. To measure the set of discriminant objects we used the ground truth in the SUN database to measure the classification performance achieved by each object class for scene classification. Then we count how many times each object class appears as the most informative one. This measures the number of scene categories a particular object class is the most useful for. The counts are shown in Fig. 12(c). Note the similarity between Fig. 12(b) and Fig. 12(c). The correlation is 0.84 indicating that the network is automatically identifying the most discriminative object categories to a large extent.</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56</a:t>
            </a:fld>
            <a:endParaRPr lang="en-US"/>
          </a:p>
        </p:txBody>
      </p:sp>
    </p:spTree>
    <p:extLst>
      <p:ext uri="{BB962C8B-B14F-4D97-AF65-F5344CB8AC3E}">
        <p14:creationId xmlns:p14="http://schemas.microsoft.com/office/powerpoint/2010/main" val="292576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Sheriff</a:t>
            </a:r>
            <a:r>
              <a:rPr lang="en-US" baseline="0" dirty="0" smtClean="0"/>
              <a:t>, Buzz </a:t>
            </a:r>
            <a:r>
              <a:rPr lang="en-US" baseline="0" dirty="0" err="1" smtClean="0"/>
              <a:t>Lightyaer</a:t>
            </a:r>
            <a:endParaRPr lang="en-US" baseline="0" dirty="0" smtClean="0"/>
          </a:p>
          <a:p>
            <a:endParaRPr lang="en-US" baseline="0" dirty="0" smtClean="0"/>
          </a:p>
          <a:p>
            <a:r>
              <a:rPr lang="en-US" baseline="0" dirty="0" smtClean="0"/>
              <a:t>This image nicely sums up why should we be taking this class. </a:t>
            </a:r>
            <a:r>
              <a:rPr lang="en-US" baseline="0" dirty="0" smtClean="0">
                <a:sym typeface="Wingdings"/>
              </a:rPr>
              <a:t></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57</a:t>
            </a:fld>
            <a:endParaRPr lang="en-US"/>
          </a:p>
        </p:txBody>
      </p:sp>
    </p:spTree>
    <p:extLst>
      <p:ext uri="{BB962C8B-B14F-4D97-AF65-F5344CB8AC3E}">
        <p14:creationId xmlns:p14="http://schemas.microsoft.com/office/powerpoint/2010/main" val="112035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Layer C1 is a convolution layer with 6</a:t>
            </a:r>
            <a:r>
              <a:rPr lang="en-US" baseline="0" dirty="0" smtClean="0"/>
              <a:t> feature maps. Each unit is connected to a 5x5 </a:t>
            </a:r>
            <a:r>
              <a:rPr lang="en-US" baseline="0" dirty="0" err="1" smtClean="0"/>
              <a:t>neighbourhood</a:t>
            </a:r>
            <a:r>
              <a:rPr lang="en-US" baseline="0" dirty="0" smtClean="0"/>
              <a:t> in the input layer. The size is 28 * 28 which prevents the connections from falling of the boundary. </a:t>
            </a:r>
          </a:p>
          <a:p>
            <a:r>
              <a:rPr lang="en-US" baseline="0" dirty="0" smtClean="0"/>
              <a:t>Its important to note here that the number of parameters that you need to learn in a convolution layer is really small compared to a fully connected layer. 156 instead of 4.8 M if the conv. Layer was replaced by the fully connected layer.</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6</a:t>
            </a:fld>
            <a:endParaRPr lang="en-US"/>
          </a:p>
        </p:txBody>
      </p:sp>
    </p:spTree>
    <p:extLst>
      <p:ext uri="{BB962C8B-B14F-4D97-AF65-F5344CB8AC3E}">
        <p14:creationId xmlns:p14="http://schemas.microsoft.com/office/powerpoint/2010/main" val="1968721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 sampling layer is similar</a:t>
            </a:r>
            <a:r>
              <a:rPr lang="en-US" baseline="0" dirty="0" smtClean="0"/>
              <a:t> to a max pooling layer, but </a:t>
            </a:r>
            <a:r>
              <a:rPr lang="en-US" baseline="0" dirty="0" err="1" smtClean="0"/>
              <a:t>LeNet</a:t>
            </a:r>
            <a:r>
              <a:rPr lang="en-US" baseline="0" dirty="0" smtClean="0"/>
              <a:t> used a different type of sub sampling instead of a max pool. The four inputs to a unit is averaged , multiplied by a trainable coefficient and adds a trainable bias. </a:t>
            </a:r>
            <a:endParaRPr lang="en-US" dirty="0" smtClean="0"/>
          </a:p>
          <a:p>
            <a:r>
              <a:rPr lang="en-US" dirty="0" smtClean="0"/>
              <a:t>Successive</a:t>
            </a:r>
            <a:r>
              <a:rPr lang="en-US" baseline="0" dirty="0" smtClean="0"/>
              <a:t> layers of convolutions and pooling results in increasing the number of feature maps, and decreasing the spatial resolution.</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7</a:t>
            </a:fld>
            <a:endParaRPr lang="en-US"/>
          </a:p>
        </p:txBody>
      </p:sp>
    </p:spTree>
    <p:extLst>
      <p:ext uri="{BB962C8B-B14F-4D97-AF65-F5344CB8AC3E}">
        <p14:creationId xmlns:p14="http://schemas.microsoft.com/office/powerpoint/2010/main" val="1918392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convolution layer is a little different from C1 because each unit in C3 is connected to several feature maps of S2. Note that there is some structure to how the connections are formed. From 0-6, you have groups of 3 being connected. Then you have four and finally you have all the connections.</a:t>
            </a:r>
          </a:p>
          <a:p>
            <a:endParaRPr lang="en-US" baseline="0" dirty="0" smtClean="0"/>
          </a:p>
          <a:p>
            <a:r>
              <a:rPr lang="en-US" baseline="0" dirty="0" smtClean="0"/>
              <a:t>Why not connect every feature map in C3 to every feature map in S2 – two reasons, first you want the number of parameters to be reasonable. </a:t>
            </a:r>
          </a:p>
          <a:p>
            <a:r>
              <a:rPr lang="en-US" baseline="0" dirty="0" smtClean="0"/>
              <a:t>Secondly, it breaks the symmetry of a </a:t>
            </a:r>
            <a:r>
              <a:rPr lang="en-US" baseline="0" dirty="0" err="1" smtClean="0"/>
              <a:t>fulyl</a:t>
            </a:r>
            <a:r>
              <a:rPr lang="en-US" baseline="0" dirty="0" smtClean="0"/>
              <a:t> connected layer. The feature maps are forced to calculate different ( but complementary) features because they get different input.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8</a:t>
            </a:fld>
            <a:endParaRPr lang="en-US"/>
          </a:p>
        </p:txBody>
      </p:sp>
    </p:spTree>
    <p:extLst>
      <p:ext uri="{BB962C8B-B14F-4D97-AF65-F5344CB8AC3E}">
        <p14:creationId xmlns:p14="http://schemas.microsoft.com/office/powerpoint/2010/main" val="1775257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10</a:t>
            </a:fld>
            <a:endParaRPr lang="en-US"/>
          </a:p>
        </p:txBody>
      </p:sp>
    </p:spTree>
    <p:extLst>
      <p:ext uri="{BB962C8B-B14F-4D97-AF65-F5344CB8AC3E}">
        <p14:creationId xmlns:p14="http://schemas.microsoft.com/office/powerpoint/2010/main" val="87756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Euclidean</a:t>
            </a:r>
            <a:r>
              <a:rPr lang="en-US" baseline="0" dirty="0" smtClean="0"/>
              <a:t> </a:t>
            </a:r>
            <a:r>
              <a:rPr lang="en-US" dirty="0" smtClean="0"/>
              <a:t>Radial</a:t>
            </a:r>
            <a:r>
              <a:rPr lang="en-US" baseline="0" dirty="0" smtClean="0"/>
              <a:t> Basis Function ( Which essentially computes the difference between output vector and the parameter vector which is designed by hand. Most people use </a:t>
            </a:r>
            <a:endParaRPr lang="en-US" dirty="0"/>
          </a:p>
        </p:txBody>
      </p:sp>
      <p:sp>
        <p:nvSpPr>
          <p:cNvPr id="4" name="Slide Number Placeholder 3"/>
          <p:cNvSpPr>
            <a:spLocks noGrp="1"/>
          </p:cNvSpPr>
          <p:nvPr>
            <p:ph type="sldNum" sz="quarter" idx="10"/>
          </p:nvPr>
        </p:nvSpPr>
        <p:spPr/>
        <p:txBody>
          <a:bodyPr/>
          <a:lstStyle/>
          <a:p>
            <a:fld id="{DF65EC48-4A7E-A648-8E5C-19A16DD794EE}" type="slidenum">
              <a:rPr lang="en-US" smtClean="0"/>
              <a:t>11</a:t>
            </a:fld>
            <a:endParaRPr lang="en-US"/>
          </a:p>
        </p:txBody>
      </p:sp>
    </p:spTree>
    <p:extLst>
      <p:ext uri="{BB962C8B-B14F-4D97-AF65-F5344CB8AC3E}">
        <p14:creationId xmlns:p14="http://schemas.microsoft.com/office/powerpoint/2010/main" val="105818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D61AC7D-94DD-F24A-B2EC-C3D976333DCD}" type="datetimeFigureOut">
              <a:rPr lang="en-US" smtClean="0"/>
              <a:t>9/6/15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3015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61AC7D-94DD-F24A-B2EC-C3D976333DCD}" type="datetimeFigureOut">
              <a:rPr lang="en-US" smtClean="0"/>
              <a:t>9/6/15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153457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61AC7D-94DD-F24A-B2EC-C3D976333DCD}" type="datetimeFigureOut">
              <a:rPr lang="en-US" smtClean="0"/>
              <a:t>9/6/15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372904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61AC7D-94DD-F24A-B2EC-C3D976333DCD}" type="datetimeFigureOut">
              <a:rPr lang="en-US" smtClean="0"/>
              <a:t>9/6/15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211064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61AC7D-94DD-F24A-B2EC-C3D976333DCD}" type="datetimeFigureOut">
              <a:rPr lang="en-US" smtClean="0"/>
              <a:t>9/6/15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148718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D61AC7D-94DD-F24A-B2EC-C3D976333DCD}" type="datetimeFigureOut">
              <a:rPr lang="en-US" smtClean="0"/>
              <a:t>9/6/15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476512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61AC7D-94DD-F24A-B2EC-C3D976333DCD}" type="datetimeFigureOut">
              <a:rPr lang="en-US" smtClean="0"/>
              <a:t>9/6/15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784244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D61AC7D-94DD-F24A-B2EC-C3D976333DCD}" type="datetimeFigureOut">
              <a:rPr lang="en-US" smtClean="0"/>
              <a:t>9/6/15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1688371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61AC7D-94DD-F24A-B2EC-C3D976333DCD}" type="datetimeFigureOut">
              <a:rPr lang="en-US" smtClean="0"/>
              <a:t>9/6/15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175857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61AC7D-94DD-F24A-B2EC-C3D976333DCD}" type="datetimeFigureOut">
              <a:rPr lang="en-US" smtClean="0"/>
              <a:t>9/6/15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542053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61AC7D-94DD-F24A-B2EC-C3D976333DCD}" type="datetimeFigureOut">
              <a:rPr lang="en-US" smtClean="0"/>
              <a:t>9/6/15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7898E4-EA17-F74B-8AA1-B9931ECAB012}" type="slidenum">
              <a:rPr lang="en-US" smtClean="0"/>
              <a:t>‹#›</a:t>
            </a:fld>
            <a:endParaRPr lang="en-US"/>
          </a:p>
        </p:txBody>
      </p:sp>
    </p:spTree>
    <p:extLst>
      <p:ext uri="{BB962C8B-B14F-4D97-AF65-F5344CB8AC3E}">
        <p14:creationId xmlns:p14="http://schemas.microsoft.com/office/powerpoint/2010/main" val="6650228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61AC7D-94DD-F24A-B2EC-C3D976333DCD}" type="datetimeFigureOut">
              <a:rPr lang="en-US" smtClean="0"/>
              <a:t>9/6/15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898E4-EA17-F74B-8AA1-B9931ECAB012}" type="slidenum">
              <a:rPr lang="en-US" smtClean="0"/>
              <a:t>‹#›</a:t>
            </a:fld>
            <a:endParaRPr lang="en-US"/>
          </a:p>
        </p:txBody>
      </p:sp>
    </p:spTree>
    <p:extLst>
      <p:ext uri="{BB962C8B-B14F-4D97-AF65-F5344CB8AC3E}">
        <p14:creationId xmlns:p14="http://schemas.microsoft.com/office/powerpoint/2010/main" val="11797314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hyperlink" Target="http://image-net.org/"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github.com/BVLC/caffe/blob/master/models/bvlc_alexnet/deploy.prototx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gif"/></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loudcv.org/classif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hyperlink" Target="https://plus.google.com/+YannLeCunPhD/posts/JBBFfv2XgWM" TargetMode="External"/><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774" y="1699022"/>
            <a:ext cx="8323118" cy="1790700"/>
          </a:xfrm>
        </p:spPr>
        <p:txBody>
          <a:bodyPr>
            <a:normAutofit fontScale="90000"/>
          </a:bodyPr>
          <a:lstStyle/>
          <a:p>
            <a:r>
              <a:rPr lang="en-US" dirty="0" smtClean="0"/>
              <a:t>Convolutional Neural Networks</a:t>
            </a:r>
            <a:br>
              <a:rPr lang="en-US" dirty="0" smtClean="0"/>
            </a:br>
            <a:r>
              <a:rPr lang="en-US" sz="3300" dirty="0"/>
              <a:t>(Application in Object and Scene Recognition)</a:t>
            </a:r>
          </a:p>
        </p:txBody>
      </p:sp>
      <p:sp>
        <p:nvSpPr>
          <p:cNvPr id="3" name="Subtitle 2"/>
          <p:cNvSpPr>
            <a:spLocks noGrp="1"/>
          </p:cNvSpPr>
          <p:nvPr>
            <p:ph type="subTitle" idx="1"/>
          </p:nvPr>
        </p:nvSpPr>
        <p:spPr>
          <a:xfrm>
            <a:off x="1143000" y="4483677"/>
            <a:ext cx="6858000" cy="1257300"/>
          </a:xfrm>
        </p:spPr>
        <p:txBody>
          <a:bodyPr>
            <a:normAutofit lnSpcReduction="10000"/>
          </a:bodyPr>
          <a:lstStyle/>
          <a:p>
            <a:r>
              <a:rPr lang="en-US" dirty="0" smtClean="0"/>
              <a:t>Harsh Agrawal</a:t>
            </a:r>
          </a:p>
          <a:p>
            <a:r>
              <a:rPr lang="en-US" dirty="0" smtClean="0"/>
              <a:t>(Sept 8</a:t>
            </a:r>
            <a:r>
              <a:rPr lang="en-US" baseline="30000" dirty="0" smtClean="0"/>
              <a:t>th</a:t>
            </a:r>
            <a:r>
              <a:rPr lang="en-US" dirty="0" smtClean="0"/>
              <a:t>, 2015)</a:t>
            </a:r>
          </a:p>
          <a:p>
            <a:r>
              <a:rPr lang="en-US" dirty="0" smtClean="0"/>
              <a:t>ECE: 6504, Deep Learning For Perception</a:t>
            </a:r>
            <a:endParaRPr lang="en-US" dirty="0"/>
          </a:p>
        </p:txBody>
      </p:sp>
    </p:spTree>
    <p:extLst>
      <p:ext uri="{BB962C8B-B14F-4D97-AF65-F5344CB8AC3E}">
        <p14:creationId xmlns:p14="http://schemas.microsoft.com/office/powerpoint/2010/main" val="1786444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965"/>
            <a:ext cx="7886700" cy="517464"/>
          </a:xfrm>
        </p:spPr>
        <p:txBody>
          <a:bodyPr>
            <a:normAutofit fontScale="90000"/>
          </a:bodyPr>
          <a:lstStyle/>
          <a:p>
            <a:r>
              <a:rPr lang="en-US" dirty="0" err="1" smtClean="0"/>
              <a:t>LeNet</a:t>
            </a:r>
            <a:r>
              <a:rPr lang="en-US" dirty="0" smtClean="0"/>
              <a:t> 5, Layer C5</a:t>
            </a:r>
            <a:endParaRPr lang="en-US" dirty="0"/>
          </a:p>
        </p:txBody>
      </p:sp>
      <p:sp>
        <p:nvSpPr>
          <p:cNvPr id="3" name="Content Placeholder 2"/>
          <p:cNvSpPr>
            <a:spLocks noGrp="1"/>
          </p:cNvSpPr>
          <p:nvPr>
            <p:ph idx="1"/>
          </p:nvPr>
        </p:nvSpPr>
        <p:spPr>
          <a:xfrm>
            <a:off x="628650" y="3489984"/>
            <a:ext cx="7886700" cy="2999780"/>
          </a:xfrm>
        </p:spPr>
        <p:txBody>
          <a:bodyPr>
            <a:noAutofit/>
          </a:bodyPr>
          <a:lstStyle/>
          <a:p>
            <a:r>
              <a:rPr lang="en-US" sz="2400" dirty="0"/>
              <a:t>C5: </a:t>
            </a:r>
            <a:r>
              <a:rPr lang="en-US" sz="2400" dirty="0" smtClean="0"/>
              <a:t>Fully connected layer with </a:t>
            </a:r>
            <a:r>
              <a:rPr lang="en-US" sz="2400" dirty="0"/>
              <a:t>120 feature maps of size </a:t>
            </a:r>
            <a:r>
              <a:rPr lang="en-US" sz="2400" dirty="0" smtClean="0"/>
              <a:t>1x1</a:t>
            </a:r>
          </a:p>
          <a:p>
            <a:r>
              <a:rPr lang="en-US" sz="2400" dirty="0" smtClean="0"/>
              <a:t> Each </a:t>
            </a:r>
            <a:r>
              <a:rPr lang="en-US" sz="2400" dirty="0"/>
              <a:t>unit in C5 is connected to all 16 5x5 receptive fields in </a:t>
            </a:r>
            <a:r>
              <a:rPr lang="en-US" sz="2400" dirty="0" smtClean="0"/>
              <a:t>S4</a:t>
            </a:r>
          </a:p>
          <a:p>
            <a:r>
              <a:rPr lang="en-US" sz="2400" dirty="0" smtClean="0"/>
              <a:t>Layer </a:t>
            </a:r>
            <a:r>
              <a:rPr lang="en-US" sz="2400" dirty="0"/>
              <a:t>C5: 120*(16*25+1) = 48120 trainable parameters and connections (Fully connected</a:t>
            </a:r>
            <a:r>
              <a:rPr lang="en-US" sz="2400" dirty="0" smtClean="0"/>
              <a:t>)</a:t>
            </a:r>
          </a:p>
        </p:txBody>
      </p:sp>
      <p:pic>
        <p:nvPicPr>
          <p:cNvPr id="4" name="Picture 3"/>
          <p:cNvPicPr>
            <a:picLocks noChangeAspect="1"/>
          </p:cNvPicPr>
          <p:nvPr/>
        </p:nvPicPr>
        <p:blipFill>
          <a:blip r:embed="rId3"/>
          <a:stretch>
            <a:fillRect/>
          </a:stretch>
        </p:blipFill>
        <p:spPr>
          <a:xfrm>
            <a:off x="815487" y="902970"/>
            <a:ext cx="7513025" cy="2474473"/>
          </a:xfrm>
          <a:prstGeom prst="rect">
            <a:avLst/>
          </a:prstGeom>
        </p:spPr>
      </p:pic>
      <p:sp>
        <p:nvSpPr>
          <p:cNvPr id="5" name="TextBox 4"/>
          <p:cNvSpPr txBox="1"/>
          <p:nvPr/>
        </p:nvSpPr>
        <p:spPr>
          <a:xfrm>
            <a:off x="2757595" y="6473565"/>
            <a:ext cx="2338461" cy="300082"/>
          </a:xfrm>
          <a:prstGeom prst="rect">
            <a:avLst/>
          </a:prstGeom>
          <a:noFill/>
        </p:spPr>
        <p:txBody>
          <a:bodyPr wrap="none" rtlCol="0">
            <a:spAutoFit/>
          </a:bodyPr>
          <a:lstStyle/>
          <a:p>
            <a:r>
              <a:rPr lang="en-US" sz="1350" dirty="0"/>
              <a:t>Slide Credits</a:t>
            </a:r>
            <a:r>
              <a:rPr lang="en-US" sz="1350" dirty="0" smtClean="0"/>
              <a:t>: </a:t>
            </a:r>
            <a:r>
              <a:rPr lang="en-US" sz="1350" dirty="0" err="1" smtClean="0"/>
              <a:t>Aarti</a:t>
            </a:r>
            <a:r>
              <a:rPr lang="en-US" sz="1350" dirty="0" smtClean="0"/>
              <a:t> Singh, CMU</a:t>
            </a:r>
            <a:endParaRPr lang="en-US" sz="1350" dirty="0"/>
          </a:p>
        </p:txBody>
      </p:sp>
    </p:spTree>
    <p:extLst>
      <p:ext uri="{BB962C8B-B14F-4D97-AF65-F5344CB8AC3E}">
        <p14:creationId xmlns:p14="http://schemas.microsoft.com/office/powerpoint/2010/main" val="18377481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965"/>
            <a:ext cx="7886700" cy="517464"/>
          </a:xfrm>
        </p:spPr>
        <p:txBody>
          <a:bodyPr>
            <a:normAutofit fontScale="90000"/>
          </a:bodyPr>
          <a:lstStyle/>
          <a:p>
            <a:r>
              <a:rPr lang="en-US" dirty="0" err="1" smtClean="0"/>
              <a:t>LeNet</a:t>
            </a:r>
            <a:r>
              <a:rPr lang="en-US" dirty="0" smtClean="0"/>
              <a:t> 5, Layer F6</a:t>
            </a:r>
            <a:endParaRPr lang="en-US" dirty="0"/>
          </a:p>
        </p:txBody>
      </p:sp>
      <p:sp>
        <p:nvSpPr>
          <p:cNvPr id="3" name="Content Placeholder 2"/>
          <p:cNvSpPr>
            <a:spLocks noGrp="1"/>
          </p:cNvSpPr>
          <p:nvPr>
            <p:ph idx="1"/>
          </p:nvPr>
        </p:nvSpPr>
        <p:spPr>
          <a:xfrm>
            <a:off x="815487" y="3489984"/>
            <a:ext cx="7886700" cy="2999780"/>
          </a:xfrm>
        </p:spPr>
        <p:txBody>
          <a:bodyPr>
            <a:noAutofit/>
          </a:bodyPr>
          <a:lstStyle/>
          <a:p>
            <a:r>
              <a:rPr lang="en-US" sz="2400" dirty="0"/>
              <a:t>Layer F6: 84 fully connected units. 84*(120+1)=10164 trainable parameters and connections. </a:t>
            </a:r>
            <a:endParaRPr lang="en-US" sz="2400" dirty="0" smtClean="0"/>
          </a:p>
          <a:p>
            <a:r>
              <a:rPr lang="en-US" sz="2400" dirty="0" smtClean="0"/>
              <a:t>Output </a:t>
            </a:r>
            <a:r>
              <a:rPr lang="en-US" sz="2400" dirty="0"/>
              <a:t>layer: 10RBF (One for each digit) 84=7x12, stylized image </a:t>
            </a:r>
          </a:p>
          <a:p>
            <a:r>
              <a:rPr lang="en-US" sz="2400" dirty="0"/>
              <a:t>Weight update: </a:t>
            </a:r>
            <a:r>
              <a:rPr lang="en-US" sz="2400" dirty="0" err="1"/>
              <a:t>Backpropagation</a:t>
            </a:r>
            <a:endParaRPr lang="en-US" sz="2400" dirty="0"/>
          </a:p>
        </p:txBody>
      </p:sp>
      <p:pic>
        <p:nvPicPr>
          <p:cNvPr id="4" name="Picture 3"/>
          <p:cNvPicPr>
            <a:picLocks noChangeAspect="1"/>
          </p:cNvPicPr>
          <p:nvPr/>
        </p:nvPicPr>
        <p:blipFill>
          <a:blip r:embed="rId3"/>
          <a:stretch>
            <a:fillRect/>
          </a:stretch>
        </p:blipFill>
        <p:spPr>
          <a:xfrm>
            <a:off x="815487" y="902970"/>
            <a:ext cx="7513025" cy="2474473"/>
          </a:xfrm>
          <a:prstGeom prst="rect">
            <a:avLst/>
          </a:prstGeom>
        </p:spPr>
      </p:pic>
      <p:sp>
        <p:nvSpPr>
          <p:cNvPr id="5" name="TextBox 4"/>
          <p:cNvSpPr txBox="1"/>
          <p:nvPr/>
        </p:nvSpPr>
        <p:spPr>
          <a:xfrm>
            <a:off x="2757595" y="6473565"/>
            <a:ext cx="2338461" cy="300082"/>
          </a:xfrm>
          <a:prstGeom prst="rect">
            <a:avLst/>
          </a:prstGeom>
          <a:noFill/>
        </p:spPr>
        <p:txBody>
          <a:bodyPr wrap="none" rtlCol="0">
            <a:spAutoFit/>
          </a:bodyPr>
          <a:lstStyle/>
          <a:p>
            <a:r>
              <a:rPr lang="en-US" sz="1350" dirty="0"/>
              <a:t>Slide Credits</a:t>
            </a:r>
            <a:r>
              <a:rPr lang="en-US" sz="1350" dirty="0" smtClean="0"/>
              <a:t>: </a:t>
            </a:r>
            <a:r>
              <a:rPr lang="en-US" sz="1350" dirty="0" err="1" smtClean="0"/>
              <a:t>Aarti</a:t>
            </a:r>
            <a:r>
              <a:rPr lang="en-US" sz="1350" dirty="0" smtClean="0"/>
              <a:t> Singh, CMU</a:t>
            </a:r>
            <a:endParaRPr lang="en-US" sz="1350" dirty="0"/>
          </a:p>
        </p:txBody>
      </p:sp>
    </p:spTree>
    <p:extLst>
      <p:ext uri="{BB962C8B-B14F-4D97-AF65-F5344CB8AC3E}">
        <p14:creationId xmlns:p14="http://schemas.microsoft.com/office/powerpoint/2010/main" val="1486290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47748"/>
          </a:xfrm>
        </p:spPr>
        <p:txBody>
          <a:bodyPr>
            <a:normAutofit fontScale="90000"/>
          </a:bodyPr>
          <a:lstStyle/>
          <a:p>
            <a:r>
              <a:rPr lang="en-US" dirty="0" smtClean="0"/>
              <a:t>Results on MNIST Dataset</a:t>
            </a:r>
            <a:endParaRPr lang="en-US" dirty="0"/>
          </a:p>
        </p:txBody>
      </p:sp>
      <p:sp>
        <p:nvSpPr>
          <p:cNvPr id="3" name="Content Placeholder 2"/>
          <p:cNvSpPr>
            <a:spLocks noGrp="1"/>
          </p:cNvSpPr>
          <p:nvPr>
            <p:ph idx="1"/>
          </p:nvPr>
        </p:nvSpPr>
        <p:spPr/>
        <p:txBody>
          <a:bodyPr/>
          <a:lstStyle/>
          <a:p>
            <a:r>
              <a:rPr lang="en-US" dirty="0" err="1" smtClean="0"/>
              <a:t>LeNet</a:t>
            </a:r>
            <a:r>
              <a:rPr lang="en-US" dirty="0" smtClean="0"/>
              <a:t> achieves 0.8% error rate on test set.</a:t>
            </a:r>
          </a:p>
          <a:p>
            <a:r>
              <a:rPr lang="en-US" dirty="0" smtClean="0"/>
              <a:t>SVM got 1.1%, a slightly modified version known as V-SVM got 0.8% but the computation cost is very high. It is almost twice as expensive as </a:t>
            </a:r>
            <a:r>
              <a:rPr lang="en-US" dirty="0" err="1" smtClean="0"/>
              <a:t>LeNet</a:t>
            </a:r>
            <a:endParaRPr lang="en-US" dirty="0" smtClean="0"/>
          </a:p>
          <a:p>
            <a:r>
              <a:rPr lang="en-US" dirty="0" err="1" smtClean="0"/>
              <a:t>LeNet</a:t>
            </a:r>
            <a:r>
              <a:rPr lang="en-US" dirty="0" smtClean="0"/>
              <a:t> was trained for 2-3 days on CPU ( 200 </a:t>
            </a:r>
            <a:r>
              <a:rPr lang="en-US" dirty="0" err="1" smtClean="0"/>
              <a:t>Mhz</a:t>
            </a:r>
            <a:r>
              <a:rPr lang="en-US" dirty="0" smtClean="0"/>
              <a:t> processor) </a:t>
            </a:r>
          </a:p>
          <a:p>
            <a:pPr lvl="1"/>
            <a:r>
              <a:rPr lang="en-US" dirty="0" smtClean="0"/>
              <a:t>Currently it can be trained in less than 30 minutes. </a:t>
            </a:r>
          </a:p>
          <a:p>
            <a:endParaRPr lang="en-US" dirty="0"/>
          </a:p>
        </p:txBody>
      </p:sp>
    </p:spTree>
    <p:extLst>
      <p:ext uri="{BB962C8B-B14F-4D97-AF65-F5344CB8AC3E}">
        <p14:creationId xmlns:p14="http://schemas.microsoft.com/office/powerpoint/2010/main" val="412521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Task	</a:t>
            </a:r>
            <a:endParaRPr lang="en-US" dirty="0"/>
          </a:p>
        </p:txBody>
      </p:sp>
      <p:sp>
        <p:nvSpPr>
          <p:cNvPr id="5" name="Content Placeholder 4"/>
          <p:cNvSpPr>
            <a:spLocks noGrp="1"/>
          </p:cNvSpPr>
          <p:nvPr>
            <p:ph idx="1"/>
          </p:nvPr>
        </p:nvSpPr>
        <p:spPr/>
        <p:txBody>
          <a:bodyPr/>
          <a:lstStyle/>
          <a:p>
            <a:r>
              <a:rPr lang="en-US" dirty="0" smtClean="0"/>
              <a:t>The goal is to recognize objects present in an image.</a:t>
            </a:r>
            <a:endParaRPr lang="en-US" dirty="0"/>
          </a:p>
        </p:txBody>
      </p:sp>
      <p:pic>
        <p:nvPicPr>
          <p:cNvPr id="6" name="Picture 5"/>
          <p:cNvPicPr>
            <a:picLocks noChangeAspect="1"/>
          </p:cNvPicPr>
          <p:nvPr/>
        </p:nvPicPr>
        <p:blipFill>
          <a:blip r:embed="rId2"/>
          <a:stretch>
            <a:fillRect/>
          </a:stretch>
        </p:blipFill>
        <p:spPr>
          <a:xfrm>
            <a:off x="0" y="3054249"/>
            <a:ext cx="9144000" cy="2536927"/>
          </a:xfrm>
          <a:prstGeom prst="rect">
            <a:avLst/>
          </a:prstGeom>
        </p:spPr>
      </p:pic>
    </p:spTree>
    <p:extLst>
      <p:ext uri="{BB962C8B-B14F-4D97-AF65-F5344CB8AC3E}">
        <p14:creationId xmlns:p14="http://schemas.microsoft.com/office/powerpoint/2010/main" val="1561157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296" y="0"/>
            <a:ext cx="7886700" cy="1325563"/>
          </a:xfrm>
        </p:spPr>
        <p:txBody>
          <a:bodyPr/>
          <a:lstStyle/>
          <a:p>
            <a:r>
              <a:rPr lang="en-US" dirty="0" err="1" smtClean="0"/>
              <a:t>ImageNet</a:t>
            </a:r>
            <a:endParaRPr lang="en-US" dirty="0"/>
          </a:p>
        </p:txBody>
      </p:sp>
      <p:sp>
        <p:nvSpPr>
          <p:cNvPr id="3" name="Content Placeholder 2"/>
          <p:cNvSpPr>
            <a:spLocks noGrp="1"/>
          </p:cNvSpPr>
          <p:nvPr>
            <p:ph idx="1"/>
          </p:nvPr>
        </p:nvSpPr>
        <p:spPr>
          <a:xfrm>
            <a:off x="242080" y="1501827"/>
            <a:ext cx="3718267" cy="3689152"/>
          </a:xfrm>
        </p:spPr>
        <p:txBody>
          <a:bodyPr>
            <a:normAutofit/>
          </a:bodyPr>
          <a:lstStyle/>
          <a:p>
            <a:r>
              <a:rPr lang="en-US" sz="2400" dirty="0" smtClean="0"/>
              <a:t>Over 15M labeled high resolution images. </a:t>
            </a:r>
          </a:p>
          <a:p>
            <a:r>
              <a:rPr lang="en-US" sz="2400" dirty="0" smtClean="0"/>
              <a:t>Roughly 22K categories</a:t>
            </a:r>
          </a:p>
          <a:p>
            <a:r>
              <a:rPr lang="en-US" sz="2400" dirty="0" smtClean="0"/>
              <a:t>Collected from web and labeled by Amazon Mechanical Turk. </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0347" y="744709"/>
            <a:ext cx="4840166" cy="4840166"/>
          </a:xfrm>
          <a:prstGeom prst="rect">
            <a:avLst/>
          </a:prstGeom>
        </p:spPr>
      </p:pic>
      <p:sp>
        <p:nvSpPr>
          <p:cNvPr id="5" name="TextBox 4"/>
          <p:cNvSpPr txBox="1"/>
          <p:nvPr/>
        </p:nvSpPr>
        <p:spPr>
          <a:xfrm>
            <a:off x="804507" y="6555815"/>
            <a:ext cx="1650901" cy="300082"/>
          </a:xfrm>
          <a:prstGeom prst="rect">
            <a:avLst/>
          </a:prstGeom>
          <a:noFill/>
        </p:spPr>
        <p:txBody>
          <a:bodyPr wrap="none" rtlCol="0">
            <a:spAutoFit/>
          </a:bodyPr>
          <a:lstStyle/>
          <a:p>
            <a:r>
              <a:rPr lang="en-US" sz="1350" dirty="0">
                <a:hlinkClick r:id="rId4"/>
              </a:rPr>
              <a:t>http://image-</a:t>
            </a:r>
            <a:r>
              <a:rPr lang="en-US" sz="1350" dirty="0" err="1">
                <a:hlinkClick r:id="rId4"/>
              </a:rPr>
              <a:t>net.org</a:t>
            </a:r>
            <a:endParaRPr lang="en-US" sz="1350" dirty="0"/>
          </a:p>
        </p:txBody>
      </p:sp>
      <p:sp>
        <p:nvSpPr>
          <p:cNvPr id="6" name="TextBox 5"/>
          <p:cNvSpPr txBox="1"/>
          <p:nvPr/>
        </p:nvSpPr>
        <p:spPr>
          <a:xfrm>
            <a:off x="5075924" y="6555815"/>
            <a:ext cx="2437142" cy="300082"/>
          </a:xfrm>
          <a:prstGeom prst="rect">
            <a:avLst/>
          </a:prstGeom>
          <a:noFill/>
        </p:spPr>
        <p:txBody>
          <a:bodyPr wrap="none" rtlCol="0">
            <a:spAutoFit/>
          </a:bodyPr>
          <a:lstStyle/>
          <a:p>
            <a:r>
              <a:rPr lang="en-US" sz="1350" dirty="0"/>
              <a:t>Picture Credits: Andrej </a:t>
            </a:r>
            <a:r>
              <a:rPr lang="en-US" sz="1350" dirty="0" err="1"/>
              <a:t>Karpathy</a:t>
            </a:r>
            <a:endParaRPr lang="en-US" sz="1350" dirty="0"/>
          </a:p>
        </p:txBody>
      </p:sp>
    </p:spTree>
    <p:extLst>
      <p:ext uri="{BB962C8B-B14F-4D97-AF65-F5344CB8AC3E}">
        <p14:creationId xmlns:p14="http://schemas.microsoft.com/office/powerpoint/2010/main" val="1733502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336" y="277160"/>
            <a:ext cx="7886700" cy="994172"/>
          </a:xfrm>
        </p:spPr>
        <p:txBody>
          <a:bodyPr>
            <a:normAutofit fontScale="90000"/>
          </a:bodyPr>
          <a:lstStyle/>
          <a:p>
            <a:r>
              <a:rPr lang="en-US" dirty="0" err="1" smtClean="0"/>
              <a:t>ImageNet</a:t>
            </a:r>
            <a:r>
              <a:rPr lang="en-US" dirty="0" smtClean="0"/>
              <a:t> Large Scale Visual Recognition Challenge ( ILSVRC)</a:t>
            </a:r>
            <a:endParaRPr lang="en-US" dirty="0"/>
          </a:p>
        </p:txBody>
      </p:sp>
      <p:sp>
        <p:nvSpPr>
          <p:cNvPr id="3" name="Content Placeholder 2"/>
          <p:cNvSpPr>
            <a:spLocks noGrp="1"/>
          </p:cNvSpPr>
          <p:nvPr>
            <p:ph idx="1"/>
          </p:nvPr>
        </p:nvSpPr>
        <p:spPr>
          <a:xfrm>
            <a:off x="184150" y="2291239"/>
            <a:ext cx="8794750" cy="3493220"/>
          </a:xfrm>
        </p:spPr>
        <p:txBody>
          <a:bodyPr/>
          <a:lstStyle/>
          <a:p>
            <a:r>
              <a:rPr lang="en-US" dirty="0" smtClean="0"/>
              <a:t>Annual competition of image classification at large scale. </a:t>
            </a:r>
          </a:p>
          <a:p>
            <a:r>
              <a:rPr lang="en-US" dirty="0" smtClean="0"/>
              <a:t>1.2M training images in 1K categories. </a:t>
            </a:r>
          </a:p>
          <a:p>
            <a:r>
              <a:rPr lang="en-US" dirty="0" smtClean="0"/>
              <a:t>50K validation images, 150K testing images.</a:t>
            </a:r>
          </a:p>
          <a:p>
            <a:r>
              <a:rPr lang="en-US" dirty="0" smtClean="0"/>
              <a:t>Classification: make 1 (Top-1 error) /5 (Top-5 error) guesses about the image. label.</a:t>
            </a:r>
            <a:endParaRPr lang="en-US" dirty="0"/>
          </a:p>
        </p:txBody>
      </p:sp>
    </p:spTree>
    <p:extLst>
      <p:ext uri="{BB962C8B-B14F-4D97-AF65-F5344CB8AC3E}">
        <p14:creationId xmlns:p14="http://schemas.microsoft.com/office/powerpoint/2010/main" val="771089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ILSVRC</a:t>
            </a:r>
            <a:endParaRPr lang="en-US" dirty="0"/>
          </a:p>
        </p:txBody>
      </p:sp>
      <p:pic>
        <p:nvPicPr>
          <p:cNvPr id="4" name="Content Placeholder 3"/>
          <p:cNvPicPr>
            <a:picLocks noGrp="1" noChangeAspect="1"/>
          </p:cNvPicPr>
          <p:nvPr>
            <p:ph idx="1"/>
          </p:nvPr>
        </p:nvPicPr>
        <p:blipFill>
          <a:blip r:embed="rId2"/>
          <a:stretch>
            <a:fillRect/>
          </a:stretch>
        </p:blipFill>
        <p:spPr>
          <a:xfrm>
            <a:off x="1138263" y="1975632"/>
            <a:ext cx="6867474" cy="3904719"/>
          </a:xfrm>
          <a:prstGeom prst="rect">
            <a:avLst/>
          </a:prstGeom>
        </p:spPr>
      </p:pic>
      <p:sp>
        <p:nvSpPr>
          <p:cNvPr id="5" name="TextBox 4"/>
          <p:cNvSpPr txBox="1"/>
          <p:nvPr/>
        </p:nvSpPr>
        <p:spPr>
          <a:xfrm>
            <a:off x="2715065" y="6274099"/>
            <a:ext cx="3098925" cy="300082"/>
          </a:xfrm>
          <a:prstGeom prst="rect">
            <a:avLst/>
          </a:prstGeom>
          <a:noFill/>
        </p:spPr>
        <p:txBody>
          <a:bodyPr wrap="none" rtlCol="0">
            <a:spAutoFit/>
          </a:bodyPr>
          <a:lstStyle/>
          <a:p>
            <a:r>
              <a:rPr lang="en-US" sz="1350" dirty="0"/>
              <a:t>Slide Credits: CS231B, </a:t>
            </a:r>
            <a:r>
              <a:rPr lang="en-US" sz="1350"/>
              <a:t>Stanford University</a:t>
            </a:r>
            <a:endParaRPr lang="en-US" sz="1350" dirty="0"/>
          </a:p>
        </p:txBody>
      </p:sp>
    </p:spTree>
    <p:extLst>
      <p:ext uri="{BB962C8B-B14F-4D97-AF65-F5344CB8AC3E}">
        <p14:creationId xmlns:p14="http://schemas.microsoft.com/office/powerpoint/2010/main" val="171361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1152"/>
            <a:ext cx="7886700" cy="665175"/>
          </a:xfrm>
        </p:spPr>
        <p:txBody>
          <a:bodyPr>
            <a:normAutofit fontScale="90000"/>
          </a:bodyPr>
          <a:lstStyle/>
          <a:p>
            <a:r>
              <a:rPr lang="en-US" dirty="0" err="1" smtClean="0"/>
              <a:t>AlexNet</a:t>
            </a:r>
            <a:r>
              <a:rPr lang="en-US" dirty="0" smtClean="0"/>
              <a:t> (Supervision)</a:t>
            </a:r>
            <a:endParaRPr lang="en-US" dirty="0"/>
          </a:p>
        </p:txBody>
      </p:sp>
      <p:sp>
        <p:nvSpPr>
          <p:cNvPr id="3" name="Content Placeholder 2"/>
          <p:cNvSpPr>
            <a:spLocks noGrp="1"/>
          </p:cNvSpPr>
          <p:nvPr>
            <p:ph idx="1"/>
          </p:nvPr>
        </p:nvSpPr>
        <p:spPr>
          <a:xfrm>
            <a:off x="628650" y="1606355"/>
            <a:ext cx="7886700" cy="3883618"/>
          </a:xfrm>
        </p:spPr>
        <p:txBody>
          <a:bodyPr/>
          <a:lstStyle/>
          <a:p>
            <a:r>
              <a:rPr lang="en-US" dirty="0" smtClean="0"/>
              <a:t>Similar framework to LeCun’98 but, </a:t>
            </a:r>
          </a:p>
          <a:p>
            <a:r>
              <a:rPr lang="en-US" dirty="0" smtClean="0"/>
              <a:t>Bigger model (7 hidden layers, 650,000 units, 60,000,000 </a:t>
            </a:r>
            <a:r>
              <a:rPr lang="en-US" dirty="0" err="1" smtClean="0"/>
              <a:t>params</a:t>
            </a:r>
            <a:r>
              <a:rPr lang="en-US" dirty="0" smtClean="0"/>
              <a:t>) </a:t>
            </a:r>
          </a:p>
          <a:p>
            <a:r>
              <a:rPr lang="en-US" dirty="0" smtClean="0"/>
              <a:t>More data (10</a:t>
            </a:r>
            <a:r>
              <a:rPr lang="en-US" baseline="30000" dirty="0" smtClean="0"/>
              <a:t>6</a:t>
            </a:r>
            <a:r>
              <a:rPr lang="en-US" dirty="0" smtClean="0"/>
              <a:t> vs. 10</a:t>
            </a:r>
            <a:r>
              <a:rPr lang="en-US" baseline="30000" dirty="0" smtClean="0"/>
              <a:t>3</a:t>
            </a:r>
            <a:r>
              <a:rPr lang="en-US" dirty="0" smtClean="0"/>
              <a:t> images)</a:t>
            </a:r>
          </a:p>
          <a:p>
            <a:r>
              <a:rPr lang="en-US" dirty="0" smtClean="0"/>
              <a:t>GPU implementation (50x speedup over CPU)</a:t>
            </a:r>
          </a:p>
          <a:p>
            <a:r>
              <a:rPr lang="en-US" dirty="0" smtClean="0"/>
              <a:t>Trained on two GPUs for a week</a:t>
            </a:r>
          </a:p>
          <a:p>
            <a:r>
              <a:rPr lang="en-US" dirty="0" smtClean="0"/>
              <a:t>Better regularization for training (</a:t>
            </a:r>
            <a:r>
              <a:rPr lang="en-US" dirty="0" err="1" smtClean="0"/>
              <a:t>DropOut</a:t>
            </a:r>
            <a:r>
              <a:rPr lang="en-US" dirty="0" smtClean="0"/>
              <a:t>)</a:t>
            </a:r>
            <a:endParaRPr lang="en-US" dirty="0"/>
          </a:p>
        </p:txBody>
      </p:sp>
    </p:spTree>
    <p:extLst>
      <p:ext uri="{BB962C8B-B14F-4D97-AF65-F5344CB8AC3E}">
        <p14:creationId xmlns:p14="http://schemas.microsoft.com/office/powerpoint/2010/main" val="836606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29" y="534431"/>
            <a:ext cx="7886700" cy="679494"/>
          </a:xfrm>
        </p:spPr>
        <p:txBody>
          <a:bodyPr>
            <a:normAutofit fontScale="90000"/>
          </a:bodyPr>
          <a:lstStyle/>
          <a:p>
            <a:r>
              <a:rPr lang="en-US" dirty="0" smtClean="0"/>
              <a:t>Architecture – Overview</a:t>
            </a:r>
            <a:endParaRPr lang="en-US" dirty="0"/>
          </a:p>
        </p:txBody>
      </p:sp>
      <p:pic>
        <p:nvPicPr>
          <p:cNvPr id="5" name="Picture 4"/>
          <p:cNvPicPr>
            <a:picLocks noChangeAspect="1"/>
          </p:cNvPicPr>
          <p:nvPr/>
        </p:nvPicPr>
        <p:blipFill>
          <a:blip r:embed="rId2"/>
          <a:stretch>
            <a:fillRect/>
          </a:stretch>
        </p:blipFill>
        <p:spPr>
          <a:xfrm>
            <a:off x="0" y="2852661"/>
            <a:ext cx="8019662" cy="2554493"/>
          </a:xfrm>
          <a:prstGeom prst="rect">
            <a:avLst/>
          </a:prstGeom>
        </p:spPr>
      </p:pic>
      <p:cxnSp>
        <p:nvCxnSpPr>
          <p:cNvPr id="7" name="Straight Arrow Connector 6"/>
          <p:cNvCxnSpPr/>
          <p:nvPr/>
        </p:nvCxnSpPr>
        <p:spPr>
          <a:xfrm flipH="1">
            <a:off x="1270973" y="2241539"/>
            <a:ext cx="2125047" cy="6801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938111" y="2293910"/>
            <a:ext cx="1608364" cy="6277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57580" y="2293910"/>
            <a:ext cx="1187320" cy="5807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874213" y="2216239"/>
            <a:ext cx="1847462" cy="6114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629285" y="2293910"/>
            <a:ext cx="11663" cy="4744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897464" y="1886641"/>
            <a:ext cx="1800621" cy="300082"/>
          </a:xfrm>
          <a:prstGeom prst="rect">
            <a:avLst/>
          </a:prstGeom>
          <a:noFill/>
        </p:spPr>
        <p:txBody>
          <a:bodyPr wrap="none" rtlCol="0">
            <a:spAutoFit/>
          </a:bodyPr>
          <a:lstStyle/>
          <a:p>
            <a:r>
              <a:rPr lang="en-US" sz="1350" b="1" dirty="0">
                <a:solidFill>
                  <a:schemeClr val="accent1">
                    <a:lumMod val="75000"/>
                  </a:schemeClr>
                </a:solidFill>
              </a:rPr>
              <a:t>5 Convolutional Layers</a:t>
            </a:r>
          </a:p>
        </p:txBody>
      </p:sp>
      <p:sp>
        <p:nvSpPr>
          <p:cNvPr id="25" name="TextBox 24"/>
          <p:cNvSpPr txBox="1"/>
          <p:nvPr/>
        </p:nvSpPr>
        <p:spPr>
          <a:xfrm>
            <a:off x="6397994" y="5555905"/>
            <a:ext cx="1945213" cy="300082"/>
          </a:xfrm>
          <a:prstGeom prst="rect">
            <a:avLst/>
          </a:prstGeom>
          <a:noFill/>
        </p:spPr>
        <p:txBody>
          <a:bodyPr wrap="none" rtlCol="0">
            <a:spAutoFit/>
          </a:bodyPr>
          <a:lstStyle/>
          <a:p>
            <a:r>
              <a:rPr lang="en-US" sz="1350" b="1" dirty="0">
                <a:solidFill>
                  <a:schemeClr val="accent1">
                    <a:lumMod val="75000"/>
                  </a:schemeClr>
                </a:solidFill>
              </a:rPr>
              <a:t>3 Fully Connected Layers</a:t>
            </a:r>
          </a:p>
        </p:txBody>
      </p:sp>
      <p:cxnSp>
        <p:nvCxnSpPr>
          <p:cNvPr id="26" name="Straight Arrow Connector 25"/>
          <p:cNvCxnSpPr/>
          <p:nvPr/>
        </p:nvCxnSpPr>
        <p:spPr>
          <a:xfrm flipH="1" flipV="1">
            <a:off x="6926568" y="5007040"/>
            <a:ext cx="277897" cy="5488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7346907" y="5007040"/>
            <a:ext cx="63608" cy="54886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480623" y="4748116"/>
            <a:ext cx="322102" cy="8077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7899710" y="4216270"/>
            <a:ext cx="504839"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8295820" y="3973897"/>
            <a:ext cx="865878" cy="507831"/>
          </a:xfrm>
          <a:prstGeom prst="rect">
            <a:avLst/>
          </a:prstGeom>
          <a:noFill/>
        </p:spPr>
        <p:txBody>
          <a:bodyPr wrap="none" rtlCol="0">
            <a:spAutoFit/>
          </a:bodyPr>
          <a:lstStyle/>
          <a:p>
            <a:r>
              <a:rPr lang="en-US" sz="1350" b="1">
                <a:solidFill>
                  <a:schemeClr val="accent1">
                    <a:lumMod val="75000"/>
                  </a:schemeClr>
                </a:solidFill>
              </a:rPr>
              <a:t>1000 way</a:t>
            </a:r>
            <a:endParaRPr lang="en-US" sz="1350" b="1" dirty="0">
              <a:solidFill>
                <a:schemeClr val="accent1">
                  <a:lumMod val="75000"/>
                </a:schemeClr>
              </a:solidFill>
            </a:endParaRPr>
          </a:p>
          <a:p>
            <a:r>
              <a:rPr lang="en-US" sz="1350" b="1" dirty="0" err="1">
                <a:solidFill>
                  <a:schemeClr val="accent1">
                    <a:lumMod val="75000"/>
                  </a:schemeClr>
                </a:solidFill>
              </a:rPr>
              <a:t>softmax</a:t>
            </a:r>
            <a:endParaRPr lang="en-US" sz="1350" b="1" dirty="0">
              <a:solidFill>
                <a:schemeClr val="accent1">
                  <a:lumMod val="75000"/>
                </a:schemeClr>
              </a:solidFill>
            </a:endParaRPr>
          </a:p>
        </p:txBody>
      </p:sp>
    </p:spTree>
    <p:extLst>
      <p:ext uri="{BB962C8B-B14F-4D97-AF65-F5344CB8AC3E}">
        <p14:creationId xmlns:p14="http://schemas.microsoft.com/office/powerpoint/2010/main" val="1729245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849" y="915778"/>
            <a:ext cx="7886700" cy="361889"/>
          </a:xfrm>
        </p:spPr>
        <p:txBody>
          <a:bodyPr>
            <a:normAutofit fontScale="90000"/>
          </a:bodyPr>
          <a:lstStyle/>
          <a:p>
            <a:r>
              <a:rPr lang="en-US" dirty="0" smtClean="0"/>
              <a:t>Architecture - Overview</a:t>
            </a:r>
            <a:endParaRPr lang="en-US" dirty="0"/>
          </a:p>
        </p:txBody>
      </p:sp>
      <p:sp>
        <p:nvSpPr>
          <p:cNvPr id="66" name="Cube 65"/>
          <p:cNvSpPr/>
          <p:nvPr/>
        </p:nvSpPr>
        <p:spPr>
          <a:xfrm>
            <a:off x="1867186" y="4652148"/>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5" name="Cube 64"/>
          <p:cNvSpPr/>
          <p:nvPr/>
        </p:nvSpPr>
        <p:spPr>
          <a:xfrm>
            <a:off x="2941726" y="4941546"/>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4" name="Cube 63"/>
          <p:cNvSpPr/>
          <p:nvPr/>
        </p:nvSpPr>
        <p:spPr>
          <a:xfrm>
            <a:off x="3181406" y="4388515"/>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Cube 62"/>
          <p:cNvSpPr/>
          <p:nvPr/>
        </p:nvSpPr>
        <p:spPr>
          <a:xfrm>
            <a:off x="1946518" y="2985174"/>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1" name="Cube 60"/>
          <p:cNvSpPr/>
          <p:nvPr/>
        </p:nvSpPr>
        <p:spPr>
          <a:xfrm>
            <a:off x="2932807" y="3248200"/>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2" name="Cube 61"/>
          <p:cNvSpPr/>
          <p:nvPr/>
        </p:nvSpPr>
        <p:spPr>
          <a:xfrm>
            <a:off x="3193628" y="2731975"/>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0" name="Cube 59"/>
          <p:cNvSpPr/>
          <p:nvPr/>
        </p:nvSpPr>
        <p:spPr>
          <a:xfrm>
            <a:off x="4232785" y="4651017"/>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9" name="Cube 58"/>
          <p:cNvSpPr/>
          <p:nvPr/>
        </p:nvSpPr>
        <p:spPr>
          <a:xfrm>
            <a:off x="4377413" y="2972952"/>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8" name="Cube 57"/>
          <p:cNvSpPr/>
          <p:nvPr/>
        </p:nvSpPr>
        <p:spPr>
          <a:xfrm>
            <a:off x="5408233" y="4677498"/>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6" name="Cube 55"/>
          <p:cNvSpPr/>
          <p:nvPr/>
        </p:nvSpPr>
        <p:spPr>
          <a:xfrm>
            <a:off x="5408233" y="2991520"/>
            <a:ext cx="262475" cy="488638"/>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Cube 18"/>
          <p:cNvSpPr/>
          <p:nvPr/>
        </p:nvSpPr>
        <p:spPr>
          <a:xfrm>
            <a:off x="532874" y="4425495"/>
            <a:ext cx="213762" cy="436345"/>
          </a:xfrm>
          <a:prstGeom prst="cube">
            <a:avLst>
              <a:gd name="adj" fmla="val 72708"/>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Cube 19"/>
          <p:cNvSpPr/>
          <p:nvPr/>
        </p:nvSpPr>
        <p:spPr>
          <a:xfrm>
            <a:off x="868481" y="3295552"/>
            <a:ext cx="213762" cy="436345"/>
          </a:xfrm>
          <a:prstGeom prst="cube">
            <a:avLst>
              <a:gd name="adj" fmla="val 72708"/>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Rectangle 5"/>
          <p:cNvSpPr/>
          <p:nvPr/>
        </p:nvSpPr>
        <p:spPr>
          <a:xfrm>
            <a:off x="7438168" y="2989527"/>
            <a:ext cx="174949" cy="816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7" name="Rectangle 36"/>
          <p:cNvSpPr/>
          <p:nvPr/>
        </p:nvSpPr>
        <p:spPr>
          <a:xfrm>
            <a:off x="7433113" y="4228250"/>
            <a:ext cx="174949" cy="763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8" name="Rectangle 37"/>
          <p:cNvSpPr/>
          <p:nvPr/>
        </p:nvSpPr>
        <p:spPr>
          <a:xfrm>
            <a:off x="7949859" y="3002722"/>
            <a:ext cx="174949" cy="80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Rectangle 39"/>
          <p:cNvSpPr/>
          <p:nvPr/>
        </p:nvSpPr>
        <p:spPr>
          <a:xfrm>
            <a:off x="7953433" y="4228250"/>
            <a:ext cx="174949" cy="763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Rectangle 41"/>
          <p:cNvSpPr/>
          <p:nvPr/>
        </p:nvSpPr>
        <p:spPr>
          <a:xfrm>
            <a:off x="8511680" y="3474742"/>
            <a:ext cx="174949" cy="1168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1" name="Straight Connector 10"/>
          <p:cNvCxnSpPr/>
          <p:nvPr/>
        </p:nvCxnSpPr>
        <p:spPr>
          <a:xfrm flipV="1">
            <a:off x="1437590" y="4044350"/>
            <a:ext cx="5125247" cy="16961"/>
          </a:xfrm>
          <a:prstGeom prst="line">
            <a:avLst/>
          </a:prstGeom>
          <a:ln w="762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4" name="Cube 3"/>
          <p:cNvSpPr/>
          <p:nvPr/>
        </p:nvSpPr>
        <p:spPr>
          <a:xfrm>
            <a:off x="365601" y="3082587"/>
            <a:ext cx="762070" cy="2021626"/>
          </a:xfrm>
          <a:prstGeom prst="cube">
            <a:avLst>
              <a:gd name="adj" fmla="val 83727"/>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Cube 20"/>
          <p:cNvSpPr/>
          <p:nvPr/>
        </p:nvSpPr>
        <p:spPr>
          <a:xfrm>
            <a:off x="1523781" y="4247387"/>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3" name="Cube 22"/>
          <p:cNvSpPr/>
          <p:nvPr/>
        </p:nvSpPr>
        <p:spPr>
          <a:xfrm>
            <a:off x="2852036" y="4247387"/>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Cube 26"/>
          <p:cNvSpPr/>
          <p:nvPr/>
        </p:nvSpPr>
        <p:spPr>
          <a:xfrm>
            <a:off x="2852036" y="2568505"/>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9" name="Cube 28"/>
          <p:cNvSpPr/>
          <p:nvPr/>
        </p:nvSpPr>
        <p:spPr>
          <a:xfrm>
            <a:off x="3899220" y="4293369"/>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 name="Cube 29"/>
          <p:cNvSpPr/>
          <p:nvPr/>
        </p:nvSpPr>
        <p:spPr>
          <a:xfrm>
            <a:off x="4025862" y="2562972"/>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Cube 30"/>
          <p:cNvSpPr/>
          <p:nvPr/>
        </p:nvSpPr>
        <p:spPr>
          <a:xfrm>
            <a:off x="5089420" y="4280884"/>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3" name="Cube 32"/>
          <p:cNvSpPr/>
          <p:nvPr/>
        </p:nvSpPr>
        <p:spPr>
          <a:xfrm>
            <a:off x="5087947" y="2568505"/>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Cube 33"/>
          <p:cNvSpPr/>
          <p:nvPr/>
        </p:nvSpPr>
        <p:spPr>
          <a:xfrm>
            <a:off x="6194922" y="4273087"/>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Cube 34"/>
          <p:cNvSpPr/>
          <p:nvPr/>
        </p:nvSpPr>
        <p:spPr>
          <a:xfrm>
            <a:off x="6278710" y="2550788"/>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Cube 21"/>
          <p:cNvSpPr/>
          <p:nvPr/>
        </p:nvSpPr>
        <p:spPr>
          <a:xfrm>
            <a:off x="1621897" y="2568505"/>
            <a:ext cx="722926" cy="1228904"/>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Connector 15"/>
          <p:cNvCxnSpPr>
            <a:endCxn id="21" idx="2"/>
          </p:cNvCxnSpPr>
          <p:nvPr/>
        </p:nvCxnSpPr>
        <p:spPr>
          <a:xfrm>
            <a:off x="532873" y="4632834"/>
            <a:ext cx="990908" cy="44767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21" idx="2"/>
          </p:cNvCxnSpPr>
          <p:nvPr/>
        </p:nvCxnSpPr>
        <p:spPr>
          <a:xfrm>
            <a:off x="532873" y="4842702"/>
            <a:ext cx="990908" cy="237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21" idx="2"/>
          </p:cNvCxnSpPr>
          <p:nvPr/>
        </p:nvCxnSpPr>
        <p:spPr>
          <a:xfrm>
            <a:off x="738756" y="4439970"/>
            <a:ext cx="785025" cy="640536"/>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21" idx="2"/>
          </p:cNvCxnSpPr>
          <p:nvPr/>
        </p:nvCxnSpPr>
        <p:spPr>
          <a:xfrm>
            <a:off x="746131" y="4677498"/>
            <a:ext cx="777650" cy="403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endCxn id="22" idx="2"/>
          </p:cNvCxnSpPr>
          <p:nvPr/>
        </p:nvCxnSpPr>
        <p:spPr>
          <a:xfrm flipV="1">
            <a:off x="924288" y="3401624"/>
            <a:ext cx="697609" cy="428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22" idx="2"/>
          </p:cNvCxnSpPr>
          <p:nvPr/>
        </p:nvCxnSpPr>
        <p:spPr>
          <a:xfrm flipV="1">
            <a:off x="941559" y="3401625"/>
            <a:ext cx="680338" cy="317867"/>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22" idx="2"/>
          </p:cNvCxnSpPr>
          <p:nvPr/>
        </p:nvCxnSpPr>
        <p:spPr>
          <a:xfrm>
            <a:off x="1076539" y="3308437"/>
            <a:ext cx="545358" cy="93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2" idx="2"/>
          </p:cNvCxnSpPr>
          <p:nvPr/>
        </p:nvCxnSpPr>
        <p:spPr>
          <a:xfrm flipV="1">
            <a:off x="1083914" y="3401624"/>
            <a:ext cx="537983" cy="144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a:endCxn id="23" idx="2"/>
          </p:cNvCxnSpPr>
          <p:nvPr/>
        </p:nvCxnSpPr>
        <p:spPr>
          <a:xfrm>
            <a:off x="1963465" y="4785108"/>
            <a:ext cx="888571" cy="295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23" idx="2"/>
          </p:cNvCxnSpPr>
          <p:nvPr/>
        </p:nvCxnSpPr>
        <p:spPr>
          <a:xfrm flipV="1">
            <a:off x="1986645" y="5080506"/>
            <a:ext cx="865391" cy="23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a:endCxn id="23" idx="2"/>
          </p:cNvCxnSpPr>
          <p:nvPr/>
        </p:nvCxnSpPr>
        <p:spPr>
          <a:xfrm>
            <a:off x="2135592" y="4651017"/>
            <a:ext cx="716444" cy="42949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23" idx="2"/>
          </p:cNvCxnSpPr>
          <p:nvPr/>
        </p:nvCxnSpPr>
        <p:spPr>
          <a:xfrm>
            <a:off x="2149291" y="4981122"/>
            <a:ext cx="702745" cy="99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27" idx="2"/>
          </p:cNvCxnSpPr>
          <p:nvPr/>
        </p:nvCxnSpPr>
        <p:spPr>
          <a:xfrm>
            <a:off x="2041614" y="3129607"/>
            <a:ext cx="810422" cy="272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27" idx="2"/>
          </p:cNvCxnSpPr>
          <p:nvPr/>
        </p:nvCxnSpPr>
        <p:spPr>
          <a:xfrm flipV="1">
            <a:off x="2064795" y="3401624"/>
            <a:ext cx="787241" cy="470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27" idx="2"/>
          </p:cNvCxnSpPr>
          <p:nvPr/>
        </p:nvCxnSpPr>
        <p:spPr>
          <a:xfrm>
            <a:off x="2213741" y="2995516"/>
            <a:ext cx="638295" cy="406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27" idx="2"/>
          </p:cNvCxnSpPr>
          <p:nvPr/>
        </p:nvCxnSpPr>
        <p:spPr>
          <a:xfrm>
            <a:off x="2227440" y="3325621"/>
            <a:ext cx="624596" cy="760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29" idx="2"/>
          </p:cNvCxnSpPr>
          <p:nvPr/>
        </p:nvCxnSpPr>
        <p:spPr>
          <a:xfrm>
            <a:off x="3023218" y="5074532"/>
            <a:ext cx="876002" cy="519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29" idx="2"/>
          </p:cNvCxnSpPr>
          <p:nvPr/>
        </p:nvCxnSpPr>
        <p:spPr>
          <a:xfrm flipV="1">
            <a:off x="3045286" y="5126488"/>
            <a:ext cx="853934" cy="2933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29" idx="2"/>
          </p:cNvCxnSpPr>
          <p:nvPr/>
        </p:nvCxnSpPr>
        <p:spPr>
          <a:xfrm>
            <a:off x="3195345" y="4940441"/>
            <a:ext cx="703875" cy="186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29" idx="2"/>
          </p:cNvCxnSpPr>
          <p:nvPr/>
        </p:nvCxnSpPr>
        <p:spPr>
          <a:xfrm flipV="1">
            <a:off x="3209044" y="5126488"/>
            <a:ext cx="690176" cy="144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3285575" y="2880301"/>
            <a:ext cx="744993" cy="346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3307642" y="3225651"/>
            <a:ext cx="718220" cy="30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3457702" y="2746211"/>
            <a:ext cx="566309" cy="4722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3471401" y="3076316"/>
            <a:ext cx="554461" cy="147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a:endCxn id="30" idx="2"/>
          </p:cNvCxnSpPr>
          <p:nvPr/>
        </p:nvCxnSpPr>
        <p:spPr>
          <a:xfrm flipV="1">
            <a:off x="3263968" y="3396091"/>
            <a:ext cx="761894" cy="1150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p:cNvCxnSpPr>
            <a:endCxn id="30" idx="2"/>
          </p:cNvCxnSpPr>
          <p:nvPr/>
        </p:nvCxnSpPr>
        <p:spPr>
          <a:xfrm flipV="1">
            <a:off x="3286034" y="3396091"/>
            <a:ext cx="739827" cy="149569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162"/>
          <p:cNvCxnSpPr>
            <a:endCxn id="30" idx="2"/>
          </p:cNvCxnSpPr>
          <p:nvPr/>
        </p:nvCxnSpPr>
        <p:spPr>
          <a:xfrm flipV="1">
            <a:off x="3436094" y="3396091"/>
            <a:ext cx="589768" cy="1016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p:cNvCxnSpPr>
            <a:endCxn id="30" idx="2"/>
          </p:cNvCxnSpPr>
          <p:nvPr/>
        </p:nvCxnSpPr>
        <p:spPr>
          <a:xfrm flipV="1">
            <a:off x="3449794" y="3396091"/>
            <a:ext cx="576068" cy="13463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012311" y="3390841"/>
            <a:ext cx="1216239" cy="1012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034378" y="3736191"/>
            <a:ext cx="1201397" cy="666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3184438" y="3256750"/>
            <a:ext cx="1051337" cy="11461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3198137" y="3586856"/>
            <a:ext cx="1030413" cy="81914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201"/>
          <p:cNvCxnSpPr>
            <a:endCxn id="31" idx="2"/>
          </p:cNvCxnSpPr>
          <p:nvPr/>
        </p:nvCxnSpPr>
        <p:spPr>
          <a:xfrm>
            <a:off x="4328053" y="4795845"/>
            <a:ext cx="761367" cy="31815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202"/>
          <p:cNvCxnSpPr>
            <a:endCxn id="31" idx="2"/>
          </p:cNvCxnSpPr>
          <p:nvPr/>
        </p:nvCxnSpPr>
        <p:spPr>
          <a:xfrm flipV="1">
            <a:off x="4350120" y="5114003"/>
            <a:ext cx="739300" cy="27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Straight Connector 203"/>
          <p:cNvCxnSpPr>
            <a:endCxn id="31" idx="2"/>
          </p:cNvCxnSpPr>
          <p:nvPr/>
        </p:nvCxnSpPr>
        <p:spPr>
          <a:xfrm>
            <a:off x="4500179" y="4661754"/>
            <a:ext cx="589241" cy="452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 name="Straight Connector 204"/>
          <p:cNvCxnSpPr>
            <a:endCxn id="31" idx="2"/>
          </p:cNvCxnSpPr>
          <p:nvPr/>
        </p:nvCxnSpPr>
        <p:spPr>
          <a:xfrm>
            <a:off x="4513879" y="4991859"/>
            <a:ext cx="575541" cy="122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Connector 209"/>
          <p:cNvCxnSpPr>
            <a:endCxn id="33" idx="2"/>
          </p:cNvCxnSpPr>
          <p:nvPr/>
        </p:nvCxnSpPr>
        <p:spPr>
          <a:xfrm>
            <a:off x="4464107" y="3118406"/>
            <a:ext cx="623840" cy="2832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a:endCxn id="33" idx="2"/>
          </p:cNvCxnSpPr>
          <p:nvPr/>
        </p:nvCxnSpPr>
        <p:spPr>
          <a:xfrm flipV="1">
            <a:off x="4486174" y="3401625"/>
            <a:ext cx="601773" cy="62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a:endCxn id="33" idx="2"/>
          </p:cNvCxnSpPr>
          <p:nvPr/>
        </p:nvCxnSpPr>
        <p:spPr>
          <a:xfrm>
            <a:off x="4636233" y="2984315"/>
            <a:ext cx="451714" cy="417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p:cNvCxnSpPr>
            <a:endCxn id="33" idx="2"/>
          </p:cNvCxnSpPr>
          <p:nvPr/>
        </p:nvCxnSpPr>
        <p:spPr>
          <a:xfrm>
            <a:off x="4649933" y="3314420"/>
            <a:ext cx="438014" cy="872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217"/>
          <p:cNvCxnSpPr>
            <a:endCxn id="34" idx="2"/>
          </p:cNvCxnSpPr>
          <p:nvPr/>
        </p:nvCxnSpPr>
        <p:spPr>
          <a:xfrm>
            <a:off x="5433018" y="4863440"/>
            <a:ext cx="761905" cy="242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218"/>
          <p:cNvCxnSpPr>
            <a:endCxn id="34" idx="2"/>
          </p:cNvCxnSpPr>
          <p:nvPr/>
        </p:nvCxnSpPr>
        <p:spPr>
          <a:xfrm flipV="1">
            <a:off x="5455084" y="5106206"/>
            <a:ext cx="739838" cy="1025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a:endCxn id="34" idx="2"/>
          </p:cNvCxnSpPr>
          <p:nvPr/>
        </p:nvCxnSpPr>
        <p:spPr>
          <a:xfrm>
            <a:off x="5605144" y="4729349"/>
            <a:ext cx="589778" cy="3768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34" idx="2"/>
          </p:cNvCxnSpPr>
          <p:nvPr/>
        </p:nvCxnSpPr>
        <p:spPr>
          <a:xfrm>
            <a:off x="5618844" y="5059454"/>
            <a:ext cx="576079" cy="46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a:endCxn id="35" idx="2"/>
          </p:cNvCxnSpPr>
          <p:nvPr/>
        </p:nvCxnSpPr>
        <p:spPr>
          <a:xfrm>
            <a:off x="5530793" y="3156316"/>
            <a:ext cx="747917" cy="2275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Straight Connector 226"/>
          <p:cNvCxnSpPr>
            <a:endCxn id="35" idx="2"/>
          </p:cNvCxnSpPr>
          <p:nvPr/>
        </p:nvCxnSpPr>
        <p:spPr>
          <a:xfrm flipV="1">
            <a:off x="5512718" y="3383908"/>
            <a:ext cx="765992" cy="103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Straight Connector 227"/>
          <p:cNvCxnSpPr>
            <a:endCxn id="35" idx="2"/>
          </p:cNvCxnSpPr>
          <p:nvPr/>
        </p:nvCxnSpPr>
        <p:spPr>
          <a:xfrm>
            <a:off x="5662777" y="3007732"/>
            <a:ext cx="615933" cy="376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a:endCxn id="35" idx="2"/>
          </p:cNvCxnSpPr>
          <p:nvPr/>
        </p:nvCxnSpPr>
        <p:spPr>
          <a:xfrm>
            <a:off x="5676476" y="3337837"/>
            <a:ext cx="602234" cy="460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a:endCxn id="37" idx="1"/>
          </p:cNvCxnSpPr>
          <p:nvPr/>
        </p:nvCxnSpPr>
        <p:spPr>
          <a:xfrm>
            <a:off x="6722900" y="3223691"/>
            <a:ext cx="710213" cy="13863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a:endCxn id="6" idx="1"/>
          </p:cNvCxnSpPr>
          <p:nvPr/>
        </p:nvCxnSpPr>
        <p:spPr>
          <a:xfrm>
            <a:off x="6722900" y="3228697"/>
            <a:ext cx="715268" cy="1691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endCxn id="6" idx="1"/>
          </p:cNvCxnSpPr>
          <p:nvPr/>
        </p:nvCxnSpPr>
        <p:spPr>
          <a:xfrm flipV="1">
            <a:off x="6703481" y="3397818"/>
            <a:ext cx="734687" cy="147933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a:endCxn id="37" idx="1"/>
          </p:cNvCxnSpPr>
          <p:nvPr/>
        </p:nvCxnSpPr>
        <p:spPr>
          <a:xfrm flipV="1">
            <a:off x="6722900" y="4610055"/>
            <a:ext cx="710213" cy="2899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a:stCxn id="6" idx="3"/>
            <a:endCxn id="40" idx="1"/>
          </p:cNvCxnSpPr>
          <p:nvPr/>
        </p:nvCxnSpPr>
        <p:spPr>
          <a:xfrm>
            <a:off x="7613117" y="3397819"/>
            <a:ext cx="340316" cy="12122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a:stCxn id="6" idx="3"/>
            <a:endCxn id="38" idx="1"/>
          </p:cNvCxnSpPr>
          <p:nvPr/>
        </p:nvCxnSpPr>
        <p:spPr>
          <a:xfrm>
            <a:off x="7613116" y="3397818"/>
            <a:ext cx="336743" cy="659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a:stCxn id="37" idx="3"/>
            <a:endCxn id="38" idx="1"/>
          </p:cNvCxnSpPr>
          <p:nvPr/>
        </p:nvCxnSpPr>
        <p:spPr>
          <a:xfrm flipV="1">
            <a:off x="7608061" y="3404416"/>
            <a:ext cx="341798" cy="120563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a:stCxn id="37" idx="1"/>
            <a:endCxn id="40" idx="1"/>
          </p:cNvCxnSpPr>
          <p:nvPr/>
        </p:nvCxnSpPr>
        <p:spPr>
          <a:xfrm>
            <a:off x="7433113" y="4610054"/>
            <a:ext cx="52032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a:stCxn id="38" idx="3"/>
            <a:endCxn id="42" idx="1"/>
          </p:cNvCxnSpPr>
          <p:nvPr/>
        </p:nvCxnSpPr>
        <p:spPr>
          <a:xfrm>
            <a:off x="8124808" y="3404416"/>
            <a:ext cx="386872" cy="6547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a:stCxn id="40" idx="3"/>
            <a:endCxn id="42" idx="1"/>
          </p:cNvCxnSpPr>
          <p:nvPr/>
        </p:nvCxnSpPr>
        <p:spPr>
          <a:xfrm flipV="1">
            <a:off x="8128382" y="4059205"/>
            <a:ext cx="383298" cy="55085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0398" y="3031437"/>
            <a:ext cx="449162" cy="300082"/>
          </a:xfrm>
          <a:prstGeom prst="rect">
            <a:avLst/>
          </a:prstGeom>
          <a:noFill/>
        </p:spPr>
        <p:txBody>
          <a:bodyPr wrap="none" rtlCol="0">
            <a:spAutoFit/>
          </a:bodyPr>
          <a:lstStyle/>
          <a:p>
            <a:r>
              <a:rPr lang="en-US" sz="1350" dirty="0" smtClean="0"/>
              <a:t>227</a:t>
            </a:r>
            <a:endParaRPr lang="en-US" sz="1350" dirty="0"/>
          </a:p>
        </p:txBody>
      </p:sp>
      <p:sp>
        <p:nvSpPr>
          <p:cNvPr id="104" name="TextBox 103"/>
          <p:cNvSpPr txBox="1"/>
          <p:nvPr/>
        </p:nvSpPr>
        <p:spPr>
          <a:xfrm>
            <a:off x="0" y="4224573"/>
            <a:ext cx="449162" cy="300082"/>
          </a:xfrm>
          <a:prstGeom prst="rect">
            <a:avLst/>
          </a:prstGeom>
          <a:noFill/>
        </p:spPr>
        <p:txBody>
          <a:bodyPr wrap="none" rtlCol="0">
            <a:spAutoFit/>
          </a:bodyPr>
          <a:lstStyle/>
          <a:p>
            <a:r>
              <a:rPr lang="en-US" sz="1350" dirty="0" smtClean="0"/>
              <a:t>227</a:t>
            </a:r>
            <a:endParaRPr lang="en-US" sz="1350" dirty="0"/>
          </a:p>
        </p:txBody>
      </p:sp>
      <p:sp>
        <p:nvSpPr>
          <p:cNvPr id="105" name="TextBox 104"/>
          <p:cNvSpPr txBox="1"/>
          <p:nvPr/>
        </p:nvSpPr>
        <p:spPr>
          <a:xfrm>
            <a:off x="317943" y="5149345"/>
            <a:ext cx="272832" cy="300082"/>
          </a:xfrm>
          <a:prstGeom prst="rect">
            <a:avLst/>
          </a:prstGeom>
          <a:noFill/>
        </p:spPr>
        <p:txBody>
          <a:bodyPr wrap="none" rtlCol="0">
            <a:spAutoFit/>
          </a:bodyPr>
          <a:lstStyle/>
          <a:p>
            <a:r>
              <a:rPr lang="en-US" sz="1350" dirty="0"/>
              <a:t>3</a:t>
            </a:r>
          </a:p>
        </p:txBody>
      </p:sp>
      <p:sp>
        <p:nvSpPr>
          <p:cNvPr id="106" name="TextBox 105"/>
          <p:cNvSpPr txBox="1"/>
          <p:nvPr/>
        </p:nvSpPr>
        <p:spPr>
          <a:xfrm>
            <a:off x="898971" y="3614804"/>
            <a:ext cx="360996" cy="300082"/>
          </a:xfrm>
          <a:prstGeom prst="rect">
            <a:avLst/>
          </a:prstGeom>
          <a:noFill/>
        </p:spPr>
        <p:txBody>
          <a:bodyPr wrap="none" rtlCol="0">
            <a:spAutoFit/>
          </a:bodyPr>
          <a:lstStyle/>
          <a:p>
            <a:r>
              <a:rPr lang="en-US" sz="1350" dirty="0"/>
              <a:t>11</a:t>
            </a:r>
          </a:p>
        </p:txBody>
      </p:sp>
      <p:sp>
        <p:nvSpPr>
          <p:cNvPr id="107" name="TextBox 106"/>
          <p:cNvSpPr txBox="1"/>
          <p:nvPr/>
        </p:nvSpPr>
        <p:spPr>
          <a:xfrm>
            <a:off x="595541" y="3497832"/>
            <a:ext cx="360996" cy="300082"/>
          </a:xfrm>
          <a:prstGeom prst="rect">
            <a:avLst/>
          </a:prstGeom>
          <a:noFill/>
        </p:spPr>
        <p:txBody>
          <a:bodyPr wrap="none" rtlCol="0">
            <a:spAutoFit/>
          </a:bodyPr>
          <a:lstStyle/>
          <a:p>
            <a:r>
              <a:rPr lang="en-US" sz="1350" dirty="0"/>
              <a:t>11</a:t>
            </a:r>
          </a:p>
        </p:txBody>
      </p:sp>
      <p:sp>
        <p:nvSpPr>
          <p:cNvPr id="108" name="TextBox 107"/>
          <p:cNvSpPr txBox="1"/>
          <p:nvPr/>
        </p:nvSpPr>
        <p:spPr>
          <a:xfrm>
            <a:off x="2039774" y="2309347"/>
            <a:ext cx="360996" cy="300082"/>
          </a:xfrm>
          <a:prstGeom prst="rect">
            <a:avLst/>
          </a:prstGeom>
          <a:noFill/>
        </p:spPr>
        <p:txBody>
          <a:bodyPr wrap="none" rtlCol="0">
            <a:spAutoFit/>
          </a:bodyPr>
          <a:lstStyle/>
          <a:p>
            <a:r>
              <a:rPr lang="en-US" sz="1350" dirty="0"/>
              <a:t>48</a:t>
            </a:r>
          </a:p>
        </p:txBody>
      </p:sp>
      <p:sp>
        <p:nvSpPr>
          <p:cNvPr id="109" name="TextBox 108"/>
          <p:cNvSpPr txBox="1"/>
          <p:nvPr/>
        </p:nvSpPr>
        <p:spPr>
          <a:xfrm>
            <a:off x="1576898" y="2563701"/>
            <a:ext cx="360996" cy="300082"/>
          </a:xfrm>
          <a:prstGeom prst="rect">
            <a:avLst/>
          </a:prstGeom>
          <a:noFill/>
        </p:spPr>
        <p:txBody>
          <a:bodyPr wrap="none" rtlCol="0">
            <a:spAutoFit/>
          </a:bodyPr>
          <a:lstStyle/>
          <a:p>
            <a:r>
              <a:rPr lang="en-US" sz="1350" dirty="0"/>
              <a:t>55</a:t>
            </a:r>
          </a:p>
        </p:txBody>
      </p:sp>
      <p:sp>
        <p:nvSpPr>
          <p:cNvPr id="110" name="TextBox 109"/>
          <p:cNvSpPr txBox="1"/>
          <p:nvPr/>
        </p:nvSpPr>
        <p:spPr>
          <a:xfrm>
            <a:off x="1351836" y="3048518"/>
            <a:ext cx="360996" cy="300082"/>
          </a:xfrm>
          <a:prstGeom prst="rect">
            <a:avLst/>
          </a:prstGeom>
          <a:noFill/>
        </p:spPr>
        <p:txBody>
          <a:bodyPr wrap="none" rtlCol="0">
            <a:spAutoFit/>
          </a:bodyPr>
          <a:lstStyle/>
          <a:p>
            <a:r>
              <a:rPr lang="en-US" sz="1350" dirty="0"/>
              <a:t>55</a:t>
            </a:r>
          </a:p>
        </p:txBody>
      </p:sp>
      <p:sp>
        <p:nvSpPr>
          <p:cNvPr id="111" name="TextBox 110"/>
          <p:cNvSpPr txBox="1"/>
          <p:nvPr/>
        </p:nvSpPr>
        <p:spPr>
          <a:xfrm>
            <a:off x="1257057" y="5142882"/>
            <a:ext cx="319841" cy="507831"/>
          </a:xfrm>
          <a:prstGeom prst="rect">
            <a:avLst/>
          </a:prstGeom>
          <a:noFill/>
        </p:spPr>
        <p:txBody>
          <a:bodyPr wrap="square" rtlCol="0">
            <a:spAutoFit/>
          </a:bodyPr>
          <a:lstStyle/>
          <a:p>
            <a:r>
              <a:rPr lang="en-US" sz="1350" dirty="0"/>
              <a:t>55</a:t>
            </a:r>
          </a:p>
        </p:txBody>
      </p:sp>
      <p:sp>
        <p:nvSpPr>
          <p:cNvPr id="112" name="TextBox 111"/>
          <p:cNvSpPr txBox="1"/>
          <p:nvPr/>
        </p:nvSpPr>
        <p:spPr>
          <a:xfrm>
            <a:off x="1476309" y="4259403"/>
            <a:ext cx="319841" cy="507831"/>
          </a:xfrm>
          <a:prstGeom prst="rect">
            <a:avLst/>
          </a:prstGeom>
          <a:noFill/>
        </p:spPr>
        <p:txBody>
          <a:bodyPr wrap="square" rtlCol="0">
            <a:spAutoFit/>
          </a:bodyPr>
          <a:lstStyle/>
          <a:p>
            <a:r>
              <a:rPr lang="en-US" sz="1350" dirty="0"/>
              <a:t>55</a:t>
            </a:r>
          </a:p>
        </p:txBody>
      </p:sp>
      <p:sp>
        <p:nvSpPr>
          <p:cNvPr id="113" name="TextBox 112"/>
          <p:cNvSpPr txBox="1"/>
          <p:nvPr/>
        </p:nvSpPr>
        <p:spPr>
          <a:xfrm>
            <a:off x="1476309" y="5490173"/>
            <a:ext cx="319841" cy="507831"/>
          </a:xfrm>
          <a:prstGeom prst="rect">
            <a:avLst/>
          </a:prstGeom>
          <a:noFill/>
        </p:spPr>
        <p:txBody>
          <a:bodyPr wrap="square" rtlCol="0">
            <a:spAutoFit/>
          </a:bodyPr>
          <a:lstStyle/>
          <a:p>
            <a:r>
              <a:rPr lang="en-US" sz="1350" dirty="0"/>
              <a:t>48</a:t>
            </a:r>
          </a:p>
        </p:txBody>
      </p:sp>
      <p:sp>
        <p:nvSpPr>
          <p:cNvPr id="114" name="TextBox 113"/>
          <p:cNvSpPr txBox="1"/>
          <p:nvPr/>
        </p:nvSpPr>
        <p:spPr>
          <a:xfrm flipH="1">
            <a:off x="2830353" y="5509787"/>
            <a:ext cx="790078" cy="300082"/>
          </a:xfrm>
          <a:prstGeom prst="rect">
            <a:avLst/>
          </a:prstGeom>
          <a:noFill/>
        </p:spPr>
        <p:txBody>
          <a:bodyPr wrap="square" rtlCol="0">
            <a:spAutoFit/>
          </a:bodyPr>
          <a:lstStyle/>
          <a:p>
            <a:r>
              <a:rPr lang="en-US" sz="1350" dirty="0"/>
              <a:t>128</a:t>
            </a:r>
          </a:p>
        </p:txBody>
      </p:sp>
      <p:sp>
        <p:nvSpPr>
          <p:cNvPr id="115" name="TextBox 114"/>
          <p:cNvSpPr txBox="1"/>
          <p:nvPr/>
        </p:nvSpPr>
        <p:spPr>
          <a:xfrm flipH="1">
            <a:off x="3193530" y="2249431"/>
            <a:ext cx="790078" cy="300082"/>
          </a:xfrm>
          <a:prstGeom prst="rect">
            <a:avLst/>
          </a:prstGeom>
          <a:noFill/>
        </p:spPr>
        <p:txBody>
          <a:bodyPr wrap="square" rtlCol="0">
            <a:spAutoFit/>
          </a:bodyPr>
          <a:lstStyle/>
          <a:p>
            <a:r>
              <a:rPr lang="en-US" sz="1350" dirty="0"/>
              <a:t>128</a:t>
            </a:r>
          </a:p>
        </p:txBody>
      </p:sp>
      <p:sp>
        <p:nvSpPr>
          <p:cNvPr id="116" name="TextBox 115"/>
          <p:cNvSpPr txBox="1"/>
          <p:nvPr/>
        </p:nvSpPr>
        <p:spPr>
          <a:xfrm flipH="1">
            <a:off x="2676282" y="2630887"/>
            <a:ext cx="790078" cy="300082"/>
          </a:xfrm>
          <a:prstGeom prst="rect">
            <a:avLst/>
          </a:prstGeom>
          <a:noFill/>
        </p:spPr>
        <p:txBody>
          <a:bodyPr wrap="square" rtlCol="0">
            <a:spAutoFit/>
          </a:bodyPr>
          <a:lstStyle/>
          <a:p>
            <a:r>
              <a:rPr lang="en-US" sz="1350"/>
              <a:t>27</a:t>
            </a:r>
            <a:endParaRPr lang="en-US" sz="1350" dirty="0"/>
          </a:p>
        </p:txBody>
      </p:sp>
      <p:sp>
        <p:nvSpPr>
          <p:cNvPr id="117" name="TextBox 116"/>
          <p:cNvSpPr txBox="1"/>
          <p:nvPr/>
        </p:nvSpPr>
        <p:spPr>
          <a:xfrm flipH="1">
            <a:off x="2587540" y="3419478"/>
            <a:ext cx="790078" cy="300082"/>
          </a:xfrm>
          <a:prstGeom prst="rect">
            <a:avLst/>
          </a:prstGeom>
          <a:noFill/>
        </p:spPr>
        <p:txBody>
          <a:bodyPr wrap="square" rtlCol="0">
            <a:spAutoFit/>
          </a:bodyPr>
          <a:lstStyle/>
          <a:p>
            <a:r>
              <a:rPr lang="en-US" sz="1350"/>
              <a:t>27</a:t>
            </a:r>
            <a:endParaRPr lang="en-US" sz="1350" dirty="0"/>
          </a:p>
        </p:txBody>
      </p:sp>
      <p:sp>
        <p:nvSpPr>
          <p:cNvPr id="118" name="TextBox 117"/>
          <p:cNvSpPr txBox="1"/>
          <p:nvPr/>
        </p:nvSpPr>
        <p:spPr>
          <a:xfrm flipH="1">
            <a:off x="4392021" y="2224461"/>
            <a:ext cx="790078" cy="300082"/>
          </a:xfrm>
          <a:prstGeom prst="rect">
            <a:avLst/>
          </a:prstGeom>
          <a:noFill/>
        </p:spPr>
        <p:txBody>
          <a:bodyPr wrap="square" rtlCol="0">
            <a:spAutoFit/>
          </a:bodyPr>
          <a:lstStyle/>
          <a:p>
            <a:r>
              <a:rPr lang="en-US" sz="1350" dirty="0"/>
              <a:t>192</a:t>
            </a:r>
          </a:p>
        </p:txBody>
      </p:sp>
      <p:sp>
        <p:nvSpPr>
          <p:cNvPr id="119" name="TextBox 118"/>
          <p:cNvSpPr txBox="1"/>
          <p:nvPr/>
        </p:nvSpPr>
        <p:spPr>
          <a:xfrm flipH="1">
            <a:off x="3929692" y="2620493"/>
            <a:ext cx="790078" cy="300082"/>
          </a:xfrm>
          <a:prstGeom prst="rect">
            <a:avLst/>
          </a:prstGeom>
          <a:noFill/>
        </p:spPr>
        <p:txBody>
          <a:bodyPr wrap="square" rtlCol="0">
            <a:spAutoFit/>
          </a:bodyPr>
          <a:lstStyle/>
          <a:p>
            <a:r>
              <a:rPr lang="en-US" sz="1350" dirty="0"/>
              <a:t>13</a:t>
            </a:r>
          </a:p>
        </p:txBody>
      </p:sp>
      <p:sp>
        <p:nvSpPr>
          <p:cNvPr id="120" name="TextBox 119"/>
          <p:cNvSpPr txBox="1"/>
          <p:nvPr/>
        </p:nvSpPr>
        <p:spPr>
          <a:xfrm flipH="1">
            <a:off x="3769989" y="3233320"/>
            <a:ext cx="790078" cy="300082"/>
          </a:xfrm>
          <a:prstGeom prst="rect">
            <a:avLst/>
          </a:prstGeom>
          <a:noFill/>
        </p:spPr>
        <p:txBody>
          <a:bodyPr wrap="square" rtlCol="0">
            <a:spAutoFit/>
          </a:bodyPr>
          <a:lstStyle/>
          <a:p>
            <a:r>
              <a:rPr lang="en-US" sz="1350" dirty="0"/>
              <a:t>13</a:t>
            </a:r>
          </a:p>
        </p:txBody>
      </p:sp>
      <p:sp>
        <p:nvSpPr>
          <p:cNvPr id="121" name="TextBox 120"/>
          <p:cNvSpPr txBox="1"/>
          <p:nvPr/>
        </p:nvSpPr>
        <p:spPr>
          <a:xfrm flipH="1">
            <a:off x="3830399" y="5551229"/>
            <a:ext cx="790078" cy="300082"/>
          </a:xfrm>
          <a:prstGeom prst="rect">
            <a:avLst/>
          </a:prstGeom>
          <a:noFill/>
        </p:spPr>
        <p:txBody>
          <a:bodyPr wrap="square" rtlCol="0">
            <a:spAutoFit/>
          </a:bodyPr>
          <a:lstStyle/>
          <a:p>
            <a:r>
              <a:rPr lang="en-US" sz="1350" dirty="0"/>
              <a:t>192</a:t>
            </a:r>
          </a:p>
        </p:txBody>
      </p:sp>
      <p:sp>
        <p:nvSpPr>
          <p:cNvPr id="122" name="TextBox 121"/>
          <p:cNvSpPr txBox="1"/>
          <p:nvPr/>
        </p:nvSpPr>
        <p:spPr>
          <a:xfrm flipH="1">
            <a:off x="5433018" y="2242002"/>
            <a:ext cx="790078" cy="300082"/>
          </a:xfrm>
          <a:prstGeom prst="rect">
            <a:avLst/>
          </a:prstGeom>
          <a:noFill/>
        </p:spPr>
        <p:txBody>
          <a:bodyPr wrap="square" rtlCol="0">
            <a:spAutoFit/>
          </a:bodyPr>
          <a:lstStyle/>
          <a:p>
            <a:r>
              <a:rPr lang="en-US" sz="1350" dirty="0"/>
              <a:t>192</a:t>
            </a:r>
          </a:p>
        </p:txBody>
      </p:sp>
      <p:sp>
        <p:nvSpPr>
          <p:cNvPr id="123" name="TextBox 122"/>
          <p:cNvSpPr txBox="1"/>
          <p:nvPr/>
        </p:nvSpPr>
        <p:spPr>
          <a:xfrm flipH="1">
            <a:off x="5087947" y="5551229"/>
            <a:ext cx="790078" cy="300082"/>
          </a:xfrm>
          <a:prstGeom prst="rect">
            <a:avLst/>
          </a:prstGeom>
          <a:noFill/>
        </p:spPr>
        <p:txBody>
          <a:bodyPr wrap="square" rtlCol="0">
            <a:spAutoFit/>
          </a:bodyPr>
          <a:lstStyle/>
          <a:p>
            <a:r>
              <a:rPr lang="en-US" sz="1350" dirty="0"/>
              <a:t>192</a:t>
            </a:r>
          </a:p>
        </p:txBody>
      </p:sp>
      <p:sp>
        <p:nvSpPr>
          <p:cNvPr id="124" name="TextBox 123"/>
          <p:cNvSpPr txBox="1"/>
          <p:nvPr/>
        </p:nvSpPr>
        <p:spPr>
          <a:xfrm flipH="1">
            <a:off x="5052100" y="2574503"/>
            <a:ext cx="790078" cy="300082"/>
          </a:xfrm>
          <a:prstGeom prst="rect">
            <a:avLst/>
          </a:prstGeom>
          <a:noFill/>
        </p:spPr>
        <p:txBody>
          <a:bodyPr wrap="square" rtlCol="0">
            <a:spAutoFit/>
          </a:bodyPr>
          <a:lstStyle/>
          <a:p>
            <a:r>
              <a:rPr lang="en-US" sz="1350"/>
              <a:t>13</a:t>
            </a:r>
            <a:endParaRPr lang="en-US" sz="1350" dirty="0"/>
          </a:p>
        </p:txBody>
      </p:sp>
      <p:sp>
        <p:nvSpPr>
          <p:cNvPr id="125" name="TextBox 124"/>
          <p:cNvSpPr txBox="1"/>
          <p:nvPr/>
        </p:nvSpPr>
        <p:spPr>
          <a:xfrm flipH="1">
            <a:off x="4815066" y="3420784"/>
            <a:ext cx="790078" cy="300082"/>
          </a:xfrm>
          <a:prstGeom prst="rect">
            <a:avLst/>
          </a:prstGeom>
          <a:noFill/>
        </p:spPr>
        <p:txBody>
          <a:bodyPr wrap="square" rtlCol="0">
            <a:spAutoFit/>
          </a:bodyPr>
          <a:lstStyle/>
          <a:p>
            <a:r>
              <a:rPr lang="en-US" sz="1350"/>
              <a:t>13</a:t>
            </a:r>
            <a:endParaRPr lang="en-US" sz="1350" dirty="0"/>
          </a:p>
        </p:txBody>
      </p:sp>
      <p:sp>
        <p:nvSpPr>
          <p:cNvPr id="126" name="TextBox 125"/>
          <p:cNvSpPr txBox="1"/>
          <p:nvPr/>
        </p:nvSpPr>
        <p:spPr>
          <a:xfrm flipH="1">
            <a:off x="6675785" y="2249056"/>
            <a:ext cx="790078" cy="300082"/>
          </a:xfrm>
          <a:prstGeom prst="rect">
            <a:avLst/>
          </a:prstGeom>
          <a:noFill/>
        </p:spPr>
        <p:txBody>
          <a:bodyPr wrap="square" rtlCol="0">
            <a:spAutoFit/>
          </a:bodyPr>
          <a:lstStyle/>
          <a:p>
            <a:r>
              <a:rPr lang="en-US" sz="1350" dirty="0"/>
              <a:t>128</a:t>
            </a:r>
          </a:p>
        </p:txBody>
      </p:sp>
      <p:sp>
        <p:nvSpPr>
          <p:cNvPr id="131" name="TextBox 130"/>
          <p:cNvSpPr txBox="1"/>
          <p:nvPr/>
        </p:nvSpPr>
        <p:spPr>
          <a:xfrm flipH="1">
            <a:off x="6194922" y="5501991"/>
            <a:ext cx="790078" cy="300082"/>
          </a:xfrm>
          <a:prstGeom prst="rect">
            <a:avLst/>
          </a:prstGeom>
          <a:noFill/>
        </p:spPr>
        <p:txBody>
          <a:bodyPr wrap="square" rtlCol="0">
            <a:spAutoFit/>
          </a:bodyPr>
          <a:lstStyle/>
          <a:p>
            <a:r>
              <a:rPr lang="en-US" sz="1350" dirty="0"/>
              <a:t>128</a:t>
            </a:r>
          </a:p>
        </p:txBody>
      </p:sp>
      <p:sp>
        <p:nvSpPr>
          <p:cNvPr id="132" name="TextBox 131"/>
          <p:cNvSpPr txBox="1"/>
          <p:nvPr/>
        </p:nvSpPr>
        <p:spPr>
          <a:xfrm flipH="1">
            <a:off x="6161346" y="2592817"/>
            <a:ext cx="790078" cy="300082"/>
          </a:xfrm>
          <a:prstGeom prst="rect">
            <a:avLst/>
          </a:prstGeom>
          <a:noFill/>
        </p:spPr>
        <p:txBody>
          <a:bodyPr wrap="square" rtlCol="0">
            <a:spAutoFit/>
          </a:bodyPr>
          <a:lstStyle/>
          <a:p>
            <a:r>
              <a:rPr lang="en-US" sz="1350"/>
              <a:t>13</a:t>
            </a:r>
            <a:endParaRPr lang="en-US" sz="1350" dirty="0"/>
          </a:p>
        </p:txBody>
      </p:sp>
      <p:sp>
        <p:nvSpPr>
          <p:cNvPr id="133" name="TextBox 132"/>
          <p:cNvSpPr txBox="1"/>
          <p:nvPr/>
        </p:nvSpPr>
        <p:spPr>
          <a:xfrm flipH="1">
            <a:off x="5990993" y="3460269"/>
            <a:ext cx="790078" cy="300082"/>
          </a:xfrm>
          <a:prstGeom prst="rect">
            <a:avLst/>
          </a:prstGeom>
          <a:noFill/>
        </p:spPr>
        <p:txBody>
          <a:bodyPr wrap="square" rtlCol="0">
            <a:spAutoFit/>
          </a:bodyPr>
          <a:lstStyle/>
          <a:p>
            <a:r>
              <a:rPr lang="en-US" sz="1350"/>
              <a:t>13</a:t>
            </a:r>
            <a:endParaRPr lang="en-US" sz="1350" dirty="0"/>
          </a:p>
        </p:txBody>
      </p:sp>
      <p:sp>
        <p:nvSpPr>
          <p:cNvPr id="134" name="TextBox 133"/>
          <p:cNvSpPr txBox="1"/>
          <p:nvPr/>
        </p:nvSpPr>
        <p:spPr>
          <a:xfrm flipH="1">
            <a:off x="7255558" y="2716748"/>
            <a:ext cx="790078" cy="300082"/>
          </a:xfrm>
          <a:prstGeom prst="rect">
            <a:avLst/>
          </a:prstGeom>
          <a:noFill/>
        </p:spPr>
        <p:txBody>
          <a:bodyPr wrap="square" rtlCol="0">
            <a:spAutoFit/>
          </a:bodyPr>
          <a:lstStyle/>
          <a:p>
            <a:r>
              <a:rPr lang="en-US" sz="1350" dirty="0"/>
              <a:t>2048</a:t>
            </a:r>
          </a:p>
        </p:txBody>
      </p:sp>
      <p:sp>
        <p:nvSpPr>
          <p:cNvPr id="139" name="TextBox 138"/>
          <p:cNvSpPr txBox="1"/>
          <p:nvPr/>
        </p:nvSpPr>
        <p:spPr>
          <a:xfrm flipH="1">
            <a:off x="7778961" y="2723346"/>
            <a:ext cx="790078" cy="300082"/>
          </a:xfrm>
          <a:prstGeom prst="rect">
            <a:avLst/>
          </a:prstGeom>
          <a:noFill/>
        </p:spPr>
        <p:txBody>
          <a:bodyPr wrap="square" rtlCol="0">
            <a:spAutoFit/>
          </a:bodyPr>
          <a:lstStyle/>
          <a:p>
            <a:r>
              <a:rPr lang="en-US" sz="1350"/>
              <a:t>2048</a:t>
            </a:r>
            <a:endParaRPr lang="en-US" sz="1350" dirty="0"/>
          </a:p>
        </p:txBody>
      </p:sp>
      <p:sp>
        <p:nvSpPr>
          <p:cNvPr id="140" name="TextBox 139"/>
          <p:cNvSpPr txBox="1"/>
          <p:nvPr/>
        </p:nvSpPr>
        <p:spPr>
          <a:xfrm flipH="1">
            <a:off x="7298234" y="5039638"/>
            <a:ext cx="790078" cy="300082"/>
          </a:xfrm>
          <a:prstGeom prst="rect">
            <a:avLst/>
          </a:prstGeom>
          <a:noFill/>
        </p:spPr>
        <p:txBody>
          <a:bodyPr wrap="square" rtlCol="0">
            <a:spAutoFit/>
          </a:bodyPr>
          <a:lstStyle/>
          <a:p>
            <a:r>
              <a:rPr lang="en-US" sz="1350"/>
              <a:t>2048</a:t>
            </a:r>
            <a:endParaRPr lang="en-US" sz="1350" dirty="0"/>
          </a:p>
        </p:txBody>
      </p:sp>
      <p:sp>
        <p:nvSpPr>
          <p:cNvPr id="145" name="TextBox 144"/>
          <p:cNvSpPr txBox="1"/>
          <p:nvPr/>
        </p:nvSpPr>
        <p:spPr>
          <a:xfrm flipH="1">
            <a:off x="7855511" y="5047365"/>
            <a:ext cx="790078" cy="300082"/>
          </a:xfrm>
          <a:prstGeom prst="rect">
            <a:avLst/>
          </a:prstGeom>
          <a:noFill/>
        </p:spPr>
        <p:txBody>
          <a:bodyPr wrap="square" rtlCol="0">
            <a:spAutoFit/>
          </a:bodyPr>
          <a:lstStyle/>
          <a:p>
            <a:r>
              <a:rPr lang="en-US" sz="1350"/>
              <a:t>2048</a:t>
            </a:r>
            <a:endParaRPr lang="en-US" sz="1350" dirty="0"/>
          </a:p>
        </p:txBody>
      </p:sp>
      <p:sp>
        <p:nvSpPr>
          <p:cNvPr id="146" name="TextBox 145"/>
          <p:cNvSpPr txBox="1"/>
          <p:nvPr/>
        </p:nvSpPr>
        <p:spPr>
          <a:xfrm flipH="1">
            <a:off x="8349846" y="4690210"/>
            <a:ext cx="790078" cy="300082"/>
          </a:xfrm>
          <a:prstGeom prst="rect">
            <a:avLst/>
          </a:prstGeom>
          <a:noFill/>
        </p:spPr>
        <p:txBody>
          <a:bodyPr wrap="square" rtlCol="0">
            <a:spAutoFit/>
          </a:bodyPr>
          <a:lstStyle/>
          <a:p>
            <a:r>
              <a:rPr lang="en-US" sz="1350" dirty="0"/>
              <a:t>1000</a:t>
            </a:r>
          </a:p>
        </p:txBody>
      </p:sp>
      <p:sp>
        <p:nvSpPr>
          <p:cNvPr id="147" name="TextBox 146"/>
          <p:cNvSpPr txBox="1"/>
          <p:nvPr/>
        </p:nvSpPr>
        <p:spPr>
          <a:xfrm flipH="1">
            <a:off x="6126941" y="4290475"/>
            <a:ext cx="790078" cy="300082"/>
          </a:xfrm>
          <a:prstGeom prst="rect">
            <a:avLst/>
          </a:prstGeom>
          <a:noFill/>
        </p:spPr>
        <p:txBody>
          <a:bodyPr wrap="square" rtlCol="0">
            <a:spAutoFit/>
          </a:bodyPr>
          <a:lstStyle/>
          <a:p>
            <a:r>
              <a:rPr lang="en-US" sz="1350"/>
              <a:t>13</a:t>
            </a:r>
            <a:endParaRPr lang="en-US" sz="1350" dirty="0"/>
          </a:p>
        </p:txBody>
      </p:sp>
      <p:sp>
        <p:nvSpPr>
          <p:cNvPr id="148" name="TextBox 147"/>
          <p:cNvSpPr txBox="1"/>
          <p:nvPr/>
        </p:nvSpPr>
        <p:spPr>
          <a:xfrm flipH="1">
            <a:off x="5922924" y="5128155"/>
            <a:ext cx="790078" cy="300082"/>
          </a:xfrm>
          <a:prstGeom prst="rect">
            <a:avLst/>
          </a:prstGeom>
          <a:noFill/>
        </p:spPr>
        <p:txBody>
          <a:bodyPr wrap="square" rtlCol="0">
            <a:spAutoFit/>
          </a:bodyPr>
          <a:lstStyle/>
          <a:p>
            <a:r>
              <a:rPr lang="en-US" sz="1350"/>
              <a:t>13</a:t>
            </a:r>
            <a:endParaRPr lang="en-US" sz="1350" dirty="0"/>
          </a:p>
        </p:txBody>
      </p:sp>
      <p:sp>
        <p:nvSpPr>
          <p:cNvPr id="149" name="TextBox 148"/>
          <p:cNvSpPr txBox="1"/>
          <p:nvPr/>
        </p:nvSpPr>
        <p:spPr>
          <a:xfrm flipH="1">
            <a:off x="5044050" y="4282171"/>
            <a:ext cx="790078" cy="300082"/>
          </a:xfrm>
          <a:prstGeom prst="rect">
            <a:avLst/>
          </a:prstGeom>
          <a:noFill/>
        </p:spPr>
        <p:txBody>
          <a:bodyPr wrap="square" rtlCol="0">
            <a:spAutoFit/>
          </a:bodyPr>
          <a:lstStyle/>
          <a:p>
            <a:r>
              <a:rPr lang="en-US" sz="1350" dirty="0"/>
              <a:t>13</a:t>
            </a:r>
          </a:p>
        </p:txBody>
      </p:sp>
      <p:sp>
        <p:nvSpPr>
          <p:cNvPr id="150" name="TextBox 149"/>
          <p:cNvSpPr txBox="1"/>
          <p:nvPr/>
        </p:nvSpPr>
        <p:spPr>
          <a:xfrm flipH="1">
            <a:off x="4795765" y="5161445"/>
            <a:ext cx="790078" cy="300082"/>
          </a:xfrm>
          <a:prstGeom prst="rect">
            <a:avLst/>
          </a:prstGeom>
          <a:noFill/>
        </p:spPr>
        <p:txBody>
          <a:bodyPr wrap="square" rtlCol="0">
            <a:spAutoFit/>
          </a:bodyPr>
          <a:lstStyle/>
          <a:p>
            <a:r>
              <a:rPr lang="en-US" sz="1350"/>
              <a:t>13</a:t>
            </a:r>
            <a:endParaRPr lang="en-US" sz="1350" dirty="0"/>
          </a:p>
        </p:txBody>
      </p:sp>
      <p:sp>
        <p:nvSpPr>
          <p:cNvPr id="151" name="TextBox 150"/>
          <p:cNvSpPr txBox="1"/>
          <p:nvPr/>
        </p:nvSpPr>
        <p:spPr>
          <a:xfrm flipH="1">
            <a:off x="3789252" y="4324522"/>
            <a:ext cx="790078" cy="300082"/>
          </a:xfrm>
          <a:prstGeom prst="rect">
            <a:avLst/>
          </a:prstGeom>
          <a:noFill/>
        </p:spPr>
        <p:txBody>
          <a:bodyPr wrap="square" rtlCol="0">
            <a:spAutoFit/>
          </a:bodyPr>
          <a:lstStyle/>
          <a:p>
            <a:r>
              <a:rPr lang="en-US" sz="1350"/>
              <a:t>13</a:t>
            </a:r>
            <a:endParaRPr lang="en-US" sz="1350" dirty="0"/>
          </a:p>
        </p:txBody>
      </p:sp>
      <p:sp>
        <p:nvSpPr>
          <p:cNvPr id="152" name="TextBox 151"/>
          <p:cNvSpPr txBox="1"/>
          <p:nvPr/>
        </p:nvSpPr>
        <p:spPr>
          <a:xfrm flipH="1">
            <a:off x="3629422" y="4839527"/>
            <a:ext cx="790078" cy="300082"/>
          </a:xfrm>
          <a:prstGeom prst="rect">
            <a:avLst/>
          </a:prstGeom>
          <a:noFill/>
        </p:spPr>
        <p:txBody>
          <a:bodyPr wrap="square" rtlCol="0">
            <a:spAutoFit/>
          </a:bodyPr>
          <a:lstStyle/>
          <a:p>
            <a:r>
              <a:rPr lang="en-US" sz="1350"/>
              <a:t>13</a:t>
            </a:r>
            <a:endParaRPr lang="en-US" sz="1350" dirty="0"/>
          </a:p>
        </p:txBody>
      </p:sp>
      <p:sp>
        <p:nvSpPr>
          <p:cNvPr id="153" name="TextBox 152"/>
          <p:cNvSpPr txBox="1"/>
          <p:nvPr/>
        </p:nvSpPr>
        <p:spPr>
          <a:xfrm flipH="1">
            <a:off x="2843802" y="4234675"/>
            <a:ext cx="790078" cy="300082"/>
          </a:xfrm>
          <a:prstGeom prst="rect">
            <a:avLst/>
          </a:prstGeom>
          <a:noFill/>
        </p:spPr>
        <p:txBody>
          <a:bodyPr wrap="square" rtlCol="0">
            <a:spAutoFit/>
          </a:bodyPr>
          <a:lstStyle/>
          <a:p>
            <a:r>
              <a:rPr lang="en-US" sz="1350"/>
              <a:t>27</a:t>
            </a:r>
            <a:endParaRPr lang="en-US" sz="1350" dirty="0"/>
          </a:p>
        </p:txBody>
      </p:sp>
      <p:sp>
        <p:nvSpPr>
          <p:cNvPr id="154" name="TextBox 153"/>
          <p:cNvSpPr txBox="1"/>
          <p:nvPr/>
        </p:nvSpPr>
        <p:spPr>
          <a:xfrm flipH="1">
            <a:off x="2597241" y="5104205"/>
            <a:ext cx="790078" cy="300082"/>
          </a:xfrm>
          <a:prstGeom prst="rect">
            <a:avLst/>
          </a:prstGeom>
          <a:noFill/>
        </p:spPr>
        <p:txBody>
          <a:bodyPr wrap="square" rtlCol="0">
            <a:spAutoFit/>
          </a:bodyPr>
          <a:lstStyle/>
          <a:p>
            <a:r>
              <a:rPr lang="en-US" sz="1350"/>
              <a:t>27</a:t>
            </a:r>
            <a:endParaRPr lang="en-US" sz="1350" dirty="0"/>
          </a:p>
        </p:txBody>
      </p:sp>
      <p:sp>
        <p:nvSpPr>
          <p:cNvPr id="155" name="TextBox 154"/>
          <p:cNvSpPr txBox="1"/>
          <p:nvPr/>
        </p:nvSpPr>
        <p:spPr>
          <a:xfrm flipH="1">
            <a:off x="1715061" y="4829664"/>
            <a:ext cx="790078" cy="300082"/>
          </a:xfrm>
          <a:prstGeom prst="rect">
            <a:avLst/>
          </a:prstGeom>
          <a:noFill/>
        </p:spPr>
        <p:txBody>
          <a:bodyPr wrap="square" rtlCol="0">
            <a:spAutoFit/>
          </a:bodyPr>
          <a:lstStyle/>
          <a:p>
            <a:r>
              <a:rPr lang="en-US" sz="1350" dirty="0"/>
              <a:t>5</a:t>
            </a:r>
          </a:p>
        </p:txBody>
      </p:sp>
      <p:sp>
        <p:nvSpPr>
          <p:cNvPr id="156" name="TextBox 155"/>
          <p:cNvSpPr txBox="1"/>
          <p:nvPr/>
        </p:nvSpPr>
        <p:spPr>
          <a:xfrm flipH="1">
            <a:off x="1821809" y="4499977"/>
            <a:ext cx="790078" cy="300082"/>
          </a:xfrm>
          <a:prstGeom prst="rect">
            <a:avLst/>
          </a:prstGeom>
          <a:noFill/>
        </p:spPr>
        <p:txBody>
          <a:bodyPr wrap="square" rtlCol="0">
            <a:spAutoFit/>
          </a:bodyPr>
          <a:lstStyle/>
          <a:p>
            <a:r>
              <a:rPr lang="en-US" sz="1350" dirty="0"/>
              <a:t>5</a:t>
            </a:r>
          </a:p>
        </p:txBody>
      </p:sp>
      <p:sp>
        <p:nvSpPr>
          <p:cNvPr id="157" name="TextBox 156"/>
          <p:cNvSpPr txBox="1"/>
          <p:nvPr/>
        </p:nvSpPr>
        <p:spPr>
          <a:xfrm flipH="1">
            <a:off x="3029644" y="2878071"/>
            <a:ext cx="790078" cy="300082"/>
          </a:xfrm>
          <a:prstGeom prst="rect">
            <a:avLst/>
          </a:prstGeom>
          <a:noFill/>
        </p:spPr>
        <p:txBody>
          <a:bodyPr wrap="square" rtlCol="0">
            <a:spAutoFit/>
          </a:bodyPr>
          <a:lstStyle/>
          <a:p>
            <a:r>
              <a:rPr lang="en-US" sz="1350" dirty="0"/>
              <a:t>3</a:t>
            </a:r>
          </a:p>
        </p:txBody>
      </p:sp>
      <p:sp>
        <p:nvSpPr>
          <p:cNvPr id="158" name="TextBox 157"/>
          <p:cNvSpPr txBox="1"/>
          <p:nvPr/>
        </p:nvSpPr>
        <p:spPr>
          <a:xfrm flipH="1">
            <a:off x="3112649" y="2607101"/>
            <a:ext cx="790078" cy="300082"/>
          </a:xfrm>
          <a:prstGeom prst="rect">
            <a:avLst/>
          </a:prstGeom>
          <a:noFill/>
        </p:spPr>
        <p:txBody>
          <a:bodyPr wrap="square" rtlCol="0">
            <a:spAutoFit/>
          </a:bodyPr>
          <a:lstStyle/>
          <a:p>
            <a:r>
              <a:rPr lang="en-US" sz="1350" dirty="0"/>
              <a:t>3</a:t>
            </a:r>
          </a:p>
        </p:txBody>
      </p:sp>
      <p:sp>
        <p:nvSpPr>
          <p:cNvPr id="159" name="TextBox 158"/>
          <p:cNvSpPr txBox="1"/>
          <p:nvPr/>
        </p:nvSpPr>
        <p:spPr>
          <a:xfrm flipH="1">
            <a:off x="4193350" y="3088996"/>
            <a:ext cx="790078" cy="300082"/>
          </a:xfrm>
          <a:prstGeom prst="rect">
            <a:avLst/>
          </a:prstGeom>
          <a:noFill/>
        </p:spPr>
        <p:txBody>
          <a:bodyPr wrap="square" rtlCol="0">
            <a:spAutoFit/>
          </a:bodyPr>
          <a:lstStyle/>
          <a:p>
            <a:r>
              <a:rPr lang="en-US" sz="1350" dirty="0"/>
              <a:t>3</a:t>
            </a:r>
          </a:p>
        </p:txBody>
      </p:sp>
      <p:sp>
        <p:nvSpPr>
          <p:cNvPr id="160" name="TextBox 159"/>
          <p:cNvSpPr txBox="1"/>
          <p:nvPr/>
        </p:nvSpPr>
        <p:spPr>
          <a:xfrm flipH="1">
            <a:off x="4276355" y="2818027"/>
            <a:ext cx="790078" cy="300082"/>
          </a:xfrm>
          <a:prstGeom prst="rect">
            <a:avLst/>
          </a:prstGeom>
          <a:noFill/>
        </p:spPr>
        <p:txBody>
          <a:bodyPr wrap="square" rtlCol="0">
            <a:spAutoFit/>
          </a:bodyPr>
          <a:lstStyle/>
          <a:p>
            <a:r>
              <a:rPr lang="en-US" sz="1350" dirty="0"/>
              <a:t>3</a:t>
            </a:r>
          </a:p>
        </p:txBody>
      </p:sp>
      <p:sp>
        <p:nvSpPr>
          <p:cNvPr id="165" name="TextBox 164"/>
          <p:cNvSpPr txBox="1"/>
          <p:nvPr/>
        </p:nvSpPr>
        <p:spPr>
          <a:xfrm flipH="1">
            <a:off x="5234580" y="3110680"/>
            <a:ext cx="790078" cy="300082"/>
          </a:xfrm>
          <a:prstGeom prst="rect">
            <a:avLst/>
          </a:prstGeom>
          <a:noFill/>
        </p:spPr>
        <p:txBody>
          <a:bodyPr wrap="square" rtlCol="0">
            <a:spAutoFit/>
          </a:bodyPr>
          <a:lstStyle/>
          <a:p>
            <a:r>
              <a:rPr lang="en-US" sz="1350" dirty="0"/>
              <a:t>3</a:t>
            </a:r>
          </a:p>
        </p:txBody>
      </p:sp>
      <p:sp>
        <p:nvSpPr>
          <p:cNvPr id="166" name="TextBox 165"/>
          <p:cNvSpPr txBox="1"/>
          <p:nvPr/>
        </p:nvSpPr>
        <p:spPr>
          <a:xfrm flipH="1">
            <a:off x="5317584" y="2839711"/>
            <a:ext cx="790078" cy="300082"/>
          </a:xfrm>
          <a:prstGeom prst="rect">
            <a:avLst/>
          </a:prstGeom>
          <a:noFill/>
        </p:spPr>
        <p:txBody>
          <a:bodyPr wrap="square" rtlCol="0">
            <a:spAutoFit/>
          </a:bodyPr>
          <a:lstStyle/>
          <a:p>
            <a:r>
              <a:rPr lang="en-US" sz="1350" dirty="0"/>
              <a:t>3</a:t>
            </a:r>
          </a:p>
        </p:txBody>
      </p:sp>
      <p:sp>
        <p:nvSpPr>
          <p:cNvPr id="7" name="TextBox 6"/>
          <p:cNvSpPr txBox="1"/>
          <p:nvPr/>
        </p:nvSpPr>
        <p:spPr>
          <a:xfrm>
            <a:off x="97096" y="5489421"/>
            <a:ext cx="684803" cy="369332"/>
          </a:xfrm>
          <a:prstGeom prst="rect">
            <a:avLst/>
          </a:prstGeom>
          <a:noFill/>
        </p:spPr>
        <p:txBody>
          <a:bodyPr wrap="none" rtlCol="0">
            <a:spAutoFit/>
          </a:bodyPr>
          <a:lstStyle/>
          <a:p>
            <a:r>
              <a:rPr lang="en-US" smtClean="0"/>
              <a:t>Input</a:t>
            </a:r>
            <a:endParaRPr lang="en-US"/>
          </a:p>
        </p:txBody>
      </p:sp>
    </p:spTree>
    <p:extLst>
      <p:ext uri="{BB962C8B-B14F-4D97-AF65-F5344CB8AC3E}">
        <p14:creationId xmlns:p14="http://schemas.microsoft.com/office/powerpoint/2010/main" val="1149960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9236"/>
            <a:ext cx="7886700" cy="443129"/>
          </a:xfrm>
        </p:spPr>
        <p:txBody>
          <a:bodyPr>
            <a:normAutofit fontScale="90000"/>
          </a:bodyPr>
          <a:lstStyle/>
          <a:p>
            <a:r>
              <a:rPr lang="en-US" dirty="0" smtClean="0"/>
              <a:t>Contents</a:t>
            </a:r>
            <a:endParaRPr lang="en-US" dirty="0"/>
          </a:p>
        </p:txBody>
      </p:sp>
      <p:sp>
        <p:nvSpPr>
          <p:cNvPr id="3" name="Content Placeholder 2"/>
          <p:cNvSpPr>
            <a:spLocks noGrp="1"/>
          </p:cNvSpPr>
          <p:nvPr>
            <p:ph idx="1"/>
          </p:nvPr>
        </p:nvSpPr>
        <p:spPr>
          <a:xfrm>
            <a:off x="628650" y="1252025"/>
            <a:ext cx="7886700" cy="4853354"/>
          </a:xfrm>
        </p:spPr>
        <p:txBody>
          <a:bodyPr>
            <a:normAutofit fontScale="92500" lnSpcReduction="10000"/>
          </a:bodyPr>
          <a:lstStyle/>
          <a:p>
            <a:r>
              <a:rPr lang="en-US" dirty="0"/>
              <a:t>Y. </a:t>
            </a:r>
            <a:r>
              <a:rPr lang="en-US" dirty="0" err="1"/>
              <a:t>LeCun</a:t>
            </a:r>
            <a:r>
              <a:rPr lang="en-US" dirty="0"/>
              <a:t>, L. </a:t>
            </a:r>
            <a:r>
              <a:rPr lang="en-US" dirty="0" err="1"/>
              <a:t>Bottou</a:t>
            </a:r>
            <a:r>
              <a:rPr lang="en-US" dirty="0"/>
              <a:t>, Y. </a:t>
            </a:r>
            <a:r>
              <a:rPr lang="en-US" dirty="0" err="1"/>
              <a:t>Bengio</a:t>
            </a:r>
            <a:r>
              <a:rPr lang="en-US" dirty="0"/>
              <a:t> and P. </a:t>
            </a:r>
            <a:r>
              <a:rPr lang="en-US" dirty="0" err="1" smtClean="0"/>
              <a:t>Haffner</a:t>
            </a:r>
            <a:r>
              <a:rPr lang="en-US" dirty="0" smtClean="0"/>
              <a:t>, </a:t>
            </a:r>
            <a:r>
              <a:rPr lang="en-US" dirty="0"/>
              <a:t>Gradient-Based Learning Applied to Document Recognition, Proceedings of the IEEE, 86(11):2278-2324, November 1998</a:t>
            </a:r>
            <a:endParaRPr lang="en-US" dirty="0" smtClean="0"/>
          </a:p>
          <a:p>
            <a:r>
              <a:rPr lang="en-US" dirty="0" smtClean="0"/>
              <a:t>Alex </a:t>
            </a:r>
            <a:r>
              <a:rPr lang="en-US" dirty="0" err="1" smtClean="0"/>
              <a:t>Krizhevsky</a:t>
            </a:r>
            <a:r>
              <a:rPr lang="en-US" dirty="0" smtClean="0"/>
              <a:t>, </a:t>
            </a:r>
            <a:r>
              <a:rPr lang="en-US" dirty="0" err="1" smtClean="0"/>
              <a:t>Ilya</a:t>
            </a:r>
            <a:r>
              <a:rPr lang="en-US" dirty="0" smtClean="0"/>
              <a:t> </a:t>
            </a:r>
            <a:r>
              <a:rPr lang="en-US" dirty="0" err="1" smtClean="0"/>
              <a:t>Sutskever</a:t>
            </a:r>
            <a:r>
              <a:rPr lang="en-US" dirty="0" smtClean="0"/>
              <a:t>, Geoffrey Hinton, </a:t>
            </a:r>
            <a:r>
              <a:rPr lang="en-US" dirty="0" err="1" smtClean="0"/>
              <a:t>ImageNet</a:t>
            </a:r>
            <a:r>
              <a:rPr lang="en-US" dirty="0" smtClean="0"/>
              <a:t> </a:t>
            </a:r>
            <a:r>
              <a:rPr lang="en-US" dirty="0" smtClean="0">
                <a:solidFill>
                  <a:schemeClr val="accent5"/>
                </a:solidFill>
              </a:rPr>
              <a:t>Classification with Deep Convolutional Neural Networks</a:t>
            </a:r>
            <a:r>
              <a:rPr lang="en-US" dirty="0" smtClean="0"/>
              <a:t>, NIPS 2012</a:t>
            </a:r>
          </a:p>
          <a:p>
            <a:r>
              <a:rPr lang="en-US" dirty="0" err="1" smtClean="0"/>
              <a:t>Bolei</a:t>
            </a:r>
            <a:r>
              <a:rPr lang="en-US" dirty="0" smtClean="0"/>
              <a:t> Zhou, </a:t>
            </a:r>
            <a:r>
              <a:rPr lang="en-US" dirty="0" err="1" smtClean="0"/>
              <a:t>Agata</a:t>
            </a:r>
            <a:r>
              <a:rPr lang="en-US" dirty="0" smtClean="0"/>
              <a:t> </a:t>
            </a:r>
            <a:r>
              <a:rPr lang="en-US" dirty="0" err="1" smtClean="0"/>
              <a:t>Lapedriza</a:t>
            </a:r>
            <a:r>
              <a:rPr lang="en-US" dirty="0" smtClean="0"/>
              <a:t>, </a:t>
            </a:r>
            <a:r>
              <a:rPr lang="en-US" dirty="0" err="1" smtClean="0"/>
              <a:t>Jianxiong</a:t>
            </a:r>
            <a:r>
              <a:rPr lang="en-US" dirty="0" smtClean="0"/>
              <a:t> Xiao, Antonio </a:t>
            </a:r>
            <a:r>
              <a:rPr lang="en-US" dirty="0" err="1" smtClean="0"/>
              <a:t>Torralba</a:t>
            </a:r>
            <a:r>
              <a:rPr lang="en-US" dirty="0" smtClean="0"/>
              <a:t>, Aude </a:t>
            </a:r>
            <a:r>
              <a:rPr lang="en-US" dirty="0" err="1" smtClean="0"/>
              <a:t>Oliva</a:t>
            </a:r>
            <a:r>
              <a:rPr lang="en-US" dirty="0" smtClean="0"/>
              <a:t>, </a:t>
            </a:r>
            <a:r>
              <a:rPr lang="en-US" dirty="0" smtClean="0">
                <a:solidFill>
                  <a:schemeClr val="accent5"/>
                </a:solidFill>
              </a:rPr>
              <a:t>Learning Deep Features for Scene Recognition using Places Database</a:t>
            </a:r>
            <a:r>
              <a:rPr lang="en-US" dirty="0" smtClean="0"/>
              <a:t>, NIPS 2014</a:t>
            </a:r>
          </a:p>
          <a:p>
            <a:r>
              <a:rPr lang="en-US" dirty="0" err="1" smtClean="0"/>
              <a:t>Bolei</a:t>
            </a:r>
            <a:r>
              <a:rPr lang="en-US" dirty="0" smtClean="0"/>
              <a:t> Zhou, Aditya </a:t>
            </a:r>
            <a:r>
              <a:rPr lang="en-US" dirty="0" err="1" smtClean="0"/>
              <a:t>Khosla</a:t>
            </a:r>
            <a:r>
              <a:rPr lang="en-US" dirty="0" smtClean="0"/>
              <a:t>, </a:t>
            </a:r>
            <a:r>
              <a:rPr lang="en-US" dirty="0" err="1" smtClean="0"/>
              <a:t>Agata</a:t>
            </a:r>
            <a:r>
              <a:rPr lang="en-US" dirty="0" smtClean="0"/>
              <a:t> </a:t>
            </a:r>
            <a:r>
              <a:rPr lang="en-US" dirty="0" err="1" smtClean="0"/>
              <a:t>Lapedriza</a:t>
            </a:r>
            <a:r>
              <a:rPr lang="en-US" dirty="0" smtClean="0"/>
              <a:t>, Aude </a:t>
            </a:r>
            <a:r>
              <a:rPr lang="en-US" dirty="0" err="1" smtClean="0"/>
              <a:t>Oliva</a:t>
            </a:r>
            <a:r>
              <a:rPr lang="en-US" dirty="0" smtClean="0"/>
              <a:t>, Antonio </a:t>
            </a:r>
            <a:r>
              <a:rPr lang="en-US" dirty="0" err="1" smtClean="0"/>
              <a:t>Torralba</a:t>
            </a:r>
            <a:r>
              <a:rPr lang="en-US" dirty="0" smtClean="0"/>
              <a:t>, </a:t>
            </a:r>
            <a:r>
              <a:rPr lang="en-US" dirty="0" smtClean="0">
                <a:solidFill>
                  <a:schemeClr val="accent5"/>
                </a:solidFill>
              </a:rPr>
              <a:t>Object Detectors Emerge In Deep Scene CNNs</a:t>
            </a:r>
            <a:r>
              <a:rPr lang="en-US" dirty="0" smtClean="0"/>
              <a:t>, ICLR 2015</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891535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06" y="295184"/>
            <a:ext cx="7886700" cy="361889"/>
          </a:xfrm>
        </p:spPr>
        <p:txBody>
          <a:bodyPr>
            <a:normAutofit fontScale="90000"/>
          </a:bodyPr>
          <a:lstStyle/>
          <a:p>
            <a:r>
              <a:rPr lang="en-US" dirty="0" smtClean="0"/>
              <a:t>Architecture - Overview</a:t>
            </a:r>
            <a:endParaRPr lang="en-US" dirty="0"/>
          </a:p>
        </p:txBody>
      </p:sp>
      <p:sp>
        <p:nvSpPr>
          <p:cNvPr id="167" name="Content Placeholder 2"/>
          <p:cNvSpPr>
            <a:spLocks noGrp="1"/>
          </p:cNvSpPr>
          <p:nvPr>
            <p:ph idx="1"/>
          </p:nvPr>
        </p:nvSpPr>
        <p:spPr>
          <a:xfrm>
            <a:off x="564509" y="875929"/>
            <a:ext cx="7886700" cy="1428399"/>
          </a:xfrm>
        </p:spPr>
        <p:txBody>
          <a:bodyPr>
            <a:normAutofit fontScale="92500" lnSpcReduction="20000"/>
          </a:bodyPr>
          <a:lstStyle/>
          <a:p>
            <a:r>
              <a:rPr lang="en-US" dirty="0" smtClean="0"/>
              <a:t>55*55*96 = 290,400 neurons, each having 11*11*3=363 weights</a:t>
            </a:r>
            <a:r>
              <a:rPr lang="en-US" dirty="0"/>
              <a:t> </a:t>
            </a:r>
            <a:r>
              <a:rPr lang="en-US" dirty="0" smtClean="0"/>
              <a:t>+ 1 bias</a:t>
            </a:r>
          </a:p>
          <a:p>
            <a:r>
              <a:rPr lang="en-US" dirty="0" smtClean="0"/>
              <a:t>290400 * 364 = 105,705,600 parameters in first layer alone if fully connected.</a:t>
            </a:r>
          </a:p>
        </p:txBody>
      </p:sp>
      <p:grpSp>
        <p:nvGrpSpPr>
          <p:cNvPr id="9" name="Group 8"/>
          <p:cNvGrpSpPr/>
          <p:nvPr/>
        </p:nvGrpSpPr>
        <p:grpSpPr>
          <a:xfrm>
            <a:off x="0" y="2336747"/>
            <a:ext cx="9169143" cy="3773543"/>
            <a:chOff x="-32452" y="1924819"/>
            <a:chExt cx="12225524" cy="5031390"/>
          </a:xfrm>
        </p:grpSpPr>
        <p:sp>
          <p:nvSpPr>
            <p:cNvPr id="66" name="Cube 65"/>
            <p:cNvSpPr/>
            <p:nvPr/>
          </p:nvSpPr>
          <p:spPr>
            <a:xfrm>
              <a:off x="2405221" y="5161734"/>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5" name="Cube 64"/>
            <p:cNvSpPr/>
            <p:nvPr/>
          </p:nvSpPr>
          <p:spPr>
            <a:xfrm>
              <a:off x="3837942" y="5547599"/>
              <a:ext cx="349967" cy="651517"/>
            </a:xfrm>
            <a:prstGeom prst="cube">
              <a:avLst>
                <a:gd name="adj" fmla="val 54529"/>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4" name="Cube 63"/>
            <p:cNvSpPr/>
            <p:nvPr/>
          </p:nvSpPr>
          <p:spPr>
            <a:xfrm>
              <a:off x="4157515" y="4810224"/>
              <a:ext cx="349967" cy="651517"/>
            </a:xfrm>
            <a:prstGeom prst="cube">
              <a:avLst>
                <a:gd name="adj" fmla="val 54529"/>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Cube 62"/>
            <p:cNvSpPr/>
            <p:nvPr/>
          </p:nvSpPr>
          <p:spPr>
            <a:xfrm>
              <a:off x="2510998" y="2939103"/>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1" name="Cube 60"/>
            <p:cNvSpPr/>
            <p:nvPr/>
          </p:nvSpPr>
          <p:spPr>
            <a:xfrm>
              <a:off x="3826049" y="3289804"/>
              <a:ext cx="349967" cy="651517"/>
            </a:xfrm>
            <a:prstGeom prst="cube">
              <a:avLst>
                <a:gd name="adj" fmla="val 54529"/>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2" name="Cube 61"/>
            <p:cNvSpPr/>
            <p:nvPr/>
          </p:nvSpPr>
          <p:spPr>
            <a:xfrm>
              <a:off x="4173811" y="2601504"/>
              <a:ext cx="349967" cy="651517"/>
            </a:xfrm>
            <a:prstGeom prst="cube">
              <a:avLst>
                <a:gd name="adj" fmla="val 54529"/>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0" name="Cube 59"/>
            <p:cNvSpPr/>
            <p:nvPr/>
          </p:nvSpPr>
          <p:spPr>
            <a:xfrm>
              <a:off x="5559353" y="5160226"/>
              <a:ext cx="349967" cy="651517"/>
            </a:xfrm>
            <a:prstGeom prst="cube">
              <a:avLst>
                <a:gd name="adj" fmla="val 54529"/>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9" name="Cube 58"/>
            <p:cNvSpPr/>
            <p:nvPr/>
          </p:nvSpPr>
          <p:spPr>
            <a:xfrm>
              <a:off x="5752191" y="2922807"/>
              <a:ext cx="349967" cy="651517"/>
            </a:xfrm>
            <a:prstGeom prst="cube">
              <a:avLst>
                <a:gd name="adj" fmla="val 54529"/>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8" name="Cube 57"/>
            <p:cNvSpPr/>
            <p:nvPr/>
          </p:nvSpPr>
          <p:spPr>
            <a:xfrm>
              <a:off x="7126617" y="5195535"/>
              <a:ext cx="349967" cy="651517"/>
            </a:xfrm>
            <a:prstGeom prst="cube">
              <a:avLst>
                <a:gd name="adj" fmla="val 54529"/>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6" name="Cube 55"/>
            <p:cNvSpPr/>
            <p:nvPr/>
          </p:nvSpPr>
          <p:spPr>
            <a:xfrm>
              <a:off x="7126617" y="2947564"/>
              <a:ext cx="349967" cy="651517"/>
            </a:xfrm>
            <a:prstGeom prst="cube">
              <a:avLst>
                <a:gd name="adj" fmla="val 54529"/>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Cube 18"/>
            <p:cNvSpPr/>
            <p:nvPr/>
          </p:nvSpPr>
          <p:spPr>
            <a:xfrm>
              <a:off x="626139" y="4859530"/>
              <a:ext cx="285016" cy="581793"/>
            </a:xfrm>
            <a:prstGeom prst="cube">
              <a:avLst>
                <a:gd name="adj" fmla="val 72708"/>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Cube 19"/>
            <p:cNvSpPr/>
            <p:nvPr/>
          </p:nvSpPr>
          <p:spPr>
            <a:xfrm>
              <a:off x="1073616" y="3352940"/>
              <a:ext cx="285016" cy="581793"/>
            </a:xfrm>
            <a:prstGeom prst="cube">
              <a:avLst>
                <a:gd name="adj" fmla="val 72708"/>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Rectangle 5"/>
            <p:cNvSpPr/>
            <p:nvPr/>
          </p:nvSpPr>
          <p:spPr>
            <a:xfrm>
              <a:off x="9833198" y="2944907"/>
              <a:ext cx="233265" cy="10887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7" name="Rectangle 36"/>
            <p:cNvSpPr/>
            <p:nvPr/>
          </p:nvSpPr>
          <p:spPr>
            <a:xfrm>
              <a:off x="9826458" y="4596538"/>
              <a:ext cx="233265" cy="1018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8" name="Rectangle 37"/>
            <p:cNvSpPr/>
            <p:nvPr/>
          </p:nvSpPr>
          <p:spPr>
            <a:xfrm>
              <a:off x="10515453" y="2962501"/>
              <a:ext cx="233265" cy="10711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Rectangle 39"/>
            <p:cNvSpPr/>
            <p:nvPr/>
          </p:nvSpPr>
          <p:spPr>
            <a:xfrm>
              <a:off x="10520218" y="4596538"/>
              <a:ext cx="233265" cy="10181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Rectangle 41"/>
            <p:cNvSpPr/>
            <p:nvPr/>
          </p:nvSpPr>
          <p:spPr>
            <a:xfrm>
              <a:off x="11264547" y="3591860"/>
              <a:ext cx="233265" cy="15585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1" name="Straight Connector 10"/>
            <p:cNvCxnSpPr/>
            <p:nvPr/>
          </p:nvCxnSpPr>
          <p:spPr>
            <a:xfrm flipV="1">
              <a:off x="1832428" y="4351338"/>
              <a:ext cx="6833662" cy="22614"/>
            </a:xfrm>
            <a:prstGeom prst="line">
              <a:avLst/>
            </a:prstGeom>
            <a:ln w="762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4" name="Cube 3"/>
            <p:cNvSpPr/>
            <p:nvPr/>
          </p:nvSpPr>
          <p:spPr>
            <a:xfrm>
              <a:off x="403109" y="3068987"/>
              <a:ext cx="1016093" cy="2695501"/>
            </a:xfrm>
            <a:prstGeom prst="cube">
              <a:avLst>
                <a:gd name="adj" fmla="val 8372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Cube 20"/>
            <p:cNvSpPr/>
            <p:nvPr/>
          </p:nvSpPr>
          <p:spPr>
            <a:xfrm>
              <a:off x="1947349" y="4622054"/>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3" name="Cube 22"/>
            <p:cNvSpPr/>
            <p:nvPr/>
          </p:nvSpPr>
          <p:spPr>
            <a:xfrm>
              <a:off x="3718355" y="4622054"/>
              <a:ext cx="963901" cy="1638538"/>
            </a:xfrm>
            <a:prstGeom prst="cube">
              <a:avLst>
                <a:gd name="adj" fmla="val 6049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Cube 26"/>
            <p:cNvSpPr/>
            <p:nvPr/>
          </p:nvSpPr>
          <p:spPr>
            <a:xfrm>
              <a:off x="3718355" y="2383545"/>
              <a:ext cx="963901" cy="1638538"/>
            </a:xfrm>
            <a:prstGeom prst="cube">
              <a:avLst>
                <a:gd name="adj" fmla="val 6049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9" name="Cube 28"/>
            <p:cNvSpPr/>
            <p:nvPr/>
          </p:nvSpPr>
          <p:spPr>
            <a:xfrm>
              <a:off x="5114601" y="4683363"/>
              <a:ext cx="963901" cy="1638538"/>
            </a:xfrm>
            <a:prstGeom prst="cube">
              <a:avLst>
                <a:gd name="adj" fmla="val 6049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 name="Cube 29"/>
            <p:cNvSpPr/>
            <p:nvPr/>
          </p:nvSpPr>
          <p:spPr>
            <a:xfrm>
              <a:off x="5283456" y="2376167"/>
              <a:ext cx="963901" cy="1638538"/>
            </a:xfrm>
            <a:prstGeom prst="cube">
              <a:avLst>
                <a:gd name="adj" fmla="val 6049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Cube 30"/>
            <p:cNvSpPr/>
            <p:nvPr/>
          </p:nvSpPr>
          <p:spPr>
            <a:xfrm>
              <a:off x="6701534" y="4666716"/>
              <a:ext cx="963901" cy="1638538"/>
            </a:xfrm>
            <a:prstGeom prst="cube">
              <a:avLst>
                <a:gd name="adj" fmla="val 6049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3" name="Cube 32"/>
            <p:cNvSpPr/>
            <p:nvPr/>
          </p:nvSpPr>
          <p:spPr>
            <a:xfrm>
              <a:off x="6699570" y="2383545"/>
              <a:ext cx="963901" cy="1638538"/>
            </a:xfrm>
            <a:prstGeom prst="cube">
              <a:avLst>
                <a:gd name="adj" fmla="val 6049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Cube 33"/>
            <p:cNvSpPr/>
            <p:nvPr/>
          </p:nvSpPr>
          <p:spPr>
            <a:xfrm>
              <a:off x="8175537" y="4656321"/>
              <a:ext cx="963901" cy="1638538"/>
            </a:xfrm>
            <a:prstGeom prst="cube">
              <a:avLst>
                <a:gd name="adj" fmla="val 6049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Cube 34"/>
            <p:cNvSpPr/>
            <p:nvPr/>
          </p:nvSpPr>
          <p:spPr>
            <a:xfrm>
              <a:off x="8287254" y="2359922"/>
              <a:ext cx="963901" cy="1638538"/>
            </a:xfrm>
            <a:prstGeom prst="cube">
              <a:avLst>
                <a:gd name="adj" fmla="val 60495"/>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Cube 21"/>
            <p:cNvSpPr/>
            <p:nvPr/>
          </p:nvSpPr>
          <p:spPr>
            <a:xfrm>
              <a:off x="2078170" y="2383545"/>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Connector 15"/>
            <p:cNvCxnSpPr>
              <a:endCxn id="21" idx="2"/>
            </p:cNvCxnSpPr>
            <p:nvPr/>
          </p:nvCxnSpPr>
          <p:spPr>
            <a:xfrm>
              <a:off x="626139" y="5135982"/>
              <a:ext cx="1321210" cy="596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21" idx="2"/>
            </p:cNvCxnSpPr>
            <p:nvPr/>
          </p:nvCxnSpPr>
          <p:spPr>
            <a:xfrm>
              <a:off x="626139" y="5415807"/>
              <a:ext cx="1321210" cy="317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21" idx="2"/>
            </p:cNvCxnSpPr>
            <p:nvPr/>
          </p:nvCxnSpPr>
          <p:spPr>
            <a:xfrm>
              <a:off x="900649" y="4878831"/>
              <a:ext cx="1046700" cy="854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21" idx="2"/>
            </p:cNvCxnSpPr>
            <p:nvPr/>
          </p:nvCxnSpPr>
          <p:spPr>
            <a:xfrm>
              <a:off x="910483" y="5195535"/>
              <a:ext cx="1036866" cy="537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endCxn id="22" idx="2"/>
            </p:cNvCxnSpPr>
            <p:nvPr/>
          </p:nvCxnSpPr>
          <p:spPr>
            <a:xfrm flipV="1">
              <a:off x="1148025" y="3494370"/>
              <a:ext cx="930145" cy="57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22" idx="2"/>
            </p:cNvCxnSpPr>
            <p:nvPr/>
          </p:nvCxnSpPr>
          <p:spPr>
            <a:xfrm flipV="1">
              <a:off x="1171053" y="3494370"/>
              <a:ext cx="907117" cy="42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22" idx="2"/>
            </p:cNvCxnSpPr>
            <p:nvPr/>
          </p:nvCxnSpPr>
          <p:spPr>
            <a:xfrm>
              <a:off x="1351026" y="3370119"/>
              <a:ext cx="727144" cy="124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2" idx="2"/>
            </p:cNvCxnSpPr>
            <p:nvPr/>
          </p:nvCxnSpPr>
          <p:spPr>
            <a:xfrm flipV="1">
              <a:off x="1360860" y="3494370"/>
              <a:ext cx="717310" cy="192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a:endCxn id="23" idx="2"/>
            </p:cNvCxnSpPr>
            <p:nvPr/>
          </p:nvCxnSpPr>
          <p:spPr>
            <a:xfrm>
              <a:off x="2533594" y="5339014"/>
              <a:ext cx="1184761" cy="393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23" idx="2"/>
            </p:cNvCxnSpPr>
            <p:nvPr/>
          </p:nvCxnSpPr>
          <p:spPr>
            <a:xfrm flipV="1">
              <a:off x="2564501" y="5732879"/>
              <a:ext cx="1153854" cy="316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a:endCxn id="23" idx="2"/>
            </p:cNvCxnSpPr>
            <p:nvPr/>
          </p:nvCxnSpPr>
          <p:spPr>
            <a:xfrm>
              <a:off x="2763096" y="5160226"/>
              <a:ext cx="955259" cy="572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23" idx="2"/>
            </p:cNvCxnSpPr>
            <p:nvPr/>
          </p:nvCxnSpPr>
          <p:spPr>
            <a:xfrm>
              <a:off x="2781362" y="5600366"/>
              <a:ext cx="936993" cy="132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27" idx="2"/>
            </p:cNvCxnSpPr>
            <p:nvPr/>
          </p:nvCxnSpPr>
          <p:spPr>
            <a:xfrm>
              <a:off x="2637793" y="3131679"/>
              <a:ext cx="1080562" cy="362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27" idx="2"/>
            </p:cNvCxnSpPr>
            <p:nvPr/>
          </p:nvCxnSpPr>
          <p:spPr>
            <a:xfrm flipV="1">
              <a:off x="2668700" y="3494370"/>
              <a:ext cx="1049655" cy="62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27" idx="2"/>
            </p:cNvCxnSpPr>
            <p:nvPr/>
          </p:nvCxnSpPr>
          <p:spPr>
            <a:xfrm>
              <a:off x="2867295" y="2952891"/>
              <a:ext cx="851060" cy="541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27" idx="2"/>
            </p:cNvCxnSpPr>
            <p:nvPr/>
          </p:nvCxnSpPr>
          <p:spPr>
            <a:xfrm>
              <a:off x="2885561" y="3393031"/>
              <a:ext cx="832794" cy="101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29" idx="2"/>
            </p:cNvCxnSpPr>
            <p:nvPr/>
          </p:nvCxnSpPr>
          <p:spPr>
            <a:xfrm>
              <a:off x="3946599" y="5724913"/>
              <a:ext cx="1168002" cy="69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29" idx="2"/>
            </p:cNvCxnSpPr>
            <p:nvPr/>
          </p:nvCxnSpPr>
          <p:spPr>
            <a:xfrm flipV="1">
              <a:off x="3976022" y="5794188"/>
              <a:ext cx="1138579" cy="39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29" idx="2"/>
            </p:cNvCxnSpPr>
            <p:nvPr/>
          </p:nvCxnSpPr>
          <p:spPr>
            <a:xfrm>
              <a:off x="4176101" y="5546125"/>
              <a:ext cx="938500" cy="248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29" idx="2"/>
            </p:cNvCxnSpPr>
            <p:nvPr/>
          </p:nvCxnSpPr>
          <p:spPr>
            <a:xfrm flipV="1">
              <a:off x="4194367" y="5794188"/>
              <a:ext cx="920234" cy="192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4296407" y="2799273"/>
              <a:ext cx="993324" cy="462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4325830" y="3259739"/>
              <a:ext cx="957626" cy="4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525909" y="2620485"/>
              <a:ext cx="755079" cy="629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544175" y="3060625"/>
              <a:ext cx="739281" cy="196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a:endCxn id="30" idx="2"/>
            </p:cNvCxnSpPr>
            <p:nvPr/>
          </p:nvCxnSpPr>
          <p:spPr>
            <a:xfrm flipV="1">
              <a:off x="4267597" y="3486992"/>
              <a:ext cx="1015859" cy="1533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p:cNvCxnSpPr>
              <a:endCxn id="30" idx="2"/>
            </p:cNvCxnSpPr>
            <p:nvPr/>
          </p:nvCxnSpPr>
          <p:spPr>
            <a:xfrm flipV="1">
              <a:off x="4297020" y="3486992"/>
              <a:ext cx="986436" cy="19942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162"/>
            <p:cNvCxnSpPr>
              <a:endCxn id="30" idx="2"/>
            </p:cNvCxnSpPr>
            <p:nvPr/>
          </p:nvCxnSpPr>
          <p:spPr>
            <a:xfrm flipV="1">
              <a:off x="4497099" y="3486992"/>
              <a:ext cx="786357" cy="1355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p:cNvCxnSpPr>
              <a:endCxn id="30" idx="2"/>
            </p:cNvCxnSpPr>
            <p:nvPr/>
          </p:nvCxnSpPr>
          <p:spPr>
            <a:xfrm flipV="1">
              <a:off x="4515365" y="3486992"/>
              <a:ext cx="768091" cy="1795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932055" y="3479993"/>
              <a:ext cx="1621652" cy="1349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3961478" y="3940459"/>
              <a:ext cx="1601862" cy="8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4161557" y="3301205"/>
              <a:ext cx="1401783" cy="1528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179823" y="3741345"/>
              <a:ext cx="1373884" cy="1092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201"/>
            <p:cNvCxnSpPr>
              <a:endCxn id="31" idx="2"/>
            </p:cNvCxnSpPr>
            <p:nvPr/>
          </p:nvCxnSpPr>
          <p:spPr>
            <a:xfrm>
              <a:off x="5686378" y="5353330"/>
              <a:ext cx="1015156" cy="424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202"/>
            <p:cNvCxnSpPr>
              <a:endCxn id="31" idx="2"/>
            </p:cNvCxnSpPr>
            <p:nvPr/>
          </p:nvCxnSpPr>
          <p:spPr>
            <a:xfrm flipV="1">
              <a:off x="5715801" y="5777541"/>
              <a:ext cx="985733" cy="36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Straight Connector 203"/>
            <p:cNvCxnSpPr>
              <a:endCxn id="31" idx="2"/>
            </p:cNvCxnSpPr>
            <p:nvPr/>
          </p:nvCxnSpPr>
          <p:spPr>
            <a:xfrm>
              <a:off x="5915880" y="5174542"/>
              <a:ext cx="785654" cy="602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 name="Straight Connector 204"/>
            <p:cNvCxnSpPr>
              <a:endCxn id="31" idx="2"/>
            </p:cNvCxnSpPr>
            <p:nvPr/>
          </p:nvCxnSpPr>
          <p:spPr>
            <a:xfrm>
              <a:off x="5934146" y="5614682"/>
              <a:ext cx="767388" cy="16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Connector 209"/>
            <p:cNvCxnSpPr>
              <a:endCxn id="33" idx="2"/>
            </p:cNvCxnSpPr>
            <p:nvPr/>
          </p:nvCxnSpPr>
          <p:spPr>
            <a:xfrm>
              <a:off x="5867783" y="3116745"/>
              <a:ext cx="831787" cy="377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a:endCxn id="33" idx="2"/>
            </p:cNvCxnSpPr>
            <p:nvPr/>
          </p:nvCxnSpPr>
          <p:spPr>
            <a:xfrm flipV="1">
              <a:off x="5897206" y="3494370"/>
              <a:ext cx="802364" cy="8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a:endCxn id="33" idx="2"/>
            </p:cNvCxnSpPr>
            <p:nvPr/>
          </p:nvCxnSpPr>
          <p:spPr>
            <a:xfrm>
              <a:off x="6097285" y="2937957"/>
              <a:ext cx="602285" cy="556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p:cNvCxnSpPr>
              <a:endCxn id="33" idx="2"/>
            </p:cNvCxnSpPr>
            <p:nvPr/>
          </p:nvCxnSpPr>
          <p:spPr>
            <a:xfrm>
              <a:off x="6115551" y="3378097"/>
              <a:ext cx="584019" cy="116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58" idx="1"/>
              <a:endCxn id="34" idx="2"/>
            </p:cNvCxnSpPr>
            <p:nvPr/>
          </p:nvCxnSpPr>
          <p:spPr>
            <a:xfrm>
              <a:off x="7206184" y="5386369"/>
              <a:ext cx="969353" cy="380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218"/>
            <p:cNvCxnSpPr>
              <a:endCxn id="34" idx="2"/>
            </p:cNvCxnSpPr>
            <p:nvPr/>
          </p:nvCxnSpPr>
          <p:spPr>
            <a:xfrm flipV="1">
              <a:off x="7290032" y="5767146"/>
              <a:ext cx="885505" cy="736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58" idx="0"/>
              <a:endCxn id="34" idx="2"/>
            </p:cNvCxnSpPr>
            <p:nvPr/>
          </p:nvCxnSpPr>
          <p:spPr>
            <a:xfrm>
              <a:off x="7397017" y="5195535"/>
              <a:ext cx="778520" cy="5716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34" idx="2"/>
            </p:cNvCxnSpPr>
            <p:nvPr/>
          </p:nvCxnSpPr>
          <p:spPr>
            <a:xfrm>
              <a:off x="7407432" y="5704810"/>
              <a:ext cx="768105" cy="6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a:endCxn id="35" idx="2"/>
            </p:cNvCxnSpPr>
            <p:nvPr/>
          </p:nvCxnSpPr>
          <p:spPr>
            <a:xfrm>
              <a:off x="7290032" y="3167292"/>
              <a:ext cx="997222" cy="303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Straight Connector 226"/>
            <p:cNvCxnSpPr>
              <a:endCxn id="35" idx="2"/>
            </p:cNvCxnSpPr>
            <p:nvPr/>
          </p:nvCxnSpPr>
          <p:spPr>
            <a:xfrm flipV="1">
              <a:off x="7265931" y="3470747"/>
              <a:ext cx="1021323" cy="137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Straight Connector 227"/>
            <p:cNvCxnSpPr>
              <a:endCxn id="35" idx="2"/>
            </p:cNvCxnSpPr>
            <p:nvPr/>
          </p:nvCxnSpPr>
          <p:spPr>
            <a:xfrm>
              <a:off x="7466010" y="2969180"/>
              <a:ext cx="821244" cy="501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a:endCxn id="35" idx="2"/>
            </p:cNvCxnSpPr>
            <p:nvPr/>
          </p:nvCxnSpPr>
          <p:spPr>
            <a:xfrm>
              <a:off x="7484276" y="3409320"/>
              <a:ext cx="802978" cy="61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a:endCxn id="37" idx="1"/>
            </p:cNvCxnSpPr>
            <p:nvPr/>
          </p:nvCxnSpPr>
          <p:spPr>
            <a:xfrm>
              <a:off x="8879507" y="3257125"/>
              <a:ext cx="946951" cy="184848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a:endCxn id="6" idx="1"/>
            </p:cNvCxnSpPr>
            <p:nvPr/>
          </p:nvCxnSpPr>
          <p:spPr>
            <a:xfrm>
              <a:off x="8879507" y="3263800"/>
              <a:ext cx="953691" cy="2254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endCxn id="6" idx="1"/>
            </p:cNvCxnSpPr>
            <p:nvPr/>
          </p:nvCxnSpPr>
          <p:spPr>
            <a:xfrm flipV="1">
              <a:off x="8853615" y="3489295"/>
              <a:ext cx="979583" cy="19724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a:endCxn id="37" idx="1"/>
            </p:cNvCxnSpPr>
            <p:nvPr/>
          </p:nvCxnSpPr>
          <p:spPr>
            <a:xfrm flipV="1">
              <a:off x="8879507" y="5105610"/>
              <a:ext cx="946951" cy="3866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a:stCxn id="6" idx="3"/>
              <a:endCxn id="40" idx="1"/>
            </p:cNvCxnSpPr>
            <p:nvPr/>
          </p:nvCxnSpPr>
          <p:spPr>
            <a:xfrm>
              <a:off x="10066463" y="3489295"/>
              <a:ext cx="453755" cy="16163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a:stCxn id="6" idx="3"/>
              <a:endCxn id="38" idx="1"/>
            </p:cNvCxnSpPr>
            <p:nvPr/>
          </p:nvCxnSpPr>
          <p:spPr>
            <a:xfrm>
              <a:off x="10066463" y="3489295"/>
              <a:ext cx="448990" cy="87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a:stCxn id="37" idx="3"/>
              <a:endCxn id="38" idx="1"/>
            </p:cNvCxnSpPr>
            <p:nvPr/>
          </p:nvCxnSpPr>
          <p:spPr>
            <a:xfrm flipV="1">
              <a:off x="10059723" y="3498092"/>
              <a:ext cx="455730" cy="16075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a:stCxn id="37" idx="1"/>
              <a:endCxn id="40" idx="1"/>
            </p:cNvCxnSpPr>
            <p:nvPr/>
          </p:nvCxnSpPr>
          <p:spPr>
            <a:xfrm>
              <a:off x="9826458" y="5105610"/>
              <a:ext cx="69376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a:stCxn id="38" idx="3"/>
              <a:endCxn id="42" idx="1"/>
            </p:cNvCxnSpPr>
            <p:nvPr/>
          </p:nvCxnSpPr>
          <p:spPr>
            <a:xfrm>
              <a:off x="10748718" y="3498092"/>
              <a:ext cx="515829" cy="8730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a:stCxn id="40" idx="3"/>
              <a:endCxn id="42" idx="1"/>
            </p:cNvCxnSpPr>
            <p:nvPr/>
          </p:nvCxnSpPr>
          <p:spPr>
            <a:xfrm flipV="1">
              <a:off x="10753483" y="4371143"/>
              <a:ext cx="511064" cy="7344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49505" y="3000787"/>
              <a:ext cx="598883" cy="400109"/>
            </a:xfrm>
            <a:prstGeom prst="rect">
              <a:avLst/>
            </a:prstGeom>
            <a:noFill/>
          </p:spPr>
          <p:txBody>
            <a:bodyPr wrap="none" rtlCol="0">
              <a:spAutoFit/>
            </a:bodyPr>
            <a:lstStyle/>
            <a:p>
              <a:r>
                <a:rPr lang="en-US" sz="1350" dirty="0" smtClean="0"/>
                <a:t>227</a:t>
              </a:r>
              <a:endParaRPr lang="en-US" sz="1350" dirty="0"/>
            </a:p>
          </p:txBody>
        </p:sp>
        <p:sp>
          <p:nvSpPr>
            <p:cNvPr id="104" name="TextBox 103"/>
            <p:cNvSpPr txBox="1"/>
            <p:nvPr/>
          </p:nvSpPr>
          <p:spPr>
            <a:xfrm>
              <a:off x="-32452" y="4490197"/>
              <a:ext cx="598883" cy="400109"/>
            </a:xfrm>
            <a:prstGeom prst="rect">
              <a:avLst/>
            </a:prstGeom>
            <a:noFill/>
          </p:spPr>
          <p:txBody>
            <a:bodyPr wrap="none" rtlCol="0">
              <a:spAutoFit/>
            </a:bodyPr>
            <a:lstStyle/>
            <a:p>
              <a:r>
                <a:rPr lang="en-US" sz="1350" dirty="0" smtClean="0"/>
                <a:t>227</a:t>
              </a:r>
              <a:endParaRPr lang="en-US" sz="1350" dirty="0"/>
            </a:p>
          </p:txBody>
        </p:sp>
        <p:sp>
          <p:nvSpPr>
            <p:cNvPr id="105" name="TextBox 104"/>
            <p:cNvSpPr txBox="1"/>
            <p:nvPr/>
          </p:nvSpPr>
          <p:spPr>
            <a:xfrm>
              <a:off x="339565" y="5824665"/>
              <a:ext cx="363776" cy="400109"/>
            </a:xfrm>
            <a:prstGeom prst="rect">
              <a:avLst/>
            </a:prstGeom>
            <a:noFill/>
          </p:spPr>
          <p:txBody>
            <a:bodyPr wrap="none" rtlCol="0">
              <a:spAutoFit/>
            </a:bodyPr>
            <a:lstStyle/>
            <a:p>
              <a:r>
                <a:rPr lang="en-US" sz="1350" dirty="0"/>
                <a:t>3</a:t>
              </a:r>
            </a:p>
          </p:txBody>
        </p:sp>
        <p:sp>
          <p:nvSpPr>
            <p:cNvPr id="106" name="TextBox 105"/>
            <p:cNvSpPr txBox="1"/>
            <p:nvPr/>
          </p:nvSpPr>
          <p:spPr>
            <a:xfrm>
              <a:off x="1114269" y="3778610"/>
              <a:ext cx="481328" cy="400109"/>
            </a:xfrm>
            <a:prstGeom prst="rect">
              <a:avLst/>
            </a:prstGeom>
            <a:noFill/>
          </p:spPr>
          <p:txBody>
            <a:bodyPr wrap="none" rtlCol="0">
              <a:spAutoFit/>
            </a:bodyPr>
            <a:lstStyle/>
            <a:p>
              <a:r>
                <a:rPr lang="en-US" sz="1350" dirty="0"/>
                <a:t>11</a:t>
              </a:r>
            </a:p>
          </p:txBody>
        </p:sp>
        <p:sp>
          <p:nvSpPr>
            <p:cNvPr id="107" name="TextBox 106"/>
            <p:cNvSpPr txBox="1"/>
            <p:nvPr/>
          </p:nvSpPr>
          <p:spPr>
            <a:xfrm>
              <a:off x="709695" y="3622647"/>
              <a:ext cx="481328" cy="400109"/>
            </a:xfrm>
            <a:prstGeom prst="rect">
              <a:avLst/>
            </a:prstGeom>
            <a:noFill/>
          </p:spPr>
          <p:txBody>
            <a:bodyPr wrap="none" rtlCol="0">
              <a:spAutoFit/>
            </a:bodyPr>
            <a:lstStyle/>
            <a:p>
              <a:r>
                <a:rPr lang="en-US" sz="1350" dirty="0"/>
                <a:t>11</a:t>
              </a:r>
            </a:p>
          </p:txBody>
        </p:sp>
        <p:sp>
          <p:nvSpPr>
            <p:cNvPr id="108" name="TextBox 107"/>
            <p:cNvSpPr txBox="1"/>
            <p:nvPr/>
          </p:nvSpPr>
          <p:spPr>
            <a:xfrm>
              <a:off x="2635339" y="2038000"/>
              <a:ext cx="481328" cy="400109"/>
            </a:xfrm>
            <a:prstGeom prst="rect">
              <a:avLst/>
            </a:prstGeom>
            <a:noFill/>
          </p:spPr>
          <p:txBody>
            <a:bodyPr wrap="none" rtlCol="0">
              <a:spAutoFit/>
            </a:bodyPr>
            <a:lstStyle/>
            <a:p>
              <a:r>
                <a:rPr lang="en-US" sz="1350" dirty="0"/>
                <a:t>48</a:t>
              </a:r>
            </a:p>
          </p:txBody>
        </p:sp>
        <p:sp>
          <p:nvSpPr>
            <p:cNvPr id="109" name="TextBox 108"/>
            <p:cNvSpPr txBox="1"/>
            <p:nvPr/>
          </p:nvSpPr>
          <p:spPr>
            <a:xfrm>
              <a:off x="2018171" y="2377139"/>
              <a:ext cx="481328" cy="400109"/>
            </a:xfrm>
            <a:prstGeom prst="rect">
              <a:avLst/>
            </a:prstGeom>
            <a:noFill/>
          </p:spPr>
          <p:txBody>
            <a:bodyPr wrap="none" rtlCol="0">
              <a:spAutoFit/>
            </a:bodyPr>
            <a:lstStyle/>
            <a:p>
              <a:r>
                <a:rPr lang="en-US" sz="1350" dirty="0"/>
                <a:t>55</a:t>
              </a:r>
            </a:p>
          </p:txBody>
        </p:sp>
        <p:sp>
          <p:nvSpPr>
            <p:cNvPr id="110" name="TextBox 109"/>
            <p:cNvSpPr txBox="1"/>
            <p:nvPr/>
          </p:nvSpPr>
          <p:spPr>
            <a:xfrm>
              <a:off x="1718089" y="3023562"/>
              <a:ext cx="481328" cy="400109"/>
            </a:xfrm>
            <a:prstGeom prst="rect">
              <a:avLst/>
            </a:prstGeom>
            <a:noFill/>
          </p:spPr>
          <p:txBody>
            <a:bodyPr wrap="none" rtlCol="0">
              <a:spAutoFit/>
            </a:bodyPr>
            <a:lstStyle/>
            <a:p>
              <a:r>
                <a:rPr lang="en-US" sz="1350" dirty="0"/>
                <a:t>55</a:t>
              </a:r>
            </a:p>
          </p:txBody>
        </p:sp>
        <p:sp>
          <p:nvSpPr>
            <p:cNvPr id="111" name="TextBox 110"/>
            <p:cNvSpPr txBox="1"/>
            <p:nvPr/>
          </p:nvSpPr>
          <p:spPr>
            <a:xfrm>
              <a:off x="1591716" y="5816047"/>
              <a:ext cx="426455" cy="677108"/>
            </a:xfrm>
            <a:prstGeom prst="rect">
              <a:avLst/>
            </a:prstGeom>
            <a:noFill/>
          </p:spPr>
          <p:txBody>
            <a:bodyPr wrap="square" rtlCol="0">
              <a:spAutoFit/>
            </a:bodyPr>
            <a:lstStyle/>
            <a:p>
              <a:r>
                <a:rPr lang="en-US" sz="1350" dirty="0"/>
                <a:t>55</a:t>
              </a:r>
            </a:p>
          </p:txBody>
        </p:sp>
        <p:sp>
          <p:nvSpPr>
            <p:cNvPr id="112" name="TextBox 111"/>
            <p:cNvSpPr txBox="1"/>
            <p:nvPr/>
          </p:nvSpPr>
          <p:spPr>
            <a:xfrm>
              <a:off x="1884052" y="4638075"/>
              <a:ext cx="426455" cy="677108"/>
            </a:xfrm>
            <a:prstGeom prst="rect">
              <a:avLst/>
            </a:prstGeom>
            <a:noFill/>
          </p:spPr>
          <p:txBody>
            <a:bodyPr wrap="square" rtlCol="0">
              <a:spAutoFit/>
            </a:bodyPr>
            <a:lstStyle/>
            <a:p>
              <a:r>
                <a:rPr lang="en-US" sz="1350" dirty="0"/>
                <a:t>55</a:t>
              </a:r>
            </a:p>
          </p:txBody>
        </p:sp>
        <p:sp>
          <p:nvSpPr>
            <p:cNvPr id="113" name="TextBox 112"/>
            <p:cNvSpPr txBox="1"/>
            <p:nvPr/>
          </p:nvSpPr>
          <p:spPr>
            <a:xfrm>
              <a:off x="1884052" y="6279101"/>
              <a:ext cx="426455" cy="677108"/>
            </a:xfrm>
            <a:prstGeom prst="rect">
              <a:avLst/>
            </a:prstGeom>
            <a:noFill/>
          </p:spPr>
          <p:txBody>
            <a:bodyPr wrap="square" rtlCol="0">
              <a:spAutoFit/>
            </a:bodyPr>
            <a:lstStyle/>
            <a:p>
              <a:r>
                <a:rPr lang="en-US" sz="1350" dirty="0"/>
                <a:t>48</a:t>
              </a:r>
            </a:p>
          </p:txBody>
        </p:sp>
        <p:sp>
          <p:nvSpPr>
            <p:cNvPr id="114" name="TextBox 113"/>
            <p:cNvSpPr txBox="1"/>
            <p:nvPr/>
          </p:nvSpPr>
          <p:spPr>
            <a:xfrm flipH="1">
              <a:off x="3689444" y="6305254"/>
              <a:ext cx="1053437" cy="400109"/>
            </a:xfrm>
            <a:prstGeom prst="rect">
              <a:avLst/>
            </a:prstGeom>
            <a:noFill/>
          </p:spPr>
          <p:txBody>
            <a:bodyPr wrap="square" rtlCol="0">
              <a:spAutoFit/>
            </a:bodyPr>
            <a:lstStyle/>
            <a:p>
              <a:r>
                <a:rPr lang="en-US" sz="1350" dirty="0"/>
                <a:t>128</a:t>
              </a:r>
            </a:p>
          </p:txBody>
        </p:sp>
        <p:sp>
          <p:nvSpPr>
            <p:cNvPr id="115" name="TextBox 114"/>
            <p:cNvSpPr txBox="1"/>
            <p:nvPr/>
          </p:nvSpPr>
          <p:spPr>
            <a:xfrm flipH="1">
              <a:off x="4173680" y="1958112"/>
              <a:ext cx="1053437" cy="400109"/>
            </a:xfrm>
            <a:prstGeom prst="rect">
              <a:avLst/>
            </a:prstGeom>
            <a:noFill/>
          </p:spPr>
          <p:txBody>
            <a:bodyPr wrap="square" rtlCol="0">
              <a:spAutoFit/>
            </a:bodyPr>
            <a:lstStyle/>
            <a:p>
              <a:r>
                <a:rPr lang="en-US" sz="1350" dirty="0"/>
                <a:t>128</a:t>
              </a:r>
            </a:p>
          </p:txBody>
        </p:sp>
        <p:sp>
          <p:nvSpPr>
            <p:cNvPr id="116" name="TextBox 115"/>
            <p:cNvSpPr txBox="1"/>
            <p:nvPr/>
          </p:nvSpPr>
          <p:spPr>
            <a:xfrm flipH="1">
              <a:off x="3484017" y="2466720"/>
              <a:ext cx="1053437" cy="400109"/>
            </a:xfrm>
            <a:prstGeom prst="rect">
              <a:avLst/>
            </a:prstGeom>
            <a:noFill/>
          </p:spPr>
          <p:txBody>
            <a:bodyPr wrap="square" rtlCol="0">
              <a:spAutoFit/>
            </a:bodyPr>
            <a:lstStyle/>
            <a:p>
              <a:r>
                <a:rPr lang="en-US" sz="1350"/>
                <a:t>27</a:t>
              </a:r>
              <a:endParaRPr lang="en-US" sz="1350" dirty="0"/>
            </a:p>
          </p:txBody>
        </p:sp>
        <p:sp>
          <p:nvSpPr>
            <p:cNvPr id="117" name="TextBox 116"/>
            <p:cNvSpPr txBox="1"/>
            <p:nvPr/>
          </p:nvSpPr>
          <p:spPr>
            <a:xfrm flipH="1">
              <a:off x="3365695" y="3518175"/>
              <a:ext cx="1053437" cy="400109"/>
            </a:xfrm>
            <a:prstGeom prst="rect">
              <a:avLst/>
            </a:prstGeom>
            <a:noFill/>
          </p:spPr>
          <p:txBody>
            <a:bodyPr wrap="square" rtlCol="0">
              <a:spAutoFit/>
            </a:bodyPr>
            <a:lstStyle/>
            <a:p>
              <a:r>
                <a:rPr lang="en-US" sz="1350"/>
                <a:t>27</a:t>
              </a:r>
              <a:endParaRPr lang="en-US" sz="1350" dirty="0"/>
            </a:p>
          </p:txBody>
        </p:sp>
        <p:sp>
          <p:nvSpPr>
            <p:cNvPr id="118" name="TextBox 117"/>
            <p:cNvSpPr txBox="1"/>
            <p:nvPr/>
          </p:nvSpPr>
          <p:spPr>
            <a:xfrm flipH="1">
              <a:off x="5771669" y="1924819"/>
              <a:ext cx="1053437" cy="400109"/>
            </a:xfrm>
            <a:prstGeom prst="rect">
              <a:avLst/>
            </a:prstGeom>
            <a:noFill/>
          </p:spPr>
          <p:txBody>
            <a:bodyPr wrap="square" rtlCol="0">
              <a:spAutoFit/>
            </a:bodyPr>
            <a:lstStyle/>
            <a:p>
              <a:r>
                <a:rPr lang="en-US" sz="1350" dirty="0"/>
                <a:t>192</a:t>
              </a:r>
            </a:p>
          </p:txBody>
        </p:sp>
        <p:sp>
          <p:nvSpPr>
            <p:cNvPr id="119" name="TextBox 118"/>
            <p:cNvSpPr txBox="1"/>
            <p:nvPr/>
          </p:nvSpPr>
          <p:spPr>
            <a:xfrm flipH="1">
              <a:off x="5155231" y="2452862"/>
              <a:ext cx="1053437" cy="400109"/>
            </a:xfrm>
            <a:prstGeom prst="rect">
              <a:avLst/>
            </a:prstGeom>
            <a:noFill/>
          </p:spPr>
          <p:txBody>
            <a:bodyPr wrap="square" rtlCol="0">
              <a:spAutoFit/>
            </a:bodyPr>
            <a:lstStyle/>
            <a:p>
              <a:r>
                <a:rPr lang="en-US" sz="1350" dirty="0"/>
                <a:t>13</a:t>
              </a:r>
            </a:p>
          </p:txBody>
        </p:sp>
        <p:sp>
          <p:nvSpPr>
            <p:cNvPr id="120" name="TextBox 119"/>
            <p:cNvSpPr txBox="1"/>
            <p:nvPr/>
          </p:nvSpPr>
          <p:spPr>
            <a:xfrm flipH="1">
              <a:off x="4942292" y="3269965"/>
              <a:ext cx="1053437" cy="400109"/>
            </a:xfrm>
            <a:prstGeom prst="rect">
              <a:avLst/>
            </a:prstGeom>
            <a:noFill/>
          </p:spPr>
          <p:txBody>
            <a:bodyPr wrap="square" rtlCol="0">
              <a:spAutoFit/>
            </a:bodyPr>
            <a:lstStyle/>
            <a:p>
              <a:r>
                <a:rPr lang="en-US" sz="1350" dirty="0"/>
                <a:t>13</a:t>
              </a:r>
            </a:p>
          </p:txBody>
        </p:sp>
        <p:sp>
          <p:nvSpPr>
            <p:cNvPr id="121" name="TextBox 120"/>
            <p:cNvSpPr txBox="1"/>
            <p:nvPr/>
          </p:nvSpPr>
          <p:spPr>
            <a:xfrm flipH="1">
              <a:off x="5022839" y="6360510"/>
              <a:ext cx="1053437" cy="400109"/>
            </a:xfrm>
            <a:prstGeom prst="rect">
              <a:avLst/>
            </a:prstGeom>
            <a:noFill/>
          </p:spPr>
          <p:txBody>
            <a:bodyPr wrap="square" rtlCol="0">
              <a:spAutoFit/>
            </a:bodyPr>
            <a:lstStyle/>
            <a:p>
              <a:r>
                <a:rPr lang="en-US" sz="1350" dirty="0"/>
                <a:t>192</a:t>
              </a:r>
            </a:p>
          </p:txBody>
        </p:sp>
        <p:sp>
          <p:nvSpPr>
            <p:cNvPr id="122" name="TextBox 121"/>
            <p:cNvSpPr txBox="1"/>
            <p:nvPr/>
          </p:nvSpPr>
          <p:spPr>
            <a:xfrm flipH="1">
              <a:off x="7159664" y="1948207"/>
              <a:ext cx="1053437" cy="400109"/>
            </a:xfrm>
            <a:prstGeom prst="rect">
              <a:avLst/>
            </a:prstGeom>
            <a:noFill/>
          </p:spPr>
          <p:txBody>
            <a:bodyPr wrap="square" rtlCol="0">
              <a:spAutoFit/>
            </a:bodyPr>
            <a:lstStyle/>
            <a:p>
              <a:r>
                <a:rPr lang="en-US" sz="1350" dirty="0"/>
                <a:t>192</a:t>
              </a:r>
            </a:p>
          </p:txBody>
        </p:sp>
        <p:sp>
          <p:nvSpPr>
            <p:cNvPr id="123" name="TextBox 122"/>
            <p:cNvSpPr txBox="1"/>
            <p:nvPr/>
          </p:nvSpPr>
          <p:spPr>
            <a:xfrm flipH="1">
              <a:off x="6699571" y="6360510"/>
              <a:ext cx="1053437" cy="400109"/>
            </a:xfrm>
            <a:prstGeom prst="rect">
              <a:avLst/>
            </a:prstGeom>
            <a:noFill/>
          </p:spPr>
          <p:txBody>
            <a:bodyPr wrap="square" rtlCol="0">
              <a:spAutoFit/>
            </a:bodyPr>
            <a:lstStyle/>
            <a:p>
              <a:r>
                <a:rPr lang="en-US" sz="1350" dirty="0"/>
                <a:t>192</a:t>
              </a:r>
            </a:p>
          </p:txBody>
        </p:sp>
        <p:sp>
          <p:nvSpPr>
            <p:cNvPr id="124" name="TextBox 123"/>
            <p:cNvSpPr txBox="1"/>
            <p:nvPr/>
          </p:nvSpPr>
          <p:spPr>
            <a:xfrm flipH="1">
              <a:off x="6651775" y="2391542"/>
              <a:ext cx="1053437" cy="400109"/>
            </a:xfrm>
            <a:prstGeom prst="rect">
              <a:avLst/>
            </a:prstGeom>
            <a:noFill/>
          </p:spPr>
          <p:txBody>
            <a:bodyPr wrap="square" rtlCol="0">
              <a:spAutoFit/>
            </a:bodyPr>
            <a:lstStyle/>
            <a:p>
              <a:r>
                <a:rPr lang="en-US" sz="1350"/>
                <a:t>13</a:t>
              </a:r>
              <a:endParaRPr lang="en-US" sz="1350" dirty="0"/>
            </a:p>
          </p:txBody>
        </p:sp>
        <p:sp>
          <p:nvSpPr>
            <p:cNvPr id="125" name="TextBox 124"/>
            <p:cNvSpPr txBox="1"/>
            <p:nvPr/>
          </p:nvSpPr>
          <p:spPr>
            <a:xfrm flipH="1">
              <a:off x="6335729" y="3519916"/>
              <a:ext cx="1053437" cy="400109"/>
            </a:xfrm>
            <a:prstGeom prst="rect">
              <a:avLst/>
            </a:prstGeom>
            <a:noFill/>
          </p:spPr>
          <p:txBody>
            <a:bodyPr wrap="square" rtlCol="0">
              <a:spAutoFit/>
            </a:bodyPr>
            <a:lstStyle/>
            <a:p>
              <a:r>
                <a:rPr lang="en-US" sz="1350"/>
                <a:t>13</a:t>
              </a:r>
              <a:endParaRPr lang="en-US" sz="1350" dirty="0"/>
            </a:p>
          </p:txBody>
        </p:sp>
        <p:sp>
          <p:nvSpPr>
            <p:cNvPr id="126" name="TextBox 125"/>
            <p:cNvSpPr txBox="1"/>
            <p:nvPr/>
          </p:nvSpPr>
          <p:spPr>
            <a:xfrm flipH="1">
              <a:off x="8816687" y="1957614"/>
              <a:ext cx="1053437" cy="400109"/>
            </a:xfrm>
            <a:prstGeom prst="rect">
              <a:avLst/>
            </a:prstGeom>
            <a:noFill/>
          </p:spPr>
          <p:txBody>
            <a:bodyPr wrap="square" rtlCol="0">
              <a:spAutoFit/>
            </a:bodyPr>
            <a:lstStyle/>
            <a:p>
              <a:r>
                <a:rPr lang="en-US" sz="1350" dirty="0"/>
                <a:t>128</a:t>
              </a:r>
            </a:p>
          </p:txBody>
        </p:sp>
        <p:sp>
          <p:nvSpPr>
            <p:cNvPr id="131" name="TextBox 130"/>
            <p:cNvSpPr txBox="1"/>
            <p:nvPr/>
          </p:nvSpPr>
          <p:spPr>
            <a:xfrm flipH="1">
              <a:off x="8175537" y="6294858"/>
              <a:ext cx="1053437" cy="400109"/>
            </a:xfrm>
            <a:prstGeom prst="rect">
              <a:avLst/>
            </a:prstGeom>
            <a:noFill/>
          </p:spPr>
          <p:txBody>
            <a:bodyPr wrap="square" rtlCol="0">
              <a:spAutoFit/>
            </a:bodyPr>
            <a:lstStyle/>
            <a:p>
              <a:r>
                <a:rPr lang="en-US" sz="1350" dirty="0"/>
                <a:t>128</a:t>
              </a:r>
            </a:p>
          </p:txBody>
        </p:sp>
        <p:sp>
          <p:nvSpPr>
            <p:cNvPr id="132" name="TextBox 131"/>
            <p:cNvSpPr txBox="1"/>
            <p:nvPr/>
          </p:nvSpPr>
          <p:spPr>
            <a:xfrm flipH="1">
              <a:off x="8130768" y="2415962"/>
              <a:ext cx="1053437" cy="400109"/>
            </a:xfrm>
            <a:prstGeom prst="rect">
              <a:avLst/>
            </a:prstGeom>
            <a:noFill/>
          </p:spPr>
          <p:txBody>
            <a:bodyPr wrap="square" rtlCol="0">
              <a:spAutoFit/>
            </a:bodyPr>
            <a:lstStyle/>
            <a:p>
              <a:r>
                <a:rPr lang="en-US" sz="1350"/>
                <a:t>13</a:t>
              </a:r>
              <a:endParaRPr lang="en-US" sz="1350" dirty="0"/>
            </a:p>
          </p:txBody>
        </p:sp>
        <p:sp>
          <p:nvSpPr>
            <p:cNvPr id="133" name="TextBox 132"/>
            <p:cNvSpPr txBox="1"/>
            <p:nvPr/>
          </p:nvSpPr>
          <p:spPr>
            <a:xfrm flipH="1">
              <a:off x="7903631" y="3572563"/>
              <a:ext cx="1053437" cy="400109"/>
            </a:xfrm>
            <a:prstGeom prst="rect">
              <a:avLst/>
            </a:prstGeom>
            <a:noFill/>
          </p:spPr>
          <p:txBody>
            <a:bodyPr wrap="square" rtlCol="0">
              <a:spAutoFit/>
            </a:bodyPr>
            <a:lstStyle/>
            <a:p>
              <a:r>
                <a:rPr lang="en-US" sz="1350"/>
                <a:t>13</a:t>
              </a:r>
              <a:endParaRPr lang="en-US" sz="1350" dirty="0"/>
            </a:p>
          </p:txBody>
        </p:sp>
        <p:sp>
          <p:nvSpPr>
            <p:cNvPr id="134" name="TextBox 133"/>
            <p:cNvSpPr txBox="1"/>
            <p:nvPr/>
          </p:nvSpPr>
          <p:spPr>
            <a:xfrm flipH="1">
              <a:off x="9589719" y="2581202"/>
              <a:ext cx="1053437" cy="400109"/>
            </a:xfrm>
            <a:prstGeom prst="rect">
              <a:avLst/>
            </a:prstGeom>
            <a:noFill/>
          </p:spPr>
          <p:txBody>
            <a:bodyPr wrap="square" rtlCol="0">
              <a:spAutoFit/>
            </a:bodyPr>
            <a:lstStyle/>
            <a:p>
              <a:r>
                <a:rPr lang="en-US" sz="1350" dirty="0"/>
                <a:t>2048</a:t>
              </a:r>
            </a:p>
          </p:txBody>
        </p:sp>
        <p:sp>
          <p:nvSpPr>
            <p:cNvPr id="139" name="TextBox 138"/>
            <p:cNvSpPr txBox="1"/>
            <p:nvPr/>
          </p:nvSpPr>
          <p:spPr>
            <a:xfrm flipH="1">
              <a:off x="10287588" y="2589999"/>
              <a:ext cx="1053437" cy="400109"/>
            </a:xfrm>
            <a:prstGeom prst="rect">
              <a:avLst/>
            </a:prstGeom>
            <a:noFill/>
          </p:spPr>
          <p:txBody>
            <a:bodyPr wrap="square" rtlCol="0">
              <a:spAutoFit/>
            </a:bodyPr>
            <a:lstStyle/>
            <a:p>
              <a:r>
                <a:rPr lang="en-US" sz="1350"/>
                <a:t>2048</a:t>
              </a:r>
              <a:endParaRPr lang="en-US" sz="1350" dirty="0"/>
            </a:p>
          </p:txBody>
        </p:sp>
        <p:sp>
          <p:nvSpPr>
            <p:cNvPr id="140" name="TextBox 139"/>
            <p:cNvSpPr txBox="1"/>
            <p:nvPr/>
          </p:nvSpPr>
          <p:spPr>
            <a:xfrm flipH="1">
              <a:off x="9646619" y="5678389"/>
              <a:ext cx="1053437" cy="400109"/>
            </a:xfrm>
            <a:prstGeom prst="rect">
              <a:avLst/>
            </a:prstGeom>
            <a:noFill/>
          </p:spPr>
          <p:txBody>
            <a:bodyPr wrap="square" rtlCol="0">
              <a:spAutoFit/>
            </a:bodyPr>
            <a:lstStyle/>
            <a:p>
              <a:r>
                <a:rPr lang="en-US" sz="1350"/>
                <a:t>2048</a:t>
              </a:r>
              <a:endParaRPr lang="en-US" sz="1350" dirty="0"/>
            </a:p>
          </p:txBody>
        </p:sp>
        <p:sp>
          <p:nvSpPr>
            <p:cNvPr id="145" name="TextBox 144"/>
            <p:cNvSpPr txBox="1"/>
            <p:nvPr/>
          </p:nvSpPr>
          <p:spPr>
            <a:xfrm flipH="1">
              <a:off x="10389655" y="5688691"/>
              <a:ext cx="1053437" cy="400109"/>
            </a:xfrm>
            <a:prstGeom prst="rect">
              <a:avLst/>
            </a:prstGeom>
            <a:noFill/>
          </p:spPr>
          <p:txBody>
            <a:bodyPr wrap="square" rtlCol="0">
              <a:spAutoFit/>
            </a:bodyPr>
            <a:lstStyle/>
            <a:p>
              <a:r>
                <a:rPr lang="en-US" sz="1350"/>
                <a:t>2048</a:t>
              </a:r>
              <a:endParaRPr lang="en-US" sz="1350" dirty="0"/>
            </a:p>
          </p:txBody>
        </p:sp>
        <p:sp>
          <p:nvSpPr>
            <p:cNvPr id="146" name="TextBox 145"/>
            <p:cNvSpPr txBox="1"/>
            <p:nvPr/>
          </p:nvSpPr>
          <p:spPr>
            <a:xfrm flipH="1">
              <a:off x="11139635" y="4923235"/>
              <a:ext cx="1053437" cy="400109"/>
            </a:xfrm>
            <a:prstGeom prst="rect">
              <a:avLst/>
            </a:prstGeom>
            <a:noFill/>
          </p:spPr>
          <p:txBody>
            <a:bodyPr wrap="square" rtlCol="0">
              <a:spAutoFit/>
            </a:bodyPr>
            <a:lstStyle/>
            <a:p>
              <a:r>
                <a:rPr lang="en-US" sz="1350" dirty="0"/>
                <a:t>1000</a:t>
              </a:r>
            </a:p>
          </p:txBody>
        </p:sp>
        <p:sp>
          <p:nvSpPr>
            <p:cNvPr id="147" name="TextBox 146"/>
            <p:cNvSpPr txBox="1"/>
            <p:nvPr/>
          </p:nvSpPr>
          <p:spPr>
            <a:xfrm flipH="1">
              <a:off x="8084895" y="4679504"/>
              <a:ext cx="1053437" cy="400109"/>
            </a:xfrm>
            <a:prstGeom prst="rect">
              <a:avLst/>
            </a:prstGeom>
            <a:noFill/>
          </p:spPr>
          <p:txBody>
            <a:bodyPr wrap="square" rtlCol="0">
              <a:spAutoFit/>
            </a:bodyPr>
            <a:lstStyle/>
            <a:p>
              <a:r>
                <a:rPr lang="en-US" sz="1350"/>
                <a:t>13</a:t>
              </a:r>
              <a:endParaRPr lang="en-US" sz="1350" dirty="0"/>
            </a:p>
          </p:txBody>
        </p:sp>
        <p:sp>
          <p:nvSpPr>
            <p:cNvPr id="148" name="TextBox 147"/>
            <p:cNvSpPr txBox="1"/>
            <p:nvPr/>
          </p:nvSpPr>
          <p:spPr>
            <a:xfrm flipH="1">
              <a:off x="7812873" y="5796410"/>
              <a:ext cx="1053437" cy="400109"/>
            </a:xfrm>
            <a:prstGeom prst="rect">
              <a:avLst/>
            </a:prstGeom>
            <a:noFill/>
          </p:spPr>
          <p:txBody>
            <a:bodyPr wrap="square" rtlCol="0">
              <a:spAutoFit/>
            </a:bodyPr>
            <a:lstStyle/>
            <a:p>
              <a:r>
                <a:rPr lang="en-US" sz="1350"/>
                <a:t>13</a:t>
              </a:r>
              <a:endParaRPr lang="en-US" sz="1350" dirty="0"/>
            </a:p>
          </p:txBody>
        </p:sp>
        <p:sp>
          <p:nvSpPr>
            <p:cNvPr id="149" name="TextBox 148"/>
            <p:cNvSpPr txBox="1"/>
            <p:nvPr/>
          </p:nvSpPr>
          <p:spPr>
            <a:xfrm flipH="1">
              <a:off x="6641041" y="4668432"/>
              <a:ext cx="1053437" cy="400109"/>
            </a:xfrm>
            <a:prstGeom prst="rect">
              <a:avLst/>
            </a:prstGeom>
            <a:noFill/>
          </p:spPr>
          <p:txBody>
            <a:bodyPr wrap="square" rtlCol="0">
              <a:spAutoFit/>
            </a:bodyPr>
            <a:lstStyle/>
            <a:p>
              <a:r>
                <a:rPr lang="en-US" sz="1350" dirty="0"/>
                <a:t>13</a:t>
              </a:r>
            </a:p>
          </p:txBody>
        </p:sp>
        <p:sp>
          <p:nvSpPr>
            <p:cNvPr id="150" name="TextBox 149"/>
            <p:cNvSpPr txBox="1"/>
            <p:nvPr/>
          </p:nvSpPr>
          <p:spPr>
            <a:xfrm flipH="1">
              <a:off x="6309995" y="5840798"/>
              <a:ext cx="1053437" cy="400109"/>
            </a:xfrm>
            <a:prstGeom prst="rect">
              <a:avLst/>
            </a:prstGeom>
            <a:noFill/>
          </p:spPr>
          <p:txBody>
            <a:bodyPr wrap="square" rtlCol="0">
              <a:spAutoFit/>
            </a:bodyPr>
            <a:lstStyle/>
            <a:p>
              <a:r>
                <a:rPr lang="en-US" sz="1350"/>
                <a:t>13</a:t>
              </a:r>
              <a:endParaRPr lang="en-US" sz="1350" dirty="0"/>
            </a:p>
          </p:txBody>
        </p:sp>
        <p:sp>
          <p:nvSpPr>
            <p:cNvPr id="151" name="TextBox 150"/>
            <p:cNvSpPr txBox="1"/>
            <p:nvPr/>
          </p:nvSpPr>
          <p:spPr>
            <a:xfrm flipH="1">
              <a:off x="4967977" y="4724901"/>
              <a:ext cx="1053437" cy="400109"/>
            </a:xfrm>
            <a:prstGeom prst="rect">
              <a:avLst/>
            </a:prstGeom>
            <a:noFill/>
          </p:spPr>
          <p:txBody>
            <a:bodyPr wrap="square" rtlCol="0">
              <a:spAutoFit/>
            </a:bodyPr>
            <a:lstStyle/>
            <a:p>
              <a:r>
                <a:rPr lang="en-US" sz="1350"/>
                <a:t>13</a:t>
              </a:r>
              <a:endParaRPr lang="en-US" sz="1350" dirty="0"/>
            </a:p>
          </p:txBody>
        </p:sp>
        <p:sp>
          <p:nvSpPr>
            <p:cNvPr id="152" name="TextBox 151"/>
            <p:cNvSpPr txBox="1"/>
            <p:nvPr/>
          </p:nvSpPr>
          <p:spPr>
            <a:xfrm flipH="1">
              <a:off x="4754871" y="5411575"/>
              <a:ext cx="1053437" cy="400109"/>
            </a:xfrm>
            <a:prstGeom prst="rect">
              <a:avLst/>
            </a:prstGeom>
            <a:noFill/>
          </p:spPr>
          <p:txBody>
            <a:bodyPr wrap="square" rtlCol="0">
              <a:spAutoFit/>
            </a:bodyPr>
            <a:lstStyle/>
            <a:p>
              <a:r>
                <a:rPr lang="en-US" sz="1350" dirty="0"/>
                <a:t>13</a:t>
              </a:r>
            </a:p>
          </p:txBody>
        </p:sp>
        <p:sp>
          <p:nvSpPr>
            <p:cNvPr id="153" name="TextBox 152"/>
            <p:cNvSpPr txBox="1"/>
            <p:nvPr/>
          </p:nvSpPr>
          <p:spPr>
            <a:xfrm flipH="1">
              <a:off x="3707377" y="4605105"/>
              <a:ext cx="1053437" cy="400109"/>
            </a:xfrm>
            <a:prstGeom prst="rect">
              <a:avLst/>
            </a:prstGeom>
            <a:noFill/>
          </p:spPr>
          <p:txBody>
            <a:bodyPr wrap="square" rtlCol="0">
              <a:spAutoFit/>
            </a:bodyPr>
            <a:lstStyle/>
            <a:p>
              <a:r>
                <a:rPr lang="en-US" sz="1350"/>
                <a:t>27</a:t>
              </a:r>
              <a:endParaRPr lang="en-US" sz="1350" dirty="0"/>
            </a:p>
          </p:txBody>
        </p:sp>
        <p:sp>
          <p:nvSpPr>
            <p:cNvPr id="154" name="TextBox 153"/>
            <p:cNvSpPr txBox="1"/>
            <p:nvPr/>
          </p:nvSpPr>
          <p:spPr>
            <a:xfrm flipH="1">
              <a:off x="3378629" y="5764478"/>
              <a:ext cx="1053437" cy="400109"/>
            </a:xfrm>
            <a:prstGeom prst="rect">
              <a:avLst/>
            </a:prstGeom>
            <a:noFill/>
          </p:spPr>
          <p:txBody>
            <a:bodyPr wrap="square" rtlCol="0">
              <a:spAutoFit/>
            </a:bodyPr>
            <a:lstStyle/>
            <a:p>
              <a:r>
                <a:rPr lang="en-US" sz="1350"/>
                <a:t>27</a:t>
              </a:r>
              <a:endParaRPr lang="en-US" sz="1350" dirty="0"/>
            </a:p>
          </p:txBody>
        </p:sp>
        <p:sp>
          <p:nvSpPr>
            <p:cNvPr id="155" name="TextBox 154"/>
            <p:cNvSpPr txBox="1"/>
            <p:nvPr/>
          </p:nvSpPr>
          <p:spPr>
            <a:xfrm flipH="1">
              <a:off x="2202389" y="5398423"/>
              <a:ext cx="1053437" cy="400109"/>
            </a:xfrm>
            <a:prstGeom prst="rect">
              <a:avLst/>
            </a:prstGeom>
            <a:noFill/>
          </p:spPr>
          <p:txBody>
            <a:bodyPr wrap="square" rtlCol="0">
              <a:spAutoFit/>
            </a:bodyPr>
            <a:lstStyle/>
            <a:p>
              <a:r>
                <a:rPr lang="en-US" sz="1350" dirty="0"/>
                <a:t>5</a:t>
              </a:r>
            </a:p>
          </p:txBody>
        </p:sp>
        <p:sp>
          <p:nvSpPr>
            <p:cNvPr id="156" name="TextBox 155"/>
            <p:cNvSpPr txBox="1"/>
            <p:nvPr/>
          </p:nvSpPr>
          <p:spPr>
            <a:xfrm flipH="1">
              <a:off x="2344719" y="4958840"/>
              <a:ext cx="1053437" cy="400109"/>
            </a:xfrm>
            <a:prstGeom prst="rect">
              <a:avLst/>
            </a:prstGeom>
            <a:noFill/>
          </p:spPr>
          <p:txBody>
            <a:bodyPr wrap="square" rtlCol="0">
              <a:spAutoFit/>
            </a:bodyPr>
            <a:lstStyle/>
            <a:p>
              <a:r>
                <a:rPr lang="en-US" sz="1350" dirty="0"/>
                <a:t>5</a:t>
              </a:r>
            </a:p>
          </p:txBody>
        </p:sp>
        <p:sp>
          <p:nvSpPr>
            <p:cNvPr id="157" name="TextBox 156"/>
            <p:cNvSpPr txBox="1"/>
            <p:nvPr/>
          </p:nvSpPr>
          <p:spPr>
            <a:xfrm flipH="1">
              <a:off x="3955167" y="2796299"/>
              <a:ext cx="1053437" cy="400109"/>
            </a:xfrm>
            <a:prstGeom prst="rect">
              <a:avLst/>
            </a:prstGeom>
            <a:noFill/>
          </p:spPr>
          <p:txBody>
            <a:bodyPr wrap="square" rtlCol="0">
              <a:spAutoFit/>
            </a:bodyPr>
            <a:lstStyle/>
            <a:p>
              <a:r>
                <a:rPr lang="en-US" sz="1350" dirty="0"/>
                <a:t>3</a:t>
              </a:r>
            </a:p>
          </p:txBody>
        </p:sp>
        <p:sp>
          <p:nvSpPr>
            <p:cNvPr id="158" name="TextBox 157"/>
            <p:cNvSpPr txBox="1"/>
            <p:nvPr/>
          </p:nvSpPr>
          <p:spPr>
            <a:xfrm flipH="1">
              <a:off x="4065839" y="2435006"/>
              <a:ext cx="1053437" cy="400109"/>
            </a:xfrm>
            <a:prstGeom prst="rect">
              <a:avLst/>
            </a:prstGeom>
            <a:noFill/>
          </p:spPr>
          <p:txBody>
            <a:bodyPr wrap="square" rtlCol="0">
              <a:spAutoFit/>
            </a:bodyPr>
            <a:lstStyle/>
            <a:p>
              <a:r>
                <a:rPr lang="en-US" sz="1350" dirty="0"/>
                <a:t>3</a:t>
              </a:r>
            </a:p>
          </p:txBody>
        </p:sp>
        <p:sp>
          <p:nvSpPr>
            <p:cNvPr id="159" name="TextBox 158"/>
            <p:cNvSpPr txBox="1"/>
            <p:nvPr/>
          </p:nvSpPr>
          <p:spPr>
            <a:xfrm flipH="1">
              <a:off x="5506775" y="3077534"/>
              <a:ext cx="1053437" cy="400109"/>
            </a:xfrm>
            <a:prstGeom prst="rect">
              <a:avLst/>
            </a:prstGeom>
            <a:noFill/>
          </p:spPr>
          <p:txBody>
            <a:bodyPr wrap="square" rtlCol="0">
              <a:spAutoFit/>
            </a:bodyPr>
            <a:lstStyle/>
            <a:p>
              <a:r>
                <a:rPr lang="en-US" sz="1350" dirty="0"/>
                <a:t>3</a:t>
              </a:r>
            </a:p>
          </p:txBody>
        </p:sp>
        <p:sp>
          <p:nvSpPr>
            <p:cNvPr id="160" name="TextBox 159"/>
            <p:cNvSpPr txBox="1"/>
            <p:nvPr/>
          </p:nvSpPr>
          <p:spPr>
            <a:xfrm flipH="1">
              <a:off x="5617447" y="2716240"/>
              <a:ext cx="1053437" cy="400109"/>
            </a:xfrm>
            <a:prstGeom prst="rect">
              <a:avLst/>
            </a:prstGeom>
            <a:noFill/>
          </p:spPr>
          <p:txBody>
            <a:bodyPr wrap="square" rtlCol="0">
              <a:spAutoFit/>
            </a:bodyPr>
            <a:lstStyle/>
            <a:p>
              <a:r>
                <a:rPr lang="en-US" sz="1350" dirty="0"/>
                <a:t>3</a:t>
              </a:r>
            </a:p>
          </p:txBody>
        </p:sp>
        <p:sp>
          <p:nvSpPr>
            <p:cNvPr id="165" name="TextBox 164"/>
            <p:cNvSpPr txBox="1"/>
            <p:nvPr/>
          </p:nvSpPr>
          <p:spPr>
            <a:xfrm flipH="1">
              <a:off x="6895080" y="3106446"/>
              <a:ext cx="1053437" cy="400109"/>
            </a:xfrm>
            <a:prstGeom prst="rect">
              <a:avLst/>
            </a:prstGeom>
            <a:noFill/>
          </p:spPr>
          <p:txBody>
            <a:bodyPr wrap="square" rtlCol="0">
              <a:spAutoFit/>
            </a:bodyPr>
            <a:lstStyle/>
            <a:p>
              <a:r>
                <a:rPr lang="en-US" sz="1350" dirty="0"/>
                <a:t>3</a:t>
              </a:r>
            </a:p>
          </p:txBody>
        </p:sp>
        <p:sp>
          <p:nvSpPr>
            <p:cNvPr id="166" name="TextBox 165"/>
            <p:cNvSpPr txBox="1"/>
            <p:nvPr/>
          </p:nvSpPr>
          <p:spPr>
            <a:xfrm flipH="1">
              <a:off x="7005753" y="2745152"/>
              <a:ext cx="1053437" cy="400109"/>
            </a:xfrm>
            <a:prstGeom prst="rect">
              <a:avLst/>
            </a:prstGeom>
            <a:noFill/>
          </p:spPr>
          <p:txBody>
            <a:bodyPr wrap="square" rtlCol="0">
              <a:spAutoFit/>
            </a:bodyPr>
            <a:lstStyle/>
            <a:p>
              <a:r>
                <a:rPr lang="en-US" sz="1350" dirty="0"/>
                <a:t>3</a:t>
              </a:r>
            </a:p>
          </p:txBody>
        </p:sp>
      </p:grpSp>
    </p:spTree>
    <p:extLst>
      <p:ext uri="{BB962C8B-B14F-4D97-AF65-F5344CB8AC3E}">
        <p14:creationId xmlns:p14="http://schemas.microsoft.com/office/powerpoint/2010/main" val="12163209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33" y="355771"/>
            <a:ext cx="7886700" cy="361889"/>
          </a:xfrm>
        </p:spPr>
        <p:txBody>
          <a:bodyPr>
            <a:normAutofit fontScale="90000"/>
          </a:bodyPr>
          <a:lstStyle/>
          <a:p>
            <a:r>
              <a:rPr lang="en-US" dirty="0" smtClean="0"/>
              <a:t>Architecture - Overview</a:t>
            </a:r>
            <a:endParaRPr lang="en-US" dirty="0"/>
          </a:p>
        </p:txBody>
      </p:sp>
      <p:sp>
        <p:nvSpPr>
          <p:cNvPr id="104" name="TextBox 103"/>
          <p:cNvSpPr txBox="1"/>
          <p:nvPr/>
        </p:nvSpPr>
        <p:spPr>
          <a:xfrm>
            <a:off x="4881" y="4084039"/>
            <a:ext cx="449162" cy="300082"/>
          </a:xfrm>
          <a:prstGeom prst="rect">
            <a:avLst/>
          </a:prstGeom>
          <a:noFill/>
        </p:spPr>
        <p:txBody>
          <a:bodyPr wrap="none" rtlCol="0">
            <a:spAutoFit/>
          </a:bodyPr>
          <a:lstStyle/>
          <a:p>
            <a:r>
              <a:rPr lang="en-US" sz="1350" dirty="0" smtClean="0"/>
              <a:t>227</a:t>
            </a:r>
            <a:endParaRPr lang="en-US" sz="1350" dirty="0"/>
          </a:p>
        </p:txBody>
      </p:sp>
      <p:sp>
        <p:nvSpPr>
          <p:cNvPr id="146" name="TextBox 145"/>
          <p:cNvSpPr txBox="1"/>
          <p:nvPr/>
        </p:nvSpPr>
        <p:spPr>
          <a:xfrm flipH="1">
            <a:off x="8354727" y="4549676"/>
            <a:ext cx="790078" cy="300082"/>
          </a:xfrm>
          <a:prstGeom prst="rect">
            <a:avLst/>
          </a:prstGeom>
          <a:noFill/>
        </p:spPr>
        <p:txBody>
          <a:bodyPr wrap="square" rtlCol="0">
            <a:spAutoFit/>
          </a:bodyPr>
          <a:lstStyle/>
          <a:p>
            <a:r>
              <a:rPr lang="en-US" sz="1350" dirty="0"/>
              <a:t>1000</a:t>
            </a:r>
          </a:p>
        </p:txBody>
      </p:sp>
      <p:grpSp>
        <p:nvGrpSpPr>
          <p:cNvPr id="5" name="Group 4"/>
          <p:cNvGrpSpPr/>
          <p:nvPr/>
        </p:nvGrpSpPr>
        <p:grpSpPr>
          <a:xfrm>
            <a:off x="322825" y="2083928"/>
            <a:ext cx="8368685" cy="3626850"/>
            <a:chOff x="430432" y="1635570"/>
            <a:chExt cx="11158247" cy="4835800"/>
          </a:xfrm>
        </p:grpSpPr>
        <p:sp>
          <p:nvSpPr>
            <p:cNvPr id="66" name="Cube 65"/>
            <p:cNvSpPr/>
            <p:nvPr/>
          </p:nvSpPr>
          <p:spPr>
            <a:xfrm>
              <a:off x="2496088" y="487248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5" name="Cube 64"/>
            <p:cNvSpPr/>
            <p:nvPr/>
          </p:nvSpPr>
          <p:spPr>
            <a:xfrm>
              <a:off x="3928809" y="5258350"/>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4" name="Cube 63"/>
            <p:cNvSpPr/>
            <p:nvPr/>
          </p:nvSpPr>
          <p:spPr>
            <a:xfrm>
              <a:off x="4248382" y="452097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Cube 62"/>
            <p:cNvSpPr/>
            <p:nvPr/>
          </p:nvSpPr>
          <p:spPr>
            <a:xfrm>
              <a:off x="2601865" y="2649854"/>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1" name="Cube 60"/>
            <p:cNvSpPr/>
            <p:nvPr/>
          </p:nvSpPr>
          <p:spPr>
            <a:xfrm>
              <a:off x="3916916" y="300055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2" name="Cube 61"/>
            <p:cNvSpPr/>
            <p:nvPr/>
          </p:nvSpPr>
          <p:spPr>
            <a:xfrm>
              <a:off x="4264678" y="231225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0" name="Cube 59"/>
            <p:cNvSpPr/>
            <p:nvPr/>
          </p:nvSpPr>
          <p:spPr>
            <a:xfrm>
              <a:off x="5650220" y="4870977"/>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9" name="Cube 58"/>
            <p:cNvSpPr/>
            <p:nvPr/>
          </p:nvSpPr>
          <p:spPr>
            <a:xfrm>
              <a:off x="5843058" y="2633558"/>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8" name="Cube 57"/>
            <p:cNvSpPr/>
            <p:nvPr/>
          </p:nvSpPr>
          <p:spPr>
            <a:xfrm>
              <a:off x="7217484" y="4906286"/>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6" name="Cube 55"/>
            <p:cNvSpPr/>
            <p:nvPr/>
          </p:nvSpPr>
          <p:spPr>
            <a:xfrm>
              <a:off x="7217484" y="265831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Cube 18"/>
            <p:cNvSpPr/>
            <p:nvPr/>
          </p:nvSpPr>
          <p:spPr>
            <a:xfrm>
              <a:off x="717006" y="4570281"/>
              <a:ext cx="285016" cy="581793"/>
            </a:xfrm>
            <a:prstGeom prst="cube">
              <a:avLst>
                <a:gd name="adj" fmla="val 72708"/>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Cube 19"/>
            <p:cNvSpPr/>
            <p:nvPr/>
          </p:nvSpPr>
          <p:spPr>
            <a:xfrm>
              <a:off x="1164483" y="3063691"/>
              <a:ext cx="285016" cy="581793"/>
            </a:xfrm>
            <a:prstGeom prst="cube">
              <a:avLst>
                <a:gd name="adj" fmla="val 72708"/>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Rectangle 5"/>
            <p:cNvSpPr/>
            <p:nvPr/>
          </p:nvSpPr>
          <p:spPr>
            <a:xfrm>
              <a:off x="9924065" y="2655658"/>
              <a:ext cx="233265" cy="1088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7" name="Rectangle 36"/>
            <p:cNvSpPr/>
            <p:nvPr/>
          </p:nvSpPr>
          <p:spPr>
            <a:xfrm>
              <a:off x="9917325" y="4307289"/>
              <a:ext cx="233265" cy="1018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8" name="Rectangle 37"/>
            <p:cNvSpPr/>
            <p:nvPr/>
          </p:nvSpPr>
          <p:spPr>
            <a:xfrm>
              <a:off x="10606320" y="2673252"/>
              <a:ext cx="233265" cy="1071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Rectangle 39"/>
            <p:cNvSpPr/>
            <p:nvPr/>
          </p:nvSpPr>
          <p:spPr>
            <a:xfrm>
              <a:off x="10611085" y="4307289"/>
              <a:ext cx="233265" cy="1018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Rectangle 41"/>
            <p:cNvSpPr/>
            <p:nvPr/>
          </p:nvSpPr>
          <p:spPr>
            <a:xfrm>
              <a:off x="11355414" y="3302611"/>
              <a:ext cx="233265" cy="1558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1" name="Straight Connector 10"/>
            <p:cNvCxnSpPr/>
            <p:nvPr/>
          </p:nvCxnSpPr>
          <p:spPr>
            <a:xfrm flipV="1">
              <a:off x="1923295" y="4062089"/>
              <a:ext cx="6833662" cy="22614"/>
            </a:xfrm>
            <a:prstGeom prst="line">
              <a:avLst/>
            </a:prstGeom>
            <a:ln w="762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4" name="Cube 3"/>
            <p:cNvSpPr/>
            <p:nvPr/>
          </p:nvSpPr>
          <p:spPr>
            <a:xfrm>
              <a:off x="493976" y="2779738"/>
              <a:ext cx="1016093" cy="2695501"/>
            </a:xfrm>
            <a:prstGeom prst="cube">
              <a:avLst>
                <a:gd name="adj" fmla="val 83727"/>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Cube 20"/>
            <p:cNvSpPr/>
            <p:nvPr/>
          </p:nvSpPr>
          <p:spPr>
            <a:xfrm>
              <a:off x="2038216" y="4332805"/>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3" name="Cube 22"/>
            <p:cNvSpPr/>
            <p:nvPr/>
          </p:nvSpPr>
          <p:spPr>
            <a:xfrm>
              <a:off x="3809222" y="4332805"/>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Cube 26"/>
            <p:cNvSpPr/>
            <p:nvPr/>
          </p:nvSpPr>
          <p:spPr>
            <a:xfrm>
              <a:off x="3809222" y="2094296"/>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9" name="Cube 28"/>
            <p:cNvSpPr/>
            <p:nvPr/>
          </p:nvSpPr>
          <p:spPr>
            <a:xfrm>
              <a:off x="5205468" y="4394114"/>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 name="Cube 29"/>
            <p:cNvSpPr/>
            <p:nvPr/>
          </p:nvSpPr>
          <p:spPr>
            <a:xfrm>
              <a:off x="5374323" y="2086918"/>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Cube 30"/>
            <p:cNvSpPr/>
            <p:nvPr/>
          </p:nvSpPr>
          <p:spPr>
            <a:xfrm>
              <a:off x="6792401" y="4377467"/>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3" name="Cube 32"/>
            <p:cNvSpPr/>
            <p:nvPr/>
          </p:nvSpPr>
          <p:spPr>
            <a:xfrm>
              <a:off x="6790437" y="2094296"/>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Cube 33"/>
            <p:cNvSpPr/>
            <p:nvPr/>
          </p:nvSpPr>
          <p:spPr>
            <a:xfrm>
              <a:off x="8266404" y="4367072"/>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Cube 34"/>
            <p:cNvSpPr/>
            <p:nvPr/>
          </p:nvSpPr>
          <p:spPr>
            <a:xfrm>
              <a:off x="8378121" y="2070673"/>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Cube 21"/>
            <p:cNvSpPr/>
            <p:nvPr/>
          </p:nvSpPr>
          <p:spPr>
            <a:xfrm>
              <a:off x="2169037" y="2094296"/>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Connector 15"/>
            <p:cNvCxnSpPr>
              <a:endCxn id="21" idx="2"/>
            </p:cNvCxnSpPr>
            <p:nvPr/>
          </p:nvCxnSpPr>
          <p:spPr>
            <a:xfrm>
              <a:off x="717006" y="4846733"/>
              <a:ext cx="1321210" cy="5968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21" idx="2"/>
            </p:cNvCxnSpPr>
            <p:nvPr/>
          </p:nvCxnSpPr>
          <p:spPr>
            <a:xfrm>
              <a:off x="717006" y="5126558"/>
              <a:ext cx="1321210" cy="317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21" idx="2"/>
            </p:cNvCxnSpPr>
            <p:nvPr/>
          </p:nvCxnSpPr>
          <p:spPr>
            <a:xfrm>
              <a:off x="991516" y="4589582"/>
              <a:ext cx="1046700" cy="854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21" idx="2"/>
            </p:cNvCxnSpPr>
            <p:nvPr/>
          </p:nvCxnSpPr>
          <p:spPr>
            <a:xfrm>
              <a:off x="1001350" y="4906286"/>
              <a:ext cx="1036866" cy="537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endCxn id="22" idx="2"/>
            </p:cNvCxnSpPr>
            <p:nvPr/>
          </p:nvCxnSpPr>
          <p:spPr>
            <a:xfrm flipV="1">
              <a:off x="1238892" y="3205121"/>
              <a:ext cx="930145" cy="57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22" idx="2"/>
            </p:cNvCxnSpPr>
            <p:nvPr/>
          </p:nvCxnSpPr>
          <p:spPr>
            <a:xfrm flipV="1">
              <a:off x="1261920" y="3205121"/>
              <a:ext cx="907117" cy="423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22" idx="2"/>
            </p:cNvCxnSpPr>
            <p:nvPr/>
          </p:nvCxnSpPr>
          <p:spPr>
            <a:xfrm>
              <a:off x="1441893" y="3080870"/>
              <a:ext cx="727144" cy="124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2" idx="2"/>
            </p:cNvCxnSpPr>
            <p:nvPr/>
          </p:nvCxnSpPr>
          <p:spPr>
            <a:xfrm flipV="1">
              <a:off x="1451727" y="3205121"/>
              <a:ext cx="717310" cy="192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a:endCxn id="23" idx="2"/>
            </p:cNvCxnSpPr>
            <p:nvPr/>
          </p:nvCxnSpPr>
          <p:spPr>
            <a:xfrm>
              <a:off x="2624461" y="5049765"/>
              <a:ext cx="1184761" cy="39386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23" idx="2"/>
            </p:cNvCxnSpPr>
            <p:nvPr/>
          </p:nvCxnSpPr>
          <p:spPr>
            <a:xfrm flipV="1">
              <a:off x="2655368" y="5443630"/>
              <a:ext cx="1153854" cy="3160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a:endCxn id="23" idx="2"/>
            </p:cNvCxnSpPr>
            <p:nvPr/>
          </p:nvCxnSpPr>
          <p:spPr>
            <a:xfrm>
              <a:off x="2853963" y="4870977"/>
              <a:ext cx="955259" cy="572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23" idx="2"/>
            </p:cNvCxnSpPr>
            <p:nvPr/>
          </p:nvCxnSpPr>
          <p:spPr>
            <a:xfrm>
              <a:off x="2872229" y="5311117"/>
              <a:ext cx="936993" cy="132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27" idx="2"/>
            </p:cNvCxnSpPr>
            <p:nvPr/>
          </p:nvCxnSpPr>
          <p:spPr>
            <a:xfrm>
              <a:off x="2728660" y="2842430"/>
              <a:ext cx="1080562" cy="362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27" idx="2"/>
            </p:cNvCxnSpPr>
            <p:nvPr/>
          </p:nvCxnSpPr>
          <p:spPr>
            <a:xfrm flipV="1">
              <a:off x="2759567" y="3205121"/>
              <a:ext cx="1049655" cy="627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27" idx="2"/>
            </p:cNvCxnSpPr>
            <p:nvPr/>
          </p:nvCxnSpPr>
          <p:spPr>
            <a:xfrm>
              <a:off x="2958162" y="2663642"/>
              <a:ext cx="851060" cy="541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27" idx="2"/>
            </p:cNvCxnSpPr>
            <p:nvPr/>
          </p:nvCxnSpPr>
          <p:spPr>
            <a:xfrm>
              <a:off x="2976428" y="3103782"/>
              <a:ext cx="832794" cy="1013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29" idx="2"/>
            </p:cNvCxnSpPr>
            <p:nvPr/>
          </p:nvCxnSpPr>
          <p:spPr>
            <a:xfrm>
              <a:off x="4037466" y="5435664"/>
              <a:ext cx="1168002" cy="692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29" idx="2"/>
            </p:cNvCxnSpPr>
            <p:nvPr/>
          </p:nvCxnSpPr>
          <p:spPr>
            <a:xfrm flipV="1">
              <a:off x="4066889" y="5504939"/>
              <a:ext cx="1138579" cy="39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29" idx="2"/>
            </p:cNvCxnSpPr>
            <p:nvPr/>
          </p:nvCxnSpPr>
          <p:spPr>
            <a:xfrm>
              <a:off x="4266968" y="5256876"/>
              <a:ext cx="938500" cy="2480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29" idx="2"/>
            </p:cNvCxnSpPr>
            <p:nvPr/>
          </p:nvCxnSpPr>
          <p:spPr>
            <a:xfrm flipV="1">
              <a:off x="4285234" y="5504939"/>
              <a:ext cx="920234" cy="192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4387274" y="2510024"/>
              <a:ext cx="993324" cy="462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4416697" y="2970490"/>
              <a:ext cx="957626" cy="40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616776" y="2331236"/>
              <a:ext cx="755079" cy="629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635042" y="2771376"/>
              <a:ext cx="739281" cy="196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a:endCxn id="30" idx="2"/>
            </p:cNvCxnSpPr>
            <p:nvPr/>
          </p:nvCxnSpPr>
          <p:spPr>
            <a:xfrm flipV="1">
              <a:off x="4358464" y="3197743"/>
              <a:ext cx="1015859" cy="15337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p:cNvCxnSpPr>
              <a:endCxn id="30" idx="2"/>
            </p:cNvCxnSpPr>
            <p:nvPr/>
          </p:nvCxnSpPr>
          <p:spPr>
            <a:xfrm flipV="1">
              <a:off x="4387887" y="3197743"/>
              <a:ext cx="986436" cy="19942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162"/>
            <p:cNvCxnSpPr>
              <a:endCxn id="30" idx="2"/>
            </p:cNvCxnSpPr>
            <p:nvPr/>
          </p:nvCxnSpPr>
          <p:spPr>
            <a:xfrm flipV="1">
              <a:off x="4587966" y="3197743"/>
              <a:ext cx="786357" cy="135500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p:cNvCxnSpPr>
              <a:endCxn id="30" idx="2"/>
            </p:cNvCxnSpPr>
            <p:nvPr/>
          </p:nvCxnSpPr>
          <p:spPr>
            <a:xfrm flipV="1">
              <a:off x="4606232" y="3197743"/>
              <a:ext cx="768091" cy="1795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022922" y="3190744"/>
              <a:ext cx="1621652" cy="1349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4052345" y="3651210"/>
              <a:ext cx="1601862" cy="8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4252424" y="3011956"/>
              <a:ext cx="1401783" cy="15281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270690" y="3452096"/>
              <a:ext cx="1373884" cy="10921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201"/>
            <p:cNvCxnSpPr>
              <a:endCxn id="31" idx="2"/>
            </p:cNvCxnSpPr>
            <p:nvPr/>
          </p:nvCxnSpPr>
          <p:spPr>
            <a:xfrm>
              <a:off x="5777245" y="5064081"/>
              <a:ext cx="1015156" cy="4242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202"/>
            <p:cNvCxnSpPr>
              <a:endCxn id="31" idx="2"/>
            </p:cNvCxnSpPr>
            <p:nvPr/>
          </p:nvCxnSpPr>
          <p:spPr>
            <a:xfrm flipV="1">
              <a:off x="5806668" y="5488292"/>
              <a:ext cx="985733" cy="36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Straight Connector 203"/>
            <p:cNvCxnSpPr>
              <a:endCxn id="31" idx="2"/>
            </p:cNvCxnSpPr>
            <p:nvPr/>
          </p:nvCxnSpPr>
          <p:spPr>
            <a:xfrm>
              <a:off x="6006747" y="4885293"/>
              <a:ext cx="785654" cy="602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 name="Straight Connector 204"/>
            <p:cNvCxnSpPr>
              <a:endCxn id="31" idx="2"/>
            </p:cNvCxnSpPr>
            <p:nvPr/>
          </p:nvCxnSpPr>
          <p:spPr>
            <a:xfrm>
              <a:off x="6025013" y="5325433"/>
              <a:ext cx="767388" cy="16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10" name="Straight Connector 209"/>
            <p:cNvCxnSpPr>
              <a:endCxn id="33" idx="2"/>
            </p:cNvCxnSpPr>
            <p:nvPr/>
          </p:nvCxnSpPr>
          <p:spPr>
            <a:xfrm>
              <a:off x="5958650" y="2827496"/>
              <a:ext cx="831787" cy="377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a:endCxn id="33" idx="2"/>
            </p:cNvCxnSpPr>
            <p:nvPr/>
          </p:nvCxnSpPr>
          <p:spPr>
            <a:xfrm flipV="1">
              <a:off x="5988073" y="3205121"/>
              <a:ext cx="802364" cy="8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a:endCxn id="33" idx="2"/>
            </p:cNvCxnSpPr>
            <p:nvPr/>
          </p:nvCxnSpPr>
          <p:spPr>
            <a:xfrm>
              <a:off x="6188152" y="2648708"/>
              <a:ext cx="602285" cy="5564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p:cNvCxnSpPr>
              <a:endCxn id="33" idx="2"/>
            </p:cNvCxnSpPr>
            <p:nvPr/>
          </p:nvCxnSpPr>
          <p:spPr>
            <a:xfrm>
              <a:off x="6206418" y="3088848"/>
              <a:ext cx="584019" cy="1162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217"/>
            <p:cNvCxnSpPr>
              <a:endCxn id="34" idx="2"/>
            </p:cNvCxnSpPr>
            <p:nvPr/>
          </p:nvCxnSpPr>
          <p:spPr>
            <a:xfrm>
              <a:off x="7250531" y="5154209"/>
              <a:ext cx="1015873" cy="323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218"/>
            <p:cNvCxnSpPr>
              <a:endCxn id="34" idx="2"/>
            </p:cNvCxnSpPr>
            <p:nvPr/>
          </p:nvCxnSpPr>
          <p:spPr>
            <a:xfrm flipV="1">
              <a:off x="7279954" y="5477897"/>
              <a:ext cx="986450" cy="1367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a:endCxn id="34" idx="2"/>
            </p:cNvCxnSpPr>
            <p:nvPr/>
          </p:nvCxnSpPr>
          <p:spPr>
            <a:xfrm>
              <a:off x="7480033" y="4975421"/>
              <a:ext cx="786371" cy="502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34" idx="2"/>
            </p:cNvCxnSpPr>
            <p:nvPr/>
          </p:nvCxnSpPr>
          <p:spPr>
            <a:xfrm>
              <a:off x="7498299" y="5415561"/>
              <a:ext cx="768105" cy="6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a:endCxn id="35" idx="2"/>
            </p:cNvCxnSpPr>
            <p:nvPr/>
          </p:nvCxnSpPr>
          <p:spPr>
            <a:xfrm>
              <a:off x="7380899" y="2878043"/>
              <a:ext cx="997222" cy="3034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Straight Connector 226"/>
            <p:cNvCxnSpPr>
              <a:endCxn id="35" idx="2"/>
            </p:cNvCxnSpPr>
            <p:nvPr/>
          </p:nvCxnSpPr>
          <p:spPr>
            <a:xfrm flipV="1">
              <a:off x="7356798" y="3181498"/>
              <a:ext cx="1021323" cy="137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8" name="Straight Connector 227"/>
            <p:cNvCxnSpPr>
              <a:endCxn id="35" idx="2"/>
            </p:cNvCxnSpPr>
            <p:nvPr/>
          </p:nvCxnSpPr>
          <p:spPr>
            <a:xfrm>
              <a:off x="7556877" y="2679931"/>
              <a:ext cx="821244" cy="501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a:endCxn id="35" idx="2"/>
            </p:cNvCxnSpPr>
            <p:nvPr/>
          </p:nvCxnSpPr>
          <p:spPr>
            <a:xfrm>
              <a:off x="7575143" y="3120071"/>
              <a:ext cx="802978" cy="614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a:endCxn id="37" idx="1"/>
            </p:cNvCxnSpPr>
            <p:nvPr/>
          </p:nvCxnSpPr>
          <p:spPr>
            <a:xfrm>
              <a:off x="8970374" y="2967876"/>
              <a:ext cx="946951" cy="184848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a:endCxn id="6" idx="1"/>
            </p:cNvCxnSpPr>
            <p:nvPr/>
          </p:nvCxnSpPr>
          <p:spPr>
            <a:xfrm>
              <a:off x="8970374" y="2974551"/>
              <a:ext cx="953691" cy="22549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endCxn id="6" idx="1"/>
            </p:cNvCxnSpPr>
            <p:nvPr/>
          </p:nvCxnSpPr>
          <p:spPr>
            <a:xfrm flipV="1">
              <a:off x="8944482" y="3200046"/>
              <a:ext cx="979583" cy="197244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a:endCxn id="37" idx="1"/>
            </p:cNvCxnSpPr>
            <p:nvPr/>
          </p:nvCxnSpPr>
          <p:spPr>
            <a:xfrm flipV="1">
              <a:off x="8970374" y="4816361"/>
              <a:ext cx="946951" cy="3866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a:stCxn id="6" idx="3"/>
              <a:endCxn id="40" idx="1"/>
            </p:cNvCxnSpPr>
            <p:nvPr/>
          </p:nvCxnSpPr>
          <p:spPr>
            <a:xfrm>
              <a:off x="10157330" y="3200046"/>
              <a:ext cx="453755" cy="161631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a:stCxn id="6" idx="3"/>
              <a:endCxn id="38" idx="1"/>
            </p:cNvCxnSpPr>
            <p:nvPr/>
          </p:nvCxnSpPr>
          <p:spPr>
            <a:xfrm>
              <a:off x="10157330" y="3200046"/>
              <a:ext cx="448990" cy="879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a:stCxn id="37" idx="3"/>
              <a:endCxn id="38" idx="1"/>
            </p:cNvCxnSpPr>
            <p:nvPr/>
          </p:nvCxnSpPr>
          <p:spPr>
            <a:xfrm flipV="1">
              <a:off x="10150590" y="3208843"/>
              <a:ext cx="455730" cy="160751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a:stCxn id="37" idx="1"/>
              <a:endCxn id="40" idx="1"/>
            </p:cNvCxnSpPr>
            <p:nvPr/>
          </p:nvCxnSpPr>
          <p:spPr>
            <a:xfrm>
              <a:off x="9917325" y="4816361"/>
              <a:ext cx="693760"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a:stCxn id="38" idx="3"/>
              <a:endCxn id="42" idx="1"/>
            </p:cNvCxnSpPr>
            <p:nvPr/>
          </p:nvCxnSpPr>
          <p:spPr>
            <a:xfrm>
              <a:off x="10839585" y="3208843"/>
              <a:ext cx="515829" cy="8730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a:stCxn id="40" idx="3"/>
              <a:endCxn id="42" idx="1"/>
            </p:cNvCxnSpPr>
            <p:nvPr/>
          </p:nvCxnSpPr>
          <p:spPr>
            <a:xfrm flipV="1">
              <a:off x="10844350" y="4081894"/>
              <a:ext cx="511064" cy="73446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40372" y="2711538"/>
              <a:ext cx="481328" cy="400109"/>
            </a:xfrm>
            <a:prstGeom prst="rect">
              <a:avLst/>
            </a:prstGeom>
            <a:noFill/>
          </p:spPr>
          <p:txBody>
            <a:bodyPr wrap="none" rtlCol="0">
              <a:spAutoFit/>
            </a:bodyPr>
            <a:lstStyle/>
            <a:p>
              <a:r>
                <a:rPr lang="en-US" sz="1350" smtClean="0"/>
                <a:t>22</a:t>
              </a:r>
              <a:endParaRPr lang="en-US" sz="1350" dirty="0"/>
            </a:p>
          </p:txBody>
        </p:sp>
        <p:sp>
          <p:nvSpPr>
            <p:cNvPr id="105" name="TextBox 104"/>
            <p:cNvSpPr txBox="1"/>
            <p:nvPr/>
          </p:nvSpPr>
          <p:spPr>
            <a:xfrm>
              <a:off x="430432" y="5535416"/>
              <a:ext cx="363776" cy="400109"/>
            </a:xfrm>
            <a:prstGeom prst="rect">
              <a:avLst/>
            </a:prstGeom>
            <a:noFill/>
          </p:spPr>
          <p:txBody>
            <a:bodyPr wrap="none" rtlCol="0">
              <a:spAutoFit/>
            </a:bodyPr>
            <a:lstStyle/>
            <a:p>
              <a:r>
                <a:rPr lang="en-US" sz="1350" dirty="0"/>
                <a:t>3</a:t>
              </a:r>
            </a:p>
          </p:txBody>
        </p:sp>
        <p:sp>
          <p:nvSpPr>
            <p:cNvPr id="106" name="TextBox 105"/>
            <p:cNvSpPr txBox="1"/>
            <p:nvPr/>
          </p:nvSpPr>
          <p:spPr>
            <a:xfrm>
              <a:off x="1205136" y="3489361"/>
              <a:ext cx="481328" cy="400109"/>
            </a:xfrm>
            <a:prstGeom prst="rect">
              <a:avLst/>
            </a:prstGeom>
            <a:noFill/>
          </p:spPr>
          <p:txBody>
            <a:bodyPr wrap="none" rtlCol="0">
              <a:spAutoFit/>
            </a:bodyPr>
            <a:lstStyle/>
            <a:p>
              <a:r>
                <a:rPr lang="en-US" sz="1350" dirty="0"/>
                <a:t>11</a:t>
              </a:r>
            </a:p>
          </p:txBody>
        </p:sp>
        <p:sp>
          <p:nvSpPr>
            <p:cNvPr id="107" name="TextBox 106"/>
            <p:cNvSpPr txBox="1"/>
            <p:nvPr/>
          </p:nvSpPr>
          <p:spPr>
            <a:xfrm>
              <a:off x="800561" y="3333398"/>
              <a:ext cx="481328" cy="400109"/>
            </a:xfrm>
            <a:prstGeom prst="rect">
              <a:avLst/>
            </a:prstGeom>
            <a:noFill/>
          </p:spPr>
          <p:txBody>
            <a:bodyPr wrap="none" rtlCol="0">
              <a:spAutoFit/>
            </a:bodyPr>
            <a:lstStyle/>
            <a:p>
              <a:r>
                <a:rPr lang="en-US" sz="1350" dirty="0"/>
                <a:t>11</a:t>
              </a:r>
            </a:p>
          </p:txBody>
        </p:sp>
        <p:sp>
          <p:nvSpPr>
            <p:cNvPr id="108" name="TextBox 107"/>
            <p:cNvSpPr txBox="1"/>
            <p:nvPr/>
          </p:nvSpPr>
          <p:spPr>
            <a:xfrm>
              <a:off x="2726205" y="1748751"/>
              <a:ext cx="481328" cy="400109"/>
            </a:xfrm>
            <a:prstGeom prst="rect">
              <a:avLst/>
            </a:prstGeom>
            <a:noFill/>
          </p:spPr>
          <p:txBody>
            <a:bodyPr wrap="none" rtlCol="0">
              <a:spAutoFit/>
            </a:bodyPr>
            <a:lstStyle/>
            <a:p>
              <a:r>
                <a:rPr lang="en-US" sz="1350" dirty="0"/>
                <a:t>48</a:t>
              </a:r>
            </a:p>
          </p:txBody>
        </p:sp>
        <p:sp>
          <p:nvSpPr>
            <p:cNvPr id="109" name="TextBox 108"/>
            <p:cNvSpPr txBox="1"/>
            <p:nvPr/>
          </p:nvSpPr>
          <p:spPr>
            <a:xfrm>
              <a:off x="2109037" y="2087890"/>
              <a:ext cx="481328" cy="400109"/>
            </a:xfrm>
            <a:prstGeom prst="rect">
              <a:avLst/>
            </a:prstGeom>
            <a:noFill/>
          </p:spPr>
          <p:txBody>
            <a:bodyPr wrap="none" rtlCol="0">
              <a:spAutoFit/>
            </a:bodyPr>
            <a:lstStyle/>
            <a:p>
              <a:r>
                <a:rPr lang="en-US" sz="1350" dirty="0"/>
                <a:t>55</a:t>
              </a:r>
            </a:p>
          </p:txBody>
        </p:sp>
        <p:sp>
          <p:nvSpPr>
            <p:cNvPr id="110" name="TextBox 109"/>
            <p:cNvSpPr txBox="1"/>
            <p:nvPr/>
          </p:nvSpPr>
          <p:spPr>
            <a:xfrm>
              <a:off x="1808956" y="2734313"/>
              <a:ext cx="481328" cy="400109"/>
            </a:xfrm>
            <a:prstGeom prst="rect">
              <a:avLst/>
            </a:prstGeom>
            <a:noFill/>
          </p:spPr>
          <p:txBody>
            <a:bodyPr wrap="none" rtlCol="0">
              <a:spAutoFit/>
            </a:bodyPr>
            <a:lstStyle/>
            <a:p>
              <a:r>
                <a:rPr lang="en-US" sz="1350" dirty="0"/>
                <a:t>55</a:t>
              </a:r>
            </a:p>
          </p:txBody>
        </p:sp>
        <p:sp>
          <p:nvSpPr>
            <p:cNvPr id="111" name="TextBox 110"/>
            <p:cNvSpPr txBox="1"/>
            <p:nvPr/>
          </p:nvSpPr>
          <p:spPr>
            <a:xfrm>
              <a:off x="1570839" y="5526797"/>
              <a:ext cx="538200" cy="400109"/>
            </a:xfrm>
            <a:prstGeom prst="rect">
              <a:avLst/>
            </a:prstGeom>
            <a:noFill/>
          </p:spPr>
          <p:txBody>
            <a:bodyPr wrap="square" rtlCol="0">
              <a:spAutoFit/>
            </a:bodyPr>
            <a:lstStyle/>
            <a:p>
              <a:r>
                <a:rPr lang="en-US" sz="1350" dirty="0"/>
                <a:t>55</a:t>
              </a:r>
            </a:p>
          </p:txBody>
        </p:sp>
        <p:sp>
          <p:nvSpPr>
            <p:cNvPr id="112" name="TextBox 111"/>
            <p:cNvSpPr txBox="1"/>
            <p:nvPr/>
          </p:nvSpPr>
          <p:spPr>
            <a:xfrm>
              <a:off x="1974919" y="4348826"/>
              <a:ext cx="502455" cy="400109"/>
            </a:xfrm>
            <a:prstGeom prst="rect">
              <a:avLst/>
            </a:prstGeom>
            <a:noFill/>
          </p:spPr>
          <p:txBody>
            <a:bodyPr wrap="square" rtlCol="0">
              <a:spAutoFit/>
            </a:bodyPr>
            <a:lstStyle/>
            <a:p>
              <a:r>
                <a:rPr lang="en-US" sz="1350" dirty="0"/>
                <a:t>55</a:t>
              </a:r>
            </a:p>
          </p:txBody>
        </p:sp>
        <p:sp>
          <p:nvSpPr>
            <p:cNvPr id="113" name="TextBox 112"/>
            <p:cNvSpPr txBox="1"/>
            <p:nvPr/>
          </p:nvSpPr>
          <p:spPr>
            <a:xfrm>
              <a:off x="1974919" y="5989852"/>
              <a:ext cx="555176" cy="400109"/>
            </a:xfrm>
            <a:prstGeom prst="rect">
              <a:avLst/>
            </a:prstGeom>
            <a:noFill/>
          </p:spPr>
          <p:txBody>
            <a:bodyPr wrap="square" rtlCol="0">
              <a:spAutoFit/>
            </a:bodyPr>
            <a:lstStyle/>
            <a:p>
              <a:r>
                <a:rPr lang="en-US" sz="1350" dirty="0"/>
                <a:t>48</a:t>
              </a:r>
            </a:p>
          </p:txBody>
        </p:sp>
        <p:sp>
          <p:nvSpPr>
            <p:cNvPr id="114" name="TextBox 113"/>
            <p:cNvSpPr txBox="1"/>
            <p:nvPr/>
          </p:nvSpPr>
          <p:spPr>
            <a:xfrm flipH="1">
              <a:off x="3780311" y="6016005"/>
              <a:ext cx="1053437" cy="400109"/>
            </a:xfrm>
            <a:prstGeom prst="rect">
              <a:avLst/>
            </a:prstGeom>
            <a:noFill/>
          </p:spPr>
          <p:txBody>
            <a:bodyPr wrap="square" rtlCol="0">
              <a:spAutoFit/>
            </a:bodyPr>
            <a:lstStyle/>
            <a:p>
              <a:r>
                <a:rPr lang="en-US" sz="1350" dirty="0"/>
                <a:t>128</a:t>
              </a:r>
            </a:p>
          </p:txBody>
        </p:sp>
        <p:sp>
          <p:nvSpPr>
            <p:cNvPr id="115" name="TextBox 114"/>
            <p:cNvSpPr txBox="1"/>
            <p:nvPr/>
          </p:nvSpPr>
          <p:spPr>
            <a:xfrm flipH="1">
              <a:off x="4264547" y="1668863"/>
              <a:ext cx="1053437" cy="400109"/>
            </a:xfrm>
            <a:prstGeom prst="rect">
              <a:avLst/>
            </a:prstGeom>
            <a:noFill/>
          </p:spPr>
          <p:txBody>
            <a:bodyPr wrap="square" rtlCol="0">
              <a:spAutoFit/>
            </a:bodyPr>
            <a:lstStyle/>
            <a:p>
              <a:r>
                <a:rPr lang="en-US" sz="1350" dirty="0"/>
                <a:t>128</a:t>
              </a:r>
            </a:p>
          </p:txBody>
        </p:sp>
        <p:sp>
          <p:nvSpPr>
            <p:cNvPr id="116" name="TextBox 115"/>
            <p:cNvSpPr txBox="1"/>
            <p:nvPr/>
          </p:nvSpPr>
          <p:spPr>
            <a:xfrm flipH="1">
              <a:off x="3574884" y="2177471"/>
              <a:ext cx="1053437" cy="400109"/>
            </a:xfrm>
            <a:prstGeom prst="rect">
              <a:avLst/>
            </a:prstGeom>
            <a:noFill/>
          </p:spPr>
          <p:txBody>
            <a:bodyPr wrap="square" rtlCol="0">
              <a:spAutoFit/>
            </a:bodyPr>
            <a:lstStyle/>
            <a:p>
              <a:r>
                <a:rPr lang="en-US" sz="1350"/>
                <a:t>27</a:t>
              </a:r>
              <a:endParaRPr lang="en-US" sz="1350" dirty="0"/>
            </a:p>
          </p:txBody>
        </p:sp>
        <p:sp>
          <p:nvSpPr>
            <p:cNvPr id="117" name="TextBox 116"/>
            <p:cNvSpPr txBox="1"/>
            <p:nvPr/>
          </p:nvSpPr>
          <p:spPr>
            <a:xfrm flipH="1">
              <a:off x="3456561" y="3228926"/>
              <a:ext cx="1053437" cy="400109"/>
            </a:xfrm>
            <a:prstGeom prst="rect">
              <a:avLst/>
            </a:prstGeom>
            <a:noFill/>
          </p:spPr>
          <p:txBody>
            <a:bodyPr wrap="square" rtlCol="0">
              <a:spAutoFit/>
            </a:bodyPr>
            <a:lstStyle/>
            <a:p>
              <a:r>
                <a:rPr lang="en-US" sz="1350"/>
                <a:t>27</a:t>
              </a:r>
              <a:endParaRPr lang="en-US" sz="1350" dirty="0"/>
            </a:p>
          </p:txBody>
        </p:sp>
        <p:sp>
          <p:nvSpPr>
            <p:cNvPr id="118" name="TextBox 117"/>
            <p:cNvSpPr txBox="1"/>
            <p:nvPr/>
          </p:nvSpPr>
          <p:spPr>
            <a:xfrm flipH="1">
              <a:off x="5862536" y="1635570"/>
              <a:ext cx="1053437" cy="400109"/>
            </a:xfrm>
            <a:prstGeom prst="rect">
              <a:avLst/>
            </a:prstGeom>
            <a:noFill/>
          </p:spPr>
          <p:txBody>
            <a:bodyPr wrap="square" rtlCol="0">
              <a:spAutoFit/>
            </a:bodyPr>
            <a:lstStyle/>
            <a:p>
              <a:r>
                <a:rPr lang="en-US" sz="1350" dirty="0"/>
                <a:t>192</a:t>
              </a:r>
            </a:p>
          </p:txBody>
        </p:sp>
        <p:sp>
          <p:nvSpPr>
            <p:cNvPr id="119" name="TextBox 118"/>
            <p:cNvSpPr txBox="1"/>
            <p:nvPr/>
          </p:nvSpPr>
          <p:spPr>
            <a:xfrm flipH="1">
              <a:off x="5246097" y="2163613"/>
              <a:ext cx="1053437" cy="400109"/>
            </a:xfrm>
            <a:prstGeom prst="rect">
              <a:avLst/>
            </a:prstGeom>
            <a:noFill/>
          </p:spPr>
          <p:txBody>
            <a:bodyPr wrap="square" rtlCol="0">
              <a:spAutoFit/>
            </a:bodyPr>
            <a:lstStyle/>
            <a:p>
              <a:r>
                <a:rPr lang="en-US" sz="1350" dirty="0"/>
                <a:t>13</a:t>
              </a:r>
            </a:p>
          </p:txBody>
        </p:sp>
        <p:sp>
          <p:nvSpPr>
            <p:cNvPr id="120" name="TextBox 119"/>
            <p:cNvSpPr txBox="1"/>
            <p:nvPr/>
          </p:nvSpPr>
          <p:spPr>
            <a:xfrm flipH="1">
              <a:off x="5033159" y="2980716"/>
              <a:ext cx="1053437" cy="400109"/>
            </a:xfrm>
            <a:prstGeom prst="rect">
              <a:avLst/>
            </a:prstGeom>
            <a:noFill/>
          </p:spPr>
          <p:txBody>
            <a:bodyPr wrap="square" rtlCol="0">
              <a:spAutoFit/>
            </a:bodyPr>
            <a:lstStyle/>
            <a:p>
              <a:r>
                <a:rPr lang="en-US" sz="1350" dirty="0"/>
                <a:t>13</a:t>
              </a:r>
            </a:p>
          </p:txBody>
        </p:sp>
        <p:sp>
          <p:nvSpPr>
            <p:cNvPr id="121" name="TextBox 120"/>
            <p:cNvSpPr txBox="1"/>
            <p:nvPr/>
          </p:nvSpPr>
          <p:spPr>
            <a:xfrm flipH="1">
              <a:off x="5113705" y="6071261"/>
              <a:ext cx="1053437" cy="400109"/>
            </a:xfrm>
            <a:prstGeom prst="rect">
              <a:avLst/>
            </a:prstGeom>
            <a:noFill/>
          </p:spPr>
          <p:txBody>
            <a:bodyPr wrap="square" rtlCol="0">
              <a:spAutoFit/>
            </a:bodyPr>
            <a:lstStyle/>
            <a:p>
              <a:r>
                <a:rPr lang="en-US" sz="1350" dirty="0"/>
                <a:t>192</a:t>
              </a:r>
            </a:p>
          </p:txBody>
        </p:sp>
        <p:sp>
          <p:nvSpPr>
            <p:cNvPr id="122" name="TextBox 121"/>
            <p:cNvSpPr txBox="1"/>
            <p:nvPr/>
          </p:nvSpPr>
          <p:spPr>
            <a:xfrm flipH="1">
              <a:off x="7250531" y="1658958"/>
              <a:ext cx="1053437" cy="400109"/>
            </a:xfrm>
            <a:prstGeom prst="rect">
              <a:avLst/>
            </a:prstGeom>
            <a:noFill/>
          </p:spPr>
          <p:txBody>
            <a:bodyPr wrap="square" rtlCol="0">
              <a:spAutoFit/>
            </a:bodyPr>
            <a:lstStyle/>
            <a:p>
              <a:r>
                <a:rPr lang="en-US" sz="1350" dirty="0"/>
                <a:t>192</a:t>
              </a:r>
            </a:p>
          </p:txBody>
        </p:sp>
        <p:sp>
          <p:nvSpPr>
            <p:cNvPr id="123" name="TextBox 122"/>
            <p:cNvSpPr txBox="1"/>
            <p:nvPr/>
          </p:nvSpPr>
          <p:spPr>
            <a:xfrm flipH="1">
              <a:off x="6790438" y="6071261"/>
              <a:ext cx="1053437" cy="400109"/>
            </a:xfrm>
            <a:prstGeom prst="rect">
              <a:avLst/>
            </a:prstGeom>
            <a:noFill/>
          </p:spPr>
          <p:txBody>
            <a:bodyPr wrap="square" rtlCol="0">
              <a:spAutoFit/>
            </a:bodyPr>
            <a:lstStyle/>
            <a:p>
              <a:r>
                <a:rPr lang="en-US" sz="1350" dirty="0"/>
                <a:t>192</a:t>
              </a:r>
            </a:p>
          </p:txBody>
        </p:sp>
        <p:sp>
          <p:nvSpPr>
            <p:cNvPr id="124" name="TextBox 123"/>
            <p:cNvSpPr txBox="1"/>
            <p:nvPr/>
          </p:nvSpPr>
          <p:spPr>
            <a:xfrm flipH="1">
              <a:off x="6742642" y="2102293"/>
              <a:ext cx="1053437" cy="400109"/>
            </a:xfrm>
            <a:prstGeom prst="rect">
              <a:avLst/>
            </a:prstGeom>
            <a:noFill/>
          </p:spPr>
          <p:txBody>
            <a:bodyPr wrap="square" rtlCol="0">
              <a:spAutoFit/>
            </a:bodyPr>
            <a:lstStyle/>
            <a:p>
              <a:r>
                <a:rPr lang="en-US" sz="1350"/>
                <a:t>13</a:t>
              </a:r>
              <a:endParaRPr lang="en-US" sz="1350" dirty="0"/>
            </a:p>
          </p:txBody>
        </p:sp>
        <p:sp>
          <p:nvSpPr>
            <p:cNvPr id="125" name="TextBox 124"/>
            <p:cNvSpPr txBox="1"/>
            <p:nvPr/>
          </p:nvSpPr>
          <p:spPr>
            <a:xfrm flipH="1">
              <a:off x="6426596" y="3230667"/>
              <a:ext cx="1053437" cy="400109"/>
            </a:xfrm>
            <a:prstGeom prst="rect">
              <a:avLst/>
            </a:prstGeom>
            <a:noFill/>
          </p:spPr>
          <p:txBody>
            <a:bodyPr wrap="square" rtlCol="0">
              <a:spAutoFit/>
            </a:bodyPr>
            <a:lstStyle/>
            <a:p>
              <a:r>
                <a:rPr lang="en-US" sz="1350"/>
                <a:t>13</a:t>
              </a:r>
              <a:endParaRPr lang="en-US" sz="1350" dirty="0"/>
            </a:p>
          </p:txBody>
        </p:sp>
        <p:sp>
          <p:nvSpPr>
            <p:cNvPr id="126" name="TextBox 125"/>
            <p:cNvSpPr txBox="1"/>
            <p:nvPr/>
          </p:nvSpPr>
          <p:spPr>
            <a:xfrm flipH="1">
              <a:off x="8907554" y="1668365"/>
              <a:ext cx="1053437" cy="400109"/>
            </a:xfrm>
            <a:prstGeom prst="rect">
              <a:avLst/>
            </a:prstGeom>
            <a:noFill/>
          </p:spPr>
          <p:txBody>
            <a:bodyPr wrap="square" rtlCol="0">
              <a:spAutoFit/>
            </a:bodyPr>
            <a:lstStyle/>
            <a:p>
              <a:r>
                <a:rPr lang="en-US" sz="1350" dirty="0"/>
                <a:t>128</a:t>
              </a:r>
            </a:p>
          </p:txBody>
        </p:sp>
        <p:sp>
          <p:nvSpPr>
            <p:cNvPr id="131" name="TextBox 130"/>
            <p:cNvSpPr txBox="1"/>
            <p:nvPr/>
          </p:nvSpPr>
          <p:spPr>
            <a:xfrm flipH="1">
              <a:off x="8266404" y="6005609"/>
              <a:ext cx="1053437" cy="400109"/>
            </a:xfrm>
            <a:prstGeom prst="rect">
              <a:avLst/>
            </a:prstGeom>
            <a:noFill/>
          </p:spPr>
          <p:txBody>
            <a:bodyPr wrap="square" rtlCol="0">
              <a:spAutoFit/>
            </a:bodyPr>
            <a:lstStyle/>
            <a:p>
              <a:r>
                <a:rPr lang="en-US" sz="1350" dirty="0"/>
                <a:t>128</a:t>
              </a:r>
            </a:p>
          </p:txBody>
        </p:sp>
        <p:sp>
          <p:nvSpPr>
            <p:cNvPr id="132" name="TextBox 131"/>
            <p:cNvSpPr txBox="1"/>
            <p:nvPr/>
          </p:nvSpPr>
          <p:spPr>
            <a:xfrm flipH="1">
              <a:off x="8221635" y="2126713"/>
              <a:ext cx="1053437" cy="400109"/>
            </a:xfrm>
            <a:prstGeom prst="rect">
              <a:avLst/>
            </a:prstGeom>
            <a:noFill/>
          </p:spPr>
          <p:txBody>
            <a:bodyPr wrap="square" rtlCol="0">
              <a:spAutoFit/>
            </a:bodyPr>
            <a:lstStyle/>
            <a:p>
              <a:r>
                <a:rPr lang="en-US" sz="1350"/>
                <a:t>13</a:t>
              </a:r>
              <a:endParaRPr lang="en-US" sz="1350" dirty="0"/>
            </a:p>
          </p:txBody>
        </p:sp>
        <p:sp>
          <p:nvSpPr>
            <p:cNvPr id="133" name="TextBox 132"/>
            <p:cNvSpPr txBox="1"/>
            <p:nvPr/>
          </p:nvSpPr>
          <p:spPr>
            <a:xfrm flipH="1">
              <a:off x="7994498" y="3283314"/>
              <a:ext cx="1053437" cy="400109"/>
            </a:xfrm>
            <a:prstGeom prst="rect">
              <a:avLst/>
            </a:prstGeom>
            <a:noFill/>
          </p:spPr>
          <p:txBody>
            <a:bodyPr wrap="square" rtlCol="0">
              <a:spAutoFit/>
            </a:bodyPr>
            <a:lstStyle/>
            <a:p>
              <a:r>
                <a:rPr lang="en-US" sz="1350"/>
                <a:t>13</a:t>
              </a:r>
              <a:endParaRPr lang="en-US" sz="1350" dirty="0"/>
            </a:p>
          </p:txBody>
        </p:sp>
        <p:sp>
          <p:nvSpPr>
            <p:cNvPr id="134" name="TextBox 133"/>
            <p:cNvSpPr txBox="1"/>
            <p:nvPr/>
          </p:nvSpPr>
          <p:spPr>
            <a:xfrm flipH="1">
              <a:off x="9680586" y="2291953"/>
              <a:ext cx="1053437" cy="400109"/>
            </a:xfrm>
            <a:prstGeom prst="rect">
              <a:avLst/>
            </a:prstGeom>
            <a:noFill/>
          </p:spPr>
          <p:txBody>
            <a:bodyPr wrap="square" rtlCol="0">
              <a:spAutoFit/>
            </a:bodyPr>
            <a:lstStyle/>
            <a:p>
              <a:r>
                <a:rPr lang="en-US" sz="1350" dirty="0"/>
                <a:t>2048</a:t>
              </a:r>
            </a:p>
          </p:txBody>
        </p:sp>
        <p:sp>
          <p:nvSpPr>
            <p:cNvPr id="139" name="TextBox 138"/>
            <p:cNvSpPr txBox="1"/>
            <p:nvPr/>
          </p:nvSpPr>
          <p:spPr>
            <a:xfrm flipH="1">
              <a:off x="10378455" y="2300750"/>
              <a:ext cx="1053437" cy="400109"/>
            </a:xfrm>
            <a:prstGeom prst="rect">
              <a:avLst/>
            </a:prstGeom>
            <a:noFill/>
          </p:spPr>
          <p:txBody>
            <a:bodyPr wrap="square" rtlCol="0">
              <a:spAutoFit/>
            </a:bodyPr>
            <a:lstStyle/>
            <a:p>
              <a:r>
                <a:rPr lang="en-US" sz="1350"/>
                <a:t>2048</a:t>
              </a:r>
              <a:endParaRPr lang="en-US" sz="1350" dirty="0"/>
            </a:p>
          </p:txBody>
        </p:sp>
        <p:sp>
          <p:nvSpPr>
            <p:cNvPr id="140" name="TextBox 139"/>
            <p:cNvSpPr txBox="1"/>
            <p:nvPr/>
          </p:nvSpPr>
          <p:spPr>
            <a:xfrm flipH="1">
              <a:off x="9737486" y="5389140"/>
              <a:ext cx="1053437" cy="400109"/>
            </a:xfrm>
            <a:prstGeom prst="rect">
              <a:avLst/>
            </a:prstGeom>
            <a:noFill/>
          </p:spPr>
          <p:txBody>
            <a:bodyPr wrap="square" rtlCol="0">
              <a:spAutoFit/>
            </a:bodyPr>
            <a:lstStyle/>
            <a:p>
              <a:r>
                <a:rPr lang="en-US" sz="1350"/>
                <a:t>2048</a:t>
              </a:r>
              <a:endParaRPr lang="en-US" sz="1350" dirty="0"/>
            </a:p>
          </p:txBody>
        </p:sp>
        <p:sp>
          <p:nvSpPr>
            <p:cNvPr id="145" name="TextBox 144"/>
            <p:cNvSpPr txBox="1"/>
            <p:nvPr/>
          </p:nvSpPr>
          <p:spPr>
            <a:xfrm flipH="1">
              <a:off x="10480522" y="5399442"/>
              <a:ext cx="1053437" cy="400109"/>
            </a:xfrm>
            <a:prstGeom prst="rect">
              <a:avLst/>
            </a:prstGeom>
            <a:noFill/>
          </p:spPr>
          <p:txBody>
            <a:bodyPr wrap="square" rtlCol="0">
              <a:spAutoFit/>
            </a:bodyPr>
            <a:lstStyle/>
            <a:p>
              <a:r>
                <a:rPr lang="en-US" sz="1350"/>
                <a:t>2048</a:t>
              </a:r>
              <a:endParaRPr lang="en-US" sz="1350" dirty="0"/>
            </a:p>
          </p:txBody>
        </p:sp>
        <p:sp>
          <p:nvSpPr>
            <p:cNvPr id="147" name="TextBox 146"/>
            <p:cNvSpPr txBox="1"/>
            <p:nvPr/>
          </p:nvSpPr>
          <p:spPr>
            <a:xfrm flipH="1">
              <a:off x="8175762" y="4390255"/>
              <a:ext cx="1053437" cy="400109"/>
            </a:xfrm>
            <a:prstGeom prst="rect">
              <a:avLst/>
            </a:prstGeom>
            <a:noFill/>
          </p:spPr>
          <p:txBody>
            <a:bodyPr wrap="square" rtlCol="0">
              <a:spAutoFit/>
            </a:bodyPr>
            <a:lstStyle/>
            <a:p>
              <a:r>
                <a:rPr lang="en-US" sz="1350"/>
                <a:t>13</a:t>
              </a:r>
              <a:endParaRPr lang="en-US" sz="1350" dirty="0"/>
            </a:p>
          </p:txBody>
        </p:sp>
        <p:sp>
          <p:nvSpPr>
            <p:cNvPr id="148" name="TextBox 147"/>
            <p:cNvSpPr txBox="1"/>
            <p:nvPr/>
          </p:nvSpPr>
          <p:spPr>
            <a:xfrm flipH="1">
              <a:off x="7903740" y="5507161"/>
              <a:ext cx="1053437" cy="400109"/>
            </a:xfrm>
            <a:prstGeom prst="rect">
              <a:avLst/>
            </a:prstGeom>
            <a:noFill/>
          </p:spPr>
          <p:txBody>
            <a:bodyPr wrap="square" rtlCol="0">
              <a:spAutoFit/>
            </a:bodyPr>
            <a:lstStyle/>
            <a:p>
              <a:r>
                <a:rPr lang="en-US" sz="1350"/>
                <a:t>13</a:t>
              </a:r>
              <a:endParaRPr lang="en-US" sz="1350" dirty="0"/>
            </a:p>
          </p:txBody>
        </p:sp>
        <p:sp>
          <p:nvSpPr>
            <p:cNvPr id="149" name="TextBox 148"/>
            <p:cNvSpPr txBox="1"/>
            <p:nvPr/>
          </p:nvSpPr>
          <p:spPr>
            <a:xfrm flipH="1">
              <a:off x="6731908" y="4379183"/>
              <a:ext cx="1053437" cy="400109"/>
            </a:xfrm>
            <a:prstGeom prst="rect">
              <a:avLst/>
            </a:prstGeom>
            <a:noFill/>
          </p:spPr>
          <p:txBody>
            <a:bodyPr wrap="square" rtlCol="0">
              <a:spAutoFit/>
            </a:bodyPr>
            <a:lstStyle/>
            <a:p>
              <a:r>
                <a:rPr lang="en-US" sz="1350" dirty="0"/>
                <a:t>13</a:t>
              </a:r>
            </a:p>
          </p:txBody>
        </p:sp>
        <p:sp>
          <p:nvSpPr>
            <p:cNvPr id="150" name="TextBox 149"/>
            <p:cNvSpPr txBox="1"/>
            <p:nvPr/>
          </p:nvSpPr>
          <p:spPr>
            <a:xfrm flipH="1">
              <a:off x="6400862" y="5551549"/>
              <a:ext cx="1053437" cy="400109"/>
            </a:xfrm>
            <a:prstGeom prst="rect">
              <a:avLst/>
            </a:prstGeom>
            <a:noFill/>
          </p:spPr>
          <p:txBody>
            <a:bodyPr wrap="square" rtlCol="0">
              <a:spAutoFit/>
            </a:bodyPr>
            <a:lstStyle/>
            <a:p>
              <a:r>
                <a:rPr lang="en-US" sz="1350"/>
                <a:t>13</a:t>
              </a:r>
              <a:endParaRPr lang="en-US" sz="1350" dirty="0"/>
            </a:p>
          </p:txBody>
        </p:sp>
        <p:sp>
          <p:nvSpPr>
            <p:cNvPr id="151" name="TextBox 150"/>
            <p:cNvSpPr txBox="1"/>
            <p:nvPr/>
          </p:nvSpPr>
          <p:spPr>
            <a:xfrm flipH="1">
              <a:off x="5058844" y="4435652"/>
              <a:ext cx="1053437" cy="400109"/>
            </a:xfrm>
            <a:prstGeom prst="rect">
              <a:avLst/>
            </a:prstGeom>
            <a:noFill/>
          </p:spPr>
          <p:txBody>
            <a:bodyPr wrap="square" rtlCol="0">
              <a:spAutoFit/>
            </a:bodyPr>
            <a:lstStyle/>
            <a:p>
              <a:r>
                <a:rPr lang="en-US" sz="1350"/>
                <a:t>13</a:t>
              </a:r>
              <a:endParaRPr lang="en-US" sz="1350" dirty="0"/>
            </a:p>
          </p:txBody>
        </p:sp>
        <p:sp>
          <p:nvSpPr>
            <p:cNvPr id="152" name="TextBox 151"/>
            <p:cNvSpPr txBox="1"/>
            <p:nvPr/>
          </p:nvSpPr>
          <p:spPr>
            <a:xfrm flipH="1">
              <a:off x="4845737" y="5122326"/>
              <a:ext cx="1053437" cy="400109"/>
            </a:xfrm>
            <a:prstGeom prst="rect">
              <a:avLst/>
            </a:prstGeom>
            <a:noFill/>
          </p:spPr>
          <p:txBody>
            <a:bodyPr wrap="square" rtlCol="0">
              <a:spAutoFit/>
            </a:bodyPr>
            <a:lstStyle/>
            <a:p>
              <a:r>
                <a:rPr lang="en-US" sz="1350"/>
                <a:t>13</a:t>
              </a:r>
              <a:endParaRPr lang="en-US" sz="1350" dirty="0"/>
            </a:p>
          </p:txBody>
        </p:sp>
        <p:sp>
          <p:nvSpPr>
            <p:cNvPr id="153" name="TextBox 152"/>
            <p:cNvSpPr txBox="1"/>
            <p:nvPr/>
          </p:nvSpPr>
          <p:spPr>
            <a:xfrm flipH="1">
              <a:off x="3798244" y="4315856"/>
              <a:ext cx="1053437" cy="400109"/>
            </a:xfrm>
            <a:prstGeom prst="rect">
              <a:avLst/>
            </a:prstGeom>
            <a:noFill/>
          </p:spPr>
          <p:txBody>
            <a:bodyPr wrap="square" rtlCol="0">
              <a:spAutoFit/>
            </a:bodyPr>
            <a:lstStyle/>
            <a:p>
              <a:r>
                <a:rPr lang="en-US" sz="1350"/>
                <a:t>27</a:t>
              </a:r>
              <a:endParaRPr lang="en-US" sz="1350" dirty="0"/>
            </a:p>
          </p:txBody>
        </p:sp>
        <p:sp>
          <p:nvSpPr>
            <p:cNvPr id="154" name="TextBox 153"/>
            <p:cNvSpPr txBox="1"/>
            <p:nvPr/>
          </p:nvSpPr>
          <p:spPr>
            <a:xfrm flipH="1">
              <a:off x="3469496" y="5475229"/>
              <a:ext cx="1053437" cy="400109"/>
            </a:xfrm>
            <a:prstGeom prst="rect">
              <a:avLst/>
            </a:prstGeom>
            <a:noFill/>
          </p:spPr>
          <p:txBody>
            <a:bodyPr wrap="square" rtlCol="0">
              <a:spAutoFit/>
            </a:bodyPr>
            <a:lstStyle/>
            <a:p>
              <a:r>
                <a:rPr lang="en-US" sz="1350"/>
                <a:t>27</a:t>
              </a:r>
              <a:endParaRPr lang="en-US" sz="1350" dirty="0"/>
            </a:p>
          </p:txBody>
        </p:sp>
        <p:sp>
          <p:nvSpPr>
            <p:cNvPr id="155" name="TextBox 154"/>
            <p:cNvSpPr txBox="1"/>
            <p:nvPr/>
          </p:nvSpPr>
          <p:spPr>
            <a:xfrm flipH="1">
              <a:off x="2293256" y="5109174"/>
              <a:ext cx="1053437" cy="400109"/>
            </a:xfrm>
            <a:prstGeom prst="rect">
              <a:avLst/>
            </a:prstGeom>
            <a:noFill/>
          </p:spPr>
          <p:txBody>
            <a:bodyPr wrap="square" rtlCol="0">
              <a:spAutoFit/>
            </a:bodyPr>
            <a:lstStyle/>
            <a:p>
              <a:r>
                <a:rPr lang="en-US" sz="1350" dirty="0"/>
                <a:t>5</a:t>
              </a:r>
            </a:p>
          </p:txBody>
        </p:sp>
        <p:sp>
          <p:nvSpPr>
            <p:cNvPr id="156" name="TextBox 155"/>
            <p:cNvSpPr txBox="1"/>
            <p:nvPr/>
          </p:nvSpPr>
          <p:spPr>
            <a:xfrm flipH="1">
              <a:off x="2435585" y="4669591"/>
              <a:ext cx="1053437" cy="400109"/>
            </a:xfrm>
            <a:prstGeom prst="rect">
              <a:avLst/>
            </a:prstGeom>
            <a:noFill/>
          </p:spPr>
          <p:txBody>
            <a:bodyPr wrap="square" rtlCol="0">
              <a:spAutoFit/>
            </a:bodyPr>
            <a:lstStyle/>
            <a:p>
              <a:r>
                <a:rPr lang="en-US" sz="1350" dirty="0"/>
                <a:t>5</a:t>
              </a:r>
            </a:p>
          </p:txBody>
        </p:sp>
        <p:sp>
          <p:nvSpPr>
            <p:cNvPr id="157" name="TextBox 156"/>
            <p:cNvSpPr txBox="1"/>
            <p:nvPr/>
          </p:nvSpPr>
          <p:spPr>
            <a:xfrm flipH="1">
              <a:off x="4046033" y="2507050"/>
              <a:ext cx="1053437" cy="400109"/>
            </a:xfrm>
            <a:prstGeom prst="rect">
              <a:avLst/>
            </a:prstGeom>
            <a:noFill/>
          </p:spPr>
          <p:txBody>
            <a:bodyPr wrap="square" rtlCol="0">
              <a:spAutoFit/>
            </a:bodyPr>
            <a:lstStyle/>
            <a:p>
              <a:r>
                <a:rPr lang="en-US" sz="1350" dirty="0"/>
                <a:t>3</a:t>
              </a:r>
            </a:p>
          </p:txBody>
        </p:sp>
        <p:sp>
          <p:nvSpPr>
            <p:cNvPr id="158" name="TextBox 157"/>
            <p:cNvSpPr txBox="1"/>
            <p:nvPr/>
          </p:nvSpPr>
          <p:spPr>
            <a:xfrm flipH="1">
              <a:off x="4156705" y="2145757"/>
              <a:ext cx="1053437" cy="400109"/>
            </a:xfrm>
            <a:prstGeom prst="rect">
              <a:avLst/>
            </a:prstGeom>
            <a:noFill/>
          </p:spPr>
          <p:txBody>
            <a:bodyPr wrap="square" rtlCol="0">
              <a:spAutoFit/>
            </a:bodyPr>
            <a:lstStyle/>
            <a:p>
              <a:r>
                <a:rPr lang="en-US" sz="1350" dirty="0"/>
                <a:t>3</a:t>
              </a:r>
            </a:p>
          </p:txBody>
        </p:sp>
        <p:sp>
          <p:nvSpPr>
            <p:cNvPr id="159" name="TextBox 158"/>
            <p:cNvSpPr txBox="1"/>
            <p:nvPr/>
          </p:nvSpPr>
          <p:spPr>
            <a:xfrm flipH="1">
              <a:off x="5597641" y="2788285"/>
              <a:ext cx="1053437" cy="400109"/>
            </a:xfrm>
            <a:prstGeom prst="rect">
              <a:avLst/>
            </a:prstGeom>
            <a:noFill/>
          </p:spPr>
          <p:txBody>
            <a:bodyPr wrap="square" rtlCol="0">
              <a:spAutoFit/>
            </a:bodyPr>
            <a:lstStyle/>
            <a:p>
              <a:r>
                <a:rPr lang="en-US" sz="1350" dirty="0"/>
                <a:t>3</a:t>
              </a:r>
            </a:p>
          </p:txBody>
        </p:sp>
        <p:sp>
          <p:nvSpPr>
            <p:cNvPr id="160" name="TextBox 159"/>
            <p:cNvSpPr txBox="1"/>
            <p:nvPr/>
          </p:nvSpPr>
          <p:spPr>
            <a:xfrm flipH="1">
              <a:off x="5708313" y="2426991"/>
              <a:ext cx="1053437" cy="400109"/>
            </a:xfrm>
            <a:prstGeom prst="rect">
              <a:avLst/>
            </a:prstGeom>
            <a:noFill/>
          </p:spPr>
          <p:txBody>
            <a:bodyPr wrap="square" rtlCol="0">
              <a:spAutoFit/>
            </a:bodyPr>
            <a:lstStyle/>
            <a:p>
              <a:r>
                <a:rPr lang="en-US" sz="1350" dirty="0"/>
                <a:t>3</a:t>
              </a:r>
            </a:p>
          </p:txBody>
        </p:sp>
        <p:sp>
          <p:nvSpPr>
            <p:cNvPr id="165" name="TextBox 164"/>
            <p:cNvSpPr txBox="1"/>
            <p:nvPr/>
          </p:nvSpPr>
          <p:spPr>
            <a:xfrm flipH="1">
              <a:off x="6985947" y="2817197"/>
              <a:ext cx="1053437" cy="400109"/>
            </a:xfrm>
            <a:prstGeom prst="rect">
              <a:avLst/>
            </a:prstGeom>
            <a:noFill/>
          </p:spPr>
          <p:txBody>
            <a:bodyPr wrap="square" rtlCol="0">
              <a:spAutoFit/>
            </a:bodyPr>
            <a:lstStyle/>
            <a:p>
              <a:r>
                <a:rPr lang="en-US" sz="1350" dirty="0"/>
                <a:t>3</a:t>
              </a:r>
            </a:p>
          </p:txBody>
        </p:sp>
        <p:sp>
          <p:nvSpPr>
            <p:cNvPr id="166" name="TextBox 165"/>
            <p:cNvSpPr txBox="1"/>
            <p:nvPr/>
          </p:nvSpPr>
          <p:spPr>
            <a:xfrm flipH="1">
              <a:off x="7096620" y="2455903"/>
              <a:ext cx="1053437" cy="400109"/>
            </a:xfrm>
            <a:prstGeom prst="rect">
              <a:avLst/>
            </a:prstGeom>
            <a:noFill/>
          </p:spPr>
          <p:txBody>
            <a:bodyPr wrap="square" rtlCol="0">
              <a:spAutoFit/>
            </a:bodyPr>
            <a:lstStyle/>
            <a:p>
              <a:r>
                <a:rPr lang="en-US" sz="1350" dirty="0"/>
                <a:t>3</a:t>
              </a:r>
            </a:p>
          </p:txBody>
        </p:sp>
      </p:grpSp>
      <p:sp>
        <p:nvSpPr>
          <p:cNvPr id="7" name="TextBox 6"/>
          <p:cNvSpPr txBox="1"/>
          <p:nvPr/>
        </p:nvSpPr>
        <p:spPr>
          <a:xfrm>
            <a:off x="201441" y="987791"/>
            <a:ext cx="8765541" cy="646331"/>
          </a:xfrm>
          <a:prstGeom prst="rect">
            <a:avLst/>
          </a:prstGeom>
          <a:noFill/>
        </p:spPr>
        <p:txBody>
          <a:bodyPr wrap="none" rtlCol="0">
            <a:spAutoFit/>
          </a:bodyPr>
          <a:lstStyle/>
          <a:p>
            <a:r>
              <a:rPr lang="en-US" dirty="0" smtClean="0"/>
              <a:t>Refer to: </a:t>
            </a:r>
            <a:r>
              <a:rPr lang="en-US" dirty="0" smtClean="0">
                <a:hlinkClick r:id="rId3"/>
              </a:rPr>
              <a:t>https://github.com/BVLC/caffe/blob/master/models/bvlc_alexnet/deploy.prototxt</a:t>
            </a:r>
            <a:endParaRPr lang="en-US" dirty="0" smtClean="0"/>
          </a:p>
          <a:p>
            <a:r>
              <a:rPr lang="en-US" dirty="0" smtClean="0"/>
              <a:t>for layer details.</a:t>
            </a:r>
            <a:endParaRPr lang="en-US" dirty="0"/>
          </a:p>
        </p:txBody>
      </p:sp>
    </p:spTree>
    <p:extLst>
      <p:ext uri="{BB962C8B-B14F-4D97-AF65-F5344CB8AC3E}">
        <p14:creationId xmlns:p14="http://schemas.microsoft.com/office/powerpoint/2010/main" val="1205070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849" y="313198"/>
            <a:ext cx="7886700" cy="361889"/>
          </a:xfrm>
        </p:spPr>
        <p:txBody>
          <a:bodyPr>
            <a:normAutofit fontScale="90000"/>
          </a:bodyPr>
          <a:lstStyle/>
          <a:p>
            <a:r>
              <a:rPr lang="en-US" dirty="0" smtClean="0"/>
              <a:t>Architecture - Overview</a:t>
            </a:r>
            <a:endParaRPr lang="en-US" dirty="0"/>
          </a:p>
        </p:txBody>
      </p:sp>
      <p:grpSp>
        <p:nvGrpSpPr>
          <p:cNvPr id="9" name="Group 8"/>
          <p:cNvGrpSpPr/>
          <p:nvPr/>
        </p:nvGrpSpPr>
        <p:grpSpPr>
          <a:xfrm>
            <a:off x="370483" y="2410255"/>
            <a:ext cx="8321027" cy="2971484"/>
            <a:chOff x="493976" y="2070673"/>
            <a:chExt cx="11094703" cy="3961979"/>
          </a:xfrm>
        </p:grpSpPr>
        <p:sp>
          <p:nvSpPr>
            <p:cNvPr id="66" name="Cube 65"/>
            <p:cNvSpPr/>
            <p:nvPr/>
          </p:nvSpPr>
          <p:spPr>
            <a:xfrm>
              <a:off x="2496088" y="487248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5" name="Cube 64"/>
            <p:cNvSpPr/>
            <p:nvPr/>
          </p:nvSpPr>
          <p:spPr>
            <a:xfrm>
              <a:off x="3928809" y="5258350"/>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4" name="Cube 63"/>
            <p:cNvSpPr/>
            <p:nvPr/>
          </p:nvSpPr>
          <p:spPr>
            <a:xfrm>
              <a:off x="4248382" y="452097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3" name="Cube 62"/>
            <p:cNvSpPr/>
            <p:nvPr/>
          </p:nvSpPr>
          <p:spPr>
            <a:xfrm>
              <a:off x="2601865" y="2649854"/>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1" name="Cube 60"/>
            <p:cNvSpPr/>
            <p:nvPr/>
          </p:nvSpPr>
          <p:spPr>
            <a:xfrm>
              <a:off x="3916916" y="300055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2" name="Cube 61"/>
            <p:cNvSpPr/>
            <p:nvPr/>
          </p:nvSpPr>
          <p:spPr>
            <a:xfrm>
              <a:off x="4264678" y="231225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0" name="Cube 59"/>
            <p:cNvSpPr/>
            <p:nvPr/>
          </p:nvSpPr>
          <p:spPr>
            <a:xfrm>
              <a:off x="5650220" y="4870977"/>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9" name="Cube 58"/>
            <p:cNvSpPr/>
            <p:nvPr/>
          </p:nvSpPr>
          <p:spPr>
            <a:xfrm>
              <a:off x="5843058" y="2633558"/>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8" name="Cube 57"/>
            <p:cNvSpPr/>
            <p:nvPr/>
          </p:nvSpPr>
          <p:spPr>
            <a:xfrm>
              <a:off x="7217484" y="4906286"/>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6" name="Cube 55"/>
            <p:cNvSpPr/>
            <p:nvPr/>
          </p:nvSpPr>
          <p:spPr>
            <a:xfrm>
              <a:off x="7217484" y="265831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9" name="Cube 18"/>
            <p:cNvSpPr/>
            <p:nvPr/>
          </p:nvSpPr>
          <p:spPr>
            <a:xfrm>
              <a:off x="717006" y="4570281"/>
              <a:ext cx="285016" cy="581793"/>
            </a:xfrm>
            <a:prstGeom prst="cube">
              <a:avLst>
                <a:gd name="adj" fmla="val 72708"/>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 name="Cube 19"/>
            <p:cNvSpPr/>
            <p:nvPr/>
          </p:nvSpPr>
          <p:spPr>
            <a:xfrm>
              <a:off x="1164483" y="3063691"/>
              <a:ext cx="285016" cy="581793"/>
            </a:xfrm>
            <a:prstGeom prst="cube">
              <a:avLst>
                <a:gd name="adj" fmla="val 72708"/>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Rectangle 5"/>
            <p:cNvSpPr/>
            <p:nvPr/>
          </p:nvSpPr>
          <p:spPr>
            <a:xfrm>
              <a:off x="9924065" y="2655658"/>
              <a:ext cx="233265" cy="1088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7" name="Rectangle 36"/>
            <p:cNvSpPr/>
            <p:nvPr/>
          </p:nvSpPr>
          <p:spPr>
            <a:xfrm>
              <a:off x="9917325" y="4307289"/>
              <a:ext cx="233265" cy="1018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8" name="Rectangle 37"/>
            <p:cNvSpPr/>
            <p:nvPr/>
          </p:nvSpPr>
          <p:spPr>
            <a:xfrm>
              <a:off x="10606320" y="2673252"/>
              <a:ext cx="233265" cy="1071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 name="Rectangle 39"/>
            <p:cNvSpPr/>
            <p:nvPr/>
          </p:nvSpPr>
          <p:spPr>
            <a:xfrm>
              <a:off x="10611085" y="4307289"/>
              <a:ext cx="233265" cy="1018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 name="Rectangle 41"/>
            <p:cNvSpPr/>
            <p:nvPr/>
          </p:nvSpPr>
          <p:spPr>
            <a:xfrm>
              <a:off x="11355414" y="3302611"/>
              <a:ext cx="233265" cy="1558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1" name="Straight Connector 10"/>
            <p:cNvCxnSpPr/>
            <p:nvPr/>
          </p:nvCxnSpPr>
          <p:spPr>
            <a:xfrm flipV="1">
              <a:off x="1923295" y="4062089"/>
              <a:ext cx="6833662" cy="22614"/>
            </a:xfrm>
            <a:prstGeom prst="line">
              <a:avLst/>
            </a:prstGeom>
            <a:ln w="762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4" name="Cube 3"/>
            <p:cNvSpPr/>
            <p:nvPr/>
          </p:nvSpPr>
          <p:spPr>
            <a:xfrm>
              <a:off x="493976" y="2779738"/>
              <a:ext cx="1016093" cy="2695501"/>
            </a:xfrm>
            <a:prstGeom prst="cube">
              <a:avLst>
                <a:gd name="adj" fmla="val 83727"/>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1" name="Cube 20"/>
            <p:cNvSpPr/>
            <p:nvPr/>
          </p:nvSpPr>
          <p:spPr>
            <a:xfrm>
              <a:off x="2038216" y="4332805"/>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3" name="Cube 22"/>
            <p:cNvSpPr/>
            <p:nvPr/>
          </p:nvSpPr>
          <p:spPr>
            <a:xfrm>
              <a:off x="3809222" y="4332805"/>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7" name="Cube 26"/>
            <p:cNvSpPr/>
            <p:nvPr/>
          </p:nvSpPr>
          <p:spPr>
            <a:xfrm>
              <a:off x="3809222" y="2094296"/>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9" name="Cube 28"/>
            <p:cNvSpPr/>
            <p:nvPr/>
          </p:nvSpPr>
          <p:spPr>
            <a:xfrm>
              <a:off x="5205468" y="4394114"/>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 name="Cube 29"/>
            <p:cNvSpPr/>
            <p:nvPr/>
          </p:nvSpPr>
          <p:spPr>
            <a:xfrm>
              <a:off x="5374323" y="2086918"/>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 name="Cube 30"/>
            <p:cNvSpPr/>
            <p:nvPr/>
          </p:nvSpPr>
          <p:spPr>
            <a:xfrm>
              <a:off x="6792401" y="4377467"/>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3" name="Cube 32"/>
            <p:cNvSpPr/>
            <p:nvPr/>
          </p:nvSpPr>
          <p:spPr>
            <a:xfrm>
              <a:off x="6790437" y="2094296"/>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4" name="Cube 33"/>
            <p:cNvSpPr/>
            <p:nvPr/>
          </p:nvSpPr>
          <p:spPr>
            <a:xfrm>
              <a:off x="8266404" y="4367072"/>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5" name="Cube 34"/>
            <p:cNvSpPr/>
            <p:nvPr/>
          </p:nvSpPr>
          <p:spPr>
            <a:xfrm>
              <a:off x="8378121" y="2070673"/>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Cube 21"/>
            <p:cNvSpPr/>
            <p:nvPr/>
          </p:nvSpPr>
          <p:spPr>
            <a:xfrm>
              <a:off x="2169037" y="2094296"/>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16" name="Straight Connector 15"/>
            <p:cNvCxnSpPr>
              <a:endCxn id="21" idx="2"/>
            </p:cNvCxnSpPr>
            <p:nvPr/>
          </p:nvCxnSpPr>
          <p:spPr>
            <a:xfrm>
              <a:off x="717006" y="4846733"/>
              <a:ext cx="1321210" cy="5968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endCxn id="21" idx="2"/>
            </p:cNvCxnSpPr>
            <p:nvPr/>
          </p:nvCxnSpPr>
          <p:spPr>
            <a:xfrm>
              <a:off x="717006" y="5126558"/>
              <a:ext cx="1321210" cy="3170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21" idx="2"/>
            </p:cNvCxnSpPr>
            <p:nvPr/>
          </p:nvCxnSpPr>
          <p:spPr>
            <a:xfrm>
              <a:off x="991516" y="4589582"/>
              <a:ext cx="1046700" cy="85404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21" idx="2"/>
            </p:cNvCxnSpPr>
            <p:nvPr/>
          </p:nvCxnSpPr>
          <p:spPr>
            <a:xfrm>
              <a:off x="1001350" y="4906286"/>
              <a:ext cx="1036866" cy="53734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endCxn id="22" idx="2"/>
            </p:cNvCxnSpPr>
            <p:nvPr/>
          </p:nvCxnSpPr>
          <p:spPr>
            <a:xfrm flipV="1">
              <a:off x="1238892" y="3205121"/>
              <a:ext cx="930145" cy="571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22" idx="2"/>
            </p:cNvCxnSpPr>
            <p:nvPr/>
          </p:nvCxnSpPr>
          <p:spPr>
            <a:xfrm flipV="1">
              <a:off x="1261920" y="3205121"/>
              <a:ext cx="907117" cy="42382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22" idx="2"/>
            </p:cNvCxnSpPr>
            <p:nvPr/>
          </p:nvCxnSpPr>
          <p:spPr>
            <a:xfrm>
              <a:off x="1441893" y="3080870"/>
              <a:ext cx="727144" cy="12425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2" idx="2"/>
            </p:cNvCxnSpPr>
            <p:nvPr/>
          </p:nvCxnSpPr>
          <p:spPr>
            <a:xfrm flipV="1">
              <a:off x="1451727" y="3205121"/>
              <a:ext cx="717310" cy="19245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endCxn id="23" idx="2"/>
            </p:cNvCxnSpPr>
            <p:nvPr/>
          </p:nvCxnSpPr>
          <p:spPr>
            <a:xfrm>
              <a:off x="2624461" y="5049765"/>
              <a:ext cx="1184761" cy="3938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a:endCxn id="23" idx="2"/>
            </p:cNvCxnSpPr>
            <p:nvPr/>
          </p:nvCxnSpPr>
          <p:spPr>
            <a:xfrm flipV="1">
              <a:off x="2655368" y="5443630"/>
              <a:ext cx="1153854" cy="3160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a:endCxn id="23" idx="2"/>
            </p:cNvCxnSpPr>
            <p:nvPr/>
          </p:nvCxnSpPr>
          <p:spPr>
            <a:xfrm>
              <a:off x="2853963" y="4870977"/>
              <a:ext cx="955259" cy="57265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23" idx="2"/>
            </p:cNvCxnSpPr>
            <p:nvPr/>
          </p:nvCxnSpPr>
          <p:spPr>
            <a:xfrm>
              <a:off x="2872229" y="5311117"/>
              <a:ext cx="936993" cy="1325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27" idx="2"/>
            </p:cNvCxnSpPr>
            <p:nvPr/>
          </p:nvCxnSpPr>
          <p:spPr>
            <a:xfrm>
              <a:off x="2728660" y="2842430"/>
              <a:ext cx="1080562" cy="36269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27" idx="2"/>
            </p:cNvCxnSpPr>
            <p:nvPr/>
          </p:nvCxnSpPr>
          <p:spPr>
            <a:xfrm flipV="1">
              <a:off x="2759567" y="3205121"/>
              <a:ext cx="1049655" cy="627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27" idx="2"/>
            </p:cNvCxnSpPr>
            <p:nvPr/>
          </p:nvCxnSpPr>
          <p:spPr>
            <a:xfrm>
              <a:off x="2958162" y="2663642"/>
              <a:ext cx="851060" cy="5414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27" idx="2"/>
            </p:cNvCxnSpPr>
            <p:nvPr/>
          </p:nvCxnSpPr>
          <p:spPr>
            <a:xfrm>
              <a:off x="2976428" y="3103782"/>
              <a:ext cx="832794" cy="10133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29" idx="2"/>
            </p:cNvCxnSpPr>
            <p:nvPr/>
          </p:nvCxnSpPr>
          <p:spPr>
            <a:xfrm>
              <a:off x="4037466" y="5435664"/>
              <a:ext cx="1168002" cy="692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29" idx="2"/>
            </p:cNvCxnSpPr>
            <p:nvPr/>
          </p:nvCxnSpPr>
          <p:spPr>
            <a:xfrm flipV="1">
              <a:off x="4066889" y="5504939"/>
              <a:ext cx="1138579" cy="39119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endCxn id="29" idx="2"/>
            </p:cNvCxnSpPr>
            <p:nvPr/>
          </p:nvCxnSpPr>
          <p:spPr>
            <a:xfrm>
              <a:off x="4266968" y="5256876"/>
              <a:ext cx="938500" cy="24806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endCxn id="29" idx="2"/>
            </p:cNvCxnSpPr>
            <p:nvPr/>
          </p:nvCxnSpPr>
          <p:spPr>
            <a:xfrm flipV="1">
              <a:off x="4285234" y="5504939"/>
              <a:ext cx="920234" cy="19207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4387274" y="2510024"/>
              <a:ext cx="993324" cy="46225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4416697" y="2970490"/>
              <a:ext cx="957626" cy="406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616776" y="2331236"/>
              <a:ext cx="755079" cy="62964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635042" y="2771376"/>
              <a:ext cx="739281" cy="1965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a:endCxn id="30" idx="2"/>
            </p:cNvCxnSpPr>
            <p:nvPr/>
          </p:nvCxnSpPr>
          <p:spPr>
            <a:xfrm flipV="1">
              <a:off x="4358464" y="3197743"/>
              <a:ext cx="1015859" cy="153379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a:endCxn id="30" idx="2"/>
            </p:cNvCxnSpPr>
            <p:nvPr/>
          </p:nvCxnSpPr>
          <p:spPr>
            <a:xfrm flipV="1">
              <a:off x="4387887" y="3197743"/>
              <a:ext cx="986436" cy="199426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a:endCxn id="30" idx="2"/>
            </p:cNvCxnSpPr>
            <p:nvPr/>
          </p:nvCxnSpPr>
          <p:spPr>
            <a:xfrm flipV="1">
              <a:off x="4587966" y="3197743"/>
              <a:ext cx="786357" cy="135500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a:endCxn id="30" idx="2"/>
            </p:cNvCxnSpPr>
            <p:nvPr/>
          </p:nvCxnSpPr>
          <p:spPr>
            <a:xfrm flipV="1">
              <a:off x="4606232" y="3197743"/>
              <a:ext cx="768091" cy="179514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4022922" y="3190744"/>
              <a:ext cx="1621652" cy="134999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4052345" y="3651210"/>
              <a:ext cx="1601862" cy="8889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4252424" y="3011956"/>
              <a:ext cx="1401783" cy="152815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4270690" y="3452096"/>
              <a:ext cx="1373884" cy="109219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endCxn id="31" idx="2"/>
            </p:cNvCxnSpPr>
            <p:nvPr/>
          </p:nvCxnSpPr>
          <p:spPr>
            <a:xfrm>
              <a:off x="5777245" y="5064081"/>
              <a:ext cx="1015156" cy="42421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endCxn id="31" idx="2"/>
            </p:cNvCxnSpPr>
            <p:nvPr/>
          </p:nvCxnSpPr>
          <p:spPr>
            <a:xfrm flipV="1">
              <a:off x="5806668" y="5488292"/>
              <a:ext cx="985733" cy="362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endCxn id="31" idx="2"/>
            </p:cNvCxnSpPr>
            <p:nvPr/>
          </p:nvCxnSpPr>
          <p:spPr>
            <a:xfrm>
              <a:off x="6006747" y="4885293"/>
              <a:ext cx="785654" cy="60299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a:endCxn id="31" idx="2"/>
            </p:cNvCxnSpPr>
            <p:nvPr/>
          </p:nvCxnSpPr>
          <p:spPr>
            <a:xfrm>
              <a:off x="6025013" y="5325433"/>
              <a:ext cx="767388" cy="16285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endCxn id="33" idx="2"/>
            </p:cNvCxnSpPr>
            <p:nvPr/>
          </p:nvCxnSpPr>
          <p:spPr>
            <a:xfrm>
              <a:off x="5958650" y="2827496"/>
              <a:ext cx="831787" cy="37762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a:endCxn id="33" idx="2"/>
            </p:cNvCxnSpPr>
            <p:nvPr/>
          </p:nvCxnSpPr>
          <p:spPr>
            <a:xfrm flipV="1">
              <a:off x="5988073" y="3205121"/>
              <a:ext cx="802364" cy="8284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a:endCxn id="33" idx="2"/>
            </p:cNvCxnSpPr>
            <p:nvPr/>
          </p:nvCxnSpPr>
          <p:spPr>
            <a:xfrm>
              <a:off x="6188152" y="2648708"/>
              <a:ext cx="602285" cy="5564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endCxn id="33" idx="2"/>
            </p:cNvCxnSpPr>
            <p:nvPr/>
          </p:nvCxnSpPr>
          <p:spPr>
            <a:xfrm>
              <a:off x="6206418" y="3088848"/>
              <a:ext cx="584019" cy="11627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a:endCxn id="34" idx="2"/>
            </p:cNvCxnSpPr>
            <p:nvPr/>
          </p:nvCxnSpPr>
          <p:spPr>
            <a:xfrm>
              <a:off x="7250531" y="5154209"/>
              <a:ext cx="1015873" cy="3236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endCxn id="34" idx="2"/>
            </p:cNvCxnSpPr>
            <p:nvPr/>
          </p:nvCxnSpPr>
          <p:spPr>
            <a:xfrm flipV="1">
              <a:off x="7279954" y="5477897"/>
              <a:ext cx="986450" cy="1367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endCxn id="34" idx="2"/>
            </p:cNvCxnSpPr>
            <p:nvPr/>
          </p:nvCxnSpPr>
          <p:spPr>
            <a:xfrm>
              <a:off x="7480033" y="4975421"/>
              <a:ext cx="786371" cy="50247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endCxn id="34" idx="2"/>
            </p:cNvCxnSpPr>
            <p:nvPr/>
          </p:nvCxnSpPr>
          <p:spPr>
            <a:xfrm>
              <a:off x="7498299" y="5415561"/>
              <a:ext cx="768105" cy="623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a:endCxn id="35" idx="2"/>
            </p:cNvCxnSpPr>
            <p:nvPr/>
          </p:nvCxnSpPr>
          <p:spPr>
            <a:xfrm>
              <a:off x="7380899" y="2878043"/>
              <a:ext cx="997222" cy="3034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a:endCxn id="35" idx="2"/>
            </p:cNvCxnSpPr>
            <p:nvPr/>
          </p:nvCxnSpPr>
          <p:spPr>
            <a:xfrm flipV="1">
              <a:off x="7356798" y="3181498"/>
              <a:ext cx="1021323" cy="13768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a:endCxn id="35" idx="2"/>
            </p:cNvCxnSpPr>
            <p:nvPr/>
          </p:nvCxnSpPr>
          <p:spPr>
            <a:xfrm>
              <a:off x="7556877" y="2679931"/>
              <a:ext cx="821244" cy="5015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a:endCxn id="35" idx="2"/>
            </p:cNvCxnSpPr>
            <p:nvPr/>
          </p:nvCxnSpPr>
          <p:spPr>
            <a:xfrm>
              <a:off x="7575143" y="3120071"/>
              <a:ext cx="802978" cy="614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6" name="Straight Arrow Connector 235"/>
            <p:cNvCxnSpPr>
              <a:endCxn id="37" idx="1"/>
            </p:cNvCxnSpPr>
            <p:nvPr/>
          </p:nvCxnSpPr>
          <p:spPr>
            <a:xfrm>
              <a:off x="8970374" y="2967876"/>
              <a:ext cx="946951" cy="184848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a:endCxn id="6" idx="1"/>
            </p:cNvCxnSpPr>
            <p:nvPr/>
          </p:nvCxnSpPr>
          <p:spPr>
            <a:xfrm>
              <a:off x="8970374" y="2974551"/>
              <a:ext cx="953691" cy="22549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p:cNvCxnSpPr>
              <a:endCxn id="6" idx="1"/>
            </p:cNvCxnSpPr>
            <p:nvPr/>
          </p:nvCxnSpPr>
          <p:spPr>
            <a:xfrm flipV="1">
              <a:off x="8944482" y="3200046"/>
              <a:ext cx="979583" cy="1972446"/>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p:cNvCxnSpPr>
              <a:endCxn id="37" idx="1"/>
            </p:cNvCxnSpPr>
            <p:nvPr/>
          </p:nvCxnSpPr>
          <p:spPr>
            <a:xfrm flipV="1">
              <a:off x="8970374" y="4816361"/>
              <a:ext cx="946951" cy="38662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p:cNvCxnSpPr>
              <a:stCxn id="6" idx="3"/>
              <a:endCxn id="40" idx="1"/>
            </p:cNvCxnSpPr>
            <p:nvPr/>
          </p:nvCxnSpPr>
          <p:spPr>
            <a:xfrm>
              <a:off x="10157330" y="3200046"/>
              <a:ext cx="453755" cy="161631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a:stCxn id="6" idx="3"/>
              <a:endCxn id="38" idx="1"/>
            </p:cNvCxnSpPr>
            <p:nvPr/>
          </p:nvCxnSpPr>
          <p:spPr>
            <a:xfrm>
              <a:off x="10157330" y="3200046"/>
              <a:ext cx="448990" cy="8797"/>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a:stCxn id="37" idx="3"/>
              <a:endCxn id="38" idx="1"/>
            </p:cNvCxnSpPr>
            <p:nvPr/>
          </p:nvCxnSpPr>
          <p:spPr>
            <a:xfrm flipV="1">
              <a:off x="10150590" y="3208843"/>
              <a:ext cx="455730" cy="1607518"/>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a:stCxn id="37" idx="1"/>
              <a:endCxn id="40" idx="1"/>
            </p:cNvCxnSpPr>
            <p:nvPr/>
          </p:nvCxnSpPr>
          <p:spPr>
            <a:xfrm>
              <a:off x="9917325" y="4816361"/>
              <a:ext cx="69376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7" name="Straight Arrow Connector 286"/>
            <p:cNvCxnSpPr>
              <a:stCxn id="38" idx="3"/>
              <a:endCxn id="42" idx="1"/>
            </p:cNvCxnSpPr>
            <p:nvPr/>
          </p:nvCxnSpPr>
          <p:spPr>
            <a:xfrm>
              <a:off x="10839585" y="3208843"/>
              <a:ext cx="515829" cy="87305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a:stCxn id="40" idx="3"/>
              <a:endCxn id="42" idx="1"/>
            </p:cNvCxnSpPr>
            <p:nvPr/>
          </p:nvCxnSpPr>
          <p:spPr>
            <a:xfrm flipV="1">
              <a:off x="10844350" y="4081894"/>
              <a:ext cx="511064" cy="734467"/>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1" name="Straight Connector 90"/>
          <p:cNvCxnSpPr/>
          <p:nvPr/>
        </p:nvCxnSpPr>
        <p:spPr>
          <a:xfrm flipV="1">
            <a:off x="6601236" y="1598267"/>
            <a:ext cx="523121" cy="41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6601236" y="1799785"/>
            <a:ext cx="523121" cy="304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53813" y="1451794"/>
            <a:ext cx="1777859" cy="300082"/>
          </a:xfrm>
          <a:prstGeom prst="rect">
            <a:avLst/>
          </a:prstGeom>
          <a:noFill/>
        </p:spPr>
        <p:txBody>
          <a:bodyPr wrap="none" rtlCol="0">
            <a:spAutoFit/>
          </a:bodyPr>
          <a:lstStyle/>
          <a:p>
            <a:r>
              <a:rPr lang="en-US" sz="1350" dirty="0"/>
              <a:t>Intra </a:t>
            </a:r>
            <a:r>
              <a:rPr lang="en-US" sz="1350"/>
              <a:t>GPU Connections</a:t>
            </a:r>
          </a:p>
        </p:txBody>
      </p:sp>
      <p:sp>
        <p:nvSpPr>
          <p:cNvPr id="101" name="TextBox 100"/>
          <p:cNvSpPr txBox="1"/>
          <p:nvPr/>
        </p:nvSpPr>
        <p:spPr>
          <a:xfrm>
            <a:off x="7146434" y="1642695"/>
            <a:ext cx="1782796" cy="300082"/>
          </a:xfrm>
          <a:prstGeom prst="rect">
            <a:avLst/>
          </a:prstGeom>
          <a:noFill/>
        </p:spPr>
        <p:txBody>
          <a:bodyPr wrap="none" rtlCol="0">
            <a:spAutoFit/>
          </a:bodyPr>
          <a:lstStyle/>
          <a:p>
            <a:r>
              <a:rPr lang="en-US" sz="1350" dirty="0"/>
              <a:t>Inter GPU Connections</a:t>
            </a:r>
          </a:p>
        </p:txBody>
      </p:sp>
      <p:sp>
        <p:nvSpPr>
          <p:cNvPr id="102" name="TextBox 101"/>
          <p:cNvSpPr txBox="1"/>
          <p:nvPr/>
        </p:nvSpPr>
        <p:spPr>
          <a:xfrm>
            <a:off x="419940" y="2343574"/>
            <a:ext cx="707245" cy="300082"/>
          </a:xfrm>
          <a:prstGeom prst="rect">
            <a:avLst/>
          </a:prstGeom>
          <a:noFill/>
        </p:spPr>
        <p:txBody>
          <a:bodyPr wrap="none" rtlCol="0">
            <a:spAutoFit/>
          </a:bodyPr>
          <a:lstStyle/>
          <a:p>
            <a:r>
              <a:rPr lang="en-US" sz="1350"/>
              <a:t>GPU #1</a:t>
            </a:r>
            <a:endParaRPr lang="en-US" sz="1350" dirty="0"/>
          </a:p>
        </p:txBody>
      </p:sp>
      <p:sp>
        <p:nvSpPr>
          <p:cNvPr id="103" name="TextBox 102"/>
          <p:cNvSpPr txBox="1"/>
          <p:nvPr/>
        </p:nvSpPr>
        <p:spPr>
          <a:xfrm>
            <a:off x="351918" y="5185419"/>
            <a:ext cx="707245" cy="300082"/>
          </a:xfrm>
          <a:prstGeom prst="rect">
            <a:avLst/>
          </a:prstGeom>
          <a:noFill/>
        </p:spPr>
        <p:txBody>
          <a:bodyPr wrap="none" rtlCol="0">
            <a:spAutoFit/>
          </a:bodyPr>
          <a:lstStyle/>
          <a:p>
            <a:r>
              <a:rPr lang="en-US" sz="1350" dirty="0"/>
              <a:t>GPU #2</a:t>
            </a:r>
          </a:p>
        </p:txBody>
      </p:sp>
      <p:sp>
        <p:nvSpPr>
          <p:cNvPr id="10" name="TextBox 9"/>
          <p:cNvSpPr txBox="1"/>
          <p:nvPr/>
        </p:nvSpPr>
        <p:spPr>
          <a:xfrm>
            <a:off x="463874" y="883993"/>
            <a:ext cx="6045052" cy="1200329"/>
          </a:xfrm>
          <a:prstGeom prst="rect">
            <a:avLst/>
          </a:prstGeom>
          <a:noFill/>
        </p:spPr>
        <p:txBody>
          <a:bodyPr wrap="square" rtlCol="0">
            <a:spAutoFit/>
          </a:bodyPr>
          <a:lstStyle/>
          <a:p>
            <a:r>
              <a:rPr lang="en-US" sz="2400" dirty="0"/>
              <a:t>Top-1 and Top-5 error rates decreases by 1.7% and 1.2% respectively, comparing to the net trained with one GPU and half neurons</a:t>
            </a:r>
          </a:p>
        </p:txBody>
      </p:sp>
    </p:spTree>
    <p:extLst>
      <p:ext uri="{BB962C8B-B14F-4D97-AF65-F5344CB8AC3E}">
        <p14:creationId xmlns:p14="http://schemas.microsoft.com/office/powerpoint/2010/main" val="1774500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856" y="269528"/>
            <a:ext cx="7886700" cy="361889"/>
          </a:xfrm>
        </p:spPr>
        <p:txBody>
          <a:bodyPr>
            <a:normAutofit fontScale="90000"/>
          </a:bodyPr>
          <a:lstStyle/>
          <a:p>
            <a:r>
              <a:rPr lang="en-US" dirty="0" smtClean="0"/>
              <a:t>Architecture - Overview</a:t>
            </a:r>
            <a:endParaRPr lang="en-US" dirty="0"/>
          </a:p>
        </p:txBody>
      </p:sp>
      <p:sp>
        <p:nvSpPr>
          <p:cNvPr id="302" name="Cube 301"/>
          <p:cNvSpPr/>
          <p:nvPr/>
        </p:nvSpPr>
        <p:spPr>
          <a:xfrm>
            <a:off x="1888776" y="4112674"/>
            <a:ext cx="511294" cy="1293626"/>
          </a:xfrm>
          <a:prstGeom prst="cube">
            <a:avLst>
              <a:gd name="adj" fmla="val 85883"/>
            </a:avLst>
          </a:prstGeom>
          <a:solidFill>
            <a:schemeClr val="accent6">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3" name="Cube 302"/>
          <p:cNvSpPr/>
          <p:nvPr/>
        </p:nvSpPr>
        <p:spPr>
          <a:xfrm>
            <a:off x="2085436" y="4112674"/>
            <a:ext cx="511294" cy="1293626"/>
          </a:xfrm>
          <a:prstGeom prst="cube">
            <a:avLst>
              <a:gd name="adj" fmla="val 85883"/>
            </a:avLst>
          </a:prstGeom>
          <a:solidFill>
            <a:schemeClr val="accent4">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4" name="Cube 303"/>
          <p:cNvSpPr/>
          <p:nvPr/>
        </p:nvSpPr>
        <p:spPr>
          <a:xfrm>
            <a:off x="2040301" y="2450925"/>
            <a:ext cx="435602" cy="1219949"/>
          </a:xfrm>
          <a:prstGeom prst="cube">
            <a:avLst>
              <a:gd name="adj" fmla="val 85883"/>
            </a:avLst>
          </a:prstGeom>
          <a:solidFill>
            <a:schemeClr val="accent6">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5" name="Cube 304"/>
          <p:cNvSpPr/>
          <p:nvPr/>
        </p:nvSpPr>
        <p:spPr>
          <a:xfrm>
            <a:off x="2236962" y="2450925"/>
            <a:ext cx="435602" cy="1219949"/>
          </a:xfrm>
          <a:prstGeom prst="cube">
            <a:avLst>
              <a:gd name="adj" fmla="val 85883"/>
            </a:avLst>
          </a:prstGeom>
          <a:solidFill>
            <a:schemeClr val="accent4">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6" name="Cube 305"/>
          <p:cNvSpPr/>
          <p:nvPr/>
        </p:nvSpPr>
        <p:spPr>
          <a:xfrm>
            <a:off x="6678757" y="2458319"/>
            <a:ext cx="435602" cy="1219949"/>
          </a:xfrm>
          <a:prstGeom prst="cube">
            <a:avLst>
              <a:gd name="adj" fmla="val 85883"/>
            </a:avLst>
          </a:prstGeom>
          <a:solidFill>
            <a:schemeClr val="accent4">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7" name="Cube 306"/>
          <p:cNvSpPr/>
          <p:nvPr/>
        </p:nvSpPr>
        <p:spPr>
          <a:xfrm>
            <a:off x="6611905" y="4157313"/>
            <a:ext cx="435602" cy="1219949"/>
          </a:xfrm>
          <a:prstGeom prst="cube">
            <a:avLst>
              <a:gd name="adj" fmla="val 85883"/>
            </a:avLst>
          </a:prstGeom>
          <a:solidFill>
            <a:schemeClr val="accent4">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8" name="Cube 307"/>
          <p:cNvSpPr/>
          <p:nvPr/>
        </p:nvSpPr>
        <p:spPr>
          <a:xfrm>
            <a:off x="7079187" y="1526723"/>
            <a:ext cx="143984" cy="390820"/>
          </a:xfrm>
          <a:prstGeom prst="cube">
            <a:avLst>
              <a:gd name="adj" fmla="val 85883"/>
            </a:avLst>
          </a:prstGeom>
          <a:solidFill>
            <a:schemeClr val="accent4">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09" name="Cube 308"/>
          <p:cNvSpPr/>
          <p:nvPr/>
        </p:nvSpPr>
        <p:spPr>
          <a:xfrm>
            <a:off x="7075705" y="1117056"/>
            <a:ext cx="150949" cy="399780"/>
          </a:xfrm>
          <a:prstGeom prst="cube">
            <a:avLst>
              <a:gd name="adj" fmla="val 85883"/>
            </a:avLst>
          </a:prstGeom>
          <a:solidFill>
            <a:schemeClr val="accent6">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0" name="TextBox 309"/>
          <p:cNvSpPr txBox="1"/>
          <p:nvPr/>
        </p:nvSpPr>
        <p:spPr>
          <a:xfrm>
            <a:off x="7377333" y="1134216"/>
            <a:ext cx="1662315" cy="300082"/>
          </a:xfrm>
          <a:prstGeom prst="rect">
            <a:avLst/>
          </a:prstGeom>
          <a:noFill/>
        </p:spPr>
        <p:txBody>
          <a:bodyPr wrap="none" rtlCol="0">
            <a:spAutoFit/>
          </a:bodyPr>
          <a:lstStyle/>
          <a:p>
            <a:r>
              <a:rPr lang="en-US" sz="1350"/>
              <a:t>Local Contrast Norm.</a:t>
            </a:r>
          </a:p>
        </p:txBody>
      </p:sp>
      <p:sp>
        <p:nvSpPr>
          <p:cNvPr id="311" name="TextBox 310"/>
          <p:cNvSpPr txBox="1"/>
          <p:nvPr/>
        </p:nvSpPr>
        <p:spPr>
          <a:xfrm>
            <a:off x="7388614" y="1529311"/>
            <a:ext cx="706988" cy="300082"/>
          </a:xfrm>
          <a:prstGeom prst="rect">
            <a:avLst/>
          </a:prstGeom>
          <a:noFill/>
        </p:spPr>
        <p:txBody>
          <a:bodyPr wrap="none" rtlCol="0">
            <a:spAutoFit/>
          </a:bodyPr>
          <a:lstStyle/>
          <a:p>
            <a:r>
              <a:rPr lang="en-US" sz="1350" dirty="0" smtClean="0"/>
              <a:t>Pooling</a:t>
            </a:r>
            <a:endParaRPr lang="en-US" sz="1350" dirty="0"/>
          </a:p>
        </p:txBody>
      </p:sp>
      <p:sp>
        <p:nvSpPr>
          <p:cNvPr id="312" name="Cube 311"/>
          <p:cNvSpPr/>
          <p:nvPr/>
        </p:nvSpPr>
        <p:spPr>
          <a:xfrm>
            <a:off x="5205861" y="1134216"/>
            <a:ext cx="148247" cy="389476"/>
          </a:xfrm>
          <a:prstGeom prst="cube">
            <a:avLst>
              <a:gd name="adj" fmla="val 83727"/>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3" name="TextBox 312"/>
          <p:cNvSpPr txBox="1"/>
          <p:nvPr/>
        </p:nvSpPr>
        <p:spPr>
          <a:xfrm>
            <a:off x="5437898" y="1033390"/>
            <a:ext cx="1452770" cy="507831"/>
          </a:xfrm>
          <a:prstGeom prst="rect">
            <a:avLst/>
          </a:prstGeom>
          <a:noFill/>
        </p:spPr>
        <p:txBody>
          <a:bodyPr wrap="none" rtlCol="0">
            <a:spAutoFit/>
          </a:bodyPr>
          <a:lstStyle/>
          <a:p>
            <a:r>
              <a:rPr lang="en-US" sz="1350"/>
              <a:t>Convolution Layer</a:t>
            </a:r>
          </a:p>
          <a:p>
            <a:r>
              <a:rPr lang="en-US" sz="1350" dirty="0"/>
              <a:t> + </a:t>
            </a:r>
            <a:r>
              <a:rPr lang="en-US" sz="1350" dirty="0" err="1"/>
              <a:t>ReLU</a:t>
            </a:r>
            <a:endParaRPr lang="en-US" sz="1350" dirty="0"/>
          </a:p>
        </p:txBody>
      </p:sp>
      <p:sp>
        <p:nvSpPr>
          <p:cNvPr id="314" name="Rectangle 313"/>
          <p:cNvSpPr/>
          <p:nvPr/>
        </p:nvSpPr>
        <p:spPr>
          <a:xfrm>
            <a:off x="5279985" y="1669135"/>
            <a:ext cx="74123" cy="2647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15" name="TextBox 314"/>
          <p:cNvSpPr txBox="1"/>
          <p:nvPr/>
        </p:nvSpPr>
        <p:spPr>
          <a:xfrm>
            <a:off x="5431935" y="1525312"/>
            <a:ext cx="1353127" cy="507831"/>
          </a:xfrm>
          <a:prstGeom prst="rect">
            <a:avLst/>
          </a:prstGeom>
          <a:noFill/>
        </p:spPr>
        <p:txBody>
          <a:bodyPr wrap="none" rtlCol="0">
            <a:spAutoFit/>
          </a:bodyPr>
          <a:lstStyle/>
          <a:p>
            <a:r>
              <a:rPr lang="en-US" sz="1350" dirty="0"/>
              <a:t>Fully Connected </a:t>
            </a:r>
          </a:p>
          <a:p>
            <a:r>
              <a:rPr lang="en-US" sz="1350" dirty="0"/>
              <a:t>Layer</a:t>
            </a:r>
          </a:p>
        </p:txBody>
      </p:sp>
      <p:grpSp>
        <p:nvGrpSpPr>
          <p:cNvPr id="404" name="Group 403"/>
          <p:cNvGrpSpPr/>
          <p:nvPr/>
        </p:nvGrpSpPr>
        <p:grpSpPr>
          <a:xfrm>
            <a:off x="370483" y="2410255"/>
            <a:ext cx="8321027" cy="2971484"/>
            <a:chOff x="493976" y="2070673"/>
            <a:chExt cx="11094703" cy="3961979"/>
          </a:xfrm>
        </p:grpSpPr>
        <p:sp>
          <p:nvSpPr>
            <p:cNvPr id="405" name="Cube 404"/>
            <p:cNvSpPr/>
            <p:nvPr/>
          </p:nvSpPr>
          <p:spPr>
            <a:xfrm>
              <a:off x="2496088" y="487248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6" name="Cube 405"/>
            <p:cNvSpPr/>
            <p:nvPr/>
          </p:nvSpPr>
          <p:spPr>
            <a:xfrm>
              <a:off x="3928809" y="5258350"/>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7" name="Cube 406"/>
            <p:cNvSpPr/>
            <p:nvPr/>
          </p:nvSpPr>
          <p:spPr>
            <a:xfrm>
              <a:off x="4248382" y="452097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8" name="Cube 407"/>
            <p:cNvSpPr/>
            <p:nvPr/>
          </p:nvSpPr>
          <p:spPr>
            <a:xfrm>
              <a:off x="2601865" y="2649854"/>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09" name="Cube 408"/>
            <p:cNvSpPr/>
            <p:nvPr/>
          </p:nvSpPr>
          <p:spPr>
            <a:xfrm>
              <a:off x="3916916" y="300055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0" name="Cube 409"/>
            <p:cNvSpPr/>
            <p:nvPr/>
          </p:nvSpPr>
          <p:spPr>
            <a:xfrm>
              <a:off x="4264678" y="231225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1" name="Cube 410"/>
            <p:cNvSpPr/>
            <p:nvPr/>
          </p:nvSpPr>
          <p:spPr>
            <a:xfrm>
              <a:off x="5650220" y="4870977"/>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2" name="Cube 411"/>
            <p:cNvSpPr/>
            <p:nvPr/>
          </p:nvSpPr>
          <p:spPr>
            <a:xfrm>
              <a:off x="5843058" y="2633558"/>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3" name="Cube 412"/>
            <p:cNvSpPr/>
            <p:nvPr/>
          </p:nvSpPr>
          <p:spPr>
            <a:xfrm>
              <a:off x="7217484" y="4906286"/>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4" name="Cube 413"/>
            <p:cNvSpPr/>
            <p:nvPr/>
          </p:nvSpPr>
          <p:spPr>
            <a:xfrm>
              <a:off x="7217484" y="2658315"/>
              <a:ext cx="349967" cy="651517"/>
            </a:xfrm>
            <a:prstGeom prst="cube">
              <a:avLst>
                <a:gd name="adj" fmla="val 5452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5" name="Cube 414"/>
            <p:cNvSpPr/>
            <p:nvPr/>
          </p:nvSpPr>
          <p:spPr>
            <a:xfrm>
              <a:off x="717006" y="4570281"/>
              <a:ext cx="285016" cy="581793"/>
            </a:xfrm>
            <a:prstGeom prst="cube">
              <a:avLst>
                <a:gd name="adj" fmla="val 72708"/>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6" name="Cube 415"/>
            <p:cNvSpPr/>
            <p:nvPr/>
          </p:nvSpPr>
          <p:spPr>
            <a:xfrm>
              <a:off x="1164483" y="3063691"/>
              <a:ext cx="285016" cy="581793"/>
            </a:xfrm>
            <a:prstGeom prst="cube">
              <a:avLst>
                <a:gd name="adj" fmla="val 72708"/>
              </a:avLst>
            </a:prstGeom>
            <a:solidFill>
              <a:srgbClr val="C55A1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7" name="Rectangle 416"/>
            <p:cNvSpPr/>
            <p:nvPr/>
          </p:nvSpPr>
          <p:spPr>
            <a:xfrm>
              <a:off x="9924065" y="2655658"/>
              <a:ext cx="233265" cy="1088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8" name="Rectangle 417"/>
            <p:cNvSpPr/>
            <p:nvPr/>
          </p:nvSpPr>
          <p:spPr>
            <a:xfrm>
              <a:off x="9917325" y="4307289"/>
              <a:ext cx="233265" cy="1018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9" name="Rectangle 418"/>
            <p:cNvSpPr/>
            <p:nvPr/>
          </p:nvSpPr>
          <p:spPr>
            <a:xfrm>
              <a:off x="10606320" y="2673252"/>
              <a:ext cx="233265" cy="1071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0" name="Rectangle 419"/>
            <p:cNvSpPr/>
            <p:nvPr/>
          </p:nvSpPr>
          <p:spPr>
            <a:xfrm>
              <a:off x="10611085" y="4307289"/>
              <a:ext cx="233265" cy="1018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1" name="Rectangle 420"/>
            <p:cNvSpPr/>
            <p:nvPr/>
          </p:nvSpPr>
          <p:spPr>
            <a:xfrm>
              <a:off x="11355414" y="3302611"/>
              <a:ext cx="233265" cy="1558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422" name="Straight Connector 421"/>
            <p:cNvCxnSpPr/>
            <p:nvPr/>
          </p:nvCxnSpPr>
          <p:spPr>
            <a:xfrm flipV="1">
              <a:off x="1923295" y="4062089"/>
              <a:ext cx="6833662" cy="22614"/>
            </a:xfrm>
            <a:prstGeom prst="line">
              <a:avLst/>
            </a:prstGeom>
            <a:ln w="76200">
              <a:solidFill>
                <a:schemeClr val="accent4"/>
              </a:solidFill>
              <a:prstDash val="sysDot"/>
            </a:ln>
          </p:spPr>
          <p:style>
            <a:lnRef idx="1">
              <a:schemeClr val="accent1"/>
            </a:lnRef>
            <a:fillRef idx="0">
              <a:schemeClr val="accent1"/>
            </a:fillRef>
            <a:effectRef idx="0">
              <a:schemeClr val="accent1"/>
            </a:effectRef>
            <a:fontRef idx="minor">
              <a:schemeClr val="tx1"/>
            </a:fontRef>
          </p:style>
        </p:cxnSp>
        <p:sp>
          <p:nvSpPr>
            <p:cNvPr id="423" name="Cube 422"/>
            <p:cNvSpPr/>
            <p:nvPr/>
          </p:nvSpPr>
          <p:spPr>
            <a:xfrm>
              <a:off x="493976" y="2779738"/>
              <a:ext cx="1016093" cy="2695501"/>
            </a:xfrm>
            <a:prstGeom prst="cube">
              <a:avLst>
                <a:gd name="adj" fmla="val 83727"/>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4" name="Cube 423"/>
            <p:cNvSpPr/>
            <p:nvPr/>
          </p:nvSpPr>
          <p:spPr>
            <a:xfrm>
              <a:off x="2038216" y="4332805"/>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5" name="Cube 424"/>
            <p:cNvSpPr/>
            <p:nvPr/>
          </p:nvSpPr>
          <p:spPr>
            <a:xfrm>
              <a:off x="3809222" y="4332805"/>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6" name="Cube 425"/>
            <p:cNvSpPr/>
            <p:nvPr/>
          </p:nvSpPr>
          <p:spPr>
            <a:xfrm>
              <a:off x="3809222" y="2094296"/>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7" name="Cube 426"/>
            <p:cNvSpPr/>
            <p:nvPr/>
          </p:nvSpPr>
          <p:spPr>
            <a:xfrm>
              <a:off x="5205468" y="4394114"/>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8" name="Cube 427"/>
            <p:cNvSpPr/>
            <p:nvPr/>
          </p:nvSpPr>
          <p:spPr>
            <a:xfrm>
              <a:off x="5374323" y="2086918"/>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29" name="Cube 428"/>
            <p:cNvSpPr/>
            <p:nvPr/>
          </p:nvSpPr>
          <p:spPr>
            <a:xfrm>
              <a:off x="6792401" y="4377467"/>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0" name="Cube 429"/>
            <p:cNvSpPr/>
            <p:nvPr/>
          </p:nvSpPr>
          <p:spPr>
            <a:xfrm>
              <a:off x="6790437" y="2094296"/>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1" name="Cube 430"/>
            <p:cNvSpPr/>
            <p:nvPr/>
          </p:nvSpPr>
          <p:spPr>
            <a:xfrm>
              <a:off x="8266404" y="4367072"/>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2" name="Cube 431"/>
            <p:cNvSpPr/>
            <p:nvPr/>
          </p:nvSpPr>
          <p:spPr>
            <a:xfrm>
              <a:off x="8378121" y="2070673"/>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33" name="Cube 432"/>
            <p:cNvSpPr/>
            <p:nvPr/>
          </p:nvSpPr>
          <p:spPr>
            <a:xfrm>
              <a:off x="2169037" y="2094296"/>
              <a:ext cx="963901" cy="1638538"/>
            </a:xfrm>
            <a:prstGeom prst="cube">
              <a:avLst>
                <a:gd name="adj" fmla="val 60495"/>
              </a:avLst>
            </a:prstGeom>
            <a:solidFill>
              <a:schemeClr val="accent1">
                <a:alpha val="58039"/>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434" name="Straight Connector 433"/>
            <p:cNvCxnSpPr>
              <a:endCxn id="423" idx="2"/>
            </p:cNvCxnSpPr>
            <p:nvPr/>
          </p:nvCxnSpPr>
          <p:spPr>
            <a:xfrm>
              <a:off x="717006" y="4846733"/>
              <a:ext cx="1321210" cy="59689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a:endCxn id="423" idx="2"/>
            </p:cNvCxnSpPr>
            <p:nvPr/>
          </p:nvCxnSpPr>
          <p:spPr>
            <a:xfrm>
              <a:off x="717006" y="5126558"/>
              <a:ext cx="1321210" cy="31707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a:endCxn id="423" idx="2"/>
            </p:cNvCxnSpPr>
            <p:nvPr/>
          </p:nvCxnSpPr>
          <p:spPr>
            <a:xfrm>
              <a:off x="991516" y="4589582"/>
              <a:ext cx="1046700" cy="85404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a:endCxn id="423" idx="2"/>
            </p:cNvCxnSpPr>
            <p:nvPr/>
          </p:nvCxnSpPr>
          <p:spPr>
            <a:xfrm>
              <a:off x="1001350" y="4906286"/>
              <a:ext cx="1036866" cy="53734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a:endCxn id="424" idx="2"/>
            </p:cNvCxnSpPr>
            <p:nvPr/>
          </p:nvCxnSpPr>
          <p:spPr>
            <a:xfrm flipV="1">
              <a:off x="1238892" y="3205121"/>
              <a:ext cx="930145" cy="571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p:cNvCxnSpPr>
              <a:endCxn id="424" idx="2"/>
            </p:cNvCxnSpPr>
            <p:nvPr/>
          </p:nvCxnSpPr>
          <p:spPr>
            <a:xfrm flipV="1">
              <a:off x="1261920" y="3205121"/>
              <a:ext cx="907117" cy="42382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a:endCxn id="424" idx="2"/>
            </p:cNvCxnSpPr>
            <p:nvPr/>
          </p:nvCxnSpPr>
          <p:spPr>
            <a:xfrm>
              <a:off x="1441893" y="3080870"/>
              <a:ext cx="727144" cy="12425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a:endCxn id="424" idx="2"/>
            </p:cNvCxnSpPr>
            <p:nvPr/>
          </p:nvCxnSpPr>
          <p:spPr>
            <a:xfrm flipV="1">
              <a:off x="1451727" y="3205121"/>
              <a:ext cx="717310" cy="19245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a:endCxn id="425" idx="2"/>
            </p:cNvCxnSpPr>
            <p:nvPr/>
          </p:nvCxnSpPr>
          <p:spPr>
            <a:xfrm>
              <a:off x="2624461" y="5049765"/>
              <a:ext cx="1184761" cy="39386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a:endCxn id="425" idx="2"/>
            </p:cNvCxnSpPr>
            <p:nvPr/>
          </p:nvCxnSpPr>
          <p:spPr>
            <a:xfrm flipV="1">
              <a:off x="2655368" y="5443630"/>
              <a:ext cx="1153854" cy="3160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a:endCxn id="425" idx="2"/>
            </p:cNvCxnSpPr>
            <p:nvPr/>
          </p:nvCxnSpPr>
          <p:spPr>
            <a:xfrm>
              <a:off x="2853963" y="4870977"/>
              <a:ext cx="955259" cy="57265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a:endCxn id="425" idx="2"/>
            </p:cNvCxnSpPr>
            <p:nvPr/>
          </p:nvCxnSpPr>
          <p:spPr>
            <a:xfrm>
              <a:off x="2872229" y="5311117"/>
              <a:ext cx="936993" cy="1325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p:cNvCxnSpPr>
              <a:endCxn id="429" idx="2"/>
            </p:cNvCxnSpPr>
            <p:nvPr/>
          </p:nvCxnSpPr>
          <p:spPr>
            <a:xfrm>
              <a:off x="2728660" y="2842430"/>
              <a:ext cx="1080562" cy="36269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a:endCxn id="429" idx="2"/>
            </p:cNvCxnSpPr>
            <p:nvPr/>
          </p:nvCxnSpPr>
          <p:spPr>
            <a:xfrm flipV="1">
              <a:off x="2759567" y="3205121"/>
              <a:ext cx="1049655" cy="6278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a:endCxn id="429" idx="2"/>
            </p:cNvCxnSpPr>
            <p:nvPr/>
          </p:nvCxnSpPr>
          <p:spPr>
            <a:xfrm>
              <a:off x="2958162" y="2663642"/>
              <a:ext cx="851060" cy="54147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9" name="Straight Connector 448"/>
            <p:cNvCxnSpPr>
              <a:endCxn id="429" idx="2"/>
            </p:cNvCxnSpPr>
            <p:nvPr/>
          </p:nvCxnSpPr>
          <p:spPr>
            <a:xfrm>
              <a:off x="2976428" y="3103782"/>
              <a:ext cx="832794" cy="10133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p:cNvCxnSpPr>
              <a:endCxn id="431" idx="2"/>
            </p:cNvCxnSpPr>
            <p:nvPr/>
          </p:nvCxnSpPr>
          <p:spPr>
            <a:xfrm>
              <a:off x="4037466" y="5435664"/>
              <a:ext cx="1168002" cy="692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a:endCxn id="431" idx="2"/>
            </p:cNvCxnSpPr>
            <p:nvPr/>
          </p:nvCxnSpPr>
          <p:spPr>
            <a:xfrm flipV="1">
              <a:off x="4066889" y="5504939"/>
              <a:ext cx="1138579" cy="39119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a:endCxn id="431" idx="2"/>
            </p:cNvCxnSpPr>
            <p:nvPr/>
          </p:nvCxnSpPr>
          <p:spPr>
            <a:xfrm>
              <a:off x="4266968" y="5256876"/>
              <a:ext cx="938500" cy="24806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a:endCxn id="431" idx="2"/>
            </p:cNvCxnSpPr>
            <p:nvPr/>
          </p:nvCxnSpPr>
          <p:spPr>
            <a:xfrm flipV="1">
              <a:off x="4285234" y="5504939"/>
              <a:ext cx="920234" cy="19207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a:off x="4387274" y="2510024"/>
              <a:ext cx="993324" cy="46225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a:off x="4416697" y="2970490"/>
              <a:ext cx="957626" cy="406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p:nvPr/>
          </p:nvCxnSpPr>
          <p:spPr>
            <a:xfrm>
              <a:off x="4616776" y="2331236"/>
              <a:ext cx="755079" cy="62964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a:off x="4635042" y="2771376"/>
              <a:ext cx="739281" cy="1965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a:endCxn id="432" idx="2"/>
            </p:cNvCxnSpPr>
            <p:nvPr/>
          </p:nvCxnSpPr>
          <p:spPr>
            <a:xfrm flipV="1">
              <a:off x="4358464" y="3197743"/>
              <a:ext cx="1015859" cy="153379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a:endCxn id="432" idx="2"/>
            </p:cNvCxnSpPr>
            <p:nvPr/>
          </p:nvCxnSpPr>
          <p:spPr>
            <a:xfrm flipV="1">
              <a:off x="4387887" y="3197743"/>
              <a:ext cx="986436" cy="199426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p:cNvCxnSpPr>
              <a:endCxn id="432" idx="2"/>
            </p:cNvCxnSpPr>
            <p:nvPr/>
          </p:nvCxnSpPr>
          <p:spPr>
            <a:xfrm flipV="1">
              <a:off x="4587966" y="3197743"/>
              <a:ext cx="786357" cy="135500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a:endCxn id="432" idx="2"/>
            </p:cNvCxnSpPr>
            <p:nvPr/>
          </p:nvCxnSpPr>
          <p:spPr>
            <a:xfrm flipV="1">
              <a:off x="4606232" y="3197743"/>
              <a:ext cx="768091" cy="179514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a:off x="4022922" y="3190744"/>
              <a:ext cx="1621652" cy="134999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p:nvPr/>
          </p:nvCxnSpPr>
          <p:spPr>
            <a:xfrm>
              <a:off x="4052345" y="3651210"/>
              <a:ext cx="1601862" cy="8889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a:off x="4252424" y="3011956"/>
              <a:ext cx="1401783" cy="152815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p:nvPr/>
          </p:nvCxnSpPr>
          <p:spPr>
            <a:xfrm>
              <a:off x="4270690" y="3452096"/>
              <a:ext cx="1373884" cy="109219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a:endCxn id="433" idx="2"/>
            </p:cNvCxnSpPr>
            <p:nvPr/>
          </p:nvCxnSpPr>
          <p:spPr>
            <a:xfrm>
              <a:off x="5777245" y="5064081"/>
              <a:ext cx="1015156" cy="42421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a:endCxn id="433" idx="2"/>
            </p:cNvCxnSpPr>
            <p:nvPr/>
          </p:nvCxnSpPr>
          <p:spPr>
            <a:xfrm flipV="1">
              <a:off x="5806668" y="5488292"/>
              <a:ext cx="985733" cy="362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a:endCxn id="433" idx="2"/>
            </p:cNvCxnSpPr>
            <p:nvPr/>
          </p:nvCxnSpPr>
          <p:spPr>
            <a:xfrm>
              <a:off x="6006747" y="4885293"/>
              <a:ext cx="785654" cy="60299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a:endCxn id="433" idx="2"/>
            </p:cNvCxnSpPr>
            <p:nvPr/>
          </p:nvCxnSpPr>
          <p:spPr>
            <a:xfrm>
              <a:off x="6025013" y="5325433"/>
              <a:ext cx="767388" cy="16285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a:endCxn id="435" idx="2"/>
            </p:cNvCxnSpPr>
            <p:nvPr/>
          </p:nvCxnSpPr>
          <p:spPr>
            <a:xfrm>
              <a:off x="5958650" y="2827496"/>
              <a:ext cx="831787" cy="37762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a:endCxn id="435" idx="2"/>
            </p:cNvCxnSpPr>
            <p:nvPr/>
          </p:nvCxnSpPr>
          <p:spPr>
            <a:xfrm flipV="1">
              <a:off x="5988073" y="3205121"/>
              <a:ext cx="802364" cy="8284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a:endCxn id="435" idx="2"/>
            </p:cNvCxnSpPr>
            <p:nvPr/>
          </p:nvCxnSpPr>
          <p:spPr>
            <a:xfrm>
              <a:off x="6188152" y="2648708"/>
              <a:ext cx="602285" cy="5564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a:endCxn id="435" idx="2"/>
            </p:cNvCxnSpPr>
            <p:nvPr/>
          </p:nvCxnSpPr>
          <p:spPr>
            <a:xfrm>
              <a:off x="6206418" y="3088848"/>
              <a:ext cx="584019" cy="11627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a:endCxn id="436" idx="2"/>
            </p:cNvCxnSpPr>
            <p:nvPr/>
          </p:nvCxnSpPr>
          <p:spPr>
            <a:xfrm>
              <a:off x="7250531" y="5154209"/>
              <a:ext cx="1015873" cy="32368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a:endCxn id="436" idx="2"/>
            </p:cNvCxnSpPr>
            <p:nvPr/>
          </p:nvCxnSpPr>
          <p:spPr>
            <a:xfrm flipV="1">
              <a:off x="7279954" y="5477897"/>
              <a:ext cx="986450" cy="13677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a:endCxn id="436" idx="2"/>
            </p:cNvCxnSpPr>
            <p:nvPr/>
          </p:nvCxnSpPr>
          <p:spPr>
            <a:xfrm>
              <a:off x="7480033" y="4975421"/>
              <a:ext cx="786371" cy="50247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a:endCxn id="436" idx="2"/>
            </p:cNvCxnSpPr>
            <p:nvPr/>
          </p:nvCxnSpPr>
          <p:spPr>
            <a:xfrm>
              <a:off x="7498299" y="5415561"/>
              <a:ext cx="768105" cy="623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a:endCxn id="437" idx="2"/>
            </p:cNvCxnSpPr>
            <p:nvPr/>
          </p:nvCxnSpPr>
          <p:spPr>
            <a:xfrm>
              <a:off x="7380899" y="2878043"/>
              <a:ext cx="997222" cy="30345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a:endCxn id="437" idx="2"/>
            </p:cNvCxnSpPr>
            <p:nvPr/>
          </p:nvCxnSpPr>
          <p:spPr>
            <a:xfrm flipV="1">
              <a:off x="7356798" y="3181498"/>
              <a:ext cx="1021323" cy="13768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a:endCxn id="437" idx="2"/>
            </p:cNvCxnSpPr>
            <p:nvPr/>
          </p:nvCxnSpPr>
          <p:spPr>
            <a:xfrm>
              <a:off x="7556877" y="2679931"/>
              <a:ext cx="821244" cy="5015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a:endCxn id="437" idx="2"/>
            </p:cNvCxnSpPr>
            <p:nvPr/>
          </p:nvCxnSpPr>
          <p:spPr>
            <a:xfrm>
              <a:off x="7575143" y="3120071"/>
              <a:ext cx="802978" cy="6142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a:endCxn id="439" idx="1"/>
            </p:cNvCxnSpPr>
            <p:nvPr/>
          </p:nvCxnSpPr>
          <p:spPr>
            <a:xfrm>
              <a:off x="8970374" y="2967876"/>
              <a:ext cx="946951" cy="184848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3" name="Straight Arrow Connector 482"/>
            <p:cNvCxnSpPr>
              <a:endCxn id="408" idx="1"/>
            </p:cNvCxnSpPr>
            <p:nvPr/>
          </p:nvCxnSpPr>
          <p:spPr>
            <a:xfrm>
              <a:off x="8970374" y="2974551"/>
              <a:ext cx="953691" cy="22549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p:cNvCxnSpPr>
              <a:endCxn id="408" idx="1"/>
            </p:cNvCxnSpPr>
            <p:nvPr/>
          </p:nvCxnSpPr>
          <p:spPr>
            <a:xfrm flipV="1">
              <a:off x="8944482" y="3200046"/>
              <a:ext cx="979583" cy="1972446"/>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5" name="Straight Arrow Connector 484"/>
            <p:cNvCxnSpPr>
              <a:endCxn id="439" idx="1"/>
            </p:cNvCxnSpPr>
            <p:nvPr/>
          </p:nvCxnSpPr>
          <p:spPr>
            <a:xfrm flipV="1">
              <a:off x="8970374" y="4816361"/>
              <a:ext cx="946951" cy="38662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6" name="Straight Arrow Connector 485"/>
            <p:cNvCxnSpPr>
              <a:stCxn id="408" idx="3"/>
              <a:endCxn id="442" idx="1"/>
            </p:cNvCxnSpPr>
            <p:nvPr/>
          </p:nvCxnSpPr>
          <p:spPr>
            <a:xfrm>
              <a:off x="10157330" y="3200046"/>
              <a:ext cx="453755" cy="161631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p:cNvCxnSpPr>
              <a:stCxn id="408" idx="3"/>
              <a:endCxn id="440" idx="1"/>
            </p:cNvCxnSpPr>
            <p:nvPr/>
          </p:nvCxnSpPr>
          <p:spPr>
            <a:xfrm>
              <a:off x="10157330" y="3200046"/>
              <a:ext cx="448990" cy="8797"/>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8" name="Straight Arrow Connector 487"/>
            <p:cNvCxnSpPr>
              <a:stCxn id="439" idx="3"/>
              <a:endCxn id="440" idx="1"/>
            </p:cNvCxnSpPr>
            <p:nvPr/>
          </p:nvCxnSpPr>
          <p:spPr>
            <a:xfrm flipV="1">
              <a:off x="10150590" y="3208843"/>
              <a:ext cx="455730" cy="1607518"/>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89" name="Straight Arrow Connector 488"/>
            <p:cNvCxnSpPr>
              <a:stCxn id="439" idx="1"/>
              <a:endCxn id="442" idx="1"/>
            </p:cNvCxnSpPr>
            <p:nvPr/>
          </p:nvCxnSpPr>
          <p:spPr>
            <a:xfrm>
              <a:off x="9917325" y="4816361"/>
              <a:ext cx="693760"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p:cNvCxnSpPr>
              <a:stCxn id="440" idx="3"/>
              <a:endCxn id="444" idx="1"/>
            </p:cNvCxnSpPr>
            <p:nvPr/>
          </p:nvCxnSpPr>
          <p:spPr>
            <a:xfrm>
              <a:off x="10839585" y="3208843"/>
              <a:ext cx="515829" cy="87305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1" name="Straight Arrow Connector 490"/>
            <p:cNvCxnSpPr>
              <a:stCxn id="442" idx="3"/>
              <a:endCxn id="444" idx="1"/>
            </p:cNvCxnSpPr>
            <p:nvPr/>
          </p:nvCxnSpPr>
          <p:spPr>
            <a:xfrm flipV="1">
              <a:off x="10844350" y="4081894"/>
              <a:ext cx="511064" cy="734467"/>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494" name="Cube 493"/>
          <p:cNvSpPr/>
          <p:nvPr/>
        </p:nvSpPr>
        <p:spPr>
          <a:xfrm>
            <a:off x="3212205" y="4101100"/>
            <a:ext cx="511294" cy="1293626"/>
          </a:xfrm>
          <a:prstGeom prst="cube">
            <a:avLst>
              <a:gd name="adj" fmla="val 85883"/>
            </a:avLst>
          </a:prstGeom>
          <a:solidFill>
            <a:schemeClr val="accent6">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95" name="Cube 494"/>
          <p:cNvSpPr/>
          <p:nvPr/>
        </p:nvSpPr>
        <p:spPr>
          <a:xfrm>
            <a:off x="3408865" y="4101100"/>
            <a:ext cx="511294" cy="1293626"/>
          </a:xfrm>
          <a:prstGeom prst="cube">
            <a:avLst>
              <a:gd name="adj" fmla="val 85883"/>
            </a:avLst>
          </a:prstGeom>
          <a:solidFill>
            <a:schemeClr val="accent4">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96" name="Cube 495"/>
          <p:cNvSpPr/>
          <p:nvPr/>
        </p:nvSpPr>
        <p:spPr>
          <a:xfrm>
            <a:off x="3267145" y="2442078"/>
            <a:ext cx="435602" cy="1219949"/>
          </a:xfrm>
          <a:prstGeom prst="cube">
            <a:avLst>
              <a:gd name="adj" fmla="val 85883"/>
            </a:avLst>
          </a:prstGeom>
          <a:solidFill>
            <a:schemeClr val="accent6">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97" name="Cube 496"/>
          <p:cNvSpPr/>
          <p:nvPr/>
        </p:nvSpPr>
        <p:spPr>
          <a:xfrm>
            <a:off x="3463805" y="2442078"/>
            <a:ext cx="435602" cy="1219949"/>
          </a:xfrm>
          <a:prstGeom prst="cube">
            <a:avLst>
              <a:gd name="adj" fmla="val 85883"/>
            </a:avLst>
          </a:prstGeom>
          <a:solidFill>
            <a:schemeClr val="accent4">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2074127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76" y="182345"/>
            <a:ext cx="7886700" cy="604058"/>
          </a:xfrm>
        </p:spPr>
        <p:txBody>
          <a:bodyPr>
            <a:normAutofit fontScale="90000"/>
          </a:bodyPr>
          <a:lstStyle/>
          <a:p>
            <a:r>
              <a:rPr lang="en-US" dirty="0" err="1" smtClean="0"/>
              <a:t>ReLU</a:t>
            </a:r>
            <a:r>
              <a:rPr lang="en-US" dirty="0" smtClean="0"/>
              <a:t> Nonlinearity</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5615" y="867278"/>
                <a:ext cx="5914442" cy="2937572"/>
              </a:xfrm>
            </p:spPr>
            <p:txBody>
              <a:bodyPr>
                <a:normAutofit fontScale="92500" lnSpcReduction="10000"/>
              </a:bodyPr>
              <a:lstStyle/>
              <a:p>
                <a:r>
                  <a:rPr lang="en-US" dirty="0" smtClean="0"/>
                  <a:t>Standard way to model a neuron</a:t>
                </a:r>
              </a:p>
              <a:p>
                <a:pPr lvl="1"/>
                <a14:m>
                  <m:oMath xmlns:m="http://schemas.openxmlformats.org/officeDocument/2006/math">
                    <m:r>
                      <a:rPr lang="en-US" b="0" i="1" smtClean="0">
                        <a:latin typeface="Cambria Math" charset="0"/>
                      </a:rPr>
                      <m:t>𝑓</m:t>
                    </m:r>
                    <m:d>
                      <m:dPr>
                        <m:ctrlPr>
                          <a:rPr lang="en-US" b="0" i="1" smtClean="0">
                            <a:latin typeface="Cambria Math" charset="0"/>
                          </a:rPr>
                        </m:ctrlPr>
                      </m:dPr>
                      <m:e>
                        <m:r>
                          <a:rPr lang="en-US" b="0" i="1" smtClean="0">
                            <a:latin typeface="Cambria Math" charset="0"/>
                          </a:rPr>
                          <m:t>𝑥</m:t>
                        </m:r>
                      </m:e>
                    </m:d>
                    <m:r>
                      <a:rPr lang="en-US" b="0" i="1" smtClean="0">
                        <a:latin typeface="Cambria Math" charset="0"/>
                      </a:rPr>
                      <m:t>=</m:t>
                    </m:r>
                    <m:r>
                      <m:rPr>
                        <m:sty m:val="p"/>
                      </m:rPr>
                      <a:rPr lang="en-US" b="0" i="0" smtClean="0">
                        <a:latin typeface="Cambria Math" charset="0"/>
                      </a:rPr>
                      <m:t>tanh</m:t>
                    </m:r>
                    <m:r>
                      <a:rPr lang="en-US" b="0" i="1" smtClean="0">
                        <a:latin typeface="Cambria Math" charset="0"/>
                      </a:rPr>
                      <m:t>⁡(</m:t>
                    </m:r>
                    <m:r>
                      <a:rPr lang="en-US" b="0" i="1" smtClean="0">
                        <a:latin typeface="Cambria Math" charset="0"/>
                      </a:rPr>
                      <m:t>𝑥</m:t>
                    </m:r>
                    <m:r>
                      <a:rPr lang="en-US" b="0" i="1" smtClean="0">
                        <a:latin typeface="Cambria Math" charset="0"/>
                      </a:rPr>
                      <m:t>)</m:t>
                    </m:r>
                  </m:oMath>
                </a14:m>
                <a:r>
                  <a:rPr lang="en-US" dirty="0" smtClean="0"/>
                  <a:t> </a:t>
                </a:r>
              </a:p>
              <a:p>
                <a:pPr lvl="1"/>
                <a14:m>
                  <m:oMath xmlns:m="http://schemas.openxmlformats.org/officeDocument/2006/math">
                    <m:r>
                      <a:rPr lang="en-US" b="0" i="1" smtClean="0">
                        <a:latin typeface="Cambria Math" charset="0"/>
                      </a:rPr>
                      <m:t>𝑓</m:t>
                    </m:r>
                    <m:d>
                      <m:dPr>
                        <m:ctrlPr>
                          <a:rPr lang="en-US" b="0" i="1" smtClean="0">
                            <a:latin typeface="Cambria Math" charset="0"/>
                          </a:rPr>
                        </m:ctrlPr>
                      </m:dPr>
                      <m:e>
                        <m:r>
                          <a:rPr lang="en-US" b="0" i="1" smtClean="0">
                            <a:latin typeface="Cambria Math" charset="0"/>
                          </a:rPr>
                          <m:t>𝑥</m:t>
                        </m:r>
                      </m:e>
                    </m:d>
                    <m:r>
                      <a:rPr lang="en-US" b="0" i="1" smtClean="0">
                        <a:latin typeface="Cambria Math" charset="0"/>
                      </a:rPr>
                      <m:t>= </m:t>
                    </m:r>
                    <m:sSup>
                      <m:sSupPr>
                        <m:ctrlPr>
                          <a:rPr lang="en-US" b="0" i="1" smtClean="0">
                            <a:latin typeface="Cambria Math" charset="0"/>
                          </a:rPr>
                        </m:ctrlPr>
                      </m:sSupPr>
                      <m:e>
                        <m:d>
                          <m:dPr>
                            <m:ctrlPr>
                              <a:rPr lang="en-US" b="0" i="1" smtClean="0">
                                <a:latin typeface="Cambria Math" charset="0"/>
                              </a:rPr>
                            </m:ctrlPr>
                          </m:dPr>
                          <m:e>
                            <m:r>
                              <a:rPr lang="en-US" b="0" i="1" smtClean="0">
                                <a:latin typeface="Cambria Math" charset="0"/>
                              </a:rPr>
                              <m:t>1+</m:t>
                            </m:r>
                            <m:sSup>
                              <m:sSupPr>
                                <m:ctrlPr>
                                  <a:rPr lang="en-US" b="0" i="1" smtClean="0">
                                    <a:latin typeface="Cambria Math" charset="0"/>
                                  </a:rPr>
                                </m:ctrlPr>
                              </m:sSupPr>
                              <m:e>
                                <m:r>
                                  <a:rPr lang="en-US" b="0" i="1" smtClean="0">
                                    <a:latin typeface="Cambria Math" charset="0"/>
                                  </a:rPr>
                                  <m:t>𝑒</m:t>
                                </m:r>
                              </m:e>
                              <m:sup>
                                <m:r>
                                  <a:rPr lang="en-US" b="0" i="1" smtClean="0">
                                    <a:latin typeface="Cambria Math" charset="0"/>
                                  </a:rPr>
                                  <m:t>−</m:t>
                                </m:r>
                                <m:r>
                                  <a:rPr lang="en-US" b="0" i="1" smtClean="0">
                                    <a:latin typeface="Cambria Math" charset="0"/>
                                  </a:rPr>
                                  <m:t>𝑥</m:t>
                                </m:r>
                              </m:sup>
                            </m:sSup>
                          </m:e>
                        </m:d>
                      </m:e>
                      <m:sup>
                        <m:r>
                          <a:rPr lang="en-US" b="0" i="1" smtClean="0">
                            <a:latin typeface="Cambria Math" charset="0"/>
                          </a:rPr>
                          <m:t>−1</m:t>
                        </m:r>
                      </m:sup>
                    </m:sSup>
                  </m:oMath>
                </a14:m>
                <a:r>
                  <a:rPr lang="en-US" baseline="30000" dirty="0" smtClean="0"/>
                  <a:t> </a:t>
                </a:r>
              </a:p>
              <a:p>
                <a:pPr lvl="1"/>
                <a:r>
                  <a:rPr lang="en-US" dirty="0" smtClean="0"/>
                  <a:t>Very slow to train.</a:t>
                </a:r>
              </a:p>
              <a:p>
                <a:r>
                  <a:rPr lang="en-US" dirty="0" smtClean="0"/>
                  <a:t>Non-saturating </a:t>
                </a:r>
                <a:r>
                  <a:rPr lang="en-US" dirty="0" err="1" smtClean="0"/>
                  <a:t>nonlinerity</a:t>
                </a:r>
                <a:r>
                  <a:rPr lang="en-US" dirty="0" smtClean="0"/>
                  <a:t>: Rectified Linear Units (</a:t>
                </a:r>
                <a:r>
                  <a:rPr lang="en-US" dirty="0" err="1" smtClean="0"/>
                  <a:t>ReLU</a:t>
                </a:r>
                <a:r>
                  <a:rPr lang="en-US" dirty="0" smtClean="0"/>
                  <a:t>)</a:t>
                </a:r>
              </a:p>
              <a:p>
                <a:pPr lvl="1"/>
                <a14:m>
                  <m:oMath xmlns:m="http://schemas.openxmlformats.org/officeDocument/2006/math">
                    <m:r>
                      <a:rPr lang="en-US" b="0" i="1" smtClean="0">
                        <a:latin typeface="Cambria Math" charset="0"/>
                      </a:rPr>
                      <m:t>𝑓</m:t>
                    </m:r>
                    <m:d>
                      <m:dPr>
                        <m:ctrlPr>
                          <a:rPr lang="en-US" b="0" i="1" smtClean="0">
                            <a:latin typeface="Cambria Math" charset="0"/>
                          </a:rPr>
                        </m:ctrlPr>
                      </m:dPr>
                      <m:e>
                        <m:r>
                          <a:rPr lang="en-US" b="0" i="1" smtClean="0">
                            <a:latin typeface="Cambria Math" charset="0"/>
                          </a:rPr>
                          <m:t>𝑥</m:t>
                        </m:r>
                      </m:e>
                    </m:d>
                    <m:r>
                      <a:rPr lang="en-US" b="0" i="1" smtClean="0">
                        <a:latin typeface="Cambria Math" charset="0"/>
                      </a:rPr>
                      <m:t>=</m:t>
                    </m:r>
                    <m:r>
                      <m:rPr>
                        <m:sty m:val="p"/>
                      </m:rPr>
                      <a:rPr lang="en-US" b="0" i="0" smtClean="0">
                        <a:latin typeface="Cambria Math" charset="0"/>
                      </a:rPr>
                      <m:t>max</m:t>
                    </m:r>
                    <m:r>
                      <a:rPr lang="en-US" b="0" i="1" smtClean="0">
                        <a:latin typeface="Cambria Math" charset="0"/>
                      </a:rPr>
                      <m:t>⁡(0,</m:t>
                    </m:r>
                    <m:r>
                      <a:rPr lang="en-US" b="0" i="1" smtClean="0">
                        <a:latin typeface="Cambria Math" charset="0"/>
                      </a:rPr>
                      <m:t>𝑥</m:t>
                    </m:r>
                    <m:r>
                      <a:rPr lang="en-US" b="0" i="1" smtClean="0">
                        <a:latin typeface="Cambria Math" charset="0"/>
                      </a:rPr>
                      <m:t>)</m:t>
                    </m:r>
                  </m:oMath>
                </a14:m>
                <a:endParaRPr lang="en-US" dirty="0" smtClean="0"/>
              </a:p>
              <a:p>
                <a:pPr lvl="1"/>
                <a:r>
                  <a:rPr lang="en-US" dirty="0" smtClean="0"/>
                  <a:t>Quick to train.</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5615" y="867278"/>
                <a:ext cx="5914442" cy="2937572"/>
              </a:xfrm>
              <a:blipFill rotWithShape="0">
                <a:blip r:embed="rId3"/>
                <a:stretch>
                  <a:fillRect l="-1649" t="-4149" b="-5187"/>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6778703" y="23216"/>
            <a:ext cx="2030029" cy="2386304"/>
          </a:xfrm>
          <a:prstGeom prst="rect">
            <a:avLst/>
          </a:prstGeom>
        </p:spPr>
      </p:pic>
      <p:pic>
        <p:nvPicPr>
          <p:cNvPr id="5" name="Picture 4"/>
          <p:cNvPicPr>
            <a:picLocks noChangeAspect="1"/>
          </p:cNvPicPr>
          <p:nvPr/>
        </p:nvPicPr>
        <p:blipFill>
          <a:blip r:embed="rId5"/>
          <a:stretch>
            <a:fillRect/>
          </a:stretch>
        </p:blipFill>
        <p:spPr>
          <a:xfrm>
            <a:off x="6679261" y="2525650"/>
            <a:ext cx="2129471" cy="2405009"/>
          </a:xfrm>
          <a:prstGeom prst="rect">
            <a:avLst/>
          </a:prstGeom>
        </p:spPr>
      </p:pic>
      <p:pic>
        <p:nvPicPr>
          <p:cNvPr id="6" name="Picture 5"/>
          <p:cNvPicPr>
            <a:picLocks noChangeAspect="1"/>
          </p:cNvPicPr>
          <p:nvPr/>
        </p:nvPicPr>
        <p:blipFill>
          <a:blip r:embed="rId6"/>
          <a:stretch>
            <a:fillRect/>
          </a:stretch>
        </p:blipFill>
        <p:spPr>
          <a:xfrm>
            <a:off x="2459914" y="3516018"/>
            <a:ext cx="4178104" cy="3304023"/>
          </a:xfrm>
          <a:prstGeom prst="rect">
            <a:avLst/>
          </a:prstGeom>
        </p:spPr>
      </p:pic>
      <p:cxnSp>
        <p:nvCxnSpPr>
          <p:cNvPr id="8" name="Straight Connector 7"/>
          <p:cNvCxnSpPr/>
          <p:nvPr/>
        </p:nvCxnSpPr>
        <p:spPr>
          <a:xfrm>
            <a:off x="7291874" y="3943350"/>
            <a:ext cx="3299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3562" y="3804850"/>
            <a:ext cx="541943" cy="300082"/>
          </a:xfrm>
          <a:prstGeom prst="rect">
            <a:avLst/>
          </a:prstGeom>
          <a:noFill/>
        </p:spPr>
        <p:txBody>
          <a:bodyPr wrap="none" rtlCol="0">
            <a:spAutoFit/>
          </a:bodyPr>
          <a:lstStyle/>
          <a:p>
            <a:r>
              <a:rPr lang="en-US" sz="1350"/>
              <a:t>ReLU</a:t>
            </a:r>
            <a:endParaRPr lang="en-US" sz="1350" dirty="0"/>
          </a:p>
        </p:txBody>
      </p:sp>
      <p:cxnSp>
        <p:nvCxnSpPr>
          <p:cNvPr id="11" name="Straight Connector 10"/>
          <p:cNvCxnSpPr/>
          <p:nvPr/>
        </p:nvCxnSpPr>
        <p:spPr>
          <a:xfrm>
            <a:off x="7300994" y="4119241"/>
            <a:ext cx="329922"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32682" y="3980741"/>
            <a:ext cx="522194" cy="300082"/>
          </a:xfrm>
          <a:prstGeom prst="rect">
            <a:avLst/>
          </a:prstGeom>
          <a:noFill/>
        </p:spPr>
        <p:txBody>
          <a:bodyPr wrap="none" rtlCol="0">
            <a:spAutoFit/>
          </a:bodyPr>
          <a:lstStyle/>
          <a:p>
            <a:r>
              <a:rPr lang="en-US" sz="1350" dirty="0" err="1"/>
              <a:t>Tanh</a:t>
            </a:r>
            <a:endParaRPr lang="en-US" sz="1350" dirty="0"/>
          </a:p>
        </p:txBody>
      </p:sp>
      <p:sp>
        <p:nvSpPr>
          <p:cNvPr id="13" name="TextBox 12"/>
          <p:cNvSpPr txBox="1"/>
          <p:nvPr/>
        </p:nvSpPr>
        <p:spPr>
          <a:xfrm>
            <a:off x="543162" y="5496176"/>
            <a:ext cx="1894115" cy="1169551"/>
          </a:xfrm>
          <a:prstGeom prst="rect">
            <a:avLst/>
          </a:prstGeom>
          <a:noFill/>
        </p:spPr>
        <p:txBody>
          <a:bodyPr wrap="square" rtlCol="0">
            <a:spAutoFit/>
          </a:bodyPr>
          <a:lstStyle/>
          <a:p>
            <a:r>
              <a:rPr lang="en-US" sz="1400" dirty="0">
                <a:solidFill>
                  <a:schemeClr val="accent5"/>
                </a:solidFill>
              </a:rPr>
              <a:t>With a four layer CNN, </a:t>
            </a:r>
            <a:r>
              <a:rPr lang="en-US" sz="1400" dirty="0" err="1">
                <a:solidFill>
                  <a:schemeClr val="accent5"/>
                </a:solidFill>
              </a:rPr>
              <a:t>ReLU</a:t>
            </a:r>
            <a:r>
              <a:rPr lang="en-US" sz="1400" dirty="0">
                <a:solidFill>
                  <a:schemeClr val="accent5"/>
                </a:solidFill>
              </a:rPr>
              <a:t> reaches 25% error rate six times faster than </a:t>
            </a:r>
            <a:r>
              <a:rPr lang="en-US" sz="1400" dirty="0" err="1">
                <a:solidFill>
                  <a:schemeClr val="accent5"/>
                </a:solidFill>
              </a:rPr>
              <a:t>Tanh</a:t>
            </a:r>
            <a:r>
              <a:rPr lang="en-US" sz="1400" dirty="0">
                <a:solidFill>
                  <a:schemeClr val="accent5"/>
                </a:solidFill>
              </a:rPr>
              <a:t> on CIFAR-10</a:t>
            </a:r>
          </a:p>
        </p:txBody>
      </p:sp>
    </p:spTree>
    <p:extLst>
      <p:ext uri="{BB962C8B-B14F-4D97-AF65-F5344CB8AC3E}">
        <p14:creationId xmlns:p14="http://schemas.microsoft.com/office/powerpoint/2010/main" val="6744587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0715"/>
            <a:ext cx="7886700" cy="432950"/>
          </a:xfrm>
        </p:spPr>
        <p:txBody>
          <a:bodyPr>
            <a:normAutofit fontScale="90000"/>
          </a:bodyPr>
          <a:lstStyle/>
          <a:p>
            <a:r>
              <a:rPr lang="en-US" dirty="0" smtClean="0"/>
              <a:t>Local Response Normalization</a:t>
            </a:r>
            <a:endParaRPr lang="en-US" dirty="0"/>
          </a:p>
        </p:txBody>
      </p:sp>
      <p:sp>
        <p:nvSpPr>
          <p:cNvPr id="3" name="Content Placeholder 2"/>
          <p:cNvSpPr>
            <a:spLocks noGrp="1"/>
          </p:cNvSpPr>
          <p:nvPr>
            <p:ph idx="1"/>
          </p:nvPr>
        </p:nvSpPr>
        <p:spPr>
          <a:xfrm>
            <a:off x="628650" y="1041234"/>
            <a:ext cx="7886700" cy="4694448"/>
          </a:xfrm>
        </p:spPr>
        <p:txBody>
          <a:bodyPr>
            <a:normAutofit fontScale="92500"/>
          </a:bodyPr>
          <a:lstStyle/>
          <a:p>
            <a:r>
              <a:rPr lang="en-US" dirty="0" err="1" smtClean="0"/>
              <a:t>ReLUs</a:t>
            </a:r>
            <a:r>
              <a:rPr lang="en-US" dirty="0" smtClean="0"/>
              <a:t> don’t need input normalization.</a:t>
            </a:r>
          </a:p>
          <a:p>
            <a:r>
              <a:rPr lang="en-US" dirty="0" smtClean="0"/>
              <a:t>Following normalization scheme helps generalization</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Response normalization reduces top-1 and top-5 error rates by 1.4% and 1.2% respectively.</a:t>
            </a:r>
            <a:endParaRPr lang="en-US" dirty="0"/>
          </a:p>
        </p:txBody>
      </p:sp>
      <p:pic>
        <p:nvPicPr>
          <p:cNvPr id="4" name="Picture 3"/>
          <p:cNvPicPr>
            <a:picLocks noChangeAspect="1"/>
          </p:cNvPicPr>
          <p:nvPr/>
        </p:nvPicPr>
        <p:blipFill>
          <a:blip r:embed="rId3"/>
          <a:stretch>
            <a:fillRect/>
          </a:stretch>
        </p:blipFill>
        <p:spPr>
          <a:xfrm>
            <a:off x="2120382" y="2466335"/>
            <a:ext cx="4707293" cy="1095663"/>
          </a:xfrm>
          <a:prstGeom prst="rect">
            <a:avLst/>
          </a:prstGeom>
        </p:spPr>
      </p:pic>
      <p:cxnSp>
        <p:nvCxnSpPr>
          <p:cNvPr id="6" name="Straight Arrow Connector 5"/>
          <p:cNvCxnSpPr/>
          <p:nvPr/>
        </p:nvCxnSpPr>
        <p:spPr>
          <a:xfrm flipV="1">
            <a:off x="1952431" y="3243555"/>
            <a:ext cx="335902" cy="4268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3044112" y="3243555"/>
            <a:ext cx="454868" cy="4268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90141" y="3629634"/>
            <a:ext cx="972767" cy="715581"/>
          </a:xfrm>
          <a:prstGeom prst="rect">
            <a:avLst/>
          </a:prstGeom>
          <a:noFill/>
        </p:spPr>
        <p:txBody>
          <a:bodyPr wrap="none" rtlCol="0">
            <a:spAutoFit/>
          </a:bodyPr>
          <a:lstStyle/>
          <a:p>
            <a:r>
              <a:rPr lang="en-US" sz="1350" dirty="0">
                <a:solidFill>
                  <a:srgbClr val="C00000"/>
                </a:solidFill>
              </a:rPr>
              <a:t>Response</a:t>
            </a:r>
          </a:p>
          <a:p>
            <a:r>
              <a:rPr lang="en-US" sz="1350" dirty="0">
                <a:solidFill>
                  <a:srgbClr val="C00000"/>
                </a:solidFill>
              </a:rPr>
              <a:t>normalized</a:t>
            </a:r>
          </a:p>
          <a:p>
            <a:r>
              <a:rPr lang="en-US" sz="1350" dirty="0">
                <a:solidFill>
                  <a:srgbClr val="C00000"/>
                </a:solidFill>
              </a:rPr>
              <a:t>activity</a:t>
            </a:r>
          </a:p>
        </p:txBody>
      </p:sp>
      <p:sp>
        <p:nvSpPr>
          <p:cNvPr id="11" name="TextBox 10"/>
          <p:cNvSpPr txBox="1"/>
          <p:nvPr/>
        </p:nvSpPr>
        <p:spPr>
          <a:xfrm>
            <a:off x="2961411" y="3643185"/>
            <a:ext cx="3232873" cy="715581"/>
          </a:xfrm>
          <a:prstGeom prst="rect">
            <a:avLst/>
          </a:prstGeom>
          <a:noFill/>
        </p:spPr>
        <p:txBody>
          <a:bodyPr wrap="none" rtlCol="0">
            <a:spAutoFit/>
          </a:bodyPr>
          <a:lstStyle/>
          <a:p>
            <a:r>
              <a:rPr lang="en-US" sz="1350" dirty="0">
                <a:solidFill>
                  <a:srgbClr val="C00000"/>
                </a:solidFill>
              </a:rPr>
              <a:t>Activity of a neuron computed by applying</a:t>
            </a:r>
          </a:p>
          <a:p>
            <a:r>
              <a:rPr lang="en-US" sz="1350" dirty="0">
                <a:solidFill>
                  <a:srgbClr val="C00000"/>
                </a:solidFill>
              </a:rPr>
              <a:t>kernel </a:t>
            </a:r>
            <a:r>
              <a:rPr lang="en-US" sz="1350" dirty="0" err="1">
                <a:solidFill>
                  <a:srgbClr val="C00000"/>
                </a:solidFill>
              </a:rPr>
              <a:t>i</a:t>
            </a:r>
            <a:r>
              <a:rPr lang="en-US" sz="1350" dirty="0">
                <a:solidFill>
                  <a:srgbClr val="C00000"/>
                </a:solidFill>
              </a:rPr>
              <a:t> position (</a:t>
            </a:r>
            <a:r>
              <a:rPr lang="en-US" sz="1350" dirty="0" err="1">
                <a:solidFill>
                  <a:srgbClr val="C00000"/>
                </a:solidFill>
              </a:rPr>
              <a:t>x,y</a:t>
            </a:r>
            <a:r>
              <a:rPr lang="en-US" sz="1350" dirty="0">
                <a:solidFill>
                  <a:srgbClr val="C00000"/>
                </a:solidFill>
              </a:rPr>
              <a:t>) and then applying the</a:t>
            </a:r>
          </a:p>
          <a:p>
            <a:r>
              <a:rPr lang="en-US" sz="1350" dirty="0" err="1">
                <a:solidFill>
                  <a:srgbClr val="C00000"/>
                </a:solidFill>
              </a:rPr>
              <a:t>ReLU</a:t>
            </a:r>
            <a:r>
              <a:rPr lang="en-US" sz="1350" dirty="0">
                <a:solidFill>
                  <a:srgbClr val="C00000"/>
                </a:solidFill>
              </a:rPr>
              <a:t> nonlinearity.</a:t>
            </a:r>
          </a:p>
        </p:txBody>
      </p:sp>
      <p:sp>
        <p:nvSpPr>
          <p:cNvPr id="13" name="TextBox 12"/>
          <p:cNvSpPr txBox="1"/>
          <p:nvPr/>
        </p:nvSpPr>
        <p:spPr>
          <a:xfrm>
            <a:off x="7242887" y="2485499"/>
            <a:ext cx="1440413" cy="1962076"/>
          </a:xfrm>
          <a:prstGeom prst="rect">
            <a:avLst/>
          </a:prstGeom>
          <a:noFill/>
        </p:spPr>
        <p:txBody>
          <a:bodyPr wrap="square" rtlCol="0">
            <a:spAutoFit/>
          </a:bodyPr>
          <a:lstStyle/>
          <a:p>
            <a:r>
              <a:rPr lang="en-US" sz="1350" dirty="0"/>
              <a:t>k, n, ⍺, β are hyper-parameters which are determined using validation set.</a:t>
            </a:r>
          </a:p>
          <a:p>
            <a:endParaRPr lang="en-US" sz="1350" dirty="0"/>
          </a:p>
          <a:p>
            <a:r>
              <a:rPr lang="en-US" sz="1350" dirty="0"/>
              <a:t>The paper had: k=2, n=5, ⍺=10</a:t>
            </a:r>
            <a:r>
              <a:rPr lang="en-US" sz="1350" baseline="30000" dirty="0"/>
              <a:t>-4</a:t>
            </a:r>
            <a:r>
              <a:rPr lang="en-US" sz="1350" dirty="0"/>
              <a:t>, β=-.75 </a:t>
            </a:r>
          </a:p>
        </p:txBody>
      </p:sp>
      <p:sp>
        <p:nvSpPr>
          <p:cNvPr id="14" name="TextBox 13"/>
          <p:cNvSpPr txBox="1"/>
          <p:nvPr/>
        </p:nvSpPr>
        <p:spPr>
          <a:xfrm>
            <a:off x="2715065" y="6274099"/>
            <a:ext cx="3098925" cy="300082"/>
          </a:xfrm>
          <a:prstGeom prst="rect">
            <a:avLst/>
          </a:prstGeom>
          <a:noFill/>
        </p:spPr>
        <p:txBody>
          <a:bodyPr wrap="none" rtlCol="0">
            <a:spAutoFit/>
          </a:bodyPr>
          <a:lstStyle/>
          <a:p>
            <a:r>
              <a:rPr lang="en-US" sz="1350" dirty="0"/>
              <a:t>Slide Credits: CS231B, </a:t>
            </a:r>
            <a:r>
              <a:rPr lang="en-US" sz="1350"/>
              <a:t>Stanford University</a:t>
            </a:r>
            <a:endParaRPr lang="en-US" sz="1350" dirty="0"/>
          </a:p>
        </p:txBody>
      </p:sp>
    </p:spTree>
    <p:extLst>
      <p:ext uri="{BB962C8B-B14F-4D97-AF65-F5344CB8AC3E}">
        <p14:creationId xmlns:p14="http://schemas.microsoft.com/office/powerpoint/2010/main" val="1595903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193" y="216658"/>
            <a:ext cx="7886700" cy="572909"/>
          </a:xfrm>
        </p:spPr>
        <p:txBody>
          <a:bodyPr>
            <a:normAutofit fontScale="90000"/>
          </a:bodyPr>
          <a:lstStyle/>
          <a:p>
            <a:r>
              <a:rPr lang="en-US" dirty="0" smtClean="0"/>
              <a:t>Max Pooling	</a:t>
            </a:r>
            <a:endParaRPr lang="en-US" dirty="0"/>
          </a:p>
        </p:txBody>
      </p:sp>
      <p:sp>
        <p:nvSpPr>
          <p:cNvPr id="3" name="Content Placeholder 2"/>
          <p:cNvSpPr>
            <a:spLocks noGrp="1"/>
          </p:cNvSpPr>
          <p:nvPr>
            <p:ph idx="1"/>
          </p:nvPr>
        </p:nvSpPr>
        <p:spPr>
          <a:xfrm>
            <a:off x="620193" y="928312"/>
            <a:ext cx="7886700" cy="3263504"/>
          </a:xfrm>
        </p:spPr>
        <p:txBody>
          <a:bodyPr/>
          <a:lstStyle/>
          <a:p>
            <a:r>
              <a:rPr lang="en-US" dirty="0" smtClean="0"/>
              <a:t>Convenience Layer: Makes the representation smaller and more manageable without loosing too much information. </a:t>
            </a:r>
          </a:p>
          <a:p>
            <a:r>
              <a:rPr lang="en-US" dirty="0" smtClean="0"/>
              <a:t>Input Volume of size [W1 * H1 * D1], receptive fields F*F, and stride S</a:t>
            </a:r>
          </a:p>
          <a:p>
            <a:r>
              <a:rPr lang="en-US" dirty="0" smtClean="0"/>
              <a:t>Output Volume [W2 * H2 * D1]</a:t>
            </a:r>
          </a:p>
          <a:p>
            <a:r>
              <a:rPr lang="en-US" dirty="0" smtClean="0"/>
              <a:t>W2 = (W1 – F) /S  + 1,   H2 = (H1 – F) /S +1 </a:t>
            </a:r>
            <a:endParaRPr lang="en-US" dirty="0"/>
          </a:p>
        </p:txBody>
      </p:sp>
      <p:pic>
        <p:nvPicPr>
          <p:cNvPr id="5" name="Picture 4"/>
          <p:cNvPicPr>
            <a:picLocks noChangeAspect="1"/>
          </p:cNvPicPr>
          <p:nvPr/>
        </p:nvPicPr>
        <p:blipFill>
          <a:blip r:embed="rId3"/>
          <a:stretch>
            <a:fillRect/>
          </a:stretch>
        </p:blipFill>
        <p:spPr>
          <a:xfrm>
            <a:off x="1464321" y="4191816"/>
            <a:ext cx="6198443" cy="2649788"/>
          </a:xfrm>
          <a:prstGeom prst="rect">
            <a:avLst/>
          </a:prstGeom>
        </p:spPr>
      </p:pic>
    </p:spTree>
    <p:extLst>
      <p:ext uri="{BB962C8B-B14F-4D97-AF65-F5344CB8AC3E}">
        <p14:creationId xmlns:p14="http://schemas.microsoft.com/office/powerpoint/2010/main" val="450711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636" y="242862"/>
            <a:ext cx="7886700" cy="572909"/>
          </a:xfrm>
        </p:spPr>
        <p:txBody>
          <a:bodyPr>
            <a:normAutofit fontScale="90000"/>
          </a:bodyPr>
          <a:lstStyle/>
          <a:p>
            <a:r>
              <a:rPr lang="en-US" dirty="0" smtClean="0"/>
              <a:t>Overlapping Pooling	</a:t>
            </a:r>
            <a:endParaRPr lang="en-US" dirty="0"/>
          </a:p>
        </p:txBody>
      </p:sp>
      <p:sp>
        <p:nvSpPr>
          <p:cNvPr id="3" name="Content Placeholder 2"/>
          <p:cNvSpPr>
            <a:spLocks noGrp="1"/>
          </p:cNvSpPr>
          <p:nvPr>
            <p:ph idx="1"/>
          </p:nvPr>
        </p:nvSpPr>
        <p:spPr>
          <a:xfrm>
            <a:off x="677636" y="1476952"/>
            <a:ext cx="7886700" cy="3263504"/>
          </a:xfrm>
        </p:spPr>
        <p:txBody>
          <a:bodyPr/>
          <a:lstStyle/>
          <a:p>
            <a:r>
              <a:rPr lang="en-US" dirty="0" smtClean="0"/>
              <a:t>If we have set stride less than f (field) then we obtain overlapping pooling.</a:t>
            </a:r>
          </a:p>
          <a:p>
            <a:r>
              <a:rPr lang="en-US" dirty="0" smtClean="0"/>
              <a:t>Specifically in </a:t>
            </a:r>
            <a:r>
              <a:rPr lang="en-US" dirty="0" err="1" smtClean="0"/>
              <a:t>AlexNet</a:t>
            </a:r>
            <a:r>
              <a:rPr lang="en-US" dirty="0" smtClean="0"/>
              <a:t>: s=2; z=3</a:t>
            </a:r>
          </a:p>
          <a:p>
            <a:r>
              <a:rPr lang="en-US" dirty="0" smtClean="0"/>
              <a:t>Reduces the top-1 and top-5 error rates by 0.4% and 0.3% respectively.</a:t>
            </a:r>
          </a:p>
          <a:p>
            <a:endParaRPr lang="en-US" dirty="0" smtClean="0"/>
          </a:p>
        </p:txBody>
      </p:sp>
    </p:spTree>
    <p:extLst>
      <p:ext uri="{BB962C8B-B14F-4D97-AF65-F5344CB8AC3E}">
        <p14:creationId xmlns:p14="http://schemas.microsoft.com/office/powerpoint/2010/main" val="6869795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Augmentation</a:t>
            </a:r>
            <a:endParaRPr lang="en-US" dirty="0"/>
          </a:p>
        </p:txBody>
      </p:sp>
      <p:sp>
        <p:nvSpPr>
          <p:cNvPr id="3" name="Content Placeholder 2"/>
          <p:cNvSpPr>
            <a:spLocks noGrp="1"/>
          </p:cNvSpPr>
          <p:nvPr>
            <p:ph idx="1"/>
          </p:nvPr>
        </p:nvSpPr>
        <p:spPr/>
        <p:txBody>
          <a:bodyPr/>
          <a:lstStyle/>
          <a:p>
            <a:r>
              <a:rPr lang="en-US" dirty="0" smtClean="0"/>
              <a:t>Easiest way to reduce </a:t>
            </a:r>
            <a:r>
              <a:rPr lang="en-US" dirty="0" err="1" smtClean="0"/>
              <a:t>overfitting</a:t>
            </a:r>
            <a:r>
              <a:rPr lang="en-US" dirty="0" smtClean="0"/>
              <a:t> on image data is to artificially enlarge the dataset using label-preserving transformations</a:t>
            </a:r>
          </a:p>
          <a:p>
            <a:r>
              <a:rPr lang="en-US" dirty="0" smtClean="0"/>
              <a:t>Two forms of data augmentation:</a:t>
            </a:r>
          </a:p>
          <a:p>
            <a:pPr lvl="1"/>
            <a:r>
              <a:rPr lang="en-US" dirty="0" smtClean="0">
                <a:solidFill>
                  <a:schemeClr val="accent1"/>
                </a:solidFill>
              </a:rPr>
              <a:t>Image Translation and Horizontal Reflection.</a:t>
            </a:r>
          </a:p>
          <a:p>
            <a:pPr lvl="1"/>
            <a:r>
              <a:rPr lang="en-US" dirty="0" smtClean="0">
                <a:solidFill>
                  <a:schemeClr val="accent1"/>
                </a:solidFill>
              </a:rPr>
              <a:t>Changing RGB intensities.</a:t>
            </a:r>
            <a:endParaRPr lang="en-US" dirty="0">
              <a:solidFill>
                <a:schemeClr val="accent1"/>
              </a:solidFill>
            </a:endParaRPr>
          </a:p>
        </p:txBody>
      </p:sp>
    </p:spTree>
    <p:extLst>
      <p:ext uri="{BB962C8B-B14F-4D97-AF65-F5344CB8AC3E}">
        <p14:creationId xmlns:p14="http://schemas.microsoft.com/office/powerpoint/2010/main" val="16988972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61282" y="4405689"/>
            <a:ext cx="1630524" cy="1539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495689" y="98203"/>
            <a:ext cx="7886700" cy="994172"/>
          </a:xfrm>
        </p:spPr>
        <p:txBody>
          <a:bodyPr/>
          <a:lstStyle/>
          <a:p>
            <a:r>
              <a:rPr lang="en-US" dirty="0" smtClean="0"/>
              <a:t>Data Augmentation: Type #1</a:t>
            </a:r>
            <a:endParaRPr lang="en-US" dirty="0"/>
          </a:p>
        </p:txBody>
      </p:sp>
      <p:sp>
        <p:nvSpPr>
          <p:cNvPr id="3" name="Content Placeholder 2"/>
          <p:cNvSpPr>
            <a:spLocks noGrp="1"/>
          </p:cNvSpPr>
          <p:nvPr>
            <p:ph idx="1"/>
          </p:nvPr>
        </p:nvSpPr>
        <p:spPr>
          <a:xfrm>
            <a:off x="270606" y="1117280"/>
            <a:ext cx="7886700" cy="3263504"/>
          </a:xfrm>
        </p:spPr>
        <p:txBody>
          <a:bodyPr>
            <a:normAutofit lnSpcReduction="10000"/>
          </a:bodyPr>
          <a:lstStyle/>
          <a:p>
            <a:pPr lvl="1"/>
            <a:r>
              <a:rPr lang="en-US" dirty="0" smtClean="0">
                <a:solidFill>
                  <a:schemeClr val="accent1"/>
                </a:solidFill>
              </a:rPr>
              <a:t>Image translation </a:t>
            </a:r>
            <a:r>
              <a:rPr lang="en-US" dirty="0" smtClean="0"/>
              <a:t>by randomly extracting 224 x 224 patches from the 256 X 256 images. </a:t>
            </a:r>
          </a:p>
          <a:p>
            <a:pPr lvl="1"/>
            <a:r>
              <a:rPr lang="en-US" dirty="0" smtClean="0">
                <a:solidFill>
                  <a:schemeClr val="accent1"/>
                </a:solidFill>
              </a:rPr>
              <a:t>Horizontal reflections </a:t>
            </a:r>
            <a:r>
              <a:rPr lang="en-US" dirty="0" smtClean="0"/>
              <a:t>of these 224 x 224 patches.  </a:t>
            </a:r>
          </a:p>
          <a:p>
            <a:pPr lvl="1"/>
            <a:r>
              <a:rPr lang="en-US" dirty="0" smtClean="0"/>
              <a:t>Dataset i</a:t>
            </a:r>
            <a:r>
              <a:rPr lang="en-US" dirty="0" smtClean="0"/>
              <a:t>ncreased by factor of 2048 though the resulting training examples are highly inter-dependent.</a:t>
            </a:r>
          </a:p>
          <a:p>
            <a:pPr lvl="1"/>
            <a:endParaRPr lang="en-US" dirty="0"/>
          </a:p>
          <a:p>
            <a:pPr lvl="1"/>
            <a:r>
              <a:rPr lang="en-US" dirty="0" smtClean="0"/>
              <a:t>At test time: 5 224 x 224 patches ( four corners and one center patch) and their horizontal patches are used.</a:t>
            </a:r>
          </a:p>
          <a:p>
            <a:pPr lvl="1"/>
            <a:r>
              <a:rPr lang="en-US" dirty="0" smtClean="0"/>
              <a:t>Averaging the predictions made by the </a:t>
            </a:r>
            <a:r>
              <a:rPr lang="en-US" dirty="0" err="1" smtClean="0"/>
              <a:t>softmax</a:t>
            </a:r>
            <a:r>
              <a:rPr lang="en-US" dirty="0" smtClean="0"/>
              <a:t> layer.</a:t>
            </a:r>
            <a:endParaRPr lang="en-US" dirty="0" smtClean="0"/>
          </a:p>
          <a:p>
            <a:pPr lvl="1"/>
            <a:endParaRPr lang="en-US" dirty="0"/>
          </a:p>
          <a:p>
            <a:pPr lvl="1"/>
            <a:endParaRPr lang="en-US" dirty="0" smtClean="0"/>
          </a:p>
          <a:p>
            <a:endParaRPr lang="en-US" dirty="0"/>
          </a:p>
        </p:txBody>
      </p:sp>
      <p:sp>
        <p:nvSpPr>
          <p:cNvPr id="4" name="Rectangle 3"/>
          <p:cNvSpPr/>
          <p:nvPr/>
        </p:nvSpPr>
        <p:spPr>
          <a:xfrm>
            <a:off x="1726650" y="4405690"/>
            <a:ext cx="1630524" cy="1539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 name="Rectangle 4"/>
          <p:cNvSpPr/>
          <p:nvPr/>
        </p:nvSpPr>
        <p:spPr>
          <a:xfrm>
            <a:off x="1733648" y="4405690"/>
            <a:ext cx="1224643" cy="1147666"/>
          </a:xfrm>
          <a:prstGeom prst="rect">
            <a:avLst/>
          </a:prstGeom>
          <a:solidFill>
            <a:srgbClr val="ED7D31">
              <a:alpha val="56078"/>
            </a:srgb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Rectangle 5"/>
          <p:cNvSpPr/>
          <p:nvPr/>
        </p:nvSpPr>
        <p:spPr>
          <a:xfrm>
            <a:off x="2132532" y="4797575"/>
            <a:ext cx="1224643" cy="1147666"/>
          </a:xfrm>
          <a:prstGeom prst="rect">
            <a:avLst/>
          </a:prstGeom>
          <a:solidFill>
            <a:srgbClr val="ED7D31">
              <a:alpha val="56078"/>
            </a:srgb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Rectangle 10"/>
          <p:cNvSpPr/>
          <p:nvPr/>
        </p:nvSpPr>
        <p:spPr>
          <a:xfrm>
            <a:off x="5616351" y="4405689"/>
            <a:ext cx="1630524" cy="1539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8" name="Rectangle 7"/>
          <p:cNvSpPr/>
          <p:nvPr/>
        </p:nvSpPr>
        <p:spPr>
          <a:xfrm>
            <a:off x="6022232" y="4405691"/>
            <a:ext cx="1224643" cy="1147666"/>
          </a:xfrm>
          <a:prstGeom prst="rect">
            <a:avLst/>
          </a:prstGeom>
          <a:solidFill>
            <a:srgbClr val="ED7D31">
              <a:alpha val="56078"/>
            </a:srgb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9" name="Rectangle 8"/>
          <p:cNvSpPr/>
          <p:nvPr/>
        </p:nvSpPr>
        <p:spPr>
          <a:xfrm>
            <a:off x="3742063" y="4601631"/>
            <a:ext cx="1224643" cy="1147666"/>
          </a:xfrm>
          <a:prstGeom prst="rect">
            <a:avLst/>
          </a:prstGeom>
          <a:solidFill>
            <a:srgbClr val="ED7D31">
              <a:alpha val="56078"/>
            </a:srgb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Rectangle 13"/>
          <p:cNvSpPr/>
          <p:nvPr/>
        </p:nvSpPr>
        <p:spPr>
          <a:xfrm>
            <a:off x="5614018" y="4797577"/>
            <a:ext cx="1224643" cy="1147666"/>
          </a:xfrm>
          <a:prstGeom prst="rect">
            <a:avLst/>
          </a:prstGeom>
          <a:solidFill>
            <a:srgbClr val="ED7D31">
              <a:alpha val="56078"/>
            </a:srgb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TextBox 14"/>
          <p:cNvSpPr txBox="1"/>
          <p:nvPr/>
        </p:nvSpPr>
        <p:spPr>
          <a:xfrm>
            <a:off x="2664493" y="6519151"/>
            <a:ext cx="3098925" cy="300082"/>
          </a:xfrm>
          <a:prstGeom prst="rect">
            <a:avLst/>
          </a:prstGeom>
          <a:noFill/>
        </p:spPr>
        <p:txBody>
          <a:bodyPr wrap="none" rtlCol="0">
            <a:spAutoFit/>
          </a:bodyPr>
          <a:lstStyle/>
          <a:p>
            <a:r>
              <a:rPr lang="en-US" sz="1350" dirty="0"/>
              <a:t>Slide Credits: CS231B, </a:t>
            </a:r>
            <a:r>
              <a:rPr lang="en-US" sz="1350"/>
              <a:t>Stanford University</a:t>
            </a:r>
            <a:endParaRPr lang="en-US" sz="1350" dirty="0"/>
          </a:p>
        </p:txBody>
      </p:sp>
    </p:spTree>
    <p:extLst>
      <p:ext uri="{BB962C8B-B14F-4D97-AF65-F5344CB8AC3E}">
        <p14:creationId xmlns:p14="http://schemas.microsoft.com/office/powerpoint/2010/main" val="1918959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2359"/>
            <a:ext cx="7886700" cy="1325563"/>
          </a:xfrm>
        </p:spPr>
        <p:txBody>
          <a:bodyPr/>
          <a:lstStyle/>
          <a:p>
            <a:r>
              <a:rPr lang="en-US" dirty="0" smtClean="0"/>
              <a:t>A bit of history: Convolutional Networks for OCR</a:t>
            </a:r>
            <a:endParaRPr lang="en-US" dirty="0"/>
          </a:p>
        </p:txBody>
      </p:sp>
      <p:sp>
        <p:nvSpPr>
          <p:cNvPr id="3" name="Content Placeholder 2"/>
          <p:cNvSpPr>
            <a:spLocks noGrp="1"/>
          </p:cNvSpPr>
          <p:nvPr>
            <p:ph idx="1"/>
          </p:nvPr>
        </p:nvSpPr>
        <p:spPr>
          <a:xfrm>
            <a:off x="628650" y="1537922"/>
            <a:ext cx="7886700" cy="4351338"/>
          </a:xfrm>
        </p:spPr>
        <p:txBody>
          <a:bodyPr/>
          <a:lstStyle/>
          <a:p>
            <a:r>
              <a:rPr lang="en-US" dirty="0" smtClean="0"/>
              <a:t>Task: Correctly recognize the image of hand-written digits. </a:t>
            </a:r>
          </a:p>
          <a:p>
            <a:r>
              <a:rPr lang="en-US" dirty="0" smtClean="0"/>
              <a:t>Dataset: MNIST ( 28*28 image), 60000 Training samples, 10000 Test.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218" y="3545058"/>
            <a:ext cx="4767076" cy="3159004"/>
          </a:xfrm>
          <a:prstGeom prst="rect">
            <a:avLst/>
          </a:prstGeom>
        </p:spPr>
      </p:pic>
    </p:spTree>
    <p:extLst>
      <p:ext uri="{BB962C8B-B14F-4D97-AF65-F5344CB8AC3E}">
        <p14:creationId xmlns:p14="http://schemas.microsoft.com/office/powerpoint/2010/main" val="17669473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Augmentation: Type #2</a:t>
            </a:r>
            <a:endParaRPr lang="en-US" dirty="0"/>
          </a:p>
        </p:txBody>
      </p:sp>
      <p:sp>
        <p:nvSpPr>
          <p:cNvPr id="3" name="Content Placeholder 2"/>
          <p:cNvSpPr>
            <a:spLocks noGrp="1"/>
          </p:cNvSpPr>
          <p:nvPr>
            <p:ph idx="1"/>
          </p:nvPr>
        </p:nvSpPr>
        <p:spPr>
          <a:xfrm>
            <a:off x="628650" y="1690689"/>
            <a:ext cx="7886700" cy="4351338"/>
          </a:xfrm>
        </p:spPr>
        <p:txBody>
          <a:bodyPr/>
          <a:lstStyle/>
          <a:p>
            <a:r>
              <a:rPr lang="en-US" dirty="0" smtClean="0"/>
              <a:t>Changing RGB intensities:</a:t>
            </a:r>
          </a:p>
          <a:p>
            <a:pPr lvl="1"/>
            <a:r>
              <a:rPr lang="en-US" dirty="0" smtClean="0"/>
              <a:t>Perform PCA on the set of RGB values throughout the training set.</a:t>
            </a:r>
          </a:p>
          <a:p>
            <a:pPr lvl="1"/>
            <a:endParaRPr lang="en-US" dirty="0"/>
          </a:p>
          <a:p>
            <a:pPr lvl="1"/>
            <a:endParaRPr lang="en-US" dirty="0" smtClean="0"/>
          </a:p>
          <a:p>
            <a:pPr lvl="1"/>
            <a:r>
              <a:rPr lang="en-US" dirty="0" smtClean="0"/>
              <a:t>Add multiples of principle components</a:t>
            </a:r>
          </a:p>
          <a:p>
            <a:pPr marL="342900" lvl="1" indent="0">
              <a:buNone/>
            </a:pPr>
            <a:endParaRPr lang="en-US" dirty="0" smtClean="0"/>
          </a:p>
        </p:txBody>
      </p:sp>
      <p:pic>
        <p:nvPicPr>
          <p:cNvPr id="4" name="Picture 3"/>
          <p:cNvPicPr>
            <a:picLocks noChangeAspect="1"/>
          </p:cNvPicPr>
          <p:nvPr/>
        </p:nvPicPr>
        <p:blipFill>
          <a:blip r:embed="rId3"/>
          <a:stretch>
            <a:fillRect/>
          </a:stretch>
        </p:blipFill>
        <p:spPr>
          <a:xfrm>
            <a:off x="2593975" y="2965450"/>
            <a:ext cx="2651125" cy="431369"/>
          </a:xfrm>
          <a:prstGeom prst="rect">
            <a:avLst/>
          </a:prstGeom>
        </p:spPr>
      </p:pic>
      <p:pic>
        <p:nvPicPr>
          <p:cNvPr id="5" name="Picture 4"/>
          <p:cNvPicPr>
            <a:picLocks noChangeAspect="1"/>
          </p:cNvPicPr>
          <p:nvPr/>
        </p:nvPicPr>
        <p:blipFill>
          <a:blip r:embed="rId4"/>
          <a:stretch>
            <a:fillRect/>
          </a:stretch>
        </p:blipFill>
        <p:spPr>
          <a:xfrm>
            <a:off x="2158999" y="4046752"/>
            <a:ext cx="3872006" cy="396644"/>
          </a:xfrm>
          <a:prstGeom prst="rect">
            <a:avLst/>
          </a:prstGeom>
        </p:spPr>
      </p:pic>
      <p:pic>
        <p:nvPicPr>
          <p:cNvPr id="6" name="Picture 5"/>
          <p:cNvPicPr>
            <a:picLocks noChangeAspect="1"/>
          </p:cNvPicPr>
          <p:nvPr/>
        </p:nvPicPr>
        <p:blipFill>
          <a:blip r:embed="rId5"/>
          <a:stretch>
            <a:fillRect/>
          </a:stretch>
        </p:blipFill>
        <p:spPr>
          <a:xfrm>
            <a:off x="2900456" y="4646694"/>
            <a:ext cx="1734300" cy="306307"/>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6441681" y="4025122"/>
                <a:ext cx="2239346" cy="1131079"/>
              </a:xfrm>
              <a:prstGeom prst="rect">
                <a:avLst/>
              </a:prstGeom>
              <a:noFill/>
            </p:spPr>
            <p:txBody>
              <a:bodyPr wrap="square" rtlCol="0">
                <a:spAutoFit/>
              </a:bodyPr>
              <a:lstStyle/>
              <a:p>
                <a:r>
                  <a:rPr lang="en-US" sz="1350" b="1" dirty="0"/>
                  <a:t>P</a:t>
                </a:r>
                <a:r>
                  <a:rPr lang="en-US" sz="1350" b="1" baseline="-25000" dirty="0"/>
                  <a:t>i</a:t>
                </a:r>
                <a:r>
                  <a:rPr lang="en-US" sz="1350" dirty="0"/>
                  <a:t> and </a:t>
                </a:r>
                <a14:m>
                  <m:oMath xmlns:m="http://schemas.openxmlformats.org/officeDocument/2006/math">
                    <m:r>
                      <a:rPr lang="en-US" sz="1350" b="1" i="1">
                        <a:latin typeface="Cambria Math" charset="0"/>
                        <a:ea typeface="Cambria Math" charset="0"/>
                        <a:cs typeface="Cambria Math" charset="0"/>
                      </a:rPr>
                      <m:t>𝝀</m:t>
                    </m:r>
                  </m:oMath>
                </a14:m>
                <a:r>
                  <a:rPr lang="en-US" sz="1350" b="1" baseline="-25000" dirty="0" err="1"/>
                  <a:t>i</a:t>
                </a:r>
                <a:r>
                  <a:rPr lang="en-US" sz="1350" dirty="0"/>
                  <a:t> are the </a:t>
                </a:r>
                <a:r>
                  <a:rPr lang="en-US" sz="1350" dirty="0" err="1"/>
                  <a:t>ith</a:t>
                </a:r>
                <a:r>
                  <a:rPr lang="en-US" sz="1350" dirty="0"/>
                  <a:t> eigenvector and eigenvalue of the 3x3 covariance matrix.</a:t>
                </a:r>
              </a:p>
              <a:p>
                <a:endParaRPr lang="en-US" sz="1350" dirty="0"/>
              </a:p>
              <a:p>
                <a14:m>
                  <m:oMath xmlns:m="http://schemas.openxmlformats.org/officeDocument/2006/math">
                    <m:r>
                      <a:rPr lang="en-US" sz="1350" b="1" i="1">
                        <a:latin typeface="Cambria Math" charset="0"/>
                        <a:ea typeface="Cambria Math" charset="0"/>
                        <a:cs typeface="Cambria Math" charset="0"/>
                      </a:rPr>
                      <m:t>𝜶</m:t>
                    </m:r>
                  </m:oMath>
                </a14:m>
                <a:r>
                  <a:rPr lang="en-US" sz="1350" b="1" baseline="-25000" dirty="0" err="1"/>
                  <a:t>i</a:t>
                </a:r>
                <a:r>
                  <a:rPr lang="en-US" sz="1350" b="1" dirty="0"/>
                  <a:t> </a:t>
                </a:r>
                <a:r>
                  <a:rPr lang="en-US" sz="1350" dirty="0"/>
                  <a:t>is the random variable.</a:t>
                </a:r>
              </a:p>
            </p:txBody>
          </p:sp>
        </mc:Choice>
        <mc:Fallback>
          <p:sp>
            <p:nvSpPr>
              <p:cNvPr id="7" name="TextBox 6"/>
              <p:cNvSpPr txBox="1">
                <a:spLocks noRot="1" noChangeAspect="1" noMove="1" noResize="1" noEditPoints="1" noAdjustHandles="1" noChangeArrowheads="1" noChangeShapeType="1" noTextEdit="1"/>
              </p:cNvSpPr>
              <p:nvPr/>
            </p:nvSpPr>
            <p:spPr>
              <a:xfrm>
                <a:off x="6441681" y="4025122"/>
                <a:ext cx="2239346" cy="1131079"/>
              </a:xfrm>
              <a:prstGeom prst="rect">
                <a:avLst/>
              </a:prstGeom>
              <a:blipFill rotWithShape="0">
                <a:blip r:embed="rId6"/>
                <a:stretch>
                  <a:fillRect l="-817" t="-538" b="-4301"/>
                </a:stretch>
              </a:blipFill>
            </p:spPr>
            <p:txBody>
              <a:bodyPr/>
              <a:lstStyle/>
              <a:p>
                <a:r>
                  <a:rPr lang="en-US">
                    <a:noFill/>
                  </a:rPr>
                  <a:t> </a:t>
                </a:r>
              </a:p>
            </p:txBody>
          </p:sp>
        </mc:Fallback>
      </mc:AlternateContent>
      <p:sp>
        <p:nvSpPr>
          <p:cNvPr id="8" name="TextBox 7"/>
          <p:cNvSpPr txBox="1"/>
          <p:nvPr/>
        </p:nvSpPr>
        <p:spPr>
          <a:xfrm>
            <a:off x="2593975" y="6336698"/>
            <a:ext cx="3098925" cy="300082"/>
          </a:xfrm>
          <a:prstGeom prst="rect">
            <a:avLst/>
          </a:prstGeom>
          <a:noFill/>
        </p:spPr>
        <p:txBody>
          <a:bodyPr wrap="none" rtlCol="0">
            <a:spAutoFit/>
          </a:bodyPr>
          <a:lstStyle/>
          <a:p>
            <a:r>
              <a:rPr lang="en-US" sz="1350" dirty="0"/>
              <a:t>Slide Credits: CS231B, </a:t>
            </a:r>
            <a:r>
              <a:rPr lang="en-US" sz="1350"/>
              <a:t>Stanford University</a:t>
            </a:r>
            <a:endParaRPr lang="en-US" sz="1350" dirty="0"/>
          </a:p>
        </p:txBody>
      </p:sp>
    </p:spTree>
    <p:extLst>
      <p:ext uri="{BB962C8B-B14F-4D97-AF65-F5344CB8AC3E}">
        <p14:creationId xmlns:p14="http://schemas.microsoft.com/office/powerpoint/2010/main" val="3045483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Averaging big deep neural nets is hard</a:t>
            </a:r>
            <a:endParaRPr lang="en-US" dirty="0"/>
          </a:p>
        </p:txBody>
      </p:sp>
      <p:sp>
        <p:nvSpPr>
          <p:cNvPr id="3" name="Content Placeholder 2"/>
          <p:cNvSpPr>
            <a:spLocks noGrp="1"/>
          </p:cNvSpPr>
          <p:nvPr>
            <p:ph idx="1"/>
          </p:nvPr>
        </p:nvSpPr>
        <p:spPr/>
        <p:txBody>
          <a:bodyPr/>
          <a:lstStyle/>
          <a:p>
            <a:r>
              <a:rPr lang="en-US" dirty="0" smtClean="0"/>
              <a:t>Each net takes a long time to learn</a:t>
            </a:r>
          </a:p>
          <a:p>
            <a:r>
              <a:rPr lang="en-US" dirty="0" smtClean="0"/>
              <a:t>At test time, we don’t want to run lots of different large neural nets.</a:t>
            </a:r>
          </a:p>
          <a:p>
            <a:r>
              <a:rPr lang="en-US" dirty="0" smtClean="0"/>
              <a:t>Everyone who wins competitions does it by averaging/boosting models.</a:t>
            </a:r>
          </a:p>
          <a:p>
            <a:pPr lvl="1"/>
            <a:r>
              <a:rPr lang="en-US" dirty="0" smtClean="0"/>
              <a:t>Random Forest</a:t>
            </a:r>
          </a:p>
          <a:p>
            <a:pPr lvl="1"/>
            <a:r>
              <a:rPr lang="en-US" dirty="0" err="1" smtClean="0"/>
              <a:t>AdaBoost</a:t>
            </a:r>
            <a:endParaRPr lang="en-US" dirty="0"/>
          </a:p>
        </p:txBody>
      </p:sp>
      <p:sp>
        <p:nvSpPr>
          <p:cNvPr id="4" name="TextBox 3"/>
          <p:cNvSpPr txBox="1"/>
          <p:nvPr/>
        </p:nvSpPr>
        <p:spPr>
          <a:xfrm>
            <a:off x="2813538" y="6417241"/>
            <a:ext cx="2857962" cy="300082"/>
          </a:xfrm>
          <a:prstGeom prst="rect">
            <a:avLst/>
          </a:prstGeom>
          <a:noFill/>
        </p:spPr>
        <p:txBody>
          <a:bodyPr wrap="none" rtlCol="0">
            <a:spAutoFit/>
          </a:bodyPr>
          <a:lstStyle/>
          <a:p>
            <a:r>
              <a:rPr lang="en-US" sz="1350" dirty="0"/>
              <a:t>Credits: Geoffrey E. Hinton, NIPS 2012</a:t>
            </a:r>
          </a:p>
        </p:txBody>
      </p:sp>
    </p:spTree>
    <p:extLst>
      <p:ext uri="{BB962C8B-B14F-4D97-AF65-F5344CB8AC3E}">
        <p14:creationId xmlns:p14="http://schemas.microsoft.com/office/powerpoint/2010/main" val="3108584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Dropouts : An efficient way to average many large neural nets</a:t>
            </a:r>
            <a:endParaRPr lang="en-US" dirty="0"/>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a:xfrm>
                <a:off x="628650" y="1846640"/>
                <a:ext cx="4851400" cy="3822639"/>
              </a:xfrm>
            </p:spPr>
            <p:txBody>
              <a:bodyPr>
                <a:normAutofit fontScale="85000" lnSpcReduction="10000"/>
              </a:bodyPr>
              <a:lstStyle/>
              <a:p>
                <a:pPr>
                  <a:lnSpc>
                    <a:spcPct val="120000"/>
                  </a:lnSpc>
                </a:pPr>
                <a:r>
                  <a:rPr lang="en-US" dirty="0" smtClean="0"/>
                  <a:t>Consider a neural net with one hidden layer. </a:t>
                </a:r>
              </a:p>
              <a:p>
                <a:pPr>
                  <a:lnSpc>
                    <a:spcPct val="120000"/>
                  </a:lnSpc>
                </a:pPr>
                <a:r>
                  <a:rPr lang="en-US" dirty="0" smtClean="0"/>
                  <a:t>Each time we present a training example, we randomly omit each hidden unit with probability 0.5.</a:t>
                </a:r>
              </a:p>
              <a:p>
                <a:pPr>
                  <a:lnSpc>
                    <a:spcPct val="120000"/>
                  </a:lnSpc>
                </a:pPr>
                <a:r>
                  <a:rPr lang="en-US" dirty="0" smtClean="0"/>
                  <a:t>Equivalent to randomly sampling from </a:t>
                </a:r>
                <a14:m>
                  <m:oMath xmlns:m="http://schemas.openxmlformats.org/officeDocument/2006/math">
                    <m:sSup>
                      <m:sSupPr>
                        <m:ctrlPr>
                          <a:rPr lang="en-US" b="0" i="1" smtClean="0">
                            <a:latin typeface="Cambria Math" charset="0"/>
                          </a:rPr>
                        </m:ctrlPr>
                      </m:sSupPr>
                      <m:e>
                        <m:r>
                          <a:rPr lang="en-US" b="0" i="1" smtClean="0">
                            <a:latin typeface="Cambria Math" charset="0"/>
                          </a:rPr>
                          <m:t>2</m:t>
                        </m:r>
                      </m:e>
                      <m:sup>
                        <m:r>
                          <a:rPr lang="en-US" b="0" i="1" smtClean="0">
                            <a:latin typeface="Cambria Math" charset="0"/>
                          </a:rPr>
                          <m:t>h</m:t>
                        </m:r>
                      </m:sup>
                    </m:sSup>
                  </m:oMath>
                </a14:m>
                <a:r>
                  <a:rPr lang="en-US" dirty="0" smtClean="0"/>
                  <a:t> different units.</a:t>
                </a:r>
              </a:p>
              <a:p>
                <a:pPr>
                  <a:lnSpc>
                    <a:spcPct val="120000"/>
                  </a:lnSpc>
                </a:pPr>
                <a:r>
                  <a:rPr lang="en-US" dirty="0" smtClean="0"/>
                  <a:t>All architectures share weights.</a:t>
                </a:r>
                <a:endParaRPr lang="en-US" dirty="0"/>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628650" y="1846640"/>
                <a:ext cx="4851400" cy="3822639"/>
              </a:xfrm>
              <a:blipFill rotWithShape="0">
                <a:blip r:embed="rId3"/>
                <a:stretch>
                  <a:fillRect l="-1633" t="-797"/>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5740656" y="2226469"/>
            <a:ext cx="2774694" cy="3653826"/>
          </a:xfrm>
          <a:prstGeom prst="rect">
            <a:avLst/>
          </a:prstGeom>
        </p:spPr>
      </p:pic>
      <p:sp>
        <p:nvSpPr>
          <p:cNvPr id="10" name="TextBox 9"/>
          <p:cNvSpPr txBox="1"/>
          <p:nvPr/>
        </p:nvSpPr>
        <p:spPr>
          <a:xfrm>
            <a:off x="2622088" y="6307797"/>
            <a:ext cx="2857962" cy="300082"/>
          </a:xfrm>
          <a:prstGeom prst="rect">
            <a:avLst/>
          </a:prstGeom>
          <a:noFill/>
        </p:spPr>
        <p:txBody>
          <a:bodyPr wrap="none" rtlCol="0">
            <a:spAutoFit/>
          </a:bodyPr>
          <a:lstStyle/>
          <a:p>
            <a:r>
              <a:rPr lang="en-US" sz="1350" dirty="0"/>
              <a:t>Credits: Geoffrey E. Hinton, NIPS 2012</a:t>
            </a:r>
          </a:p>
        </p:txBody>
      </p:sp>
    </p:spTree>
    <p:extLst>
      <p:ext uri="{BB962C8B-B14F-4D97-AF65-F5344CB8AC3E}">
        <p14:creationId xmlns:p14="http://schemas.microsoft.com/office/powerpoint/2010/main" val="9388840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6965"/>
            <a:ext cx="7886700" cy="1325563"/>
          </a:xfrm>
        </p:spPr>
        <p:txBody>
          <a:bodyPr/>
          <a:lstStyle/>
          <a:p>
            <a:r>
              <a:rPr lang="en-US" dirty="0" smtClean="0"/>
              <a:t>Dropouts as form of model averaging</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28650" y="1512528"/>
                <a:ext cx="7886700" cy="3263504"/>
              </a:xfrm>
            </p:spPr>
            <p:txBody>
              <a:bodyPr/>
              <a:lstStyle/>
              <a:p>
                <a:r>
                  <a:rPr lang="en-US" dirty="0" smtClean="0"/>
                  <a:t>We sample from </a:t>
                </a:r>
                <a14:m>
                  <m:oMath xmlns:m="http://schemas.openxmlformats.org/officeDocument/2006/math">
                    <m:sSup>
                      <m:sSupPr>
                        <m:ctrlPr>
                          <a:rPr lang="en-US" b="0" i="1" smtClean="0">
                            <a:latin typeface="Cambria Math" charset="0"/>
                          </a:rPr>
                        </m:ctrlPr>
                      </m:sSupPr>
                      <m:e>
                        <m:r>
                          <a:rPr lang="en-US" b="0" i="1" smtClean="0">
                            <a:latin typeface="Cambria Math" charset="0"/>
                          </a:rPr>
                          <m:t>2</m:t>
                        </m:r>
                      </m:e>
                      <m:sup>
                        <m:r>
                          <a:rPr lang="en-US" b="0" i="1" smtClean="0">
                            <a:latin typeface="Cambria Math" charset="0"/>
                          </a:rPr>
                          <m:t>h</m:t>
                        </m:r>
                      </m:sup>
                    </m:sSup>
                  </m:oMath>
                </a14:m>
                <a:r>
                  <a:rPr lang="en-US" dirty="0" smtClean="0"/>
                  <a:t> models i.e. only a few of the models ever get trained. They only get one training example</a:t>
                </a:r>
              </a:p>
              <a:p>
                <a:r>
                  <a:rPr lang="en-US" dirty="0" smtClean="0"/>
                  <a:t>Due to sharing of weights, the model is strongly regularized.</a:t>
                </a:r>
              </a:p>
              <a:p>
                <a:pPr lvl="1"/>
                <a:r>
                  <a:rPr lang="en-US" dirty="0" smtClean="0"/>
                  <a:t>Pulls the weights towards what other models want.</a:t>
                </a:r>
              </a:p>
              <a:p>
                <a:pPr lvl="1"/>
                <a:r>
                  <a:rPr lang="en-US" dirty="0" smtClean="0"/>
                  <a:t>Better than L2 and L1 that pull weights towards zero. </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28650" y="1512528"/>
                <a:ext cx="7886700" cy="3263504"/>
              </a:xfrm>
              <a:blipFill rotWithShape="0">
                <a:blip r:embed="rId2"/>
                <a:stretch>
                  <a:fillRect l="-1391" t="-2804" r="-1082"/>
                </a:stretch>
              </a:blipFill>
            </p:spPr>
            <p:txBody>
              <a:bodyPr/>
              <a:lstStyle/>
              <a:p>
                <a:r>
                  <a:rPr lang="en-US">
                    <a:noFill/>
                  </a:rPr>
                  <a:t> </a:t>
                </a:r>
              </a:p>
            </p:txBody>
          </p:sp>
        </mc:Fallback>
      </mc:AlternateContent>
      <p:sp>
        <p:nvSpPr>
          <p:cNvPr id="6" name="TextBox 5"/>
          <p:cNvSpPr txBox="1"/>
          <p:nvPr/>
        </p:nvSpPr>
        <p:spPr>
          <a:xfrm>
            <a:off x="685179" y="6529887"/>
            <a:ext cx="2857962" cy="300082"/>
          </a:xfrm>
          <a:prstGeom prst="rect">
            <a:avLst/>
          </a:prstGeom>
          <a:noFill/>
        </p:spPr>
        <p:txBody>
          <a:bodyPr wrap="none" rtlCol="0">
            <a:spAutoFit/>
          </a:bodyPr>
          <a:lstStyle/>
          <a:p>
            <a:r>
              <a:rPr lang="en-US" sz="1350" dirty="0"/>
              <a:t>Credits: Geoffrey E. Hinton, NIPS 2012</a:t>
            </a:r>
          </a:p>
        </p:txBody>
      </p:sp>
      <p:pic>
        <p:nvPicPr>
          <p:cNvPr id="7" name="Picture 6"/>
          <p:cNvPicPr>
            <a:picLocks noChangeAspect="1"/>
          </p:cNvPicPr>
          <p:nvPr/>
        </p:nvPicPr>
        <p:blipFill>
          <a:blip r:embed="rId3"/>
          <a:stretch>
            <a:fillRect/>
          </a:stretch>
        </p:blipFill>
        <p:spPr>
          <a:xfrm>
            <a:off x="1930754" y="4455187"/>
            <a:ext cx="4101323" cy="2074700"/>
          </a:xfrm>
          <a:prstGeom prst="rect">
            <a:avLst/>
          </a:prstGeom>
        </p:spPr>
      </p:pic>
      <p:sp>
        <p:nvSpPr>
          <p:cNvPr id="8" name="TextBox 7"/>
          <p:cNvSpPr txBox="1"/>
          <p:nvPr/>
        </p:nvSpPr>
        <p:spPr>
          <a:xfrm>
            <a:off x="6032077" y="6529887"/>
            <a:ext cx="2262799" cy="300082"/>
          </a:xfrm>
          <a:prstGeom prst="rect">
            <a:avLst/>
          </a:prstGeom>
          <a:noFill/>
        </p:spPr>
        <p:txBody>
          <a:bodyPr wrap="none" rtlCol="0">
            <a:spAutoFit/>
          </a:bodyPr>
          <a:lstStyle/>
          <a:p>
            <a:r>
              <a:rPr lang="en-US" sz="1350" dirty="0"/>
              <a:t>Figure Credit</a:t>
            </a:r>
            <a:r>
              <a:rPr lang="en-US" sz="1350"/>
              <a:t>: Srivastava et al.</a:t>
            </a:r>
          </a:p>
        </p:txBody>
      </p:sp>
    </p:spTree>
    <p:extLst>
      <p:ext uri="{BB962C8B-B14F-4D97-AF65-F5344CB8AC3E}">
        <p14:creationId xmlns:p14="http://schemas.microsoft.com/office/powerpoint/2010/main" val="14609879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74357"/>
          </a:xfrm>
        </p:spPr>
        <p:txBody>
          <a:bodyPr/>
          <a:lstStyle/>
          <a:p>
            <a:r>
              <a:rPr lang="en-US" dirty="0" smtClean="0"/>
              <a:t>What do we do at test time?	</a:t>
            </a:r>
            <a:endParaRPr lang="en-US" dirty="0"/>
          </a:p>
        </p:txBody>
      </p:sp>
      <p:sp>
        <p:nvSpPr>
          <p:cNvPr id="3" name="Content Placeholder 2"/>
          <p:cNvSpPr>
            <a:spLocks noGrp="1"/>
          </p:cNvSpPr>
          <p:nvPr>
            <p:ph idx="1"/>
          </p:nvPr>
        </p:nvSpPr>
        <p:spPr/>
        <p:txBody>
          <a:bodyPr/>
          <a:lstStyle/>
          <a:p>
            <a:r>
              <a:rPr lang="en-US" dirty="0" smtClean="0"/>
              <a:t>We could sample many different architectures and take the geometric mean of their output distributions.</a:t>
            </a:r>
          </a:p>
          <a:p>
            <a:r>
              <a:rPr lang="en-US" dirty="0" smtClean="0"/>
              <a:t>Faster way would be to use all the hidden units but after halving their outgoing weights.</a:t>
            </a:r>
          </a:p>
          <a:p>
            <a:pPr lvl="1"/>
            <a:r>
              <a:rPr lang="en-US" dirty="0" smtClean="0"/>
              <a:t>In case of single hidden layer , this is equivalent to the geometric mean of the predictions of all models.</a:t>
            </a:r>
          </a:p>
          <a:p>
            <a:pPr lvl="1"/>
            <a:r>
              <a:rPr lang="en-US" dirty="0" smtClean="0"/>
              <a:t>For multiple layers, it</a:t>
            </a:r>
            <a:r>
              <a:rPr lang="fr-FR" dirty="0" smtClean="0"/>
              <a:t>’</a:t>
            </a:r>
            <a:r>
              <a:rPr lang="en-US" dirty="0" smtClean="0"/>
              <a:t>s a pretty good approximation and its fast. </a:t>
            </a:r>
          </a:p>
          <a:p>
            <a:pPr lvl="1"/>
            <a:endParaRPr lang="en-US" dirty="0"/>
          </a:p>
        </p:txBody>
      </p:sp>
      <p:sp>
        <p:nvSpPr>
          <p:cNvPr id="4" name="TextBox 3"/>
          <p:cNvSpPr txBox="1"/>
          <p:nvPr/>
        </p:nvSpPr>
        <p:spPr>
          <a:xfrm>
            <a:off x="3143019" y="6419119"/>
            <a:ext cx="2857962" cy="300082"/>
          </a:xfrm>
          <a:prstGeom prst="rect">
            <a:avLst/>
          </a:prstGeom>
          <a:noFill/>
        </p:spPr>
        <p:txBody>
          <a:bodyPr wrap="none" rtlCol="0">
            <a:spAutoFit/>
          </a:bodyPr>
          <a:lstStyle/>
          <a:p>
            <a:r>
              <a:rPr lang="en-US" sz="1350" dirty="0"/>
              <a:t>Credits: Geoffrey E. Hinton, NIPS 2012</a:t>
            </a:r>
          </a:p>
        </p:txBody>
      </p:sp>
    </p:spTree>
    <p:extLst>
      <p:ext uri="{BB962C8B-B14F-4D97-AF65-F5344CB8AC3E}">
        <p14:creationId xmlns:p14="http://schemas.microsoft.com/office/powerpoint/2010/main" val="7326327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16560"/>
          </a:xfrm>
        </p:spPr>
        <p:txBody>
          <a:bodyPr/>
          <a:lstStyle/>
          <a:p>
            <a:r>
              <a:rPr lang="en-US" dirty="0" smtClean="0"/>
              <a:t>How well does dropout work?</a:t>
            </a:r>
            <a:endParaRPr lang="en-US" dirty="0"/>
          </a:p>
        </p:txBody>
      </p:sp>
      <p:sp>
        <p:nvSpPr>
          <p:cNvPr id="3" name="Content Placeholder 2"/>
          <p:cNvSpPr>
            <a:spLocks noGrp="1"/>
          </p:cNvSpPr>
          <p:nvPr>
            <p:ph idx="1"/>
          </p:nvPr>
        </p:nvSpPr>
        <p:spPr/>
        <p:txBody>
          <a:bodyPr/>
          <a:lstStyle/>
          <a:p>
            <a:r>
              <a:rPr lang="en-US" dirty="0" smtClean="0"/>
              <a:t>If your deep neural net is significantly </a:t>
            </a:r>
            <a:r>
              <a:rPr lang="en-US" dirty="0" err="1" smtClean="0"/>
              <a:t>overfitting</a:t>
            </a:r>
            <a:r>
              <a:rPr lang="en-US" dirty="0" smtClean="0"/>
              <a:t>, it will reduce the number of errors by a lot. </a:t>
            </a:r>
            <a:endParaRPr lang="en-US" dirty="0"/>
          </a:p>
          <a:p>
            <a:r>
              <a:rPr lang="en-US" dirty="0" smtClean="0"/>
              <a:t>If not </a:t>
            </a:r>
            <a:r>
              <a:rPr lang="en-US" dirty="0" err="1" smtClean="0"/>
              <a:t>overfitting</a:t>
            </a:r>
            <a:r>
              <a:rPr lang="en-US" dirty="0" smtClean="0"/>
              <a:t>, use a bigger one</a:t>
            </a:r>
          </a:p>
          <a:p>
            <a:pPr lvl="1"/>
            <a:r>
              <a:rPr lang="en-US" dirty="0" smtClean="0"/>
              <a:t># of parameters &gt;&gt; # training examples. </a:t>
            </a:r>
          </a:p>
          <a:p>
            <a:pPr lvl="1"/>
            <a:r>
              <a:rPr lang="en-US" dirty="0" smtClean="0"/>
              <a:t>Synapses are cheaper than experiences. </a:t>
            </a:r>
          </a:p>
        </p:txBody>
      </p:sp>
      <p:sp>
        <p:nvSpPr>
          <p:cNvPr id="5" name="TextBox 4"/>
          <p:cNvSpPr txBox="1"/>
          <p:nvPr/>
        </p:nvSpPr>
        <p:spPr>
          <a:xfrm>
            <a:off x="2792760" y="6376916"/>
            <a:ext cx="2857962" cy="300082"/>
          </a:xfrm>
          <a:prstGeom prst="rect">
            <a:avLst/>
          </a:prstGeom>
          <a:noFill/>
        </p:spPr>
        <p:txBody>
          <a:bodyPr wrap="none" rtlCol="0">
            <a:spAutoFit/>
          </a:bodyPr>
          <a:lstStyle/>
          <a:p>
            <a:r>
              <a:rPr lang="en-US" sz="1350" dirty="0"/>
              <a:t>Credits: Geoffrey E. Hinton, NIPS 2012</a:t>
            </a:r>
          </a:p>
        </p:txBody>
      </p:sp>
    </p:spTree>
    <p:extLst>
      <p:ext uri="{BB962C8B-B14F-4D97-AF65-F5344CB8AC3E}">
        <p14:creationId xmlns:p14="http://schemas.microsoft.com/office/powerpoint/2010/main" val="11807637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99" y="213679"/>
            <a:ext cx="7886700" cy="572909"/>
          </a:xfrm>
        </p:spPr>
        <p:txBody>
          <a:bodyPr>
            <a:normAutofit fontScale="90000"/>
          </a:bodyPr>
          <a:lstStyle/>
          <a:p>
            <a:r>
              <a:rPr lang="en-US" dirty="0" smtClean="0"/>
              <a:t>Stochastic Gradient Descent Learning</a:t>
            </a:r>
            <a:endParaRPr lang="en-US" dirty="0"/>
          </a:p>
        </p:txBody>
      </p:sp>
      <p:sp>
        <p:nvSpPr>
          <p:cNvPr id="24" name="Content Placeholder 23"/>
          <p:cNvSpPr txBox="1">
            <a:spLocks noGrp="1"/>
          </p:cNvSpPr>
          <p:nvPr>
            <p:ph idx="1"/>
          </p:nvPr>
        </p:nvSpPr>
        <p:spPr>
          <a:xfrm>
            <a:off x="509099" y="1137217"/>
            <a:ext cx="7434218" cy="1383969"/>
          </a:xfrm>
          <a:prstGeom prst="rect">
            <a:avLst/>
          </a:prstGeom>
          <a:noFill/>
        </p:spPr>
        <p:txBody>
          <a:bodyPr wrap="square" rtlCol="0">
            <a:spAutoFit/>
          </a:bodyPr>
          <a:lstStyle/>
          <a:p>
            <a:r>
              <a:rPr lang="en-US" dirty="0" smtClean="0"/>
              <a:t>Batch Size: 128</a:t>
            </a:r>
          </a:p>
          <a:p>
            <a:r>
              <a:rPr lang="en-US" dirty="0" smtClean="0"/>
              <a:t>The training took 5 to 6 days on two NVIDIA GTX 580 3GB GPUs</a:t>
            </a:r>
            <a:endParaRPr lang="en-US" dirty="0"/>
          </a:p>
        </p:txBody>
      </p:sp>
      <p:pic>
        <p:nvPicPr>
          <p:cNvPr id="4" name="Picture 3"/>
          <p:cNvPicPr>
            <a:picLocks noChangeAspect="1"/>
          </p:cNvPicPr>
          <p:nvPr/>
        </p:nvPicPr>
        <p:blipFill>
          <a:blip r:embed="rId3"/>
          <a:stretch>
            <a:fillRect/>
          </a:stretch>
        </p:blipFill>
        <p:spPr>
          <a:xfrm>
            <a:off x="1354468" y="3791784"/>
            <a:ext cx="6095222" cy="1197709"/>
          </a:xfrm>
          <a:prstGeom prst="rect">
            <a:avLst/>
          </a:prstGeom>
        </p:spPr>
      </p:pic>
      <p:cxnSp>
        <p:nvCxnSpPr>
          <p:cNvPr id="6" name="Straight Arrow Connector 5"/>
          <p:cNvCxnSpPr/>
          <p:nvPr/>
        </p:nvCxnSpPr>
        <p:spPr>
          <a:xfrm flipH="1">
            <a:off x="2986159" y="3674718"/>
            <a:ext cx="167951" cy="3219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704282" y="3707819"/>
            <a:ext cx="167951" cy="3219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868610" y="4502605"/>
            <a:ext cx="184280" cy="4379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415159" y="4683709"/>
            <a:ext cx="125963" cy="4228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447305" y="3279485"/>
            <a:ext cx="2605585" cy="300082"/>
          </a:xfrm>
          <a:prstGeom prst="rect">
            <a:avLst/>
          </a:prstGeom>
          <a:noFill/>
        </p:spPr>
        <p:txBody>
          <a:bodyPr wrap="none" rtlCol="0">
            <a:spAutoFit/>
          </a:bodyPr>
          <a:lstStyle/>
          <a:p>
            <a:r>
              <a:rPr lang="en-US" sz="1350"/>
              <a:t>Momentum ( damping parameter)</a:t>
            </a:r>
          </a:p>
        </p:txBody>
      </p:sp>
      <p:cxnSp>
        <p:nvCxnSpPr>
          <p:cNvPr id="17" name="Straight Connector 16"/>
          <p:cNvCxnSpPr/>
          <p:nvPr/>
        </p:nvCxnSpPr>
        <p:spPr>
          <a:xfrm>
            <a:off x="6079256" y="4598449"/>
            <a:ext cx="909735" cy="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83064" y="4390636"/>
            <a:ext cx="1419419" cy="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312502" y="3429526"/>
            <a:ext cx="1112484" cy="300082"/>
          </a:xfrm>
          <a:prstGeom prst="rect">
            <a:avLst/>
          </a:prstGeom>
          <a:noFill/>
        </p:spPr>
        <p:txBody>
          <a:bodyPr wrap="none" rtlCol="0">
            <a:spAutoFit/>
          </a:bodyPr>
          <a:lstStyle/>
          <a:p>
            <a:r>
              <a:rPr lang="en-US" sz="1350"/>
              <a:t>Learning rate</a:t>
            </a:r>
            <a:endParaRPr lang="en-US" sz="1350" dirty="0"/>
          </a:p>
        </p:txBody>
      </p:sp>
      <p:sp>
        <p:nvSpPr>
          <p:cNvPr id="26" name="TextBox 25"/>
          <p:cNvSpPr txBox="1"/>
          <p:nvPr/>
        </p:nvSpPr>
        <p:spPr>
          <a:xfrm>
            <a:off x="5678623" y="5128118"/>
            <a:ext cx="2214324" cy="507831"/>
          </a:xfrm>
          <a:prstGeom prst="rect">
            <a:avLst/>
          </a:prstGeom>
          <a:noFill/>
        </p:spPr>
        <p:txBody>
          <a:bodyPr wrap="none" rtlCol="0">
            <a:spAutoFit/>
          </a:bodyPr>
          <a:lstStyle/>
          <a:p>
            <a:r>
              <a:rPr lang="en-US" sz="1350" dirty="0"/>
              <a:t>Gradient of Loss </a:t>
            </a:r>
            <a:r>
              <a:rPr lang="en-US" sz="1350" dirty="0" err="1"/>
              <a:t>w.r.t</a:t>
            </a:r>
            <a:r>
              <a:rPr lang="en-US" sz="1350" dirty="0"/>
              <a:t> weight.</a:t>
            </a:r>
          </a:p>
          <a:p>
            <a:r>
              <a:rPr lang="en-US" sz="1350" dirty="0"/>
              <a:t>(Averaged over batch)</a:t>
            </a:r>
          </a:p>
        </p:txBody>
      </p:sp>
      <p:sp>
        <p:nvSpPr>
          <p:cNvPr id="28" name="TextBox 27"/>
          <p:cNvSpPr txBox="1"/>
          <p:nvPr/>
        </p:nvSpPr>
        <p:spPr>
          <a:xfrm>
            <a:off x="4416153" y="4934957"/>
            <a:ext cx="1135760" cy="300082"/>
          </a:xfrm>
          <a:prstGeom prst="rect">
            <a:avLst/>
          </a:prstGeom>
          <a:noFill/>
        </p:spPr>
        <p:txBody>
          <a:bodyPr wrap="none" rtlCol="0">
            <a:spAutoFit/>
          </a:bodyPr>
          <a:lstStyle/>
          <a:p>
            <a:r>
              <a:rPr lang="en-US" sz="1350"/>
              <a:t>Weight decay</a:t>
            </a:r>
            <a:endParaRPr lang="en-US" sz="1350" dirty="0"/>
          </a:p>
        </p:txBody>
      </p:sp>
    </p:spTree>
    <p:extLst>
      <p:ext uri="{BB962C8B-B14F-4D97-AF65-F5344CB8AC3E}">
        <p14:creationId xmlns:p14="http://schemas.microsoft.com/office/powerpoint/2010/main" val="17108486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0909"/>
            <a:ext cx="7886700" cy="514980"/>
          </a:xfrm>
        </p:spPr>
        <p:txBody>
          <a:bodyPr>
            <a:normAutofit fontScale="90000"/>
          </a:bodyPr>
          <a:lstStyle/>
          <a:p>
            <a:r>
              <a:rPr lang="en-US" dirty="0" smtClean="0"/>
              <a:t>Results: ILSVRC – 2010</a:t>
            </a:r>
            <a:endParaRPr lang="en-US" dirty="0"/>
          </a:p>
        </p:txBody>
      </p:sp>
      <p:pic>
        <p:nvPicPr>
          <p:cNvPr id="4" name="Picture 3"/>
          <p:cNvPicPr>
            <a:picLocks noChangeAspect="1"/>
          </p:cNvPicPr>
          <p:nvPr/>
        </p:nvPicPr>
        <p:blipFill>
          <a:blip r:embed="rId3"/>
          <a:stretch>
            <a:fillRect/>
          </a:stretch>
        </p:blipFill>
        <p:spPr>
          <a:xfrm>
            <a:off x="2337836" y="2175272"/>
            <a:ext cx="4468329" cy="2465784"/>
          </a:xfrm>
          <a:prstGeom prst="rect">
            <a:avLst/>
          </a:prstGeom>
        </p:spPr>
      </p:pic>
    </p:spTree>
    <p:extLst>
      <p:ext uri="{BB962C8B-B14F-4D97-AF65-F5344CB8AC3E}">
        <p14:creationId xmlns:p14="http://schemas.microsoft.com/office/powerpoint/2010/main" val="2087884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06" y="370283"/>
            <a:ext cx="7886700" cy="583406"/>
          </a:xfrm>
        </p:spPr>
        <p:txBody>
          <a:bodyPr>
            <a:normAutofit fontScale="90000"/>
          </a:bodyPr>
          <a:lstStyle/>
          <a:p>
            <a:r>
              <a:rPr lang="en-US" dirty="0" smtClean="0"/>
              <a:t>Results: ILSVRC - 2012</a:t>
            </a:r>
            <a:endParaRPr lang="en-US" dirty="0"/>
          </a:p>
        </p:txBody>
      </p:sp>
      <p:sp>
        <p:nvSpPr>
          <p:cNvPr id="3" name="Content Placeholder 2"/>
          <p:cNvSpPr>
            <a:spLocks noGrp="1"/>
          </p:cNvSpPr>
          <p:nvPr>
            <p:ph idx="1"/>
          </p:nvPr>
        </p:nvSpPr>
        <p:spPr>
          <a:xfrm>
            <a:off x="392906" y="1291231"/>
            <a:ext cx="8361760" cy="1578578"/>
          </a:xfrm>
        </p:spPr>
        <p:txBody>
          <a:bodyPr>
            <a:normAutofit fontScale="77500" lnSpcReduction="20000"/>
          </a:bodyPr>
          <a:lstStyle/>
          <a:p>
            <a:pPr>
              <a:lnSpc>
                <a:spcPct val="120000"/>
              </a:lnSpc>
            </a:pPr>
            <a:r>
              <a:rPr lang="en-US" dirty="0" smtClean="0"/>
              <a:t>1CNN*: Training 1 CNN, with an extra sixth convolutional layer over the last pooling layer to classify the entire </a:t>
            </a:r>
            <a:r>
              <a:rPr lang="en-US" dirty="0" err="1" smtClean="0"/>
              <a:t>ImageNet</a:t>
            </a:r>
            <a:r>
              <a:rPr lang="en-US" dirty="0" smtClean="0"/>
              <a:t> Fall 2011 release and then fine-tuning it on ILSVRC-2012. </a:t>
            </a:r>
          </a:p>
          <a:p>
            <a:pPr>
              <a:lnSpc>
                <a:spcPct val="120000"/>
              </a:lnSpc>
            </a:pPr>
            <a:r>
              <a:rPr lang="en-US" dirty="0" smtClean="0"/>
              <a:t>7CNN*: Averaging 5CNN  + two CNNs </a:t>
            </a:r>
            <a:r>
              <a:rPr lang="en-US" dirty="0" err="1" smtClean="0"/>
              <a:t>pretrained</a:t>
            </a:r>
            <a:r>
              <a:rPr lang="en-US" dirty="0" smtClean="0"/>
              <a:t> on Fall 2011 release.</a:t>
            </a:r>
            <a:endParaRPr lang="en-US" dirty="0"/>
          </a:p>
        </p:txBody>
      </p:sp>
      <p:pic>
        <p:nvPicPr>
          <p:cNvPr id="4" name="Picture 3"/>
          <p:cNvPicPr>
            <a:picLocks noChangeAspect="1"/>
          </p:cNvPicPr>
          <p:nvPr/>
        </p:nvPicPr>
        <p:blipFill>
          <a:blip r:embed="rId3"/>
          <a:stretch>
            <a:fillRect/>
          </a:stretch>
        </p:blipFill>
        <p:spPr>
          <a:xfrm>
            <a:off x="1522213" y="2978944"/>
            <a:ext cx="6103145" cy="3023186"/>
          </a:xfrm>
          <a:prstGeom prst="rect">
            <a:avLst/>
          </a:prstGeom>
        </p:spPr>
      </p:pic>
    </p:spTree>
    <p:extLst>
      <p:ext uri="{BB962C8B-B14F-4D97-AF65-F5344CB8AC3E}">
        <p14:creationId xmlns:p14="http://schemas.microsoft.com/office/powerpoint/2010/main" val="3830677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16794"/>
            <a:ext cx="7886700" cy="422348"/>
          </a:xfrm>
        </p:spPr>
        <p:txBody>
          <a:bodyPr>
            <a:normAutofit fontScale="90000"/>
          </a:bodyPr>
          <a:lstStyle/>
          <a:p>
            <a:r>
              <a:rPr lang="en-US" smtClean="0"/>
              <a:t>First Convolutional Layer</a:t>
            </a:r>
            <a:endParaRPr lang="en-US"/>
          </a:p>
        </p:txBody>
      </p:sp>
      <p:sp>
        <p:nvSpPr>
          <p:cNvPr id="3" name="Content Placeholder 2"/>
          <p:cNvSpPr>
            <a:spLocks noGrp="1"/>
          </p:cNvSpPr>
          <p:nvPr>
            <p:ph idx="1"/>
          </p:nvPr>
        </p:nvSpPr>
        <p:spPr>
          <a:xfrm>
            <a:off x="628650" y="4210916"/>
            <a:ext cx="7886700" cy="1467716"/>
          </a:xfrm>
        </p:spPr>
        <p:txBody>
          <a:bodyPr>
            <a:normAutofit fontScale="85000" lnSpcReduction="10000"/>
          </a:bodyPr>
          <a:lstStyle/>
          <a:p>
            <a:r>
              <a:rPr lang="en-US" dirty="0" smtClean="0"/>
              <a:t>96 convolutional kernels of size 11×11×3 learned by the first convolutional layer on the 224×224×3 input images</a:t>
            </a:r>
            <a:r>
              <a:rPr lang="en-US" smtClean="0"/>
              <a:t>. </a:t>
            </a:r>
          </a:p>
          <a:p>
            <a:r>
              <a:rPr lang="en-US" dirty="0" smtClean="0"/>
              <a:t>The top 48 kernels were learned on GPU1 while the bottom 48 kernels were learned on GPU2</a:t>
            </a:r>
            <a:endParaRPr lang="en-US" dirty="0"/>
          </a:p>
        </p:txBody>
      </p:sp>
      <p:pic>
        <p:nvPicPr>
          <p:cNvPr id="4" name="Picture 3"/>
          <p:cNvPicPr>
            <a:picLocks noChangeAspect="1"/>
          </p:cNvPicPr>
          <p:nvPr/>
        </p:nvPicPr>
        <p:blipFill>
          <a:blip r:embed="rId3"/>
          <a:stretch>
            <a:fillRect/>
          </a:stretch>
        </p:blipFill>
        <p:spPr>
          <a:xfrm>
            <a:off x="1195388" y="1439142"/>
            <a:ext cx="6753225" cy="2771775"/>
          </a:xfrm>
          <a:prstGeom prst="rect">
            <a:avLst/>
          </a:prstGeom>
        </p:spPr>
      </p:pic>
    </p:spTree>
    <p:extLst>
      <p:ext uri="{BB962C8B-B14F-4D97-AF65-F5344CB8AC3E}">
        <p14:creationId xmlns:p14="http://schemas.microsoft.com/office/powerpoint/2010/main" val="1213213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837" y="202090"/>
            <a:ext cx="7886700" cy="538565"/>
          </a:xfrm>
        </p:spPr>
        <p:txBody>
          <a:bodyPr>
            <a:normAutofit fontScale="90000"/>
          </a:bodyPr>
          <a:lstStyle/>
          <a:p>
            <a:r>
              <a:rPr lang="en-US" dirty="0" smtClean="0"/>
              <a:t>A bit of history:</a:t>
            </a:r>
            <a:endParaRPr lang="en-US" dirty="0"/>
          </a:p>
        </p:txBody>
      </p:sp>
      <p:sp>
        <p:nvSpPr>
          <p:cNvPr id="3" name="Content Placeholder 2"/>
          <p:cNvSpPr>
            <a:spLocks noGrp="1"/>
          </p:cNvSpPr>
          <p:nvPr>
            <p:ph idx="1"/>
          </p:nvPr>
        </p:nvSpPr>
        <p:spPr>
          <a:xfrm>
            <a:off x="628650" y="952207"/>
            <a:ext cx="7886700" cy="3263504"/>
          </a:xfrm>
        </p:spPr>
        <p:txBody>
          <a:bodyPr/>
          <a:lstStyle/>
          <a:p>
            <a:r>
              <a:rPr lang="en-US" dirty="0" smtClean="0"/>
              <a:t>Gradient-based learning applied to document recognition [</a:t>
            </a:r>
            <a:r>
              <a:rPr lang="en-US" dirty="0" err="1" smtClean="0"/>
              <a:t>LeCun</a:t>
            </a:r>
            <a:r>
              <a:rPr lang="en-US" dirty="0" smtClean="0"/>
              <a:t>, </a:t>
            </a:r>
            <a:r>
              <a:rPr lang="en-US" dirty="0" err="1" smtClean="0"/>
              <a:t>Bottou</a:t>
            </a:r>
            <a:r>
              <a:rPr lang="en-US" dirty="0" smtClean="0"/>
              <a:t>, </a:t>
            </a:r>
            <a:r>
              <a:rPr lang="en-US" dirty="0" err="1" smtClean="0"/>
              <a:t>Bengio</a:t>
            </a:r>
            <a:r>
              <a:rPr lang="en-US" dirty="0" smtClean="0"/>
              <a:t>, </a:t>
            </a:r>
            <a:r>
              <a:rPr lang="en-US" dirty="0" err="1" smtClean="0"/>
              <a:t>Haffner</a:t>
            </a:r>
            <a:r>
              <a:rPr lang="en-US" dirty="0" smtClean="0"/>
              <a:t> 1998]</a:t>
            </a:r>
          </a:p>
          <a:p>
            <a:r>
              <a:rPr lang="en-US" dirty="0" smtClean="0"/>
              <a:t>Three key ideas: Local Receptive Fields (Filters), Shared Weights, Sub-sampling(Pooling).</a:t>
            </a:r>
            <a:endParaRPr lang="en-US" dirty="0"/>
          </a:p>
        </p:txBody>
      </p:sp>
      <p:pic>
        <p:nvPicPr>
          <p:cNvPr id="4" name="Picture 3"/>
          <p:cNvPicPr>
            <a:picLocks noChangeAspect="1"/>
          </p:cNvPicPr>
          <p:nvPr/>
        </p:nvPicPr>
        <p:blipFill>
          <a:blip r:embed="rId3"/>
          <a:stretch>
            <a:fillRect/>
          </a:stretch>
        </p:blipFill>
        <p:spPr>
          <a:xfrm>
            <a:off x="0" y="3298591"/>
            <a:ext cx="9144000" cy="3011648"/>
          </a:xfrm>
          <a:prstGeom prst="rect">
            <a:avLst/>
          </a:prstGeom>
        </p:spPr>
      </p:pic>
      <p:sp>
        <p:nvSpPr>
          <p:cNvPr id="5" name="TextBox 4"/>
          <p:cNvSpPr txBox="1"/>
          <p:nvPr/>
        </p:nvSpPr>
        <p:spPr>
          <a:xfrm>
            <a:off x="2757595" y="6473565"/>
            <a:ext cx="2338461" cy="300082"/>
          </a:xfrm>
          <a:prstGeom prst="rect">
            <a:avLst/>
          </a:prstGeom>
          <a:noFill/>
        </p:spPr>
        <p:txBody>
          <a:bodyPr wrap="none" rtlCol="0">
            <a:spAutoFit/>
          </a:bodyPr>
          <a:lstStyle/>
          <a:p>
            <a:r>
              <a:rPr lang="en-US" sz="1350" dirty="0"/>
              <a:t>Slide Credits</a:t>
            </a:r>
            <a:r>
              <a:rPr lang="en-US" sz="1350" dirty="0" smtClean="0"/>
              <a:t>: </a:t>
            </a:r>
            <a:r>
              <a:rPr lang="en-US" sz="1350" dirty="0" err="1" smtClean="0"/>
              <a:t>Aarti</a:t>
            </a:r>
            <a:r>
              <a:rPr lang="en-US" sz="1350" dirty="0" smtClean="0"/>
              <a:t> Singh, CMU</a:t>
            </a:r>
            <a:endParaRPr lang="en-US" sz="1350" dirty="0"/>
          </a:p>
        </p:txBody>
      </p:sp>
    </p:spTree>
    <p:extLst>
      <p:ext uri="{BB962C8B-B14F-4D97-AF65-F5344CB8AC3E}">
        <p14:creationId xmlns:p14="http://schemas.microsoft.com/office/powerpoint/2010/main" val="14797668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5653"/>
            <a:ext cx="7886700" cy="536648"/>
          </a:xfrm>
        </p:spPr>
        <p:txBody>
          <a:bodyPr>
            <a:normAutofit fontScale="90000"/>
          </a:bodyPr>
          <a:lstStyle/>
          <a:p>
            <a:r>
              <a:rPr lang="en-US" dirty="0" smtClean="0"/>
              <a:t>Result: Image Similarity</a:t>
            </a:r>
            <a:endParaRPr lang="en-US" dirty="0"/>
          </a:p>
        </p:txBody>
      </p:sp>
      <p:sp>
        <p:nvSpPr>
          <p:cNvPr id="3" name="Content Placeholder 2"/>
          <p:cNvSpPr>
            <a:spLocks noGrp="1"/>
          </p:cNvSpPr>
          <p:nvPr>
            <p:ph idx="1"/>
          </p:nvPr>
        </p:nvSpPr>
        <p:spPr>
          <a:xfrm>
            <a:off x="628650" y="5882383"/>
            <a:ext cx="7886700" cy="766760"/>
          </a:xfrm>
        </p:spPr>
        <p:txBody>
          <a:bodyPr>
            <a:normAutofit fontScale="70000" lnSpcReduction="20000"/>
          </a:bodyPr>
          <a:lstStyle/>
          <a:p>
            <a:r>
              <a:rPr lang="en-US" dirty="0" smtClean="0"/>
              <a:t>six training images that produce feature vectors in the last hidden layer with the smallest Euclidean distance from the feature vector for the test image.</a:t>
            </a:r>
            <a:endParaRPr lang="en-US" dirty="0"/>
          </a:p>
        </p:txBody>
      </p:sp>
      <p:pic>
        <p:nvPicPr>
          <p:cNvPr id="4" name="Picture 3"/>
          <p:cNvPicPr>
            <a:picLocks noChangeAspect="1"/>
          </p:cNvPicPr>
          <p:nvPr/>
        </p:nvPicPr>
        <p:blipFill>
          <a:blip r:embed="rId3"/>
          <a:stretch>
            <a:fillRect/>
          </a:stretch>
        </p:blipFill>
        <p:spPr>
          <a:xfrm>
            <a:off x="1221645" y="1010774"/>
            <a:ext cx="6522979" cy="4644437"/>
          </a:xfrm>
          <a:prstGeom prst="rect">
            <a:avLst/>
          </a:prstGeom>
        </p:spPr>
      </p:pic>
    </p:spTree>
    <p:extLst>
      <p:ext uri="{BB962C8B-B14F-4D97-AF65-F5344CB8AC3E}">
        <p14:creationId xmlns:p14="http://schemas.microsoft.com/office/powerpoint/2010/main" val="1716623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CloudCV</a:t>
            </a:r>
            <a:r>
              <a:rPr lang="en-US" dirty="0" smtClean="0"/>
              <a:t> Demo</a:t>
            </a:r>
            <a:endParaRPr lang="en-US" dirty="0"/>
          </a:p>
        </p:txBody>
      </p:sp>
      <p:sp>
        <p:nvSpPr>
          <p:cNvPr id="4" name="TextBox 3"/>
          <p:cNvSpPr txBox="1"/>
          <p:nvPr/>
        </p:nvSpPr>
        <p:spPr>
          <a:xfrm>
            <a:off x="628650" y="1506023"/>
            <a:ext cx="2642775" cy="369332"/>
          </a:xfrm>
          <a:prstGeom prst="rect">
            <a:avLst/>
          </a:prstGeom>
          <a:noFill/>
        </p:spPr>
        <p:txBody>
          <a:bodyPr wrap="none" rtlCol="0">
            <a:spAutoFit/>
          </a:bodyPr>
          <a:lstStyle/>
          <a:p>
            <a:r>
              <a:rPr lang="en-US" dirty="0" smtClean="0">
                <a:hlinkClick r:id="rId2"/>
              </a:rPr>
              <a:t>http://</a:t>
            </a:r>
            <a:r>
              <a:rPr lang="en-US" dirty="0" err="1" smtClean="0">
                <a:hlinkClick r:id="rId2"/>
              </a:rPr>
              <a:t>cloudcv.org</a:t>
            </a:r>
            <a:r>
              <a:rPr lang="en-US" dirty="0" smtClean="0">
                <a:hlinkClick r:id="rId2"/>
              </a:rPr>
              <a:t>/classify</a:t>
            </a:r>
            <a:endParaRPr lang="en-US" dirty="0"/>
          </a:p>
        </p:txBody>
      </p:sp>
    </p:spTree>
    <p:extLst>
      <p:ext uri="{BB962C8B-B14F-4D97-AF65-F5344CB8AC3E}">
        <p14:creationId xmlns:p14="http://schemas.microsoft.com/office/powerpoint/2010/main" val="11339469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Scene Recognition – Another hallmark task for computer Vision</a:t>
            </a:r>
            <a:endParaRPr lang="en-US" dirty="0"/>
          </a:p>
        </p:txBody>
      </p:sp>
      <p:sp>
        <p:nvSpPr>
          <p:cNvPr id="3" name="Content Placeholder 2"/>
          <p:cNvSpPr>
            <a:spLocks noGrp="1"/>
          </p:cNvSpPr>
          <p:nvPr>
            <p:ph idx="1"/>
          </p:nvPr>
        </p:nvSpPr>
        <p:spPr/>
        <p:txBody>
          <a:bodyPr/>
          <a:lstStyle/>
          <a:p>
            <a:r>
              <a:rPr lang="en-US" dirty="0" smtClean="0"/>
              <a:t>Given an image, predict which place we are in</a:t>
            </a:r>
            <a:endParaRPr lang="en-US" dirty="0"/>
          </a:p>
        </p:txBody>
      </p:sp>
      <p:pic>
        <p:nvPicPr>
          <p:cNvPr id="4" name="Picture 3"/>
          <p:cNvPicPr>
            <a:picLocks noChangeAspect="1"/>
          </p:cNvPicPr>
          <p:nvPr/>
        </p:nvPicPr>
        <p:blipFill>
          <a:blip r:embed="rId3"/>
          <a:stretch>
            <a:fillRect/>
          </a:stretch>
        </p:blipFill>
        <p:spPr>
          <a:xfrm>
            <a:off x="145473" y="3014230"/>
            <a:ext cx="4247712" cy="2576945"/>
          </a:xfrm>
          <a:prstGeom prst="rect">
            <a:avLst/>
          </a:prstGeom>
        </p:spPr>
      </p:pic>
      <p:pic>
        <p:nvPicPr>
          <p:cNvPr id="5" name="Picture 4"/>
          <p:cNvPicPr>
            <a:picLocks noChangeAspect="1"/>
          </p:cNvPicPr>
          <p:nvPr/>
        </p:nvPicPr>
        <p:blipFill>
          <a:blip r:embed="rId4"/>
          <a:stretch>
            <a:fillRect/>
          </a:stretch>
        </p:blipFill>
        <p:spPr>
          <a:xfrm>
            <a:off x="4572001" y="3014230"/>
            <a:ext cx="4218128" cy="2576945"/>
          </a:xfrm>
          <a:prstGeom prst="rect">
            <a:avLst/>
          </a:prstGeom>
        </p:spPr>
      </p:pic>
      <p:sp>
        <p:nvSpPr>
          <p:cNvPr id="6" name="TextBox 5"/>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11457399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2785"/>
            <a:ext cx="7886700" cy="505475"/>
          </a:xfrm>
        </p:spPr>
        <p:txBody>
          <a:bodyPr>
            <a:normAutofit fontScale="90000"/>
          </a:bodyPr>
          <a:lstStyle/>
          <a:p>
            <a:r>
              <a:rPr lang="en-US" dirty="0" smtClean="0"/>
              <a:t>Places205 – Scene Centric Database </a:t>
            </a:r>
            <a:endParaRPr lang="en-US" dirty="0"/>
          </a:p>
        </p:txBody>
      </p:sp>
      <p:sp>
        <p:nvSpPr>
          <p:cNvPr id="3" name="Content Placeholder 2"/>
          <p:cNvSpPr>
            <a:spLocks noGrp="1"/>
          </p:cNvSpPr>
          <p:nvPr>
            <p:ph idx="1"/>
          </p:nvPr>
        </p:nvSpPr>
        <p:spPr>
          <a:xfrm>
            <a:off x="504239" y="825599"/>
            <a:ext cx="8135522" cy="3757352"/>
          </a:xfrm>
        </p:spPr>
        <p:txBody>
          <a:bodyPr>
            <a:normAutofit/>
          </a:bodyPr>
          <a:lstStyle/>
          <a:p>
            <a:r>
              <a:rPr lang="en-US" dirty="0" smtClean="0"/>
              <a:t>To learn deep features for scene recognition, we require a scene-centric database as big as </a:t>
            </a:r>
            <a:r>
              <a:rPr lang="en-US" dirty="0" err="1" smtClean="0"/>
              <a:t>ImageNet</a:t>
            </a:r>
            <a:r>
              <a:rPr lang="en-US" dirty="0" smtClean="0"/>
              <a:t>. </a:t>
            </a:r>
          </a:p>
          <a:p>
            <a:r>
              <a:rPr lang="en-US" dirty="0" smtClean="0">
                <a:solidFill>
                  <a:schemeClr val="accent5"/>
                </a:solidFill>
              </a:rPr>
              <a:t>Places205 contains 205 categories, </a:t>
            </a:r>
            <a:r>
              <a:rPr lang="en-US" dirty="0">
                <a:solidFill>
                  <a:schemeClr val="accent5"/>
                </a:solidFill>
              </a:rPr>
              <a:t>2,448,873 </a:t>
            </a:r>
            <a:r>
              <a:rPr lang="en-US" dirty="0" smtClean="0">
                <a:solidFill>
                  <a:schemeClr val="accent5"/>
                </a:solidFill>
              </a:rPr>
              <a:t>images</a:t>
            </a:r>
          </a:p>
          <a:p>
            <a:r>
              <a:rPr lang="en-US" dirty="0" smtClean="0">
                <a:solidFill>
                  <a:schemeClr val="accent5"/>
                </a:solidFill>
              </a:rPr>
              <a:t>Each category contains </a:t>
            </a:r>
            <a:r>
              <a:rPr lang="en-US" dirty="0" err="1" smtClean="0">
                <a:solidFill>
                  <a:schemeClr val="accent5"/>
                </a:solidFill>
              </a:rPr>
              <a:t>atleast</a:t>
            </a:r>
            <a:r>
              <a:rPr lang="en-US" dirty="0" smtClean="0">
                <a:solidFill>
                  <a:schemeClr val="accent5"/>
                </a:solidFill>
              </a:rPr>
              <a:t> 5000 images.</a:t>
            </a:r>
          </a:p>
          <a:p>
            <a:endParaRPr lang="en-US" dirty="0" smtClean="0">
              <a:solidFill>
                <a:schemeClr val="accent5"/>
              </a:solidFill>
            </a:endParaRPr>
          </a:p>
        </p:txBody>
      </p:sp>
      <p:pic>
        <p:nvPicPr>
          <p:cNvPr id="4" name="Picture 3"/>
          <p:cNvPicPr>
            <a:picLocks noChangeAspect="1"/>
          </p:cNvPicPr>
          <p:nvPr/>
        </p:nvPicPr>
        <p:blipFill rotWithShape="1">
          <a:blip r:embed="rId2"/>
          <a:srcRect r="49750"/>
          <a:stretch/>
        </p:blipFill>
        <p:spPr>
          <a:xfrm>
            <a:off x="4264570" y="2864616"/>
            <a:ext cx="4879430" cy="3491347"/>
          </a:xfrm>
          <a:prstGeom prst="rect">
            <a:avLst/>
          </a:prstGeom>
        </p:spPr>
      </p:pic>
      <p:sp>
        <p:nvSpPr>
          <p:cNvPr id="5" name="TextBox 4"/>
          <p:cNvSpPr txBox="1"/>
          <p:nvPr/>
        </p:nvSpPr>
        <p:spPr>
          <a:xfrm>
            <a:off x="504239" y="2917284"/>
            <a:ext cx="3603527" cy="3046988"/>
          </a:xfrm>
          <a:prstGeom prst="rect">
            <a:avLst/>
          </a:prstGeom>
          <a:noFill/>
        </p:spPr>
        <p:txBody>
          <a:bodyPr wrap="square" rtlCol="0">
            <a:spAutoFit/>
          </a:bodyPr>
          <a:lstStyle/>
          <a:p>
            <a:r>
              <a:rPr lang="en-US" sz="2400" dirty="0" smtClean="0"/>
              <a:t>Past Datasets:</a:t>
            </a:r>
          </a:p>
          <a:p>
            <a:pPr marL="342900" indent="-342900">
              <a:buFont typeface="Arial" charset="0"/>
              <a:buChar char="•"/>
            </a:pPr>
            <a:r>
              <a:rPr lang="en-US" sz="2400" dirty="0" smtClean="0"/>
              <a:t>SUN397: 397 scene categories, </a:t>
            </a:r>
            <a:r>
              <a:rPr lang="en-US" sz="2400" dirty="0" err="1" smtClean="0"/>
              <a:t>atleast</a:t>
            </a:r>
            <a:r>
              <a:rPr lang="en-US" sz="2400" dirty="0" smtClean="0"/>
              <a:t> 100 images each, total 108,754 images.</a:t>
            </a:r>
          </a:p>
          <a:p>
            <a:pPr marL="342900" indent="-342900">
              <a:buFont typeface="Arial" charset="0"/>
              <a:buChar char="•"/>
            </a:pPr>
            <a:r>
              <a:rPr lang="en-US" sz="2400" dirty="0" smtClean="0"/>
              <a:t>Indoor67: 67 categories, 15620 images.</a:t>
            </a:r>
          </a:p>
          <a:p>
            <a:pPr marL="342900" indent="-342900">
              <a:buFont typeface="Arial" charset="0"/>
              <a:buChar char="•"/>
            </a:pPr>
            <a:endParaRPr lang="en-US" sz="2400" dirty="0"/>
          </a:p>
        </p:txBody>
      </p:sp>
      <p:sp>
        <p:nvSpPr>
          <p:cNvPr id="6" name="TextBox 5"/>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15234757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9147"/>
            <a:ext cx="7886700" cy="526256"/>
          </a:xfrm>
        </p:spPr>
        <p:txBody>
          <a:bodyPr>
            <a:normAutofit fontScale="90000"/>
          </a:bodyPr>
          <a:lstStyle/>
          <a:p>
            <a:r>
              <a:rPr lang="en-US" dirty="0" smtClean="0"/>
              <a:t>Training CNN for Scene Recognition</a:t>
            </a:r>
            <a:endParaRPr lang="en-US" dirty="0"/>
          </a:p>
        </p:txBody>
      </p:sp>
      <p:sp>
        <p:nvSpPr>
          <p:cNvPr id="3" name="Content Placeholder 2"/>
          <p:cNvSpPr>
            <a:spLocks noGrp="1"/>
          </p:cNvSpPr>
          <p:nvPr>
            <p:ph idx="1"/>
          </p:nvPr>
        </p:nvSpPr>
        <p:spPr>
          <a:xfrm>
            <a:off x="627330" y="987712"/>
            <a:ext cx="7886700" cy="2290060"/>
          </a:xfrm>
        </p:spPr>
        <p:txBody>
          <a:bodyPr>
            <a:normAutofit fontScale="85000" lnSpcReduction="20000"/>
          </a:bodyPr>
          <a:lstStyle/>
          <a:p>
            <a:r>
              <a:rPr lang="en-US" dirty="0" smtClean="0"/>
              <a:t>Training Set: Places205, 2.5M images for 205 categories</a:t>
            </a:r>
          </a:p>
          <a:p>
            <a:r>
              <a:rPr lang="en-US" dirty="0" smtClean="0"/>
              <a:t>Validation Set: 100 images for every category. 20,500 total.</a:t>
            </a:r>
          </a:p>
          <a:p>
            <a:r>
              <a:rPr lang="en-US" dirty="0" smtClean="0"/>
              <a:t>Test Set: 200 images for every category. 41,000 total.</a:t>
            </a:r>
          </a:p>
          <a:p>
            <a:r>
              <a:rPr lang="en-US" dirty="0" smtClean="0"/>
              <a:t>Places CNN: Similar to </a:t>
            </a:r>
            <a:r>
              <a:rPr lang="en-US" dirty="0" err="1" smtClean="0"/>
              <a:t>Caffe</a:t>
            </a:r>
            <a:r>
              <a:rPr lang="en-US" dirty="0" smtClean="0"/>
              <a:t> Reference Net.</a:t>
            </a:r>
          </a:p>
          <a:p>
            <a:r>
              <a:rPr lang="en-US" dirty="0" smtClean="0"/>
              <a:t>Took about 6 days to finish 30,000 iterations on a single Tesla K40.</a:t>
            </a:r>
          </a:p>
          <a:p>
            <a:pPr lvl="1"/>
            <a:endParaRPr lang="en-US" dirty="0"/>
          </a:p>
        </p:txBody>
      </p:sp>
      <p:pic>
        <p:nvPicPr>
          <p:cNvPr id="4" name="Picture 3"/>
          <p:cNvPicPr>
            <a:picLocks noChangeAspect="1"/>
          </p:cNvPicPr>
          <p:nvPr/>
        </p:nvPicPr>
        <p:blipFill>
          <a:blip r:embed="rId2"/>
          <a:stretch>
            <a:fillRect/>
          </a:stretch>
        </p:blipFill>
        <p:spPr>
          <a:xfrm>
            <a:off x="236511" y="3400464"/>
            <a:ext cx="8668338" cy="3038386"/>
          </a:xfrm>
          <a:prstGeom prst="rect">
            <a:avLst/>
          </a:prstGeom>
        </p:spPr>
      </p:pic>
      <p:sp>
        <p:nvSpPr>
          <p:cNvPr id="5" name="TextBox 4"/>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20827390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825" y="287807"/>
            <a:ext cx="7886700" cy="505475"/>
          </a:xfrm>
        </p:spPr>
        <p:txBody>
          <a:bodyPr>
            <a:normAutofit fontScale="90000"/>
          </a:bodyPr>
          <a:lstStyle/>
          <a:p>
            <a:r>
              <a:rPr lang="en-US" dirty="0" smtClean="0"/>
              <a:t>Experiments </a:t>
            </a:r>
            <a:r>
              <a:rPr lang="en-US" smtClean="0"/>
              <a:t>and Results</a:t>
            </a:r>
            <a:endParaRPr lang="en-US"/>
          </a:p>
        </p:txBody>
      </p:sp>
      <p:sp>
        <p:nvSpPr>
          <p:cNvPr id="3" name="Content Placeholder 2"/>
          <p:cNvSpPr>
            <a:spLocks noGrp="1"/>
          </p:cNvSpPr>
          <p:nvPr>
            <p:ph idx="1"/>
          </p:nvPr>
        </p:nvSpPr>
        <p:spPr>
          <a:xfrm>
            <a:off x="504825" y="2257424"/>
            <a:ext cx="7886700" cy="2672303"/>
          </a:xfrm>
        </p:spPr>
        <p:txBody>
          <a:bodyPr/>
          <a:lstStyle/>
          <a:p>
            <a:r>
              <a:rPr lang="en-US" dirty="0" smtClean="0"/>
              <a:t>Top-5 error for Places 205 and SUN 205 test set is 18.9% and 8.1% respectively</a:t>
            </a:r>
            <a:endParaRPr lang="en-US" dirty="0"/>
          </a:p>
        </p:txBody>
      </p:sp>
      <p:pic>
        <p:nvPicPr>
          <p:cNvPr id="4" name="Picture 3"/>
          <p:cNvPicPr>
            <a:picLocks noChangeAspect="1"/>
          </p:cNvPicPr>
          <p:nvPr/>
        </p:nvPicPr>
        <p:blipFill>
          <a:blip r:embed="rId3"/>
          <a:stretch>
            <a:fillRect/>
          </a:stretch>
        </p:blipFill>
        <p:spPr>
          <a:xfrm>
            <a:off x="447675" y="934803"/>
            <a:ext cx="8134350" cy="1181100"/>
          </a:xfrm>
          <a:prstGeom prst="rect">
            <a:avLst/>
          </a:prstGeom>
        </p:spPr>
      </p:pic>
      <p:pic>
        <p:nvPicPr>
          <p:cNvPr id="5" name="Picture 4"/>
          <p:cNvPicPr>
            <a:picLocks noChangeAspect="1"/>
          </p:cNvPicPr>
          <p:nvPr/>
        </p:nvPicPr>
        <p:blipFill>
          <a:blip r:embed="rId4"/>
          <a:stretch>
            <a:fillRect/>
          </a:stretch>
        </p:blipFill>
        <p:spPr>
          <a:xfrm>
            <a:off x="0" y="3438525"/>
            <a:ext cx="9029700" cy="2562225"/>
          </a:xfrm>
          <a:prstGeom prst="rect">
            <a:avLst/>
          </a:prstGeom>
        </p:spPr>
      </p:pic>
    </p:spTree>
    <p:extLst>
      <p:ext uri="{BB962C8B-B14F-4D97-AF65-F5344CB8AC3E}">
        <p14:creationId xmlns:p14="http://schemas.microsoft.com/office/powerpoint/2010/main" val="12000629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176" y="385507"/>
            <a:ext cx="7886700" cy="495083"/>
          </a:xfrm>
        </p:spPr>
        <p:txBody>
          <a:bodyPr>
            <a:normAutofit fontScale="90000"/>
          </a:bodyPr>
          <a:lstStyle/>
          <a:p>
            <a:r>
              <a:rPr lang="en-US" dirty="0" smtClean="0"/>
              <a:t>Experiments and Results</a:t>
            </a:r>
            <a:endParaRPr lang="en-US" dirty="0"/>
          </a:p>
        </p:txBody>
      </p:sp>
      <p:pic>
        <p:nvPicPr>
          <p:cNvPr id="4" name="Content Placeholder 3"/>
          <p:cNvPicPr>
            <a:picLocks noGrp="1" noChangeAspect="1"/>
          </p:cNvPicPr>
          <p:nvPr>
            <p:ph idx="1"/>
          </p:nvPr>
        </p:nvPicPr>
        <p:blipFill>
          <a:blip r:embed="rId3"/>
          <a:stretch>
            <a:fillRect/>
          </a:stretch>
        </p:blipFill>
        <p:spPr>
          <a:xfrm>
            <a:off x="358487" y="1847739"/>
            <a:ext cx="3932959" cy="3973033"/>
          </a:xfrm>
          <a:prstGeom prst="rect">
            <a:avLst/>
          </a:prstGeom>
        </p:spPr>
      </p:pic>
      <p:pic>
        <p:nvPicPr>
          <p:cNvPr id="5" name="Picture 4"/>
          <p:cNvPicPr>
            <a:picLocks noChangeAspect="1"/>
          </p:cNvPicPr>
          <p:nvPr/>
        </p:nvPicPr>
        <p:blipFill>
          <a:blip r:embed="rId4"/>
          <a:stretch>
            <a:fillRect/>
          </a:stretch>
        </p:blipFill>
        <p:spPr>
          <a:xfrm>
            <a:off x="4134277" y="1847739"/>
            <a:ext cx="4626863" cy="3981388"/>
          </a:xfrm>
          <a:prstGeom prst="rect">
            <a:avLst/>
          </a:prstGeom>
        </p:spPr>
      </p:pic>
    </p:spTree>
    <p:extLst>
      <p:ext uri="{BB962C8B-B14F-4D97-AF65-F5344CB8AC3E}">
        <p14:creationId xmlns:p14="http://schemas.microsoft.com/office/powerpoint/2010/main" val="8636266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754" y="437621"/>
            <a:ext cx="8128489" cy="526256"/>
          </a:xfrm>
        </p:spPr>
        <p:txBody>
          <a:bodyPr>
            <a:normAutofit fontScale="90000"/>
          </a:bodyPr>
          <a:lstStyle/>
          <a:p>
            <a:r>
              <a:rPr lang="en-US" dirty="0" smtClean="0"/>
              <a:t>Object Detectors emerge in CNN trained for Scenes</a:t>
            </a:r>
            <a:endParaRPr lang="en-US" dirty="0"/>
          </a:p>
        </p:txBody>
      </p:sp>
      <p:sp>
        <p:nvSpPr>
          <p:cNvPr id="3" name="Content Placeholder 2"/>
          <p:cNvSpPr>
            <a:spLocks noGrp="1"/>
          </p:cNvSpPr>
          <p:nvPr>
            <p:ph idx="1"/>
          </p:nvPr>
        </p:nvSpPr>
        <p:spPr>
          <a:xfrm>
            <a:off x="507754" y="1442821"/>
            <a:ext cx="7886700" cy="1976654"/>
          </a:xfrm>
        </p:spPr>
        <p:txBody>
          <a:bodyPr/>
          <a:lstStyle/>
          <a:p>
            <a:pPr marL="457200" lvl="1" indent="0">
              <a:buNone/>
            </a:pPr>
            <a:r>
              <a:rPr lang="en-US" dirty="0" smtClean="0"/>
              <a:t>This paper shows that object detectors emerge inside a CNN trained for scene classification, </a:t>
            </a:r>
            <a:r>
              <a:rPr lang="en-US" dirty="0" smtClean="0">
                <a:solidFill>
                  <a:schemeClr val="accent5"/>
                </a:solidFill>
              </a:rPr>
              <a:t>without any object supervision</a:t>
            </a:r>
            <a:endParaRPr lang="en-US" dirty="0">
              <a:solidFill>
                <a:schemeClr val="accent5"/>
              </a:solidFill>
            </a:endParaRPr>
          </a:p>
        </p:txBody>
      </p:sp>
      <p:pic>
        <p:nvPicPr>
          <p:cNvPr id="5" name="Picture 4"/>
          <p:cNvPicPr>
            <a:picLocks noChangeAspect="1"/>
          </p:cNvPicPr>
          <p:nvPr/>
        </p:nvPicPr>
        <p:blipFill>
          <a:blip r:embed="rId3"/>
          <a:stretch>
            <a:fillRect/>
          </a:stretch>
        </p:blipFill>
        <p:spPr>
          <a:xfrm>
            <a:off x="903041" y="3011511"/>
            <a:ext cx="7096125" cy="3438525"/>
          </a:xfrm>
          <a:prstGeom prst="rect">
            <a:avLst/>
          </a:prstGeom>
        </p:spPr>
      </p:pic>
      <p:sp>
        <p:nvSpPr>
          <p:cNvPr id="6" name="TextBox 5"/>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717994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973" y="245692"/>
            <a:ext cx="7886700" cy="601869"/>
          </a:xfrm>
        </p:spPr>
        <p:txBody>
          <a:bodyPr>
            <a:normAutofit fontScale="90000"/>
          </a:bodyPr>
          <a:lstStyle/>
          <a:p>
            <a:r>
              <a:rPr lang="en-US" smtClean="0"/>
              <a:t>Uncovering </a:t>
            </a:r>
            <a:r>
              <a:rPr lang="en-US" dirty="0" smtClean="0"/>
              <a:t>the </a:t>
            </a:r>
            <a:r>
              <a:rPr lang="en-US" smtClean="0"/>
              <a:t>CNN representation</a:t>
            </a:r>
            <a:endParaRPr lang="en-US"/>
          </a:p>
        </p:txBody>
      </p:sp>
      <p:sp>
        <p:nvSpPr>
          <p:cNvPr id="3" name="Content Placeholder 2"/>
          <p:cNvSpPr>
            <a:spLocks noGrp="1"/>
          </p:cNvSpPr>
          <p:nvPr>
            <p:ph idx="1"/>
          </p:nvPr>
        </p:nvSpPr>
        <p:spPr>
          <a:xfrm>
            <a:off x="600514" y="5159993"/>
            <a:ext cx="7886700" cy="1017524"/>
          </a:xfrm>
        </p:spPr>
        <p:txBody>
          <a:bodyPr/>
          <a:lstStyle/>
          <a:p>
            <a:r>
              <a:rPr lang="en-US" dirty="0" smtClean="0"/>
              <a:t>Remove segments iteratively, until misclassification.</a:t>
            </a:r>
          </a:p>
          <a:p>
            <a:r>
              <a:rPr lang="en-US" dirty="0" smtClean="0"/>
              <a:t>Some objects are crucial for recognizing scenes. </a:t>
            </a:r>
            <a:endParaRPr lang="en-US" dirty="0"/>
          </a:p>
        </p:txBody>
      </p:sp>
      <p:pic>
        <p:nvPicPr>
          <p:cNvPr id="5" name="Picture 4"/>
          <p:cNvPicPr>
            <a:picLocks noChangeAspect="1"/>
          </p:cNvPicPr>
          <p:nvPr/>
        </p:nvPicPr>
        <p:blipFill>
          <a:blip r:embed="rId3"/>
          <a:stretch>
            <a:fillRect/>
          </a:stretch>
        </p:blipFill>
        <p:spPr>
          <a:xfrm>
            <a:off x="765809" y="973308"/>
            <a:ext cx="7608863" cy="3842572"/>
          </a:xfrm>
          <a:prstGeom prst="rect">
            <a:avLst/>
          </a:prstGeom>
        </p:spPr>
      </p:pic>
      <p:sp>
        <p:nvSpPr>
          <p:cNvPr id="6" name="TextBox 5"/>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11704537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537"/>
            <a:ext cx="7886700" cy="672484"/>
          </a:xfrm>
        </p:spPr>
        <p:txBody>
          <a:bodyPr>
            <a:normAutofit fontScale="90000"/>
          </a:bodyPr>
          <a:lstStyle/>
          <a:p>
            <a:r>
              <a:rPr lang="en-US" dirty="0" smtClean="0"/>
              <a:t>Estimating the receptive field</a:t>
            </a:r>
            <a:endParaRPr lang="en-US" dirty="0"/>
          </a:p>
        </p:txBody>
      </p:sp>
      <p:sp>
        <p:nvSpPr>
          <p:cNvPr id="7" name="Content Placeholder 6"/>
          <p:cNvSpPr>
            <a:spLocks noGrp="1"/>
          </p:cNvSpPr>
          <p:nvPr>
            <p:ph idx="1"/>
          </p:nvPr>
        </p:nvSpPr>
        <p:spPr/>
        <p:txBody>
          <a:bodyPr/>
          <a:lstStyle/>
          <a:p>
            <a:endParaRPr lang="en-US"/>
          </a:p>
        </p:txBody>
      </p:sp>
      <p:pic>
        <p:nvPicPr>
          <p:cNvPr id="8" name="Picture 7"/>
          <p:cNvPicPr>
            <a:picLocks noChangeAspect="1"/>
          </p:cNvPicPr>
          <p:nvPr/>
        </p:nvPicPr>
        <p:blipFill>
          <a:blip r:embed="rId3"/>
          <a:stretch>
            <a:fillRect/>
          </a:stretch>
        </p:blipFill>
        <p:spPr>
          <a:xfrm>
            <a:off x="628649" y="1142561"/>
            <a:ext cx="8204211" cy="5034402"/>
          </a:xfrm>
          <a:prstGeom prst="rect">
            <a:avLst/>
          </a:prstGeom>
        </p:spPr>
      </p:pic>
      <p:sp>
        <p:nvSpPr>
          <p:cNvPr id="9" name="TextBox 8"/>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1381934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9236"/>
            <a:ext cx="7886700" cy="517464"/>
          </a:xfrm>
        </p:spPr>
        <p:txBody>
          <a:bodyPr>
            <a:normAutofit fontScale="90000"/>
          </a:bodyPr>
          <a:lstStyle/>
          <a:p>
            <a:r>
              <a:rPr lang="en-US" dirty="0" err="1" smtClean="0"/>
              <a:t>LeNet</a:t>
            </a:r>
            <a:r>
              <a:rPr lang="en-US" dirty="0" smtClean="0"/>
              <a:t> 5, Overview</a:t>
            </a:r>
            <a:endParaRPr lang="en-US" dirty="0"/>
          </a:p>
        </p:txBody>
      </p:sp>
      <p:sp>
        <p:nvSpPr>
          <p:cNvPr id="3" name="Content Placeholder 2"/>
          <p:cNvSpPr>
            <a:spLocks noGrp="1"/>
          </p:cNvSpPr>
          <p:nvPr>
            <p:ph idx="1"/>
          </p:nvPr>
        </p:nvSpPr>
        <p:spPr>
          <a:xfrm>
            <a:off x="628650" y="3858219"/>
            <a:ext cx="7886700" cy="2514445"/>
          </a:xfrm>
        </p:spPr>
        <p:txBody>
          <a:bodyPr>
            <a:normAutofit fontScale="77500" lnSpcReduction="20000"/>
          </a:bodyPr>
          <a:lstStyle/>
          <a:p>
            <a:pPr>
              <a:lnSpc>
                <a:spcPct val="120000"/>
              </a:lnSpc>
            </a:pPr>
            <a:r>
              <a:rPr lang="en-US" dirty="0" smtClean="0"/>
              <a:t>Input: 32x32 pixel image. </a:t>
            </a:r>
          </a:p>
          <a:p>
            <a:pPr>
              <a:lnSpc>
                <a:spcPct val="120000"/>
              </a:lnSpc>
            </a:pPr>
            <a:r>
              <a:rPr lang="en-US" dirty="0" smtClean="0"/>
              <a:t>Largest character is 20x20 (All important info should be in the center of the receptive field of the highest level feature detectors)  </a:t>
            </a:r>
          </a:p>
          <a:p>
            <a:pPr>
              <a:lnSpc>
                <a:spcPct val="120000"/>
              </a:lnSpc>
            </a:pPr>
            <a:r>
              <a:rPr lang="en-US" dirty="0" smtClean="0"/>
              <a:t>Black and White pixel values are normalized: E.g. White = -0.1, Black =1.175 (Mean of pixels = 0, </a:t>
            </a:r>
            <a:r>
              <a:rPr lang="en-US" dirty="0" err="1" smtClean="0"/>
              <a:t>Std</a:t>
            </a:r>
            <a:r>
              <a:rPr lang="en-US" dirty="0" smtClean="0"/>
              <a:t> of pixels =1)</a:t>
            </a:r>
            <a:endParaRPr lang="en-US" dirty="0"/>
          </a:p>
        </p:txBody>
      </p:sp>
      <p:pic>
        <p:nvPicPr>
          <p:cNvPr id="4" name="Picture 3"/>
          <p:cNvPicPr>
            <a:picLocks noChangeAspect="1"/>
          </p:cNvPicPr>
          <p:nvPr/>
        </p:nvPicPr>
        <p:blipFill>
          <a:blip r:embed="rId3"/>
          <a:stretch>
            <a:fillRect/>
          </a:stretch>
        </p:blipFill>
        <p:spPr>
          <a:xfrm>
            <a:off x="956603" y="846700"/>
            <a:ext cx="7765664" cy="2557682"/>
          </a:xfrm>
          <a:prstGeom prst="rect">
            <a:avLst/>
          </a:prstGeom>
        </p:spPr>
      </p:pic>
      <p:sp>
        <p:nvSpPr>
          <p:cNvPr id="5" name="TextBox 4"/>
          <p:cNvSpPr txBox="1"/>
          <p:nvPr/>
        </p:nvSpPr>
        <p:spPr>
          <a:xfrm>
            <a:off x="2757595" y="6473565"/>
            <a:ext cx="2338461" cy="300082"/>
          </a:xfrm>
          <a:prstGeom prst="rect">
            <a:avLst/>
          </a:prstGeom>
          <a:noFill/>
        </p:spPr>
        <p:txBody>
          <a:bodyPr wrap="none" rtlCol="0">
            <a:spAutoFit/>
          </a:bodyPr>
          <a:lstStyle/>
          <a:p>
            <a:r>
              <a:rPr lang="en-US" sz="1350" dirty="0"/>
              <a:t>Slide Credits</a:t>
            </a:r>
            <a:r>
              <a:rPr lang="en-US" sz="1350" dirty="0" smtClean="0"/>
              <a:t>: </a:t>
            </a:r>
            <a:r>
              <a:rPr lang="en-US" sz="1350" dirty="0" err="1" smtClean="0"/>
              <a:t>Aarti</a:t>
            </a:r>
            <a:r>
              <a:rPr lang="en-US" sz="1350" dirty="0" smtClean="0"/>
              <a:t> Singh, CMU</a:t>
            </a:r>
            <a:endParaRPr lang="en-US" sz="1350" dirty="0"/>
          </a:p>
        </p:txBody>
      </p:sp>
    </p:spTree>
    <p:extLst>
      <p:ext uri="{BB962C8B-B14F-4D97-AF65-F5344CB8AC3E}">
        <p14:creationId xmlns:p14="http://schemas.microsoft.com/office/powerpoint/2010/main" val="6467858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13" y="238516"/>
            <a:ext cx="8764172" cy="830629"/>
          </a:xfrm>
        </p:spPr>
        <p:txBody>
          <a:bodyPr/>
          <a:lstStyle/>
          <a:p>
            <a:r>
              <a:rPr lang="en-US" dirty="0" smtClean="0"/>
              <a:t>Annotating the semantics of the units.</a:t>
            </a:r>
            <a:endParaRPr lang="en-US" dirty="0"/>
          </a:p>
        </p:txBody>
      </p:sp>
      <p:pic>
        <p:nvPicPr>
          <p:cNvPr id="4" name="Content Placeholder 3"/>
          <p:cNvPicPr>
            <a:picLocks noGrp="1" noChangeAspect="1"/>
          </p:cNvPicPr>
          <p:nvPr>
            <p:ph idx="1"/>
          </p:nvPr>
        </p:nvPicPr>
        <p:blipFill>
          <a:blip r:embed="rId3"/>
          <a:stretch>
            <a:fillRect/>
          </a:stretch>
        </p:blipFill>
        <p:spPr>
          <a:xfrm>
            <a:off x="0" y="1732964"/>
            <a:ext cx="9060147" cy="3289202"/>
          </a:xfrm>
          <a:prstGeom prst="rect">
            <a:avLst/>
          </a:prstGeom>
        </p:spPr>
      </p:pic>
      <p:sp>
        <p:nvSpPr>
          <p:cNvPr id="5" name="TextBox 4"/>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10509538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48" y="238273"/>
            <a:ext cx="7886700" cy="728003"/>
          </a:xfrm>
        </p:spPr>
        <p:txBody>
          <a:bodyPr/>
          <a:lstStyle/>
          <a:p>
            <a:r>
              <a:rPr lang="en-US" dirty="0" smtClean="0"/>
              <a:t>Annotating the semantics of unit.</a:t>
            </a:r>
            <a:endParaRPr lang="en-US" dirty="0"/>
          </a:p>
        </p:txBody>
      </p:sp>
      <p:pic>
        <p:nvPicPr>
          <p:cNvPr id="4" name="Content Placeholder 3"/>
          <p:cNvPicPr>
            <a:picLocks noGrp="1" noChangeAspect="1"/>
          </p:cNvPicPr>
          <p:nvPr>
            <p:ph idx="1"/>
          </p:nvPr>
        </p:nvPicPr>
        <p:blipFill>
          <a:blip r:embed="rId3"/>
          <a:stretch>
            <a:fillRect/>
          </a:stretch>
        </p:blipFill>
        <p:spPr>
          <a:xfrm>
            <a:off x="375699" y="966276"/>
            <a:ext cx="8622207" cy="4632666"/>
          </a:xfrm>
          <a:prstGeom prst="rect">
            <a:avLst/>
          </a:prstGeom>
        </p:spPr>
      </p:pic>
      <p:sp>
        <p:nvSpPr>
          <p:cNvPr id="5" name="TextBox 4"/>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4238502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3149"/>
            <a:ext cx="7886700" cy="728003"/>
          </a:xfrm>
        </p:spPr>
        <p:txBody>
          <a:bodyPr/>
          <a:lstStyle/>
          <a:p>
            <a:r>
              <a:rPr lang="en-US" dirty="0" smtClean="0"/>
              <a:t>Annotating the semantics of unit.</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291025" y="911151"/>
            <a:ext cx="8607897" cy="5265811"/>
          </a:xfrm>
          <a:prstGeom prst="rect">
            <a:avLst/>
          </a:prstGeom>
        </p:spPr>
      </p:pic>
      <p:sp>
        <p:nvSpPr>
          <p:cNvPr id="6" name="TextBox 5"/>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5452753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871" y="252340"/>
            <a:ext cx="7886700" cy="728003"/>
          </a:xfrm>
        </p:spPr>
        <p:txBody>
          <a:bodyPr/>
          <a:lstStyle/>
          <a:p>
            <a:r>
              <a:rPr lang="en-US" dirty="0" smtClean="0"/>
              <a:t>Annotating the semantics of unit.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940252"/>
            <a:ext cx="9144000" cy="4122084"/>
          </a:xfrm>
          <a:prstGeom prst="rect">
            <a:avLst/>
          </a:prstGeom>
        </p:spPr>
      </p:pic>
      <p:sp>
        <p:nvSpPr>
          <p:cNvPr id="7" name="TextBox 6"/>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14902149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74" y="364882"/>
            <a:ext cx="7886700" cy="728003"/>
          </a:xfrm>
        </p:spPr>
        <p:txBody>
          <a:bodyPr/>
          <a:lstStyle/>
          <a:p>
            <a:r>
              <a:rPr lang="en-US" dirty="0" smtClean="0"/>
              <a:t>Annotating the semantics of unit.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825625"/>
            <a:ext cx="9144000" cy="4122084"/>
          </a:xfrm>
          <a:prstGeom prst="rect">
            <a:avLst/>
          </a:prstGeom>
        </p:spPr>
      </p:pic>
      <p:sp>
        <p:nvSpPr>
          <p:cNvPr id="6" name="TextBox 5"/>
          <p:cNvSpPr txBox="1"/>
          <p:nvPr/>
        </p:nvSpPr>
        <p:spPr>
          <a:xfrm>
            <a:off x="375374" y="4926369"/>
            <a:ext cx="8318402" cy="507831"/>
          </a:xfrm>
          <a:prstGeom prst="rect">
            <a:avLst/>
          </a:prstGeom>
          <a:solidFill>
            <a:schemeClr val="accent1"/>
          </a:solidFill>
          <a:effectLst>
            <a:outerShdw blurRad="50800" dist="50800" dir="5400000" algn="ctr" rotWithShape="0">
              <a:srgbClr val="000000"/>
            </a:outerShdw>
          </a:effectLst>
        </p:spPr>
        <p:txBody>
          <a:bodyPr wrap="square" rtlCol="0">
            <a:spAutoFit/>
          </a:bodyPr>
          <a:lstStyle/>
          <a:p>
            <a:r>
              <a:rPr lang="en-US" sz="2700" b="1" dirty="0">
                <a:solidFill>
                  <a:schemeClr val="bg1"/>
                </a:solidFill>
              </a:rPr>
              <a:t>Object Detectors appear without any object supervision!</a:t>
            </a:r>
          </a:p>
        </p:txBody>
      </p:sp>
      <p:cxnSp>
        <p:nvCxnSpPr>
          <p:cNvPr id="7" name="Straight Arrow Connector 6"/>
          <p:cNvCxnSpPr/>
          <p:nvPr/>
        </p:nvCxnSpPr>
        <p:spPr>
          <a:xfrm flipH="1" flipV="1">
            <a:off x="7076050" y="3642833"/>
            <a:ext cx="21101" cy="1054282"/>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43019" y="6419119"/>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7533172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161" y="380505"/>
            <a:ext cx="7886700" cy="644073"/>
          </a:xfrm>
        </p:spPr>
        <p:txBody>
          <a:bodyPr>
            <a:normAutofit fontScale="90000"/>
          </a:bodyPr>
          <a:lstStyle/>
          <a:p>
            <a:r>
              <a:rPr lang="en-US" dirty="0" smtClean="0"/>
              <a:t>Evaluation on the </a:t>
            </a:r>
            <a:r>
              <a:rPr lang="en-US" smtClean="0"/>
              <a:t>SUN Database</a:t>
            </a:r>
            <a:endParaRPr lang="en-US"/>
          </a:p>
        </p:txBody>
      </p:sp>
      <p:sp>
        <p:nvSpPr>
          <p:cNvPr id="3" name="Content Placeholder 2"/>
          <p:cNvSpPr>
            <a:spLocks noGrp="1"/>
          </p:cNvSpPr>
          <p:nvPr>
            <p:ph idx="1"/>
          </p:nvPr>
        </p:nvSpPr>
        <p:spPr>
          <a:xfrm>
            <a:off x="628650" y="1139483"/>
            <a:ext cx="7886700" cy="2377440"/>
          </a:xfrm>
        </p:spPr>
        <p:txBody>
          <a:bodyPr>
            <a:normAutofit/>
          </a:bodyPr>
          <a:lstStyle/>
          <a:p>
            <a:r>
              <a:rPr lang="en-US" dirty="0" smtClean="0"/>
              <a:t>Evaluating the performance on the emerged object detectors.</a:t>
            </a:r>
          </a:p>
          <a:p>
            <a:r>
              <a:rPr lang="en-US" dirty="0" smtClean="0"/>
              <a:t>The performance of many units is high, which provides strong evidence that they are indeed detecting those objects.</a:t>
            </a:r>
            <a:endParaRPr lang="en-US" dirty="0"/>
          </a:p>
        </p:txBody>
      </p:sp>
      <p:pic>
        <p:nvPicPr>
          <p:cNvPr id="4" name="Picture 3"/>
          <p:cNvPicPr>
            <a:picLocks noChangeAspect="1"/>
          </p:cNvPicPr>
          <p:nvPr/>
        </p:nvPicPr>
        <p:blipFill>
          <a:blip r:embed="rId2"/>
          <a:stretch>
            <a:fillRect/>
          </a:stretch>
        </p:blipFill>
        <p:spPr>
          <a:xfrm>
            <a:off x="0" y="3658815"/>
            <a:ext cx="9144000" cy="3199185"/>
          </a:xfrm>
          <a:prstGeom prst="rect">
            <a:avLst/>
          </a:prstGeom>
        </p:spPr>
      </p:pic>
      <p:sp>
        <p:nvSpPr>
          <p:cNvPr id="5" name="TextBox 4"/>
          <p:cNvSpPr txBox="1"/>
          <p:nvPr/>
        </p:nvSpPr>
        <p:spPr>
          <a:xfrm>
            <a:off x="3143019" y="6550223"/>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19738866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074" y="210137"/>
            <a:ext cx="7886700" cy="728003"/>
          </a:xfrm>
        </p:spPr>
        <p:txBody>
          <a:bodyPr/>
          <a:lstStyle/>
          <a:p>
            <a:r>
              <a:rPr lang="en-US" dirty="0" smtClean="0"/>
              <a:t>Evaluation on the SUN Database</a:t>
            </a:r>
            <a:endParaRPr lang="en-US" dirty="0"/>
          </a:p>
        </p:txBody>
      </p:sp>
      <p:sp>
        <p:nvSpPr>
          <p:cNvPr id="3" name="Content Placeholder 2"/>
          <p:cNvSpPr>
            <a:spLocks noGrp="1"/>
          </p:cNvSpPr>
          <p:nvPr>
            <p:ph idx="1"/>
          </p:nvPr>
        </p:nvSpPr>
        <p:spPr/>
        <p:txBody>
          <a:bodyPr/>
          <a:lstStyle/>
          <a:p>
            <a:endParaRPr lang="en-US"/>
          </a:p>
        </p:txBody>
      </p:sp>
      <p:cxnSp>
        <p:nvCxnSpPr>
          <p:cNvPr id="7" name="Straight Arrow Connector 6"/>
          <p:cNvCxnSpPr/>
          <p:nvPr/>
        </p:nvCxnSpPr>
        <p:spPr>
          <a:xfrm flipH="1" flipV="1">
            <a:off x="7216727" y="3358578"/>
            <a:ext cx="21101" cy="1054282"/>
          </a:xfrm>
          <a:prstGeom prst="straightConnector1">
            <a:avLst/>
          </a:prstGeom>
          <a:ln w="762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822729" y="821030"/>
            <a:ext cx="7498541" cy="5776718"/>
          </a:xfrm>
          <a:prstGeom prst="rect">
            <a:avLst/>
          </a:prstGeom>
        </p:spPr>
      </p:pic>
      <p:sp>
        <p:nvSpPr>
          <p:cNvPr id="8" name="TextBox 7"/>
          <p:cNvSpPr txBox="1"/>
          <p:nvPr/>
        </p:nvSpPr>
        <p:spPr>
          <a:xfrm>
            <a:off x="3143019" y="6500363"/>
            <a:ext cx="3283143" cy="307777"/>
          </a:xfrm>
          <a:prstGeom prst="rect">
            <a:avLst/>
          </a:prstGeom>
          <a:noFill/>
        </p:spPr>
        <p:txBody>
          <a:bodyPr wrap="none" rtlCol="0">
            <a:spAutoFit/>
          </a:bodyPr>
          <a:lstStyle/>
          <a:p>
            <a:r>
              <a:rPr lang="en-US" sz="1350" dirty="0"/>
              <a:t>Credits: </a:t>
            </a:r>
            <a:r>
              <a:rPr lang="en-US" sz="1400" dirty="0" smtClean="0"/>
              <a:t>Antonio </a:t>
            </a:r>
            <a:r>
              <a:rPr lang="en-US" sz="1400" dirty="0" err="1" smtClean="0"/>
              <a:t>Torralba</a:t>
            </a:r>
            <a:r>
              <a:rPr lang="en-US" sz="1400" dirty="0" smtClean="0"/>
              <a:t>, CVPR Workshop</a:t>
            </a:r>
            <a:endParaRPr lang="en-US" sz="1350" dirty="0"/>
          </a:p>
        </p:txBody>
      </p:sp>
    </p:spTree>
    <p:extLst>
      <p:ext uri="{BB962C8B-B14F-4D97-AF65-F5344CB8AC3E}">
        <p14:creationId xmlns:p14="http://schemas.microsoft.com/office/powerpoint/2010/main" val="17496187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Fun Google+ post that I found very amusing regarding Alex </a:t>
            </a:r>
            <a:r>
              <a:rPr lang="en-US" dirty="0" err="1" smtClean="0"/>
              <a:t>Krizhevsky’s</a:t>
            </a:r>
            <a:r>
              <a:rPr lang="en-US" dirty="0" smtClean="0"/>
              <a:t> talk at ECCV Workshop </a:t>
            </a:r>
            <a:r>
              <a:rPr lang="en-US" dirty="0" smtClean="0">
                <a:hlinkClick r:id="rId3"/>
              </a:rPr>
              <a:t>https://plus.google.com/+YannLeCunPhD/posts/JBBFfv2XgWM</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50" y="4001294"/>
            <a:ext cx="4762500" cy="2628900"/>
          </a:xfrm>
          <a:prstGeom prst="rect">
            <a:avLst/>
          </a:prstGeom>
        </p:spPr>
      </p:pic>
      <p:cxnSp>
        <p:nvCxnSpPr>
          <p:cNvPr id="8" name="Straight Arrow Connector 7"/>
          <p:cNvCxnSpPr/>
          <p:nvPr/>
        </p:nvCxnSpPr>
        <p:spPr>
          <a:xfrm flipH="1">
            <a:off x="5458265" y="3601329"/>
            <a:ext cx="1494985" cy="12238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71003" y="4445391"/>
            <a:ext cx="1336431" cy="23915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70242" y="3252899"/>
            <a:ext cx="2761333" cy="646331"/>
          </a:xfrm>
          <a:prstGeom prst="rect">
            <a:avLst/>
          </a:prstGeom>
          <a:noFill/>
        </p:spPr>
        <p:txBody>
          <a:bodyPr wrap="none" rtlCol="0">
            <a:spAutoFit/>
          </a:bodyPr>
          <a:lstStyle/>
          <a:p>
            <a:pPr algn="ctr"/>
            <a:r>
              <a:rPr lang="en-US" dirty="0" smtClean="0"/>
              <a:t>“Learning Representations”</a:t>
            </a:r>
          </a:p>
          <a:p>
            <a:pPr algn="ctr"/>
            <a:r>
              <a:rPr lang="en-US" dirty="0" smtClean="0"/>
              <a:t>people</a:t>
            </a:r>
            <a:endParaRPr lang="en-US" dirty="0"/>
          </a:p>
        </p:txBody>
      </p:sp>
      <p:sp>
        <p:nvSpPr>
          <p:cNvPr id="13" name="TextBox 12"/>
          <p:cNvSpPr txBox="1"/>
          <p:nvPr/>
        </p:nvSpPr>
        <p:spPr>
          <a:xfrm>
            <a:off x="439052" y="4038211"/>
            <a:ext cx="1751698" cy="646331"/>
          </a:xfrm>
          <a:prstGeom prst="rect">
            <a:avLst/>
          </a:prstGeom>
          <a:noFill/>
        </p:spPr>
        <p:txBody>
          <a:bodyPr wrap="none" rtlCol="0">
            <a:spAutoFit/>
          </a:bodyPr>
          <a:lstStyle/>
          <a:p>
            <a:pPr algn="ctr"/>
            <a:r>
              <a:rPr lang="en-US" dirty="0" smtClean="0"/>
              <a:t>Computer Vision</a:t>
            </a:r>
          </a:p>
          <a:p>
            <a:pPr algn="ctr"/>
            <a:r>
              <a:rPr lang="en-US" dirty="0" smtClean="0"/>
              <a:t>Experts </a:t>
            </a:r>
            <a:endParaRPr lang="en-US" dirty="0"/>
          </a:p>
        </p:txBody>
      </p:sp>
    </p:spTree>
    <p:extLst>
      <p:ext uri="{BB962C8B-B14F-4D97-AF65-F5344CB8AC3E}">
        <p14:creationId xmlns:p14="http://schemas.microsoft.com/office/powerpoint/2010/main" val="462086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965"/>
            <a:ext cx="7886700" cy="517464"/>
          </a:xfrm>
        </p:spPr>
        <p:txBody>
          <a:bodyPr>
            <a:normAutofit fontScale="90000"/>
          </a:bodyPr>
          <a:lstStyle/>
          <a:p>
            <a:r>
              <a:rPr lang="en-US" dirty="0" err="1" smtClean="0"/>
              <a:t>LeNet</a:t>
            </a:r>
            <a:r>
              <a:rPr lang="en-US" dirty="0" smtClean="0"/>
              <a:t> 5, Layer C1</a:t>
            </a:r>
            <a:endParaRPr lang="en-US" dirty="0"/>
          </a:p>
        </p:txBody>
      </p:sp>
      <p:sp>
        <p:nvSpPr>
          <p:cNvPr id="3" name="Content Placeholder 2"/>
          <p:cNvSpPr>
            <a:spLocks noGrp="1"/>
          </p:cNvSpPr>
          <p:nvPr>
            <p:ph idx="1"/>
          </p:nvPr>
        </p:nvSpPr>
        <p:spPr>
          <a:xfrm>
            <a:off x="628650" y="3489984"/>
            <a:ext cx="7886700" cy="2999780"/>
          </a:xfrm>
        </p:spPr>
        <p:txBody>
          <a:bodyPr>
            <a:noAutofit/>
          </a:bodyPr>
          <a:lstStyle/>
          <a:p>
            <a:r>
              <a:rPr lang="en-US" sz="2000" dirty="0" smtClean="0"/>
              <a:t>C1: Convolutional layer with 6 feature maps of size 28x28. C1</a:t>
            </a:r>
            <a:r>
              <a:rPr lang="en-US" sz="2000" baseline="-25000" dirty="0" smtClean="0"/>
              <a:t>k</a:t>
            </a:r>
            <a:r>
              <a:rPr lang="en-US" sz="2000" dirty="0" smtClean="0"/>
              <a:t> (k=1…6)</a:t>
            </a:r>
          </a:p>
          <a:p>
            <a:pPr lvl="1"/>
            <a:r>
              <a:rPr lang="en-US" sz="1600" dirty="0" smtClean="0"/>
              <a:t>Formula for output size = (N – F + 2P) / S + 1</a:t>
            </a:r>
          </a:p>
          <a:p>
            <a:pPr lvl="1"/>
            <a:r>
              <a:rPr lang="en-US" sz="1600" dirty="0" smtClean="0"/>
              <a:t>N: input size, F: size of the filter, P: Padding, S: Stride</a:t>
            </a:r>
          </a:p>
          <a:p>
            <a:r>
              <a:rPr lang="en-US" sz="2000" dirty="0" smtClean="0"/>
              <a:t>Each unit of C1 has a 5x5 receptive field in the input layer. </a:t>
            </a:r>
          </a:p>
          <a:p>
            <a:r>
              <a:rPr lang="en-US" sz="2000" dirty="0" smtClean="0"/>
              <a:t>(5*5+1)*6=156 parameters to learn </a:t>
            </a:r>
          </a:p>
          <a:p>
            <a:r>
              <a:rPr lang="en-US" sz="2000" dirty="0" smtClean="0"/>
              <a:t>Connections: 28*28*(5*5+1)*6=122304</a:t>
            </a:r>
          </a:p>
          <a:p>
            <a:r>
              <a:rPr lang="en-US" sz="2000" dirty="0" smtClean="0"/>
              <a:t> If it was fully connected we had (32*32+1)*(28*28)*6 =  4,821,600 parameters</a:t>
            </a:r>
            <a:endParaRPr lang="en-US" sz="2000" dirty="0"/>
          </a:p>
        </p:txBody>
      </p:sp>
      <p:pic>
        <p:nvPicPr>
          <p:cNvPr id="4" name="Picture 3"/>
          <p:cNvPicPr>
            <a:picLocks noChangeAspect="1"/>
          </p:cNvPicPr>
          <p:nvPr/>
        </p:nvPicPr>
        <p:blipFill>
          <a:blip r:embed="rId3"/>
          <a:stretch>
            <a:fillRect/>
          </a:stretch>
        </p:blipFill>
        <p:spPr>
          <a:xfrm>
            <a:off x="815487" y="902970"/>
            <a:ext cx="7513025" cy="2474473"/>
          </a:xfrm>
          <a:prstGeom prst="rect">
            <a:avLst/>
          </a:prstGeom>
        </p:spPr>
      </p:pic>
      <p:sp>
        <p:nvSpPr>
          <p:cNvPr id="5" name="TextBox 4"/>
          <p:cNvSpPr txBox="1"/>
          <p:nvPr/>
        </p:nvSpPr>
        <p:spPr>
          <a:xfrm>
            <a:off x="2757595" y="6473565"/>
            <a:ext cx="2338461" cy="300082"/>
          </a:xfrm>
          <a:prstGeom prst="rect">
            <a:avLst/>
          </a:prstGeom>
          <a:noFill/>
        </p:spPr>
        <p:txBody>
          <a:bodyPr wrap="none" rtlCol="0">
            <a:spAutoFit/>
          </a:bodyPr>
          <a:lstStyle/>
          <a:p>
            <a:r>
              <a:rPr lang="en-US" sz="1350" dirty="0"/>
              <a:t>Slide Credits</a:t>
            </a:r>
            <a:r>
              <a:rPr lang="en-US" sz="1350" dirty="0" smtClean="0"/>
              <a:t>: </a:t>
            </a:r>
            <a:r>
              <a:rPr lang="en-US" sz="1350" dirty="0" err="1" smtClean="0"/>
              <a:t>Aarti</a:t>
            </a:r>
            <a:r>
              <a:rPr lang="en-US" sz="1350" dirty="0" smtClean="0"/>
              <a:t> Singh, CMU</a:t>
            </a:r>
            <a:endParaRPr lang="en-US" sz="1350" dirty="0"/>
          </a:p>
        </p:txBody>
      </p:sp>
    </p:spTree>
    <p:extLst>
      <p:ext uri="{BB962C8B-B14F-4D97-AF65-F5344CB8AC3E}">
        <p14:creationId xmlns:p14="http://schemas.microsoft.com/office/powerpoint/2010/main" val="2048130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965"/>
            <a:ext cx="7886700" cy="517464"/>
          </a:xfrm>
        </p:spPr>
        <p:txBody>
          <a:bodyPr>
            <a:normAutofit fontScale="90000"/>
          </a:bodyPr>
          <a:lstStyle/>
          <a:p>
            <a:r>
              <a:rPr lang="en-US" dirty="0" err="1" smtClean="0"/>
              <a:t>LeNet</a:t>
            </a:r>
            <a:r>
              <a:rPr lang="en-US" dirty="0" smtClean="0"/>
              <a:t> 5, Layer S2</a:t>
            </a:r>
            <a:endParaRPr lang="en-US" dirty="0"/>
          </a:p>
        </p:txBody>
      </p:sp>
      <p:sp>
        <p:nvSpPr>
          <p:cNvPr id="3" name="Content Placeholder 2"/>
          <p:cNvSpPr>
            <a:spLocks noGrp="1"/>
          </p:cNvSpPr>
          <p:nvPr>
            <p:ph idx="1"/>
          </p:nvPr>
        </p:nvSpPr>
        <p:spPr>
          <a:xfrm>
            <a:off x="628650" y="3489984"/>
            <a:ext cx="7886700" cy="2999780"/>
          </a:xfrm>
        </p:spPr>
        <p:txBody>
          <a:bodyPr>
            <a:noAutofit/>
          </a:bodyPr>
          <a:lstStyle/>
          <a:p>
            <a:r>
              <a:rPr lang="en-US" sz="2400" dirty="0"/>
              <a:t>S2: Subsampling layer with 6 feature maps of size 14x14 2x2 </a:t>
            </a:r>
            <a:r>
              <a:rPr lang="en-US" sz="2400" dirty="0" smtClean="0"/>
              <a:t>non overlapping </a:t>
            </a:r>
            <a:r>
              <a:rPr lang="en-US" sz="2400" dirty="0"/>
              <a:t>receptive fields in C1 Layer </a:t>
            </a:r>
            <a:endParaRPr lang="en-US" sz="2400" dirty="0" smtClean="0"/>
          </a:p>
          <a:p>
            <a:r>
              <a:rPr lang="en-US" sz="2400" dirty="0" smtClean="0"/>
              <a:t>Averages the input, multiplies by a coefficient and adds a bias.</a:t>
            </a:r>
          </a:p>
          <a:p>
            <a:pPr lvl="1"/>
            <a:r>
              <a:rPr lang="en-US" sz="2000" dirty="0" smtClean="0"/>
              <a:t>Both these coefficient and bias are learnt.</a:t>
            </a:r>
          </a:p>
          <a:p>
            <a:r>
              <a:rPr lang="en-US" sz="2400" dirty="0" smtClean="0"/>
              <a:t>S2</a:t>
            </a:r>
            <a:r>
              <a:rPr lang="en-US" sz="2400" dirty="0"/>
              <a:t>: 6*2=12 trainable parameters. </a:t>
            </a:r>
            <a:endParaRPr lang="en-US" sz="2400" dirty="0" smtClean="0"/>
          </a:p>
          <a:p>
            <a:r>
              <a:rPr lang="en-US" sz="2400" dirty="0" smtClean="0"/>
              <a:t>Connections</a:t>
            </a:r>
            <a:r>
              <a:rPr lang="en-US" sz="2400" dirty="0"/>
              <a:t>: 14*14*(2*2+1)*6=5880</a:t>
            </a:r>
          </a:p>
        </p:txBody>
      </p:sp>
      <p:pic>
        <p:nvPicPr>
          <p:cNvPr id="4" name="Picture 3"/>
          <p:cNvPicPr>
            <a:picLocks noChangeAspect="1"/>
          </p:cNvPicPr>
          <p:nvPr/>
        </p:nvPicPr>
        <p:blipFill>
          <a:blip r:embed="rId3"/>
          <a:stretch>
            <a:fillRect/>
          </a:stretch>
        </p:blipFill>
        <p:spPr>
          <a:xfrm>
            <a:off x="815487" y="902970"/>
            <a:ext cx="7513025" cy="2474473"/>
          </a:xfrm>
          <a:prstGeom prst="rect">
            <a:avLst/>
          </a:prstGeom>
        </p:spPr>
      </p:pic>
      <p:sp>
        <p:nvSpPr>
          <p:cNvPr id="5" name="TextBox 4"/>
          <p:cNvSpPr txBox="1"/>
          <p:nvPr/>
        </p:nvSpPr>
        <p:spPr>
          <a:xfrm>
            <a:off x="2757595" y="6473565"/>
            <a:ext cx="2338461" cy="300082"/>
          </a:xfrm>
          <a:prstGeom prst="rect">
            <a:avLst/>
          </a:prstGeom>
          <a:noFill/>
        </p:spPr>
        <p:txBody>
          <a:bodyPr wrap="none" rtlCol="0">
            <a:spAutoFit/>
          </a:bodyPr>
          <a:lstStyle/>
          <a:p>
            <a:r>
              <a:rPr lang="en-US" sz="1350" dirty="0"/>
              <a:t>Slide Credits</a:t>
            </a:r>
            <a:r>
              <a:rPr lang="en-US" sz="1350" dirty="0" smtClean="0"/>
              <a:t>: </a:t>
            </a:r>
            <a:r>
              <a:rPr lang="en-US" sz="1350" dirty="0" err="1" smtClean="0"/>
              <a:t>Aarti</a:t>
            </a:r>
            <a:r>
              <a:rPr lang="en-US" sz="1350" dirty="0" smtClean="0"/>
              <a:t> Singh, CMU</a:t>
            </a:r>
            <a:endParaRPr lang="en-US" sz="1350" dirty="0"/>
          </a:p>
        </p:txBody>
      </p:sp>
    </p:spTree>
    <p:extLst>
      <p:ext uri="{BB962C8B-B14F-4D97-AF65-F5344CB8AC3E}">
        <p14:creationId xmlns:p14="http://schemas.microsoft.com/office/powerpoint/2010/main" val="1819768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965"/>
            <a:ext cx="7886700" cy="517464"/>
          </a:xfrm>
        </p:spPr>
        <p:txBody>
          <a:bodyPr>
            <a:normAutofit fontScale="90000"/>
          </a:bodyPr>
          <a:lstStyle/>
          <a:p>
            <a:r>
              <a:rPr lang="en-US" dirty="0" err="1" smtClean="0"/>
              <a:t>LeNet</a:t>
            </a:r>
            <a:r>
              <a:rPr lang="en-US" dirty="0" smtClean="0"/>
              <a:t> 5, Layer C3</a:t>
            </a:r>
            <a:endParaRPr lang="en-US" dirty="0"/>
          </a:p>
        </p:txBody>
      </p:sp>
      <p:sp>
        <p:nvSpPr>
          <p:cNvPr id="3" name="Content Placeholder 2"/>
          <p:cNvSpPr>
            <a:spLocks noGrp="1"/>
          </p:cNvSpPr>
          <p:nvPr>
            <p:ph idx="1"/>
          </p:nvPr>
        </p:nvSpPr>
        <p:spPr>
          <a:xfrm>
            <a:off x="389499" y="4309326"/>
            <a:ext cx="7886700" cy="2999780"/>
          </a:xfrm>
        </p:spPr>
        <p:txBody>
          <a:bodyPr>
            <a:noAutofit/>
          </a:bodyPr>
          <a:lstStyle/>
          <a:p>
            <a:r>
              <a:rPr lang="en-US" sz="2400" dirty="0"/>
              <a:t>C3: Convolutional layer with 16 feature maps of size </a:t>
            </a:r>
            <a:r>
              <a:rPr lang="en-US" sz="2400" dirty="0" smtClean="0"/>
              <a:t>10x10</a:t>
            </a:r>
          </a:p>
          <a:p>
            <a:r>
              <a:rPr lang="en-US" sz="2400" dirty="0" smtClean="0"/>
              <a:t>Each </a:t>
            </a:r>
            <a:r>
              <a:rPr lang="en-US" sz="2400" dirty="0"/>
              <a:t>unit in C3 is connected to several! 5x5 receptive fields at identical locations in </a:t>
            </a:r>
            <a:r>
              <a:rPr lang="en-US" sz="2400" dirty="0" smtClean="0"/>
              <a:t>S2</a:t>
            </a:r>
          </a:p>
          <a:p>
            <a:r>
              <a:rPr lang="en-US" sz="2400" dirty="0"/>
              <a:t>Layer C3: 1516 trainable parameters. Connections: 151600</a:t>
            </a:r>
          </a:p>
        </p:txBody>
      </p:sp>
      <p:pic>
        <p:nvPicPr>
          <p:cNvPr id="5" name="Picture 4"/>
          <p:cNvPicPr>
            <a:picLocks noChangeAspect="1"/>
          </p:cNvPicPr>
          <p:nvPr/>
        </p:nvPicPr>
        <p:blipFill>
          <a:blip r:embed="rId3"/>
          <a:stretch>
            <a:fillRect/>
          </a:stretch>
        </p:blipFill>
        <p:spPr>
          <a:xfrm>
            <a:off x="1332522" y="1238621"/>
            <a:ext cx="5466081" cy="2622513"/>
          </a:xfrm>
          <a:prstGeom prst="rect">
            <a:avLst/>
          </a:prstGeom>
        </p:spPr>
      </p:pic>
      <p:sp>
        <p:nvSpPr>
          <p:cNvPr id="6" name="TextBox 5"/>
          <p:cNvSpPr txBox="1"/>
          <p:nvPr/>
        </p:nvSpPr>
        <p:spPr>
          <a:xfrm>
            <a:off x="2757595" y="6473565"/>
            <a:ext cx="2338461" cy="300082"/>
          </a:xfrm>
          <a:prstGeom prst="rect">
            <a:avLst/>
          </a:prstGeom>
          <a:noFill/>
        </p:spPr>
        <p:txBody>
          <a:bodyPr wrap="none" rtlCol="0">
            <a:spAutoFit/>
          </a:bodyPr>
          <a:lstStyle/>
          <a:p>
            <a:r>
              <a:rPr lang="en-US" sz="1350" dirty="0"/>
              <a:t>Slide Credits</a:t>
            </a:r>
            <a:r>
              <a:rPr lang="en-US" sz="1350" dirty="0" smtClean="0"/>
              <a:t>: </a:t>
            </a:r>
            <a:r>
              <a:rPr lang="en-US" sz="1350" dirty="0" err="1" smtClean="0"/>
              <a:t>Aarti</a:t>
            </a:r>
            <a:r>
              <a:rPr lang="en-US" sz="1350" dirty="0" smtClean="0"/>
              <a:t> Singh, CMU</a:t>
            </a:r>
            <a:endParaRPr lang="en-US" sz="1350" dirty="0"/>
          </a:p>
        </p:txBody>
      </p:sp>
    </p:spTree>
    <p:extLst>
      <p:ext uri="{BB962C8B-B14F-4D97-AF65-F5344CB8AC3E}">
        <p14:creationId xmlns:p14="http://schemas.microsoft.com/office/powerpoint/2010/main" val="2014894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2965"/>
            <a:ext cx="7886700" cy="517464"/>
          </a:xfrm>
        </p:spPr>
        <p:txBody>
          <a:bodyPr>
            <a:normAutofit fontScale="90000"/>
          </a:bodyPr>
          <a:lstStyle/>
          <a:p>
            <a:r>
              <a:rPr lang="en-US" dirty="0" err="1" smtClean="0"/>
              <a:t>LeNet</a:t>
            </a:r>
            <a:r>
              <a:rPr lang="en-US" dirty="0" smtClean="0"/>
              <a:t> 5, Layer S4</a:t>
            </a:r>
            <a:endParaRPr lang="en-US" dirty="0"/>
          </a:p>
        </p:txBody>
      </p:sp>
      <p:sp>
        <p:nvSpPr>
          <p:cNvPr id="3" name="Content Placeholder 2"/>
          <p:cNvSpPr>
            <a:spLocks noGrp="1"/>
          </p:cNvSpPr>
          <p:nvPr>
            <p:ph idx="1"/>
          </p:nvPr>
        </p:nvSpPr>
        <p:spPr>
          <a:xfrm>
            <a:off x="628650" y="3489984"/>
            <a:ext cx="7886700" cy="2999780"/>
          </a:xfrm>
        </p:spPr>
        <p:txBody>
          <a:bodyPr>
            <a:noAutofit/>
          </a:bodyPr>
          <a:lstStyle/>
          <a:p>
            <a:r>
              <a:rPr lang="en-US" sz="2400" dirty="0"/>
              <a:t>S4: Subsampling layer with 16 feature maps of size </a:t>
            </a:r>
            <a:r>
              <a:rPr lang="en-US" sz="2400" dirty="0" smtClean="0"/>
              <a:t>5x5</a:t>
            </a:r>
          </a:p>
          <a:p>
            <a:r>
              <a:rPr lang="en-US" sz="2400" dirty="0" smtClean="0"/>
              <a:t> </a:t>
            </a:r>
            <a:r>
              <a:rPr lang="en-US" sz="2400" dirty="0"/>
              <a:t>Each unit in S4 is connected to the corresponding 2x2 receptive field at C3 </a:t>
            </a:r>
            <a:endParaRPr lang="en-US" sz="2400" dirty="0" smtClean="0"/>
          </a:p>
          <a:p>
            <a:r>
              <a:rPr lang="en-US" sz="2400" dirty="0" smtClean="0"/>
              <a:t>Layer </a:t>
            </a:r>
            <a:r>
              <a:rPr lang="en-US" sz="2400" dirty="0"/>
              <a:t>S4: 16*2=32 trainable parameters. </a:t>
            </a:r>
            <a:endParaRPr lang="en-US" sz="2400" dirty="0" smtClean="0"/>
          </a:p>
          <a:p>
            <a:r>
              <a:rPr lang="en-US" sz="2400" dirty="0" smtClean="0"/>
              <a:t>Connections</a:t>
            </a:r>
            <a:r>
              <a:rPr lang="en-US" sz="2400" dirty="0"/>
              <a:t>: 5*5*(2*2+1)*16=2000</a:t>
            </a:r>
          </a:p>
        </p:txBody>
      </p:sp>
      <p:pic>
        <p:nvPicPr>
          <p:cNvPr id="4" name="Picture 3"/>
          <p:cNvPicPr>
            <a:picLocks noChangeAspect="1"/>
          </p:cNvPicPr>
          <p:nvPr/>
        </p:nvPicPr>
        <p:blipFill>
          <a:blip r:embed="rId2"/>
          <a:stretch>
            <a:fillRect/>
          </a:stretch>
        </p:blipFill>
        <p:spPr>
          <a:xfrm>
            <a:off x="815487" y="902970"/>
            <a:ext cx="7513025" cy="2474473"/>
          </a:xfrm>
          <a:prstGeom prst="rect">
            <a:avLst/>
          </a:prstGeom>
        </p:spPr>
      </p:pic>
      <p:sp>
        <p:nvSpPr>
          <p:cNvPr id="5" name="TextBox 4"/>
          <p:cNvSpPr txBox="1"/>
          <p:nvPr/>
        </p:nvSpPr>
        <p:spPr>
          <a:xfrm>
            <a:off x="2757595" y="6473565"/>
            <a:ext cx="2338461" cy="300082"/>
          </a:xfrm>
          <a:prstGeom prst="rect">
            <a:avLst/>
          </a:prstGeom>
          <a:noFill/>
        </p:spPr>
        <p:txBody>
          <a:bodyPr wrap="none" rtlCol="0">
            <a:spAutoFit/>
          </a:bodyPr>
          <a:lstStyle/>
          <a:p>
            <a:r>
              <a:rPr lang="en-US" sz="1350" dirty="0"/>
              <a:t>Slide Credits</a:t>
            </a:r>
            <a:r>
              <a:rPr lang="en-US" sz="1350" dirty="0" smtClean="0"/>
              <a:t>: </a:t>
            </a:r>
            <a:r>
              <a:rPr lang="en-US" sz="1350" dirty="0" err="1" smtClean="0"/>
              <a:t>Aarti</a:t>
            </a:r>
            <a:r>
              <a:rPr lang="en-US" sz="1350" dirty="0" smtClean="0"/>
              <a:t> Singh, CMU</a:t>
            </a:r>
            <a:endParaRPr lang="en-US" sz="1350" dirty="0"/>
          </a:p>
        </p:txBody>
      </p:sp>
    </p:spTree>
    <p:extLst>
      <p:ext uri="{BB962C8B-B14F-4D97-AF65-F5344CB8AC3E}">
        <p14:creationId xmlns:p14="http://schemas.microsoft.com/office/powerpoint/2010/main" val="1198520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2950</TotalTime>
  <Words>5543</Words>
  <Application>Microsoft Macintosh PowerPoint</Application>
  <PresentationFormat>On-screen Show (4:3)</PresentationFormat>
  <Paragraphs>567</Paragraphs>
  <Slides>57</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Calibri</vt:lpstr>
      <vt:lpstr>Calibri Light</vt:lpstr>
      <vt:lpstr>Cambria Math</vt:lpstr>
      <vt:lpstr>Wingdings</vt:lpstr>
      <vt:lpstr>Arial</vt:lpstr>
      <vt:lpstr>Office Theme</vt:lpstr>
      <vt:lpstr>Convolutional Neural Networks (Application in Object and Scene Recognition)</vt:lpstr>
      <vt:lpstr>Contents</vt:lpstr>
      <vt:lpstr>A bit of history: Convolutional Networks for OCR</vt:lpstr>
      <vt:lpstr>A bit of history:</vt:lpstr>
      <vt:lpstr>LeNet 5, Overview</vt:lpstr>
      <vt:lpstr>LeNet 5, Layer C1</vt:lpstr>
      <vt:lpstr>LeNet 5, Layer S2</vt:lpstr>
      <vt:lpstr>LeNet 5, Layer C3</vt:lpstr>
      <vt:lpstr>LeNet 5, Layer S4</vt:lpstr>
      <vt:lpstr>LeNet 5, Layer C5</vt:lpstr>
      <vt:lpstr>LeNet 5, Layer F6</vt:lpstr>
      <vt:lpstr>Results on MNIST Dataset</vt:lpstr>
      <vt:lpstr>Classification Task </vt:lpstr>
      <vt:lpstr>ImageNet</vt:lpstr>
      <vt:lpstr>ImageNet Large Scale Visual Recognition Challenge ( ILSVRC)</vt:lpstr>
      <vt:lpstr>ILSVRC</vt:lpstr>
      <vt:lpstr>AlexNet (Supervision)</vt:lpstr>
      <vt:lpstr>Architecture – Overview</vt:lpstr>
      <vt:lpstr>Architecture - Overview</vt:lpstr>
      <vt:lpstr>Architecture - Overview</vt:lpstr>
      <vt:lpstr>Architecture - Overview</vt:lpstr>
      <vt:lpstr>Architecture - Overview</vt:lpstr>
      <vt:lpstr>Architecture - Overview</vt:lpstr>
      <vt:lpstr>ReLU Nonlinearity</vt:lpstr>
      <vt:lpstr>Local Response Normalization</vt:lpstr>
      <vt:lpstr>Max Pooling </vt:lpstr>
      <vt:lpstr>Overlapping Pooling </vt:lpstr>
      <vt:lpstr>Data Augmentation</vt:lpstr>
      <vt:lpstr>Data Augmentation: Type #1</vt:lpstr>
      <vt:lpstr>Data Augmentation: Type #2</vt:lpstr>
      <vt:lpstr>Averaging big deep neural nets is hard</vt:lpstr>
      <vt:lpstr>Dropouts : An efficient way to average many large neural nets</vt:lpstr>
      <vt:lpstr>Dropouts as form of model averaging</vt:lpstr>
      <vt:lpstr>What do we do at test time? </vt:lpstr>
      <vt:lpstr>How well does dropout work?</vt:lpstr>
      <vt:lpstr>Stochastic Gradient Descent Learning</vt:lpstr>
      <vt:lpstr>Results: ILSVRC – 2010</vt:lpstr>
      <vt:lpstr>Results: ILSVRC - 2012</vt:lpstr>
      <vt:lpstr>First Convolutional Layer</vt:lpstr>
      <vt:lpstr>Result: Image Similarity</vt:lpstr>
      <vt:lpstr>CloudCV Demo</vt:lpstr>
      <vt:lpstr>Scene Recognition – Another hallmark task for computer Vision</vt:lpstr>
      <vt:lpstr>Places205 – Scene Centric Database </vt:lpstr>
      <vt:lpstr>Training CNN for Scene Recognition</vt:lpstr>
      <vt:lpstr>Experiments and Results</vt:lpstr>
      <vt:lpstr>Experiments and Results</vt:lpstr>
      <vt:lpstr>Object Detectors emerge in CNN trained for Scenes</vt:lpstr>
      <vt:lpstr>Uncovering the CNN representation</vt:lpstr>
      <vt:lpstr>Estimating the receptive field</vt:lpstr>
      <vt:lpstr>Annotating the semantics of the units.</vt:lpstr>
      <vt:lpstr>Annotating the semantics of unit.</vt:lpstr>
      <vt:lpstr>Annotating the semantics of unit.</vt:lpstr>
      <vt:lpstr>Annotating the semantics of unit.</vt:lpstr>
      <vt:lpstr>Annotating the semantics of unit.</vt:lpstr>
      <vt:lpstr>Evaluation on the SUN Database</vt:lpstr>
      <vt:lpstr>Evaluation on the SUN Database</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ConvNets</dc:title>
  <dc:creator>Harsh Agrawal</dc:creator>
  <cp:lastModifiedBy>Harsh Agrawal</cp:lastModifiedBy>
  <cp:revision>99</cp:revision>
  <cp:lastPrinted>2015-09-07T18:31:08Z</cp:lastPrinted>
  <dcterms:created xsi:type="dcterms:W3CDTF">2015-09-06T19:53:33Z</dcterms:created>
  <dcterms:modified xsi:type="dcterms:W3CDTF">2015-09-08T21:03:38Z</dcterms:modified>
</cp:coreProperties>
</file>